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4" r:id="rId2"/>
    <p:sldMasterId id="2147483691" r:id="rId3"/>
    <p:sldMasterId id="2147483698" r:id="rId4"/>
    <p:sldMasterId id="2147483710" r:id="rId5"/>
    <p:sldMasterId id="2147483725" r:id="rId6"/>
  </p:sldMasterIdLst>
  <p:notesMasterIdLst>
    <p:notesMasterId r:id="rId78"/>
  </p:notesMasterIdLst>
  <p:sldIdLst>
    <p:sldId id="1033" r:id="rId7"/>
    <p:sldId id="1247" r:id="rId8"/>
    <p:sldId id="1287" r:id="rId9"/>
    <p:sldId id="1288" r:id="rId10"/>
    <p:sldId id="1261" r:id="rId11"/>
    <p:sldId id="910" r:id="rId12"/>
    <p:sldId id="1291" r:id="rId13"/>
    <p:sldId id="1290" r:id="rId14"/>
    <p:sldId id="1042" r:id="rId15"/>
    <p:sldId id="1046" r:id="rId16"/>
    <p:sldId id="1286" r:id="rId17"/>
    <p:sldId id="1206" r:id="rId18"/>
    <p:sldId id="1264" r:id="rId19"/>
    <p:sldId id="1265" r:id="rId20"/>
    <p:sldId id="1266" r:id="rId21"/>
    <p:sldId id="1091" r:id="rId22"/>
    <p:sldId id="1276" r:id="rId23"/>
    <p:sldId id="1275" r:id="rId24"/>
    <p:sldId id="1269" r:id="rId25"/>
    <p:sldId id="1049" r:id="rId26"/>
    <p:sldId id="1255" r:id="rId27"/>
    <p:sldId id="1211" r:id="rId28"/>
    <p:sldId id="1235" r:id="rId29"/>
    <p:sldId id="1216" r:id="rId30"/>
    <p:sldId id="1097" r:id="rId31"/>
    <p:sldId id="1214" r:id="rId32"/>
    <p:sldId id="1103" r:id="rId33"/>
    <p:sldId id="1100" r:id="rId34"/>
    <p:sldId id="1101" r:id="rId35"/>
    <p:sldId id="1104" r:id="rId36"/>
    <p:sldId id="1215" r:id="rId37"/>
    <p:sldId id="1272" r:id="rId38"/>
    <p:sldId id="1271" r:id="rId39"/>
    <p:sldId id="1273" r:id="rId40"/>
    <p:sldId id="1277" r:id="rId41"/>
    <p:sldId id="1236" r:id="rId42"/>
    <p:sldId id="998" r:id="rId43"/>
    <p:sldId id="1226" r:id="rId44"/>
    <p:sldId id="1089" r:id="rId45"/>
    <p:sldId id="1025" r:id="rId46"/>
    <p:sldId id="1036" r:id="rId47"/>
    <p:sldId id="1217" r:id="rId48"/>
    <p:sldId id="1252" r:id="rId49"/>
    <p:sldId id="1278" r:id="rId50"/>
    <p:sldId id="993" r:id="rId51"/>
    <p:sldId id="1218" r:id="rId52"/>
    <p:sldId id="1219" r:id="rId53"/>
    <p:sldId id="980" r:id="rId54"/>
    <p:sldId id="1220" r:id="rId55"/>
    <p:sldId id="1221" r:id="rId56"/>
    <p:sldId id="1222" r:id="rId57"/>
    <p:sldId id="996" r:id="rId58"/>
    <p:sldId id="1257" r:id="rId59"/>
    <p:sldId id="1256" r:id="rId60"/>
    <p:sldId id="1289" r:id="rId61"/>
    <p:sldId id="261" r:id="rId62"/>
    <p:sldId id="1281" r:id="rId63"/>
    <p:sldId id="1207" r:id="rId64"/>
    <p:sldId id="1093" r:id="rId65"/>
    <p:sldId id="1092" r:id="rId66"/>
    <p:sldId id="861" r:id="rId67"/>
    <p:sldId id="1283" r:id="rId68"/>
    <p:sldId id="1109" r:id="rId69"/>
    <p:sldId id="1284" r:id="rId70"/>
    <p:sldId id="1285" r:id="rId71"/>
    <p:sldId id="1248" r:id="rId72"/>
    <p:sldId id="949" r:id="rId73"/>
    <p:sldId id="884" r:id="rId74"/>
    <p:sldId id="1056" r:id="rId75"/>
    <p:sldId id="1240" r:id="rId76"/>
    <p:sldId id="1245" r:id="rId7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33CC"/>
    <a:srgbClr val="000066"/>
    <a:srgbClr val="000032"/>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B91385-8C27-46D1-A577-558D9F1AFC2D}" v="12" dt="2026-07-16T10:52:36.24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83" autoAdjust="0"/>
    <p:restoredTop sz="84052" autoAdjust="0"/>
  </p:normalViewPr>
  <p:slideViewPr>
    <p:cSldViewPr snapToGrid="0">
      <p:cViewPr varScale="1">
        <p:scale>
          <a:sx n="35" d="100"/>
          <a:sy n="35" d="100"/>
        </p:scale>
        <p:origin x="555" y="54"/>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microsoft.com/office/2015/10/relationships/revisionInfo" Target="revisionInfo.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Gonzalez" userId="3e176c337fec43e3" providerId="LiveId" clId="{216640D0-E527-4577-A60F-F72D751007E1}"/>
    <pc:docChg chg="undo custSel addSld modSld">
      <pc:chgData name="Fernando Gonzalez" userId="3e176c337fec43e3" providerId="LiveId" clId="{216640D0-E527-4577-A60F-F72D751007E1}" dt="2026-07-16T10:56:57.103" v="587" actId="729"/>
      <pc:docMkLst>
        <pc:docMk/>
      </pc:docMkLst>
      <pc:sldChg chg="addSp delSp modSp mod addAnim delAnim modAnim">
        <pc:chgData name="Fernando Gonzalez" userId="3e176c337fec43e3" providerId="LiveId" clId="{216640D0-E527-4577-A60F-F72D751007E1}" dt="2026-07-16T05:47:42.687" v="476" actId="1076"/>
        <pc:sldMkLst>
          <pc:docMk/>
          <pc:sldMk cId="3742017059" sldId="910"/>
        </pc:sldMkLst>
        <pc:spChg chg="add mod">
          <ac:chgData name="Fernando Gonzalez" userId="3e176c337fec43e3" providerId="LiveId" clId="{216640D0-E527-4577-A60F-F72D751007E1}" dt="2026-07-16T05:34:28.689" v="274" actId="14100"/>
          <ac:spMkLst>
            <pc:docMk/>
            <pc:sldMk cId="3742017059" sldId="910"/>
            <ac:spMk id="3" creationId="{61C3E39E-EF02-CD6E-C912-2A2EA2A73B6A}"/>
          </ac:spMkLst>
        </pc:spChg>
        <pc:spChg chg="add mod ord">
          <ac:chgData name="Fernando Gonzalez" userId="3e176c337fec43e3" providerId="LiveId" clId="{216640D0-E527-4577-A60F-F72D751007E1}" dt="2026-07-16T05:38:47.676" v="365" actId="164"/>
          <ac:spMkLst>
            <pc:docMk/>
            <pc:sldMk cId="3742017059" sldId="910"/>
            <ac:spMk id="7" creationId="{FDB5B3D3-FBC6-2DB9-D8C2-D3EC17CB276B}"/>
          </ac:spMkLst>
        </pc:spChg>
        <pc:spChg chg="del">
          <ac:chgData name="Fernando Gonzalez" userId="3e176c337fec43e3" providerId="LiveId" clId="{216640D0-E527-4577-A60F-F72D751007E1}" dt="2026-07-16T05:33:19.609" v="267" actId="478"/>
          <ac:spMkLst>
            <pc:docMk/>
            <pc:sldMk cId="3742017059" sldId="910"/>
            <ac:spMk id="18" creationId="{F5BB698F-5BEE-D7F7-E420-CCFDB79A2FDF}"/>
          </ac:spMkLst>
        </pc:spChg>
        <pc:spChg chg="del">
          <ac:chgData name="Fernando Gonzalez" userId="3e176c337fec43e3" providerId="LiveId" clId="{216640D0-E527-4577-A60F-F72D751007E1}" dt="2026-07-16T05:33:19.609" v="267" actId="478"/>
          <ac:spMkLst>
            <pc:docMk/>
            <pc:sldMk cId="3742017059" sldId="910"/>
            <ac:spMk id="19" creationId="{64032F32-9A39-0693-01C8-C71A5A2E9DCC}"/>
          </ac:spMkLst>
        </pc:spChg>
        <pc:spChg chg="del">
          <ac:chgData name="Fernando Gonzalez" userId="3e176c337fec43e3" providerId="LiveId" clId="{216640D0-E527-4577-A60F-F72D751007E1}" dt="2026-07-16T05:33:19.609" v="267" actId="478"/>
          <ac:spMkLst>
            <pc:docMk/>
            <pc:sldMk cId="3742017059" sldId="910"/>
            <ac:spMk id="20" creationId="{E809ECB6-6D34-A7B9-F61B-F7BD3727B57F}"/>
          </ac:spMkLst>
        </pc:spChg>
        <pc:spChg chg="add mod">
          <ac:chgData name="Fernando Gonzalez" userId="3e176c337fec43e3" providerId="LiveId" clId="{216640D0-E527-4577-A60F-F72D751007E1}" dt="2026-07-16T05:38:47.676" v="365" actId="164"/>
          <ac:spMkLst>
            <pc:docMk/>
            <pc:sldMk cId="3742017059" sldId="910"/>
            <ac:spMk id="23" creationId="{110926F2-8DC4-11E8-FDC8-57B8AB6FF541}"/>
          </ac:spMkLst>
        </pc:spChg>
        <pc:spChg chg="add mod">
          <ac:chgData name="Fernando Gonzalez" userId="3e176c337fec43e3" providerId="LiveId" clId="{216640D0-E527-4577-A60F-F72D751007E1}" dt="2026-07-16T05:38:57.241" v="367" actId="164"/>
          <ac:spMkLst>
            <pc:docMk/>
            <pc:sldMk cId="3742017059" sldId="910"/>
            <ac:spMk id="25" creationId="{8FC9E73F-6FB9-5B7E-4E61-5EFC048EEED3}"/>
          </ac:spMkLst>
        </pc:spChg>
        <pc:spChg chg="add mod">
          <ac:chgData name="Fernando Gonzalez" userId="3e176c337fec43e3" providerId="LiveId" clId="{216640D0-E527-4577-A60F-F72D751007E1}" dt="2026-07-16T05:38:57.241" v="367" actId="164"/>
          <ac:spMkLst>
            <pc:docMk/>
            <pc:sldMk cId="3742017059" sldId="910"/>
            <ac:spMk id="29" creationId="{2B0170CD-7916-9934-C56C-C4E7A4C32C0C}"/>
          </ac:spMkLst>
        </pc:spChg>
        <pc:spChg chg="add mod">
          <ac:chgData name="Fernando Gonzalez" userId="3e176c337fec43e3" providerId="LiveId" clId="{216640D0-E527-4577-A60F-F72D751007E1}" dt="2026-07-16T05:38:57.241" v="367" actId="164"/>
          <ac:spMkLst>
            <pc:docMk/>
            <pc:sldMk cId="3742017059" sldId="910"/>
            <ac:spMk id="31" creationId="{7FB2E314-F885-1152-55C3-947FDB23D4B5}"/>
          </ac:spMkLst>
        </pc:spChg>
        <pc:spChg chg="add mod">
          <ac:chgData name="Fernando Gonzalez" userId="3e176c337fec43e3" providerId="LiveId" clId="{216640D0-E527-4577-A60F-F72D751007E1}" dt="2026-07-16T05:47:18.772" v="471" actId="20577"/>
          <ac:spMkLst>
            <pc:docMk/>
            <pc:sldMk cId="3742017059" sldId="910"/>
            <ac:spMk id="35" creationId="{59E41349-3FBB-4B84-26B7-FDC6434FC6CA}"/>
          </ac:spMkLst>
        </pc:spChg>
        <pc:spChg chg="mod">
          <ac:chgData name="Fernando Gonzalez" userId="3e176c337fec43e3" providerId="LiveId" clId="{216640D0-E527-4577-A60F-F72D751007E1}" dt="2026-07-16T05:34:44.648" v="314" actId="20577"/>
          <ac:spMkLst>
            <pc:docMk/>
            <pc:sldMk cId="3742017059" sldId="910"/>
            <ac:spMk id="136" creationId="{00000000-0000-0000-0000-000000000000}"/>
          </ac:spMkLst>
        </pc:spChg>
        <pc:grpChg chg="del">
          <ac:chgData name="Fernando Gonzalez" userId="3e176c337fec43e3" providerId="LiveId" clId="{216640D0-E527-4577-A60F-F72D751007E1}" dt="2026-07-16T05:33:20.211" v="268" actId="478"/>
          <ac:grpSpMkLst>
            <pc:docMk/>
            <pc:sldMk cId="3742017059" sldId="910"/>
            <ac:grpSpMk id="11" creationId="{6C541AC0-382F-E5A1-EC27-0D87C492DE21}"/>
          </ac:grpSpMkLst>
        </pc:grpChg>
        <pc:grpChg chg="add mod">
          <ac:chgData name="Fernando Gonzalez" userId="3e176c337fec43e3" providerId="LiveId" clId="{216640D0-E527-4577-A60F-F72D751007E1}" dt="2026-07-16T05:38:47.676" v="365" actId="164"/>
          <ac:grpSpMkLst>
            <pc:docMk/>
            <pc:sldMk cId="3742017059" sldId="910"/>
            <ac:grpSpMk id="32" creationId="{197DBE42-656D-4D8E-52B9-4DA2AB228DD7}"/>
          </ac:grpSpMkLst>
        </pc:grpChg>
        <pc:grpChg chg="add mod">
          <ac:chgData name="Fernando Gonzalez" userId="3e176c337fec43e3" providerId="LiveId" clId="{216640D0-E527-4577-A60F-F72D751007E1}" dt="2026-07-16T05:47:42.687" v="476" actId="1076"/>
          <ac:grpSpMkLst>
            <pc:docMk/>
            <pc:sldMk cId="3742017059" sldId="910"/>
            <ac:grpSpMk id="33" creationId="{03392535-DD38-0EA2-64CF-B780B5447BF6}"/>
          </ac:grpSpMkLst>
        </pc:grpChg>
        <pc:picChg chg="add mod">
          <ac:chgData name="Fernando Gonzalez" userId="3e176c337fec43e3" providerId="LiveId" clId="{216640D0-E527-4577-A60F-F72D751007E1}" dt="2026-07-16T05:38:37.973" v="364" actId="1076"/>
          <ac:picMkLst>
            <pc:docMk/>
            <pc:sldMk cId="3742017059" sldId="910"/>
            <ac:picMk id="5" creationId="{5BDBD18F-072E-F89D-766C-7E655B5C2D12}"/>
          </ac:picMkLst>
        </pc:picChg>
        <pc:picChg chg="add del">
          <ac:chgData name="Fernando Gonzalez" userId="3e176c337fec43e3" providerId="LiveId" clId="{216640D0-E527-4577-A60F-F72D751007E1}" dt="2026-07-16T05:36:01.039" v="325" actId="478"/>
          <ac:picMkLst>
            <pc:docMk/>
            <pc:sldMk cId="3742017059" sldId="910"/>
            <ac:picMk id="9" creationId="{33509163-D02B-C4F6-061A-130A19ADE5D8}"/>
          </ac:picMkLst>
        </pc:picChg>
        <pc:picChg chg="del">
          <ac:chgData name="Fernando Gonzalez" userId="3e176c337fec43e3" providerId="LiveId" clId="{216640D0-E527-4577-A60F-F72D751007E1}" dt="2026-07-16T05:33:19.609" v="267" actId="478"/>
          <ac:picMkLst>
            <pc:docMk/>
            <pc:sldMk cId="3742017059" sldId="910"/>
            <ac:picMk id="17" creationId="{9FAFA277-EA39-DEAC-E996-6904C3092686}"/>
          </ac:picMkLst>
        </pc:picChg>
        <pc:picChg chg="add mod">
          <ac:chgData name="Fernando Gonzalez" userId="3e176c337fec43e3" providerId="LiveId" clId="{216640D0-E527-4577-A60F-F72D751007E1}" dt="2026-07-16T05:38:47.676" v="365" actId="164"/>
          <ac:picMkLst>
            <pc:docMk/>
            <pc:sldMk cId="3742017059" sldId="910"/>
            <ac:picMk id="21" creationId="{369BD0CF-AC9B-3743-E5A6-AE67DA3EE4C4}"/>
          </ac:picMkLst>
        </pc:picChg>
        <pc:picChg chg="add mod">
          <ac:chgData name="Fernando Gonzalez" userId="3e176c337fec43e3" providerId="LiveId" clId="{216640D0-E527-4577-A60F-F72D751007E1}" dt="2026-07-16T05:38:57.241" v="367" actId="164"/>
          <ac:picMkLst>
            <pc:docMk/>
            <pc:sldMk cId="3742017059" sldId="910"/>
            <ac:picMk id="27" creationId="{31CED1E8-6CEF-1D27-B0F1-4AD49924908F}"/>
          </ac:picMkLst>
        </pc:picChg>
      </pc:sldChg>
      <pc:sldChg chg="addSp delSp modSp mod">
        <pc:chgData name="Fernando Gonzalez" userId="3e176c337fec43e3" providerId="LiveId" clId="{216640D0-E527-4577-A60F-F72D751007E1}" dt="2026-07-16T05:27:50.745" v="229" actId="14100"/>
        <pc:sldMkLst>
          <pc:docMk/>
          <pc:sldMk cId="3732960234" sldId="998"/>
        </pc:sldMkLst>
        <pc:spChg chg="mod">
          <ac:chgData name="Fernando Gonzalez" userId="3e176c337fec43e3" providerId="LiveId" clId="{216640D0-E527-4577-A60F-F72D751007E1}" dt="2026-07-16T05:27:50.745" v="229" actId="14100"/>
          <ac:spMkLst>
            <pc:docMk/>
            <pc:sldMk cId="3732960234" sldId="998"/>
            <ac:spMk id="4" creationId="{A8ED832F-EBA7-A312-DBD0-8640DE495373}"/>
          </ac:spMkLst>
        </pc:spChg>
        <pc:spChg chg="add mod">
          <ac:chgData name="Fernando Gonzalez" userId="3e176c337fec43e3" providerId="LiveId" clId="{216640D0-E527-4577-A60F-F72D751007E1}" dt="2026-07-16T05:27:46.137" v="228" actId="478"/>
          <ac:spMkLst>
            <pc:docMk/>
            <pc:sldMk cId="3732960234" sldId="998"/>
            <ac:spMk id="12" creationId="{759E87B2-842A-E2DE-246E-E4B53BD0783E}"/>
          </ac:spMkLst>
        </pc:spChg>
        <pc:picChg chg="del">
          <ac:chgData name="Fernando Gonzalez" userId="3e176c337fec43e3" providerId="LiveId" clId="{216640D0-E527-4577-A60F-F72D751007E1}" dt="2026-07-16T05:27:46.137" v="228" actId="478"/>
          <ac:picMkLst>
            <pc:docMk/>
            <pc:sldMk cId="3732960234" sldId="998"/>
            <ac:picMk id="9" creationId="{FC70978B-3EE7-0FC6-DABF-4B349D551D65}"/>
          </ac:picMkLst>
        </pc:picChg>
      </pc:sldChg>
      <pc:sldChg chg="addSp delSp modSp mod">
        <pc:chgData name="Fernando Gonzalez" userId="3e176c337fec43e3" providerId="LiveId" clId="{216640D0-E527-4577-A60F-F72D751007E1}" dt="2026-07-16T05:28:06.016" v="234" actId="14100"/>
        <pc:sldMkLst>
          <pc:docMk/>
          <pc:sldMk cId="1126472605" sldId="1025"/>
        </pc:sldMkLst>
        <pc:spChg chg="mod">
          <ac:chgData name="Fernando Gonzalez" userId="3e176c337fec43e3" providerId="LiveId" clId="{216640D0-E527-4577-A60F-F72D751007E1}" dt="2026-07-16T05:28:06.016" v="234" actId="14100"/>
          <ac:spMkLst>
            <pc:docMk/>
            <pc:sldMk cId="1126472605" sldId="1025"/>
            <ac:spMk id="14" creationId="{7D5AC9A8-FD40-96BA-C4C7-AF4F72B68E88}"/>
          </ac:spMkLst>
        </pc:spChg>
        <pc:spChg chg="add mod">
          <ac:chgData name="Fernando Gonzalez" userId="3e176c337fec43e3" providerId="LiveId" clId="{216640D0-E527-4577-A60F-F72D751007E1}" dt="2026-07-16T05:28:03.930" v="233" actId="478"/>
          <ac:spMkLst>
            <pc:docMk/>
            <pc:sldMk cId="1126472605" sldId="1025"/>
            <ac:spMk id="16" creationId="{F15B097C-E4B3-30DE-2E52-60E6B0C99C3B}"/>
          </ac:spMkLst>
        </pc:spChg>
        <pc:picChg chg="del">
          <ac:chgData name="Fernando Gonzalez" userId="3e176c337fec43e3" providerId="LiveId" clId="{216640D0-E527-4577-A60F-F72D751007E1}" dt="2026-07-16T05:28:03.930" v="233" actId="478"/>
          <ac:picMkLst>
            <pc:docMk/>
            <pc:sldMk cId="1126472605" sldId="1025"/>
            <ac:picMk id="10" creationId="{79C35102-91CA-0076-6DE6-270D335AE9F8}"/>
          </ac:picMkLst>
        </pc:picChg>
      </pc:sldChg>
      <pc:sldChg chg="addSp modSp mod">
        <pc:chgData name="Fernando Gonzalez" userId="3e176c337fec43e3" providerId="LiveId" clId="{216640D0-E527-4577-A60F-F72D751007E1}" dt="2026-07-16T05:25:25.587" v="205" actId="1038"/>
        <pc:sldMkLst>
          <pc:docMk/>
          <pc:sldMk cId="1148408545" sldId="1033"/>
        </pc:sldMkLst>
        <pc:spChg chg="mod">
          <ac:chgData name="Fernando Gonzalez" userId="3e176c337fec43e3" providerId="LiveId" clId="{216640D0-E527-4577-A60F-F72D751007E1}" dt="2026-07-16T05:23:56.153" v="53" actId="20577"/>
          <ac:spMkLst>
            <pc:docMk/>
            <pc:sldMk cId="1148408545" sldId="1033"/>
            <ac:spMk id="133" creationId="{00000000-0000-0000-0000-000000000000}"/>
          </ac:spMkLst>
        </pc:spChg>
        <pc:picChg chg="add mod">
          <ac:chgData name="Fernando Gonzalez" userId="3e176c337fec43e3" providerId="LiveId" clId="{216640D0-E527-4577-A60F-F72D751007E1}" dt="2026-07-16T05:25:25.587" v="205" actId="1038"/>
          <ac:picMkLst>
            <pc:docMk/>
            <pc:sldMk cId="1148408545" sldId="1033"/>
            <ac:picMk id="6" creationId="{749BC9B0-0901-FCE5-5771-67D8998DB01A}"/>
          </ac:picMkLst>
        </pc:picChg>
        <pc:picChg chg="mod">
          <ac:chgData name="Fernando Gonzalez" userId="3e176c337fec43e3" providerId="LiveId" clId="{216640D0-E527-4577-A60F-F72D751007E1}" dt="2026-07-16T05:24:04.509" v="55" actId="1076"/>
          <ac:picMkLst>
            <pc:docMk/>
            <pc:sldMk cId="1148408545" sldId="1033"/>
            <ac:picMk id="7" creationId="{F8F32001-C75C-5F9A-904B-C46580C098B4}"/>
          </ac:picMkLst>
        </pc:picChg>
      </pc:sldChg>
      <pc:sldChg chg="addSp delSp modSp mod">
        <pc:chgData name="Fernando Gonzalez" userId="3e176c337fec43e3" providerId="LiveId" clId="{216640D0-E527-4577-A60F-F72D751007E1}" dt="2026-07-16T05:28:32.566" v="241" actId="14100"/>
        <pc:sldMkLst>
          <pc:docMk/>
          <pc:sldMk cId="779673158" sldId="1036"/>
        </pc:sldMkLst>
        <pc:spChg chg="mod">
          <ac:chgData name="Fernando Gonzalez" userId="3e176c337fec43e3" providerId="LiveId" clId="{216640D0-E527-4577-A60F-F72D751007E1}" dt="2026-07-16T05:28:32.566" v="241" actId="14100"/>
          <ac:spMkLst>
            <pc:docMk/>
            <pc:sldMk cId="779673158" sldId="1036"/>
            <ac:spMk id="9" creationId="{746211F7-5374-95AB-9569-F96AED53FEF6}"/>
          </ac:spMkLst>
        </pc:spChg>
        <pc:spChg chg="add mod">
          <ac:chgData name="Fernando Gonzalez" userId="3e176c337fec43e3" providerId="LiveId" clId="{216640D0-E527-4577-A60F-F72D751007E1}" dt="2026-07-16T05:28:30.372" v="240" actId="478"/>
          <ac:spMkLst>
            <pc:docMk/>
            <pc:sldMk cId="779673158" sldId="1036"/>
            <ac:spMk id="17" creationId="{6122C12D-9F83-832C-040F-79A34D2538D7}"/>
          </ac:spMkLst>
        </pc:spChg>
        <pc:picChg chg="del">
          <ac:chgData name="Fernando Gonzalez" userId="3e176c337fec43e3" providerId="LiveId" clId="{216640D0-E527-4577-A60F-F72D751007E1}" dt="2026-07-16T05:28:30.372" v="240" actId="478"/>
          <ac:picMkLst>
            <pc:docMk/>
            <pc:sldMk cId="779673158" sldId="1036"/>
            <ac:picMk id="24" creationId="{3154119B-D065-5E6A-6568-CADEE3F7FEC6}"/>
          </ac:picMkLst>
        </pc:picChg>
      </pc:sldChg>
      <pc:sldChg chg="mod modShow">
        <pc:chgData name="Fernando Gonzalez" userId="3e176c337fec43e3" providerId="LiveId" clId="{216640D0-E527-4577-A60F-F72D751007E1}" dt="2026-07-16T10:56:45.853" v="585" actId="729"/>
        <pc:sldMkLst>
          <pc:docMk/>
          <pc:sldMk cId="2337330157" sldId="1042"/>
        </pc:sldMkLst>
      </pc:sldChg>
      <pc:sldChg chg="mod modShow">
        <pc:chgData name="Fernando Gonzalez" userId="3e176c337fec43e3" providerId="LiveId" clId="{216640D0-E527-4577-A60F-F72D751007E1}" dt="2026-07-16T10:56:49.463" v="586" actId="729"/>
        <pc:sldMkLst>
          <pc:docMk/>
          <pc:sldMk cId="3522132969" sldId="1046"/>
        </pc:sldMkLst>
      </pc:sldChg>
      <pc:sldChg chg="addSp delSp modSp mod">
        <pc:chgData name="Fernando Gonzalez" userId="3e176c337fec43e3" providerId="LiveId" clId="{216640D0-E527-4577-A60F-F72D751007E1}" dt="2026-07-16T05:28:00.317" v="232" actId="478"/>
        <pc:sldMkLst>
          <pc:docMk/>
          <pc:sldMk cId="2951643980" sldId="1089"/>
        </pc:sldMkLst>
        <pc:spChg chg="add mod">
          <ac:chgData name="Fernando Gonzalez" userId="3e176c337fec43e3" providerId="LiveId" clId="{216640D0-E527-4577-A60F-F72D751007E1}" dt="2026-07-16T05:28:00.317" v="232" actId="478"/>
          <ac:spMkLst>
            <pc:docMk/>
            <pc:sldMk cId="2951643980" sldId="1089"/>
            <ac:spMk id="12" creationId="{F802792C-C211-24D0-7A9B-BD4057463B58}"/>
          </ac:spMkLst>
        </pc:spChg>
        <pc:picChg chg="del">
          <ac:chgData name="Fernando Gonzalez" userId="3e176c337fec43e3" providerId="LiveId" clId="{216640D0-E527-4577-A60F-F72D751007E1}" dt="2026-07-16T05:28:00.317" v="232" actId="478"/>
          <ac:picMkLst>
            <pc:docMk/>
            <pc:sldMk cId="2951643980" sldId="1089"/>
            <ac:picMk id="9" creationId="{0AF773D1-D04F-7B4F-60D1-4161AA0B5F22}"/>
          </ac:picMkLst>
        </pc:picChg>
      </pc:sldChg>
      <pc:sldChg chg="addSp delSp modSp mod">
        <pc:chgData name="Fernando Gonzalez" userId="3e176c337fec43e3" providerId="LiveId" clId="{216640D0-E527-4577-A60F-F72D751007E1}" dt="2026-07-16T05:58:05.060" v="556" actId="20577"/>
        <pc:sldMkLst>
          <pc:docMk/>
          <pc:sldMk cId="1708315177" sldId="1091"/>
        </pc:sldMkLst>
        <pc:spChg chg="add mod">
          <ac:chgData name="Fernando Gonzalez" userId="3e176c337fec43e3" providerId="LiveId" clId="{216640D0-E527-4577-A60F-F72D751007E1}" dt="2026-07-16T05:26:33.818" v="212" actId="478"/>
          <ac:spMkLst>
            <pc:docMk/>
            <pc:sldMk cId="1708315177" sldId="1091"/>
            <ac:spMk id="5" creationId="{ABF4E154-A2D5-863D-88FA-97A956F2C330}"/>
          </ac:spMkLst>
        </pc:spChg>
        <pc:spChg chg="mod">
          <ac:chgData name="Fernando Gonzalez" userId="3e176c337fec43e3" providerId="LiveId" clId="{216640D0-E527-4577-A60F-F72D751007E1}" dt="2026-07-16T05:57:42.946" v="544" actId="20577"/>
          <ac:spMkLst>
            <pc:docMk/>
            <pc:sldMk cId="1708315177" sldId="1091"/>
            <ac:spMk id="7" creationId="{D10B35BE-6196-7275-4FD1-5769F3258E1D}"/>
          </ac:spMkLst>
        </pc:spChg>
        <pc:spChg chg="add del">
          <ac:chgData name="Fernando Gonzalez" userId="3e176c337fec43e3" providerId="LiveId" clId="{216640D0-E527-4577-A60F-F72D751007E1}" dt="2026-07-16T05:26:30.859" v="211" actId="478"/>
          <ac:spMkLst>
            <pc:docMk/>
            <pc:sldMk cId="1708315177" sldId="1091"/>
            <ac:spMk id="13" creationId="{A527DD9B-E92F-B940-BD5D-9D027FE4B727}"/>
          </ac:spMkLst>
        </pc:spChg>
        <pc:spChg chg="mod">
          <ac:chgData name="Fernando Gonzalez" userId="3e176c337fec43e3" providerId="LiveId" clId="{216640D0-E527-4577-A60F-F72D751007E1}" dt="2026-07-16T05:57:53.454" v="549" actId="20577"/>
          <ac:spMkLst>
            <pc:docMk/>
            <pc:sldMk cId="1708315177" sldId="1091"/>
            <ac:spMk id="17" creationId="{FFD5C409-43C3-0B44-4EE0-92FD485B72DB}"/>
          </ac:spMkLst>
        </pc:spChg>
        <pc:spChg chg="mod">
          <ac:chgData name="Fernando Gonzalez" userId="3e176c337fec43e3" providerId="LiveId" clId="{216640D0-E527-4577-A60F-F72D751007E1}" dt="2026-07-16T05:57:59.857" v="553" actId="20577"/>
          <ac:spMkLst>
            <pc:docMk/>
            <pc:sldMk cId="1708315177" sldId="1091"/>
            <ac:spMk id="18" creationId="{2D762AE4-811F-C005-3208-3130000CB578}"/>
          </ac:spMkLst>
        </pc:spChg>
        <pc:spChg chg="mod">
          <ac:chgData name="Fernando Gonzalez" userId="3e176c337fec43e3" providerId="LiveId" clId="{216640D0-E527-4577-A60F-F72D751007E1}" dt="2026-07-16T05:58:05.060" v="556" actId="20577"/>
          <ac:spMkLst>
            <pc:docMk/>
            <pc:sldMk cId="1708315177" sldId="1091"/>
            <ac:spMk id="23" creationId="{5212E4DE-0E4D-1B3E-7E67-183BA13CD99D}"/>
          </ac:spMkLst>
        </pc:spChg>
        <pc:spChg chg="mod">
          <ac:chgData name="Fernando Gonzalez" userId="3e176c337fec43e3" providerId="LiveId" clId="{216640D0-E527-4577-A60F-F72D751007E1}" dt="2026-07-16T05:57:56.011" v="550" actId="20577"/>
          <ac:spMkLst>
            <pc:docMk/>
            <pc:sldMk cId="1708315177" sldId="1091"/>
            <ac:spMk id="24" creationId="{31CA2D54-4EDE-C861-0B8A-28E96AEE6DD4}"/>
          </ac:spMkLst>
        </pc:spChg>
        <pc:picChg chg="del">
          <ac:chgData name="Fernando Gonzalez" userId="3e176c337fec43e3" providerId="LiveId" clId="{216640D0-E527-4577-A60F-F72D751007E1}" dt="2026-07-16T05:26:33.818" v="212" actId="478"/>
          <ac:picMkLst>
            <pc:docMk/>
            <pc:sldMk cId="1708315177" sldId="1091"/>
            <ac:picMk id="36" creationId="{65CFFD85-FBE2-0E68-5DCB-F6FF575FD1EC}"/>
          </ac:picMkLst>
        </pc:picChg>
      </pc:sldChg>
      <pc:sldChg chg="delSp mod">
        <pc:chgData name="Fernando Gonzalez" userId="3e176c337fec43e3" providerId="LiveId" clId="{216640D0-E527-4577-A60F-F72D751007E1}" dt="2026-07-16T05:27:12.282" v="217" actId="478"/>
        <pc:sldMkLst>
          <pc:docMk/>
          <pc:sldMk cId="2722418567" sldId="1097"/>
        </pc:sldMkLst>
        <pc:picChg chg="del">
          <ac:chgData name="Fernando Gonzalez" userId="3e176c337fec43e3" providerId="LiveId" clId="{216640D0-E527-4577-A60F-F72D751007E1}" dt="2026-07-16T05:27:12.282" v="217" actId="478"/>
          <ac:picMkLst>
            <pc:docMk/>
            <pc:sldMk cId="2722418567" sldId="1097"/>
            <ac:picMk id="7" creationId="{CB21853D-C078-C111-9B0F-A4F1C15B4D98}"/>
          </ac:picMkLst>
        </pc:picChg>
      </pc:sldChg>
      <pc:sldChg chg="delSp mod">
        <pc:chgData name="Fernando Gonzalez" userId="3e176c337fec43e3" providerId="LiveId" clId="{216640D0-E527-4577-A60F-F72D751007E1}" dt="2026-07-16T05:27:20.040" v="220" actId="478"/>
        <pc:sldMkLst>
          <pc:docMk/>
          <pc:sldMk cId="184797272" sldId="1100"/>
        </pc:sldMkLst>
        <pc:picChg chg="del">
          <ac:chgData name="Fernando Gonzalez" userId="3e176c337fec43e3" providerId="LiveId" clId="{216640D0-E527-4577-A60F-F72D751007E1}" dt="2026-07-16T05:27:20.040" v="220" actId="478"/>
          <ac:picMkLst>
            <pc:docMk/>
            <pc:sldMk cId="184797272" sldId="1100"/>
            <ac:picMk id="20" creationId="{BCC8C690-9A21-2950-6166-085003DD213B}"/>
          </ac:picMkLst>
        </pc:picChg>
      </pc:sldChg>
      <pc:sldChg chg="delSp mod">
        <pc:chgData name="Fernando Gonzalez" userId="3e176c337fec43e3" providerId="LiveId" clId="{216640D0-E527-4577-A60F-F72D751007E1}" dt="2026-07-16T05:27:25.299" v="221" actId="478"/>
        <pc:sldMkLst>
          <pc:docMk/>
          <pc:sldMk cId="1730199977" sldId="1101"/>
        </pc:sldMkLst>
        <pc:picChg chg="del">
          <ac:chgData name="Fernando Gonzalez" userId="3e176c337fec43e3" providerId="LiveId" clId="{216640D0-E527-4577-A60F-F72D751007E1}" dt="2026-07-16T05:27:25.299" v="221" actId="478"/>
          <ac:picMkLst>
            <pc:docMk/>
            <pc:sldMk cId="1730199977" sldId="1101"/>
            <ac:picMk id="17" creationId="{A5D03247-052B-584E-FD94-CCB539FB105B}"/>
          </ac:picMkLst>
        </pc:picChg>
      </pc:sldChg>
      <pc:sldChg chg="delSp mod">
        <pc:chgData name="Fernando Gonzalez" userId="3e176c337fec43e3" providerId="LiveId" clId="{216640D0-E527-4577-A60F-F72D751007E1}" dt="2026-07-16T05:27:17.949" v="219" actId="478"/>
        <pc:sldMkLst>
          <pc:docMk/>
          <pc:sldMk cId="2216986543" sldId="1103"/>
        </pc:sldMkLst>
        <pc:picChg chg="del">
          <ac:chgData name="Fernando Gonzalez" userId="3e176c337fec43e3" providerId="LiveId" clId="{216640D0-E527-4577-A60F-F72D751007E1}" dt="2026-07-16T05:27:17.949" v="219" actId="478"/>
          <ac:picMkLst>
            <pc:docMk/>
            <pc:sldMk cId="2216986543" sldId="1103"/>
            <ac:picMk id="29" creationId="{C4CA756C-CF4F-921A-9AFA-1863CCBE3258}"/>
          </ac:picMkLst>
        </pc:picChg>
      </pc:sldChg>
      <pc:sldChg chg="delSp mod">
        <pc:chgData name="Fernando Gonzalez" userId="3e176c337fec43e3" providerId="LiveId" clId="{216640D0-E527-4577-A60F-F72D751007E1}" dt="2026-07-16T05:27:27.317" v="222" actId="478"/>
        <pc:sldMkLst>
          <pc:docMk/>
          <pc:sldMk cId="3279844369" sldId="1104"/>
        </pc:sldMkLst>
        <pc:picChg chg="del">
          <ac:chgData name="Fernando Gonzalez" userId="3e176c337fec43e3" providerId="LiveId" clId="{216640D0-E527-4577-A60F-F72D751007E1}" dt="2026-07-16T05:27:27.317" v="222" actId="478"/>
          <ac:picMkLst>
            <pc:docMk/>
            <pc:sldMk cId="3279844369" sldId="1104"/>
            <ac:picMk id="29" creationId="{1B0C91EE-E6DD-DA30-FB3B-5F9DE1ED86DE}"/>
          </ac:picMkLst>
        </pc:picChg>
      </pc:sldChg>
      <pc:sldChg chg="addSp mod">
        <pc:chgData name="Fernando Gonzalez" userId="3e176c337fec43e3" providerId="LiveId" clId="{216640D0-E527-4577-A60F-F72D751007E1}" dt="2026-07-16T05:26:08.144" v="206" actId="22"/>
        <pc:sldMkLst>
          <pc:docMk/>
          <pc:sldMk cId="346497593" sldId="1206"/>
        </pc:sldMkLst>
        <pc:picChg chg="add">
          <ac:chgData name="Fernando Gonzalez" userId="3e176c337fec43e3" providerId="LiveId" clId="{216640D0-E527-4577-A60F-F72D751007E1}" dt="2026-07-16T05:26:08.144" v="206" actId="22"/>
          <ac:picMkLst>
            <pc:docMk/>
            <pc:sldMk cId="346497593" sldId="1206"/>
            <ac:picMk id="11" creationId="{8683D95B-EC9B-57CC-4246-FAE65137FC59}"/>
          </ac:picMkLst>
        </pc:picChg>
      </pc:sldChg>
      <pc:sldChg chg="delSp mod">
        <pc:chgData name="Fernando Gonzalez" userId="3e176c337fec43e3" providerId="LiveId" clId="{216640D0-E527-4577-A60F-F72D751007E1}" dt="2026-07-16T05:27:15.196" v="218" actId="478"/>
        <pc:sldMkLst>
          <pc:docMk/>
          <pc:sldMk cId="964904109" sldId="1214"/>
        </pc:sldMkLst>
        <pc:picChg chg="del">
          <ac:chgData name="Fernando Gonzalez" userId="3e176c337fec43e3" providerId="LiveId" clId="{216640D0-E527-4577-A60F-F72D751007E1}" dt="2026-07-16T05:27:15.196" v="218" actId="478"/>
          <ac:picMkLst>
            <pc:docMk/>
            <pc:sldMk cId="964904109" sldId="1214"/>
            <ac:picMk id="27" creationId="{47A7DC95-F3DA-108C-2AF1-DE74DE841E74}"/>
          </ac:picMkLst>
        </pc:picChg>
      </pc:sldChg>
      <pc:sldChg chg="delSp mod">
        <pc:chgData name="Fernando Gonzalez" userId="3e176c337fec43e3" providerId="LiveId" clId="{216640D0-E527-4577-A60F-F72D751007E1}" dt="2026-07-16T05:27:30.412" v="223" actId="478"/>
        <pc:sldMkLst>
          <pc:docMk/>
          <pc:sldMk cId="3957111641" sldId="1215"/>
        </pc:sldMkLst>
        <pc:picChg chg="del">
          <ac:chgData name="Fernando Gonzalez" userId="3e176c337fec43e3" providerId="LiveId" clId="{216640D0-E527-4577-A60F-F72D751007E1}" dt="2026-07-16T05:27:30.412" v="223" actId="478"/>
          <ac:picMkLst>
            <pc:docMk/>
            <pc:sldMk cId="3957111641" sldId="1215"/>
            <ac:picMk id="35" creationId="{421CC7E8-AEC4-9152-0958-0E259FD60907}"/>
          </ac:picMkLst>
        </pc:picChg>
      </pc:sldChg>
      <pc:sldChg chg="addSp delSp modSp mod modShow">
        <pc:chgData name="Fernando Gonzalez" userId="3e176c337fec43e3" providerId="LiveId" clId="{216640D0-E527-4577-A60F-F72D751007E1}" dt="2026-07-16T05:28:41.940" v="242" actId="729"/>
        <pc:sldMkLst>
          <pc:docMk/>
          <pc:sldMk cId="536406421" sldId="1217"/>
        </pc:sldMkLst>
        <pc:spChg chg="mod">
          <ac:chgData name="Fernando Gonzalez" userId="3e176c337fec43e3" providerId="LiveId" clId="{216640D0-E527-4577-A60F-F72D751007E1}" dt="2026-07-16T05:28:21.202" v="239" actId="14100"/>
          <ac:spMkLst>
            <pc:docMk/>
            <pc:sldMk cId="536406421" sldId="1217"/>
            <ac:spMk id="4" creationId="{C6E3A2F0-C074-00E1-0AB8-6057E2053070}"/>
          </ac:spMkLst>
        </pc:spChg>
        <pc:spChg chg="add del mod">
          <ac:chgData name="Fernando Gonzalez" userId="3e176c337fec43e3" providerId="LiveId" clId="{216640D0-E527-4577-A60F-F72D751007E1}" dt="2026-07-16T05:28:18.930" v="238" actId="478"/>
          <ac:spMkLst>
            <pc:docMk/>
            <pc:sldMk cId="536406421" sldId="1217"/>
            <ac:spMk id="12" creationId="{B6E86C3F-AE9F-260F-D699-643D4FC055F1}"/>
          </ac:spMkLst>
        </pc:spChg>
        <pc:picChg chg="del">
          <ac:chgData name="Fernando Gonzalez" userId="3e176c337fec43e3" providerId="LiveId" clId="{216640D0-E527-4577-A60F-F72D751007E1}" dt="2026-07-16T05:28:17.056" v="237" actId="478"/>
          <ac:picMkLst>
            <pc:docMk/>
            <pc:sldMk cId="536406421" sldId="1217"/>
            <ac:picMk id="24" creationId="{927E023A-A938-9E3A-B506-0C74C0238A49}"/>
          </ac:picMkLst>
        </pc:picChg>
      </pc:sldChg>
      <pc:sldChg chg="addSp delSp modSp mod">
        <pc:chgData name="Fernando Gonzalez" userId="3e176c337fec43e3" providerId="LiveId" clId="{216640D0-E527-4577-A60F-F72D751007E1}" dt="2026-07-16T05:27:56.705" v="231" actId="478"/>
        <pc:sldMkLst>
          <pc:docMk/>
          <pc:sldMk cId="1816082825" sldId="1226"/>
        </pc:sldMkLst>
        <pc:spChg chg="mod">
          <ac:chgData name="Fernando Gonzalez" userId="3e176c337fec43e3" providerId="LiveId" clId="{216640D0-E527-4577-A60F-F72D751007E1}" dt="2026-07-16T05:27:55.715" v="230" actId="14100"/>
          <ac:spMkLst>
            <pc:docMk/>
            <pc:sldMk cId="1816082825" sldId="1226"/>
            <ac:spMk id="16" creationId="{8EA85C87-0442-DE33-AD8B-EF144BC3EDC6}"/>
          </ac:spMkLst>
        </pc:spChg>
        <pc:spChg chg="add mod">
          <ac:chgData name="Fernando Gonzalez" userId="3e176c337fec43e3" providerId="LiveId" clId="{216640D0-E527-4577-A60F-F72D751007E1}" dt="2026-07-16T05:27:56.705" v="231" actId="478"/>
          <ac:spMkLst>
            <pc:docMk/>
            <pc:sldMk cId="1816082825" sldId="1226"/>
            <ac:spMk id="18" creationId="{ABFA099C-5EA5-5DFB-7DA2-5C68246907EB}"/>
          </ac:spMkLst>
        </pc:spChg>
        <pc:picChg chg="del">
          <ac:chgData name="Fernando Gonzalez" userId="3e176c337fec43e3" providerId="LiveId" clId="{216640D0-E527-4577-A60F-F72D751007E1}" dt="2026-07-16T05:27:56.705" v="231" actId="478"/>
          <ac:picMkLst>
            <pc:docMk/>
            <pc:sldMk cId="1816082825" sldId="1226"/>
            <ac:picMk id="9" creationId="{3FDB328E-0073-BB14-2E3D-10EB5CC7D3E6}"/>
          </ac:picMkLst>
        </pc:picChg>
      </pc:sldChg>
      <pc:sldChg chg="modSp mod">
        <pc:chgData name="Fernando Gonzalez" userId="3e176c337fec43e3" providerId="LiveId" clId="{216640D0-E527-4577-A60F-F72D751007E1}" dt="2026-07-16T10:54:10.020" v="584" actId="14100"/>
        <pc:sldMkLst>
          <pc:docMk/>
          <pc:sldMk cId="1686225747" sldId="1235"/>
        </pc:sldMkLst>
        <pc:spChg chg="mod">
          <ac:chgData name="Fernando Gonzalez" userId="3e176c337fec43e3" providerId="LiveId" clId="{216640D0-E527-4577-A60F-F72D751007E1}" dt="2026-07-16T10:54:10.020" v="584" actId="14100"/>
          <ac:spMkLst>
            <pc:docMk/>
            <pc:sldMk cId="1686225747" sldId="1235"/>
            <ac:spMk id="2" creationId="{E8EFC1FB-CC98-EE66-5A0C-931072BFD90D}"/>
          </ac:spMkLst>
        </pc:spChg>
        <pc:spChg chg="mod">
          <ac:chgData name="Fernando Gonzalez" userId="3e176c337fec43e3" providerId="LiveId" clId="{216640D0-E527-4577-A60F-F72D751007E1}" dt="2026-07-16T05:26:59.258" v="216" actId="14100"/>
          <ac:spMkLst>
            <pc:docMk/>
            <pc:sldMk cId="1686225747" sldId="1235"/>
            <ac:spMk id="38" creationId="{EE16D353-F626-9578-EE73-BB12E44B4B49}"/>
          </ac:spMkLst>
        </pc:spChg>
      </pc:sldChg>
      <pc:sldChg chg="delSp mod">
        <pc:chgData name="Fernando Gonzalez" userId="3e176c337fec43e3" providerId="LiveId" clId="{216640D0-E527-4577-A60F-F72D751007E1}" dt="2026-07-16T05:27:43.544" v="227" actId="478"/>
        <pc:sldMkLst>
          <pc:docMk/>
          <pc:sldMk cId="3709080801" sldId="1236"/>
        </pc:sldMkLst>
        <pc:picChg chg="del">
          <ac:chgData name="Fernando Gonzalez" userId="3e176c337fec43e3" providerId="LiveId" clId="{216640D0-E527-4577-A60F-F72D751007E1}" dt="2026-07-16T05:27:43.544" v="227" actId="478"/>
          <ac:picMkLst>
            <pc:docMk/>
            <pc:sldMk cId="3709080801" sldId="1236"/>
            <ac:picMk id="17" creationId="{C631A9A4-4D08-54E7-809C-02E29E0566A7}"/>
          </ac:picMkLst>
        </pc:picChg>
      </pc:sldChg>
      <pc:sldChg chg="addSp modSp mod">
        <pc:chgData name="Fernando Gonzalez" userId="3e176c337fec43e3" providerId="LiveId" clId="{216640D0-E527-4577-A60F-F72D751007E1}" dt="2026-07-16T05:24:15.884" v="58" actId="1076"/>
        <pc:sldMkLst>
          <pc:docMk/>
          <pc:sldMk cId="521547106" sldId="1247"/>
        </pc:sldMkLst>
        <pc:picChg chg="add mod">
          <ac:chgData name="Fernando Gonzalez" userId="3e176c337fec43e3" providerId="LiveId" clId="{216640D0-E527-4577-A60F-F72D751007E1}" dt="2026-07-16T05:24:15.884" v="58" actId="1076"/>
          <ac:picMkLst>
            <pc:docMk/>
            <pc:sldMk cId="521547106" sldId="1247"/>
            <ac:picMk id="6" creationId="{04590194-A908-C787-4077-2084754892E7}"/>
          </ac:picMkLst>
        </pc:picChg>
      </pc:sldChg>
      <pc:sldChg chg="addSp delSp modSp mod">
        <pc:chgData name="Fernando Gonzalez" userId="3e176c337fec43e3" providerId="LiveId" clId="{216640D0-E527-4577-A60F-F72D751007E1}" dt="2026-07-16T05:28:14.368" v="236" actId="478"/>
        <pc:sldMkLst>
          <pc:docMk/>
          <pc:sldMk cId="687347357" sldId="1252"/>
        </pc:sldMkLst>
        <pc:spChg chg="add del mod">
          <ac:chgData name="Fernando Gonzalez" userId="3e176c337fec43e3" providerId="LiveId" clId="{216640D0-E527-4577-A60F-F72D751007E1}" dt="2026-07-16T05:28:14.368" v="236" actId="478"/>
          <ac:spMkLst>
            <pc:docMk/>
            <pc:sldMk cId="687347357" sldId="1252"/>
            <ac:spMk id="11" creationId="{009DE286-7742-13FA-FA98-C1ADAA05D943}"/>
          </ac:spMkLst>
        </pc:spChg>
        <pc:picChg chg="del">
          <ac:chgData name="Fernando Gonzalez" userId="3e176c337fec43e3" providerId="LiveId" clId="{216640D0-E527-4577-A60F-F72D751007E1}" dt="2026-07-16T05:28:12.765" v="235" actId="478"/>
          <ac:picMkLst>
            <pc:docMk/>
            <pc:sldMk cId="687347357" sldId="1252"/>
            <ac:picMk id="24" creationId="{5B84F6DE-452E-F053-57A0-EFE678CBBD78}"/>
          </ac:picMkLst>
        </pc:picChg>
      </pc:sldChg>
      <pc:sldChg chg="modSp mod">
        <pc:chgData name="Fernando Gonzalez" userId="3e176c337fec43e3" providerId="LiveId" clId="{216640D0-E527-4577-A60F-F72D751007E1}" dt="2026-07-16T05:29:02.062" v="262" actId="20577"/>
        <pc:sldMkLst>
          <pc:docMk/>
          <pc:sldMk cId="841193158" sldId="1256"/>
        </pc:sldMkLst>
        <pc:spChg chg="mod">
          <ac:chgData name="Fernando Gonzalez" userId="3e176c337fec43e3" providerId="LiveId" clId="{216640D0-E527-4577-A60F-F72D751007E1}" dt="2026-07-16T05:29:02.062" v="262" actId="20577"/>
          <ac:spMkLst>
            <pc:docMk/>
            <pc:sldMk cId="841193158" sldId="1256"/>
            <ac:spMk id="2" creationId="{33F82AA5-4357-A2BD-9849-8CA171D67915}"/>
          </ac:spMkLst>
        </pc:spChg>
      </pc:sldChg>
      <pc:sldChg chg="modSp mod">
        <pc:chgData name="Fernando Gonzalez" userId="3e176c337fec43e3" providerId="LiveId" clId="{216640D0-E527-4577-A60F-F72D751007E1}" dt="2026-07-16T10:52:13.421" v="557" actId="400"/>
        <pc:sldMkLst>
          <pc:docMk/>
          <pc:sldMk cId="1486777826" sldId="1261"/>
        </pc:sldMkLst>
        <pc:spChg chg="mod">
          <ac:chgData name="Fernando Gonzalez" userId="3e176c337fec43e3" providerId="LiveId" clId="{216640D0-E527-4577-A60F-F72D751007E1}" dt="2026-07-16T05:24:48.918" v="115" actId="20577"/>
          <ac:spMkLst>
            <pc:docMk/>
            <pc:sldMk cId="1486777826" sldId="1261"/>
            <ac:spMk id="3" creationId="{B5048A55-61D4-4A10-AA79-AD7C2FAD94AE}"/>
          </ac:spMkLst>
        </pc:spChg>
        <pc:spChg chg="mod">
          <ac:chgData name="Fernando Gonzalez" userId="3e176c337fec43e3" providerId="LiveId" clId="{216640D0-E527-4577-A60F-F72D751007E1}" dt="2026-07-16T10:52:13.421" v="557" actId="400"/>
          <ac:spMkLst>
            <pc:docMk/>
            <pc:sldMk cId="1486777826" sldId="1261"/>
            <ac:spMk id="5" creationId="{C50ABA95-C756-CCEE-197F-AAE1B9533E70}"/>
          </ac:spMkLst>
        </pc:spChg>
      </pc:sldChg>
      <pc:sldChg chg="addSp delSp modSp mod">
        <pc:chgData name="Fernando Gonzalez" userId="3e176c337fec43e3" providerId="LiveId" clId="{216640D0-E527-4577-A60F-F72D751007E1}" dt="2026-07-16T05:26:19.032" v="207" actId="478"/>
        <pc:sldMkLst>
          <pc:docMk/>
          <pc:sldMk cId="1557782246" sldId="1264"/>
        </pc:sldMkLst>
        <pc:spChg chg="add mod">
          <ac:chgData name="Fernando Gonzalez" userId="3e176c337fec43e3" providerId="LiveId" clId="{216640D0-E527-4577-A60F-F72D751007E1}" dt="2026-07-16T05:26:19.032" v="207" actId="478"/>
          <ac:spMkLst>
            <pc:docMk/>
            <pc:sldMk cId="1557782246" sldId="1264"/>
            <ac:spMk id="4" creationId="{5E2D446A-ECE7-A7E9-DFCC-0B262975B8F8}"/>
          </ac:spMkLst>
        </pc:spChg>
        <pc:picChg chg="del">
          <ac:chgData name="Fernando Gonzalez" userId="3e176c337fec43e3" providerId="LiveId" clId="{216640D0-E527-4577-A60F-F72D751007E1}" dt="2026-07-16T05:26:19.032" v="207" actId="478"/>
          <ac:picMkLst>
            <pc:docMk/>
            <pc:sldMk cId="1557782246" sldId="1264"/>
            <ac:picMk id="20" creationId="{AF9244C6-756C-A6F6-507B-C27B99121350}"/>
          </ac:picMkLst>
        </pc:picChg>
      </pc:sldChg>
      <pc:sldChg chg="delSp mod">
        <pc:chgData name="Fernando Gonzalez" userId="3e176c337fec43e3" providerId="LiveId" clId="{216640D0-E527-4577-A60F-F72D751007E1}" dt="2026-07-16T05:26:20.820" v="208" actId="478"/>
        <pc:sldMkLst>
          <pc:docMk/>
          <pc:sldMk cId="3530467009" sldId="1265"/>
        </pc:sldMkLst>
        <pc:picChg chg="del">
          <ac:chgData name="Fernando Gonzalez" userId="3e176c337fec43e3" providerId="LiveId" clId="{216640D0-E527-4577-A60F-F72D751007E1}" dt="2026-07-16T05:26:20.820" v="208" actId="478"/>
          <ac:picMkLst>
            <pc:docMk/>
            <pc:sldMk cId="3530467009" sldId="1265"/>
            <ac:picMk id="25" creationId="{3CDD3844-9132-40B4-19CC-33DA49CC6F56}"/>
          </ac:picMkLst>
        </pc:picChg>
      </pc:sldChg>
      <pc:sldChg chg="delSp modSp mod">
        <pc:chgData name="Fernando Gonzalez" userId="3e176c337fec43e3" providerId="LiveId" clId="{216640D0-E527-4577-A60F-F72D751007E1}" dt="2026-07-16T05:52:46.187" v="503" actId="20577"/>
        <pc:sldMkLst>
          <pc:docMk/>
          <pc:sldMk cId="445686618" sldId="1266"/>
        </pc:sldMkLst>
        <pc:spChg chg="mod">
          <ac:chgData name="Fernando Gonzalez" userId="3e176c337fec43e3" providerId="LiveId" clId="{216640D0-E527-4577-A60F-F72D751007E1}" dt="2026-07-16T05:52:46.187" v="503" actId="20577"/>
          <ac:spMkLst>
            <pc:docMk/>
            <pc:sldMk cId="445686618" sldId="1266"/>
            <ac:spMk id="41" creationId="{40D69DC1-E6A7-5982-9AE3-85BBA56B5622}"/>
          </ac:spMkLst>
        </pc:spChg>
        <pc:picChg chg="del">
          <ac:chgData name="Fernando Gonzalez" userId="3e176c337fec43e3" providerId="LiveId" clId="{216640D0-E527-4577-A60F-F72D751007E1}" dt="2026-07-16T05:26:23.251" v="209" actId="478"/>
          <ac:picMkLst>
            <pc:docMk/>
            <pc:sldMk cId="445686618" sldId="1266"/>
            <ac:picMk id="64" creationId="{51B4E5A2-F6F6-DAF1-C33E-CDA124ADB125}"/>
          </ac:picMkLst>
        </pc:picChg>
      </pc:sldChg>
      <pc:sldChg chg="delSp mod">
        <pc:chgData name="Fernando Gonzalez" userId="3e176c337fec43e3" providerId="LiveId" clId="{216640D0-E527-4577-A60F-F72D751007E1}" dt="2026-07-16T05:27:35.980" v="225" actId="478"/>
        <pc:sldMkLst>
          <pc:docMk/>
          <pc:sldMk cId="3862341394" sldId="1271"/>
        </pc:sldMkLst>
        <pc:picChg chg="del">
          <ac:chgData name="Fernando Gonzalez" userId="3e176c337fec43e3" providerId="LiveId" clId="{216640D0-E527-4577-A60F-F72D751007E1}" dt="2026-07-16T05:27:35.980" v="225" actId="478"/>
          <ac:picMkLst>
            <pc:docMk/>
            <pc:sldMk cId="3862341394" sldId="1271"/>
            <ac:picMk id="35" creationId="{11441F37-AF7E-8DD9-A25E-9AB9B4ED472D}"/>
          </ac:picMkLst>
        </pc:picChg>
      </pc:sldChg>
      <pc:sldChg chg="delSp mod">
        <pc:chgData name="Fernando Gonzalez" userId="3e176c337fec43e3" providerId="LiveId" clId="{216640D0-E527-4577-A60F-F72D751007E1}" dt="2026-07-16T05:27:33.101" v="224" actId="478"/>
        <pc:sldMkLst>
          <pc:docMk/>
          <pc:sldMk cId="4212085479" sldId="1272"/>
        </pc:sldMkLst>
        <pc:picChg chg="del">
          <ac:chgData name="Fernando Gonzalez" userId="3e176c337fec43e3" providerId="LiveId" clId="{216640D0-E527-4577-A60F-F72D751007E1}" dt="2026-07-16T05:27:33.101" v="224" actId="478"/>
          <ac:picMkLst>
            <pc:docMk/>
            <pc:sldMk cId="4212085479" sldId="1272"/>
            <ac:picMk id="35" creationId="{28C186B1-B9DC-C643-D535-088DD9D6E176}"/>
          </ac:picMkLst>
        </pc:picChg>
      </pc:sldChg>
      <pc:sldChg chg="delSp mod">
        <pc:chgData name="Fernando Gonzalez" userId="3e176c337fec43e3" providerId="LiveId" clId="{216640D0-E527-4577-A60F-F72D751007E1}" dt="2026-07-16T05:27:37.855" v="226" actId="478"/>
        <pc:sldMkLst>
          <pc:docMk/>
          <pc:sldMk cId="3349606608" sldId="1273"/>
        </pc:sldMkLst>
        <pc:picChg chg="del">
          <ac:chgData name="Fernando Gonzalez" userId="3e176c337fec43e3" providerId="LiveId" clId="{216640D0-E527-4577-A60F-F72D751007E1}" dt="2026-07-16T05:27:37.855" v="226" actId="478"/>
          <ac:picMkLst>
            <pc:docMk/>
            <pc:sldMk cId="3349606608" sldId="1273"/>
            <ac:picMk id="35" creationId="{5EDF8B51-9747-46D7-CC14-73AC437D0421}"/>
          </ac:picMkLst>
        </pc:picChg>
      </pc:sldChg>
      <pc:sldChg chg="addSp delSp modSp mod">
        <pc:chgData name="Fernando Gonzalez" userId="3e176c337fec43e3" providerId="LiveId" clId="{216640D0-E527-4577-A60F-F72D751007E1}" dt="2026-07-16T05:26:40.164" v="215" actId="478"/>
        <pc:sldMkLst>
          <pc:docMk/>
          <pc:sldMk cId="3883437654" sldId="1275"/>
        </pc:sldMkLst>
        <pc:spChg chg="add mod">
          <ac:chgData name="Fernando Gonzalez" userId="3e176c337fec43e3" providerId="LiveId" clId="{216640D0-E527-4577-A60F-F72D751007E1}" dt="2026-07-16T05:26:40.164" v="215" actId="478"/>
          <ac:spMkLst>
            <pc:docMk/>
            <pc:sldMk cId="3883437654" sldId="1275"/>
            <ac:spMk id="3" creationId="{D8A80EF7-AD3B-02EE-BE5B-AB85F17C78E3}"/>
          </ac:spMkLst>
        </pc:spChg>
        <pc:picChg chg="del mod">
          <ac:chgData name="Fernando Gonzalez" userId="3e176c337fec43e3" providerId="LiveId" clId="{216640D0-E527-4577-A60F-F72D751007E1}" dt="2026-07-16T05:26:40.164" v="215" actId="478"/>
          <ac:picMkLst>
            <pc:docMk/>
            <pc:sldMk cId="3883437654" sldId="1275"/>
            <ac:picMk id="36" creationId="{E990DA65-9185-986E-7E93-F12306239C63}"/>
          </ac:picMkLst>
        </pc:picChg>
      </pc:sldChg>
      <pc:sldChg chg="addSp delSp modSp mod">
        <pc:chgData name="Fernando Gonzalez" userId="3e176c337fec43e3" providerId="LiveId" clId="{216640D0-E527-4577-A60F-F72D751007E1}" dt="2026-07-16T05:32:33.606" v="265" actId="478"/>
        <pc:sldMkLst>
          <pc:docMk/>
          <pc:sldMk cId="2794122290" sldId="1276"/>
        </pc:sldMkLst>
        <pc:spChg chg="add del mod">
          <ac:chgData name="Fernando Gonzalez" userId="3e176c337fec43e3" providerId="LiveId" clId="{216640D0-E527-4577-A60F-F72D751007E1}" dt="2026-07-16T05:32:33.606" v="265" actId="478"/>
          <ac:spMkLst>
            <pc:docMk/>
            <pc:sldMk cId="2794122290" sldId="1276"/>
            <ac:spMk id="9" creationId="{FD2BA67E-58A3-1409-2C2F-6EE383ED2FCB}"/>
          </ac:spMkLst>
        </pc:spChg>
        <pc:picChg chg="del">
          <ac:chgData name="Fernando Gonzalez" userId="3e176c337fec43e3" providerId="LiveId" clId="{216640D0-E527-4577-A60F-F72D751007E1}" dt="2026-07-16T05:26:36.913" v="213" actId="478"/>
          <ac:picMkLst>
            <pc:docMk/>
            <pc:sldMk cId="2794122290" sldId="1276"/>
            <ac:picMk id="36" creationId="{88729305-3A3D-7146-8CF2-56B190FAED06}"/>
          </ac:picMkLst>
        </pc:picChg>
      </pc:sldChg>
      <pc:sldChg chg="mod modShow">
        <pc:chgData name="Fernando Gonzalez" userId="3e176c337fec43e3" providerId="LiveId" clId="{216640D0-E527-4577-A60F-F72D751007E1}" dt="2026-07-16T10:56:57.103" v="587" actId="729"/>
        <pc:sldMkLst>
          <pc:docMk/>
          <pc:sldMk cId="874917221" sldId="1286"/>
        </pc:sldMkLst>
      </pc:sldChg>
      <pc:sldChg chg="mod modShow">
        <pc:chgData name="Fernando Gonzalez" userId="3e176c337fec43e3" providerId="LiveId" clId="{216640D0-E527-4577-A60F-F72D751007E1}" dt="2026-07-16T05:24:26.019" v="59" actId="729"/>
        <pc:sldMkLst>
          <pc:docMk/>
          <pc:sldMk cId="1474321139" sldId="1287"/>
        </pc:sldMkLst>
      </pc:sldChg>
      <pc:sldChg chg="mod modShow">
        <pc:chgData name="Fernando Gonzalez" userId="3e176c337fec43e3" providerId="LiveId" clId="{216640D0-E527-4577-A60F-F72D751007E1}" dt="2026-07-16T05:24:29.991" v="60" actId="729"/>
        <pc:sldMkLst>
          <pc:docMk/>
          <pc:sldMk cId="16751764" sldId="1288"/>
        </pc:sldMkLst>
      </pc:sldChg>
      <pc:sldChg chg="delSp mod">
        <pc:chgData name="Fernando Gonzalez" userId="3e176c337fec43e3" providerId="LiveId" clId="{216640D0-E527-4577-A60F-F72D751007E1}" dt="2026-07-16T05:29:09.745" v="264" actId="478"/>
        <pc:sldMkLst>
          <pc:docMk/>
          <pc:sldMk cId="4185769879" sldId="1289"/>
        </pc:sldMkLst>
        <pc:picChg chg="del">
          <ac:chgData name="Fernando Gonzalez" userId="3e176c337fec43e3" providerId="LiveId" clId="{216640D0-E527-4577-A60F-F72D751007E1}" dt="2026-07-16T05:29:09.745" v="264" actId="478"/>
          <ac:picMkLst>
            <pc:docMk/>
            <pc:sldMk cId="4185769879" sldId="1289"/>
            <ac:picMk id="3" creationId="{21E4A9D9-6898-D26D-8C88-C318A34AA83E}"/>
          </ac:picMkLst>
        </pc:picChg>
        <pc:picChg chg="del">
          <ac:chgData name="Fernando Gonzalez" userId="3e176c337fec43e3" providerId="LiveId" clId="{216640D0-E527-4577-A60F-F72D751007E1}" dt="2026-07-16T05:29:08.715" v="263" actId="478"/>
          <ac:picMkLst>
            <pc:docMk/>
            <pc:sldMk cId="4185769879" sldId="1289"/>
            <ac:picMk id="6" creationId="{EC3AFBE2-3C19-E6E5-216B-B5EDA410CB7E}"/>
          </ac:picMkLst>
        </pc:picChg>
      </pc:sldChg>
      <pc:sldChg chg="add">
        <pc:chgData name="Fernando Gonzalez" userId="3e176c337fec43e3" providerId="LiveId" clId="{216640D0-E527-4577-A60F-F72D751007E1}" dt="2026-07-16T05:33:15.176" v="266" actId="2890"/>
        <pc:sldMkLst>
          <pc:docMk/>
          <pc:sldMk cId="3478478242" sldId="1290"/>
        </pc:sldMkLst>
      </pc:sldChg>
      <pc:sldChg chg="addSp delSp modSp add mod modAnim">
        <pc:chgData name="Fernando Gonzalez" userId="3e176c337fec43e3" providerId="LiveId" clId="{216640D0-E527-4577-A60F-F72D751007E1}" dt="2026-07-16T10:52:36.248" v="559"/>
        <pc:sldMkLst>
          <pc:docMk/>
          <pc:sldMk cId="844787703" sldId="1291"/>
        </pc:sldMkLst>
        <pc:spChg chg="add mod">
          <ac:chgData name="Fernando Gonzalez" userId="3e176c337fec43e3" providerId="LiveId" clId="{216640D0-E527-4577-A60F-F72D751007E1}" dt="2026-07-16T05:40:32.872" v="375" actId="1076"/>
          <ac:spMkLst>
            <pc:docMk/>
            <pc:sldMk cId="844787703" sldId="1291"/>
            <ac:spMk id="2" creationId="{BA40B113-1ADA-0A54-3577-61FE9FC02326}"/>
          </ac:spMkLst>
        </pc:spChg>
        <pc:spChg chg="add mod">
          <ac:chgData name="Fernando Gonzalez" userId="3e176c337fec43e3" providerId="LiveId" clId="{216640D0-E527-4577-A60F-F72D751007E1}" dt="2026-07-16T05:42:21.722" v="399" actId="255"/>
          <ac:spMkLst>
            <pc:docMk/>
            <pc:sldMk cId="844787703" sldId="1291"/>
            <ac:spMk id="4" creationId="{1A7B5BC7-4468-5521-503D-8AD47DCD3AF1}"/>
          </ac:spMkLst>
        </pc:spChg>
        <pc:spChg chg="add del mod">
          <ac:chgData name="Fernando Gonzalez" userId="3e176c337fec43e3" providerId="LiveId" clId="{216640D0-E527-4577-A60F-F72D751007E1}" dt="2026-07-16T05:40:56.280" v="380" actId="478"/>
          <ac:spMkLst>
            <pc:docMk/>
            <pc:sldMk cId="844787703" sldId="1291"/>
            <ac:spMk id="6" creationId="{82962184-1EB2-3E26-FCFB-65A3AFE836F3}"/>
          </ac:spMkLst>
        </pc:spChg>
        <pc:spChg chg="add del mod">
          <ac:chgData name="Fernando Gonzalez" userId="3e176c337fec43e3" providerId="LiveId" clId="{216640D0-E527-4577-A60F-F72D751007E1}" dt="2026-07-16T05:41:40.581" v="388" actId="478"/>
          <ac:spMkLst>
            <pc:docMk/>
            <pc:sldMk cId="844787703" sldId="1291"/>
            <ac:spMk id="8" creationId="{AC54445C-7789-1FB3-1B30-C1FFF9B0236A}"/>
          </ac:spMkLst>
        </pc:spChg>
        <pc:spChg chg="add mod">
          <ac:chgData name="Fernando Gonzalez" userId="3e176c337fec43e3" providerId="LiveId" clId="{216640D0-E527-4577-A60F-F72D751007E1}" dt="2026-07-16T05:41:06.342" v="382" actId="1076"/>
          <ac:spMkLst>
            <pc:docMk/>
            <pc:sldMk cId="844787703" sldId="1291"/>
            <ac:spMk id="10" creationId="{646A03E5-24B3-8AD6-2CE3-D5E9FDD60355}"/>
          </ac:spMkLst>
        </pc:spChg>
        <pc:spChg chg="add del">
          <ac:chgData name="Fernando Gonzalez" userId="3e176c337fec43e3" providerId="LiveId" clId="{216640D0-E527-4577-A60F-F72D751007E1}" dt="2026-07-16T05:41:45.881" v="390" actId="22"/>
          <ac:spMkLst>
            <pc:docMk/>
            <pc:sldMk cId="844787703" sldId="1291"/>
            <ac:spMk id="12" creationId="{CB584D0E-4A34-8685-9BA8-A8CE19AAE326}"/>
          </ac:spMkLst>
        </pc:spChg>
        <pc:spChg chg="add del mod">
          <ac:chgData name="Fernando Gonzalez" userId="3e176c337fec43e3" providerId="LiveId" clId="{216640D0-E527-4577-A60F-F72D751007E1}" dt="2026-07-16T05:42:54.658" v="424" actId="478"/>
          <ac:spMkLst>
            <pc:docMk/>
            <pc:sldMk cId="844787703" sldId="1291"/>
            <ac:spMk id="14" creationId="{EC13D869-C1A0-F11A-58CC-CE4EBBBC4E4E}"/>
          </ac:spMkLst>
        </pc:spChg>
        <pc:spChg chg="add mod">
          <ac:chgData name="Fernando Gonzalez" userId="3e176c337fec43e3" providerId="LiveId" clId="{216640D0-E527-4577-A60F-F72D751007E1}" dt="2026-07-16T05:45:11.212" v="437" actId="20577"/>
          <ac:spMkLst>
            <pc:docMk/>
            <pc:sldMk cId="844787703" sldId="1291"/>
            <ac:spMk id="16" creationId="{09571EDE-5E7D-D82D-09D2-A799AE063902}"/>
          </ac:spMkLst>
        </pc:spChg>
        <pc:grpChg chg="mod">
          <ac:chgData name="Fernando Gonzalez" userId="3e176c337fec43e3" providerId="LiveId" clId="{216640D0-E527-4577-A60F-F72D751007E1}" dt="2026-07-16T05:41:53.204" v="393" actId="1076"/>
          <ac:grpSpMkLst>
            <pc:docMk/>
            <pc:sldMk cId="844787703" sldId="1291"/>
            <ac:grpSpMk id="33" creationId="{EF8AE635-9320-3C92-B69E-D3B00408AFAE}"/>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eaLnBrk="1" hangingPunct="1"/>
            <a:endParaRPr lang="en-GB" altLang="ja-JP" baseline="0" dirty="0">
              <a:latin typeface="Times New Roman" pitchFamily="18" charset="0"/>
            </a:endParaRPr>
          </a:p>
          <a:p>
            <a:pPr eaLnBrk="1" hangingPunct="1"/>
            <a:r>
              <a:rPr lang="en-GB" altLang="ja-JP" baseline="0" dirty="0">
                <a:latin typeface="Times New Roman" pitchFamily="18" charset="0"/>
              </a:rPr>
              <a:t>Semiconductor spin qubits are a great physical platform for quantum computing,  but one of its outstanding challenges its readout. It remains it slowest computational step but there is a lot of potential to do better. Over the course of the last couple of years, we have done some really nice work towards ameliorating this problems that I would like to share with you.  </a:t>
            </a:r>
          </a:p>
        </p:txBody>
      </p:sp>
    </p:spTree>
    <p:extLst>
      <p:ext uri="{BB962C8B-B14F-4D97-AF65-F5344CB8AC3E}">
        <p14:creationId xmlns:p14="http://schemas.microsoft.com/office/powerpoint/2010/main" val="4273540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F6647-FA86-5E8E-D0E7-E9A64B7852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A68E69C-B977-D37E-1BF8-3BE77AC4024B}"/>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9E0938AD-138A-940D-A824-CE0FFBE901B9}"/>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A CMOS quantum processor today can achieve some of these requirements, we are able to make repeated unit cells. With great 3D fabrication techniques pioneered at HRL now 3 or even 4xN arrays of quantum dots can be manufactured with integrated readout, but it is those sensors, that present a challenge being readout the slowest step and having a large physical footprint that breaks qubit connectivity.   </a:t>
            </a:r>
          </a:p>
        </p:txBody>
      </p:sp>
    </p:spTree>
    <p:extLst>
      <p:ext uri="{BB962C8B-B14F-4D97-AF65-F5344CB8AC3E}">
        <p14:creationId xmlns:p14="http://schemas.microsoft.com/office/powerpoint/2010/main" val="2978900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3EDA6-E98E-61FA-996E-BF4D81B0EF1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1574359-3D70-D32F-1629-3E6BC7B5A14B}"/>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D50DB3B3-7AFB-9881-0653-8D9B0DDC85A7}"/>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A CMOS quantum processor today can achieve some of these requirements, we are able to make repeated unit cells. With great 3D fabrication techniques pioneered at HRL now 3 or even 4xN arrays of quantum dots can be manufactured with integrated readout, but it is those sensors, that present a challenge being readout the slowest step and having a large physical footprint that breaks qubit connectivity.   </a:t>
            </a:r>
          </a:p>
        </p:txBody>
      </p:sp>
    </p:spTree>
    <p:extLst>
      <p:ext uri="{BB962C8B-B14F-4D97-AF65-F5344CB8AC3E}">
        <p14:creationId xmlns:p14="http://schemas.microsoft.com/office/powerpoint/2010/main" val="1285444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7DFFD-B819-209F-2F27-926CA88A33B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38D25EF-F191-BCFD-A8C7-DAD5BB042602}"/>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99BD3F3-5AAB-4F71-EC5E-A090EBC60E25}"/>
              </a:ext>
            </a:extLst>
          </p:cNvPr>
          <p:cNvSpPr>
            <a:spLocks noGrp="1"/>
          </p:cNvSpPr>
          <p:nvPr>
            <p:ph type="body" idx="1"/>
          </p:nvPr>
        </p:nvSpPr>
        <p:spPr/>
        <p:txBody>
          <a:bodyPr/>
          <a:lstStyle/>
          <a:p>
            <a:r>
              <a:rPr lang="en-GB" dirty="0"/>
              <a:t>Our approach towards silicon spin qubits at quantum motion has been to utilise industrial manufacturing to enable large scale integration, and over the course of this talk, you will see results coming from our two fab partners, IMEC primarily for the qubit work and </a:t>
            </a:r>
            <a:r>
              <a:rPr lang="en-GB" dirty="0" err="1"/>
              <a:t>Globalfoundries</a:t>
            </a:r>
            <a:r>
              <a:rPr lang="en-GB" dirty="0"/>
              <a:t> for the </a:t>
            </a:r>
            <a:r>
              <a:rPr lang="en-GB" dirty="0" err="1"/>
              <a:t>cryoCMOS</a:t>
            </a:r>
            <a:r>
              <a:rPr lang="en-GB" dirty="0"/>
              <a:t> and the readout peripherals. </a:t>
            </a:r>
          </a:p>
        </p:txBody>
      </p:sp>
    </p:spTree>
    <p:extLst>
      <p:ext uri="{BB962C8B-B14F-4D97-AF65-F5344CB8AC3E}">
        <p14:creationId xmlns:p14="http://schemas.microsoft.com/office/powerpoint/2010/main" val="2953563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87F-EA98-7595-542B-9D90404A56C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D2BB271-3C84-6522-F602-4629CA95F655}"/>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8BDFE6A2-3DAD-1387-5A96-69354969AD75}"/>
              </a:ext>
            </a:extLst>
          </p:cNvPr>
          <p:cNvSpPr>
            <a:spLocks noGrp="1"/>
          </p:cNvSpPr>
          <p:nvPr>
            <p:ph type="body" idx="1"/>
          </p:nvPr>
        </p:nvSpPr>
        <p:spPr/>
        <p:txBody>
          <a:bodyPr/>
          <a:lstStyle/>
          <a:p>
            <a:r>
              <a:rPr lang="en-GB" dirty="0"/>
              <a:t>Focusing today on IMEC, let me guide you through how we make qubits in this MOS platform. </a:t>
            </a:r>
          </a:p>
        </p:txBody>
      </p:sp>
    </p:spTree>
    <p:extLst>
      <p:ext uri="{BB962C8B-B14F-4D97-AF65-F5344CB8AC3E}">
        <p14:creationId xmlns:p14="http://schemas.microsoft.com/office/powerpoint/2010/main" val="1748777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E1DB1-7F2C-978B-2F91-FDC1A2C8CE8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3112908-CF55-2E9D-4DD3-E6B8195DAC0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F8259C2-D4BA-C674-E538-B64C219DA47D}"/>
              </a:ext>
            </a:extLst>
          </p:cNvPr>
          <p:cNvSpPr>
            <a:spLocks noGrp="1"/>
          </p:cNvSpPr>
          <p:nvPr>
            <p:ph type="body" idx="1"/>
          </p:nvPr>
        </p:nvSpPr>
        <p:spPr/>
        <p:txBody>
          <a:bodyPr/>
          <a:lstStyle/>
          <a:p>
            <a:r>
              <a:rPr lang="en-GB" dirty="0"/>
              <a:t>We use a 3 layer metal gate process (poly plus silicon oxide) on isotopically enriched silicon. </a:t>
            </a:r>
          </a:p>
          <a:p>
            <a:endParaRPr lang="en-GB" dirty="0"/>
          </a:p>
          <a:p>
            <a:r>
              <a:rPr lang="en-GB" dirty="0"/>
              <a:t>We can create quantum dots where to isolate single electron spins. We can create QD charge sensors next to. And have electronic reservoirs from where to get the electrons loaded. </a:t>
            </a:r>
          </a:p>
          <a:p>
            <a:endParaRPr lang="en-GB" dirty="0"/>
          </a:p>
          <a:p>
            <a:r>
              <a:rPr lang="en-GB" dirty="0"/>
              <a:t>The interface is very quiet with low levels of charge noise and devices are reliable with gate yields above 99%. </a:t>
            </a:r>
          </a:p>
        </p:txBody>
      </p:sp>
    </p:spTree>
    <p:extLst>
      <p:ext uri="{BB962C8B-B14F-4D97-AF65-F5344CB8AC3E}">
        <p14:creationId xmlns:p14="http://schemas.microsoft.com/office/powerpoint/2010/main" val="2085297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D80DB-A2A8-926C-F9AB-233BE65B87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A52851-3E0D-6D9A-4F7E-1DD10184A00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D133E09-62F8-58C4-07DA-7AD680946112}"/>
              </a:ext>
            </a:extLst>
          </p:cNvPr>
          <p:cNvSpPr>
            <a:spLocks noGrp="1"/>
          </p:cNvSpPr>
          <p:nvPr>
            <p:ph type="body" idx="1"/>
          </p:nvPr>
        </p:nvSpPr>
        <p:spPr/>
        <p:txBody>
          <a:bodyPr/>
          <a:lstStyle/>
          <a:p>
            <a:r>
              <a:rPr lang="en-GB" dirty="0"/>
              <a:t>The sensor: we will normally hook up a single electron transistor (a sensing quantum dot) to a matching network for amplification with a HEMT transistors, providing this way high bandwidth readout. The setup absorbs energy when driven at its resonant frequency and both the magnitude and phase of the voltage change when a charge sensing event occurs in its vicinity. </a:t>
            </a:r>
          </a:p>
        </p:txBody>
      </p:sp>
    </p:spTree>
    <p:extLst>
      <p:ext uri="{BB962C8B-B14F-4D97-AF65-F5344CB8AC3E}">
        <p14:creationId xmlns:p14="http://schemas.microsoft.com/office/powerpoint/2010/main" val="2702505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E558F-FC5B-B55D-0C71-AEE66B97F49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AC57410-04C3-977F-B982-6E09CC504C33}"/>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573AF885-52FB-B486-BA79-6DEDC3202878}"/>
              </a:ext>
            </a:extLst>
          </p:cNvPr>
          <p:cNvSpPr>
            <a:spLocks noGrp="1"/>
          </p:cNvSpPr>
          <p:nvPr>
            <p:ph type="body" idx="1"/>
          </p:nvPr>
        </p:nvSpPr>
        <p:spPr/>
        <p:txBody>
          <a:bodyPr/>
          <a:lstStyle/>
          <a:p>
            <a:r>
              <a:rPr lang="en-GB" dirty="0"/>
              <a:t>For many of us, in practice this looks like a multichip assembly with superconducting spirals to minimise losses and help achieve better coupling. Then we tune up our QD to the 31-40 charge transition where we are going to do our spin projections, and particularly as we move from 31 to 40 spin-dependent transitions occur, Pauli spin blockade.  </a:t>
            </a:r>
          </a:p>
        </p:txBody>
      </p:sp>
    </p:spTree>
    <p:extLst>
      <p:ext uri="{BB962C8B-B14F-4D97-AF65-F5344CB8AC3E}">
        <p14:creationId xmlns:p14="http://schemas.microsoft.com/office/powerpoint/2010/main" val="3758309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9D9DF-5F31-C75F-5A38-2A631B4C621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0BA176B-D939-C271-AE91-BA52AF3B186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4B6A569B-8981-508C-5379-550254CCDC2B}"/>
              </a:ext>
            </a:extLst>
          </p:cNvPr>
          <p:cNvSpPr>
            <a:spLocks noGrp="1"/>
          </p:cNvSpPr>
          <p:nvPr>
            <p:ph type="body" idx="1"/>
          </p:nvPr>
        </p:nvSpPr>
        <p:spPr/>
        <p:txBody>
          <a:bodyPr/>
          <a:lstStyle/>
          <a:p>
            <a:r>
              <a:rPr lang="en-GB" dirty="0"/>
              <a:t>In </a:t>
            </a:r>
            <a:r>
              <a:rPr lang="en-GB" dirty="0" err="1"/>
              <a:t>ptactice</a:t>
            </a:r>
            <a:r>
              <a:rPr lang="en-GB" dirty="0"/>
              <a:t> this leads to two possible measurement outcomes, for odd and even parity spin states, which we can comfortably read in 10 us with fidelity in excess of 99%. </a:t>
            </a:r>
          </a:p>
        </p:txBody>
      </p:sp>
    </p:spTree>
    <p:extLst>
      <p:ext uri="{BB962C8B-B14F-4D97-AF65-F5344CB8AC3E}">
        <p14:creationId xmlns:p14="http://schemas.microsoft.com/office/powerpoint/2010/main" val="470661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A7A66-9B1E-0702-1709-D9FBF17F905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97A34FA-7027-7FE9-1099-B3366A2CD69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5B7CD81E-072F-0D0A-0649-E30CEE727E7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73925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D431-7CC1-B7C7-E89C-31C0DD731D6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C56B3D3-45EA-30AD-CF51-4CAEA6721902}"/>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E5E2C6EE-3DE9-8066-6703-5CFFA05E3D7B}"/>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1441113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A955A-43D2-C61E-6D06-F23F9FB3E0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45D5583-4E10-77F4-6F04-996811231B03}"/>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3CC2F0A5-36BF-DADB-BAD8-B2E9CAFC83C2}"/>
              </a:ext>
            </a:extLst>
          </p:cNvPr>
          <p:cNvSpPr>
            <a:spLocks noGrp="1"/>
          </p:cNvSpPr>
          <p:nvPr>
            <p:ph type="body" idx="1"/>
          </p:nvPr>
        </p:nvSpPr>
        <p:spPr/>
        <p:txBody>
          <a:bodyPr/>
          <a:lstStyle/>
          <a:p>
            <a:r>
              <a:rPr lang="en-GB" dirty="0"/>
              <a:t>Thermal modelling and signal integrity</a:t>
            </a:r>
          </a:p>
        </p:txBody>
      </p:sp>
    </p:spTree>
    <p:extLst>
      <p:ext uri="{BB962C8B-B14F-4D97-AF65-F5344CB8AC3E}">
        <p14:creationId xmlns:p14="http://schemas.microsoft.com/office/powerpoint/2010/main" val="474268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D9D1B-1290-526D-E383-B05859FA4F7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E2BFE4B-4B46-1C20-629F-144EE3D0626B}"/>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5230031A-A16E-732F-C71E-4FBA603AF722}"/>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2445361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B9769-90B9-6533-BB8D-7EC88AD13FD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85C3890-C7D2-6752-6228-FCC776F6E43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BF51C079-F9E2-1F6B-372C-0F703FC6464F}"/>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1852950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85A12-D0CB-3A0E-E3A1-A6CE5266096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EFF9384-A6A9-6987-2E47-7055546752A7}"/>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461DBF0-1934-6402-2B6A-DF0C8045014A}"/>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1927744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F8C9E-2F03-A67C-38C2-9BB8F700FD3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F87028D-58FD-DE5E-CA92-84B224501B5F}"/>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3B7E9E22-ADE5-51A9-A9FE-51903E2860C2}"/>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err="1">
                <a:solidFill>
                  <a:schemeClr val="tx1"/>
                </a:solidFill>
                <a:effectLst/>
                <a:latin typeface="Times New Roman" charset="0"/>
                <a:ea typeface="ＭＳ Ｐ明朝" charset="-128"/>
                <a:cs typeface="+mn-cs"/>
              </a:rPr>
              <a:t>Superinductor</a:t>
            </a:r>
            <a:endParaRPr kumimoji="1" lang="en-GB" sz="2400" kern="1200" dirty="0">
              <a:solidFill>
                <a:schemeClr val="tx1"/>
              </a:solidFill>
              <a:effectLst/>
              <a:latin typeface="Times New Roman" charset="0"/>
              <a:ea typeface="ＭＳ Ｐ明朝" charset="-128"/>
              <a:cs typeface="+mn-cs"/>
            </a:endParaRPr>
          </a:p>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SEB results</a:t>
            </a:r>
          </a:p>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Models</a:t>
            </a:r>
          </a:p>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Cascade</a:t>
            </a:r>
          </a:p>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17713345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60AE9-E560-2A85-5402-A9254F20E3E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C63C0F9-4088-B4C8-8AFB-D468B60BD70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99B0909F-986D-B9D6-0994-2986DABCD7D8}"/>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15182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FEDFC-A639-7D43-CDCC-127143098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B4FE8-0FF5-90CF-6348-14EAE371A92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7D5D8A1-98ED-7E57-977A-4CC74EF449AF}"/>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445979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F7FCC-9EEC-B3C7-B1D7-1FFF5A5851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1E9AE-FDE6-0632-782F-CC08D8CA6EB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3072EC4-4147-4965-B424-A7E40980D367}"/>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2240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3D1D-3A42-05D0-3415-7F49AEB820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B0180-EE65-52DF-D063-6D1BBE6A4E7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ADDDE7D-1D5D-852F-A66E-4CF0C2FA89A2}"/>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064349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083AE-636F-1992-79D2-9B792EC69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879CD-F3B8-BA76-FCE6-5A804A456A3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DF5234E-E6D5-EFC7-BA36-C3E6EDF68FCE}"/>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97250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6736E-57B5-800C-4F61-F40F5403C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E267F-ED29-96D8-2D89-B92BF15884E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78E5925-1A47-C0D2-1936-283A4C07E389}"/>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98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073FE-B5AB-4D1D-E5FD-57A966AC8E3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4CEC8AF-5D08-14F3-E134-72DDEE37D6F6}"/>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510372AB-F583-8FD7-3EF7-73D5A27DB9AE}"/>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933884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9DBD6-4F4B-F257-EE8E-EE3593477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8AA82-6578-FCCB-7300-C11C7E4D077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1D789EE-B066-24DA-4F9D-8F13B7F8E758}"/>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93699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506BA-A12D-DF32-F913-4400BFE4A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2C175-D51A-E7C8-A070-4C729BDCC21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84B59E3-E6AC-E079-606D-1106A87113B7}"/>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221691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4F758-89A2-DB18-E47B-634792F040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B30C42-6E0B-EB69-ED7D-0A0C40C5913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2D40004-3F9A-A428-EA0F-6AA75A0C3B76}"/>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555701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6D9E5-2861-622D-7B49-3D37924C8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6B67B-7E92-9E40-3466-2F3566912AD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5404471-CB18-3BAC-E0D8-BAB0959A00BE}"/>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93494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1766-C6FD-0C3E-6DBA-0170B426AD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035F0-F814-AD76-9E64-613F9BCC99E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4D99ECD-B7A5-F5D1-A155-B00D5C1E5887}"/>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478765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11164-69D6-CF83-942B-7B7CF8CD3BB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429145-5166-9231-028F-403C93D6CC3E}"/>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C4E4807F-D736-9791-EEFC-BC59E8D8F4E3}"/>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952760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390A8-0626-3CDF-6EE6-3BCF8ABB3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6CB92-3B07-E545-009F-06FB17D2E91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F0D961A-DB96-782A-5246-C4AED40D6065}"/>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135349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858829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EC648-828D-299F-CFC2-5082F9492F8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A34B0E7-0C8D-E050-CF12-6360C5E69A7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DDC7BA68-363F-FC3D-C417-19065DCC42BB}"/>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241623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1E49C-8BF8-3089-40A7-2ECB67E787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5BC4CF8-3C87-6B51-7841-AC7A134D87C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A56BA70-8169-4FC8-544D-66C5D994A607}"/>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68324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8CEA6-1E2A-6347-7F75-3D99274D6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55FD6-5C6B-D297-5EAA-617D0845EA3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E522851-AE89-2516-12FB-616BA086CCBC}"/>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118220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291CC-2BE5-1DC1-D6E0-D120ACE35D4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0850D08-EF46-6CBF-A68B-E232742ED9C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BACE7E7C-A24E-FCE6-E2CE-A34CA761D062}"/>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456772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CDE02-3C64-21B0-2999-64D9CE87A8F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6FAADA3-C6FA-F16F-C332-FD96ACBAB883}"/>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EE2D7C0C-88AA-8058-7665-0B72B9EA5C30}"/>
              </a:ext>
            </a:extLst>
          </p:cNvPr>
          <p:cNvSpPr>
            <a:spLocks noGrp="1"/>
          </p:cNvSpPr>
          <p:nvPr>
            <p:ph type="body" idx="1"/>
          </p:nvPr>
        </p:nvSpPr>
        <p:spPr/>
        <p:txBody>
          <a:bodyPr/>
          <a:lstStyle/>
          <a:p>
            <a:r>
              <a:rPr lang="en-GB" sz="2000" dirty="0"/>
              <a:t>99.9 % for a readout time of 20 µs and 99 % for 4 µs</a:t>
            </a:r>
          </a:p>
          <a:p>
            <a:endParaRPr lang="en-GB" dirty="0"/>
          </a:p>
        </p:txBody>
      </p:sp>
    </p:spTree>
    <p:extLst>
      <p:ext uri="{BB962C8B-B14F-4D97-AF65-F5344CB8AC3E}">
        <p14:creationId xmlns:p14="http://schemas.microsoft.com/office/powerpoint/2010/main" val="13197473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353B2-B8D2-DC7F-A2C9-6BD0E01A452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EF6337E-389A-2392-D17B-4CC1FC12977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BB5ADA8D-24A1-3C6A-A1AC-2CAD4BF33534}"/>
              </a:ext>
            </a:extLst>
          </p:cNvPr>
          <p:cNvSpPr>
            <a:spLocks noGrp="1"/>
          </p:cNvSpPr>
          <p:nvPr>
            <p:ph type="body" idx="1"/>
          </p:nvPr>
        </p:nvSpPr>
        <p:spPr/>
        <p:txBody>
          <a:bodyPr/>
          <a:lstStyle/>
          <a:p>
            <a:r>
              <a:rPr lang="en-GB" sz="2000" dirty="0"/>
              <a:t>99.9 % for a readout time of 20 µs and 99 % for 4 µs</a:t>
            </a:r>
            <a:endParaRPr lang="en-GB" dirty="0"/>
          </a:p>
        </p:txBody>
      </p:sp>
    </p:spTree>
    <p:extLst>
      <p:ext uri="{BB962C8B-B14F-4D97-AF65-F5344CB8AC3E}">
        <p14:creationId xmlns:p14="http://schemas.microsoft.com/office/powerpoint/2010/main" val="18811338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2695E-1D97-5259-4512-F1EA3D6C04A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82E7990-36C0-8ADA-71C6-88577EB4F16B}"/>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6B91E94-941D-F852-1FA3-F4FAF9D1B76A}"/>
              </a:ext>
            </a:extLst>
          </p:cNvPr>
          <p:cNvSpPr>
            <a:spLocks noGrp="1"/>
          </p:cNvSpPr>
          <p:nvPr>
            <p:ph type="body" idx="1"/>
          </p:nvPr>
        </p:nvSpPr>
        <p:spPr/>
        <p:txBody>
          <a:bodyPr/>
          <a:lstStyle/>
          <a:p>
            <a:r>
              <a:rPr lang="en-GB" sz="2000" dirty="0"/>
              <a:t>99.9 % for a readout time of 20 µs and 99 % for 4 µs</a:t>
            </a:r>
            <a:endParaRPr lang="en-GB" dirty="0"/>
          </a:p>
        </p:txBody>
      </p:sp>
    </p:spTree>
    <p:extLst>
      <p:ext uri="{BB962C8B-B14F-4D97-AF65-F5344CB8AC3E}">
        <p14:creationId xmlns:p14="http://schemas.microsoft.com/office/powerpoint/2010/main" val="5726536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CAD5A-E7A6-36CA-79F2-9521AB55588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567430B-7CD0-B89C-5BEB-36A85E2E884E}"/>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3D01F541-25B5-BD84-D89C-251B1E73331D}"/>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046156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064344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5810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806169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565284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31246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111FC-EB47-0D83-92C6-2F2D90DF9A7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6351D9-4E61-BF5D-9D00-8754D1CF7209}"/>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BE268F95-0DC5-7283-4277-BD9B252F1D63}"/>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Particularly, I have 3 exciting results, each focusing on one of the three types of sensing techniques that are available for semiconductor spin qubits.  </a:t>
            </a:r>
          </a:p>
        </p:txBody>
      </p:sp>
    </p:spTree>
    <p:extLst>
      <p:ext uri="{BB962C8B-B14F-4D97-AF65-F5344CB8AC3E}">
        <p14:creationId xmlns:p14="http://schemas.microsoft.com/office/powerpoint/2010/main" val="16580791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kumimoji="1" lang="en-GB" sz="2400" kern="1200" dirty="0">
                <a:solidFill>
                  <a:schemeClr val="tx1"/>
                </a:solidFill>
                <a:effectLst/>
                <a:latin typeface="Times New Roman" charset="0"/>
                <a:ea typeface="ＭＳ Ｐ明朝" charset="-128"/>
                <a:cs typeface="+mn-cs"/>
              </a:rPr>
              <a:t>We note our T1 is short ~24 us, but having said that, it results in a calculated readout fidelity of 80% in 10 us compared to 74% in 3 </a:t>
            </a:r>
            <a:r>
              <a:rPr kumimoji="1" lang="en-GB" sz="2400" kern="1200" dirty="0" err="1">
                <a:solidFill>
                  <a:schemeClr val="tx1"/>
                </a:solidFill>
                <a:effectLst/>
                <a:latin typeface="Times New Roman" charset="0"/>
                <a:ea typeface="ＭＳ Ｐ明朝" charset="-128"/>
                <a:cs typeface="+mn-cs"/>
              </a:rPr>
              <a:t>ms</a:t>
            </a:r>
            <a:r>
              <a:rPr kumimoji="1" lang="en-GB" sz="2400" kern="1200" dirty="0">
                <a:solidFill>
                  <a:schemeClr val="tx1"/>
                </a:solidFill>
                <a:effectLst/>
                <a:latin typeface="Times New Roman" charset="0"/>
                <a:ea typeface="ＭＳ Ｐ明朝" charset="-128"/>
                <a:cs typeface="+mn-cs"/>
              </a:rPr>
              <a:t> in the previous state of the art for silicon MOS</a:t>
            </a:r>
          </a:p>
          <a:p>
            <a:endParaRPr lang="en-GB" dirty="0"/>
          </a:p>
        </p:txBody>
      </p:sp>
    </p:spTree>
    <p:extLst>
      <p:ext uri="{BB962C8B-B14F-4D97-AF65-F5344CB8AC3E}">
        <p14:creationId xmlns:p14="http://schemas.microsoft.com/office/powerpoint/2010/main" val="12806169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kumimoji="1" lang="en-GB" sz="2400" kern="1200" dirty="0">
                <a:solidFill>
                  <a:schemeClr val="tx1"/>
                </a:solidFill>
                <a:effectLst/>
                <a:latin typeface="Times New Roman" charset="0"/>
                <a:ea typeface="ＭＳ Ｐ明朝" charset="-128"/>
                <a:cs typeface="+mn-cs"/>
              </a:rPr>
              <a:t>Valley splitting is on excess of 70 </a:t>
            </a:r>
            <a:r>
              <a:rPr kumimoji="1" lang="en-GB" sz="2400" kern="1200" dirty="0" err="1">
                <a:solidFill>
                  <a:schemeClr val="tx1"/>
                </a:solidFill>
                <a:effectLst/>
                <a:latin typeface="Times New Roman" charset="0"/>
                <a:ea typeface="ＭＳ Ｐ明朝" charset="-128"/>
                <a:cs typeface="+mn-cs"/>
              </a:rPr>
              <a:t>ueV</a:t>
            </a:r>
            <a:endParaRPr kumimoji="1" lang="en-GB" sz="2400" kern="1200" dirty="0">
              <a:solidFill>
                <a:schemeClr val="tx1"/>
              </a:solidFill>
              <a:effectLst/>
              <a:latin typeface="Times New Roman" charset="0"/>
              <a:ea typeface="ＭＳ Ｐ明朝" charset="-128"/>
              <a:cs typeface="+mn-cs"/>
            </a:endParaRPr>
          </a:p>
          <a:p>
            <a:endParaRPr lang="en-GB" dirty="0"/>
          </a:p>
        </p:txBody>
      </p:sp>
    </p:spTree>
    <p:extLst>
      <p:ext uri="{BB962C8B-B14F-4D97-AF65-F5344CB8AC3E}">
        <p14:creationId xmlns:p14="http://schemas.microsoft.com/office/powerpoint/2010/main" val="3672247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kumimoji="1" lang="en-GB" sz="2400" kern="1200" dirty="0">
                <a:solidFill>
                  <a:schemeClr val="tx1"/>
                </a:solidFill>
                <a:effectLst/>
                <a:latin typeface="Times New Roman" charset="0"/>
                <a:ea typeface="ＭＳ Ｐ明朝" charset="-128"/>
                <a:cs typeface="+mn-cs"/>
              </a:rPr>
              <a:t>B=250 </a:t>
            </a:r>
            <a:r>
              <a:rPr kumimoji="1" lang="en-GB" sz="2400" kern="1200" dirty="0" err="1">
                <a:solidFill>
                  <a:schemeClr val="tx1"/>
                </a:solidFill>
                <a:effectLst/>
                <a:latin typeface="Times New Roman" charset="0"/>
                <a:ea typeface="ＭＳ Ｐ明朝" charset="-128"/>
                <a:cs typeface="+mn-cs"/>
              </a:rPr>
              <a:t>mT</a:t>
            </a:r>
            <a:endParaRPr kumimoji="1" lang="en-GB" sz="2400" kern="1200" dirty="0">
              <a:solidFill>
                <a:schemeClr val="tx1"/>
              </a:solidFill>
              <a:effectLst/>
              <a:latin typeface="Times New Roman" charset="0"/>
              <a:ea typeface="ＭＳ Ｐ明朝" charset="-128"/>
              <a:cs typeface="+mn-cs"/>
            </a:endParaRPr>
          </a:p>
          <a:p>
            <a:endParaRPr lang="en-GB" dirty="0"/>
          </a:p>
        </p:txBody>
      </p:sp>
    </p:spTree>
    <p:extLst>
      <p:ext uri="{BB962C8B-B14F-4D97-AF65-F5344CB8AC3E}">
        <p14:creationId xmlns:p14="http://schemas.microsoft.com/office/powerpoint/2010/main" val="13970645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FFEBF-A0E3-CB71-F158-A769C4B792E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3F5F11F-D6C9-867D-5314-118D7CED208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3ED7DB69-FD7F-3C9F-9BE3-B4D336AA3018}"/>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10895986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BBFC5-8C96-877B-D34A-89C218D767B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6C5F550-0314-5323-59A5-B4E3BCFF6B1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4F3D983F-E430-4A46-BF74-A95FFCD15CC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405507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26C97-B9DF-BC88-ECA0-200FBE9C946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CDFD1CD-8658-9254-003C-95E727377A85}"/>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0FF28CB5-1887-4053-24F8-B1DECB91598F}"/>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5517908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Because quantum dots are high impedance devices we embed them in a resonant matching circuit which we can probe through rf reflectometry. In this instance we designed our resonator to work at 400 MHz and here is an example VNA response. As the transistor is turned on, well above its threshold voltage, the resonance diminishes due to the change in the total impedance.</a:t>
            </a:r>
          </a:p>
        </p:txBody>
      </p:sp>
    </p:spTree>
    <p:extLst>
      <p:ext uri="{BB962C8B-B14F-4D97-AF65-F5344CB8AC3E}">
        <p14:creationId xmlns:p14="http://schemas.microsoft.com/office/powerpoint/2010/main" val="19109816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A87DF-BADC-C5DF-A4EC-10A03066A6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F2006F-16CB-52B6-2992-93B4CEA893A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0916327-4835-A84B-E96A-873B3900CC94}"/>
              </a:ext>
            </a:extLst>
          </p:cNvPr>
          <p:cNvSpPr>
            <a:spLocks noGrp="1"/>
          </p:cNvSpPr>
          <p:nvPr>
            <p:ph type="body" idx="1"/>
          </p:nvPr>
        </p:nvSpPr>
        <p:spPr/>
        <p:txBody>
          <a:bodyPr/>
          <a:lstStyle/>
          <a:p>
            <a:r>
              <a:rPr lang="en-AU" dirty="0"/>
              <a:t>The gate lever </a:t>
            </a:r>
            <a:endParaRPr lang="en-GB" dirty="0"/>
          </a:p>
        </p:txBody>
      </p:sp>
    </p:spTree>
    <p:extLst>
      <p:ext uri="{BB962C8B-B14F-4D97-AF65-F5344CB8AC3E}">
        <p14:creationId xmlns:p14="http://schemas.microsoft.com/office/powerpoint/2010/main" val="25336057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3738A-B74E-0051-2848-D49A1CCB45D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778CB46-0CB1-EAB8-8343-72EBF84FE33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94A53CCC-6A07-F57A-E2DC-1CA322970B67}"/>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081186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76151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kumimoji="1" lang="en-GB" sz="2400" kern="1200" dirty="0">
                <a:solidFill>
                  <a:schemeClr val="tx1"/>
                </a:solidFill>
                <a:effectLst/>
                <a:latin typeface="Times New Roman" charset="0"/>
                <a:ea typeface="ＭＳ Ｐ明朝" charset="-128"/>
                <a:cs typeface="+mn-cs"/>
              </a:rPr>
              <a:t>Since it is the first talk of the session and the workshop, you would allow me to evangelize for a little bit about silicon spin qubits and why they are a great system to work with. </a:t>
            </a:r>
          </a:p>
          <a:p>
            <a:endParaRPr kumimoji="1" lang="en-GB" sz="2400" kern="1200" dirty="0">
              <a:solidFill>
                <a:schemeClr val="tx1"/>
              </a:solidFill>
              <a:effectLst/>
              <a:latin typeface="Times New Roman" charset="0"/>
              <a:ea typeface="ＭＳ Ｐ明朝" charset="-128"/>
              <a:cs typeface="+mn-cs"/>
            </a:endParaRPr>
          </a:p>
          <a:p>
            <a:pPr marL="0" marR="0" lvl="0" indent="0" defTabSz="457200" eaLnBrk="1" fontAlgn="auto" latinLnBrk="0" hangingPunct="1">
              <a:lnSpc>
                <a:spcPct val="117999"/>
              </a:lnSpc>
              <a:spcBef>
                <a:spcPts val="0"/>
              </a:spcBef>
              <a:spcAft>
                <a:spcPts val="0"/>
              </a:spcAft>
              <a:buClrTx/>
              <a:buSzTx/>
              <a:buFontTx/>
              <a:buNone/>
              <a:tabLst/>
              <a:defRPr/>
            </a:pPr>
            <a:r>
              <a:rPr lang="en-GB" sz="2400" dirty="0"/>
              <a:t>The qubit, the spin of a single electron in isotopically enriched silicon is one of the most coherent solid-state system in nature with coherence on excess on 20 </a:t>
            </a:r>
            <a:r>
              <a:rPr lang="en-GB" sz="2400" dirty="0" err="1"/>
              <a:t>ms</a:t>
            </a:r>
            <a:r>
              <a:rPr lang="en-GB" sz="2400" dirty="0"/>
              <a:t>. This is, the quantum memory time that approaches the time our laptop memories retain information for (DRAM memory).  </a:t>
            </a:r>
          </a:p>
          <a:p>
            <a:pPr marL="0" marR="0" lvl="0" indent="0" defTabSz="457200" eaLnBrk="1" fontAlgn="auto" latinLnBrk="0" hangingPunct="1">
              <a:lnSpc>
                <a:spcPct val="117999"/>
              </a:lnSpc>
              <a:spcBef>
                <a:spcPts val="0"/>
              </a:spcBef>
              <a:spcAft>
                <a:spcPts val="0"/>
              </a:spcAft>
              <a:buClrTx/>
              <a:buSzTx/>
              <a:buFontTx/>
              <a:buNone/>
              <a:tabLst/>
              <a:defRPr/>
            </a:pPr>
            <a:endParaRPr lang="en-GB" sz="2400" dirty="0"/>
          </a:p>
          <a:p>
            <a:pPr marL="0" marR="0" lvl="0" indent="0" defTabSz="457200" eaLnBrk="1" fontAlgn="auto" latinLnBrk="0" hangingPunct="1">
              <a:lnSpc>
                <a:spcPct val="117999"/>
              </a:lnSpc>
              <a:spcBef>
                <a:spcPts val="0"/>
              </a:spcBef>
              <a:spcAft>
                <a:spcPts val="0"/>
              </a:spcAft>
              <a:buClrTx/>
              <a:buSzTx/>
              <a:buFontTx/>
              <a:buNone/>
              <a:tabLst/>
              <a:defRPr/>
            </a:pPr>
            <a:r>
              <a:rPr lang="en-GB" sz="2400" dirty="0"/>
              <a:t>And recently, it has been demonstrated that spins can be operated at elevated temperatures of the order of 1.5K, which puts them in an ideal place to be interfaced with low-power cryogenic electronics.  </a:t>
            </a:r>
          </a:p>
          <a:p>
            <a:pPr marL="0" marR="0" lvl="0" indent="0" defTabSz="457200" eaLnBrk="1" fontAlgn="auto" latinLnBrk="0" hangingPunct="1">
              <a:lnSpc>
                <a:spcPct val="117999"/>
              </a:lnSpc>
              <a:spcBef>
                <a:spcPts val="0"/>
              </a:spcBef>
              <a:spcAft>
                <a:spcPts val="0"/>
              </a:spcAft>
              <a:buClrTx/>
              <a:buSzTx/>
              <a:buFontTx/>
              <a:buNone/>
              <a:tabLst/>
              <a:defRPr/>
            </a:pPr>
            <a:endParaRPr lang="en-GB" sz="2400" dirty="0"/>
          </a:p>
          <a:p>
            <a:pPr marL="0" marR="0" lvl="0" indent="0" defTabSz="457200" eaLnBrk="1" fontAlgn="auto" latinLnBrk="0" hangingPunct="1">
              <a:lnSpc>
                <a:spcPct val="117999"/>
              </a:lnSpc>
              <a:spcBef>
                <a:spcPts val="0"/>
              </a:spcBef>
              <a:spcAft>
                <a:spcPts val="0"/>
              </a:spcAft>
              <a:buClrTx/>
              <a:buSzTx/>
              <a:buFontTx/>
              <a:buNone/>
              <a:tabLst/>
              <a:defRPr/>
            </a:pPr>
            <a:r>
              <a:rPr lang="en-GB" sz="2400" dirty="0"/>
              <a:t>Coincidentally, the devices that have been used to demonstrate this phenomenal physical properties, look very much like transistors. </a:t>
            </a:r>
          </a:p>
          <a:p>
            <a:endParaRPr kumimoji="1" lang="en-GB" sz="2400" kern="1200" dirty="0">
              <a:solidFill>
                <a:schemeClr val="tx1"/>
              </a:solidFill>
              <a:effectLst/>
              <a:latin typeface="Times New Roman" charset="0"/>
              <a:ea typeface="ＭＳ Ｐ明朝" charset="-128"/>
              <a:cs typeface="+mn-cs"/>
            </a:endParaRPr>
          </a:p>
          <a:p>
            <a:endParaRPr lang="en-GB" dirty="0"/>
          </a:p>
        </p:txBody>
      </p:sp>
    </p:spTree>
    <p:extLst>
      <p:ext uri="{BB962C8B-B14F-4D97-AF65-F5344CB8AC3E}">
        <p14:creationId xmlns:p14="http://schemas.microsoft.com/office/powerpoint/2010/main" val="33758774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7CF756-3C63-4BA0-9C5F-B6C321C50FC9}" type="slidenum">
              <a:rPr kumimoji="0" lang="de-DE" sz="1200" b="0" i="0" u="none" strike="noStrike" kern="1200" cap="none" spc="0" normalizeH="0" baseline="0" noProof="0" smtClean="0">
                <a:ln>
                  <a:noFill/>
                </a:ln>
                <a:solidFill>
                  <a:prstClr val="black"/>
                </a:solidFill>
                <a:effectLst/>
                <a:uLnTx/>
                <a:uFillTx/>
                <a:latin typeface="Calibri"/>
                <a:ea typeface="ＭＳ Ｐゴシック" charset="-128"/>
                <a:cs typeface="+mn-cs"/>
                <a:sym typeface="Helvetica Neue"/>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de-DE" sz="1200" b="0" i="0" u="none" strike="noStrike" kern="1200" cap="none" spc="0" normalizeH="0" baseline="0" noProof="0">
              <a:ln>
                <a:noFill/>
              </a:ln>
              <a:solidFill>
                <a:prstClr val="black"/>
              </a:solidFill>
              <a:effectLst/>
              <a:uLnTx/>
              <a:uFillTx/>
              <a:latin typeface="Calibri"/>
              <a:ea typeface="ＭＳ Ｐゴシック" charset="-128"/>
              <a:cs typeface="+mn-cs"/>
              <a:sym typeface="Helvetica Neue"/>
            </a:endParaRPr>
          </a:p>
        </p:txBody>
      </p:sp>
    </p:spTree>
    <p:extLst>
      <p:ext uri="{BB962C8B-B14F-4D97-AF65-F5344CB8AC3E}">
        <p14:creationId xmlns:p14="http://schemas.microsoft.com/office/powerpoint/2010/main" val="22219755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7CF756-3C63-4BA0-9C5F-B6C321C50FC9}" type="slidenum">
              <a:rPr kumimoji="0" lang="de-DE" sz="1200" b="0" i="0" u="none" strike="noStrike" kern="1200" cap="none" spc="0" normalizeH="0" baseline="0" noProof="0" smtClean="0">
                <a:ln>
                  <a:noFill/>
                </a:ln>
                <a:solidFill>
                  <a:prstClr val="black"/>
                </a:solidFill>
                <a:effectLst/>
                <a:uLnTx/>
                <a:uFillTx/>
                <a:latin typeface="Calibri"/>
                <a:ea typeface="ＭＳ Ｐゴシック" charset="-128"/>
                <a:cs typeface="+mn-cs"/>
                <a:sym typeface="Helvetica Neue"/>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de-DE" sz="1200" b="0" i="0" u="none" strike="noStrike" kern="1200" cap="none" spc="0" normalizeH="0" baseline="0" noProof="0">
              <a:ln>
                <a:noFill/>
              </a:ln>
              <a:solidFill>
                <a:prstClr val="black"/>
              </a:solidFill>
              <a:effectLst/>
              <a:uLnTx/>
              <a:uFillTx/>
              <a:latin typeface="Calibri"/>
              <a:ea typeface="ＭＳ Ｐゴシック" charset="-128"/>
              <a:cs typeface="+mn-cs"/>
              <a:sym typeface="Helvetica Neue"/>
            </a:endParaRPr>
          </a:p>
        </p:txBody>
      </p:sp>
    </p:spTree>
    <p:extLst>
      <p:ext uri="{BB962C8B-B14F-4D97-AF65-F5344CB8AC3E}">
        <p14:creationId xmlns:p14="http://schemas.microsoft.com/office/powerpoint/2010/main" val="18141134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5D912-6CD5-5C3C-9C81-7BCBFC11A40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C8273E5-1458-496E-6322-A74ADC08BD7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9AF3660C-4A49-C264-FF64-164429E1962F}"/>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24372490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43BBE-8217-DDBB-6950-A587E24A34F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B6A273B-E18A-A284-F8F5-9FB732EC461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21461A5D-D271-5936-97A5-F622D69EE3F0}"/>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319682340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9C11F-15EC-7C75-400E-4252A0967FC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F4806C0-9AF0-F7E8-22CD-89C1CAAAAA02}"/>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CAE726AE-3653-C584-9D2B-528B4CAA261B}"/>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p:txBody>
      </p:sp>
    </p:spTree>
    <p:extLst>
      <p:ext uri="{BB962C8B-B14F-4D97-AF65-F5344CB8AC3E}">
        <p14:creationId xmlns:p14="http://schemas.microsoft.com/office/powerpoint/2010/main" val="148183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9410B-7EC1-C6FE-B001-CF984E2EEFB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0E71F36-6ED0-9FA2-91D3-579B5A037847}"/>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53C55A6-367B-73C1-3E3D-DCB33227CB28}"/>
              </a:ext>
            </a:extLst>
          </p:cNvPr>
          <p:cNvSpPr>
            <a:spLocks noGrp="1"/>
          </p:cNvSpPr>
          <p:nvPr>
            <p:ph type="body" idx="1"/>
          </p:nvPr>
        </p:nvSpPr>
        <p:spPr/>
        <p:txBody>
          <a:bodyPr/>
          <a:lstStyle/>
          <a:p>
            <a:r>
              <a:rPr kumimoji="1" lang="en-GB" sz="2400" kern="1200" dirty="0">
                <a:solidFill>
                  <a:schemeClr val="tx1"/>
                </a:solidFill>
                <a:effectLst/>
                <a:latin typeface="Times New Roman" charset="0"/>
                <a:ea typeface="ＭＳ Ｐ明朝" charset="-128"/>
                <a:cs typeface="+mn-cs"/>
              </a:rPr>
              <a:t>Since it is the first talk of the session and the workshop, you would allow me to evangelize for a little bit about silicon spin qubits and why they are a great system to work with. </a:t>
            </a:r>
          </a:p>
          <a:p>
            <a:endParaRPr kumimoji="1" lang="en-GB" sz="2400" kern="1200" dirty="0">
              <a:solidFill>
                <a:schemeClr val="tx1"/>
              </a:solidFill>
              <a:effectLst/>
              <a:latin typeface="Times New Roman" charset="0"/>
              <a:ea typeface="ＭＳ Ｐ明朝" charset="-128"/>
              <a:cs typeface="+mn-cs"/>
            </a:endParaRPr>
          </a:p>
          <a:p>
            <a:pPr marL="0" marR="0" lvl="0" indent="0" defTabSz="457200" eaLnBrk="1" fontAlgn="auto" latinLnBrk="0" hangingPunct="1">
              <a:lnSpc>
                <a:spcPct val="117999"/>
              </a:lnSpc>
              <a:spcBef>
                <a:spcPts val="0"/>
              </a:spcBef>
              <a:spcAft>
                <a:spcPts val="0"/>
              </a:spcAft>
              <a:buClrTx/>
              <a:buSzTx/>
              <a:buFontTx/>
              <a:buNone/>
              <a:tabLst/>
              <a:defRPr/>
            </a:pPr>
            <a:r>
              <a:rPr lang="en-GB" sz="2400" dirty="0"/>
              <a:t>The qubit, the spin of a single electron in isotopically enriched silicon is one of the most coherent solid-state system in nature with coherence on excess on 20 </a:t>
            </a:r>
            <a:r>
              <a:rPr lang="en-GB" sz="2400" dirty="0" err="1"/>
              <a:t>ms</a:t>
            </a:r>
            <a:r>
              <a:rPr lang="en-GB" sz="2400" dirty="0"/>
              <a:t>. This is, the quantum memory time that approaches the time our laptop memories retain information for (DRAM memory).  </a:t>
            </a:r>
          </a:p>
          <a:p>
            <a:pPr marL="0" marR="0" lvl="0" indent="0" defTabSz="457200" eaLnBrk="1" fontAlgn="auto" latinLnBrk="0" hangingPunct="1">
              <a:lnSpc>
                <a:spcPct val="117999"/>
              </a:lnSpc>
              <a:spcBef>
                <a:spcPts val="0"/>
              </a:spcBef>
              <a:spcAft>
                <a:spcPts val="0"/>
              </a:spcAft>
              <a:buClrTx/>
              <a:buSzTx/>
              <a:buFontTx/>
              <a:buNone/>
              <a:tabLst/>
              <a:defRPr/>
            </a:pPr>
            <a:endParaRPr lang="en-GB" sz="2400" dirty="0"/>
          </a:p>
          <a:p>
            <a:pPr marL="0" marR="0" lvl="0" indent="0" defTabSz="457200" eaLnBrk="1" fontAlgn="auto" latinLnBrk="0" hangingPunct="1">
              <a:lnSpc>
                <a:spcPct val="117999"/>
              </a:lnSpc>
              <a:spcBef>
                <a:spcPts val="0"/>
              </a:spcBef>
              <a:spcAft>
                <a:spcPts val="0"/>
              </a:spcAft>
              <a:buClrTx/>
              <a:buSzTx/>
              <a:buFontTx/>
              <a:buNone/>
              <a:tabLst/>
              <a:defRPr/>
            </a:pPr>
            <a:r>
              <a:rPr lang="en-GB" sz="2400" dirty="0"/>
              <a:t>And recently, it has been demonstrated that spins can be operated at elevated temperatures of the order of 1.5K, which puts them in an ideal place to be interfaced with low-power cryogenic electronics.  </a:t>
            </a:r>
          </a:p>
          <a:p>
            <a:pPr marL="0" marR="0" lvl="0" indent="0" defTabSz="457200" eaLnBrk="1" fontAlgn="auto" latinLnBrk="0" hangingPunct="1">
              <a:lnSpc>
                <a:spcPct val="117999"/>
              </a:lnSpc>
              <a:spcBef>
                <a:spcPts val="0"/>
              </a:spcBef>
              <a:spcAft>
                <a:spcPts val="0"/>
              </a:spcAft>
              <a:buClrTx/>
              <a:buSzTx/>
              <a:buFontTx/>
              <a:buNone/>
              <a:tabLst/>
              <a:defRPr/>
            </a:pPr>
            <a:endParaRPr lang="en-GB" sz="2400" dirty="0"/>
          </a:p>
          <a:p>
            <a:pPr marL="0" marR="0" lvl="0" indent="0" defTabSz="457200" eaLnBrk="1" fontAlgn="auto" latinLnBrk="0" hangingPunct="1">
              <a:lnSpc>
                <a:spcPct val="117999"/>
              </a:lnSpc>
              <a:spcBef>
                <a:spcPts val="0"/>
              </a:spcBef>
              <a:spcAft>
                <a:spcPts val="0"/>
              </a:spcAft>
              <a:buClrTx/>
              <a:buSzTx/>
              <a:buFontTx/>
              <a:buNone/>
              <a:tabLst/>
              <a:defRPr/>
            </a:pPr>
            <a:r>
              <a:rPr lang="en-GB" sz="2400" dirty="0"/>
              <a:t>Coincidentally, the devices that have been used to demonstrate this phenomenal physical properties, look very much like transistors. </a:t>
            </a:r>
          </a:p>
          <a:p>
            <a:endParaRPr kumimoji="1" lang="en-GB" sz="2400" kern="1200" dirty="0">
              <a:solidFill>
                <a:schemeClr val="tx1"/>
              </a:solidFill>
              <a:effectLst/>
              <a:latin typeface="Times New Roman" charset="0"/>
              <a:ea typeface="ＭＳ Ｐ明朝" charset="-128"/>
              <a:cs typeface="+mn-cs"/>
            </a:endParaRPr>
          </a:p>
          <a:p>
            <a:endParaRPr lang="en-GB" dirty="0"/>
          </a:p>
        </p:txBody>
      </p:sp>
    </p:spTree>
    <p:extLst>
      <p:ext uri="{BB962C8B-B14F-4D97-AF65-F5344CB8AC3E}">
        <p14:creationId xmlns:p14="http://schemas.microsoft.com/office/powerpoint/2010/main" val="1493603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F871C-9355-8439-1D7C-59029E50F22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5AB8258-F12A-40A0-282A-5814E41E7425}"/>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AF092C3-F1A3-F0D5-754B-450A93A656D7}"/>
              </a:ext>
            </a:extLst>
          </p:cNvPr>
          <p:cNvSpPr>
            <a:spLocks noGrp="1"/>
          </p:cNvSpPr>
          <p:nvPr>
            <p:ph type="body" idx="1"/>
          </p:nvPr>
        </p:nvSpPr>
        <p:spPr/>
        <p:txBody>
          <a:bodyPr/>
          <a:lstStyle/>
          <a:p>
            <a:r>
              <a:rPr kumimoji="1" lang="en-GB" sz="2400" kern="1200" dirty="0">
                <a:solidFill>
                  <a:schemeClr val="tx1"/>
                </a:solidFill>
                <a:effectLst/>
                <a:latin typeface="Times New Roman" charset="0"/>
                <a:ea typeface="ＭＳ Ｐ明朝" charset="-128"/>
                <a:cs typeface="+mn-cs"/>
              </a:rPr>
              <a:t>Since it is the first talk of the session and the workshop, you would allow me to evangelize for a little bit about silicon spin qubits and why they are a great system to work with. </a:t>
            </a:r>
          </a:p>
          <a:p>
            <a:endParaRPr kumimoji="1" lang="en-GB" sz="2400" kern="1200" dirty="0">
              <a:solidFill>
                <a:schemeClr val="tx1"/>
              </a:solidFill>
              <a:effectLst/>
              <a:latin typeface="Times New Roman" charset="0"/>
              <a:ea typeface="ＭＳ Ｐ明朝" charset="-128"/>
              <a:cs typeface="+mn-cs"/>
            </a:endParaRPr>
          </a:p>
          <a:p>
            <a:pPr marL="0" marR="0" lvl="0" indent="0" defTabSz="457200" eaLnBrk="1" fontAlgn="auto" latinLnBrk="0" hangingPunct="1">
              <a:lnSpc>
                <a:spcPct val="117999"/>
              </a:lnSpc>
              <a:spcBef>
                <a:spcPts val="0"/>
              </a:spcBef>
              <a:spcAft>
                <a:spcPts val="0"/>
              </a:spcAft>
              <a:buClrTx/>
              <a:buSzTx/>
              <a:buFontTx/>
              <a:buNone/>
              <a:tabLst/>
              <a:defRPr/>
            </a:pPr>
            <a:r>
              <a:rPr lang="en-GB" sz="2400" dirty="0"/>
              <a:t>The qubit, the spin of a single electron in isotopically enriched silicon is one of the most coherent solid-state system in nature with coherence on excess on 20 </a:t>
            </a:r>
            <a:r>
              <a:rPr lang="en-GB" sz="2400" dirty="0" err="1"/>
              <a:t>ms</a:t>
            </a:r>
            <a:r>
              <a:rPr lang="en-GB" sz="2400" dirty="0"/>
              <a:t>. This is, the quantum memory time that approaches the time our laptop memories retain information for (DRAM memory).  </a:t>
            </a:r>
          </a:p>
          <a:p>
            <a:pPr marL="0" marR="0" lvl="0" indent="0" defTabSz="457200" eaLnBrk="1" fontAlgn="auto" latinLnBrk="0" hangingPunct="1">
              <a:lnSpc>
                <a:spcPct val="117999"/>
              </a:lnSpc>
              <a:spcBef>
                <a:spcPts val="0"/>
              </a:spcBef>
              <a:spcAft>
                <a:spcPts val="0"/>
              </a:spcAft>
              <a:buClrTx/>
              <a:buSzTx/>
              <a:buFontTx/>
              <a:buNone/>
              <a:tabLst/>
              <a:defRPr/>
            </a:pPr>
            <a:endParaRPr lang="en-GB" sz="2400" dirty="0"/>
          </a:p>
          <a:p>
            <a:pPr marL="0" marR="0" lvl="0" indent="0" defTabSz="457200" eaLnBrk="1" fontAlgn="auto" latinLnBrk="0" hangingPunct="1">
              <a:lnSpc>
                <a:spcPct val="117999"/>
              </a:lnSpc>
              <a:spcBef>
                <a:spcPts val="0"/>
              </a:spcBef>
              <a:spcAft>
                <a:spcPts val="0"/>
              </a:spcAft>
              <a:buClrTx/>
              <a:buSzTx/>
              <a:buFontTx/>
              <a:buNone/>
              <a:tabLst/>
              <a:defRPr/>
            </a:pPr>
            <a:r>
              <a:rPr lang="en-GB" sz="2400" dirty="0"/>
              <a:t>And recently, it has been demonstrated that spins can be operated at elevated temperatures of the order of 1.5K, which puts them in an ideal place to be interfaced with low-power cryogenic electronics.  </a:t>
            </a:r>
          </a:p>
          <a:p>
            <a:pPr marL="0" marR="0" lvl="0" indent="0" defTabSz="457200" eaLnBrk="1" fontAlgn="auto" latinLnBrk="0" hangingPunct="1">
              <a:lnSpc>
                <a:spcPct val="117999"/>
              </a:lnSpc>
              <a:spcBef>
                <a:spcPts val="0"/>
              </a:spcBef>
              <a:spcAft>
                <a:spcPts val="0"/>
              </a:spcAft>
              <a:buClrTx/>
              <a:buSzTx/>
              <a:buFontTx/>
              <a:buNone/>
              <a:tabLst/>
              <a:defRPr/>
            </a:pPr>
            <a:endParaRPr lang="en-GB" sz="2400" dirty="0"/>
          </a:p>
          <a:p>
            <a:pPr marL="0" marR="0" lvl="0" indent="0" defTabSz="457200" eaLnBrk="1" fontAlgn="auto" latinLnBrk="0" hangingPunct="1">
              <a:lnSpc>
                <a:spcPct val="117999"/>
              </a:lnSpc>
              <a:spcBef>
                <a:spcPts val="0"/>
              </a:spcBef>
              <a:spcAft>
                <a:spcPts val="0"/>
              </a:spcAft>
              <a:buClrTx/>
              <a:buSzTx/>
              <a:buFontTx/>
              <a:buNone/>
              <a:tabLst/>
              <a:defRPr/>
            </a:pPr>
            <a:r>
              <a:rPr lang="en-GB" sz="2400" dirty="0"/>
              <a:t>Coincidentally, the devices that have been used to demonstrate this phenomenal physical properties, look very much like transistors. </a:t>
            </a:r>
          </a:p>
          <a:p>
            <a:endParaRPr kumimoji="1" lang="en-GB" sz="2400" kern="1200" dirty="0">
              <a:solidFill>
                <a:schemeClr val="tx1"/>
              </a:solidFill>
              <a:effectLst/>
              <a:latin typeface="Times New Roman" charset="0"/>
              <a:ea typeface="ＭＳ Ｐ明朝" charset="-128"/>
              <a:cs typeface="+mn-cs"/>
            </a:endParaRPr>
          </a:p>
          <a:p>
            <a:endParaRPr lang="en-GB" dirty="0"/>
          </a:p>
        </p:txBody>
      </p:sp>
    </p:spTree>
    <p:extLst>
      <p:ext uri="{BB962C8B-B14F-4D97-AF65-F5344CB8AC3E}">
        <p14:creationId xmlns:p14="http://schemas.microsoft.com/office/powerpoint/2010/main" val="2542150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When thinking how to build a useful quantum computer using these technology, we need to think of fault-tolerant operation. For that, we look at the error correction algorithm of the surface code, the most error-forgiving algorithm, that sets some guidance on how a quantum processing unit may need to look like to deliver such capability.</a:t>
            </a:r>
          </a:p>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It's based on a repeated unit cell, in a two-dimensional arrangement. It will need to be integrated with classical electronics for control and readout and it is likely that thousands to millions of qubits will be required to provide utility. </a:t>
            </a:r>
          </a:p>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Luckily for us working with semiconductors, such requirements remind very much of one of the most advanced technologies, that of the silicon CMOS technology and in particular, CMOS image sensors. They consist of a repeated unit cell, the pixels, with two-dimensional arrangements, integrated diodes and electronics and reaches the complexity of several hundred million pixels in sufficiently small footprint such as it fits in your pocket. </a:t>
            </a:r>
          </a:p>
          <a:p>
            <a:pPr marL="0" marR="0" lvl="0" indent="0" defTabSz="457200" eaLnBrk="1" fontAlgn="auto" latinLnBrk="0" hangingPunct="1">
              <a:lnSpc>
                <a:spcPct val="117999"/>
              </a:lnSpc>
              <a:spcBef>
                <a:spcPts val="0"/>
              </a:spcBef>
              <a:spcAft>
                <a:spcPts val="0"/>
              </a:spcAft>
              <a:buClrTx/>
              <a:buSzTx/>
              <a:buFontTx/>
              <a:buNone/>
              <a:tabLst/>
              <a:defRPr/>
            </a:pPr>
            <a:endParaRPr kumimoji="1" lang="en-GB" sz="2400" kern="1200" dirty="0">
              <a:solidFill>
                <a:schemeClr val="tx1"/>
              </a:solidFill>
              <a:effectLst/>
              <a:latin typeface="Times New Roman" charset="0"/>
              <a:ea typeface="ＭＳ Ｐ明朝" charset="-128"/>
              <a:cs typeface="+mn-cs"/>
            </a:endParaRPr>
          </a:p>
          <a:p>
            <a:pPr marL="0" marR="0" lvl="0" indent="0" defTabSz="457200" eaLnBrk="1" fontAlgn="auto" latinLnBrk="0" hangingPunct="1">
              <a:lnSpc>
                <a:spcPct val="117999"/>
              </a:lnSpc>
              <a:spcBef>
                <a:spcPts val="0"/>
              </a:spcBef>
              <a:spcAft>
                <a:spcPts val="0"/>
              </a:spcAft>
              <a:buClrTx/>
              <a:buSzTx/>
              <a:buFontTx/>
              <a:buNone/>
              <a:tabLst/>
              <a:defRPr/>
            </a:pPr>
            <a:r>
              <a:rPr kumimoji="1" lang="en-GB" sz="2400" kern="1200" dirty="0">
                <a:solidFill>
                  <a:schemeClr val="tx1"/>
                </a:solidFill>
                <a:effectLst/>
                <a:latin typeface="Times New Roman" charset="0"/>
                <a:ea typeface="ＭＳ Ｐ明朝" charset="-128"/>
                <a:cs typeface="+mn-cs"/>
              </a:rPr>
              <a:t>For that reason, may researchers like me, see silicon as the technology that will take us there. </a:t>
            </a:r>
          </a:p>
        </p:txBody>
      </p:sp>
    </p:spTree>
    <p:extLst>
      <p:ext uri="{BB962C8B-B14F-4D97-AF65-F5344CB8AC3E}">
        <p14:creationId xmlns:p14="http://schemas.microsoft.com/office/powerpoint/2010/main" val="2188862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image" Target="../media/image20.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hyperlink" Target="http://quantummotion.tech" TargetMode="External"/><Relationship Id="rId2" Type="http://schemas.openxmlformats.org/officeDocument/2006/relationships/image" Target="../media/image22.jpeg"/><Relationship Id="rId1" Type="http://schemas.openxmlformats.org/officeDocument/2006/relationships/slideMaster" Target="../slideMasters/slideMaster6.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Blank copy 3">
    <p:bg>
      <p:bgPr>
        <a:solidFill>
          <a:srgbClr val="131428"/>
        </a:solidFill>
        <a:effectLst/>
      </p:bgPr>
    </p:bg>
    <p:spTree>
      <p:nvGrpSpPr>
        <p:cNvPr id="1" name=""/>
        <p:cNvGrpSpPr/>
        <p:nvPr/>
      </p:nvGrpSpPr>
      <p:grpSpPr>
        <a:xfrm>
          <a:off x="0" y="0"/>
          <a:ext cx="0" cy="0"/>
          <a:chOff x="0" y="0"/>
          <a:chExt cx="0" cy="0"/>
        </a:xfrm>
      </p:grpSpPr>
      <p:sp>
        <p:nvSpPr>
          <p:cNvPr id="52" name="Silicon chips. Made quantum."/>
          <p:cNvSpPr txBox="1">
            <a:spLocks noGrp="1"/>
          </p:cNvSpPr>
          <p:nvPr>
            <p:ph type="body" sz="quarter" idx="13"/>
          </p:nvPr>
        </p:nvSpPr>
        <p:spPr>
          <a:xfrm>
            <a:off x="918732" y="2923054"/>
            <a:ext cx="15832932" cy="1155701"/>
          </a:xfrm>
          <a:prstGeom prst="rect">
            <a:avLst/>
          </a:prstGeom>
        </p:spPr>
        <p:txBody>
          <a:bodyPr wrap="none" lIns="0" tIns="0" rIns="0" bIns="0">
            <a:spAutoFit/>
          </a:bodyPr>
          <a:lstStyle/>
          <a:p>
            <a:pPr defTabSz="2438338">
              <a:lnSpc>
                <a:spcPct val="80000"/>
              </a:lnSpc>
              <a:defRPr sz="7600" b="0" cap="all">
                <a:solidFill>
                  <a:srgbClr val="131428"/>
                </a:solidFill>
                <a:latin typeface="Helvetica"/>
                <a:ea typeface="Helvetica"/>
                <a:cs typeface="Helvetica"/>
                <a:sym typeface="Helvetica"/>
              </a:defRPr>
            </a:pPr>
            <a:r>
              <a:rPr>
                <a:solidFill>
                  <a:srgbClr val="FF4342"/>
                </a:solidFill>
              </a:rPr>
              <a:t>Silicon chips. </a:t>
            </a:r>
            <a:r>
              <a:rPr>
                <a:solidFill>
                  <a:srgbClr val="FFFFFF"/>
                </a:solidFill>
              </a:rPr>
              <a:t>Made quantum.</a:t>
            </a:r>
          </a:p>
        </p:txBody>
      </p:sp>
      <p:sp>
        <p:nvSpPr>
          <p:cNvPr id="53" name="John JL Morton"/>
          <p:cNvSpPr txBox="1">
            <a:spLocks noGrp="1"/>
          </p:cNvSpPr>
          <p:nvPr>
            <p:ph type="body" sz="quarter" idx="14"/>
          </p:nvPr>
        </p:nvSpPr>
        <p:spPr>
          <a:xfrm>
            <a:off x="918732" y="4918532"/>
            <a:ext cx="4627446" cy="812801"/>
          </a:xfrm>
          <a:prstGeom prst="rect">
            <a:avLst/>
          </a:prstGeom>
        </p:spPr>
        <p:txBody>
          <a:bodyPr wrap="none" lIns="0" tIns="0" rIns="0" bIns="0">
            <a:spAutoFit/>
          </a:bodyPr>
          <a:lstStyle>
            <a:lvl1pPr defTabSz="2438338">
              <a:lnSpc>
                <a:spcPct val="80000"/>
              </a:lnSpc>
              <a:defRPr sz="5300" b="0">
                <a:solidFill>
                  <a:srgbClr val="FFFFFF"/>
                </a:solidFill>
                <a:latin typeface="Helvetica"/>
                <a:ea typeface="Helvetica"/>
                <a:cs typeface="Helvetica"/>
                <a:sym typeface="Helvetica"/>
              </a:defRPr>
            </a:lvl1pPr>
          </a:lstStyle>
          <a:p>
            <a:r>
              <a:t>John JL Morton</a:t>
            </a:r>
          </a:p>
        </p:txBody>
      </p:sp>
      <p:pic>
        <p:nvPicPr>
          <p:cNvPr id="54" name="Image" descr="Image"/>
          <p:cNvPicPr>
            <a:picLocks noChangeAspect="1"/>
          </p:cNvPicPr>
          <p:nvPr/>
        </p:nvPicPr>
        <p:blipFill>
          <a:blip r:embed="rId2"/>
          <a:stretch>
            <a:fillRect/>
          </a:stretch>
        </p:blipFill>
        <p:spPr>
          <a:xfrm>
            <a:off x="18416272" y="1100693"/>
            <a:ext cx="5032153" cy="1252337"/>
          </a:xfrm>
          <a:prstGeom prst="rect">
            <a:avLst/>
          </a:prstGeom>
          <a:ln w="12700">
            <a:miter lim="400000"/>
          </a:ln>
        </p:spPr>
      </p:pic>
      <p:pic>
        <p:nvPicPr>
          <p:cNvPr id="55" name="Image" descr="Image"/>
          <p:cNvPicPr>
            <a:picLocks noChangeAspect="1"/>
          </p:cNvPicPr>
          <p:nvPr/>
        </p:nvPicPr>
        <p:blipFill>
          <a:blip r:embed="rId3"/>
          <a:srcRect l="4323" t="57065" r="4323" b="9597"/>
          <a:stretch>
            <a:fillRect/>
          </a:stretch>
        </p:blipFill>
        <p:spPr>
          <a:xfrm>
            <a:off x="-59595" y="7051222"/>
            <a:ext cx="24503189" cy="6664778"/>
          </a:xfrm>
          <a:prstGeom prst="rect">
            <a:avLst/>
          </a:prstGeom>
          <a:ln w="12700">
            <a:miter lim="400000"/>
          </a:ln>
        </p:spPr>
      </p:pic>
      <p:pic>
        <p:nvPicPr>
          <p:cNvPr id="56" name="2E2DD67C-460A-4DB8-BDAA-28534BF90563.jpeg" descr="2E2DD67C-460A-4DB8-BDAA-28534BF90563.jpeg"/>
          <p:cNvPicPr>
            <a:picLocks noChangeAspect="1"/>
          </p:cNvPicPr>
          <p:nvPr/>
        </p:nvPicPr>
        <p:blipFill>
          <a:blip r:embed="rId4"/>
          <a:stretch>
            <a:fillRect/>
          </a:stretch>
        </p:blipFill>
        <p:spPr>
          <a:xfrm>
            <a:off x="-383395" y="6973597"/>
            <a:ext cx="25440287" cy="6789280"/>
          </a:xfrm>
          <a:prstGeom prst="rect">
            <a:avLst/>
          </a:prstGeom>
          <a:ln w="12700">
            <a:miter lim="400000"/>
          </a:ln>
        </p:spPr>
      </p:pic>
      <p:sp>
        <p:nvSpPr>
          <p:cNvPr id="57"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37855057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64" name="Circle"/>
          <p:cNvSpPr/>
          <p:nvPr/>
        </p:nvSpPr>
        <p:spPr>
          <a:xfrm>
            <a:off x="22965097" y="12554760"/>
            <a:ext cx="457404" cy="462262"/>
          </a:xfrm>
          <a:prstGeom prst="ellipse">
            <a:avLst/>
          </a:prstGeom>
          <a:solidFill>
            <a:srgbClr val="131428"/>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65" name="Image"/>
          <p:cNvSpPr>
            <a:spLocks noGrp="1"/>
          </p:cNvSpPr>
          <p:nvPr>
            <p:ph type="pic" sz="quarter" idx="13"/>
          </p:nvPr>
        </p:nvSpPr>
        <p:spPr>
          <a:xfrm>
            <a:off x="961499" y="12310937"/>
            <a:ext cx="2733565" cy="680294"/>
          </a:xfrm>
          <a:prstGeom prst="rect">
            <a:avLst/>
          </a:prstGeom>
        </p:spPr>
        <p:txBody>
          <a:bodyPr lIns="91439" tIns="45719" rIns="91439" bIns="45719">
            <a:noAutofit/>
          </a:bodyPr>
          <a:lstStyle/>
          <a:p>
            <a:endParaRPr/>
          </a:p>
        </p:txBody>
      </p:sp>
      <p:sp>
        <p:nvSpPr>
          <p:cNvPr id="66"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FFFFFF"/>
                </a:solidFill>
              </a:defRPr>
            </a:lvl1pPr>
          </a:lstStyle>
          <a:p>
            <a:fld id="{86CB4B4D-7CA3-9044-876B-883B54F8677D}" type="slidenum">
              <a:t>‹#›</a:t>
            </a:fld>
            <a:endParaRPr/>
          </a:p>
        </p:txBody>
      </p:sp>
      <p:sp>
        <p:nvSpPr>
          <p:cNvPr id="67" name="Silicon chips. Made quantum."/>
          <p:cNvSpPr txBox="1">
            <a:spLocks noGrp="1"/>
          </p:cNvSpPr>
          <p:nvPr>
            <p:ph type="body" sz="quarter" idx="14"/>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 </a:t>
            </a:r>
            <a:r>
              <a:t>Made quantum.</a:t>
            </a:r>
          </a:p>
        </p:txBody>
      </p:sp>
    </p:spTree>
    <p:extLst>
      <p:ext uri="{BB962C8B-B14F-4D97-AF65-F5344CB8AC3E}">
        <p14:creationId xmlns:p14="http://schemas.microsoft.com/office/powerpoint/2010/main" val="277457040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2_Blank copy">
    <p:bg>
      <p:bgPr>
        <a:solidFill>
          <a:srgbClr val="131428"/>
        </a:solidFill>
        <a:effectLst/>
      </p:bgPr>
    </p:bg>
    <p:spTree>
      <p:nvGrpSpPr>
        <p:cNvPr id="1" name=""/>
        <p:cNvGrpSpPr/>
        <p:nvPr/>
      </p:nvGrpSpPr>
      <p:grpSpPr>
        <a:xfrm>
          <a:off x="0" y="0"/>
          <a:ext cx="0" cy="0"/>
          <a:chOff x="0" y="0"/>
          <a:chExt cx="0" cy="0"/>
        </a:xfrm>
      </p:grpSpPr>
      <p:sp>
        <p:nvSpPr>
          <p:cNvPr id="74" name="Circle"/>
          <p:cNvSpPr/>
          <p:nvPr/>
        </p:nvSpPr>
        <p:spPr>
          <a:xfrm>
            <a:off x="22965097" y="12554760"/>
            <a:ext cx="457404" cy="462262"/>
          </a:xfrm>
          <a:prstGeom prst="ellipse">
            <a:avLst/>
          </a:prstGeom>
          <a:solidFill>
            <a:srgbClr val="FFFFFF"/>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75"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131428"/>
                </a:solidFill>
              </a:defRPr>
            </a:lvl1pPr>
          </a:lstStyle>
          <a:p>
            <a:fld id="{86CB4B4D-7CA3-9044-876B-883B54F8677D}" type="slidenum">
              <a:t>‹#›</a:t>
            </a:fld>
            <a:endParaRPr/>
          </a:p>
        </p:txBody>
      </p:sp>
      <p:sp>
        <p:nvSpPr>
          <p:cNvPr id="76" name="Silicon chips. Made quantum."/>
          <p:cNvSpPr txBox="1">
            <a:spLocks noGrp="1"/>
          </p:cNvSpPr>
          <p:nvPr>
            <p:ph type="body" sz="quarter" idx="13"/>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77" name="Image"/>
          <p:cNvSpPr>
            <a:spLocks noGrp="1"/>
          </p:cNvSpPr>
          <p:nvPr>
            <p:ph type="pic" sz="quarter" idx="14"/>
          </p:nvPr>
        </p:nvSpPr>
        <p:spPr>
          <a:xfrm>
            <a:off x="961499" y="12310937"/>
            <a:ext cx="2733565" cy="680294"/>
          </a:xfrm>
          <a:prstGeom prst="rect">
            <a:avLst/>
          </a:prstGeom>
        </p:spPr>
        <p:txBody>
          <a:bodyPr lIns="91439" tIns="45719" rIns="91439" bIns="45719">
            <a:noAutofit/>
          </a:bodyPr>
          <a:lstStyle/>
          <a:p>
            <a:endParaRPr/>
          </a:p>
        </p:txBody>
      </p:sp>
    </p:spTree>
    <p:extLst>
      <p:ext uri="{BB962C8B-B14F-4D97-AF65-F5344CB8AC3E}">
        <p14:creationId xmlns:p14="http://schemas.microsoft.com/office/powerpoint/2010/main" val="27076320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_Blank copy">
    <p:bg>
      <p:bgPr>
        <a:solidFill>
          <a:srgbClr val="131428"/>
        </a:solidFill>
        <a:effectLst/>
      </p:bgPr>
    </p:bg>
    <p:spTree>
      <p:nvGrpSpPr>
        <p:cNvPr id="1" name=""/>
        <p:cNvGrpSpPr/>
        <p:nvPr/>
      </p:nvGrpSpPr>
      <p:grpSpPr>
        <a:xfrm>
          <a:off x="0" y="0"/>
          <a:ext cx="0" cy="0"/>
          <a:chOff x="0" y="0"/>
          <a:chExt cx="0" cy="0"/>
        </a:xfrm>
      </p:grpSpPr>
      <p:sp>
        <p:nvSpPr>
          <p:cNvPr id="84" name="Silicon chips. Made quantum."/>
          <p:cNvSpPr txBox="1">
            <a:spLocks noGrp="1"/>
          </p:cNvSpPr>
          <p:nvPr>
            <p:ph type="body" sz="quarter" idx="13"/>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85" name="Image"/>
          <p:cNvSpPr>
            <a:spLocks noGrp="1"/>
          </p:cNvSpPr>
          <p:nvPr>
            <p:ph type="pic" sz="quarter" idx="14"/>
          </p:nvPr>
        </p:nvSpPr>
        <p:spPr>
          <a:xfrm>
            <a:off x="961499" y="12310937"/>
            <a:ext cx="2733565" cy="680294"/>
          </a:xfrm>
          <a:prstGeom prst="rect">
            <a:avLst/>
          </a:prstGeom>
        </p:spPr>
        <p:txBody>
          <a:bodyPr lIns="91439" tIns="45719" rIns="91439" bIns="45719">
            <a:noAutofit/>
          </a:bodyPr>
          <a:lstStyle/>
          <a:p>
            <a:endParaRPr/>
          </a:p>
        </p:txBody>
      </p:sp>
      <p:sp>
        <p:nvSpPr>
          <p:cNvPr id="86"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131428"/>
                </a:solidFill>
              </a:defRPr>
            </a:lvl1pPr>
          </a:lstStyle>
          <a:p>
            <a:fld id="{86CB4B4D-7CA3-9044-876B-883B54F8677D}" type="slidenum">
              <a:t>‹#›</a:t>
            </a:fld>
            <a:endParaRPr/>
          </a:p>
        </p:txBody>
      </p:sp>
    </p:spTree>
    <p:extLst>
      <p:ext uri="{BB962C8B-B14F-4D97-AF65-F5344CB8AC3E}">
        <p14:creationId xmlns:p14="http://schemas.microsoft.com/office/powerpoint/2010/main" val="393754281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1_Title &amp; Bullets copy 9">
    <p:spTree>
      <p:nvGrpSpPr>
        <p:cNvPr id="1" name=""/>
        <p:cNvGrpSpPr/>
        <p:nvPr/>
      </p:nvGrpSpPr>
      <p:grpSpPr>
        <a:xfrm>
          <a:off x="0" y="0"/>
          <a:ext cx="0" cy="0"/>
          <a:chOff x="0" y="0"/>
          <a:chExt cx="0" cy="0"/>
        </a:xfrm>
      </p:grpSpPr>
      <p:sp>
        <p:nvSpPr>
          <p:cNvPr id="101" name="Rectangle"/>
          <p:cNvSpPr/>
          <p:nvPr/>
        </p:nvSpPr>
        <p:spPr>
          <a:xfrm rot="10800000" flipH="1">
            <a:off x="-191750" y="12330509"/>
            <a:ext cx="24618269" cy="1393032"/>
          </a:xfrm>
          <a:prstGeom prst="rect">
            <a:avLst/>
          </a:prstGeom>
          <a:gradFill>
            <a:gsLst>
              <a:gs pos="24870">
                <a:srgbClr val="1637FF"/>
              </a:gs>
              <a:gs pos="100000">
                <a:srgbClr val="102DD7"/>
              </a:gs>
            </a:gsLst>
            <a:lin ang="16200000"/>
          </a:gradFill>
          <a:ln w="12700">
            <a:miter lim="400000"/>
          </a:ln>
        </p:spPr>
        <p:txBody>
          <a:bodyPr lIns="71437" tIns="71437" rIns="71437" bIns="71437" anchor="ctr"/>
          <a:lstStyle/>
          <a:p>
            <a:pPr defTabSz="821531">
              <a:defRPr sz="4200">
                <a:solidFill>
                  <a:srgbClr val="FFFFFF"/>
                </a:solidFill>
                <a:effectLst>
                  <a:outerShdw blurRad="25400" dist="42435" dir="2388334" rotWithShape="0">
                    <a:srgbClr val="000000">
                      <a:alpha val="48275"/>
                    </a:srgbClr>
                  </a:outerShdw>
                </a:effectLst>
              </a:defRPr>
            </a:pPr>
            <a:endParaRPr/>
          </a:p>
        </p:txBody>
      </p:sp>
      <p:sp>
        <p:nvSpPr>
          <p:cNvPr id="102" name="Château de Balleroy, France, May 2022"/>
          <p:cNvSpPr/>
          <p:nvPr/>
        </p:nvSpPr>
        <p:spPr>
          <a:xfrm>
            <a:off x="10255652" y="13019484"/>
            <a:ext cx="5194499" cy="660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defTabSz="821531">
              <a:defRPr sz="3200">
                <a:solidFill>
                  <a:srgbClr val="A5CBCC"/>
                </a:solidFill>
                <a:latin typeface="Futura Condensed"/>
                <a:ea typeface="Futura Condensed"/>
                <a:cs typeface="Futura Condensed"/>
                <a:sym typeface="Futura Condensed"/>
              </a:defRPr>
            </a:lvl1pPr>
          </a:lstStyle>
          <a:p>
            <a:r>
              <a:t>Château de Balleroy, France, May 2022</a:t>
            </a:r>
          </a:p>
        </p:txBody>
      </p:sp>
      <p:sp>
        <p:nvSpPr>
          <p:cNvPr id="103" name="Challenges in Quantum Technology"/>
          <p:cNvSpPr/>
          <p:nvPr/>
        </p:nvSpPr>
        <p:spPr>
          <a:xfrm>
            <a:off x="7866229" y="12465843"/>
            <a:ext cx="10092361" cy="660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defTabSz="821531">
              <a:defRPr sz="3200">
                <a:solidFill>
                  <a:srgbClr val="FFFFFF"/>
                </a:solidFill>
                <a:latin typeface="Futura Condensed"/>
                <a:ea typeface="Futura Condensed"/>
                <a:cs typeface="Futura Condensed"/>
                <a:sym typeface="Futura Condensed"/>
              </a:defRPr>
            </a:lvl1pPr>
          </a:lstStyle>
          <a:p>
            <a:r>
              <a:t>Challenges in Quantum Technology</a:t>
            </a:r>
          </a:p>
        </p:txBody>
      </p:sp>
      <p:pic>
        <p:nvPicPr>
          <p:cNvPr id="104" name="UCL.tiff" descr="UCL.tiff"/>
          <p:cNvPicPr>
            <a:picLocks noChangeAspect="1"/>
          </p:cNvPicPr>
          <p:nvPr/>
        </p:nvPicPr>
        <p:blipFill>
          <a:blip r:embed="rId2"/>
          <a:srcRect l="8633" t="42790" r="8991" b="28597"/>
          <a:stretch>
            <a:fillRect/>
          </a:stretch>
        </p:blipFill>
        <p:spPr>
          <a:xfrm>
            <a:off x="20747086" y="12940902"/>
            <a:ext cx="3578623" cy="828676"/>
          </a:xfrm>
          <a:custGeom>
            <a:avLst/>
            <a:gdLst/>
            <a:ahLst/>
            <a:cxnLst>
              <a:cxn ang="0">
                <a:pos x="wd2" y="hd2"/>
              </a:cxn>
              <a:cxn ang="5400000">
                <a:pos x="wd2" y="hd2"/>
              </a:cxn>
              <a:cxn ang="10800000">
                <a:pos x="wd2" y="hd2"/>
              </a:cxn>
              <a:cxn ang="16200000">
                <a:pos x="wd2" y="hd2"/>
              </a:cxn>
            </a:cxnLst>
            <a:rect l="0" t="0" r="r" b="b"/>
            <a:pathLst>
              <a:path w="21600" h="21598" extrusionOk="0">
                <a:moveTo>
                  <a:pt x="14397" y="0"/>
                </a:moveTo>
                <a:cubicBezTo>
                  <a:pt x="14067" y="1"/>
                  <a:pt x="13901" y="101"/>
                  <a:pt x="13613" y="476"/>
                </a:cubicBezTo>
                <a:cubicBezTo>
                  <a:pt x="12617" y="1776"/>
                  <a:pt x="11960" y="5910"/>
                  <a:pt x="11961" y="10892"/>
                </a:cubicBezTo>
                <a:cubicBezTo>
                  <a:pt x="11961" y="14201"/>
                  <a:pt x="12231" y="17043"/>
                  <a:pt x="12732" y="19002"/>
                </a:cubicBezTo>
                <a:cubicBezTo>
                  <a:pt x="12821" y="19349"/>
                  <a:pt x="12887" y="19673"/>
                  <a:pt x="12880" y="19715"/>
                </a:cubicBezTo>
                <a:cubicBezTo>
                  <a:pt x="12868" y="19806"/>
                  <a:pt x="10702" y="19826"/>
                  <a:pt x="10681" y="19736"/>
                </a:cubicBezTo>
                <a:cubicBezTo>
                  <a:pt x="10674" y="19703"/>
                  <a:pt x="10747" y="19329"/>
                  <a:pt x="10844" y="18909"/>
                </a:cubicBezTo>
                <a:cubicBezTo>
                  <a:pt x="11091" y="17845"/>
                  <a:pt x="11250" y="16470"/>
                  <a:pt x="11328" y="14730"/>
                </a:cubicBezTo>
                <a:cubicBezTo>
                  <a:pt x="11346" y="14333"/>
                  <a:pt x="11358" y="11948"/>
                  <a:pt x="11364" y="7437"/>
                </a:cubicBezTo>
                <a:lnTo>
                  <a:pt x="11374" y="724"/>
                </a:lnTo>
                <a:lnTo>
                  <a:pt x="10634" y="724"/>
                </a:lnTo>
                <a:lnTo>
                  <a:pt x="9893" y="724"/>
                </a:lnTo>
                <a:lnTo>
                  <a:pt x="9886" y="7727"/>
                </a:lnTo>
                <a:cubicBezTo>
                  <a:pt x="9880" y="14692"/>
                  <a:pt x="9880" y="14732"/>
                  <a:pt x="9831" y="15123"/>
                </a:cubicBezTo>
                <a:cubicBezTo>
                  <a:pt x="9711" y="16080"/>
                  <a:pt x="9507" y="16571"/>
                  <a:pt x="9220" y="16581"/>
                </a:cubicBezTo>
                <a:cubicBezTo>
                  <a:pt x="8938" y="16591"/>
                  <a:pt x="8731" y="16095"/>
                  <a:pt x="8609" y="15123"/>
                </a:cubicBezTo>
                <a:cubicBezTo>
                  <a:pt x="8560" y="14732"/>
                  <a:pt x="8560" y="14693"/>
                  <a:pt x="8554" y="7727"/>
                </a:cubicBezTo>
                <a:lnTo>
                  <a:pt x="8547" y="724"/>
                </a:lnTo>
                <a:lnTo>
                  <a:pt x="7807" y="724"/>
                </a:lnTo>
                <a:lnTo>
                  <a:pt x="7069" y="724"/>
                </a:lnTo>
                <a:lnTo>
                  <a:pt x="7069" y="6599"/>
                </a:lnTo>
                <a:cubicBezTo>
                  <a:pt x="7069" y="9829"/>
                  <a:pt x="7079" y="13094"/>
                  <a:pt x="7091" y="13850"/>
                </a:cubicBezTo>
                <a:cubicBezTo>
                  <a:pt x="7131" y="16368"/>
                  <a:pt x="7238" y="17579"/>
                  <a:pt x="7536" y="18878"/>
                </a:cubicBezTo>
                <a:cubicBezTo>
                  <a:pt x="7638" y="19322"/>
                  <a:pt x="7718" y="19708"/>
                  <a:pt x="7711" y="19736"/>
                </a:cubicBezTo>
                <a:cubicBezTo>
                  <a:pt x="7705" y="19764"/>
                  <a:pt x="5877" y="19788"/>
                  <a:pt x="3651" y="19788"/>
                </a:cubicBezTo>
                <a:cubicBezTo>
                  <a:pt x="757" y="19788"/>
                  <a:pt x="172" y="19759"/>
                  <a:pt x="0" y="19684"/>
                </a:cubicBezTo>
                <a:lnTo>
                  <a:pt x="0" y="21598"/>
                </a:lnTo>
                <a:lnTo>
                  <a:pt x="21600" y="21598"/>
                </a:lnTo>
                <a:lnTo>
                  <a:pt x="21600" y="19746"/>
                </a:lnTo>
                <a:lnTo>
                  <a:pt x="21432" y="19746"/>
                </a:lnTo>
                <a:lnTo>
                  <a:pt x="20738" y="19746"/>
                </a:lnTo>
                <a:lnTo>
                  <a:pt x="20730" y="17709"/>
                </a:lnTo>
                <a:lnTo>
                  <a:pt x="20726" y="15671"/>
                </a:lnTo>
                <a:lnTo>
                  <a:pt x="19753" y="15640"/>
                </a:lnTo>
                <a:lnTo>
                  <a:pt x="18781" y="15619"/>
                </a:lnTo>
                <a:lnTo>
                  <a:pt x="18773" y="8172"/>
                </a:lnTo>
                <a:lnTo>
                  <a:pt x="18769" y="724"/>
                </a:lnTo>
                <a:lnTo>
                  <a:pt x="18040" y="724"/>
                </a:lnTo>
                <a:lnTo>
                  <a:pt x="17312" y="724"/>
                </a:lnTo>
                <a:lnTo>
                  <a:pt x="17305" y="10230"/>
                </a:lnTo>
                <a:lnTo>
                  <a:pt x="17300" y="19746"/>
                </a:lnTo>
                <a:lnTo>
                  <a:pt x="16629" y="19767"/>
                </a:lnTo>
                <a:cubicBezTo>
                  <a:pt x="16261" y="19781"/>
                  <a:pt x="15951" y="19753"/>
                  <a:pt x="15939" y="19705"/>
                </a:cubicBezTo>
                <a:cubicBezTo>
                  <a:pt x="15928" y="19655"/>
                  <a:pt x="15967" y="19472"/>
                  <a:pt x="16031" y="19271"/>
                </a:cubicBezTo>
                <a:cubicBezTo>
                  <a:pt x="16246" y="18588"/>
                  <a:pt x="16439" y="17594"/>
                  <a:pt x="16601" y="16333"/>
                </a:cubicBezTo>
                <a:lnTo>
                  <a:pt x="16675" y="15764"/>
                </a:lnTo>
                <a:lnTo>
                  <a:pt x="16464" y="15330"/>
                </a:lnTo>
                <a:cubicBezTo>
                  <a:pt x="16348" y="15092"/>
                  <a:pt x="16070" y="14515"/>
                  <a:pt x="15846" y="14047"/>
                </a:cubicBezTo>
                <a:cubicBezTo>
                  <a:pt x="15622" y="13578"/>
                  <a:pt x="15437" y="13213"/>
                  <a:pt x="15434" y="13230"/>
                </a:cubicBezTo>
                <a:cubicBezTo>
                  <a:pt x="15431" y="13246"/>
                  <a:pt x="15400" y="13540"/>
                  <a:pt x="15362" y="13892"/>
                </a:cubicBezTo>
                <a:cubicBezTo>
                  <a:pt x="15325" y="14243"/>
                  <a:pt x="15242" y="14764"/>
                  <a:pt x="15183" y="15050"/>
                </a:cubicBezTo>
                <a:cubicBezTo>
                  <a:pt x="14953" y="16148"/>
                  <a:pt x="14758" y="16502"/>
                  <a:pt x="14402" y="16436"/>
                </a:cubicBezTo>
                <a:cubicBezTo>
                  <a:pt x="14213" y="16402"/>
                  <a:pt x="14162" y="16348"/>
                  <a:pt x="14030" y="16074"/>
                </a:cubicBezTo>
                <a:cubicBezTo>
                  <a:pt x="13781" y="15556"/>
                  <a:pt x="13595" y="14473"/>
                  <a:pt x="13499" y="12961"/>
                </a:cubicBezTo>
                <a:cubicBezTo>
                  <a:pt x="13442" y="12077"/>
                  <a:pt x="13427" y="9623"/>
                  <a:pt x="13472" y="8699"/>
                </a:cubicBezTo>
                <a:cubicBezTo>
                  <a:pt x="13530" y="7528"/>
                  <a:pt x="13630" y="6729"/>
                  <a:pt x="13808" y="5989"/>
                </a:cubicBezTo>
                <a:cubicBezTo>
                  <a:pt x="13980" y="5268"/>
                  <a:pt x="14091" y="5014"/>
                  <a:pt x="14308" y="4851"/>
                </a:cubicBezTo>
                <a:cubicBezTo>
                  <a:pt x="14728" y="4537"/>
                  <a:pt x="15152" y="5565"/>
                  <a:pt x="15355" y="7385"/>
                </a:cubicBezTo>
                <a:cubicBezTo>
                  <a:pt x="15398" y="7774"/>
                  <a:pt x="15442" y="8087"/>
                  <a:pt x="15451" y="8089"/>
                </a:cubicBezTo>
                <a:cubicBezTo>
                  <a:pt x="15475" y="8093"/>
                  <a:pt x="16609" y="5663"/>
                  <a:pt x="16634" y="5555"/>
                </a:cubicBezTo>
                <a:cubicBezTo>
                  <a:pt x="16683" y="5342"/>
                  <a:pt x="16396" y="3617"/>
                  <a:pt x="16167" y="2751"/>
                </a:cubicBezTo>
                <a:cubicBezTo>
                  <a:pt x="15692" y="961"/>
                  <a:pt x="15071" y="-2"/>
                  <a:pt x="14397" y="0"/>
                </a:cubicBezTo>
                <a:close/>
                <a:moveTo>
                  <a:pt x="5450" y="734"/>
                </a:moveTo>
                <a:cubicBezTo>
                  <a:pt x="5441" y="823"/>
                  <a:pt x="5431" y="1019"/>
                  <a:pt x="5419" y="1345"/>
                </a:cubicBezTo>
                <a:cubicBezTo>
                  <a:pt x="5408" y="1621"/>
                  <a:pt x="5385" y="1772"/>
                  <a:pt x="5328" y="1934"/>
                </a:cubicBezTo>
                <a:cubicBezTo>
                  <a:pt x="5207" y="2274"/>
                  <a:pt x="5142" y="2879"/>
                  <a:pt x="5124" y="3806"/>
                </a:cubicBezTo>
                <a:cubicBezTo>
                  <a:pt x="5119" y="4052"/>
                  <a:pt x="5126" y="4164"/>
                  <a:pt x="5143" y="4137"/>
                </a:cubicBezTo>
                <a:cubicBezTo>
                  <a:pt x="5157" y="4115"/>
                  <a:pt x="5237" y="4033"/>
                  <a:pt x="5320" y="3962"/>
                </a:cubicBezTo>
                <a:cubicBezTo>
                  <a:pt x="5467" y="3838"/>
                  <a:pt x="5569" y="3880"/>
                  <a:pt x="5773" y="4127"/>
                </a:cubicBezTo>
                <a:cubicBezTo>
                  <a:pt x="5803" y="4163"/>
                  <a:pt x="5809" y="4102"/>
                  <a:pt x="5804" y="3786"/>
                </a:cubicBezTo>
                <a:cubicBezTo>
                  <a:pt x="5801" y="3573"/>
                  <a:pt x="5787" y="3305"/>
                  <a:pt x="5773" y="3196"/>
                </a:cubicBezTo>
                <a:cubicBezTo>
                  <a:pt x="5760" y="3087"/>
                  <a:pt x="5749" y="2902"/>
                  <a:pt x="5749" y="2782"/>
                </a:cubicBezTo>
                <a:cubicBezTo>
                  <a:pt x="5749" y="2647"/>
                  <a:pt x="5700" y="2362"/>
                  <a:pt x="5622" y="2038"/>
                </a:cubicBezTo>
                <a:cubicBezTo>
                  <a:pt x="5521" y="1615"/>
                  <a:pt x="5498" y="1449"/>
                  <a:pt x="5498" y="1189"/>
                </a:cubicBezTo>
                <a:cubicBezTo>
                  <a:pt x="5497" y="1013"/>
                  <a:pt x="5489" y="809"/>
                  <a:pt x="5478" y="734"/>
                </a:cubicBezTo>
                <a:cubicBezTo>
                  <a:pt x="5467" y="658"/>
                  <a:pt x="5458" y="645"/>
                  <a:pt x="5450" y="734"/>
                </a:cubicBezTo>
                <a:close/>
                <a:moveTo>
                  <a:pt x="5464" y="4179"/>
                </a:moveTo>
                <a:lnTo>
                  <a:pt x="5203" y="4406"/>
                </a:lnTo>
                <a:cubicBezTo>
                  <a:pt x="4798" y="4766"/>
                  <a:pt x="4702" y="4866"/>
                  <a:pt x="4702" y="4913"/>
                </a:cubicBezTo>
                <a:cubicBezTo>
                  <a:pt x="4702" y="4938"/>
                  <a:pt x="4717" y="5112"/>
                  <a:pt x="4736" y="5306"/>
                </a:cubicBezTo>
                <a:cubicBezTo>
                  <a:pt x="4800" y="5971"/>
                  <a:pt x="4773" y="8235"/>
                  <a:pt x="4702" y="8047"/>
                </a:cubicBezTo>
                <a:cubicBezTo>
                  <a:pt x="4690" y="8014"/>
                  <a:pt x="4678" y="8057"/>
                  <a:pt x="4678" y="8141"/>
                </a:cubicBezTo>
                <a:cubicBezTo>
                  <a:pt x="4678" y="8224"/>
                  <a:pt x="4658" y="8342"/>
                  <a:pt x="4633" y="8410"/>
                </a:cubicBezTo>
                <a:cubicBezTo>
                  <a:pt x="4608" y="8477"/>
                  <a:pt x="4587" y="8614"/>
                  <a:pt x="4587" y="8709"/>
                </a:cubicBezTo>
                <a:cubicBezTo>
                  <a:pt x="4587" y="8872"/>
                  <a:pt x="4642" y="8885"/>
                  <a:pt x="5452" y="8885"/>
                </a:cubicBezTo>
                <a:cubicBezTo>
                  <a:pt x="6286" y="8885"/>
                  <a:pt x="6317" y="8878"/>
                  <a:pt x="6317" y="8699"/>
                </a:cubicBezTo>
                <a:cubicBezTo>
                  <a:pt x="6317" y="8597"/>
                  <a:pt x="6302" y="8482"/>
                  <a:pt x="6283" y="8451"/>
                </a:cubicBezTo>
                <a:cubicBezTo>
                  <a:pt x="6265" y="8420"/>
                  <a:pt x="6250" y="8322"/>
                  <a:pt x="6250" y="8234"/>
                </a:cubicBezTo>
                <a:cubicBezTo>
                  <a:pt x="6250" y="8145"/>
                  <a:pt x="6224" y="7988"/>
                  <a:pt x="6192" y="7882"/>
                </a:cubicBezTo>
                <a:cubicBezTo>
                  <a:pt x="6138" y="7698"/>
                  <a:pt x="6135" y="7645"/>
                  <a:pt x="6135" y="6651"/>
                </a:cubicBezTo>
                <a:cubicBezTo>
                  <a:pt x="6135" y="5905"/>
                  <a:pt x="6143" y="5562"/>
                  <a:pt x="6166" y="5451"/>
                </a:cubicBezTo>
                <a:cubicBezTo>
                  <a:pt x="6183" y="5366"/>
                  <a:pt x="6206" y="5195"/>
                  <a:pt x="6214" y="5079"/>
                </a:cubicBezTo>
                <a:cubicBezTo>
                  <a:pt x="6231" y="4842"/>
                  <a:pt x="6251" y="4874"/>
                  <a:pt x="5725" y="4406"/>
                </a:cubicBezTo>
                <a:lnTo>
                  <a:pt x="5464" y="4179"/>
                </a:lnTo>
                <a:close/>
              </a:path>
            </a:pathLst>
          </a:custGeom>
          <a:ln w="12700">
            <a:miter lim="400000"/>
          </a:ln>
        </p:spPr>
      </p:pic>
      <p:sp>
        <p:nvSpPr>
          <p:cNvPr id="105" name="Body Level One…"/>
          <p:cNvSpPr txBox="1">
            <a:spLocks noGrp="1"/>
          </p:cNvSpPr>
          <p:nvPr>
            <p:ph type="body" sz="half" idx="1"/>
          </p:nvPr>
        </p:nvSpPr>
        <p:spPr>
          <a:xfrm>
            <a:off x="3798093" y="2464593"/>
            <a:ext cx="15359064" cy="8036720"/>
          </a:xfrm>
          <a:prstGeom prst="rect">
            <a:avLst/>
          </a:prstGeom>
        </p:spPr>
        <p:txBody>
          <a:bodyPr lIns="71437" tIns="71437" rIns="71437" bIns="71437">
            <a:noAutofit/>
          </a:bodyPr>
          <a:lstStyle>
            <a:lvl1pPr marL="5997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1pPr>
            <a:lvl2pPr marL="10442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2pPr>
            <a:lvl3pPr marL="14887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3pPr>
            <a:lvl4pPr marL="19332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4pPr>
            <a:lvl5pPr marL="23777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grpSp>
        <p:nvGrpSpPr>
          <p:cNvPr id="108" name="Group"/>
          <p:cNvGrpSpPr/>
          <p:nvPr/>
        </p:nvGrpSpPr>
        <p:grpSpPr>
          <a:xfrm>
            <a:off x="324363" y="12533604"/>
            <a:ext cx="3316296" cy="1079441"/>
            <a:chOff x="0" y="0"/>
            <a:chExt cx="3316295" cy="1079440"/>
          </a:xfrm>
        </p:grpSpPr>
        <p:pic>
          <p:nvPicPr>
            <p:cNvPr id="106" name="QM-logo-white_small.png" descr="QM-logo-white_small.png"/>
            <p:cNvPicPr>
              <a:picLocks noChangeAspect="1"/>
            </p:cNvPicPr>
            <p:nvPr/>
          </p:nvPicPr>
          <p:blipFill>
            <a:blip r:embed="rId4"/>
            <a:srcRect l="29564"/>
            <a:stretch>
              <a:fillRect/>
            </a:stretch>
          </p:blipFill>
          <p:spPr>
            <a:xfrm>
              <a:off x="998277" y="0"/>
              <a:ext cx="2318019" cy="1079441"/>
            </a:xfrm>
            <a:prstGeom prst="rect">
              <a:avLst/>
            </a:prstGeom>
            <a:ln w="12700" cap="flat">
              <a:noFill/>
              <a:miter lim="400000"/>
            </a:ln>
            <a:effectLst/>
          </p:spPr>
        </p:pic>
        <p:pic>
          <p:nvPicPr>
            <p:cNvPr id="107" name="QM-logo-dark-blue+coral.svg.png" descr="QM-logo-dark-blue+coral.svg.png"/>
            <p:cNvPicPr>
              <a:picLocks noChangeAspect="1"/>
            </p:cNvPicPr>
            <p:nvPr/>
          </p:nvPicPr>
          <p:blipFill>
            <a:blip r:embed="rId5"/>
            <a:srcRect r="72709"/>
            <a:stretch>
              <a:fillRect/>
            </a:stretch>
          </p:blipFill>
          <p:spPr>
            <a:xfrm>
              <a:off x="0" y="85220"/>
              <a:ext cx="948010" cy="864521"/>
            </a:xfrm>
            <a:prstGeom prst="rect">
              <a:avLst/>
            </a:prstGeom>
            <a:ln w="12700" cap="flat">
              <a:noFill/>
              <a:miter lim="400000"/>
            </a:ln>
            <a:effectLst/>
          </p:spPr>
        </p:pic>
      </p:grpSp>
      <p:sp>
        <p:nvSpPr>
          <p:cNvPr id="109" name="Slide Number"/>
          <p:cNvSpPr txBox="1">
            <a:spLocks noGrp="1"/>
          </p:cNvSpPr>
          <p:nvPr>
            <p:ph type="sldNum" sz="quarter" idx="2"/>
          </p:nvPr>
        </p:nvSpPr>
        <p:spPr>
          <a:xfrm>
            <a:off x="11996040" y="13329469"/>
            <a:ext cx="409779" cy="415875"/>
          </a:xfrm>
          <a:prstGeom prst="rect">
            <a:avLst/>
          </a:prstGeom>
        </p:spPr>
        <p:txBody>
          <a:bodyPr lIns="71437" tIns="71437" rIns="71437" bIns="71437" anchor="ctr"/>
          <a:lstStyle>
            <a:lvl1pPr defTabSz="821531">
              <a:defRPr>
                <a:solidFill>
                  <a:srgbClr val="5C89A5"/>
                </a:solidFill>
              </a:defRPr>
            </a:lvl1pPr>
          </a:lstStyle>
          <a:p>
            <a:fld id="{86CB4B4D-7CA3-9044-876B-883B54F8677D}" type="slidenum">
              <a:t>‹#›</a:t>
            </a:fld>
            <a:endParaRPr/>
          </a:p>
        </p:txBody>
      </p:sp>
    </p:spTree>
    <p:extLst>
      <p:ext uri="{BB962C8B-B14F-4D97-AF65-F5344CB8AC3E}">
        <p14:creationId xmlns:p14="http://schemas.microsoft.com/office/powerpoint/2010/main" val="266842758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50839-631D-4362-6E24-CC4138C00C40}"/>
              </a:ext>
            </a:extLst>
          </p:cNvPr>
          <p:cNvSpPr>
            <a:spLocks noGrp="1"/>
          </p:cNvSpPr>
          <p:nvPr>
            <p:ph type="ctrTitle"/>
          </p:nvPr>
        </p:nvSpPr>
        <p:spPr>
          <a:xfrm>
            <a:off x="1172902" y="2244726"/>
            <a:ext cx="18288000" cy="4775200"/>
          </a:xfrm>
        </p:spPr>
        <p:txBody>
          <a:bodyPr anchor="b"/>
          <a:lstStyle>
            <a:lvl1pPr algn="l">
              <a:defRPr sz="12000"/>
            </a:lvl1pPr>
          </a:lstStyle>
          <a:p>
            <a:r>
              <a:rPr lang="en-US"/>
              <a:t>Click to edit Master title style</a:t>
            </a:r>
            <a:endParaRPr lang="en-GB"/>
          </a:p>
        </p:txBody>
      </p:sp>
      <p:sp>
        <p:nvSpPr>
          <p:cNvPr id="3" name="Subtitle 2">
            <a:extLst>
              <a:ext uri="{FF2B5EF4-FFF2-40B4-BE49-F238E27FC236}">
                <a16:creationId xmlns:a16="http://schemas.microsoft.com/office/drawing/2014/main" id="{171737FC-09E8-BD22-3268-B0FA2520E7F3}"/>
              </a:ext>
            </a:extLst>
          </p:cNvPr>
          <p:cNvSpPr>
            <a:spLocks noGrp="1"/>
          </p:cNvSpPr>
          <p:nvPr>
            <p:ph type="subTitle" idx="1"/>
          </p:nvPr>
        </p:nvSpPr>
        <p:spPr>
          <a:xfrm>
            <a:off x="1172902" y="7204076"/>
            <a:ext cx="18288000" cy="3311524"/>
          </a:xfrm>
        </p:spPr>
        <p:txBody>
          <a:bodyPr/>
          <a:lstStyle>
            <a:lvl1pPr marL="0" indent="0" algn="l">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DC7284C7-333C-D7CF-800E-092FFF79AB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B1C0D2-42A8-0317-F1F1-A286672E316A}"/>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9" name="white-arrow.png" descr="white-arrow.png">
            <a:extLst>
              <a:ext uri="{FF2B5EF4-FFF2-40B4-BE49-F238E27FC236}">
                <a16:creationId xmlns:a16="http://schemas.microsoft.com/office/drawing/2014/main" id="{4D16CB5E-B178-595E-186C-5BD05ADBA39B}"/>
              </a:ext>
            </a:extLst>
          </p:cNvPr>
          <p:cNvPicPr>
            <a:picLocks noChangeAspect="1"/>
          </p:cNvPicPr>
          <p:nvPr userDrawn="1"/>
        </p:nvPicPr>
        <p:blipFill>
          <a:blip r:embed="rId2"/>
          <a:stretch>
            <a:fillRect/>
          </a:stretch>
        </p:blipFill>
        <p:spPr>
          <a:xfrm>
            <a:off x="21849217" y="6191862"/>
            <a:ext cx="1361882" cy="1332276"/>
          </a:xfrm>
          <a:prstGeom prst="rect">
            <a:avLst/>
          </a:prstGeom>
          <a:ln w="12700">
            <a:miter lim="400000"/>
          </a:ln>
        </p:spPr>
      </p:pic>
    </p:spTree>
    <p:extLst>
      <p:ext uri="{BB962C8B-B14F-4D97-AF65-F5344CB8AC3E}">
        <p14:creationId xmlns:p14="http://schemas.microsoft.com/office/powerpoint/2010/main" val="2901660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5875C-E3C6-0669-4573-AA0C9A167D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FD7B68-B2CE-E11B-260C-040B7534BF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9FC86680-F236-3EBE-93EB-FEDD7E9192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905944-B196-C8A7-5BA1-E406AB229FCB}"/>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8" name="white-arrow.png" descr="white-arrow.png">
            <a:extLst>
              <a:ext uri="{FF2B5EF4-FFF2-40B4-BE49-F238E27FC236}">
                <a16:creationId xmlns:a16="http://schemas.microsoft.com/office/drawing/2014/main" id="{60310F24-B875-F330-B540-94E8C256BA2B}"/>
              </a:ext>
            </a:extLst>
          </p:cNvPr>
          <p:cNvPicPr>
            <a:picLocks noChangeAspect="1"/>
          </p:cNvPicPr>
          <p:nvPr userDrawn="1"/>
        </p:nvPicPr>
        <p:blipFill>
          <a:blip r:embed="rId2"/>
          <a:stretch>
            <a:fillRect/>
          </a:stretch>
        </p:blipFill>
        <p:spPr>
          <a:xfrm>
            <a:off x="22774179" y="12801879"/>
            <a:ext cx="564154" cy="551890"/>
          </a:xfrm>
          <a:prstGeom prst="rect">
            <a:avLst/>
          </a:prstGeom>
          <a:ln w="12700">
            <a:miter lim="400000"/>
          </a:ln>
        </p:spPr>
      </p:pic>
    </p:spTree>
    <p:extLst>
      <p:ext uri="{BB962C8B-B14F-4D97-AF65-F5344CB8AC3E}">
        <p14:creationId xmlns:p14="http://schemas.microsoft.com/office/powerpoint/2010/main" val="3775998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Rainb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5875C-E3C6-0669-4573-AA0C9A167D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FD7B68-B2CE-E11B-260C-040B7534BF90}"/>
              </a:ext>
            </a:extLst>
          </p:cNvPr>
          <p:cNvSpPr>
            <a:spLocks noGrp="1"/>
          </p:cNvSpPr>
          <p:nvPr>
            <p:ph idx="1"/>
          </p:nvPr>
        </p:nvSpPr>
        <p:spPr/>
        <p:txBody>
          <a:bodyPr/>
          <a:lstStyle>
            <a:lvl2pPr>
              <a:defRPr>
                <a:solidFill>
                  <a:schemeClr val="accent2"/>
                </a:solidFill>
              </a:defRPr>
            </a:lvl2pPr>
            <a:lvl3pPr>
              <a:defRPr sz="4800">
                <a:solidFill>
                  <a:schemeClr val="accent3"/>
                </a:solidFill>
              </a:defRPr>
            </a:lvl3pPr>
            <a:lvl4pPr>
              <a:defRPr sz="4800">
                <a:solidFill>
                  <a:schemeClr val="accent4"/>
                </a:solidFill>
              </a:defRPr>
            </a:lvl4pPr>
            <a:lvl5pPr>
              <a:defRPr sz="4800">
                <a:solidFill>
                  <a:schemeClr val="accent5"/>
                </a:solidFill>
              </a:defRPr>
            </a:lvl5pPr>
            <a:lvl6pPr>
              <a:defRPr sz="4800">
                <a:solidFill>
                  <a:schemeClr val="accent6"/>
                </a:solidFill>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9FC86680-F236-3EBE-93EB-FEDD7E9192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905944-B196-C8A7-5BA1-E406AB229FCB}"/>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8" name="white-arrow.png" descr="white-arrow.png">
            <a:extLst>
              <a:ext uri="{FF2B5EF4-FFF2-40B4-BE49-F238E27FC236}">
                <a16:creationId xmlns:a16="http://schemas.microsoft.com/office/drawing/2014/main" id="{60310F24-B875-F330-B540-94E8C256BA2B}"/>
              </a:ext>
            </a:extLst>
          </p:cNvPr>
          <p:cNvPicPr>
            <a:picLocks noChangeAspect="1"/>
          </p:cNvPicPr>
          <p:nvPr userDrawn="1"/>
        </p:nvPicPr>
        <p:blipFill>
          <a:blip r:embed="rId2"/>
          <a:stretch>
            <a:fillRect/>
          </a:stretch>
        </p:blipFill>
        <p:spPr>
          <a:xfrm>
            <a:off x="22774179" y="12801879"/>
            <a:ext cx="564154" cy="551890"/>
          </a:xfrm>
          <a:prstGeom prst="rect">
            <a:avLst/>
          </a:prstGeom>
          <a:ln w="12700">
            <a:miter lim="400000"/>
          </a:ln>
        </p:spPr>
      </p:pic>
    </p:spTree>
    <p:extLst>
      <p:ext uri="{BB962C8B-B14F-4D97-AF65-F5344CB8AC3E}">
        <p14:creationId xmlns:p14="http://schemas.microsoft.com/office/powerpoint/2010/main" val="4043497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742E9-96C5-E05E-0644-8AD376874C49}"/>
              </a:ext>
            </a:extLst>
          </p:cNvPr>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8CA12E5-0443-6BAC-7BFB-D65B4061297E}"/>
              </a:ext>
            </a:extLst>
          </p:cNvPr>
          <p:cNvSpPr>
            <a:spLocks noGrp="1"/>
          </p:cNvSpPr>
          <p:nvPr>
            <p:ph type="body" idx="1"/>
          </p:nvPr>
        </p:nvSpPr>
        <p:spPr>
          <a:xfrm>
            <a:off x="1663700" y="9178927"/>
            <a:ext cx="21031200" cy="3000374"/>
          </a:xfrm>
        </p:spPr>
        <p:txBody>
          <a:bodyPr/>
          <a:lstStyle>
            <a:lvl1pPr marL="0" indent="0">
              <a:buNone/>
              <a:defRPr sz="4800">
                <a:solidFill>
                  <a:schemeClr val="accent2"/>
                </a:solidFill>
              </a:defRPr>
            </a:lvl1pPr>
            <a:lvl2pPr marL="914400" indent="0">
              <a:buNone/>
              <a:defRPr sz="4000">
                <a:solidFill>
                  <a:schemeClr val="tx1">
                    <a:tint val="82000"/>
                  </a:schemeClr>
                </a:solidFill>
              </a:defRPr>
            </a:lvl2pPr>
            <a:lvl3pPr marL="1828800" indent="0">
              <a:buNone/>
              <a:defRPr sz="3600">
                <a:solidFill>
                  <a:schemeClr val="tx1">
                    <a:tint val="82000"/>
                  </a:schemeClr>
                </a:solidFill>
              </a:defRPr>
            </a:lvl3pPr>
            <a:lvl4pPr marL="2743200" indent="0">
              <a:buNone/>
              <a:defRPr sz="3200">
                <a:solidFill>
                  <a:schemeClr val="tx1">
                    <a:tint val="82000"/>
                  </a:schemeClr>
                </a:solidFill>
              </a:defRPr>
            </a:lvl4pPr>
            <a:lvl5pPr marL="3657600" indent="0">
              <a:buNone/>
              <a:defRPr sz="3200">
                <a:solidFill>
                  <a:schemeClr val="tx1">
                    <a:tint val="82000"/>
                  </a:schemeClr>
                </a:solidFill>
              </a:defRPr>
            </a:lvl5pPr>
            <a:lvl6pPr marL="4572000" indent="0">
              <a:buNone/>
              <a:defRPr sz="3200">
                <a:solidFill>
                  <a:schemeClr val="tx1">
                    <a:tint val="82000"/>
                  </a:schemeClr>
                </a:solidFill>
              </a:defRPr>
            </a:lvl6pPr>
            <a:lvl7pPr marL="5486400" indent="0">
              <a:buNone/>
              <a:defRPr sz="3200">
                <a:solidFill>
                  <a:schemeClr val="tx1">
                    <a:tint val="82000"/>
                  </a:schemeClr>
                </a:solidFill>
              </a:defRPr>
            </a:lvl7pPr>
            <a:lvl8pPr marL="6400800" indent="0">
              <a:buNone/>
              <a:defRPr sz="3200">
                <a:solidFill>
                  <a:schemeClr val="tx1">
                    <a:tint val="82000"/>
                  </a:schemeClr>
                </a:solidFill>
              </a:defRPr>
            </a:lvl8pPr>
            <a:lvl9pPr marL="7315200" indent="0">
              <a:buNone/>
              <a:defRPr sz="32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53C38C80-5087-A03A-C0C7-93DA235E52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BEC54-A316-E2C0-F199-F91BB9AFC1E6}"/>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8" name="white-arrow.png" descr="white-arrow.png">
            <a:extLst>
              <a:ext uri="{FF2B5EF4-FFF2-40B4-BE49-F238E27FC236}">
                <a16:creationId xmlns:a16="http://schemas.microsoft.com/office/drawing/2014/main" id="{156F41BF-F047-F0BA-45BE-A242FB7D9005}"/>
              </a:ext>
            </a:extLst>
          </p:cNvPr>
          <p:cNvPicPr>
            <a:picLocks noChangeAspect="1"/>
          </p:cNvPicPr>
          <p:nvPr userDrawn="1"/>
        </p:nvPicPr>
        <p:blipFill>
          <a:blip r:embed="rId2"/>
          <a:stretch>
            <a:fillRect/>
          </a:stretch>
        </p:blipFill>
        <p:spPr>
          <a:xfrm>
            <a:off x="22774179" y="12801879"/>
            <a:ext cx="564154" cy="551890"/>
          </a:xfrm>
          <a:prstGeom prst="rect">
            <a:avLst/>
          </a:prstGeom>
          <a:ln w="12700">
            <a:miter lim="400000"/>
          </a:ln>
        </p:spPr>
      </p:pic>
    </p:spTree>
    <p:extLst>
      <p:ext uri="{BB962C8B-B14F-4D97-AF65-F5344CB8AC3E}">
        <p14:creationId xmlns:p14="http://schemas.microsoft.com/office/powerpoint/2010/main" val="1802242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DA5A3-CB2A-883D-2D51-BF3F1CC804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4AAF77-507A-47E7-60EC-031026CED104}"/>
              </a:ext>
            </a:extLst>
          </p:cNvPr>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45DCEB-8295-FAF4-3AB1-112585185C6B}"/>
              </a:ext>
            </a:extLst>
          </p:cNvPr>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40A86540-0795-45CE-E4F3-9FD6A7C945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BB96E1-7FEA-60D7-5B66-9FBECBB5D32E}"/>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9" name="white-arrow.png" descr="white-arrow.png">
            <a:extLst>
              <a:ext uri="{FF2B5EF4-FFF2-40B4-BE49-F238E27FC236}">
                <a16:creationId xmlns:a16="http://schemas.microsoft.com/office/drawing/2014/main" id="{F5BF1A36-3C4D-302B-6006-2D8F3B025DF0}"/>
              </a:ext>
            </a:extLst>
          </p:cNvPr>
          <p:cNvPicPr>
            <a:picLocks noChangeAspect="1"/>
          </p:cNvPicPr>
          <p:nvPr userDrawn="1"/>
        </p:nvPicPr>
        <p:blipFill>
          <a:blip r:embed="rId2"/>
          <a:stretch>
            <a:fillRect/>
          </a:stretch>
        </p:blipFill>
        <p:spPr>
          <a:xfrm>
            <a:off x="22774179" y="12801879"/>
            <a:ext cx="564154" cy="551890"/>
          </a:xfrm>
          <a:prstGeom prst="rect">
            <a:avLst/>
          </a:prstGeom>
          <a:ln w="12700">
            <a:miter lim="400000"/>
          </a:ln>
        </p:spPr>
      </p:pic>
    </p:spTree>
    <p:extLst>
      <p:ext uri="{BB962C8B-B14F-4D97-AF65-F5344CB8AC3E}">
        <p14:creationId xmlns:p14="http://schemas.microsoft.com/office/powerpoint/2010/main" val="3654324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pic>
        <p:nvPicPr>
          <p:cNvPr id="30" name="Image" descr="Image"/>
          <p:cNvPicPr>
            <a:picLocks noChangeAspect="1"/>
          </p:cNvPicPr>
          <p:nvPr/>
        </p:nvPicPr>
        <p:blipFill>
          <a:blip r:embed="rId2"/>
          <a:stretch>
            <a:fillRect/>
          </a:stretch>
        </p:blipFill>
        <p:spPr>
          <a:xfrm>
            <a:off x="1098681" y="1336422"/>
            <a:ext cx="5925434" cy="1474645"/>
          </a:xfrm>
          <a:prstGeom prst="rect">
            <a:avLst/>
          </a:prstGeom>
          <a:ln w="12700">
            <a:miter lim="400000"/>
          </a:ln>
        </p:spPr>
      </p:pic>
      <p:sp>
        <p:nvSpPr>
          <p:cNvPr id="31" name="Silicon chips.…"/>
          <p:cNvSpPr txBox="1">
            <a:spLocks noGrp="1"/>
          </p:cNvSpPr>
          <p:nvPr>
            <p:ph type="body" sz="quarter" idx="13"/>
          </p:nvPr>
        </p:nvSpPr>
        <p:spPr>
          <a:xfrm>
            <a:off x="1067172" y="7404154"/>
            <a:ext cx="10375901" cy="2628901"/>
          </a:xfrm>
          <a:prstGeom prst="rect">
            <a:avLst/>
          </a:prstGeom>
        </p:spPr>
        <p:txBody>
          <a:bodyPr wrap="none" lIns="0" tIns="0" rIns="0" bIns="0">
            <a:spAutoFit/>
          </a:bodyPr>
          <a:lstStyle/>
          <a:p>
            <a:pPr defTabSz="2438338">
              <a:lnSpc>
                <a:spcPct val="80000"/>
              </a:lnSpc>
              <a:defRPr sz="9600" b="0" cap="all">
                <a:solidFill>
                  <a:srgbClr val="131428"/>
                </a:solidFill>
                <a:latin typeface="Helvetica"/>
                <a:ea typeface="Helvetica"/>
                <a:cs typeface="Helvetica"/>
                <a:sym typeface="Helvetica"/>
              </a:defRPr>
            </a:pPr>
            <a:r>
              <a:rPr>
                <a:solidFill>
                  <a:srgbClr val="FF4342"/>
                </a:solidFill>
              </a:rPr>
              <a:t>Silicon chips.</a:t>
            </a:r>
          </a:p>
          <a:p>
            <a:pPr defTabSz="2438338">
              <a:lnSpc>
                <a:spcPct val="80000"/>
              </a:lnSpc>
              <a:defRPr sz="9600" b="0" cap="all">
                <a:solidFill>
                  <a:srgbClr val="131428"/>
                </a:solidFill>
                <a:latin typeface="Helvetica"/>
                <a:ea typeface="Helvetica"/>
                <a:cs typeface="Helvetica"/>
                <a:sym typeface="Helvetica"/>
              </a:defRPr>
            </a:pPr>
            <a:r>
              <a:t>Made quantum.</a:t>
            </a:r>
          </a:p>
        </p:txBody>
      </p:sp>
      <p:sp>
        <p:nvSpPr>
          <p:cNvPr id="32" name="April 2022. Confidential"/>
          <p:cNvSpPr txBox="1"/>
          <p:nvPr/>
        </p:nvSpPr>
        <p:spPr>
          <a:xfrm>
            <a:off x="1067172" y="12157383"/>
            <a:ext cx="395218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gn="l">
              <a:lnSpc>
                <a:spcPct val="80000"/>
              </a:lnSpc>
              <a:defRPr sz="3000">
                <a:solidFill>
                  <a:srgbClr val="131428"/>
                </a:solidFill>
                <a:latin typeface="Helvetica"/>
                <a:ea typeface="Helvetica"/>
                <a:cs typeface="Helvetica"/>
                <a:sym typeface="Helvetica"/>
              </a:defRPr>
            </a:pPr>
            <a:r>
              <a:t>April 2022. </a:t>
            </a:r>
            <a:r>
              <a:rPr b="1"/>
              <a:t>Confidential</a:t>
            </a:r>
          </a:p>
        </p:txBody>
      </p:sp>
      <p:pic>
        <p:nvPicPr>
          <p:cNvPr id="33" name="Image" descr="Image"/>
          <p:cNvPicPr>
            <a:picLocks noChangeAspect="1"/>
          </p:cNvPicPr>
          <p:nvPr/>
        </p:nvPicPr>
        <p:blipFill>
          <a:blip r:embed="rId3"/>
          <a:srcRect l="33997" t="7120" r="317"/>
          <a:stretch>
            <a:fillRect/>
          </a:stretch>
        </p:blipFill>
        <p:spPr>
          <a:xfrm>
            <a:off x="11382564" y="0"/>
            <a:ext cx="13014326"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8940" y="21600"/>
                </a:lnTo>
                <a:lnTo>
                  <a:pt x="21600" y="21600"/>
                </a:lnTo>
                <a:lnTo>
                  <a:pt x="21600" y="0"/>
                </a:lnTo>
                <a:lnTo>
                  <a:pt x="0" y="0"/>
                </a:lnTo>
                <a:close/>
              </a:path>
            </a:pathLst>
          </a:custGeom>
          <a:ln w="12700">
            <a:miter lim="400000"/>
          </a:ln>
        </p:spPr>
      </p:pic>
      <p:sp>
        <p:nvSpPr>
          <p:cNvPr id="34"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1D3FDF-28CB-1367-6F9A-01384E49F880}"/>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a:extLst>
              <a:ext uri="{FF2B5EF4-FFF2-40B4-BE49-F238E27FC236}">
                <a16:creationId xmlns:a16="http://schemas.microsoft.com/office/drawing/2014/main" id="{D910BE5F-10B5-04FC-0249-E29459C27798}"/>
              </a:ext>
            </a:extLst>
          </p:cNvPr>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446EF9D-4DFA-6F4B-3AC7-EAA82C607033}"/>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a:extLst>
              <a:ext uri="{FF2B5EF4-FFF2-40B4-BE49-F238E27FC236}">
                <a16:creationId xmlns:a16="http://schemas.microsoft.com/office/drawing/2014/main" id="{E266AE36-36B5-0C43-B7FD-6AF89BD90B12}"/>
              </a:ext>
            </a:extLst>
          </p:cNvPr>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DF6B2BEF-46D6-4736-D55E-6682FDA179E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F7B6A96-10CE-C9E5-4890-855BA2F8DAA8}"/>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11" name="white-arrow.png" descr="white-arrow.png">
            <a:extLst>
              <a:ext uri="{FF2B5EF4-FFF2-40B4-BE49-F238E27FC236}">
                <a16:creationId xmlns:a16="http://schemas.microsoft.com/office/drawing/2014/main" id="{17BA7149-204A-7A8D-C63A-4766A2EB1F47}"/>
              </a:ext>
            </a:extLst>
          </p:cNvPr>
          <p:cNvPicPr>
            <a:picLocks noChangeAspect="1"/>
          </p:cNvPicPr>
          <p:nvPr userDrawn="1"/>
        </p:nvPicPr>
        <p:blipFill>
          <a:blip r:embed="rId2"/>
          <a:stretch>
            <a:fillRect/>
          </a:stretch>
        </p:blipFill>
        <p:spPr>
          <a:xfrm>
            <a:off x="22774179" y="12801879"/>
            <a:ext cx="564154" cy="551890"/>
          </a:xfrm>
          <a:prstGeom prst="rect">
            <a:avLst/>
          </a:prstGeom>
          <a:ln w="12700">
            <a:miter lim="400000"/>
          </a:ln>
        </p:spPr>
      </p:pic>
      <p:sp>
        <p:nvSpPr>
          <p:cNvPr id="12" name="Title 1">
            <a:extLst>
              <a:ext uri="{FF2B5EF4-FFF2-40B4-BE49-F238E27FC236}">
                <a16:creationId xmlns:a16="http://schemas.microsoft.com/office/drawing/2014/main" id="{DEFEEF4C-5B88-3476-D0A2-7DF2FC9900FB}"/>
              </a:ext>
            </a:extLst>
          </p:cNvPr>
          <p:cNvSpPr>
            <a:spLocks noGrp="1"/>
          </p:cNvSpPr>
          <p:nvPr>
            <p:ph type="title"/>
          </p:nvPr>
        </p:nvSpPr>
        <p:spPr>
          <a:xfrm>
            <a:off x="356886" y="-172575"/>
            <a:ext cx="21031200" cy="2651126"/>
          </a:xfrm>
        </p:spPr>
        <p:txBody>
          <a:bodyPr/>
          <a:lstStyle/>
          <a:p>
            <a:r>
              <a:rPr lang="en-US"/>
              <a:t>Click to edit Master title style</a:t>
            </a:r>
            <a:endParaRPr lang="en-GB"/>
          </a:p>
        </p:txBody>
      </p:sp>
    </p:spTree>
    <p:extLst>
      <p:ext uri="{BB962C8B-B14F-4D97-AF65-F5344CB8AC3E}">
        <p14:creationId xmlns:p14="http://schemas.microsoft.com/office/powerpoint/2010/main" val="333411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D3073-9C26-9192-889D-2E280DB1408E}"/>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5637C72-C743-1DB5-236E-A6A310145B1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D735B75-AF9C-5004-F6E5-7A41728990B6}"/>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7" name="white-arrow.png" descr="white-arrow.png">
            <a:extLst>
              <a:ext uri="{FF2B5EF4-FFF2-40B4-BE49-F238E27FC236}">
                <a16:creationId xmlns:a16="http://schemas.microsoft.com/office/drawing/2014/main" id="{0B65A104-1839-2621-6238-CE140D420878}"/>
              </a:ext>
            </a:extLst>
          </p:cNvPr>
          <p:cNvPicPr>
            <a:picLocks noChangeAspect="1"/>
          </p:cNvPicPr>
          <p:nvPr userDrawn="1"/>
        </p:nvPicPr>
        <p:blipFill>
          <a:blip r:embed="rId2"/>
          <a:stretch>
            <a:fillRect/>
          </a:stretch>
        </p:blipFill>
        <p:spPr>
          <a:xfrm>
            <a:off x="22774179" y="12801879"/>
            <a:ext cx="564154" cy="551890"/>
          </a:xfrm>
          <a:prstGeom prst="rect">
            <a:avLst/>
          </a:prstGeom>
          <a:ln w="12700">
            <a:miter lim="400000"/>
          </a:ln>
        </p:spPr>
      </p:pic>
    </p:spTree>
    <p:extLst>
      <p:ext uri="{BB962C8B-B14F-4D97-AF65-F5344CB8AC3E}">
        <p14:creationId xmlns:p14="http://schemas.microsoft.com/office/powerpoint/2010/main" val="123668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668048F-4460-1DE6-3D55-874B1E4C87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B5A1C5C-25FF-AEDE-CC13-E15F7B6DD651}"/>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6" name="white-arrow.png" descr="white-arrow.png">
            <a:extLst>
              <a:ext uri="{FF2B5EF4-FFF2-40B4-BE49-F238E27FC236}">
                <a16:creationId xmlns:a16="http://schemas.microsoft.com/office/drawing/2014/main" id="{28727F0D-D2B9-56C2-55F8-5F1B60C5269A}"/>
              </a:ext>
            </a:extLst>
          </p:cNvPr>
          <p:cNvPicPr>
            <a:picLocks noChangeAspect="1"/>
          </p:cNvPicPr>
          <p:nvPr userDrawn="1"/>
        </p:nvPicPr>
        <p:blipFill>
          <a:blip r:embed="rId2"/>
          <a:stretch>
            <a:fillRect/>
          </a:stretch>
        </p:blipFill>
        <p:spPr>
          <a:xfrm>
            <a:off x="22774179" y="12801879"/>
            <a:ext cx="564154" cy="551890"/>
          </a:xfrm>
          <a:prstGeom prst="rect">
            <a:avLst/>
          </a:prstGeom>
          <a:ln w="12700">
            <a:miter lim="400000"/>
          </a:ln>
        </p:spPr>
      </p:pic>
    </p:spTree>
    <p:extLst>
      <p:ext uri="{BB962C8B-B14F-4D97-AF65-F5344CB8AC3E}">
        <p14:creationId xmlns:p14="http://schemas.microsoft.com/office/powerpoint/2010/main" val="1066123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4E45-E072-639D-3E99-9CAFE52B43F3}"/>
              </a:ext>
            </a:extLst>
          </p:cNvPr>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98BBCCC-60CB-0187-C949-267C7019F9DD}"/>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78C477-5B31-83E4-D25B-CF8802FEE125}"/>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6" name="Footer Placeholder 5">
            <a:extLst>
              <a:ext uri="{FF2B5EF4-FFF2-40B4-BE49-F238E27FC236}">
                <a16:creationId xmlns:a16="http://schemas.microsoft.com/office/drawing/2014/main" id="{2784C969-5067-48F2-4402-C64510CFE9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667E19-D009-2D91-11B7-9E1B458142D9}"/>
              </a:ext>
            </a:extLst>
          </p:cNvPr>
          <p:cNvSpPr>
            <a:spLocks noGrp="1"/>
          </p:cNvSpPr>
          <p:nvPr>
            <p:ph type="sldNum" sz="quarter" idx="12"/>
          </p:nvPr>
        </p:nvSpPr>
        <p:spPr/>
        <p:txBody>
          <a:bodyPr/>
          <a:lstStyle/>
          <a:p>
            <a:fld id="{F49DD9ED-D981-4ED7-AA4E-EDBC54E56D9C}" type="slidenum">
              <a:rPr lang="en-GB" smtClean="0"/>
              <a:t>‹#›</a:t>
            </a:fld>
            <a:endParaRPr lang="en-GB"/>
          </a:p>
        </p:txBody>
      </p:sp>
      <p:pic>
        <p:nvPicPr>
          <p:cNvPr id="9" name="white-arrow.png" descr="white-arrow.png">
            <a:extLst>
              <a:ext uri="{FF2B5EF4-FFF2-40B4-BE49-F238E27FC236}">
                <a16:creationId xmlns:a16="http://schemas.microsoft.com/office/drawing/2014/main" id="{9AB23388-E218-02CF-AED5-79FCEAA5D496}"/>
              </a:ext>
            </a:extLst>
          </p:cNvPr>
          <p:cNvPicPr>
            <a:picLocks noChangeAspect="1"/>
          </p:cNvPicPr>
          <p:nvPr userDrawn="1"/>
        </p:nvPicPr>
        <p:blipFill>
          <a:blip r:embed="rId2"/>
          <a:stretch>
            <a:fillRect/>
          </a:stretch>
        </p:blipFill>
        <p:spPr>
          <a:xfrm>
            <a:off x="22774179" y="12801879"/>
            <a:ext cx="564154" cy="551890"/>
          </a:xfrm>
          <a:prstGeom prst="rect">
            <a:avLst/>
          </a:prstGeom>
          <a:ln w="12700">
            <a:miter lim="400000"/>
          </a:ln>
        </p:spPr>
      </p:pic>
    </p:spTree>
    <p:extLst>
      <p:ext uri="{BB962C8B-B14F-4D97-AF65-F5344CB8AC3E}">
        <p14:creationId xmlns:p14="http://schemas.microsoft.com/office/powerpoint/2010/main" val="1751734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Blank copy">
    <p:bg>
      <p:bgPr>
        <a:solidFill>
          <a:schemeClr val="accent1">
            <a:hueOff val="2115749"/>
            <a:satOff val="-64089"/>
            <a:lumOff val="-38490"/>
          </a:schemeClr>
        </a:solidFill>
        <a:effectLst/>
      </p:bgPr>
    </p:bg>
    <p:spTree>
      <p:nvGrpSpPr>
        <p:cNvPr id="1" name=""/>
        <p:cNvGrpSpPr/>
        <p:nvPr/>
      </p:nvGrpSpPr>
      <p:grpSpPr>
        <a:xfrm>
          <a:off x="0" y="0"/>
          <a:ext cx="0" cy="0"/>
          <a:chOff x="0" y="0"/>
          <a:chExt cx="0" cy="0"/>
        </a:xfrm>
      </p:grpSpPr>
      <p:sp>
        <p:nvSpPr>
          <p:cNvPr id="91" name="Silicon chips. Made quantum."/>
          <p:cNvSpPr txBox="1">
            <a:spLocks noGrp="1"/>
          </p:cNvSpPr>
          <p:nvPr>
            <p:ph type="body" sz="quarter" idx="21"/>
          </p:nvPr>
        </p:nvSpPr>
        <p:spPr>
          <a:xfrm>
            <a:off x="1067172" y="931369"/>
            <a:ext cx="17498220" cy="1282701"/>
          </a:xfrm>
          <a:prstGeom prst="rect">
            <a:avLst/>
          </a:prstGeom>
        </p:spPr>
        <p:txBody>
          <a:bodyPr wrap="none" lIns="0" tIns="0" rIns="0" bIns="0">
            <a:spAutoFit/>
          </a:bodyPr>
          <a:lstStyle/>
          <a:p>
            <a:pPr defTabSz="2438338">
              <a:defRPr sz="8400" b="0" cap="all">
                <a:solidFill>
                  <a:schemeClr val="accent1">
                    <a:hueOff val="2115749"/>
                    <a:satOff val="-64089"/>
                    <a:lumOff val="-38490"/>
                  </a:schemeClr>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92" name="Image"/>
          <p:cNvSpPr>
            <a:spLocks noGrp="1"/>
          </p:cNvSpPr>
          <p:nvPr>
            <p:ph type="pic" sz="quarter" idx="22"/>
          </p:nvPr>
        </p:nvSpPr>
        <p:spPr>
          <a:xfrm>
            <a:off x="961499" y="12310937"/>
            <a:ext cx="2733565" cy="680294"/>
          </a:xfrm>
          <a:prstGeom prst="rect">
            <a:avLst/>
          </a:prstGeom>
        </p:spPr>
        <p:txBody>
          <a:bodyPr lIns="91439" tIns="45719" rIns="91439" bIns="45719">
            <a:noAutofit/>
          </a:bodyPr>
          <a:lstStyle/>
          <a:p>
            <a:endParaRPr/>
          </a:p>
        </p:txBody>
      </p:sp>
      <p:sp>
        <p:nvSpPr>
          <p:cNvPr id="93"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chemeClr val="accent1">
                    <a:hueOff val="2115749"/>
                    <a:satOff val="-64089"/>
                    <a:lumOff val="-38490"/>
                  </a:schemeClr>
                </a:solidFill>
              </a:defRPr>
            </a:lvl1pPr>
          </a:lstStyle>
          <a:p>
            <a:fld id="{86CB4B4D-7CA3-9044-876B-883B54F8677D}" type="slidenum">
              <a:t>‹#›</a:t>
            </a:fld>
            <a:endParaRPr/>
          </a:p>
        </p:txBody>
      </p:sp>
    </p:spTree>
    <p:extLst>
      <p:ext uri="{BB962C8B-B14F-4D97-AF65-F5344CB8AC3E}">
        <p14:creationId xmlns:p14="http://schemas.microsoft.com/office/powerpoint/2010/main" val="2138636509"/>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1_Blank copy">
    <p:bg>
      <p:bgPr>
        <a:solidFill>
          <a:schemeClr val="accent1">
            <a:hueOff val="2115749"/>
            <a:satOff val="-64089"/>
            <a:lumOff val="-38490"/>
          </a:schemeClr>
        </a:solidFill>
        <a:effectLst/>
      </p:bgPr>
    </p:bg>
    <p:spTree>
      <p:nvGrpSpPr>
        <p:cNvPr id="1" name=""/>
        <p:cNvGrpSpPr/>
        <p:nvPr/>
      </p:nvGrpSpPr>
      <p:grpSpPr>
        <a:xfrm>
          <a:off x="0" y="0"/>
          <a:ext cx="0" cy="0"/>
          <a:chOff x="0" y="0"/>
          <a:chExt cx="0" cy="0"/>
        </a:xfrm>
      </p:grpSpPr>
      <p:sp>
        <p:nvSpPr>
          <p:cNvPr id="248" name="Body Level One…"/>
          <p:cNvSpPr txBox="1">
            <a:spLocks noGrp="1"/>
          </p:cNvSpPr>
          <p:nvPr>
            <p:ph type="body" sz="quarter" idx="1"/>
          </p:nvPr>
        </p:nvSpPr>
        <p:spPr>
          <a:xfrm>
            <a:off x="1067171" y="931369"/>
            <a:ext cx="17498222" cy="1282701"/>
          </a:xfrm>
          <a:prstGeom prst="rect">
            <a:avLst/>
          </a:prstGeom>
        </p:spPr>
        <p:txBody>
          <a:bodyPr lIns="0" tIns="0" rIns="0" bIns="0"/>
          <a:lstStyle>
            <a:lvl2pPr indent="0"/>
            <a:lvl3pPr indent="0"/>
            <a:lvl4pPr indent="0"/>
            <a:lvl5pPr indent="0"/>
          </a:lstStyle>
          <a:p>
            <a:r>
              <a:t>Body Level One</a:t>
            </a:r>
          </a:p>
          <a:p>
            <a:pPr lvl="1"/>
            <a:r>
              <a:t>Body Level Two</a:t>
            </a:r>
          </a:p>
          <a:p>
            <a:pPr lvl="2"/>
            <a:r>
              <a:t>Body Level Three</a:t>
            </a:r>
          </a:p>
          <a:p>
            <a:pPr lvl="3"/>
            <a:r>
              <a:t>Body Level Four</a:t>
            </a:r>
          </a:p>
          <a:p>
            <a:pPr lvl="4"/>
            <a:r>
              <a:t>Body Level Five</a:t>
            </a:r>
          </a:p>
        </p:txBody>
      </p:sp>
      <p:sp>
        <p:nvSpPr>
          <p:cNvPr id="249" name="Image"/>
          <p:cNvSpPr>
            <a:spLocks noGrp="1"/>
          </p:cNvSpPr>
          <p:nvPr>
            <p:ph type="pic" sz="quarter" idx="21"/>
          </p:nvPr>
        </p:nvSpPr>
        <p:spPr>
          <a:xfrm>
            <a:off x="961498" y="12310936"/>
            <a:ext cx="2733566" cy="680295"/>
          </a:xfrm>
          <a:prstGeom prst="rect">
            <a:avLst/>
          </a:prstGeom>
        </p:spPr>
        <p:txBody>
          <a:bodyPr lIns="91439" tIns="45719" rIns="91439" bIns="45719">
            <a:noAutofit/>
          </a:bodyPr>
          <a:lstStyle/>
          <a:p>
            <a:endParaRPr/>
          </a:p>
        </p:txBody>
      </p:sp>
      <p:sp>
        <p:nvSpPr>
          <p:cNvPr id="250"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chemeClr val="accent1">
                    <a:hueOff val="2115749"/>
                    <a:satOff val="-64089"/>
                    <a:lumOff val="-38490"/>
                  </a:schemeClr>
                </a:solidFill>
              </a:defRPr>
            </a:lvl1pPr>
          </a:lstStyle>
          <a:p>
            <a:fld id="{86CB4B4D-7CA3-9044-876B-883B54F8677D}" type="slidenum">
              <a:t>‹#›</a:t>
            </a:fld>
            <a:endParaRPr/>
          </a:p>
        </p:txBody>
      </p:sp>
    </p:spTree>
    <p:extLst>
      <p:ext uri="{BB962C8B-B14F-4D97-AF65-F5344CB8AC3E}">
        <p14:creationId xmlns:p14="http://schemas.microsoft.com/office/powerpoint/2010/main" val="3284304621"/>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2_Blank copy">
    <p:bg>
      <p:bgPr>
        <a:solidFill>
          <a:srgbClr val="131428"/>
        </a:solidFill>
        <a:effectLst/>
      </p:bgPr>
    </p:bg>
    <p:spTree>
      <p:nvGrpSpPr>
        <p:cNvPr id="1" name=""/>
        <p:cNvGrpSpPr/>
        <p:nvPr/>
      </p:nvGrpSpPr>
      <p:grpSpPr>
        <a:xfrm>
          <a:off x="0" y="0"/>
          <a:ext cx="0" cy="0"/>
          <a:chOff x="0" y="0"/>
          <a:chExt cx="0" cy="0"/>
        </a:xfrm>
      </p:grpSpPr>
      <p:sp>
        <p:nvSpPr>
          <p:cNvPr id="74" name="Circle"/>
          <p:cNvSpPr/>
          <p:nvPr/>
        </p:nvSpPr>
        <p:spPr>
          <a:xfrm>
            <a:off x="22965097" y="12554760"/>
            <a:ext cx="457404" cy="462262"/>
          </a:xfrm>
          <a:prstGeom prst="ellipse">
            <a:avLst/>
          </a:prstGeom>
          <a:solidFill>
            <a:srgbClr val="FFFFFF"/>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75" name="Slide Number"/>
          <p:cNvSpPr txBox="1">
            <a:spLocks noGrp="1"/>
          </p:cNvSpPr>
          <p:nvPr>
            <p:ph type="sldNum" sz="quarter" idx="2"/>
          </p:nvPr>
        </p:nvSpPr>
        <p:spPr>
          <a:xfrm>
            <a:off x="23033497" y="12633155"/>
            <a:ext cx="320601" cy="318036"/>
          </a:xfrm>
          <a:prstGeom prst="rect">
            <a:avLst/>
          </a:prstGeom>
        </p:spPr>
        <p:txBody>
          <a:bodyPr anchor="ctr"/>
          <a:lstStyle>
            <a:lvl1pPr>
              <a:defRPr sz="1400">
                <a:solidFill>
                  <a:srgbClr val="131428"/>
                </a:solidFill>
              </a:defRPr>
            </a:lvl1pPr>
          </a:lstStyle>
          <a:p>
            <a:fld id="{86CB4B4D-7CA3-9044-876B-883B54F8677D}" type="slidenum">
              <a:rPr lang="en-GB" smtClean="0"/>
              <a:pPr/>
              <a:t>‹#›</a:t>
            </a:fld>
            <a:endParaRPr lang="en-GB" dirty="0"/>
          </a:p>
        </p:txBody>
      </p:sp>
      <p:sp>
        <p:nvSpPr>
          <p:cNvPr id="76" name="Silicon chips. Made quantum."/>
          <p:cNvSpPr txBox="1">
            <a:spLocks noGrp="1"/>
          </p:cNvSpPr>
          <p:nvPr>
            <p:ph type="body" sz="quarter" idx="13"/>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77" name="Image"/>
          <p:cNvSpPr>
            <a:spLocks noGrp="1"/>
          </p:cNvSpPr>
          <p:nvPr>
            <p:ph type="pic" sz="quarter" idx="14"/>
          </p:nvPr>
        </p:nvSpPr>
        <p:spPr>
          <a:xfrm>
            <a:off x="961499" y="12310937"/>
            <a:ext cx="2733565" cy="680294"/>
          </a:xfrm>
          <a:prstGeom prst="rect">
            <a:avLst/>
          </a:prstGeom>
        </p:spPr>
        <p:txBody>
          <a:bodyPr lIns="91439" tIns="45719" rIns="91439" bIns="45719">
            <a:noAutofit/>
          </a:bodyPr>
          <a:lstStyle/>
          <a:p>
            <a:endParaRPr/>
          </a:p>
        </p:txBody>
      </p:sp>
    </p:spTree>
    <p:extLst>
      <p:ext uri="{BB962C8B-B14F-4D97-AF65-F5344CB8AC3E}">
        <p14:creationId xmlns:p14="http://schemas.microsoft.com/office/powerpoint/2010/main" val="82218103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Title - Top">
    <p:spTree>
      <p:nvGrpSpPr>
        <p:cNvPr id="1" name=""/>
        <p:cNvGrpSpPr/>
        <p:nvPr/>
      </p:nvGrpSpPr>
      <p:grpSpPr>
        <a:xfrm>
          <a:off x="0" y="0"/>
          <a:ext cx="0" cy="0"/>
          <a:chOff x="0" y="0"/>
          <a:chExt cx="0" cy="0"/>
        </a:xfrm>
      </p:grpSpPr>
      <p:sp>
        <p:nvSpPr>
          <p:cNvPr id="100" name="Title Text"/>
          <p:cNvSpPr txBox="1">
            <a:spLocks noGrp="1"/>
          </p:cNvSpPr>
          <p:nvPr>
            <p:ph type="title"/>
          </p:nvPr>
        </p:nvSpPr>
        <p:spPr>
          <a:xfrm>
            <a:off x="4387453" y="357187"/>
            <a:ext cx="15609094" cy="3036095"/>
          </a:xfrm>
          <a:prstGeom prst="rect">
            <a:avLst/>
          </a:prstGeom>
        </p:spPr>
        <p:txBody>
          <a:bodyPr lIns="71437" tIns="71437" rIns="71437" bIns="71437" anchor="ctr"/>
          <a:lstStyle>
            <a:lvl1pPr algn="ctr" defTabSz="821531">
              <a:lnSpc>
                <a:spcPct val="100000"/>
              </a:lnSpc>
              <a:defRPr sz="11200" b="0" spc="0">
                <a:latin typeface="Helvetica Neue Medium"/>
                <a:ea typeface="Helvetica Neue Medium"/>
                <a:cs typeface="Helvetica Neue Medium"/>
                <a:sym typeface="Helvetica Neue Medium"/>
              </a:defRPr>
            </a:lvl1pPr>
          </a:lstStyle>
          <a:p>
            <a:r>
              <a:t>Title Text</a:t>
            </a:r>
          </a:p>
        </p:txBody>
      </p:sp>
      <p:sp>
        <p:nvSpPr>
          <p:cNvPr id="101" name="Slide Number"/>
          <p:cNvSpPr txBox="1">
            <a:spLocks noGrp="1"/>
          </p:cNvSpPr>
          <p:nvPr>
            <p:ph type="sldNum" sz="quarter" idx="2"/>
          </p:nvPr>
        </p:nvSpPr>
        <p:spPr>
          <a:xfrm>
            <a:off x="11954103" y="13073062"/>
            <a:ext cx="466269" cy="477671"/>
          </a:xfrm>
          <a:prstGeom prst="rect">
            <a:avLst/>
          </a:prstGeom>
        </p:spPr>
        <p:txBody>
          <a:bodyPr lIns="71437" tIns="71437" rIns="71437" bIns="71437" anchor="t"/>
          <a:lstStyle>
            <a:lvl1pPr defTabSz="821531">
              <a:defRPr sz="220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71110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Photo - Vertical">
    <p:bg>
      <p:bgPr>
        <a:solidFill>
          <a:srgbClr val="FF424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F23DB9-BE0B-5145-AC1C-55A896B533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2209"/>
          <a:stretch/>
        </p:blipFill>
        <p:spPr>
          <a:xfrm>
            <a:off x="-8466" y="0"/>
            <a:ext cx="11990260" cy="13761730"/>
          </a:xfrm>
          <a:prstGeom prst="rect">
            <a:avLst/>
          </a:prstGeom>
        </p:spPr>
      </p:pic>
      <p:sp>
        <p:nvSpPr>
          <p:cNvPr id="30" name="Slide Number"/>
          <p:cNvSpPr txBox="1">
            <a:spLocks noGrp="1"/>
          </p:cNvSpPr>
          <p:nvPr>
            <p:ph type="sldNum" sz="quarter" idx="2"/>
          </p:nvPr>
        </p:nvSpPr>
        <p:spPr>
          <a:xfrm>
            <a:off x="23315316" y="13044211"/>
            <a:ext cx="434413" cy="471924"/>
          </a:xfrm>
          <a:prstGeom prst="rect">
            <a:avLst/>
          </a:prstGeom>
        </p:spPr>
        <p:txBody>
          <a:bodyPr/>
          <a:lstStyle>
            <a:lvl1pPr>
              <a:defRPr>
                <a:solidFill>
                  <a:schemeClr val="bg1"/>
                </a:solidFill>
              </a:defRPr>
            </a:lvl1pPr>
          </a:lstStyle>
          <a:p>
            <a:fld id="{E433D1C1-57A6-1445-9AAD-1AB7AD0B2E1D}" type="slidenum">
              <a:rPr lang="en-GB" smtClean="0"/>
              <a:pPr/>
              <a:t>‹#›</a:t>
            </a:fld>
            <a:endParaRPr lang="en-GB" dirty="0"/>
          </a:p>
        </p:txBody>
      </p:sp>
      <p:sp>
        <p:nvSpPr>
          <p:cNvPr id="7" name="Rectangle 6">
            <a:extLst>
              <a:ext uri="{FF2B5EF4-FFF2-40B4-BE49-F238E27FC236}">
                <a16:creationId xmlns:a16="http://schemas.microsoft.com/office/drawing/2014/main" id="{5436EA7F-AEE5-9C4A-957B-2639424B1936}"/>
              </a:ext>
            </a:extLst>
          </p:cNvPr>
          <p:cNvSpPr/>
          <p:nvPr userDrawn="1"/>
        </p:nvSpPr>
        <p:spPr>
          <a:xfrm>
            <a:off x="13164288" y="1125473"/>
            <a:ext cx="10151027" cy="10018127"/>
          </a:xfrm>
          <a:prstGeom prst="rect">
            <a:avLst/>
          </a:prstGeom>
        </p:spPr>
        <p:txBody>
          <a:bodyPr wrap="square">
            <a:spAutoFit/>
          </a:bodyPr>
          <a:lstStyle/>
          <a:p>
            <a:pPr algn="l">
              <a:spcAft>
                <a:spcPts val="600"/>
              </a:spcAft>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Do you have experience in any of the following:</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1500" indent="-571500" algn="l">
              <a:spcAft>
                <a:spcPts val="600"/>
              </a:spcAft>
              <a:buFont typeface="Arial" panose="020B0604020202020204" pitchFamily="34" charset="0"/>
              <a:buChar char="•"/>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Qubit control and measurement</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1500" indent="-571500" algn="l">
              <a:spcAft>
                <a:spcPts val="600"/>
              </a:spcAft>
              <a:buFont typeface="Arial" panose="020B0604020202020204" pitchFamily="34" charset="0"/>
              <a:buChar char="•"/>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Quantum dot device design</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1500" indent="-571500" algn="l">
              <a:spcAft>
                <a:spcPts val="600"/>
              </a:spcAft>
              <a:buFont typeface="Arial" panose="020B0604020202020204" pitchFamily="34" charset="0"/>
              <a:buChar char="•"/>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Quantum computing architectures</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1500" indent="-571500" algn="l">
              <a:spcAft>
                <a:spcPts val="600"/>
              </a:spcAft>
              <a:buFont typeface="Arial" panose="020B0604020202020204" pitchFamily="34" charset="0"/>
              <a:buChar char="•"/>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Quantum device modelling </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1500" indent="-571500" algn="l">
              <a:spcAft>
                <a:spcPts val="600"/>
              </a:spcAft>
              <a:buFont typeface="Arial" panose="020B0604020202020204" pitchFamily="34" charset="0"/>
              <a:buChar char="•"/>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Integrated circuit (IC) layout and custom PDK development</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1500" indent="-571500" algn="l">
              <a:spcAft>
                <a:spcPts val="600"/>
              </a:spcAft>
              <a:buFont typeface="Arial" panose="020B0604020202020204" pitchFamily="34" charset="0"/>
              <a:buChar char="•"/>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Analogue and/or RF IC design</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1500" indent="-571500" algn="l">
              <a:spcAft>
                <a:spcPts val="600"/>
              </a:spcAft>
              <a:buFont typeface="Arial" panose="020B0604020202020204" pitchFamily="34" charset="0"/>
              <a:buChar char="•"/>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Cryo-electronics</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1500" indent="-571500" algn="l">
              <a:spcAft>
                <a:spcPts val="600"/>
              </a:spcAft>
              <a:buFont typeface="Arial" panose="020B0604020202020204" pitchFamily="34" charset="0"/>
              <a:buChar char="•"/>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Research software engineering</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algn="l">
              <a:spcAft>
                <a:spcPts val="0"/>
              </a:spcAft>
            </a:pPr>
            <a:r>
              <a:rPr lang="en-US" sz="4000" b="0" dirty="0">
                <a:effectLst/>
                <a:latin typeface="Helvetica Neue" panose="02000503000000020004" pitchFamily="2" charset="0"/>
                <a:ea typeface="Helvetica Neue" panose="02000503000000020004" pitchFamily="2" charset="0"/>
                <a:cs typeface="Helvetica Neue" panose="02000503000000020004" pitchFamily="2" charset="0"/>
              </a:rPr>
              <a:t> </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algn="l">
              <a:spcAft>
                <a:spcPts val="0"/>
              </a:spcAft>
            </a:pPr>
            <a:r>
              <a:rPr lang="en-US"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We are always looking to speak to talented people - even if we don’t have your dream role listed, please get in touch.</a:t>
            </a:r>
            <a:endParaRPr lang="en-GB" sz="4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9" name="Picture 8">
            <a:extLst>
              <a:ext uri="{FF2B5EF4-FFF2-40B4-BE49-F238E27FC236}">
                <a16:creationId xmlns:a16="http://schemas.microsoft.com/office/drawing/2014/main" id="{93FE94DA-7B3B-CA4D-88C5-81CFF8C0BD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6938" y="9806152"/>
            <a:ext cx="2767726" cy="3238059"/>
          </a:xfrm>
          <a:prstGeom prst="rect">
            <a:avLst/>
          </a:prstGeom>
        </p:spPr>
      </p:pic>
      <p:grpSp>
        <p:nvGrpSpPr>
          <p:cNvPr id="13" name="Group 12">
            <a:extLst>
              <a:ext uri="{FF2B5EF4-FFF2-40B4-BE49-F238E27FC236}">
                <a16:creationId xmlns:a16="http://schemas.microsoft.com/office/drawing/2014/main" id="{DFA31317-5A01-4D4C-ABD4-9EC792628FAD}"/>
              </a:ext>
            </a:extLst>
          </p:cNvPr>
          <p:cNvGrpSpPr/>
          <p:nvPr userDrawn="1"/>
        </p:nvGrpSpPr>
        <p:grpSpPr>
          <a:xfrm>
            <a:off x="996937" y="591671"/>
            <a:ext cx="7778627" cy="4264818"/>
            <a:chOff x="7554802" y="-5347410"/>
            <a:chExt cx="7100998" cy="4319368"/>
          </a:xfrm>
        </p:grpSpPr>
        <p:sp>
          <p:nvSpPr>
            <p:cNvPr id="17" name="Rectangle">
              <a:extLst>
                <a:ext uri="{FF2B5EF4-FFF2-40B4-BE49-F238E27FC236}">
                  <a16:creationId xmlns:a16="http://schemas.microsoft.com/office/drawing/2014/main" id="{7E0D5430-044C-BC46-988E-1EF09FA0A1E3}"/>
                </a:ext>
              </a:extLst>
            </p:cNvPr>
            <p:cNvSpPr/>
            <p:nvPr userDrawn="1"/>
          </p:nvSpPr>
          <p:spPr>
            <a:xfrm>
              <a:off x="7554802" y="-5347410"/>
              <a:ext cx="7100998" cy="1440000"/>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Rectangle">
              <a:extLst>
                <a:ext uri="{FF2B5EF4-FFF2-40B4-BE49-F238E27FC236}">
                  <a16:creationId xmlns:a16="http://schemas.microsoft.com/office/drawing/2014/main" id="{36CF3FFC-D40F-F140-A959-C07E66326E02}"/>
                </a:ext>
              </a:extLst>
            </p:cNvPr>
            <p:cNvSpPr/>
            <p:nvPr userDrawn="1"/>
          </p:nvSpPr>
          <p:spPr>
            <a:xfrm>
              <a:off x="7554802" y="-3907410"/>
              <a:ext cx="6389798" cy="1440000"/>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Rectangle">
              <a:extLst>
                <a:ext uri="{FF2B5EF4-FFF2-40B4-BE49-F238E27FC236}">
                  <a16:creationId xmlns:a16="http://schemas.microsoft.com/office/drawing/2014/main" id="{929D46E8-1997-9D4F-8472-04F007EE427B}"/>
                </a:ext>
              </a:extLst>
            </p:cNvPr>
            <p:cNvSpPr/>
            <p:nvPr userDrawn="1"/>
          </p:nvSpPr>
          <p:spPr>
            <a:xfrm>
              <a:off x="7554802" y="-2468042"/>
              <a:ext cx="5348398" cy="1440000"/>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5" name="Rectangle 24">
            <a:extLst>
              <a:ext uri="{FF2B5EF4-FFF2-40B4-BE49-F238E27FC236}">
                <a16:creationId xmlns:a16="http://schemas.microsoft.com/office/drawing/2014/main" id="{3F46FDC6-FC62-5841-B074-594631416269}"/>
              </a:ext>
            </a:extLst>
          </p:cNvPr>
          <p:cNvSpPr/>
          <p:nvPr userDrawn="1"/>
        </p:nvSpPr>
        <p:spPr>
          <a:xfrm>
            <a:off x="13164288" y="11586074"/>
            <a:ext cx="10151027" cy="1015663"/>
          </a:xfrm>
          <a:prstGeom prst="rect">
            <a:avLst/>
          </a:prstGeom>
        </p:spPr>
        <p:txBody>
          <a:bodyPr wrap="square">
            <a:spAutoFit/>
          </a:bodyPr>
          <a:lstStyle/>
          <a:p>
            <a:pPr algn="l">
              <a:spcAft>
                <a:spcPts val="600"/>
              </a:spcAft>
            </a:pPr>
            <a:r>
              <a:rPr lang="en-GB" sz="6000" b="0" dirty="0" err="1">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jobs@quantummotion.tech</a:t>
            </a:r>
            <a:endParaRPr lang="en-GB" sz="60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Rectangle 28">
            <a:extLst>
              <a:ext uri="{FF2B5EF4-FFF2-40B4-BE49-F238E27FC236}">
                <a16:creationId xmlns:a16="http://schemas.microsoft.com/office/drawing/2014/main" id="{3098E947-38A8-9A4E-A061-D88F9BFAF8B1}"/>
              </a:ext>
            </a:extLst>
          </p:cNvPr>
          <p:cNvSpPr/>
          <p:nvPr userDrawn="1"/>
        </p:nvSpPr>
        <p:spPr>
          <a:xfrm>
            <a:off x="1269822" y="866679"/>
            <a:ext cx="10151027" cy="3708708"/>
          </a:xfrm>
          <a:prstGeom prst="rect">
            <a:avLst/>
          </a:prstGeom>
        </p:spPr>
        <p:txBody>
          <a:bodyPr wrap="square">
            <a:spAutoFit/>
          </a:bodyPr>
          <a:lstStyle/>
          <a:p>
            <a:pPr algn="l">
              <a:spcAft>
                <a:spcPts val="600"/>
              </a:spcAft>
            </a:pPr>
            <a:r>
              <a:rPr lang="en-GB" sz="75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JOIN THE NEXT </a:t>
            </a:r>
          </a:p>
          <a:p>
            <a:pPr algn="l">
              <a:spcAft>
                <a:spcPts val="600"/>
              </a:spcAft>
            </a:pPr>
            <a:r>
              <a:rPr lang="en-GB" sz="75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REVOLUTION </a:t>
            </a:r>
          </a:p>
          <a:p>
            <a:pPr algn="l">
              <a:spcAft>
                <a:spcPts val="600"/>
              </a:spcAft>
            </a:pPr>
            <a:r>
              <a:rPr lang="en-GB" sz="7500"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 SILICON</a:t>
            </a:r>
          </a:p>
        </p:txBody>
      </p:sp>
    </p:spTree>
    <p:extLst>
      <p:ext uri="{BB962C8B-B14F-4D97-AF65-F5344CB8AC3E}">
        <p14:creationId xmlns:p14="http://schemas.microsoft.com/office/powerpoint/2010/main" val="390543078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sp>
        <p:nvSpPr>
          <p:cNvPr id="65" name="Image"/>
          <p:cNvSpPr>
            <a:spLocks noGrp="1"/>
          </p:cNvSpPr>
          <p:nvPr>
            <p:ph type="pic" sz="quarter" idx="13"/>
          </p:nvPr>
        </p:nvSpPr>
        <p:spPr>
          <a:xfrm>
            <a:off x="961499" y="12310937"/>
            <a:ext cx="2733565" cy="680294"/>
          </a:xfrm>
          <a:prstGeom prst="rect">
            <a:avLst/>
          </a:prstGeom>
        </p:spPr>
        <p:txBody>
          <a:bodyPr lIns="91439" tIns="45719" rIns="91439" bIns="45719">
            <a:noAutofit/>
          </a:bodyPr>
          <a:lstStyle/>
          <a:p>
            <a:endParaRPr/>
          </a:p>
        </p:txBody>
      </p:sp>
      <p:sp>
        <p:nvSpPr>
          <p:cNvPr id="66"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FFFFFF"/>
                </a:solidFill>
              </a:defRPr>
            </a:lvl1pPr>
          </a:lstStyle>
          <a:p>
            <a:fld id="{86CB4B4D-7CA3-9044-876B-883B54F8677D}" type="slidenum">
              <a:t>‹#›</a:t>
            </a:fld>
            <a:endParaRPr/>
          </a:p>
        </p:txBody>
      </p:sp>
      <p:sp>
        <p:nvSpPr>
          <p:cNvPr id="67" name="Silicon chips. Made quantum."/>
          <p:cNvSpPr txBox="1">
            <a:spLocks noGrp="1"/>
          </p:cNvSpPr>
          <p:nvPr>
            <p:ph type="body" sz="quarter" idx="14"/>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 </a:t>
            </a:r>
            <a:r>
              <a:t>Made quantum.</a:t>
            </a:r>
          </a:p>
        </p:txBody>
      </p:sp>
    </p:spTree>
    <p:extLst>
      <p:ext uri="{BB962C8B-B14F-4D97-AF65-F5344CB8AC3E}">
        <p14:creationId xmlns:p14="http://schemas.microsoft.com/office/powerpoint/2010/main" val="70039696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lank copy 2">
    <p:bg>
      <p:bgPr>
        <a:solidFill>
          <a:srgbClr val="131428"/>
        </a:solidFill>
        <a:effectLst/>
      </p:bgPr>
    </p:bg>
    <p:spTree>
      <p:nvGrpSpPr>
        <p:cNvPr id="1" name=""/>
        <p:cNvGrpSpPr/>
        <p:nvPr/>
      </p:nvGrpSpPr>
      <p:grpSpPr>
        <a:xfrm>
          <a:off x="0" y="0"/>
          <a:ext cx="0" cy="0"/>
          <a:chOff x="0" y="0"/>
          <a:chExt cx="0" cy="0"/>
        </a:xfrm>
      </p:grpSpPr>
      <p:sp>
        <p:nvSpPr>
          <p:cNvPr id="41" name="Silicon chips. Made quantum."/>
          <p:cNvSpPr txBox="1">
            <a:spLocks noGrp="1"/>
          </p:cNvSpPr>
          <p:nvPr>
            <p:ph type="body" sz="quarter" idx="13"/>
          </p:nvPr>
        </p:nvSpPr>
        <p:spPr>
          <a:xfrm>
            <a:off x="1381055" y="4556594"/>
            <a:ext cx="15832932" cy="1155701"/>
          </a:xfrm>
          <a:prstGeom prst="rect">
            <a:avLst/>
          </a:prstGeom>
        </p:spPr>
        <p:txBody>
          <a:bodyPr wrap="none" lIns="0" tIns="0" rIns="0" bIns="0">
            <a:spAutoFit/>
          </a:bodyPr>
          <a:lstStyle/>
          <a:p>
            <a:pPr defTabSz="2438338">
              <a:lnSpc>
                <a:spcPct val="80000"/>
              </a:lnSpc>
              <a:defRPr sz="7600" b="0" cap="all">
                <a:solidFill>
                  <a:srgbClr val="131428"/>
                </a:solidFill>
                <a:latin typeface="Helvetica"/>
                <a:ea typeface="Helvetica"/>
                <a:cs typeface="Helvetica"/>
                <a:sym typeface="Helvetica"/>
              </a:defRPr>
            </a:pPr>
            <a:r>
              <a:rPr>
                <a:solidFill>
                  <a:srgbClr val="FF4342"/>
                </a:solidFill>
              </a:rPr>
              <a:t>Silicon chips. </a:t>
            </a:r>
            <a:r>
              <a:rPr>
                <a:solidFill>
                  <a:srgbClr val="FFFFFF"/>
                </a:solidFill>
              </a:rPr>
              <a:t>Made quantum.</a:t>
            </a:r>
          </a:p>
        </p:txBody>
      </p:sp>
      <p:sp>
        <p:nvSpPr>
          <p:cNvPr id="42" name="April 2022. Confidential"/>
          <p:cNvSpPr txBox="1">
            <a:spLocks noGrp="1"/>
          </p:cNvSpPr>
          <p:nvPr>
            <p:ph type="body" sz="quarter" idx="14"/>
          </p:nvPr>
        </p:nvSpPr>
        <p:spPr>
          <a:xfrm>
            <a:off x="19050764" y="5134283"/>
            <a:ext cx="3952181" cy="457201"/>
          </a:xfrm>
          <a:prstGeom prst="rect">
            <a:avLst/>
          </a:prstGeom>
        </p:spPr>
        <p:txBody>
          <a:bodyPr wrap="none" lIns="0" tIns="0" rIns="0" bIns="0">
            <a:spAutoFit/>
          </a:bodyPr>
          <a:lstStyle/>
          <a:p>
            <a:pPr algn="r" defTabSz="2438338">
              <a:lnSpc>
                <a:spcPct val="80000"/>
              </a:lnSpc>
              <a:defRPr sz="3000" b="0">
                <a:solidFill>
                  <a:srgbClr val="FFFFFF"/>
                </a:solidFill>
                <a:latin typeface="Helvetica"/>
                <a:ea typeface="Helvetica"/>
                <a:cs typeface="Helvetica"/>
                <a:sym typeface="Helvetica"/>
              </a:defRPr>
            </a:pPr>
            <a:r>
              <a:t>April 2022. </a:t>
            </a:r>
            <a:r>
              <a:rPr b="1"/>
              <a:t>Confidential</a:t>
            </a:r>
          </a:p>
        </p:txBody>
      </p:sp>
      <p:pic>
        <p:nvPicPr>
          <p:cNvPr id="43" name="Image" descr="Image"/>
          <p:cNvPicPr>
            <a:picLocks noChangeAspect="1"/>
          </p:cNvPicPr>
          <p:nvPr/>
        </p:nvPicPr>
        <p:blipFill>
          <a:blip r:embed="rId2"/>
          <a:stretch>
            <a:fillRect/>
          </a:stretch>
        </p:blipFill>
        <p:spPr>
          <a:xfrm>
            <a:off x="1406082" y="1285622"/>
            <a:ext cx="5032153" cy="1252337"/>
          </a:xfrm>
          <a:prstGeom prst="rect">
            <a:avLst/>
          </a:prstGeom>
          <a:ln w="12700">
            <a:miter lim="400000"/>
          </a:ln>
        </p:spPr>
      </p:pic>
      <p:pic>
        <p:nvPicPr>
          <p:cNvPr id="44" name="Image" descr="Image"/>
          <p:cNvPicPr>
            <a:picLocks noChangeAspect="1"/>
          </p:cNvPicPr>
          <p:nvPr/>
        </p:nvPicPr>
        <p:blipFill>
          <a:blip r:embed="rId3"/>
          <a:srcRect l="4323" t="57065" r="4323" b="9597"/>
          <a:stretch>
            <a:fillRect/>
          </a:stretch>
        </p:blipFill>
        <p:spPr>
          <a:xfrm>
            <a:off x="-59595" y="7051222"/>
            <a:ext cx="24503189" cy="6664778"/>
          </a:xfrm>
          <a:prstGeom prst="rect">
            <a:avLst/>
          </a:prstGeom>
          <a:ln w="12700">
            <a:miter lim="400000"/>
          </a:ln>
        </p:spPr>
      </p:pic>
      <p:sp>
        <p:nvSpPr>
          <p:cNvPr id="45"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Photo - Vertical">
    <p:bg>
      <p:bgPr>
        <a:solidFill>
          <a:srgbClr val="FFFFFF"/>
        </a:solidFill>
        <a:effectLst/>
      </p:bgPr>
    </p:bg>
    <p:spTree>
      <p:nvGrpSpPr>
        <p:cNvPr id="1" name=""/>
        <p:cNvGrpSpPr/>
        <p:nvPr/>
      </p:nvGrpSpPr>
      <p:grpSpPr>
        <a:xfrm>
          <a:off x="0" y="0"/>
          <a:ext cx="0" cy="0"/>
          <a:chOff x="0" y="0"/>
          <a:chExt cx="0" cy="0"/>
        </a:xfrm>
      </p:grpSpPr>
      <p:sp>
        <p:nvSpPr>
          <p:cNvPr id="23" name="Title Text"/>
          <p:cNvSpPr txBox="1">
            <a:spLocks noGrp="1"/>
          </p:cNvSpPr>
          <p:nvPr>
            <p:ph type="title"/>
          </p:nvPr>
        </p:nvSpPr>
        <p:spPr>
          <a:xfrm>
            <a:off x="533400" y="510604"/>
            <a:ext cx="10223500" cy="1142537"/>
          </a:xfrm>
          <a:prstGeom prst="rect">
            <a:avLst/>
          </a:prstGeom>
        </p:spPr>
        <p:txBody>
          <a:bodyPr/>
          <a:lstStyle>
            <a:lvl1pPr>
              <a:lnSpc>
                <a:spcPct val="100000"/>
              </a:lnSpc>
              <a:defRPr sz="6000" spc="177">
                <a:solidFill>
                  <a:srgbClr val="FF4242"/>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dirty="0"/>
              <a:t>Title Text</a:t>
            </a:r>
          </a:p>
        </p:txBody>
      </p:sp>
      <p:sp>
        <p:nvSpPr>
          <p:cNvPr id="24" name="Rectangle"/>
          <p:cNvSpPr/>
          <p:nvPr/>
        </p:nvSpPr>
        <p:spPr>
          <a:xfrm>
            <a:off x="-8467" y="12825015"/>
            <a:ext cx="24400935" cy="899452"/>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6" name="Body Level One…"/>
          <p:cNvSpPr txBox="1">
            <a:spLocks noGrp="1"/>
          </p:cNvSpPr>
          <p:nvPr>
            <p:ph type="body" sz="quarter" idx="21"/>
          </p:nvPr>
        </p:nvSpPr>
        <p:spPr>
          <a:xfrm>
            <a:off x="533400" y="5892418"/>
            <a:ext cx="12047478" cy="2590002"/>
          </a:xfrm>
          <a:prstGeom prst="rect">
            <a:avLst/>
          </a:prstGeom>
        </p:spPr>
        <p:txBody>
          <a:bodyPr anchor="t"/>
          <a:lstStyle>
            <a:lvl1pPr>
              <a:spcBef>
                <a:spcPts val="0"/>
              </a:spcBef>
              <a:defRPr sz="3000" spc="28">
                <a:latin typeface="Helvetica Neue" panose="02000503000000020004" pitchFamily="2" charset="0"/>
                <a:ea typeface="Helvetica Neue" panose="02000503000000020004" pitchFamily="2" charset="0"/>
                <a:cs typeface="Helvetica Neue" panose="02000503000000020004" pitchFamily="2" charset="0"/>
              </a:defRPr>
            </a:lvl1pPr>
            <a:lvl2pPr marL="393699" indent="-393699">
              <a:spcBef>
                <a:spcPts val="0"/>
              </a:spcBef>
              <a:buSzPct val="75000"/>
              <a:buBlip>
                <a:blip r:embed="rId2"/>
              </a:buBlip>
              <a:defRPr sz="3000" spc="28">
                <a:latin typeface="Helvetica Neue" panose="02000503000000020004" pitchFamily="2" charset="0"/>
                <a:ea typeface="Helvetica Neue" panose="02000503000000020004" pitchFamily="2" charset="0"/>
                <a:cs typeface="Helvetica Neue" panose="02000503000000020004" pitchFamily="2" charset="0"/>
              </a:defRPr>
            </a:lvl2pPr>
          </a:lstStyle>
          <a:p>
            <a:r>
              <a:rPr dirty="0"/>
              <a:t>Body Level One</a:t>
            </a:r>
          </a:p>
          <a:p>
            <a:pPr lvl="1"/>
            <a:r>
              <a:rPr dirty="0"/>
              <a:t>Body Level Two</a:t>
            </a:r>
          </a:p>
        </p:txBody>
      </p:sp>
      <p:sp>
        <p:nvSpPr>
          <p:cNvPr id="27" name="Body Level One…"/>
          <p:cNvSpPr txBox="1">
            <a:spLocks noGrp="1"/>
          </p:cNvSpPr>
          <p:nvPr>
            <p:ph type="body" sz="quarter" idx="1" hasCustomPrompt="1"/>
          </p:nvPr>
        </p:nvSpPr>
        <p:spPr>
          <a:xfrm>
            <a:off x="533400" y="2254276"/>
            <a:ext cx="10223500" cy="2525542"/>
          </a:xfrm>
          <a:prstGeom prst="rect">
            <a:avLst/>
          </a:prstGeom>
        </p:spPr>
        <p:txBody>
          <a:bodyPr anchor="t"/>
          <a:lstStyle>
            <a:lvl1pPr>
              <a:spcBef>
                <a:spcPts val="0"/>
              </a:spcBef>
              <a:defRPr sz="4000" cap="none" spc="111">
                <a:latin typeface="Helvetica Neue" panose="02000503000000020004" pitchFamily="2" charset="0"/>
                <a:ea typeface="Helvetica Neue" panose="02000503000000020004" pitchFamily="2" charset="0"/>
                <a:cs typeface="Helvetica Neue" panose="02000503000000020004" pitchFamily="2" charset="0"/>
              </a:defRPr>
            </a:lvl1pPr>
            <a:lvl2pPr>
              <a:spcBef>
                <a:spcPts val="0"/>
              </a:spcBef>
              <a:defRPr sz="4000" cap="none" spc="111">
                <a:latin typeface="Helvetica Neue" panose="02000503000000020004" pitchFamily="2" charset="0"/>
                <a:ea typeface="Helvetica Neue" panose="02000503000000020004" pitchFamily="2" charset="0"/>
                <a:cs typeface="Helvetica Neue" panose="02000503000000020004" pitchFamily="2" charset="0"/>
              </a:defRPr>
            </a:lvl2pPr>
            <a:lvl3pPr>
              <a:spcBef>
                <a:spcPts val="0"/>
              </a:spcBef>
              <a:defRPr sz="4000" cap="none" spc="111">
                <a:latin typeface="Helvetica Neue" panose="02000503000000020004" pitchFamily="2" charset="0"/>
                <a:ea typeface="Helvetica Neue" panose="02000503000000020004" pitchFamily="2" charset="0"/>
                <a:cs typeface="Helvetica Neue" panose="02000503000000020004" pitchFamily="2" charset="0"/>
              </a:defRPr>
            </a:lvl3pPr>
            <a:lvl4pPr>
              <a:spcBef>
                <a:spcPts val="0"/>
              </a:spcBef>
              <a:defRPr sz="4000" cap="none" spc="111">
                <a:latin typeface="Helvetica Neue" panose="02000503000000020004" pitchFamily="2" charset="0"/>
                <a:ea typeface="Helvetica Neue" panose="02000503000000020004" pitchFamily="2" charset="0"/>
                <a:cs typeface="Helvetica Neue" panose="02000503000000020004" pitchFamily="2" charset="0"/>
              </a:defRPr>
            </a:lvl4pPr>
            <a:lvl5pPr>
              <a:spcBef>
                <a:spcPts val="0"/>
              </a:spcBef>
              <a:defRPr sz="4000" cap="none" spc="111">
                <a:latin typeface="Helvetica Neue" panose="02000503000000020004" pitchFamily="2" charset="0"/>
                <a:ea typeface="Helvetica Neue" panose="02000503000000020004" pitchFamily="2" charset="0"/>
                <a:cs typeface="Helvetica Neue" panose="02000503000000020004" pitchFamily="2" charset="0"/>
              </a:defRPr>
            </a:lvl5pPr>
          </a:lstStyle>
          <a:p>
            <a:r>
              <a:rPr lang="en-GB" dirty="0"/>
              <a:t>Body level one</a:t>
            </a:r>
          </a:p>
          <a:p>
            <a:pPr lvl="1"/>
            <a:r>
              <a:rPr lang="en-GB" dirty="0"/>
              <a:t>Body level two</a:t>
            </a:r>
          </a:p>
          <a:p>
            <a:pPr lvl="2"/>
            <a:r>
              <a:rPr lang="en-GB" dirty="0"/>
              <a:t>Body level three</a:t>
            </a:r>
          </a:p>
          <a:p>
            <a:pPr lvl="3"/>
            <a:r>
              <a:rPr lang="en-GB" dirty="0"/>
              <a:t>Body level four</a:t>
            </a:r>
          </a:p>
          <a:p>
            <a:pPr lvl="4"/>
            <a:r>
              <a:rPr lang="en-GB" dirty="0"/>
              <a:t>Body level five</a:t>
            </a:r>
          </a:p>
        </p:txBody>
      </p:sp>
      <p:pic>
        <p:nvPicPr>
          <p:cNvPr id="28" name="quantum-motion-logo.png" descr="quantum-motion-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281" y="12988396"/>
            <a:ext cx="2190948" cy="547290"/>
          </a:xfrm>
          <a:prstGeom prst="rect">
            <a:avLst/>
          </a:prstGeom>
          <a:ln w="12700">
            <a:miter lim="400000"/>
          </a:ln>
        </p:spPr>
      </p:pic>
      <p:sp>
        <p:nvSpPr>
          <p:cNvPr id="30" name="Slide Number"/>
          <p:cNvSpPr txBox="1">
            <a:spLocks noGrp="1"/>
          </p:cNvSpPr>
          <p:nvPr>
            <p:ph type="sldNum" sz="quarter" idx="2"/>
          </p:nvPr>
        </p:nvSpPr>
        <p:spPr>
          <a:xfrm>
            <a:off x="23315316" y="13044211"/>
            <a:ext cx="434413" cy="471924"/>
          </a:xfrm>
          <a:prstGeom prst="rect">
            <a:avLst/>
          </a:prstGeom>
        </p:spPr>
        <p:txBody>
          <a:bodyPr/>
          <a:lstStyle>
            <a:lvl1pPr>
              <a:defRPr>
                <a:solidFill>
                  <a:schemeClr val="bg1"/>
                </a:solidFill>
              </a:defRPr>
            </a:lvl1pPr>
          </a:lstStyle>
          <a:p>
            <a:fld id="{E433D1C1-57A6-1445-9AAD-1AB7AD0B2E1D}" type="slidenum">
              <a:rPr lang="en-GB" smtClean="0"/>
              <a:pPr/>
              <a:t>‹#›</a:t>
            </a:fld>
            <a:endParaRPr lang="en-GB" dirty="0"/>
          </a:p>
        </p:txBody>
      </p:sp>
      <p:pic>
        <p:nvPicPr>
          <p:cNvPr id="9" name="white-arrow.png" descr="white-arrow.png">
            <a:extLst>
              <a:ext uri="{FF2B5EF4-FFF2-40B4-BE49-F238E27FC236}">
                <a16:creationId xmlns:a16="http://schemas.microsoft.com/office/drawing/2014/main" id="{B0EB895D-C39C-5F48-939F-C5586ED71A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732392" y="13059380"/>
            <a:ext cx="467361" cy="457201"/>
          </a:xfrm>
          <a:prstGeom prst="rect">
            <a:avLst/>
          </a:prstGeom>
          <a:ln w="12700">
            <a:miter lim="400000"/>
          </a:ln>
        </p:spPr>
      </p:pic>
    </p:spTree>
    <p:extLst>
      <p:ext uri="{BB962C8B-B14F-4D97-AF65-F5344CB8AC3E}">
        <p14:creationId xmlns:p14="http://schemas.microsoft.com/office/powerpoint/2010/main" val="28837776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4DB36D-8E8D-2543-92E3-2EF91E646547}"/>
              </a:ext>
            </a:extLst>
          </p:cNvPr>
          <p:cNvSpPr>
            <a:spLocks noGrp="1"/>
          </p:cNvSpPr>
          <p:nvPr>
            <p:ph idx="1"/>
          </p:nvPr>
        </p:nvSpPr>
        <p:spPr>
          <a:xfrm>
            <a:off x="1674972" y="4409729"/>
            <a:ext cx="21034060" cy="7377114"/>
          </a:xfrm>
          <a:prstGeom prst="rect">
            <a:avLst/>
          </a:prstGeom>
        </p:spPr>
        <p:txBody>
          <a:bodyPr/>
          <a:lstStyle>
            <a:lvl1pPr marL="685800" indent="-685800">
              <a:buClr>
                <a:schemeClr val="bg2"/>
              </a:buClr>
              <a:buFont typeface="Arial" panose="020B0604020202020204" pitchFamily="34" charset="0"/>
              <a:buChar char="•"/>
              <a:defRPr>
                <a:latin typeface="Calibri" panose="020F0502020204030204" pitchFamily="34" charset="0"/>
                <a:cs typeface="Calibri" panose="020F0502020204030204" pitchFamily="34" charset="0"/>
              </a:defRPr>
            </a:lvl1pPr>
            <a:lvl2pPr marL="1485900" indent="-571500">
              <a:buClr>
                <a:schemeClr val="bg2"/>
              </a:buClr>
              <a:buFont typeface="Arial" panose="020B0604020202020204" pitchFamily="34" charset="0"/>
              <a:buChar char="•"/>
              <a:defRPr>
                <a:latin typeface="Calibri" panose="020F0502020204030204" pitchFamily="34" charset="0"/>
                <a:cs typeface="Calibri" panose="020F0502020204030204" pitchFamily="34" charset="0"/>
              </a:defRPr>
            </a:lvl2pPr>
            <a:lvl3pPr marL="2286000" indent="-457200">
              <a:buClr>
                <a:schemeClr val="bg2"/>
              </a:buClr>
              <a:buFont typeface="Arial" panose="020B0604020202020204" pitchFamily="34" charset="0"/>
              <a:buChar char="•"/>
              <a:defRPr>
                <a:latin typeface="Calibri" panose="020F0502020204030204" pitchFamily="34" charset="0"/>
                <a:cs typeface="Calibri" panose="020F0502020204030204" pitchFamily="34" charset="0"/>
              </a:defRPr>
            </a:lvl3pPr>
            <a:lvl4pPr marL="3200400" indent="-457200">
              <a:buClr>
                <a:schemeClr val="bg2"/>
              </a:buClr>
              <a:buFont typeface="Arial" panose="020B0604020202020204" pitchFamily="34" charset="0"/>
              <a:buChar char="•"/>
              <a:defRPr>
                <a:latin typeface="Calibri" panose="020F0502020204030204" pitchFamily="34" charset="0"/>
                <a:cs typeface="Calibri" panose="020F0502020204030204" pitchFamily="34" charset="0"/>
              </a:defRPr>
            </a:lvl4pPr>
            <a:lvl5pPr marL="4114800" indent="-457200">
              <a:buClr>
                <a:schemeClr val="bg2"/>
              </a:buClr>
              <a:buFont typeface="Arial" panose="020B0604020202020204" pitchFamily="34" charset="0"/>
              <a:buChar cha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6">
            <a:extLst>
              <a:ext uri="{FF2B5EF4-FFF2-40B4-BE49-F238E27FC236}">
                <a16:creationId xmlns:a16="http://schemas.microsoft.com/office/drawing/2014/main" id="{39543DF4-BF30-C14A-B01B-CB534EADF256}"/>
              </a:ext>
            </a:extLst>
          </p:cNvPr>
          <p:cNvSpPr>
            <a:spLocks noGrp="1"/>
          </p:cNvSpPr>
          <p:nvPr>
            <p:ph type="title"/>
          </p:nvPr>
        </p:nvSpPr>
        <p:spPr>
          <a:xfrm>
            <a:off x="1674972" y="2105472"/>
            <a:ext cx="21034060" cy="2007244"/>
          </a:xfrm>
          <a:prstGeom prst="rect">
            <a:avLst/>
          </a:prstGeom>
        </p:spPr>
        <p:txBody>
          <a:bodyPr/>
          <a:lstStyle>
            <a:lvl1pPr algn="l">
              <a:defRPr sz="9600" b="1" i="0">
                <a:solidFill>
                  <a:schemeClr val="bg2"/>
                </a:solidFill>
                <a:latin typeface="+mn-lt"/>
              </a:defRPr>
            </a:lvl1pPr>
          </a:lstStyle>
          <a:p>
            <a:r>
              <a:rPr lang="en-US" dirty="0"/>
              <a:t>Click to edit Master title style</a:t>
            </a:r>
          </a:p>
        </p:txBody>
      </p:sp>
    </p:spTree>
    <p:extLst>
      <p:ext uri="{BB962C8B-B14F-4D97-AF65-F5344CB8AC3E}">
        <p14:creationId xmlns:p14="http://schemas.microsoft.com/office/powerpoint/2010/main" val="31481628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_No Page Numberin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07DBE2-E03C-EA4A-84FC-B6197DCC3300}"/>
              </a:ext>
            </a:extLst>
          </p:cNvPr>
          <p:cNvSpPr>
            <a:spLocks noGrp="1"/>
          </p:cNvSpPr>
          <p:nvPr>
            <p:ph type="title"/>
          </p:nvPr>
        </p:nvSpPr>
        <p:spPr>
          <a:xfrm>
            <a:off x="1674972" y="2969568"/>
            <a:ext cx="21034060" cy="2022852"/>
          </a:xfrm>
          <a:prstGeom prst="rect">
            <a:avLst/>
          </a:prstGeom>
        </p:spPr>
        <p:txBody>
          <a:bodyPr/>
          <a:lstStyle>
            <a:lvl1pPr algn="l">
              <a:defRPr sz="12000" b="1" i="0">
                <a:solidFill>
                  <a:schemeClr val="tx2"/>
                </a:solidFill>
                <a:latin typeface="+mn-lt"/>
              </a:defRPr>
            </a:lvl1pPr>
          </a:lstStyle>
          <a:p>
            <a:r>
              <a:rPr lang="en-US" dirty="0"/>
              <a:t>Click to edit Master title style</a:t>
            </a:r>
          </a:p>
        </p:txBody>
      </p:sp>
      <p:sp>
        <p:nvSpPr>
          <p:cNvPr id="16" name="Text Placeholder 15">
            <a:extLst>
              <a:ext uri="{FF2B5EF4-FFF2-40B4-BE49-F238E27FC236}">
                <a16:creationId xmlns:a16="http://schemas.microsoft.com/office/drawing/2014/main" id="{94778467-A2C7-7F4D-BF67-263E1939B49C}"/>
              </a:ext>
            </a:extLst>
          </p:cNvPr>
          <p:cNvSpPr>
            <a:spLocks noGrp="1"/>
          </p:cNvSpPr>
          <p:nvPr>
            <p:ph type="body" sz="quarter" idx="10"/>
          </p:nvPr>
        </p:nvSpPr>
        <p:spPr>
          <a:xfrm>
            <a:off x="1674972" y="5129808"/>
            <a:ext cx="21034060" cy="5905500"/>
          </a:xfrm>
          <a:prstGeom prst="rect">
            <a:avLst/>
          </a:prstGeom>
        </p:spPr>
        <p:txBody>
          <a:bodyPr/>
          <a:lstStyle>
            <a:lvl1pPr marL="0" indent="0">
              <a:lnSpc>
                <a:spcPts val="10600"/>
              </a:lnSpc>
              <a:spcBef>
                <a:spcPts val="0"/>
              </a:spcBef>
              <a:buFontTx/>
              <a:buNone/>
              <a:defRPr sz="10000" b="1" i="0">
                <a:solidFill>
                  <a:schemeClr val="bg2"/>
                </a:solidFill>
                <a:latin typeface="+mn-lt"/>
              </a:defRPr>
            </a:lvl1pPr>
            <a:lvl2pPr marL="914400" indent="0">
              <a:buFontTx/>
              <a:buNone/>
              <a:defRPr sz="10000" b="1" i="0">
                <a:solidFill>
                  <a:schemeClr val="bg2"/>
                </a:solidFill>
                <a:latin typeface="Franklin Gothic Medium Cond" panose="020B0606030402020204" pitchFamily="34" charset="0"/>
              </a:defRPr>
            </a:lvl2pPr>
            <a:lvl3pPr marL="1828800" indent="0">
              <a:buFontTx/>
              <a:buNone/>
              <a:defRPr sz="10000" b="1" i="0">
                <a:solidFill>
                  <a:schemeClr val="bg2"/>
                </a:solidFill>
                <a:latin typeface="Franklin Gothic Medium Cond" panose="020B0606030402020204" pitchFamily="34" charset="0"/>
              </a:defRPr>
            </a:lvl3pPr>
            <a:lvl4pPr marL="2743200" indent="0">
              <a:buFontTx/>
              <a:buNone/>
              <a:defRPr sz="10000" b="1" i="0">
                <a:solidFill>
                  <a:schemeClr val="bg2"/>
                </a:solidFill>
                <a:latin typeface="Franklin Gothic Medium Cond" panose="020B0606030402020204" pitchFamily="34" charset="0"/>
              </a:defRPr>
            </a:lvl4pPr>
            <a:lvl5pPr marL="3657600" indent="0">
              <a:buFontTx/>
              <a:buNone/>
              <a:defRPr sz="10000" b="1" i="0">
                <a:solidFill>
                  <a:schemeClr val="bg2"/>
                </a:solidFill>
                <a:latin typeface="Franklin Gothic Medium Cond" panose="020B0606030402020204" pitchFamily="34" charset="0"/>
              </a:defRPr>
            </a:lvl5pPr>
          </a:lstStyle>
          <a:p>
            <a:pPr lvl="0"/>
            <a:r>
              <a:rPr lang="en-US" dirty="0"/>
              <a:t>Click to edit Master text styles</a:t>
            </a:r>
          </a:p>
          <a:p>
            <a:pPr lvl="0"/>
            <a:r>
              <a:rPr lang="en-US" dirty="0"/>
              <a:t>Second level</a:t>
            </a:r>
          </a:p>
          <a:p>
            <a:pPr lvl="0"/>
            <a:r>
              <a:rPr lang="en-US" dirty="0"/>
              <a:t>Third level</a:t>
            </a:r>
          </a:p>
          <a:p>
            <a:pPr lvl="0"/>
            <a:r>
              <a:rPr lang="en-US" dirty="0"/>
              <a:t>Fourth level</a:t>
            </a:r>
          </a:p>
        </p:txBody>
      </p:sp>
    </p:spTree>
    <p:extLst>
      <p:ext uri="{BB962C8B-B14F-4D97-AF65-F5344CB8AC3E}">
        <p14:creationId xmlns:p14="http://schemas.microsoft.com/office/powerpoint/2010/main" val="14719108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60073" y="0"/>
            <a:ext cx="19431417" cy="1706880"/>
          </a:xfrm>
        </p:spPr>
        <p:txBody>
          <a:bodyPr/>
          <a:lstStyle>
            <a:lvl1pPr>
              <a:defRPr b="1">
                <a:latin typeface="+mn-lt"/>
              </a:defRPr>
            </a:lvl1pPr>
          </a:lstStyle>
          <a:p>
            <a:r>
              <a:rPr lang="en-US" dirty="0"/>
              <a:t>Click to edit Master title style</a:t>
            </a:r>
          </a:p>
        </p:txBody>
      </p:sp>
      <p:sp>
        <p:nvSpPr>
          <p:cNvPr id="3" name="Content Placeholder 2"/>
          <p:cNvSpPr>
            <a:spLocks noGrp="1"/>
          </p:cNvSpPr>
          <p:nvPr>
            <p:ph idx="1"/>
          </p:nvPr>
        </p:nvSpPr>
        <p:spPr>
          <a:xfrm>
            <a:off x="1219202" y="2053779"/>
            <a:ext cx="21945600" cy="9918086"/>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0752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_Blank_Add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9240A0D-ECEB-EB4B-B5DE-6EBA652E64B1}"/>
              </a:ext>
            </a:extLst>
          </p:cNvPr>
          <p:cNvSpPr>
            <a:spLocks noGrp="1"/>
          </p:cNvSpPr>
          <p:nvPr>
            <p:ph type="pic" sz="quarter" idx="10"/>
          </p:nvPr>
        </p:nvSpPr>
        <p:spPr>
          <a:xfrm>
            <a:off x="3397615" y="3114676"/>
            <a:ext cx="17731795" cy="8064500"/>
          </a:xfrm>
          <a:prstGeom prst="rect">
            <a:avLst/>
          </a:prstGeom>
        </p:spPr>
        <p:txBody>
          <a:bodyPr/>
          <a:lstStyle>
            <a:lvl1pPr marL="0" indent="0">
              <a:buFontTx/>
              <a:buNone/>
              <a:defRPr/>
            </a:lvl1pPr>
          </a:lstStyle>
          <a:p>
            <a:endParaRPr lang="en-US" dirty="0"/>
          </a:p>
        </p:txBody>
      </p:sp>
    </p:spTree>
    <p:extLst>
      <p:ext uri="{BB962C8B-B14F-4D97-AF65-F5344CB8AC3E}">
        <p14:creationId xmlns:p14="http://schemas.microsoft.com/office/powerpoint/2010/main" val="1907456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E9E173-8F0C-73CE-9BE1-3D776C41D2B9}"/>
              </a:ext>
            </a:extLst>
          </p:cNvPr>
          <p:cNvSpPr>
            <a:spLocks noGrp="1"/>
          </p:cNvSpPr>
          <p:nvPr>
            <p:ph type="dt" sz="half" idx="10"/>
          </p:nvPr>
        </p:nvSpPr>
        <p:spPr/>
        <p:txBody>
          <a:bodyPr/>
          <a:lstStyle/>
          <a:p>
            <a:fld id="{D550A0A2-15AE-4D04-8C38-885740E5838D}" type="datetimeFigureOut">
              <a:rPr lang="en-GB" smtClean="0"/>
              <a:t>16/07/2026</a:t>
            </a:fld>
            <a:endParaRPr lang="en-GB"/>
          </a:p>
        </p:txBody>
      </p:sp>
      <p:sp>
        <p:nvSpPr>
          <p:cNvPr id="3" name="Footer Placeholder 2">
            <a:extLst>
              <a:ext uri="{FF2B5EF4-FFF2-40B4-BE49-F238E27FC236}">
                <a16:creationId xmlns:a16="http://schemas.microsoft.com/office/drawing/2014/main" id="{CA794FE8-4F71-004C-FD18-54122B6A92E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D9DB8E-F536-CAE1-7859-9F766C36F798}"/>
              </a:ext>
            </a:extLst>
          </p:cNvPr>
          <p:cNvSpPr>
            <a:spLocks noGrp="1"/>
          </p:cNvSpPr>
          <p:nvPr>
            <p:ph type="sldNum" sz="quarter" idx="12"/>
          </p:nvPr>
        </p:nvSpPr>
        <p:spPr/>
        <p:txBody>
          <a:bodyPr/>
          <a:lstStyle/>
          <a:p>
            <a:fld id="{86CB4B4D-7CA3-9044-876B-883B54F8677D}" type="slidenum">
              <a:rPr lang="en-GB" smtClean="0"/>
              <a:t>‹#›</a:t>
            </a:fld>
            <a:endParaRPr lang="en-GB"/>
          </a:p>
        </p:txBody>
      </p:sp>
    </p:spTree>
    <p:extLst>
      <p:ext uri="{BB962C8B-B14F-4D97-AF65-F5344CB8AC3E}">
        <p14:creationId xmlns:p14="http://schemas.microsoft.com/office/powerpoint/2010/main" val="3264445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Blank copy">
    <p:bg>
      <p:bgPr>
        <a:solidFill>
          <a:srgbClr val="131428"/>
        </a:solidFill>
        <a:effectLst/>
      </p:bgPr>
    </p:bg>
    <p:spTree>
      <p:nvGrpSpPr>
        <p:cNvPr id="1" name=""/>
        <p:cNvGrpSpPr/>
        <p:nvPr/>
      </p:nvGrpSpPr>
      <p:grpSpPr>
        <a:xfrm>
          <a:off x="0" y="0"/>
          <a:ext cx="0" cy="0"/>
          <a:chOff x="0" y="0"/>
          <a:chExt cx="0" cy="0"/>
        </a:xfrm>
      </p:grpSpPr>
      <p:sp>
        <p:nvSpPr>
          <p:cNvPr id="74" name="Circle"/>
          <p:cNvSpPr/>
          <p:nvPr/>
        </p:nvSpPr>
        <p:spPr>
          <a:xfrm>
            <a:off x="22965097" y="12554760"/>
            <a:ext cx="457404" cy="462262"/>
          </a:xfrm>
          <a:prstGeom prst="ellipse">
            <a:avLst/>
          </a:prstGeom>
          <a:solidFill>
            <a:srgbClr val="FFFFFF"/>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75"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131428"/>
                </a:solidFill>
              </a:defRPr>
            </a:lvl1pPr>
          </a:lstStyle>
          <a:p>
            <a:fld id="{86CB4B4D-7CA3-9044-876B-883B54F8677D}" type="slidenum">
              <a:t>‹#›</a:t>
            </a:fld>
            <a:endParaRPr/>
          </a:p>
        </p:txBody>
      </p:sp>
      <p:sp>
        <p:nvSpPr>
          <p:cNvPr id="76" name="Silicon chips. Made quantum."/>
          <p:cNvSpPr txBox="1">
            <a:spLocks noGrp="1"/>
          </p:cNvSpPr>
          <p:nvPr>
            <p:ph type="body" sz="quarter" idx="13"/>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77" name="Image"/>
          <p:cNvSpPr>
            <a:spLocks noGrp="1"/>
          </p:cNvSpPr>
          <p:nvPr>
            <p:ph type="pic" sz="quarter" idx="14"/>
          </p:nvPr>
        </p:nvSpPr>
        <p:spPr>
          <a:xfrm>
            <a:off x="961499" y="12310937"/>
            <a:ext cx="2733565" cy="680294"/>
          </a:xfrm>
          <a:prstGeom prst="rect">
            <a:avLst/>
          </a:prstGeom>
        </p:spPr>
        <p:txBody>
          <a:bodyPr lIns="91439" tIns="45719" rIns="91439" bIns="45719">
            <a:noAutofit/>
          </a:bodyPr>
          <a:lstStyle/>
          <a:p>
            <a:endParaRPr/>
          </a:p>
        </p:txBody>
      </p:sp>
    </p:spTree>
    <p:extLst>
      <p:ext uri="{BB962C8B-B14F-4D97-AF65-F5344CB8AC3E}">
        <p14:creationId xmlns:p14="http://schemas.microsoft.com/office/powerpoint/2010/main" val="755843960"/>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14" name="Title Text"/>
          <p:cNvSpPr txBox="1">
            <a:spLocks noGrp="1"/>
          </p:cNvSpPr>
          <p:nvPr>
            <p:ph type="title" hasCustomPrompt="1"/>
          </p:nvPr>
        </p:nvSpPr>
        <p:spPr>
          <a:prstGeom prst="rect">
            <a:avLst/>
          </a:prstGeom>
        </p:spPr>
        <p:txBody>
          <a:bodyPr/>
          <a:lstStyle>
            <a:lvl1pPr>
              <a:defRPr sz="7992" cap="none">
                <a:latin typeface="Helvetica Neue" panose="02000503000000020004" pitchFamily="2" charset="0"/>
                <a:ea typeface="Helvetica Neue" panose="02000503000000020004" pitchFamily="2" charset="0"/>
                <a:cs typeface="Helvetica Neue" panose="02000503000000020004" pitchFamily="2" charset="0"/>
              </a:defRPr>
            </a:lvl1pPr>
          </a:lstStyle>
          <a:p>
            <a:r>
              <a:rPr lang="en-GB" dirty="0"/>
              <a:t>Title (sentence case, 40pt min)</a:t>
            </a:r>
          </a:p>
        </p:txBody>
      </p:sp>
      <p:sp>
        <p:nvSpPr>
          <p:cNvPr id="15" name="Authors…"/>
          <p:cNvSpPr txBox="1">
            <a:spLocks noGrp="1"/>
          </p:cNvSpPr>
          <p:nvPr>
            <p:ph type="body" sz="quarter" idx="21" hasCustomPrompt="1"/>
          </p:nvPr>
        </p:nvSpPr>
        <p:spPr>
          <a:xfrm>
            <a:off x="1211789" y="6734270"/>
            <a:ext cx="12047477" cy="873460"/>
          </a:xfrm>
          <a:prstGeom prst="rect">
            <a:avLst/>
          </a:prstGeom>
        </p:spPr>
        <p:txBody>
          <a:bodyPr anchor="t"/>
          <a:lstStyle>
            <a:lvl1pPr>
              <a:spcBef>
                <a:spcPts val="0"/>
              </a:spcBef>
              <a:defRPr sz="3996" b="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a:spcBef>
                <a:spcPts val="0"/>
              </a:spcBef>
              <a:defRPr sz="3996"/>
            </a:lvl2pPr>
            <a:lvl3pPr>
              <a:spcBef>
                <a:spcPts val="0"/>
              </a:spcBef>
            </a:lvl3pPr>
            <a:lvl4pPr>
              <a:spcBef>
                <a:spcPts val="0"/>
              </a:spcBef>
            </a:lvl4pPr>
            <a:lvl5pPr>
              <a:spcBef>
                <a:spcPts val="0"/>
              </a:spcBef>
            </a:lvl5pPr>
          </a:lstStyle>
          <a:p>
            <a:r>
              <a:rPr lang="en-GB" dirty="0"/>
              <a:t>First author/speaker, additional </a:t>
            </a:r>
            <a:r>
              <a:rPr dirty="0"/>
              <a:t>authors</a:t>
            </a:r>
          </a:p>
          <a:p>
            <a:pPr lvl="1"/>
            <a:endParaRPr dirty="0"/>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78411828"/>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rgbClr val="FF4242"/>
        </a:solidFill>
        <a:effectLst/>
      </p:bgPr>
    </p:bg>
    <p:spTree>
      <p:nvGrpSpPr>
        <p:cNvPr id="1" name=""/>
        <p:cNvGrpSpPr/>
        <p:nvPr/>
      </p:nvGrpSpPr>
      <p:grpSpPr>
        <a:xfrm>
          <a:off x="0" y="0"/>
          <a:ext cx="0" cy="0"/>
          <a:chOff x="0" y="0"/>
          <a:chExt cx="0" cy="0"/>
        </a:xfrm>
      </p:grpSpPr>
      <p:sp>
        <p:nvSpPr>
          <p:cNvPr id="24" name="Rectangle"/>
          <p:cNvSpPr/>
          <p:nvPr/>
        </p:nvSpPr>
        <p:spPr>
          <a:xfrm>
            <a:off x="-8466" y="12825016"/>
            <a:ext cx="24400936" cy="899452"/>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196"/>
          </a:p>
        </p:txBody>
      </p:sp>
      <p:sp>
        <p:nvSpPr>
          <p:cNvPr id="27" name="Body Level One…"/>
          <p:cNvSpPr txBox="1">
            <a:spLocks noGrp="1"/>
          </p:cNvSpPr>
          <p:nvPr>
            <p:ph type="body" sz="quarter" idx="1" hasCustomPrompt="1"/>
          </p:nvPr>
        </p:nvSpPr>
        <p:spPr>
          <a:xfrm>
            <a:off x="1213201" y="4046401"/>
            <a:ext cx="11816999" cy="2525542"/>
          </a:xfrm>
          <a:prstGeom prst="rect">
            <a:avLst/>
          </a:prstGeom>
        </p:spPr>
        <p:txBody>
          <a:bodyPr anchor="t"/>
          <a:lstStyle>
            <a:lvl1pPr>
              <a:spcBef>
                <a:spcPts val="0"/>
              </a:spcBef>
              <a:defRPr sz="7992" cap="none" spc="11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a:spcBef>
                <a:spcPts val="0"/>
              </a:spcBef>
              <a:defRPr sz="3996" cap="none" spc="110">
                <a:latin typeface="Helvetica Neue" panose="02000503000000020004" pitchFamily="2" charset="0"/>
                <a:ea typeface="Helvetica Neue" panose="02000503000000020004" pitchFamily="2" charset="0"/>
                <a:cs typeface="Helvetica Neue" panose="02000503000000020004" pitchFamily="2" charset="0"/>
              </a:defRPr>
            </a:lvl2pPr>
            <a:lvl3pPr>
              <a:spcBef>
                <a:spcPts val="0"/>
              </a:spcBef>
              <a:defRPr sz="3996" cap="none" spc="110">
                <a:latin typeface="Helvetica Neue" panose="02000503000000020004" pitchFamily="2" charset="0"/>
                <a:ea typeface="Helvetica Neue" panose="02000503000000020004" pitchFamily="2" charset="0"/>
                <a:cs typeface="Helvetica Neue" panose="02000503000000020004" pitchFamily="2" charset="0"/>
              </a:defRPr>
            </a:lvl3pPr>
            <a:lvl4pPr>
              <a:spcBef>
                <a:spcPts val="0"/>
              </a:spcBef>
              <a:defRPr sz="3996" cap="none" spc="110">
                <a:latin typeface="Helvetica Neue" panose="02000503000000020004" pitchFamily="2" charset="0"/>
                <a:ea typeface="Helvetica Neue" panose="02000503000000020004" pitchFamily="2" charset="0"/>
                <a:cs typeface="Helvetica Neue" panose="02000503000000020004" pitchFamily="2" charset="0"/>
              </a:defRPr>
            </a:lvl4pPr>
            <a:lvl5pPr>
              <a:spcBef>
                <a:spcPts val="0"/>
              </a:spcBef>
              <a:defRPr sz="3996" cap="none" spc="110">
                <a:latin typeface="Helvetica Neue" panose="02000503000000020004" pitchFamily="2" charset="0"/>
                <a:ea typeface="Helvetica Neue" panose="02000503000000020004" pitchFamily="2" charset="0"/>
                <a:cs typeface="Helvetica Neue" panose="02000503000000020004" pitchFamily="2" charset="0"/>
              </a:defRPr>
            </a:lvl5pPr>
          </a:lstStyle>
          <a:p>
            <a:r>
              <a:rPr lang="en-GB" dirty="0"/>
              <a:t>Section/Subsection title</a:t>
            </a:r>
          </a:p>
        </p:txBody>
      </p:sp>
      <p:pic>
        <p:nvPicPr>
          <p:cNvPr id="28" name="quantum-motion-logo.png" descr="quantum-motion-logo.png"/>
          <p:cNvPicPr>
            <a:picLocks noChangeAspect="1"/>
          </p:cNvPicPr>
          <p:nvPr/>
        </p:nvPicPr>
        <p:blipFill>
          <a:blip r:embed="rId2"/>
          <a:stretch>
            <a:fillRect/>
          </a:stretch>
        </p:blipFill>
        <p:spPr>
          <a:xfrm>
            <a:off x="236281" y="12988397"/>
            <a:ext cx="2190948" cy="547290"/>
          </a:xfrm>
          <a:prstGeom prst="rect">
            <a:avLst/>
          </a:prstGeom>
          <a:ln w="12700">
            <a:miter lim="400000"/>
          </a:ln>
        </p:spPr>
      </p:pic>
      <p:sp>
        <p:nvSpPr>
          <p:cNvPr id="30" name="Slide Number"/>
          <p:cNvSpPr txBox="1">
            <a:spLocks noGrp="1"/>
          </p:cNvSpPr>
          <p:nvPr>
            <p:ph type="sldNum" sz="quarter" idx="2"/>
          </p:nvPr>
        </p:nvSpPr>
        <p:spPr>
          <a:xfrm>
            <a:off x="23366115" y="13044212"/>
            <a:ext cx="479297" cy="471604"/>
          </a:xfrm>
          <a:prstGeom prst="rect">
            <a:avLst/>
          </a:prstGeom>
        </p:spPr>
        <p:txBody>
          <a:bodyPr/>
          <a:lstStyle>
            <a:lvl1pPr>
              <a:defRPr>
                <a:solidFill>
                  <a:schemeClr val="bg1"/>
                </a:solidFill>
              </a:defRPr>
            </a:lvl1pPr>
          </a:lstStyle>
          <a:p>
            <a:fld id="{E433D1C1-57A6-1445-9AAD-1AB7AD0B2E1D}" type="slidenum">
              <a:rPr lang="en-GB" smtClean="0"/>
              <a:pPr/>
              <a:t>‹#›</a:t>
            </a:fld>
            <a:endParaRPr lang="en-GB" dirty="0"/>
          </a:p>
        </p:txBody>
      </p:sp>
      <p:pic>
        <p:nvPicPr>
          <p:cNvPr id="9" name="white-arrow.png" descr="white-arrow.png">
            <a:extLst>
              <a:ext uri="{FF2B5EF4-FFF2-40B4-BE49-F238E27FC236}">
                <a16:creationId xmlns:a16="http://schemas.microsoft.com/office/drawing/2014/main" id="{B0EB895D-C39C-5F48-939F-C5586ED71A88}"/>
              </a:ext>
            </a:extLst>
          </p:cNvPr>
          <p:cNvPicPr>
            <a:picLocks noChangeAspect="1"/>
          </p:cNvPicPr>
          <p:nvPr userDrawn="1"/>
        </p:nvPicPr>
        <p:blipFill>
          <a:blip r:embed="rId3"/>
          <a:stretch>
            <a:fillRect/>
          </a:stretch>
        </p:blipFill>
        <p:spPr>
          <a:xfrm>
            <a:off x="22732394" y="13059381"/>
            <a:ext cx="467361" cy="457202"/>
          </a:xfrm>
          <a:prstGeom prst="rect">
            <a:avLst/>
          </a:prstGeom>
          <a:ln w="12700">
            <a:miter lim="400000"/>
          </a:ln>
        </p:spPr>
      </p:pic>
    </p:spTree>
    <p:extLst>
      <p:ext uri="{BB962C8B-B14F-4D97-AF65-F5344CB8AC3E}">
        <p14:creationId xmlns:p14="http://schemas.microsoft.com/office/powerpoint/2010/main" val="3423378622"/>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Main Body">
    <p:bg>
      <p:bgPr>
        <a:solidFill>
          <a:srgbClr val="FFFFFF"/>
        </a:solidFill>
        <a:effectLst/>
      </p:bgPr>
    </p:bg>
    <p:spTree>
      <p:nvGrpSpPr>
        <p:cNvPr id="1" name=""/>
        <p:cNvGrpSpPr/>
        <p:nvPr/>
      </p:nvGrpSpPr>
      <p:grpSpPr>
        <a:xfrm>
          <a:off x="0" y="0"/>
          <a:ext cx="0" cy="0"/>
          <a:chOff x="0" y="0"/>
          <a:chExt cx="0" cy="0"/>
        </a:xfrm>
      </p:grpSpPr>
      <p:sp>
        <p:nvSpPr>
          <p:cNvPr id="23" name="Title Text"/>
          <p:cNvSpPr txBox="1">
            <a:spLocks noGrp="1"/>
          </p:cNvSpPr>
          <p:nvPr>
            <p:ph type="title"/>
          </p:nvPr>
        </p:nvSpPr>
        <p:spPr>
          <a:xfrm>
            <a:off x="533401" y="510605"/>
            <a:ext cx="10223499" cy="1142538"/>
          </a:xfrm>
          <a:prstGeom prst="rect">
            <a:avLst/>
          </a:prstGeom>
        </p:spPr>
        <p:txBody>
          <a:bodyPr/>
          <a:lstStyle>
            <a:lvl1pPr>
              <a:lnSpc>
                <a:spcPct val="100000"/>
              </a:lnSpc>
              <a:defRPr sz="5994" spc="176">
                <a:solidFill>
                  <a:srgbClr val="FF4242"/>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dirty="0"/>
              <a:t>Title Text</a:t>
            </a:r>
          </a:p>
        </p:txBody>
      </p:sp>
      <p:sp>
        <p:nvSpPr>
          <p:cNvPr id="24" name="Rectangle"/>
          <p:cNvSpPr/>
          <p:nvPr/>
        </p:nvSpPr>
        <p:spPr>
          <a:xfrm>
            <a:off x="-8466" y="12825016"/>
            <a:ext cx="24400936" cy="899452"/>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196"/>
          </a:p>
        </p:txBody>
      </p:sp>
      <p:pic>
        <p:nvPicPr>
          <p:cNvPr id="28" name="quantum-motion-logo.png" descr="quantum-motion-logo.png"/>
          <p:cNvPicPr>
            <a:picLocks noChangeAspect="1"/>
          </p:cNvPicPr>
          <p:nvPr/>
        </p:nvPicPr>
        <p:blipFill>
          <a:blip r:embed="rId2"/>
          <a:stretch>
            <a:fillRect/>
          </a:stretch>
        </p:blipFill>
        <p:spPr>
          <a:xfrm>
            <a:off x="236281" y="12988397"/>
            <a:ext cx="2190948" cy="547290"/>
          </a:xfrm>
          <a:prstGeom prst="rect">
            <a:avLst/>
          </a:prstGeom>
          <a:ln w="12700">
            <a:miter lim="400000"/>
          </a:ln>
        </p:spPr>
      </p:pic>
      <p:sp>
        <p:nvSpPr>
          <p:cNvPr id="30" name="Slide Number"/>
          <p:cNvSpPr txBox="1">
            <a:spLocks noGrp="1"/>
          </p:cNvSpPr>
          <p:nvPr>
            <p:ph type="sldNum" sz="quarter" idx="2"/>
          </p:nvPr>
        </p:nvSpPr>
        <p:spPr>
          <a:xfrm>
            <a:off x="23366115" y="13044212"/>
            <a:ext cx="479297" cy="471604"/>
          </a:xfrm>
          <a:prstGeom prst="rect">
            <a:avLst/>
          </a:prstGeom>
        </p:spPr>
        <p:txBody>
          <a:bodyPr/>
          <a:lstStyle>
            <a:lvl1pPr>
              <a:defRPr>
                <a:solidFill>
                  <a:schemeClr val="bg1"/>
                </a:solidFill>
              </a:defRPr>
            </a:lvl1pPr>
          </a:lstStyle>
          <a:p>
            <a:fld id="{E433D1C1-57A6-1445-9AAD-1AB7AD0B2E1D}" type="slidenum">
              <a:rPr lang="en-GB" smtClean="0"/>
              <a:pPr/>
              <a:t>‹#›</a:t>
            </a:fld>
            <a:endParaRPr lang="en-GB" dirty="0"/>
          </a:p>
        </p:txBody>
      </p:sp>
      <p:pic>
        <p:nvPicPr>
          <p:cNvPr id="9" name="white-arrow.png" descr="white-arrow.png">
            <a:extLst>
              <a:ext uri="{FF2B5EF4-FFF2-40B4-BE49-F238E27FC236}">
                <a16:creationId xmlns:a16="http://schemas.microsoft.com/office/drawing/2014/main" id="{B0EB895D-C39C-5F48-939F-C5586ED71A88}"/>
              </a:ext>
            </a:extLst>
          </p:cNvPr>
          <p:cNvPicPr>
            <a:picLocks noChangeAspect="1"/>
          </p:cNvPicPr>
          <p:nvPr userDrawn="1"/>
        </p:nvPicPr>
        <p:blipFill>
          <a:blip r:embed="rId3"/>
          <a:stretch>
            <a:fillRect/>
          </a:stretch>
        </p:blipFill>
        <p:spPr>
          <a:xfrm>
            <a:off x="22732394" y="13059381"/>
            <a:ext cx="467361" cy="457202"/>
          </a:xfrm>
          <a:prstGeom prst="rect">
            <a:avLst/>
          </a:prstGeom>
          <a:ln w="12700">
            <a:miter lim="400000"/>
          </a:ln>
        </p:spPr>
      </p:pic>
      <p:sp>
        <p:nvSpPr>
          <p:cNvPr id="11" name="Content Placeholder 2">
            <a:extLst>
              <a:ext uri="{FF2B5EF4-FFF2-40B4-BE49-F238E27FC236}">
                <a16:creationId xmlns:a16="http://schemas.microsoft.com/office/drawing/2014/main" id="{53D8C7D8-992C-3741-B518-AB86ADF2D822}"/>
              </a:ext>
            </a:extLst>
          </p:cNvPr>
          <p:cNvSpPr>
            <a:spLocks noGrp="1"/>
          </p:cNvSpPr>
          <p:nvPr>
            <p:ph idx="1"/>
          </p:nvPr>
        </p:nvSpPr>
        <p:spPr>
          <a:xfrm>
            <a:off x="533400" y="2243446"/>
            <a:ext cx="23216330" cy="9372600"/>
          </a:xfrm>
        </p:spPr>
        <p:txBody>
          <a:bodyPr anchor="t"/>
          <a:lstStyle>
            <a:lvl1pPr marL="570928" indent="-570928">
              <a:lnSpc>
                <a:spcPct val="100000"/>
              </a:lnSpc>
              <a:spcBef>
                <a:spcPts val="1198"/>
              </a:spcBef>
              <a:buSzPct val="100000"/>
              <a:buFontTx/>
              <a:buBlip>
                <a:blip r:embed="rId4"/>
              </a:buBlip>
              <a:defRPr sz="3996">
                <a:latin typeface="Helvetica Neue" panose="02000503000000020004" pitchFamily="2" charset="0"/>
                <a:ea typeface="Helvetica Neue" panose="02000503000000020004" pitchFamily="2" charset="0"/>
                <a:cs typeface="Helvetica Neue" panose="02000503000000020004" pitchFamily="2" charset="0"/>
              </a:defRPr>
            </a:lvl1pPr>
            <a:lvl2pPr marL="913486" indent="-456742">
              <a:lnSpc>
                <a:spcPct val="100000"/>
              </a:lnSpc>
              <a:spcBef>
                <a:spcPts val="1198"/>
              </a:spcBef>
              <a:buSzPct val="100000"/>
              <a:buFontTx/>
              <a:buBlip>
                <a:blip r:embed="rId4"/>
              </a:buBlip>
              <a:defRPr sz="2998">
                <a:latin typeface="Helvetica Neue" panose="02000503000000020004" pitchFamily="2" charset="0"/>
                <a:ea typeface="Helvetica Neue" panose="02000503000000020004" pitchFamily="2" charset="0"/>
                <a:cs typeface="Helvetica Neue" panose="02000503000000020004" pitchFamily="2" charset="0"/>
              </a:defRPr>
            </a:lvl2pPr>
            <a:lvl3pPr marL="1370228" indent="-456742">
              <a:lnSpc>
                <a:spcPct val="100000"/>
              </a:lnSpc>
              <a:spcBef>
                <a:spcPts val="1198"/>
              </a:spcBef>
              <a:buSzPct val="100000"/>
              <a:buFontTx/>
              <a:buBlip>
                <a:blip r:embed="rId4"/>
              </a:buBlip>
              <a:defRPr sz="2998">
                <a:latin typeface="Helvetica Neue" panose="02000503000000020004" pitchFamily="2" charset="0"/>
                <a:ea typeface="Helvetica Neue" panose="02000503000000020004" pitchFamily="2" charset="0"/>
                <a:cs typeface="Helvetica Neue" panose="02000503000000020004" pitchFamily="2" charset="0"/>
              </a:defRPr>
            </a:lvl3pPr>
            <a:lvl4pPr marL="1826972" indent="-456742">
              <a:lnSpc>
                <a:spcPct val="100000"/>
              </a:lnSpc>
              <a:spcBef>
                <a:spcPts val="1198"/>
              </a:spcBef>
              <a:buSzPct val="100000"/>
              <a:buFontTx/>
              <a:buBlip>
                <a:blip r:embed="rId4"/>
              </a:buBlip>
              <a:defRPr sz="2998">
                <a:latin typeface="Helvetica Neue" panose="02000503000000020004" pitchFamily="2" charset="0"/>
                <a:ea typeface="Helvetica Neue" panose="02000503000000020004" pitchFamily="2" charset="0"/>
                <a:cs typeface="Helvetica Neue" panose="02000503000000020004" pitchFamily="2" charset="0"/>
              </a:defRPr>
            </a:lvl4pPr>
            <a:lvl5pPr marL="2283714" indent="-456742">
              <a:lnSpc>
                <a:spcPct val="100000"/>
              </a:lnSpc>
              <a:spcBef>
                <a:spcPts val="1198"/>
              </a:spcBef>
              <a:buSzPct val="100000"/>
              <a:buFontTx/>
              <a:buBlip>
                <a:blip r:embed="rId4"/>
              </a:buBlip>
              <a:defRPr sz="2998">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555062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Blank copy">
    <p:bg>
      <p:bgPr>
        <a:solidFill>
          <a:srgbClr val="131428"/>
        </a:solidFill>
        <a:effectLst/>
      </p:bgPr>
    </p:bg>
    <p:spTree>
      <p:nvGrpSpPr>
        <p:cNvPr id="1" name=""/>
        <p:cNvGrpSpPr/>
        <p:nvPr/>
      </p:nvGrpSpPr>
      <p:grpSpPr>
        <a:xfrm>
          <a:off x="0" y="0"/>
          <a:ext cx="0" cy="0"/>
          <a:chOff x="0" y="0"/>
          <a:chExt cx="0" cy="0"/>
        </a:xfrm>
      </p:grpSpPr>
      <p:sp>
        <p:nvSpPr>
          <p:cNvPr id="74" name="Circle"/>
          <p:cNvSpPr/>
          <p:nvPr/>
        </p:nvSpPr>
        <p:spPr>
          <a:xfrm>
            <a:off x="22965097" y="12554760"/>
            <a:ext cx="457404" cy="462262"/>
          </a:xfrm>
          <a:prstGeom prst="ellipse">
            <a:avLst/>
          </a:prstGeom>
          <a:solidFill>
            <a:srgbClr val="FFFFFF"/>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75"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131428"/>
                </a:solidFill>
              </a:defRPr>
            </a:lvl1pPr>
          </a:lstStyle>
          <a:p>
            <a:fld id="{86CB4B4D-7CA3-9044-876B-883B54F8677D}" type="slidenum">
              <a:t>‹#›</a:t>
            </a:fld>
            <a:endParaRPr/>
          </a:p>
        </p:txBody>
      </p:sp>
      <p:sp>
        <p:nvSpPr>
          <p:cNvPr id="76" name="Silicon chips. Made quantum."/>
          <p:cNvSpPr txBox="1">
            <a:spLocks noGrp="1"/>
          </p:cNvSpPr>
          <p:nvPr>
            <p:ph type="body" sz="quarter" idx="13"/>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77" name="Image"/>
          <p:cNvSpPr>
            <a:spLocks noGrp="1"/>
          </p:cNvSpPr>
          <p:nvPr>
            <p:ph type="pic" sz="quarter" idx="14"/>
          </p:nvPr>
        </p:nvSpPr>
        <p:spPr>
          <a:xfrm>
            <a:off x="961499" y="12310937"/>
            <a:ext cx="2733565" cy="680294"/>
          </a:xfrm>
          <a:prstGeom prst="rect">
            <a:avLst/>
          </a:prstGeom>
        </p:spPr>
        <p:txBody>
          <a:bodyPr lIns="91439" tIns="45719" rIns="91439" bIns="45719">
            <a:noAutofit/>
          </a:bodyPr>
          <a:lstStyle/>
          <a:p>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Hiring">
    <p:bg>
      <p:bgPr>
        <a:solidFill>
          <a:srgbClr val="FF424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F23DB9-BE0B-5145-AC1C-55A896B5335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32209"/>
          <a:stretch/>
        </p:blipFill>
        <p:spPr>
          <a:xfrm>
            <a:off x="-8466" y="1"/>
            <a:ext cx="11990260" cy="13761730"/>
          </a:xfrm>
          <a:prstGeom prst="rect">
            <a:avLst/>
          </a:prstGeom>
        </p:spPr>
      </p:pic>
      <p:sp>
        <p:nvSpPr>
          <p:cNvPr id="30" name="Slide Number"/>
          <p:cNvSpPr txBox="1">
            <a:spLocks noGrp="1"/>
          </p:cNvSpPr>
          <p:nvPr>
            <p:ph type="sldNum" sz="quarter" idx="2"/>
          </p:nvPr>
        </p:nvSpPr>
        <p:spPr>
          <a:xfrm>
            <a:off x="23366115" y="13044212"/>
            <a:ext cx="479297" cy="471604"/>
          </a:xfrm>
          <a:prstGeom prst="rect">
            <a:avLst/>
          </a:prstGeom>
        </p:spPr>
        <p:txBody>
          <a:bodyPr/>
          <a:lstStyle>
            <a:lvl1pPr>
              <a:defRPr>
                <a:solidFill>
                  <a:schemeClr val="bg1"/>
                </a:solidFill>
              </a:defRPr>
            </a:lvl1pPr>
          </a:lstStyle>
          <a:p>
            <a:fld id="{E433D1C1-57A6-1445-9AAD-1AB7AD0B2E1D}" type="slidenum">
              <a:rPr lang="en-GB" smtClean="0"/>
              <a:pPr/>
              <a:t>‹#›</a:t>
            </a:fld>
            <a:endParaRPr lang="en-GB" dirty="0"/>
          </a:p>
        </p:txBody>
      </p:sp>
      <p:sp>
        <p:nvSpPr>
          <p:cNvPr id="7" name="Rectangle 6">
            <a:extLst>
              <a:ext uri="{FF2B5EF4-FFF2-40B4-BE49-F238E27FC236}">
                <a16:creationId xmlns:a16="http://schemas.microsoft.com/office/drawing/2014/main" id="{5436EA7F-AEE5-9C4A-957B-2639424B1936}"/>
              </a:ext>
            </a:extLst>
          </p:cNvPr>
          <p:cNvSpPr/>
          <p:nvPr userDrawn="1"/>
        </p:nvSpPr>
        <p:spPr>
          <a:xfrm>
            <a:off x="13164290" y="1125474"/>
            <a:ext cx="10151028" cy="10008509"/>
          </a:xfrm>
          <a:prstGeom prst="rect">
            <a:avLst/>
          </a:prstGeom>
        </p:spPr>
        <p:txBody>
          <a:bodyPr wrap="square">
            <a:spAutoFit/>
          </a:bodyPr>
          <a:lstStyle/>
          <a:p>
            <a:pPr algn="l">
              <a:spcAft>
                <a:spcPts val="600"/>
              </a:spcAft>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Do you have experience in any of the following:</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0928" indent="-570928" algn="l">
              <a:spcAft>
                <a:spcPts val="600"/>
              </a:spcAft>
              <a:buFont typeface="Arial" panose="020B0604020202020204" pitchFamily="34" charset="0"/>
              <a:buChar char="•"/>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Qubit control and measurement</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0928" indent="-570928" algn="l">
              <a:spcAft>
                <a:spcPts val="600"/>
              </a:spcAft>
              <a:buFont typeface="Arial" panose="020B0604020202020204" pitchFamily="34" charset="0"/>
              <a:buChar char="•"/>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Quantum dot device design</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0928" indent="-570928" algn="l">
              <a:spcAft>
                <a:spcPts val="600"/>
              </a:spcAft>
              <a:buFont typeface="Arial" panose="020B0604020202020204" pitchFamily="34" charset="0"/>
              <a:buChar char="•"/>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Quantum computing architectures</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0928" indent="-570928" algn="l">
              <a:spcAft>
                <a:spcPts val="600"/>
              </a:spcAft>
              <a:buFont typeface="Arial" panose="020B0604020202020204" pitchFamily="34" charset="0"/>
              <a:buChar char="•"/>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Quantum device modelling </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0928" indent="-570928" algn="l">
              <a:spcAft>
                <a:spcPts val="600"/>
              </a:spcAft>
              <a:buFont typeface="Arial" panose="020B0604020202020204" pitchFamily="34" charset="0"/>
              <a:buChar char="•"/>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Integrated circuit (IC) layout and custom PDK development</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0928" indent="-570928" algn="l">
              <a:spcAft>
                <a:spcPts val="600"/>
              </a:spcAft>
              <a:buFont typeface="Arial" panose="020B0604020202020204" pitchFamily="34" charset="0"/>
              <a:buChar char="•"/>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Analogue and/or RF IC design</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0928" indent="-570928" algn="l">
              <a:spcAft>
                <a:spcPts val="600"/>
              </a:spcAft>
              <a:buFont typeface="Arial" panose="020B0604020202020204" pitchFamily="34" charset="0"/>
              <a:buChar char="•"/>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Cryo-electronics</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570928" indent="-570928" algn="l">
              <a:spcAft>
                <a:spcPts val="600"/>
              </a:spcAft>
              <a:buFont typeface="Arial" panose="020B0604020202020204" pitchFamily="34" charset="0"/>
              <a:buChar char="•"/>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Research software engineering</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algn="l">
              <a:spcAft>
                <a:spcPts val="0"/>
              </a:spcAft>
            </a:pPr>
            <a:r>
              <a:rPr lang="en-US" sz="3996" b="0" dirty="0">
                <a:effectLst/>
                <a:latin typeface="Helvetica Neue" panose="02000503000000020004" pitchFamily="2" charset="0"/>
                <a:ea typeface="Helvetica Neue" panose="02000503000000020004" pitchFamily="2" charset="0"/>
                <a:cs typeface="Helvetica Neue" panose="02000503000000020004" pitchFamily="2" charset="0"/>
              </a:rPr>
              <a:t> </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algn="l">
              <a:spcAft>
                <a:spcPts val="0"/>
              </a:spcAft>
            </a:pPr>
            <a:r>
              <a:rPr lang="en-US"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We are always looking to speak to talented people - even if we don’t have your dream role listed, please get in touch.</a:t>
            </a:r>
            <a:endParaRPr lang="en-GB" sz="3996"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9" name="Picture 8">
            <a:extLst>
              <a:ext uri="{FF2B5EF4-FFF2-40B4-BE49-F238E27FC236}">
                <a16:creationId xmlns:a16="http://schemas.microsoft.com/office/drawing/2014/main" id="{93FE94DA-7B3B-CA4D-88C5-81CFF8C0BD6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940" y="9806152"/>
            <a:ext cx="2767725" cy="3238060"/>
          </a:xfrm>
          <a:prstGeom prst="rect">
            <a:avLst/>
          </a:prstGeom>
        </p:spPr>
      </p:pic>
      <p:grpSp>
        <p:nvGrpSpPr>
          <p:cNvPr id="13" name="Group 12">
            <a:extLst>
              <a:ext uri="{FF2B5EF4-FFF2-40B4-BE49-F238E27FC236}">
                <a16:creationId xmlns:a16="http://schemas.microsoft.com/office/drawing/2014/main" id="{DFA31317-5A01-4D4C-ABD4-9EC792628FAD}"/>
              </a:ext>
            </a:extLst>
          </p:cNvPr>
          <p:cNvGrpSpPr/>
          <p:nvPr userDrawn="1"/>
        </p:nvGrpSpPr>
        <p:grpSpPr>
          <a:xfrm>
            <a:off x="996938" y="591673"/>
            <a:ext cx="7778627" cy="4264818"/>
            <a:chOff x="7554802" y="-5347410"/>
            <a:chExt cx="7100998" cy="4319368"/>
          </a:xfrm>
        </p:grpSpPr>
        <p:sp>
          <p:nvSpPr>
            <p:cNvPr id="17" name="Rectangle">
              <a:extLst>
                <a:ext uri="{FF2B5EF4-FFF2-40B4-BE49-F238E27FC236}">
                  <a16:creationId xmlns:a16="http://schemas.microsoft.com/office/drawing/2014/main" id="{7E0D5430-044C-BC46-988E-1EF09FA0A1E3}"/>
                </a:ext>
              </a:extLst>
            </p:cNvPr>
            <p:cNvSpPr/>
            <p:nvPr userDrawn="1"/>
          </p:nvSpPr>
          <p:spPr>
            <a:xfrm>
              <a:off x="7554802" y="-5347410"/>
              <a:ext cx="7100998" cy="1440000"/>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196">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Rectangle">
              <a:extLst>
                <a:ext uri="{FF2B5EF4-FFF2-40B4-BE49-F238E27FC236}">
                  <a16:creationId xmlns:a16="http://schemas.microsoft.com/office/drawing/2014/main" id="{36CF3FFC-D40F-F140-A959-C07E66326E02}"/>
                </a:ext>
              </a:extLst>
            </p:cNvPr>
            <p:cNvSpPr/>
            <p:nvPr userDrawn="1"/>
          </p:nvSpPr>
          <p:spPr>
            <a:xfrm>
              <a:off x="7554802" y="-3907410"/>
              <a:ext cx="6389798" cy="1440000"/>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196">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Rectangle">
              <a:extLst>
                <a:ext uri="{FF2B5EF4-FFF2-40B4-BE49-F238E27FC236}">
                  <a16:creationId xmlns:a16="http://schemas.microsoft.com/office/drawing/2014/main" id="{929D46E8-1997-9D4F-8472-04F007EE427B}"/>
                </a:ext>
              </a:extLst>
            </p:cNvPr>
            <p:cNvSpPr/>
            <p:nvPr userDrawn="1"/>
          </p:nvSpPr>
          <p:spPr>
            <a:xfrm>
              <a:off x="7554802" y="-2468042"/>
              <a:ext cx="5348398" cy="1440000"/>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196">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5" name="Rectangle 24">
            <a:extLst>
              <a:ext uri="{FF2B5EF4-FFF2-40B4-BE49-F238E27FC236}">
                <a16:creationId xmlns:a16="http://schemas.microsoft.com/office/drawing/2014/main" id="{3F46FDC6-FC62-5841-B074-594631416269}"/>
              </a:ext>
            </a:extLst>
          </p:cNvPr>
          <p:cNvSpPr/>
          <p:nvPr userDrawn="1"/>
        </p:nvSpPr>
        <p:spPr>
          <a:xfrm>
            <a:off x="13164290" y="11586075"/>
            <a:ext cx="10151028" cy="1014765"/>
          </a:xfrm>
          <a:prstGeom prst="rect">
            <a:avLst/>
          </a:prstGeom>
        </p:spPr>
        <p:txBody>
          <a:bodyPr wrap="square">
            <a:spAutoFit/>
          </a:bodyPr>
          <a:lstStyle/>
          <a:p>
            <a:pPr algn="l">
              <a:spcAft>
                <a:spcPts val="600"/>
              </a:spcAft>
            </a:pPr>
            <a:r>
              <a:rPr lang="en-GB" sz="5994" b="0" dirty="0" err="1">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jobs@quantummotion.tech</a:t>
            </a:r>
            <a:endParaRPr lang="en-GB" sz="5994"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Rectangle 28">
            <a:extLst>
              <a:ext uri="{FF2B5EF4-FFF2-40B4-BE49-F238E27FC236}">
                <a16:creationId xmlns:a16="http://schemas.microsoft.com/office/drawing/2014/main" id="{3098E947-38A8-9A4E-A061-D88F9BFAF8B1}"/>
              </a:ext>
            </a:extLst>
          </p:cNvPr>
          <p:cNvSpPr/>
          <p:nvPr userDrawn="1"/>
        </p:nvSpPr>
        <p:spPr>
          <a:xfrm>
            <a:off x="1269824" y="866680"/>
            <a:ext cx="10151028" cy="3705053"/>
          </a:xfrm>
          <a:prstGeom prst="rect">
            <a:avLst/>
          </a:prstGeom>
        </p:spPr>
        <p:txBody>
          <a:bodyPr wrap="square">
            <a:spAutoFit/>
          </a:bodyPr>
          <a:lstStyle/>
          <a:p>
            <a:pPr algn="l">
              <a:spcAft>
                <a:spcPts val="600"/>
              </a:spcAft>
            </a:pPr>
            <a:r>
              <a:rPr lang="en-GB" sz="7492"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JOIN THE NEXT </a:t>
            </a:r>
          </a:p>
          <a:p>
            <a:pPr algn="l">
              <a:spcAft>
                <a:spcPts val="600"/>
              </a:spcAft>
            </a:pPr>
            <a:r>
              <a:rPr lang="en-GB" sz="7492"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REVOLUTION </a:t>
            </a:r>
          </a:p>
          <a:p>
            <a:pPr algn="l">
              <a:spcAft>
                <a:spcPts val="600"/>
              </a:spcAft>
            </a:pPr>
            <a:r>
              <a:rPr lang="en-GB" sz="7492" b="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 SILICON</a:t>
            </a:r>
          </a:p>
        </p:txBody>
      </p:sp>
    </p:spTree>
    <p:extLst>
      <p:ext uri="{BB962C8B-B14F-4D97-AF65-F5344CB8AC3E}">
        <p14:creationId xmlns:p14="http://schemas.microsoft.com/office/powerpoint/2010/main" val="311695518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28802" y="3689355"/>
            <a:ext cx="20726400" cy="2940050"/>
          </a:xfrm>
        </p:spPr>
        <p:txBody>
          <a:bodyPr/>
          <a:lstStyle>
            <a:lvl1pPr>
              <a:defRPr b="1"/>
            </a:lvl1pPr>
          </a:lstStyle>
          <a:p>
            <a:r>
              <a:rPr lang="en-US" dirty="0"/>
              <a:t>&lt;Title of Presentation&gt;</a:t>
            </a:r>
          </a:p>
        </p:txBody>
      </p:sp>
      <p:sp>
        <p:nvSpPr>
          <p:cNvPr id="3" name="Subtitle 2"/>
          <p:cNvSpPr>
            <a:spLocks noGrp="1"/>
          </p:cNvSpPr>
          <p:nvPr>
            <p:ph type="subTitle" idx="1" hasCustomPrompt="1"/>
          </p:nvPr>
        </p:nvSpPr>
        <p:spPr>
          <a:xfrm>
            <a:off x="3657600" y="7772405"/>
            <a:ext cx="17068800" cy="2696818"/>
          </a:xfrm>
        </p:spPr>
        <p:txBody>
          <a:bodyPr/>
          <a:lstStyle>
            <a:lvl1pPr marL="0" indent="0" algn="ctr">
              <a:buNone/>
              <a:defRPr b="1">
                <a:solidFill>
                  <a:schemeClr val="tx1"/>
                </a:solidFill>
              </a:defRPr>
            </a:lvl1pPr>
            <a:lvl2pPr marL="913486" indent="0" algn="ctr">
              <a:buNone/>
              <a:defRPr>
                <a:solidFill>
                  <a:schemeClr val="tx1">
                    <a:tint val="75000"/>
                  </a:schemeClr>
                </a:solidFill>
              </a:defRPr>
            </a:lvl2pPr>
            <a:lvl3pPr marL="1826972" indent="0" algn="ctr">
              <a:buNone/>
              <a:defRPr>
                <a:solidFill>
                  <a:schemeClr val="tx1">
                    <a:tint val="75000"/>
                  </a:schemeClr>
                </a:solidFill>
              </a:defRPr>
            </a:lvl3pPr>
            <a:lvl4pPr marL="2740456" indent="0" algn="ctr">
              <a:buNone/>
              <a:defRPr>
                <a:solidFill>
                  <a:schemeClr val="tx1">
                    <a:tint val="75000"/>
                  </a:schemeClr>
                </a:solidFill>
              </a:defRPr>
            </a:lvl4pPr>
            <a:lvl5pPr marL="3653942" indent="0" algn="ctr">
              <a:buNone/>
              <a:defRPr>
                <a:solidFill>
                  <a:schemeClr val="tx1">
                    <a:tint val="75000"/>
                  </a:schemeClr>
                </a:solidFill>
              </a:defRPr>
            </a:lvl5pPr>
            <a:lvl6pPr marL="4567428" indent="0" algn="ctr">
              <a:buNone/>
              <a:defRPr>
                <a:solidFill>
                  <a:schemeClr val="tx1">
                    <a:tint val="75000"/>
                  </a:schemeClr>
                </a:solidFill>
              </a:defRPr>
            </a:lvl6pPr>
            <a:lvl7pPr marL="5480914" indent="0" algn="ctr">
              <a:buNone/>
              <a:defRPr>
                <a:solidFill>
                  <a:schemeClr val="tx1">
                    <a:tint val="75000"/>
                  </a:schemeClr>
                </a:solidFill>
              </a:defRPr>
            </a:lvl7pPr>
            <a:lvl8pPr marL="6394400" indent="0" algn="ctr">
              <a:buNone/>
              <a:defRPr>
                <a:solidFill>
                  <a:schemeClr val="tx1">
                    <a:tint val="75000"/>
                  </a:schemeClr>
                </a:solidFill>
              </a:defRPr>
            </a:lvl8pPr>
            <a:lvl9pPr marL="7307884" indent="0" algn="ctr">
              <a:buNone/>
              <a:defRPr>
                <a:solidFill>
                  <a:schemeClr val="tx1">
                    <a:tint val="75000"/>
                  </a:schemeClr>
                </a:solidFill>
              </a:defRPr>
            </a:lvl9pPr>
          </a:lstStyle>
          <a:p>
            <a:r>
              <a:rPr lang="en-US" dirty="0"/>
              <a:t>&lt;Author Names&gt;</a:t>
            </a:r>
            <a:br>
              <a:rPr lang="en-US" dirty="0"/>
            </a:br>
            <a:endParaRPr lang="en-US" dirty="0"/>
          </a:p>
        </p:txBody>
      </p:sp>
      <p:sp>
        <p:nvSpPr>
          <p:cNvPr id="24" name="Text Placeholder 23"/>
          <p:cNvSpPr>
            <a:spLocks noGrp="1"/>
          </p:cNvSpPr>
          <p:nvPr>
            <p:ph type="body" sz="quarter" idx="14" hasCustomPrompt="1"/>
          </p:nvPr>
        </p:nvSpPr>
        <p:spPr>
          <a:xfrm>
            <a:off x="4064003" y="1860550"/>
            <a:ext cx="15972366" cy="1828800"/>
          </a:xfrm>
        </p:spPr>
        <p:txBody>
          <a:bodyPr/>
          <a:lstStyle>
            <a:lvl1pPr marL="0" indent="0" algn="ctr">
              <a:buNone/>
              <a:defRPr b="1"/>
            </a:lvl1pPr>
          </a:lstStyle>
          <a:p>
            <a:pPr lvl="0"/>
            <a:r>
              <a:rPr lang="en-US" dirty="0"/>
              <a:t>&lt;Session&gt;-&lt;Paper#&gt;</a:t>
            </a:r>
          </a:p>
        </p:txBody>
      </p:sp>
      <p:sp>
        <p:nvSpPr>
          <p:cNvPr id="30" name="Content Placeholder 29"/>
          <p:cNvSpPr>
            <a:spLocks noGrp="1"/>
          </p:cNvSpPr>
          <p:nvPr>
            <p:ph sz="quarter" idx="15" hasCustomPrompt="1"/>
          </p:nvPr>
        </p:nvSpPr>
        <p:spPr>
          <a:xfrm>
            <a:off x="3657600" y="10469218"/>
            <a:ext cx="17068800" cy="1816732"/>
          </a:xfrm>
        </p:spPr>
        <p:txBody>
          <a:bodyPr/>
          <a:lstStyle>
            <a:lvl1pPr marL="0" indent="0" algn="ctr">
              <a:buNone/>
              <a:defRPr b="1"/>
            </a:lvl1pPr>
          </a:lstStyle>
          <a:p>
            <a:pPr lvl="0"/>
            <a:r>
              <a:rPr lang="en-US" dirty="0"/>
              <a:t>&lt;Affiliations&gt;</a:t>
            </a:r>
          </a:p>
        </p:txBody>
      </p:sp>
    </p:spTree>
    <p:extLst>
      <p:ext uri="{BB962C8B-B14F-4D97-AF65-F5344CB8AC3E}">
        <p14:creationId xmlns:p14="http://schemas.microsoft.com/office/powerpoint/2010/main" val="41622842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0A0A2-15AE-4D04-8C38-885740E5838D}"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D3FBF3-4D4D-4F37-8B6F-E6C4FB246C5E}" type="slidenum">
              <a:rPr lang="en-GB" smtClean="0"/>
              <a:t>‹#›</a:t>
            </a:fld>
            <a:endParaRPr lang="en-GB"/>
          </a:p>
        </p:txBody>
      </p:sp>
    </p:spTree>
    <p:extLst>
      <p:ext uri="{BB962C8B-B14F-4D97-AF65-F5344CB8AC3E}">
        <p14:creationId xmlns:p14="http://schemas.microsoft.com/office/powerpoint/2010/main" val="1195000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0A0A2-15AE-4D04-8C38-885740E5838D}" type="datetimeFigureOut">
              <a:rPr lang="en-GB" smtClean="0"/>
              <a:t>16/07/2026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6CB4B4D-7CA3-9044-876B-883B54F8677D}" type="slidenum">
              <a:rPr lang="en-GB" smtClean="0"/>
              <a:t>‹#›</a:t>
            </a:fld>
            <a:endParaRPr lang="en-GB"/>
          </a:p>
        </p:txBody>
      </p:sp>
    </p:spTree>
    <p:extLst>
      <p:ext uri="{BB962C8B-B14F-4D97-AF65-F5344CB8AC3E}">
        <p14:creationId xmlns:p14="http://schemas.microsoft.com/office/powerpoint/2010/main" val="23102279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50A0A2-15AE-4D04-8C38-885740E5838D}" type="datetimeFigureOut">
              <a:rPr lang="en-GB" smtClean="0"/>
              <a:t>16/07/2026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D3FBF3-4D4D-4F37-8B6F-E6C4FB246C5E}" type="slidenum">
              <a:rPr lang="en-GB" smtClean="0"/>
              <a:t>‹#›</a:t>
            </a:fld>
            <a:endParaRPr lang="en-GB"/>
          </a:p>
        </p:txBody>
      </p:sp>
    </p:spTree>
    <p:extLst>
      <p:ext uri="{BB962C8B-B14F-4D97-AF65-F5344CB8AC3E}">
        <p14:creationId xmlns:p14="http://schemas.microsoft.com/office/powerpoint/2010/main" val="1615079287"/>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grpSp>
        <p:nvGrpSpPr>
          <p:cNvPr id="7" name="グループ化 35"/>
          <p:cNvGrpSpPr/>
          <p:nvPr userDrawn="1"/>
        </p:nvGrpSpPr>
        <p:grpSpPr>
          <a:xfrm>
            <a:off x="20334021" y="404589"/>
            <a:ext cx="3586440" cy="773138"/>
            <a:chOff x="6642100" y="547566"/>
            <a:chExt cx="1982788" cy="569913"/>
          </a:xfrm>
        </p:grpSpPr>
        <p:sp>
          <p:nvSpPr>
            <p:cNvPr id="8" name="Freeform 5"/>
            <p:cNvSpPr>
              <a:spLocks/>
            </p:cNvSpPr>
            <p:nvPr/>
          </p:nvSpPr>
          <p:spPr bwMode="auto">
            <a:xfrm>
              <a:off x="8099425" y="555504"/>
              <a:ext cx="285750" cy="268287"/>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9" name="Freeform 7"/>
            <p:cNvSpPr>
              <a:spLocks/>
            </p:cNvSpPr>
            <p:nvPr/>
          </p:nvSpPr>
          <p:spPr bwMode="auto">
            <a:xfrm>
              <a:off x="7207250" y="555504"/>
              <a:ext cx="288925" cy="268287"/>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0" name="Freeform 9"/>
            <p:cNvSpPr>
              <a:spLocks noEditPoints="1"/>
            </p:cNvSpPr>
            <p:nvPr/>
          </p:nvSpPr>
          <p:spPr bwMode="auto">
            <a:xfrm>
              <a:off x="7434263" y="555504"/>
              <a:ext cx="338137" cy="268287"/>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1" name="Rectangle 12"/>
            <p:cNvSpPr>
              <a:spLocks noChangeArrowheads="1"/>
            </p:cNvSpPr>
            <p:nvPr/>
          </p:nvSpPr>
          <p:spPr bwMode="auto">
            <a:xfrm>
              <a:off x="8440738" y="555504"/>
              <a:ext cx="71437" cy="268287"/>
            </a:xfrm>
            <a:prstGeom prst="rect">
              <a:avLst/>
            </a:pr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2" name="Freeform 13"/>
            <p:cNvSpPr>
              <a:spLocks/>
            </p:cNvSpPr>
            <p:nvPr/>
          </p:nvSpPr>
          <p:spPr bwMode="auto">
            <a:xfrm>
              <a:off x="6769100" y="555504"/>
              <a:ext cx="285750" cy="268287"/>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3" name="Rectangle 15"/>
            <p:cNvSpPr>
              <a:spLocks noChangeArrowheads="1"/>
            </p:cNvSpPr>
            <p:nvPr/>
          </p:nvSpPr>
          <p:spPr bwMode="auto">
            <a:xfrm>
              <a:off x="7110413" y="555504"/>
              <a:ext cx="71437" cy="268287"/>
            </a:xfrm>
            <a:prstGeom prst="rect">
              <a:avLst/>
            </a:pr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4" name="Freeform 16"/>
            <p:cNvSpPr>
              <a:spLocks/>
            </p:cNvSpPr>
            <p:nvPr/>
          </p:nvSpPr>
          <p:spPr bwMode="auto">
            <a:xfrm>
              <a:off x="7759700" y="547566"/>
              <a:ext cx="303213" cy="282575"/>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5" name="Freeform 18"/>
            <p:cNvSpPr>
              <a:spLocks/>
            </p:cNvSpPr>
            <p:nvPr/>
          </p:nvSpPr>
          <p:spPr bwMode="auto">
            <a:xfrm>
              <a:off x="6642100" y="898404"/>
              <a:ext cx="65088" cy="169862"/>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6" name="Freeform 20"/>
            <p:cNvSpPr>
              <a:spLocks/>
            </p:cNvSpPr>
            <p:nvPr/>
          </p:nvSpPr>
          <p:spPr bwMode="auto">
            <a:xfrm>
              <a:off x="6742113" y="947616"/>
              <a:ext cx="133350" cy="120650"/>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7" name="Freeform 22"/>
            <p:cNvSpPr>
              <a:spLocks/>
            </p:cNvSpPr>
            <p:nvPr/>
          </p:nvSpPr>
          <p:spPr bwMode="auto">
            <a:xfrm>
              <a:off x="6911975" y="949204"/>
              <a:ext cx="90488" cy="120650"/>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8" name="Freeform 24"/>
            <p:cNvSpPr>
              <a:spLocks noEditPoints="1"/>
            </p:cNvSpPr>
            <p:nvPr/>
          </p:nvSpPr>
          <p:spPr bwMode="auto">
            <a:xfrm>
              <a:off x="7018338" y="947616"/>
              <a:ext cx="138112" cy="169863"/>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19" name="Freeform 27"/>
            <p:cNvSpPr>
              <a:spLocks/>
            </p:cNvSpPr>
            <p:nvPr/>
          </p:nvSpPr>
          <p:spPr bwMode="auto">
            <a:xfrm>
              <a:off x="7178675" y="947616"/>
              <a:ext cx="52388" cy="120650"/>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0" name="Freeform 29"/>
            <p:cNvSpPr>
              <a:spLocks/>
            </p:cNvSpPr>
            <p:nvPr/>
          </p:nvSpPr>
          <p:spPr bwMode="auto">
            <a:xfrm>
              <a:off x="7196138" y="898404"/>
              <a:ext cx="39687" cy="36512"/>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1" name="Freeform 31"/>
            <p:cNvSpPr>
              <a:spLocks/>
            </p:cNvSpPr>
            <p:nvPr/>
          </p:nvSpPr>
          <p:spPr bwMode="auto">
            <a:xfrm>
              <a:off x="7261225" y="947616"/>
              <a:ext cx="103188" cy="120650"/>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2" name="Freeform 33"/>
            <p:cNvSpPr>
              <a:spLocks noEditPoints="1"/>
            </p:cNvSpPr>
            <p:nvPr/>
          </p:nvSpPr>
          <p:spPr bwMode="auto">
            <a:xfrm>
              <a:off x="7378700" y="949204"/>
              <a:ext cx="114300" cy="120650"/>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3" name="Freeform 36"/>
            <p:cNvSpPr>
              <a:spLocks/>
            </p:cNvSpPr>
            <p:nvPr/>
          </p:nvSpPr>
          <p:spPr bwMode="auto">
            <a:xfrm>
              <a:off x="7686675" y="893641"/>
              <a:ext cx="133350" cy="174625"/>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4" name="Freeform 38"/>
            <p:cNvSpPr>
              <a:spLocks noEditPoints="1"/>
            </p:cNvSpPr>
            <p:nvPr/>
          </p:nvSpPr>
          <p:spPr bwMode="auto">
            <a:xfrm>
              <a:off x="7850188" y="949204"/>
              <a:ext cx="114300" cy="120650"/>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5" name="Freeform 41"/>
            <p:cNvSpPr>
              <a:spLocks/>
            </p:cNvSpPr>
            <p:nvPr/>
          </p:nvSpPr>
          <p:spPr bwMode="auto">
            <a:xfrm>
              <a:off x="7583488" y="915866"/>
              <a:ext cx="88900" cy="153988"/>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6" name="Freeform 43"/>
            <p:cNvSpPr>
              <a:spLocks/>
            </p:cNvSpPr>
            <p:nvPr/>
          </p:nvSpPr>
          <p:spPr bwMode="auto">
            <a:xfrm>
              <a:off x="8045450" y="901579"/>
              <a:ext cx="192088" cy="166687"/>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7" name="Freeform 45"/>
            <p:cNvSpPr>
              <a:spLocks noEditPoints="1"/>
            </p:cNvSpPr>
            <p:nvPr/>
          </p:nvSpPr>
          <p:spPr bwMode="auto">
            <a:xfrm>
              <a:off x="8267700" y="949204"/>
              <a:ext cx="112713" cy="120650"/>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8" name="Freeform 48"/>
            <p:cNvSpPr>
              <a:spLocks/>
            </p:cNvSpPr>
            <p:nvPr/>
          </p:nvSpPr>
          <p:spPr bwMode="auto">
            <a:xfrm>
              <a:off x="8535988" y="915866"/>
              <a:ext cx="88900" cy="153988"/>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29" name="Freeform 50"/>
            <p:cNvSpPr>
              <a:spLocks/>
            </p:cNvSpPr>
            <p:nvPr/>
          </p:nvSpPr>
          <p:spPr bwMode="auto">
            <a:xfrm>
              <a:off x="8383588" y="950791"/>
              <a:ext cx="141287" cy="117475"/>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a:effectLst/>
          </p:spPr>
          <p:txBody>
            <a:bodyPr wrap="none" lIns="90000" tIns="46800" rIns="90000" bIns="46800"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sp>
          <p:nvSpPr>
            <p:cNvPr id="30" name="Freeform 52"/>
            <p:cNvSpPr>
              <a:spLocks/>
            </p:cNvSpPr>
            <p:nvPr/>
          </p:nvSpPr>
          <p:spPr bwMode="auto">
            <a:xfrm>
              <a:off x="8521700" y="868241"/>
              <a:ext cx="76200" cy="47625"/>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a:effectLst/>
          </p:spPr>
          <p:txBody>
            <a:bodyPr wrap="none" anchor="ctr"/>
            <a:lstStyle/>
            <a:p>
              <a:pPr marL="0" marR="0" lvl="0" indent="0" algn="l" defTabSz="1826972" rtl="0" eaLnBrk="0" fontAlgn="auto" latinLnBrk="0" hangingPunct="0">
                <a:lnSpc>
                  <a:spcPct val="90000"/>
                </a:lnSpc>
                <a:spcBef>
                  <a:spcPts val="0"/>
                </a:spcBef>
                <a:spcAft>
                  <a:spcPts val="0"/>
                </a:spcAft>
                <a:buClrTx/>
                <a:buSzTx/>
                <a:buFontTx/>
                <a:buNone/>
                <a:tabLst/>
                <a:defRPr/>
              </a:pPr>
              <a:endParaRPr kumimoji="0" lang="ja-JP" altLang="en-US" sz="3596" b="0" i="0" u="none" strike="noStrike" kern="0" cap="none" spc="0" normalizeH="0" baseline="0" noProof="0">
                <a:ln>
                  <a:noFill/>
                </a:ln>
                <a:solidFill>
                  <a:sysClr val="windowText" lastClr="000000"/>
                </a:solidFill>
                <a:effectLst/>
                <a:uLnTx/>
                <a:uFillTx/>
                <a:latin typeface="HGPｺﾞｼｯｸE" pitchFamily="50" charset="-128"/>
                <a:ea typeface="HGPｺﾞｼｯｸE" pitchFamily="50" charset="-128"/>
                <a:cs typeface="+mn-cs"/>
              </a:endParaRPr>
            </a:p>
          </p:txBody>
        </p:sp>
      </p:grpSp>
      <p:grpSp>
        <p:nvGrpSpPr>
          <p:cNvPr id="31" name="グループ化 59"/>
          <p:cNvGrpSpPr/>
          <p:nvPr userDrawn="1"/>
        </p:nvGrpSpPr>
        <p:grpSpPr>
          <a:xfrm>
            <a:off x="-7" y="1479571"/>
            <a:ext cx="24384014" cy="148970"/>
            <a:chOff x="-4" y="739775"/>
            <a:chExt cx="9144005" cy="74485"/>
          </a:xfrm>
        </p:grpSpPr>
        <p:sp>
          <p:nvSpPr>
            <p:cNvPr id="32" name="正方形/長方形 11"/>
            <p:cNvSpPr>
              <a:spLocks noChangeArrowheads="1"/>
            </p:cNvSpPr>
            <p:nvPr/>
          </p:nvSpPr>
          <p:spPr bwMode="auto">
            <a:xfrm>
              <a:off x="1" y="739775"/>
              <a:ext cx="9144000"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1826972" rtl="0" eaLnBrk="0" fontAlgn="base" latinLnBrk="0" hangingPunct="0">
                <a:lnSpc>
                  <a:spcPct val="100000"/>
                </a:lnSpc>
                <a:spcBef>
                  <a:spcPct val="0"/>
                </a:spcBef>
                <a:spcAft>
                  <a:spcPct val="0"/>
                </a:spcAft>
                <a:buClrTx/>
                <a:buSzTx/>
                <a:buFontTx/>
                <a:buNone/>
                <a:tabLst/>
                <a:defRPr/>
              </a:pPr>
              <a:endParaRPr kumimoji="1" lang="ja-JP" altLang="en-US" sz="5194" b="0" i="0" u="none" strike="noStrike" kern="1200" cap="none" spc="0" normalizeH="0" baseline="0" noProof="0">
                <a:ln>
                  <a:noFill/>
                </a:ln>
                <a:solidFill>
                  <a:prstClr val="white"/>
                </a:solidFill>
                <a:effectLst/>
                <a:uLnTx/>
                <a:uFillTx/>
                <a:latin typeface="Arial"/>
                <a:ea typeface="HGPｺﾞｼｯｸE"/>
                <a:cs typeface="+mn-cs"/>
              </a:endParaRPr>
            </a:p>
          </p:txBody>
        </p:sp>
        <p:grpSp>
          <p:nvGrpSpPr>
            <p:cNvPr id="33" name="グループ化 62"/>
            <p:cNvGrpSpPr/>
            <p:nvPr userDrawn="1"/>
          </p:nvGrpSpPr>
          <p:grpSpPr>
            <a:xfrm>
              <a:off x="-4" y="739775"/>
              <a:ext cx="1481336" cy="74485"/>
              <a:chOff x="312738" y="2747963"/>
              <a:chExt cx="1970087" cy="109537"/>
            </a:xfrm>
          </p:grpSpPr>
          <p:sp>
            <p:nvSpPr>
              <p:cNvPr id="34" name="正方形/長方形 62"/>
              <p:cNvSpPr/>
              <p:nvPr/>
            </p:nvSpPr>
            <p:spPr bwMode="auto">
              <a:xfrm>
                <a:off x="312738" y="2747963"/>
                <a:ext cx="1970087" cy="109537"/>
              </a:xfrm>
              <a:prstGeom prst="rect">
                <a:avLst/>
              </a:prstGeom>
              <a:solidFill>
                <a:srgbClr val="FD0014"/>
              </a:solidFill>
              <a:ln w="9525">
                <a:noFill/>
                <a:miter lim="800000"/>
                <a:headEnd/>
                <a:tailEnd/>
              </a:ln>
              <a:effectLst/>
            </p:spPr>
            <p:txBody>
              <a:bodyPr wrap="none" anchor="ctr"/>
              <a:lstStyle/>
              <a:p>
                <a:pPr marL="0" marR="0" lvl="0" indent="0" algn="l" defTabSz="1826972" rtl="0" eaLnBrk="0" fontAlgn="auto" latinLnBrk="0" hangingPunct="0">
                  <a:lnSpc>
                    <a:spcPct val="100000"/>
                  </a:lnSpc>
                  <a:spcBef>
                    <a:spcPts val="0"/>
                  </a:spcBef>
                  <a:spcAft>
                    <a:spcPts val="0"/>
                  </a:spcAft>
                  <a:buClrTx/>
                  <a:buSzTx/>
                  <a:buFontTx/>
                  <a:buNone/>
                  <a:tabLst/>
                  <a:defRPr/>
                </a:pPr>
                <a:endParaRPr kumimoji="0" lang="ja-JP" altLang="en-US" sz="3596" b="0" i="0" u="none" strike="noStrike" kern="0" cap="none" spc="0" normalizeH="0" baseline="0" noProof="0" dirty="0">
                  <a:ln>
                    <a:noFill/>
                  </a:ln>
                  <a:solidFill>
                    <a:sysClr val="windowText" lastClr="000000"/>
                  </a:solidFill>
                  <a:effectLst/>
                  <a:uLnTx/>
                  <a:uFillTx/>
                  <a:latin typeface="HGPｺﾞｼｯｸE" charset="-128"/>
                  <a:ea typeface="HGPｺﾞｼｯｸE" charset="-128"/>
                  <a:cs typeface="+mn-cs"/>
                </a:endParaRPr>
              </a:p>
            </p:txBody>
          </p:sp>
          <p:sp>
            <p:nvSpPr>
              <p:cNvPr id="35" name="正方形/長方形 63"/>
              <p:cNvSpPr/>
              <p:nvPr/>
            </p:nvSpPr>
            <p:spPr bwMode="auto">
              <a:xfrm>
                <a:off x="312738" y="2747963"/>
                <a:ext cx="985837" cy="109537"/>
              </a:xfrm>
              <a:prstGeom prst="rect">
                <a:avLst/>
              </a:prstGeom>
              <a:solidFill>
                <a:srgbClr val="B3B3B3"/>
              </a:solidFill>
              <a:ln w="9525">
                <a:noFill/>
                <a:miter lim="800000"/>
                <a:headEnd/>
                <a:tailEnd/>
              </a:ln>
              <a:effectLst/>
            </p:spPr>
            <p:txBody>
              <a:bodyPr wrap="none" anchor="ctr"/>
              <a:lstStyle/>
              <a:p>
                <a:pPr marL="0" marR="0" lvl="0" indent="0" algn="l" defTabSz="1826972" rtl="0" eaLnBrk="0" fontAlgn="auto" latinLnBrk="0" hangingPunct="0">
                  <a:lnSpc>
                    <a:spcPct val="100000"/>
                  </a:lnSpc>
                  <a:spcBef>
                    <a:spcPts val="0"/>
                  </a:spcBef>
                  <a:spcAft>
                    <a:spcPts val="0"/>
                  </a:spcAft>
                  <a:buClrTx/>
                  <a:buSzTx/>
                  <a:buFontTx/>
                  <a:buNone/>
                  <a:tabLst/>
                  <a:defRPr/>
                </a:pPr>
                <a:endParaRPr kumimoji="0" lang="ja-JP" altLang="en-US" sz="3596" b="0" i="0" u="none" strike="noStrike" kern="0" cap="none" spc="0" normalizeH="0" baseline="0" noProof="0" dirty="0">
                  <a:ln>
                    <a:noFill/>
                  </a:ln>
                  <a:solidFill>
                    <a:sysClr val="windowText" lastClr="000000"/>
                  </a:solidFill>
                  <a:effectLst/>
                  <a:uLnTx/>
                  <a:uFillTx/>
                  <a:latin typeface="HGPｺﾞｼｯｸE" charset="-128"/>
                  <a:ea typeface="HGPｺﾞｼｯｸE" charset="-128"/>
                  <a:cs typeface="+mn-cs"/>
                </a:endParaRPr>
              </a:p>
            </p:txBody>
          </p:sp>
        </p:grpSp>
      </p:grpSp>
    </p:spTree>
    <p:extLst>
      <p:ext uri="{BB962C8B-B14F-4D97-AF65-F5344CB8AC3E}">
        <p14:creationId xmlns:p14="http://schemas.microsoft.com/office/powerpoint/2010/main" val="2593106448"/>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28802" y="3689355"/>
            <a:ext cx="20726400" cy="2940050"/>
          </a:xfrm>
        </p:spPr>
        <p:txBody>
          <a:bodyPr/>
          <a:lstStyle>
            <a:lvl1pPr>
              <a:defRPr b="1"/>
            </a:lvl1pPr>
          </a:lstStyle>
          <a:p>
            <a:r>
              <a:rPr lang="en-US" dirty="0"/>
              <a:t>&lt;Title of Presentation&gt;</a:t>
            </a:r>
          </a:p>
        </p:txBody>
      </p:sp>
      <p:sp>
        <p:nvSpPr>
          <p:cNvPr id="3" name="Subtitle 2"/>
          <p:cNvSpPr>
            <a:spLocks noGrp="1"/>
          </p:cNvSpPr>
          <p:nvPr>
            <p:ph type="subTitle" idx="1" hasCustomPrompt="1"/>
          </p:nvPr>
        </p:nvSpPr>
        <p:spPr>
          <a:xfrm>
            <a:off x="3657600" y="7772405"/>
            <a:ext cx="17068800" cy="2696818"/>
          </a:xfrm>
        </p:spPr>
        <p:txBody>
          <a:bodyPr/>
          <a:lstStyle>
            <a:lvl1pPr marL="0" indent="0" algn="ctr">
              <a:buNone/>
              <a:defRPr b="1">
                <a:solidFill>
                  <a:schemeClr val="tx1"/>
                </a:solidFill>
              </a:defRPr>
            </a:lvl1pPr>
            <a:lvl2pPr marL="913486" indent="0" algn="ctr">
              <a:buNone/>
              <a:defRPr>
                <a:solidFill>
                  <a:schemeClr val="tx1">
                    <a:tint val="75000"/>
                  </a:schemeClr>
                </a:solidFill>
              </a:defRPr>
            </a:lvl2pPr>
            <a:lvl3pPr marL="1826972" indent="0" algn="ctr">
              <a:buNone/>
              <a:defRPr>
                <a:solidFill>
                  <a:schemeClr val="tx1">
                    <a:tint val="75000"/>
                  </a:schemeClr>
                </a:solidFill>
              </a:defRPr>
            </a:lvl3pPr>
            <a:lvl4pPr marL="2740456" indent="0" algn="ctr">
              <a:buNone/>
              <a:defRPr>
                <a:solidFill>
                  <a:schemeClr val="tx1">
                    <a:tint val="75000"/>
                  </a:schemeClr>
                </a:solidFill>
              </a:defRPr>
            </a:lvl4pPr>
            <a:lvl5pPr marL="3653942" indent="0" algn="ctr">
              <a:buNone/>
              <a:defRPr>
                <a:solidFill>
                  <a:schemeClr val="tx1">
                    <a:tint val="75000"/>
                  </a:schemeClr>
                </a:solidFill>
              </a:defRPr>
            </a:lvl5pPr>
            <a:lvl6pPr marL="4567428" indent="0" algn="ctr">
              <a:buNone/>
              <a:defRPr>
                <a:solidFill>
                  <a:schemeClr val="tx1">
                    <a:tint val="75000"/>
                  </a:schemeClr>
                </a:solidFill>
              </a:defRPr>
            </a:lvl6pPr>
            <a:lvl7pPr marL="5480914" indent="0" algn="ctr">
              <a:buNone/>
              <a:defRPr>
                <a:solidFill>
                  <a:schemeClr val="tx1">
                    <a:tint val="75000"/>
                  </a:schemeClr>
                </a:solidFill>
              </a:defRPr>
            </a:lvl7pPr>
            <a:lvl8pPr marL="6394400" indent="0" algn="ctr">
              <a:buNone/>
              <a:defRPr>
                <a:solidFill>
                  <a:schemeClr val="tx1">
                    <a:tint val="75000"/>
                  </a:schemeClr>
                </a:solidFill>
              </a:defRPr>
            </a:lvl8pPr>
            <a:lvl9pPr marL="7307884" indent="0" algn="ctr">
              <a:buNone/>
              <a:defRPr>
                <a:solidFill>
                  <a:schemeClr val="tx1">
                    <a:tint val="75000"/>
                  </a:schemeClr>
                </a:solidFill>
              </a:defRPr>
            </a:lvl9pPr>
          </a:lstStyle>
          <a:p>
            <a:r>
              <a:rPr lang="en-US" dirty="0"/>
              <a:t>&lt;Author Names&gt;</a:t>
            </a:r>
            <a:br>
              <a:rPr lang="en-US" dirty="0"/>
            </a:br>
            <a:endParaRPr lang="en-US" dirty="0"/>
          </a:p>
        </p:txBody>
      </p:sp>
      <p:sp>
        <p:nvSpPr>
          <p:cNvPr id="24" name="Text Placeholder 23"/>
          <p:cNvSpPr>
            <a:spLocks noGrp="1"/>
          </p:cNvSpPr>
          <p:nvPr>
            <p:ph type="body" sz="quarter" idx="14" hasCustomPrompt="1"/>
          </p:nvPr>
        </p:nvSpPr>
        <p:spPr>
          <a:xfrm>
            <a:off x="4064003" y="1860550"/>
            <a:ext cx="15972366" cy="1828800"/>
          </a:xfrm>
        </p:spPr>
        <p:txBody>
          <a:bodyPr/>
          <a:lstStyle>
            <a:lvl1pPr marL="0" indent="0" algn="ctr">
              <a:buNone/>
              <a:defRPr b="1"/>
            </a:lvl1pPr>
          </a:lstStyle>
          <a:p>
            <a:pPr lvl="0"/>
            <a:r>
              <a:rPr lang="en-US" dirty="0"/>
              <a:t>&lt;Session&gt;-&lt;Paper#&gt;</a:t>
            </a:r>
          </a:p>
        </p:txBody>
      </p:sp>
      <p:sp>
        <p:nvSpPr>
          <p:cNvPr id="30" name="Content Placeholder 29"/>
          <p:cNvSpPr>
            <a:spLocks noGrp="1"/>
          </p:cNvSpPr>
          <p:nvPr>
            <p:ph sz="quarter" idx="15" hasCustomPrompt="1"/>
          </p:nvPr>
        </p:nvSpPr>
        <p:spPr>
          <a:xfrm>
            <a:off x="3657600" y="10469218"/>
            <a:ext cx="17068800" cy="1816732"/>
          </a:xfrm>
        </p:spPr>
        <p:txBody>
          <a:bodyPr/>
          <a:lstStyle>
            <a:lvl1pPr marL="0" indent="0" algn="ctr">
              <a:buNone/>
              <a:defRPr b="1"/>
            </a:lvl1pPr>
          </a:lstStyle>
          <a:p>
            <a:pPr lvl="0"/>
            <a:r>
              <a:rPr lang="en-US" dirty="0"/>
              <a:t>&lt;Affiliations&gt;</a:t>
            </a:r>
          </a:p>
        </p:txBody>
      </p:sp>
    </p:spTree>
    <p:extLst>
      <p:ext uri="{BB962C8B-B14F-4D97-AF65-F5344CB8AC3E}">
        <p14:creationId xmlns:p14="http://schemas.microsoft.com/office/powerpoint/2010/main" val="406640871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Blank copy">
    <p:bg>
      <p:bgPr>
        <a:solidFill>
          <a:srgbClr val="131428"/>
        </a:solidFill>
        <a:effectLst/>
      </p:bgPr>
    </p:bg>
    <p:spTree>
      <p:nvGrpSpPr>
        <p:cNvPr id="1" name=""/>
        <p:cNvGrpSpPr/>
        <p:nvPr/>
      </p:nvGrpSpPr>
      <p:grpSpPr>
        <a:xfrm>
          <a:off x="0" y="0"/>
          <a:ext cx="0" cy="0"/>
          <a:chOff x="0" y="0"/>
          <a:chExt cx="0" cy="0"/>
        </a:xfrm>
      </p:grpSpPr>
      <p:sp>
        <p:nvSpPr>
          <p:cNvPr id="74" name="Circle"/>
          <p:cNvSpPr/>
          <p:nvPr/>
        </p:nvSpPr>
        <p:spPr>
          <a:xfrm>
            <a:off x="22965096" y="12554761"/>
            <a:ext cx="457404" cy="462262"/>
          </a:xfrm>
          <a:prstGeom prst="ellipse">
            <a:avLst/>
          </a:prstGeom>
          <a:solidFill>
            <a:srgbClr val="FFFFFF"/>
          </a:solidFill>
          <a:ln w="12700">
            <a:miter lim="400000"/>
          </a:ln>
        </p:spPr>
        <p:txBody>
          <a:bodyPr lIns="50748" tIns="50748" rIns="50748" bIns="50748" anchor="ctr"/>
          <a:lstStyle/>
          <a:p>
            <a:pPr defTabSz="824674">
              <a:defRPr sz="3200">
                <a:solidFill>
                  <a:srgbClr val="FFFFFF"/>
                </a:solidFill>
                <a:latin typeface="Helvetica Neue Medium"/>
                <a:ea typeface="Helvetica Neue Medium"/>
                <a:cs typeface="Helvetica Neue Medium"/>
                <a:sym typeface="Helvetica Neue Medium"/>
              </a:defRPr>
            </a:pPr>
            <a:endParaRPr sz="3196"/>
          </a:p>
        </p:txBody>
      </p:sp>
      <p:sp>
        <p:nvSpPr>
          <p:cNvPr id="75" name="Slide Number"/>
          <p:cNvSpPr txBox="1">
            <a:spLocks noGrp="1"/>
          </p:cNvSpPr>
          <p:nvPr>
            <p:ph type="sldNum" sz="quarter" idx="2"/>
          </p:nvPr>
        </p:nvSpPr>
        <p:spPr>
          <a:xfrm>
            <a:off x="23097264" y="12641552"/>
            <a:ext cx="320601" cy="317716"/>
          </a:xfrm>
          <a:prstGeom prst="rect">
            <a:avLst/>
          </a:prstGeom>
        </p:spPr>
        <p:txBody>
          <a:bodyPr/>
          <a:lstStyle>
            <a:lvl1pPr>
              <a:defRPr sz="1398">
                <a:solidFill>
                  <a:srgbClr val="131428"/>
                </a:solidFill>
              </a:defRPr>
            </a:lvl1pPr>
          </a:lstStyle>
          <a:p>
            <a:fld id="{86CB4B4D-7CA3-9044-876B-883B54F8677D}" type="slidenum">
              <a:t>‹#›</a:t>
            </a:fld>
            <a:endParaRPr/>
          </a:p>
        </p:txBody>
      </p:sp>
      <p:sp>
        <p:nvSpPr>
          <p:cNvPr id="76" name="Silicon chips. Made quantum."/>
          <p:cNvSpPr txBox="1">
            <a:spLocks noGrp="1"/>
          </p:cNvSpPr>
          <p:nvPr>
            <p:ph type="body" sz="quarter" idx="13"/>
          </p:nvPr>
        </p:nvSpPr>
        <p:spPr>
          <a:xfrm>
            <a:off x="1067175" y="926391"/>
            <a:ext cx="17784740" cy="1292662"/>
          </a:xfrm>
          <a:prstGeom prst="rect">
            <a:avLst/>
          </a:prstGeom>
        </p:spPr>
        <p:txBody>
          <a:bodyPr wrap="none" lIns="0" tIns="0" rIns="0" bIns="0">
            <a:spAutoFit/>
          </a:bodyPr>
          <a:lstStyle>
            <a:lvl1pPr defTabSz="4876676">
              <a:defRPr sz="8400" b="0" cap="all">
                <a:solidFill>
                  <a:srgbClr val="131428"/>
                </a:solidFill>
                <a:latin typeface="Helvetica"/>
                <a:cs typeface="Helvetica"/>
                <a:sym typeface="Helvetica"/>
              </a:defRPr>
            </a:lvl1p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77" name="Image"/>
          <p:cNvSpPr>
            <a:spLocks noGrp="1"/>
          </p:cNvSpPr>
          <p:nvPr>
            <p:ph type="pic" sz="quarter" idx="14"/>
          </p:nvPr>
        </p:nvSpPr>
        <p:spPr>
          <a:xfrm>
            <a:off x="961501" y="12310939"/>
            <a:ext cx="2733565" cy="680294"/>
          </a:xfrm>
          <a:prstGeom prst="rect">
            <a:avLst/>
          </a:prstGeom>
        </p:spPr>
        <p:txBody>
          <a:bodyPr lIns="91439" tIns="45719" rIns="91439" bIns="45719">
            <a:noAutofit/>
          </a:bodyPr>
          <a:lstStyle/>
          <a:p>
            <a:endParaRPr/>
          </a:p>
        </p:txBody>
      </p:sp>
    </p:spTree>
    <p:extLst>
      <p:ext uri="{BB962C8B-B14F-4D97-AF65-F5344CB8AC3E}">
        <p14:creationId xmlns:p14="http://schemas.microsoft.com/office/powerpoint/2010/main" val="4080846180"/>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0EC4D-541D-34B1-1E86-7750B2489050}"/>
              </a:ext>
            </a:extLst>
          </p:cNvPr>
          <p:cNvSpPr>
            <a:spLocks noGrp="1"/>
          </p:cNvSpPr>
          <p:nvPr>
            <p:ph type="ctrTitle"/>
          </p:nvPr>
        </p:nvSpPr>
        <p:spPr>
          <a:xfrm>
            <a:off x="3048002" y="2244726"/>
            <a:ext cx="18288000" cy="4775200"/>
          </a:xfrm>
        </p:spPr>
        <p:txBody>
          <a:bodyPr anchor="b"/>
          <a:lstStyle>
            <a:lvl1pPr algn="ctr">
              <a:defRPr sz="12000"/>
            </a:lvl1pPr>
          </a:lstStyle>
          <a:p>
            <a:r>
              <a:rPr lang="en-US"/>
              <a:t>Click to edit Master title style</a:t>
            </a:r>
            <a:endParaRPr lang="en-GB"/>
          </a:p>
        </p:txBody>
      </p:sp>
      <p:sp>
        <p:nvSpPr>
          <p:cNvPr id="3" name="Subtitle 2">
            <a:extLst>
              <a:ext uri="{FF2B5EF4-FFF2-40B4-BE49-F238E27FC236}">
                <a16:creationId xmlns:a16="http://schemas.microsoft.com/office/drawing/2014/main" id="{F7268C42-C5FE-2E14-22F4-5F8EEEECA5D7}"/>
              </a:ext>
            </a:extLst>
          </p:cNvPr>
          <p:cNvSpPr>
            <a:spLocks noGrp="1"/>
          </p:cNvSpPr>
          <p:nvPr>
            <p:ph type="subTitle" idx="1"/>
          </p:nvPr>
        </p:nvSpPr>
        <p:spPr>
          <a:xfrm>
            <a:off x="3048002"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91B1F78-0B31-2F95-96A8-BB9157ABD528}"/>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5" name="Footer Placeholder 4">
            <a:extLst>
              <a:ext uri="{FF2B5EF4-FFF2-40B4-BE49-F238E27FC236}">
                <a16:creationId xmlns:a16="http://schemas.microsoft.com/office/drawing/2014/main" id="{96DA6AE3-092C-B755-813D-1AFA27D0E5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30DD4A-6079-909A-D151-3F7F5FBF2B61}"/>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1798026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A2FF7-5AEE-6790-8A10-DB0EC5CED9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54675C9-8252-B54B-2908-CEE1FCA5E9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F248B9-A7B5-67C8-3BA8-DC90214FDE27}"/>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5" name="Footer Placeholder 4">
            <a:extLst>
              <a:ext uri="{FF2B5EF4-FFF2-40B4-BE49-F238E27FC236}">
                <a16:creationId xmlns:a16="http://schemas.microsoft.com/office/drawing/2014/main" id="{2B0F5F18-E839-FB36-E4EA-297AC7E71F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1C8704-72C4-CED9-FC8E-EEF28B4033CB}"/>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3309005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Blank copy">
    <p:bg>
      <p:bgPr>
        <a:solidFill>
          <a:srgbClr val="131428"/>
        </a:solidFill>
        <a:effectLst/>
      </p:bgPr>
    </p:bg>
    <p:spTree>
      <p:nvGrpSpPr>
        <p:cNvPr id="1" name=""/>
        <p:cNvGrpSpPr/>
        <p:nvPr/>
      </p:nvGrpSpPr>
      <p:grpSpPr>
        <a:xfrm>
          <a:off x="0" y="0"/>
          <a:ext cx="0" cy="0"/>
          <a:chOff x="0" y="0"/>
          <a:chExt cx="0" cy="0"/>
        </a:xfrm>
      </p:grpSpPr>
      <p:sp>
        <p:nvSpPr>
          <p:cNvPr id="84" name="Silicon chips. Made quantum."/>
          <p:cNvSpPr txBox="1">
            <a:spLocks noGrp="1"/>
          </p:cNvSpPr>
          <p:nvPr>
            <p:ph type="body" sz="quarter" idx="13"/>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85" name="Image"/>
          <p:cNvSpPr>
            <a:spLocks noGrp="1"/>
          </p:cNvSpPr>
          <p:nvPr>
            <p:ph type="pic" sz="quarter" idx="14"/>
          </p:nvPr>
        </p:nvSpPr>
        <p:spPr>
          <a:xfrm>
            <a:off x="961499" y="12310937"/>
            <a:ext cx="2733565" cy="680294"/>
          </a:xfrm>
          <a:prstGeom prst="rect">
            <a:avLst/>
          </a:prstGeom>
        </p:spPr>
        <p:txBody>
          <a:bodyPr lIns="91439" tIns="45719" rIns="91439" bIns="45719">
            <a:noAutofit/>
          </a:bodyPr>
          <a:lstStyle/>
          <a:p>
            <a:endParaRPr/>
          </a:p>
        </p:txBody>
      </p:sp>
      <p:sp>
        <p:nvSpPr>
          <p:cNvPr id="86"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131428"/>
                </a:solidFill>
              </a:defRPr>
            </a:lvl1p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22CB3-534D-EC12-ADBB-003292B3A5BC}"/>
              </a:ext>
            </a:extLst>
          </p:cNvPr>
          <p:cNvSpPr>
            <a:spLocks noGrp="1"/>
          </p:cNvSpPr>
          <p:nvPr>
            <p:ph type="title"/>
          </p:nvPr>
        </p:nvSpPr>
        <p:spPr>
          <a:xfrm>
            <a:off x="1662259" y="3419477"/>
            <a:ext cx="21034060" cy="5705474"/>
          </a:xfrm>
        </p:spPr>
        <p:txBody>
          <a:bodyPr anchor="b"/>
          <a:lstStyle>
            <a:lvl1pPr>
              <a:defRPr sz="12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758FC28-B87D-A4AB-761C-9C58EC3E3A68}"/>
              </a:ext>
            </a:extLst>
          </p:cNvPr>
          <p:cNvSpPr>
            <a:spLocks noGrp="1"/>
          </p:cNvSpPr>
          <p:nvPr>
            <p:ph type="body" idx="1"/>
          </p:nvPr>
        </p:nvSpPr>
        <p:spPr>
          <a:xfrm>
            <a:off x="1662259" y="9178927"/>
            <a:ext cx="2103406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B966E0-89AE-6A7E-8E45-64604203B36C}"/>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5" name="Footer Placeholder 4">
            <a:extLst>
              <a:ext uri="{FF2B5EF4-FFF2-40B4-BE49-F238E27FC236}">
                <a16:creationId xmlns:a16="http://schemas.microsoft.com/office/drawing/2014/main" id="{8866EB22-4966-4409-D281-F8585BDA87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B22D0F-D0FD-71A6-508D-45135FE593D4}"/>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17194082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0A11D-F90E-86BC-153D-79C81891AC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EE031D-DE37-97F1-83A6-D5F85FB359E9}"/>
              </a:ext>
            </a:extLst>
          </p:cNvPr>
          <p:cNvSpPr>
            <a:spLocks noGrp="1"/>
          </p:cNvSpPr>
          <p:nvPr>
            <p:ph sz="half" idx="1"/>
          </p:nvPr>
        </p:nvSpPr>
        <p:spPr>
          <a:xfrm>
            <a:off x="1674972" y="3651250"/>
            <a:ext cx="1036447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3D0541-239E-0B1A-8988-99821A2AEC9F}"/>
              </a:ext>
            </a:extLst>
          </p:cNvPr>
          <p:cNvSpPr>
            <a:spLocks noGrp="1"/>
          </p:cNvSpPr>
          <p:nvPr>
            <p:ph sz="half" idx="2"/>
          </p:nvPr>
        </p:nvSpPr>
        <p:spPr>
          <a:xfrm>
            <a:off x="12344559" y="3651250"/>
            <a:ext cx="10364472"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3513A6B-23F5-3D10-6984-1E577470CE68}"/>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6" name="Footer Placeholder 5">
            <a:extLst>
              <a:ext uri="{FF2B5EF4-FFF2-40B4-BE49-F238E27FC236}">
                <a16:creationId xmlns:a16="http://schemas.microsoft.com/office/drawing/2014/main" id="{8CB889B8-15AA-0AA2-A429-E741B21C58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D789A7-BB67-90FD-C7B4-B809068A566D}"/>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38081443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654E2-97EF-B0E3-5DD6-BE4B37CCFFA5}"/>
              </a:ext>
            </a:extLst>
          </p:cNvPr>
          <p:cNvSpPr>
            <a:spLocks noGrp="1"/>
          </p:cNvSpPr>
          <p:nvPr>
            <p:ph type="title"/>
          </p:nvPr>
        </p:nvSpPr>
        <p:spPr>
          <a:xfrm>
            <a:off x="1678149" y="730251"/>
            <a:ext cx="21034060" cy="265112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28CADE-F6B5-7B7E-0357-07D99A662017}"/>
              </a:ext>
            </a:extLst>
          </p:cNvPr>
          <p:cNvSpPr>
            <a:spLocks noGrp="1"/>
          </p:cNvSpPr>
          <p:nvPr>
            <p:ph type="body" idx="1"/>
          </p:nvPr>
        </p:nvSpPr>
        <p:spPr>
          <a:xfrm>
            <a:off x="1678149" y="3362326"/>
            <a:ext cx="10316797"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a:extLst>
              <a:ext uri="{FF2B5EF4-FFF2-40B4-BE49-F238E27FC236}">
                <a16:creationId xmlns:a16="http://schemas.microsoft.com/office/drawing/2014/main" id="{227242A1-C5B3-F18F-A694-7343C065500D}"/>
              </a:ext>
            </a:extLst>
          </p:cNvPr>
          <p:cNvSpPr>
            <a:spLocks noGrp="1"/>
          </p:cNvSpPr>
          <p:nvPr>
            <p:ph sz="half" idx="2"/>
          </p:nvPr>
        </p:nvSpPr>
        <p:spPr>
          <a:xfrm>
            <a:off x="1678149" y="5010150"/>
            <a:ext cx="10316797"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764DE23-0DBC-12EF-6584-B23B6600F03F}"/>
              </a:ext>
            </a:extLst>
          </p:cNvPr>
          <p:cNvSpPr>
            <a:spLocks noGrp="1"/>
          </p:cNvSpPr>
          <p:nvPr>
            <p:ph type="body" sz="quarter" idx="3"/>
          </p:nvPr>
        </p:nvSpPr>
        <p:spPr>
          <a:xfrm>
            <a:off x="12344560" y="3362326"/>
            <a:ext cx="10367650"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a:extLst>
              <a:ext uri="{FF2B5EF4-FFF2-40B4-BE49-F238E27FC236}">
                <a16:creationId xmlns:a16="http://schemas.microsoft.com/office/drawing/2014/main" id="{9867E7C9-CE4E-92D5-B74B-3BF5D99BA472}"/>
              </a:ext>
            </a:extLst>
          </p:cNvPr>
          <p:cNvSpPr>
            <a:spLocks noGrp="1"/>
          </p:cNvSpPr>
          <p:nvPr>
            <p:ph sz="quarter" idx="4"/>
          </p:nvPr>
        </p:nvSpPr>
        <p:spPr>
          <a:xfrm>
            <a:off x="12344560" y="5010150"/>
            <a:ext cx="10367650"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B85E5A6-9015-74A5-FB1D-54741F91D6B1}"/>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8" name="Footer Placeholder 7">
            <a:extLst>
              <a:ext uri="{FF2B5EF4-FFF2-40B4-BE49-F238E27FC236}">
                <a16:creationId xmlns:a16="http://schemas.microsoft.com/office/drawing/2014/main" id="{9160FC58-E947-B1E0-50E9-8A67410C542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D9B6F54-B68D-5927-1308-EA2186BB8356}"/>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7938168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5D21D-5B5F-B41A-DDFB-2919A0E721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349EF5C-983C-31B8-C571-3872B69C783E}"/>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4" name="Footer Placeholder 3">
            <a:extLst>
              <a:ext uri="{FF2B5EF4-FFF2-40B4-BE49-F238E27FC236}">
                <a16:creationId xmlns:a16="http://schemas.microsoft.com/office/drawing/2014/main" id="{F69FE80A-6B8D-4490-CE05-AEF9C839956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53D2F4-1A38-3139-DE4F-FECA2462CD3E}"/>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6167737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7E26C2-B56F-8B6B-9177-FA74D37DD5C4}"/>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3" name="Footer Placeholder 2">
            <a:extLst>
              <a:ext uri="{FF2B5EF4-FFF2-40B4-BE49-F238E27FC236}">
                <a16:creationId xmlns:a16="http://schemas.microsoft.com/office/drawing/2014/main" id="{CF04CBDB-C609-8452-979E-91C6F19330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EB2F059-A217-AC3F-1212-5EC16C5C9FCA}"/>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28408354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B1D18-55DD-AAC0-386C-CE08E50A8B2D}"/>
              </a:ext>
            </a:extLst>
          </p:cNvPr>
          <p:cNvSpPr>
            <a:spLocks noGrp="1"/>
          </p:cNvSpPr>
          <p:nvPr>
            <p:ph type="title"/>
          </p:nvPr>
        </p:nvSpPr>
        <p:spPr>
          <a:xfrm>
            <a:off x="1678149" y="914400"/>
            <a:ext cx="7866320" cy="3200400"/>
          </a:xfrm>
        </p:spPr>
        <p:txBody>
          <a:bodyPr anchor="b"/>
          <a:lstStyle>
            <a:lvl1pPr>
              <a:defRPr sz="6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A86A6D0-B526-755E-683D-C2600F311E1F}"/>
              </a:ext>
            </a:extLst>
          </p:cNvPr>
          <p:cNvSpPr>
            <a:spLocks noGrp="1"/>
          </p:cNvSpPr>
          <p:nvPr>
            <p:ph idx="1"/>
          </p:nvPr>
        </p:nvSpPr>
        <p:spPr>
          <a:xfrm>
            <a:off x="10367650" y="1974851"/>
            <a:ext cx="12344559"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0891E70-2A0A-9861-159A-27EE1F587E3E}"/>
              </a:ext>
            </a:extLst>
          </p:cNvPr>
          <p:cNvSpPr>
            <a:spLocks noGrp="1"/>
          </p:cNvSpPr>
          <p:nvPr>
            <p:ph type="body" sz="half" idx="2"/>
          </p:nvPr>
        </p:nvSpPr>
        <p:spPr>
          <a:xfrm>
            <a:off x="1678149" y="4114800"/>
            <a:ext cx="7866320"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96E8B7EA-7806-F088-C476-EEEB134BEDA8}"/>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6" name="Footer Placeholder 5">
            <a:extLst>
              <a:ext uri="{FF2B5EF4-FFF2-40B4-BE49-F238E27FC236}">
                <a16:creationId xmlns:a16="http://schemas.microsoft.com/office/drawing/2014/main" id="{4A8E2D56-D43E-061A-714D-9DBCA7DDDC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526F35-A906-DD7B-42A3-423E19C69621}"/>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8068539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0B127-8354-F928-5DFE-1A4DEA8746D2}"/>
              </a:ext>
            </a:extLst>
          </p:cNvPr>
          <p:cNvSpPr>
            <a:spLocks noGrp="1"/>
          </p:cNvSpPr>
          <p:nvPr>
            <p:ph type="title"/>
          </p:nvPr>
        </p:nvSpPr>
        <p:spPr>
          <a:xfrm>
            <a:off x="1678149" y="914400"/>
            <a:ext cx="7866320" cy="3200400"/>
          </a:xfrm>
        </p:spPr>
        <p:txBody>
          <a:bodyPr anchor="b"/>
          <a:lstStyle>
            <a:lvl1pPr>
              <a:defRPr sz="6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EF1DACA-0969-8E46-CB35-684EA546C80A}"/>
              </a:ext>
            </a:extLst>
          </p:cNvPr>
          <p:cNvSpPr>
            <a:spLocks noGrp="1"/>
          </p:cNvSpPr>
          <p:nvPr>
            <p:ph type="pic" idx="1"/>
          </p:nvPr>
        </p:nvSpPr>
        <p:spPr>
          <a:xfrm>
            <a:off x="10367650" y="1974851"/>
            <a:ext cx="12344559"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GB"/>
          </a:p>
        </p:txBody>
      </p:sp>
      <p:sp>
        <p:nvSpPr>
          <p:cNvPr id="4" name="Text Placeholder 3">
            <a:extLst>
              <a:ext uri="{FF2B5EF4-FFF2-40B4-BE49-F238E27FC236}">
                <a16:creationId xmlns:a16="http://schemas.microsoft.com/office/drawing/2014/main" id="{148B79FD-39B3-0A98-42F9-1B47DAB11107}"/>
              </a:ext>
            </a:extLst>
          </p:cNvPr>
          <p:cNvSpPr>
            <a:spLocks noGrp="1"/>
          </p:cNvSpPr>
          <p:nvPr>
            <p:ph type="body" sz="half" idx="2"/>
          </p:nvPr>
        </p:nvSpPr>
        <p:spPr>
          <a:xfrm>
            <a:off x="1678149" y="4114800"/>
            <a:ext cx="7866320"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DCF109E6-B66C-9E4D-2701-EACE84F8795E}"/>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6" name="Footer Placeholder 5">
            <a:extLst>
              <a:ext uri="{FF2B5EF4-FFF2-40B4-BE49-F238E27FC236}">
                <a16:creationId xmlns:a16="http://schemas.microsoft.com/office/drawing/2014/main" id="{E7DB77B3-F2A8-1B41-B1DE-3E90376C74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28C7B7-0715-8C8A-8BF9-E60D81AC9335}"/>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29431088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5F101-4F22-3B25-6E52-5E89742F74E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763115-CCD6-E206-D395-059252315B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C1D3FB-E810-394E-E1D3-5572BDEAF88C}"/>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5" name="Footer Placeholder 4">
            <a:extLst>
              <a:ext uri="{FF2B5EF4-FFF2-40B4-BE49-F238E27FC236}">
                <a16:creationId xmlns:a16="http://schemas.microsoft.com/office/drawing/2014/main" id="{F03E16DC-FBA9-1D8E-5E66-946B8DD3E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BE4104-511E-7AE9-5340-21DB1CFA144A}"/>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24885188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ADFB2A-D0D4-3891-1024-CE72ACE1FF1F}"/>
              </a:ext>
            </a:extLst>
          </p:cNvPr>
          <p:cNvSpPr>
            <a:spLocks noGrp="1"/>
          </p:cNvSpPr>
          <p:nvPr>
            <p:ph type="title" orient="vert"/>
          </p:nvPr>
        </p:nvSpPr>
        <p:spPr>
          <a:xfrm>
            <a:off x="17452106" y="730250"/>
            <a:ext cx="5256926" cy="1162367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0DC598-F1FB-41F3-A4AC-B9F8729760AC}"/>
              </a:ext>
            </a:extLst>
          </p:cNvPr>
          <p:cNvSpPr>
            <a:spLocks noGrp="1"/>
          </p:cNvSpPr>
          <p:nvPr>
            <p:ph type="body" orient="vert" idx="1"/>
          </p:nvPr>
        </p:nvSpPr>
        <p:spPr>
          <a:xfrm>
            <a:off x="1674971" y="730250"/>
            <a:ext cx="15472017"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B79420-A71A-BA17-FD4F-A18D6887D3DC}"/>
              </a:ext>
            </a:extLst>
          </p:cNvPr>
          <p:cNvSpPr>
            <a:spLocks noGrp="1"/>
          </p:cNvSpPr>
          <p:nvPr>
            <p:ph type="dt" sz="half" idx="10"/>
          </p:nvPr>
        </p:nvSpPr>
        <p:spPr/>
        <p:txBody>
          <a:bodyPr/>
          <a:lstStyle/>
          <a:p>
            <a:fld id="{E4DEF3A7-EE47-456F-BFD7-3CC6EC44980B}" type="datetimeFigureOut">
              <a:rPr lang="en-GB" smtClean="0"/>
              <a:t>16/07/2026</a:t>
            </a:fld>
            <a:endParaRPr lang="en-GB"/>
          </a:p>
        </p:txBody>
      </p:sp>
      <p:sp>
        <p:nvSpPr>
          <p:cNvPr id="5" name="Footer Placeholder 4">
            <a:extLst>
              <a:ext uri="{FF2B5EF4-FFF2-40B4-BE49-F238E27FC236}">
                <a16:creationId xmlns:a16="http://schemas.microsoft.com/office/drawing/2014/main" id="{118C7C62-7487-1E61-CE10-443607F1B2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092720-E08C-3337-82E1-7B301F8A69BB}"/>
              </a:ext>
            </a:extLst>
          </p:cNvPr>
          <p:cNvSpPr>
            <a:spLocks noGrp="1"/>
          </p:cNvSpPr>
          <p:nvPr>
            <p:ph type="sldNum" sz="quarter" idx="12"/>
          </p:nvPr>
        </p:nvSpPr>
        <p:spPr/>
        <p:txBody>
          <a:bodyPr/>
          <a:lstStyle/>
          <a:p>
            <a:fld id="{B1E414A2-1131-44B0-B23D-2A36A89A55FA}" type="slidenum">
              <a:rPr lang="en-GB" smtClean="0"/>
              <a:t>‹#›</a:t>
            </a:fld>
            <a:endParaRPr lang="en-GB"/>
          </a:p>
        </p:txBody>
      </p:sp>
    </p:spTree>
    <p:extLst>
      <p:ext uri="{BB962C8B-B14F-4D97-AF65-F5344CB8AC3E}">
        <p14:creationId xmlns:p14="http://schemas.microsoft.com/office/powerpoint/2010/main" val="35135459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28802" y="3689355"/>
            <a:ext cx="20726400" cy="2940050"/>
          </a:xfrm>
        </p:spPr>
        <p:txBody>
          <a:bodyPr/>
          <a:lstStyle>
            <a:lvl1pPr>
              <a:defRPr b="1"/>
            </a:lvl1pPr>
          </a:lstStyle>
          <a:p>
            <a:r>
              <a:rPr lang="en-US" dirty="0"/>
              <a:t>&lt;Title of Presentation&gt;</a:t>
            </a:r>
          </a:p>
        </p:txBody>
      </p:sp>
      <p:sp>
        <p:nvSpPr>
          <p:cNvPr id="3" name="Subtitle 2"/>
          <p:cNvSpPr>
            <a:spLocks noGrp="1"/>
          </p:cNvSpPr>
          <p:nvPr>
            <p:ph type="subTitle" idx="1" hasCustomPrompt="1"/>
          </p:nvPr>
        </p:nvSpPr>
        <p:spPr>
          <a:xfrm>
            <a:off x="3657600" y="7772405"/>
            <a:ext cx="17068800" cy="2696818"/>
          </a:xfrm>
        </p:spPr>
        <p:txBody>
          <a:bodyPr/>
          <a:lstStyle>
            <a:lvl1pPr marL="0" indent="0" algn="ctr">
              <a:buNone/>
              <a:defRPr b="1">
                <a:solidFill>
                  <a:schemeClr val="tx1"/>
                </a:solidFill>
              </a:defRPr>
            </a:lvl1pPr>
            <a:lvl2pPr marL="913486" indent="0" algn="ctr">
              <a:buNone/>
              <a:defRPr>
                <a:solidFill>
                  <a:schemeClr val="tx1">
                    <a:tint val="75000"/>
                  </a:schemeClr>
                </a:solidFill>
              </a:defRPr>
            </a:lvl2pPr>
            <a:lvl3pPr marL="1826972" indent="0" algn="ctr">
              <a:buNone/>
              <a:defRPr>
                <a:solidFill>
                  <a:schemeClr val="tx1">
                    <a:tint val="75000"/>
                  </a:schemeClr>
                </a:solidFill>
              </a:defRPr>
            </a:lvl3pPr>
            <a:lvl4pPr marL="2740456" indent="0" algn="ctr">
              <a:buNone/>
              <a:defRPr>
                <a:solidFill>
                  <a:schemeClr val="tx1">
                    <a:tint val="75000"/>
                  </a:schemeClr>
                </a:solidFill>
              </a:defRPr>
            </a:lvl4pPr>
            <a:lvl5pPr marL="3653942" indent="0" algn="ctr">
              <a:buNone/>
              <a:defRPr>
                <a:solidFill>
                  <a:schemeClr val="tx1">
                    <a:tint val="75000"/>
                  </a:schemeClr>
                </a:solidFill>
              </a:defRPr>
            </a:lvl5pPr>
            <a:lvl6pPr marL="4567428" indent="0" algn="ctr">
              <a:buNone/>
              <a:defRPr>
                <a:solidFill>
                  <a:schemeClr val="tx1">
                    <a:tint val="75000"/>
                  </a:schemeClr>
                </a:solidFill>
              </a:defRPr>
            </a:lvl6pPr>
            <a:lvl7pPr marL="5480914" indent="0" algn="ctr">
              <a:buNone/>
              <a:defRPr>
                <a:solidFill>
                  <a:schemeClr val="tx1">
                    <a:tint val="75000"/>
                  </a:schemeClr>
                </a:solidFill>
              </a:defRPr>
            </a:lvl7pPr>
            <a:lvl8pPr marL="6394400" indent="0" algn="ctr">
              <a:buNone/>
              <a:defRPr>
                <a:solidFill>
                  <a:schemeClr val="tx1">
                    <a:tint val="75000"/>
                  </a:schemeClr>
                </a:solidFill>
              </a:defRPr>
            </a:lvl8pPr>
            <a:lvl9pPr marL="7307884" indent="0" algn="ctr">
              <a:buNone/>
              <a:defRPr>
                <a:solidFill>
                  <a:schemeClr val="tx1">
                    <a:tint val="75000"/>
                  </a:schemeClr>
                </a:solidFill>
              </a:defRPr>
            </a:lvl9pPr>
          </a:lstStyle>
          <a:p>
            <a:r>
              <a:rPr lang="en-US" dirty="0"/>
              <a:t>&lt;Author Names&gt;</a:t>
            </a:r>
            <a:br>
              <a:rPr lang="en-US" dirty="0"/>
            </a:br>
            <a:endParaRPr lang="en-US" dirty="0"/>
          </a:p>
        </p:txBody>
      </p:sp>
      <p:sp>
        <p:nvSpPr>
          <p:cNvPr id="24" name="Text Placeholder 23"/>
          <p:cNvSpPr>
            <a:spLocks noGrp="1"/>
          </p:cNvSpPr>
          <p:nvPr>
            <p:ph type="body" sz="quarter" idx="14" hasCustomPrompt="1"/>
          </p:nvPr>
        </p:nvSpPr>
        <p:spPr>
          <a:xfrm>
            <a:off x="4064003" y="1860550"/>
            <a:ext cx="15972366" cy="1828800"/>
          </a:xfrm>
        </p:spPr>
        <p:txBody>
          <a:bodyPr/>
          <a:lstStyle>
            <a:lvl1pPr marL="0" indent="0" algn="ctr">
              <a:buNone/>
              <a:defRPr b="1"/>
            </a:lvl1pPr>
          </a:lstStyle>
          <a:p>
            <a:pPr lvl="0"/>
            <a:r>
              <a:rPr lang="en-US" dirty="0"/>
              <a:t>&lt;Session&gt;-&lt;Paper#&gt;</a:t>
            </a:r>
          </a:p>
        </p:txBody>
      </p:sp>
      <p:sp>
        <p:nvSpPr>
          <p:cNvPr id="30" name="Content Placeholder 29"/>
          <p:cNvSpPr>
            <a:spLocks noGrp="1"/>
          </p:cNvSpPr>
          <p:nvPr>
            <p:ph sz="quarter" idx="15" hasCustomPrompt="1"/>
          </p:nvPr>
        </p:nvSpPr>
        <p:spPr>
          <a:xfrm>
            <a:off x="3657600" y="10469218"/>
            <a:ext cx="17068800" cy="1816732"/>
          </a:xfrm>
        </p:spPr>
        <p:txBody>
          <a:bodyPr/>
          <a:lstStyle>
            <a:lvl1pPr marL="0" indent="0" algn="ctr">
              <a:buNone/>
              <a:defRPr b="1"/>
            </a:lvl1pPr>
          </a:lstStyle>
          <a:p>
            <a:pPr lvl="0"/>
            <a:r>
              <a:rPr lang="en-US" dirty="0"/>
              <a:t>&lt;Affiliations&gt;</a:t>
            </a:r>
          </a:p>
        </p:txBody>
      </p:sp>
    </p:spTree>
    <p:extLst>
      <p:ext uri="{BB962C8B-B14F-4D97-AF65-F5344CB8AC3E}">
        <p14:creationId xmlns:p14="http://schemas.microsoft.com/office/powerpoint/2010/main" val="2768483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amp; Bullets copy 9">
    <p:spTree>
      <p:nvGrpSpPr>
        <p:cNvPr id="1" name=""/>
        <p:cNvGrpSpPr/>
        <p:nvPr/>
      </p:nvGrpSpPr>
      <p:grpSpPr>
        <a:xfrm>
          <a:off x="0" y="0"/>
          <a:ext cx="0" cy="0"/>
          <a:chOff x="0" y="0"/>
          <a:chExt cx="0" cy="0"/>
        </a:xfrm>
      </p:grpSpPr>
      <p:sp>
        <p:nvSpPr>
          <p:cNvPr id="101" name="Rectangle"/>
          <p:cNvSpPr/>
          <p:nvPr/>
        </p:nvSpPr>
        <p:spPr>
          <a:xfrm rot="10800000" flipH="1">
            <a:off x="-191750" y="12330509"/>
            <a:ext cx="24618269" cy="1393032"/>
          </a:xfrm>
          <a:prstGeom prst="rect">
            <a:avLst/>
          </a:prstGeom>
          <a:gradFill>
            <a:gsLst>
              <a:gs pos="24870">
                <a:srgbClr val="1637FF"/>
              </a:gs>
              <a:gs pos="100000">
                <a:srgbClr val="102DD7"/>
              </a:gs>
            </a:gsLst>
            <a:lin ang="16200000"/>
          </a:gradFill>
          <a:ln w="12700">
            <a:miter lim="400000"/>
          </a:ln>
        </p:spPr>
        <p:txBody>
          <a:bodyPr lIns="71437" tIns="71437" rIns="71437" bIns="71437" anchor="ctr"/>
          <a:lstStyle/>
          <a:p>
            <a:pPr defTabSz="821531">
              <a:defRPr sz="4200">
                <a:solidFill>
                  <a:srgbClr val="FFFFFF"/>
                </a:solidFill>
                <a:effectLst>
                  <a:outerShdw blurRad="25400" dist="42435" dir="2388334" rotWithShape="0">
                    <a:srgbClr val="000000">
                      <a:alpha val="48275"/>
                    </a:srgbClr>
                  </a:outerShdw>
                </a:effectLst>
              </a:defRPr>
            </a:pPr>
            <a:endParaRPr/>
          </a:p>
        </p:txBody>
      </p:sp>
      <p:sp>
        <p:nvSpPr>
          <p:cNvPr id="102" name="Château de Balleroy, France, May 2022"/>
          <p:cNvSpPr/>
          <p:nvPr/>
        </p:nvSpPr>
        <p:spPr>
          <a:xfrm>
            <a:off x="10255652" y="13019484"/>
            <a:ext cx="5194499" cy="6607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nchor="ctr">
            <a:spAutoFit/>
          </a:bodyPr>
          <a:lstStyle>
            <a:lvl1pPr defTabSz="821531">
              <a:defRPr sz="3200">
                <a:solidFill>
                  <a:srgbClr val="A5CBCC"/>
                </a:solidFill>
                <a:latin typeface="Futura Condensed"/>
                <a:ea typeface="Futura Condensed"/>
                <a:cs typeface="Futura Condensed"/>
                <a:sym typeface="Futura Condensed"/>
              </a:defRPr>
            </a:lvl1pPr>
          </a:lstStyle>
          <a:p>
            <a:r>
              <a:t>Château de Balleroy, France, May 2022</a:t>
            </a:r>
          </a:p>
        </p:txBody>
      </p:sp>
      <p:sp>
        <p:nvSpPr>
          <p:cNvPr id="103" name="Challenges in Quantum Technology"/>
          <p:cNvSpPr/>
          <p:nvPr/>
        </p:nvSpPr>
        <p:spPr>
          <a:xfrm>
            <a:off x="7866229" y="12465843"/>
            <a:ext cx="10092361" cy="6607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nchor="ctr">
            <a:spAutoFit/>
          </a:bodyPr>
          <a:lstStyle>
            <a:lvl1pPr defTabSz="821531">
              <a:defRPr sz="3200">
                <a:solidFill>
                  <a:srgbClr val="FFFFFF"/>
                </a:solidFill>
                <a:latin typeface="Futura Condensed"/>
                <a:ea typeface="Futura Condensed"/>
                <a:cs typeface="Futura Condensed"/>
                <a:sym typeface="Futura Condensed"/>
              </a:defRPr>
            </a:lvl1pPr>
          </a:lstStyle>
          <a:p>
            <a:r>
              <a:t>Challenges in Quantum Technology</a:t>
            </a:r>
          </a:p>
        </p:txBody>
      </p:sp>
      <p:pic>
        <p:nvPicPr>
          <p:cNvPr id="104" name="UCL.tiff" descr="UCL.tiff"/>
          <p:cNvPicPr>
            <a:picLocks noChangeAspect="1"/>
          </p:cNvPicPr>
          <p:nvPr/>
        </p:nvPicPr>
        <p:blipFill>
          <a:blip r:embed="rId2"/>
          <a:srcRect l="8633" t="42790" r="8991" b="28597"/>
          <a:stretch>
            <a:fillRect/>
          </a:stretch>
        </p:blipFill>
        <p:spPr>
          <a:xfrm>
            <a:off x="20747086" y="12940902"/>
            <a:ext cx="3578623" cy="828676"/>
          </a:xfrm>
          <a:custGeom>
            <a:avLst/>
            <a:gdLst/>
            <a:ahLst/>
            <a:cxnLst>
              <a:cxn ang="0">
                <a:pos x="wd2" y="hd2"/>
              </a:cxn>
              <a:cxn ang="5400000">
                <a:pos x="wd2" y="hd2"/>
              </a:cxn>
              <a:cxn ang="10800000">
                <a:pos x="wd2" y="hd2"/>
              </a:cxn>
              <a:cxn ang="16200000">
                <a:pos x="wd2" y="hd2"/>
              </a:cxn>
            </a:cxnLst>
            <a:rect l="0" t="0" r="r" b="b"/>
            <a:pathLst>
              <a:path w="21600" h="21598" extrusionOk="0">
                <a:moveTo>
                  <a:pt x="14397" y="0"/>
                </a:moveTo>
                <a:cubicBezTo>
                  <a:pt x="14067" y="1"/>
                  <a:pt x="13901" y="101"/>
                  <a:pt x="13613" y="476"/>
                </a:cubicBezTo>
                <a:cubicBezTo>
                  <a:pt x="12617" y="1776"/>
                  <a:pt x="11960" y="5910"/>
                  <a:pt x="11961" y="10892"/>
                </a:cubicBezTo>
                <a:cubicBezTo>
                  <a:pt x="11961" y="14201"/>
                  <a:pt x="12231" y="17043"/>
                  <a:pt x="12732" y="19002"/>
                </a:cubicBezTo>
                <a:cubicBezTo>
                  <a:pt x="12821" y="19349"/>
                  <a:pt x="12887" y="19673"/>
                  <a:pt x="12880" y="19715"/>
                </a:cubicBezTo>
                <a:cubicBezTo>
                  <a:pt x="12868" y="19806"/>
                  <a:pt x="10702" y="19826"/>
                  <a:pt x="10681" y="19736"/>
                </a:cubicBezTo>
                <a:cubicBezTo>
                  <a:pt x="10674" y="19703"/>
                  <a:pt x="10747" y="19329"/>
                  <a:pt x="10844" y="18909"/>
                </a:cubicBezTo>
                <a:cubicBezTo>
                  <a:pt x="11091" y="17845"/>
                  <a:pt x="11250" y="16470"/>
                  <a:pt x="11328" y="14730"/>
                </a:cubicBezTo>
                <a:cubicBezTo>
                  <a:pt x="11346" y="14333"/>
                  <a:pt x="11358" y="11948"/>
                  <a:pt x="11364" y="7437"/>
                </a:cubicBezTo>
                <a:lnTo>
                  <a:pt x="11374" y="724"/>
                </a:lnTo>
                <a:lnTo>
                  <a:pt x="10634" y="724"/>
                </a:lnTo>
                <a:lnTo>
                  <a:pt x="9893" y="724"/>
                </a:lnTo>
                <a:lnTo>
                  <a:pt x="9886" y="7727"/>
                </a:lnTo>
                <a:cubicBezTo>
                  <a:pt x="9880" y="14692"/>
                  <a:pt x="9880" y="14732"/>
                  <a:pt x="9831" y="15123"/>
                </a:cubicBezTo>
                <a:cubicBezTo>
                  <a:pt x="9711" y="16080"/>
                  <a:pt x="9507" y="16571"/>
                  <a:pt x="9220" y="16581"/>
                </a:cubicBezTo>
                <a:cubicBezTo>
                  <a:pt x="8938" y="16591"/>
                  <a:pt x="8731" y="16095"/>
                  <a:pt x="8609" y="15123"/>
                </a:cubicBezTo>
                <a:cubicBezTo>
                  <a:pt x="8560" y="14732"/>
                  <a:pt x="8560" y="14693"/>
                  <a:pt x="8554" y="7727"/>
                </a:cubicBezTo>
                <a:lnTo>
                  <a:pt x="8547" y="724"/>
                </a:lnTo>
                <a:lnTo>
                  <a:pt x="7807" y="724"/>
                </a:lnTo>
                <a:lnTo>
                  <a:pt x="7069" y="724"/>
                </a:lnTo>
                <a:lnTo>
                  <a:pt x="7069" y="6599"/>
                </a:lnTo>
                <a:cubicBezTo>
                  <a:pt x="7069" y="9829"/>
                  <a:pt x="7079" y="13094"/>
                  <a:pt x="7091" y="13850"/>
                </a:cubicBezTo>
                <a:cubicBezTo>
                  <a:pt x="7131" y="16368"/>
                  <a:pt x="7238" y="17579"/>
                  <a:pt x="7536" y="18878"/>
                </a:cubicBezTo>
                <a:cubicBezTo>
                  <a:pt x="7638" y="19322"/>
                  <a:pt x="7718" y="19708"/>
                  <a:pt x="7711" y="19736"/>
                </a:cubicBezTo>
                <a:cubicBezTo>
                  <a:pt x="7705" y="19764"/>
                  <a:pt x="5877" y="19788"/>
                  <a:pt x="3651" y="19788"/>
                </a:cubicBezTo>
                <a:cubicBezTo>
                  <a:pt x="757" y="19788"/>
                  <a:pt x="172" y="19759"/>
                  <a:pt x="0" y="19684"/>
                </a:cubicBezTo>
                <a:lnTo>
                  <a:pt x="0" y="21598"/>
                </a:lnTo>
                <a:lnTo>
                  <a:pt x="21600" y="21598"/>
                </a:lnTo>
                <a:lnTo>
                  <a:pt x="21600" y="19746"/>
                </a:lnTo>
                <a:lnTo>
                  <a:pt x="21432" y="19746"/>
                </a:lnTo>
                <a:lnTo>
                  <a:pt x="20738" y="19746"/>
                </a:lnTo>
                <a:lnTo>
                  <a:pt x="20730" y="17709"/>
                </a:lnTo>
                <a:lnTo>
                  <a:pt x="20726" y="15671"/>
                </a:lnTo>
                <a:lnTo>
                  <a:pt x="19753" y="15640"/>
                </a:lnTo>
                <a:lnTo>
                  <a:pt x="18781" y="15619"/>
                </a:lnTo>
                <a:lnTo>
                  <a:pt x="18773" y="8172"/>
                </a:lnTo>
                <a:lnTo>
                  <a:pt x="18769" y="724"/>
                </a:lnTo>
                <a:lnTo>
                  <a:pt x="18040" y="724"/>
                </a:lnTo>
                <a:lnTo>
                  <a:pt x="17312" y="724"/>
                </a:lnTo>
                <a:lnTo>
                  <a:pt x="17305" y="10230"/>
                </a:lnTo>
                <a:lnTo>
                  <a:pt x="17300" y="19746"/>
                </a:lnTo>
                <a:lnTo>
                  <a:pt x="16629" y="19767"/>
                </a:lnTo>
                <a:cubicBezTo>
                  <a:pt x="16261" y="19781"/>
                  <a:pt x="15951" y="19753"/>
                  <a:pt x="15939" y="19705"/>
                </a:cubicBezTo>
                <a:cubicBezTo>
                  <a:pt x="15928" y="19655"/>
                  <a:pt x="15967" y="19472"/>
                  <a:pt x="16031" y="19271"/>
                </a:cubicBezTo>
                <a:cubicBezTo>
                  <a:pt x="16246" y="18588"/>
                  <a:pt x="16439" y="17594"/>
                  <a:pt x="16601" y="16333"/>
                </a:cubicBezTo>
                <a:lnTo>
                  <a:pt x="16675" y="15764"/>
                </a:lnTo>
                <a:lnTo>
                  <a:pt x="16464" y="15330"/>
                </a:lnTo>
                <a:cubicBezTo>
                  <a:pt x="16348" y="15092"/>
                  <a:pt x="16070" y="14515"/>
                  <a:pt x="15846" y="14047"/>
                </a:cubicBezTo>
                <a:cubicBezTo>
                  <a:pt x="15622" y="13578"/>
                  <a:pt x="15437" y="13213"/>
                  <a:pt x="15434" y="13230"/>
                </a:cubicBezTo>
                <a:cubicBezTo>
                  <a:pt x="15431" y="13246"/>
                  <a:pt x="15400" y="13540"/>
                  <a:pt x="15362" y="13892"/>
                </a:cubicBezTo>
                <a:cubicBezTo>
                  <a:pt x="15325" y="14243"/>
                  <a:pt x="15242" y="14764"/>
                  <a:pt x="15183" y="15050"/>
                </a:cubicBezTo>
                <a:cubicBezTo>
                  <a:pt x="14953" y="16148"/>
                  <a:pt x="14758" y="16502"/>
                  <a:pt x="14402" y="16436"/>
                </a:cubicBezTo>
                <a:cubicBezTo>
                  <a:pt x="14213" y="16402"/>
                  <a:pt x="14162" y="16348"/>
                  <a:pt x="14030" y="16074"/>
                </a:cubicBezTo>
                <a:cubicBezTo>
                  <a:pt x="13781" y="15556"/>
                  <a:pt x="13595" y="14473"/>
                  <a:pt x="13499" y="12961"/>
                </a:cubicBezTo>
                <a:cubicBezTo>
                  <a:pt x="13442" y="12077"/>
                  <a:pt x="13427" y="9623"/>
                  <a:pt x="13472" y="8699"/>
                </a:cubicBezTo>
                <a:cubicBezTo>
                  <a:pt x="13530" y="7528"/>
                  <a:pt x="13630" y="6729"/>
                  <a:pt x="13808" y="5989"/>
                </a:cubicBezTo>
                <a:cubicBezTo>
                  <a:pt x="13980" y="5268"/>
                  <a:pt x="14091" y="5014"/>
                  <a:pt x="14308" y="4851"/>
                </a:cubicBezTo>
                <a:cubicBezTo>
                  <a:pt x="14728" y="4537"/>
                  <a:pt x="15152" y="5565"/>
                  <a:pt x="15355" y="7385"/>
                </a:cubicBezTo>
                <a:cubicBezTo>
                  <a:pt x="15398" y="7774"/>
                  <a:pt x="15442" y="8087"/>
                  <a:pt x="15451" y="8089"/>
                </a:cubicBezTo>
                <a:cubicBezTo>
                  <a:pt x="15475" y="8093"/>
                  <a:pt x="16609" y="5663"/>
                  <a:pt x="16634" y="5555"/>
                </a:cubicBezTo>
                <a:cubicBezTo>
                  <a:pt x="16683" y="5342"/>
                  <a:pt x="16396" y="3617"/>
                  <a:pt x="16167" y="2751"/>
                </a:cubicBezTo>
                <a:cubicBezTo>
                  <a:pt x="15692" y="961"/>
                  <a:pt x="15071" y="-2"/>
                  <a:pt x="14397" y="0"/>
                </a:cubicBezTo>
                <a:close/>
                <a:moveTo>
                  <a:pt x="5450" y="734"/>
                </a:moveTo>
                <a:cubicBezTo>
                  <a:pt x="5441" y="823"/>
                  <a:pt x="5431" y="1019"/>
                  <a:pt x="5419" y="1345"/>
                </a:cubicBezTo>
                <a:cubicBezTo>
                  <a:pt x="5408" y="1621"/>
                  <a:pt x="5385" y="1772"/>
                  <a:pt x="5328" y="1934"/>
                </a:cubicBezTo>
                <a:cubicBezTo>
                  <a:pt x="5207" y="2274"/>
                  <a:pt x="5142" y="2879"/>
                  <a:pt x="5124" y="3806"/>
                </a:cubicBezTo>
                <a:cubicBezTo>
                  <a:pt x="5119" y="4052"/>
                  <a:pt x="5126" y="4164"/>
                  <a:pt x="5143" y="4137"/>
                </a:cubicBezTo>
                <a:cubicBezTo>
                  <a:pt x="5157" y="4115"/>
                  <a:pt x="5237" y="4033"/>
                  <a:pt x="5320" y="3962"/>
                </a:cubicBezTo>
                <a:cubicBezTo>
                  <a:pt x="5467" y="3838"/>
                  <a:pt x="5569" y="3880"/>
                  <a:pt x="5773" y="4127"/>
                </a:cubicBezTo>
                <a:cubicBezTo>
                  <a:pt x="5803" y="4163"/>
                  <a:pt x="5809" y="4102"/>
                  <a:pt x="5804" y="3786"/>
                </a:cubicBezTo>
                <a:cubicBezTo>
                  <a:pt x="5801" y="3573"/>
                  <a:pt x="5787" y="3305"/>
                  <a:pt x="5773" y="3196"/>
                </a:cubicBezTo>
                <a:cubicBezTo>
                  <a:pt x="5760" y="3087"/>
                  <a:pt x="5749" y="2902"/>
                  <a:pt x="5749" y="2782"/>
                </a:cubicBezTo>
                <a:cubicBezTo>
                  <a:pt x="5749" y="2647"/>
                  <a:pt x="5700" y="2362"/>
                  <a:pt x="5622" y="2038"/>
                </a:cubicBezTo>
                <a:cubicBezTo>
                  <a:pt x="5521" y="1615"/>
                  <a:pt x="5498" y="1449"/>
                  <a:pt x="5498" y="1189"/>
                </a:cubicBezTo>
                <a:cubicBezTo>
                  <a:pt x="5497" y="1013"/>
                  <a:pt x="5489" y="809"/>
                  <a:pt x="5478" y="734"/>
                </a:cubicBezTo>
                <a:cubicBezTo>
                  <a:pt x="5467" y="658"/>
                  <a:pt x="5458" y="645"/>
                  <a:pt x="5450" y="734"/>
                </a:cubicBezTo>
                <a:close/>
                <a:moveTo>
                  <a:pt x="5464" y="4179"/>
                </a:moveTo>
                <a:lnTo>
                  <a:pt x="5203" y="4406"/>
                </a:lnTo>
                <a:cubicBezTo>
                  <a:pt x="4798" y="4766"/>
                  <a:pt x="4702" y="4866"/>
                  <a:pt x="4702" y="4913"/>
                </a:cubicBezTo>
                <a:cubicBezTo>
                  <a:pt x="4702" y="4938"/>
                  <a:pt x="4717" y="5112"/>
                  <a:pt x="4736" y="5306"/>
                </a:cubicBezTo>
                <a:cubicBezTo>
                  <a:pt x="4800" y="5971"/>
                  <a:pt x="4773" y="8235"/>
                  <a:pt x="4702" y="8047"/>
                </a:cubicBezTo>
                <a:cubicBezTo>
                  <a:pt x="4690" y="8014"/>
                  <a:pt x="4678" y="8057"/>
                  <a:pt x="4678" y="8141"/>
                </a:cubicBezTo>
                <a:cubicBezTo>
                  <a:pt x="4678" y="8224"/>
                  <a:pt x="4658" y="8342"/>
                  <a:pt x="4633" y="8410"/>
                </a:cubicBezTo>
                <a:cubicBezTo>
                  <a:pt x="4608" y="8477"/>
                  <a:pt x="4587" y="8614"/>
                  <a:pt x="4587" y="8709"/>
                </a:cubicBezTo>
                <a:cubicBezTo>
                  <a:pt x="4587" y="8872"/>
                  <a:pt x="4642" y="8885"/>
                  <a:pt x="5452" y="8885"/>
                </a:cubicBezTo>
                <a:cubicBezTo>
                  <a:pt x="6286" y="8885"/>
                  <a:pt x="6317" y="8878"/>
                  <a:pt x="6317" y="8699"/>
                </a:cubicBezTo>
                <a:cubicBezTo>
                  <a:pt x="6317" y="8597"/>
                  <a:pt x="6302" y="8482"/>
                  <a:pt x="6283" y="8451"/>
                </a:cubicBezTo>
                <a:cubicBezTo>
                  <a:pt x="6265" y="8420"/>
                  <a:pt x="6250" y="8322"/>
                  <a:pt x="6250" y="8234"/>
                </a:cubicBezTo>
                <a:cubicBezTo>
                  <a:pt x="6250" y="8145"/>
                  <a:pt x="6224" y="7988"/>
                  <a:pt x="6192" y="7882"/>
                </a:cubicBezTo>
                <a:cubicBezTo>
                  <a:pt x="6138" y="7698"/>
                  <a:pt x="6135" y="7645"/>
                  <a:pt x="6135" y="6651"/>
                </a:cubicBezTo>
                <a:cubicBezTo>
                  <a:pt x="6135" y="5905"/>
                  <a:pt x="6143" y="5562"/>
                  <a:pt x="6166" y="5451"/>
                </a:cubicBezTo>
                <a:cubicBezTo>
                  <a:pt x="6183" y="5366"/>
                  <a:pt x="6206" y="5195"/>
                  <a:pt x="6214" y="5079"/>
                </a:cubicBezTo>
                <a:cubicBezTo>
                  <a:pt x="6231" y="4842"/>
                  <a:pt x="6251" y="4874"/>
                  <a:pt x="5725" y="4406"/>
                </a:cubicBezTo>
                <a:lnTo>
                  <a:pt x="5464" y="4179"/>
                </a:lnTo>
                <a:close/>
              </a:path>
            </a:pathLst>
          </a:custGeom>
          <a:ln w="12700">
            <a:miter lim="400000"/>
          </a:ln>
        </p:spPr>
      </p:pic>
      <p:sp>
        <p:nvSpPr>
          <p:cNvPr id="105" name="Body Level One…"/>
          <p:cNvSpPr txBox="1">
            <a:spLocks noGrp="1"/>
          </p:cNvSpPr>
          <p:nvPr>
            <p:ph type="body" sz="half" idx="1"/>
          </p:nvPr>
        </p:nvSpPr>
        <p:spPr>
          <a:xfrm>
            <a:off x="3798093" y="2464593"/>
            <a:ext cx="15359064" cy="8036720"/>
          </a:xfrm>
          <a:prstGeom prst="rect">
            <a:avLst/>
          </a:prstGeom>
        </p:spPr>
        <p:txBody>
          <a:bodyPr lIns="71437" tIns="71437" rIns="71437" bIns="71437">
            <a:noAutofit/>
          </a:bodyPr>
          <a:lstStyle>
            <a:lvl1pPr marL="5997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1pPr>
            <a:lvl2pPr marL="10442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2pPr>
            <a:lvl3pPr marL="14887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3pPr>
            <a:lvl4pPr marL="19332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4pPr>
            <a:lvl5pPr marL="2377722" indent="-599722" defTabSz="821531">
              <a:spcBef>
                <a:spcPts val="4500"/>
              </a:spcBef>
              <a:buSzPct val="50000"/>
              <a:buBlip>
                <a:blip r:embed="rId3"/>
              </a:buBlip>
              <a:defRPr sz="5000" b="0">
                <a:solidFill>
                  <a:srgbClr val="777775"/>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grpSp>
        <p:nvGrpSpPr>
          <p:cNvPr id="108" name="Group"/>
          <p:cNvGrpSpPr/>
          <p:nvPr/>
        </p:nvGrpSpPr>
        <p:grpSpPr>
          <a:xfrm>
            <a:off x="324363" y="12533604"/>
            <a:ext cx="3316296" cy="1079441"/>
            <a:chOff x="0" y="0"/>
            <a:chExt cx="3316295" cy="1079440"/>
          </a:xfrm>
        </p:grpSpPr>
        <p:pic>
          <p:nvPicPr>
            <p:cNvPr id="106" name="QM-logo-white_small.png" descr="QM-logo-white_small.png"/>
            <p:cNvPicPr>
              <a:picLocks noChangeAspect="1"/>
            </p:cNvPicPr>
            <p:nvPr/>
          </p:nvPicPr>
          <p:blipFill>
            <a:blip r:embed="rId4"/>
            <a:srcRect l="29564"/>
            <a:stretch>
              <a:fillRect/>
            </a:stretch>
          </p:blipFill>
          <p:spPr>
            <a:xfrm>
              <a:off x="998277" y="0"/>
              <a:ext cx="2318019" cy="1079441"/>
            </a:xfrm>
            <a:prstGeom prst="rect">
              <a:avLst/>
            </a:prstGeom>
            <a:ln w="12700" cap="flat">
              <a:noFill/>
              <a:miter lim="400000"/>
            </a:ln>
            <a:effectLst/>
          </p:spPr>
        </p:pic>
        <p:pic>
          <p:nvPicPr>
            <p:cNvPr id="107" name="QM-logo-dark-blue+coral.svg.png" descr="QM-logo-dark-blue+coral.svg.png"/>
            <p:cNvPicPr>
              <a:picLocks noChangeAspect="1"/>
            </p:cNvPicPr>
            <p:nvPr/>
          </p:nvPicPr>
          <p:blipFill>
            <a:blip r:embed="rId5"/>
            <a:srcRect r="72709"/>
            <a:stretch>
              <a:fillRect/>
            </a:stretch>
          </p:blipFill>
          <p:spPr>
            <a:xfrm>
              <a:off x="0" y="85220"/>
              <a:ext cx="948010" cy="864521"/>
            </a:xfrm>
            <a:prstGeom prst="rect">
              <a:avLst/>
            </a:prstGeom>
            <a:ln w="12700" cap="flat">
              <a:noFill/>
              <a:miter lim="400000"/>
            </a:ln>
            <a:effectLst/>
          </p:spPr>
        </p:pic>
      </p:grpSp>
      <p:sp>
        <p:nvSpPr>
          <p:cNvPr id="109" name="Slide Number"/>
          <p:cNvSpPr txBox="1">
            <a:spLocks noGrp="1"/>
          </p:cNvSpPr>
          <p:nvPr>
            <p:ph type="sldNum" sz="quarter" idx="2"/>
          </p:nvPr>
        </p:nvSpPr>
        <p:spPr>
          <a:xfrm>
            <a:off x="11996040" y="13329469"/>
            <a:ext cx="409779" cy="415875"/>
          </a:xfrm>
          <a:prstGeom prst="rect">
            <a:avLst/>
          </a:prstGeom>
        </p:spPr>
        <p:txBody>
          <a:bodyPr lIns="71437" tIns="71437" rIns="71437" bIns="71437" anchor="ctr"/>
          <a:lstStyle>
            <a:lvl1pPr defTabSz="821531">
              <a:defRPr>
                <a:solidFill>
                  <a:srgbClr val="5C89A5"/>
                </a:solidFill>
              </a:defRPr>
            </a:lvl1p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Main Body">
    <p:bg>
      <p:bgPr>
        <a:solidFill>
          <a:srgbClr val="FFFFFF"/>
        </a:solidFill>
        <a:effectLst/>
      </p:bgPr>
    </p:bg>
    <p:spTree>
      <p:nvGrpSpPr>
        <p:cNvPr id="1" name=""/>
        <p:cNvGrpSpPr/>
        <p:nvPr/>
      </p:nvGrpSpPr>
      <p:grpSpPr>
        <a:xfrm>
          <a:off x="0" y="0"/>
          <a:ext cx="0" cy="0"/>
          <a:chOff x="0" y="0"/>
          <a:chExt cx="0" cy="0"/>
        </a:xfrm>
      </p:grpSpPr>
      <p:sp>
        <p:nvSpPr>
          <p:cNvPr id="23" name="Title Text"/>
          <p:cNvSpPr txBox="1">
            <a:spLocks noGrp="1"/>
          </p:cNvSpPr>
          <p:nvPr>
            <p:ph type="title"/>
          </p:nvPr>
        </p:nvSpPr>
        <p:spPr>
          <a:xfrm>
            <a:off x="533401" y="510605"/>
            <a:ext cx="10223499" cy="1142538"/>
          </a:xfrm>
          <a:prstGeom prst="rect">
            <a:avLst/>
          </a:prstGeom>
        </p:spPr>
        <p:txBody>
          <a:bodyPr/>
          <a:lstStyle>
            <a:lvl1pPr>
              <a:lnSpc>
                <a:spcPct val="100000"/>
              </a:lnSpc>
              <a:defRPr sz="5994" spc="176">
                <a:solidFill>
                  <a:srgbClr val="FF4242"/>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dirty="0"/>
              <a:t>Title Text</a:t>
            </a:r>
          </a:p>
        </p:txBody>
      </p:sp>
      <p:sp>
        <p:nvSpPr>
          <p:cNvPr id="24" name="Rectangle"/>
          <p:cNvSpPr/>
          <p:nvPr/>
        </p:nvSpPr>
        <p:spPr>
          <a:xfrm>
            <a:off x="-8466" y="12825016"/>
            <a:ext cx="24400936" cy="899452"/>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196"/>
          </a:p>
        </p:txBody>
      </p:sp>
      <p:pic>
        <p:nvPicPr>
          <p:cNvPr id="28" name="quantum-motion-logo.png" descr="quantum-motion-logo.png"/>
          <p:cNvPicPr>
            <a:picLocks noChangeAspect="1"/>
          </p:cNvPicPr>
          <p:nvPr/>
        </p:nvPicPr>
        <p:blipFill>
          <a:blip r:embed="rId2"/>
          <a:stretch>
            <a:fillRect/>
          </a:stretch>
        </p:blipFill>
        <p:spPr>
          <a:xfrm>
            <a:off x="236281" y="12988397"/>
            <a:ext cx="2190948" cy="547290"/>
          </a:xfrm>
          <a:prstGeom prst="rect">
            <a:avLst/>
          </a:prstGeom>
          <a:ln w="12700">
            <a:miter lim="400000"/>
          </a:ln>
        </p:spPr>
      </p:pic>
      <p:sp>
        <p:nvSpPr>
          <p:cNvPr id="30" name="Slide Number"/>
          <p:cNvSpPr txBox="1">
            <a:spLocks noGrp="1"/>
          </p:cNvSpPr>
          <p:nvPr>
            <p:ph type="sldNum" sz="quarter" idx="2"/>
          </p:nvPr>
        </p:nvSpPr>
        <p:spPr>
          <a:xfrm>
            <a:off x="23315317" y="13044212"/>
            <a:ext cx="580893" cy="574260"/>
          </a:xfrm>
          <a:prstGeom prst="rect">
            <a:avLst/>
          </a:prstGeom>
        </p:spPr>
        <p:txBody>
          <a:bodyPr/>
          <a:lstStyle>
            <a:lvl1pPr>
              <a:defRPr>
                <a:solidFill>
                  <a:schemeClr val="bg1"/>
                </a:solidFill>
              </a:defRPr>
            </a:lvl1pPr>
          </a:lstStyle>
          <a:p>
            <a:fld id="{E433D1C1-57A6-1445-9AAD-1AB7AD0B2E1D}" type="slidenum">
              <a:rPr lang="en-GB" smtClean="0"/>
              <a:pPr/>
              <a:t>‹#›</a:t>
            </a:fld>
            <a:endParaRPr lang="en-GB" dirty="0"/>
          </a:p>
        </p:txBody>
      </p:sp>
      <p:pic>
        <p:nvPicPr>
          <p:cNvPr id="9" name="white-arrow.png" descr="white-arrow.png">
            <a:extLst>
              <a:ext uri="{FF2B5EF4-FFF2-40B4-BE49-F238E27FC236}">
                <a16:creationId xmlns:a16="http://schemas.microsoft.com/office/drawing/2014/main" id="{B0EB895D-C39C-5F48-939F-C5586ED71A88}"/>
              </a:ext>
            </a:extLst>
          </p:cNvPr>
          <p:cNvPicPr>
            <a:picLocks noChangeAspect="1"/>
          </p:cNvPicPr>
          <p:nvPr userDrawn="1"/>
        </p:nvPicPr>
        <p:blipFill>
          <a:blip r:embed="rId3"/>
          <a:stretch>
            <a:fillRect/>
          </a:stretch>
        </p:blipFill>
        <p:spPr>
          <a:xfrm>
            <a:off x="22732394" y="13059381"/>
            <a:ext cx="467361" cy="457202"/>
          </a:xfrm>
          <a:prstGeom prst="rect">
            <a:avLst/>
          </a:prstGeom>
          <a:ln w="12700">
            <a:miter lim="400000"/>
          </a:ln>
        </p:spPr>
      </p:pic>
      <p:sp>
        <p:nvSpPr>
          <p:cNvPr id="11" name="Content Placeholder 2">
            <a:extLst>
              <a:ext uri="{FF2B5EF4-FFF2-40B4-BE49-F238E27FC236}">
                <a16:creationId xmlns:a16="http://schemas.microsoft.com/office/drawing/2014/main" id="{53D8C7D8-992C-3741-B518-AB86ADF2D822}"/>
              </a:ext>
            </a:extLst>
          </p:cNvPr>
          <p:cNvSpPr>
            <a:spLocks noGrp="1"/>
          </p:cNvSpPr>
          <p:nvPr>
            <p:ph idx="1"/>
          </p:nvPr>
        </p:nvSpPr>
        <p:spPr>
          <a:xfrm>
            <a:off x="533400" y="2243446"/>
            <a:ext cx="23216330" cy="9372600"/>
          </a:xfrm>
        </p:spPr>
        <p:txBody>
          <a:bodyPr anchor="t"/>
          <a:lstStyle>
            <a:lvl1pPr marL="570928" indent="-570928">
              <a:lnSpc>
                <a:spcPct val="100000"/>
              </a:lnSpc>
              <a:spcBef>
                <a:spcPts val="1198"/>
              </a:spcBef>
              <a:buSzPct val="100000"/>
              <a:buFontTx/>
              <a:buBlip>
                <a:blip r:embed="rId4"/>
              </a:buBlip>
              <a:defRPr sz="3996">
                <a:latin typeface="Helvetica Neue" panose="02000503000000020004" pitchFamily="2" charset="0"/>
                <a:ea typeface="Helvetica Neue" panose="02000503000000020004" pitchFamily="2" charset="0"/>
                <a:cs typeface="Helvetica Neue" panose="02000503000000020004" pitchFamily="2" charset="0"/>
              </a:defRPr>
            </a:lvl1pPr>
            <a:lvl2pPr marL="913486" indent="-456742">
              <a:lnSpc>
                <a:spcPct val="100000"/>
              </a:lnSpc>
              <a:spcBef>
                <a:spcPts val="1198"/>
              </a:spcBef>
              <a:buSzPct val="100000"/>
              <a:buFontTx/>
              <a:buBlip>
                <a:blip r:embed="rId4"/>
              </a:buBlip>
              <a:defRPr sz="2998">
                <a:latin typeface="Helvetica Neue" panose="02000503000000020004" pitchFamily="2" charset="0"/>
                <a:ea typeface="Helvetica Neue" panose="02000503000000020004" pitchFamily="2" charset="0"/>
                <a:cs typeface="Helvetica Neue" panose="02000503000000020004" pitchFamily="2" charset="0"/>
              </a:defRPr>
            </a:lvl2pPr>
            <a:lvl3pPr marL="1370228" indent="-456742">
              <a:lnSpc>
                <a:spcPct val="100000"/>
              </a:lnSpc>
              <a:spcBef>
                <a:spcPts val="1198"/>
              </a:spcBef>
              <a:buSzPct val="100000"/>
              <a:buFontTx/>
              <a:buBlip>
                <a:blip r:embed="rId4"/>
              </a:buBlip>
              <a:defRPr sz="2998">
                <a:latin typeface="Helvetica Neue" panose="02000503000000020004" pitchFamily="2" charset="0"/>
                <a:ea typeface="Helvetica Neue" panose="02000503000000020004" pitchFamily="2" charset="0"/>
                <a:cs typeface="Helvetica Neue" panose="02000503000000020004" pitchFamily="2" charset="0"/>
              </a:defRPr>
            </a:lvl3pPr>
            <a:lvl4pPr marL="1826972" indent="-456742">
              <a:lnSpc>
                <a:spcPct val="100000"/>
              </a:lnSpc>
              <a:spcBef>
                <a:spcPts val="1198"/>
              </a:spcBef>
              <a:buSzPct val="100000"/>
              <a:buFontTx/>
              <a:buBlip>
                <a:blip r:embed="rId4"/>
              </a:buBlip>
              <a:defRPr sz="2998">
                <a:latin typeface="Helvetica Neue" panose="02000503000000020004" pitchFamily="2" charset="0"/>
                <a:ea typeface="Helvetica Neue" panose="02000503000000020004" pitchFamily="2" charset="0"/>
                <a:cs typeface="Helvetica Neue" panose="02000503000000020004" pitchFamily="2" charset="0"/>
              </a:defRPr>
            </a:lvl4pPr>
            <a:lvl5pPr marL="2283714" indent="-456742">
              <a:lnSpc>
                <a:spcPct val="100000"/>
              </a:lnSpc>
              <a:spcBef>
                <a:spcPts val="1198"/>
              </a:spcBef>
              <a:buSzPct val="100000"/>
              <a:buFontTx/>
              <a:buBlip>
                <a:blip r:embed="rId4"/>
              </a:buBlip>
              <a:defRPr sz="2998">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40872935"/>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Blank copy">
    <p:bg>
      <p:bgPr>
        <a:solidFill>
          <a:srgbClr val="131428"/>
        </a:solidFill>
        <a:effectLst/>
      </p:bgPr>
    </p:bg>
    <p:spTree>
      <p:nvGrpSpPr>
        <p:cNvPr id="1" name=""/>
        <p:cNvGrpSpPr/>
        <p:nvPr/>
      </p:nvGrpSpPr>
      <p:grpSpPr>
        <a:xfrm>
          <a:off x="0" y="0"/>
          <a:ext cx="0" cy="0"/>
          <a:chOff x="0" y="0"/>
          <a:chExt cx="0" cy="0"/>
        </a:xfrm>
      </p:grpSpPr>
      <p:sp>
        <p:nvSpPr>
          <p:cNvPr id="75" name="Slide Number"/>
          <p:cNvSpPr txBox="1">
            <a:spLocks noGrp="1"/>
          </p:cNvSpPr>
          <p:nvPr>
            <p:ph type="sldNum" sz="quarter" idx="2"/>
          </p:nvPr>
        </p:nvSpPr>
        <p:spPr>
          <a:xfrm>
            <a:off x="23044142" y="12641552"/>
            <a:ext cx="426845" cy="420372"/>
          </a:xfrm>
          <a:prstGeom prst="rect">
            <a:avLst/>
          </a:prstGeom>
        </p:spPr>
        <p:txBody>
          <a:bodyPr/>
          <a:lstStyle>
            <a:lvl1pPr>
              <a:defRPr sz="1398">
                <a:solidFill>
                  <a:srgbClr val="131428"/>
                </a:solidFill>
              </a:defRPr>
            </a:lvl1pPr>
          </a:lstStyle>
          <a:p>
            <a:fld id="{86CB4B4D-7CA3-9044-876B-883B54F8677D}" type="slidenum">
              <a:t>‹#›</a:t>
            </a:fld>
            <a:endParaRPr/>
          </a:p>
        </p:txBody>
      </p:sp>
      <p:sp>
        <p:nvSpPr>
          <p:cNvPr id="76" name="Silicon chips. Made quantum."/>
          <p:cNvSpPr txBox="1">
            <a:spLocks noGrp="1"/>
          </p:cNvSpPr>
          <p:nvPr>
            <p:ph type="body" sz="quarter" idx="13"/>
          </p:nvPr>
        </p:nvSpPr>
        <p:spPr>
          <a:xfrm>
            <a:off x="1067175" y="280061"/>
            <a:ext cx="18117139" cy="1163395"/>
          </a:xfrm>
          <a:prstGeom prst="rect">
            <a:avLst/>
          </a:prstGeom>
        </p:spPr>
        <p:txBody>
          <a:bodyPr wrap="none" lIns="0" tIns="0" rIns="0" bIns="0">
            <a:spAutoFit/>
          </a:bodyPr>
          <a:lstStyle>
            <a:lvl1pPr defTabSz="4876676">
              <a:defRPr sz="8400" b="0" cap="all">
                <a:solidFill>
                  <a:srgbClr val="131428"/>
                </a:solidFill>
                <a:latin typeface="Helvetica"/>
                <a:cs typeface="Helvetica"/>
                <a:sym typeface="Helvetica"/>
              </a:defRPr>
            </a:lvl1p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77" name="Image"/>
          <p:cNvSpPr>
            <a:spLocks noGrp="1"/>
          </p:cNvSpPr>
          <p:nvPr>
            <p:ph type="pic" sz="quarter" idx="14"/>
          </p:nvPr>
        </p:nvSpPr>
        <p:spPr>
          <a:xfrm>
            <a:off x="961501" y="12310939"/>
            <a:ext cx="2733565" cy="680294"/>
          </a:xfrm>
          <a:prstGeom prst="rect">
            <a:avLst/>
          </a:prstGeom>
        </p:spPr>
        <p:txBody>
          <a:bodyPr lIns="91439" tIns="45719" rIns="91439" bIns="45719">
            <a:noAutofit/>
          </a:bodyPr>
          <a:lstStyle/>
          <a:p>
            <a:endParaRPr/>
          </a:p>
        </p:txBody>
      </p:sp>
    </p:spTree>
    <p:extLst>
      <p:ext uri="{BB962C8B-B14F-4D97-AF65-F5344CB8AC3E}">
        <p14:creationId xmlns:p14="http://schemas.microsoft.com/office/powerpoint/2010/main" val="3825329445"/>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
    <p:bg>
      <p:bgPr>
        <a:solidFill>
          <a:srgbClr val="FF4242"/>
        </a:solidFill>
        <a:effectLst/>
      </p:bgPr>
    </p:bg>
    <p:spTree>
      <p:nvGrpSpPr>
        <p:cNvPr id="1" name=""/>
        <p:cNvGrpSpPr/>
        <p:nvPr/>
      </p:nvGrpSpPr>
      <p:grpSpPr>
        <a:xfrm>
          <a:off x="0" y="0"/>
          <a:ext cx="0" cy="0"/>
          <a:chOff x="0" y="0"/>
          <a:chExt cx="0" cy="0"/>
        </a:xfrm>
      </p:grpSpPr>
      <p:sp>
        <p:nvSpPr>
          <p:cNvPr id="13" name="Title Text"/>
          <p:cNvSpPr txBox="1">
            <a:spLocks noGrp="1"/>
          </p:cNvSpPr>
          <p:nvPr>
            <p:ph type="title"/>
          </p:nvPr>
        </p:nvSpPr>
        <p:spPr>
          <a:prstGeom prst="rect">
            <a:avLst/>
          </a:prstGeom>
        </p:spPr>
        <p:txBody>
          <a:bodyPr/>
          <a:lstStyle/>
          <a:p>
            <a:r>
              <a:rPr lang="en-GB"/>
              <a:t>Click to edit Master title style</a:t>
            </a:r>
            <a:endParaRPr/>
          </a:p>
        </p:txBody>
      </p:sp>
      <p:sp>
        <p:nvSpPr>
          <p:cNvPr id="6" name="Body Level One…"/>
          <p:cNvSpPr txBox="1">
            <a:spLocks noGrp="1"/>
          </p:cNvSpPr>
          <p:nvPr>
            <p:ph type="body" sz="quarter" idx="13"/>
          </p:nvPr>
        </p:nvSpPr>
        <p:spPr>
          <a:xfrm>
            <a:off x="2153709" y="7134711"/>
            <a:ext cx="12047478" cy="679186"/>
          </a:xfrm>
          <a:prstGeom prst="rect">
            <a:avLst/>
          </a:prstGeom>
        </p:spPr>
        <p:txBody>
          <a:bodyPr anchor="t"/>
          <a:lstStyle>
            <a:lvl1pPr>
              <a:spcBef>
                <a:spcPts val="0"/>
              </a:spcBef>
              <a:defRPr lang="es-ES_tradnl" sz="3600" b="0" i="0" u="none" strike="noStrike" cap="none" spc="28" baseline="0" dirty="0" smtClean="0">
                <a:ln>
                  <a:noFill/>
                </a:ln>
                <a:solidFill>
                  <a:schemeClr val="bg1"/>
                </a:solidFill>
                <a:uFillTx/>
                <a:latin typeface="+mj-lt"/>
                <a:ea typeface="+mj-ea"/>
                <a:cs typeface="+mj-cs"/>
                <a:sym typeface="Helvetica"/>
              </a:defRPr>
            </a:lvl1pPr>
            <a:lvl2pPr>
              <a:spcBef>
                <a:spcPts val="0"/>
              </a:spcBef>
              <a:defRPr lang="es-ES_tradnl" sz="3600" b="0" i="0" u="none" strike="noStrike" cap="none" spc="28" baseline="0" dirty="0" smtClean="0">
                <a:ln>
                  <a:noFill/>
                </a:ln>
                <a:solidFill>
                  <a:schemeClr val="bg1"/>
                </a:solidFill>
                <a:uFillTx/>
                <a:latin typeface="+mj-lt"/>
                <a:ea typeface="+mj-ea"/>
                <a:cs typeface="+mj-cs"/>
                <a:sym typeface="Helvetica"/>
              </a:defRPr>
            </a:lvl2pPr>
            <a:lvl3pPr>
              <a:spcBef>
                <a:spcPts val="0"/>
              </a:spcBef>
              <a:defRPr lang="es-ES_tradnl" sz="3600" b="0" i="0" u="none" strike="noStrike" cap="none" spc="28" baseline="0" dirty="0" smtClean="0">
                <a:ln>
                  <a:noFill/>
                </a:ln>
                <a:solidFill>
                  <a:schemeClr val="bg1"/>
                </a:solidFill>
                <a:uFillTx/>
                <a:latin typeface="+mj-lt"/>
                <a:ea typeface="+mj-ea"/>
                <a:cs typeface="+mj-cs"/>
                <a:sym typeface="Helvetica"/>
              </a:defRPr>
            </a:lvl3pPr>
            <a:lvl4pPr>
              <a:spcBef>
                <a:spcPts val="0"/>
              </a:spcBef>
              <a:defRPr lang="es-ES_tradnl" sz="3600" b="0" i="0" u="none" strike="noStrike" cap="none" spc="28" baseline="0" dirty="0" smtClean="0">
                <a:ln>
                  <a:noFill/>
                </a:ln>
                <a:solidFill>
                  <a:schemeClr val="bg1"/>
                </a:solidFill>
                <a:uFillTx/>
                <a:latin typeface="+mj-lt"/>
                <a:ea typeface="+mj-ea"/>
                <a:cs typeface="+mj-cs"/>
                <a:sym typeface="Helvetica"/>
              </a:defRPr>
            </a:lvl4pPr>
            <a:lvl5pPr>
              <a:spcBef>
                <a:spcPts val="0"/>
              </a:spcBef>
              <a:defRPr lang="es-ES_tradnl" sz="3600" b="0" i="0" u="none" strike="noStrike" cap="none" spc="28" baseline="0" dirty="0" smtClean="0">
                <a:ln>
                  <a:noFill/>
                </a:ln>
                <a:solidFill>
                  <a:schemeClr val="bg1"/>
                </a:solidFill>
                <a:uFillTx/>
                <a:latin typeface="+mj-lt"/>
                <a:ea typeface="+mj-ea"/>
                <a:cs typeface="+mj-cs"/>
                <a:sym typeface="Helvetica"/>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Tree>
    <p:extLst>
      <p:ext uri="{BB962C8B-B14F-4D97-AF65-F5344CB8AC3E}">
        <p14:creationId xmlns:p14="http://schemas.microsoft.com/office/powerpoint/2010/main" val="2240032212"/>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Section">
    <p:bg>
      <p:bgPr>
        <a:solidFill>
          <a:srgbClr val="FFFFFF"/>
        </a:solidFill>
        <a:effectLst/>
      </p:bgPr>
    </p:bg>
    <p:spTree>
      <p:nvGrpSpPr>
        <p:cNvPr id="1" name=""/>
        <p:cNvGrpSpPr/>
        <p:nvPr/>
      </p:nvGrpSpPr>
      <p:grpSpPr>
        <a:xfrm>
          <a:off x="0" y="0"/>
          <a:ext cx="0" cy="0"/>
          <a:chOff x="0" y="0"/>
          <a:chExt cx="0" cy="0"/>
        </a:xfrm>
      </p:grpSpPr>
      <p:sp>
        <p:nvSpPr>
          <p:cNvPr id="22" name="Title Text"/>
          <p:cNvSpPr txBox="1">
            <a:spLocks noGrp="1"/>
          </p:cNvSpPr>
          <p:nvPr>
            <p:ph type="title"/>
          </p:nvPr>
        </p:nvSpPr>
        <p:spPr>
          <a:xfrm>
            <a:off x="1447800" y="1257301"/>
            <a:ext cx="10223500" cy="1142538"/>
          </a:xfrm>
          <a:prstGeom prst="rect">
            <a:avLst/>
          </a:prstGeom>
        </p:spPr>
        <p:txBody>
          <a:bodyPr/>
          <a:lstStyle>
            <a:lvl1pPr>
              <a:lnSpc>
                <a:spcPct val="100000"/>
              </a:lnSpc>
              <a:defRPr sz="5900" spc="178">
                <a:solidFill>
                  <a:srgbClr val="FF4242"/>
                </a:solidFill>
              </a:defRPr>
            </a:lvl1pPr>
          </a:lstStyle>
          <a:p>
            <a:r>
              <a:rPr lang="en-GB"/>
              <a:t>Click to edit Master title style</a:t>
            </a:r>
            <a:endParaRPr/>
          </a:p>
        </p:txBody>
      </p:sp>
      <p:sp>
        <p:nvSpPr>
          <p:cNvPr id="25" name="Body Level One…"/>
          <p:cNvSpPr txBox="1">
            <a:spLocks noGrp="1"/>
          </p:cNvSpPr>
          <p:nvPr>
            <p:ph type="body" sz="quarter" idx="13"/>
          </p:nvPr>
        </p:nvSpPr>
        <p:spPr>
          <a:xfrm>
            <a:off x="1482257" y="3596481"/>
            <a:ext cx="12047478" cy="679186"/>
          </a:xfrm>
          <a:prstGeom prst="rect">
            <a:avLst/>
          </a:prstGeom>
        </p:spPr>
        <p:txBody>
          <a:bodyPr anchor="t"/>
          <a:lstStyle>
            <a:lvl1pPr>
              <a:spcBef>
                <a:spcPts val="0"/>
              </a:spcBef>
              <a:defRPr lang="es-ES_tradnl" sz="3600" b="0" i="0" u="none" strike="noStrike" cap="none" spc="28" baseline="0" dirty="0" smtClean="0">
                <a:ln>
                  <a:noFill/>
                </a:ln>
                <a:solidFill>
                  <a:srgbClr val="131428"/>
                </a:solidFill>
                <a:uFillTx/>
                <a:latin typeface="+mj-lt"/>
                <a:ea typeface="+mj-ea"/>
                <a:cs typeface="+mj-cs"/>
                <a:sym typeface="Helvetica"/>
              </a:defRPr>
            </a:lvl1pPr>
            <a:lvl2pPr>
              <a:spcBef>
                <a:spcPts val="0"/>
              </a:spcBef>
              <a:defRPr lang="es-ES_tradnl" sz="3600" b="0" i="0" u="none" strike="noStrike" cap="none" spc="28" baseline="0" dirty="0" smtClean="0">
                <a:ln>
                  <a:noFill/>
                </a:ln>
                <a:solidFill>
                  <a:srgbClr val="131428"/>
                </a:solidFill>
                <a:uFillTx/>
                <a:latin typeface="+mj-lt"/>
                <a:ea typeface="+mj-ea"/>
                <a:cs typeface="+mj-cs"/>
                <a:sym typeface="Helvetica"/>
              </a:defRPr>
            </a:lvl2pPr>
            <a:lvl3pPr>
              <a:spcBef>
                <a:spcPts val="0"/>
              </a:spcBef>
              <a:defRPr lang="es-ES_tradnl" sz="3600" b="0" i="0" u="none" strike="noStrike" cap="none" spc="28" baseline="0" dirty="0" smtClean="0">
                <a:ln>
                  <a:noFill/>
                </a:ln>
                <a:solidFill>
                  <a:srgbClr val="131428"/>
                </a:solidFill>
                <a:uFillTx/>
                <a:latin typeface="+mj-lt"/>
                <a:ea typeface="+mj-ea"/>
                <a:cs typeface="+mj-cs"/>
                <a:sym typeface="Helvetica"/>
              </a:defRPr>
            </a:lvl3pPr>
            <a:lvl4pPr>
              <a:spcBef>
                <a:spcPts val="0"/>
              </a:spcBef>
              <a:defRPr lang="es-ES_tradnl" sz="3600" b="0" i="0" u="none" strike="noStrike" cap="none" spc="28" baseline="0" dirty="0" smtClean="0">
                <a:ln>
                  <a:noFill/>
                </a:ln>
                <a:solidFill>
                  <a:srgbClr val="131428"/>
                </a:solidFill>
                <a:uFillTx/>
                <a:latin typeface="+mj-lt"/>
                <a:ea typeface="+mj-ea"/>
                <a:cs typeface="+mj-cs"/>
                <a:sym typeface="Helvetica"/>
              </a:defRPr>
            </a:lvl4pPr>
            <a:lvl5pPr>
              <a:spcBef>
                <a:spcPts val="0"/>
              </a:spcBef>
              <a:defRPr lang="es-ES_tradnl" sz="3600" b="0" i="0" u="none" strike="noStrike" cap="none" spc="28" baseline="0" dirty="0" smtClean="0">
                <a:ln>
                  <a:noFill/>
                </a:ln>
                <a:solidFill>
                  <a:srgbClr val="131428"/>
                </a:solidFill>
                <a:uFillTx/>
                <a:latin typeface="+mj-lt"/>
                <a:ea typeface="+mj-ea"/>
                <a:cs typeface="+mj-cs"/>
                <a:sym typeface="Helvetica"/>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grpSp>
        <p:nvGrpSpPr>
          <p:cNvPr id="2" name="Group 1">
            <a:extLst>
              <a:ext uri="{FF2B5EF4-FFF2-40B4-BE49-F238E27FC236}">
                <a16:creationId xmlns:a16="http://schemas.microsoft.com/office/drawing/2014/main" id="{6DB216B5-41A6-47F5-A96A-7B6952D35388}"/>
              </a:ext>
            </a:extLst>
          </p:cNvPr>
          <p:cNvGrpSpPr/>
          <p:nvPr/>
        </p:nvGrpSpPr>
        <p:grpSpPr>
          <a:xfrm>
            <a:off x="-8468" y="12825016"/>
            <a:ext cx="24400936" cy="899452"/>
            <a:chOff x="-8467" y="12825015"/>
            <a:chExt cx="24400935" cy="899452"/>
          </a:xfrm>
        </p:grpSpPr>
        <p:sp>
          <p:nvSpPr>
            <p:cNvPr id="23" name="Rectangle"/>
            <p:cNvSpPr/>
            <p:nvPr userDrawn="1"/>
          </p:nvSpPr>
          <p:spPr>
            <a:xfrm>
              <a:off x="-8467" y="12825015"/>
              <a:ext cx="24400935" cy="899452"/>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a:p>
          </p:txBody>
        </p:sp>
        <p:pic>
          <p:nvPicPr>
            <p:cNvPr id="27" name="quantum-motion-logo.png" descr="quantum-motion-logo.png"/>
            <p:cNvPicPr>
              <a:picLocks noChangeAspect="1"/>
            </p:cNvPicPr>
            <p:nvPr/>
          </p:nvPicPr>
          <p:blipFill>
            <a:blip r:embed="rId2"/>
            <a:stretch>
              <a:fillRect/>
            </a:stretch>
          </p:blipFill>
          <p:spPr>
            <a:xfrm>
              <a:off x="211185" y="13009370"/>
              <a:ext cx="2328063" cy="581542"/>
            </a:xfrm>
            <a:prstGeom prst="rect">
              <a:avLst/>
            </a:prstGeom>
            <a:ln w="12700">
              <a:miter lim="400000"/>
            </a:ln>
          </p:spPr>
        </p:pic>
        <p:sp>
          <p:nvSpPr>
            <p:cNvPr id="11" name="TextBox 10">
              <a:extLst>
                <a:ext uri="{FF2B5EF4-FFF2-40B4-BE49-F238E27FC236}">
                  <a16:creationId xmlns:a16="http://schemas.microsoft.com/office/drawing/2014/main" id="{1DDB0399-97CD-CE45-BA33-8D52D4DBD3EF}"/>
                </a:ext>
              </a:extLst>
            </p:cNvPr>
            <p:cNvSpPr txBox="1"/>
            <p:nvPr userDrawn="1"/>
          </p:nvSpPr>
          <p:spPr>
            <a:xfrm>
              <a:off x="11012190" y="13038781"/>
              <a:ext cx="235962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Helvetica Neue"/>
                  <a:ea typeface="Helvetica Neue"/>
                  <a:cs typeface="Helvetica Neue"/>
                  <a:sym typeface="Helvetica Neue"/>
                </a:rPr>
                <a:t>CONFIDENTIAL</a:t>
              </a:r>
            </a:p>
          </p:txBody>
        </p:sp>
      </p:grpSp>
    </p:spTree>
    <p:extLst>
      <p:ext uri="{BB962C8B-B14F-4D97-AF65-F5344CB8AC3E}">
        <p14:creationId xmlns:p14="http://schemas.microsoft.com/office/powerpoint/2010/main" val="3549019422"/>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211A6C-556F-4A66-A2D6-B7EACE328AB0}"/>
              </a:ext>
            </a:extLst>
          </p:cNvPr>
          <p:cNvSpPr>
            <a:spLocks noGrp="1"/>
          </p:cNvSpPr>
          <p:nvPr>
            <p:ph idx="1"/>
          </p:nvPr>
        </p:nvSpPr>
        <p:spPr>
          <a:xfrm>
            <a:off x="372981" y="1834481"/>
            <a:ext cx="23464982" cy="110152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3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800" kern="1200">
                <a:solidFill>
                  <a:schemeClr val="tx1"/>
                </a:solidFill>
                <a:latin typeface="+mn-lt"/>
                <a:ea typeface="+mn-ea"/>
                <a:cs typeface="+mn-cs"/>
              </a:defRPr>
            </a:lvl3pPr>
            <a:lvl4pPr marL="1714500" indent="-342900" algn="l" defTabSz="914400" rtl="0" eaLnBrk="1" latinLnBrk="0" hangingPunct="1">
              <a:lnSpc>
                <a:spcPct val="90000"/>
              </a:lnSpc>
              <a:spcBef>
                <a:spcPts val="500"/>
              </a:spcBef>
              <a:buFontTx/>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Title 1">
            <a:extLst>
              <a:ext uri="{FF2B5EF4-FFF2-40B4-BE49-F238E27FC236}">
                <a16:creationId xmlns:a16="http://schemas.microsoft.com/office/drawing/2014/main" id="{D6CB2150-E9D2-45B1-9E95-BDD45C8EFE06}"/>
              </a:ext>
            </a:extLst>
          </p:cNvPr>
          <p:cNvSpPr>
            <a:spLocks noGrp="1"/>
          </p:cNvSpPr>
          <p:nvPr>
            <p:ph type="title" hasCustomPrompt="1"/>
          </p:nvPr>
        </p:nvSpPr>
        <p:spPr>
          <a:xfrm>
            <a:off x="372981" y="274638"/>
            <a:ext cx="23464982" cy="1318636"/>
          </a:xfrm>
        </p:spPr>
        <p:txBody>
          <a:bodyPr/>
          <a:lstStyle>
            <a:lvl1pPr>
              <a:defRPr sz="6000" cap="none" baseline="0">
                <a:solidFill>
                  <a:schemeClr val="tx1"/>
                </a:solidFill>
              </a:defRPr>
            </a:lvl1pPr>
          </a:lstStyle>
          <a:p>
            <a:r>
              <a:rPr lang="es-ES_tradnl" dirty="0" err="1"/>
              <a:t>Title</a:t>
            </a:r>
            <a:endParaRPr lang="en-US" dirty="0"/>
          </a:p>
        </p:txBody>
      </p:sp>
    </p:spTree>
    <p:extLst>
      <p:ext uri="{BB962C8B-B14F-4D97-AF65-F5344CB8AC3E}">
        <p14:creationId xmlns:p14="http://schemas.microsoft.com/office/powerpoint/2010/main" val="3664729983"/>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6CB2150-E9D2-45B1-9E95-BDD45C8EFE06}"/>
              </a:ext>
            </a:extLst>
          </p:cNvPr>
          <p:cNvSpPr>
            <a:spLocks noGrp="1"/>
          </p:cNvSpPr>
          <p:nvPr>
            <p:ph type="title" hasCustomPrompt="1"/>
          </p:nvPr>
        </p:nvSpPr>
        <p:spPr>
          <a:xfrm>
            <a:off x="372981" y="274638"/>
            <a:ext cx="23464982" cy="1318636"/>
          </a:xfrm>
        </p:spPr>
        <p:txBody>
          <a:bodyPr/>
          <a:lstStyle>
            <a:lvl1pPr>
              <a:defRPr sz="6000" cap="none" baseline="0">
                <a:solidFill>
                  <a:schemeClr val="tx1"/>
                </a:solidFill>
              </a:defRPr>
            </a:lvl1pPr>
          </a:lstStyle>
          <a:p>
            <a:r>
              <a:rPr lang="es-ES_tradnl" dirty="0" err="1"/>
              <a:t>Title</a:t>
            </a:r>
            <a:endParaRPr lang="en-US" dirty="0"/>
          </a:p>
        </p:txBody>
      </p:sp>
    </p:spTree>
    <p:extLst>
      <p:ext uri="{BB962C8B-B14F-4D97-AF65-F5344CB8AC3E}">
        <p14:creationId xmlns:p14="http://schemas.microsoft.com/office/powerpoint/2010/main" val="3293652665"/>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En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5" name="Title Text"/>
          <p:cNvSpPr txBox="1">
            <a:spLocks noGrp="1"/>
          </p:cNvSpPr>
          <p:nvPr>
            <p:ph type="title"/>
          </p:nvPr>
        </p:nvSpPr>
        <p:spPr>
          <a:xfrm>
            <a:off x="10558523" y="5092700"/>
            <a:ext cx="12047478" cy="1699816"/>
          </a:xfrm>
          <a:prstGeom prst="rect">
            <a:avLst/>
          </a:prstGeom>
        </p:spPr>
        <p:txBody>
          <a:bodyPr/>
          <a:lstStyle>
            <a:lvl1pPr>
              <a:lnSpc>
                <a:spcPct val="100000"/>
              </a:lnSpc>
              <a:defRPr sz="11800" spc="354"/>
            </a:lvl1pPr>
          </a:lstStyle>
          <a:p>
            <a:r>
              <a:rPr lang="en-GB"/>
              <a:t>Click to edit Master title style</a:t>
            </a:r>
            <a:endParaRPr/>
          </a:p>
        </p:txBody>
      </p:sp>
      <p:sp>
        <p:nvSpPr>
          <p:cNvPr id="46" name="Body Level One…"/>
          <p:cNvSpPr txBox="1">
            <a:spLocks noGrp="1"/>
          </p:cNvSpPr>
          <p:nvPr>
            <p:ph type="body" sz="quarter" idx="1"/>
          </p:nvPr>
        </p:nvSpPr>
        <p:spPr>
          <a:xfrm>
            <a:off x="10558523" y="7080250"/>
            <a:ext cx="12047478" cy="715040"/>
          </a:xfrm>
          <a:prstGeom prst="rect">
            <a:avLst/>
          </a:prstGeom>
        </p:spPr>
        <p:txBody>
          <a:bodyPr anchor="t"/>
          <a:lstStyle>
            <a:lvl1pPr>
              <a:spcBef>
                <a:spcPts val="0"/>
              </a:spcBef>
              <a:defRPr>
                <a:solidFill>
                  <a:srgbClr val="FF4242"/>
                </a:solidFill>
              </a:defRPr>
            </a:lvl1pPr>
            <a:lvl2pPr>
              <a:spcBef>
                <a:spcPts val="0"/>
              </a:spcBef>
              <a:defRPr>
                <a:solidFill>
                  <a:srgbClr val="FF4242"/>
                </a:solidFill>
              </a:defRPr>
            </a:lvl2pPr>
            <a:lvl3pPr>
              <a:spcBef>
                <a:spcPts val="0"/>
              </a:spcBef>
              <a:defRPr>
                <a:solidFill>
                  <a:srgbClr val="FF4242"/>
                </a:solidFill>
              </a:defRPr>
            </a:lvl3pPr>
            <a:lvl4pPr>
              <a:spcBef>
                <a:spcPts val="0"/>
              </a:spcBef>
              <a:defRPr>
                <a:solidFill>
                  <a:srgbClr val="FF4242"/>
                </a:solidFill>
              </a:defRPr>
            </a:lvl4pPr>
            <a:lvl5pPr>
              <a:spcBef>
                <a:spcPts val="0"/>
              </a:spcBef>
              <a:defRPr>
                <a:solidFill>
                  <a:srgbClr val="FF424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47" name="WEB  /   quantummotion.tech"/>
          <p:cNvSpPr txBox="1"/>
          <p:nvPr/>
        </p:nvSpPr>
        <p:spPr>
          <a:xfrm>
            <a:off x="10605919" y="12596885"/>
            <a:ext cx="6084558" cy="33855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p>
            <a:pPr algn="l">
              <a:defRPr sz="2200" b="0" spc="22">
                <a:solidFill>
                  <a:srgbClr val="FFFFFF"/>
                </a:solidFill>
                <a:latin typeface="+mj-lt"/>
                <a:ea typeface="+mj-ea"/>
                <a:cs typeface="+mj-cs"/>
                <a:sym typeface="Helvetica"/>
              </a:defRPr>
            </a:pPr>
            <a:r>
              <a:rPr sz="2200">
                <a:solidFill>
                  <a:srgbClr val="FF4242"/>
                </a:solidFill>
              </a:rPr>
              <a:t>WEB  / </a:t>
            </a:r>
            <a:r>
              <a:rPr sz="2200"/>
              <a:t>  </a:t>
            </a:r>
            <a:r>
              <a:rPr sz="2200">
                <a:hlinkClick r:id="rId3"/>
              </a:rPr>
              <a:t>quantummotion.tech</a:t>
            </a:r>
          </a:p>
        </p:txBody>
      </p:sp>
      <p:sp>
        <p:nvSpPr>
          <p:cNvPr id="48" name="EMAIL  /   webquery@quantummotion.tech"/>
          <p:cNvSpPr txBox="1"/>
          <p:nvPr/>
        </p:nvSpPr>
        <p:spPr>
          <a:xfrm>
            <a:off x="15796731" y="12596885"/>
            <a:ext cx="6084558" cy="33855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p>
            <a:pPr algn="l">
              <a:defRPr sz="2200" b="0" spc="22">
                <a:solidFill>
                  <a:srgbClr val="FFFFFF"/>
                </a:solidFill>
                <a:latin typeface="+mj-lt"/>
                <a:ea typeface="+mj-ea"/>
                <a:cs typeface="+mj-cs"/>
                <a:sym typeface="Helvetica"/>
              </a:defRPr>
            </a:pPr>
            <a:r>
              <a:rPr sz="2200" dirty="0">
                <a:solidFill>
                  <a:srgbClr val="FF4242"/>
                </a:solidFill>
              </a:rPr>
              <a:t>EMAIL  /</a:t>
            </a:r>
            <a:r>
              <a:rPr sz="2200" dirty="0"/>
              <a:t>   </a:t>
            </a:r>
            <a:r>
              <a:rPr sz="2200" dirty="0" err="1"/>
              <a:t>webquery@</a:t>
            </a:r>
            <a:r>
              <a:rPr sz="2200" dirty="0" err="1">
                <a:hlinkClick r:id="rId3"/>
              </a:rPr>
              <a:t>quantummotion.tech</a:t>
            </a:r>
            <a:endParaRPr sz="2200" dirty="0">
              <a:hlinkClick r:id="rId3"/>
            </a:endParaRPr>
          </a:p>
        </p:txBody>
      </p:sp>
      <p:pic>
        <p:nvPicPr>
          <p:cNvPr id="49" name="quantum-motion-logo.png" descr="quantum-motion-logo.png"/>
          <p:cNvPicPr>
            <a:picLocks noChangeAspect="1"/>
          </p:cNvPicPr>
          <p:nvPr/>
        </p:nvPicPr>
        <p:blipFill>
          <a:blip r:embed="rId4"/>
          <a:stretch>
            <a:fillRect/>
          </a:stretch>
        </p:blipFill>
        <p:spPr>
          <a:xfrm>
            <a:off x="2154285" y="5584462"/>
            <a:ext cx="5362770" cy="1339600"/>
          </a:xfrm>
          <a:prstGeom prst="rect">
            <a:avLst/>
          </a:prstGeom>
          <a:ln w="12700">
            <a:miter lim="400000"/>
          </a:ln>
        </p:spPr>
      </p:pic>
      <p:pic>
        <p:nvPicPr>
          <p:cNvPr id="50" name="white-arrow.png" descr="white-arrow.png"/>
          <p:cNvPicPr>
            <a:picLocks noChangeAspect="1"/>
          </p:cNvPicPr>
          <p:nvPr/>
        </p:nvPicPr>
        <p:blipFill>
          <a:blip r:embed="rId5"/>
          <a:stretch>
            <a:fillRect/>
          </a:stretch>
        </p:blipFill>
        <p:spPr>
          <a:xfrm>
            <a:off x="22874303" y="12537561"/>
            <a:ext cx="467362" cy="457202"/>
          </a:xfrm>
          <a:prstGeom prst="rect">
            <a:avLst/>
          </a:prstGeom>
          <a:ln w="12700">
            <a:miter lim="400000"/>
          </a:ln>
        </p:spPr>
      </p:pic>
      <p:sp>
        <p:nvSpPr>
          <p:cNvPr id="9" name="TextBox 8">
            <a:extLst>
              <a:ext uri="{FF2B5EF4-FFF2-40B4-BE49-F238E27FC236}">
                <a16:creationId xmlns:a16="http://schemas.microsoft.com/office/drawing/2014/main" id="{1DDB0399-97CD-CE45-BA33-8D52D4DBD3EF}"/>
              </a:ext>
            </a:extLst>
          </p:cNvPr>
          <p:cNvSpPr txBox="1"/>
          <p:nvPr/>
        </p:nvSpPr>
        <p:spPr>
          <a:xfrm>
            <a:off x="11012192" y="13038780"/>
            <a:ext cx="235962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Helvetica Neue"/>
                <a:ea typeface="Helvetica Neue"/>
                <a:cs typeface="Helvetica Neue"/>
                <a:sym typeface="Helvetica Neue"/>
              </a:rPr>
              <a:t>CONFIDENTIAL</a:t>
            </a:r>
          </a:p>
        </p:txBody>
      </p:sp>
    </p:spTree>
    <p:extLst>
      <p:ext uri="{BB962C8B-B14F-4D97-AF65-F5344CB8AC3E}">
        <p14:creationId xmlns:p14="http://schemas.microsoft.com/office/powerpoint/2010/main" val="3337508725"/>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hank You">
    <p:bg>
      <p:bgPr>
        <a:solidFill>
          <a:srgbClr val="FF4242"/>
        </a:solidFill>
        <a:effectLst/>
      </p:bgPr>
    </p:bg>
    <p:spTree>
      <p:nvGrpSpPr>
        <p:cNvPr id="1" name=""/>
        <p:cNvGrpSpPr/>
        <p:nvPr/>
      </p:nvGrpSpPr>
      <p:grpSpPr>
        <a:xfrm>
          <a:off x="0" y="0"/>
          <a:ext cx="0" cy="0"/>
          <a:chOff x="0" y="0"/>
          <a:chExt cx="0" cy="0"/>
        </a:xfrm>
      </p:grpSpPr>
      <p:pic>
        <p:nvPicPr>
          <p:cNvPr id="4" name="Picture 3" descr="Untitl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06014"/>
            <a:ext cx="24384000" cy="1883664"/>
          </a:xfrm>
          <a:prstGeom prst="rect">
            <a:avLst/>
          </a:prstGeom>
        </p:spPr>
      </p:pic>
      <p:sp>
        <p:nvSpPr>
          <p:cNvPr id="5" name="TextBox 4">
            <a:extLst>
              <a:ext uri="{FF2B5EF4-FFF2-40B4-BE49-F238E27FC236}">
                <a16:creationId xmlns:a16="http://schemas.microsoft.com/office/drawing/2014/main" id="{1DDB0399-97CD-CE45-BA33-8D52D4DBD3EF}"/>
              </a:ext>
            </a:extLst>
          </p:cNvPr>
          <p:cNvSpPr txBox="1"/>
          <p:nvPr/>
        </p:nvSpPr>
        <p:spPr>
          <a:xfrm>
            <a:off x="11012192" y="13038780"/>
            <a:ext cx="235962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Helvetica Neue"/>
                <a:ea typeface="Helvetica Neue"/>
                <a:cs typeface="Helvetica Neue"/>
                <a:sym typeface="Helvetica Neue"/>
              </a:rPr>
              <a:t>CONFIDENTIAL</a:t>
            </a:r>
          </a:p>
        </p:txBody>
      </p:sp>
    </p:spTree>
    <p:extLst>
      <p:ext uri="{BB962C8B-B14F-4D97-AF65-F5344CB8AC3E}">
        <p14:creationId xmlns:p14="http://schemas.microsoft.com/office/powerpoint/2010/main" val="2989834300"/>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DB3BC-9D56-8000-AF6F-8C50D9186356}"/>
              </a:ext>
            </a:extLst>
          </p:cNvPr>
          <p:cNvSpPr>
            <a:spLocks noGrp="1"/>
          </p:cNvSpPr>
          <p:nvPr>
            <p:ph type="ctrTitle"/>
          </p:nvPr>
        </p:nvSpPr>
        <p:spPr>
          <a:xfrm>
            <a:off x="3048000" y="2244726"/>
            <a:ext cx="18288000" cy="4775200"/>
          </a:xfrm>
        </p:spPr>
        <p:txBody>
          <a:bodyPr anchor="b"/>
          <a:lstStyle>
            <a:lvl1pPr algn="ctr">
              <a:defRPr sz="12000"/>
            </a:lvl1pPr>
          </a:lstStyle>
          <a:p>
            <a:r>
              <a:rPr lang="en-GB"/>
              <a:t>Click to edit Master title style</a:t>
            </a:r>
          </a:p>
        </p:txBody>
      </p:sp>
      <p:sp>
        <p:nvSpPr>
          <p:cNvPr id="3" name="Subtitle 2">
            <a:extLst>
              <a:ext uri="{FF2B5EF4-FFF2-40B4-BE49-F238E27FC236}">
                <a16:creationId xmlns:a16="http://schemas.microsoft.com/office/drawing/2014/main" id="{76C7BF10-89BE-90D2-835E-54A3D83C1727}"/>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GB"/>
              <a:t>Click to edit Master subtitle style</a:t>
            </a:r>
          </a:p>
        </p:txBody>
      </p:sp>
      <p:sp>
        <p:nvSpPr>
          <p:cNvPr id="4" name="Date Placeholder 3">
            <a:extLst>
              <a:ext uri="{FF2B5EF4-FFF2-40B4-BE49-F238E27FC236}">
                <a16:creationId xmlns:a16="http://schemas.microsoft.com/office/drawing/2014/main" id="{CDC7DE54-337F-EB8D-D1B6-C96E4B6C33B5}"/>
              </a:ext>
            </a:extLst>
          </p:cNvPr>
          <p:cNvSpPr>
            <a:spLocks noGrp="1"/>
          </p:cNvSpPr>
          <p:nvPr>
            <p:ph type="dt" sz="half" idx="10"/>
          </p:nvPr>
        </p:nvSpPr>
        <p:spPr/>
        <p:txBody>
          <a:bodyPr/>
          <a:lstStyle/>
          <a:p>
            <a:fld id="{5341C7BD-875F-C64F-9962-B0FBCC547A80}" type="datetimeFigureOut">
              <a:rPr lang="en-GB" smtClean="0"/>
              <a:t>16/07/2026</a:t>
            </a:fld>
            <a:endParaRPr lang="en-GB"/>
          </a:p>
        </p:txBody>
      </p:sp>
      <p:sp>
        <p:nvSpPr>
          <p:cNvPr id="5" name="Footer Placeholder 4">
            <a:extLst>
              <a:ext uri="{FF2B5EF4-FFF2-40B4-BE49-F238E27FC236}">
                <a16:creationId xmlns:a16="http://schemas.microsoft.com/office/drawing/2014/main" id="{44E22949-049E-BFDC-0167-F34D28672A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50E164-D864-8788-35F8-F897F5EC634F}"/>
              </a:ext>
            </a:extLst>
          </p:cNvPr>
          <p:cNvSpPr>
            <a:spLocks noGrp="1"/>
          </p:cNvSpPr>
          <p:nvPr>
            <p:ph type="sldNum" sz="quarter" idx="12"/>
          </p:nvPr>
        </p:nvSpPr>
        <p:spPr/>
        <p:txBody>
          <a:bodyPr/>
          <a:lstStyle/>
          <a:p>
            <a:fld id="{FE4DA93C-0ADD-5D4C-B75D-BDE9F2163970}" type="slidenum">
              <a:rPr lang="en-GB" smtClean="0"/>
              <a:t>‹#›</a:t>
            </a:fld>
            <a:endParaRPr lang="en-GB"/>
          </a:p>
        </p:txBody>
      </p:sp>
    </p:spTree>
    <p:extLst>
      <p:ext uri="{BB962C8B-B14F-4D97-AF65-F5344CB8AC3E}">
        <p14:creationId xmlns:p14="http://schemas.microsoft.com/office/powerpoint/2010/main" val="22921087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Blank copy">
    <p:bg>
      <p:bgPr>
        <a:solidFill>
          <a:srgbClr val="131428"/>
        </a:solidFill>
        <a:effectLst/>
      </p:bgPr>
    </p:bg>
    <p:spTree>
      <p:nvGrpSpPr>
        <p:cNvPr id="1" name=""/>
        <p:cNvGrpSpPr/>
        <p:nvPr/>
      </p:nvGrpSpPr>
      <p:grpSpPr>
        <a:xfrm>
          <a:off x="0" y="0"/>
          <a:ext cx="0" cy="0"/>
          <a:chOff x="0" y="0"/>
          <a:chExt cx="0" cy="0"/>
        </a:xfrm>
      </p:grpSpPr>
      <p:sp>
        <p:nvSpPr>
          <p:cNvPr id="74" name="Circle"/>
          <p:cNvSpPr/>
          <p:nvPr/>
        </p:nvSpPr>
        <p:spPr>
          <a:xfrm>
            <a:off x="22965097" y="12554760"/>
            <a:ext cx="457404" cy="462262"/>
          </a:xfrm>
          <a:prstGeom prst="ellipse">
            <a:avLst/>
          </a:prstGeom>
          <a:solidFill>
            <a:srgbClr val="FFFFFF"/>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75"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131428"/>
                </a:solidFill>
              </a:defRPr>
            </a:lvl1pPr>
          </a:lstStyle>
          <a:p>
            <a:fld id="{86CB4B4D-7CA3-9044-876B-883B54F8677D}" type="slidenum">
              <a:t>‹#›</a:t>
            </a:fld>
            <a:endParaRPr/>
          </a:p>
        </p:txBody>
      </p:sp>
      <p:sp>
        <p:nvSpPr>
          <p:cNvPr id="76" name="Silicon chips. Made quantum."/>
          <p:cNvSpPr txBox="1">
            <a:spLocks noGrp="1"/>
          </p:cNvSpPr>
          <p:nvPr>
            <p:ph type="body" sz="quarter" idx="13"/>
          </p:nvPr>
        </p:nvSpPr>
        <p:spPr>
          <a:xfrm>
            <a:off x="1067172" y="931369"/>
            <a:ext cx="17498220" cy="1282701"/>
          </a:xfrm>
          <a:prstGeom prst="rect">
            <a:avLst/>
          </a:prstGeom>
        </p:spPr>
        <p:txBody>
          <a:bodyPr wrap="none" lIns="0" tIns="0" rIns="0" bIns="0">
            <a:spAutoFit/>
          </a:bodyPr>
          <a:lstStyle/>
          <a:p>
            <a:pPr defTabSz="2438338">
              <a:defRPr sz="8400" b="0" cap="all">
                <a:solidFill>
                  <a:srgbClr val="131428"/>
                </a:solidFill>
                <a:latin typeface="Helvetica"/>
                <a:ea typeface="Helvetica"/>
                <a:cs typeface="Helvetica"/>
                <a:sym typeface="Helvetica"/>
              </a:defRPr>
            </a:pPr>
            <a:r>
              <a:rPr>
                <a:solidFill>
                  <a:srgbClr val="FF4342"/>
                </a:solidFill>
              </a:rPr>
              <a:t>Silicon chips.</a:t>
            </a:r>
            <a:r>
              <a:rPr>
                <a:solidFill>
                  <a:srgbClr val="FFFFFF"/>
                </a:solidFill>
              </a:rPr>
              <a:t> Made quantum.</a:t>
            </a:r>
          </a:p>
        </p:txBody>
      </p:sp>
      <p:sp>
        <p:nvSpPr>
          <p:cNvPr id="77" name="Image"/>
          <p:cNvSpPr>
            <a:spLocks noGrp="1"/>
          </p:cNvSpPr>
          <p:nvPr>
            <p:ph type="pic" sz="quarter" idx="14"/>
          </p:nvPr>
        </p:nvSpPr>
        <p:spPr>
          <a:xfrm>
            <a:off x="961499" y="12310937"/>
            <a:ext cx="2733565" cy="680294"/>
          </a:xfrm>
          <a:prstGeom prst="rect">
            <a:avLst/>
          </a:prstGeom>
        </p:spPr>
        <p:txBody>
          <a:bodyPr lIns="91439" tIns="45719" rIns="91439" bIns="45719">
            <a:noAutofit/>
          </a:bodyPr>
          <a:lstStyle/>
          <a:p>
            <a:endParaRPr/>
          </a:p>
        </p:txBody>
      </p:sp>
    </p:spTree>
    <p:extLst>
      <p:ext uri="{BB962C8B-B14F-4D97-AF65-F5344CB8AC3E}">
        <p14:creationId xmlns:p14="http://schemas.microsoft.com/office/powerpoint/2010/main" val="180871616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p:spTree>
      <p:nvGrpSpPr>
        <p:cNvPr id="1" name=""/>
        <p:cNvGrpSpPr/>
        <p:nvPr/>
      </p:nvGrpSpPr>
      <p:grpSpPr>
        <a:xfrm>
          <a:off x="0" y="0"/>
          <a:ext cx="0" cy="0"/>
          <a:chOff x="0" y="0"/>
          <a:chExt cx="0" cy="0"/>
        </a:xfrm>
      </p:grpSpPr>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1992223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1_Blank copy 1">
    <p:spTree>
      <p:nvGrpSpPr>
        <p:cNvPr id="1" name=""/>
        <p:cNvGrpSpPr/>
        <p:nvPr/>
      </p:nvGrpSpPr>
      <p:grpSpPr>
        <a:xfrm>
          <a:off x="0" y="0"/>
          <a:ext cx="0" cy="0"/>
          <a:chOff x="0" y="0"/>
          <a:chExt cx="0" cy="0"/>
        </a:xfrm>
      </p:grpSpPr>
      <p:pic>
        <p:nvPicPr>
          <p:cNvPr id="30" name="Image" descr="Image"/>
          <p:cNvPicPr>
            <a:picLocks noChangeAspect="1"/>
          </p:cNvPicPr>
          <p:nvPr/>
        </p:nvPicPr>
        <p:blipFill>
          <a:blip r:embed="rId2"/>
          <a:stretch>
            <a:fillRect/>
          </a:stretch>
        </p:blipFill>
        <p:spPr>
          <a:xfrm>
            <a:off x="1098681" y="1336422"/>
            <a:ext cx="5925434" cy="1474645"/>
          </a:xfrm>
          <a:prstGeom prst="rect">
            <a:avLst/>
          </a:prstGeom>
          <a:ln w="12700">
            <a:miter lim="400000"/>
          </a:ln>
        </p:spPr>
      </p:pic>
      <p:sp>
        <p:nvSpPr>
          <p:cNvPr id="31" name="Silicon chips.…"/>
          <p:cNvSpPr txBox="1">
            <a:spLocks noGrp="1"/>
          </p:cNvSpPr>
          <p:nvPr>
            <p:ph type="body" sz="quarter" idx="13"/>
          </p:nvPr>
        </p:nvSpPr>
        <p:spPr>
          <a:xfrm>
            <a:off x="1067172" y="7404154"/>
            <a:ext cx="10375901" cy="2628901"/>
          </a:xfrm>
          <a:prstGeom prst="rect">
            <a:avLst/>
          </a:prstGeom>
        </p:spPr>
        <p:txBody>
          <a:bodyPr wrap="none" lIns="0" tIns="0" rIns="0" bIns="0">
            <a:spAutoFit/>
          </a:bodyPr>
          <a:lstStyle/>
          <a:p>
            <a:pPr defTabSz="2438338">
              <a:lnSpc>
                <a:spcPct val="80000"/>
              </a:lnSpc>
              <a:defRPr sz="9600" b="0" cap="all">
                <a:solidFill>
                  <a:srgbClr val="131428"/>
                </a:solidFill>
                <a:latin typeface="Helvetica"/>
                <a:ea typeface="Helvetica"/>
                <a:cs typeface="Helvetica"/>
                <a:sym typeface="Helvetica"/>
              </a:defRPr>
            </a:pPr>
            <a:r>
              <a:rPr>
                <a:solidFill>
                  <a:srgbClr val="FF4342"/>
                </a:solidFill>
              </a:rPr>
              <a:t>Silicon chips.</a:t>
            </a:r>
          </a:p>
          <a:p>
            <a:pPr defTabSz="2438338">
              <a:lnSpc>
                <a:spcPct val="80000"/>
              </a:lnSpc>
              <a:defRPr sz="9600" b="0" cap="all">
                <a:solidFill>
                  <a:srgbClr val="131428"/>
                </a:solidFill>
                <a:latin typeface="Helvetica"/>
                <a:ea typeface="Helvetica"/>
                <a:cs typeface="Helvetica"/>
                <a:sym typeface="Helvetica"/>
              </a:defRPr>
            </a:pPr>
            <a:r>
              <a:t>Made quantum.</a:t>
            </a:r>
          </a:p>
        </p:txBody>
      </p:sp>
      <p:sp>
        <p:nvSpPr>
          <p:cNvPr id="32" name="April 2022. Confidential"/>
          <p:cNvSpPr txBox="1"/>
          <p:nvPr/>
        </p:nvSpPr>
        <p:spPr>
          <a:xfrm>
            <a:off x="1067172" y="12157383"/>
            <a:ext cx="395218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gn="l">
              <a:lnSpc>
                <a:spcPct val="80000"/>
              </a:lnSpc>
              <a:defRPr sz="3000">
                <a:solidFill>
                  <a:srgbClr val="131428"/>
                </a:solidFill>
                <a:latin typeface="Helvetica"/>
                <a:ea typeface="Helvetica"/>
                <a:cs typeface="Helvetica"/>
                <a:sym typeface="Helvetica"/>
              </a:defRPr>
            </a:pPr>
            <a:r>
              <a:t>April 2022. </a:t>
            </a:r>
            <a:r>
              <a:rPr b="1"/>
              <a:t>Confidential</a:t>
            </a:r>
          </a:p>
        </p:txBody>
      </p:sp>
      <p:pic>
        <p:nvPicPr>
          <p:cNvPr id="33" name="Image" descr="Image"/>
          <p:cNvPicPr>
            <a:picLocks noChangeAspect="1"/>
          </p:cNvPicPr>
          <p:nvPr/>
        </p:nvPicPr>
        <p:blipFill>
          <a:blip r:embed="rId3"/>
          <a:srcRect l="33997" t="7120" r="317"/>
          <a:stretch>
            <a:fillRect/>
          </a:stretch>
        </p:blipFill>
        <p:spPr>
          <a:xfrm>
            <a:off x="11382564" y="0"/>
            <a:ext cx="13014326"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8940" y="21600"/>
                </a:lnTo>
                <a:lnTo>
                  <a:pt x="21600" y="21600"/>
                </a:lnTo>
                <a:lnTo>
                  <a:pt x="21600" y="0"/>
                </a:lnTo>
                <a:lnTo>
                  <a:pt x="0" y="0"/>
                </a:lnTo>
                <a:close/>
              </a:path>
            </a:pathLst>
          </a:custGeom>
          <a:ln w="12700">
            <a:miter lim="400000"/>
          </a:ln>
        </p:spPr>
      </p:pic>
      <p:sp>
        <p:nvSpPr>
          <p:cNvPr id="34"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64776919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1_Blank copy 2">
    <p:bg>
      <p:bgPr>
        <a:solidFill>
          <a:srgbClr val="131428"/>
        </a:solidFill>
        <a:effectLst/>
      </p:bgPr>
    </p:bg>
    <p:spTree>
      <p:nvGrpSpPr>
        <p:cNvPr id="1" name=""/>
        <p:cNvGrpSpPr/>
        <p:nvPr/>
      </p:nvGrpSpPr>
      <p:grpSpPr>
        <a:xfrm>
          <a:off x="0" y="0"/>
          <a:ext cx="0" cy="0"/>
          <a:chOff x="0" y="0"/>
          <a:chExt cx="0" cy="0"/>
        </a:xfrm>
      </p:grpSpPr>
      <p:sp>
        <p:nvSpPr>
          <p:cNvPr id="41" name="Silicon chips. Made quantum."/>
          <p:cNvSpPr txBox="1">
            <a:spLocks noGrp="1"/>
          </p:cNvSpPr>
          <p:nvPr>
            <p:ph type="body" sz="quarter" idx="13"/>
          </p:nvPr>
        </p:nvSpPr>
        <p:spPr>
          <a:xfrm>
            <a:off x="1381055" y="4556594"/>
            <a:ext cx="15832932" cy="1155701"/>
          </a:xfrm>
          <a:prstGeom prst="rect">
            <a:avLst/>
          </a:prstGeom>
        </p:spPr>
        <p:txBody>
          <a:bodyPr wrap="none" lIns="0" tIns="0" rIns="0" bIns="0">
            <a:spAutoFit/>
          </a:bodyPr>
          <a:lstStyle/>
          <a:p>
            <a:pPr defTabSz="2438338">
              <a:lnSpc>
                <a:spcPct val="80000"/>
              </a:lnSpc>
              <a:defRPr sz="7600" b="0" cap="all">
                <a:solidFill>
                  <a:srgbClr val="131428"/>
                </a:solidFill>
                <a:latin typeface="Helvetica"/>
                <a:ea typeface="Helvetica"/>
                <a:cs typeface="Helvetica"/>
                <a:sym typeface="Helvetica"/>
              </a:defRPr>
            </a:pPr>
            <a:r>
              <a:rPr>
                <a:solidFill>
                  <a:srgbClr val="FF4342"/>
                </a:solidFill>
              </a:rPr>
              <a:t>Silicon chips. </a:t>
            </a:r>
            <a:r>
              <a:rPr>
                <a:solidFill>
                  <a:srgbClr val="FFFFFF"/>
                </a:solidFill>
              </a:rPr>
              <a:t>Made quantum.</a:t>
            </a:r>
          </a:p>
        </p:txBody>
      </p:sp>
      <p:sp>
        <p:nvSpPr>
          <p:cNvPr id="42" name="April 2022. Confidential"/>
          <p:cNvSpPr txBox="1">
            <a:spLocks noGrp="1"/>
          </p:cNvSpPr>
          <p:nvPr>
            <p:ph type="body" sz="quarter" idx="14"/>
          </p:nvPr>
        </p:nvSpPr>
        <p:spPr>
          <a:xfrm>
            <a:off x="19050764" y="5134283"/>
            <a:ext cx="3952181" cy="457201"/>
          </a:xfrm>
          <a:prstGeom prst="rect">
            <a:avLst/>
          </a:prstGeom>
        </p:spPr>
        <p:txBody>
          <a:bodyPr wrap="none" lIns="0" tIns="0" rIns="0" bIns="0">
            <a:spAutoFit/>
          </a:bodyPr>
          <a:lstStyle/>
          <a:p>
            <a:pPr algn="r" defTabSz="2438338">
              <a:lnSpc>
                <a:spcPct val="80000"/>
              </a:lnSpc>
              <a:defRPr sz="3000" b="0">
                <a:solidFill>
                  <a:srgbClr val="FFFFFF"/>
                </a:solidFill>
                <a:latin typeface="Helvetica"/>
                <a:ea typeface="Helvetica"/>
                <a:cs typeface="Helvetica"/>
                <a:sym typeface="Helvetica"/>
              </a:defRPr>
            </a:pPr>
            <a:r>
              <a:t>April 2022. </a:t>
            </a:r>
            <a:r>
              <a:rPr b="1"/>
              <a:t>Confidential</a:t>
            </a:r>
          </a:p>
        </p:txBody>
      </p:sp>
      <p:pic>
        <p:nvPicPr>
          <p:cNvPr id="43" name="Image" descr="Image"/>
          <p:cNvPicPr>
            <a:picLocks noChangeAspect="1"/>
          </p:cNvPicPr>
          <p:nvPr/>
        </p:nvPicPr>
        <p:blipFill>
          <a:blip r:embed="rId2"/>
          <a:stretch>
            <a:fillRect/>
          </a:stretch>
        </p:blipFill>
        <p:spPr>
          <a:xfrm>
            <a:off x="1406082" y="1285622"/>
            <a:ext cx="5032153" cy="1252337"/>
          </a:xfrm>
          <a:prstGeom prst="rect">
            <a:avLst/>
          </a:prstGeom>
          <a:ln w="12700">
            <a:miter lim="400000"/>
          </a:ln>
        </p:spPr>
      </p:pic>
      <p:pic>
        <p:nvPicPr>
          <p:cNvPr id="44" name="Image" descr="Image"/>
          <p:cNvPicPr>
            <a:picLocks noChangeAspect="1"/>
          </p:cNvPicPr>
          <p:nvPr/>
        </p:nvPicPr>
        <p:blipFill>
          <a:blip r:embed="rId3"/>
          <a:srcRect l="4323" t="57065" r="4323" b="9597"/>
          <a:stretch>
            <a:fillRect/>
          </a:stretch>
        </p:blipFill>
        <p:spPr>
          <a:xfrm>
            <a:off x="-59595" y="7051222"/>
            <a:ext cx="24503189" cy="6664778"/>
          </a:xfrm>
          <a:prstGeom prst="rect">
            <a:avLst/>
          </a:prstGeom>
          <a:ln w="12700">
            <a:miter lim="400000"/>
          </a:ln>
        </p:spPr>
      </p:pic>
      <p:sp>
        <p:nvSpPr>
          <p:cNvPr id="45" name="Slide Number"/>
          <p:cNvSpPr txBox="1">
            <a:spLocks noGrp="1"/>
          </p:cNvSpPr>
          <p:nvPr>
            <p:ph type="sldNum" sz="quarter" idx="2"/>
          </p:nvPr>
        </p:nvSpPr>
        <p:spPr>
          <a:xfrm>
            <a:off x="23044141" y="12641551"/>
            <a:ext cx="312015" cy="299822"/>
          </a:xfrm>
          <a:prstGeom prst="rect">
            <a:avLst/>
          </a:prstGeom>
        </p:spPr>
        <p:txBody>
          <a:bodyPr/>
          <a:lstStyle>
            <a:lvl1pPr>
              <a:defRPr sz="1400">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901555306"/>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1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slideLayout" Target="../slideLayouts/slideLayout33.xml"/><Relationship Id="rId7"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19.png"/><Relationship Id="rId4" Type="http://schemas.openxmlformats.org/officeDocument/2006/relationships/slideLayout" Target="../slideLayouts/slideLayout34.xml"/><Relationship Id="rId9" Type="http://schemas.openxmlformats.org/officeDocument/2006/relationships/image" Target="../media/image18.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5.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10" Type="http://schemas.openxmlformats.org/officeDocument/2006/relationships/image" Target="../media/image11.png"/><Relationship Id="rId4" Type="http://schemas.openxmlformats.org/officeDocument/2006/relationships/slideLayout" Target="../slideLayouts/slideLayout65.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descr="Image"/>
          <p:cNvPicPr>
            <a:picLocks noChangeAspect="1"/>
          </p:cNvPicPr>
          <p:nvPr/>
        </p:nvPicPr>
        <p:blipFill>
          <a:blip r:embed="rId16"/>
          <a:stretch>
            <a:fillRect/>
          </a:stretch>
        </p:blipFill>
        <p:spPr>
          <a:xfrm>
            <a:off x="2948492" y="2781783"/>
            <a:ext cx="7475818" cy="1860484"/>
          </a:xfrm>
          <a:prstGeom prst="rect">
            <a:avLst/>
          </a:prstGeom>
          <a:ln w="12700">
            <a:miter lim="400000"/>
          </a:ln>
        </p:spPr>
      </p:pic>
      <p:sp>
        <p:nvSpPr>
          <p:cNvPr id="3" name="Circle"/>
          <p:cNvSpPr/>
          <p:nvPr/>
        </p:nvSpPr>
        <p:spPr>
          <a:xfrm>
            <a:off x="18437535" y="1993030"/>
            <a:ext cx="4248646" cy="4248646"/>
          </a:xfrm>
          <a:prstGeom prst="ellipse">
            <a:avLst/>
          </a:prstGeom>
          <a:solidFill>
            <a:srgbClr val="131429"/>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4" name="Circle"/>
          <p:cNvSpPr/>
          <p:nvPr/>
        </p:nvSpPr>
        <p:spPr>
          <a:xfrm>
            <a:off x="18437535" y="7712570"/>
            <a:ext cx="4248646" cy="4248646"/>
          </a:xfrm>
          <a:prstGeom prst="ellipse">
            <a:avLst/>
          </a:prstGeom>
          <a:solidFill>
            <a:srgbClr val="FF4342"/>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5" name="Text"/>
          <p:cNvSpPr txBox="1"/>
          <p:nvPr/>
        </p:nvSpPr>
        <p:spPr>
          <a:xfrm>
            <a:off x="12483047" y="6629314"/>
            <a:ext cx="672999" cy="461367"/>
          </a:xfrm>
          <a:prstGeom prst="rect">
            <a:avLst/>
          </a:prstGeom>
          <a:ln w="12700">
            <a:miter lim="400000"/>
          </a:ln>
        </p:spPr>
        <p:txBody>
          <a:bodyPr wrap="none" lIns="50800" tIns="50800" rIns="50800" bIns="50800" anchor="ctr">
            <a:spAutoFit/>
          </a:bodyPr>
          <a:lstStyle/>
          <a:p>
            <a:endParaRPr/>
          </a:p>
        </p:txBody>
      </p:sp>
      <p:sp>
        <p:nvSpPr>
          <p:cNvPr id="6" name="Quantum Dark Blue: HEX: 131429…"/>
          <p:cNvSpPr txBox="1"/>
          <p:nvPr/>
        </p:nvSpPr>
        <p:spPr>
          <a:xfrm>
            <a:off x="11374821" y="8334547"/>
            <a:ext cx="3276899" cy="825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defRPr sz="1600">
                <a:solidFill>
                  <a:srgbClr val="000000"/>
                </a:solidFill>
                <a:latin typeface="Calibri"/>
                <a:ea typeface="Calibri"/>
                <a:cs typeface="Calibri"/>
                <a:sym typeface="Calibri"/>
              </a:defRPr>
            </a:pPr>
            <a:r>
              <a:t>Quantum Dark Blue: HEX: 131429</a:t>
            </a:r>
          </a:p>
          <a:p>
            <a:pPr algn="l" defTabSz="457200">
              <a:defRPr sz="1600">
                <a:solidFill>
                  <a:srgbClr val="000000"/>
                </a:solidFill>
                <a:latin typeface="Calibri"/>
                <a:ea typeface="Calibri"/>
                <a:cs typeface="Calibri"/>
                <a:sym typeface="Calibri"/>
              </a:defRPr>
            </a:pPr>
            <a:r>
              <a:t>Quantum Coral: HEX: ff4342</a:t>
            </a:r>
          </a:p>
        </p:txBody>
      </p:sp>
      <p:sp>
        <p:nvSpPr>
          <p:cNvPr id="7" name="Line"/>
          <p:cNvSpPr/>
          <p:nvPr/>
        </p:nvSpPr>
        <p:spPr>
          <a:xfrm flipV="1">
            <a:off x="16976238" y="1770475"/>
            <a:ext cx="1" cy="10175050"/>
          </a:xfrm>
          <a:prstGeom prst="line">
            <a:avLst/>
          </a:prstGeom>
          <a:ln w="12700">
            <a:solidFill>
              <a:srgbClr val="000000"/>
            </a:solidFill>
            <a:miter lim="400000"/>
          </a:ln>
        </p:spPr>
        <p:txBody>
          <a:bodyPr lIns="50800" tIns="50800" rIns="50800" bIns="50800" anchor="ctr"/>
          <a:lstStyle/>
          <a:p>
            <a:endParaRPr/>
          </a:p>
        </p:txBody>
      </p:sp>
      <p:pic>
        <p:nvPicPr>
          <p:cNvPr id="8" name="Image" descr="Image"/>
          <p:cNvPicPr>
            <a:picLocks noChangeAspect="1"/>
          </p:cNvPicPr>
          <p:nvPr/>
        </p:nvPicPr>
        <p:blipFill>
          <a:blip r:embed="rId17"/>
          <a:stretch>
            <a:fillRect/>
          </a:stretch>
        </p:blipFill>
        <p:spPr>
          <a:xfrm>
            <a:off x="12400579" y="2845829"/>
            <a:ext cx="1732398" cy="1732393"/>
          </a:xfrm>
          <a:prstGeom prst="rect">
            <a:avLst/>
          </a:prstGeom>
          <a:ln w="12700">
            <a:miter lim="400000"/>
          </a:ln>
        </p:spPr>
      </p:pic>
      <p:sp>
        <p:nvSpPr>
          <p:cNvPr id="9" name="Rectangle"/>
          <p:cNvSpPr/>
          <p:nvPr/>
        </p:nvSpPr>
        <p:spPr>
          <a:xfrm>
            <a:off x="1697819" y="6610971"/>
            <a:ext cx="13817125" cy="5339870"/>
          </a:xfrm>
          <a:prstGeom prst="rect">
            <a:avLst/>
          </a:prstGeom>
          <a:solidFill>
            <a:srgbClr val="131428"/>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10" name="Image" descr="Image"/>
          <p:cNvPicPr>
            <a:picLocks noChangeAspect="1"/>
          </p:cNvPicPr>
          <p:nvPr/>
        </p:nvPicPr>
        <p:blipFill>
          <a:blip r:embed="rId18"/>
          <a:stretch>
            <a:fillRect/>
          </a:stretch>
        </p:blipFill>
        <p:spPr>
          <a:xfrm>
            <a:off x="2948492" y="8350665"/>
            <a:ext cx="7475819" cy="1860484"/>
          </a:xfrm>
          <a:prstGeom prst="rect">
            <a:avLst/>
          </a:prstGeom>
          <a:ln w="12700">
            <a:miter lim="400000"/>
          </a:ln>
        </p:spPr>
      </p:pic>
      <p:pic>
        <p:nvPicPr>
          <p:cNvPr id="11" name="Image" descr="Image"/>
          <p:cNvPicPr>
            <a:picLocks noChangeAspect="1"/>
          </p:cNvPicPr>
          <p:nvPr/>
        </p:nvPicPr>
        <p:blipFill>
          <a:blip r:embed="rId17"/>
          <a:stretch>
            <a:fillRect/>
          </a:stretch>
        </p:blipFill>
        <p:spPr>
          <a:xfrm>
            <a:off x="12400579" y="8414710"/>
            <a:ext cx="1732398" cy="1732393"/>
          </a:xfrm>
          <a:prstGeom prst="rect">
            <a:avLst/>
          </a:prstGeom>
          <a:ln w="12700">
            <a:miter lim="400000"/>
          </a:ln>
        </p:spPr>
      </p:pic>
      <p:sp>
        <p:nvSpPr>
          <p:cNvPr id="12" name="Line"/>
          <p:cNvSpPr/>
          <p:nvPr/>
        </p:nvSpPr>
        <p:spPr>
          <a:xfrm flipV="1">
            <a:off x="11412444" y="2639233"/>
            <a:ext cx="1" cy="2145585"/>
          </a:xfrm>
          <a:prstGeom prst="line">
            <a:avLst/>
          </a:prstGeom>
          <a:ln w="12700">
            <a:solidFill>
              <a:srgbClr val="000000"/>
            </a:solidFill>
            <a:miter lim="400000"/>
          </a:ln>
        </p:spPr>
        <p:txBody>
          <a:bodyPr lIns="50800" tIns="50800" rIns="50800" bIns="50800" anchor="ctr"/>
          <a:lstStyle/>
          <a:p>
            <a:endParaRPr/>
          </a:p>
        </p:txBody>
      </p:sp>
      <p:sp>
        <p:nvSpPr>
          <p:cNvPr id="13" name="Line"/>
          <p:cNvSpPr/>
          <p:nvPr/>
        </p:nvSpPr>
        <p:spPr>
          <a:xfrm flipV="1">
            <a:off x="11412444" y="8208114"/>
            <a:ext cx="1" cy="2145585"/>
          </a:xfrm>
          <a:prstGeom prst="line">
            <a:avLst/>
          </a:prstGeom>
          <a:ln w="12700">
            <a:solidFill>
              <a:srgbClr val="FFFFFF"/>
            </a:solidFill>
            <a:miter lim="400000"/>
          </a:ln>
        </p:spPr>
        <p:txBody>
          <a:bodyPr lIns="50800" tIns="50800" rIns="50800" bIns="50800" anchor="ctr"/>
          <a:lstStyle/>
          <a:p>
            <a:endParaRPr/>
          </a:p>
        </p:txBody>
      </p:sp>
      <p:sp>
        <p:nvSpPr>
          <p:cNvPr id="14" name="Title Text"/>
          <p:cNvSpPr txBox="1">
            <a:spLocks noGrp="1"/>
          </p:cNvSpPr>
          <p:nvPr>
            <p:ph type="title"/>
          </p:nvPr>
        </p:nvSpPr>
        <p:spPr>
          <a:xfrm>
            <a:off x="1206496" y="2574991"/>
            <a:ext cx="21971004" cy="464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Title Text</a:t>
            </a:r>
          </a:p>
        </p:txBody>
      </p:sp>
      <p:sp>
        <p:nvSpPr>
          <p:cNvPr id="15" name="Body Level One…"/>
          <p:cNvSpPr txBox="1">
            <a:spLocks noGrp="1"/>
          </p:cNvSpPr>
          <p:nvPr>
            <p:ph type="body" idx="1"/>
          </p:nvPr>
        </p:nvSpPr>
        <p:spPr>
          <a:xfrm>
            <a:off x="1201342" y="7223190"/>
            <a:ext cx="21971001" cy="1905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Body Level One</a:t>
            </a:r>
          </a:p>
          <a:p>
            <a:pPr lvl="1"/>
            <a:r>
              <a:t>Body Level Two</a:t>
            </a:r>
          </a:p>
          <a:p>
            <a:pPr lvl="2"/>
            <a:r>
              <a:t>Body Level Three</a:t>
            </a:r>
          </a:p>
          <a:p>
            <a:pPr lvl="3"/>
            <a:r>
              <a:t>Body Level Four</a:t>
            </a:r>
          </a:p>
          <a:p>
            <a:pPr lvl="4"/>
            <a:r>
              <a:t>Body Level Five</a:t>
            </a:r>
          </a:p>
        </p:txBody>
      </p:sp>
      <p:sp>
        <p:nvSpPr>
          <p:cNvPr id="16"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7"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transition spd="med"/>
  <p:txStyles>
    <p:titleStyle>
      <a:lvl1pPr marL="0" marR="0" indent="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11600" b="1" i="0" u="none" strike="noStrike" cap="none" spc="-232" baseline="0">
          <a:ln>
            <a:noFill/>
          </a:ln>
          <a:solidFill>
            <a:srgbClr val="000000"/>
          </a:solidFill>
          <a:uFillTx/>
          <a:latin typeface="+mn-lt"/>
          <a:ea typeface="+mn-ea"/>
          <a:cs typeface="+mn-cs"/>
          <a:sym typeface="Helvetica Neue"/>
        </a:defRPr>
      </a:lvl9pPr>
    </p:titleStyle>
    <p:body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7392-6FA8-FC83-EF2D-6451CC4D7802}"/>
              </a:ext>
            </a:extLst>
          </p:cNvPr>
          <p:cNvSpPr>
            <a:spLocks noGrp="1"/>
          </p:cNvSpPr>
          <p:nvPr>
            <p:ph type="title"/>
          </p:nvPr>
        </p:nvSpPr>
        <p:spPr>
          <a:xfrm>
            <a:off x="356886" y="151131"/>
            <a:ext cx="21031200" cy="265112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EF1B76-9B0A-19DE-E92D-E3C71722E1D1}"/>
              </a:ext>
            </a:extLst>
          </p:cNvPr>
          <p:cNvSpPr>
            <a:spLocks noGrp="1"/>
          </p:cNvSpPr>
          <p:nvPr>
            <p:ph type="body" idx="1"/>
          </p:nvPr>
        </p:nvSpPr>
        <p:spPr>
          <a:xfrm>
            <a:off x="356886" y="307213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B570987-2269-DC6F-4A8C-0B37C89B956A}"/>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bg2"/>
                </a:solidFill>
              </a:defRPr>
            </a:lvl1pPr>
          </a:lstStyle>
          <a:p>
            <a:endParaRPr lang="en-GB"/>
          </a:p>
        </p:txBody>
      </p:sp>
      <p:sp>
        <p:nvSpPr>
          <p:cNvPr id="6" name="Slide Number Placeholder 5">
            <a:extLst>
              <a:ext uri="{FF2B5EF4-FFF2-40B4-BE49-F238E27FC236}">
                <a16:creationId xmlns:a16="http://schemas.microsoft.com/office/drawing/2014/main" id="{E91BC5CF-BB85-FBA4-E824-AC1DBDF7CD99}"/>
              </a:ext>
            </a:extLst>
          </p:cNvPr>
          <p:cNvSpPr>
            <a:spLocks noGrp="1"/>
          </p:cNvSpPr>
          <p:nvPr>
            <p:ph type="sldNum" sz="quarter" idx="4"/>
          </p:nvPr>
        </p:nvSpPr>
        <p:spPr>
          <a:xfrm>
            <a:off x="18897600" y="12712701"/>
            <a:ext cx="5486400" cy="730250"/>
          </a:xfrm>
          <a:prstGeom prst="rect">
            <a:avLst/>
          </a:prstGeom>
        </p:spPr>
        <p:txBody>
          <a:bodyPr vert="horz" lIns="91440" tIns="45720" rIns="91440" bIns="45720" rtlCol="0" anchor="ctr"/>
          <a:lstStyle>
            <a:lvl1pPr algn="r">
              <a:defRPr sz="3600">
                <a:solidFill>
                  <a:schemeClr val="bg2"/>
                </a:solidFill>
              </a:defRPr>
            </a:lvl1pPr>
          </a:lstStyle>
          <a:p>
            <a:fld id="{F49DD9ED-D981-4ED7-AA4E-EDBC54E56D9C}" type="slidenum">
              <a:rPr lang="en-GB" smtClean="0"/>
              <a:pPr/>
              <a:t>‹#›</a:t>
            </a:fld>
            <a:endParaRPr lang="en-GB"/>
          </a:p>
        </p:txBody>
      </p:sp>
      <p:pic>
        <p:nvPicPr>
          <p:cNvPr id="7" name="quantum-motion-logo.png" descr="quantum-motion-logo.png">
            <a:extLst>
              <a:ext uri="{FF2B5EF4-FFF2-40B4-BE49-F238E27FC236}">
                <a16:creationId xmlns:a16="http://schemas.microsoft.com/office/drawing/2014/main" id="{041B5750-C18E-A4EF-1DCF-7A546B252C00}"/>
              </a:ext>
            </a:extLst>
          </p:cNvPr>
          <p:cNvPicPr>
            <a:picLocks noChangeAspect="1"/>
          </p:cNvPicPr>
          <p:nvPr userDrawn="1"/>
        </p:nvPicPr>
        <p:blipFill>
          <a:blip r:embed="rId18"/>
          <a:stretch>
            <a:fillRect/>
          </a:stretch>
        </p:blipFill>
        <p:spPr>
          <a:xfrm>
            <a:off x="127002" y="12610610"/>
            <a:ext cx="3820160" cy="954260"/>
          </a:xfrm>
          <a:prstGeom prst="rect">
            <a:avLst/>
          </a:prstGeom>
          <a:ln w="12700">
            <a:miter lim="400000"/>
          </a:ln>
        </p:spPr>
      </p:pic>
    </p:spTree>
    <p:extLst>
      <p:ext uri="{BB962C8B-B14F-4D97-AF65-F5344CB8AC3E}">
        <p14:creationId xmlns:p14="http://schemas.microsoft.com/office/powerpoint/2010/main" val="168517564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p:hf hdr="0" ftr="0" dt="0"/>
  <p:txStyles>
    <p:titleStyle>
      <a:lvl1pPr algn="l" defTabSz="1828800" rtl="0" eaLnBrk="1" latinLnBrk="0" hangingPunct="1">
        <a:lnSpc>
          <a:spcPct val="90000"/>
        </a:lnSpc>
        <a:spcBef>
          <a:spcPct val="0"/>
        </a:spcBef>
        <a:buNone/>
        <a:defRPr sz="8800" kern="1200">
          <a:solidFill>
            <a:schemeClr val="bg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accent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accent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accent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accent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accent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4800" kern="1200">
          <a:solidFill>
            <a:schemeClr val="accent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2" name="Picture 21" descr="Text&#10;&#10;Description automatically generated">
            <a:extLst>
              <a:ext uri="{FF2B5EF4-FFF2-40B4-BE49-F238E27FC236}">
                <a16:creationId xmlns:a16="http://schemas.microsoft.com/office/drawing/2014/main" id="{C9C1CCF8-00AD-4C30-B3FB-7A66A67A9B0D}"/>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b="48008"/>
          <a:stretch/>
        </p:blipFill>
        <p:spPr>
          <a:xfrm>
            <a:off x="185608" y="12925710"/>
            <a:ext cx="2397976" cy="698760"/>
          </a:xfrm>
          <a:prstGeom prst="rect">
            <a:avLst/>
          </a:prstGeom>
        </p:spPr>
      </p:pic>
      <p:sp>
        <p:nvSpPr>
          <p:cNvPr id="5" name="AutoShape 2">
            <a:extLst>
              <a:ext uri="{FF2B5EF4-FFF2-40B4-BE49-F238E27FC236}">
                <a16:creationId xmlns:a16="http://schemas.microsoft.com/office/drawing/2014/main" id="{82BDF71A-DDC0-7E46-9B6E-A42D109237D2}"/>
              </a:ext>
            </a:extLst>
          </p:cNvPr>
          <p:cNvSpPr>
            <a:spLocks noChangeAspect="1" noChangeArrowheads="1"/>
          </p:cNvSpPr>
          <p:nvPr userDrawn="1"/>
        </p:nvSpPr>
        <p:spPr bwMode="auto">
          <a:xfrm>
            <a:off x="9741175" y="7578080"/>
            <a:ext cx="7513426" cy="6096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182880" tIns="91440" rIns="182880" bIns="91440" numCol="1" anchor="t" anchorCtr="0" compatLnSpc="1">
            <a:prstTxWarp prst="textNoShape">
              <a:avLst/>
            </a:prstTxWarp>
          </a:bodyPr>
          <a:lstStyle/>
          <a:p>
            <a:endParaRPr lang="en-US" sz="4800"/>
          </a:p>
        </p:txBody>
      </p:sp>
      <p:sp>
        <p:nvSpPr>
          <p:cNvPr id="13" name="TextBox 12">
            <a:extLst>
              <a:ext uri="{FF2B5EF4-FFF2-40B4-BE49-F238E27FC236}">
                <a16:creationId xmlns:a16="http://schemas.microsoft.com/office/drawing/2014/main" id="{C4699908-0107-4575-AB40-26E488B68014}"/>
              </a:ext>
            </a:extLst>
          </p:cNvPr>
          <p:cNvSpPr txBox="1"/>
          <p:nvPr userDrawn="1"/>
        </p:nvSpPr>
        <p:spPr>
          <a:xfrm>
            <a:off x="22716131" y="12854227"/>
            <a:ext cx="2450825" cy="769441"/>
          </a:xfrm>
          <a:prstGeom prst="rect">
            <a:avLst/>
          </a:prstGeom>
          <a:noFill/>
        </p:spPr>
        <p:txBody>
          <a:bodyPr wrap="square" rtlCol="0">
            <a:spAutoFit/>
          </a:bodyPr>
          <a:lstStyle/>
          <a:p>
            <a:fld id="{4A43C57B-F819-4970-A618-112200EFDF34}" type="slidenum">
              <a:rPr kumimoji="0" lang="en-US" sz="4400" b="0" i="0" u="none" strike="noStrike" kern="1200" cap="none" spc="0" normalizeH="0" baseline="0" noProof="0" smtClean="0">
                <a:ln>
                  <a:noFill/>
                </a:ln>
                <a:solidFill>
                  <a:schemeClr val="bg1"/>
                </a:solidFill>
                <a:effectLst/>
                <a:uLnTx/>
                <a:uFillTx/>
                <a:latin typeface="+mn-lt"/>
                <a:ea typeface="Arial" charset="0"/>
                <a:cs typeface="Arial" charset="0"/>
              </a:rPr>
              <a:t>‹#›</a:t>
            </a:fld>
            <a:endParaRPr lang="en-US" sz="4400" b="0" i="0" dirty="0">
              <a:solidFill>
                <a:schemeClr val="bg1"/>
              </a:solidFill>
              <a:latin typeface="+mn-lt"/>
              <a:ea typeface="Arial" charset="0"/>
              <a:cs typeface="Arial" charset="0"/>
            </a:endParaRPr>
          </a:p>
        </p:txBody>
      </p:sp>
      <p:pic>
        <p:nvPicPr>
          <p:cNvPr id="3" name="Picture 2" descr="Text&#10;&#10;Description automatically generated">
            <a:extLst>
              <a:ext uri="{FF2B5EF4-FFF2-40B4-BE49-F238E27FC236}">
                <a16:creationId xmlns:a16="http://schemas.microsoft.com/office/drawing/2014/main" id="{A40DDC44-12C7-4447-B1A4-B1CB77C3C82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96644" y="12474624"/>
            <a:ext cx="3082669" cy="1692972"/>
          </a:xfrm>
          <a:prstGeom prst="rect">
            <a:avLst/>
          </a:prstGeom>
        </p:spPr>
      </p:pic>
      <p:pic>
        <p:nvPicPr>
          <p:cNvPr id="4" name="Picture 3">
            <a:extLst>
              <a:ext uri="{FF2B5EF4-FFF2-40B4-BE49-F238E27FC236}">
                <a16:creationId xmlns:a16="http://schemas.microsoft.com/office/drawing/2014/main" id="{4AAFE1E4-8CBB-304B-BA6A-70402FBE4523}"/>
              </a:ext>
            </a:extLst>
          </p:cNvPr>
          <p:cNvPicPr>
            <a:picLocks noChangeAspect="1"/>
          </p:cNvPicPr>
          <p:nvPr userDrawn="1"/>
        </p:nvPicPr>
        <p:blipFill>
          <a:blip r:embed="rId10"/>
          <a:stretch>
            <a:fillRect/>
          </a:stretch>
        </p:blipFill>
        <p:spPr>
          <a:xfrm>
            <a:off x="0" y="12827412"/>
            <a:ext cx="24384000" cy="888588"/>
          </a:xfrm>
          <a:prstGeom prst="rect">
            <a:avLst/>
          </a:prstGeom>
        </p:spPr>
      </p:pic>
      <p:pic>
        <p:nvPicPr>
          <p:cNvPr id="10" name="Picture 9">
            <a:extLst>
              <a:ext uri="{FF2B5EF4-FFF2-40B4-BE49-F238E27FC236}">
                <a16:creationId xmlns:a16="http://schemas.microsoft.com/office/drawing/2014/main" id="{8200E748-0E3D-A21C-4A83-B1A56A7479A0}"/>
              </a:ext>
            </a:extLst>
          </p:cNvPr>
          <p:cNvPicPr>
            <a:picLocks noChangeAspect="1"/>
          </p:cNvPicPr>
          <p:nvPr userDrawn="1"/>
        </p:nvPicPr>
        <p:blipFill>
          <a:blip r:embed="rId10"/>
          <a:srcRect l="28124" t="11611" r="57686" b="19786"/>
          <a:stretch>
            <a:fillRect/>
          </a:stretch>
        </p:blipFill>
        <p:spPr>
          <a:xfrm>
            <a:off x="10462006" y="12988990"/>
            <a:ext cx="3459988" cy="609600"/>
          </a:xfrm>
          <a:prstGeom prst="rect">
            <a:avLst/>
          </a:prstGeom>
        </p:spPr>
      </p:pic>
    </p:spTree>
    <p:extLst>
      <p:ext uri="{BB962C8B-B14F-4D97-AF65-F5344CB8AC3E}">
        <p14:creationId xmlns:p14="http://schemas.microsoft.com/office/powerpoint/2010/main" val="186713717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Lst>
  <p:hf hdr="0" ftr="0" dt="0"/>
  <p:txStyles>
    <p:titleStyle>
      <a:lvl1pPr algn="ctr" defTabSz="1828800" rtl="0" eaLnBrk="1" latinLnBrk="0" hangingPunct="1">
        <a:spcBef>
          <a:spcPct val="0"/>
        </a:spcBef>
        <a:buNone/>
        <a:defRPr sz="8800" kern="1200">
          <a:solidFill>
            <a:schemeClr val="tx1"/>
          </a:solidFill>
          <a:latin typeface="+mj-lt"/>
          <a:ea typeface="+mj-ea"/>
          <a:cs typeface="+mj-cs"/>
        </a:defRPr>
      </a:lvl1pPr>
    </p:titleStyle>
    <p:bodyStyle>
      <a:lvl1pPr marL="685800" indent="-685800" algn="l" defTabSz="1828800" rtl="0" eaLnBrk="1" latinLnBrk="0" hangingPunct="1">
        <a:spcBef>
          <a:spcPct val="20000"/>
        </a:spcBef>
        <a:buFont typeface="Arial" pitchFamily="34" charset="0"/>
        <a:buChar char="•"/>
        <a:defRPr sz="6400" kern="1200">
          <a:solidFill>
            <a:schemeClr val="tx1"/>
          </a:solidFill>
          <a:latin typeface="+mn-lt"/>
          <a:ea typeface="+mn-ea"/>
          <a:cs typeface="+mn-cs"/>
        </a:defRPr>
      </a:lvl1pPr>
      <a:lvl2pPr marL="1485900" indent="-571500" algn="l" defTabSz="1828800" rtl="0" eaLnBrk="1" latinLnBrk="0" hangingPunct="1">
        <a:spcBef>
          <a:spcPct val="20000"/>
        </a:spcBef>
        <a:buFont typeface="Arial" pitchFamily="34" charset="0"/>
        <a:buChar char="–"/>
        <a:defRPr sz="5600" kern="1200">
          <a:solidFill>
            <a:schemeClr val="tx1"/>
          </a:solidFill>
          <a:latin typeface="+mn-lt"/>
          <a:ea typeface="+mn-ea"/>
          <a:cs typeface="+mn-cs"/>
        </a:defRPr>
      </a:lvl2pPr>
      <a:lvl3pPr marL="2286000" indent="-457200" algn="l" defTabSz="1828800" rtl="0" eaLnBrk="1" latinLnBrk="0" hangingPunct="1">
        <a:spcBef>
          <a:spcPct val="20000"/>
        </a:spcBef>
        <a:buFont typeface="Arial" pitchFamily="34" charset="0"/>
        <a:buChar char="•"/>
        <a:defRPr sz="4800" kern="1200">
          <a:solidFill>
            <a:schemeClr val="tx1"/>
          </a:solidFill>
          <a:latin typeface="+mn-lt"/>
          <a:ea typeface="+mn-ea"/>
          <a:cs typeface="+mn-cs"/>
        </a:defRPr>
      </a:lvl3pPr>
      <a:lvl4pPr marL="3200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4pPr>
      <a:lvl5pPr marL="41148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5pPr>
      <a:lvl6pPr marL="50292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4242"/>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211788" y="4047447"/>
            <a:ext cx="21005801" cy="18495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r>
              <a:rPr lang="en-GB" dirty="0"/>
              <a:t>Title (Sentence case, 40pt)</a:t>
            </a:r>
          </a:p>
        </p:txBody>
      </p:sp>
      <p:pic>
        <p:nvPicPr>
          <p:cNvPr id="4" name="quantum-motion-logo.png" descr="quantum-motion-logo.png"/>
          <p:cNvPicPr>
            <a:picLocks noChangeAspect="1"/>
          </p:cNvPicPr>
          <p:nvPr/>
        </p:nvPicPr>
        <p:blipFill>
          <a:blip r:embed="rId13"/>
          <a:stretch>
            <a:fillRect/>
          </a:stretch>
        </p:blipFill>
        <p:spPr>
          <a:xfrm>
            <a:off x="1211790" y="11671339"/>
            <a:ext cx="5023917" cy="1254954"/>
          </a:xfrm>
          <a:prstGeom prst="rect">
            <a:avLst/>
          </a:prstGeom>
          <a:ln w="12700">
            <a:miter lim="400000"/>
          </a:ln>
        </p:spPr>
      </p:pic>
      <p:sp>
        <p:nvSpPr>
          <p:cNvPr id="6" name="Body Level One…"/>
          <p:cNvSpPr txBox="1">
            <a:spLocks noGrp="1"/>
          </p:cNvSpPr>
          <p:nvPr>
            <p:ph type="body" idx="1"/>
          </p:nvPr>
        </p:nvSpPr>
        <p:spPr>
          <a:xfrm>
            <a:off x="1211790" y="7235676"/>
            <a:ext cx="21005801" cy="18667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lang="en-GB" dirty="0"/>
              <a:t>First Author/Speaker, other authors</a:t>
            </a:r>
            <a:endParaRPr dirty="0"/>
          </a:p>
        </p:txBody>
      </p:sp>
      <p:sp>
        <p:nvSpPr>
          <p:cNvPr id="7" name="Slide Number"/>
          <p:cNvSpPr txBox="1">
            <a:spLocks noGrp="1"/>
          </p:cNvSpPr>
          <p:nvPr>
            <p:ph type="sldNum" sz="quarter" idx="2"/>
          </p:nvPr>
        </p:nvSpPr>
        <p:spPr>
          <a:xfrm>
            <a:off x="11996800" y="13081000"/>
            <a:ext cx="479297" cy="471604"/>
          </a:xfrm>
          <a:prstGeom prst="rect">
            <a:avLst/>
          </a:prstGeom>
          <a:ln w="12700">
            <a:miter lim="400000"/>
          </a:ln>
        </p:spPr>
        <p:txBody>
          <a:bodyPr wrap="none" lIns="50800" tIns="50800" rIns="50800" bIns="50800">
            <a:spAutoFit/>
          </a:bodyPr>
          <a:lstStyle>
            <a:lvl1pPr>
              <a:defRPr sz="2398" b="0">
                <a:latin typeface="Helvetica Neue" panose="02000503000000020004"/>
                <a:ea typeface="Helvetica Neue" panose="02000503000000020004"/>
                <a:cs typeface="Helvetica Neue" panose="02000503000000020004"/>
                <a:sym typeface="Helvetica Neue Light"/>
              </a:defRPr>
            </a:lvl1pPr>
          </a:lstStyle>
          <a:p>
            <a:fld id="{86CB4B4D-7CA3-9044-876B-883B54F8677D}" type="slidenum">
              <a:rPr lang="en-GB" smtClean="0"/>
              <a:pPr/>
              <a:t>‹#›</a:t>
            </a:fld>
            <a:endParaRPr lang="en-GB" dirty="0"/>
          </a:p>
        </p:txBody>
      </p:sp>
      <p:pic>
        <p:nvPicPr>
          <p:cNvPr id="8" name="white-arrow.png" descr="white-arrow.png">
            <a:extLst>
              <a:ext uri="{FF2B5EF4-FFF2-40B4-BE49-F238E27FC236}">
                <a16:creationId xmlns:a16="http://schemas.microsoft.com/office/drawing/2014/main" id="{A11B50F5-59D4-A94E-954F-84181A21D580}"/>
              </a:ext>
            </a:extLst>
          </p:cNvPr>
          <p:cNvPicPr>
            <a:picLocks noChangeAspect="1"/>
          </p:cNvPicPr>
          <p:nvPr userDrawn="1"/>
        </p:nvPicPr>
        <p:blipFill>
          <a:blip r:embed="rId14"/>
          <a:stretch>
            <a:fillRect/>
          </a:stretch>
        </p:blipFill>
        <p:spPr>
          <a:xfrm>
            <a:off x="22767512" y="6123931"/>
            <a:ext cx="680941" cy="666138"/>
          </a:xfrm>
          <a:prstGeom prst="rect">
            <a:avLst/>
          </a:prstGeom>
          <a:ln w="12700">
            <a:miter lim="400000"/>
          </a:ln>
        </p:spPr>
      </p:pic>
    </p:spTree>
    <p:extLst>
      <p:ext uri="{BB962C8B-B14F-4D97-AF65-F5344CB8AC3E}">
        <p14:creationId xmlns:p14="http://schemas.microsoft.com/office/powerpoint/2010/main" val="107375438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spd="med"/>
  <p:hf hdr="0" ftr="0" dt="0"/>
  <p:txStyles>
    <p:titleStyle>
      <a:lvl1pPr marL="0" marR="0" indent="0" algn="l" defTabSz="824674" latinLnBrk="0">
        <a:lnSpc>
          <a:spcPct val="90000"/>
        </a:lnSpc>
        <a:spcBef>
          <a:spcPts val="0"/>
        </a:spcBef>
        <a:spcAft>
          <a:spcPts val="0"/>
        </a:spcAft>
        <a:buClrTx/>
        <a:buSzTx/>
        <a:buFontTx/>
        <a:buNone/>
        <a:tabLst/>
        <a:defRPr sz="7992" b="1" i="0" u="none" strike="noStrike" cap="none" spc="336" baseline="0">
          <a:solidFill>
            <a:srgbClr val="FFFFFF"/>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90000"/>
        </a:lnSpc>
        <a:spcBef>
          <a:spcPts val="0"/>
        </a:spcBef>
        <a:spcAft>
          <a:spcPts val="0"/>
        </a:spcAft>
        <a:buClrTx/>
        <a:buSzTx/>
        <a:buFontTx/>
        <a:buNone/>
        <a:tabLst/>
        <a:defRPr sz="11188" b="0" i="0" u="none" strike="noStrike" cap="all" spc="336" baseline="0">
          <a:solidFill>
            <a:srgbClr val="FFFFFF"/>
          </a:solidFill>
          <a:uFillTx/>
          <a:latin typeface="+mj-lt"/>
          <a:ea typeface="+mj-ea"/>
          <a:cs typeface="+mj-cs"/>
          <a:sym typeface="Helvetica"/>
        </a:defRPr>
      </a:lvl2pPr>
      <a:lvl3pPr marL="0" marR="0" indent="0" algn="l" defTabSz="824674" latinLnBrk="0">
        <a:lnSpc>
          <a:spcPct val="90000"/>
        </a:lnSpc>
        <a:spcBef>
          <a:spcPts val="0"/>
        </a:spcBef>
        <a:spcAft>
          <a:spcPts val="0"/>
        </a:spcAft>
        <a:buClrTx/>
        <a:buSzTx/>
        <a:buFontTx/>
        <a:buNone/>
        <a:tabLst/>
        <a:defRPr sz="11188" b="0" i="0" u="none" strike="noStrike" cap="all" spc="336" baseline="0">
          <a:solidFill>
            <a:srgbClr val="FFFFFF"/>
          </a:solidFill>
          <a:uFillTx/>
          <a:latin typeface="+mj-lt"/>
          <a:ea typeface="+mj-ea"/>
          <a:cs typeface="+mj-cs"/>
          <a:sym typeface="Helvetica"/>
        </a:defRPr>
      </a:lvl3pPr>
      <a:lvl4pPr marL="0" marR="0" indent="0" algn="l" defTabSz="824674" latinLnBrk="0">
        <a:lnSpc>
          <a:spcPct val="90000"/>
        </a:lnSpc>
        <a:spcBef>
          <a:spcPts val="0"/>
        </a:spcBef>
        <a:spcAft>
          <a:spcPts val="0"/>
        </a:spcAft>
        <a:buClrTx/>
        <a:buSzTx/>
        <a:buFontTx/>
        <a:buNone/>
        <a:tabLst/>
        <a:defRPr sz="11188" b="0" i="0" u="none" strike="noStrike" cap="all" spc="336" baseline="0">
          <a:solidFill>
            <a:srgbClr val="FFFFFF"/>
          </a:solidFill>
          <a:uFillTx/>
          <a:latin typeface="+mj-lt"/>
          <a:ea typeface="+mj-ea"/>
          <a:cs typeface="+mj-cs"/>
          <a:sym typeface="Helvetica"/>
        </a:defRPr>
      </a:lvl4pPr>
      <a:lvl5pPr marL="0" marR="0" indent="0" algn="l" defTabSz="824674" latinLnBrk="0">
        <a:lnSpc>
          <a:spcPct val="90000"/>
        </a:lnSpc>
        <a:spcBef>
          <a:spcPts val="0"/>
        </a:spcBef>
        <a:spcAft>
          <a:spcPts val="0"/>
        </a:spcAft>
        <a:buClrTx/>
        <a:buSzTx/>
        <a:buFontTx/>
        <a:buNone/>
        <a:tabLst/>
        <a:defRPr sz="11188" b="0" i="0" u="none" strike="noStrike" cap="all" spc="336" baseline="0">
          <a:solidFill>
            <a:srgbClr val="FFFFFF"/>
          </a:solidFill>
          <a:uFillTx/>
          <a:latin typeface="+mj-lt"/>
          <a:ea typeface="+mj-ea"/>
          <a:cs typeface="+mj-cs"/>
          <a:sym typeface="Helvetica"/>
        </a:defRPr>
      </a:lvl5pPr>
      <a:lvl6pPr marL="0" marR="0" indent="0" algn="l" defTabSz="824674" latinLnBrk="0">
        <a:lnSpc>
          <a:spcPct val="90000"/>
        </a:lnSpc>
        <a:spcBef>
          <a:spcPts val="0"/>
        </a:spcBef>
        <a:spcAft>
          <a:spcPts val="0"/>
        </a:spcAft>
        <a:buClrTx/>
        <a:buSzTx/>
        <a:buFontTx/>
        <a:buNone/>
        <a:tabLst/>
        <a:defRPr sz="11188" b="0" i="0" u="none" strike="noStrike" cap="all" spc="336" baseline="0">
          <a:solidFill>
            <a:srgbClr val="FFFFFF"/>
          </a:solidFill>
          <a:uFillTx/>
          <a:latin typeface="+mj-lt"/>
          <a:ea typeface="+mj-ea"/>
          <a:cs typeface="+mj-cs"/>
          <a:sym typeface="Helvetica"/>
        </a:defRPr>
      </a:lvl6pPr>
      <a:lvl7pPr marL="0" marR="0" indent="0" algn="l" defTabSz="824674" latinLnBrk="0">
        <a:lnSpc>
          <a:spcPct val="90000"/>
        </a:lnSpc>
        <a:spcBef>
          <a:spcPts val="0"/>
        </a:spcBef>
        <a:spcAft>
          <a:spcPts val="0"/>
        </a:spcAft>
        <a:buClrTx/>
        <a:buSzTx/>
        <a:buFontTx/>
        <a:buNone/>
        <a:tabLst/>
        <a:defRPr sz="11188" b="0" i="0" u="none" strike="noStrike" cap="all" spc="336" baseline="0">
          <a:solidFill>
            <a:srgbClr val="FFFFFF"/>
          </a:solidFill>
          <a:uFillTx/>
          <a:latin typeface="+mj-lt"/>
          <a:ea typeface="+mj-ea"/>
          <a:cs typeface="+mj-cs"/>
          <a:sym typeface="Helvetica"/>
        </a:defRPr>
      </a:lvl7pPr>
      <a:lvl8pPr marL="0" marR="0" indent="0" algn="l" defTabSz="824674" latinLnBrk="0">
        <a:lnSpc>
          <a:spcPct val="90000"/>
        </a:lnSpc>
        <a:spcBef>
          <a:spcPts val="0"/>
        </a:spcBef>
        <a:spcAft>
          <a:spcPts val="0"/>
        </a:spcAft>
        <a:buClrTx/>
        <a:buSzTx/>
        <a:buFontTx/>
        <a:buNone/>
        <a:tabLst/>
        <a:defRPr sz="11188" b="0" i="0" u="none" strike="noStrike" cap="all" spc="336" baseline="0">
          <a:solidFill>
            <a:srgbClr val="FFFFFF"/>
          </a:solidFill>
          <a:uFillTx/>
          <a:latin typeface="+mj-lt"/>
          <a:ea typeface="+mj-ea"/>
          <a:cs typeface="+mj-cs"/>
          <a:sym typeface="Helvetica"/>
        </a:defRPr>
      </a:lvl8pPr>
      <a:lvl9pPr marL="0" marR="0" indent="0" algn="l" defTabSz="824674" latinLnBrk="0">
        <a:lnSpc>
          <a:spcPct val="90000"/>
        </a:lnSpc>
        <a:spcBef>
          <a:spcPts val="0"/>
        </a:spcBef>
        <a:spcAft>
          <a:spcPts val="0"/>
        </a:spcAft>
        <a:buClrTx/>
        <a:buSzTx/>
        <a:buFontTx/>
        <a:buNone/>
        <a:tabLst/>
        <a:defRPr sz="11188" b="0" i="0" u="none" strike="noStrike" cap="all" spc="336" baseline="0">
          <a:solidFill>
            <a:srgbClr val="FFFFFF"/>
          </a:solidFill>
          <a:uFillTx/>
          <a:latin typeface="+mj-lt"/>
          <a:ea typeface="+mj-ea"/>
          <a:cs typeface="+mj-cs"/>
          <a:sym typeface="Helvetica"/>
        </a:defRPr>
      </a:lvl9pPr>
    </p:titleStyle>
    <p:body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p:bodyStyle>
    <p:otherStyle>
      <a:lvl1pPr marL="0" marR="0" indent="0"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1pPr>
      <a:lvl2pPr marL="0" marR="0" indent="228372"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2pPr>
      <a:lvl3pPr marL="0" marR="0" indent="456742"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3pPr>
      <a:lvl4pPr marL="0" marR="0" indent="685114"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4pPr>
      <a:lvl5pPr marL="0" marR="0" indent="913486"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5pPr>
      <a:lvl6pPr marL="0" marR="0" indent="1141858"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6pPr>
      <a:lvl7pPr marL="0" marR="0" indent="1370228"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7pPr>
      <a:lvl8pPr marL="0" marR="0" indent="1598600"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8pPr>
      <a:lvl9pPr marL="0" marR="0" indent="1826972" algn="ctr" defTabSz="824674" latinLnBrk="0">
        <a:lnSpc>
          <a:spcPct val="100000"/>
        </a:lnSpc>
        <a:spcBef>
          <a:spcPts val="0"/>
        </a:spcBef>
        <a:spcAft>
          <a:spcPts val="0"/>
        </a:spcAft>
        <a:buClrTx/>
        <a:buSzTx/>
        <a:buFontTx/>
        <a:buNone/>
        <a:tabLst/>
        <a:defRPr sz="2398" b="0" i="0" u="none" strike="noStrike" cap="none" spc="0" baseline="0">
          <a:solidFill>
            <a:schemeClr val="tx1"/>
          </a:solidFill>
          <a:uFillTx/>
          <a:latin typeface="+mn-lt"/>
          <a:ea typeface="+mn-ea"/>
          <a:cs typeface="+mn-cs"/>
          <a:sym typeface="Helvetica Neue Light"/>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8FDE27-1855-51AF-BD73-05E286F03DED}"/>
              </a:ext>
            </a:extLst>
          </p:cNvPr>
          <p:cNvSpPr>
            <a:spLocks noGrp="1"/>
          </p:cNvSpPr>
          <p:nvPr>
            <p:ph type="title"/>
          </p:nvPr>
        </p:nvSpPr>
        <p:spPr>
          <a:xfrm>
            <a:off x="1674972" y="730251"/>
            <a:ext cx="21034060" cy="265112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A73554-4D3D-5F9D-F94E-387ACC78413C}"/>
              </a:ext>
            </a:extLst>
          </p:cNvPr>
          <p:cNvSpPr>
            <a:spLocks noGrp="1"/>
          </p:cNvSpPr>
          <p:nvPr>
            <p:ph type="body" idx="1"/>
          </p:nvPr>
        </p:nvSpPr>
        <p:spPr>
          <a:xfrm>
            <a:off x="1674972" y="3651250"/>
            <a:ext cx="2103406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FE92FC-8FEF-F311-57C7-2319CA82F000}"/>
              </a:ext>
            </a:extLst>
          </p:cNvPr>
          <p:cNvSpPr>
            <a:spLocks noGrp="1"/>
          </p:cNvSpPr>
          <p:nvPr>
            <p:ph type="dt" sz="half" idx="2"/>
          </p:nvPr>
        </p:nvSpPr>
        <p:spPr>
          <a:xfrm>
            <a:off x="1674971" y="12712701"/>
            <a:ext cx="5488942"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E4DEF3A7-EE47-456F-BFD7-3CC6EC44980B}" type="datetimeFigureOut">
              <a:rPr lang="en-GB" smtClean="0"/>
              <a:t>16/07/2026</a:t>
            </a:fld>
            <a:endParaRPr lang="en-GB"/>
          </a:p>
        </p:txBody>
      </p:sp>
      <p:sp>
        <p:nvSpPr>
          <p:cNvPr id="5" name="Footer Placeholder 4">
            <a:extLst>
              <a:ext uri="{FF2B5EF4-FFF2-40B4-BE49-F238E27FC236}">
                <a16:creationId xmlns:a16="http://schemas.microsoft.com/office/drawing/2014/main" id="{FFCF4745-AC5A-37F1-38D4-7F656576D02A}"/>
              </a:ext>
            </a:extLst>
          </p:cNvPr>
          <p:cNvSpPr>
            <a:spLocks noGrp="1"/>
          </p:cNvSpPr>
          <p:nvPr>
            <p:ph type="ftr" sz="quarter" idx="3"/>
          </p:nvPr>
        </p:nvSpPr>
        <p:spPr>
          <a:xfrm>
            <a:off x="8076090" y="12712701"/>
            <a:ext cx="8231825"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C7DBD05-50D8-C0C6-D1C2-47C27270870F}"/>
              </a:ext>
            </a:extLst>
          </p:cNvPr>
          <p:cNvSpPr>
            <a:spLocks noGrp="1"/>
          </p:cNvSpPr>
          <p:nvPr>
            <p:ph type="sldNum" sz="quarter" idx="4"/>
          </p:nvPr>
        </p:nvSpPr>
        <p:spPr>
          <a:xfrm>
            <a:off x="17220088" y="12712701"/>
            <a:ext cx="5488944"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B1E414A2-1131-44B0-B23D-2A36A89A55FA}" type="slidenum">
              <a:rPr lang="en-GB" smtClean="0"/>
              <a:t>‹#›</a:t>
            </a:fld>
            <a:endParaRPr lang="en-GB"/>
          </a:p>
        </p:txBody>
      </p:sp>
    </p:spTree>
    <p:extLst>
      <p:ext uri="{BB962C8B-B14F-4D97-AF65-F5344CB8AC3E}">
        <p14:creationId xmlns:p14="http://schemas.microsoft.com/office/powerpoint/2010/main" val="55668224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2153711" y="5313999"/>
            <a:ext cx="21005802" cy="1849506"/>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r>
              <a:rPr dirty="0"/>
              <a:t>Title Text</a:t>
            </a:r>
          </a:p>
        </p:txBody>
      </p:sp>
      <p:pic>
        <p:nvPicPr>
          <p:cNvPr id="4" name="quantum-motion-logo.png" descr="quantum-motion-logo.png"/>
          <p:cNvPicPr>
            <a:picLocks noChangeAspect="1"/>
          </p:cNvPicPr>
          <p:nvPr/>
        </p:nvPicPr>
        <p:blipFill>
          <a:blip r:embed="rId10"/>
          <a:stretch>
            <a:fillRect/>
          </a:stretch>
        </p:blipFill>
        <p:spPr>
          <a:xfrm>
            <a:off x="211186" y="13009371"/>
            <a:ext cx="2328064" cy="581542"/>
          </a:xfrm>
          <a:prstGeom prst="rect">
            <a:avLst/>
          </a:prstGeom>
          <a:ln w="12700">
            <a:miter lim="400000"/>
          </a:ln>
        </p:spPr>
      </p:pic>
      <p:grpSp>
        <p:nvGrpSpPr>
          <p:cNvPr id="6" name="Group 5">
            <a:extLst>
              <a:ext uri="{FF2B5EF4-FFF2-40B4-BE49-F238E27FC236}">
                <a16:creationId xmlns:a16="http://schemas.microsoft.com/office/drawing/2014/main" id="{9541BF04-CF72-4380-A8ED-03ED0064AC42}"/>
              </a:ext>
            </a:extLst>
          </p:cNvPr>
          <p:cNvGrpSpPr/>
          <p:nvPr/>
        </p:nvGrpSpPr>
        <p:grpSpPr>
          <a:xfrm>
            <a:off x="-8468" y="12825016"/>
            <a:ext cx="24400936" cy="899452"/>
            <a:chOff x="-8467" y="12825015"/>
            <a:chExt cx="24400935" cy="899452"/>
          </a:xfrm>
        </p:grpSpPr>
        <p:sp>
          <p:nvSpPr>
            <p:cNvPr id="7" name="Rectangle">
              <a:extLst>
                <a:ext uri="{FF2B5EF4-FFF2-40B4-BE49-F238E27FC236}">
                  <a16:creationId xmlns:a16="http://schemas.microsoft.com/office/drawing/2014/main" id="{B18DBAD4-98AC-4CAD-881E-CF67EFAC93B3}"/>
                </a:ext>
              </a:extLst>
            </p:cNvPr>
            <p:cNvSpPr/>
            <p:nvPr userDrawn="1"/>
          </p:nvSpPr>
          <p:spPr>
            <a:xfrm>
              <a:off x="-8467" y="12825015"/>
              <a:ext cx="24400935" cy="899452"/>
            </a:xfrm>
            <a:prstGeom prst="rect">
              <a:avLst/>
            </a:prstGeom>
            <a:solidFill>
              <a:srgbClr val="FF424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a:p>
          </p:txBody>
        </p:sp>
        <p:pic>
          <p:nvPicPr>
            <p:cNvPr id="8" name="quantum-motion-logo.png" descr="quantum-motion-logo.png">
              <a:extLst>
                <a:ext uri="{FF2B5EF4-FFF2-40B4-BE49-F238E27FC236}">
                  <a16:creationId xmlns:a16="http://schemas.microsoft.com/office/drawing/2014/main" id="{0C645A4F-9098-4280-855E-25927B982F09}"/>
                </a:ext>
              </a:extLst>
            </p:cNvPr>
            <p:cNvPicPr>
              <a:picLocks noChangeAspect="1"/>
            </p:cNvPicPr>
            <p:nvPr/>
          </p:nvPicPr>
          <p:blipFill>
            <a:blip r:embed="rId10"/>
            <a:stretch>
              <a:fillRect/>
            </a:stretch>
          </p:blipFill>
          <p:spPr>
            <a:xfrm>
              <a:off x="211185" y="13009370"/>
              <a:ext cx="2328063" cy="581542"/>
            </a:xfrm>
            <a:prstGeom prst="rect">
              <a:avLst/>
            </a:prstGeom>
            <a:ln w="12700">
              <a:miter lim="400000"/>
            </a:ln>
          </p:spPr>
        </p:pic>
        <p:sp>
          <p:nvSpPr>
            <p:cNvPr id="9" name="TextBox 8">
              <a:extLst>
                <a:ext uri="{FF2B5EF4-FFF2-40B4-BE49-F238E27FC236}">
                  <a16:creationId xmlns:a16="http://schemas.microsoft.com/office/drawing/2014/main" id="{A7D797C0-6B0B-407E-89B6-84D4060A6CDA}"/>
                </a:ext>
              </a:extLst>
            </p:cNvPr>
            <p:cNvSpPr txBox="1"/>
            <p:nvPr userDrawn="1"/>
          </p:nvSpPr>
          <p:spPr>
            <a:xfrm>
              <a:off x="11012190" y="13038781"/>
              <a:ext cx="235962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Helvetica Neue"/>
                  <a:ea typeface="Helvetica Neue"/>
                  <a:cs typeface="Helvetica Neue"/>
                  <a:sym typeface="Helvetica Neue"/>
                </a:rPr>
                <a:t>CONFIDENTIAL</a:t>
              </a:r>
            </a:p>
          </p:txBody>
        </p:sp>
      </p:grpSp>
    </p:spTree>
    <p:extLst>
      <p:ext uri="{BB962C8B-B14F-4D97-AF65-F5344CB8AC3E}">
        <p14:creationId xmlns:p14="http://schemas.microsoft.com/office/powerpoint/2010/main" val="31637797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Lst>
  <p:transition spd="med"/>
  <p:txStyles>
    <p:titleStyle>
      <a:lvl1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1pPr>
      <a:lvl2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2pPr>
      <a:lvl3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3pPr>
      <a:lvl4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4pPr>
      <a:lvl5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5pPr>
      <a:lvl6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6pPr>
      <a:lvl7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7pPr>
      <a:lvl8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8pPr>
      <a:lvl9pPr marL="0" marR="0" indent="0" algn="l" defTabSz="825500" eaLnBrk="1" latinLnBrk="0" hangingPunct="1">
        <a:lnSpc>
          <a:spcPct val="90000"/>
        </a:lnSpc>
        <a:spcBef>
          <a:spcPts val="0"/>
        </a:spcBef>
        <a:spcAft>
          <a:spcPts val="0"/>
        </a:spcAft>
        <a:buClrTx/>
        <a:buSzTx/>
        <a:buFontTx/>
        <a:buNone/>
        <a:tabLst/>
        <a:defRPr sz="11200" b="0" i="0" u="none" strike="noStrike" cap="all" spc="336" baseline="0">
          <a:ln>
            <a:noFill/>
          </a:ln>
          <a:solidFill>
            <a:srgbClr val="FFFFFF"/>
          </a:solidFill>
          <a:uFillTx/>
          <a:latin typeface="+mj-lt"/>
          <a:ea typeface="+mj-ea"/>
          <a:cs typeface="+mj-cs"/>
          <a:sym typeface="Helvetica"/>
        </a:defRPr>
      </a:lvl9pPr>
    </p:titleStyle>
    <p:bodyStyle>
      <a:lvl1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1pPr>
      <a:lvl2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2pPr>
      <a:lvl3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3pPr>
      <a:lvl4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4pPr>
      <a:lvl5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5pPr>
      <a:lvl6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6pPr>
      <a:lvl7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7pPr>
      <a:lvl8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8pPr>
      <a:lvl9pPr marL="0" marR="0" indent="0" algn="l" defTabSz="825500" eaLnBrk="1" latinLnBrk="0" hangingPunct="1">
        <a:lnSpc>
          <a:spcPct val="100000"/>
        </a:lnSpc>
        <a:spcBef>
          <a:spcPts val="5900"/>
        </a:spcBef>
        <a:spcAft>
          <a:spcPts val="0"/>
        </a:spcAft>
        <a:buClrTx/>
        <a:buSzTx/>
        <a:buFontTx/>
        <a:buNone/>
        <a:tabLst/>
        <a:defRPr sz="3700" b="0" i="0" u="none" strike="noStrike" cap="none" spc="38" baseline="0">
          <a:ln>
            <a:noFill/>
          </a:ln>
          <a:solidFill>
            <a:srgbClr val="131428"/>
          </a:solidFill>
          <a:uFillTx/>
          <a:latin typeface="+mj-lt"/>
          <a:ea typeface="+mj-ea"/>
          <a:cs typeface="+mj-cs"/>
          <a:sym typeface="Helvetica"/>
        </a:defRPr>
      </a:lvl9pPr>
    </p:bodyStyle>
    <p:otherStyle>
      <a:lvl1pPr marL="0" marR="0" indent="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3.png"/><Relationship Id="rId9" Type="http://schemas.openxmlformats.org/officeDocument/2006/relationships/image" Target="../media/image29.png"/></Relationships>
</file>

<file path=ppt/slides/_rels/slide10.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3.svg"/><Relationship Id="rId7" Type="http://schemas.openxmlformats.org/officeDocument/2006/relationships/image" Target="../media/image129.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28.png"/><Relationship Id="rId5" Type="http://schemas.openxmlformats.org/officeDocument/2006/relationships/image" Target="../media/image127.tif"/><Relationship Id="rId4" Type="http://schemas.openxmlformats.org/officeDocument/2006/relationships/image" Target="../media/image126.jpeg"/></Relationships>
</file>

<file path=ppt/slides/_rels/slide11.xml.rels><?xml version="1.0" encoding="UTF-8" standalone="yes"?>
<Relationships xmlns="http://schemas.openxmlformats.org/package/2006/relationships"><Relationship Id="rId3" Type="http://schemas.openxmlformats.org/officeDocument/2006/relationships/image" Target="../media/image126.jpeg"/><Relationship Id="rId7" Type="http://schemas.openxmlformats.org/officeDocument/2006/relationships/image" Target="../media/image13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tif"/></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32.png"/><Relationship Id="rId4" Type="http://schemas.openxmlformats.org/officeDocument/2006/relationships/image" Target="../media/image131.png"/></Relationships>
</file>

<file path=ppt/slides/_rels/slide1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27.tif"/></Relationships>
</file>

<file path=ppt/slides/_rels/slide14.xml.rels><?xml version="1.0" encoding="UTF-8" standalone="yes"?>
<Relationships xmlns="http://schemas.openxmlformats.org/package/2006/relationships"><Relationship Id="rId3" Type="http://schemas.openxmlformats.org/officeDocument/2006/relationships/image" Target="../media/image127.tif"/><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33.png"/><Relationship Id="rId4" Type="http://schemas.openxmlformats.org/officeDocument/2006/relationships/image" Target="../media/image134.png"/></Relationships>
</file>

<file path=ppt/slides/_rels/slide15.xml.rels><?xml version="1.0" encoding="UTF-8" standalone="yes"?>
<Relationships xmlns="http://schemas.openxmlformats.org/package/2006/relationships"><Relationship Id="rId8" Type="http://schemas.openxmlformats.org/officeDocument/2006/relationships/image" Target="../media/image137.emf"/><Relationship Id="rId3" Type="http://schemas.openxmlformats.org/officeDocument/2006/relationships/image" Target="../media/image135.emf"/><Relationship Id="rId7" Type="http://schemas.openxmlformats.org/officeDocument/2006/relationships/image" Target="../media/image127.tif"/><Relationship Id="rId2" Type="http://schemas.openxmlformats.org/officeDocument/2006/relationships/notesSlide" Target="../notesSlides/notesSlide15.xml"/><Relationship Id="rId1" Type="http://schemas.openxmlformats.org/officeDocument/2006/relationships/slideLayout" Target="../slideLayouts/slideLayout39.xml"/><Relationship Id="rId6" Type="http://schemas.openxmlformats.org/officeDocument/2006/relationships/image" Target="../media/image133.png"/><Relationship Id="rId5" Type="http://schemas.openxmlformats.org/officeDocument/2006/relationships/image" Target="../media/image137.png"/><Relationship Id="rId4" Type="http://schemas.openxmlformats.org/officeDocument/2006/relationships/image" Target="../media/image136.png"/></Relationships>
</file>

<file path=ppt/slides/_rels/slide16.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39.tiff"/></Relationships>
</file>

<file path=ppt/slides/_rels/slide17.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40.png"/></Relationships>
</file>

<file path=ppt/slides/_rels/slide1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41.jp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31.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3.emf"/><Relationship Id="rId7" Type="http://schemas.openxmlformats.org/officeDocument/2006/relationships/image" Target="../media/image147.svg"/><Relationship Id="rId12" Type="http://schemas.openxmlformats.org/officeDocument/2006/relationships/image" Target="../media/image152.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146.png"/><Relationship Id="rId11" Type="http://schemas.openxmlformats.org/officeDocument/2006/relationships/image" Target="../media/image151.png"/><Relationship Id="rId5" Type="http://schemas.openxmlformats.org/officeDocument/2006/relationships/image" Target="../media/image145.png"/><Relationship Id="rId10" Type="http://schemas.openxmlformats.org/officeDocument/2006/relationships/image" Target="../media/image150.png"/><Relationship Id="rId4" Type="http://schemas.openxmlformats.org/officeDocument/2006/relationships/image" Target="../media/image144.svg"/><Relationship Id="rId9" Type="http://schemas.openxmlformats.org/officeDocument/2006/relationships/image" Target="../media/image149.svg"/></Relationships>
</file>

<file path=ppt/slides/_rels/slide2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3.emf"/><Relationship Id="rId2" Type="http://schemas.openxmlformats.org/officeDocument/2006/relationships/notesSlide" Target="../notesSlides/notesSlide25.xml"/><Relationship Id="rId1" Type="http://schemas.openxmlformats.org/officeDocument/2006/relationships/slideLayout" Target="../slideLayouts/slideLayout35.xml"/><Relationship Id="rId4" Type="http://schemas.openxmlformats.org/officeDocument/2006/relationships/image" Target="../media/image153.png"/></Relationships>
</file>

<file path=ppt/slides/_rels/slide26.xml.rels><?xml version="1.0" encoding="UTF-8" standalone="yes"?>
<Relationships xmlns="http://schemas.openxmlformats.org/package/2006/relationships"><Relationship Id="rId8" Type="http://schemas.openxmlformats.org/officeDocument/2006/relationships/image" Target="../media/image157.emf"/><Relationship Id="rId3" Type="http://schemas.openxmlformats.org/officeDocument/2006/relationships/image" Target="../media/image154.png"/><Relationship Id="rId7" Type="http://schemas.openxmlformats.org/officeDocument/2006/relationships/image" Target="../media/image156.emf"/><Relationship Id="rId2" Type="http://schemas.openxmlformats.org/officeDocument/2006/relationships/notesSlide" Target="../notesSlides/notesSlide26.xml"/><Relationship Id="rId1" Type="http://schemas.openxmlformats.org/officeDocument/2006/relationships/slideLayout" Target="../slideLayouts/slideLayout35.xml"/><Relationship Id="rId6" Type="http://schemas.openxmlformats.org/officeDocument/2006/relationships/image" Target="../media/image155.emf"/><Relationship Id="rId5" Type="http://schemas.openxmlformats.org/officeDocument/2006/relationships/image" Target="../media/image30.png"/><Relationship Id="rId10" Type="http://schemas.openxmlformats.org/officeDocument/2006/relationships/image" Target="../media/image60.png"/><Relationship Id="rId4" Type="http://schemas.microsoft.com/office/2007/relationships/hdphoto" Target="../media/hdphoto1.wdp"/><Relationship Id="rId9" Type="http://schemas.openxmlformats.org/officeDocument/2006/relationships/image" Target="../media/image158.svg"/></Relationships>
</file>

<file path=ppt/slides/_rels/slide27.xml.rels><?xml version="1.0" encoding="UTF-8" standalone="yes"?>
<Relationships xmlns="http://schemas.openxmlformats.org/package/2006/relationships"><Relationship Id="rId8" Type="http://schemas.openxmlformats.org/officeDocument/2006/relationships/image" Target="../media/image158.svg"/><Relationship Id="rId3" Type="http://schemas.openxmlformats.org/officeDocument/2006/relationships/image" Target="../media/image30.png"/><Relationship Id="rId7" Type="http://schemas.openxmlformats.org/officeDocument/2006/relationships/image" Target="../media/image143.emf"/><Relationship Id="rId2" Type="http://schemas.openxmlformats.org/officeDocument/2006/relationships/notesSlide" Target="../notesSlides/notesSlide27.xml"/><Relationship Id="rId1" Type="http://schemas.openxmlformats.org/officeDocument/2006/relationships/slideLayout" Target="../slideLayouts/slideLayout35.xml"/><Relationship Id="rId6" Type="http://schemas.openxmlformats.org/officeDocument/2006/relationships/image" Target="../media/image157.emf"/><Relationship Id="rId5" Type="http://schemas.openxmlformats.org/officeDocument/2006/relationships/image" Target="../media/image156.emf"/><Relationship Id="rId4" Type="http://schemas.openxmlformats.org/officeDocument/2006/relationships/image" Target="../media/image155.emf"/><Relationship Id="rId9" Type="http://schemas.openxmlformats.org/officeDocument/2006/relationships/image" Target="../media/image60.png"/></Relationships>
</file>

<file path=ppt/slides/_rels/slide28.xml.rels><?xml version="1.0" encoding="UTF-8" standalone="yes"?>
<Relationships xmlns="http://schemas.openxmlformats.org/package/2006/relationships"><Relationship Id="rId8" Type="http://schemas.openxmlformats.org/officeDocument/2006/relationships/image" Target="../media/image158.svg"/><Relationship Id="rId3" Type="http://schemas.openxmlformats.org/officeDocument/2006/relationships/image" Target="../media/image30.png"/><Relationship Id="rId7" Type="http://schemas.openxmlformats.org/officeDocument/2006/relationships/image" Target="../media/image160.png"/><Relationship Id="rId2" Type="http://schemas.openxmlformats.org/officeDocument/2006/relationships/notesSlide" Target="../notesSlides/notesSlide28.xml"/><Relationship Id="rId1" Type="http://schemas.openxmlformats.org/officeDocument/2006/relationships/slideLayout" Target="../slideLayouts/slideLayout35.xml"/><Relationship Id="rId6" Type="http://schemas.openxmlformats.org/officeDocument/2006/relationships/image" Target="../media/image198.png"/><Relationship Id="rId4" Type="http://schemas.openxmlformats.org/officeDocument/2006/relationships/image" Target="../media/image159.emf"/><Relationship Id="rId9"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35.xml"/><Relationship Id="rId6" Type="http://schemas.openxmlformats.org/officeDocument/2006/relationships/image" Target="../media/image158.svg"/><Relationship Id="rId5" Type="http://schemas.openxmlformats.org/officeDocument/2006/relationships/image" Target="../media/image162.emf"/><Relationship Id="rId4" Type="http://schemas.openxmlformats.org/officeDocument/2006/relationships/image" Target="../media/image161.emf"/></Relationships>
</file>

<file path=ppt/slides/_rels/slide3.xml.rels><?xml version="1.0" encoding="UTF-8" standalone="yes"?>
<Relationships xmlns="http://schemas.openxmlformats.org/package/2006/relationships"><Relationship Id="rId26" Type="http://schemas.openxmlformats.org/officeDocument/2006/relationships/image" Target="../media/image55.png"/><Relationship Id="rId21" Type="http://schemas.openxmlformats.org/officeDocument/2006/relationships/image" Target="../media/image50.png"/><Relationship Id="rId42" Type="http://schemas.openxmlformats.org/officeDocument/2006/relationships/image" Target="../media/image71.png"/><Relationship Id="rId47" Type="http://schemas.openxmlformats.org/officeDocument/2006/relationships/image" Target="../media/image76.png"/><Relationship Id="rId63" Type="http://schemas.openxmlformats.org/officeDocument/2006/relationships/image" Target="../media/image92.png"/><Relationship Id="rId68" Type="http://schemas.openxmlformats.org/officeDocument/2006/relationships/image" Target="../media/image97.png"/><Relationship Id="rId84" Type="http://schemas.openxmlformats.org/officeDocument/2006/relationships/image" Target="../media/image113.png"/><Relationship Id="rId16" Type="http://schemas.openxmlformats.org/officeDocument/2006/relationships/image" Target="../media/image45.png"/><Relationship Id="rId11" Type="http://schemas.openxmlformats.org/officeDocument/2006/relationships/image" Target="../media/image40.png"/><Relationship Id="rId32" Type="http://schemas.openxmlformats.org/officeDocument/2006/relationships/image" Target="../media/image61.png"/><Relationship Id="rId37" Type="http://schemas.openxmlformats.org/officeDocument/2006/relationships/image" Target="../media/image66.png"/><Relationship Id="rId53" Type="http://schemas.openxmlformats.org/officeDocument/2006/relationships/image" Target="../media/image82.png"/><Relationship Id="rId58" Type="http://schemas.openxmlformats.org/officeDocument/2006/relationships/image" Target="../media/image87.png"/><Relationship Id="rId74" Type="http://schemas.openxmlformats.org/officeDocument/2006/relationships/image" Target="../media/image103.png"/><Relationship Id="rId79" Type="http://schemas.openxmlformats.org/officeDocument/2006/relationships/image" Target="../media/image108.png"/><Relationship Id="rId5" Type="http://schemas.openxmlformats.org/officeDocument/2006/relationships/image" Target="../media/image34.png"/><Relationship Id="rId19" Type="http://schemas.openxmlformats.org/officeDocument/2006/relationships/image" Target="../media/image48.png"/><Relationship Id="rId14" Type="http://schemas.openxmlformats.org/officeDocument/2006/relationships/image" Target="../media/image43.png"/><Relationship Id="rId22" Type="http://schemas.openxmlformats.org/officeDocument/2006/relationships/image" Target="../media/image51.png"/><Relationship Id="rId27" Type="http://schemas.openxmlformats.org/officeDocument/2006/relationships/image" Target="../media/image56.png"/><Relationship Id="rId30" Type="http://schemas.openxmlformats.org/officeDocument/2006/relationships/image" Target="../media/image59.png"/><Relationship Id="rId35" Type="http://schemas.openxmlformats.org/officeDocument/2006/relationships/image" Target="../media/image64.png"/><Relationship Id="rId43" Type="http://schemas.openxmlformats.org/officeDocument/2006/relationships/image" Target="../media/image72.png"/><Relationship Id="rId48" Type="http://schemas.openxmlformats.org/officeDocument/2006/relationships/image" Target="../media/image77.png"/><Relationship Id="rId56" Type="http://schemas.openxmlformats.org/officeDocument/2006/relationships/image" Target="../media/image85.png"/><Relationship Id="rId64" Type="http://schemas.openxmlformats.org/officeDocument/2006/relationships/image" Target="../media/image93.png"/><Relationship Id="rId69" Type="http://schemas.openxmlformats.org/officeDocument/2006/relationships/image" Target="../media/image98.png"/><Relationship Id="rId77" Type="http://schemas.openxmlformats.org/officeDocument/2006/relationships/image" Target="../media/image106.png"/><Relationship Id="rId8" Type="http://schemas.openxmlformats.org/officeDocument/2006/relationships/image" Target="../media/image37.png"/><Relationship Id="rId51" Type="http://schemas.openxmlformats.org/officeDocument/2006/relationships/image" Target="../media/image80.png"/><Relationship Id="rId72" Type="http://schemas.openxmlformats.org/officeDocument/2006/relationships/image" Target="../media/image101.png"/><Relationship Id="rId80" Type="http://schemas.openxmlformats.org/officeDocument/2006/relationships/image" Target="../media/image109.png"/><Relationship Id="rId85" Type="http://schemas.openxmlformats.org/officeDocument/2006/relationships/image" Target="../media/image114.png"/><Relationship Id="rId3" Type="http://schemas.openxmlformats.org/officeDocument/2006/relationships/image" Target="../media/image32.png"/><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image" Target="../media/image54.png"/><Relationship Id="rId33" Type="http://schemas.openxmlformats.org/officeDocument/2006/relationships/image" Target="../media/image62.png"/><Relationship Id="rId38" Type="http://schemas.openxmlformats.org/officeDocument/2006/relationships/image" Target="../media/image67.png"/><Relationship Id="rId46" Type="http://schemas.openxmlformats.org/officeDocument/2006/relationships/image" Target="../media/image75.png"/><Relationship Id="rId59" Type="http://schemas.openxmlformats.org/officeDocument/2006/relationships/image" Target="../media/image88.png"/><Relationship Id="rId67" Type="http://schemas.openxmlformats.org/officeDocument/2006/relationships/image" Target="../media/image96.png"/><Relationship Id="rId20" Type="http://schemas.openxmlformats.org/officeDocument/2006/relationships/image" Target="../media/image49.png"/><Relationship Id="rId41" Type="http://schemas.openxmlformats.org/officeDocument/2006/relationships/image" Target="../media/image70.png"/><Relationship Id="rId54" Type="http://schemas.openxmlformats.org/officeDocument/2006/relationships/image" Target="../media/image83.png"/><Relationship Id="rId62" Type="http://schemas.openxmlformats.org/officeDocument/2006/relationships/image" Target="../media/image91.png"/><Relationship Id="rId70" Type="http://schemas.openxmlformats.org/officeDocument/2006/relationships/image" Target="../media/image99.png"/><Relationship Id="rId75" Type="http://schemas.openxmlformats.org/officeDocument/2006/relationships/image" Target="../media/image104.png"/><Relationship Id="rId83" Type="http://schemas.openxmlformats.org/officeDocument/2006/relationships/image" Target="../media/image112.png"/><Relationship Id="rId1" Type="http://schemas.openxmlformats.org/officeDocument/2006/relationships/slideLayout" Target="../slideLayouts/slideLayout4.xml"/><Relationship Id="rId6" Type="http://schemas.openxmlformats.org/officeDocument/2006/relationships/image" Target="../media/image35.png"/><Relationship Id="rId15" Type="http://schemas.openxmlformats.org/officeDocument/2006/relationships/image" Target="../media/image44.png"/><Relationship Id="rId23" Type="http://schemas.openxmlformats.org/officeDocument/2006/relationships/image" Target="../media/image52.png"/><Relationship Id="rId28" Type="http://schemas.openxmlformats.org/officeDocument/2006/relationships/image" Target="../media/image57.png"/><Relationship Id="rId36" Type="http://schemas.openxmlformats.org/officeDocument/2006/relationships/image" Target="../media/image65.png"/><Relationship Id="rId49" Type="http://schemas.openxmlformats.org/officeDocument/2006/relationships/image" Target="../media/image78.png"/><Relationship Id="rId57" Type="http://schemas.openxmlformats.org/officeDocument/2006/relationships/image" Target="../media/image86.png"/><Relationship Id="rId10" Type="http://schemas.openxmlformats.org/officeDocument/2006/relationships/image" Target="../media/image39.png"/><Relationship Id="rId31" Type="http://schemas.openxmlformats.org/officeDocument/2006/relationships/image" Target="../media/image60.png"/><Relationship Id="rId44" Type="http://schemas.openxmlformats.org/officeDocument/2006/relationships/image" Target="../media/image73.png"/><Relationship Id="rId52" Type="http://schemas.openxmlformats.org/officeDocument/2006/relationships/image" Target="../media/image81.png"/><Relationship Id="rId60" Type="http://schemas.openxmlformats.org/officeDocument/2006/relationships/image" Target="../media/image89.png"/><Relationship Id="rId65" Type="http://schemas.openxmlformats.org/officeDocument/2006/relationships/image" Target="../media/image94.png"/><Relationship Id="rId73" Type="http://schemas.openxmlformats.org/officeDocument/2006/relationships/image" Target="../media/image102.png"/><Relationship Id="rId78" Type="http://schemas.openxmlformats.org/officeDocument/2006/relationships/image" Target="../media/image107.png"/><Relationship Id="rId81" Type="http://schemas.openxmlformats.org/officeDocument/2006/relationships/image" Target="../media/image110.png"/><Relationship Id="rId4" Type="http://schemas.openxmlformats.org/officeDocument/2006/relationships/image" Target="../media/image33.png"/><Relationship Id="rId9" Type="http://schemas.openxmlformats.org/officeDocument/2006/relationships/image" Target="../media/image38.png"/><Relationship Id="rId13" Type="http://schemas.openxmlformats.org/officeDocument/2006/relationships/image" Target="../media/image42.png"/><Relationship Id="rId18" Type="http://schemas.openxmlformats.org/officeDocument/2006/relationships/image" Target="../media/image47.png"/><Relationship Id="rId39" Type="http://schemas.openxmlformats.org/officeDocument/2006/relationships/image" Target="../media/image68.png"/><Relationship Id="rId34" Type="http://schemas.openxmlformats.org/officeDocument/2006/relationships/image" Target="../media/image63.png"/><Relationship Id="rId50" Type="http://schemas.openxmlformats.org/officeDocument/2006/relationships/image" Target="../media/image79.png"/><Relationship Id="rId55" Type="http://schemas.openxmlformats.org/officeDocument/2006/relationships/image" Target="../media/image84.png"/><Relationship Id="rId76" Type="http://schemas.openxmlformats.org/officeDocument/2006/relationships/image" Target="../media/image105.png"/><Relationship Id="rId7" Type="http://schemas.openxmlformats.org/officeDocument/2006/relationships/image" Target="../media/image36.png"/><Relationship Id="rId71" Type="http://schemas.openxmlformats.org/officeDocument/2006/relationships/image" Target="../media/image100.png"/><Relationship Id="rId2" Type="http://schemas.openxmlformats.org/officeDocument/2006/relationships/notesSlide" Target="../notesSlides/notesSlide3.xml"/><Relationship Id="rId29" Type="http://schemas.openxmlformats.org/officeDocument/2006/relationships/image" Target="../media/image58.png"/><Relationship Id="rId24" Type="http://schemas.openxmlformats.org/officeDocument/2006/relationships/image" Target="../media/image53.png"/><Relationship Id="rId40" Type="http://schemas.openxmlformats.org/officeDocument/2006/relationships/image" Target="../media/image69.png"/><Relationship Id="rId45" Type="http://schemas.openxmlformats.org/officeDocument/2006/relationships/image" Target="../media/image74.png"/><Relationship Id="rId66" Type="http://schemas.openxmlformats.org/officeDocument/2006/relationships/image" Target="../media/image95.png"/><Relationship Id="rId61" Type="http://schemas.openxmlformats.org/officeDocument/2006/relationships/image" Target="../media/image90.png"/><Relationship Id="rId82" Type="http://schemas.openxmlformats.org/officeDocument/2006/relationships/image" Target="../media/image111.png"/></Relationships>
</file>

<file path=ppt/slides/_rels/slide30.xml.rels><?xml version="1.0" encoding="UTF-8" standalone="yes"?>
<Relationships xmlns="http://schemas.openxmlformats.org/package/2006/relationships"><Relationship Id="rId8" Type="http://schemas.openxmlformats.org/officeDocument/2006/relationships/image" Target="../media/image760.png"/><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35.xml"/><Relationship Id="rId6" Type="http://schemas.openxmlformats.org/officeDocument/2006/relationships/image" Target="../media/image60.png"/><Relationship Id="rId5" Type="http://schemas.openxmlformats.org/officeDocument/2006/relationships/image" Target="../media/image158.svg"/><Relationship Id="rId10" Type="http://schemas.openxmlformats.org/officeDocument/2006/relationships/image" Target="../media/image164.emf"/><Relationship Id="rId4" Type="http://schemas.openxmlformats.org/officeDocument/2006/relationships/image" Target="../media/image161.emf"/><Relationship Id="rId9" Type="http://schemas.openxmlformats.org/officeDocument/2006/relationships/image" Target="../media/image163.emf"/></Relationships>
</file>

<file path=ppt/slides/_rels/slide31.xml.rels><?xml version="1.0" encoding="UTF-8" standalone="yes"?>
<Relationships xmlns="http://schemas.openxmlformats.org/package/2006/relationships"><Relationship Id="rId3" Type="http://schemas.openxmlformats.org/officeDocument/2006/relationships/image" Target="../media/image158.svg"/><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8" Type="http://schemas.openxmlformats.org/officeDocument/2006/relationships/image" Target="../media/image127.tif"/><Relationship Id="rId13" Type="http://schemas.openxmlformats.org/officeDocument/2006/relationships/image" Target="../media/image168.png"/><Relationship Id="rId3" Type="http://schemas.openxmlformats.org/officeDocument/2006/relationships/image" Target="../media/image158.svg"/><Relationship Id="rId7" Type="http://schemas.openxmlformats.org/officeDocument/2006/relationships/image" Target="../media/image166.png"/><Relationship Id="rId12" Type="http://schemas.openxmlformats.org/officeDocument/2006/relationships/image" Target="../media/image153.png"/><Relationship Id="rId2" Type="http://schemas.openxmlformats.org/officeDocument/2006/relationships/notesSlide" Target="../notesSlides/notesSlide32.xml"/><Relationship Id="rId1" Type="http://schemas.openxmlformats.org/officeDocument/2006/relationships/slideLayout" Target="../slideLayouts/slideLayout35.xml"/><Relationship Id="rId6" Type="http://schemas.openxmlformats.org/officeDocument/2006/relationships/image" Target="../media/image114.png"/><Relationship Id="rId11" Type="http://schemas.openxmlformats.org/officeDocument/2006/relationships/image" Target="../media/image830.png"/><Relationship Id="rId5" Type="http://schemas.openxmlformats.org/officeDocument/2006/relationships/image" Target="../media/image165.png"/><Relationship Id="rId4" Type="http://schemas.openxmlformats.org/officeDocument/2006/relationships/image" Target="../media/image60.png"/><Relationship Id="rId9" Type="http://schemas.openxmlformats.org/officeDocument/2006/relationships/image" Target="../media/image167.png"/></Relationships>
</file>

<file path=ppt/slides/_rels/slide33.xml.rels><?xml version="1.0" encoding="UTF-8" standalone="yes"?>
<Relationships xmlns="http://schemas.openxmlformats.org/package/2006/relationships"><Relationship Id="rId3" Type="http://schemas.openxmlformats.org/officeDocument/2006/relationships/image" Target="../media/image158.svg"/><Relationship Id="rId7" Type="http://schemas.openxmlformats.org/officeDocument/2006/relationships/image" Target="../media/image170.png"/><Relationship Id="rId2" Type="http://schemas.openxmlformats.org/officeDocument/2006/relationships/notesSlide" Target="../notesSlides/notesSlide33.xml"/><Relationship Id="rId1" Type="http://schemas.openxmlformats.org/officeDocument/2006/relationships/slideLayout" Target="../slideLayouts/slideLayout35.xml"/><Relationship Id="rId6" Type="http://schemas.openxmlformats.org/officeDocument/2006/relationships/image" Target="../media/image169.jpeg"/><Relationship Id="rId5" Type="http://schemas.openxmlformats.org/officeDocument/2006/relationships/image" Target="../media/image114.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58.svg"/><Relationship Id="rId7" Type="http://schemas.openxmlformats.org/officeDocument/2006/relationships/image" Target="../media/image171.png"/><Relationship Id="rId2" Type="http://schemas.openxmlformats.org/officeDocument/2006/relationships/notesSlide" Target="../notesSlides/notesSlide34.xml"/><Relationship Id="rId1" Type="http://schemas.openxmlformats.org/officeDocument/2006/relationships/slideLayout" Target="../slideLayouts/slideLayout35.xml"/><Relationship Id="rId6" Type="http://schemas.openxmlformats.org/officeDocument/2006/relationships/image" Target="../media/image139.tiff"/><Relationship Id="rId11" Type="http://schemas.openxmlformats.org/officeDocument/2006/relationships/image" Target="../media/image890.png"/><Relationship Id="rId5" Type="http://schemas.openxmlformats.org/officeDocument/2006/relationships/image" Target="../media/image114.png"/><Relationship Id="rId4" Type="http://schemas.openxmlformats.org/officeDocument/2006/relationships/image" Target="../media/image60.png"/><Relationship Id="rId9"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36.xml"/><Relationship Id="rId1" Type="http://schemas.openxmlformats.org/officeDocument/2006/relationships/slideLayout" Target="../slideLayouts/slideLayout60.xml"/><Relationship Id="rId5" Type="http://schemas.openxmlformats.org/officeDocument/2006/relationships/image" Target="../media/image145.png"/><Relationship Id="rId4" Type="http://schemas.openxmlformats.org/officeDocument/2006/relationships/image" Target="../media/image174.png"/></Relationships>
</file>

<file path=ppt/slides/_rels/slide3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7.xml"/><Relationship Id="rId1" Type="http://schemas.openxmlformats.org/officeDocument/2006/relationships/slideLayout" Target="../slideLayouts/slideLayout36.xml"/><Relationship Id="rId6" Type="http://schemas.openxmlformats.org/officeDocument/2006/relationships/image" Target="../media/image173.png"/><Relationship Id="rId5" Type="http://schemas.microsoft.com/office/2007/relationships/hdphoto" Target="../media/hdphoto2.wdp"/><Relationship Id="rId4" Type="http://schemas.openxmlformats.org/officeDocument/2006/relationships/image" Target="../media/image175.png"/></Relationships>
</file>

<file path=ppt/slides/_rels/slide3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8.xml"/><Relationship Id="rId1" Type="http://schemas.openxmlformats.org/officeDocument/2006/relationships/slideLayout" Target="../slideLayouts/slideLayout36.xml"/><Relationship Id="rId6" Type="http://schemas.openxmlformats.org/officeDocument/2006/relationships/image" Target="../media/image173.png"/><Relationship Id="rId5" Type="http://schemas.microsoft.com/office/2007/relationships/hdphoto" Target="../media/hdphoto2.wdp"/><Relationship Id="rId4" Type="http://schemas.openxmlformats.org/officeDocument/2006/relationships/image" Target="../media/image175.png"/></Relationships>
</file>

<file path=ppt/slides/_rels/slide39.xml.rels><?xml version="1.0" encoding="UTF-8" standalone="yes"?>
<Relationships xmlns="http://schemas.openxmlformats.org/package/2006/relationships"><Relationship Id="rId8" Type="http://schemas.openxmlformats.org/officeDocument/2006/relationships/image" Target="../media/image940.png"/><Relationship Id="rId3" Type="http://schemas.openxmlformats.org/officeDocument/2006/relationships/image" Target="../media/image145.png"/><Relationship Id="rId2" Type="http://schemas.openxmlformats.org/officeDocument/2006/relationships/notesSlide" Target="../notesSlides/notesSlide39.xml"/><Relationship Id="rId1" Type="http://schemas.openxmlformats.org/officeDocument/2006/relationships/slideLayout" Target="../slideLayouts/slideLayout36.xml"/><Relationship Id="rId6" Type="http://schemas.microsoft.com/office/2007/relationships/hdphoto" Target="../media/hdphoto2.wdp"/><Relationship Id="rId5" Type="http://schemas.openxmlformats.org/officeDocument/2006/relationships/image" Target="../media/image175.png"/><Relationship Id="rId4" Type="http://schemas.openxmlformats.org/officeDocument/2006/relationships/image" Target="../media/image176.png"/><Relationship Id="rId9" Type="http://schemas.openxmlformats.org/officeDocument/2006/relationships/image" Target="../media/image173.png"/></Relationships>
</file>

<file path=ppt/slides/_rels/slide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6.png"/></Relationships>
</file>

<file path=ppt/slides/_rels/slide40.xml.rels><?xml version="1.0" encoding="UTF-8" standalone="yes"?>
<Relationships xmlns="http://schemas.openxmlformats.org/package/2006/relationships"><Relationship Id="rId3" Type="http://schemas.openxmlformats.org/officeDocument/2006/relationships/image" Target="../media/image146.png"/><Relationship Id="rId7" Type="http://schemas.openxmlformats.org/officeDocument/2006/relationships/image" Target="../media/image173.png"/><Relationship Id="rId2" Type="http://schemas.openxmlformats.org/officeDocument/2006/relationships/notesSlide" Target="../notesSlides/notesSlide40.xml"/><Relationship Id="rId1" Type="http://schemas.openxmlformats.org/officeDocument/2006/relationships/slideLayout" Target="../slideLayouts/slideLayout36.xml"/><Relationship Id="rId6" Type="http://schemas.microsoft.com/office/2007/relationships/hdphoto" Target="../media/hdphoto2.wdp"/><Relationship Id="rId5" Type="http://schemas.openxmlformats.org/officeDocument/2006/relationships/image" Target="../media/image175.png"/><Relationship Id="rId4" Type="http://schemas.openxmlformats.org/officeDocument/2006/relationships/image" Target="../media/image145.png"/></Relationships>
</file>

<file path=ppt/slides/_rels/slide4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45.png"/><Relationship Id="rId7" Type="http://schemas.openxmlformats.org/officeDocument/2006/relationships/image" Target="../media/image175.png"/><Relationship Id="rId2" Type="http://schemas.openxmlformats.org/officeDocument/2006/relationships/notesSlide" Target="../notesSlides/notesSlide41.xml"/><Relationship Id="rId1" Type="http://schemas.openxmlformats.org/officeDocument/2006/relationships/slideLayout" Target="../slideLayouts/slideLayout36.xml"/><Relationship Id="rId6" Type="http://schemas.openxmlformats.org/officeDocument/2006/relationships/image" Target="../media/image177.emf"/><Relationship Id="rId5" Type="http://schemas.openxmlformats.org/officeDocument/2006/relationships/image" Target="../media/image930.png"/><Relationship Id="rId4" Type="http://schemas.openxmlformats.org/officeDocument/2006/relationships/image" Target="../media/image1700.png"/><Relationship Id="rId9" Type="http://schemas.openxmlformats.org/officeDocument/2006/relationships/image" Target="../media/image173.png"/></Relationships>
</file>

<file path=ppt/slides/_rels/slide4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71.png"/><Relationship Id="rId7" Type="http://schemas.openxmlformats.org/officeDocument/2006/relationships/image" Target="../media/image175.png"/><Relationship Id="rId2" Type="http://schemas.openxmlformats.org/officeDocument/2006/relationships/notesSlide" Target="../notesSlides/notesSlide42.xml"/><Relationship Id="rId1" Type="http://schemas.openxmlformats.org/officeDocument/2006/relationships/slideLayout" Target="../slideLayouts/slideLayout36.xml"/><Relationship Id="rId6" Type="http://schemas.openxmlformats.org/officeDocument/2006/relationships/image" Target="../media/image178.emf"/><Relationship Id="rId5" Type="http://schemas.openxmlformats.org/officeDocument/2006/relationships/image" Target="../media/image177.emf"/><Relationship Id="rId4" Type="http://schemas.openxmlformats.org/officeDocument/2006/relationships/image" Target="../media/image930.png"/><Relationship Id="rId9" Type="http://schemas.openxmlformats.org/officeDocument/2006/relationships/image" Target="../media/image173.png"/></Relationships>
</file>

<file path=ppt/slides/_rels/slide43.xml.rels><?xml version="1.0" encoding="UTF-8" standalone="yes"?>
<Relationships xmlns="http://schemas.openxmlformats.org/package/2006/relationships"><Relationship Id="rId8" Type="http://schemas.openxmlformats.org/officeDocument/2006/relationships/image" Target="../media/image181.png"/><Relationship Id="rId3" Type="http://schemas.openxmlformats.org/officeDocument/2006/relationships/image" Target="../media/image173.png"/><Relationship Id="rId7" Type="http://schemas.openxmlformats.org/officeDocument/2006/relationships/image" Target="../media/image153.png"/><Relationship Id="rId2" Type="http://schemas.openxmlformats.org/officeDocument/2006/relationships/notesSlide" Target="../notesSlides/notesSlide43.xml"/><Relationship Id="rId1" Type="http://schemas.openxmlformats.org/officeDocument/2006/relationships/slideLayout" Target="../slideLayouts/slideLayout36.xml"/><Relationship Id="rId6" Type="http://schemas.openxmlformats.org/officeDocument/2006/relationships/image" Target="../media/image161.emf"/><Relationship Id="rId5" Type="http://schemas.openxmlformats.org/officeDocument/2006/relationships/image" Target="../media/image180.png"/><Relationship Id="rId4" Type="http://schemas.openxmlformats.org/officeDocument/2006/relationships/image" Target="../media/image179.png"/></Relationships>
</file>

<file path=ppt/slides/_rels/slide4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27.tif"/><Relationship Id="rId2" Type="http://schemas.openxmlformats.org/officeDocument/2006/relationships/notesSlide" Target="../notesSlides/notesSlide45.xml"/><Relationship Id="rId1" Type="http://schemas.openxmlformats.org/officeDocument/2006/relationships/slideLayout" Target="../slideLayouts/slideLayout36.xml"/><Relationship Id="rId6" Type="http://schemas.openxmlformats.org/officeDocument/2006/relationships/image" Target="../media/image182.png"/><Relationship Id="rId5" Type="http://schemas.openxmlformats.org/officeDocument/2006/relationships/image" Target="../media/image980.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13" Type="http://schemas.openxmlformats.org/officeDocument/2006/relationships/image" Target="../media/image980.png"/><Relationship Id="rId3" Type="http://schemas.openxmlformats.org/officeDocument/2006/relationships/image" Target="../media/image183.png"/><Relationship Id="rId12" Type="http://schemas.openxmlformats.org/officeDocument/2006/relationships/image" Target="../media/image127.tif"/><Relationship Id="rId2" Type="http://schemas.openxmlformats.org/officeDocument/2006/relationships/notesSlide" Target="../notesSlides/notesSlide46.xml"/><Relationship Id="rId1" Type="http://schemas.openxmlformats.org/officeDocument/2006/relationships/slideLayout" Target="../slideLayouts/slideLayout36.xml"/><Relationship Id="rId6" Type="http://schemas.openxmlformats.org/officeDocument/2006/relationships/image" Target="../media/image184.png"/><Relationship Id="rId11" Type="http://schemas.openxmlformats.org/officeDocument/2006/relationships/image" Target="../media/image860.png"/><Relationship Id="rId5" Type="http://schemas.openxmlformats.org/officeDocument/2006/relationships/image" Target="../media/image182.png"/><Relationship Id="rId10" Type="http://schemas.openxmlformats.org/officeDocument/2006/relationships/image" Target="../media/image631.png"/><Relationship Id="rId4" Type="http://schemas.openxmlformats.org/officeDocument/2006/relationships/image" Target="../media/image3.png"/><Relationship Id="rId9" Type="http://schemas.openxmlformats.org/officeDocument/2006/relationships/image" Target="../media/image621.png"/></Relationships>
</file>

<file path=ppt/slides/_rels/slide47.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5.gif"/><Relationship Id="rId7" Type="http://schemas.openxmlformats.org/officeDocument/2006/relationships/image" Target="../media/image980.png"/><Relationship Id="rId2" Type="http://schemas.openxmlformats.org/officeDocument/2006/relationships/notesSlide" Target="../notesSlides/notesSlide47.xml"/><Relationship Id="rId1" Type="http://schemas.openxmlformats.org/officeDocument/2006/relationships/slideLayout" Target="../slideLayouts/slideLayout36.xml"/><Relationship Id="rId6" Type="http://schemas.openxmlformats.org/officeDocument/2006/relationships/image" Target="../media/image127.tif"/><Relationship Id="rId5" Type="http://schemas.openxmlformats.org/officeDocument/2006/relationships/image" Target="../media/image182.png"/><Relationship Id="rId4" Type="http://schemas.openxmlformats.org/officeDocument/2006/relationships/image" Target="../media/image3.png"/><Relationship Id="rId9" Type="http://schemas.microsoft.com/office/2007/relationships/hdphoto" Target="../media/hdphoto3.wdp"/></Relationships>
</file>

<file path=ppt/slides/_rels/slide48.xml.rels><?xml version="1.0" encoding="UTF-8" standalone="yes"?>
<Relationships xmlns="http://schemas.openxmlformats.org/package/2006/relationships"><Relationship Id="rId3" Type="http://schemas.openxmlformats.org/officeDocument/2006/relationships/image" Target="../media/image187.png"/><Relationship Id="rId7" Type="http://schemas.microsoft.com/office/2007/relationships/hdphoto" Target="../media/hdphoto3.wdp"/><Relationship Id="rId2" Type="http://schemas.openxmlformats.org/officeDocument/2006/relationships/notesSlide" Target="../notesSlides/notesSlide48.xml"/><Relationship Id="rId1" Type="http://schemas.openxmlformats.org/officeDocument/2006/relationships/slideLayout" Target="../slideLayouts/slideLayout36.xml"/><Relationship Id="rId6" Type="http://schemas.openxmlformats.org/officeDocument/2006/relationships/image" Target="../media/image186.png"/><Relationship Id="rId5" Type="http://schemas.openxmlformats.org/officeDocument/2006/relationships/image" Target="../media/image188.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189.png"/><Relationship Id="rId7" Type="http://schemas.microsoft.com/office/2007/relationships/hdphoto" Target="../media/hdphoto3.wdp"/><Relationship Id="rId2" Type="http://schemas.openxmlformats.org/officeDocument/2006/relationships/notesSlide" Target="../notesSlides/notesSlide49.xml"/><Relationship Id="rId1" Type="http://schemas.openxmlformats.org/officeDocument/2006/relationships/slideLayout" Target="../slideLayouts/slideLayout36.xml"/><Relationship Id="rId6" Type="http://schemas.openxmlformats.org/officeDocument/2006/relationships/image" Target="../media/image186.png"/><Relationship Id="rId5" Type="http://schemas.openxmlformats.org/officeDocument/2006/relationships/image" Target="../media/image18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7.jpg"/></Relationships>
</file>

<file path=ppt/slides/_rels/slide5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85.gif"/><Relationship Id="rId7" Type="http://schemas.openxmlformats.org/officeDocument/2006/relationships/image" Target="../media/image186.png"/><Relationship Id="rId2" Type="http://schemas.openxmlformats.org/officeDocument/2006/relationships/notesSlide" Target="../notesSlides/notesSlide50.xml"/><Relationship Id="rId1" Type="http://schemas.openxmlformats.org/officeDocument/2006/relationships/slideLayout" Target="../slideLayouts/slideLayout36.xml"/><Relationship Id="rId6" Type="http://schemas.openxmlformats.org/officeDocument/2006/relationships/image" Target="../media/image1360.png"/><Relationship Id="rId5" Type="http://schemas.openxmlformats.org/officeDocument/2006/relationships/image" Target="../media/image182.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8" Type="http://schemas.openxmlformats.org/officeDocument/2006/relationships/image" Target="../media/image650.png"/><Relationship Id="rId13" Type="http://schemas.openxmlformats.org/officeDocument/2006/relationships/image" Target="../media/image194.png"/><Relationship Id="rId18" Type="http://schemas.openxmlformats.org/officeDocument/2006/relationships/image" Target="../media/image199.png"/><Relationship Id="rId3" Type="http://schemas.openxmlformats.org/officeDocument/2006/relationships/image" Target="../media/image190.png"/><Relationship Id="rId7" Type="http://schemas.openxmlformats.org/officeDocument/2006/relationships/image" Target="../media/image640.png"/><Relationship Id="rId12" Type="http://schemas.openxmlformats.org/officeDocument/2006/relationships/image" Target="../media/image193.png"/><Relationship Id="rId17" Type="http://schemas.openxmlformats.org/officeDocument/2006/relationships/image" Target="../media/image198.emf"/><Relationship Id="rId2" Type="http://schemas.openxmlformats.org/officeDocument/2006/relationships/notesSlide" Target="../notesSlides/notesSlide51.xml"/><Relationship Id="rId16" Type="http://schemas.openxmlformats.org/officeDocument/2006/relationships/image" Target="../media/image197.png"/><Relationship Id="rId1" Type="http://schemas.openxmlformats.org/officeDocument/2006/relationships/slideLayout" Target="../slideLayouts/slideLayout36.xml"/><Relationship Id="rId11" Type="http://schemas.openxmlformats.org/officeDocument/2006/relationships/image" Target="../media/image680.png"/><Relationship Id="rId15" Type="http://schemas.openxmlformats.org/officeDocument/2006/relationships/image" Target="../media/image196.png"/><Relationship Id="rId10" Type="http://schemas.openxmlformats.org/officeDocument/2006/relationships/image" Target="../media/image192.png"/><Relationship Id="rId19" Type="http://schemas.openxmlformats.org/officeDocument/2006/relationships/image" Target="../media/image1471.png"/><Relationship Id="rId9" Type="http://schemas.openxmlformats.org/officeDocument/2006/relationships/image" Target="../media/image191.png"/><Relationship Id="rId14" Type="http://schemas.openxmlformats.org/officeDocument/2006/relationships/image" Target="../media/image195.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36.xml"/><Relationship Id="rId6" Type="http://schemas.openxmlformats.org/officeDocument/2006/relationships/image" Target="../media/image202.png"/><Relationship Id="rId5" Type="http://schemas.openxmlformats.org/officeDocument/2006/relationships/image" Target="../media/image201.png"/><Relationship Id="rId4" Type="http://schemas.openxmlformats.org/officeDocument/2006/relationships/image" Target="../media/image200.svg"/></Relationships>
</file>

<file path=ppt/slides/_rels/slide5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203.png"/></Relationships>
</file>

<file path=ppt/slides/_rels/slide5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30.png"/><Relationship Id="rId1" Type="http://schemas.openxmlformats.org/officeDocument/2006/relationships/slideLayout" Target="../slideLayouts/slideLayout4.xml"/><Relationship Id="rId5" Type="http://schemas.openxmlformats.org/officeDocument/2006/relationships/image" Target="../media/image143.emf"/><Relationship Id="rId4" Type="http://schemas.openxmlformats.org/officeDocument/2006/relationships/image" Target="../media/image145.png"/></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4.em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4.xml"/><Relationship Id="rId1" Type="http://schemas.openxmlformats.org/officeDocument/2006/relationships/slideLayout" Target="../slideLayouts/slideLayout69.xml"/><Relationship Id="rId6" Type="http://schemas.openxmlformats.org/officeDocument/2006/relationships/image" Target="../media/image3.png"/><Relationship Id="rId5" Type="http://schemas.openxmlformats.org/officeDocument/2006/relationships/image" Target="../media/image132.png"/><Relationship Id="rId4" Type="http://schemas.openxmlformats.org/officeDocument/2006/relationships/image" Target="../media/image131.png"/></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06.png"/><Relationship Id="rId4" Type="http://schemas.openxmlformats.org/officeDocument/2006/relationships/image" Target="../media/image205.png"/></Relationships>
</file>

<file path=ppt/slides/_rels/slide59.xml.rels><?xml version="1.0" encoding="UTF-8" standalone="yes"?>
<Relationships xmlns="http://schemas.openxmlformats.org/package/2006/relationships"><Relationship Id="rId3" Type="http://schemas.openxmlformats.org/officeDocument/2006/relationships/image" Target="../media/image207.svg"/><Relationship Id="rId2"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image" Target="../media/image209.svg"/><Relationship Id="rId5" Type="http://schemas.openxmlformats.org/officeDocument/2006/relationships/image" Target="../media/image30.png"/><Relationship Id="rId4" Type="http://schemas.openxmlformats.org/officeDocument/2006/relationships/image" Target="../media/image208.png"/></Relationships>
</file>

<file path=ppt/slides/_rels/slide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20.png"/><Relationship Id="rId4" Type="http://schemas.openxmlformats.org/officeDocument/2006/relationships/image" Target="../media/image119.png"/></Relationships>
</file>

<file path=ppt/slides/_rels/slide60.xml.rels><?xml version="1.0" encoding="UTF-8" standalone="yes"?>
<Relationships xmlns="http://schemas.openxmlformats.org/package/2006/relationships"><Relationship Id="rId3" Type="http://schemas.openxmlformats.org/officeDocument/2006/relationships/image" Target="../media/image210.jpeg"/><Relationship Id="rId7" Type="http://schemas.openxmlformats.org/officeDocument/2006/relationships/image" Target="../media/image209.svg"/><Relationship Id="rId2"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image" Target="../media/image30.png"/><Relationship Id="rId5" Type="http://schemas.openxmlformats.org/officeDocument/2006/relationships/image" Target="../media/image212.png"/><Relationship Id="rId4" Type="http://schemas.openxmlformats.org/officeDocument/2006/relationships/image" Target="../media/image211.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14.png"/><Relationship Id="rId2" Type="http://schemas.openxmlformats.org/officeDocument/2006/relationships/notesSlide" Target="../notesSlides/notesSlide56.xml"/><Relationship Id="rId1" Type="http://schemas.openxmlformats.org/officeDocument/2006/relationships/slideLayout" Target="../slideLayouts/slideLayout35.xml"/><Relationship Id="rId6" Type="http://schemas.openxmlformats.org/officeDocument/2006/relationships/image" Target="../media/image209.svg"/><Relationship Id="rId5" Type="http://schemas.openxmlformats.org/officeDocument/2006/relationships/image" Target="../media/image30.png"/><Relationship Id="rId4" Type="http://schemas.openxmlformats.org/officeDocument/2006/relationships/image" Target="../media/image213.png"/></Relationships>
</file>

<file path=ppt/slides/_rels/slide62.xml.rels><?xml version="1.0" encoding="UTF-8" standalone="yes"?>
<Relationships xmlns="http://schemas.openxmlformats.org/package/2006/relationships"><Relationship Id="rId3" Type="http://schemas.openxmlformats.org/officeDocument/2006/relationships/image" Target="../media/image215.emf"/><Relationship Id="rId2" Type="http://schemas.openxmlformats.org/officeDocument/2006/relationships/image" Target="../media/image3.png"/><Relationship Id="rId1" Type="http://schemas.openxmlformats.org/officeDocument/2006/relationships/slideLayout" Target="../slideLayouts/slideLayout35.xml"/><Relationship Id="rId5" Type="http://schemas.openxmlformats.org/officeDocument/2006/relationships/image" Target="../media/image209.svg"/><Relationship Id="rId4" Type="http://schemas.openxmlformats.org/officeDocument/2006/relationships/image" Target="../media/image30.png"/></Relationships>
</file>

<file path=ppt/slides/_rels/slide63.xml.rels><?xml version="1.0" encoding="UTF-8" standalone="yes"?>
<Relationships xmlns="http://schemas.openxmlformats.org/package/2006/relationships"><Relationship Id="rId8" Type="http://schemas.openxmlformats.org/officeDocument/2006/relationships/image" Target="../media/image219.svg"/><Relationship Id="rId3" Type="http://schemas.openxmlformats.org/officeDocument/2006/relationships/image" Target="../media/image3.png"/><Relationship Id="rId7"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35.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65.xml.rels><?xml version="1.0" encoding="UTF-8" standalone="yes"?>
<Relationships xmlns="http://schemas.openxmlformats.org/package/2006/relationships"><Relationship Id="rId26" Type="http://schemas.openxmlformats.org/officeDocument/2006/relationships/image" Target="../media/image54.png"/><Relationship Id="rId21" Type="http://schemas.openxmlformats.org/officeDocument/2006/relationships/image" Target="../media/image50.png"/><Relationship Id="rId42" Type="http://schemas.openxmlformats.org/officeDocument/2006/relationships/image" Target="../media/image69.png"/><Relationship Id="rId47" Type="http://schemas.openxmlformats.org/officeDocument/2006/relationships/image" Target="../media/image74.png"/><Relationship Id="rId63" Type="http://schemas.openxmlformats.org/officeDocument/2006/relationships/image" Target="../media/image90.png"/><Relationship Id="rId68" Type="http://schemas.openxmlformats.org/officeDocument/2006/relationships/image" Target="../media/image95.png"/><Relationship Id="rId84" Type="http://schemas.openxmlformats.org/officeDocument/2006/relationships/image" Target="../media/image111.png"/><Relationship Id="rId16" Type="http://schemas.openxmlformats.org/officeDocument/2006/relationships/image" Target="../media/image45.png"/><Relationship Id="rId11" Type="http://schemas.openxmlformats.org/officeDocument/2006/relationships/image" Target="../media/image40.png"/><Relationship Id="rId32" Type="http://schemas.openxmlformats.org/officeDocument/2006/relationships/image" Target="../media/image59.png"/><Relationship Id="rId37" Type="http://schemas.openxmlformats.org/officeDocument/2006/relationships/image" Target="../media/image64.png"/><Relationship Id="rId53" Type="http://schemas.openxmlformats.org/officeDocument/2006/relationships/image" Target="../media/image80.png"/><Relationship Id="rId58" Type="http://schemas.openxmlformats.org/officeDocument/2006/relationships/image" Target="../media/image85.png"/><Relationship Id="rId74" Type="http://schemas.openxmlformats.org/officeDocument/2006/relationships/image" Target="../media/image101.png"/><Relationship Id="rId79" Type="http://schemas.openxmlformats.org/officeDocument/2006/relationships/image" Target="../media/image106.png"/><Relationship Id="rId5" Type="http://schemas.openxmlformats.org/officeDocument/2006/relationships/image" Target="../media/image34.png"/><Relationship Id="rId19" Type="http://schemas.openxmlformats.org/officeDocument/2006/relationships/image" Target="../media/image48.png"/><Relationship Id="rId14" Type="http://schemas.openxmlformats.org/officeDocument/2006/relationships/image" Target="../media/image43.png"/><Relationship Id="rId22" Type="http://schemas.openxmlformats.org/officeDocument/2006/relationships/image" Target="../media/image51.png"/><Relationship Id="rId27" Type="http://schemas.openxmlformats.org/officeDocument/2006/relationships/image" Target="../media/image55.png"/><Relationship Id="rId30" Type="http://schemas.openxmlformats.org/officeDocument/2006/relationships/image" Target="../media/image57.png"/><Relationship Id="rId35" Type="http://schemas.openxmlformats.org/officeDocument/2006/relationships/image" Target="../media/image62.png"/><Relationship Id="rId43" Type="http://schemas.openxmlformats.org/officeDocument/2006/relationships/image" Target="../media/image70.png"/><Relationship Id="rId48" Type="http://schemas.openxmlformats.org/officeDocument/2006/relationships/image" Target="../media/image75.png"/><Relationship Id="rId56" Type="http://schemas.openxmlformats.org/officeDocument/2006/relationships/image" Target="../media/image83.png"/><Relationship Id="rId64" Type="http://schemas.openxmlformats.org/officeDocument/2006/relationships/image" Target="../media/image91.png"/><Relationship Id="rId69" Type="http://schemas.openxmlformats.org/officeDocument/2006/relationships/image" Target="../media/image96.png"/><Relationship Id="rId77" Type="http://schemas.openxmlformats.org/officeDocument/2006/relationships/image" Target="../media/image104.png"/><Relationship Id="rId8" Type="http://schemas.openxmlformats.org/officeDocument/2006/relationships/image" Target="../media/image37.png"/><Relationship Id="rId51" Type="http://schemas.openxmlformats.org/officeDocument/2006/relationships/image" Target="../media/image78.png"/><Relationship Id="rId72" Type="http://schemas.openxmlformats.org/officeDocument/2006/relationships/image" Target="../media/image99.png"/><Relationship Id="rId80" Type="http://schemas.openxmlformats.org/officeDocument/2006/relationships/image" Target="../media/image107.png"/><Relationship Id="rId85" Type="http://schemas.openxmlformats.org/officeDocument/2006/relationships/image" Target="../media/image112.png"/><Relationship Id="rId3" Type="http://schemas.openxmlformats.org/officeDocument/2006/relationships/image" Target="../media/image32.png"/><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image" Target="../media/image53.png"/><Relationship Id="rId33" Type="http://schemas.openxmlformats.org/officeDocument/2006/relationships/image" Target="../media/image60.png"/><Relationship Id="rId38" Type="http://schemas.openxmlformats.org/officeDocument/2006/relationships/image" Target="../media/image65.png"/><Relationship Id="rId46" Type="http://schemas.openxmlformats.org/officeDocument/2006/relationships/image" Target="../media/image73.png"/><Relationship Id="rId59" Type="http://schemas.openxmlformats.org/officeDocument/2006/relationships/image" Target="../media/image86.png"/><Relationship Id="rId67" Type="http://schemas.openxmlformats.org/officeDocument/2006/relationships/image" Target="../media/image94.png"/><Relationship Id="rId20" Type="http://schemas.openxmlformats.org/officeDocument/2006/relationships/image" Target="../media/image49.png"/><Relationship Id="rId41" Type="http://schemas.openxmlformats.org/officeDocument/2006/relationships/image" Target="../media/image68.png"/><Relationship Id="rId54" Type="http://schemas.openxmlformats.org/officeDocument/2006/relationships/image" Target="../media/image81.png"/><Relationship Id="rId62" Type="http://schemas.openxmlformats.org/officeDocument/2006/relationships/image" Target="../media/image89.png"/><Relationship Id="rId70" Type="http://schemas.openxmlformats.org/officeDocument/2006/relationships/image" Target="../media/image97.png"/><Relationship Id="rId75" Type="http://schemas.openxmlformats.org/officeDocument/2006/relationships/image" Target="../media/image102.png"/><Relationship Id="rId83" Type="http://schemas.openxmlformats.org/officeDocument/2006/relationships/image" Target="../media/image110.png"/><Relationship Id="rId1" Type="http://schemas.openxmlformats.org/officeDocument/2006/relationships/slideLayout" Target="../slideLayouts/slideLayout4.xml"/><Relationship Id="rId6" Type="http://schemas.openxmlformats.org/officeDocument/2006/relationships/image" Target="../media/image35.png"/><Relationship Id="rId15" Type="http://schemas.openxmlformats.org/officeDocument/2006/relationships/image" Target="../media/image44.png"/><Relationship Id="rId23" Type="http://schemas.openxmlformats.org/officeDocument/2006/relationships/image" Target="../media/image52.png"/><Relationship Id="rId28" Type="http://schemas.openxmlformats.org/officeDocument/2006/relationships/image" Target="../media/image221.png"/><Relationship Id="rId36" Type="http://schemas.openxmlformats.org/officeDocument/2006/relationships/image" Target="../media/image63.png"/><Relationship Id="rId49" Type="http://schemas.openxmlformats.org/officeDocument/2006/relationships/image" Target="../media/image76.png"/><Relationship Id="rId57" Type="http://schemas.openxmlformats.org/officeDocument/2006/relationships/image" Target="../media/image84.png"/><Relationship Id="rId10" Type="http://schemas.openxmlformats.org/officeDocument/2006/relationships/image" Target="../media/image39.png"/><Relationship Id="rId31" Type="http://schemas.openxmlformats.org/officeDocument/2006/relationships/image" Target="../media/image58.png"/><Relationship Id="rId44" Type="http://schemas.openxmlformats.org/officeDocument/2006/relationships/image" Target="../media/image71.png"/><Relationship Id="rId52" Type="http://schemas.openxmlformats.org/officeDocument/2006/relationships/image" Target="../media/image79.png"/><Relationship Id="rId60" Type="http://schemas.openxmlformats.org/officeDocument/2006/relationships/image" Target="../media/image87.png"/><Relationship Id="rId65" Type="http://schemas.openxmlformats.org/officeDocument/2006/relationships/image" Target="../media/image92.png"/><Relationship Id="rId73" Type="http://schemas.openxmlformats.org/officeDocument/2006/relationships/image" Target="../media/image100.png"/><Relationship Id="rId78" Type="http://schemas.openxmlformats.org/officeDocument/2006/relationships/image" Target="../media/image105.png"/><Relationship Id="rId81" Type="http://schemas.openxmlformats.org/officeDocument/2006/relationships/image" Target="../media/image108.png"/><Relationship Id="rId4" Type="http://schemas.openxmlformats.org/officeDocument/2006/relationships/image" Target="../media/image33.png"/><Relationship Id="rId9" Type="http://schemas.openxmlformats.org/officeDocument/2006/relationships/image" Target="../media/image38.png"/><Relationship Id="rId13" Type="http://schemas.openxmlformats.org/officeDocument/2006/relationships/image" Target="../media/image42.png"/><Relationship Id="rId18" Type="http://schemas.openxmlformats.org/officeDocument/2006/relationships/image" Target="../media/image47.png"/><Relationship Id="rId39" Type="http://schemas.openxmlformats.org/officeDocument/2006/relationships/image" Target="../media/image66.png"/><Relationship Id="rId34" Type="http://schemas.openxmlformats.org/officeDocument/2006/relationships/image" Target="../media/image61.png"/><Relationship Id="rId50" Type="http://schemas.openxmlformats.org/officeDocument/2006/relationships/image" Target="../media/image77.png"/><Relationship Id="rId55" Type="http://schemas.openxmlformats.org/officeDocument/2006/relationships/image" Target="../media/image82.png"/><Relationship Id="rId76" Type="http://schemas.openxmlformats.org/officeDocument/2006/relationships/image" Target="../media/image103.png"/><Relationship Id="rId7" Type="http://schemas.openxmlformats.org/officeDocument/2006/relationships/image" Target="../media/image36.png"/><Relationship Id="rId71" Type="http://schemas.openxmlformats.org/officeDocument/2006/relationships/image" Target="../media/image98.png"/><Relationship Id="rId2" Type="http://schemas.openxmlformats.org/officeDocument/2006/relationships/notesSlide" Target="../notesSlides/notesSlide58.xml"/><Relationship Id="rId29" Type="http://schemas.openxmlformats.org/officeDocument/2006/relationships/image" Target="../media/image56.png"/><Relationship Id="rId24" Type="http://schemas.openxmlformats.org/officeDocument/2006/relationships/image" Target="../media/image220.png"/><Relationship Id="rId40" Type="http://schemas.openxmlformats.org/officeDocument/2006/relationships/image" Target="../media/image67.png"/><Relationship Id="rId45" Type="http://schemas.openxmlformats.org/officeDocument/2006/relationships/image" Target="../media/image72.png"/><Relationship Id="rId66" Type="http://schemas.openxmlformats.org/officeDocument/2006/relationships/image" Target="../media/image93.png"/><Relationship Id="rId61" Type="http://schemas.openxmlformats.org/officeDocument/2006/relationships/image" Target="../media/image88.png"/><Relationship Id="rId82" Type="http://schemas.openxmlformats.org/officeDocument/2006/relationships/image" Target="../media/image109.png"/></Relationships>
</file>

<file path=ppt/slides/_rels/slide6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116.png"/></Relationships>
</file>

<file path=ppt/slides/_rels/slide67.xml.rels><?xml version="1.0" encoding="UTF-8" standalone="yes"?>
<Relationships xmlns="http://schemas.openxmlformats.org/package/2006/relationships"><Relationship Id="rId8" Type="http://schemas.openxmlformats.org/officeDocument/2006/relationships/image" Target="../media/image1660.png"/><Relationship Id="rId3" Type="http://schemas.openxmlformats.org/officeDocument/2006/relationships/image" Target="../media/image3.png"/><Relationship Id="rId7" Type="http://schemas.openxmlformats.org/officeDocument/2006/relationships/image" Target="../media/image1650.png"/><Relationship Id="rId2" Type="http://schemas.openxmlformats.org/officeDocument/2006/relationships/notesSlide" Target="../notesSlides/notesSlide60.xml"/><Relationship Id="rId1" Type="http://schemas.openxmlformats.org/officeDocument/2006/relationships/slideLayout" Target="../slideLayouts/slideLayout39.xml"/><Relationship Id="rId6" Type="http://schemas.openxmlformats.org/officeDocument/2006/relationships/image" Target="../media/image1640.png"/><Relationship Id="rId5" Type="http://schemas.openxmlformats.org/officeDocument/2006/relationships/image" Target="../media/image1570.png"/><Relationship Id="rId4" Type="http://schemas.openxmlformats.org/officeDocument/2006/relationships/image" Target="../media/image136.png"/><Relationship Id="rId9" Type="http://schemas.openxmlformats.org/officeDocument/2006/relationships/image" Target="../media/image222.png"/></Relationships>
</file>

<file path=ppt/slides/_rels/slide68.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3.png"/><Relationship Id="rId7" Type="http://schemas.openxmlformats.org/officeDocument/2006/relationships/image" Target="../media/image1960.png"/><Relationship Id="rId2" Type="http://schemas.openxmlformats.org/officeDocument/2006/relationships/notesSlide" Target="../notesSlides/notesSlide61.xml"/><Relationship Id="rId1" Type="http://schemas.openxmlformats.org/officeDocument/2006/relationships/slideLayout" Target="../slideLayouts/slideLayout60.xml"/><Relationship Id="rId6" Type="http://schemas.openxmlformats.org/officeDocument/2006/relationships/image" Target="../media/image1950.png"/><Relationship Id="rId5" Type="http://schemas.openxmlformats.org/officeDocument/2006/relationships/image" Target="../media/image1940.png"/><Relationship Id="rId10" Type="http://schemas.openxmlformats.org/officeDocument/2006/relationships/image" Target="../media/image222.png"/><Relationship Id="rId4" Type="http://schemas.openxmlformats.org/officeDocument/2006/relationships/image" Target="../media/image2140.png"/><Relationship Id="rId9" Type="http://schemas.openxmlformats.org/officeDocument/2006/relationships/image" Target="../media/image136.png"/></Relationships>
</file>

<file path=ppt/slides/_rels/slide69.xml.rels><?xml version="1.0" encoding="UTF-8" standalone="yes"?>
<Relationships xmlns="http://schemas.openxmlformats.org/package/2006/relationships"><Relationship Id="rId3" Type="http://schemas.openxmlformats.org/officeDocument/2006/relationships/image" Target="../media/image223.png"/><Relationship Id="rId7" Type="http://schemas.openxmlformats.org/officeDocument/2006/relationships/image" Target="../media/image142.png"/><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image" Target="../media/image1550.png"/><Relationship Id="rId5" Type="http://schemas.openxmlformats.org/officeDocument/2006/relationships/image" Target="../media/image224.png"/><Relationship Id="rId4" Type="http://schemas.openxmlformats.org/officeDocument/2006/relationships/image" Target="../media/image1530.png"/></Relationships>
</file>

<file path=ppt/slides/_rels/slide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0.png"/><Relationship Id="rId4" Type="http://schemas.openxmlformats.org/officeDocument/2006/relationships/image" Target="../media/image119.png"/></Relationships>
</file>

<file path=ppt/slides/_rels/slide70.xml.rels><?xml version="1.0" encoding="UTF-8" standalone="yes"?>
<Relationships xmlns="http://schemas.openxmlformats.org/package/2006/relationships"><Relationship Id="rId3" Type="http://schemas.openxmlformats.org/officeDocument/2006/relationships/image" Target="../media/image1530.png"/><Relationship Id="rId2" Type="http://schemas.openxmlformats.org/officeDocument/2006/relationships/notesSlide" Target="../notesSlides/notesSlide63.xml"/><Relationship Id="rId1" Type="http://schemas.openxmlformats.org/officeDocument/2006/relationships/slideLayout" Target="../slideLayouts/slideLayout4.xml"/><Relationship Id="rId6" Type="http://schemas.openxmlformats.org/officeDocument/2006/relationships/image" Target="../media/image1560.png"/><Relationship Id="rId5" Type="http://schemas.openxmlformats.org/officeDocument/2006/relationships/image" Target="../media/image142.png"/><Relationship Id="rId4" Type="http://schemas.openxmlformats.org/officeDocument/2006/relationships/image" Target="../media/image1550.png"/></Relationships>
</file>

<file path=ppt/slides/_rels/slide71.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22.png"/></Relationships>
</file>

<file path=ppt/slides/_rels/slide9.xml.rels><?xml version="1.0" encoding="UTF-8" standalone="yes"?>
<Relationships xmlns="http://schemas.openxmlformats.org/package/2006/relationships"><Relationship Id="rId3" Type="http://schemas.openxmlformats.org/officeDocument/2006/relationships/image" Target="../media/image123.sv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25.jpg"/><Relationship Id="rId4" Type="http://schemas.openxmlformats.org/officeDocument/2006/relationships/image" Target="../media/image1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C09774-9F16-B05E-FDD3-D23630569FEE}"/>
              </a:ext>
            </a:extLst>
          </p:cNvPr>
          <p:cNvPicPr>
            <a:picLocks noChangeAspect="1"/>
          </p:cNvPicPr>
          <p:nvPr/>
        </p:nvPicPr>
        <p:blipFill>
          <a:blip r:embed="rId3"/>
          <a:stretch>
            <a:fillRect/>
          </a:stretch>
        </p:blipFill>
        <p:spPr>
          <a:xfrm>
            <a:off x="17656233" y="723353"/>
            <a:ext cx="6154919" cy="2096596"/>
          </a:xfrm>
          <a:prstGeom prst="rect">
            <a:avLst/>
          </a:prstGeom>
        </p:spPr>
      </p:pic>
      <p:sp>
        <p:nvSpPr>
          <p:cNvPr id="133" name="Silicon chips. Made quantum."/>
          <p:cNvSpPr txBox="1">
            <a:spLocks noGrp="1"/>
          </p:cNvSpPr>
          <p:nvPr>
            <p:ph type="body" idx="13"/>
          </p:nvPr>
        </p:nvSpPr>
        <p:spPr>
          <a:xfrm>
            <a:off x="628266" y="1091049"/>
            <a:ext cx="14824571" cy="1772793"/>
          </a:xfrm>
          <a:prstGeom prst="rect">
            <a:avLst/>
          </a:prstGeom>
        </p:spPr>
        <p:txBody>
          <a:bodyPr/>
          <a:lstStyle/>
          <a:p>
            <a:pPr defTabSz="2438338">
              <a:lnSpc>
                <a:spcPct val="80000"/>
              </a:lnSpc>
              <a:defRPr sz="7600" b="0" cap="all">
                <a:solidFill>
                  <a:srgbClr val="131428"/>
                </a:solidFill>
                <a:latin typeface="Helvetica"/>
                <a:ea typeface="Helvetica"/>
                <a:cs typeface="Helvetica"/>
                <a:sym typeface="Helvetica"/>
              </a:defRPr>
            </a:pPr>
            <a:r>
              <a:rPr lang="en-GB" sz="7200" dirty="0">
                <a:solidFill>
                  <a:schemeClr val="bg1"/>
                </a:solidFill>
              </a:rPr>
              <a:t>CHARGE AND SPIN SENSING </a:t>
            </a:r>
          </a:p>
          <a:p>
            <a:pPr defTabSz="2438338">
              <a:lnSpc>
                <a:spcPct val="80000"/>
              </a:lnSpc>
              <a:defRPr sz="7600" b="0" cap="all">
                <a:solidFill>
                  <a:srgbClr val="131428"/>
                </a:solidFill>
                <a:latin typeface="Helvetica"/>
                <a:ea typeface="Helvetica"/>
                <a:cs typeface="Helvetica"/>
                <a:sym typeface="Helvetica"/>
              </a:defRPr>
            </a:pPr>
            <a:r>
              <a:rPr lang="en-GB" sz="7200" dirty="0">
                <a:solidFill>
                  <a:srgbClr val="FF0000"/>
                </a:solidFill>
              </a:rPr>
              <a:t>AT THE SINGLE PARTICLE LEVEL</a:t>
            </a:r>
            <a:endParaRPr lang="en-GB" sz="7200" dirty="0">
              <a:solidFill>
                <a:srgbClr val="FF4342"/>
              </a:solidFill>
            </a:endParaRPr>
          </a:p>
        </p:txBody>
      </p:sp>
      <p:pic>
        <p:nvPicPr>
          <p:cNvPr id="2" name="Image" descr="Image">
            <a:extLst>
              <a:ext uri="{FF2B5EF4-FFF2-40B4-BE49-F238E27FC236}">
                <a16:creationId xmlns:a16="http://schemas.microsoft.com/office/drawing/2014/main" id="{5E87E8C2-5439-BB06-7323-3A2B6CD94588}"/>
              </a:ext>
            </a:extLst>
          </p:cNvPr>
          <p:cNvPicPr>
            <a:picLocks noChangeAspect="1"/>
          </p:cNvPicPr>
          <p:nvPr/>
        </p:nvPicPr>
        <p:blipFill>
          <a:blip r:embed="rId4"/>
          <a:stretch>
            <a:fillRect/>
          </a:stretch>
        </p:blipFill>
        <p:spPr>
          <a:xfrm>
            <a:off x="17843582" y="999731"/>
            <a:ext cx="2764839" cy="688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pic>
        <p:nvPicPr>
          <p:cNvPr id="4098" name="Picture 2" descr="QBI: Quantum Benchmarking Initiative ...">
            <a:extLst>
              <a:ext uri="{FF2B5EF4-FFF2-40B4-BE49-F238E27FC236}">
                <a16:creationId xmlns:a16="http://schemas.microsoft.com/office/drawing/2014/main" id="{BA6D522A-4C09-718D-A845-6648A617F2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1000" y="12192000"/>
            <a:ext cx="299085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Open Access Policy ...">
            <a:extLst>
              <a:ext uri="{FF2B5EF4-FFF2-40B4-BE49-F238E27FC236}">
                <a16:creationId xmlns:a16="http://schemas.microsoft.com/office/drawing/2014/main" id="{F40809BD-CEA5-FAB9-2B34-6DC63B411AF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1030" b="8864"/>
          <a:stretch>
            <a:fillRect/>
          </a:stretch>
        </p:blipFill>
        <p:spPr bwMode="auto">
          <a:xfrm>
            <a:off x="0" y="12192001"/>
            <a:ext cx="1661542" cy="1524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black and blue text on a black background&#10;&#10;Description automatically generated">
            <a:extLst>
              <a:ext uri="{FF2B5EF4-FFF2-40B4-BE49-F238E27FC236}">
                <a16:creationId xmlns:a16="http://schemas.microsoft.com/office/drawing/2014/main" id="{F8F32001-C75C-5F9A-904B-C46580C098B4}"/>
              </a:ext>
            </a:extLst>
          </p:cNvPr>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20918120" y="930642"/>
            <a:ext cx="2893032" cy="826254"/>
          </a:xfrm>
          <a:prstGeom prst="rect">
            <a:avLst/>
          </a:prstGeom>
        </p:spPr>
      </p:pic>
      <p:pic>
        <p:nvPicPr>
          <p:cNvPr id="8" name="Picture 7" descr="European Research Council - Wikipedia">
            <a:extLst>
              <a:ext uri="{FF2B5EF4-FFF2-40B4-BE49-F238E27FC236}">
                <a16:creationId xmlns:a16="http://schemas.microsoft.com/office/drawing/2014/main" id="{D5805C09-F3D1-DFA5-E94D-520647676806}"/>
              </a:ext>
            </a:extLst>
          </p:cNvPr>
          <p:cNvPicPr>
            <a:picLocks noChangeAspect="1"/>
          </p:cNvPicPr>
          <p:nvPr/>
        </p:nvPicPr>
        <p:blipFill>
          <a:blip r:embed="rId8"/>
          <a:stretch>
            <a:fillRect/>
          </a:stretch>
        </p:blipFill>
        <p:spPr>
          <a:xfrm>
            <a:off x="1689146" y="12194990"/>
            <a:ext cx="1514250" cy="1521010"/>
          </a:xfrm>
          <a:prstGeom prst="rect">
            <a:avLst/>
          </a:prstGeom>
        </p:spPr>
      </p:pic>
      <p:sp>
        <p:nvSpPr>
          <p:cNvPr id="4" name="TextBox 3">
            <a:extLst>
              <a:ext uri="{FF2B5EF4-FFF2-40B4-BE49-F238E27FC236}">
                <a16:creationId xmlns:a16="http://schemas.microsoft.com/office/drawing/2014/main" id="{7ECFDAFE-32F8-7B4C-D47A-8AB5FB9F90F9}"/>
              </a:ext>
            </a:extLst>
          </p:cNvPr>
          <p:cNvSpPr txBox="1"/>
          <p:nvPr/>
        </p:nvSpPr>
        <p:spPr>
          <a:xfrm>
            <a:off x="14270078" y="4470373"/>
            <a:ext cx="9541074"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r" defTabSz="2438338" rtl="0" eaLnBrk="1" fontAlgn="auto" latinLnBrk="0" hangingPunct="0">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srgbClr val="FFFFFF"/>
                </a:solidFill>
                <a:effectLst/>
                <a:uLnTx/>
                <a:uFillTx/>
                <a:latin typeface="Helvetica Neue"/>
                <a:ea typeface="+mn-ea"/>
                <a:cs typeface="+mn-cs"/>
                <a:sym typeface="Helvetica Neue"/>
              </a:rPr>
              <a:t>M. Fernando Gonzalez-Zalba</a:t>
            </a:r>
          </a:p>
          <a:p>
            <a:pPr algn="r">
              <a:defRPr/>
            </a:pPr>
            <a:r>
              <a:rPr lang="en-GB" sz="3600" dirty="0" err="1">
                <a:solidFill>
                  <a:srgbClr val="FFFFFF"/>
                </a:solidFill>
              </a:rPr>
              <a:t>Ikerbasque</a:t>
            </a:r>
            <a:r>
              <a:rPr lang="en-GB" sz="3600" dirty="0">
                <a:solidFill>
                  <a:srgbClr val="FFFFFF"/>
                </a:solidFill>
              </a:rPr>
              <a:t> Professor / CIC </a:t>
            </a:r>
            <a:r>
              <a:rPr lang="en-GB" sz="3600" dirty="0" err="1">
                <a:solidFill>
                  <a:srgbClr val="FFFFFF"/>
                </a:solidFill>
              </a:rPr>
              <a:t>nanoGUNE</a:t>
            </a:r>
            <a:endParaRPr lang="en-GB" sz="3600" dirty="0">
              <a:solidFill>
                <a:srgbClr val="FFFFFF"/>
              </a:solidFill>
            </a:endParaRPr>
          </a:p>
          <a:p>
            <a:pPr algn="r">
              <a:defRPr/>
            </a:pPr>
            <a:r>
              <a:rPr lang="en-GB" sz="3600" dirty="0">
                <a:solidFill>
                  <a:srgbClr val="FFFFFF"/>
                </a:solidFill>
              </a:rPr>
              <a:t>Principal Quantum Engineer /Quantum Motion</a:t>
            </a:r>
          </a:p>
        </p:txBody>
      </p:sp>
      <p:pic>
        <p:nvPicPr>
          <p:cNvPr id="6" name="Picture 5">
            <a:extLst>
              <a:ext uri="{FF2B5EF4-FFF2-40B4-BE49-F238E27FC236}">
                <a16:creationId xmlns:a16="http://schemas.microsoft.com/office/drawing/2014/main" id="{749BC9B0-0901-FCE5-5771-67D8998DB01A}"/>
              </a:ext>
            </a:extLst>
          </p:cNvPr>
          <p:cNvPicPr>
            <a:picLocks noChangeAspect="1"/>
          </p:cNvPicPr>
          <p:nvPr/>
        </p:nvPicPr>
        <p:blipFill>
          <a:blip r:embed="rId9"/>
          <a:stretch>
            <a:fillRect/>
          </a:stretch>
        </p:blipFill>
        <p:spPr>
          <a:xfrm>
            <a:off x="14274050" y="12955635"/>
            <a:ext cx="9971644" cy="760365"/>
          </a:xfrm>
          <a:prstGeom prst="rect">
            <a:avLst/>
          </a:prstGeom>
        </p:spPr>
      </p:pic>
    </p:spTree>
    <p:extLst>
      <p:ext uri="{BB962C8B-B14F-4D97-AF65-F5344CB8AC3E}">
        <p14:creationId xmlns:p14="http://schemas.microsoft.com/office/powerpoint/2010/main" val="114840854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5792985-CAED-2113-6787-DE14EB30F1E4}"/>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B0B87A97-E6D5-AC76-27E9-2E592F3A1A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08017" y="5027650"/>
            <a:ext cx="6632221" cy="4598757"/>
          </a:xfrm>
          <a:prstGeom prst="rect">
            <a:avLst/>
          </a:prstGeom>
        </p:spPr>
      </p:pic>
      <p:sp>
        <p:nvSpPr>
          <p:cNvPr id="135" name="Slide Number">
            <a:extLst>
              <a:ext uri="{FF2B5EF4-FFF2-40B4-BE49-F238E27FC236}">
                <a16:creationId xmlns:a16="http://schemas.microsoft.com/office/drawing/2014/main" id="{ACBB5713-EE3A-B9DA-1DCC-91D07DBC8F9E}"/>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10</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0" name="Founded by JJLM and Simon Benjamin (University of Oxford)…">
            <a:extLst>
              <a:ext uri="{FF2B5EF4-FFF2-40B4-BE49-F238E27FC236}">
                <a16:creationId xmlns:a16="http://schemas.microsoft.com/office/drawing/2014/main" id="{3E0DC906-8BDD-5CB3-2BD3-708E26C3CC40}"/>
              </a:ext>
            </a:extLst>
          </p:cNvPr>
          <p:cNvSpPr txBox="1"/>
          <p:nvPr/>
        </p:nvSpPr>
        <p:spPr>
          <a:xfrm>
            <a:off x="1748302" y="9915593"/>
            <a:ext cx="9549089"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Repeated unit cell</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Two-dimensional arrangement with NN</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Necessitates classical electronics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Requires frequent readout</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O(1M) qubits</a:t>
            </a:r>
            <a:endParaRPr kumimoji="0" sz="4000" b="0"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11" name="Founded by JJLM and Simon Benjamin (University of Oxford)…">
            <a:extLst>
              <a:ext uri="{FF2B5EF4-FFF2-40B4-BE49-F238E27FC236}">
                <a16:creationId xmlns:a16="http://schemas.microsoft.com/office/drawing/2014/main" id="{9E163355-89A6-09FD-305C-B2EAFC296E8E}"/>
              </a:ext>
            </a:extLst>
          </p:cNvPr>
          <p:cNvSpPr txBox="1"/>
          <p:nvPr/>
        </p:nvSpPr>
        <p:spPr>
          <a:xfrm>
            <a:off x="2609803" y="2738903"/>
            <a:ext cx="5798062" cy="13506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685800" marR="0" lvl="0" indent="-685800" algn="l" defTabSz="2438338" rtl="0" eaLnBrk="1" fontAlgn="auto" latinLnBrk="0" hangingPunct="0">
              <a:lnSpc>
                <a:spcPct val="2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800" b="0" i="0" u="none" strike="noStrike" kern="0" cap="none" spc="0" normalizeH="0" baseline="0" noProof="0" dirty="0">
                <a:ln>
                  <a:noFill/>
                </a:ln>
                <a:solidFill>
                  <a:srgbClr val="FFFFFF"/>
                </a:solidFill>
                <a:effectLst/>
                <a:uLnTx/>
                <a:uFillTx/>
                <a:latin typeface="Helvetica"/>
                <a:cs typeface="Helvetica"/>
                <a:sym typeface="Helvetica"/>
              </a:rPr>
              <a:t>The Surface Code</a:t>
            </a:r>
            <a:endParaRPr kumimoji="0" sz="4800" b="0"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4" name="Founded by JJLM and Simon Benjamin (University of Oxford)…">
            <a:extLst>
              <a:ext uri="{FF2B5EF4-FFF2-40B4-BE49-F238E27FC236}">
                <a16:creationId xmlns:a16="http://schemas.microsoft.com/office/drawing/2014/main" id="{F6DE35B4-3842-B473-B98D-73D5886AD983}"/>
              </a:ext>
            </a:extLst>
          </p:cNvPr>
          <p:cNvSpPr txBox="1"/>
          <p:nvPr/>
        </p:nvSpPr>
        <p:spPr>
          <a:xfrm>
            <a:off x="12828851" y="9915593"/>
            <a:ext cx="11346055"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Repeated unit cell</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D932">
                    <a:lumMod val="60000"/>
                    <a:lumOff val="40000"/>
                  </a:srgbClr>
                </a:solidFill>
                <a:effectLst/>
                <a:uLnTx/>
                <a:uFillTx/>
                <a:latin typeface="Helvetica"/>
                <a:cs typeface="Helvetica"/>
                <a:sym typeface="Helvetica"/>
              </a:rPr>
              <a:t>Enables </a:t>
            </a:r>
            <a:r>
              <a:rPr lang="en-GB" sz="4000" dirty="0">
                <a:solidFill>
                  <a:srgbClr val="FFD932">
                    <a:lumMod val="60000"/>
                    <a:lumOff val="40000"/>
                  </a:srgbClr>
                </a:solidFill>
                <a:latin typeface="Helvetica"/>
                <a:cs typeface="Helvetica"/>
                <a:sym typeface="Helvetica"/>
              </a:rPr>
              <a:t>3(4)</a:t>
            </a:r>
            <a:r>
              <a:rPr kumimoji="0" lang="en-GB" sz="4000" b="0" i="0" u="none" strike="noStrike" kern="0" cap="none" spc="0" normalizeH="0" baseline="0" noProof="0" dirty="0" err="1">
                <a:ln>
                  <a:noFill/>
                </a:ln>
                <a:solidFill>
                  <a:srgbClr val="FFD932">
                    <a:lumMod val="60000"/>
                    <a:lumOff val="40000"/>
                  </a:srgbClr>
                </a:solidFill>
                <a:effectLst/>
                <a:uLnTx/>
                <a:uFillTx/>
                <a:latin typeface="Helvetica"/>
                <a:cs typeface="Helvetica"/>
                <a:sym typeface="Helvetica"/>
              </a:rPr>
              <a:t>xN</a:t>
            </a:r>
            <a:r>
              <a:rPr kumimoji="0" lang="en-GB" sz="4000" b="0" i="0" u="none" strike="noStrike" kern="0" cap="none" spc="0" normalizeH="0" baseline="0" noProof="0" dirty="0">
                <a:ln>
                  <a:noFill/>
                </a:ln>
                <a:solidFill>
                  <a:srgbClr val="FFD932">
                    <a:lumMod val="60000"/>
                    <a:lumOff val="40000"/>
                  </a:srgbClr>
                </a:solidFill>
                <a:effectLst/>
                <a:uLnTx/>
                <a:uFillTx/>
                <a:latin typeface="Helvetica"/>
                <a:cs typeface="Helvetica"/>
                <a:sym typeface="Helvetica"/>
              </a:rPr>
              <a:t> arrays today</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Integrates readout electronics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rgbClr val="FF644E">
                    <a:lumMod val="60000"/>
                    <a:lumOff val="40000"/>
                  </a:srgbClr>
                </a:solidFill>
                <a:latin typeface="Helvetica"/>
                <a:cs typeface="Helvetica"/>
                <a:sym typeface="Helvetica"/>
              </a:rPr>
              <a:t>R</a:t>
            </a:r>
            <a:r>
              <a:rPr kumimoji="0" lang="en-GB" sz="4000" b="0" i="0" u="none" strike="noStrike" kern="0" cap="none" spc="0" normalizeH="0" baseline="0" noProof="0" dirty="0" err="1">
                <a:ln>
                  <a:noFill/>
                </a:ln>
                <a:solidFill>
                  <a:srgbClr val="FF644E">
                    <a:lumMod val="60000"/>
                    <a:lumOff val="40000"/>
                  </a:srgbClr>
                </a:solidFill>
                <a:effectLst/>
                <a:uLnTx/>
                <a:uFillTx/>
                <a:latin typeface="Helvetica"/>
                <a:cs typeface="Helvetica"/>
                <a:sym typeface="Helvetica"/>
              </a:rPr>
              <a:t>eadout</a:t>
            </a:r>
            <a:r>
              <a:rPr kumimoji="0" lang="en-GB" sz="4000" b="0" i="0" u="none" strike="noStrike" kern="0" cap="none" spc="0" normalizeH="0" baseline="0" noProof="0" dirty="0">
                <a:ln>
                  <a:noFill/>
                </a:ln>
                <a:solidFill>
                  <a:srgbClr val="FF644E">
                    <a:lumMod val="60000"/>
                    <a:lumOff val="40000"/>
                  </a:srgbClr>
                </a:solidFill>
                <a:effectLst/>
                <a:uLnTx/>
                <a:uFillTx/>
                <a:latin typeface="Helvetica"/>
                <a:cs typeface="Helvetica"/>
                <a:sym typeface="Helvetica"/>
              </a:rPr>
              <a:t> is slowest and breaks the connectivity</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1" i="0" u="none" strike="noStrike" kern="0" cap="none" spc="0" normalizeH="0" baseline="0" noProof="0" dirty="0">
                <a:ln>
                  <a:noFill/>
                </a:ln>
                <a:solidFill>
                  <a:srgbClr val="FFFFFF"/>
                </a:solidFill>
                <a:effectLst/>
                <a:uLnTx/>
                <a:uFillTx/>
                <a:latin typeface="Helvetica"/>
                <a:cs typeface="Helvetica"/>
                <a:sym typeface="Helvetica"/>
              </a:rPr>
              <a:t>O(1M) qubits?</a:t>
            </a:r>
            <a:endParaRPr kumimoji="0" sz="4000" b="1"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5" name="Founded by JJLM and Simon Benjamin (University of Oxford)…">
            <a:extLst>
              <a:ext uri="{FF2B5EF4-FFF2-40B4-BE49-F238E27FC236}">
                <a16:creationId xmlns:a16="http://schemas.microsoft.com/office/drawing/2014/main" id="{FB29105A-4D7B-A2AB-829A-1B9534392AB4}"/>
              </a:ext>
            </a:extLst>
          </p:cNvPr>
          <p:cNvSpPr txBox="1"/>
          <p:nvPr/>
        </p:nvSpPr>
        <p:spPr>
          <a:xfrm>
            <a:off x="12552102" y="2657741"/>
            <a:ext cx="9220473" cy="13506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685800" marR="0" lvl="0" indent="-685800" algn="l" defTabSz="2438338" rtl="0" eaLnBrk="1" fontAlgn="auto" latinLnBrk="0" hangingPunct="0">
              <a:lnSpc>
                <a:spcPct val="2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800" b="0" i="0" u="none" strike="noStrike" kern="0" cap="none" spc="0" normalizeH="0" baseline="0" noProof="0" dirty="0">
                <a:ln>
                  <a:noFill/>
                </a:ln>
                <a:solidFill>
                  <a:srgbClr val="FFFFFF"/>
                </a:solidFill>
                <a:effectLst/>
                <a:uLnTx/>
                <a:uFillTx/>
                <a:latin typeface="Helvetica"/>
                <a:cs typeface="Helvetica"/>
                <a:sym typeface="Helvetica"/>
              </a:rPr>
              <a:t>Silicon planar MOS technology</a:t>
            </a:r>
            <a:endParaRPr kumimoji="0" sz="4800" b="0"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15" name="quantum MOTION / BRIEF HISTORY">
            <a:extLst>
              <a:ext uri="{FF2B5EF4-FFF2-40B4-BE49-F238E27FC236}">
                <a16:creationId xmlns:a16="http://schemas.microsoft.com/office/drawing/2014/main" id="{98CC3D76-7FAE-8026-15F4-F3A5DCD09F9E}"/>
              </a:ext>
            </a:extLst>
          </p:cNvPr>
          <p:cNvSpPr txBox="1">
            <a:spLocks noGrp="1"/>
          </p:cNvSpPr>
          <p:nvPr>
            <p:ph type="body" idx="13"/>
          </p:nvPr>
        </p:nvSpPr>
        <p:spPr>
          <a:xfrm>
            <a:off x="7113699" y="931369"/>
            <a:ext cx="10156628" cy="1107996"/>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sz="7200" dirty="0">
                <a:solidFill>
                  <a:srgbClr val="FFFFFF"/>
                </a:solidFill>
              </a:rPr>
              <a:t>Scaling </a:t>
            </a:r>
            <a:r>
              <a:rPr lang="en-GB" sz="7200" dirty="0">
                <a:solidFill>
                  <a:srgbClr val="FF0000"/>
                </a:solidFill>
              </a:rPr>
              <a:t>spin qubits</a:t>
            </a:r>
            <a:endParaRPr sz="7200" dirty="0">
              <a:solidFill>
                <a:srgbClr val="FF0000"/>
              </a:solidFill>
            </a:endParaRPr>
          </a:p>
        </p:txBody>
      </p:sp>
      <p:pic>
        <p:nvPicPr>
          <p:cNvPr id="19" name="Picture 18" descr="Si MOS quantum dot spin qubits: roads to upscaling | imec">
            <a:extLst>
              <a:ext uri="{FF2B5EF4-FFF2-40B4-BE49-F238E27FC236}">
                <a16:creationId xmlns:a16="http://schemas.microsoft.com/office/drawing/2014/main" id="{756E617B-6E44-5B83-5E9E-55D2D7B18E6A}"/>
              </a:ext>
            </a:extLst>
          </p:cNvPr>
          <p:cNvPicPr>
            <a:picLocks noChangeAspect="1"/>
          </p:cNvPicPr>
          <p:nvPr/>
        </p:nvPicPr>
        <p:blipFill>
          <a:blip r:embed="rId4"/>
          <a:srcRect r="78659" b="11399"/>
          <a:stretch>
            <a:fillRect/>
          </a:stretch>
        </p:blipFill>
        <p:spPr>
          <a:xfrm>
            <a:off x="13745029" y="4720235"/>
            <a:ext cx="3236947" cy="4641013"/>
          </a:xfrm>
          <a:prstGeom prst="rect">
            <a:avLst/>
          </a:prstGeom>
        </p:spPr>
      </p:pic>
      <p:pic>
        <p:nvPicPr>
          <p:cNvPr id="20" name="Image" descr="Image">
            <a:extLst>
              <a:ext uri="{FF2B5EF4-FFF2-40B4-BE49-F238E27FC236}">
                <a16:creationId xmlns:a16="http://schemas.microsoft.com/office/drawing/2014/main" id="{54E6C131-7B3E-712D-09E3-4693ADEB1153}"/>
              </a:ext>
            </a:extLst>
          </p:cNvPr>
          <p:cNvPicPr>
            <a:picLocks noChangeAspect="1"/>
          </p:cNvPicPr>
          <p:nvPr/>
        </p:nvPicPr>
        <p:blipFill>
          <a:blip r:embed="rId5"/>
          <a:srcRect l="13395" t="23476" r="8298" b="21069"/>
          <a:stretch>
            <a:fillRect/>
          </a:stretch>
        </p:blipFill>
        <p:spPr>
          <a:xfrm>
            <a:off x="11850623" y="4287147"/>
            <a:ext cx="2446210" cy="866177"/>
          </a:xfrm>
          <a:prstGeom prst="rect">
            <a:avLst/>
          </a:prstGeom>
          <a:ln w="12700">
            <a:miter lim="400000"/>
          </a:ln>
        </p:spPr>
      </p:pic>
      <p:pic>
        <p:nvPicPr>
          <p:cNvPr id="21" name="Picture 20" descr="A close-up of several images of a circuit board&#10;&#10;Description automatically generated">
            <a:extLst>
              <a:ext uri="{FF2B5EF4-FFF2-40B4-BE49-F238E27FC236}">
                <a16:creationId xmlns:a16="http://schemas.microsoft.com/office/drawing/2014/main" id="{ED8582A0-7495-76BE-4349-0A6C23E46B8B}"/>
              </a:ext>
            </a:extLst>
          </p:cNvPr>
          <p:cNvPicPr>
            <a:picLocks noChangeAspect="1"/>
          </p:cNvPicPr>
          <p:nvPr/>
        </p:nvPicPr>
        <p:blipFill>
          <a:blip r:embed="rId6">
            <a:extLst>
              <a:ext uri="{28A0092B-C50C-407E-A947-70E740481C1C}">
                <a14:useLocalDpi xmlns:a14="http://schemas.microsoft.com/office/drawing/2010/main" val="0"/>
              </a:ext>
            </a:extLst>
          </a:blip>
          <a:srcRect b="51926"/>
          <a:stretch/>
        </p:blipFill>
        <p:spPr>
          <a:xfrm>
            <a:off x="17221542" y="4765323"/>
            <a:ext cx="6594415" cy="3405141"/>
          </a:xfrm>
          <a:prstGeom prst="rect">
            <a:avLst/>
          </a:prstGeom>
        </p:spPr>
      </p:pic>
      <p:pic>
        <p:nvPicPr>
          <p:cNvPr id="22" name="Picture 21" descr="HRL Laboratories - Wikipedia">
            <a:extLst>
              <a:ext uri="{FF2B5EF4-FFF2-40B4-BE49-F238E27FC236}">
                <a16:creationId xmlns:a16="http://schemas.microsoft.com/office/drawing/2014/main" id="{C3B4906E-C372-6E95-7BB7-4742AF2F2C76}"/>
              </a:ext>
            </a:extLst>
          </p:cNvPr>
          <p:cNvPicPr>
            <a:picLocks noChangeAspect="1"/>
          </p:cNvPicPr>
          <p:nvPr/>
        </p:nvPicPr>
        <p:blipFill>
          <a:blip r:embed="rId7"/>
          <a:stretch>
            <a:fillRect/>
          </a:stretch>
        </p:blipFill>
        <p:spPr>
          <a:xfrm>
            <a:off x="21251678" y="4562776"/>
            <a:ext cx="2505075" cy="1409700"/>
          </a:xfrm>
          <a:prstGeom prst="rect">
            <a:avLst/>
          </a:prstGeom>
        </p:spPr>
      </p:pic>
      <p:pic>
        <p:nvPicPr>
          <p:cNvPr id="23" name="Picture 22">
            <a:extLst>
              <a:ext uri="{FF2B5EF4-FFF2-40B4-BE49-F238E27FC236}">
                <a16:creationId xmlns:a16="http://schemas.microsoft.com/office/drawing/2014/main" id="{9D07CAA6-31B0-8EE3-88C5-448904E9C94A}"/>
              </a:ext>
            </a:extLst>
          </p:cNvPr>
          <p:cNvPicPr>
            <a:picLocks noChangeAspect="1"/>
          </p:cNvPicPr>
          <p:nvPr/>
        </p:nvPicPr>
        <p:blipFill>
          <a:blip r:embed="rId8"/>
          <a:stretch>
            <a:fillRect/>
          </a:stretch>
        </p:blipFill>
        <p:spPr>
          <a:xfrm>
            <a:off x="17221542" y="8206547"/>
            <a:ext cx="6594415" cy="1531888"/>
          </a:xfrm>
          <a:prstGeom prst="rect">
            <a:avLst/>
          </a:prstGeom>
        </p:spPr>
      </p:pic>
      <p:sp>
        <p:nvSpPr>
          <p:cNvPr id="2" name="Rectangle 1">
            <a:extLst>
              <a:ext uri="{FF2B5EF4-FFF2-40B4-BE49-F238E27FC236}">
                <a16:creationId xmlns:a16="http://schemas.microsoft.com/office/drawing/2014/main" id="{000F93A6-1AF4-1B3C-55C7-E27301B8A7C5}"/>
              </a:ext>
            </a:extLst>
          </p:cNvPr>
          <p:cNvSpPr/>
          <p:nvPr/>
        </p:nvSpPr>
        <p:spPr>
          <a:xfrm>
            <a:off x="13875657" y="7794171"/>
            <a:ext cx="1161143" cy="768506"/>
          </a:xfrm>
          <a:prstGeom prst="rect">
            <a:avLst/>
          </a:prstGeom>
          <a:noFill/>
          <a:ln w="12700" cap="flat">
            <a:solidFill>
              <a:srgbClr val="FF0000"/>
            </a:solidFill>
            <a:prstDash val="sysDot"/>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Rectangle 2">
            <a:extLst>
              <a:ext uri="{FF2B5EF4-FFF2-40B4-BE49-F238E27FC236}">
                <a16:creationId xmlns:a16="http://schemas.microsoft.com/office/drawing/2014/main" id="{BDFDD930-687F-E4C9-8ADB-6FA6A845DDA7}"/>
              </a:ext>
            </a:extLst>
          </p:cNvPr>
          <p:cNvSpPr/>
          <p:nvPr/>
        </p:nvSpPr>
        <p:spPr>
          <a:xfrm>
            <a:off x="15640957" y="7825921"/>
            <a:ext cx="1161143" cy="768506"/>
          </a:xfrm>
          <a:prstGeom prst="rect">
            <a:avLst/>
          </a:prstGeom>
          <a:noFill/>
          <a:ln w="12700" cap="flat">
            <a:solidFill>
              <a:srgbClr val="FF0000"/>
            </a:solidFill>
            <a:prstDash val="sysDot"/>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F0501308-918C-274E-376B-50A4B59147E2}"/>
              </a:ext>
            </a:extLst>
          </p:cNvPr>
          <p:cNvSpPr/>
          <p:nvPr/>
        </p:nvSpPr>
        <p:spPr>
          <a:xfrm>
            <a:off x="14345557" y="5089071"/>
            <a:ext cx="1161143" cy="768506"/>
          </a:xfrm>
          <a:prstGeom prst="rect">
            <a:avLst/>
          </a:prstGeom>
          <a:noFill/>
          <a:ln w="12700" cap="flat">
            <a:solidFill>
              <a:srgbClr val="FF0000"/>
            </a:solidFill>
            <a:prstDash val="sysDot"/>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5221329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9725BBF-638B-1FFA-3197-CD06B19930E6}"/>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EDCE860F-F5BB-1B50-1885-22080A38ABAD}"/>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11</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4" name="Founded by JJLM and Simon Benjamin (University of Oxford)…">
            <a:extLst>
              <a:ext uri="{FF2B5EF4-FFF2-40B4-BE49-F238E27FC236}">
                <a16:creationId xmlns:a16="http://schemas.microsoft.com/office/drawing/2014/main" id="{C3657AE7-4A64-B34A-97C4-C56181E9DC9A}"/>
              </a:ext>
            </a:extLst>
          </p:cNvPr>
          <p:cNvSpPr txBox="1"/>
          <p:nvPr/>
        </p:nvSpPr>
        <p:spPr>
          <a:xfrm>
            <a:off x="12828851" y="9915593"/>
            <a:ext cx="11346055" cy="31803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Repeated unit cell</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D932">
                    <a:lumMod val="60000"/>
                    <a:lumOff val="40000"/>
                  </a:srgbClr>
                </a:solidFill>
                <a:effectLst/>
                <a:uLnTx/>
                <a:uFillTx/>
                <a:latin typeface="Helvetica"/>
                <a:cs typeface="Helvetica"/>
                <a:sym typeface="Helvetica"/>
              </a:rPr>
              <a:t>Enables </a:t>
            </a:r>
            <a:r>
              <a:rPr lang="en-GB" sz="4000" dirty="0">
                <a:solidFill>
                  <a:srgbClr val="FFD932">
                    <a:lumMod val="60000"/>
                    <a:lumOff val="40000"/>
                  </a:srgbClr>
                </a:solidFill>
                <a:latin typeface="Helvetica"/>
                <a:cs typeface="Helvetica"/>
                <a:sym typeface="Helvetica"/>
              </a:rPr>
              <a:t>3(4)</a:t>
            </a:r>
            <a:r>
              <a:rPr kumimoji="0" lang="en-GB" sz="4000" b="0" i="0" u="none" strike="noStrike" kern="0" cap="none" spc="0" normalizeH="0" baseline="0" noProof="0" dirty="0" err="1">
                <a:ln>
                  <a:noFill/>
                </a:ln>
                <a:solidFill>
                  <a:srgbClr val="FFD932">
                    <a:lumMod val="60000"/>
                    <a:lumOff val="40000"/>
                  </a:srgbClr>
                </a:solidFill>
                <a:effectLst/>
                <a:uLnTx/>
                <a:uFillTx/>
                <a:latin typeface="Helvetica"/>
                <a:cs typeface="Helvetica"/>
                <a:sym typeface="Helvetica"/>
              </a:rPr>
              <a:t>xN</a:t>
            </a:r>
            <a:r>
              <a:rPr kumimoji="0" lang="en-GB" sz="4000" b="0" i="0" u="none" strike="noStrike" kern="0" cap="none" spc="0" normalizeH="0" baseline="0" noProof="0" dirty="0">
                <a:ln>
                  <a:noFill/>
                </a:ln>
                <a:solidFill>
                  <a:srgbClr val="FFD932">
                    <a:lumMod val="60000"/>
                    <a:lumOff val="40000"/>
                  </a:srgbClr>
                </a:solidFill>
                <a:effectLst/>
                <a:uLnTx/>
                <a:uFillTx/>
                <a:latin typeface="Helvetica"/>
                <a:cs typeface="Helvetica"/>
                <a:sym typeface="Helvetica"/>
              </a:rPr>
              <a:t> arrays today</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Integrates readout electronics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rgbClr val="FF644E">
                    <a:lumMod val="60000"/>
                    <a:lumOff val="40000"/>
                  </a:srgbClr>
                </a:solidFill>
                <a:latin typeface="Helvetica"/>
                <a:cs typeface="Helvetica"/>
                <a:sym typeface="Helvetica"/>
              </a:rPr>
              <a:t>R</a:t>
            </a:r>
            <a:r>
              <a:rPr kumimoji="0" lang="en-GB" sz="4000" b="0" i="0" u="none" strike="noStrike" kern="0" cap="none" spc="0" normalizeH="0" baseline="0" noProof="0" dirty="0" err="1">
                <a:ln>
                  <a:noFill/>
                </a:ln>
                <a:solidFill>
                  <a:srgbClr val="FF644E">
                    <a:lumMod val="60000"/>
                    <a:lumOff val="40000"/>
                  </a:srgbClr>
                </a:solidFill>
                <a:effectLst/>
                <a:uLnTx/>
                <a:uFillTx/>
                <a:latin typeface="Helvetica"/>
                <a:cs typeface="Helvetica"/>
                <a:sym typeface="Helvetica"/>
              </a:rPr>
              <a:t>eadout</a:t>
            </a:r>
            <a:r>
              <a:rPr kumimoji="0" lang="en-GB" sz="4000" b="0" i="0" u="none" strike="noStrike" kern="0" cap="none" spc="0" normalizeH="0" baseline="0" noProof="0" dirty="0">
                <a:ln>
                  <a:noFill/>
                </a:ln>
                <a:solidFill>
                  <a:srgbClr val="FF644E">
                    <a:lumMod val="60000"/>
                    <a:lumOff val="40000"/>
                  </a:srgbClr>
                </a:solidFill>
                <a:effectLst/>
                <a:uLnTx/>
                <a:uFillTx/>
                <a:latin typeface="Helvetica"/>
                <a:cs typeface="Helvetica"/>
                <a:sym typeface="Helvetica"/>
              </a:rPr>
              <a:t> is slowest and breaks the connectivity</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1" i="0" u="none" strike="noStrike" kern="0" cap="none" spc="0" normalizeH="0" baseline="0" noProof="0" dirty="0">
                <a:ln>
                  <a:noFill/>
                </a:ln>
                <a:solidFill>
                  <a:srgbClr val="FFFFFF"/>
                </a:solidFill>
                <a:effectLst/>
                <a:uLnTx/>
                <a:uFillTx/>
                <a:latin typeface="Helvetica"/>
                <a:cs typeface="Helvetica"/>
                <a:sym typeface="Helvetica"/>
              </a:rPr>
              <a:t>O(1M) qubits?</a:t>
            </a:r>
            <a:endParaRPr kumimoji="0" sz="4000" b="1"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5" name="Founded by JJLM and Simon Benjamin (University of Oxford)…">
            <a:extLst>
              <a:ext uri="{FF2B5EF4-FFF2-40B4-BE49-F238E27FC236}">
                <a16:creationId xmlns:a16="http://schemas.microsoft.com/office/drawing/2014/main" id="{4012F392-6C5E-E3EF-9574-2A843E8A14B3}"/>
              </a:ext>
            </a:extLst>
          </p:cNvPr>
          <p:cNvSpPr txBox="1"/>
          <p:nvPr/>
        </p:nvSpPr>
        <p:spPr>
          <a:xfrm>
            <a:off x="12552102" y="2657741"/>
            <a:ext cx="9220473" cy="13506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685800" marR="0" lvl="0" indent="-685800" algn="l" defTabSz="2438338" rtl="0" eaLnBrk="1" fontAlgn="auto" latinLnBrk="0" hangingPunct="0">
              <a:lnSpc>
                <a:spcPct val="2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800" b="0" i="0" u="none" strike="noStrike" kern="0" cap="none" spc="0" normalizeH="0" baseline="0" noProof="0" dirty="0">
                <a:ln>
                  <a:noFill/>
                </a:ln>
                <a:solidFill>
                  <a:srgbClr val="FFFFFF"/>
                </a:solidFill>
                <a:effectLst/>
                <a:uLnTx/>
                <a:uFillTx/>
                <a:latin typeface="Helvetica"/>
                <a:cs typeface="Helvetica"/>
                <a:sym typeface="Helvetica"/>
              </a:rPr>
              <a:t>Silicon planar MOS technology</a:t>
            </a:r>
            <a:endParaRPr kumimoji="0" sz="4800" b="0"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15" name="quantum MOTION / BRIEF HISTORY">
            <a:extLst>
              <a:ext uri="{FF2B5EF4-FFF2-40B4-BE49-F238E27FC236}">
                <a16:creationId xmlns:a16="http://schemas.microsoft.com/office/drawing/2014/main" id="{B8E521E1-6C3B-8955-DE38-AD436701A871}"/>
              </a:ext>
            </a:extLst>
          </p:cNvPr>
          <p:cNvSpPr txBox="1">
            <a:spLocks noGrp="1"/>
          </p:cNvSpPr>
          <p:nvPr>
            <p:ph type="body" idx="13"/>
          </p:nvPr>
        </p:nvSpPr>
        <p:spPr>
          <a:xfrm>
            <a:off x="7113699" y="931369"/>
            <a:ext cx="10156628" cy="1107996"/>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sz="7200" dirty="0">
                <a:solidFill>
                  <a:srgbClr val="FFFFFF"/>
                </a:solidFill>
              </a:rPr>
              <a:t>Scaling </a:t>
            </a:r>
            <a:r>
              <a:rPr lang="en-GB" sz="7200" dirty="0">
                <a:solidFill>
                  <a:srgbClr val="FF0000"/>
                </a:solidFill>
              </a:rPr>
              <a:t>spin qubits</a:t>
            </a:r>
            <a:endParaRPr sz="7200" dirty="0">
              <a:solidFill>
                <a:srgbClr val="FF0000"/>
              </a:solidFill>
            </a:endParaRPr>
          </a:p>
        </p:txBody>
      </p:sp>
      <p:pic>
        <p:nvPicPr>
          <p:cNvPr id="19" name="Picture 18" descr="Si MOS quantum dot spin qubits: roads to upscaling | imec">
            <a:extLst>
              <a:ext uri="{FF2B5EF4-FFF2-40B4-BE49-F238E27FC236}">
                <a16:creationId xmlns:a16="http://schemas.microsoft.com/office/drawing/2014/main" id="{944B4B6E-DC29-ECE8-BDE5-42573411B9BC}"/>
              </a:ext>
            </a:extLst>
          </p:cNvPr>
          <p:cNvPicPr>
            <a:picLocks noChangeAspect="1"/>
          </p:cNvPicPr>
          <p:nvPr/>
        </p:nvPicPr>
        <p:blipFill>
          <a:blip r:embed="rId3"/>
          <a:srcRect r="78659" b="11399"/>
          <a:stretch>
            <a:fillRect/>
          </a:stretch>
        </p:blipFill>
        <p:spPr>
          <a:xfrm>
            <a:off x="13745029" y="4720235"/>
            <a:ext cx="3236947" cy="4641013"/>
          </a:xfrm>
          <a:prstGeom prst="rect">
            <a:avLst/>
          </a:prstGeom>
        </p:spPr>
      </p:pic>
      <p:pic>
        <p:nvPicPr>
          <p:cNvPr id="20" name="Image" descr="Image">
            <a:extLst>
              <a:ext uri="{FF2B5EF4-FFF2-40B4-BE49-F238E27FC236}">
                <a16:creationId xmlns:a16="http://schemas.microsoft.com/office/drawing/2014/main" id="{DC490B32-13FD-84BB-1B1E-6833E7876747}"/>
              </a:ext>
            </a:extLst>
          </p:cNvPr>
          <p:cNvPicPr>
            <a:picLocks noChangeAspect="1"/>
          </p:cNvPicPr>
          <p:nvPr/>
        </p:nvPicPr>
        <p:blipFill>
          <a:blip r:embed="rId4"/>
          <a:srcRect l="13395" t="23476" r="8298" b="21069"/>
          <a:stretch>
            <a:fillRect/>
          </a:stretch>
        </p:blipFill>
        <p:spPr>
          <a:xfrm>
            <a:off x="11850623" y="4287147"/>
            <a:ext cx="2446210" cy="866177"/>
          </a:xfrm>
          <a:prstGeom prst="rect">
            <a:avLst/>
          </a:prstGeom>
          <a:ln w="12700">
            <a:miter lim="400000"/>
          </a:ln>
        </p:spPr>
      </p:pic>
      <p:pic>
        <p:nvPicPr>
          <p:cNvPr id="21" name="Picture 20" descr="A close-up of several images of a circuit board&#10;&#10;Description automatically generated">
            <a:extLst>
              <a:ext uri="{FF2B5EF4-FFF2-40B4-BE49-F238E27FC236}">
                <a16:creationId xmlns:a16="http://schemas.microsoft.com/office/drawing/2014/main" id="{98296EA9-A17A-0C8A-BB91-D0AA91D0A25D}"/>
              </a:ext>
            </a:extLst>
          </p:cNvPr>
          <p:cNvPicPr>
            <a:picLocks noChangeAspect="1"/>
          </p:cNvPicPr>
          <p:nvPr/>
        </p:nvPicPr>
        <p:blipFill>
          <a:blip r:embed="rId5">
            <a:extLst>
              <a:ext uri="{28A0092B-C50C-407E-A947-70E740481C1C}">
                <a14:useLocalDpi xmlns:a14="http://schemas.microsoft.com/office/drawing/2010/main" val="0"/>
              </a:ext>
            </a:extLst>
          </a:blip>
          <a:srcRect b="51926"/>
          <a:stretch/>
        </p:blipFill>
        <p:spPr>
          <a:xfrm>
            <a:off x="17221542" y="4765323"/>
            <a:ext cx="6594415" cy="3405141"/>
          </a:xfrm>
          <a:prstGeom prst="rect">
            <a:avLst/>
          </a:prstGeom>
        </p:spPr>
      </p:pic>
      <p:pic>
        <p:nvPicPr>
          <p:cNvPr id="22" name="Picture 21" descr="HRL Laboratories - Wikipedia">
            <a:extLst>
              <a:ext uri="{FF2B5EF4-FFF2-40B4-BE49-F238E27FC236}">
                <a16:creationId xmlns:a16="http://schemas.microsoft.com/office/drawing/2014/main" id="{9222E8D9-B4B6-F483-D507-0593772C4890}"/>
              </a:ext>
            </a:extLst>
          </p:cNvPr>
          <p:cNvPicPr>
            <a:picLocks noChangeAspect="1"/>
          </p:cNvPicPr>
          <p:nvPr/>
        </p:nvPicPr>
        <p:blipFill>
          <a:blip r:embed="rId6"/>
          <a:stretch>
            <a:fillRect/>
          </a:stretch>
        </p:blipFill>
        <p:spPr>
          <a:xfrm>
            <a:off x="21251678" y="4562776"/>
            <a:ext cx="2505075" cy="1409700"/>
          </a:xfrm>
          <a:prstGeom prst="rect">
            <a:avLst/>
          </a:prstGeom>
        </p:spPr>
      </p:pic>
      <p:pic>
        <p:nvPicPr>
          <p:cNvPr id="23" name="Picture 22">
            <a:extLst>
              <a:ext uri="{FF2B5EF4-FFF2-40B4-BE49-F238E27FC236}">
                <a16:creationId xmlns:a16="http://schemas.microsoft.com/office/drawing/2014/main" id="{67B90D74-81D0-2966-162B-E00416B383BA}"/>
              </a:ext>
            </a:extLst>
          </p:cNvPr>
          <p:cNvPicPr>
            <a:picLocks noChangeAspect="1"/>
          </p:cNvPicPr>
          <p:nvPr/>
        </p:nvPicPr>
        <p:blipFill>
          <a:blip r:embed="rId7"/>
          <a:stretch>
            <a:fillRect/>
          </a:stretch>
        </p:blipFill>
        <p:spPr>
          <a:xfrm>
            <a:off x="17221542" y="8206547"/>
            <a:ext cx="6594415" cy="1531888"/>
          </a:xfrm>
          <a:prstGeom prst="rect">
            <a:avLst/>
          </a:prstGeom>
        </p:spPr>
      </p:pic>
      <p:sp>
        <p:nvSpPr>
          <p:cNvPr id="2" name="Rectangle 1">
            <a:extLst>
              <a:ext uri="{FF2B5EF4-FFF2-40B4-BE49-F238E27FC236}">
                <a16:creationId xmlns:a16="http://schemas.microsoft.com/office/drawing/2014/main" id="{1163F1E8-03B4-C362-8E0F-A8E9AA68F02C}"/>
              </a:ext>
            </a:extLst>
          </p:cNvPr>
          <p:cNvSpPr/>
          <p:nvPr/>
        </p:nvSpPr>
        <p:spPr>
          <a:xfrm>
            <a:off x="13875657" y="7794171"/>
            <a:ext cx="1161143" cy="768506"/>
          </a:xfrm>
          <a:prstGeom prst="rect">
            <a:avLst/>
          </a:prstGeom>
          <a:noFill/>
          <a:ln w="12700" cap="flat">
            <a:solidFill>
              <a:srgbClr val="FF0000"/>
            </a:solidFill>
            <a:prstDash val="sysDot"/>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Rectangle 2">
            <a:extLst>
              <a:ext uri="{FF2B5EF4-FFF2-40B4-BE49-F238E27FC236}">
                <a16:creationId xmlns:a16="http://schemas.microsoft.com/office/drawing/2014/main" id="{71D4CAE6-0E79-3716-FCA0-7E026DBDB7A4}"/>
              </a:ext>
            </a:extLst>
          </p:cNvPr>
          <p:cNvSpPr/>
          <p:nvPr/>
        </p:nvSpPr>
        <p:spPr>
          <a:xfrm>
            <a:off x="15640957" y="7825921"/>
            <a:ext cx="1161143" cy="768506"/>
          </a:xfrm>
          <a:prstGeom prst="rect">
            <a:avLst/>
          </a:prstGeom>
          <a:noFill/>
          <a:ln w="12700" cap="flat">
            <a:solidFill>
              <a:srgbClr val="FF0000"/>
            </a:solidFill>
            <a:prstDash val="sysDot"/>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725CB061-15EC-D0FE-39E3-85B07D6D9BBD}"/>
              </a:ext>
            </a:extLst>
          </p:cNvPr>
          <p:cNvSpPr/>
          <p:nvPr/>
        </p:nvSpPr>
        <p:spPr>
          <a:xfrm>
            <a:off x="14345557" y="5089071"/>
            <a:ext cx="1161143" cy="768506"/>
          </a:xfrm>
          <a:prstGeom prst="rect">
            <a:avLst/>
          </a:prstGeom>
          <a:noFill/>
          <a:ln w="12700" cap="flat">
            <a:solidFill>
              <a:srgbClr val="FF0000"/>
            </a:solidFill>
            <a:prstDash val="sysDot"/>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D1AA6293-93A0-E09E-0503-5900B488BDE3}"/>
              </a:ext>
            </a:extLst>
          </p:cNvPr>
          <p:cNvSpPr txBox="1"/>
          <p:nvPr/>
        </p:nvSpPr>
        <p:spPr>
          <a:xfrm>
            <a:off x="975759" y="6130106"/>
            <a:ext cx="9924878" cy="3416320"/>
          </a:xfrm>
          <a:prstGeom prst="rect">
            <a:avLst/>
          </a:prstGeom>
          <a:noFill/>
        </p:spPr>
        <p:txBody>
          <a:bodyPr wrap="square">
            <a:spAutoFit/>
          </a:bodyPr>
          <a:lstStyle/>
          <a:p>
            <a:r>
              <a:rPr lang="en-GB" sz="5400" b="1" dirty="0">
                <a:solidFill>
                  <a:srgbClr val="92D050"/>
                </a:solidFill>
                <a:ea typeface="HGPｺﾞｼｯｸE" charset="-128"/>
                <a:sym typeface="Helvetica Neue"/>
              </a:rPr>
              <a:t>Can we address some of the readout challenges?</a:t>
            </a:r>
          </a:p>
          <a:p>
            <a:pPr marL="685800" indent="-685800">
              <a:buFontTx/>
              <a:buChar char="-"/>
            </a:pPr>
            <a:r>
              <a:rPr lang="en-GB" sz="5400" dirty="0">
                <a:solidFill>
                  <a:schemeClr val="bg1"/>
                </a:solidFill>
                <a:ea typeface="HGPｺﾞｼｯｸE" charset="-128"/>
              </a:rPr>
              <a:t>Making sensors faster</a:t>
            </a:r>
          </a:p>
          <a:p>
            <a:pPr marL="571500" indent="-571500">
              <a:buFontTx/>
              <a:buChar char="-"/>
            </a:pPr>
            <a:r>
              <a:rPr lang="en-GB" sz="5400" dirty="0">
                <a:solidFill>
                  <a:schemeClr val="bg1"/>
                </a:solidFill>
                <a:ea typeface="HGPｺﾞｼｯｸE" charset="-128"/>
              </a:rPr>
              <a:t>Exploring compact versions</a:t>
            </a:r>
            <a:endParaRPr lang="en-GB" sz="4000" dirty="0">
              <a:solidFill>
                <a:schemeClr val="bg1"/>
              </a:solidFill>
            </a:endParaRPr>
          </a:p>
        </p:txBody>
      </p:sp>
    </p:spTree>
    <p:extLst>
      <p:ext uri="{BB962C8B-B14F-4D97-AF65-F5344CB8AC3E}">
        <p14:creationId xmlns:p14="http://schemas.microsoft.com/office/powerpoint/2010/main" val="87491722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638C7-A1C6-62F7-1E07-563A96F447A5}"/>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81A3308E-C66A-53B8-42CF-E6CDEF64C960}"/>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12</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E9FA52AC-C38E-2280-C6FE-CFD1769DACDC}"/>
              </a:ext>
            </a:extLst>
          </p:cNvPr>
          <p:cNvSpPr txBox="1">
            <a:spLocks noGrp="1"/>
          </p:cNvSpPr>
          <p:nvPr>
            <p:ph type="body" idx="13"/>
          </p:nvPr>
        </p:nvSpPr>
        <p:spPr>
          <a:xfrm>
            <a:off x="7823840" y="931369"/>
            <a:ext cx="8736366"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OUR </a:t>
            </a:r>
            <a:r>
              <a:rPr lang="en-GB" dirty="0">
                <a:solidFill>
                  <a:srgbClr val="FF0000"/>
                </a:solidFill>
              </a:rPr>
              <a:t>APPROACH</a:t>
            </a:r>
            <a:endParaRPr dirty="0">
              <a:solidFill>
                <a:srgbClr val="FF0000"/>
              </a:solidFill>
            </a:endParaRPr>
          </a:p>
        </p:txBody>
      </p:sp>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677BE447-7262-3978-E685-2E87DBA18CD6}"/>
              </a:ext>
            </a:extLst>
          </p:cNvPr>
          <p:cNvSpPr txBox="1"/>
          <p:nvPr/>
        </p:nvSpPr>
        <p:spPr>
          <a:xfrm>
            <a:off x="845819" y="3153831"/>
            <a:ext cx="22247749" cy="2795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marL="360795" marR="0" lvl="0" indent="-360795" algn="ctr" defTabSz="410355" rtl="0" eaLnBrk="1" fontAlgn="auto" latinLnBrk="0" hangingPunct="0">
              <a:lnSpc>
                <a:spcPct val="100000"/>
              </a:lnSpc>
              <a:spcBef>
                <a:spcPts val="599"/>
              </a:spcBef>
              <a:spcAft>
                <a:spcPts val="0"/>
              </a:spcAft>
              <a:buClrTx/>
              <a:buSzPct val="50000"/>
              <a:buFontTx/>
              <a:buBlip>
                <a:blip r:embed="rId3"/>
              </a:buBlip>
              <a:tabLst/>
              <a:defRPr sz="3600" b="0">
                <a:latin typeface="+mn-lt"/>
                <a:ea typeface="+mn-ea"/>
                <a:cs typeface="+mn-cs"/>
                <a:sym typeface="Helvetica Neue Medium"/>
              </a:defRPr>
            </a:pPr>
            <a:r>
              <a:rPr kumimoji="0" lang="en-GB" sz="54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Work with </a:t>
            </a:r>
            <a:r>
              <a:rPr lang="en-GB" sz="5400" dirty="0">
                <a:solidFill>
                  <a:srgbClr val="FFFFFF"/>
                </a:solidFill>
                <a:latin typeface="Helvetica Neue Light"/>
                <a:ea typeface="Helvetica Neue Light"/>
                <a:cs typeface="Helvetica Neue Light"/>
                <a:sym typeface="Helvetica Neue Light"/>
              </a:rPr>
              <a:t>silicon fabs </a:t>
            </a:r>
            <a:r>
              <a:rPr kumimoji="0" lang="en-GB" sz="54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to enable large integration</a:t>
            </a:r>
          </a:p>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grpSp>
        <p:nvGrpSpPr>
          <p:cNvPr id="9" name="Group 8">
            <a:extLst>
              <a:ext uri="{FF2B5EF4-FFF2-40B4-BE49-F238E27FC236}">
                <a16:creationId xmlns:a16="http://schemas.microsoft.com/office/drawing/2014/main" id="{3F9C5493-FCE0-1D9D-2F3F-4647C99DDA64}"/>
              </a:ext>
            </a:extLst>
          </p:cNvPr>
          <p:cNvGrpSpPr/>
          <p:nvPr/>
        </p:nvGrpSpPr>
        <p:grpSpPr>
          <a:xfrm>
            <a:off x="3341299" y="5020135"/>
            <a:ext cx="9364753" cy="7487272"/>
            <a:chOff x="3341299" y="5020135"/>
            <a:chExt cx="9364753" cy="7487272"/>
          </a:xfrm>
        </p:grpSpPr>
        <p:pic>
          <p:nvPicPr>
            <p:cNvPr id="3" name="Picture 2">
              <a:extLst>
                <a:ext uri="{FF2B5EF4-FFF2-40B4-BE49-F238E27FC236}">
                  <a16:creationId xmlns:a16="http://schemas.microsoft.com/office/drawing/2014/main" id="{5603C51B-C0B1-D3F4-3E56-1BC02AF0AD85}"/>
                </a:ext>
              </a:extLst>
            </p:cNvPr>
            <p:cNvPicPr>
              <a:picLocks noChangeAspect="1"/>
            </p:cNvPicPr>
            <p:nvPr/>
          </p:nvPicPr>
          <p:blipFill>
            <a:blip r:embed="rId4"/>
            <a:stretch>
              <a:fillRect/>
            </a:stretch>
          </p:blipFill>
          <p:spPr>
            <a:xfrm>
              <a:off x="5650623" y="5020135"/>
              <a:ext cx="4944459" cy="5241806"/>
            </a:xfrm>
            <a:prstGeom prst="rect">
              <a:avLst/>
            </a:prstGeom>
          </p:spPr>
        </p:pic>
        <p:sp>
          <p:nvSpPr>
            <p:cNvPr id="4" name="TextBox 3">
              <a:extLst>
                <a:ext uri="{FF2B5EF4-FFF2-40B4-BE49-F238E27FC236}">
                  <a16:creationId xmlns:a16="http://schemas.microsoft.com/office/drawing/2014/main" id="{9518619C-995D-31D1-595B-8D0989CC660A}"/>
                </a:ext>
              </a:extLst>
            </p:cNvPr>
            <p:cNvSpPr txBox="1"/>
            <p:nvPr/>
          </p:nvSpPr>
          <p:spPr>
            <a:xfrm>
              <a:off x="3341299" y="10968524"/>
              <a:ext cx="9364753" cy="1538883"/>
            </a:xfrm>
            <a:prstGeom prst="rect">
              <a:avLst/>
            </a:prstGeom>
            <a:noFill/>
          </p:spPr>
          <p:txBody>
            <a:bodyPr wrap="square">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srgbClr val="FFFFFF"/>
                  </a:solidFill>
                  <a:effectLst/>
                  <a:uLnTx/>
                  <a:uFillTx/>
                  <a:latin typeface="Helvetica Neue"/>
                  <a:ea typeface="HGPｺﾞｼｯｸE" charset="-128"/>
                  <a:sym typeface="Helvetica Neue"/>
                </a:rPr>
                <a:t>IMEC’s 300 mm line</a:t>
              </a:r>
            </a:p>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a:ea typeface="HGPｺﾞｼｯｸE" charset="-128"/>
                  <a:sym typeface="Helvetica Neue"/>
                </a:rPr>
                <a:t>Multi-gate MOS process</a:t>
              </a:r>
              <a:endParaRPr kumimoji="0" lang="en-GB" sz="4000" b="0" i="0" u="none" strike="noStrike" kern="0" cap="none" spc="0" normalizeH="0" baseline="0" noProof="0" dirty="0">
                <a:ln>
                  <a:noFill/>
                </a:ln>
                <a:solidFill>
                  <a:srgbClr val="FFFFFF"/>
                </a:solidFill>
                <a:effectLst/>
                <a:uLnTx/>
                <a:uFillTx/>
                <a:latin typeface="Helvetica Neue"/>
                <a:sym typeface="Helvetica Neue"/>
              </a:endParaRPr>
            </a:p>
          </p:txBody>
        </p:sp>
      </p:grpSp>
      <p:grpSp>
        <p:nvGrpSpPr>
          <p:cNvPr id="10" name="Group 9">
            <a:extLst>
              <a:ext uri="{FF2B5EF4-FFF2-40B4-BE49-F238E27FC236}">
                <a16:creationId xmlns:a16="http://schemas.microsoft.com/office/drawing/2014/main" id="{B0882AA9-E3D4-D5B2-B60C-8CA97254C6D3}"/>
              </a:ext>
            </a:extLst>
          </p:cNvPr>
          <p:cNvGrpSpPr/>
          <p:nvPr/>
        </p:nvGrpSpPr>
        <p:grpSpPr>
          <a:xfrm>
            <a:off x="12418974" y="4838548"/>
            <a:ext cx="8850701" cy="8102825"/>
            <a:chOff x="13474460" y="5020135"/>
            <a:chExt cx="8850701" cy="8102825"/>
          </a:xfrm>
        </p:grpSpPr>
        <p:sp>
          <p:nvSpPr>
            <p:cNvPr id="6" name="TextBox 5">
              <a:extLst>
                <a:ext uri="{FF2B5EF4-FFF2-40B4-BE49-F238E27FC236}">
                  <a16:creationId xmlns:a16="http://schemas.microsoft.com/office/drawing/2014/main" id="{61B3F4E3-EDA8-47F2-623A-A92648AE6B62}"/>
                </a:ext>
              </a:extLst>
            </p:cNvPr>
            <p:cNvSpPr txBox="1"/>
            <p:nvPr/>
          </p:nvSpPr>
          <p:spPr>
            <a:xfrm>
              <a:off x="13474460" y="10968524"/>
              <a:ext cx="8850701" cy="2154436"/>
            </a:xfrm>
            <a:prstGeom prst="rect">
              <a:avLst/>
            </a:prstGeom>
            <a:noFill/>
          </p:spPr>
          <p:txBody>
            <a:bodyPr wrap="square">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srgbClr val="FFFFFF"/>
                  </a:solidFill>
                  <a:effectLst/>
                  <a:uLnTx/>
                  <a:uFillTx/>
                  <a:latin typeface="Helvetica Neue"/>
                  <a:ea typeface="HGPｺﾞｼｯｸE" charset="-128"/>
                  <a:sym typeface="Helvetica Neue"/>
                </a:rPr>
                <a:t>GlobalFoundries</a:t>
              </a:r>
            </a:p>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a:ea typeface="HGPｺﾞｼｯｸE" charset="-128"/>
                  <a:sym typeface="Helvetica Neue"/>
                </a:rPr>
                <a:t>Integration of Analog, Digital and Quantum Electronics</a:t>
              </a:r>
              <a:endParaRPr kumimoji="0" lang="en-GB" sz="4000" b="0" i="0" u="none" strike="noStrike" kern="0" cap="none" spc="0" normalizeH="0" baseline="0" noProof="0" dirty="0">
                <a:ln>
                  <a:noFill/>
                </a:ln>
                <a:solidFill>
                  <a:srgbClr val="FFFFFF"/>
                </a:solidFill>
                <a:effectLst/>
                <a:uLnTx/>
                <a:uFillTx/>
                <a:latin typeface="Helvetica Neue"/>
                <a:sym typeface="Helvetica Neue"/>
              </a:endParaRPr>
            </a:p>
          </p:txBody>
        </p:sp>
        <p:pic>
          <p:nvPicPr>
            <p:cNvPr id="7" name="Picture 6">
              <a:extLst>
                <a:ext uri="{FF2B5EF4-FFF2-40B4-BE49-F238E27FC236}">
                  <a16:creationId xmlns:a16="http://schemas.microsoft.com/office/drawing/2014/main" id="{189FBD2B-8C95-4335-B679-4FE1016635BF}"/>
                </a:ext>
              </a:extLst>
            </p:cNvPr>
            <p:cNvPicPr>
              <a:picLocks noChangeAspect="1"/>
            </p:cNvPicPr>
            <p:nvPr/>
          </p:nvPicPr>
          <p:blipFill>
            <a:blip r:embed="rId5"/>
            <a:stretch>
              <a:fillRect/>
            </a:stretch>
          </p:blipFill>
          <p:spPr>
            <a:xfrm>
              <a:off x="14818054" y="5020135"/>
              <a:ext cx="5893785" cy="5542034"/>
            </a:xfrm>
            <a:prstGeom prst="rect">
              <a:avLst/>
            </a:prstGeom>
          </p:spPr>
        </p:pic>
      </p:grpSp>
      <p:pic>
        <p:nvPicPr>
          <p:cNvPr id="5" name="Image" descr="Image">
            <a:extLst>
              <a:ext uri="{FF2B5EF4-FFF2-40B4-BE49-F238E27FC236}">
                <a16:creationId xmlns:a16="http://schemas.microsoft.com/office/drawing/2014/main" id="{34A6ADB5-92C9-CCAC-55BE-575A6E95E9BC}"/>
              </a:ext>
            </a:extLst>
          </p:cNvPr>
          <p:cNvPicPr>
            <a:picLocks noChangeAspect="1"/>
          </p:cNvPicPr>
          <p:nvPr/>
        </p:nvPicPr>
        <p:blipFill>
          <a:blip r:embed="rId6"/>
          <a:stretch>
            <a:fillRect/>
          </a:stretch>
        </p:blipFill>
        <p:spPr>
          <a:xfrm>
            <a:off x="463966" y="12641551"/>
            <a:ext cx="2764839" cy="688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pic>
        <p:nvPicPr>
          <p:cNvPr id="11" name="Picture 10" descr="A black and blue text on a black background&#10;&#10;Description automatically generated">
            <a:extLst>
              <a:ext uri="{FF2B5EF4-FFF2-40B4-BE49-F238E27FC236}">
                <a16:creationId xmlns:a16="http://schemas.microsoft.com/office/drawing/2014/main" id="{8683D95B-EC9B-57CC-4246-FAE65137FC59}"/>
              </a:ext>
            </a:extLst>
          </p:cNvPr>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3653702" y="12593528"/>
            <a:ext cx="2893032" cy="826254"/>
          </a:xfrm>
          <a:prstGeom prst="rect">
            <a:avLst/>
          </a:prstGeom>
        </p:spPr>
      </p:pic>
    </p:spTree>
    <p:extLst>
      <p:ext uri="{BB962C8B-B14F-4D97-AF65-F5344CB8AC3E}">
        <p14:creationId xmlns:p14="http://schemas.microsoft.com/office/powerpoint/2010/main" val="34649759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11A4F-6F2A-E5C5-21FA-4C723A95468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35087D7-D0E3-3449-F050-A5BA0B446FBB}"/>
              </a:ext>
            </a:extLst>
          </p:cNvPr>
          <p:cNvSpPr/>
          <p:nvPr/>
        </p:nvSpPr>
        <p:spPr>
          <a:xfrm>
            <a:off x="-35151" y="36213"/>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a:extLst>
              <a:ext uri="{FF2B5EF4-FFF2-40B4-BE49-F238E27FC236}">
                <a16:creationId xmlns:a16="http://schemas.microsoft.com/office/drawing/2014/main" id="{978CB274-7BB7-4F0E-3C11-E0D2F69236AB}"/>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13</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31" name="Rectangle 30">
            <a:extLst>
              <a:ext uri="{FF2B5EF4-FFF2-40B4-BE49-F238E27FC236}">
                <a16:creationId xmlns:a16="http://schemas.microsoft.com/office/drawing/2014/main" id="{8897F8FF-9ACA-5286-4B5D-90A4F5DE6142}"/>
              </a:ext>
            </a:extLst>
          </p:cNvPr>
          <p:cNvSpPr/>
          <p:nvPr/>
        </p:nvSpPr>
        <p:spPr>
          <a:xfrm>
            <a:off x="2358081" y="12674231"/>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rPr>
              <a:t>R. Li et al. IEEE IEDM 9371956 (2020)</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grpSp>
        <p:nvGrpSpPr>
          <p:cNvPr id="19" name="Group 18">
            <a:extLst>
              <a:ext uri="{FF2B5EF4-FFF2-40B4-BE49-F238E27FC236}">
                <a16:creationId xmlns:a16="http://schemas.microsoft.com/office/drawing/2014/main" id="{F5F12648-CA7E-37B6-1C85-38D16AEA19D8}"/>
              </a:ext>
            </a:extLst>
          </p:cNvPr>
          <p:cNvGrpSpPr/>
          <p:nvPr/>
        </p:nvGrpSpPr>
        <p:grpSpPr>
          <a:xfrm>
            <a:off x="557311" y="2747105"/>
            <a:ext cx="9969263" cy="9445815"/>
            <a:chOff x="4774749" y="1140380"/>
            <a:chExt cx="5250224" cy="4837906"/>
          </a:xfrm>
        </p:grpSpPr>
        <p:pic>
          <p:nvPicPr>
            <p:cNvPr id="3" name="Picture 2" descr="A close-up of a graph&#10;&#10;Description automatically generated">
              <a:extLst>
                <a:ext uri="{FF2B5EF4-FFF2-40B4-BE49-F238E27FC236}">
                  <a16:creationId xmlns:a16="http://schemas.microsoft.com/office/drawing/2014/main" id="{7C234E14-5B9E-916C-A318-BA4B7D4688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1193" y="1315097"/>
              <a:ext cx="4403780" cy="4663189"/>
            </a:xfrm>
            <a:prstGeom prst="rect">
              <a:avLst/>
            </a:prstGeom>
          </p:spPr>
        </p:pic>
        <p:pic>
          <p:nvPicPr>
            <p:cNvPr id="10" name="Picture 9" descr="A close-up of a graph&#10;&#10;Description automatically generated">
              <a:extLst>
                <a:ext uri="{FF2B5EF4-FFF2-40B4-BE49-F238E27FC236}">
                  <a16:creationId xmlns:a16="http://schemas.microsoft.com/office/drawing/2014/main" id="{8549803F-DA1B-6235-0B76-2F013BB59AB9}"/>
                </a:ext>
              </a:extLst>
            </p:cNvPr>
            <p:cNvPicPr>
              <a:picLocks noChangeAspect="1"/>
            </p:cNvPicPr>
            <p:nvPr/>
          </p:nvPicPr>
          <p:blipFill>
            <a:blip r:embed="rId3" cstate="print">
              <a:extLst>
                <a:ext uri="{28A0092B-C50C-407E-A947-70E740481C1C}">
                  <a14:useLocalDpi xmlns:a14="http://schemas.microsoft.com/office/drawing/2010/main" val="0"/>
                </a:ext>
              </a:extLst>
            </a:blip>
            <a:srcRect l="32367" r="33423" b="88559"/>
            <a:stretch/>
          </p:blipFill>
          <p:spPr>
            <a:xfrm flipH="1">
              <a:off x="8518466" y="1315097"/>
              <a:ext cx="1506507" cy="533531"/>
            </a:xfrm>
            <a:prstGeom prst="rect">
              <a:avLst/>
            </a:prstGeom>
          </p:spPr>
        </p:pic>
        <p:pic>
          <p:nvPicPr>
            <p:cNvPr id="11" name="Picture 10" descr="A close-up of a graph&#10;&#10;Description automatically generated">
              <a:extLst>
                <a:ext uri="{FF2B5EF4-FFF2-40B4-BE49-F238E27FC236}">
                  <a16:creationId xmlns:a16="http://schemas.microsoft.com/office/drawing/2014/main" id="{94B7AC1D-AF3A-1BFF-9D70-592C871059BE}"/>
                </a:ext>
              </a:extLst>
            </p:cNvPr>
            <p:cNvPicPr>
              <a:picLocks noChangeAspect="1"/>
            </p:cNvPicPr>
            <p:nvPr/>
          </p:nvPicPr>
          <p:blipFill>
            <a:blip r:embed="rId3" cstate="print">
              <a:extLst>
                <a:ext uri="{28A0092B-C50C-407E-A947-70E740481C1C}">
                  <a14:useLocalDpi xmlns:a14="http://schemas.microsoft.com/office/drawing/2010/main" val="0"/>
                </a:ext>
              </a:extLst>
            </a:blip>
            <a:srcRect l="32367" r="33423" b="88559"/>
            <a:stretch/>
          </p:blipFill>
          <p:spPr>
            <a:xfrm flipH="1">
              <a:off x="8518465" y="1704269"/>
              <a:ext cx="1506507" cy="533531"/>
            </a:xfrm>
            <a:prstGeom prst="rect">
              <a:avLst/>
            </a:prstGeom>
          </p:spPr>
        </p:pic>
        <p:pic>
          <p:nvPicPr>
            <p:cNvPr id="12" name="Picture 11" descr="A close-up of a graph&#10;&#10;Description automatically generated">
              <a:extLst>
                <a:ext uri="{FF2B5EF4-FFF2-40B4-BE49-F238E27FC236}">
                  <a16:creationId xmlns:a16="http://schemas.microsoft.com/office/drawing/2014/main" id="{78947149-5076-664C-1AC4-CD6B5BA359C3}"/>
                </a:ext>
              </a:extLst>
            </p:cNvPr>
            <p:cNvPicPr>
              <a:picLocks noChangeAspect="1"/>
            </p:cNvPicPr>
            <p:nvPr/>
          </p:nvPicPr>
          <p:blipFill>
            <a:blip r:embed="rId3" cstate="print">
              <a:extLst>
                <a:ext uri="{28A0092B-C50C-407E-A947-70E740481C1C}">
                  <a14:useLocalDpi xmlns:a14="http://schemas.microsoft.com/office/drawing/2010/main" val="0"/>
                </a:ext>
              </a:extLst>
            </a:blip>
            <a:srcRect l="51378" r="33423" b="89143"/>
            <a:stretch/>
          </p:blipFill>
          <p:spPr>
            <a:xfrm flipH="1">
              <a:off x="8371561" y="1735712"/>
              <a:ext cx="669318" cy="506326"/>
            </a:xfrm>
            <a:prstGeom prst="rect">
              <a:avLst/>
            </a:prstGeom>
          </p:spPr>
        </p:pic>
        <p:cxnSp>
          <p:nvCxnSpPr>
            <p:cNvPr id="13" name="Straight Connector 12">
              <a:extLst>
                <a:ext uri="{FF2B5EF4-FFF2-40B4-BE49-F238E27FC236}">
                  <a16:creationId xmlns:a16="http://schemas.microsoft.com/office/drawing/2014/main" id="{CD14FF61-7767-F87D-9438-39C3A2700A04}"/>
                </a:ext>
              </a:extLst>
            </p:cNvPr>
            <p:cNvCxnSpPr>
              <a:cxnSpLocks/>
            </p:cNvCxnSpPr>
            <p:nvPr/>
          </p:nvCxnSpPr>
          <p:spPr>
            <a:xfrm>
              <a:off x="8632534" y="1578764"/>
              <a:ext cx="1208797" cy="0"/>
            </a:xfrm>
            <a:prstGeom prst="line">
              <a:avLst/>
            </a:prstGeom>
            <a:ln w="76200">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C5BBF3AC-717B-2FF3-C0DC-92A0C3C8E377}"/>
                </a:ext>
              </a:extLst>
            </p:cNvPr>
            <p:cNvSpPr txBox="1"/>
            <p:nvPr/>
          </p:nvSpPr>
          <p:spPr>
            <a:xfrm>
              <a:off x="8790083" y="1617682"/>
              <a:ext cx="893369" cy="267980"/>
            </a:xfrm>
            <a:prstGeom prst="rect">
              <a:avLst/>
            </a:prstGeom>
            <a:noFill/>
          </p:spPr>
          <p:txBody>
            <a:bodyPr wrap="square" rtlCol="0">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rPr>
                <a:t>200 nm</a:t>
              </a:r>
              <a:endParaRPr kumimoji="0" lang="en-GB" sz="2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endParaRPr>
            </a:p>
          </p:txBody>
        </p:sp>
        <p:pic>
          <p:nvPicPr>
            <p:cNvPr id="18" name="Image" descr="Image">
              <a:extLst>
                <a:ext uri="{FF2B5EF4-FFF2-40B4-BE49-F238E27FC236}">
                  <a16:creationId xmlns:a16="http://schemas.microsoft.com/office/drawing/2014/main" id="{568894F7-E474-6834-A6F0-BF1607AEF571}"/>
                </a:ext>
              </a:extLst>
            </p:cNvPr>
            <p:cNvPicPr>
              <a:picLocks noChangeAspect="1"/>
            </p:cNvPicPr>
            <p:nvPr/>
          </p:nvPicPr>
          <p:blipFill>
            <a:blip r:embed="rId4"/>
            <a:srcRect l="13395" t="23476" r="8298" b="21069"/>
            <a:stretch>
              <a:fillRect/>
            </a:stretch>
          </p:blipFill>
          <p:spPr>
            <a:xfrm>
              <a:off x="4774749" y="1140380"/>
              <a:ext cx="1238061" cy="438384"/>
            </a:xfrm>
            <a:prstGeom prst="rect">
              <a:avLst/>
            </a:prstGeom>
            <a:ln w="12700">
              <a:miter lim="400000"/>
            </a:ln>
          </p:spPr>
        </p:pic>
      </p:grpSp>
      <p:sp>
        <p:nvSpPr>
          <p:cNvPr id="22" name="Rectangle 21">
            <a:extLst>
              <a:ext uri="{FF2B5EF4-FFF2-40B4-BE49-F238E27FC236}">
                <a16:creationId xmlns:a16="http://schemas.microsoft.com/office/drawing/2014/main" id="{56E5212A-0204-53DD-6D07-D8623628D4BD}"/>
              </a:ext>
            </a:extLst>
          </p:cNvPr>
          <p:cNvSpPr/>
          <p:nvPr/>
        </p:nvSpPr>
        <p:spPr>
          <a:xfrm>
            <a:off x="7882373" y="8223609"/>
            <a:ext cx="914400" cy="615553"/>
          </a:xfrm>
          <a:prstGeom prst="rect">
            <a:avLst/>
          </a:prstGeom>
          <a:solidFill>
            <a:schemeClr val="bg2">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rPr>
              <a:t>G</a:t>
            </a:r>
            <a:r>
              <a:rPr kumimoji="0" lang="en-GB" sz="4000" b="0" i="0" u="none" strike="noStrike" kern="0" cap="none" spc="0" normalizeH="0" baseline="-25000" noProof="0" dirty="0">
                <a:ln>
                  <a:noFill/>
                </a:ln>
                <a:solidFill>
                  <a:srgbClr val="FFFFFF"/>
                </a:solidFill>
                <a:effectLst/>
                <a:uLnTx/>
                <a:uFillTx/>
                <a:latin typeface="Helvetica Neue Medium"/>
                <a:ea typeface="+mn-ea"/>
                <a:cs typeface="+mn-cs"/>
                <a:sym typeface="Helvetica Neue Medium"/>
              </a:rPr>
              <a:t>B0</a:t>
            </a:r>
            <a:endPar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endParaRPr>
          </a:p>
        </p:txBody>
      </p:sp>
      <p:sp>
        <p:nvSpPr>
          <p:cNvPr id="28" name="Rectangle 27">
            <a:extLst>
              <a:ext uri="{FF2B5EF4-FFF2-40B4-BE49-F238E27FC236}">
                <a16:creationId xmlns:a16="http://schemas.microsoft.com/office/drawing/2014/main" id="{8B0CB4AC-C5AA-86E9-7E24-E2AD891C6CA7}"/>
              </a:ext>
            </a:extLst>
          </p:cNvPr>
          <p:cNvSpPr/>
          <p:nvPr/>
        </p:nvSpPr>
        <p:spPr>
          <a:xfrm>
            <a:off x="7326543" y="10012214"/>
            <a:ext cx="902508" cy="615553"/>
          </a:xfrm>
          <a:prstGeom prst="rect">
            <a:avLst/>
          </a:prstGeom>
          <a:solidFill>
            <a:schemeClr val="bg2">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rPr>
              <a:t>G</a:t>
            </a:r>
            <a:r>
              <a:rPr kumimoji="0" lang="en-GB" sz="4000" b="0" i="0" u="none" strike="noStrike" kern="0" cap="none" spc="0" normalizeH="0" baseline="-25000" noProof="0" dirty="0">
                <a:ln>
                  <a:noFill/>
                </a:ln>
                <a:solidFill>
                  <a:srgbClr val="FFFFFF"/>
                </a:solidFill>
                <a:effectLst/>
                <a:uLnTx/>
                <a:uFillTx/>
                <a:latin typeface="Helvetica Neue Medium"/>
                <a:ea typeface="+mn-ea"/>
                <a:cs typeface="+mn-cs"/>
                <a:sym typeface="Helvetica Neue Medium"/>
              </a:rPr>
              <a:t>0</a:t>
            </a:r>
            <a:endPar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endParaRPr>
          </a:p>
        </p:txBody>
      </p:sp>
      <p:sp>
        <p:nvSpPr>
          <p:cNvPr id="29" name="Rectangle 28">
            <a:extLst>
              <a:ext uri="{FF2B5EF4-FFF2-40B4-BE49-F238E27FC236}">
                <a16:creationId xmlns:a16="http://schemas.microsoft.com/office/drawing/2014/main" id="{22999D44-734D-209F-63AF-1EADD9080D29}"/>
              </a:ext>
            </a:extLst>
          </p:cNvPr>
          <p:cNvSpPr/>
          <p:nvPr/>
        </p:nvSpPr>
        <p:spPr>
          <a:xfrm>
            <a:off x="5175027" y="10627767"/>
            <a:ext cx="902509" cy="615553"/>
          </a:xfrm>
          <a:prstGeom prst="rect">
            <a:avLst/>
          </a:prstGeom>
          <a:solidFill>
            <a:schemeClr val="bg2">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rPr>
              <a:t>G</a:t>
            </a:r>
            <a:r>
              <a:rPr kumimoji="0" lang="en-GB" sz="4000" b="0" i="0" u="none" strike="noStrike" kern="0" cap="none" spc="0" normalizeH="0" baseline="-25000" noProof="0" dirty="0">
                <a:ln>
                  <a:noFill/>
                </a:ln>
                <a:solidFill>
                  <a:srgbClr val="FFFFFF"/>
                </a:solidFill>
                <a:effectLst/>
                <a:uLnTx/>
                <a:uFillTx/>
                <a:latin typeface="Helvetica Neue Medium"/>
                <a:ea typeface="+mn-ea"/>
                <a:cs typeface="+mn-cs"/>
                <a:sym typeface="Helvetica Neue Medium"/>
              </a:rPr>
              <a:t>1</a:t>
            </a:r>
            <a:endPar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endParaRPr>
          </a:p>
        </p:txBody>
      </p:sp>
      <p:sp>
        <p:nvSpPr>
          <p:cNvPr id="32" name="Rectangle 31">
            <a:extLst>
              <a:ext uri="{FF2B5EF4-FFF2-40B4-BE49-F238E27FC236}">
                <a16:creationId xmlns:a16="http://schemas.microsoft.com/office/drawing/2014/main" id="{1BFD3A61-9D09-42AD-CCCA-E98BE7FFB974}"/>
              </a:ext>
            </a:extLst>
          </p:cNvPr>
          <p:cNvSpPr/>
          <p:nvPr/>
        </p:nvSpPr>
        <p:spPr>
          <a:xfrm>
            <a:off x="6307984" y="11441134"/>
            <a:ext cx="914400" cy="615553"/>
          </a:xfrm>
          <a:prstGeom prst="rect">
            <a:avLst/>
          </a:prstGeom>
          <a:solidFill>
            <a:schemeClr val="bg2">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rPr>
              <a:t>G</a:t>
            </a:r>
            <a:r>
              <a:rPr kumimoji="0" lang="en-GB" sz="4000" b="0" i="0" u="none" strike="noStrike" kern="0" cap="none" spc="0" normalizeH="0" baseline="-25000" noProof="0" dirty="0">
                <a:ln>
                  <a:noFill/>
                </a:ln>
                <a:solidFill>
                  <a:srgbClr val="FFFFFF"/>
                </a:solidFill>
                <a:effectLst/>
                <a:uLnTx/>
                <a:uFillTx/>
                <a:latin typeface="Helvetica Neue Medium"/>
                <a:ea typeface="+mn-ea"/>
                <a:cs typeface="+mn-cs"/>
                <a:sym typeface="Helvetica Neue Medium"/>
              </a:rPr>
              <a:t>B1</a:t>
            </a:r>
            <a:endPar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endParaRPr>
          </a:p>
        </p:txBody>
      </p:sp>
      <p:sp>
        <p:nvSpPr>
          <p:cNvPr id="24" name="quantum MOTION / BRIEF HISTORY">
            <a:extLst>
              <a:ext uri="{FF2B5EF4-FFF2-40B4-BE49-F238E27FC236}">
                <a16:creationId xmlns:a16="http://schemas.microsoft.com/office/drawing/2014/main" id="{A1B30F69-1CD5-8DC1-3CF0-DF71FCF1C746}"/>
              </a:ext>
            </a:extLst>
          </p:cNvPr>
          <p:cNvSpPr txBox="1">
            <a:spLocks/>
          </p:cNvSpPr>
          <p:nvPr/>
        </p:nvSpPr>
        <p:spPr>
          <a:xfrm>
            <a:off x="6505394" y="931369"/>
            <a:ext cx="11373306"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a:lstStyle>
          <a:p>
            <a:pPr algn="ctr" defTabSz="2438338" hangingPunct="1">
              <a:defRPr sz="8400" b="0" cap="all">
                <a:solidFill>
                  <a:srgbClr val="131428"/>
                </a:solidFill>
                <a:latin typeface="Helvetica"/>
                <a:ea typeface="Helvetica"/>
                <a:cs typeface="Helvetica"/>
                <a:sym typeface="Helvetica"/>
              </a:defRPr>
            </a:pPr>
            <a:r>
              <a:rPr lang="en-GB" sz="8400" b="0" cap="all">
                <a:solidFill>
                  <a:schemeClr val="tx1"/>
                </a:solidFill>
                <a:latin typeface="Helvetica"/>
                <a:ea typeface="Helvetica"/>
                <a:cs typeface="Helvetica"/>
                <a:sym typeface="Helvetica"/>
              </a:rPr>
              <a:t>Silicon mos</a:t>
            </a:r>
            <a:r>
              <a:rPr lang="en-GB" sz="8400" b="0" cap="all">
                <a:solidFill>
                  <a:srgbClr val="FFFFFF"/>
                </a:solidFill>
                <a:latin typeface="Helvetica"/>
                <a:ea typeface="Helvetica"/>
                <a:cs typeface="Helvetica"/>
                <a:sym typeface="Helvetica"/>
              </a:rPr>
              <a:t> </a:t>
            </a:r>
            <a:r>
              <a:rPr lang="en-GB" sz="8400" b="0" cap="all">
                <a:solidFill>
                  <a:srgbClr val="FF0000"/>
                </a:solidFill>
                <a:latin typeface="Helvetica"/>
                <a:ea typeface="Helvetica"/>
                <a:cs typeface="Helvetica"/>
                <a:sym typeface="Helvetica"/>
              </a:rPr>
              <a:t>qubits</a:t>
            </a:r>
            <a:endParaRPr lang="en-GB" sz="8400" b="0" cap="all" dirty="0">
              <a:solidFill>
                <a:srgbClr val="FF0000"/>
              </a:solidFill>
              <a:latin typeface="Helvetica"/>
              <a:ea typeface="Helvetica"/>
              <a:cs typeface="Helvetica"/>
              <a:sym typeface="Helvetica"/>
            </a:endParaRPr>
          </a:p>
        </p:txBody>
      </p:sp>
      <p:sp>
        <p:nvSpPr>
          <p:cNvPr id="4" name="Picture Placeholder 3">
            <a:extLst>
              <a:ext uri="{FF2B5EF4-FFF2-40B4-BE49-F238E27FC236}">
                <a16:creationId xmlns:a16="http://schemas.microsoft.com/office/drawing/2014/main" id="{5E2D446A-ECE7-A7E9-DFCC-0B262975B8F8}"/>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155778224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E6A30-E305-8F62-98BB-5DCD4E9D21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3D2003A-3AAD-A4DC-D6D6-B2B0F7227A45}"/>
              </a:ext>
            </a:extLst>
          </p:cNvPr>
          <p:cNvSpPr/>
          <p:nvPr/>
        </p:nvSpPr>
        <p:spPr>
          <a:xfrm>
            <a:off x="-35151" y="36213"/>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a:extLst>
              <a:ext uri="{FF2B5EF4-FFF2-40B4-BE49-F238E27FC236}">
                <a16:creationId xmlns:a16="http://schemas.microsoft.com/office/drawing/2014/main" id="{F6878C52-1768-4BDB-F1F9-C5379A454A18}"/>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14</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pic>
        <p:nvPicPr>
          <p:cNvPr id="16" name="Image" descr="Image">
            <a:extLst>
              <a:ext uri="{FF2B5EF4-FFF2-40B4-BE49-F238E27FC236}">
                <a16:creationId xmlns:a16="http://schemas.microsoft.com/office/drawing/2014/main" id="{47CCC62F-A521-45EC-F6C7-F65AD6F73397}"/>
              </a:ext>
            </a:extLst>
          </p:cNvPr>
          <p:cNvPicPr>
            <a:picLocks noChangeAspect="1"/>
          </p:cNvPicPr>
          <p:nvPr/>
        </p:nvPicPr>
        <p:blipFill>
          <a:blip r:embed="rId3"/>
          <a:srcRect l="13395" t="23476" r="8298" b="21069"/>
          <a:stretch>
            <a:fillRect/>
          </a:stretch>
        </p:blipFill>
        <p:spPr>
          <a:xfrm>
            <a:off x="20334069" y="1961019"/>
            <a:ext cx="3770739" cy="1335179"/>
          </a:xfrm>
          <a:prstGeom prst="rect">
            <a:avLst/>
          </a:prstGeom>
          <a:ln w="12700">
            <a:miter lim="400000"/>
          </a:ln>
        </p:spPr>
      </p:pic>
      <p:pic>
        <p:nvPicPr>
          <p:cNvPr id="2" name="Picture 1">
            <a:extLst>
              <a:ext uri="{FF2B5EF4-FFF2-40B4-BE49-F238E27FC236}">
                <a16:creationId xmlns:a16="http://schemas.microsoft.com/office/drawing/2014/main" id="{9017BE1E-CE76-0311-2D69-DC42CC3264ED}"/>
              </a:ext>
            </a:extLst>
          </p:cNvPr>
          <p:cNvPicPr>
            <a:picLocks noChangeAspect="1"/>
          </p:cNvPicPr>
          <p:nvPr/>
        </p:nvPicPr>
        <p:blipFill>
          <a:blip r:embed="rId4"/>
          <a:stretch>
            <a:fillRect/>
          </a:stretch>
        </p:blipFill>
        <p:spPr>
          <a:xfrm>
            <a:off x="12307987" y="6226590"/>
            <a:ext cx="11122446" cy="6557689"/>
          </a:xfrm>
          <a:prstGeom prst="rect">
            <a:avLst/>
          </a:prstGeom>
        </p:spPr>
      </p:pic>
      <p:sp>
        <p:nvSpPr>
          <p:cNvPr id="6" name="TextBox 5">
            <a:extLst>
              <a:ext uri="{FF2B5EF4-FFF2-40B4-BE49-F238E27FC236}">
                <a16:creationId xmlns:a16="http://schemas.microsoft.com/office/drawing/2014/main" id="{2F9BDF83-A59A-A7AD-0AFE-41A8264C388E}"/>
              </a:ext>
            </a:extLst>
          </p:cNvPr>
          <p:cNvSpPr txBox="1"/>
          <p:nvPr/>
        </p:nvSpPr>
        <p:spPr>
          <a:xfrm>
            <a:off x="16238956" y="12024830"/>
            <a:ext cx="1630254" cy="595035"/>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ctr" defTabSz="2438338"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FF644E"/>
                </a:solidFill>
                <a:effectLst/>
                <a:uLnTx/>
                <a:uFillTx/>
                <a:latin typeface="Helvetica Neue"/>
                <a:ea typeface="+mn-ea"/>
                <a:cs typeface="+mn-cs"/>
                <a:sym typeface="Helvetica Neue"/>
              </a:rPr>
              <a:t>QUBITS</a:t>
            </a:r>
          </a:p>
        </p:txBody>
      </p:sp>
      <p:sp>
        <p:nvSpPr>
          <p:cNvPr id="17" name="TextBox 15">
            <a:extLst>
              <a:ext uri="{FF2B5EF4-FFF2-40B4-BE49-F238E27FC236}">
                <a16:creationId xmlns:a16="http://schemas.microsoft.com/office/drawing/2014/main" id="{CEA94654-72D7-92E8-2C79-2A3668BD26C2}"/>
              </a:ext>
            </a:extLst>
          </p:cNvPr>
          <p:cNvSpPr txBox="1"/>
          <p:nvPr/>
        </p:nvSpPr>
        <p:spPr>
          <a:xfrm>
            <a:off x="12156849" y="2659671"/>
            <a:ext cx="10783002" cy="4401205"/>
          </a:xfrm>
          <a:prstGeom prst="rect">
            <a:avLst/>
          </a:prstGeom>
          <a:noFill/>
          <a:ln w="12700" cap="flat">
            <a:noFill/>
            <a:miter lim="400000"/>
          </a:ln>
          <a:effectLst/>
          <a:sp3d/>
        </p:spPr>
        <p:txBody>
          <a:bodyPr wrap="square">
            <a:spAutoFit/>
          </a:bodyPr>
          <a:lstStyle/>
          <a:p>
            <a:pPr marL="0" marR="0" lvl="0" indent="0" algn="l"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sng"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rPr>
              <a:t>Overlapping gate design</a:t>
            </a:r>
          </a:p>
          <a:p>
            <a:pPr marL="571500" marR="0" lvl="0" indent="-571500" algn="r" defTabSz="1651000" rtl="0" eaLnBrk="1" fontAlgn="auto" latinLnBrk="0" hangingPunct="1">
              <a:lnSpc>
                <a:spcPct val="100000"/>
              </a:lnSpc>
              <a:spcBef>
                <a:spcPts val="0"/>
              </a:spcBef>
              <a:spcAft>
                <a:spcPts val="0"/>
              </a:spcAft>
              <a:buClrTx/>
              <a:buSzPct val="50000"/>
              <a:buFont typeface="Arial" panose="020B0604020202020204" pitchFamily="34" charset="0"/>
              <a:buChar char="•"/>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rPr>
              <a:t>3-layer process (polysilicon gates + SiO</a:t>
            </a:r>
            <a:r>
              <a:rPr kumimoji="0" lang="en-GB" sz="4000" b="0" i="0" u="none" strike="noStrike" kern="0" cap="none" spc="0" normalizeH="0" baseline="-25000" noProof="0" dirty="0">
                <a:ln>
                  <a:noFill/>
                </a:ln>
                <a:solidFill>
                  <a:srgbClr val="D5D5D5">
                    <a:lumMod val="10000"/>
                  </a:srgbClr>
                </a:solidFill>
                <a:effectLst/>
                <a:uLnTx/>
                <a:uFillTx/>
                <a:latin typeface="Helvetica Neue Medium"/>
                <a:ea typeface="+mn-ea"/>
                <a:cs typeface="+mn-cs"/>
                <a:sym typeface="Helvetica Neue Medium"/>
              </a:rPr>
              <a:t>2</a:t>
            </a:r>
            <a:r>
              <a:rPr kumimoji="0" lang="en-GB" sz="4000" b="0" i="0" u="none"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rPr>
              <a:t>)</a:t>
            </a:r>
          </a:p>
          <a:p>
            <a:pPr marL="571500" indent="-571500" algn="r"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a:solidFill>
                  <a:srgbClr val="D5D5D5">
                    <a:lumMod val="10000"/>
                  </a:srgbClr>
                </a:solidFill>
                <a:latin typeface="Helvetica Neue Medium"/>
                <a:sym typeface="Helvetica Neue Medium"/>
              </a:rPr>
              <a:t>Plunger, barrier and confinement gates</a:t>
            </a:r>
            <a:endParaRPr kumimoji="0" lang="en-GB" sz="4000" b="0" i="0" u="none"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endParaRPr>
          </a:p>
          <a:p>
            <a:pPr marL="571500" marR="0" lvl="0" indent="-571500" algn="r" defTabSz="1651000" rtl="0" eaLnBrk="1" fontAlgn="auto" latinLnBrk="0" hangingPunct="1">
              <a:lnSpc>
                <a:spcPct val="100000"/>
              </a:lnSpc>
              <a:spcBef>
                <a:spcPts val="0"/>
              </a:spcBef>
              <a:spcAft>
                <a:spcPts val="0"/>
              </a:spcAft>
              <a:buClrTx/>
              <a:buSzPct val="50000"/>
              <a:buFont typeface="Arial" panose="020B0604020202020204" pitchFamily="34" charset="0"/>
              <a:buChar char="•"/>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rPr>
              <a:t>Isotopically enriched silicon (</a:t>
            </a:r>
            <a:r>
              <a:rPr kumimoji="0" lang="en-GB" sz="4000" b="0" i="0" u="none" strike="noStrike" kern="0" cap="none" spc="0" normalizeH="0" baseline="30000" noProof="0" dirty="0">
                <a:ln>
                  <a:noFill/>
                </a:ln>
                <a:solidFill>
                  <a:srgbClr val="D5D5D5">
                    <a:lumMod val="10000"/>
                  </a:srgbClr>
                </a:solidFill>
                <a:effectLst/>
                <a:uLnTx/>
                <a:uFillTx/>
                <a:latin typeface="Helvetica Neue Medium"/>
                <a:ea typeface="+mn-ea"/>
                <a:cs typeface="+mn-cs"/>
                <a:sym typeface="Helvetica Neue Medium"/>
              </a:rPr>
              <a:t>29</a:t>
            </a:r>
            <a:r>
              <a:rPr kumimoji="0" lang="en-GB" sz="4000" b="0" i="0" u="none"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rPr>
              <a:t>Si - 800 ppm)</a:t>
            </a:r>
          </a:p>
          <a:p>
            <a:pPr marL="571500" indent="-571500" algn="r"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a:solidFill>
                  <a:srgbClr val="D5D5D5">
                    <a:lumMod val="10000"/>
                  </a:srgbClr>
                </a:solidFill>
                <a:latin typeface="Helvetica Neue Medium"/>
                <a:sym typeface="Helvetica Neue Medium"/>
              </a:rPr>
              <a:t>Low charge noise gate stack &lt; 0.5 </a:t>
            </a:r>
            <a:r>
              <a:rPr lang="el-GR" sz="4000" dirty="0">
                <a:solidFill>
                  <a:srgbClr val="D5D5D5">
                    <a:lumMod val="10000"/>
                  </a:srgbClr>
                </a:solidFill>
                <a:latin typeface="Times New Roman" panose="02020603050405020304" pitchFamily="18" charset="0"/>
                <a:cs typeface="Times New Roman" panose="02020603050405020304" pitchFamily="18" charset="0"/>
                <a:sym typeface="Helvetica Neue Medium"/>
              </a:rPr>
              <a:t>μ</a:t>
            </a:r>
            <a:r>
              <a:rPr lang="en-GB" sz="4000" dirty="0">
                <a:solidFill>
                  <a:srgbClr val="D5D5D5">
                    <a:lumMod val="10000"/>
                  </a:srgbClr>
                </a:solidFill>
                <a:latin typeface="Helvetica Neue Medium"/>
                <a:sym typeface="Helvetica Neue Medium"/>
              </a:rPr>
              <a:t>eV/</a:t>
            </a:r>
            <a:r>
              <a:rPr lang="en-GB" sz="4000" dirty="0">
                <a:solidFill>
                  <a:srgbClr val="D5D5D5">
                    <a:lumMod val="10000"/>
                  </a:srgbClr>
                </a:solidFill>
                <a:latin typeface="Helvetica Neue Medium"/>
                <a:cs typeface="Times New Roman" panose="02020603050405020304" pitchFamily="18" charset="0"/>
                <a:sym typeface="Helvetica Neue Medium"/>
              </a:rPr>
              <a:t>√Hz</a:t>
            </a:r>
            <a:endParaRPr kumimoji="0" lang="en-GB" sz="4000" b="0" i="0" u="none"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endParaRPr>
          </a:p>
          <a:p>
            <a:pPr marL="571500" marR="0" lvl="0" indent="-571500" algn="r" defTabSz="1651000" rtl="0" eaLnBrk="1" fontAlgn="auto" latinLnBrk="0" hangingPunct="1">
              <a:lnSpc>
                <a:spcPct val="100000"/>
              </a:lnSpc>
              <a:spcBef>
                <a:spcPts val="0"/>
              </a:spcBef>
              <a:spcAft>
                <a:spcPts val="0"/>
              </a:spcAft>
              <a:buClrTx/>
              <a:buSzPct val="50000"/>
              <a:buFont typeface="Arial" panose="020B0604020202020204" pitchFamily="34" charset="0"/>
              <a:buChar char="•"/>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rPr>
              <a:t>Physical Gate yield &gt; 99% </a:t>
            </a:r>
          </a:p>
          <a:p>
            <a:pPr marL="0" marR="0" lvl="0" indent="0" algn="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D5D5D5">
                    <a:lumMod val="10000"/>
                  </a:srgbClr>
                </a:solidFill>
                <a:effectLst/>
                <a:uLnTx/>
                <a:uFillTx/>
                <a:latin typeface="Helvetica Neue Medium"/>
                <a:ea typeface="+mn-ea"/>
                <a:cs typeface="+mn-cs"/>
                <a:sym typeface="Helvetica Neue Medium"/>
              </a:rPr>
              <a:t> </a:t>
            </a:r>
          </a:p>
        </p:txBody>
      </p:sp>
      <p:sp>
        <p:nvSpPr>
          <p:cNvPr id="21" name="Rectangle 20">
            <a:extLst>
              <a:ext uri="{FF2B5EF4-FFF2-40B4-BE49-F238E27FC236}">
                <a16:creationId xmlns:a16="http://schemas.microsoft.com/office/drawing/2014/main" id="{6BB9A732-D112-824D-CB87-591FECBFB987}"/>
              </a:ext>
            </a:extLst>
          </p:cNvPr>
          <p:cNvSpPr/>
          <p:nvPr/>
        </p:nvSpPr>
        <p:spPr>
          <a:xfrm>
            <a:off x="14355277" y="12895466"/>
            <a:ext cx="7948549" cy="523220"/>
          </a:xfrm>
          <a:prstGeom prst="rect">
            <a:avLst/>
          </a:prstGeom>
          <a:solidFill>
            <a:srgbClr val="FF644E"/>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GB" sz="2800" b="0" i="0" u="none" strike="noStrike" kern="1200" cap="none" spc="0" normalizeH="0" baseline="0" noProof="0" dirty="0">
                <a:ln>
                  <a:noFill/>
                </a:ln>
                <a:solidFill>
                  <a:srgbClr val="FFFFFF"/>
                </a:solidFill>
                <a:effectLst/>
                <a:uLnTx/>
                <a:uFillTx/>
                <a:latin typeface="Calibri" panose="020F0502020204030204" pitchFamily="34" charset="0"/>
                <a:ea typeface="HGPｺﾞｼｯｸE" charset="-128"/>
                <a:sym typeface="Helvetica Neue"/>
              </a:rPr>
              <a:t>C. Laine et al, arxiv:2505.10435 (2025)</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sp>
        <p:nvSpPr>
          <p:cNvPr id="26" name="Rectangle 25">
            <a:extLst>
              <a:ext uri="{FF2B5EF4-FFF2-40B4-BE49-F238E27FC236}">
                <a16:creationId xmlns:a16="http://schemas.microsoft.com/office/drawing/2014/main" id="{F8A5EF62-AE49-B3A5-CF4A-E40D261DDCDF}"/>
              </a:ext>
            </a:extLst>
          </p:cNvPr>
          <p:cNvSpPr/>
          <p:nvPr/>
        </p:nvSpPr>
        <p:spPr>
          <a:xfrm>
            <a:off x="2358081" y="12674231"/>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rPr>
              <a:t>R. Li et al. IEEE IEDM 9371956 (2020)</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grpSp>
        <p:nvGrpSpPr>
          <p:cNvPr id="27" name="Group 26">
            <a:extLst>
              <a:ext uri="{FF2B5EF4-FFF2-40B4-BE49-F238E27FC236}">
                <a16:creationId xmlns:a16="http://schemas.microsoft.com/office/drawing/2014/main" id="{288F7BF2-FA6E-6FA0-D738-8DB1536DE48C}"/>
              </a:ext>
            </a:extLst>
          </p:cNvPr>
          <p:cNvGrpSpPr/>
          <p:nvPr/>
        </p:nvGrpSpPr>
        <p:grpSpPr>
          <a:xfrm>
            <a:off x="557311" y="2747105"/>
            <a:ext cx="9969263" cy="9445815"/>
            <a:chOff x="4774749" y="1140380"/>
            <a:chExt cx="5250224" cy="4837906"/>
          </a:xfrm>
        </p:grpSpPr>
        <p:pic>
          <p:nvPicPr>
            <p:cNvPr id="30" name="Picture 29" descr="A close-up of a graph&#10;&#10;Description automatically generated">
              <a:extLst>
                <a:ext uri="{FF2B5EF4-FFF2-40B4-BE49-F238E27FC236}">
                  <a16:creationId xmlns:a16="http://schemas.microsoft.com/office/drawing/2014/main" id="{7FD09036-C3D8-8AB3-CEF7-513BBE4503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1193" y="1315097"/>
              <a:ext cx="4403780" cy="4663189"/>
            </a:xfrm>
            <a:prstGeom prst="rect">
              <a:avLst/>
            </a:prstGeom>
          </p:spPr>
        </p:pic>
        <p:sp>
          <p:nvSpPr>
            <p:cNvPr id="38" name="Rectangle 37">
              <a:extLst>
                <a:ext uri="{FF2B5EF4-FFF2-40B4-BE49-F238E27FC236}">
                  <a16:creationId xmlns:a16="http://schemas.microsoft.com/office/drawing/2014/main" id="{56994A73-4866-69C5-A341-9E0B7037B636}"/>
                </a:ext>
              </a:extLst>
            </p:cNvPr>
            <p:cNvSpPr/>
            <p:nvPr/>
          </p:nvSpPr>
          <p:spPr>
            <a:xfrm>
              <a:off x="9301653" y="2635718"/>
              <a:ext cx="723320" cy="71247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FF644E">
                    <a:lumMod val="75000"/>
                  </a:srgbClr>
                </a:solidFill>
                <a:effectLst/>
                <a:uLnTx/>
                <a:uFillTx/>
                <a:latin typeface="Helvetica Neue"/>
                <a:sym typeface="Helvetica Neue"/>
              </a:endParaRPr>
            </a:p>
          </p:txBody>
        </p:sp>
        <p:sp>
          <p:nvSpPr>
            <p:cNvPr id="39" name="Rectangle 38">
              <a:extLst>
                <a:ext uri="{FF2B5EF4-FFF2-40B4-BE49-F238E27FC236}">
                  <a16:creationId xmlns:a16="http://schemas.microsoft.com/office/drawing/2014/main" id="{A6B0FAF1-EB3B-5FE2-39B5-0CD081E856BA}"/>
                </a:ext>
              </a:extLst>
            </p:cNvPr>
            <p:cNvSpPr/>
            <p:nvPr/>
          </p:nvSpPr>
          <p:spPr>
            <a:xfrm flipH="1">
              <a:off x="8730153" y="2856698"/>
              <a:ext cx="605790" cy="29718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FF644E">
                    <a:lumMod val="75000"/>
                  </a:srgbClr>
                </a:solidFill>
                <a:effectLst/>
                <a:uLnTx/>
                <a:uFillTx/>
                <a:latin typeface="Helvetica Neue"/>
                <a:sym typeface="Helvetica Neue"/>
              </a:endParaRPr>
            </a:p>
          </p:txBody>
        </p:sp>
        <p:sp>
          <p:nvSpPr>
            <p:cNvPr id="40" name="Oval 39">
              <a:extLst>
                <a:ext uri="{FF2B5EF4-FFF2-40B4-BE49-F238E27FC236}">
                  <a16:creationId xmlns:a16="http://schemas.microsoft.com/office/drawing/2014/main" id="{47415C6E-BDA2-5938-6402-282BB45797DD}"/>
                </a:ext>
              </a:extLst>
            </p:cNvPr>
            <p:cNvSpPr/>
            <p:nvPr/>
          </p:nvSpPr>
          <p:spPr>
            <a:xfrm>
              <a:off x="7946245" y="2837648"/>
              <a:ext cx="308610" cy="30861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B050"/>
                </a:solidFill>
                <a:effectLst/>
                <a:uLnTx/>
                <a:uFillTx/>
                <a:latin typeface="Helvetica Neue"/>
                <a:sym typeface="Helvetica Neue"/>
              </a:endParaRPr>
            </a:p>
          </p:txBody>
        </p:sp>
        <p:sp>
          <p:nvSpPr>
            <p:cNvPr id="41" name="Oval 40">
              <a:extLst>
                <a:ext uri="{FF2B5EF4-FFF2-40B4-BE49-F238E27FC236}">
                  <a16:creationId xmlns:a16="http://schemas.microsoft.com/office/drawing/2014/main" id="{2A704DEE-F285-2FE1-D2E7-B23D14898840}"/>
                </a:ext>
              </a:extLst>
            </p:cNvPr>
            <p:cNvSpPr/>
            <p:nvPr/>
          </p:nvSpPr>
          <p:spPr>
            <a:xfrm>
              <a:off x="7289973" y="2837648"/>
              <a:ext cx="308610" cy="30861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644E">
                    <a:lumMod val="75000"/>
                  </a:srgbClr>
                </a:solidFill>
                <a:effectLst/>
                <a:uLnTx/>
                <a:uFillTx/>
                <a:latin typeface="Helvetica Neue"/>
                <a:sym typeface="Helvetica Neue"/>
              </a:endParaRPr>
            </a:p>
          </p:txBody>
        </p:sp>
        <p:sp>
          <p:nvSpPr>
            <p:cNvPr id="42" name="TextBox 41">
              <a:extLst>
                <a:ext uri="{FF2B5EF4-FFF2-40B4-BE49-F238E27FC236}">
                  <a16:creationId xmlns:a16="http://schemas.microsoft.com/office/drawing/2014/main" id="{B0F58B42-7D36-9961-E6B4-F42A466CBEE8}"/>
                </a:ext>
              </a:extLst>
            </p:cNvPr>
            <p:cNvSpPr txBox="1"/>
            <p:nvPr/>
          </p:nvSpPr>
          <p:spPr>
            <a:xfrm>
              <a:off x="7157495" y="1942448"/>
              <a:ext cx="1291590" cy="331034"/>
            </a:xfrm>
            <a:prstGeom prst="rect">
              <a:avLst/>
            </a:prstGeom>
            <a:noFill/>
          </p:spPr>
          <p:txBody>
            <a:bodyPr wrap="square" rtlCol="0">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Helvetica Neue"/>
                </a:rPr>
                <a:t>QUBITS</a:t>
              </a:r>
              <a:endParaRPr kumimoji="0" lang="en-GB" sz="3600" b="0"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Helvetica Neue"/>
              </a:endParaRPr>
            </a:p>
          </p:txBody>
        </p:sp>
        <p:pic>
          <p:nvPicPr>
            <p:cNvPr id="43" name="Picture 42" descr="A close-up of a graph&#10;&#10;Description automatically generated">
              <a:extLst>
                <a:ext uri="{FF2B5EF4-FFF2-40B4-BE49-F238E27FC236}">
                  <a16:creationId xmlns:a16="http://schemas.microsoft.com/office/drawing/2014/main" id="{430A3438-F30D-4EEB-26B7-96D0AF65754F}"/>
                </a:ext>
              </a:extLst>
            </p:cNvPr>
            <p:cNvPicPr>
              <a:picLocks noChangeAspect="1"/>
            </p:cNvPicPr>
            <p:nvPr/>
          </p:nvPicPr>
          <p:blipFill>
            <a:blip r:embed="rId5" cstate="print">
              <a:extLst>
                <a:ext uri="{28A0092B-C50C-407E-A947-70E740481C1C}">
                  <a14:useLocalDpi xmlns:a14="http://schemas.microsoft.com/office/drawing/2010/main" val="0"/>
                </a:ext>
              </a:extLst>
            </a:blip>
            <a:srcRect l="32367" r="33423" b="88559"/>
            <a:stretch/>
          </p:blipFill>
          <p:spPr>
            <a:xfrm flipH="1">
              <a:off x="8518466" y="1315097"/>
              <a:ext cx="1506507" cy="533531"/>
            </a:xfrm>
            <a:prstGeom prst="rect">
              <a:avLst/>
            </a:prstGeom>
          </p:spPr>
        </p:pic>
        <p:pic>
          <p:nvPicPr>
            <p:cNvPr id="44" name="Picture 43" descr="A close-up of a graph&#10;&#10;Description automatically generated">
              <a:extLst>
                <a:ext uri="{FF2B5EF4-FFF2-40B4-BE49-F238E27FC236}">
                  <a16:creationId xmlns:a16="http://schemas.microsoft.com/office/drawing/2014/main" id="{3985E8B5-307E-45CA-A53E-F72E7B6CA9A3}"/>
                </a:ext>
              </a:extLst>
            </p:cNvPr>
            <p:cNvPicPr>
              <a:picLocks noChangeAspect="1"/>
            </p:cNvPicPr>
            <p:nvPr/>
          </p:nvPicPr>
          <p:blipFill>
            <a:blip r:embed="rId5" cstate="print">
              <a:extLst>
                <a:ext uri="{28A0092B-C50C-407E-A947-70E740481C1C}">
                  <a14:useLocalDpi xmlns:a14="http://schemas.microsoft.com/office/drawing/2010/main" val="0"/>
                </a:ext>
              </a:extLst>
            </a:blip>
            <a:srcRect l="32367" r="33423" b="88559"/>
            <a:stretch/>
          </p:blipFill>
          <p:spPr>
            <a:xfrm flipH="1">
              <a:off x="8518465" y="1704269"/>
              <a:ext cx="1506507" cy="533531"/>
            </a:xfrm>
            <a:prstGeom prst="rect">
              <a:avLst/>
            </a:prstGeom>
          </p:spPr>
        </p:pic>
        <p:pic>
          <p:nvPicPr>
            <p:cNvPr id="45" name="Picture 44" descr="A close-up of a graph&#10;&#10;Description automatically generated">
              <a:extLst>
                <a:ext uri="{FF2B5EF4-FFF2-40B4-BE49-F238E27FC236}">
                  <a16:creationId xmlns:a16="http://schemas.microsoft.com/office/drawing/2014/main" id="{CD3685D4-852B-DB25-F29D-6872461AFC85}"/>
                </a:ext>
              </a:extLst>
            </p:cNvPr>
            <p:cNvPicPr>
              <a:picLocks noChangeAspect="1"/>
            </p:cNvPicPr>
            <p:nvPr/>
          </p:nvPicPr>
          <p:blipFill>
            <a:blip r:embed="rId5" cstate="print">
              <a:extLst>
                <a:ext uri="{28A0092B-C50C-407E-A947-70E740481C1C}">
                  <a14:useLocalDpi xmlns:a14="http://schemas.microsoft.com/office/drawing/2010/main" val="0"/>
                </a:ext>
              </a:extLst>
            </a:blip>
            <a:srcRect l="51378" r="33423" b="89143"/>
            <a:stretch/>
          </p:blipFill>
          <p:spPr>
            <a:xfrm flipH="1">
              <a:off x="8371561" y="1735712"/>
              <a:ext cx="669318" cy="506326"/>
            </a:xfrm>
            <a:prstGeom prst="rect">
              <a:avLst/>
            </a:prstGeom>
          </p:spPr>
        </p:pic>
        <p:cxnSp>
          <p:nvCxnSpPr>
            <p:cNvPr id="46" name="Straight Connector 45">
              <a:extLst>
                <a:ext uri="{FF2B5EF4-FFF2-40B4-BE49-F238E27FC236}">
                  <a16:creationId xmlns:a16="http://schemas.microsoft.com/office/drawing/2014/main" id="{EAC2FB34-8F71-955F-FE63-97A5A8F16526}"/>
                </a:ext>
              </a:extLst>
            </p:cNvPr>
            <p:cNvCxnSpPr>
              <a:cxnSpLocks/>
            </p:cNvCxnSpPr>
            <p:nvPr/>
          </p:nvCxnSpPr>
          <p:spPr>
            <a:xfrm>
              <a:off x="8632534" y="1578764"/>
              <a:ext cx="1208797" cy="0"/>
            </a:xfrm>
            <a:prstGeom prst="line">
              <a:avLst/>
            </a:prstGeom>
            <a:ln w="76200">
              <a:solidFill>
                <a:schemeClr val="bg1"/>
              </a:solidFill>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B791FE76-C347-2320-A2A9-C917B30CE45A}"/>
                </a:ext>
              </a:extLst>
            </p:cNvPr>
            <p:cNvSpPr txBox="1"/>
            <p:nvPr/>
          </p:nvSpPr>
          <p:spPr>
            <a:xfrm>
              <a:off x="8790083" y="1617682"/>
              <a:ext cx="893369" cy="267980"/>
            </a:xfrm>
            <a:prstGeom prst="rect">
              <a:avLst/>
            </a:prstGeom>
            <a:noFill/>
          </p:spPr>
          <p:txBody>
            <a:bodyPr wrap="square" rtlCol="0">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rPr>
                <a:t>200 nm</a:t>
              </a:r>
              <a:endParaRPr kumimoji="0" lang="en-GB" sz="2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endParaRPr>
            </a:p>
          </p:txBody>
        </p:sp>
        <p:pic>
          <p:nvPicPr>
            <p:cNvPr id="48" name="Image" descr="Image">
              <a:extLst>
                <a:ext uri="{FF2B5EF4-FFF2-40B4-BE49-F238E27FC236}">
                  <a16:creationId xmlns:a16="http://schemas.microsoft.com/office/drawing/2014/main" id="{58683D80-F29F-58B0-603A-6707B74EA50E}"/>
                </a:ext>
              </a:extLst>
            </p:cNvPr>
            <p:cNvPicPr>
              <a:picLocks noChangeAspect="1"/>
            </p:cNvPicPr>
            <p:nvPr/>
          </p:nvPicPr>
          <p:blipFill>
            <a:blip r:embed="rId3"/>
            <a:srcRect l="13395" t="23476" r="8298" b="21069"/>
            <a:stretch>
              <a:fillRect/>
            </a:stretch>
          </p:blipFill>
          <p:spPr>
            <a:xfrm>
              <a:off x="4774749" y="1140380"/>
              <a:ext cx="1238061" cy="438384"/>
            </a:xfrm>
            <a:prstGeom prst="rect">
              <a:avLst/>
            </a:prstGeom>
            <a:ln w="12700">
              <a:miter lim="400000"/>
            </a:ln>
          </p:spPr>
        </p:pic>
      </p:grpSp>
      <p:sp>
        <p:nvSpPr>
          <p:cNvPr id="49" name="Rectangle 48">
            <a:extLst>
              <a:ext uri="{FF2B5EF4-FFF2-40B4-BE49-F238E27FC236}">
                <a16:creationId xmlns:a16="http://schemas.microsoft.com/office/drawing/2014/main" id="{67229A43-E2F1-5028-DDE8-2E161C75CD33}"/>
              </a:ext>
            </a:extLst>
          </p:cNvPr>
          <p:cNvSpPr/>
          <p:nvPr/>
        </p:nvSpPr>
        <p:spPr>
          <a:xfrm>
            <a:off x="7882373" y="8223609"/>
            <a:ext cx="914400" cy="615553"/>
          </a:xfrm>
          <a:prstGeom prst="rect">
            <a:avLst/>
          </a:prstGeom>
          <a:solidFill>
            <a:schemeClr val="bg2">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rPr>
              <a:t>G</a:t>
            </a:r>
            <a:r>
              <a:rPr kumimoji="0" lang="en-GB" sz="4000" b="0" i="0" u="none" strike="noStrike" kern="0" cap="none" spc="0" normalizeH="0" baseline="-25000" noProof="0" dirty="0">
                <a:ln>
                  <a:noFill/>
                </a:ln>
                <a:solidFill>
                  <a:srgbClr val="FFFFFF"/>
                </a:solidFill>
                <a:effectLst/>
                <a:uLnTx/>
                <a:uFillTx/>
                <a:latin typeface="Helvetica Neue Medium"/>
                <a:ea typeface="+mn-ea"/>
                <a:cs typeface="+mn-cs"/>
                <a:sym typeface="Helvetica Neue Medium"/>
              </a:rPr>
              <a:t>B0</a:t>
            </a:r>
            <a:endPar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endParaRPr>
          </a:p>
        </p:txBody>
      </p:sp>
      <p:sp>
        <p:nvSpPr>
          <p:cNvPr id="50" name="Rectangle 49">
            <a:extLst>
              <a:ext uri="{FF2B5EF4-FFF2-40B4-BE49-F238E27FC236}">
                <a16:creationId xmlns:a16="http://schemas.microsoft.com/office/drawing/2014/main" id="{399BED26-461C-236B-9BB8-A0BDCE00FC89}"/>
              </a:ext>
            </a:extLst>
          </p:cNvPr>
          <p:cNvSpPr/>
          <p:nvPr/>
        </p:nvSpPr>
        <p:spPr>
          <a:xfrm>
            <a:off x="7326543" y="10012214"/>
            <a:ext cx="902508" cy="615553"/>
          </a:xfrm>
          <a:prstGeom prst="rect">
            <a:avLst/>
          </a:prstGeom>
          <a:solidFill>
            <a:schemeClr val="bg2">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rPr>
              <a:t>G</a:t>
            </a:r>
            <a:r>
              <a:rPr kumimoji="0" lang="en-GB" sz="4000" b="0" i="0" u="none" strike="noStrike" kern="0" cap="none" spc="0" normalizeH="0" baseline="-25000" noProof="0" dirty="0">
                <a:ln>
                  <a:noFill/>
                </a:ln>
                <a:solidFill>
                  <a:srgbClr val="FFFFFF"/>
                </a:solidFill>
                <a:effectLst/>
                <a:uLnTx/>
                <a:uFillTx/>
                <a:latin typeface="Helvetica Neue Medium"/>
                <a:ea typeface="+mn-ea"/>
                <a:cs typeface="+mn-cs"/>
                <a:sym typeface="Helvetica Neue Medium"/>
              </a:rPr>
              <a:t>0</a:t>
            </a:r>
            <a:endPar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endParaRPr>
          </a:p>
        </p:txBody>
      </p:sp>
      <p:sp>
        <p:nvSpPr>
          <p:cNvPr id="51" name="Rectangle 50">
            <a:extLst>
              <a:ext uri="{FF2B5EF4-FFF2-40B4-BE49-F238E27FC236}">
                <a16:creationId xmlns:a16="http://schemas.microsoft.com/office/drawing/2014/main" id="{F30EB852-4AFB-8261-438E-8BA15B5A4F2A}"/>
              </a:ext>
            </a:extLst>
          </p:cNvPr>
          <p:cNvSpPr/>
          <p:nvPr/>
        </p:nvSpPr>
        <p:spPr>
          <a:xfrm>
            <a:off x="5175027" y="10627767"/>
            <a:ext cx="902509" cy="615553"/>
          </a:xfrm>
          <a:prstGeom prst="rect">
            <a:avLst/>
          </a:prstGeom>
          <a:solidFill>
            <a:schemeClr val="bg2">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rPr>
              <a:t>G</a:t>
            </a:r>
            <a:r>
              <a:rPr kumimoji="0" lang="en-GB" sz="4000" b="0" i="0" u="none" strike="noStrike" kern="0" cap="none" spc="0" normalizeH="0" baseline="-25000" noProof="0" dirty="0">
                <a:ln>
                  <a:noFill/>
                </a:ln>
                <a:solidFill>
                  <a:srgbClr val="FFFFFF"/>
                </a:solidFill>
                <a:effectLst/>
                <a:uLnTx/>
                <a:uFillTx/>
                <a:latin typeface="Helvetica Neue Medium"/>
                <a:ea typeface="+mn-ea"/>
                <a:cs typeface="+mn-cs"/>
                <a:sym typeface="Helvetica Neue Medium"/>
              </a:rPr>
              <a:t>1</a:t>
            </a:r>
            <a:endPar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endParaRPr>
          </a:p>
        </p:txBody>
      </p:sp>
      <p:sp>
        <p:nvSpPr>
          <p:cNvPr id="52" name="Rectangle 51">
            <a:extLst>
              <a:ext uri="{FF2B5EF4-FFF2-40B4-BE49-F238E27FC236}">
                <a16:creationId xmlns:a16="http://schemas.microsoft.com/office/drawing/2014/main" id="{DE903B93-68FA-4778-9CCA-E6C53F1D83F5}"/>
              </a:ext>
            </a:extLst>
          </p:cNvPr>
          <p:cNvSpPr/>
          <p:nvPr/>
        </p:nvSpPr>
        <p:spPr>
          <a:xfrm>
            <a:off x="6307984" y="11441134"/>
            <a:ext cx="914400" cy="615553"/>
          </a:xfrm>
          <a:prstGeom prst="rect">
            <a:avLst/>
          </a:prstGeom>
          <a:solidFill>
            <a:schemeClr val="bg2">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rPr>
              <a:t>G</a:t>
            </a:r>
            <a:r>
              <a:rPr kumimoji="0" lang="en-GB" sz="4000" b="0" i="0" u="none" strike="noStrike" kern="0" cap="none" spc="0" normalizeH="0" baseline="-25000" noProof="0" dirty="0">
                <a:ln>
                  <a:noFill/>
                </a:ln>
                <a:solidFill>
                  <a:srgbClr val="FFFFFF"/>
                </a:solidFill>
                <a:effectLst/>
                <a:uLnTx/>
                <a:uFillTx/>
                <a:latin typeface="Helvetica Neue Medium"/>
                <a:ea typeface="+mn-ea"/>
                <a:cs typeface="+mn-cs"/>
                <a:sym typeface="Helvetica Neue Medium"/>
              </a:rPr>
              <a:t>B1</a:t>
            </a:r>
            <a:endParaRPr kumimoji="0" lang="en-GB" sz="4000" b="0" i="0" u="none" strike="noStrike" kern="0" cap="none" spc="0" normalizeH="0" baseline="0" noProof="0" dirty="0">
              <a:ln>
                <a:noFill/>
              </a:ln>
              <a:solidFill>
                <a:srgbClr val="FFFFFF"/>
              </a:solidFill>
              <a:effectLst/>
              <a:uLnTx/>
              <a:uFillTx/>
              <a:latin typeface="Helvetica Neue Medium"/>
              <a:ea typeface="+mn-ea"/>
              <a:cs typeface="+mn-cs"/>
              <a:sym typeface="Helvetica Neue Medium"/>
            </a:endParaRPr>
          </a:p>
        </p:txBody>
      </p:sp>
      <p:sp>
        <p:nvSpPr>
          <p:cNvPr id="53" name="Rectangle 52">
            <a:extLst>
              <a:ext uri="{FF2B5EF4-FFF2-40B4-BE49-F238E27FC236}">
                <a16:creationId xmlns:a16="http://schemas.microsoft.com/office/drawing/2014/main" id="{C864EF19-DFFD-3C45-41D2-8D142326072E}"/>
              </a:ext>
            </a:extLst>
          </p:cNvPr>
          <p:cNvSpPr/>
          <p:nvPr/>
        </p:nvSpPr>
        <p:spPr>
          <a:xfrm>
            <a:off x="2164561" y="4202238"/>
            <a:ext cx="2426589" cy="695810"/>
          </a:xfrm>
          <a:prstGeom prst="rect">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54" name="Rectangle 53">
            <a:extLst>
              <a:ext uri="{FF2B5EF4-FFF2-40B4-BE49-F238E27FC236}">
                <a16:creationId xmlns:a16="http://schemas.microsoft.com/office/drawing/2014/main" id="{B5B29948-5577-93A8-5E39-544A14B48697}"/>
              </a:ext>
            </a:extLst>
          </p:cNvPr>
          <p:cNvSpPr/>
          <p:nvPr/>
        </p:nvSpPr>
        <p:spPr>
          <a:xfrm>
            <a:off x="3916775" y="4237760"/>
            <a:ext cx="785532" cy="1024721"/>
          </a:xfrm>
          <a:prstGeom prst="rect">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55" name="Rectangle 54">
            <a:extLst>
              <a:ext uri="{FF2B5EF4-FFF2-40B4-BE49-F238E27FC236}">
                <a16:creationId xmlns:a16="http://schemas.microsoft.com/office/drawing/2014/main" id="{F19CEB2D-EB2F-A47E-2C1F-DE5DD3E0A159}"/>
              </a:ext>
            </a:extLst>
          </p:cNvPr>
          <p:cNvSpPr/>
          <p:nvPr/>
        </p:nvSpPr>
        <p:spPr>
          <a:xfrm flipH="1">
            <a:off x="2164561" y="7797624"/>
            <a:ext cx="2426589" cy="695810"/>
          </a:xfrm>
          <a:prstGeom prst="rect">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56" name="Rectangle 55">
            <a:extLst>
              <a:ext uri="{FF2B5EF4-FFF2-40B4-BE49-F238E27FC236}">
                <a16:creationId xmlns:a16="http://schemas.microsoft.com/office/drawing/2014/main" id="{EEB2505D-741B-DB02-9CA7-6793122B7AB4}"/>
              </a:ext>
            </a:extLst>
          </p:cNvPr>
          <p:cNvSpPr/>
          <p:nvPr/>
        </p:nvSpPr>
        <p:spPr>
          <a:xfrm flipH="1">
            <a:off x="3872060" y="7338546"/>
            <a:ext cx="785532" cy="1024721"/>
          </a:xfrm>
          <a:prstGeom prst="rect">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57" name="Oval 56">
            <a:extLst>
              <a:ext uri="{FF2B5EF4-FFF2-40B4-BE49-F238E27FC236}">
                <a16:creationId xmlns:a16="http://schemas.microsoft.com/office/drawing/2014/main" id="{9CF827D2-7FB7-4164-484B-3DBB3091DEE8}"/>
              </a:ext>
            </a:extLst>
          </p:cNvPr>
          <p:cNvSpPr/>
          <p:nvPr/>
        </p:nvSpPr>
        <p:spPr>
          <a:xfrm>
            <a:off x="3965958" y="6012053"/>
            <a:ext cx="585997" cy="602548"/>
          </a:xfrm>
          <a:prstGeom prst="ellipse">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644E">
                  <a:lumMod val="75000"/>
                </a:srgbClr>
              </a:solidFill>
              <a:effectLst/>
              <a:uLnTx/>
              <a:uFillTx/>
              <a:latin typeface="Helvetica Neue"/>
              <a:sym typeface="Helvetica Neue"/>
            </a:endParaRPr>
          </a:p>
        </p:txBody>
      </p:sp>
      <p:sp>
        <p:nvSpPr>
          <p:cNvPr id="58" name="TextBox 57">
            <a:extLst>
              <a:ext uri="{FF2B5EF4-FFF2-40B4-BE49-F238E27FC236}">
                <a16:creationId xmlns:a16="http://schemas.microsoft.com/office/drawing/2014/main" id="{35CA7C60-78F5-4100-49CB-79148DFA9F99}"/>
              </a:ext>
            </a:extLst>
          </p:cNvPr>
          <p:cNvSpPr txBox="1"/>
          <p:nvPr/>
        </p:nvSpPr>
        <p:spPr>
          <a:xfrm>
            <a:off x="7700030" y="4882824"/>
            <a:ext cx="3036392" cy="646331"/>
          </a:xfrm>
          <a:prstGeom prst="rect">
            <a:avLst/>
          </a:prstGeom>
          <a:noFill/>
        </p:spPr>
        <p:txBody>
          <a:bodyPr wrap="square" rtlCol="0">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Helvetica Neue"/>
              </a:rPr>
              <a:t>RESERVOIR</a:t>
            </a:r>
            <a:endParaRPr kumimoji="0" lang="en-GB" sz="3600" b="0"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Helvetica Neue"/>
            </a:endParaRPr>
          </a:p>
        </p:txBody>
      </p:sp>
      <p:sp>
        <p:nvSpPr>
          <p:cNvPr id="59" name="TextBox 58">
            <a:extLst>
              <a:ext uri="{FF2B5EF4-FFF2-40B4-BE49-F238E27FC236}">
                <a16:creationId xmlns:a16="http://schemas.microsoft.com/office/drawing/2014/main" id="{8B9E8112-45F1-634B-E2A9-7299D91878A5}"/>
              </a:ext>
            </a:extLst>
          </p:cNvPr>
          <p:cNvSpPr txBox="1"/>
          <p:nvPr/>
        </p:nvSpPr>
        <p:spPr>
          <a:xfrm>
            <a:off x="2251731" y="3532422"/>
            <a:ext cx="2452505" cy="646330"/>
          </a:xfrm>
          <a:prstGeom prst="rect">
            <a:avLst/>
          </a:prstGeom>
          <a:noFill/>
        </p:spPr>
        <p:txBody>
          <a:bodyPr wrap="square" rtlCol="0">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7030A0"/>
                </a:solidFill>
                <a:effectLst/>
                <a:uLnTx/>
                <a:uFillTx/>
                <a:latin typeface="Arial" panose="020B0604020202020204" pitchFamily="34" charset="0"/>
                <a:cs typeface="Arial" panose="020B0604020202020204" pitchFamily="34" charset="0"/>
                <a:sym typeface="Helvetica Neue"/>
              </a:rPr>
              <a:t>SENSOR</a:t>
            </a:r>
            <a:endParaRPr kumimoji="0" lang="en-GB" sz="3600" b="0" i="0" u="none" strike="noStrike" kern="0" cap="none" spc="0" normalizeH="0" baseline="0" noProof="0" dirty="0">
              <a:ln>
                <a:noFill/>
              </a:ln>
              <a:solidFill>
                <a:srgbClr val="7030A0"/>
              </a:solidFill>
              <a:effectLst/>
              <a:uLnTx/>
              <a:uFillTx/>
              <a:latin typeface="Arial" panose="020B0604020202020204" pitchFamily="34" charset="0"/>
              <a:cs typeface="Arial" panose="020B0604020202020204" pitchFamily="34" charset="0"/>
              <a:sym typeface="Helvetica Neue"/>
            </a:endParaRPr>
          </a:p>
        </p:txBody>
      </p:sp>
      <p:sp>
        <p:nvSpPr>
          <p:cNvPr id="62" name="quantum MOTION / BRIEF HISTORY">
            <a:extLst>
              <a:ext uri="{FF2B5EF4-FFF2-40B4-BE49-F238E27FC236}">
                <a16:creationId xmlns:a16="http://schemas.microsoft.com/office/drawing/2014/main" id="{E5EBA6FB-B71C-6156-83DA-002837C6A64E}"/>
              </a:ext>
            </a:extLst>
          </p:cNvPr>
          <p:cNvSpPr txBox="1">
            <a:spLocks noGrp="1"/>
          </p:cNvSpPr>
          <p:nvPr>
            <p:ph type="body" sz="quarter" idx="13"/>
          </p:nvPr>
        </p:nvSpPr>
        <p:spPr>
          <a:xfrm>
            <a:off x="6505394" y="931369"/>
            <a:ext cx="11373306"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tx1"/>
                </a:solidFill>
              </a:rPr>
              <a:t>Silicon </a:t>
            </a:r>
            <a:r>
              <a:rPr lang="en-GB" dirty="0" err="1">
                <a:solidFill>
                  <a:schemeClr val="tx1"/>
                </a:solidFill>
              </a:rPr>
              <a:t>mos</a:t>
            </a:r>
            <a:r>
              <a:rPr lang="en-GB" dirty="0">
                <a:solidFill>
                  <a:srgbClr val="FFFFFF"/>
                </a:solidFill>
              </a:rPr>
              <a:t> </a:t>
            </a:r>
            <a:r>
              <a:rPr lang="en-GB" dirty="0">
                <a:solidFill>
                  <a:srgbClr val="FF0000"/>
                </a:solidFill>
              </a:rPr>
              <a:t>qubits</a:t>
            </a:r>
            <a:endParaRPr dirty="0">
              <a:solidFill>
                <a:srgbClr val="FF0000"/>
              </a:solidFill>
            </a:endParaRPr>
          </a:p>
        </p:txBody>
      </p:sp>
    </p:spTree>
    <p:extLst>
      <p:ext uri="{BB962C8B-B14F-4D97-AF65-F5344CB8AC3E}">
        <p14:creationId xmlns:p14="http://schemas.microsoft.com/office/powerpoint/2010/main" val="353046700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C27FB-D8BD-8A11-277C-ACEE8C34F9E4}"/>
            </a:ext>
          </a:extLst>
        </p:cNvPr>
        <p:cNvGrpSpPr/>
        <p:nvPr/>
      </p:nvGrpSpPr>
      <p:grpSpPr>
        <a:xfrm>
          <a:off x="0" y="0"/>
          <a:ext cx="0" cy="0"/>
          <a:chOff x="0" y="0"/>
          <a:chExt cx="0" cy="0"/>
        </a:xfrm>
      </p:grpSpPr>
      <p:sp>
        <p:nvSpPr>
          <p:cNvPr id="63" name="Rectangle 62">
            <a:extLst>
              <a:ext uri="{FF2B5EF4-FFF2-40B4-BE49-F238E27FC236}">
                <a16:creationId xmlns:a16="http://schemas.microsoft.com/office/drawing/2014/main" id="{4C648C80-E631-61F7-6A77-035CC4F9A5CD}"/>
              </a:ext>
            </a:extLst>
          </p:cNvPr>
          <p:cNvSpPr/>
          <p:nvPr/>
        </p:nvSpPr>
        <p:spPr>
          <a:xfrm>
            <a:off x="-35152" y="36213"/>
            <a:ext cx="24419152"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16" name="Rectangle 15">
            <a:extLst>
              <a:ext uri="{FF2B5EF4-FFF2-40B4-BE49-F238E27FC236}">
                <a16:creationId xmlns:a16="http://schemas.microsoft.com/office/drawing/2014/main" id="{F898D701-F0E1-AFE0-3BF5-AB24B36ACB40}"/>
              </a:ext>
            </a:extLst>
          </p:cNvPr>
          <p:cNvSpPr/>
          <p:nvPr/>
        </p:nvSpPr>
        <p:spPr>
          <a:xfrm>
            <a:off x="7777649" y="1704609"/>
            <a:ext cx="3856778" cy="49180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4674" rtl="0" eaLnBrk="1" fontAlgn="auto" latinLnBrk="0" hangingPunct="0">
              <a:lnSpc>
                <a:spcPct val="100000"/>
              </a:lnSpc>
              <a:spcBef>
                <a:spcPts val="0"/>
              </a:spcBef>
              <a:spcAft>
                <a:spcPts val="0"/>
              </a:spcAft>
              <a:buClrTx/>
              <a:buSzTx/>
              <a:buFontTx/>
              <a:buNone/>
              <a:tabLst/>
              <a:defRPr/>
            </a:pPr>
            <a:endParaRPr kumimoji="0" lang="en-GB" sz="3196"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3" name="Picture 2">
            <a:extLst>
              <a:ext uri="{FF2B5EF4-FFF2-40B4-BE49-F238E27FC236}">
                <a16:creationId xmlns:a16="http://schemas.microsoft.com/office/drawing/2014/main" id="{6B6732D9-BDC8-D48A-FFD6-DC13FA2EF20C}"/>
              </a:ext>
            </a:extLst>
          </p:cNvPr>
          <p:cNvPicPr>
            <a:picLocks noChangeAspect="1"/>
          </p:cNvPicPr>
          <p:nvPr/>
        </p:nvPicPr>
        <p:blipFill rotWithShape="1">
          <a:blip r:embed="rId3"/>
          <a:srcRect l="23843" r="37802" b="23003"/>
          <a:stretch/>
        </p:blipFill>
        <p:spPr>
          <a:xfrm>
            <a:off x="3695056" y="2523139"/>
            <a:ext cx="5328592" cy="3972004"/>
          </a:xfrm>
          <a:prstGeom prst="rect">
            <a:avLst/>
          </a:prstGeom>
        </p:spPr>
      </p:pic>
      <p:grpSp>
        <p:nvGrpSpPr>
          <p:cNvPr id="12" name="Group 112">
            <a:extLst>
              <a:ext uri="{FF2B5EF4-FFF2-40B4-BE49-F238E27FC236}">
                <a16:creationId xmlns:a16="http://schemas.microsoft.com/office/drawing/2014/main" id="{8D7AD7BF-DB7A-F6F6-873A-D925D5218813}"/>
              </a:ext>
            </a:extLst>
          </p:cNvPr>
          <p:cNvGrpSpPr/>
          <p:nvPr/>
        </p:nvGrpSpPr>
        <p:grpSpPr>
          <a:xfrm rot="16200000">
            <a:off x="207107" y="3274784"/>
            <a:ext cx="3972006" cy="3332810"/>
            <a:chOff x="632623" y="1796623"/>
            <a:chExt cx="2193361" cy="1813813"/>
          </a:xfrm>
        </p:grpSpPr>
        <p:sp>
          <p:nvSpPr>
            <p:cNvPr id="13" name="Isosceles Triangle 160">
              <a:extLst>
                <a:ext uri="{FF2B5EF4-FFF2-40B4-BE49-F238E27FC236}">
                  <a16:creationId xmlns:a16="http://schemas.microsoft.com/office/drawing/2014/main" id="{D0D2C5AF-CD15-0DA9-F2ED-F454FEFA2A05}"/>
                </a:ext>
              </a:extLst>
            </p:cNvPr>
            <p:cNvSpPr/>
            <p:nvPr/>
          </p:nvSpPr>
          <p:spPr bwMode="auto">
            <a:xfrm>
              <a:off x="1831296" y="1899827"/>
              <a:ext cx="621566" cy="550712"/>
            </a:xfrm>
            <a:prstGeom prst="triangle">
              <a:avLst/>
            </a:prstGeom>
            <a:solidFill>
              <a:schemeClr val="bg1">
                <a:lumMod val="75000"/>
              </a:schemeClr>
            </a:solidFill>
            <a:ln w="76200">
              <a:solidFill>
                <a:schemeClr val="tx1"/>
              </a:solidFill>
              <a:miter lim="800000"/>
              <a:headEnd/>
              <a:tailEnd/>
            </a:ln>
            <a:effectLst/>
          </p:spPr>
          <p:txBody>
            <a:bodyPr wrap="none" rtlCol="0" anchor="ctr" anchorCtr="0">
              <a:noAutofit/>
            </a:bodyPr>
            <a:lstStyle/>
            <a:p>
              <a:pPr marL="0" marR="0" lvl="0" indent="0" algn="ctr" defTabSz="3657600" rtl="0" eaLnBrk="0" fontAlgn="base" latinLnBrk="0" hangingPunct="0">
                <a:lnSpc>
                  <a:spcPct val="100000"/>
                </a:lnSpc>
                <a:spcBef>
                  <a:spcPct val="0"/>
                </a:spcBef>
                <a:spcAft>
                  <a:spcPct val="0"/>
                </a:spcAft>
                <a:buClrTx/>
                <a:buSzTx/>
                <a:buFontTx/>
                <a:buNone/>
                <a:tabLst/>
                <a:defRPr/>
              </a:pPr>
              <a:endParaRPr kumimoji="1" lang="en-GB" sz="7200" b="0" i="0" u="none" strike="noStrike" kern="1200" cap="none" spc="0" normalizeH="0" baseline="0" noProof="0" dirty="0">
                <a:ln>
                  <a:noFill/>
                </a:ln>
                <a:solidFill>
                  <a:srgbClr val="000000"/>
                </a:solidFill>
                <a:effectLst/>
                <a:uLnTx/>
                <a:uFillTx/>
                <a:latin typeface="Helvetica Neue Medium"/>
                <a:sym typeface="Helvetica Neue"/>
              </a:endParaRPr>
            </a:p>
          </p:txBody>
        </p:sp>
        <p:cxnSp>
          <p:nvCxnSpPr>
            <p:cNvPr id="15" name="Straight Connector 161">
              <a:extLst>
                <a:ext uri="{FF2B5EF4-FFF2-40B4-BE49-F238E27FC236}">
                  <a16:creationId xmlns:a16="http://schemas.microsoft.com/office/drawing/2014/main" id="{ADEFEBD7-AE57-4FF6-C0F7-2E9E5C1B2405}"/>
                </a:ext>
              </a:extLst>
            </p:cNvPr>
            <p:cNvCxnSpPr/>
            <p:nvPr/>
          </p:nvCxnSpPr>
          <p:spPr bwMode="auto">
            <a:xfrm>
              <a:off x="1424066" y="1899827"/>
              <a:ext cx="0" cy="755275"/>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7" name="Straight Connector 162">
              <a:extLst>
                <a:ext uri="{FF2B5EF4-FFF2-40B4-BE49-F238E27FC236}">
                  <a16:creationId xmlns:a16="http://schemas.microsoft.com/office/drawing/2014/main" id="{9BCE92E4-26B5-8784-E88F-99F23FDD912F}"/>
                </a:ext>
              </a:extLst>
            </p:cNvPr>
            <p:cNvCxnSpPr/>
            <p:nvPr/>
          </p:nvCxnSpPr>
          <p:spPr bwMode="auto">
            <a:xfrm>
              <a:off x="1426565" y="2655102"/>
              <a:ext cx="479681"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0" name="Straight Connector 163">
              <a:extLst>
                <a:ext uri="{FF2B5EF4-FFF2-40B4-BE49-F238E27FC236}">
                  <a16:creationId xmlns:a16="http://schemas.microsoft.com/office/drawing/2014/main" id="{130A2F40-8671-70EA-2161-97CB835D4CBB}"/>
                </a:ext>
              </a:extLst>
            </p:cNvPr>
            <p:cNvCxnSpPr/>
            <p:nvPr/>
          </p:nvCxnSpPr>
          <p:spPr bwMode="auto">
            <a:xfrm flipH="1">
              <a:off x="1906246" y="2655101"/>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2" name="Straight Connector 164">
              <a:extLst>
                <a:ext uri="{FF2B5EF4-FFF2-40B4-BE49-F238E27FC236}">
                  <a16:creationId xmlns:a16="http://schemas.microsoft.com/office/drawing/2014/main" id="{FDD899FD-651B-F533-279C-DDF66B20AC55}"/>
                </a:ext>
              </a:extLst>
            </p:cNvPr>
            <p:cNvCxnSpPr/>
            <p:nvPr/>
          </p:nvCxnSpPr>
          <p:spPr bwMode="auto">
            <a:xfrm flipH="1">
              <a:off x="2132082" y="2450539"/>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3" name="Straight Connector 165">
              <a:extLst>
                <a:ext uri="{FF2B5EF4-FFF2-40B4-BE49-F238E27FC236}">
                  <a16:creationId xmlns:a16="http://schemas.microsoft.com/office/drawing/2014/main" id="{72DD652B-89D9-A14F-6E3C-932FB5B529D6}"/>
                </a:ext>
              </a:extLst>
            </p:cNvPr>
            <p:cNvCxnSpPr/>
            <p:nvPr/>
          </p:nvCxnSpPr>
          <p:spPr bwMode="auto">
            <a:xfrm flipH="1">
              <a:off x="2058646" y="2807501"/>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pic>
          <p:nvPicPr>
            <p:cNvPr id="27" name="Picture 151">
              <a:extLst>
                <a:ext uri="{FF2B5EF4-FFF2-40B4-BE49-F238E27FC236}">
                  <a16:creationId xmlns:a16="http://schemas.microsoft.com/office/drawing/2014/main" id="{3B3E4061-FDEA-87EF-71F5-94D1C39D11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844" r="42602" b="57213"/>
            <a:stretch/>
          </p:blipFill>
          <p:spPr bwMode="auto">
            <a:xfrm rot="5400000">
              <a:off x="822397" y="1606850"/>
              <a:ext cx="1813813" cy="219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ectangle 167">
              <a:extLst>
                <a:ext uri="{FF2B5EF4-FFF2-40B4-BE49-F238E27FC236}">
                  <a16:creationId xmlns:a16="http://schemas.microsoft.com/office/drawing/2014/main" id="{4C779687-773D-7283-9835-33E84EB0A2E9}"/>
                </a:ext>
              </a:extLst>
            </p:cNvPr>
            <p:cNvSpPr/>
            <p:nvPr/>
          </p:nvSpPr>
          <p:spPr bwMode="auto">
            <a:xfrm>
              <a:off x="2385928" y="2699600"/>
              <a:ext cx="440056" cy="721785"/>
            </a:xfrm>
            <a:prstGeom prst="rect">
              <a:avLst/>
            </a:prstGeom>
            <a:solidFill>
              <a:schemeClr val="bg1"/>
            </a:solidFill>
            <a:ln w="9525">
              <a:noFill/>
              <a:miter lim="800000"/>
              <a:headEnd/>
              <a:tailEnd/>
            </a:ln>
            <a:effectLst/>
          </p:spPr>
          <p:txBody>
            <a:bodyPr wrap="none" rtlCol="0" anchor="ctr" anchorCtr="0">
              <a:noAutofit/>
            </a:bodyPr>
            <a:lstStyle/>
            <a:p>
              <a:pPr marL="0" marR="0" lvl="0" indent="0" algn="ctr" defTabSz="3657600" rtl="0" eaLnBrk="0" fontAlgn="base" latinLnBrk="0" hangingPunct="0">
                <a:lnSpc>
                  <a:spcPct val="100000"/>
                </a:lnSpc>
                <a:spcBef>
                  <a:spcPct val="0"/>
                </a:spcBef>
                <a:spcAft>
                  <a:spcPct val="0"/>
                </a:spcAft>
                <a:buClrTx/>
                <a:buSzTx/>
                <a:buFontTx/>
                <a:buNone/>
                <a:tabLst/>
                <a:defRPr/>
              </a:pPr>
              <a:endParaRPr kumimoji="1" lang="en-GB" sz="7200" b="0" i="0" u="none" strike="noStrike" kern="1200" cap="none" spc="0" normalizeH="0" baseline="0" noProof="0">
                <a:ln>
                  <a:noFill/>
                </a:ln>
                <a:solidFill>
                  <a:srgbClr val="000000"/>
                </a:solidFill>
                <a:effectLst/>
                <a:uLnTx/>
                <a:uFillTx/>
                <a:latin typeface="Helvetica Neue Medium"/>
                <a:sym typeface="Helvetica Neue"/>
              </a:endParaRPr>
            </a:p>
          </p:txBody>
        </p:sp>
        <p:sp>
          <p:nvSpPr>
            <p:cNvPr id="32" name="Rectangle 168">
              <a:extLst>
                <a:ext uri="{FF2B5EF4-FFF2-40B4-BE49-F238E27FC236}">
                  <a16:creationId xmlns:a16="http://schemas.microsoft.com/office/drawing/2014/main" id="{5929AE42-18E2-5384-BA4A-2CE358072E6E}"/>
                </a:ext>
              </a:extLst>
            </p:cNvPr>
            <p:cNvSpPr/>
            <p:nvPr/>
          </p:nvSpPr>
          <p:spPr bwMode="auto">
            <a:xfrm>
              <a:off x="632623" y="3313284"/>
              <a:ext cx="1166688" cy="297151"/>
            </a:xfrm>
            <a:prstGeom prst="rect">
              <a:avLst/>
            </a:prstGeom>
            <a:solidFill>
              <a:schemeClr val="bg1"/>
            </a:solidFill>
            <a:ln w="9525">
              <a:noFill/>
              <a:miter lim="800000"/>
              <a:headEnd/>
              <a:tailEnd/>
            </a:ln>
            <a:effectLst/>
          </p:spPr>
          <p:txBody>
            <a:bodyPr wrap="none" rtlCol="0" anchor="ctr" anchorCtr="0">
              <a:noAutofit/>
            </a:bodyPr>
            <a:lstStyle/>
            <a:p>
              <a:pPr marL="0" marR="0" lvl="0" indent="0" algn="ctr" defTabSz="3657600" rtl="0" eaLnBrk="0" fontAlgn="base" latinLnBrk="0" hangingPunct="0">
                <a:lnSpc>
                  <a:spcPct val="100000"/>
                </a:lnSpc>
                <a:spcBef>
                  <a:spcPct val="0"/>
                </a:spcBef>
                <a:spcAft>
                  <a:spcPct val="0"/>
                </a:spcAft>
                <a:buClrTx/>
                <a:buSzTx/>
                <a:buFontTx/>
                <a:buNone/>
                <a:tabLst/>
                <a:defRPr/>
              </a:pPr>
              <a:endParaRPr kumimoji="1" lang="en-GB" sz="7200" b="0" i="0" u="none" strike="noStrike" kern="1200" cap="none" spc="0" normalizeH="0" baseline="0" noProof="0">
                <a:ln>
                  <a:noFill/>
                </a:ln>
                <a:solidFill>
                  <a:srgbClr val="000000"/>
                </a:solidFill>
                <a:effectLst/>
                <a:uLnTx/>
                <a:uFillTx/>
                <a:latin typeface="Helvetica Neue Medium"/>
                <a:sym typeface="Helvetica Neue"/>
              </a:endParaRPr>
            </a:p>
          </p:txBody>
        </p:sp>
      </p:gr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40D69DC1-E6A7-5982-9AE3-85BBA56B5622}"/>
                  </a:ext>
                </a:extLst>
              </p:cNvPr>
              <p:cNvSpPr txBox="1"/>
              <p:nvPr/>
            </p:nvSpPr>
            <p:spPr>
              <a:xfrm>
                <a:off x="2328281" y="9344354"/>
                <a:ext cx="19536533" cy="3228128"/>
              </a:xfrm>
              <a:prstGeom prst="rect">
                <a:avLst/>
              </a:prstGeom>
              <a:noFill/>
              <a:ln w="12700" cap="flat">
                <a:noFill/>
                <a:miter lim="400000"/>
              </a:ln>
              <a:effectLst/>
              <a:sp3d/>
            </p:spPr>
            <p:txBody>
              <a:bodyPr wrap="square">
                <a:spAutoFit/>
              </a:bodyPr>
              <a:lstStyle/>
              <a:p>
                <a:pPr marL="0" marR="0" lvl="0" indent="0" algn="l" defTabSz="913486" rtl="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solidFill>
                      <a:srgbClr val="000000"/>
                    </a:solidFill>
                    <a:effectLst/>
                    <a:uLnTx/>
                    <a:uFillTx/>
                    <a:latin typeface="Helvetica Neue Light"/>
                    <a:sym typeface="Helvetica Neue Light"/>
                  </a:rPr>
                  <a:t>Key characteristics:</a:t>
                </a:r>
              </a:p>
              <a:p>
                <a:pPr marL="571500" marR="0" lvl="0" indent="-571500" algn="l" defTabSz="913486" rtl="0" eaLnBrk="1" fontAlgn="auto" latinLnBrk="0" hangingPunct="1">
                  <a:lnSpc>
                    <a:spcPct val="100000"/>
                  </a:lnSpc>
                  <a:spcBef>
                    <a:spcPts val="0"/>
                  </a:spcBef>
                  <a:spcAft>
                    <a:spcPts val="0"/>
                  </a:spcAft>
                  <a:buClrTx/>
                  <a:buSzTx/>
                  <a:buFontTx/>
                  <a:buChar char="-"/>
                  <a:tabLst/>
                  <a:defRPr/>
                </a:pPr>
                <a:r>
                  <a:rPr kumimoji="0" lang="en-GB" sz="4000" b="0" i="0" u="none" strike="noStrike" kern="0" cap="none" spc="0" normalizeH="0" baseline="0" noProof="0" dirty="0">
                    <a:ln>
                      <a:noFill/>
                    </a:ln>
                    <a:solidFill>
                      <a:srgbClr val="000000"/>
                    </a:solidFill>
                    <a:effectLst/>
                    <a:uLnTx/>
                    <a:uFillTx/>
                    <a:latin typeface="Helvetica Neue Light"/>
                    <a:sym typeface="Helvetica Neue Light"/>
                  </a:rPr>
                  <a:t>Impedance matched</a:t>
                </a:r>
                <a:r>
                  <a:rPr kumimoji="0" lang="en-GB" sz="4000" b="0" i="0" u="none" strike="noStrike" kern="0" cap="none" spc="0" normalizeH="0" noProof="0" dirty="0">
                    <a:ln>
                      <a:noFill/>
                    </a:ln>
                    <a:solidFill>
                      <a:srgbClr val="000000"/>
                    </a:solidFill>
                    <a:effectLst/>
                    <a:uLnTx/>
                    <a:uFillTx/>
                    <a:latin typeface="Helvetica Neue Light"/>
                    <a:sym typeface="Helvetica Neue Light"/>
                  </a:rPr>
                  <a:t> for amplification with a HEMT – High bandwidth</a:t>
                </a:r>
              </a:p>
              <a:p>
                <a:pPr marL="571500" marR="0" lvl="0" indent="-571500" algn="l" defTabSz="913486" rtl="0" eaLnBrk="1" fontAlgn="auto" latinLnBrk="0" hangingPunct="1">
                  <a:lnSpc>
                    <a:spcPct val="100000"/>
                  </a:lnSpc>
                  <a:spcBef>
                    <a:spcPts val="0"/>
                  </a:spcBef>
                  <a:spcAft>
                    <a:spcPts val="0"/>
                  </a:spcAft>
                  <a:buClrTx/>
                  <a:buSzTx/>
                  <a:buFontTx/>
                  <a:buChar char="-"/>
                  <a:tabLst/>
                  <a:defRPr/>
                </a:pPr>
                <a:r>
                  <a:rPr kumimoji="0" lang="en-GB" sz="4000" b="0" i="0" u="none" strike="noStrike" kern="0" cap="none" spc="0" normalizeH="0" baseline="0" noProof="0" dirty="0">
                    <a:ln>
                      <a:noFill/>
                    </a:ln>
                    <a:solidFill>
                      <a:srgbClr val="000000"/>
                    </a:solidFill>
                    <a:effectLst/>
                    <a:uLnTx/>
                    <a:uFillTx/>
                    <a:latin typeface="Helvetica Neue Light"/>
                    <a:sym typeface="Helvetica Neue Light"/>
                  </a:rPr>
                  <a:t>Absorbs energy when driven at its resonant frequency </a:t>
                </a:r>
                <a14:m>
                  <m:oMath xmlns:m="http://schemas.openxmlformats.org/officeDocument/2006/math">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Helvetica Neue Light"/>
                      </a:rPr>
                      <m:t>𝜔</m:t>
                    </m:r>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Helvetica Neue Light"/>
                      </a:rPr>
                      <m:t>=</m:t>
                    </m:r>
                    <m:f>
                      <m:fPr>
                        <m:type m:val="lin"/>
                        <m:ctrlP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Helvetica Neue Light"/>
                          </a:rPr>
                        </m:ctrlPr>
                      </m:fPr>
                      <m:num>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Helvetica Neue Light"/>
                          </a:rPr>
                          <m:t>1</m:t>
                        </m:r>
                      </m:num>
                      <m:den>
                        <m:rad>
                          <m:radPr>
                            <m:degHide m:val="on"/>
                            <m:ctrlP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Helvetica Neue Light"/>
                              </a:rPr>
                            </m:ctrlPr>
                          </m:radPr>
                          <m:deg/>
                          <m:e>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Helvetica Neue Light"/>
                              </a:rPr>
                              <m:t>𝐿𝐶</m:t>
                            </m:r>
                          </m:e>
                        </m:rad>
                      </m:den>
                    </m:f>
                  </m:oMath>
                </a14:m>
                <a:endParaRPr kumimoji="0" lang="en-GB" sz="4000" b="0" i="0" u="none" strike="noStrike" kern="0" cap="none" spc="0" normalizeH="0" baseline="0" noProof="0" dirty="0">
                  <a:ln>
                    <a:noFill/>
                  </a:ln>
                  <a:solidFill>
                    <a:srgbClr val="000000"/>
                  </a:solidFill>
                  <a:effectLst/>
                  <a:uLnTx/>
                  <a:uFillTx/>
                  <a:latin typeface="Helvetica Neue Light"/>
                  <a:sym typeface="Helvetica Neue Light"/>
                </a:endParaRPr>
              </a:p>
              <a:p>
                <a:pPr marL="571500" marR="0" lvl="0" indent="-571500" algn="l" defTabSz="913486" rtl="0" eaLnBrk="1" fontAlgn="auto" latinLnBrk="0" hangingPunct="1">
                  <a:lnSpc>
                    <a:spcPct val="100000"/>
                  </a:lnSpc>
                  <a:spcBef>
                    <a:spcPts val="0"/>
                  </a:spcBef>
                  <a:spcAft>
                    <a:spcPts val="0"/>
                  </a:spcAft>
                  <a:buClrTx/>
                  <a:buSzTx/>
                  <a:buFontTx/>
                  <a:buChar char="-"/>
                  <a:tabLst/>
                  <a:defRPr/>
                </a:pPr>
                <a:r>
                  <a:rPr kumimoji="0" lang="en-GB" sz="4000" b="0" i="0" u="none" strike="noStrike" kern="0" cap="none" spc="0" normalizeH="0" baseline="0" noProof="0" dirty="0">
                    <a:ln>
                      <a:noFill/>
                    </a:ln>
                    <a:solidFill>
                      <a:srgbClr val="000000"/>
                    </a:solidFill>
                    <a:effectLst/>
                    <a:uLnTx/>
                    <a:uFillTx/>
                    <a:latin typeface="Helvetica Neue Light"/>
                    <a:sym typeface="Helvetica Neue Light"/>
                  </a:rPr>
                  <a:t>Changes in device impedance (due to a charge sensing event) produce a change in the magnitude of the reflection coefficient (as well as a change in Q) </a:t>
                </a:r>
              </a:p>
            </p:txBody>
          </p:sp>
        </mc:Choice>
        <mc:Fallback xmlns="">
          <p:sp>
            <p:nvSpPr>
              <p:cNvPr id="41" name="TextBox 40">
                <a:extLst>
                  <a:ext uri="{FF2B5EF4-FFF2-40B4-BE49-F238E27FC236}">
                    <a16:creationId xmlns:a16="http://schemas.microsoft.com/office/drawing/2014/main" id="{40D69DC1-E6A7-5982-9AE3-85BBA56B5622}"/>
                  </a:ext>
                </a:extLst>
              </p:cNvPr>
              <p:cNvSpPr txBox="1">
                <a:spLocks noRot="1" noChangeAspect="1" noMove="1" noResize="1" noEditPoints="1" noAdjustHandles="1" noChangeArrowheads="1" noChangeShapeType="1" noTextEdit="1"/>
              </p:cNvSpPr>
              <p:nvPr/>
            </p:nvSpPr>
            <p:spPr>
              <a:xfrm>
                <a:off x="2328281" y="9344354"/>
                <a:ext cx="19536533" cy="3228128"/>
              </a:xfrm>
              <a:prstGeom prst="rect">
                <a:avLst/>
              </a:prstGeom>
              <a:blipFill>
                <a:blip r:embed="rId5"/>
                <a:stretch>
                  <a:fillRect l="-1123" t="-3214" b="-7372"/>
                </a:stretch>
              </a:blipFill>
              <a:ln w="12700" cap="flat">
                <a:noFill/>
                <a:miter lim="400000"/>
              </a:ln>
              <a:effectLst/>
            </p:spPr>
            <p:txBody>
              <a:bodyPr/>
              <a:lstStyle/>
              <a:p>
                <a:r>
                  <a:rPr lang="en-GB">
                    <a:noFill/>
                  </a:rPr>
                  <a:t> </a:t>
                </a:r>
              </a:p>
            </p:txBody>
          </p:sp>
        </mc:Fallback>
      </mc:AlternateContent>
      <p:sp>
        <p:nvSpPr>
          <p:cNvPr id="5" name="M Veldhorst et al, Nature Nano 9 981 (2014)">
            <a:extLst>
              <a:ext uri="{FF2B5EF4-FFF2-40B4-BE49-F238E27FC236}">
                <a16:creationId xmlns:a16="http://schemas.microsoft.com/office/drawing/2014/main" id="{7CD22531-740D-C880-5553-CE3C9BF6D7FE}"/>
              </a:ext>
            </a:extLst>
          </p:cNvPr>
          <p:cNvSpPr/>
          <p:nvPr/>
        </p:nvSpPr>
        <p:spPr>
          <a:xfrm>
            <a:off x="17385917" y="13088716"/>
            <a:ext cx="6984868" cy="574685"/>
          </a:xfrm>
          <a:prstGeom prst="rect">
            <a:avLst/>
          </a:prstGeom>
          <a:solidFill>
            <a:srgbClr val="EFFFF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nchor="b">
            <a:spAutoFit/>
          </a:bodyPr>
          <a:lstStyle/>
          <a:p>
            <a:pPr marL="0" marR="0" lvl="0" indent="0" algn="l" defTabSz="824674" rtl="0" eaLnBrk="1" fontAlgn="auto" latinLnBrk="0" hangingPunct="0">
              <a:lnSpc>
                <a:spcPct val="100000"/>
              </a:lnSpc>
              <a:spcBef>
                <a:spcPts val="0"/>
              </a:spcBef>
              <a:spcAft>
                <a:spcPts val="0"/>
              </a:spcAft>
              <a:buClrTx/>
              <a:buSzTx/>
              <a:buFontTx/>
              <a:buNone/>
              <a:tabLst/>
              <a:defRPr sz="2800" b="0">
                <a:solidFill>
                  <a:srgbClr val="1637FF"/>
                </a:solidFill>
                <a:latin typeface="Helvetica Neue Light"/>
                <a:ea typeface="Helvetica Neue Light"/>
                <a:cs typeface="Helvetica Neue Light"/>
                <a:sym typeface="Helvetica Neue Light"/>
              </a:defRPr>
            </a:pPr>
            <a:r>
              <a:rPr kumimoji="0" lang="en-GB" sz="2798" b="0" i="0" u="none" strike="noStrike" kern="0" cap="none" spc="0" normalizeH="0" baseline="0" noProof="0" dirty="0" err="1">
                <a:ln>
                  <a:noFill/>
                </a:ln>
                <a:solidFill>
                  <a:srgbClr val="1637FF"/>
                </a:solidFill>
                <a:effectLst/>
                <a:uLnTx/>
                <a:uFillTx/>
                <a:latin typeface="Helvetica Neue Light"/>
                <a:sym typeface="Helvetica Neue Light"/>
              </a:rPr>
              <a:t>Schoelkopf</a:t>
            </a:r>
            <a:r>
              <a:rPr kumimoji="0" lang="en-GB" sz="2798" b="0" i="0" u="none" strike="noStrike" kern="0" cap="none" spc="0" normalizeH="0" baseline="0" noProof="0" dirty="0">
                <a:ln>
                  <a:noFill/>
                </a:ln>
                <a:solidFill>
                  <a:srgbClr val="1637FF"/>
                </a:solidFill>
                <a:effectLst/>
                <a:uLnTx/>
                <a:uFillTx/>
                <a:latin typeface="Helvetica Neue Light"/>
                <a:sym typeface="Helvetica Neue Light"/>
              </a:rPr>
              <a:t> </a:t>
            </a:r>
            <a:r>
              <a:rPr kumimoji="0" sz="2798" b="0" i="1" u="none" strike="noStrike" kern="0" cap="none" spc="0" normalizeH="0" baseline="0" noProof="0" dirty="0">
                <a:ln>
                  <a:noFill/>
                </a:ln>
                <a:solidFill>
                  <a:srgbClr val="1637FF"/>
                </a:solidFill>
                <a:effectLst/>
                <a:uLnTx/>
                <a:uFillTx/>
                <a:latin typeface="Helvetica Neue"/>
                <a:ea typeface="Helvetica Neue"/>
                <a:cs typeface="Helvetica Neue"/>
                <a:sym typeface="Helvetica Neue Light"/>
              </a:rPr>
              <a:t>et al, </a:t>
            </a:r>
            <a:r>
              <a:rPr kumimoji="0" lang="en-GB" sz="2798" b="0" i="1" u="none" strike="noStrike" kern="0" cap="none" spc="0" normalizeH="0" baseline="0" noProof="0" dirty="0">
                <a:ln>
                  <a:noFill/>
                </a:ln>
                <a:solidFill>
                  <a:srgbClr val="1637FF"/>
                </a:solidFill>
                <a:effectLst/>
                <a:uLnTx/>
                <a:uFillTx/>
                <a:latin typeface="Helvetica Neue Light"/>
                <a:ea typeface="Helvetica Neue"/>
                <a:cs typeface="Helvetica Neue"/>
                <a:sym typeface="Helvetica Neue Light"/>
              </a:rPr>
              <a:t>Science</a:t>
            </a:r>
            <a:r>
              <a:rPr kumimoji="0" lang="en-GB" sz="2798" b="0" i="0" u="none" strike="noStrike" kern="0" cap="none" spc="0" normalizeH="0" baseline="0" noProof="0" dirty="0">
                <a:ln>
                  <a:noFill/>
                </a:ln>
                <a:solidFill>
                  <a:srgbClr val="1637FF"/>
                </a:solidFill>
                <a:effectLst/>
                <a:uLnTx/>
                <a:uFillTx/>
                <a:latin typeface="Helvetica Neue Light"/>
                <a:sym typeface="Helvetica Neue Light"/>
              </a:rPr>
              <a:t> 280 1238 </a:t>
            </a:r>
            <a:r>
              <a:rPr kumimoji="0" sz="2798" b="0" i="0" u="none" strike="noStrike" kern="0" cap="none" spc="0" normalizeH="0" baseline="0" noProof="0" dirty="0">
                <a:ln>
                  <a:noFill/>
                </a:ln>
                <a:solidFill>
                  <a:srgbClr val="1637FF"/>
                </a:solidFill>
                <a:effectLst/>
                <a:uLnTx/>
                <a:uFillTx/>
                <a:latin typeface="Helvetica Neue Light"/>
                <a:sym typeface="Helvetica Neue Light"/>
              </a:rPr>
              <a:t>(</a:t>
            </a:r>
            <a:r>
              <a:rPr kumimoji="0" lang="en-GB" sz="2798" b="0" i="0" u="none" strike="noStrike" kern="0" cap="none" spc="0" normalizeH="0" baseline="0" noProof="0" dirty="0">
                <a:ln>
                  <a:noFill/>
                </a:ln>
                <a:solidFill>
                  <a:srgbClr val="1637FF"/>
                </a:solidFill>
                <a:effectLst/>
                <a:uLnTx/>
                <a:uFillTx/>
                <a:latin typeface="Helvetica Neue Light"/>
                <a:sym typeface="Helvetica Neue Light"/>
              </a:rPr>
              <a:t>1998</a:t>
            </a:r>
            <a:r>
              <a:rPr kumimoji="0" sz="2798" b="0" i="0" u="none" strike="noStrike" kern="0" cap="none" spc="0" normalizeH="0" baseline="0" noProof="0" dirty="0">
                <a:ln>
                  <a:noFill/>
                </a:ln>
                <a:solidFill>
                  <a:srgbClr val="1637FF"/>
                </a:solidFill>
                <a:effectLst/>
                <a:uLnTx/>
                <a:uFillTx/>
                <a:latin typeface="Helvetica Neue Light"/>
                <a:sym typeface="Helvetica Neue Light"/>
              </a:rPr>
              <a:t>)</a:t>
            </a:r>
          </a:p>
        </p:txBody>
      </p:sp>
      <p:grpSp>
        <p:nvGrpSpPr>
          <p:cNvPr id="19" name="Group 18">
            <a:extLst>
              <a:ext uri="{FF2B5EF4-FFF2-40B4-BE49-F238E27FC236}">
                <a16:creationId xmlns:a16="http://schemas.microsoft.com/office/drawing/2014/main" id="{BC381C22-52DE-66FE-419D-5F737B984E21}"/>
              </a:ext>
            </a:extLst>
          </p:cNvPr>
          <p:cNvGrpSpPr/>
          <p:nvPr/>
        </p:nvGrpSpPr>
        <p:grpSpPr>
          <a:xfrm>
            <a:off x="7484130" y="3356942"/>
            <a:ext cx="4551309" cy="4760165"/>
            <a:chOff x="4774749" y="1140380"/>
            <a:chExt cx="5250224" cy="4837906"/>
          </a:xfrm>
        </p:grpSpPr>
        <p:pic>
          <p:nvPicPr>
            <p:cNvPr id="21" name="Picture 20" descr="A close-up of a graph&#10;&#10;Description automatically generated">
              <a:extLst>
                <a:ext uri="{FF2B5EF4-FFF2-40B4-BE49-F238E27FC236}">
                  <a16:creationId xmlns:a16="http://schemas.microsoft.com/office/drawing/2014/main" id="{DC4A42EA-496F-EB04-5B6A-2B018768FF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21193" y="1315097"/>
              <a:ext cx="4403780" cy="4663189"/>
            </a:xfrm>
            <a:prstGeom prst="rect">
              <a:avLst/>
            </a:prstGeom>
          </p:spPr>
        </p:pic>
        <p:pic>
          <p:nvPicPr>
            <p:cNvPr id="24" name="Picture 23" descr="A close-up of a graph&#10;&#10;Description automatically generated">
              <a:extLst>
                <a:ext uri="{FF2B5EF4-FFF2-40B4-BE49-F238E27FC236}">
                  <a16:creationId xmlns:a16="http://schemas.microsoft.com/office/drawing/2014/main" id="{F2FAE4CC-2006-5258-B583-3A380A628C96}"/>
                </a:ext>
              </a:extLst>
            </p:cNvPr>
            <p:cNvPicPr>
              <a:picLocks noChangeAspect="1"/>
            </p:cNvPicPr>
            <p:nvPr/>
          </p:nvPicPr>
          <p:blipFill>
            <a:blip r:embed="rId6" cstate="print">
              <a:extLst>
                <a:ext uri="{28A0092B-C50C-407E-A947-70E740481C1C}">
                  <a14:useLocalDpi xmlns:a14="http://schemas.microsoft.com/office/drawing/2010/main" val="0"/>
                </a:ext>
              </a:extLst>
            </a:blip>
            <a:srcRect l="32367" r="33423" b="88559"/>
            <a:stretch/>
          </p:blipFill>
          <p:spPr>
            <a:xfrm flipH="1">
              <a:off x="8518466" y="1315097"/>
              <a:ext cx="1506507" cy="533531"/>
            </a:xfrm>
            <a:prstGeom prst="rect">
              <a:avLst/>
            </a:prstGeom>
          </p:spPr>
        </p:pic>
        <p:pic>
          <p:nvPicPr>
            <p:cNvPr id="25" name="Picture 24" descr="A close-up of a graph&#10;&#10;Description automatically generated">
              <a:extLst>
                <a:ext uri="{FF2B5EF4-FFF2-40B4-BE49-F238E27FC236}">
                  <a16:creationId xmlns:a16="http://schemas.microsoft.com/office/drawing/2014/main" id="{EA923B84-B5FD-E120-58B4-8C12DCECF26A}"/>
                </a:ext>
              </a:extLst>
            </p:cNvPr>
            <p:cNvPicPr>
              <a:picLocks noChangeAspect="1"/>
            </p:cNvPicPr>
            <p:nvPr/>
          </p:nvPicPr>
          <p:blipFill>
            <a:blip r:embed="rId6" cstate="print">
              <a:extLst>
                <a:ext uri="{28A0092B-C50C-407E-A947-70E740481C1C}">
                  <a14:useLocalDpi xmlns:a14="http://schemas.microsoft.com/office/drawing/2010/main" val="0"/>
                </a:ext>
              </a:extLst>
            </a:blip>
            <a:srcRect l="32367" r="33423" b="88559"/>
            <a:stretch/>
          </p:blipFill>
          <p:spPr>
            <a:xfrm flipH="1">
              <a:off x="8518465" y="1704269"/>
              <a:ext cx="1506507" cy="533531"/>
            </a:xfrm>
            <a:prstGeom prst="rect">
              <a:avLst/>
            </a:prstGeom>
          </p:spPr>
        </p:pic>
        <p:pic>
          <p:nvPicPr>
            <p:cNvPr id="26" name="Picture 25" descr="A close-up of a graph&#10;&#10;Description automatically generated">
              <a:extLst>
                <a:ext uri="{FF2B5EF4-FFF2-40B4-BE49-F238E27FC236}">
                  <a16:creationId xmlns:a16="http://schemas.microsoft.com/office/drawing/2014/main" id="{64D98998-4114-8790-AAB1-B82DE0BE3FDA}"/>
                </a:ext>
              </a:extLst>
            </p:cNvPr>
            <p:cNvPicPr>
              <a:picLocks noChangeAspect="1"/>
            </p:cNvPicPr>
            <p:nvPr/>
          </p:nvPicPr>
          <p:blipFill>
            <a:blip r:embed="rId6" cstate="print">
              <a:extLst>
                <a:ext uri="{28A0092B-C50C-407E-A947-70E740481C1C}">
                  <a14:useLocalDpi xmlns:a14="http://schemas.microsoft.com/office/drawing/2010/main" val="0"/>
                </a:ext>
              </a:extLst>
            </a:blip>
            <a:srcRect l="51378" r="33423" b="89143"/>
            <a:stretch/>
          </p:blipFill>
          <p:spPr>
            <a:xfrm flipH="1">
              <a:off x="8371561" y="1735712"/>
              <a:ext cx="669318" cy="506326"/>
            </a:xfrm>
            <a:prstGeom prst="rect">
              <a:avLst/>
            </a:prstGeom>
          </p:spPr>
        </p:pic>
        <p:cxnSp>
          <p:nvCxnSpPr>
            <p:cNvPr id="28" name="Straight Connector 27">
              <a:extLst>
                <a:ext uri="{FF2B5EF4-FFF2-40B4-BE49-F238E27FC236}">
                  <a16:creationId xmlns:a16="http://schemas.microsoft.com/office/drawing/2014/main" id="{31C82390-59C4-0B2B-69E6-A960B370AB31}"/>
                </a:ext>
              </a:extLst>
            </p:cNvPr>
            <p:cNvCxnSpPr>
              <a:cxnSpLocks/>
            </p:cNvCxnSpPr>
            <p:nvPr/>
          </p:nvCxnSpPr>
          <p:spPr>
            <a:xfrm>
              <a:off x="8632534" y="1578764"/>
              <a:ext cx="1208797" cy="0"/>
            </a:xfrm>
            <a:prstGeom prst="line">
              <a:avLst/>
            </a:prstGeom>
            <a:ln w="76200">
              <a:solidFill>
                <a:schemeClr val="bg1"/>
              </a:solidFill>
            </a:ln>
          </p:spPr>
          <p:style>
            <a:lnRef idx="2">
              <a:schemeClr val="accent1"/>
            </a:lnRef>
            <a:fillRef idx="0">
              <a:schemeClr val="accent1"/>
            </a:fillRef>
            <a:effectRef idx="1">
              <a:schemeClr val="accent1"/>
            </a:effectRef>
            <a:fontRef idx="minor">
              <a:schemeClr val="tx1"/>
            </a:fontRef>
          </p:style>
        </p:cxnSp>
        <p:pic>
          <p:nvPicPr>
            <p:cNvPr id="30" name="Image" descr="Image">
              <a:extLst>
                <a:ext uri="{FF2B5EF4-FFF2-40B4-BE49-F238E27FC236}">
                  <a16:creationId xmlns:a16="http://schemas.microsoft.com/office/drawing/2014/main" id="{51193E2F-630B-8420-8624-2A59409D94B5}"/>
                </a:ext>
              </a:extLst>
            </p:cNvPr>
            <p:cNvPicPr>
              <a:picLocks noChangeAspect="1"/>
            </p:cNvPicPr>
            <p:nvPr/>
          </p:nvPicPr>
          <p:blipFill>
            <a:blip r:embed="rId7"/>
            <a:srcRect l="13395" t="23476" r="8298" b="21069"/>
            <a:stretch>
              <a:fillRect/>
            </a:stretch>
          </p:blipFill>
          <p:spPr>
            <a:xfrm>
              <a:off x="4774749" y="1140380"/>
              <a:ext cx="1238061" cy="438384"/>
            </a:xfrm>
            <a:prstGeom prst="rect">
              <a:avLst/>
            </a:prstGeom>
            <a:ln w="12700">
              <a:miter lim="400000"/>
            </a:ln>
          </p:spPr>
        </p:pic>
      </p:grpSp>
      <p:sp>
        <p:nvSpPr>
          <p:cNvPr id="62" name="TextBox 61">
            <a:extLst>
              <a:ext uri="{FF2B5EF4-FFF2-40B4-BE49-F238E27FC236}">
                <a16:creationId xmlns:a16="http://schemas.microsoft.com/office/drawing/2014/main" id="{01BA6370-CE50-FBA9-92CB-78B3466B5FD1}"/>
              </a:ext>
            </a:extLst>
          </p:cNvPr>
          <p:cNvSpPr txBox="1"/>
          <p:nvPr/>
        </p:nvSpPr>
        <p:spPr>
          <a:xfrm>
            <a:off x="10729478" y="3860303"/>
            <a:ext cx="1305959" cy="954107"/>
          </a:xfrm>
          <a:prstGeom prst="rect">
            <a:avLst/>
          </a:prstGeom>
          <a:noFill/>
        </p:spPr>
        <p:txBody>
          <a:bodyPr wrap="square" rtlCol="0">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rPr>
              <a:t>200 nm</a:t>
            </a:r>
            <a:endParaRPr kumimoji="0" lang="en-GB" sz="2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endParaRPr>
          </a:p>
        </p:txBody>
      </p:sp>
      <p:sp>
        <p:nvSpPr>
          <p:cNvPr id="65" name="quantum MOTION / BRIEF HISTORY">
            <a:extLst>
              <a:ext uri="{FF2B5EF4-FFF2-40B4-BE49-F238E27FC236}">
                <a16:creationId xmlns:a16="http://schemas.microsoft.com/office/drawing/2014/main" id="{67B2108E-4556-E3CD-47A0-A50E30DBD2C4}"/>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marL="0" marR="0" lvl="0" indent="0" algn="ctr" defTabSz="2438338" rtl="0" eaLnBrk="1" fontAlgn="auto" latinLnBrk="0" hangingPunct="1">
              <a:lnSpc>
                <a:spcPct val="100000"/>
              </a:lnSpc>
              <a:spcBef>
                <a:spcPts val="5894"/>
              </a:spcBef>
              <a:spcAft>
                <a:spcPts val="0"/>
              </a:spcAft>
              <a:buClrTx/>
              <a:buSzTx/>
              <a:buFontTx/>
              <a:buNone/>
              <a:tabLst/>
              <a:defRPr sz="8400" b="0" cap="all">
                <a:solidFill>
                  <a:srgbClr val="131428"/>
                </a:solidFill>
                <a:latin typeface="Helvetica"/>
                <a:ea typeface="Helvetica"/>
                <a:cs typeface="Helvetica"/>
                <a:sym typeface="Helvetica"/>
              </a:defRPr>
            </a:pPr>
            <a:r>
              <a:rPr kumimoji="0" lang="en-GB" sz="8400" b="0" i="0" u="none" strike="noStrike" kern="0" cap="all" spc="36" normalizeH="0" baseline="0" noProof="0" dirty="0">
                <a:ln>
                  <a:noFill/>
                </a:ln>
                <a:solidFill>
                  <a:srgbClr val="5E5E5E"/>
                </a:solidFill>
                <a:effectLst/>
                <a:uLnTx/>
                <a:uFillTx/>
                <a:latin typeface="Helvetica"/>
                <a:ea typeface="Helvetica"/>
                <a:cs typeface="Helvetica"/>
                <a:sym typeface="Helvetica"/>
              </a:rPr>
              <a:t>The rf single-electron </a:t>
            </a:r>
            <a:r>
              <a:rPr kumimoji="0" lang="en-GB" sz="8400" b="0" i="0" u="none" strike="noStrike" kern="0" cap="all" spc="36" normalizeH="0" baseline="0" noProof="0" dirty="0">
                <a:ln>
                  <a:noFill/>
                </a:ln>
                <a:solidFill>
                  <a:srgbClr val="FF0000"/>
                </a:solidFill>
                <a:effectLst/>
                <a:uLnTx/>
                <a:uFillTx/>
                <a:latin typeface="Helvetica"/>
                <a:ea typeface="Helvetica"/>
                <a:cs typeface="Helvetica"/>
                <a:sym typeface="Helvetica"/>
              </a:rPr>
              <a:t>transistor</a:t>
            </a:r>
          </a:p>
        </p:txBody>
      </p:sp>
      <p:grpSp>
        <p:nvGrpSpPr>
          <p:cNvPr id="71" name="Group 70">
            <a:extLst>
              <a:ext uri="{FF2B5EF4-FFF2-40B4-BE49-F238E27FC236}">
                <a16:creationId xmlns:a16="http://schemas.microsoft.com/office/drawing/2014/main" id="{EE92A7ED-01EA-D604-5FA4-E1F08E0AA02F}"/>
              </a:ext>
            </a:extLst>
          </p:cNvPr>
          <p:cNvGrpSpPr/>
          <p:nvPr/>
        </p:nvGrpSpPr>
        <p:grpSpPr>
          <a:xfrm>
            <a:off x="8217893" y="4046528"/>
            <a:ext cx="1187302" cy="2240048"/>
            <a:chOff x="2164561" y="4202238"/>
            <a:chExt cx="2537746" cy="4291196"/>
          </a:xfrm>
        </p:grpSpPr>
        <p:sp>
          <p:nvSpPr>
            <p:cNvPr id="66" name="Rectangle 65">
              <a:extLst>
                <a:ext uri="{FF2B5EF4-FFF2-40B4-BE49-F238E27FC236}">
                  <a16:creationId xmlns:a16="http://schemas.microsoft.com/office/drawing/2014/main" id="{73A34E77-4568-673B-8B88-DD00332B9955}"/>
                </a:ext>
              </a:extLst>
            </p:cNvPr>
            <p:cNvSpPr/>
            <p:nvPr/>
          </p:nvSpPr>
          <p:spPr>
            <a:xfrm>
              <a:off x="2164561" y="4202238"/>
              <a:ext cx="2426589" cy="695810"/>
            </a:xfrm>
            <a:prstGeom prst="rect">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67" name="Rectangle 66">
              <a:extLst>
                <a:ext uri="{FF2B5EF4-FFF2-40B4-BE49-F238E27FC236}">
                  <a16:creationId xmlns:a16="http://schemas.microsoft.com/office/drawing/2014/main" id="{3A30C815-1123-191A-B617-D65FA582779B}"/>
                </a:ext>
              </a:extLst>
            </p:cNvPr>
            <p:cNvSpPr/>
            <p:nvPr/>
          </p:nvSpPr>
          <p:spPr>
            <a:xfrm>
              <a:off x="3916775" y="4237760"/>
              <a:ext cx="785532" cy="1024721"/>
            </a:xfrm>
            <a:prstGeom prst="rect">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68" name="Rectangle 67">
              <a:extLst>
                <a:ext uri="{FF2B5EF4-FFF2-40B4-BE49-F238E27FC236}">
                  <a16:creationId xmlns:a16="http://schemas.microsoft.com/office/drawing/2014/main" id="{0590EB26-9BAA-CC10-D471-8D258E746D03}"/>
                </a:ext>
              </a:extLst>
            </p:cNvPr>
            <p:cNvSpPr/>
            <p:nvPr/>
          </p:nvSpPr>
          <p:spPr>
            <a:xfrm flipH="1">
              <a:off x="2164561" y="7797624"/>
              <a:ext cx="2426589" cy="695810"/>
            </a:xfrm>
            <a:prstGeom prst="rect">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69" name="Rectangle 68">
              <a:extLst>
                <a:ext uri="{FF2B5EF4-FFF2-40B4-BE49-F238E27FC236}">
                  <a16:creationId xmlns:a16="http://schemas.microsoft.com/office/drawing/2014/main" id="{7AD271BF-0D92-CEDC-EA02-1FEE92614FB3}"/>
                </a:ext>
              </a:extLst>
            </p:cNvPr>
            <p:cNvSpPr/>
            <p:nvPr/>
          </p:nvSpPr>
          <p:spPr>
            <a:xfrm flipH="1">
              <a:off x="3872060" y="7338546"/>
              <a:ext cx="785532" cy="1024721"/>
            </a:xfrm>
            <a:prstGeom prst="rect">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70" name="Oval 69">
              <a:extLst>
                <a:ext uri="{FF2B5EF4-FFF2-40B4-BE49-F238E27FC236}">
                  <a16:creationId xmlns:a16="http://schemas.microsoft.com/office/drawing/2014/main" id="{3FF7F35D-4A5C-6F72-DA80-7D64114E89D9}"/>
                </a:ext>
              </a:extLst>
            </p:cNvPr>
            <p:cNvSpPr/>
            <p:nvPr/>
          </p:nvSpPr>
          <p:spPr>
            <a:xfrm>
              <a:off x="3965958" y="6012053"/>
              <a:ext cx="585997" cy="602548"/>
            </a:xfrm>
            <a:prstGeom prst="ellipse">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644E">
                    <a:lumMod val="75000"/>
                  </a:srgbClr>
                </a:solidFill>
                <a:effectLst/>
                <a:uLnTx/>
                <a:uFillTx/>
                <a:latin typeface="Helvetica Neue"/>
                <a:sym typeface="Helvetica Neue"/>
              </a:endParaRPr>
            </a:p>
          </p:txBody>
        </p:sp>
      </p:grpSp>
      <p:grpSp>
        <p:nvGrpSpPr>
          <p:cNvPr id="74" name="Group 73">
            <a:extLst>
              <a:ext uri="{FF2B5EF4-FFF2-40B4-BE49-F238E27FC236}">
                <a16:creationId xmlns:a16="http://schemas.microsoft.com/office/drawing/2014/main" id="{D60866CF-FB0F-12D5-3D82-9648BF0F5534}"/>
              </a:ext>
            </a:extLst>
          </p:cNvPr>
          <p:cNvGrpSpPr/>
          <p:nvPr/>
        </p:nvGrpSpPr>
        <p:grpSpPr>
          <a:xfrm>
            <a:off x="9681957" y="4991270"/>
            <a:ext cx="803382" cy="296963"/>
            <a:chOff x="9565198" y="5228734"/>
            <a:chExt cx="1832144" cy="602548"/>
          </a:xfrm>
        </p:grpSpPr>
        <p:sp>
          <p:nvSpPr>
            <p:cNvPr id="72" name="Oval 71">
              <a:extLst>
                <a:ext uri="{FF2B5EF4-FFF2-40B4-BE49-F238E27FC236}">
                  <a16:creationId xmlns:a16="http://schemas.microsoft.com/office/drawing/2014/main" id="{CE859128-6110-4109-2DE1-576ECDFB6AF9}"/>
                </a:ext>
              </a:extLst>
            </p:cNvPr>
            <p:cNvSpPr/>
            <p:nvPr/>
          </p:nvSpPr>
          <p:spPr>
            <a:xfrm>
              <a:off x="10811345" y="5228734"/>
              <a:ext cx="585997" cy="60254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644E">
                    <a:lumMod val="75000"/>
                  </a:srgbClr>
                </a:solidFill>
                <a:effectLst/>
                <a:uLnTx/>
                <a:uFillTx/>
                <a:latin typeface="Helvetica Neue"/>
                <a:sym typeface="Helvetica Neue"/>
              </a:endParaRPr>
            </a:p>
          </p:txBody>
        </p:sp>
        <p:sp>
          <p:nvSpPr>
            <p:cNvPr id="73" name="Oval 72">
              <a:extLst>
                <a:ext uri="{FF2B5EF4-FFF2-40B4-BE49-F238E27FC236}">
                  <a16:creationId xmlns:a16="http://schemas.microsoft.com/office/drawing/2014/main" id="{72CBCBC8-2777-DC6D-25CB-D98795B591E5}"/>
                </a:ext>
              </a:extLst>
            </p:cNvPr>
            <p:cNvSpPr/>
            <p:nvPr/>
          </p:nvSpPr>
          <p:spPr>
            <a:xfrm>
              <a:off x="9565198" y="5228734"/>
              <a:ext cx="585997" cy="60254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644E">
                    <a:lumMod val="75000"/>
                  </a:srgbClr>
                </a:solidFill>
                <a:effectLst/>
                <a:uLnTx/>
                <a:uFillTx/>
                <a:latin typeface="Helvetica Neue"/>
                <a:sym typeface="Helvetica Neue"/>
              </a:endParaRPr>
            </a:p>
          </p:txBody>
        </p:sp>
      </p:grpSp>
      <p:grpSp>
        <p:nvGrpSpPr>
          <p:cNvPr id="7" name="Group 6">
            <a:extLst>
              <a:ext uri="{FF2B5EF4-FFF2-40B4-BE49-F238E27FC236}">
                <a16:creationId xmlns:a16="http://schemas.microsoft.com/office/drawing/2014/main" id="{CB0B069F-4A06-A138-7F0B-BFCDAD074E25}"/>
              </a:ext>
            </a:extLst>
          </p:cNvPr>
          <p:cNvGrpSpPr/>
          <p:nvPr/>
        </p:nvGrpSpPr>
        <p:grpSpPr>
          <a:xfrm>
            <a:off x="12172650" y="2802054"/>
            <a:ext cx="11233248" cy="5594066"/>
            <a:chOff x="6079975" y="1582455"/>
            <a:chExt cx="5616624" cy="2797033"/>
          </a:xfrm>
        </p:grpSpPr>
        <p:pic>
          <p:nvPicPr>
            <p:cNvPr id="9" name="Picture 8">
              <a:extLst>
                <a:ext uri="{FF2B5EF4-FFF2-40B4-BE49-F238E27FC236}">
                  <a16:creationId xmlns:a16="http://schemas.microsoft.com/office/drawing/2014/main" id="{042748AD-BCDE-48B8-067F-5593738F50C4}"/>
                </a:ext>
              </a:extLst>
            </p:cNvPr>
            <p:cNvPicPr>
              <a:picLocks noChangeAspect="1"/>
            </p:cNvPicPr>
            <p:nvPr/>
          </p:nvPicPr>
          <p:blipFill>
            <a:blip r:embed="rId8"/>
            <a:stretch>
              <a:fillRect/>
            </a:stretch>
          </p:blipFill>
          <p:spPr>
            <a:xfrm>
              <a:off x="6079975" y="1758398"/>
              <a:ext cx="5616624" cy="2621090"/>
            </a:xfrm>
            <a:prstGeom prst="rect">
              <a:avLst/>
            </a:prstGeom>
          </p:spPr>
        </p:pic>
        <p:sp>
          <p:nvSpPr>
            <p:cNvPr id="10" name="TextBox 9">
              <a:extLst>
                <a:ext uri="{FF2B5EF4-FFF2-40B4-BE49-F238E27FC236}">
                  <a16:creationId xmlns:a16="http://schemas.microsoft.com/office/drawing/2014/main" id="{B88A5EB4-FA6A-546A-97A1-F11CB5683AB4}"/>
                </a:ext>
              </a:extLst>
            </p:cNvPr>
            <p:cNvSpPr txBox="1"/>
            <p:nvPr/>
          </p:nvSpPr>
          <p:spPr>
            <a:xfrm>
              <a:off x="7892283" y="1582455"/>
              <a:ext cx="2397948" cy="322845"/>
            </a:xfrm>
            <a:prstGeom prst="rect">
              <a:avLst/>
            </a:prstGeom>
            <a:noFill/>
          </p:spPr>
          <p:txBody>
            <a:bodyPr wrap="square">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GB" sz="3596" b="0" i="0" u="none" strike="noStrike" kern="0" cap="none" spc="0" normalizeH="0" baseline="0" noProof="0" dirty="0">
                  <a:ln>
                    <a:noFill/>
                  </a:ln>
                  <a:solidFill>
                    <a:srgbClr val="000000"/>
                  </a:solidFill>
                  <a:effectLst/>
                  <a:uLnTx/>
                  <a:uFillTx/>
                  <a:latin typeface="Helvetica Neue Light"/>
                  <a:sym typeface="Helvetica Neue Light"/>
                </a:rPr>
                <a:t>Impedance matching</a:t>
              </a:r>
              <a:endParaRPr kumimoji="0" lang="en-GB" sz="3600" b="0" i="0" u="none" strike="noStrike" kern="1200" cap="none" spc="0" normalizeH="0" baseline="0" noProof="0" dirty="0">
                <a:ln>
                  <a:noFill/>
                </a:ln>
                <a:solidFill>
                  <a:srgbClr val="000000"/>
                </a:solidFill>
                <a:effectLst/>
                <a:uLnTx/>
                <a:uFillTx/>
                <a:latin typeface="Helvetica Neue Medium"/>
                <a:sym typeface="Helvetica Neue"/>
              </a:endParaRPr>
            </a:p>
          </p:txBody>
        </p:sp>
      </p:grpSp>
    </p:spTree>
    <p:extLst>
      <p:ext uri="{BB962C8B-B14F-4D97-AF65-F5344CB8AC3E}">
        <p14:creationId xmlns:p14="http://schemas.microsoft.com/office/powerpoint/2010/main" val="44568661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EC527-57EF-B9C3-AE87-054CE19D8D1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7C5A0C7-24D9-70B9-CFE0-CF57B9A4CF17}"/>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37" name="Slide Number">
            <a:extLst>
              <a:ext uri="{FF2B5EF4-FFF2-40B4-BE49-F238E27FC236}">
                <a16:creationId xmlns:a16="http://schemas.microsoft.com/office/drawing/2014/main" id="{640E5F13-2EC1-34A6-6EEF-DEB79F52D6C3}"/>
              </a:ext>
            </a:extLst>
          </p:cNvPr>
          <p:cNvSpPr txBox="1">
            <a:spLocks noGrp="1"/>
          </p:cNvSpPr>
          <p:nvPr>
            <p:ph type="sldNum" sz="quarter" idx="2"/>
          </p:nvPr>
        </p:nvSpPr>
        <p:spPr>
          <a:xfrm>
            <a:off x="22961550" y="12774389"/>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16</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A33ECEC0-896F-E9E6-EED6-E091E8565E7A}"/>
              </a:ext>
            </a:extLst>
          </p:cNvPr>
          <p:cNvSpPr txBox="1">
            <a:spLocks noGrp="1"/>
          </p:cNvSpPr>
          <p:nvPr>
            <p:ph type="body" sz="quarter" idx="13"/>
          </p:nvPr>
        </p:nvSpPr>
        <p:spPr>
          <a:xfrm>
            <a:off x="8003421" y="931369"/>
            <a:ext cx="8377294"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tx1"/>
                </a:solidFill>
              </a:rPr>
              <a:t>Spin  </a:t>
            </a:r>
            <a:r>
              <a:rPr lang="en-GB" dirty="0">
                <a:solidFill>
                  <a:srgbClr val="FF0000"/>
                </a:solidFill>
              </a:rPr>
              <a:t>readout</a:t>
            </a:r>
            <a:endParaRPr dirty="0">
              <a:solidFill>
                <a:srgbClr val="FF0000"/>
              </a:solidFill>
            </a:endParaRPr>
          </a:p>
        </p:txBody>
      </p:sp>
      <p:sp>
        <p:nvSpPr>
          <p:cNvPr id="4" name="TextBox 15">
            <a:extLst>
              <a:ext uri="{FF2B5EF4-FFF2-40B4-BE49-F238E27FC236}">
                <a16:creationId xmlns:a16="http://schemas.microsoft.com/office/drawing/2014/main" id="{27EF7B18-F028-4907-34D0-9E9B56760EA9}"/>
              </a:ext>
            </a:extLst>
          </p:cNvPr>
          <p:cNvSpPr txBox="1"/>
          <p:nvPr/>
        </p:nvSpPr>
        <p:spPr>
          <a:xfrm>
            <a:off x="961499" y="2778431"/>
            <a:ext cx="10769111" cy="707886"/>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sng" strike="noStrike" kern="0" cap="none" spc="0" normalizeH="0" baseline="0" noProof="0" dirty="0">
                <a:ln>
                  <a:noFill/>
                </a:ln>
                <a:solidFill>
                  <a:srgbClr val="D5D5D5">
                    <a:lumMod val="10000"/>
                  </a:srgbClr>
                </a:solidFill>
                <a:effectLst/>
                <a:uLnTx/>
                <a:uFillTx/>
                <a:latin typeface="Helvetica Neue Medium"/>
                <a:sym typeface="Helvetica Neue Medium"/>
              </a:rPr>
              <a:t>Multi-chip assembly</a:t>
            </a:r>
            <a:endParaRPr kumimoji="0" lang="en-GB" sz="4000" b="0" u="none"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pic>
        <p:nvPicPr>
          <p:cNvPr id="8196" name="Picture 4">
            <a:extLst>
              <a:ext uri="{FF2B5EF4-FFF2-40B4-BE49-F238E27FC236}">
                <a16:creationId xmlns:a16="http://schemas.microsoft.com/office/drawing/2014/main" id="{A01E781C-8232-0EB0-C8E6-D495033356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5447"/>
          <a:stretch>
            <a:fillRect/>
          </a:stretch>
        </p:blipFill>
        <p:spPr bwMode="auto">
          <a:xfrm>
            <a:off x="1567178" y="3730329"/>
            <a:ext cx="10163432" cy="767487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5">
            <a:extLst>
              <a:ext uri="{FF2B5EF4-FFF2-40B4-BE49-F238E27FC236}">
                <a16:creationId xmlns:a16="http://schemas.microsoft.com/office/drawing/2014/main" id="{A527DD9B-E92F-B940-BD5D-9D027FE4B727}"/>
              </a:ext>
            </a:extLst>
          </p:cNvPr>
          <p:cNvSpPr txBox="1"/>
          <p:nvPr/>
        </p:nvSpPr>
        <p:spPr>
          <a:xfrm>
            <a:off x="1225171" y="11649217"/>
            <a:ext cx="10769111" cy="1323439"/>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rPr>
              <a:t>Superconducting spirals</a:t>
            </a:r>
            <a:r>
              <a:rPr lang="en-GB" sz="4000" dirty="0">
                <a:solidFill>
                  <a:srgbClr val="D5D5D5">
                    <a:lumMod val="10000"/>
                  </a:srgbClr>
                </a:solidFill>
                <a:latin typeface="Helvetica Neue Medium"/>
                <a:sym typeface="Helvetica Neue Medium"/>
              </a:rPr>
              <a:t> – to minimise losses</a:t>
            </a:r>
          </a:p>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rPr>
              <a:t>Parallel</a:t>
            </a:r>
            <a:r>
              <a:rPr kumimoji="0" lang="en-GB" sz="4000" b="0" i="0" strike="noStrike" kern="0" cap="none" spc="0" normalizeH="0" noProof="0" dirty="0">
                <a:ln>
                  <a:noFill/>
                </a:ln>
                <a:solidFill>
                  <a:srgbClr val="D5D5D5">
                    <a:lumMod val="10000"/>
                  </a:srgbClr>
                </a:solidFill>
                <a:effectLst/>
                <a:uLnTx/>
                <a:uFillTx/>
                <a:latin typeface="Helvetica Neue Medium"/>
                <a:sym typeface="Helvetica Neue Medium"/>
              </a:rPr>
              <a:t> topology – to control coupling </a:t>
            </a:r>
            <a:endPar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grpSp>
        <p:nvGrpSpPr>
          <p:cNvPr id="2" name="Group 1">
            <a:extLst>
              <a:ext uri="{FF2B5EF4-FFF2-40B4-BE49-F238E27FC236}">
                <a16:creationId xmlns:a16="http://schemas.microsoft.com/office/drawing/2014/main" id="{70FD3496-3521-D9B3-A401-810CA405E728}"/>
              </a:ext>
            </a:extLst>
          </p:cNvPr>
          <p:cNvGrpSpPr/>
          <p:nvPr/>
        </p:nvGrpSpPr>
        <p:grpSpPr>
          <a:xfrm>
            <a:off x="13082009" y="2805901"/>
            <a:ext cx="10769111" cy="9457899"/>
            <a:chOff x="13082009" y="2805901"/>
            <a:chExt cx="10769111" cy="9457899"/>
          </a:xfrm>
        </p:grpSpPr>
        <p:sp>
          <p:nvSpPr>
            <p:cNvPr id="7" name="TextBox 15">
              <a:extLst>
                <a:ext uri="{FF2B5EF4-FFF2-40B4-BE49-F238E27FC236}">
                  <a16:creationId xmlns:a16="http://schemas.microsoft.com/office/drawing/2014/main" id="{D10B35BE-6196-7275-4FD1-5769F3258E1D}"/>
                </a:ext>
              </a:extLst>
            </p:cNvPr>
            <p:cNvSpPr txBox="1"/>
            <p:nvPr/>
          </p:nvSpPr>
          <p:spPr>
            <a:xfrm>
              <a:off x="13082009" y="2805901"/>
              <a:ext cx="10769111" cy="1323439"/>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sng" strike="noStrike" kern="0" cap="none" spc="0" normalizeH="0" baseline="0" noProof="0" dirty="0">
                  <a:ln>
                    <a:noFill/>
                  </a:ln>
                  <a:solidFill>
                    <a:srgbClr val="D5D5D5">
                      <a:lumMod val="10000"/>
                    </a:srgbClr>
                  </a:solidFill>
                  <a:effectLst/>
                  <a:uLnTx/>
                  <a:uFillTx/>
                  <a:latin typeface="Helvetica Neue Medium"/>
                  <a:sym typeface="Helvetica Neue Medium"/>
                </a:rPr>
                <a:t>DQD Tune up and Pauli Spin Blockade</a:t>
              </a:r>
            </a:p>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lang="en-GB" sz="4000" u="sng" dirty="0">
                  <a:solidFill>
                    <a:srgbClr val="D5D5D5">
                      <a:lumMod val="10000"/>
                    </a:srgbClr>
                  </a:solidFill>
                  <a:latin typeface="Helvetica Neue Medium"/>
                  <a:sym typeface="Helvetica Neue Medium"/>
                </a:rPr>
                <a:t>For spin to charge conversion</a:t>
              </a:r>
              <a:endParaRPr kumimoji="0" lang="en-GB" sz="4000" b="0" u="none"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grpSp>
          <p:nvGrpSpPr>
            <p:cNvPr id="14" name="Group 13">
              <a:extLst>
                <a:ext uri="{FF2B5EF4-FFF2-40B4-BE49-F238E27FC236}">
                  <a16:creationId xmlns:a16="http://schemas.microsoft.com/office/drawing/2014/main" id="{4AF871EE-B0F0-7427-F943-9B9FEFB2A26F}"/>
                </a:ext>
              </a:extLst>
            </p:cNvPr>
            <p:cNvGrpSpPr/>
            <p:nvPr/>
          </p:nvGrpSpPr>
          <p:grpSpPr>
            <a:xfrm>
              <a:off x="13864588" y="4307324"/>
              <a:ext cx="8912778" cy="7956476"/>
              <a:chOff x="11648744" y="5186338"/>
              <a:chExt cx="5700351" cy="4892570"/>
            </a:xfrm>
          </p:grpSpPr>
          <p:pic>
            <p:nvPicPr>
              <p:cNvPr id="16" name="Picture 15">
                <a:extLst>
                  <a:ext uri="{FF2B5EF4-FFF2-40B4-BE49-F238E27FC236}">
                    <a16:creationId xmlns:a16="http://schemas.microsoft.com/office/drawing/2014/main" id="{778D99FA-FD98-85CC-E67A-8D5614FFB593}"/>
                  </a:ext>
                </a:extLst>
              </p:cNvPr>
              <p:cNvPicPr>
                <a:picLocks noChangeAspect="1"/>
              </p:cNvPicPr>
              <p:nvPr/>
            </p:nvPicPr>
            <p:blipFill>
              <a:blip r:embed="rId4"/>
              <a:srcRect l="23963" t="7499" r="34100" b="6555"/>
              <a:stretch>
                <a:fillRect/>
              </a:stretch>
            </p:blipFill>
            <p:spPr>
              <a:xfrm>
                <a:off x="12122371" y="5186338"/>
                <a:ext cx="4939540" cy="4358770"/>
              </a:xfrm>
              <a:prstGeom prst="rect">
                <a:avLst/>
              </a:prstGeom>
            </p:spPr>
          </p:pic>
          <p:sp>
            <p:nvSpPr>
              <p:cNvPr id="17" name="TextBox 16">
                <a:extLst>
                  <a:ext uri="{FF2B5EF4-FFF2-40B4-BE49-F238E27FC236}">
                    <a16:creationId xmlns:a16="http://schemas.microsoft.com/office/drawing/2014/main" id="{FFD5C409-43C3-0B44-4EE0-92FD485B72DB}"/>
                  </a:ext>
                </a:extLst>
              </p:cNvPr>
              <p:cNvSpPr txBox="1"/>
              <p:nvPr/>
            </p:nvSpPr>
            <p:spPr>
              <a:xfrm>
                <a:off x="13318928" y="5668354"/>
                <a:ext cx="1446522" cy="397440"/>
              </a:xfrm>
              <a:prstGeom prst="rect">
                <a:avLst/>
              </a:prstGeom>
              <a:noFill/>
            </p:spPr>
            <p:txBody>
              <a:bodyPr wrap="square" rtlCol="0">
                <a:spAutoFit/>
              </a:bodyPr>
              <a:lstStyle/>
              <a:p>
                <a:pPr algn="l" defTabSz="1828800" hangingPunct="1"/>
                <a:r>
                  <a:rPr lang="en-US" sz="3600" kern="1200" dirty="0">
                    <a:solidFill>
                      <a:srgbClr val="000000"/>
                    </a:solidFill>
                    <a:latin typeface="Helvetica Neue Medium"/>
                  </a:rPr>
                  <a:t>~(2,0)</a:t>
                </a:r>
              </a:p>
            </p:txBody>
          </p:sp>
          <p:sp>
            <p:nvSpPr>
              <p:cNvPr id="18" name="TextBox 17">
                <a:extLst>
                  <a:ext uri="{FF2B5EF4-FFF2-40B4-BE49-F238E27FC236}">
                    <a16:creationId xmlns:a16="http://schemas.microsoft.com/office/drawing/2014/main" id="{2D762AE4-811F-C005-3208-3130000CB578}"/>
                  </a:ext>
                </a:extLst>
              </p:cNvPr>
              <p:cNvSpPr txBox="1"/>
              <p:nvPr/>
            </p:nvSpPr>
            <p:spPr>
              <a:xfrm>
                <a:off x="13258701" y="7606729"/>
                <a:ext cx="1392448" cy="397440"/>
              </a:xfrm>
              <a:prstGeom prst="rect">
                <a:avLst/>
              </a:prstGeom>
              <a:noFill/>
            </p:spPr>
            <p:txBody>
              <a:bodyPr wrap="square" rtlCol="0">
                <a:spAutoFit/>
              </a:bodyPr>
              <a:lstStyle/>
              <a:p>
                <a:pPr algn="l" defTabSz="1828800" hangingPunct="1"/>
                <a:r>
                  <a:rPr lang="en-US" sz="3600" kern="1200" dirty="0">
                    <a:solidFill>
                      <a:srgbClr val="000000"/>
                    </a:solidFill>
                    <a:latin typeface="Helvetica Neue Medium"/>
                  </a:rPr>
                  <a:t>~(1,0)</a:t>
                </a:r>
              </a:p>
            </p:txBody>
          </p:sp>
          <p:sp>
            <p:nvSpPr>
              <p:cNvPr id="23" name="TextBox 22">
                <a:extLst>
                  <a:ext uri="{FF2B5EF4-FFF2-40B4-BE49-F238E27FC236}">
                    <a16:creationId xmlns:a16="http://schemas.microsoft.com/office/drawing/2014/main" id="{5212E4DE-0E4D-1B3E-7E67-183BA13CD99D}"/>
                  </a:ext>
                </a:extLst>
              </p:cNvPr>
              <p:cNvSpPr txBox="1"/>
              <p:nvPr/>
            </p:nvSpPr>
            <p:spPr>
              <a:xfrm>
                <a:off x="15508895" y="5558399"/>
                <a:ext cx="1392448" cy="397440"/>
              </a:xfrm>
              <a:prstGeom prst="rect">
                <a:avLst/>
              </a:prstGeom>
              <a:noFill/>
            </p:spPr>
            <p:txBody>
              <a:bodyPr wrap="square" rtlCol="0">
                <a:spAutoFit/>
              </a:bodyPr>
              <a:lstStyle/>
              <a:p>
                <a:pPr algn="l" defTabSz="1828800" hangingPunct="1"/>
                <a:r>
                  <a:rPr lang="en-US" sz="3600" kern="1200" dirty="0">
                    <a:solidFill>
                      <a:srgbClr val="FFFFFF"/>
                    </a:solidFill>
                    <a:latin typeface="Helvetica Neue Medium"/>
                  </a:rPr>
                  <a:t>~(2,1)</a:t>
                </a:r>
              </a:p>
            </p:txBody>
          </p:sp>
          <p:sp>
            <p:nvSpPr>
              <p:cNvPr id="24" name="TextBox 23">
                <a:extLst>
                  <a:ext uri="{FF2B5EF4-FFF2-40B4-BE49-F238E27FC236}">
                    <a16:creationId xmlns:a16="http://schemas.microsoft.com/office/drawing/2014/main" id="{31CA2D54-4EDE-C861-0B8A-28E96AEE6DD4}"/>
                  </a:ext>
                </a:extLst>
              </p:cNvPr>
              <p:cNvSpPr txBox="1"/>
              <p:nvPr/>
            </p:nvSpPr>
            <p:spPr>
              <a:xfrm>
                <a:off x="15351445" y="7453795"/>
                <a:ext cx="1392448" cy="397440"/>
              </a:xfrm>
              <a:prstGeom prst="rect">
                <a:avLst/>
              </a:prstGeom>
              <a:noFill/>
            </p:spPr>
            <p:txBody>
              <a:bodyPr wrap="square" rtlCol="0">
                <a:spAutoFit/>
              </a:bodyPr>
              <a:lstStyle/>
              <a:p>
                <a:pPr algn="l" defTabSz="1828800" hangingPunct="1"/>
                <a:r>
                  <a:rPr lang="en-US" sz="3600" kern="1200" dirty="0">
                    <a:solidFill>
                      <a:srgbClr val="000000"/>
                    </a:solidFill>
                    <a:latin typeface="Helvetica Neue Medium"/>
                  </a:rPr>
                  <a:t>~(1,1)</a:t>
                </a:r>
              </a:p>
            </p:txBody>
          </p:sp>
          <p:sp>
            <p:nvSpPr>
              <p:cNvPr id="25" name="TextBox 24">
                <a:extLst>
                  <a:ext uri="{FF2B5EF4-FFF2-40B4-BE49-F238E27FC236}">
                    <a16:creationId xmlns:a16="http://schemas.microsoft.com/office/drawing/2014/main" id="{FDBD7F77-E75C-A2F3-C437-55905007FDD5}"/>
                  </a:ext>
                </a:extLst>
              </p:cNvPr>
              <p:cNvSpPr txBox="1"/>
              <p:nvPr/>
            </p:nvSpPr>
            <p:spPr>
              <a:xfrm>
                <a:off x="12985547" y="8881291"/>
                <a:ext cx="4363548" cy="338554"/>
              </a:xfrm>
              <a:prstGeom prst="rect">
                <a:avLst/>
              </a:prstGeom>
              <a:noFill/>
            </p:spPr>
            <p:txBody>
              <a:bodyPr wrap="square" rtlCol="0">
                <a:spAutoFit/>
              </a:bodyPr>
              <a:lstStyle/>
              <a:p>
                <a:pPr algn="l" defTabSz="1828800" hangingPunct="1"/>
                <a:r>
                  <a:rPr lang="en-US" sz="1600" kern="1200" dirty="0">
                    <a:solidFill>
                      <a:srgbClr val="FFFFFF"/>
                    </a:solidFill>
                    <a:latin typeface="Helvetica Neue Medium"/>
                  </a:rPr>
                  <a:t>(N</a:t>
                </a:r>
                <a:r>
                  <a:rPr lang="en-US" sz="1600" kern="1200" baseline="-25000" dirty="0">
                    <a:solidFill>
                      <a:srgbClr val="FFFFFF"/>
                    </a:solidFill>
                    <a:latin typeface="Helvetica Neue Medium"/>
                  </a:rPr>
                  <a:t>L</a:t>
                </a:r>
                <a:r>
                  <a:rPr lang="en-US" sz="1600" kern="1200" dirty="0">
                    <a:solidFill>
                      <a:srgbClr val="FFFFFF"/>
                    </a:solidFill>
                    <a:latin typeface="Helvetica Neue Medium"/>
                  </a:rPr>
                  <a:t>,N</a:t>
                </a:r>
                <a:r>
                  <a:rPr lang="en-US" sz="1600" kern="1200" baseline="-25000" dirty="0">
                    <a:solidFill>
                      <a:srgbClr val="FFFFFF"/>
                    </a:solidFill>
                    <a:latin typeface="Helvetica Neue Medium"/>
                  </a:rPr>
                  <a:t>R</a:t>
                </a:r>
                <a:r>
                  <a:rPr lang="en-US" sz="1600" kern="1200" dirty="0">
                    <a:solidFill>
                      <a:srgbClr val="FFFFFF"/>
                    </a:solidFill>
                    <a:latin typeface="Helvetica Neue Medium"/>
                  </a:rPr>
                  <a:t>) = (# e</a:t>
                </a:r>
                <a:r>
                  <a:rPr lang="en-US" sz="1600" kern="1200" baseline="30000" dirty="0">
                    <a:solidFill>
                      <a:srgbClr val="FFFFFF"/>
                    </a:solidFill>
                    <a:latin typeface="Helvetica Neue Medium"/>
                  </a:rPr>
                  <a:t>-</a:t>
                </a:r>
                <a:r>
                  <a:rPr lang="en-US" sz="1600" kern="1200" dirty="0">
                    <a:solidFill>
                      <a:srgbClr val="FFFFFF"/>
                    </a:solidFill>
                    <a:latin typeface="Helvetica Neue Medium"/>
                  </a:rPr>
                  <a:t> in left QD, # e</a:t>
                </a:r>
                <a:r>
                  <a:rPr lang="en-US" sz="1600" kern="1200" baseline="30000" dirty="0">
                    <a:solidFill>
                      <a:srgbClr val="FFFFFF"/>
                    </a:solidFill>
                    <a:latin typeface="Helvetica Neue Medium"/>
                  </a:rPr>
                  <a:t>-</a:t>
                </a:r>
                <a:r>
                  <a:rPr lang="en-US" sz="1600" kern="1200" dirty="0">
                    <a:solidFill>
                      <a:srgbClr val="FFFFFF"/>
                    </a:solidFill>
                    <a:latin typeface="Helvetica Neue Medium"/>
                  </a:rPr>
                  <a:t>in right QD) </a:t>
                </a:r>
              </a:p>
            </p:txBody>
          </p:sp>
          <p:sp>
            <p:nvSpPr>
              <p:cNvPr id="26" name="TextBox 25">
                <a:extLst>
                  <a:ext uri="{FF2B5EF4-FFF2-40B4-BE49-F238E27FC236}">
                    <a16:creationId xmlns:a16="http://schemas.microsoft.com/office/drawing/2014/main" id="{0F3AC9C0-5151-D451-C923-D83C4541D287}"/>
                  </a:ext>
                </a:extLst>
              </p:cNvPr>
              <p:cNvSpPr txBox="1"/>
              <p:nvPr/>
            </p:nvSpPr>
            <p:spPr>
              <a:xfrm>
                <a:off x="14093492" y="9617243"/>
                <a:ext cx="1257952" cy="461665"/>
              </a:xfrm>
              <a:prstGeom prst="rect">
                <a:avLst/>
              </a:prstGeom>
              <a:noFill/>
            </p:spPr>
            <p:txBody>
              <a:bodyPr wrap="square" rtlCol="0">
                <a:spAutoFit/>
              </a:bodyPr>
              <a:lstStyle/>
              <a:p>
                <a:pPr defTabSz="1828800" hangingPunct="1"/>
                <a:r>
                  <a:rPr lang="en-GB" kern="1200" dirty="0">
                    <a:solidFill>
                      <a:srgbClr val="000000"/>
                    </a:solidFill>
                    <a:latin typeface="Helvetica Neue Medium"/>
                  </a:rPr>
                  <a:t>P1 (V)</a:t>
                </a:r>
              </a:p>
            </p:txBody>
          </p:sp>
          <p:sp>
            <p:nvSpPr>
              <p:cNvPr id="27" name="TextBox 26">
                <a:extLst>
                  <a:ext uri="{FF2B5EF4-FFF2-40B4-BE49-F238E27FC236}">
                    <a16:creationId xmlns:a16="http://schemas.microsoft.com/office/drawing/2014/main" id="{9D776EEB-1EA5-2A5C-129F-5F30B944BEFC}"/>
                  </a:ext>
                </a:extLst>
              </p:cNvPr>
              <p:cNvSpPr txBox="1"/>
              <p:nvPr/>
            </p:nvSpPr>
            <p:spPr>
              <a:xfrm rot="16200000">
                <a:off x="11250601" y="6950140"/>
                <a:ext cx="1257952" cy="461665"/>
              </a:xfrm>
              <a:prstGeom prst="rect">
                <a:avLst/>
              </a:prstGeom>
              <a:noFill/>
            </p:spPr>
            <p:txBody>
              <a:bodyPr wrap="square" rtlCol="0">
                <a:spAutoFit/>
              </a:bodyPr>
              <a:lstStyle/>
              <a:p>
                <a:pPr defTabSz="1828800" hangingPunct="1"/>
                <a:r>
                  <a:rPr lang="en-GB" kern="1200" dirty="0">
                    <a:solidFill>
                      <a:srgbClr val="000000"/>
                    </a:solidFill>
                    <a:latin typeface="Helvetica Neue Medium"/>
                  </a:rPr>
                  <a:t>P2 (V)</a:t>
                </a:r>
              </a:p>
            </p:txBody>
          </p:sp>
        </p:grpSp>
      </p:grpSp>
      <p:sp>
        <p:nvSpPr>
          <p:cNvPr id="5" name="Picture Placeholder 4">
            <a:extLst>
              <a:ext uri="{FF2B5EF4-FFF2-40B4-BE49-F238E27FC236}">
                <a16:creationId xmlns:a16="http://schemas.microsoft.com/office/drawing/2014/main" id="{ABF4E154-A2D5-863D-88FA-97A956F2C330}"/>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170831517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9C7BE-24CF-9DE0-1AFD-8EBAAE8B51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58E26F-FCDA-4AF1-749F-EC051C444AC2}"/>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37" name="Slide Number">
            <a:extLst>
              <a:ext uri="{FF2B5EF4-FFF2-40B4-BE49-F238E27FC236}">
                <a16:creationId xmlns:a16="http://schemas.microsoft.com/office/drawing/2014/main" id="{5FA524AA-6A40-B7A4-012A-BB97D8C88647}"/>
              </a:ext>
            </a:extLst>
          </p:cNvPr>
          <p:cNvSpPr txBox="1">
            <a:spLocks noGrp="1"/>
          </p:cNvSpPr>
          <p:nvPr>
            <p:ph type="sldNum" sz="quarter" idx="2"/>
          </p:nvPr>
        </p:nvSpPr>
        <p:spPr>
          <a:xfrm>
            <a:off x="22961550" y="12774389"/>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17</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4" name="TextBox 15">
            <a:extLst>
              <a:ext uri="{FF2B5EF4-FFF2-40B4-BE49-F238E27FC236}">
                <a16:creationId xmlns:a16="http://schemas.microsoft.com/office/drawing/2014/main" id="{2DE4D8F4-005F-7B08-BA55-0B42DF4FCFD6}"/>
              </a:ext>
            </a:extLst>
          </p:cNvPr>
          <p:cNvSpPr txBox="1"/>
          <p:nvPr/>
        </p:nvSpPr>
        <p:spPr>
          <a:xfrm>
            <a:off x="961499" y="2778431"/>
            <a:ext cx="10769111" cy="707886"/>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sng" strike="noStrike" kern="0" cap="none" spc="0" normalizeH="0" baseline="0" noProof="0" dirty="0">
                <a:ln>
                  <a:noFill/>
                </a:ln>
                <a:solidFill>
                  <a:srgbClr val="D5D5D5">
                    <a:lumMod val="10000"/>
                  </a:srgbClr>
                </a:solidFill>
                <a:effectLst/>
                <a:uLnTx/>
                <a:uFillTx/>
                <a:latin typeface="Helvetica Neue Medium"/>
                <a:sym typeface="Helvetica Neue Medium"/>
              </a:rPr>
              <a:t>Multi-chip assembly</a:t>
            </a:r>
            <a:endParaRPr kumimoji="0" lang="en-GB" sz="4000" b="0" u="none"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pic>
        <p:nvPicPr>
          <p:cNvPr id="8196" name="Picture 4">
            <a:extLst>
              <a:ext uri="{FF2B5EF4-FFF2-40B4-BE49-F238E27FC236}">
                <a16:creationId xmlns:a16="http://schemas.microsoft.com/office/drawing/2014/main" id="{D5895829-87F1-39CA-E89C-487CCB66A9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5447"/>
          <a:stretch>
            <a:fillRect/>
          </a:stretch>
        </p:blipFill>
        <p:spPr bwMode="auto">
          <a:xfrm>
            <a:off x="1567178" y="3730329"/>
            <a:ext cx="10163432" cy="767487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5">
            <a:extLst>
              <a:ext uri="{FF2B5EF4-FFF2-40B4-BE49-F238E27FC236}">
                <a16:creationId xmlns:a16="http://schemas.microsoft.com/office/drawing/2014/main" id="{0EF164A5-73A0-A486-F6D6-FB82EE5A8473}"/>
              </a:ext>
            </a:extLst>
          </p:cNvPr>
          <p:cNvSpPr txBox="1"/>
          <p:nvPr/>
        </p:nvSpPr>
        <p:spPr>
          <a:xfrm>
            <a:off x="1225171" y="11649217"/>
            <a:ext cx="10769111" cy="1323439"/>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rPr>
              <a:t>Superconducting spirals</a:t>
            </a:r>
            <a:r>
              <a:rPr lang="en-GB" sz="4000" dirty="0">
                <a:solidFill>
                  <a:srgbClr val="D5D5D5">
                    <a:lumMod val="10000"/>
                  </a:srgbClr>
                </a:solidFill>
                <a:latin typeface="Helvetica Neue Medium"/>
                <a:sym typeface="Helvetica Neue Medium"/>
              </a:rPr>
              <a:t> – to minimise losses</a:t>
            </a:r>
          </a:p>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rPr>
              <a:t>Parallel</a:t>
            </a:r>
            <a:r>
              <a:rPr kumimoji="0" lang="en-GB" sz="4000" b="0" i="0" strike="noStrike" kern="0" cap="none" spc="0" normalizeH="0" noProof="0" dirty="0">
                <a:ln>
                  <a:noFill/>
                </a:ln>
                <a:solidFill>
                  <a:srgbClr val="D5D5D5">
                    <a:lumMod val="10000"/>
                  </a:srgbClr>
                </a:solidFill>
                <a:effectLst/>
                <a:uLnTx/>
                <a:uFillTx/>
                <a:latin typeface="Helvetica Neue Medium"/>
                <a:sym typeface="Helvetica Neue Medium"/>
              </a:rPr>
              <a:t> topology – to control coupling </a:t>
            </a:r>
            <a:endPar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sp>
        <p:nvSpPr>
          <p:cNvPr id="3" name="Slide Number">
            <a:extLst>
              <a:ext uri="{FF2B5EF4-FFF2-40B4-BE49-F238E27FC236}">
                <a16:creationId xmlns:a16="http://schemas.microsoft.com/office/drawing/2014/main" id="{8FE539D2-0B30-14FB-49D4-FDFB4E4033F2}"/>
              </a:ext>
            </a:extLst>
          </p:cNvPr>
          <p:cNvSpPr txBox="1">
            <a:spLocks/>
          </p:cNvSpPr>
          <p:nvPr/>
        </p:nvSpPr>
        <p:spPr>
          <a:xfrm>
            <a:off x="22961550" y="12774389"/>
            <a:ext cx="213158" cy="299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131428"/>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a:defRPr/>
            </a:pPr>
            <a:fld id="{86CB4B4D-7CA3-9044-876B-883B54F8677D}" type="slidenum">
              <a:rPr lang="en-GB" smtClean="0">
                <a:latin typeface="Helvetica Neue"/>
              </a:rPr>
              <a:pPr>
                <a:defRPr/>
              </a:pPr>
              <a:t>17</a:t>
            </a:fld>
            <a:endParaRPr lang="en-GB" dirty="0">
              <a:latin typeface="Helvetica Neue"/>
            </a:endParaRPr>
          </a:p>
        </p:txBody>
      </p:sp>
      <p:sp>
        <p:nvSpPr>
          <p:cNvPr id="7" name="TextBox 15">
            <a:extLst>
              <a:ext uri="{FF2B5EF4-FFF2-40B4-BE49-F238E27FC236}">
                <a16:creationId xmlns:a16="http://schemas.microsoft.com/office/drawing/2014/main" id="{93CC14EB-D02B-E16F-4EBB-5C815ACCF68A}"/>
              </a:ext>
            </a:extLst>
          </p:cNvPr>
          <p:cNvSpPr txBox="1"/>
          <p:nvPr/>
        </p:nvSpPr>
        <p:spPr>
          <a:xfrm>
            <a:off x="13082009" y="2805901"/>
            <a:ext cx="10769111" cy="707886"/>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sng" strike="noStrike" kern="0" cap="none" spc="0" normalizeH="0" baseline="0" noProof="0" dirty="0">
                <a:ln>
                  <a:noFill/>
                </a:ln>
                <a:solidFill>
                  <a:srgbClr val="D5D5D5">
                    <a:lumMod val="10000"/>
                  </a:srgbClr>
                </a:solidFill>
                <a:effectLst/>
                <a:uLnTx/>
                <a:uFillTx/>
                <a:latin typeface="Helvetica Neue Medium"/>
                <a:sym typeface="Helvetica Neue Medium"/>
              </a:rPr>
              <a:t>DQD Tune up and Spin Readout</a:t>
            </a:r>
            <a:endParaRPr kumimoji="0" lang="en-GB" sz="4000" b="0" u="none"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pic>
        <p:nvPicPr>
          <p:cNvPr id="5" name="Picture 4" descr="A graph of a function&#10;&#10;AI-generated content may be incorrect.">
            <a:extLst>
              <a:ext uri="{FF2B5EF4-FFF2-40B4-BE49-F238E27FC236}">
                <a16:creationId xmlns:a16="http://schemas.microsoft.com/office/drawing/2014/main" id="{03723831-5078-7201-66C7-C557850CB26D}"/>
              </a:ext>
            </a:extLst>
          </p:cNvPr>
          <p:cNvPicPr>
            <a:picLocks noChangeAspect="1"/>
          </p:cNvPicPr>
          <p:nvPr/>
        </p:nvPicPr>
        <p:blipFill>
          <a:blip r:embed="rId4">
            <a:extLst>
              <a:ext uri="{28A0092B-C50C-407E-A947-70E740481C1C}">
                <a14:useLocalDpi xmlns:a14="http://schemas.microsoft.com/office/drawing/2010/main" val="0"/>
              </a:ext>
            </a:extLst>
          </a:blip>
          <a:srcRect l="10623" t="64306" r="60658" b="1"/>
          <a:stretch/>
        </p:blipFill>
        <p:spPr>
          <a:xfrm>
            <a:off x="14055895" y="3901258"/>
            <a:ext cx="8803456" cy="8472282"/>
          </a:xfrm>
          <a:prstGeom prst="rect">
            <a:avLst/>
          </a:prstGeom>
        </p:spPr>
      </p:pic>
      <p:sp>
        <p:nvSpPr>
          <p:cNvPr id="6" name="TextBox 5">
            <a:extLst>
              <a:ext uri="{FF2B5EF4-FFF2-40B4-BE49-F238E27FC236}">
                <a16:creationId xmlns:a16="http://schemas.microsoft.com/office/drawing/2014/main" id="{5C26B7A5-530C-16F0-2F85-DCFECF9F6AA8}"/>
              </a:ext>
            </a:extLst>
          </p:cNvPr>
          <p:cNvSpPr txBox="1"/>
          <p:nvPr/>
        </p:nvSpPr>
        <p:spPr>
          <a:xfrm>
            <a:off x="16707190" y="9057221"/>
            <a:ext cx="1021113"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3000" b="1" i="0" u="none" strike="noStrike" cap="none" spc="0" normalizeH="0" baseline="0" dirty="0">
                <a:ln>
                  <a:noFill/>
                </a:ln>
                <a:solidFill>
                  <a:srgbClr val="000000"/>
                </a:solidFill>
                <a:effectLst/>
                <a:uFillTx/>
                <a:latin typeface="Helvetica Neue"/>
                <a:ea typeface="Helvetica Neue"/>
                <a:cs typeface="Helvetica Neue"/>
                <a:sym typeface="Helvetica Neue"/>
              </a:rPr>
              <a:t>Even</a:t>
            </a:r>
          </a:p>
        </p:txBody>
      </p:sp>
      <p:sp>
        <p:nvSpPr>
          <p:cNvPr id="8" name="TextBox 7">
            <a:extLst>
              <a:ext uri="{FF2B5EF4-FFF2-40B4-BE49-F238E27FC236}">
                <a16:creationId xmlns:a16="http://schemas.microsoft.com/office/drawing/2014/main" id="{AB4256F6-3D04-7C2F-688D-C62329D63F2F}"/>
              </a:ext>
            </a:extLst>
          </p:cNvPr>
          <p:cNvSpPr txBox="1"/>
          <p:nvPr/>
        </p:nvSpPr>
        <p:spPr>
          <a:xfrm>
            <a:off x="18457623" y="5737534"/>
            <a:ext cx="873637"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3000" b="1" i="0" u="none" strike="noStrike" cap="none" spc="0" normalizeH="0" baseline="0" dirty="0">
                <a:ln>
                  <a:noFill/>
                </a:ln>
                <a:solidFill>
                  <a:srgbClr val="000000"/>
                </a:solidFill>
                <a:effectLst/>
                <a:uFillTx/>
                <a:latin typeface="Helvetica Neue"/>
                <a:ea typeface="Helvetica Neue"/>
                <a:cs typeface="Helvetica Neue"/>
                <a:sym typeface="Helvetica Neue"/>
              </a:rPr>
              <a:t>Odd</a:t>
            </a:r>
          </a:p>
        </p:txBody>
      </p:sp>
      <p:sp>
        <p:nvSpPr>
          <p:cNvPr id="14" name="Arrow: Up 13">
            <a:extLst>
              <a:ext uri="{FF2B5EF4-FFF2-40B4-BE49-F238E27FC236}">
                <a16:creationId xmlns:a16="http://schemas.microsoft.com/office/drawing/2014/main" id="{42892B93-7C59-0198-E205-8A9207BDB562}"/>
              </a:ext>
            </a:extLst>
          </p:cNvPr>
          <p:cNvSpPr/>
          <p:nvPr/>
        </p:nvSpPr>
        <p:spPr>
          <a:xfrm>
            <a:off x="19727408" y="9814601"/>
            <a:ext cx="361610" cy="564257"/>
          </a:xfrm>
          <a:prstGeom prst="upArrow">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Arrow: Up 15">
            <a:extLst>
              <a:ext uri="{FF2B5EF4-FFF2-40B4-BE49-F238E27FC236}">
                <a16:creationId xmlns:a16="http://schemas.microsoft.com/office/drawing/2014/main" id="{81950356-05A9-880A-1BF2-C46771188BB3}"/>
              </a:ext>
            </a:extLst>
          </p:cNvPr>
          <p:cNvSpPr/>
          <p:nvPr/>
        </p:nvSpPr>
        <p:spPr>
          <a:xfrm>
            <a:off x="20133808" y="9814601"/>
            <a:ext cx="361610" cy="564257"/>
          </a:xfrm>
          <a:prstGeom prst="upArrow">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Arrow: Up 16">
            <a:extLst>
              <a:ext uri="{FF2B5EF4-FFF2-40B4-BE49-F238E27FC236}">
                <a16:creationId xmlns:a16="http://schemas.microsoft.com/office/drawing/2014/main" id="{E6AC4A67-F424-9BC5-660B-5E2F2669E43F}"/>
              </a:ext>
            </a:extLst>
          </p:cNvPr>
          <p:cNvSpPr/>
          <p:nvPr/>
        </p:nvSpPr>
        <p:spPr>
          <a:xfrm flipV="1">
            <a:off x="18733803" y="9839721"/>
            <a:ext cx="361610" cy="564257"/>
          </a:xfrm>
          <a:prstGeom prst="upArrow">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Arrow: Up 17">
            <a:extLst>
              <a:ext uri="{FF2B5EF4-FFF2-40B4-BE49-F238E27FC236}">
                <a16:creationId xmlns:a16="http://schemas.microsoft.com/office/drawing/2014/main" id="{9B09408C-73CA-D201-CE7E-ADE337A12E2C}"/>
              </a:ext>
            </a:extLst>
          </p:cNvPr>
          <p:cNvSpPr/>
          <p:nvPr/>
        </p:nvSpPr>
        <p:spPr>
          <a:xfrm flipV="1">
            <a:off x="19140203" y="9839721"/>
            <a:ext cx="361610" cy="564257"/>
          </a:xfrm>
          <a:prstGeom prst="upArrow">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TextBox 18">
            <a:extLst>
              <a:ext uri="{FF2B5EF4-FFF2-40B4-BE49-F238E27FC236}">
                <a16:creationId xmlns:a16="http://schemas.microsoft.com/office/drawing/2014/main" id="{22E675EC-97AB-9FC3-204B-E9834DB1C05F}"/>
              </a:ext>
            </a:extLst>
          </p:cNvPr>
          <p:cNvSpPr txBox="1"/>
          <p:nvPr/>
        </p:nvSpPr>
        <p:spPr>
          <a:xfrm>
            <a:off x="19865237" y="10600096"/>
            <a:ext cx="18755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rgbClr val="5E5E5E"/>
                </a:solidFill>
                <a:effectLst/>
                <a:uFillTx/>
                <a:latin typeface="+mn-lt"/>
                <a:ea typeface="+mn-ea"/>
                <a:cs typeface="+mn-cs"/>
                <a:sym typeface="Helvetica Neue"/>
              </a:rPr>
              <a:t>,</a:t>
            </a:r>
          </a:p>
        </p:txBody>
      </p:sp>
      <p:sp>
        <p:nvSpPr>
          <p:cNvPr id="20" name="TextBox 19">
            <a:extLst>
              <a:ext uri="{FF2B5EF4-FFF2-40B4-BE49-F238E27FC236}">
                <a16:creationId xmlns:a16="http://schemas.microsoft.com/office/drawing/2014/main" id="{B9AB8EED-0DDC-7458-1DE2-C60465134702}"/>
              </a:ext>
            </a:extLst>
          </p:cNvPr>
          <p:cNvSpPr txBox="1"/>
          <p:nvPr/>
        </p:nvSpPr>
        <p:spPr>
          <a:xfrm>
            <a:off x="19495694" y="9587709"/>
            <a:ext cx="31579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6000" b="0" i="0" u="none" strike="noStrike" cap="none" spc="0" normalizeH="0" baseline="0" dirty="0">
                <a:ln>
                  <a:noFill/>
                </a:ln>
                <a:solidFill>
                  <a:srgbClr val="5E5E5E"/>
                </a:solidFill>
                <a:effectLst/>
                <a:uFillTx/>
                <a:latin typeface="+mn-lt"/>
                <a:ea typeface="+mn-ea"/>
                <a:cs typeface="+mn-cs"/>
                <a:sym typeface="Helvetica Neue"/>
              </a:rPr>
              <a:t>,</a:t>
            </a:r>
          </a:p>
        </p:txBody>
      </p:sp>
      <p:sp>
        <p:nvSpPr>
          <p:cNvPr id="21" name="Arrow: Up 20">
            <a:extLst>
              <a:ext uri="{FF2B5EF4-FFF2-40B4-BE49-F238E27FC236}">
                <a16:creationId xmlns:a16="http://schemas.microsoft.com/office/drawing/2014/main" id="{E65E67A9-7CFE-AAB2-2A16-F18ED6596719}"/>
              </a:ext>
            </a:extLst>
          </p:cNvPr>
          <p:cNvSpPr/>
          <p:nvPr/>
        </p:nvSpPr>
        <p:spPr>
          <a:xfrm flipV="1">
            <a:off x="16770097" y="4338207"/>
            <a:ext cx="361610" cy="564257"/>
          </a:xfrm>
          <a:prstGeom prst="upArrow">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Arrow: Up 21">
            <a:extLst>
              <a:ext uri="{FF2B5EF4-FFF2-40B4-BE49-F238E27FC236}">
                <a16:creationId xmlns:a16="http://schemas.microsoft.com/office/drawing/2014/main" id="{E1433B7E-E641-B4A6-15C9-79446F3EB393}"/>
              </a:ext>
            </a:extLst>
          </p:cNvPr>
          <p:cNvSpPr/>
          <p:nvPr/>
        </p:nvSpPr>
        <p:spPr>
          <a:xfrm>
            <a:off x="17176497" y="4338207"/>
            <a:ext cx="361610" cy="564257"/>
          </a:xfrm>
          <a:prstGeom prst="upArrow">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Arrow: Up 22">
            <a:extLst>
              <a:ext uri="{FF2B5EF4-FFF2-40B4-BE49-F238E27FC236}">
                <a16:creationId xmlns:a16="http://schemas.microsoft.com/office/drawing/2014/main" id="{165355D9-0AC3-6270-9A3F-76D8F3358E22}"/>
              </a:ext>
            </a:extLst>
          </p:cNvPr>
          <p:cNvSpPr/>
          <p:nvPr/>
        </p:nvSpPr>
        <p:spPr>
          <a:xfrm>
            <a:off x="15776492" y="4363327"/>
            <a:ext cx="361610" cy="564257"/>
          </a:xfrm>
          <a:prstGeom prst="upArrow">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Arrow: Up 23">
            <a:extLst>
              <a:ext uri="{FF2B5EF4-FFF2-40B4-BE49-F238E27FC236}">
                <a16:creationId xmlns:a16="http://schemas.microsoft.com/office/drawing/2014/main" id="{01D7B149-0704-2DB4-6986-02352ECC4F2C}"/>
              </a:ext>
            </a:extLst>
          </p:cNvPr>
          <p:cNvSpPr/>
          <p:nvPr/>
        </p:nvSpPr>
        <p:spPr>
          <a:xfrm flipV="1">
            <a:off x="16182892" y="4363327"/>
            <a:ext cx="361610" cy="564257"/>
          </a:xfrm>
          <a:prstGeom prst="upArrow">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TextBox 25">
            <a:extLst>
              <a:ext uri="{FF2B5EF4-FFF2-40B4-BE49-F238E27FC236}">
                <a16:creationId xmlns:a16="http://schemas.microsoft.com/office/drawing/2014/main" id="{B1CB205E-B68C-A6DA-A52B-4E6ACC2E4F07}"/>
              </a:ext>
            </a:extLst>
          </p:cNvPr>
          <p:cNvSpPr txBox="1"/>
          <p:nvPr/>
        </p:nvSpPr>
        <p:spPr>
          <a:xfrm>
            <a:off x="16538383" y="4111315"/>
            <a:ext cx="31579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6000" b="0" i="0" u="none" strike="noStrike" cap="none" spc="0" normalizeH="0" baseline="0" dirty="0">
                <a:ln>
                  <a:noFill/>
                </a:ln>
                <a:solidFill>
                  <a:srgbClr val="5E5E5E"/>
                </a:solidFill>
                <a:effectLst/>
                <a:uFillTx/>
                <a:latin typeface="+mn-lt"/>
                <a:ea typeface="+mn-ea"/>
                <a:cs typeface="+mn-cs"/>
                <a:sym typeface="Helvetica Neue"/>
              </a:rPr>
              <a:t>,</a:t>
            </a:r>
          </a:p>
        </p:txBody>
      </p:sp>
      <p:sp>
        <p:nvSpPr>
          <p:cNvPr id="28" name="TextBox 15">
            <a:extLst>
              <a:ext uri="{FF2B5EF4-FFF2-40B4-BE49-F238E27FC236}">
                <a16:creationId xmlns:a16="http://schemas.microsoft.com/office/drawing/2014/main" id="{0A011A1A-A81A-C652-FD0F-50C0B89CFD6B}"/>
              </a:ext>
            </a:extLst>
          </p:cNvPr>
          <p:cNvSpPr txBox="1"/>
          <p:nvPr/>
        </p:nvSpPr>
        <p:spPr>
          <a:xfrm>
            <a:off x="12933180" y="12099291"/>
            <a:ext cx="10769111" cy="1323439"/>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rPr>
              <a:t>Readout time = 10 us</a:t>
            </a:r>
          </a:p>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lang="en-GB" sz="4000" dirty="0">
                <a:solidFill>
                  <a:srgbClr val="D5D5D5">
                    <a:lumMod val="10000"/>
                  </a:srgbClr>
                </a:solidFill>
                <a:latin typeface="Helvetica Neue Medium"/>
                <a:sym typeface="Helvetica Neue Medium"/>
              </a:rPr>
              <a:t>Fidelity (Parity) &gt;99%</a:t>
            </a:r>
            <a:endParaRPr kumimoji="0" lang="en-GB" sz="4000" b="0"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sp>
        <p:nvSpPr>
          <p:cNvPr id="31" name="quantum MOTION / BRIEF HISTORY">
            <a:extLst>
              <a:ext uri="{FF2B5EF4-FFF2-40B4-BE49-F238E27FC236}">
                <a16:creationId xmlns:a16="http://schemas.microsoft.com/office/drawing/2014/main" id="{EC8F0A9A-65C1-1253-352E-AA8D1D2147D1}"/>
              </a:ext>
            </a:extLst>
          </p:cNvPr>
          <p:cNvSpPr txBox="1">
            <a:spLocks noGrp="1"/>
          </p:cNvSpPr>
          <p:nvPr>
            <p:ph type="body" sz="quarter" idx="13"/>
          </p:nvPr>
        </p:nvSpPr>
        <p:spPr>
          <a:xfrm>
            <a:off x="8003421" y="931369"/>
            <a:ext cx="8377294"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tx1"/>
                </a:solidFill>
              </a:rPr>
              <a:t>Spin  </a:t>
            </a:r>
            <a:r>
              <a:rPr lang="en-GB" dirty="0">
                <a:solidFill>
                  <a:srgbClr val="FF0000"/>
                </a:solidFill>
              </a:rPr>
              <a:t>readout</a:t>
            </a:r>
            <a:endParaRPr dirty="0">
              <a:solidFill>
                <a:srgbClr val="FF0000"/>
              </a:solidFill>
            </a:endParaRPr>
          </a:p>
        </p:txBody>
      </p:sp>
    </p:spTree>
    <p:extLst>
      <p:ext uri="{BB962C8B-B14F-4D97-AF65-F5344CB8AC3E}">
        <p14:creationId xmlns:p14="http://schemas.microsoft.com/office/powerpoint/2010/main" val="279412229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22A56-7806-EC7C-11E6-A87D7713817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98C0C44-5095-A19B-65F7-AFB58C1BB02F}"/>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37" name="Slide Number">
            <a:extLst>
              <a:ext uri="{FF2B5EF4-FFF2-40B4-BE49-F238E27FC236}">
                <a16:creationId xmlns:a16="http://schemas.microsoft.com/office/drawing/2014/main" id="{5392E37D-EBC1-1354-2065-42C6447E8076}"/>
              </a:ext>
            </a:extLst>
          </p:cNvPr>
          <p:cNvSpPr txBox="1">
            <a:spLocks noGrp="1"/>
          </p:cNvSpPr>
          <p:nvPr>
            <p:ph type="sldNum" sz="quarter" idx="2"/>
          </p:nvPr>
        </p:nvSpPr>
        <p:spPr>
          <a:xfrm>
            <a:off x="22961550" y="12774389"/>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18</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4" name="TextBox 15">
            <a:extLst>
              <a:ext uri="{FF2B5EF4-FFF2-40B4-BE49-F238E27FC236}">
                <a16:creationId xmlns:a16="http://schemas.microsoft.com/office/drawing/2014/main" id="{F5B0B5BB-9E8B-765C-3BC1-83A6B9C3FE4A}"/>
              </a:ext>
            </a:extLst>
          </p:cNvPr>
          <p:cNvSpPr txBox="1"/>
          <p:nvPr/>
        </p:nvSpPr>
        <p:spPr>
          <a:xfrm>
            <a:off x="961499" y="2778431"/>
            <a:ext cx="10769111" cy="707886"/>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sng" strike="noStrike" kern="0" cap="none" spc="0" normalizeH="0" baseline="0" noProof="0" dirty="0">
                <a:ln>
                  <a:noFill/>
                </a:ln>
                <a:solidFill>
                  <a:srgbClr val="D5D5D5">
                    <a:lumMod val="10000"/>
                  </a:srgbClr>
                </a:solidFill>
                <a:effectLst/>
                <a:uLnTx/>
                <a:uFillTx/>
                <a:latin typeface="Helvetica Neue Medium"/>
                <a:sym typeface="Helvetica Neue Medium"/>
              </a:rPr>
              <a:t>Multi-chip assembly</a:t>
            </a:r>
            <a:endParaRPr kumimoji="0" lang="en-GB" sz="4000" b="0" u="none"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pic>
        <p:nvPicPr>
          <p:cNvPr id="8196" name="Picture 4">
            <a:extLst>
              <a:ext uri="{FF2B5EF4-FFF2-40B4-BE49-F238E27FC236}">
                <a16:creationId xmlns:a16="http://schemas.microsoft.com/office/drawing/2014/main" id="{71D7B736-FC82-CF26-5DB4-470F95B275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5447"/>
          <a:stretch>
            <a:fillRect/>
          </a:stretch>
        </p:blipFill>
        <p:spPr bwMode="auto">
          <a:xfrm>
            <a:off x="1567178" y="3730329"/>
            <a:ext cx="10163432" cy="76748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aph of a function&#10;&#10;AI-generated content may be incorrect.">
            <a:extLst>
              <a:ext uri="{FF2B5EF4-FFF2-40B4-BE49-F238E27FC236}">
                <a16:creationId xmlns:a16="http://schemas.microsoft.com/office/drawing/2014/main" id="{EA9A30E4-FE52-E096-0385-1414A081C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9719" y="3776797"/>
            <a:ext cx="11391254" cy="8374978"/>
          </a:xfrm>
          <a:prstGeom prst="rect">
            <a:avLst/>
          </a:prstGeom>
        </p:spPr>
      </p:pic>
      <p:sp>
        <p:nvSpPr>
          <p:cNvPr id="7" name="TextBox 15">
            <a:extLst>
              <a:ext uri="{FF2B5EF4-FFF2-40B4-BE49-F238E27FC236}">
                <a16:creationId xmlns:a16="http://schemas.microsoft.com/office/drawing/2014/main" id="{E16BDCBF-C76E-C0EC-7E36-C7B52B9AD86D}"/>
              </a:ext>
            </a:extLst>
          </p:cNvPr>
          <p:cNvSpPr txBox="1"/>
          <p:nvPr/>
        </p:nvSpPr>
        <p:spPr>
          <a:xfrm>
            <a:off x="13219463" y="2792524"/>
            <a:ext cx="10769111" cy="707886"/>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sng" strike="noStrike" kern="0" cap="none" spc="0" normalizeH="0" baseline="0" noProof="0" dirty="0">
                <a:ln>
                  <a:noFill/>
                </a:ln>
                <a:solidFill>
                  <a:srgbClr val="D5D5D5">
                    <a:lumMod val="10000"/>
                  </a:srgbClr>
                </a:solidFill>
                <a:effectLst/>
                <a:uLnTx/>
                <a:uFillTx/>
                <a:latin typeface="Helvetica Neue Medium"/>
                <a:sym typeface="Helvetica Neue Medium"/>
              </a:rPr>
              <a:t>Magnetically-driven</a:t>
            </a:r>
            <a:r>
              <a:rPr kumimoji="0" lang="en-GB" sz="4000" b="0" i="0" u="sng" strike="noStrike" kern="0" cap="none" spc="0" normalizeH="0" noProof="0" dirty="0">
                <a:ln>
                  <a:noFill/>
                </a:ln>
                <a:solidFill>
                  <a:srgbClr val="D5D5D5">
                    <a:lumMod val="10000"/>
                  </a:srgbClr>
                </a:solidFill>
                <a:effectLst/>
                <a:uLnTx/>
                <a:uFillTx/>
                <a:latin typeface="Helvetica Neue Medium"/>
                <a:sym typeface="Helvetica Neue Medium"/>
              </a:rPr>
              <a:t> ESR</a:t>
            </a:r>
            <a:endParaRPr kumimoji="0" lang="en-GB" sz="4000" b="0" u="none"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sp>
        <p:nvSpPr>
          <p:cNvPr id="10" name="TextBox 15">
            <a:extLst>
              <a:ext uri="{FF2B5EF4-FFF2-40B4-BE49-F238E27FC236}">
                <a16:creationId xmlns:a16="http://schemas.microsoft.com/office/drawing/2014/main" id="{5E058D5F-CB44-B3E4-7FC2-DE26115D4208}"/>
              </a:ext>
            </a:extLst>
          </p:cNvPr>
          <p:cNvSpPr txBox="1"/>
          <p:nvPr/>
        </p:nvSpPr>
        <p:spPr>
          <a:xfrm>
            <a:off x="16798854" y="12310937"/>
            <a:ext cx="4771647" cy="1323439"/>
          </a:xfrm>
          <a:prstGeom prst="rect">
            <a:avLst/>
          </a:prstGeom>
          <a:noFill/>
          <a:ln w="12700" cap="flat">
            <a:noFill/>
            <a:miter lim="400000"/>
          </a:ln>
          <a:effectLst/>
          <a:sp3d/>
        </p:spPr>
        <p:txBody>
          <a:bodyPr wrap="square">
            <a:spAutoFit/>
          </a:bodyPr>
          <a:lstStyle/>
          <a:p>
            <a:pPr marL="0" marR="0" lvl="0" indent="0" algn="l"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D5D5D5">
                    <a:lumMod val="10000"/>
                  </a:srgbClr>
                </a:solidFill>
                <a:effectLst/>
                <a:uLnTx/>
                <a:uFillTx/>
                <a:latin typeface="Helvetica Neue Medium"/>
                <a:sym typeface="Helvetica Neue Medium"/>
              </a:rPr>
              <a:t>Visibility &gt; 99%</a:t>
            </a:r>
          </a:p>
          <a:p>
            <a:pPr marL="0" marR="0" lvl="0" indent="0" algn="l"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endParaRPr kumimoji="0" lang="en-GB" sz="4000" b="0" i="0" u="none"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sp>
        <p:nvSpPr>
          <p:cNvPr id="13" name="TextBox 15">
            <a:extLst>
              <a:ext uri="{FF2B5EF4-FFF2-40B4-BE49-F238E27FC236}">
                <a16:creationId xmlns:a16="http://schemas.microsoft.com/office/drawing/2014/main" id="{13767574-31F3-4472-04DF-E63DE07A076E}"/>
              </a:ext>
            </a:extLst>
          </p:cNvPr>
          <p:cNvSpPr txBox="1"/>
          <p:nvPr/>
        </p:nvSpPr>
        <p:spPr>
          <a:xfrm>
            <a:off x="1225171" y="11649217"/>
            <a:ext cx="10769111" cy="1323439"/>
          </a:xfrm>
          <a:prstGeom prst="rect">
            <a:avLst/>
          </a:prstGeom>
          <a:noFill/>
          <a:ln w="12700" cap="flat">
            <a:noFill/>
            <a:miter lim="400000"/>
          </a:ln>
          <a:effectLst/>
          <a:sp3d/>
        </p:spPr>
        <p:txBody>
          <a:bodyPr wrap="square">
            <a:spAutoFit/>
          </a:bodyPr>
          <a:lstStyle/>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rPr>
              <a:t>Superconducting spirals</a:t>
            </a:r>
            <a:r>
              <a:rPr lang="en-GB" sz="4000" dirty="0">
                <a:solidFill>
                  <a:srgbClr val="D5D5D5">
                    <a:lumMod val="10000"/>
                  </a:srgbClr>
                </a:solidFill>
                <a:latin typeface="Helvetica Neue Medium"/>
                <a:sym typeface="Helvetica Neue Medium"/>
              </a:rPr>
              <a:t> – to minimise losses</a:t>
            </a:r>
          </a:p>
          <a:p>
            <a:pPr marL="0" marR="0" lvl="0" indent="0" algn="ctr"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rPr>
              <a:t>Parallel</a:t>
            </a:r>
            <a:r>
              <a:rPr kumimoji="0" lang="en-GB" sz="4000" b="0" i="0" strike="noStrike" kern="0" cap="none" spc="0" normalizeH="0" noProof="0" dirty="0">
                <a:ln>
                  <a:noFill/>
                </a:ln>
                <a:solidFill>
                  <a:srgbClr val="D5D5D5">
                    <a:lumMod val="10000"/>
                  </a:srgbClr>
                </a:solidFill>
                <a:effectLst/>
                <a:uLnTx/>
                <a:uFillTx/>
                <a:latin typeface="Helvetica Neue Medium"/>
                <a:sym typeface="Helvetica Neue Medium"/>
              </a:rPr>
              <a:t> topology – to control coupling </a:t>
            </a:r>
            <a:endParaRPr kumimoji="0" lang="en-GB" sz="4000" b="0" i="0" strike="noStrike" kern="0" cap="none" spc="0" normalizeH="0" baseline="0" noProof="0" dirty="0">
              <a:ln>
                <a:noFill/>
              </a:ln>
              <a:solidFill>
                <a:srgbClr val="D5D5D5">
                  <a:lumMod val="10000"/>
                </a:srgbClr>
              </a:solidFill>
              <a:effectLst/>
              <a:uLnTx/>
              <a:uFillTx/>
              <a:latin typeface="Helvetica Neue Medium"/>
              <a:sym typeface="Helvetica Neue Medium"/>
            </a:endParaRPr>
          </a:p>
        </p:txBody>
      </p:sp>
      <p:sp>
        <p:nvSpPr>
          <p:cNvPr id="11" name="quantum MOTION / BRIEF HISTORY">
            <a:extLst>
              <a:ext uri="{FF2B5EF4-FFF2-40B4-BE49-F238E27FC236}">
                <a16:creationId xmlns:a16="http://schemas.microsoft.com/office/drawing/2014/main" id="{991425E4-66A5-D357-437F-75B198885E69}"/>
              </a:ext>
            </a:extLst>
          </p:cNvPr>
          <p:cNvSpPr txBox="1">
            <a:spLocks/>
          </p:cNvSpPr>
          <p:nvPr/>
        </p:nvSpPr>
        <p:spPr>
          <a:xfrm>
            <a:off x="8003421" y="931369"/>
            <a:ext cx="8377294"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a:lstStyle>
          <a:p>
            <a:pPr algn="ctr" defTabSz="2438338" hangingPunct="1">
              <a:defRPr sz="8400" b="0" cap="all">
                <a:solidFill>
                  <a:srgbClr val="131428"/>
                </a:solidFill>
                <a:latin typeface="Helvetica"/>
                <a:ea typeface="Helvetica"/>
                <a:cs typeface="Helvetica"/>
                <a:sym typeface="Helvetica"/>
              </a:defRPr>
            </a:pPr>
            <a:r>
              <a:rPr lang="en-GB" sz="8400" b="0" cap="all">
                <a:solidFill>
                  <a:schemeClr val="tx1"/>
                </a:solidFill>
                <a:latin typeface="Helvetica"/>
                <a:ea typeface="Helvetica"/>
                <a:cs typeface="Helvetica"/>
                <a:sym typeface="Helvetica"/>
              </a:rPr>
              <a:t>Spin  </a:t>
            </a:r>
            <a:r>
              <a:rPr lang="en-GB" sz="8400" b="0" cap="all">
                <a:solidFill>
                  <a:srgbClr val="FF0000"/>
                </a:solidFill>
                <a:latin typeface="Helvetica"/>
                <a:ea typeface="Helvetica"/>
                <a:cs typeface="Helvetica"/>
                <a:sym typeface="Helvetica"/>
              </a:rPr>
              <a:t>readout</a:t>
            </a:r>
            <a:endParaRPr lang="en-GB" sz="8400" b="0" cap="all" dirty="0">
              <a:solidFill>
                <a:srgbClr val="FF0000"/>
              </a:solidFill>
              <a:latin typeface="Helvetica"/>
              <a:ea typeface="Helvetica"/>
              <a:cs typeface="Helvetica"/>
              <a:sym typeface="Helvetica"/>
            </a:endParaRPr>
          </a:p>
        </p:txBody>
      </p:sp>
      <p:sp>
        <p:nvSpPr>
          <p:cNvPr id="3" name="Picture Placeholder 2">
            <a:extLst>
              <a:ext uri="{FF2B5EF4-FFF2-40B4-BE49-F238E27FC236}">
                <a16:creationId xmlns:a16="http://schemas.microsoft.com/office/drawing/2014/main" id="{D8A80EF7-AD3B-02EE-BE5B-AB85F17C78E3}"/>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388343765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4CF0A-A857-0C04-83AE-A95A480B4EA1}"/>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582A255F-E9F6-DE13-4440-9B1D73B121F2}"/>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19</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9C4A6821-CB70-E4C5-645E-415A467BDE47}"/>
              </a:ext>
            </a:extLst>
          </p:cNvPr>
          <p:cNvSpPr txBox="1">
            <a:spLocks noGrp="1"/>
          </p:cNvSpPr>
          <p:nvPr>
            <p:ph type="body" sz="quarter" idx="13"/>
          </p:nvPr>
        </p:nvSpPr>
        <p:spPr>
          <a:xfrm>
            <a:off x="6507757" y="931369"/>
            <a:ext cx="11368497"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bg1"/>
                </a:solidFill>
              </a:rPr>
              <a:t>Can we </a:t>
            </a:r>
            <a:r>
              <a:rPr lang="en-GB" dirty="0">
                <a:solidFill>
                  <a:srgbClr val="FF0000"/>
                </a:solidFill>
              </a:rPr>
              <a:t>do better?</a:t>
            </a:r>
            <a:endParaRPr dirty="0">
              <a:solidFill>
                <a:srgbClr val="FF0000"/>
              </a:solidFill>
            </a:endParaRPr>
          </a:p>
        </p:txBody>
      </p:sp>
      <p:sp>
        <p:nvSpPr>
          <p:cNvPr id="3" name="Founded by JJLM and Simon Benjamin (University of Oxford)…">
            <a:extLst>
              <a:ext uri="{FF2B5EF4-FFF2-40B4-BE49-F238E27FC236}">
                <a16:creationId xmlns:a16="http://schemas.microsoft.com/office/drawing/2014/main" id="{F0EF37D3-B940-732F-FD60-69254C4F0BA0}"/>
              </a:ext>
            </a:extLst>
          </p:cNvPr>
          <p:cNvSpPr txBox="1"/>
          <p:nvPr/>
        </p:nvSpPr>
        <p:spPr>
          <a:xfrm>
            <a:off x="4894011" y="2655083"/>
            <a:ext cx="15154790" cy="1662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R="0" lvl="0" algn="l" defTabSz="2438338" rtl="0" eaLnBrk="1" fontAlgn="auto" latinLnBrk="0" hangingPunct="0">
              <a:lnSpc>
                <a:spcPct val="200000"/>
              </a:lnSpc>
              <a:spcBef>
                <a:spcPts val="0"/>
              </a:spcBef>
              <a:spcAft>
                <a:spcPts val="0"/>
              </a:spcAft>
              <a:buClrTx/>
              <a:buSzTx/>
              <a:tabLst/>
              <a:defRPr sz="4900">
                <a:solidFill>
                  <a:srgbClr val="FFFFFF"/>
                </a:solidFill>
                <a:latin typeface="Helvetica"/>
                <a:ea typeface="Helvetica"/>
                <a:cs typeface="Helvetica"/>
                <a:sym typeface="Helvetica"/>
              </a:defRPr>
            </a:pPr>
            <a:r>
              <a:rPr kumimoji="0" lang="en-GB" sz="6000" b="0" i="0" u="none" strike="noStrike" kern="0" cap="none" spc="0" normalizeH="0" baseline="0" noProof="0" dirty="0">
                <a:ln>
                  <a:noFill/>
                </a:ln>
                <a:solidFill>
                  <a:srgbClr val="FFFFFF"/>
                </a:solidFill>
                <a:effectLst/>
                <a:uLnTx/>
                <a:uFillTx/>
                <a:latin typeface="Helvetica"/>
                <a:cs typeface="Helvetica"/>
                <a:sym typeface="Helvetica"/>
              </a:rPr>
              <a:t>What should we ask from a readout sensor?</a:t>
            </a:r>
            <a:endParaRPr kumimoji="0" sz="6000" b="0"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5" name="CuadroTexto 4">
            <a:extLst>
              <a:ext uri="{FF2B5EF4-FFF2-40B4-BE49-F238E27FC236}">
                <a16:creationId xmlns:a16="http://schemas.microsoft.com/office/drawing/2014/main" id="{8F83236E-15C9-FA55-3F96-ED1AF2BFD5FA}"/>
              </a:ext>
            </a:extLst>
          </p:cNvPr>
          <p:cNvSpPr txBox="1"/>
          <p:nvPr/>
        </p:nvSpPr>
        <p:spPr>
          <a:xfrm>
            <a:off x="3165521" y="5465618"/>
            <a:ext cx="20141206"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444624" marR="0" lvl="0" indent="-1444624" algn="l" defTabSz="1651000" rtl="0" eaLnBrk="1" fontAlgn="auto" latinLnBrk="0" hangingPunct="0">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1"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High fidelity </a:t>
            </a:r>
            <a:r>
              <a:rPr kumimoji="0" lang="en-GB" sz="4400" b="0"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 well above 99% for error correction</a:t>
            </a:r>
          </a:p>
        </p:txBody>
      </p:sp>
      <p:sp>
        <p:nvSpPr>
          <p:cNvPr id="2" name="Founded by JJLM and Simon Benjamin (University of Oxford)…">
            <a:extLst>
              <a:ext uri="{FF2B5EF4-FFF2-40B4-BE49-F238E27FC236}">
                <a16:creationId xmlns:a16="http://schemas.microsoft.com/office/drawing/2014/main" id="{662A685E-533D-18AA-58DC-0FD7E7A86220}"/>
              </a:ext>
            </a:extLst>
          </p:cNvPr>
          <p:cNvSpPr txBox="1"/>
          <p:nvPr/>
        </p:nvSpPr>
        <p:spPr>
          <a:xfrm>
            <a:off x="1026766" y="10807878"/>
            <a:ext cx="22889279" cy="13506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R="0" lvl="0" algn="l" defTabSz="2438338" rtl="0" eaLnBrk="1" fontAlgn="auto" latinLnBrk="0" hangingPunct="0">
              <a:lnSpc>
                <a:spcPct val="200000"/>
              </a:lnSpc>
              <a:spcBef>
                <a:spcPts val="0"/>
              </a:spcBef>
              <a:spcAft>
                <a:spcPts val="0"/>
              </a:spcAft>
              <a:buClrTx/>
              <a:buSzTx/>
              <a:tabLst/>
              <a:defRPr sz="4900">
                <a:solidFill>
                  <a:srgbClr val="FFFFFF"/>
                </a:solidFill>
                <a:latin typeface="Helvetica"/>
                <a:ea typeface="Helvetica"/>
                <a:cs typeface="Helvetica"/>
                <a:sym typeface="Helvetica"/>
              </a:defRPr>
            </a:pPr>
            <a:r>
              <a:rPr kumimoji="0" lang="en-GB" sz="4800" b="0" i="0" u="sng" strike="noStrike" kern="0" cap="none" spc="0" normalizeH="0" baseline="0" noProof="0" dirty="0">
                <a:ln>
                  <a:noFill/>
                </a:ln>
                <a:solidFill>
                  <a:srgbClr val="FFFFFF"/>
                </a:solidFill>
                <a:effectLst/>
                <a:uLnTx/>
                <a:uFillTx/>
                <a:latin typeface="Helvetica"/>
                <a:cs typeface="Helvetica"/>
                <a:sym typeface="Helvetica"/>
              </a:rPr>
              <a:t>The dream: The fastest and highest fidelity step </a:t>
            </a:r>
            <a:r>
              <a:rPr lang="en-GB" sz="4800" u="sng" dirty="0">
                <a:solidFill>
                  <a:srgbClr val="FFFFFF"/>
                </a:solidFill>
                <a:latin typeface="Helvetica"/>
                <a:cs typeface="Helvetica"/>
                <a:sym typeface="Helvetica"/>
              </a:rPr>
              <a:t>while compactly</a:t>
            </a:r>
            <a:r>
              <a:rPr kumimoji="0" lang="en-GB" sz="4800" b="0" i="0" u="sng" strike="noStrike" kern="0" cap="none" spc="0" normalizeH="0" baseline="0" noProof="0" dirty="0">
                <a:ln>
                  <a:noFill/>
                </a:ln>
                <a:solidFill>
                  <a:srgbClr val="FFFFFF"/>
                </a:solidFill>
                <a:effectLst/>
                <a:uLnTx/>
                <a:uFillTx/>
                <a:latin typeface="Helvetica"/>
                <a:cs typeface="Helvetica"/>
                <a:sym typeface="Helvetica"/>
              </a:rPr>
              <a:t> integrated on chip</a:t>
            </a:r>
            <a:endParaRPr kumimoji="0" sz="4800" b="0" i="0" u="sng" strike="noStrike" kern="0" cap="none" spc="0" normalizeH="0" baseline="0" noProof="0" dirty="0">
              <a:ln>
                <a:noFill/>
              </a:ln>
              <a:solidFill>
                <a:srgbClr val="FFFFFF"/>
              </a:solidFill>
              <a:effectLst/>
              <a:uLnTx/>
              <a:uFillTx/>
              <a:latin typeface="Helvetica"/>
              <a:cs typeface="Helvetica"/>
              <a:sym typeface="Helvetica"/>
            </a:endParaRPr>
          </a:p>
        </p:txBody>
      </p:sp>
      <p:sp>
        <p:nvSpPr>
          <p:cNvPr id="6" name="TextBox 5">
            <a:extLst>
              <a:ext uri="{FF2B5EF4-FFF2-40B4-BE49-F238E27FC236}">
                <a16:creationId xmlns:a16="http://schemas.microsoft.com/office/drawing/2014/main" id="{81D8C2E3-88CE-7542-BDEB-96E5618C2F2C}"/>
              </a:ext>
            </a:extLst>
          </p:cNvPr>
          <p:cNvSpPr txBox="1"/>
          <p:nvPr/>
        </p:nvSpPr>
        <p:spPr>
          <a:xfrm>
            <a:off x="3165521" y="7032780"/>
            <a:ext cx="19749070"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444624" marR="0" lvl="0" indent="-1444624" algn="l" defTabSz="1651000" rtl="0" eaLnBrk="1" fontAlgn="auto" latinLnBrk="0" hangingPunct="0">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1"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Fast </a:t>
            </a:r>
            <a:r>
              <a:rPr kumimoji="0" lang="en-GB" sz="4400" b="0"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 faster that the relaxation and coherence times </a:t>
            </a:r>
          </a:p>
          <a:p>
            <a:pPr marL="0" marR="0" lvl="0" indent="0" algn="l" defTabSz="1651000" rtl="0" eaLnBrk="1" fontAlgn="auto" latinLnBrk="0" hangingPunct="0">
              <a:lnSpc>
                <a:spcPct val="100000"/>
              </a:lnSpc>
              <a:spcBef>
                <a:spcPts val="2400"/>
              </a:spcBef>
              <a:spcAft>
                <a:spcPts val="0"/>
              </a:spcAft>
              <a:buClrTx/>
              <a:buSzPct val="50000"/>
              <a:buFontTx/>
              <a:buNone/>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				and IDEALLY not the slowest computational step </a:t>
            </a:r>
            <a:endParaRPr kumimoji="0" lang="en-GB" sz="4400" b="1"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endParaRPr>
          </a:p>
        </p:txBody>
      </p:sp>
      <p:sp>
        <p:nvSpPr>
          <p:cNvPr id="10" name="TextBox 9">
            <a:extLst>
              <a:ext uri="{FF2B5EF4-FFF2-40B4-BE49-F238E27FC236}">
                <a16:creationId xmlns:a16="http://schemas.microsoft.com/office/drawing/2014/main" id="{0EF4DB5F-9232-61F8-7138-A8C5FDFD7A9A}"/>
              </a:ext>
            </a:extLst>
          </p:cNvPr>
          <p:cNvSpPr txBox="1"/>
          <p:nvPr/>
        </p:nvSpPr>
        <p:spPr>
          <a:xfrm>
            <a:off x="3165521" y="9322602"/>
            <a:ext cx="20220278"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444624" marR="0" lvl="0" indent="-1444624" algn="l" defTabSz="1651000" rtl="0" eaLnBrk="1" fontAlgn="auto" latinLnBrk="0" hangingPunct="0">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1"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Compact</a:t>
            </a:r>
            <a:r>
              <a:rPr kumimoji="0" lang="en-GB" sz="4400" b="0"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 – small on-chip footprint including peripheral electronics</a:t>
            </a:r>
          </a:p>
        </p:txBody>
      </p:sp>
    </p:spTree>
    <p:extLst>
      <p:ext uri="{BB962C8B-B14F-4D97-AF65-F5344CB8AC3E}">
        <p14:creationId xmlns:p14="http://schemas.microsoft.com/office/powerpoint/2010/main" val="218459686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2" grpId="0" animBg="1"/>
      <p:bldP spid="6"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4828A-16CF-BFDB-C6C2-F9ED8149F635}"/>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B71BD53C-7521-F962-65EB-A7A4E24B3BA2}"/>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2</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A7719EA4-496A-CBFA-3925-1D591AA4D579}"/>
              </a:ext>
            </a:extLst>
          </p:cNvPr>
          <p:cNvSpPr txBox="1">
            <a:spLocks noGrp="1"/>
          </p:cNvSpPr>
          <p:nvPr>
            <p:ph type="body" sz="quarter" idx="13"/>
          </p:nvPr>
        </p:nvSpPr>
        <p:spPr>
          <a:xfrm>
            <a:off x="1336450" y="641831"/>
            <a:ext cx="12024125"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dirty="0">
                <a:solidFill>
                  <a:srgbClr val="FFFFFF"/>
                </a:solidFill>
              </a:rPr>
              <a:t>quantum </a:t>
            </a:r>
            <a:r>
              <a:rPr lang="en-GB" dirty="0">
                <a:solidFill>
                  <a:srgbClr val="FF2900"/>
                </a:solidFill>
              </a:rPr>
              <a:t>hardware</a:t>
            </a:r>
            <a:endParaRPr dirty="0">
              <a:solidFill>
                <a:srgbClr val="FF2900"/>
              </a:solidFill>
            </a:endParaRPr>
          </a:p>
        </p:txBody>
      </p:sp>
      <p:sp>
        <p:nvSpPr>
          <p:cNvPr id="2" name="TextBox 15">
            <a:extLst>
              <a:ext uri="{FF2B5EF4-FFF2-40B4-BE49-F238E27FC236}">
                <a16:creationId xmlns:a16="http://schemas.microsoft.com/office/drawing/2014/main" id="{757E25CA-28C6-91D9-BFB9-B2C241A119D7}"/>
              </a:ext>
            </a:extLst>
          </p:cNvPr>
          <p:cNvSpPr txBox="1"/>
          <p:nvPr/>
        </p:nvSpPr>
        <p:spPr>
          <a:xfrm>
            <a:off x="-825389" y="2582125"/>
            <a:ext cx="24025537" cy="769441"/>
          </a:xfrm>
          <a:prstGeom prst="rect">
            <a:avLst/>
          </a:prstGeom>
          <a:noFill/>
          <a:ln w="12700" cap="flat">
            <a:noFill/>
            <a:miter lim="400000"/>
          </a:ln>
          <a:effectLst/>
          <a:sp3d/>
        </p:spPr>
        <p:txBody>
          <a:bodyPr wrap="square">
            <a:spAutoFit/>
          </a:bodyPr>
          <a:lstStyle/>
          <a:p>
            <a:pPr marL="1444624" marR="0" lvl="0" indent="-1444624" algn="l" defTabSz="1651000" rtl="0" eaLnBrk="1" fontAlgn="auto" latinLnBrk="0" hangingPunct="1">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We develop silicon-based quantum computing hardware</a:t>
            </a:r>
            <a:endParaRPr kumimoji="0" lang="en-GB" sz="4400" b="0" i="1"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 name="TextBox 53">
            <a:extLst>
              <a:ext uri="{FF2B5EF4-FFF2-40B4-BE49-F238E27FC236}">
                <a16:creationId xmlns:a16="http://schemas.microsoft.com/office/drawing/2014/main" id="{5AED7ACE-1128-A2B9-6211-C65F677324A7}"/>
              </a:ext>
            </a:extLst>
          </p:cNvPr>
          <p:cNvSpPr txBox="1"/>
          <p:nvPr/>
        </p:nvSpPr>
        <p:spPr>
          <a:xfrm>
            <a:off x="1336450" y="4657183"/>
            <a:ext cx="23275634" cy="6678751"/>
          </a:xfrm>
          <a:prstGeom prst="rect">
            <a:avLst/>
          </a:prstGeom>
          <a:noFill/>
          <a:ln w="12700" cap="flat">
            <a:noFill/>
            <a:miter lim="400000"/>
          </a:ln>
          <a:effectLst/>
          <a:sp3d/>
        </p:spPr>
        <p:txBody>
          <a:bodyPr wrap="square">
            <a:spAutoFit/>
          </a:bodyPr>
          <a:lstStyle/>
          <a:p>
            <a:pPr marL="0" marR="0" lvl="0" indent="0" algn="l" defTabSz="1651000" rtl="0" eaLnBrk="1" fontAlgn="auto" latinLnBrk="0" hangingPunct="1">
              <a:lnSpc>
                <a:spcPct val="100000"/>
              </a:lnSpc>
              <a:spcBef>
                <a:spcPts val="2400"/>
              </a:spcBef>
              <a:spcAft>
                <a:spcPts val="0"/>
              </a:spcAft>
              <a:buClrTx/>
              <a:buSzPct val="50000"/>
              <a:buFontTx/>
              <a:buNone/>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Areas of coverage</a:t>
            </a:r>
          </a:p>
          <a:p>
            <a:pPr marL="1444624" marR="0" lvl="0" indent="-1444624" algn="l" defTabSz="1651000" rtl="0" eaLnBrk="1" fontAlgn="auto" latinLnBrk="0" hangingPunct="1">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1" i="0" u="sng"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Spin qubits in silicon quantum dots</a:t>
            </a:r>
          </a:p>
          <a:p>
            <a:pPr marL="1444624" marR="0" lvl="0" indent="-1444624" algn="l" defTabSz="1651000" rtl="0" eaLnBrk="1" fontAlgn="auto" latinLnBrk="0" hangingPunct="1">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1" i="0" u="sng" strike="noStrike" kern="0" cap="none" spc="0" normalizeH="0" baseline="0" noProof="0" dirty="0">
                <a:ln>
                  <a:noFill/>
                </a:ln>
                <a:solidFill>
                  <a:srgbClr val="FFFFFF"/>
                </a:solidFill>
                <a:effectLst/>
                <a:uLnTx/>
                <a:uFillTx/>
                <a:latin typeface="Helvetica Neue Light"/>
                <a:sym typeface="Helvetica Neue Light"/>
              </a:rPr>
              <a:t>Cryogenic electronics</a:t>
            </a:r>
          </a:p>
          <a:p>
            <a:pPr marL="1444624" marR="0" lvl="0" indent="-1444624" algn="l" defTabSz="1651000" rtl="0" eaLnBrk="1" fontAlgn="auto" latinLnBrk="0" hangingPunct="1">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1" i="0" u="sng" strike="noStrike" kern="0" cap="none" spc="0" normalizeH="0" baseline="0" noProof="0" dirty="0">
                <a:ln>
                  <a:noFill/>
                </a:ln>
                <a:solidFill>
                  <a:srgbClr val="FFFFFF"/>
                </a:solidFill>
                <a:effectLst/>
                <a:uLnTx/>
                <a:uFillTx/>
                <a:latin typeface="Helvetica Neue Light"/>
                <a:sym typeface="Helvetica Neue Light"/>
              </a:rPr>
              <a:t>Spin qubit device m</a:t>
            </a:r>
            <a:r>
              <a:rPr kumimoji="0" lang="en-GB" sz="4400" b="1" i="0" u="sng" strike="noStrike" kern="0" cap="none" spc="0" normalizeH="0" baseline="0" noProof="0" dirty="0" err="1">
                <a:ln>
                  <a:noFill/>
                </a:ln>
                <a:solidFill>
                  <a:srgbClr val="FFFFFF"/>
                </a:solidFill>
                <a:effectLst/>
                <a:uLnTx/>
                <a:uFillTx/>
                <a:latin typeface="Helvetica Neue Light"/>
                <a:sym typeface="Helvetica Neue Light"/>
              </a:rPr>
              <a:t>odelling</a:t>
            </a:r>
            <a:endParaRPr kumimoji="0" lang="en-GB" sz="4400" b="1" i="0" u="sng" strike="noStrike" kern="0" cap="none" spc="0" normalizeH="0" baseline="0" noProof="0" dirty="0">
              <a:ln>
                <a:noFill/>
              </a:ln>
              <a:solidFill>
                <a:srgbClr val="FFFFFF"/>
              </a:solidFill>
              <a:effectLst/>
              <a:uLnTx/>
              <a:uFillTx/>
              <a:latin typeface="Helvetica Neue Light"/>
              <a:sym typeface="Helvetica Neue Light"/>
            </a:endParaRPr>
          </a:p>
          <a:p>
            <a:pPr marL="1444624" marR="0" lvl="0" indent="-1444624" algn="l" defTabSz="1651000" rtl="0" eaLnBrk="1" fontAlgn="auto" latinLnBrk="0" hangingPunct="1">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Neue Light"/>
                <a:sym typeface="Helvetica Neue Light"/>
              </a:rPr>
              <a:t>Intelligent Automation of quantum processors</a:t>
            </a:r>
          </a:p>
          <a:p>
            <a:pPr marL="1444624" marR="0" lvl="0" indent="-1444624" algn="l" defTabSz="1651000" rtl="0" eaLnBrk="1" fontAlgn="auto" latinLnBrk="0" hangingPunct="1">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Neue Light"/>
                <a:sym typeface="Helvetica Neue Light"/>
              </a:rPr>
              <a:t>Hardware-aware quantum algorithms</a:t>
            </a:r>
          </a:p>
          <a:p>
            <a:pPr marL="1444624" marR="0" lvl="0" indent="-1444624" algn="l" defTabSz="1651000" rtl="0" eaLnBrk="1" fontAlgn="auto" latinLnBrk="0" hangingPunct="1">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Neue Light"/>
                <a:sym typeface="Helvetica Neue Light"/>
              </a:rPr>
              <a:t>Packaging</a:t>
            </a:r>
            <a:endParaRPr kumimoji="0" lang="en-GB" sz="4400" b="0" i="0" u="none" strike="noStrike" kern="0" cap="none" spc="0" normalizeH="0" baseline="0" noProof="0" dirty="0">
              <a:ln>
                <a:noFill/>
              </a:ln>
              <a:solidFill>
                <a:srgbClr val="FFFFFF"/>
              </a:solidFill>
              <a:effectLst/>
              <a:uLnTx/>
              <a:uFillTx/>
              <a:latin typeface="Helvetica Neue Medium"/>
              <a:sym typeface="Helvetica Neue Medium"/>
            </a:endParaRPr>
          </a:p>
        </p:txBody>
      </p:sp>
      <p:pic>
        <p:nvPicPr>
          <p:cNvPr id="8" name="Image" descr="Image">
            <a:extLst>
              <a:ext uri="{FF2B5EF4-FFF2-40B4-BE49-F238E27FC236}">
                <a16:creationId xmlns:a16="http://schemas.microsoft.com/office/drawing/2014/main" id="{B255BE58-E21B-CE23-0764-1DA46662214E}"/>
              </a:ext>
            </a:extLst>
          </p:cNvPr>
          <p:cNvPicPr>
            <a:picLocks noChangeAspect="1"/>
          </p:cNvPicPr>
          <p:nvPr/>
        </p:nvPicPr>
        <p:blipFill>
          <a:blip r:embed="rId4"/>
          <a:stretch>
            <a:fillRect/>
          </a:stretch>
        </p:blipFill>
        <p:spPr>
          <a:xfrm>
            <a:off x="463966" y="12641551"/>
            <a:ext cx="2764839" cy="688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pic>
        <p:nvPicPr>
          <p:cNvPr id="5" name="Picture 4">
            <a:extLst>
              <a:ext uri="{FF2B5EF4-FFF2-40B4-BE49-F238E27FC236}">
                <a16:creationId xmlns:a16="http://schemas.microsoft.com/office/drawing/2014/main" id="{89472FED-91AD-C8AD-C657-7B328336E9D3}"/>
              </a:ext>
            </a:extLst>
          </p:cNvPr>
          <p:cNvPicPr>
            <a:picLocks noChangeAspect="1"/>
          </p:cNvPicPr>
          <p:nvPr/>
        </p:nvPicPr>
        <p:blipFill>
          <a:blip r:embed="rId5"/>
          <a:srcRect l="22076" t="11094" r="21297" b="6778"/>
          <a:stretch/>
        </p:blipFill>
        <p:spPr>
          <a:xfrm>
            <a:off x="14981233" y="78951"/>
            <a:ext cx="9402767" cy="13637049"/>
          </a:xfrm>
          <a:prstGeom prst="roundRect">
            <a:avLst>
              <a:gd name="adj" fmla="val 1893"/>
            </a:avLst>
          </a:prstGeom>
        </p:spPr>
      </p:pic>
      <p:pic>
        <p:nvPicPr>
          <p:cNvPr id="6" name="Picture 5" descr="A black and blue text on a black background&#10;&#10;Description automatically generated">
            <a:extLst>
              <a:ext uri="{FF2B5EF4-FFF2-40B4-BE49-F238E27FC236}">
                <a16:creationId xmlns:a16="http://schemas.microsoft.com/office/drawing/2014/main" id="{04590194-A908-C787-4077-2084754892E7}"/>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3653702" y="12593528"/>
            <a:ext cx="2893032" cy="826254"/>
          </a:xfrm>
          <a:prstGeom prst="rect">
            <a:avLst/>
          </a:prstGeom>
        </p:spPr>
      </p:pic>
    </p:spTree>
    <p:extLst>
      <p:ext uri="{BB962C8B-B14F-4D97-AF65-F5344CB8AC3E}">
        <p14:creationId xmlns:p14="http://schemas.microsoft.com/office/powerpoint/2010/main" val="52154710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69E06-35D8-5BD7-DC84-F238B0800ECF}"/>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5F14F6D8-EE8D-DE22-8D6F-E91DBBCFCF88}"/>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5" name="Slide Number">
            <a:extLst>
              <a:ext uri="{FF2B5EF4-FFF2-40B4-BE49-F238E27FC236}">
                <a16:creationId xmlns:a16="http://schemas.microsoft.com/office/drawing/2014/main" id="{503DE825-77C3-C6CA-67D2-09AE4C798EE2}"/>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20</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8EA4DF57-A6F5-E91C-AACE-1603A33EEFED}"/>
              </a:ext>
            </a:extLst>
          </p:cNvPr>
          <p:cNvSpPr txBox="1">
            <a:spLocks noGrp="1"/>
          </p:cNvSpPr>
          <p:nvPr>
            <p:ph type="body" sz="quarter" idx="13"/>
          </p:nvPr>
        </p:nvSpPr>
        <p:spPr>
          <a:xfrm>
            <a:off x="8692657" y="931369"/>
            <a:ext cx="6998712"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Rf </a:t>
            </a:r>
            <a:r>
              <a:rPr lang="en-GB" dirty="0">
                <a:solidFill>
                  <a:srgbClr val="FF0000"/>
                </a:solidFill>
              </a:rPr>
              <a:t>readout</a:t>
            </a:r>
            <a:endParaRPr dirty="0">
              <a:solidFill>
                <a:srgbClr val="FF0000"/>
              </a:solidFill>
            </a:endParaRPr>
          </a:p>
        </p:txBody>
      </p:sp>
      <p:pic>
        <p:nvPicPr>
          <p:cNvPr id="35" name="Picture 34">
            <a:extLst>
              <a:ext uri="{FF2B5EF4-FFF2-40B4-BE49-F238E27FC236}">
                <a16:creationId xmlns:a16="http://schemas.microsoft.com/office/drawing/2014/main" id="{635FE23B-9546-DF05-BF5C-7710931EA0C5}"/>
              </a:ext>
            </a:extLst>
          </p:cNvPr>
          <p:cNvPicPr>
            <a:picLocks noChangeAspect="1"/>
          </p:cNvPicPr>
          <p:nvPr/>
        </p:nvPicPr>
        <p:blipFill>
          <a:blip r:embed="rId3"/>
          <a:srcRect r="62464"/>
          <a:stretch/>
        </p:blipFill>
        <p:spPr>
          <a:xfrm>
            <a:off x="2040257" y="4609593"/>
            <a:ext cx="6425807" cy="3010320"/>
          </a:xfrm>
          <a:prstGeom prst="rect">
            <a:avLst/>
          </a:prstGeom>
        </p:spPr>
      </p:pic>
      <p:sp>
        <p:nvSpPr>
          <p:cNvPr id="37" name="Variational quantum algorithms may require very large number of repetitions of a quantum circuit, or variations thereof, to solve a problem…">
            <a:extLst>
              <a:ext uri="{FF2B5EF4-FFF2-40B4-BE49-F238E27FC236}">
                <a16:creationId xmlns:a16="http://schemas.microsoft.com/office/drawing/2014/main" id="{8A25E397-3C8D-8C4C-FD7B-F9BBFE9563B3}"/>
              </a:ext>
            </a:extLst>
          </p:cNvPr>
          <p:cNvSpPr txBox="1"/>
          <p:nvPr/>
        </p:nvSpPr>
        <p:spPr>
          <a:xfrm>
            <a:off x="2205055" y="2218741"/>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Dissipative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40" name="Right Brace 39">
            <a:extLst>
              <a:ext uri="{FF2B5EF4-FFF2-40B4-BE49-F238E27FC236}">
                <a16:creationId xmlns:a16="http://schemas.microsoft.com/office/drawing/2014/main" id="{0AA24634-A734-DC81-510C-86CA2E61D3BF}"/>
              </a:ext>
            </a:extLst>
          </p:cNvPr>
          <p:cNvSpPr/>
          <p:nvPr/>
        </p:nvSpPr>
        <p:spPr>
          <a:xfrm rot="16200000">
            <a:off x="5013096" y="186653"/>
            <a:ext cx="642899" cy="7085311"/>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3" name="Variational quantum algorithms may require very large number of repetitions of a quantum circuit, or variations thereof, to solve a problem…">
            <a:extLst>
              <a:ext uri="{FF2B5EF4-FFF2-40B4-BE49-F238E27FC236}">
                <a16:creationId xmlns:a16="http://schemas.microsoft.com/office/drawing/2014/main" id="{61E4398B-D9CA-088E-0BA4-9FE2340DE1CE}"/>
              </a:ext>
            </a:extLst>
          </p:cNvPr>
          <p:cNvSpPr txBox="1"/>
          <p:nvPr/>
        </p:nvSpPr>
        <p:spPr>
          <a:xfrm>
            <a:off x="2336314" y="7727700"/>
            <a:ext cx="6540887"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(SET, QPC)</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pic>
        <p:nvPicPr>
          <p:cNvPr id="9" name="Picture 8">
            <a:extLst>
              <a:ext uri="{FF2B5EF4-FFF2-40B4-BE49-F238E27FC236}">
                <a16:creationId xmlns:a16="http://schemas.microsoft.com/office/drawing/2014/main" id="{D3839A31-1327-03CC-A066-427EB14DB2B1}"/>
              </a:ext>
            </a:extLst>
          </p:cNvPr>
          <p:cNvPicPr>
            <a:picLocks noChangeAspect="1"/>
          </p:cNvPicPr>
          <p:nvPr/>
        </p:nvPicPr>
        <p:blipFill>
          <a:blip r:embed="rId3"/>
          <a:srcRect l="76738"/>
          <a:stretch/>
        </p:blipFill>
        <p:spPr>
          <a:xfrm>
            <a:off x="17028980" y="4426817"/>
            <a:ext cx="3982127" cy="3010320"/>
          </a:xfrm>
          <a:prstGeom prst="rect">
            <a:avLst/>
          </a:prstGeom>
        </p:spPr>
      </p:pic>
      <p:sp>
        <p:nvSpPr>
          <p:cNvPr id="11" name="Variational quantum algorithms may require very large number of repetitions of a quantum circuit, or variations thereof, to solve a problem…">
            <a:extLst>
              <a:ext uri="{FF2B5EF4-FFF2-40B4-BE49-F238E27FC236}">
                <a16:creationId xmlns:a16="http://schemas.microsoft.com/office/drawing/2014/main" id="{062FFAFE-253C-C8C0-3BB3-C8C19BDDD85C}"/>
              </a:ext>
            </a:extLst>
          </p:cNvPr>
          <p:cNvSpPr txBox="1"/>
          <p:nvPr/>
        </p:nvSpPr>
        <p:spPr>
          <a:xfrm>
            <a:off x="13059802" y="2262473"/>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Dispersive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12" name="Right Brace 11">
            <a:extLst>
              <a:ext uri="{FF2B5EF4-FFF2-40B4-BE49-F238E27FC236}">
                <a16:creationId xmlns:a16="http://schemas.microsoft.com/office/drawing/2014/main" id="{62F98953-B497-384A-DB59-6E8D2C9197C1}"/>
              </a:ext>
            </a:extLst>
          </p:cNvPr>
          <p:cNvSpPr/>
          <p:nvPr/>
        </p:nvSpPr>
        <p:spPr>
          <a:xfrm rot="16200000">
            <a:off x="15414670" y="-2259932"/>
            <a:ext cx="554187" cy="11951082"/>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13" name="Variational quantum algorithms may require very large number of repetitions of a quantum circuit, or variations thereof, to solve a problem…">
            <a:extLst>
              <a:ext uri="{FF2B5EF4-FFF2-40B4-BE49-F238E27FC236}">
                <a16:creationId xmlns:a16="http://schemas.microsoft.com/office/drawing/2014/main" id="{DDF5C1B8-52CC-77E5-2F85-499C640DE062}"/>
              </a:ext>
            </a:extLst>
          </p:cNvPr>
          <p:cNvSpPr txBox="1"/>
          <p:nvPr/>
        </p:nvSpPr>
        <p:spPr>
          <a:xfrm>
            <a:off x="17024656" y="7748666"/>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In-situ (DGS)</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pic>
        <p:nvPicPr>
          <p:cNvPr id="15" name="Picture 14">
            <a:extLst>
              <a:ext uri="{FF2B5EF4-FFF2-40B4-BE49-F238E27FC236}">
                <a16:creationId xmlns:a16="http://schemas.microsoft.com/office/drawing/2014/main" id="{23F45D6E-F83F-5D31-1172-C85E675ED134}"/>
              </a:ext>
            </a:extLst>
          </p:cNvPr>
          <p:cNvPicPr>
            <a:picLocks noChangeAspect="1"/>
          </p:cNvPicPr>
          <p:nvPr/>
        </p:nvPicPr>
        <p:blipFill>
          <a:blip r:embed="rId3"/>
          <a:srcRect l="41499" r="27065"/>
          <a:stretch/>
        </p:blipFill>
        <p:spPr>
          <a:xfrm>
            <a:off x="10369019" y="4748784"/>
            <a:ext cx="5381567" cy="3010320"/>
          </a:xfrm>
          <a:prstGeom prst="rect">
            <a:avLst/>
          </a:prstGeom>
        </p:spPr>
      </p:pic>
      <p:sp>
        <p:nvSpPr>
          <p:cNvPr id="16" name="Variational quantum algorithms may require very large number of repetitions of a quantum circuit, or variations thereof, to solve a problem…">
            <a:extLst>
              <a:ext uri="{FF2B5EF4-FFF2-40B4-BE49-F238E27FC236}">
                <a16:creationId xmlns:a16="http://schemas.microsoft.com/office/drawing/2014/main" id="{5913E590-D158-6DA7-0205-DED52E279B96}"/>
              </a:ext>
            </a:extLst>
          </p:cNvPr>
          <p:cNvSpPr txBox="1"/>
          <p:nvPr/>
        </p:nvSpPr>
        <p:spPr>
          <a:xfrm>
            <a:off x="10290100" y="7723100"/>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(SEB)</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17" name="Siegel et al., arXiv:2402.12599">
            <a:extLst>
              <a:ext uri="{FF2B5EF4-FFF2-40B4-BE49-F238E27FC236}">
                <a16:creationId xmlns:a16="http://schemas.microsoft.com/office/drawing/2014/main" id="{E60B96BF-CF6F-CB8E-9CDA-17E951A61F5C}"/>
              </a:ext>
            </a:extLst>
          </p:cNvPr>
          <p:cNvSpPr/>
          <p:nvPr/>
        </p:nvSpPr>
        <p:spPr>
          <a:xfrm>
            <a:off x="16888226" y="13048187"/>
            <a:ext cx="6038903" cy="575156"/>
          </a:xfrm>
          <a:prstGeom prst="rect">
            <a:avLst/>
          </a:prstGeom>
          <a:solidFill>
            <a:srgbClr val="FAD4D2"/>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p>
            <a:pPr marL="0" marR="0" lvl="0" indent="0" algn="l" defTabSz="821531" rtl="0" eaLnBrk="1" fontAlgn="auto" latinLnBrk="0" hangingPunct="0">
              <a:lnSpc>
                <a:spcPct val="100000"/>
              </a:lnSpc>
              <a:spcBef>
                <a:spcPts val="0"/>
              </a:spcBef>
              <a:spcAft>
                <a:spcPts val="0"/>
              </a:spcAft>
              <a:buClrTx/>
              <a:buSzTx/>
              <a:buFontTx/>
              <a:buNone/>
              <a:tabLst/>
              <a:defRPr sz="2800">
                <a:solidFill>
                  <a:srgbClr val="FF644E">
                    <a:lumOff val="-29866"/>
                  </a:srgbClr>
                </a:solidFill>
                <a:latin typeface="Helvetica Neue Light"/>
                <a:ea typeface="Helvetica Neue Light"/>
                <a:cs typeface="Helvetica Neue Light"/>
                <a:sym typeface="Helvetica Neue Light"/>
              </a:defRPr>
            </a:pPr>
            <a:r>
              <a:rPr kumimoji="0" lang="en-GB" sz="2800" b="0" i="0" u="none" strike="noStrike" kern="0" cap="none" spc="0" normalizeH="0" baseline="0" noProof="0" dirty="0">
                <a:ln>
                  <a:noFill/>
                </a:ln>
                <a:solidFill>
                  <a:srgbClr val="FF644E">
                    <a:lumOff val="-29866"/>
                  </a:srgbClr>
                </a:solidFill>
                <a:effectLst/>
                <a:uLnTx/>
                <a:uFillTx/>
                <a:latin typeface="Helvetica Neue Light"/>
                <a:sym typeface="Helvetica Neue Light"/>
              </a:rPr>
              <a:t>Vigneau </a:t>
            </a:r>
            <a:r>
              <a:rPr kumimoji="0" sz="2800" b="0" i="1" u="none" strike="noStrike" kern="0" cap="none" spc="0" normalizeH="0" baseline="0" noProof="0" dirty="0">
                <a:ln>
                  <a:noFill/>
                </a:ln>
                <a:solidFill>
                  <a:srgbClr val="FF644E">
                    <a:lumOff val="-29866"/>
                  </a:srgbClr>
                </a:solidFill>
                <a:effectLst/>
                <a:uLnTx/>
                <a:uFillTx/>
                <a:latin typeface="Helvetica Neue"/>
                <a:ea typeface="+mn-ea"/>
                <a:cs typeface="+mn-cs"/>
                <a:sym typeface="Helvetica Neue"/>
              </a:rPr>
              <a:t>et al.</a:t>
            </a:r>
            <a:r>
              <a:rPr kumimoji="0" sz="2800" b="0" i="0" u="none" strike="noStrike" kern="0" cap="none" spc="0" normalizeH="0" baseline="0" noProof="0" dirty="0">
                <a:ln>
                  <a:noFill/>
                </a:ln>
                <a:solidFill>
                  <a:srgbClr val="FF644E">
                    <a:lumOff val="-29866"/>
                  </a:srgbClr>
                </a:solidFill>
                <a:effectLst/>
                <a:uLnTx/>
                <a:uFillTx/>
                <a:latin typeface="Helvetica Neue Light"/>
                <a:sym typeface="Helvetica Neue Light"/>
              </a:rPr>
              <a:t>, </a:t>
            </a:r>
            <a:r>
              <a:rPr lang="en-GB" sz="2800" dirty="0">
                <a:solidFill>
                  <a:srgbClr val="FF644E">
                    <a:lumOff val="-29866"/>
                  </a:srgbClr>
                </a:solidFill>
                <a:latin typeface="Helvetica Neue Light"/>
                <a:sym typeface="Helvetica Neue Light"/>
              </a:rPr>
              <a:t>App Phys Rev </a:t>
            </a:r>
            <a:r>
              <a:rPr kumimoji="0" lang="en-GB" sz="2800" b="0" i="0" u="none" strike="noStrike" kern="0" cap="none" spc="0" normalizeH="0" baseline="0" noProof="0" dirty="0">
                <a:ln>
                  <a:noFill/>
                </a:ln>
                <a:solidFill>
                  <a:srgbClr val="FF644E">
                    <a:lumOff val="-29866"/>
                  </a:srgbClr>
                </a:solidFill>
                <a:effectLst/>
                <a:uLnTx/>
                <a:uFillTx/>
                <a:latin typeface="Helvetica Neue Light"/>
                <a:sym typeface="Helvetica Neue Light"/>
              </a:rPr>
              <a:t> (2022)</a:t>
            </a:r>
            <a:endParaRPr kumimoji="0" sz="2800" b="0" i="0" u="none" strike="noStrike" kern="0" cap="none" spc="0" normalizeH="0" baseline="0" noProof="0" dirty="0">
              <a:ln>
                <a:noFill/>
              </a:ln>
              <a:solidFill>
                <a:srgbClr val="FF644E">
                  <a:lumOff val="-29866"/>
                </a:srgbClr>
              </a:solidFill>
              <a:effectLst/>
              <a:uLnTx/>
              <a:uFillTx/>
              <a:latin typeface="Helvetica Neue Light"/>
              <a:sym typeface="Helvetica Neue Light"/>
            </a:endParaRPr>
          </a:p>
        </p:txBody>
      </p:sp>
    </p:spTree>
    <p:extLst>
      <p:ext uri="{BB962C8B-B14F-4D97-AF65-F5344CB8AC3E}">
        <p14:creationId xmlns:p14="http://schemas.microsoft.com/office/powerpoint/2010/main" val="227023502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3C188-61A9-0EBB-4DCD-2AB03650E453}"/>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BBCB0214-20BA-70F8-771F-F24BACDC39C9}"/>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5" name="Slide Number">
            <a:extLst>
              <a:ext uri="{FF2B5EF4-FFF2-40B4-BE49-F238E27FC236}">
                <a16:creationId xmlns:a16="http://schemas.microsoft.com/office/drawing/2014/main" id="{14FC58D7-5F09-3F0D-2229-60F0FCB4938A}"/>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21</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88E78DEA-8F4B-FC4E-3D68-0DF4079DFEAD}"/>
              </a:ext>
            </a:extLst>
          </p:cNvPr>
          <p:cNvSpPr txBox="1">
            <a:spLocks noGrp="1"/>
          </p:cNvSpPr>
          <p:nvPr>
            <p:ph type="body" sz="quarter" idx="13"/>
          </p:nvPr>
        </p:nvSpPr>
        <p:spPr>
          <a:xfrm>
            <a:off x="8692657" y="931369"/>
            <a:ext cx="6998712"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Rf </a:t>
            </a:r>
            <a:r>
              <a:rPr lang="en-GB" dirty="0">
                <a:solidFill>
                  <a:srgbClr val="FF0000"/>
                </a:solidFill>
              </a:rPr>
              <a:t>readout</a:t>
            </a:r>
            <a:endParaRPr dirty="0">
              <a:solidFill>
                <a:srgbClr val="FF0000"/>
              </a:solidFill>
            </a:endParaRPr>
          </a:p>
        </p:txBody>
      </p:sp>
      <p:pic>
        <p:nvPicPr>
          <p:cNvPr id="35" name="Picture 34">
            <a:extLst>
              <a:ext uri="{FF2B5EF4-FFF2-40B4-BE49-F238E27FC236}">
                <a16:creationId xmlns:a16="http://schemas.microsoft.com/office/drawing/2014/main" id="{3CB2048A-0821-48EC-B4C7-9ABD8F6A3FAE}"/>
              </a:ext>
            </a:extLst>
          </p:cNvPr>
          <p:cNvPicPr>
            <a:picLocks noChangeAspect="1"/>
          </p:cNvPicPr>
          <p:nvPr/>
        </p:nvPicPr>
        <p:blipFill>
          <a:blip r:embed="rId3"/>
          <a:srcRect r="62464"/>
          <a:stretch/>
        </p:blipFill>
        <p:spPr>
          <a:xfrm>
            <a:off x="2040257" y="4609593"/>
            <a:ext cx="6425807" cy="3010320"/>
          </a:xfrm>
          <a:prstGeom prst="rect">
            <a:avLst/>
          </a:prstGeom>
        </p:spPr>
      </p:pic>
      <p:sp>
        <p:nvSpPr>
          <p:cNvPr id="37" name="Variational quantum algorithms may require very large number of repetitions of a quantum circuit, or variations thereof, to solve a problem…">
            <a:extLst>
              <a:ext uri="{FF2B5EF4-FFF2-40B4-BE49-F238E27FC236}">
                <a16:creationId xmlns:a16="http://schemas.microsoft.com/office/drawing/2014/main" id="{E6449E14-4A65-F265-31E7-B04FEA5F70A6}"/>
              </a:ext>
            </a:extLst>
          </p:cNvPr>
          <p:cNvSpPr txBox="1"/>
          <p:nvPr/>
        </p:nvSpPr>
        <p:spPr>
          <a:xfrm>
            <a:off x="2205055" y="2218741"/>
            <a:ext cx="5539404" cy="2795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Dissipative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40" name="Right Brace 39">
            <a:extLst>
              <a:ext uri="{FF2B5EF4-FFF2-40B4-BE49-F238E27FC236}">
                <a16:creationId xmlns:a16="http://schemas.microsoft.com/office/drawing/2014/main" id="{A6164D70-3FF5-4247-09CA-ECBFF4E55566}"/>
              </a:ext>
            </a:extLst>
          </p:cNvPr>
          <p:cNvSpPr/>
          <p:nvPr/>
        </p:nvSpPr>
        <p:spPr>
          <a:xfrm rot="16200000">
            <a:off x="5013096" y="186653"/>
            <a:ext cx="642899" cy="7085311"/>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9" name="Picture 8">
            <a:extLst>
              <a:ext uri="{FF2B5EF4-FFF2-40B4-BE49-F238E27FC236}">
                <a16:creationId xmlns:a16="http://schemas.microsoft.com/office/drawing/2014/main" id="{4A1601C4-74E4-906F-354C-D092938FA67D}"/>
              </a:ext>
            </a:extLst>
          </p:cNvPr>
          <p:cNvPicPr>
            <a:picLocks noChangeAspect="1"/>
          </p:cNvPicPr>
          <p:nvPr/>
        </p:nvPicPr>
        <p:blipFill>
          <a:blip r:embed="rId3"/>
          <a:srcRect l="76738"/>
          <a:stretch/>
        </p:blipFill>
        <p:spPr>
          <a:xfrm>
            <a:off x="17028980" y="4426817"/>
            <a:ext cx="3982127" cy="3010320"/>
          </a:xfrm>
          <a:prstGeom prst="rect">
            <a:avLst/>
          </a:prstGeom>
        </p:spPr>
      </p:pic>
      <p:sp>
        <p:nvSpPr>
          <p:cNvPr id="12" name="Right Brace 11">
            <a:extLst>
              <a:ext uri="{FF2B5EF4-FFF2-40B4-BE49-F238E27FC236}">
                <a16:creationId xmlns:a16="http://schemas.microsoft.com/office/drawing/2014/main" id="{3496F6F7-DAE3-FAF1-B761-23757CF80EB9}"/>
              </a:ext>
            </a:extLst>
          </p:cNvPr>
          <p:cNvSpPr/>
          <p:nvPr/>
        </p:nvSpPr>
        <p:spPr>
          <a:xfrm rot="16200000">
            <a:off x="15414670" y="-2259932"/>
            <a:ext cx="554187" cy="11951082"/>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13" name="Variational quantum algorithms may require very large number of repetitions of a quantum circuit, or variations thereof, to solve a problem…">
            <a:extLst>
              <a:ext uri="{FF2B5EF4-FFF2-40B4-BE49-F238E27FC236}">
                <a16:creationId xmlns:a16="http://schemas.microsoft.com/office/drawing/2014/main" id="{5CB5CF7C-3487-64F4-ED3D-01CD146A8ACB}"/>
              </a:ext>
            </a:extLst>
          </p:cNvPr>
          <p:cNvSpPr txBox="1"/>
          <p:nvPr/>
        </p:nvSpPr>
        <p:spPr>
          <a:xfrm>
            <a:off x="17024656" y="7748666"/>
            <a:ext cx="5539404" cy="25804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In-situ (DGS)</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pic>
        <p:nvPicPr>
          <p:cNvPr id="15" name="Picture 14">
            <a:extLst>
              <a:ext uri="{FF2B5EF4-FFF2-40B4-BE49-F238E27FC236}">
                <a16:creationId xmlns:a16="http://schemas.microsoft.com/office/drawing/2014/main" id="{0767D2A0-A309-7FB5-D1BF-9431C2B1F85B}"/>
              </a:ext>
            </a:extLst>
          </p:cNvPr>
          <p:cNvPicPr>
            <a:picLocks noChangeAspect="1"/>
          </p:cNvPicPr>
          <p:nvPr/>
        </p:nvPicPr>
        <p:blipFill>
          <a:blip r:embed="rId3"/>
          <a:srcRect l="41499" r="27065"/>
          <a:stretch/>
        </p:blipFill>
        <p:spPr>
          <a:xfrm>
            <a:off x="10369019" y="4748784"/>
            <a:ext cx="5381567" cy="3010320"/>
          </a:xfrm>
          <a:prstGeom prst="rect">
            <a:avLst/>
          </a:prstGeom>
        </p:spPr>
      </p:pic>
      <p:sp>
        <p:nvSpPr>
          <p:cNvPr id="16" name="Variational quantum algorithms may require very large number of repetitions of a quantum circuit, or variations thereof, to solve a problem…">
            <a:extLst>
              <a:ext uri="{FF2B5EF4-FFF2-40B4-BE49-F238E27FC236}">
                <a16:creationId xmlns:a16="http://schemas.microsoft.com/office/drawing/2014/main" id="{A5F971B0-D9DA-7649-D7D7-AEF53C45752E}"/>
              </a:ext>
            </a:extLst>
          </p:cNvPr>
          <p:cNvSpPr txBox="1"/>
          <p:nvPr/>
        </p:nvSpPr>
        <p:spPr>
          <a:xfrm>
            <a:off x="10290100" y="7723100"/>
            <a:ext cx="5539404" cy="25804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(SEB)</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17" name="Siegel et al., arXiv:2402.12599">
            <a:extLst>
              <a:ext uri="{FF2B5EF4-FFF2-40B4-BE49-F238E27FC236}">
                <a16:creationId xmlns:a16="http://schemas.microsoft.com/office/drawing/2014/main" id="{5CE8F346-7881-CEFC-1763-5338182407BF}"/>
              </a:ext>
            </a:extLst>
          </p:cNvPr>
          <p:cNvSpPr/>
          <p:nvPr/>
        </p:nvSpPr>
        <p:spPr>
          <a:xfrm>
            <a:off x="16888226" y="13048187"/>
            <a:ext cx="6038903" cy="575156"/>
          </a:xfrm>
          <a:prstGeom prst="rect">
            <a:avLst/>
          </a:prstGeom>
          <a:solidFill>
            <a:srgbClr val="FAD4D2"/>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numCol="1" anchor="ctr">
            <a:spAutoFit/>
          </a:bodyPr>
          <a:lstStyle/>
          <a:p>
            <a:pPr marL="0" marR="0" lvl="0" indent="0" algn="l" defTabSz="821531" rtl="0" eaLnBrk="1" fontAlgn="auto" latinLnBrk="0" hangingPunct="0">
              <a:lnSpc>
                <a:spcPct val="100000"/>
              </a:lnSpc>
              <a:spcBef>
                <a:spcPts val="0"/>
              </a:spcBef>
              <a:spcAft>
                <a:spcPts val="0"/>
              </a:spcAft>
              <a:buClrTx/>
              <a:buSzTx/>
              <a:buFontTx/>
              <a:buNone/>
              <a:tabLst/>
              <a:defRPr sz="2800">
                <a:solidFill>
                  <a:srgbClr val="FF644E">
                    <a:lumOff val="-29866"/>
                  </a:srgbClr>
                </a:solidFill>
                <a:latin typeface="Helvetica Neue Light"/>
                <a:ea typeface="Helvetica Neue Light"/>
                <a:cs typeface="Helvetica Neue Light"/>
                <a:sym typeface="Helvetica Neue Light"/>
              </a:defRPr>
            </a:pPr>
            <a:r>
              <a:rPr kumimoji="0" lang="en-GB" sz="2800" b="0" i="0" u="none" strike="noStrike" kern="0" cap="none" spc="0" normalizeH="0" baseline="0" noProof="0" dirty="0">
                <a:ln>
                  <a:noFill/>
                </a:ln>
                <a:solidFill>
                  <a:srgbClr val="FF644E">
                    <a:lumOff val="-29866"/>
                  </a:srgbClr>
                </a:solidFill>
                <a:effectLst/>
                <a:uLnTx/>
                <a:uFillTx/>
                <a:latin typeface="Helvetica Neue Light"/>
                <a:sym typeface="Helvetica Neue Light"/>
              </a:rPr>
              <a:t>Vigneau </a:t>
            </a:r>
            <a:r>
              <a:rPr kumimoji="0" sz="2800" b="0" i="1" u="none" strike="noStrike" kern="0" cap="none" spc="0" normalizeH="0" baseline="0" noProof="0" dirty="0">
                <a:ln>
                  <a:noFill/>
                </a:ln>
                <a:solidFill>
                  <a:srgbClr val="FF644E">
                    <a:lumOff val="-29866"/>
                  </a:srgbClr>
                </a:solidFill>
                <a:effectLst/>
                <a:uLnTx/>
                <a:uFillTx/>
                <a:latin typeface="Helvetica Neue"/>
                <a:ea typeface="+mn-ea"/>
                <a:cs typeface="+mn-cs"/>
                <a:sym typeface="Helvetica Neue"/>
              </a:rPr>
              <a:t>et al.</a:t>
            </a:r>
            <a:r>
              <a:rPr kumimoji="0" sz="2800" b="0" i="0" u="none" strike="noStrike" kern="0" cap="none" spc="0" normalizeH="0" baseline="0" noProof="0" dirty="0">
                <a:ln>
                  <a:noFill/>
                </a:ln>
                <a:solidFill>
                  <a:srgbClr val="FF644E">
                    <a:lumOff val="-29866"/>
                  </a:srgbClr>
                </a:solidFill>
                <a:effectLst/>
                <a:uLnTx/>
                <a:uFillTx/>
                <a:latin typeface="Helvetica Neue Light"/>
                <a:sym typeface="Helvetica Neue Light"/>
              </a:rPr>
              <a:t>, </a:t>
            </a:r>
            <a:r>
              <a:rPr lang="en-GB" sz="2800" dirty="0">
                <a:solidFill>
                  <a:srgbClr val="FF644E">
                    <a:lumOff val="-29866"/>
                  </a:srgbClr>
                </a:solidFill>
                <a:latin typeface="Helvetica Neue Light"/>
                <a:sym typeface="Helvetica Neue Light"/>
              </a:rPr>
              <a:t>App Phys Rev </a:t>
            </a:r>
            <a:r>
              <a:rPr kumimoji="0" lang="en-GB" sz="2800" b="0" i="0" u="none" strike="noStrike" kern="0" cap="none" spc="0" normalizeH="0" baseline="0" noProof="0" dirty="0">
                <a:ln>
                  <a:noFill/>
                </a:ln>
                <a:solidFill>
                  <a:srgbClr val="FF644E">
                    <a:lumOff val="-29866"/>
                  </a:srgbClr>
                </a:solidFill>
                <a:effectLst/>
                <a:uLnTx/>
                <a:uFillTx/>
                <a:latin typeface="Helvetica Neue Light"/>
                <a:sym typeface="Helvetica Neue Light"/>
              </a:rPr>
              <a:t> (2022)</a:t>
            </a:r>
            <a:endParaRPr kumimoji="0" sz="2800" b="0" i="0" u="none" strike="noStrike" kern="0" cap="none" spc="0" normalizeH="0" baseline="0" noProof="0" dirty="0">
              <a:ln>
                <a:noFill/>
              </a:ln>
              <a:solidFill>
                <a:srgbClr val="FF644E">
                  <a:lumOff val="-29866"/>
                </a:srgbClr>
              </a:solidFill>
              <a:effectLst/>
              <a:uLnTx/>
              <a:uFillTx/>
              <a:latin typeface="Helvetica Neue Light"/>
              <a:sym typeface="Helvetica Neue Light"/>
            </a:endParaRPr>
          </a:p>
        </p:txBody>
      </p:sp>
      <p:sp>
        <p:nvSpPr>
          <p:cNvPr id="2" name="Founded by JJLM and Simon Benjamin (University of Oxford)…">
            <a:extLst>
              <a:ext uri="{FF2B5EF4-FFF2-40B4-BE49-F238E27FC236}">
                <a16:creationId xmlns:a16="http://schemas.microsoft.com/office/drawing/2014/main" id="{66C0A214-5FFF-4FFC-5541-72D6BE6E33DF}"/>
              </a:ext>
            </a:extLst>
          </p:cNvPr>
          <p:cNvSpPr txBox="1"/>
          <p:nvPr/>
        </p:nvSpPr>
        <p:spPr>
          <a:xfrm>
            <a:off x="808335" y="9117839"/>
            <a:ext cx="7417095"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indent="-571500" algn="l">
              <a:buFont typeface="Arial" panose="020B0604020202020204" pitchFamily="34" charset="0"/>
              <a:buChar char="•"/>
              <a:defRPr sz="4900">
                <a:solidFill>
                  <a:srgbClr val="FFFFFF"/>
                </a:solidFill>
                <a:latin typeface="Helvetica"/>
                <a:ea typeface="Helvetica"/>
                <a:cs typeface="Helvetica"/>
                <a:sym typeface="Helvetica"/>
              </a:defRPr>
            </a:pPr>
            <a:r>
              <a:rPr lang="en-GB" sz="4000" u="sng" dirty="0">
                <a:solidFill>
                  <a:schemeClr val="accent6"/>
                </a:solidFill>
                <a:latin typeface="Helvetica Neue Light" panose="02000403000000020004"/>
                <a:cs typeface="Helvetica"/>
                <a:sym typeface="Helvetica"/>
              </a:rPr>
              <a:t>Largest on chip footprint </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Based on </a:t>
            </a:r>
            <a:r>
              <a:rPr lang="en-GB" sz="4000" u="sng" dirty="0">
                <a:solidFill>
                  <a:schemeClr val="accent6"/>
                </a:solidFill>
                <a:latin typeface="Helvetica Neue Light" panose="02000403000000020004"/>
                <a:cs typeface="Helvetica"/>
                <a:sym typeface="Helvetica"/>
              </a:rPr>
              <a:t>Resistance Changes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u="sng" dirty="0">
                <a:solidFill>
                  <a:schemeClr val="accent6"/>
                </a:solidFill>
                <a:latin typeface="Helvetica Neue Light" panose="02000403000000020004"/>
                <a:cs typeface="Helvetica"/>
                <a:sym typeface="Helvetica"/>
              </a:rPr>
              <a:t>Indirect </a:t>
            </a:r>
            <a:r>
              <a:rPr lang="en-GB" sz="4000" dirty="0">
                <a:solidFill>
                  <a:schemeClr val="accent6"/>
                </a:solidFill>
                <a:latin typeface="Helvetica Neue Light" panose="02000403000000020004"/>
                <a:cs typeface="Helvetica"/>
                <a:sym typeface="Helvetica"/>
              </a:rPr>
              <a:t>measurement</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Most sensitive to date</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endParaRPr lang="en-GB" sz="4000" dirty="0">
              <a:solidFill>
                <a:srgbClr val="FFFFFF"/>
              </a:solidFill>
              <a:latin typeface="Helvetica Neue Light" panose="02000403000000020004"/>
              <a:cs typeface="Helvetica"/>
              <a:sym typeface="Helvetica"/>
            </a:endParaRPr>
          </a:p>
          <a:p>
            <a:pPr marR="0" lvl="0" algn="l" defTabSz="2438338" rtl="0" eaLnBrk="1" fontAlgn="auto" latinLnBrk="0" hangingPunct="0">
              <a:lnSpc>
                <a:spcPct val="100000"/>
              </a:lnSpc>
              <a:spcBef>
                <a:spcPts val="0"/>
              </a:spcBef>
              <a:spcAft>
                <a:spcPts val="0"/>
              </a:spcAft>
              <a:buClrTx/>
              <a:buSzTx/>
              <a:tabLst/>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 </a:t>
            </a:r>
            <a:endParaRPr kumimoji="0" sz="4000"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p:txBody>
      </p:sp>
      <p:sp>
        <p:nvSpPr>
          <p:cNvPr id="3" name="Founded by JJLM and Simon Benjamin (University of Oxford)…">
            <a:extLst>
              <a:ext uri="{FF2B5EF4-FFF2-40B4-BE49-F238E27FC236}">
                <a16:creationId xmlns:a16="http://schemas.microsoft.com/office/drawing/2014/main" id="{D1E3291E-32CA-2A85-ADCD-685DA36442FF}"/>
              </a:ext>
            </a:extLst>
          </p:cNvPr>
          <p:cNvSpPr txBox="1"/>
          <p:nvPr/>
        </p:nvSpPr>
        <p:spPr>
          <a:xfrm>
            <a:off x="16544106" y="9152705"/>
            <a:ext cx="7697620"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indent="-571500" algn="l">
              <a:buFont typeface="Arial" panose="020B0604020202020204" pitchFamily="34" charset="0"/>
              <a:buChar char="•"/>
              <a:defRPr sz="4900">
                <a:solidFill>
                  <a:srgbClr val="FFFFFF"/>
                </a:solidFill>
                <a:latin typeface="Helvetica"/>
                <a:ea typeface="Helvetica"/>
                <a:cs typeface="Helvetica"/>
                <a:sym typeface="Helvetica"/>
              </a:defRPr>
            </a:pPr>
            <a:r>
              <a:rPr lang="en-GB" sz="4000" u="sng" dirty="0">
                <a:solidFill>
                  <a:schemeClr val="bg1"/>
                </a:solidFill>
                <a:latin typeface="Helvetica Neue Light" panose="02000403000000020004"/>
                <a:cs typeface="Helvetica"/>
                <a:sym typeface="Helvetica"/>
              </a:rPr>
              <a:t>Smallest on chip footprint</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bg1"/>
                </a:solidFill>
                <a:latin typeface="Helvetica Neue Light" panose="02000403000000020004"/>
                <a:cs typeface="Helvetica"/>
                <a:sym typeface="Helvetica"/>
              </a:rPr>
              <a:t>Based on </a:t>
            </a:r>
            <a:r>
              <a:rPr lang="en-GB" sz="4000" u="sng" dirty="0">
                <a:solidFill>
                  <a:schemeClr val="bg1"/>
                </a:solidFill>
                <a:latin typeface="Helvetica Neue Light" panose="02000403000000020004"/>
                <a:cs typeface="Helvetica"/>
                <a:sym typeface="Helvetica"/>
              </a:rPr>
              <a:t>Capacitance changes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u="sng" dirty="0">
                <a:solidFill>
                  <a:schemeClr val="bg1"/>
                </a:solidFill>
                <a:latin typeface="Helvetica Neue Light" panose="02000403000000020004"/>
                <a:cs typeface="Helvetica"/>
                <a:sym typeface="Helvetica"/>
              </a:rPr>
              <a:t>Direct</a:t>
            </a:r>
            <a:r>
              <a:rPr lang="en-GB" sz="4000" dirty="0">
                <a:solidFill>
                  <a:schemeClr val="bg1"/>
                </a:solidFill>
                <a:latin typeface="Helvetica Neue Light" panose="02000403000000020004"/>
                <a:cs typeface="Helvetica"/>
                <a:sym typeface="Helvetica"/>
              </a:rPr>
              <a:t> measurement </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bg1"/>
                </a:solidFill>
                <a:latin typeface="Helvetica Neue Light" panose="02000403000000020004"/>
                <a:cs typeface="Helvetica"/>
                <a:sym typeface="Helvetica"/>
              </a:rPr>
              <a:t>Lowest sensitivity</a:t>
            </a:r>
            <a:endParaRPr kumimoji="0" sz="4000" i="0" u="none" strike="noStrike" kern="0" cap="none" spc="0" normalizeH="0" baseline="0" noProof="0" dirty="0">
              <a:ln>
                <a:noFill/>
              </a:ln>
              <a:solidFill>
                <a:schemeClr val="bg1"/>
              </a:solidFill>
              <a:effectLst/>
              <a:uLnTx/>
              <a:uFillTx/>
              <a:latin typeface="Helvetica Neue Light" panose="02000403000000020004"/>
              <a:cs typeface="Helvetica"/>
              <a:sym typeface="Helvetica"/>
            </a:endParaRPr>
          </a:p>
        </p:txBody>
      </p:sp>
      <p:sp>
        <p:nvSpPr>
          <p:cNvPr id="4" name="Founded by JJLM and Simon Benjamin (University of Oxford)…">
            <a:extLst>
              <a:ext uri="{FF2B5EF4-FFF2-40B4-BE49-F238E27FC236}">
                <a16:creationId xmlns:a16="http://schemas.microsoft.com/office/drawing/2014/main" id="{5B385CA4-74A5-613A-B303-72CDC5B8D2C0}"/>
              </a:ext>
            </a:extLst>
          </p:cNvPr>
          <p:cNvSpPr txBox="1"/>
          <p:nvPr/>
        </p:nvSpPr>
        <p:spPr>
          <a:xfrm>
            <a:off x="8563706" y="9152705"/>
            <a:ext cx="7697620"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indent="-571500" algn="l">
              <a:buFont typeface="Arial" panose="020B0604020202020204" pitchFamily="34" charset="0"/>
              <a:buChar char="•"/>
              <a:defRPr sz="4900">
                <a:solidFill>
                  <a:srgbClr val="FFFFFF"/>
                </a:solidFill>
                <a:latin typeface="Helvetica"/>
                <a:ea typeface="Helvetica"/>
                <a:cs typeface="Helvetica"/>
                <a:sym typeface="Helvetica"/>
              </a:defRPr>
            </a:pPr>
            <a:r>
              <a:rPr lang="en-GB" sz="4000" u="sng" dirty="0">
                <a:solidFill>
                  <a:schemeClr val="accent1">
                    <a:lumMod val="60000"/>
                    <a:lumOff val="40000"/>
                  </a:schemeClr>
                </a:solidFill>
                <a:latin typeface="Helvetica Neue Light" panose="02000403000000020004"/>
                <a:cs typeface="Helvetica"/>
                <a:sym typeface="Helvetica"/>
              </a:rPr>
              <a:t>Intermediate on chip footprint</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Based on </a:t>
            </a:r>
            <a:r>
              <a:rPr lang="en-GB" sz="4000" u="sng" dirty="0">
                <a:solidFill>
                  <a:schemeClr val="accent1">
                    <a:lumMod val="60000"/>
                    <a:lumOff val="40000"/>
                  </a:schemeClr>
                </a:solidFill>
                <a:latin typeface="Helvetica Neue Light" panose="02000403000000020004"/>
                <a:cs typeface="Helvetica"/>
                <a:sym typeface="Helvetica"/>
              </a:rPr>
              <a:t>Capacitance changes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u="sng" dirty="0">
                <a:solidFill>
                  <a:schemeClr val="accent1">
                    <a:lumMod val="60000"/>
                    <a:lumOff val="40000"/>
                  </a:schemeClr>
                </a:solidFill>
                <a:latin typeface="Helvetica Neue Light" panose="02000403000000020004"/>
                <a:cs typeface="Helvetica"/>
                <a:sym typeface="Helvetica"/>
              </a:rPr>
              <a:t>Indirect</a:t>
            </a:r>
            <a:r>
              <a:rPr lang="en-GB" sz="4000" dirty="0">
                <a:solidFill>
                  <a:schemeClr val="accent1">
                    <a:lumMod val="60000"/>
                    <a:lumOff val="40000"/>
                  </a:schemeClr>
                </a:solidFill>
                <a:latin typeface="Helvetica Neue Light" panose="02000403000000020004"/>
                <a:cs typeface="Helvetica"/>
                <a:sym typeface="Helvetica"/>
              </a:rPr>
              <a:t> measurement </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Intermediate sensitivity</a:t>
            </a:r>
            <a:endParaRPr kumimoji="0" sz="4000"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p:txBody>
      </p:sp>
      <p:sp>
        <p:nvSpPr>
          <p:cNvPr id="5" name="Variational quantum algorithms may require very large number of repetitions of a quantum circuit, or variations thereof, to solve a problem…">
            <a:extLst>
              <a:ext uri="{FF2B5EF4-FFF2-40B4-BE49-F238E27FC236}">
                <a16:creationId xmlns:a16="http://schemas.microsoft.com/office/drawing/2014/main" id="{3C8AD362-C2FF-EA0F-66B4-A0F7943AE259}"/>
              </a:ext>
            </a:extLst>
          </p:cNvPr>
          <p:cNvSpPr txBox="1"/>
          <p:nvPr/>
        </p:nvSpPr>
        <p:spPr>
          <a:xfrm>
            <a:off x="13059802" y="2262473"/>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Dispersive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6" name="Variational quantum algorithms may require very large number of repetitions of a quantum circuit, or variations thereof, to solve a problem…">
            <a:extLst>
              <a:ext uri="{FF2B5EF4-FFF2-40B4-BE49-F238E27FC236}">
                <a16:creationId xmlns:a16="http://schemas.microsoft.com/office/drawing/2014/main" id="{72861709-579F-21E8-A463-EF65A9D172E2}"/>
              </a:ext>
            </a:extLst>
          </p:cNvPr>
          <p:cNvSpPr txBox="1"/>
          <p:nvPr/>
        </p:nvSpPr>
        <p:spPr>
          <a:xfrm>
            <a:off x="2336314" y="7727700"/>
            <a:ext cx="6540887"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(SET, QPC)</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7" name="Variational quantum algorithms may require very large number of repetitions of a quantum circuit, or variations thereof, to solve a problem…">
            <a:extLst>
              <a:ext uri="{FF2B5EF4-FFF2-40B4-BE49-F238E27FC236}">
                <a16:creationId xmlns:a16="http://schemas.microsoft.com/office/drawing/2014/main" id="{C3ED55D0-AA0B-D7D7-8FA2-988826F08048}"/>
              </a:ext>
            </a:extLst>
          </p:cNvPr>
          <p:cNvSpPr txBox="1"/>
          <p:nvPr/>
        </p:nvSpPr>
        <p:spPr>
          <a:xfrm>
            <a:off x="3384631" y="11935152"/>
            <a:ext cx="17835256"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dirty="0">
                <a:solidFill>
                  <a:schemeClr val="bg1"/>
                </a:solidFill>
                <a:latin typeface="Helvetica Neue Light"/>
                <a:ea typeface="Helvetica Neue Light"/>
                <a:cs typeface="Helvetica Neue Light"/>
                <a:sym typeface="Helvetica Neue Light"/>
              </a:rPr>
              <a:t>Compatible with </a:t>
            </a:r>
            <a:r>
              <a:rPr lang="en-GB" sz="5400" dirty="0" err="1">
                <a:solidFill>
                  <a:schemeClr val="bg1"/>
                </a:solidFill>
                <a:latin typeface="Helvetica Neue Light"/>
                <a:ea typeface="Helvetica Neue Light"/>
                <a:cs typeface="Helvetica Neue Light"/>
                <a:sym typeface="Helvetica Neue Light"/>
              </a:rPr>
              <a:t>MUXing</a:t>
            </a:r>
            <a:r>
              <a:rPr lang="en-GB" sz="5400" dirty="0">
                <a:solidFill>
                  <a:schemeClr val="bg1"/>
                </a:solidFill>
                <a:latin typeface="Helvetica Neue Light"/>
                <a:ea typeface="Helvetica Neue Light"/>
                <a:cs typeface="Helvetica Neue Light"/>
                <a:sym typeface="Helvetica Neue Light"/>
              </a:rPr>
              <a:t> Techniques</a:t>
            </a:r>
            <a:endParaRPr lang="en-GB" sz="5400" kern="0" dirty="0">
              <a:solidFill>
                <a:schemeClr val="bg1"/>
              </a:solidFill>
              <a:latin typeface="Helvetica Neue Light"/>
              <a:ea typeface="Helvetica Neue Light"/>
              <a:cs typeface="Helvetica Neue Light"/>
              <a:sym typeface="Helvetica Neue Light"/>
            </a:endParaRP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Tree>
    <p:extLst>
      <p:ext uri="{BB962C8B-B14F-4D97-AF65-F5344CB8AC3E}">
        <p14:creationId xmlns:p14="http://schemas.microsoft.com/office/powerpoint/2010/main" val="382980799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83CD129-D612-554D-E274-1E800B681953}"/>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CE9BE7B3-5AAD-3833-361A-3D75351ED5AF}"/>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22</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BBCD2A9A-C1D5-F63F-49F0-1B9A5C8DCB5B}"/>
              </a:ext>
            </a:extLst>
          </p:cNvPr>
          <p:cNvSpPr txBox="1">
            <a:spLocks noGrp="1"/>
          </p:cNvSpPr>
          <p:nvPr>
            <p:ph type="body" sz="quarter" idx="13"/>
          </p:nvPr>
        </p:nvSpPr>
        <p:spPr>
          <a:xfrm>
            <a:off x="8692657" y="931369"/>
            <a:ext cx="6998712"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Rf </a:t>
            </a:r>
            <a:r>
              <a:rPr lang="en-GB" dirty="0">
                <a:solidFill>
                  <a:srgbClr val="FF0000"/>
                </a:solidFill>
              </a:rPr>
              <a:t>readout</a:t>
            </a:r>
            <a:endParaRPr dirty="0">
              <a:solidFill>
                <a:srgbClr val="FF0000"/>
              </a:solidFill>
            </a:endParaRPr>
          </a:p>
        </p:txBody>
      </p:sp>
      <p:sp>
        <p:nvSpPr>
          <p:cNvPr id="44" name="Founded by JJLM and Simon Benjamin (University of Oxford)…">
            <a:extLst>
              <a:ext uri="{FF2B5EF4-FFF2-40B4-BE49-F238E27FC236}">
                <a16:creationId xmlns:a16="http://schemas.microsoft.com/office/drawing/2014/main" id="{1CE54D07-E1AD-EACC-34B1-5CC49F8B4AE8}"/>
              </a:ext>
            </a:extLst>
          </p:cNvPr>
          <p:cNvSpPr txBox="1"/>
          <p:nvPr/>
        </p:nvSpPr>
        <p:spPr>
          <a:xfrm>
            <a:off x="1682542" y="9122776"/>
            <a:ext cx="5977598"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Large resistance swings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Large coupling to dot</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Good matching</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High Z</a:t>
            </a:r>
          </a:p>
          <a:p>
            <a:pPr marL="571500" indent="-571500" algn="l">
              <a:buFont typeface="Arial" panose="020B0604020202020204" pitchFamily="34" charset="0"/>
              <a:buChar char="•"/>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Manage rf losses</a:t>
            </a:r>
          </a:p>
          <a:p>
            <a:pPr marR="0" lvl="0" algn="l" defTabSz="2438338" rtl="0" eaLnBrk="1" fontAlgn="auto" latinLnBrk="0" hangingPunct="0">
              <a:lnSpc>
                <a:spcPct val="100000"/>
              </a:lnSpc>
              <a:spcBef>
                <a:spcPts val="0"/>
              </a:spcBef>
              <a:spcAft>
                <a:spcPts val="0"/>
              </a:spcAft>
              <a:buClrTx/>
              <a:buSzTx/>
              <a:tabLst/>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 </a:t>
            </a:r>
            <a:endParaRPr kumimoji="0" sz="4000"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p:txBody>
      </p:sp>
      <p:sp>
        <p:nvSpPr>
          <p:cNvPr id="46" name="Founded by JJLM and Simon Benjamin (University of Oxford)…">
            <a:extLst>
              <a:ext uri="{FF2B5EF4-FFF2-40B4-BE49-F238E27FC236}">
                <a16:creationId xmlns:a16="http://schemas.microsoft.com/office/drawing/2014/main" id="{1696CF33-A577-DC02-414D-64E9F2E456D8}"/>
              </a:ext>
            </a:extLst>
          </p:cNvPr>
          <p:cNvSpPr txBox="1"/>
          <p:nvPr/>
        </p:nvSpPr>
        <p:spPr>
          <a:xfrm>
            <a:off x="8907962" y="9122776"/>
            <a:ext cx="7131761" cy="50270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Large gate charge</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Tunnel rate matched to rf</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Large coupling to dot </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High Z,Q</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High frequency</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Good matching</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Manage loss &amp; parasitic caps</a:t>
            </a:r>
          </a:p>
          <a:p>
            <a:pPr marR="0" lvl="0" algn="l" defTabSz="2438338" rtl="0" eaLnBrk="1" fontAlgn="auto" latinLnBrk="0" hangingPunct="0">
              <a:lnSpc>
                <a:spcPct val="100000"/>
              </a:lnSpc>
              <a:spcBef>
                <a:spcPts val="0"/>
              </a:spcBef>
              <a:spcAft>
                <a:spcPts val="0"/>
              </a:spcAft>
              <a:buClrTx/>
              <a:buSzTx/>
              <a:tabLst/>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 </a:t>
            </a:r>
            <a:endParaRPr kumimoji="0" sz="4000"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p:txBody>
      </p:sp>
      <p:sp>
        <p:nvSpPr>
          <p:cNvPr id="47" name="Founded by JJLM and Simon Benjamin (University of Oxford)…">
            <a:extLst>
              <a:ext uri="{FF2B5EF4-FFF2-40B4-BE49-F238E27FC236}">
                <a16:creationId xmlns:a16="http://schemas.microsoft.com/office/drawing/2014/main" id="{D050CF2B-89C3-42EB-2CE5-E19FE19C1D4B}"/>
              </a:ext>
            </a:extLst>
          </p:cNvPr>
          <p:cNvSpPr txBox="1"/>
          <p:nvPr/>
        </p:nvSpPr>
        <p:spPr>
          <a:xfrm>
            <a:off x="16460880" y="8924301"/>
            <a:ext cx="7218323" cy="44114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Large gate charge</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6"/>
                </a:solidFill>
                <a:latin typeface="Helvetica Neue Light" panose="02000403000000020004"/>
                <a:cs typeface="Helvetica"/>
                <a:sym typeface="Helvetica"/>
              </a:rPr>
              <a:t>Tunnel coupling matched to rf</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High Z, Q</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High frequency</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chemeClr val="accent1">
                    <a:lumMod val="60000"/>
                    <a:lumOff val="40000"/>
                  </a:schemeClr>
                </a:solidFill>
                <a:latin typeface="Helvetica Neue Light" panose="02000403000000020004"/>
                <a:cs typeface="Helvetica"/>
                <a:sym typeface="Helvetica"/>
              </a:rPr>
              <a:t>Good matching</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Manage loss &amp; parasitic caps</a:t>
            </a:r>
          </a:p>
          <a:p>
            <a:pPr marR="0" lvl="0" algn="l" defTabSz="2438338" rtl="0" eaLnBrk="1" fontAlgn="auto" latinLnBrk="0" hangingPunct="0">
              <a:lnSpc>
                <a:spcPct val="100000"/>
              </a:lnSpc>
              <a:spcBef>
                <a:spcPts val="0"/>
              </a:spcBef>
              <a:spcAft>
                <a:spcPts val="0"/>
              </a:spcAft>
              <a:buClrTx/>
              <a:buSzTx/>
              <a:tabLst/>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 </a:t>
            </a:r>
            <a:endParaRPr kumimoji="0" sz="4000"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p:txBody>
      </p:sp>
      <p:sp>
        <p:nvSpPr>
          <p:cNvPr id="48" name="TextBox 47">
            <a:extLst>
              <a:ext uri="{FF2B5EF4-FFF2-40B4-BE49-F238E27FC236}">
                <a16:creationId xmlns:a16="http://schemas.microsoft.com/office/drawing/2014/main" id="{98A7DCF0-B24F-5789-5624-316E61810CDA}"/>
              </a:ext>
            </a:extLst>
          </p:cNvPr>
          <p:cNvSpPr txBox="1"/>
          <p:nvPr/>
        </p:nvSpPr>
        <p:spPr>
          <a:xfrm>
            <a:off x="105988" y="12001502"/>
            <a:ext cx="3153107"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GB" sz="3200" b="0" i="0" u="none" strike="noStrike" cap="none" spc="0" normalizeH="0" baseline="0" dirty="0">
                <a:ln>
                  <a:noFill/>
                </a:ln>
                <a:solidFill>
                  <a:schemeClr val="accent6"/>
                </a:solidFill>
                <a:effectLst/>
                <a:uFillTx/>
                <a:latin typeface="+mn-lt"/>
                <a:ea typeface="+mn-ea"/>
                <a:cs typeface="+mn-cs"/>
                <a:sym typeface="Helvetica Neue"/>
              </a:rPr>
              <a:t>Device</a:t>
            </a:r>
          </a:p>
          <a:p>
            <a:pPr marL="0" marR="0" indent="0" algn="l" defTabSz="2438338" rtl="0" fontAlgn="auto" latinLnBrk="0" hangingPunct="0">
              <a:lnSpc>
                <a:spcPct val="100000"/>
              </a:lnSpc>
              <a:spcBef>
                <a:spcPts val="0"/>
              </a:spcBef>
              <a:spcAft>
                <a:spcPts val="0"/>
              </a:spcAft>
              <a:buClrTx/>
              <a:buSzTx/>
              <a:buFontTx/>
              <a:buNone/>
              <a:tabLst/>
            </a:pPr>
            <a:r>
              <a:rPr lang="en-GB" sz="3200" dirty="0">
                <a:solidFill>
                  <a:schemeClr val="accent1">
                    <a:lumMod val="60000"/>
                    <a:lumOff val="40000"/>
                  </a:schemeClr>
                </a:solidFill>
              </a:rPr>
              <a:t>Resonator</a:t>
            </a:r>
          </a:p>
          <a:p>
            <a:pPr marL="0" marR="0" indent="0" algn="l" defTabSz="2438338" rtl="0" fontAlgn="auto" latinLnBrk="0" hangingPunct="0">
              <a:lnSpc>
                <a:spcPct val="100000"/>
              </a:lnSpc>
              <a:spcBef>
                <a:spcPts val="0"/>
              </a:spcBef>
              <a:spcAft>
                <a:spcPts val="0"/>
              </a:spcAft>
              <a:buClrTx/>
              <a:buSzTx/>
              <a:buFontTx/>
              <a:buNone/>
              <a:tabLst/>
            </a:pPr>
            <a:r>
              <a:rPr kumimoji="0" lang="en-GB" sz="3200" b="0" i="0" u="none" strike="noStrike" cap="none" spc="0" normalizeH="0" baseline="0" dirty="0">
                <a:ln>
                  <a:noFill/>
                </a:ln>
                <a:solidFill>
                  <a:schemeClr val="bg1"/>
                </a:solidFill>
                <a:effectLst/>
                <a:uFillTx/>
                <a:latin typeface="+mn-lt"/>
                <a:ea typeface="+mn-ea"/>
                <a:cs typeface="+mn-cs"/>
                <a:sym typeface="Helvetica Neue"/>
              </a:rPr>
              <a:t>RF management</a:t>
            </a:r>
          </a:p>
        </p:txBody>
      </p:sp>
      <p:sp>
        <p:nvSpPr>
          <p:cNvPr id="49" name="Siegel et al., arXiv:2402.12599">
            <a:extLst>
              <a:ext uri="{FF2B5EF4-FFF2-40B4-BE49-F238E27FC236}">
                <a16:creationId xmlns:a16="http://schemas.microsoft.com/office/drawing/2014/main" id="{A99CEB87-B0BF-27C7-29F6-4527BB15F26E}"/>
              </a:ext>
            </a:extLst>
          </p:cNvPr>
          <p:cNvSpPr/>
          <p:nvPr/>
        </p:nvSpPr>
        <p:spPr>
          <a:xfrm>
            <a:off x="16888226" y="13048187"/>
            <a:ext cx="6038903" cy="575156"/>
          </a:xfrm>
          <a:prstGeom prst="rect">
            <a:avLst/>
          </a:prstGeom>
          <a:solidFill>
            <a:srgbClr val="FAD4D2"/>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p>
            <a:pPr marL="0" marR="0" lvl="0" indent="0" algn="l" defTabSz="821531" rtl="0" eaLnBrk="1" fontAlgn="auto" latinLnBrk="0" hangingPunct="0">
              <a:lnSpc>
                <a:spcPct val="100000"/>
              </a:lnSpc>
              <a:spcBef>
                <a:spcPts val="0"/>
              </a:spcBef>
              <a:spcAft>
                <a:spcPts val="0"/>
              </a:spcAft>
              <a:buClrTx/>
              <a:buSzTx/>
              <a:buFontTx/>
              <a:buNone/>
              <a:tabLst/>
              <a:defRPr sz="2800">
                <a:solidFill>
                  <a:srgbClr val="FF644E">
                    <a:lumOff val="-29866"/>
                  </a:srgbClr>
                </a:solidFill>
                <a:latin typeface="Helvetica Neue Light"/>
                <a:ea typeface="Helvetica Neue Light"/>
                <a:cs typeface="Helvetica Neue Light"/>
                <a:sym typeface="Helvetica Neue Light"/>
              </a:defRPr>
            </a:pPr>
            <a:r>
              <a:rPr kumimoji="0" lang="en-GB" sz="2800" b="0" i="0" u="none" strike="noStrike" kern="0" cap="none" spc="0" normalizeH="0" baseline="0" noProof="0" dirty="0">
                <a:ln>
                  <a:noFill/>
                </a:ln>
                <a:solidFill>
                  <a:srgbClr val="FF644E">
                    <a:lumOff val="-29866"/>
                  </a:srgbClr>
                </a:solidFill>
                <a:effectLst/>
                <a:uLnTx/>
                <a:uFillTx/>
                <a:latin typeface="Helvetica Neue Light"/>
                <a:sym typeface="Helvetica Neue Light"/>
              </a:rPr>
              <a:t>Vigneau </a:t>
            </a:r>
            <a:r>
              <a:rPr kumimoji="0" sz="2800" b="0" i="1" u="none" strike="noStrike" kern="0" cap="none" spc="0" normalizeH="0" baseline="0" noProof="0" dirty="0">
                <a:ln>
                  <a:noFill/>
                </a:ln>
                <a:solidFill>
                  <a:srgbClr val="FF644E">
                    <a:lumOff val="-29866"/>
                  </a:srgbClr>
                </a:solidFill>
                <a:effectLst/>
                <a:uLnTx/>
                <a:uFillTx/>
                <a:latin typeface="Helvetica Neue"/>
                <a:ea typeface="+mn-ea"/>
                <a:cs typeface="+mn-cs"/>
                <a:sym typeface="Helvetica Neue"/>
              </a:rPr>
              <a:t>et al.</a:t>
            </a:r>
            <a:r>
              <a:rPr kumimoji="0" sz="2800" b="0" i="0" u="none" strike="noStrike" kern="0" cap="none" spc="0" normalizeH="0" baseline="0" noProof="0" dirty="0">
                <a:ln>
                  <a:noFill/>
                </a:ln>
                <a:solidFill>
                  <a:srgbClr val="FF644E">
                    <a:lumOff val="-29866"/>
                  </a:srgbClr>
                </a:solidFill>
                <a:effectLst/>
                <a:uLnTx/>
                <a:uFillTx/>
                <a:latin typeface="Helvetica Neue Light"/>
                <a:sym typeface="Helvetica Neue Light"/>
              </a:rPr>
              <a:t>, </a:t>
            </a:r>
            <a:r>
              <a:rPr lang="en-GB" sz="2800" dirty="0">
                <a:solidFill>
                  <a:srgbClr val="FF644E">
                    <a:lumOff val="-29866"/>
                  </a:srgbClr>
                </a:solidFill>
                <a:latin typeface="Helvetica Neue Light"/>
                <a:sym typeface="Helvetica Neue Light"/>
              </a:rPr>
              <a:t>App Phys Rev </a:t>
            </a:r>
            <a:r>
              <a:rPr kumimoji="0" lang="en-GB" sz="2800" b="0" i="0" u="none" strike="noStrike" kern="0" cap="none" spc="0" normalizeH="0" baseline="0" noProof="0" dirty="0">
                <a:ln>
                  <a:noFill/>
                </a:ln>
                <a:solidFill>
                  <a:srgbClr val="FF644E">
                    <a:lumOff val="-29866"/>
                  </a:srgbClr>
                </a:solidFill>
                <a:effectLst/>
                <a:uLnTx/>
                <a:uFillTx/>
                <a:latin typeface="Helvetica Neue Light"/>
                <a:sym typeface="Helvetica Neue Light"/>
              </a:rPr>
              <a:t> (2022)</a:t>
            </a:r>
            <a:endParaRPr kumimoji="0" sz="2800" b="0" i="0" u="none" strike="noStrike" kern="0" cap="none" spc="0" normalizeH="0" baseline="0" noProof="0" dirty="0">
              <a:ln>
                <a:noFill/>
              </a:ln>
              <a:solidFill>
                <a:srgbClr val="FF644E">
                  <a:lumOff val="-29866"/>
                </a:srgbClr>
              </a:solidFill>
              <a:effectLst/>
              <a:uLnTx/>
              <a:uFillTx/>
              <a:latin typeface="Helvetica Neue Light"/>
              <a:sym typeface="Helvetica Neue Light"/>
            </a:endParaRPr>
          </a:p>
        </p:txBody>
      </p:sp>
      <p:sp>
        <p:nvSpPr>
          <p:cNvPr id="19" name="Rectangle 18">
            <a:extLst>
              <a:ext uri="{FF2B5EF4-FFF2-40B4-BE49-F238E27FC236}">
                <a16:creationId xmlns:a16="http://schemas.microsoft.com/office/drawing/2014/main" id="{3F219A2E-C692-504B-5860-E149C4C601A3}"/>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20" name="Picture 19">
            <a:extLst>
              <a:ext uri="{FF2B5EF4-FFF2-40B4-BE49-F238E27FC236}">
                <a16:creationId xmlns:a16="http://schemas.microsoft.com/office/drawing/2014/main" id="{29EBBC24-01BC-49A7-F811-DF600A941206}"/>
              </a:ext>
            </a:extLst>
          </p:cNvPr>
          <p:cNvPicPr>
            <a:picLocks noChangeAspect="1"/>
          </p:cNvPicPr>
          <p:nvPr/>
        </p:nvPicPr>
        <p:blipFill>
          <a:blip r:embed="rId3"/>
          <a:srcRect r="62464"/>
          <a:stretch/>
        </p:blipFill>
        <p:spPr>
          <a:xfrm>
            <a:off x="2040257" y="4609593"/>
            <a:ext cx="6425807" cy="3010320"/>
          </a:xfrm>
          <a:prstGeom prst="rect">
            <a:avLst/>
          </a:prstGeom>
        </p:spPr>
      </p:pic>
      <p:sp>
        <p:nvSpPr>
          <p:cNvPr id="21" name="Variational quantum algorithms may require very large number of repetitions of a quantum circuit, or variations thereof, to solve a problem…">
            <a:extLst>
              <a:ext uri="{FF2B5EF4-FFF2-40B4-BE49-F238E27FC236}">
                <a16:creationId xmlns:a16="http://schemas.microsoft.com/office/drawing/2014/main" id="{2015E0B4-989D-171A-33AA-061A45A50083}"/>
              </a:ext>
            </a:extLst>
          </p:cNvPr>
          <p:cNvSpPr txBox="1"/>
          <p:nvPr/>
        </p:nvSpPr>
        <p:spPr>
          <a:xfrm>
            <a:off x="2205055" y="2218741"/>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Dissipative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22" name="Right Brace 21">
            <a:extLst>
              <a:ext uri="{FF2B5EF4-FFF2-40B4-BE49-F238E27FC236}">
                <a16:creationId xmlns:a16="http://schemas.microsoft.com/office/drawing/2014/main" id="{E9E99EFC-EB83-2549-6605-3B5DC57D0E81}"/>
              </a:ext>
            </a:extLst>
          </p:cNvPr>
          <p:cNvSpPr/>
          <p:nvPr/>
        </p:nvSpPr>
        <p:spPr>
          <a:xfrm rot="16200000">
            <a:off x="5013096" y="186653"/>
            <a:ext cx="642899" cy="7085311"/>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4" name="Picture 23">
            <a:extLst>
              <a:ext uri="{FF2B5EF4-FFF2-40B4-BE49-F238E27FC236}">
                <a16:creationId xmlns:a16="http://schemas.microsoft.com/office/drawing/2014/main" id="{A2513586-905B-869C-7651-31C47C8F0D3D}"/>
              </a:ext>
            </a:extLst>
          </p:cNvPr>
          <p:cNvPicPr>
            <a:picLocks noChangeAspect="1"/>
          </p:cNvPicPr>
          <p:nvPr/>
        </p:nvPicPr>
        <p:blipFill>
          <a:blip r:embed="rId3"/>
          <a:srcRect l="76738"/>
          <a:stretch/>
        </p:blipFill>
        <p:spPr>
          <a:xfrm>
            <a:off x="17028980" y="4426817"/>
            <a:ext cx="3982127" cy="3010320"/>
          </a:xfrm>
          <a:prstGeom prst="rect">
            <a:avLst/>
          </a:prstGeom>
        </p:spPr>
      </p:pic>
      <p:sp>
        <p:nvSpPr>
          <p:cNvPr id="26" name="Right Brace 25">
            <a:extLst>
              <a:ext uri="{FF2B5EF4-FFF2-40B4-BE49-F238E27FC236}">
                <a16:creationId xmlns:a16="http://schemas.microsoft.com/office/drawing/2014/main" id="{6829F7DB-1AB2-D649-904C-9CB56F21FBF8}"/>
              </a:ext>
            </a:extLst>
          </p:cNvPr>
          <p:cNvSpPr/>
          <p:nvPr/>
        </p:nvSpPr>
        <p:spPr>
          <a:xfrm rot="16200000">
            <a:off x="15414670" y="-2259932"/>
            <a:ext cx="554187" cy="11951082"/>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27" name="Variational quantum algorithms may require very large number of repetitions of a quantum circuit, or variations thereof, to solve a problem…">
            <a:extLst>
              <a:ext uri="{FF2B5EF4-FFF2-40B4-BE49-F238E27FC236}">
                <a16:creationId xmlns:a16="http://schemas.microsoft.com/office/drawing/2014/main" id="{09CBE390-D5B8-03D2-1912-847003239642}"/>
              </a:ext>
            </a:extLst>
          </p:cNvPr>
          <p:cNvSpPr txBox="1"/>
          <p:nvPr/>
        </p:nvSpPr>
        <p:spPr>
          <a:xfrm>
            <a:off x="17024656" y="7748666"/>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In-situ (DGS)</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pic>
        <p:nvPicPr>
          <p:cNvPr id="28" name="Picture 27">
            <a:extLst>
              <a:ext uri="{FF2B5EF4-FFF2-40B4-BE49-F238E27FC236}">
                <a16:creationId xmlns:a16="http://schemas.microsoft.com/office/drawing/2014/main" id="{6CD0CD7B-0B53-9EA8-E4A1-FABC41291D46}"/>
              </a:ext>
            </a:extLst>
          </p:cNvPr>
          <p:cNvPicPr>
            <a:picLocks noChangeAspect="1"/>
          </p:cNvPicPr>
          <p:nvPr/>
        </p:nvPicPr>
        <p:blipFill>
          <a:blip r:embed="rId3"/>
          <a:srcRect l="41499" r="27065"/>
          <a:stretch/>
        </p:blipFill>
        <p:spPr>
          <a:xfrm>
            <a:off x="10369019" y="4748784"/>
            <a:ext cx="5381567" cy="3010320"/>
          </a:xfrm>
          <a:prstGeom prst="rect">
            <a:avLst/>
          </a:prstGeom>
        </p:spPr>
      </p:pic>
      <p:sp>
        <p:nvSpPr>
          <p:cNvPr id="29" name="Variational quantum algorithms may require very large number of repetitions of a quantum circuit, or variations thereof, to solve a problem…">
            <a:extLst>
              <a:ext uri="{FF2B5EF4-FFF2-40B4-BE49-F238E27FC236}">
                <a16:creationId xmlns:a16="http://schemas.microsoft.com/office/drawing/2014/main" id="{B4EBB89E-F970-985A-55C7-1D49ADB27AAB}"/>
              </a:ext>
            </a:extLst>
          </p:cNvPr>
          <p:cNvSpPr txBox="1"/>
          <p:nvPr/>
        </p:nvSpPr>
        <p:spPr>
          <a:xfrm>
            <a:off x="10290100" y="7723100"/>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(SEB)</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3962556D-91E6-CBDE-0B86-765D95BB5E23}"/>
              </a:ext>
            </a:extLst>
          </p:cNvPr>
          <p:cNvSpPr txBox="1"/>
          <p:nvPr/>
        </p:nvSpPr>
        <p:spPr>
          <a:xfrm>
            <a:off x="13059802" y="2262473"/>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Dispersive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3" name="Variational quantum algorithms may require very large number of repetitions of a quantum circuit, or variations thereof, to solve a problem…">
            <a:extLst>
              <a:ext uri="{FF2B5EF4-FFF2-40B4-BE49-F238E27FC236}">
                <a16:creationId xmlns:a16="http://schemas.microsoft.com/office/drawing/2014/main" id="{F792F455-05A7-19FB-7C2B-029C28AF3AA2}"/>
              </a:ext>
            </a:extLst>
          </p:cNvPr>
          <p:cNvSpPr txBox="1"/>
          <p:nvPr/>
        </p:nvSpPr>
        <p:spPr>
          <a:xfrm>
            <a:off x="2336314" y="7727700"/>
            <a:ext cx="6540887"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(SET, QPC)</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Tree>
    <p:extLst>
      <p:ext uri="{BB962C8B-B14F-4D97-AF65-F5344CB8AC3E}">
        <p14:creationId xmlns:p14="http://schemas.microsoft.com/office/powerpoint/2010/main" val="41025241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3AAB2-A37F-AEAB-9486-E833E163CC8A}"/>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B49D7996-0A39-056B-35BD-883AAA124BF0}"/>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23</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E82186F9-2B39-594C-8799-B51484201683}"/>
              </a:ext>
            </a:extLst>
          </p:cNvPr>
          <p:cNvSpPr txBox="1">
            <a:spLocks noGrp="1"/>
          </p:cNvSpPr>
          <p:nvPr>
            <p:ph type="body" sz="quarter" idx="13"/>
          </p:nvPr>
        </p:nvSpPr>
        <p:spPr>
          <a:xfrm>
            <a:off x="6357883" y="931369"/>
            <a:ext cx="11668259"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Spin qubit </a:t>
            </a:r>
            <a:r>
              <a:rPr lang="en-GB" dirty="0">
                <a:solidFill>
                  <a:srgbClr val="FF0000"/>
                </a:solidFill>
              </a:rPr>
              <a:t>readout</a:t>
            </a:r>
            <a:endParaRPr dirty="0">
              <a:solidFill>
                <a:srgbClr val="FF0000"/>
              </a:solidFill>
            </a:endParaRPr>
          </a:p>
        </p:txBody>
      </p:sp>
      <p:grpSp>
        <p:nvGrpSpPr>
          <p:cNvPr id="51" name="Group 50">
            <a:extLst>
              <a:ext uri="{FF2B5EF4-FFF2-40B4-BE49-F238E27FC236}">
                <a16:creationId xmlns:a16="http://schemas.microsoft.com/office/drawing/2014/main" id="{8842E84F-1B55-F753-51C3-262B13767009}"/>
              </a:ext>
            </a:extLst>
          </p:cNvPr>
          <p:cNvGrpSpPr/>
          <p:nvPr/>
        </p:nvGrpSpPr>
        <p:grpSpPr>
          <a:xfrm>
            <a:off x="148542" y="2302059"/>
            <a:ext cx="7940246" cy="9792579"/>
            <a:chOff x="16413070" y="2302059"/>
            <a:chExt cx="7940246" cy="9792579"/>
          </a:xfrm>
        </p:grpSpPr>
        <p:sp>
          <p:nvSpPr>
            <p:cNvPr id="41" name="Founded by JJLM and Simon Benjamin (University of Oxford)…">
              <a:extLst>
                <a:ext uri="{FF2B5EF4-FFF2-40B4-BE49-F238E27FC236}">
                  <a16:creationId xmlns:a16="http://schemas.microsoft.com/office/drawing/2014/main" id="{AABABD46-E6B4-758C-F628-49D9E7499D0E}"/>
                </a:ext>
              </a:extLst>
            </p:cNvPr>
            <p:cNvSpPr txBox="1"/>
            <p:nvPr/>
          </p:nvSpPr>
          <p:spPr>
            <a:xfrm>
              <a:off x="16666916" y="2302059"/>
              <a:ext cx="7686400" cy="11426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R="0" lvl="0" algn="l" defTabSz="2438338" rtl="0" eaLnBrk="1" fontAlgn="auto" latinLnBrk="0" hangingPunct="0">
                <a:lnSpc>
                  <a:spcPct val="200000"/>
                </a:lnSpc>
                <a:spcBef>
                  <a:spcPts val="0"/>
                </a:spcBef>
                <a:spcAft>
                  <a:spcPts val="0"/>
                </a:spcAft>
                <a:buClrTx/>
                <a:buSzTx/>
                <a:tabLst/>
                <a:defRPr sz="4900">
                  <a:solidFill>
                    <a:srgbClr val="FFFFFF"/>
                  </a:solidFill>
                  <a:latin typeface="Helvetica"/>
                  <a:ea typeface="Helvetica"/>
                  <a:cs typeface="Helvetica"/>
                  <a:sym typeface="Helvetica"/>
                </a:defRPr>
              </a:pPr>
              <a:r>
                <a:rPr kumimoji="0" lang="en-GB" sz="4000" b="0" i="0" u="sng" strike="noStrike" kern="0" cap="none" spc="0" normalizeH="0" baseline="0" noProof="0" dirty="0">
                  <a:ln>
                    <a:noFill/>
                  </a:ln>
                  <a:solidFill>
                    <a:srgbClr val="FFFFFF"/>
                  </a:solidFill>
                  <a:effectLst/>
                  <a:uLnTx/>
                  <a:uFillTx/>
                  <a:latin typeface="Helvetica"/>
                  <a:cs typeface="Helvetica"/>
                  <a:sym typeface="Helvetica"/>
                </a:rPr>
                <a:t>Dissipative charge sensing (SET)</a:t>
              </a:r>
            </a:p>
          </p:txBody>
        </p:sp>
        <p:grpSp>
          <p:nvGrpSpPr>
            <p:cNvPr id="50" name="Group 49">
              <a:extLst>
                <a:ext uri="{FF2B5EF4-FFF2-40B4-BE49-F238E27FC236}">
                  <a16:creationId xmlns:a16="http://schemas.microsoft.com/office/drawing/2014/main" id="{1AF766A5-7D04-08C9-C46F-0DBA62EC39D6}"/>
                </a:ext>
              </a:extLst>
            </p:cNvPr>
            <p:cNvGrpSpPr/>
            <p:nvPr/>
          </p:nvGrpSpPr>
          <p:grpSpPr>
            <a:xfrm>
              <a:off x="16413070" y="3685714"/>
              <a:ext cx="7940246" cy="8408924"/>
              <a:chOff x="16413070" y="3685714"/>
              <a:chExt cx="7940246" cy="8408924"/>
            </a:xfrm>
          </p:grpSpPr>
          <p:sp>
            <p:nvSpPr>
              <p:cNvPr id="47" name="Rectangle 46">
                <a:extLst>
                  <a:ext uri="{FF2B5EF4-FFF2-40B4-BE49-F238E27FC236}">
                    <a16:creationId xmlns:a16="http://schemas.microsoft.com/office/drawing/2014/main" id="{8FA92CD6-E56C-5787-D195-820BE602A25C}"/>
                  </a:ext>
                </a:extLst>
              </p:cNvPr>
              <p:cNvSpPr/>
              <p:nvPr/>
            </p:nvSpPr>
            <p:spPr>
              <a:xfrm>
                <a:off x="16413070" y="5757302"/>
                <a:ext cx="7940246" cy="633733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44" name="Founded by JJLM and Simon Benjamin (University of Oxford)…">
                <a:extLst>
                  <a:ext uri="{FF2B5EF4-FFF2-40B4-BE49-F238E27FC236}">
                    <a16:creationId xmlns:a16="http://schemas.microsoft.com/office/drawing/2014/main" id="{DCB1F0D5-563C-0356-0E7B-A6A3853777B6}"/>
                  </a:ext>
                </a:extLst>
              </p:cNvPr>
              <p:cNvSpPr txBox="1"/>
              <p:nvPr/>
            </p:nvSpPr>
            <p:spPr>
              <a:xfrm>
                <a:off x="17322458" y="3685714"/>
                <a:ext cx="6101029"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Neue Light" panose="02000403000000020004"/>
                    <a:cs typeface="Helvetica"/>
                    <a:sym typeface="Helvetica"/>
                  </a:rPr>
                  <a:t>Integrated </a:t>
                </a:r>
                <a:r>
                  <a:rPr kumimoji="0" lang="en-GB" sz="4000" b="0" i="0" u="none" strike="noStrike" kern="0" cap="none" spc="0" normalizeH="0" baseline="0" noProof="0" dirty="0" err="1">
                    <a:ln>
                      <a:noFill/>
                    </a:ln>
                    <a:solidFill>
                      <a:srgbClr val="FFFFFF"/>
                    </a:solidFill>
                    <a:effectLst/>
                    <a:uLnTx/>
                    <a:uFillTx/>
                    <a:latin typeface="Helvetica Neue Light" panose="02000403000000020004"/>
                    <a:cs typeface="Helvetica"/>
                    <a:sym typeface="Helvetica"/>
                  </a:rPr>
                  <a:t>superinductor</a:t>
                </a:r>
                <a:endParaRPr kumimoji="0" lang="en-GB" sz="4000" b="0"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Non-linear</a:t>
                </a:r>
                <a:endParaRPr kumimoji="0" lang="en-GB" sz="4000" b="0"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p:txBody>
          </p:sp>
        </p:grpSp>
      </p:grpSp>
      <p:sp>
        <p:nvSpPr>
          <p:cNvPr id="2" name="Rectangle 1">
            <a:extLst>
              <a:ext uri="{FF2B5EF4-FFF2-40B4-BE49-F238E27FC236}">
                <a16:creationId xmlns:a16="http://schemas.microsoft.com/office/drawing/2014/main" id="{E8EFC1FB-CC98-EE66-5A0C-931072BFD90D}"/>
              </a:ext>
            </a:extLst>
          </p:cNvPr>
          <p:cNvSpPr/>
          <p:nvPr/>
        </p:nvSpPr>
        <p:spPr>
          <a:xfrm>
            <a:off x="791570" y="12335608"/>
            <a:ext cx="6868630" cy="400110"/>
          </a:xfrm>
          <a:prstGeom prst="rect">
            <a:avLst/>
          </a:prstGeom>
          <a:solidFill>
            <a:schemeClr val="accent5"/>
          </a:solidFill>
        </p:spPr>
        <p:txBody>
          <a:bodyPr wrap="square">
            <a:spAutoFit/>
          </a:bodyPr>
          <a:lstStyle/>
          <a:p>
            <a:pPr lvl="0" defTabSz="914400" fontAlgn="base" hangingPunct="1">
              <a:spcBef>
                <a:spcPct val="0"/>
              </a:spcBef>
              <a:spcAft>
                <a:spcPct val="0"/>
              </a:spcAft>
              <a:defRPr/>
            </a:pPr>
            <a:r>
              <a:rPr kumimoji="0" lang="en-GB" sz="2000" b="0" i="0" u="none" strike="noStrike" kern="1200" cap="none" spc="0" normalizeH="0" baseline="0" noProof="0" dirty="0">
                <a:ln>
                  <a:noFill/>
                </a:ln>
                <a:solidFill>
                  <a:srgbClr val="FFFFFF"/>
                </a:solidFill>
                <a:effectLst/>
                <a:uLnTx/>
                <a:uFillTx/>
                <a:latin typeface="Helvetica Neue Light"/>
                <a:sym typeface="Helvetica Neue"/>
              </a:rPr>
              <a:t>T, Swift et al. arxiv:</a:t>
            </a:r>
            <a:r>
              <a:rPr lang="en-GB" sz="2000" kern="1200" dirty="0">
                <a:solidFill>
                  <a:srgbClr val="FFFFFF"/>
                </a:solidFill>
                <a:latin typeface="Helvetica Neue Light"/>
              </a:rPr>
              <a:t>2507.13202 (2025), review Nat Electron</a:t>
            </a:r>
            <a:endParaRPr kumimoji="0" lang="en-US" sz="2000" b="0" i="0" u="none" strike="noStrike" kern="1200" cap="none" spc="0" normalizeH="0" baseline="0" noProof="0" dirty="0">
              <a:ln>
                <a:noFill/>
              </a:ln>
              <a:solidFill>
                <a:srgbClr val="FFFFFF"/>
              </a:solidFill>
              <a:effectLst/>
              <a:uLnTx/>
              <a:uFillTx/>
              <a:latin typeface="Helvetica Neue Light"/>
              <a:sym typeface="Helvetica Neue"/>
            </a:endParaRPr>
          </a:p>
        </p:txBody>
      </p:sp>
      <p:grpSp>
        <p:nvGrpSpPr>
          <p:cNvPr id="3" name="Group 2">
            <a:extLst>
              <a:ext uri="{FF2B5EF4-FFF2-40B4-BE49-F238E27FC236}">
                <a16:creationId xmlns:a16="http://schemas.microsoft.com/office/drawing/2014/main" id="{B6B5A272-9F27-E395-EE60-F32D208ECB88}"/>
              </a:ext>
            </a:extLst>
          </p:cNvPr>
          <p:cNvGrpSpPr/>
          <p:nvPr/>
        </p:nvGrpSpPr>
        <p:grpSpPr>
          <a:xfrm>
            <a:off x="985173" y="6177123"/>
            <a:ext cx="6231043" cy="5538636"/>
            <a:chOff x="617042" y="1503291"/>
            <a:chExt cx="4158161" cy="3797884"/>
          </a:xfrm>
        </p:grpSpPr>
        <p:pic>
          <p:nvPicPr>
            <p:cNvPr id="4" name="Picture 3">
              <a:extLst>
                <a:ext uri="{FF2B5EF4-FFF2-40B4-BE49-F238E27FC236}">
                  <a16:creationId xmlns:a16="http://schemas.microsoft.com/office/drawing/2014/main" id="{73A8CE52-21AC-4C1E-8BDF-2ABB67330BDD}"/>
                </a:ext>
              </a:extLst>
            </p:cNvPr>
            <p:cNvPicPr>
              <a:picLocks noChangeAspect="1"/>
            </p:cNvPicPr>
            <p:nvPr/>
          </p:nvPicPr>
          <p:blipFill>
            <a:blip r:embed="rId3"/>
            <a:stretch>
              <a:fillRect/>
            </a:stretch>
          </p:blipFill>
          <p:spPr>
            <a:xfrm>
              <a:off x="665595" y="1503291"/>
              <a:ext cx="4109608" cy="3797883"/>
            </a:xfrm>
            <a:prstGeom prst="rect">
              <a:avLst/>
            </a:prstGeom>
          </p:spPr>
        </p:pic>
        <p:sp>
          <p:nvSpPr>
            <p:cNvPr id="9" name="Rectangle 8">
              <a:extLst>
                <a:ext uri="{FF2B5EF4-FFF2-40B4-BE49-F238E27FC236}">
                  <a16:creationId xmlns:a16="http://schemas.microsoft.com/office/drawing/2014/main" id="{09A9E8EF-73B8-E91A-415F-55948656DB0F}"/>
                </a:ext>
              </a:extLst>
            </p:cNvPr>
            <p:cNvSpPr/>
            <p:nvPr/>
          </p:nvSpPr>
          <p:spPr>
            <a:xfrm>
              <a:off x="617042" y="1503292"/>
              <a:ext cx="432048" cy="341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2" name="Rectangle 11">
              <a:extLst>
                <a:ext uri="{FF2B5EF4-FFF2-40B4-BE49-F238E27FC236}">
                  <a16:creationId xmlns:a16="http://schemas.microsoft.com/office/drawing/2014/main" id="{6DC3D716-78A4-C789-0A8A-EA7A961CFF10}"/>
                </a:ext>
              </a:extLst>
            </p:cNvPr>
            <p:cNvSpPr/>
            <p:nvPr/>
          </p:nvSpPr>
          <p:spPr>
            <a:xfrm>
              <a:off x="636322" y="4959643"/>
              <a:ext cx="432048" cy="341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grpSp>
        <p:nvGrpSpPr>
          <p:cNvPr id="13" name="Group 12">
            <a:extLst>
              <a:ext uri="{FF2B5EF4-FFF2-40B4-BE49-F238E27FC236}">
                <a16:creationId xmlns:a16="http://schemas.microsoft.com/office/drawing/2014/main" id="{13B3B391-A52B-B840-7899-C70B30F2BA11}"/>
              </a:ext>
            </a:extLst>
          </p:cNvPr>
          <p:cNvGrpSpPr/>
          <p:nvPr/>
        </p:nvGrpSpPr>
        <p:grpSpPr>
          <a:xfrm>
            <a:off x="235675" y="6624910"/>
            <a:ext cx="1440000" cy="1440000"/>
            <a:chOff x="7500289" y="5060492"/>
            <a:chExt cx="1152000" cy="1152128"/>
          </a:xfrm>
        </p:grpSpPr>
        <p:pic>
          <p:nvPicPr>
            <p:cNvPr id="14" name="Graphic 13">
              <a:extLst>
                <a:ext uri="{FF2B5EF4-FFF2-40B4-BE49-F238E27FC236}">
                  <a16:creationId xmlns:a16="http://schemas.microsoft.com/office/drawing/2014/main" id="{295F5B39-F6E0-88F1-99D2-EC9A65E9FF6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97734" y="5169729"/>
              <a:ext cx="610467" cy="933655"/>
            </a:xfrm>
            <a:prstGeom prst="rect">
              <a:avLst/>
            </a:prstGeom>
          </p:spPr>
        </p:pic>
        <p:sp>
          <p:nvSpPr>
            <p:cNvPr id="17" name="Oval 16">
              <a:extLst>
                <a:ext uri="{FF2B5EF4-FFF2-40B4-BE49-F238E27FC236}">
                  <a16:creationId xmlns:a16="http://schemas.microsoft.com/office/drawing/2014/main" id="{D0EBFD1C-FEF5-A876-1658-40113E6D6800}"/>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grpSp>
        <p:nvGrpSpPr>
          <p:cNvPr id="130" name="Group 129">
            <a:extLst>
              <a:ext uri="{FF2B5EF4-FFF2-40B4-BE49-F238E27FC236}">
                <a16:creationId xmlns:a16="http://schemas.microsoft.com/office/drawing/2014/main" id="{CB1688EF-DCBD-A019-47BE-C6581CCCBD81}"/>
              </a:ext>
            </a:extLst>
          </p:cNvPr>
          <p:cNvGrpSpPr/>
          <p:nvPr/>
        </p:nvGrpSpPr>
        <p:grpSpPr>
          <a:xfrm>
            <a:off x="8220951" y="2292558"/>
            <a:ext cx="8444536" cy="10381025"/>
            <a:chOff x="8220951" y="2292558"/>
            <a:chExt cx="8444536" cy="10381025"/>
          </a:xfrm>
        </p:grpSpPr>
        <p:grpSp>
          <p:nvGrpSpPr>
            <p:cNvPr id="49" name="Group 48">
              <a:extLst>
                <a:ext uri="{FF2B5EF4-FFF2-40B4-BE49-F238E27FC236}">
                  <a16:creationId xmlns:a16="http://schemas.microsoft.com/office/drawing/2014/main" id="{BC2F514E-2244-F8F7-3460-6F3275F6E0E1}"/>
                </a:ext>
              </a:extLst>
            </p:cNvPr>
            <p:cNvGrpSpPr/>
            <p:nvPr/>
          </p:nvGrpSpPr>
          <p:grpSpPr>
            <a:xfrm>
              <a:off x="8220951" y="2292558"/>
              <a:ext cx="8444536" cy="10381025"/>
              <a:chOff x="8220951" y="2292558"/>
              <a:chExt cx="8444536" cy="10381025"/>
            </a:xfrm>
          </p:grpSpPr>
          <p:sp>
            <p:nvSpPr>
              <p:cNvPr id="46" name="Rectangle 45">
                <a:extLst>
                  <a:ext uri="{FF2B5EF4-FFF2-40B4-BE49-F238E27FC236}">
                    <a16:creationId xmlns:a16="http://schemas.microsoft.com/office/drawing/2014/main" id="{16A7DDE6-E488-B0BD-5C3A-B7A60DD24FC0}"/>
                  </a:ext>
                </a:extLst>
              </p:cNvPr>
              <p:cNvSpPr/>
              <p:nvPr/>
            </p:nvSpPr>
            <p:spPr>
              <a:xfrm>
                <a:off x="8220951" y="5757302"/>
                <a:ext cx="7940246" cy="633733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32" name="Picture 31" descr="A collage of diagrams and diagrams&#10;&#10;Description automatically generated">
                <a:extLst>
                  <a:ext uri="{FF2B5EF4-FFF2-40B4-BE49-F238E27FC236}">
                    <a16:creationId xmlns:a16="http://schemas.microsoft.com/office/drawing/2014/main" id="{946EEDD0-2857-A1DE-3FA7-0CE2603F6538}"/>
                  </a:ext>
                </a:extLst>
              </p:cNvPr>
              <p:cNvPicPr>
                <a:picLocks noChangeAspect="1"/>
              </p:cNvPicPr>
              <p:nvPr/>
            </p:nvPicPr>
            <p:blipFill>
              <a:blip r:embed="rId5" cstate="print">
                <a:extLst>
                  <a:ext uri="{28A0092B-C50C-407E-A947-70E740481C1C}">
                    <a14:useLocalDpi xmlns:a14="http://schemas.microsoft.com/office/drawing/2010/main" val="0"/>
                  </a:ext>
                </a:extLst>
              </a:blip>
              <a:srcRect l="54976" t="-1" r="-239" b="45937"/>
              <a:stretch/>
            </p:blipFill>
            <p:spPr>
              <a:xfrm>
                <a:off x="8478119" y="5912864"/>
                <a:ext cx="4796070" cy="4326662"/>
              </a:xfrm>
              <a:prstGeom prst="rect">
                <a:avLst/>
              </a:prstGeom>
            </p:spPr>
          </p:pic>
          <p:pic>
            <p:nvPicPr>
              <p:cNvPr id="33" name="Picture 32">
                <a:extLst>
                  <a:ext uri="{FF2B5EF4-FFF2-40B4-BE49-F238E27FC236}">
                    <a16:creationId xmlns:a16="http://schemas.microsoft.com/office/drawing/2014/main" id="{DE9025B6-AEB1-158F-F513-C8D187096F18}"/>
                  </a:ext>
                </a:extLst>
              </p:cNvPr>
              <p:cNvPicPr>
                <a:picLocks noChangeAspect="1"/>
              </p:cNvPicPr>
              <p:nvPr/>
            </p:nvPicPr>
            <p:blipFill>
              <a:blip r:embed="rId6"/>
              <a:srcRect t="11237" r="53467"/>
              <a:stretch/>
            </p:blipFill>
            <p:spPr>
              <a:xfrm>
                <a:off x="11726746" y="8893992"/>
                <a:ext cx="4162490" cy="3056749"/>
              </a:xfrm>
              <a:prstGeom prst="rect">
                <a:avLst/>
              </a:prstGeom>
            </p:spPr>
          </p:pic>
          <p:sp>
            <p:nvSpPr>
              <p:cNvPr id="38" name="Rectangle 37">
                <a:extLst>
                  <a:ext uri="{FF2B5EF4-FFF2-40B4-BE49-F238E27FC236}">
                    <a16:creationId xmlns:a16="http://schemas.microsoft.com/office/drawing/2014/main" id="{EE16D353-F626-9578-EE73-BB12E44B4B49}"/>
                  </a:ext>
                </a:extLst>
              </p:cNvPr>
              <p:cNvSpPr/>
              <p:nvPr/>
            </p:nvSpPr>
            <p:spPr>
              <a:xfrm>
                <a:off x="8939284" y="12273473"/>
                <a:ext cx="6418716" cy="40011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Helvetica Neue Light"/>
                    <a:sym typeface="Helvetica Neue"/>
                  </a:rPr>
                  <a:t>C. Laine et al. arXiv:2505.10435 (2025) in Nat Sensors</a:t>
                </a:r>
                <a:endParaRPr kumimoji="0" lang="en-US" sz="2000" b="0" i="0" u="none" strike="noStrike" kern="1200" cap="none" spc="0" normalizeH="0" baseline="0" noProof="0" dirty="0">
                  <a:ln>
                    <a:noFill/>
                  </a:ln>
                  <a:solidFill>
                    <a:srgbClr val="FFFFFF"/>
                  </a:solidFill>
                  <a:effectLst/>
                  <a:uLnTx/>
                  <a:uFillTx/>
                  <a:latin typeface="Helvetica Neue Light"/>
                  <a:sym typeface="Helvetica Neue"/>
                </a:endParaRPr>
              </a:p>
            </p:txBody>
          </p:sp>
          <p:sp>
            <p:nvSpPr>
              <p:cNvPr id="40" name="Founded by JJLM and Simon Benjamin (University of Oxford)…">
                <a:extLst>
                  <a:ext uri="{FF2B5EF4-FFF2-40B4-BE49-F238E27FC236}">
                    <a16:creationId xmlns:a16="http://schemas.microsoft.com/office/drawing/2014/main" id="{5F3BE071-A6AF-B66D-3009-E573B8D29BC6}"/>
                  </a:ext>
                </a:extLst>
              </p:cNvPr>
              <p:cNvSpPr txBox="1"/>
              <p:nvPr/>
            </p:nvSpPr>
            <p:spPr>
              <a:xfrm>
                <a:off x="8836421" y="2292558"/>
                <a:ext cx="7829066" cy="11426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R="0" lvl="0" algn="l" defTabSz="2438338" rtl="0" eaLnBrk="1" fontAlgn="auto" latinLnBrk="0" hangingPunct="0">
                  <a:lnSpc>
                    <a:spcPct val="200000"/>
                  </a:lnSpc>
                  <a:spcBef>
                    <a:spcPts val="0"/>
                  </a:spcBef>
                  <a:spcAft>
                    <a:spcPts val="0"/>
                  </a:spcAft>
                  <a:buClrTx/>
                  <a:buSzTx/>
                  <a:tabLst/>
                  <a:defRPr sz="4900">
                    <a:solidFill>
                      <a:srgbClr val="FFFFFF"/>
                    </a:solidFill>
                    <a:latin typeface="Helvetica"/>
                    <a:ea typeface="Helvetica"/>
                    <a:cs typeface="Helvetica"/>
                    <a:sym typeface="Helvetica"/>
                  </a:defRPr>
                </a:pPr>
                <a:r>
                  <a:rPr kumimoji="0" lang="en-GB" sz="4000" b="0" i="0" u="sng" strike="noStrike" kern="0" cap="none" spc="0" normalizeH="0" baseline="0" noProof="0" dirty="0">
                    <a:ln>
                      <a:noFill/>
                    </a:ln>
                    <a:solidFill>
                      <a:srgbClr val="FFFFFF"/>
                    </a:solidFill>
                    <a:effectLst/>
                    <a:uLnTx/>
                    <a:uFillTx/>
                    <a:latin typeface="Helvetica"/>
                    <a:cs typeface="Helvetica"/>
                    <a:sym typeface="Helvetica"/>
                  </a:rPr>
                  <a:t>Dispersive Charge Sensing (SEB)</a:t>
                </a:r>
                <a:endParaRPr kumimoji="0" sz="4000" b="0" i="0" u="sng" strike="noStrike" kern="0" cap="none" spc="0" normalizeH="0" baseline="0" noProof="0" dirty="0">
                  <a:ln>
                    <a:noFill/>
                  </a:ln>
                  <a:solidFill>
                    <a:srgbClr val="FFFFFF"/>
                  </a:solidFill>
                  <a:effectLst/>
                  <a:uLnTx/>
                  <a:uFillTx/>
                  <a:latin typeface="Helvetica"/>
                  <a:cs typeface="Helvetica"/>
                  <a:sym typeface="Helvetica"/>
                </a:endParaRPr>
              </a:p>
            </p:txBody>
          </p:sp>
          <p:sp>
            <p:nvSpPr>
              <p:cNvPr id="43" name="Founded by JJLM and Simon Benjamin (University of Oxford)…">
                <a:extLst>
                  <a:ext uri="{FF2B5EF4-FFF2-40B4-BE49-F238E27FC236}">
                    <a16:creationId xmlns:a16="http://schemas.microsoft.com/office/drawing/2014/main" id="{DBE27474-50D8-0FC2-69DE-F087D5101B07}"/>
                  </a:ext>
                </a:extLst>
              </p:cNvPr>
              <p:cNvSpPr txBox="1"/>
              <p:nvPr/>
            </p:nvSpPr>
            <p:spPr>
              <a:xfrm>
                <a:off x="9149277" y="3744073"/>
                <a:ext cx="7070846"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Neue Light" panose="02000403000000020004"/>
                    <a:cs typeface="Helvetica"/>
                    <a:sym typeface="Helvetica"/>
                  </a:rPr>
                  <a:t>A </a:t>
                </a:r>
                <a:r>
                  <a:rPr kumimoji="0" lang="en-GB" sz="4000" b="0" i="0" u="none" strike="noStrike" kern="0" cap="none" spc="0" normalizeH="0" baseline="0" noProof="0" dirty="0" err="1">
                    <a:ln>
                      <a:noFill/>
                    </a:ln>
                    <a:solidFill>
                      <a:srgbClr val="FFFFFF"/>
                    </a:solidFill>
                    <a:effectLst/>
                    <a:uLnTx/>
                    <a:uFillTx/>
                    <a:latin typeface="Helvetica Neue Light" panose="02000403000000020004"/>
                    <a:cs typeface="Helvetica"/>
                    <a:sym typeface="Helvetica"/>
                  </a:rPr>
                  <a:t>tunable</a:t>
                </a:r>
                <a:r>
                  <a:rPr kumimoji="0" lang="en-GB" sz="4000" b="0" i="0" u="none" strike="noStrike" kern="0" cap="none" spc="0" normalizeH="0" baseline="0" noProof="0" dirty="0">
                    <a:ln>
                      <a:noFill/>
                    </a:ln>
                    <a:solidFill>
                      <a:srgbClr val="FFFFFF"/>
                    </a:solidFill>
                    <a:effectLst/>
                    <a:uLnTx/>
                    <a:uFillTx/>
                    <a:latin typeface="Helvetica Neue Light" panose="02000403000000020004"/>
                    <a:cs typeface="Helvetica"/>
                    <a:sym typeface="Helvetica"/>
                  </a:rPr>
                  <a:t> single-electron box</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lang="en-GB" sz="4000" dirty="0">
                    <a:solidFill>
                      <a:srgbClr val="FFFFFF"/>
                    </a:solidFill>
                    <a:latin typeface="Helvetica Neue Light" panose="02000403000000020004"/>
                    <a:cs typeface="Helvetica"/>
                    <a:sym typeface="Helvetica"/>
                  </a:rPr>
                  <a:t>3 state classification (HMM)</a:t>
                </a:r>
                <a:endParaRPr kumimoji="0" lang="en-GB" sz="4000" b="1"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p:txBody>
          </p:sp>
        </p:grpSp>
        <p:grpSp>
          <p:nvGrpSpPr>
            <p:cNvPr id="31" name="Group 30">
              <a:extLst>
                <a:ext uri="{FF2B5EF4-FFF2-40B4-BE49-F238E27FC236}">
                  <a16:creationId xmlns:a16="http://schemas.microsoft.com/office/drawing/2014/main" id="{8CE41EB4-4DD5-8B30-08E8-A3680381F2E0}"/>
                </a:ext>
              </a:extLst>
            </p:cNvPr>
            <p:cNvGrpSpPr/>
            <p:nvPr/>
          </p:nvGrpSpPr>
          <p:grpSpPr>
            <a:xfrm>
              <a:off x="14267543" y="6093790"/>
              <a:ext cx="1566770" cy="1725054"/>
              <a:chOff x="14682313" y="6262184"/>
              <a:chExt cx="1152000" cy="1289961"/>
            </a:xfrm>
          </p:grpSpPr>
          <p:pic>
            <p:nvPicPr>
              <p:cNvPr id="19" name="Graphic 18">
                <a:extLst>
                  <a:ext uri="{FF2B5EF4-FFF2-40B4-BE49-F238E27FC236}">
                    <a16:creationId xmlns:a16="http://schemas.microsoft.com/office/drawing/2014/main" id="{B74A2876-43BF-A351-83E2-ED17DDF1F7B3}"/>
                  </a:ext>
                </a:extLst>
              </p:cNvPr>
              <p:cNvPicPr>
                <a:picLocks noChangeAspect="1"/>
              </p:cNvPicPr>
              <p:nvPr/>
            </p:nvPicPr>
            <p:blipFill>
              <a:blip>
                <a:extLst>
                  <a:ext uri="{96DAC541-7B7A-43D3-8B79-37D633B846F1}">
                    <asvg:svgBlip xmlns:asvg="http://schemas.microsoft.com/office/drawing/2016/SVG/main" r:embed="rId7"/>
                  </a:ext>
                </a:extLst>
              </a:blip>
              <a:srcRect b="41383"/>
              <a:stretch>
                <a:fillRect/>
              </a:stretch>
            </p:blipFill>
            <p:spPr>
              <a:xfrm>
                <a:off x="14876664" y="6494018"/>
                <a:ext cx="769647" cy="597096"/>
              </a:xfrm>
              <a:prstGeom prst="rect">
                <a:avLst/>
              </a:prstGeom>
            </p:spPr>
          </p:pic>
          <p:sp>
            <p:nvSpPr>
              <p:cNvPr id="20" name="Oval 19">
                <a:extLst>
                  <a:ext uri="{FF2B5EF4-FFF2-40B4-BE49-F238E27FC236}">
                    <a16:creationId xmlns:a16="http://schemas.microsoft.com/office/drawing/2014/main" id="{A9DBC06A-5079-381E-8C86-33797B8CF952}"/>
                  </a:ext>
                </a:extLst>
              </p:cNvPr>
              <p:cNvSpPr/>
              <p:nvPr/>
            </p:nvSpPr>
            <p:spPr>
              <a:xfrm>
                <a:off x="14682313" y="6262184"/>
                <a:ext cx="1152000" cy="115212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B27D7B0-BE74-777D-32A3-B2EBE32B5EB9}"/>
                  </a:ext>
                </a:extLst>
              </p:cNvPr>
              <p:cNvSpPr/>
              <p:nvPr/>
            </p:nvSpPr>
            <p:spPr>
              <a:xfrm>
                <a:off x="15442300" y="7053022"/>
                <a:ext cx="243575" cy="4991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grpSp>
      <p:grpSp>
        <p:nvGrpSpPr>
          <p:cNvPr id="129" name="Group 128">
            <a:extLst>
              <a:ext uri="{FF2B5EF4-FFF2-40B4-BE49-F238E27FC236}">
                <a16:creationId xmlns:a16="http://schemas.microsoft.com/office/drawing/2014/main" id="{B1263966-03F7-1390-BD45-1DBFAF70DBA8}"/>
              </a:ext>
            </a:extLst>
          </p:cNvPr>
          <p:cNvGrpSpPr/>
          <p:nvPr/>
        </p:nvGrpSpPr>
        <p:grpSpPr>
          <a:xfrm>
            <a:off x="16342970" y="2211792"/>
            <a:ext cx="7940246" cy="10460716"/>
            <a:chOff x="16342970" y="2211792"/>
            <a:chExt cx="7940246" cy="10460716"/>
          </a:xfrm>
        </p:grpSpPr>
        <p:grpSp>
          <p:nvGrpSpPr>
            <p:cNvPr id="48" name="Group 47">
              <a:extLst>
                <a:ext uri="{FF2B5EF4-FFF2-40B4-BE49-F238E27FC236}">
                  <a16:creationId xmlns:a16="http://schemas.microsoft.com/office/drawing/2014/main" id="{C88AAFCE-0760-3BB6-4482-15E4571B435B}"/>
                </a:ext>
              </a:extLst>
            </p:cNvPr>
            <p:cNvGrpSpPr/>
            <p:nvPr/>
          </p:nvGrpSpPr>
          <p:grpSpPr>
            <a:xfrm>
              <a:off x="16342970" y="2211792"/>
              <a:ext cx="7940246" cy="10460716"/>
              <a:chOff x="129704" y="2243631"/>
              <a:chExt cx="7940246" cy="10460716"/>
            </a:xfrm>
          </p:grpSpPr>
          <p:sp>
            <p:nvSpPr>
              <p:cNvPr id="45" name="Rectangle 44">
                <a:extLst>
                  <a:ext uri="{FF2B5EF4-FFF2-40B4-BE49-F238E27FC236}">
                    <a16:creationId xmlns:a16="http://schemas.microsoft.com/office/drawing/2014/main" id="{0C45BA1B-F555-6C82-8CB1-D5078D305A04}"/>
                  </a:ext>
                </a:extLst>
              </p:cNvPr>
              <p:cNvSpPr/>
              <p:nvPr/>
            </p:nvSpPr>
            <p:spPr>
              <a:xfrm>
                <a:off x="129704" y="5757444"/>
                <a:ext cx="7940246" cy="633733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grpSp>
            <p:nvGrpSpPr>
              <p:cNvPr id="5" name="Group 4">
                <a:extLst>
                  <a:ext uri="{FF2B5EF4-FFF2-40B4-BE49-F238E27FC236}">
                    <a16:creationId xmlns:a16="http://schemas.microsoft.com/office/drawing/2014/main" id="{83BAD80C-95C5-D132-CEE4-EC2AFFD771B9}"/>
                  </a:ext>
                </a:extLst>
              </p:cNvPr>
              <p:cNvGrpSpPr>
                <a:grpSpLocks noChangeAspect="1"/>
              </p:cNvGrpSpPr>
              <p:nvPr/>
            </p:nvGrpSpPr>
            <p:grpSpPr>
              <a:xfrm>
                <a:off x="531175" y="5883837"/>
                <a:ext cx="6903989" cy="3511728"/>
                <a:chOff x="6857998" y="3427787"/>
                <a:chExt cx="5234186" cy="2662380"/>
              </a:xfrm>
            </p:grpSpPr>
            <p:pic>
              <p:nvPicPr>
                <p:cNvPr id="6" name="Picture 5" descr="A computer screen shot of a computer&#10;&#10;Description automatically generated">
                  <a:extLst>
                    <a:ext uri="{FF2B5EF4-FFF2-40B4-BE49-F238E27FC236}">
                      <a16:creationId xmlns:a16="http://schemas.microsoft.com/office/drawing/2014/main" id="{FC1F2E83-D5ED-16AA-4102-C16B10C143CF}"/>
                    </a:ext>
                  </a:extLst>
                </p:cNvPr>
                <p:cNvPicPr>
                  <a:picLocks noChangeAspect="1"/>
                </p:cNvPicPr>
                <p:nvPr/>
              </p:nvPicPr>
              <p:blipFill>
                <a:blip r:embed="rId8">
                  <a:extLst>
                    <a:ext uri="{28A0092B-C50C-407E-A947-70E740481C1C}">
                      <a14:useLocalDpi xmlns:a14="http://schemas.microsoft.com/office/drawing/2010/main" val="0"/>
                    </a:ext>
                  </a:extLst>
                </a:blip>
                <a:srcRect l="56536" b="17956"/>
                <a:stretch/>
              </p:blipFill>
              <p:spPr>
                <a:xfrm>
                  <a:off x="6857998" y="3427787"/>
                  <a:ext cx="5067316" cy="2662380"/>
                </a:xfrm>
                <a:prstGeom prst="rect">
                  <a:avLst/>
                </a:prstGeom>
              </p:spPr>
            </p:pic>
            <p:pic>
              <p:nvPicPr>
                <p:cNvPr id="7" name="Graphic 6">
                  <a:extLst>
                    <a:ext uri="{FF2B5EF4-FFF2-40B4-BE49-F238E27FC236}">
                      <a16:creationId xmlns:a16="http://schemas.microsoft.com/office/drawing/2014/main" id="{38099209-6041-731A-BCDD-48010DEBA444}"/>
                    </a:ext>
                  </a:extLst>
                </p:cNvPr>
                <p:cNvPicPr>
                  <a:picLocks noChangeAspect="1"/>
                </p:cNvPicPr>
                <p:nvPr/>
              </p:nvPicPr>
              <p:blipFill>
                <a:blip>
                  <a:extLst>
                    <a:ext uri="{96DAC541-7B7A-43D3-8B79-37D633B846F1}">
                      <asvg:svgBlip xmlns:asvg="http://schemas.microsoft.com/office/drawing/2016/SVG/main" r:embed="rId9"/>
                    </a:ext>
                  </a:extLst>
                </a:blip>
                <a:srcRect l="89247" t="13875" r="5077" b="75727"/>
                <a:stretch/>
              </p:blipFill>
              <p:spPr>
                <a:xfrm>
                  <a:off x="11401586" y="5479343"/>
                  <a:ext cx="660133" cy="395483"/>
                </a:xfrm>
                <a:prstGeom prst="rect">
                  <a:avLst/>
                </a:prstGeom>
              </p:spPr>
            </p:pic>
            <p:sp>
              <p:nvSpPr>
                <p:cNvPr id="8" name="Rectangle: Rounded Corners 7">
                  <a:extLst>
                    <a:ext uri="{FF2B5EF4-FFF2-40B4-BE49-F238E27FC236}">
                      <a16:creationId xmlns:a16="http://schemas.microsoft.com/office/drawing/2014/main" id="{49336763-3C3B-7DBD-DDB5-110676BDDA92}"/>
                    </a:ext>
                  </a:extLst>
                </p:cNvPr>
                <p:cNvSpPr/>
                <p:nvPr/>
              </p:nvSpPr>
              <p:spPr>
                <a:xfrm>
                  <a:off x="11427339" y="5417626"/>
                  <a:ext cx="664845" cy="510539"/>
                </a:xfrm>
                <a:prstGeom prst="roundRect">
                  <a:avLst>
                    <a:gd name="adj" fmla="val 23294"/>
                  </a:avLst>
                </a:prstGeom>
                <a:noFill/>
                <a:ln w="57150">
                  <a:solidFill>
                    <a:srgbClr val="B737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2438338" rtl="0" eaLnBrk="1" fontAlgn="auto" latinLnBrk="0" hangingPunct="0">
                    <a:lnSpc>
                      <a:spcPct val="100000"/>
                    </a:lnSpc>
                    <a:spcBef>
                      <a:spcPts val="0"/>
                    </a:spcBef>
                    <a:spcAft>
                      <a:spcPts val="0"/>
                    </a:spcAft>
                    <a:buClrTx/>
                    <a:buSzTx/>
                    <a:buFontTx/>
                    <a:buNone/>
                    <a:tabLst/>
                    <a:defRPr/>
                  </a:pPr>
                  <a:endParaRPr kumimoji="0" lang="en-GB" sz="16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Neue"/>
                  </a:endParaRPr>
                </a:p>
              </p:txBody>
            </p:sp>
          </p:grpSp>
          <p:grpSp>
            <p:nvGrpSpPr>
              <p:cNvPr id="10" name="Group 9">
                <a:extLst>
                  <a:ext uri="{FF2B5EF4-FFF2-40B4-BE49-F238E27FC236}">
                    <a16:creationId xmlns:a16="http://schemas.microsoft.com/office/drawing/2014/main" id="{EB14F295-8653-B2B6-BCEA-20FD3E8260DC}"/>
                  </a:ext>
                </a:extLst>
              </p:cNvPr>
              <p:cNvGrpSpPr>
                <a:grpSpLocks noChangeAspect="1"/>
              </p:cNvGrpSpPr>
              <p:nvPr/>
            </p:nvGrpSpPr>
            <p:grpSpPr>
              <a:xfrm>
                <a:off x="1916703" y="9535303"/>
                <a:ext cx="4554201" cy="2409566"/>
                <a:chOff x="6252306" y="3557414"/>
                <a:chExt cx="4839135" cy="2560320"/>
              </a:xfrm>
            </p:grpSpPr>
            <p:pic>
              <p:nvPicPr>
                <p:cNvPr id="11" name="Picture 10" descr="A graph of a graph&#10;&#10;Description automatically generated with medium confidence">
                  <a:extLst>
                    <a:ext uri="{FF2B5EF4-FFF2-40B4-BE49-F238E27FC236}">
                      <a16:creationId xmlns:a16="http://schemas.microsoft.com/office/drawing/2014/main" id="{49F53E40-16F7-56FF-A1B9-46E49809B544}"/>
                    </a:ext>
                  </a:extLst>
                </p:cNvPr>
                <p:cNvPicPr>
                  <a:picLocks noChangeAspect="1"/>
                </p:cNvPicPr>
                <p:nvPr/>
              </p:nvPicPr>
              <p:blipFill>
                <a:blip r:embed="rId10" cstate="print">
                  <a:extLst>
                    <a:ext uri="{28A0092B-C50C-407E-A947-70E740481C1C}">
                      <a14:useLocalDpi xmlns:a14="http://schemas.microsoft.com/office/drawing/2010/main" val="0"/>
                    </a:ext>
                  </a:extLst>
                </a:blip>
                <a:srcRect t="3352"/>
                <a:stretch/>
              </p:blipFill>
              <p:spPr>
                <a:xfrm>
                  <a:off x="6252306" y="3557414"/>
                  <a:ext cx="4839135" cy="2560320"/>
                </a:xfrm>
                <a:prstGeom prst="rect">
                  <a:avLst/>
                </a:prstGeom>
              </p:spPr>
            </p:pic>
            <p:pic>
              <p:nvPicPr>
                <p:cNvPr id="15" name="Picture 14" descr="A purple line on a black background&#10;&#10;Description automatically generated">
                  <a:extLst>
                    <a:ext uri="{FF2B5EF4-FFF2-40B4-BE49-F238E27FC236}">
                      <a16:creationId xmlns:a16="http://schemas.microsoft.com/office/drawing/2014/main" id="{AF3D0B9A-690A-2B3E-1977-0F4F8405ECAE}"/>
                    </a:ext>
                  </a:extLst>
                </p:cNvPr>
                <p:cNvPicPr>
                  <a:picLocks noChangeAspect="1"/>
                </p:cNvPicPr>
                <p:nvPr/>
              </p:nvPicPr>
              <p:blipFill>
                <a:blip r:embed="rId11" cstate="print">
                  <a:extLst>
                    <a:ext uri="{28A0092B-C50C-407E-A947-70E740481C1C}">
                      <a14:useLocalDpi xmlns:a14="http://schemas.microsoft.com/office/drawing/2010/main" val="0"/>
                    </a:ext>
                  </a:extLst>
                </a:blip>
                <a:srcRect r="64852"/>
                <a:stretch/>
              </p:blipFill>
              <p:spPr>
                <a:xfrm>
                  <a:off x="9216882" y="4481736"/>
                  <a:ext cx="310023" cy="259355"/>
                </a:xfrm>
                <a:prstGeom prst="rect">
                  <a:avLst/>
                </a:prstGeom>
              </p:spPr>
            </p:pic>
            <p:pic>
              <p:nvPicPr>
                <p:cNvPr id="16" name="Picture 15" descr="A black and purple arrows&#10;&#10;Description automatically generated">
                  <a:extLst>
                    <a:ext uri="{FF2B5EF4-FFF2-40B4-BE49-F238E27FC236}">
                      <a16:creationId xmlns:a16="http://schemas.microsoft.com/office/drawing/2014/main" id="{18A15E05-E9E2-85CC-6236-B7D9B1289C80}"/>
                    </a:ext>
                  </a:extLst>
                </p:cNvPr>
                <p:cNvPicPr>
                  <a:picLocks noChangeAspect="1"/>
                </p:cNvPicPr>
                <p:nvPr/>
              </p:nvPicPr>
              <p:blipFill>
                <a:blip r:embed="rId12" cstate="print">
                  <a:extLst>
                    <a:ext uri="{28A0092B-C50C-407E-A947-70E740481C1C}">
                      <a14:useLocalDpi xmlns:a14="http://schemas.microsoft.com/office/drawing/2010/main" val="0"/>
                    </a:ext>
                  </a:extLst>
                </a:blip>
                <a:srcRect l="63032"/>
                <a:stretch/>
              </p:blipFill>
              <p:spPr>
                <a:xfrm>
                  <a:off x="10348271" y="4916551"/>
                  <a:ext cx="292290" cy="259355"/>
                </a:xfrm>
                <a:prstGeom prst="rect">
                  <a:avLst/>
                </a:prstGeom>
              </p:spPr>
            </p:pic>
          </p:grpSp>
          <p:sp>
            <p:nvSpPr>
              <p:cNvPr id="30" name="Rectangle 29">
                <a:extLst>
                  <a:ext uri="{FF2B5EF4-FFF2-40B4-BE49-F238E27FC236}">
                    <a16:creationId xmlns:a16="http://schemas.microsoft.com/office/drawing/2014/main" id="{3371A2B2-AE98-5995-2E6F-0621D944B769}"/>
                  </a:ext>
                </a:extLst>
              </p:cNvPr>
              <p:cNvSpPr/>
              <p:nvPr/>
            </p:nvSpPr>
            <p:spPr>
              <a:xfrm>
                <a:off x="423818" y="12305312"/>
                <a:ext cx="7206712" cy="399035"/>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err="1">
                    <a:ln>
                      <a:noFill/>
                    </a:ln>
                    <a:solidFill>
                      <a:srgbClr val="FFFFFF"/>
                    </a:solidFill>
                    <a:effectLst/>
                    <a:uLnTx/>
                    <a:uFillTx/>
                    <a:latin typeface="Helvetica Neue Light"/>
                    <a:sym typeface="Helvetica Neue"/>
                  </a:rPr>
                  <a:t>Chittock</a:t>
                </a:r>
                <a:r>
                  <a:rPr kumimoji="0" lang="en-GB" sz="2000" b="0" i="0" u="none" strike="noStrike" kern="1200" cap="none" spc="0" normalizeH="0" baseline="0" noProof="0" dirty="0">
                    <a:ln>
                      <a:noFill/>
                    </a:ln>
                    <a:solidFill>
                      <a:srgbClr val="FFFFFF"/>
                    </a:solidFill>
                    <a:effectLst/>
                    <a:uLnTx/>
                    <a:uFillTx/>
                    <a:latin typeface="Helvetica Neue Light"/>
                    <a:sym typeface="Helvetica Neue"/>
                  </a:rPr>
                  <a:t>-Wood et al. arxiv:2408.01241 (2024), in Nat Electron </a:t>
                </a:r>
                <a:endParaRPr kumimoji="0" lang="en-US" sz="2000" b="0" i="0" u="none" strike="noStrike" kern="1200" cap="none" spc="0" normalizeH="0" baseline="0" noProof="0" dirty="0">
                  <a:ln>
                    <a:noFill/>
                  </a:ln>
                  <a:solidFill>
                    <a:srgbClr val="FFFFFF"/>
                  </a:solidFill>
                  <a:effectLst/>
                  <a:uLnTx/>
                  <a:uFillTx/>
                  <a:latin typeface="Helvetica Neue Light"/>
                  <a:sym typeface="Helvetica Neue"/>
                </a:endParaRPr>
              </a:p>
            </p:txBody>
          </p:sp>
          <p:sp>
            <p:nvSpPr>
              <p:cNvPr id="39" name="Founded by JJLM and Simon Benjamin (University of Oxford)…">
                <a:extLst>
                  <a:ext uri="{FF2B5EF4-FFF2-40B4-BE49-F238E27FC236}">
                    <a16:creationId xmlns:a16="http://schemas.microsoft.com/office/drawing/2014/main" id="{A02CDD83-7854-AABE-0153-3474207D72AA}"/>
                  </a:ext>
                </a:extLst>
              </p:cNvPr>
              <p:cNvSpPr txBox="1"/>
              <p:nvPr/>
            </p:nvSpPr>
            <p:spPr>
              <a:xfrm>
                <a:off x="1179498" y="2243631"/>
                <a:ext cx="6262933" cy="11426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R="0" lvl="0" algn="l" defTabSz="2438338" rtl="0" eaLnBrk="1" fontAlgn="auto" latinLnBrk="0" hangingPunct="0">
                  <a:lnSpc>
                    <a:spcPct val="200000"/>
                  </a:lnSpc>
                  <a:spcBef>
                    <a:spcPts val="0"/>
                  </a:spcBef>
                  <a:spcAft>
                    <a:spcPts val="0"/>
                  </a:spcAft>
                  <a:buClrTx/>
                  <a:buSzTx/>
                  <a:tabLst/>
                  <a:defRPr sz="4900">
                    <a:solidFill>
                      <a:srgbClr val="FFFFFF"/>
                    </a:solidFill>
                    <a:latin typeface="Helvetica"/>
                    <a:ea typeface="Helvetica"/>
                    <a:cs typeface="Helvetica"/>
                    <a:sym typeface="Helvetica"/>
                  </a:defRPr>
                </a:pPr>
                <a:r>
                  <a:rPr kumimoji="0" lang="en-GB" sz="4000" b="0" i="0" u="sng" strike="noStrike" kern="0" cap="none" spc="0" normalizeH="0" baseline="0" noProof="0" dirty="0">
                    <a:ln>
                      <a:noFill/>
                    </a:ln>
                    <a:solidFill>
                      <a:srgbClr val="FFFFFF"/>
                    </a:solidFill>
                    <a:effectLst/>
                    <a:uLnTx/>
                    <a:uFillTx/>
                    <a:latin typeface="Helvetica"/>
                    <a:cs typeface="Helvetica"/>
                    <a:sym typeface="Helvetica"/>
                  </a:rPr>
                  <a:t>In-situ Dispersive Readout </a:t>
                </a:r>
                <a:endParaRPr kumimoji="0" sz="4000" b="0" i="0" u="sng" strike="noStrike" kern="0" cap="none" spc="0" normalizeH="0" baseline="0" noProof="0" dirty="0">
                  <a:ln>
                    <a:noFill/>
                  </a:ln>
                  <a:solidFill>
                    <a:srgbClr val="FFFFFF"/>
                  </a:solidFill>
                  <a:effectLst/>
                  <a:uLnTx/>
                  <a:uFillTx/>
                  <a:latin typeface="Helvetica"/>
                  <a:cs typeface="Helvetica"/>
                  <a:sym typeface="Helvetica"/>
                </a:endParaRPr>
              </a:p>
            </p:txBody>
          </p:sp>
          <p:sp>
            <p:nvSpPr>
              <p:cNvPr id="42" name="Founded by JJLM and Simon Benjamin (University of Oxford)…">
                <a:extLst>
                  <a:ext uri="{FF2B5EF4-FFF2-40B4-BE49-F238E27FC236}">
                    <a16:creationId xmlns:a16="http://schemas.microsoft.com/office/drawing/2014/main" id="{EE3F32B7-786C-E425-F9D1-7D98420720CB}"/>
                  </a:ext>
                </a:extLst>
              </p:cNvPr>
              <p:cNvSpPr txBox="1"/>
              <p:nvPr/>
            </p:nvSpPr>
            <p:spPr>
              <a:xfrm>
                <a:off x="1087924" y="3765221"/>
                <a:ext cx="5911875"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Neue Light" panose="02000403000000020004"/>
                    <a:cs typeface="Helvetica"/>
                    <a:sym typeface="Helvetica"/>
                  </a:rPr>
                  <a:t>New rf cascade method</a:t>
                </a:r>
              </a:p>
              <a:p>
                <a:pPr marL="571500" indent="-571500" algn="l">
                  <a:buFont typeface="Arial" panose="020B0604020202020204" pitchFamily="34" charset="0"/>
                  <a:buChar char="•"/>
                  <a:defRPr sz="4900">
                    <a:solidFill>
                      <a:srgbClr val="FFFFFF"/>
                    </a:solidFill>
                    <a:latin typeface="Helvetica"/>
                    <a:ea typeface="Helvetica"/>
                    <a:cs typeface="Helvetica"/>
                    <a:sym typeface="Helvetica"/>
                  </a:defRPr>
                </a:pPr>
                <a:r>
                  <a:rPr kumimoji="0" lang="en-GB" sz="4000" b="1" i="0" u="none" strike="noStrike" kern="0" cap="none" spc="0" normalizeH="0" baseline="0" noProof="0" dirty="0">
                    <a:ln>
                      <a:noFill/>
                    </a:ln>
                    <a:solidFill>
                      <a:srgbClr val="FFFFFF"/>
                    </a:solidFill>
                    <a:effectLst/>
                    <a:uLnTx/>
                    <a:uFillTx/>
                    <a:latin typeface="Helvetica Neue Light" panose="02000403000000020004"/>
                    <a:cs typeface="Helvetica"/>
                    <a:sym typeface="Helvetica"/>
                  </a:rPr>
                  <a:t>A two-qubit gate</a:t>
                </a:r>
                <a:endParaRPr kumimoji="0" sz="4000" b="1" i="0" u="none" strike="noStrike" kern="0" cap="none" spc="0" normalizeH="0" baseline="0" noProof="0" dirty="0">
                  <a:ln>
                    <a:noFill/>
                  </a:ln>
                  <a:solidFill>
                    <a:srgbClr val="FFFFFF"/>
                  </a:solidFill>
                  <a:effectLst/>
                  <a:uLnTx/>
                  <a:uFillTx/>
                  <a:latin typeface="Helvetica Neue Light" panose="02000403000000020004"/>
                  <a:cs typeface="Helvetica"/>
                  <a:sym typeface="Helvetica"/>
                </a:endParaRPr>
              </a:p>
            </p:txBody>
          </p:sp>
        </p:grpSp>
        <p:sp>
          <p:nvSpPr>
            <p:cNvPr id="52" name="Oval 51">
              <a:extLst>
                <a:ext uri="{FF2B5EF4-FFF2-40B4-BE49-F238E27FC236}">
                  <a16:creationId xmlns:a16="http://schemas.microsoft.com/office/drawing/2014/main" id="{78B24F3A-30AA-B58C-36A5-404506BABFEE}"/>
                </a:ext>
              </a:extLst>
            </p:cNvPr>
            <p:cNvSpPr/>
            <p:nvPr/>
          </p:nvSpPr>
          <p:spPr>
            <a:xfrm>
              <a:off x="16660470" y="10425624"/>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37540913-A202-9F1A-22B8-5240A500E74F}"/>
                </a:ext>
              </a:extLst>
            </p:cNvPr>
            <p:cNvSpPr/>
            <p:nvPr/>
          </p:nvSpPr>
          <p:spPr>
            <a:xfrm>
              <a:off x="16773524" y="10926206"/>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Oval 26">
              <a:extLst>
                <a:ext uri="{FF2B5EF4-FFF2-40B4-BE49-F238E27FC236}">
                  <a16:creationId xmlns:a16="http://schemas.microsoft.com/office/drawing/2014/main" id="{8B73433E-3D93-DCC5-6301-2E62A7D47047}"/>
                </a:ext>
              </a:extLst>
            </p:cNvPr>
            <p:cNvSpPr/>
            <p:nvPr/>
          </p:nvSpPr>
          <p:spPr>
            <a:xfrm>
              <a:off x="17148363" y="10926205"/>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Oval 27">
              <a:extLst>
                <a:ext uri="{FF2B5EF4-FFF2-40B4-BE49-F238E27FC236}">
                  <a16:creationId xmlns:a16="http://schemas.microsoft.com/office/drawing/2014/main" id="{FB035598-F1FE-5003-3716-F5599E008ECC}"/>
                </a:ext>
              </a:extLst>
            </p:cNvPr>
            <p:cNvSpPr/>
            <p:nvPr/>
          </p:nvSpPr>
          <p:spPr>
            <a:xfrm>
              <a:off x="17506349" y="10926204"/>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168622574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fade">
                                      <p:cBhvr>
                                        <p:cTn id="7" dur="5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9"/>
                                        </p:tgtEl>
                                        <p:attrNameLst>
                                          <p:attrName>style.visibility</p:attrName>
                                        </p:attrNameLst>
                                      </p:cBhvr>
                                      <p:to>
                                        <p:strVal val="visible"/>
                                      </p:to>
                                    </p:set>
                                    <p:animEffect transition="in" filter="fade">
                                      <p:cBhvr>
                                        <p:cTn id="12"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76649-7BE3-2465-7B55-65BAE11150F4}"/>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22F2FEC9-4085-5C1B-969E-5D4031D1E7A2}"/>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24</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4" name="quantum MOTION / BRIEF HISTORY">
            <a:extLst>
              <a:ext uri="{FF2B5EF4-FFF2-40B4-BE49-F238E27FC236}">
                <a16:creationId xmlns:a16="http://schemas.microsoft.com/office/drawing/2014/main" id="{879B1FA6-BA89-F2B2-F98F-241D1C22F467}"/>
              </a:ext>
            </a:extLst>
          </p:cNvPr>
          <p:cNvSpPr txBox="1">
            <a:spLocks/>
          </p:cNvSpPr>
          <p:nvPr/>
        </p:nvSpPr>
        <p:spPr>
          <a:xfrm>
            <a:off x="3843630" y="931369"/>
            <a:ext cx="16696880"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a:lstStyle>
          <a:p>
            <a:pPr marL="0" marR="0" lvl="0" indent="0" algn="ctr" defTabSz="2438338" rtl="0" eaLnBrk="1" fontAlgn="auto" latinLnBrk="0" hangingPunct="1">
              <a:lnSpc>
                <a:spcPct val="100000"/>
              </a:lnSpc>
              <a:spcBef>
                <a:spcPts val="0"/>
              </a:spcBef>
              <a:spcAft>
                <a:spcPts val="0"/>
              </a:spcAft>
              <a:buClrTx/>
              <a:buSzTx/>
              <a:buFontTx/>
              <a:buNone/>
              <a:tabLst/>
              <a:defRPr sz="8400" b="0" cap="all">
                <a:solidFill>
                  <a:srgbClr val="131428"/>
                </a:solidFill>
                <a:latin typeface="Helvetica"/>
                <a:ea typeface="Helvetica"/>
                <a:cs typeface="Helvetica"/>
                <a:sym typeface="Helvetica"/>
              </a:defRPr>
            </a:pPr>
            <a:r>
              <a:rPr kumimoji="0" lang="en-GB" sz="8400" b="0" i="0" u="none" strike="noStrike" kern="0" cap="all" spc="0" normalizeH="0" baseline="0" noProof="0" dirty="0">
                <a:ln>
                  <a:noFill/>
                </a:ln>
                <a:solidFill>
                  <a:srgbClr val="5E5E5E"/>
                </a:solidFill>
                <a:effectLst/>
                <a:uLnTx/>
                <a:uFillTx/>
                <a:latin typeface="Helvetica"/>
                <a:ea typeface="Helvetica"/>
                <a:cs typeface="Helvetica"/>
                <a:sym typeface="Helvetica"/>
              </a:rPr>
              <a:t>Dissipative </a:t>
            </a:r>
            <a:r>
              <a:rPr kumimoji="0" lang="en-GB" sz="8400" b="0" i="0" u="none" strike="noStrike" kern="0" cap="all" spc="0" normalizeH="0" baseline="0" noProof="0" dirty="0">
                <a:ln>
                  <a:noFill/>
                </a:ln>
                <a:solidFill>
                  <a:srgbClr val="FF0000"/>
                </a:solidFill>
                <a:effectLst/>
                <a:uLnTx/>
                <a:uFillTx/>
                <a:latin typeface="Helvetica"/>
                <a:ea typeface="Helvetica"/>
                <a:cs typeface="Helvetica"/>
                <a:sym typeface="Helvetica"/>
              </a:rPr>
              <a:t>charge sensing</a:t>
            </a:r>
          </a:p>
        </p:txBody>
      </p:sp>
      <p:sp>
        <p:nvSpPr>
          <p:cNvPr id="5" name="Rectangle 4">
            <a:extLst>
              <a:ext uri="{FF2B5EF4-FFF2-40B4-BE49-F238E27FC236}">
                <a16:creationId xmlns:a16="http://schemas.microsoft.com/office/drawing/2014/main" id="{3C3148E3-F081-63A2-C170-E3F8D8EDA16F}"/>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6" name="Picture 5">
            <a:extLst>
              <a:ext uri="{FF2B5EF4-FFF2-40B4-BE49-F238E27FC236}">
                <a16:creationId xmlns:a16="http://schemas.microsoft.com/office/drawing/2014/main" id="{E9DF1898-F525-7B29-64A3-9534B683409F}"/>
              </a:ext>
            </a:extLst>
          </p:cNvPr>
          <p:cNvPicPr>
            <a:picLocks noChangeAspect="1"/>
          </p:cNvPicPr>
          <p:nvPr/>
        </p:nvPicPr>
        <p:blipFill>
          <a:blip r:embed="rId3"/>
          <a:srcRect r="62464"/>
          <a:stretch/>
        </p:blipFill>
        <p:spPr>
          <a:xfrm>
            <a:off x="2040257" y="4609593"/>
            <a:ext cx="6425807" cy="3010320"/>
          </a:xfrm>
          <a:prstGeom prst="rect">
            <a:avLst/>
          </a:prstGeom>
        </p:spPr>
      </p:pic>
      <p:pic>
        <p:nvPicPr>
          <p:cNvPr id="7" name="Picture 6">
            <a:extLst>
              <a:ext uri="{FF2B5EF4-FFF2-40B4-BE49-F238E27FC236}">
                <a16:creationId xmlns:a16="http://schemas.microsoft.com/office/drawing/2014/main" id="{E2014049-15F4-3AAB-FC6F-3CA1D2467690}"/>
              </a:ext>
            </a:extLst>
          </p:cNvPr>
          <p:cNvPicPr>
            <a:picLocks noChangeAspect="1"/>
          </p:cNvPicPr>
          <p:nvPr/>
        </p:nvPicPr>
        <p:blipFill>
          <a:blip r:embed="rId3"/>
          <a:srcRect l="76738"/>
          <a:stretch/>
        </p:blipFill>
        <p:spPr>
          <a:xfrm>
            <a:off x="17028980" y="4426817"/>
            <a:ext cx="3982127" cy="3010320"/>
          </a:xfrm>
          <a:prstGeom prst="rect">
            <a:avLst/>
          </a:prstGeom>
        </p:spPr>
      </p:pic>
      <p:pic>
        <p:nvPicPr>
          <p:cNvPr id="8" name="Picture 7">
            <a:extLst>
              <a:ext uri="{FF2B5EF4-FFF2-40B4-BE49-F238E27FC236}">
                <a16:creationId xmlns:a16="http://schemas.microsoft.com/office/drawing/2014/main" id="{70C9E4AA-484A-B447-7C46-DE64B9E360C2}"/>
              </a:ext>
            </a:extLst>
          </p:cNvPr>
          <p:cNvPicPr>
            <a:picLocks noChangeAspect="1"/>
          </p:cNvPicPr>
          <p:nvPr/>
        </p:nvPicPr>
        <p:blipFill>
          <a:blip r:embed="rId3"/>
          <a:srcRect l="41499" r="27065"/>
          <a:stretch/>
        </p:blipFill>
        <p:spPr>
          <a:xfrm>
            <a:off x="10369019" y="4748784"/>
            <a:ext cx="5381567" cy="3010320"/>
          </a:xfrm>
          <a:prstGeom prst="rect">
            <a:avLst/>
          </a:prstGeom>
        </p:spPr>
      </p:pic>
      <p:sp>
        <p:nvSpPr>
          <p:cNvPr id="9" name="Rectangle 8">
            <a:extLst>
              <a:ext uri="{FF2B5EF4-FFF2-40B4-BE49-F238E27FC236}">
                <a16:creationId xmlns:a16="http://schemas.microsoft.com/office/drawing/2014/main" id="{5FC64347-9B6A-71B2-E0A9-E70E6D96E2C9}"/>
              </a:ext>
            </a:extLst>
          </p:cNvPr>
          <p:cNvSpPr/>
          <p:nvPr/>
        </p:nvSpPr>
        <p:spPr>
          <a:xfrm>
            <a:off x="1877879" y="4400772"/>
            <a:ext cx="7353208" cy="4322314"/>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46061571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8706B-1A59-8FE6-1410-4E61387DF15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2F41F3C-CE14-45DA-D266-737E7AE64C9A}"/>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3" name="Title 1">
            <a:extLst>
              <a:ext uri="{FF2B5EF4-FFF2-40B4-BE49-F238E27FC236}">
                <a16:creationId xmlns:a16="http://schemas.microsoft.com/office/drawing/2014/main" id="{9C968F2F-6AFA-C413-0895-C309069C9989}"/>
              </a:ext>
            </a:extLst>
          </p:cNvPr>
          <p:cNvSpPr txBox="1">
            <a:spLocks/>
          </p:cNvSpPr>
          <p:nvPr/>
        </p:nvSpPr>
        <p:spPr>
          <a:xfrm>
            <a:off x="742729" y="2105472"/>
            <a:ext cx="22898542" cy="2936988"/>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828800">
              <a:defRPr/>
            </a:pPr>
            <a:r>
              <a:rPr lang="en-US" sz="8800" b="1" dirty="0">
                <a:solidFill>
                  <a:srgbClr val="000000"/>
                </a:solidFill>
                <a:latin typeface="Calibri"/>
              </a:rPr>
              <a:t>Integrated readout using a </a:t>
            </a:r>
            <a:r>
              <a:rPr lang="en-US" sz="8800" b="1" dirty="0" err="1">
                <a:solidFill>
                  <a:srgbClr val="000000"/>
                </a:solidFill>
                <a:latin typeface="Calibri"/>
              </a:rPr>
              <a:t>superinductor</a:t>
            </a:r>
            <a:endParaRPr lang="en-US" sz="8800" b="1" dirty="0">
              <a:solidFill>
                <a:srgbClr val="000000"/>
              </a:solidFill>
              <a:latin typeface="Calibri"/>
            </a:endParaRPr>
          </a:p>
          <a:p>
            <a:pPr defTabSz="1828800">
              <a:defRPr/>
            </a:pPr>
            <a:r>
              <a:rPr lang="en-US" sz="8800" b="1" dirty="0">
                <a:solidFill>
                  <a:srgbClr val="000000"/>
                </a:solidFill>
                <a:latin typeface="Calibri"/>
              </a:rPr>
              <a:t>in 22FDX technology</a:t>
            </a:r>
          </a:p>
        </p:txBody>
      </p:sp>
      <p:grpSp>
        <p:nvGrpSpPr>
          <p:cNvPr id="12" name="Group 11">
            <a:extLst>
              <a:ext uri="{FF2B5EF4-FFF2-40B4-BE49-F238E27FC236}">
                <a16:creationId xmlns:a16="http://schemas.microsoft.com/office/drawing/2014/main" id="{5A12D225-05B5-5AD1-82E5-9C0FEF0C39B4}"/>
              </a:ext>
            </a:extLst>
          </p:cNvPr>
          <p:cNvGrpSpPr/>
          <p:nvPr/>
        </p:nvGrpSpPr>
        <p:grpSpPr>
          <a:xfrm>
            <a:off x="8159553" y="4875656"/>
            <a:ext cx="8316322" cy="7595768"/>
            <a:chOff x="617042" y="1503291"/>
            <a:chExt cx="4158161" cy="3797884"/>
          </a:xfrm>
        </p:grpSpPr>
        <p:pic>
          <p:nvPicPr>
            <p:cNvPr id="13" name="Picture 12">
              <a:extLst>
                <a:ext uri="{FF2B5EF4-FFF2-40B4-BE49-F238E27FC236}">
                  <a16:creationId xmlns:a16="http://schemas.microsoft.com/office/drawing/2014/main" id="{DB426A98-7485-5A1D-0869-363175F23018}"/>
                </a:ext>
              </a:extLst>
            </p:cNvPr>
            <p:cNvPicPr>
              <a:picLocks noChangeAspect="1"/>
            </p:cNvPicPr>
            <p:nvPr/>
          </p:nvPicPr>
          <p:blipFill>
            <a:blip r:embed="rId3"/>
            <a:stretch>
              <a:fillRect/>
            </a:stretch>
          </p:blipFill>
          <p:spPr>
            <a:xfrm>
              <a:off x="665595" y="1503291"/>
              <a:ext cx="4109608" cy="3797883"/>
            </a:xfrm>
            <a:prstGeom prst="rect">
              <a:avLst/>
            </a:prstGeom>
          </p:spPr>
        </p:pic>
        <p:sp>
          <p:nvSpPr>
            <p:cNvPr id="14" name="Rectangle 13">
              <a:extLst>
                <a:ext uri="{FF2B5EF4-FFF2-40B4-BE49-F238E27FC236}">
                  <a16:creationId xmlns:a16="http://schemas.microsoft.com/office/drawing/2014/main" id="{89CB923E-3C1C-D2BA-3C8F-DA02815C53A3}"/>
                </a:ext>
              </a:extLst>
            </p:cNvPr>
            <p:cNvSpPr/>
            <p:nvPr/>
          </p:nvSpPr>
          <p:spPr>
            <a:xfrm>
              <a:off x="617042" y="1503292"/>
              <a:ext cx="432048" cy="341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5" name="Rectangle 14">
              <a:extLst>
                <a:ext uri="{FF2B5EF4-FFF2-40B4-BE49-F238E27FC236}">
                  <a16:creationId xmlns:a16="http://schemas.microsoft.com/office/drawing/2014/main" id="{1CB180AA-4DEE-AD3B-82A5-76D3CD64144D}"/>
                </a:ext>
              </a:extLst>
            </p:cNvPr>
            <p:cNvSpPr/>
            <p:nvPr/>
          </p:nvSpPr>
          <p:spPr>
            <a:xfrm>
              <a:off x="636322" y="4959643"/>
              <a:ext cx="432048" cy="341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16" name="Rectangle 15">
            <a:extLst>
              <a:ext uri="{FF2B5EF4-FFF2-40B4-BE49-F238E27FC236}">
                <a16:creationId xmlns:a16="http://schemas.microsoft.com/office/drawing/2014/main" id="{8A3CEE33-DD1F-D183-A4A8-21835C7F29F8}"/>
              </a:ext>
            </a:extLst>
          </p:cNvPr>
          <p:cNvSpPr/>
          <p:nvPr/>
        </p:nvSpPr>
        <p:spPr>
          <a:xfrm>
            <a:off x="10607824" y="10602416"/>
            <a:ext cx="864096" cy="2880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 name="Rectangle 1">
            <a:extLst>
              <a:ext uri="{FF2B5EF4-FFF2-40B4-BE49-F238E27FC236}">
                <a16:creationId xmlns:a16="http://schemas.microsoft.com/office/drawing/2014/main" id="{886D02D4-76B1-6E08-710B-3C2E670D910E}"/>
              </a:ext>
            </a:extLst>
          </p:cNvPr>
          <p:cNvSpPr/>
          <p:nvPr/>
        </p:nvSpPr>
        <p:spPr>
          <a:xfrm>
            <a:off x="7834677" y="12358398"/>
            <a:ext cx="8714650" cy="584775"/>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Swift et al. arXiv:2507.13202 (2025)</a:t>
            </a:r>
            <a:endParaRPr lang="en-US" sz="3200" kern="1200" dirty="0">
              <a:solidFill>
                <a:srgbClr val="FFFFFF"/>
              </a:solidFill>
              <a:latin typeface="Helvetica Neue Light"/>
            </a:endParaRPr>
          </a:p>
        </p:txBody>
      </p:sp>
      <p:pic>
        <p:nvPicPr>
          <p:cNvPr id="4" name="Picture 3" descr="GlobalFoundries, NXP to Deliver Next-Gen 22FDX for ...">
            <a:extLst>
              <a:ext uri="{FF2B5EF4-FFF2-40B4-BE49-F238E27FC236}">
                <a16:creationId xmlns:a16="http://schemas.microsoft.com/office/drawing/2014/main" id="{50C7A1D9-F5A6-8B58-AB5C-8275F804D201}"/>
              </a:ext>
            </a:extLst>
          </p:cNvPr>
          <p:cNvPicPr>
            <a:picLocks noChangeAspect="1"/>
          </p:cNvPicPr>
          <p:nvPr/>
        </p:nvPicPr>
        <p:blipFill>
          <a:blip r:embed="rId4"/>
          <a:stretch>
            <a:fillRect/>
          </a:stretch>
        </p:blipFill>
        <p:spPr>
          <a:xfrm>
            <a:off x="5812475" y="4875654"/>
            <a:ext cx="3402910" cy="1865299"/>
          </a:xfrm>
          <a:prstGeom prst="rect">
            <a:avLst/>
          </a:prstGeom>
        </p:spPr>
      </p:pic>
    </p:spTree>
    <p:extLst>
      <p:ext uri="{BB962C8B-B14F-4D97-AF65-F5344CB8AC3E}">
        <p14:creationId xmlns:p14="http://schemas.microsoft.com/office/powerpoint/2010/main" val="2722418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1B440-43CB-F9EC-42C6-DEE24290E94E}"/>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257A3044-76C6-15D5-95CB-6B01E389CC66}"/>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grpSp>
        <p:nvGrpSpPr>
          <p:cNvPr id="11" name="Group 10">
            <a:extLst>
              <a:ext uri="{FF2B5EF4-FFF2-40B4-BE49-F238E27FC236}">
                <a16:creationId xmlns:a16="http://schemas.microsoft.com/office/drawing/2014/main" id="{0876F2D6-3BCE-EADF-B805-3C4817703640}"/>
              </a:ext>
            </a:extLst>
          </p:cNvPr>
          <p:cNvGrpSpPr>
            <a:grpSpLocks noChangeAspect="1"/>
          </p:cNvGrpSpPr>
          <p:nvPr/>
        </p:nvGrpSpPr>
        <p:grpSpPr>
          <a:xfrm>
            <a:off x="2816050" y="3068743"/>
            <a:ext cx="6155156" cy="7011870"/>
            <a:chOff x="1631950" y="2299681"/>
            <a:chExt cx="4448176" cy="5067301"/>
          </a:xfrm>
        </p:grpSpPr>
        <p:pic>
          <p:nvPicPr>
            <p:cNvPr id="6" name="Picture 5">
              <a:extLst>
                <a:ext uri="{FF2B5EF4-FFF2-40B4-BE49-F238E27FC236}">
                  <a16:creationId xmlns:a16="http://schemas.microsoft.com/office/drawing/2014/main" id="{10F4E573-11F2-B4F6-FFD5-83355A5CAE1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92" b="92314" l="9982" r="89988">
                          <a14:foregroundMark x1="46117" y1="92314" x2="46117" y2="92314"/>
                          <a14:foregroundMark x1="50546" y1="92314" x2="50546" y2="92314"/>
                        </a14:backgroundRemoval>
                      </a14:imgEffect>
                    </a14:imgLayer>
                  </a14:imgProps>
                </a:ext>
                <a:ext uri="{28A0092B-C50C-407E-A947-70E740481C1C}">
                  <a14:useLocalDpi xmlns:a14="http://schemas.microsoft.com/office/drawing/2010/main" val="0"/>
                </a:ext>
              </a:extLst>
            </a:blip>
            <a:srcRect l="31110" t="41032" r="46515" b="32778"/>
            <a:stretch/>
          </p:blipFill>
          <p:spPr>
            <a:xfrm rot="5400000">
              <a:off x="1322388" y="2609245"/>
              <a:ext cx="5067301" cy="4448174"/>
            </a:xfrm>
            <a:prstGeom prst="rect">
              <a:avLst/>
            </a:prstGeom>
          </p:spPr>
        </p:pic>
        <p:sp>
          <p:nvSpPr>
            <p:cNvPr id="7" name="Rectangle 6">
              <a:extLst>
                <a:ext uri="{FF2B5EF4-FFF2-40B4-BE49-F238E27FC236}">
                  <a16:creationId xmlns:a16="http://schemas.microsoft.com/office/drawing/2014/main" id="{E654403D-AA7D-A65E-3C3A-6BF7025251AC}"/>
                </a:ext>
              </a:extLst>
            </p:cNvPr>
            <p:cNvSpPr/>
            <p:nvPr/>
          </p:nvSpPr>
          <p:spPr>
            <a:xfrm>
              <a:off x="3475040" y="4828927"/>
              <a:ext cx="1436156" cy="1441586"/>
            </a:xfrm>
            <a:prstGeom prst="rect">
              <a:avLst/>
            </a:prstGeom>
            <a:noFill/>
            <a:ln w="57150" cap="flat">
              <a:solidFill>
                <a:srgbClr val="40195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1651000"/>
              <a:endParaRPr lang="en-GB" sz="6400" kern="1200">
                <a:solidFill>
                  <a:srgbClr val="FFFFFF"/>
                </a:solidFill>
                <a:latin typeface="Calibri"/>
                <a:sym typeface="Helvetica Neue Medium"/>
              </a:endParaRPr>
            </a:p>
          </p:txBody>
        </p:sp>
        <p:sp>
          <p:nvSpPr>
            <p:cNvPr id="8" name="Rectangle 7">
              <a:extLst>
                <a:ext uri="{FF2B5EF4-FFF2-40B4-BE49-F238E27FC236}">
                  <a16:creationId xmlns:a16="http://schemas.microsoft.com/office/drawing/2014/main" id="{A7E3871E-9506-66F0-02DA-632717584FBD}"/>
                </a:ext>
              </a:extLst>
            </p:cNvPr>
            <p:cNvSpPr/>
            <p:nvPr/>
          </p:nvSpPr>
          <p:spPr>
            <a:xfrm rot="332212">
              <a:off x="2441271" y="2390601"/>
              <a:ext cx="1380249" cy="1314544"/>
            </a:xfrm>
            <a:prstGeom prst="rect">
              <a:avLst/>
            </a:prstGeom>
            <a:noFill/>
            <a:ln w="57150" cap="flat">
              <a:solidFill>
                <a:srgbClr val="0092A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1651000"/>
              <a:endParaRPr lang="en-GB" sz="6400" kern="1200">
                <a:solidFill>
                  <a:srgbClr val="FFFFFF"/>
                </a:solidFill>
                <a:latin typeface="Calibri"/>
                <a:sym typeface="Helvetica Neue Medium"/>
              </a:endParaRPr>
            </a:p>
          </p:txBody>
        </p:sp>
        <p:sp>
          <p:nvSpPr>
            <p:cNvPr id="9" name="Rectangle 8">
              <a:extLst>
                <a:ext uri="{FF2B5EF4-FFF2-40B4-BE49-F238E27FC236}">
                  <a16:creationId xmlns:a16="http://schemas.microsoft.com/office/drawing/2014/main" id="{C18CC867-047D-D1CC-21BA-5238E3BF2217}"/>
                </a:ext>
              </a:extLst>
            </p:cNvPr>
            <p:cNvSpPr/>
            <p:nvPr/>
          </p:nvSpPr>
          <p:spPr>
            <a:xfrm>
              <a:off x="1631950" y="3735285"/>
              <a:ext cx="336553" cy="711751"/>
            </a:xfrm>
            <a:prstGeom prst="rect">
              <a:avLst/>
            </a:prstGeom>
            <a:noFill/>
            <a:ln w="57150" cap="flat">
              <a:solidFill>
                <a:srgbClr val="EA528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1651000"/>
              <a:endParaRPr lang="en-GB" sz="6400" kern="1200">
                <a:solidFill>
                  <a:srgbClr val="FFFFFF"/>
                </a:solidFill>
                <a:latin typeface="Calibri"/>
                <a:sym typeface="Helvetica Neue Medium"/>
              </a:endParaRPr>
            </a:p>
          </p:txBody>
        </p:sp>
      </p:grpSp>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286CD006-2F27-3CE7-AB6C-02806D37A72D}"/>
              </a:ext>
            </a:extLst>
          </p:cNvPr>
          <p:cNvSpPr txBox="1"/>
          <p:nvPr/>
        </p:nvSpPr>
        <p:spPr>
          <a:xfrm>
            <a:off x="411636" y="2007910"/>
            <a:ext cx="10963984" cy="20215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5"/>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Superconducting inductor on a separate chip</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sp>
        <p:nvSpPr>
          <p:cNvPr id="12" name="Variational quantum algorithms may require very large number of repetitions of a quantum circuit, or variations thereof, to solve a problem…">
            <a:extLst>
              <a:ext uri="{FF2B5EF4-FFF2-40B4-BE49-F238E27FC236}">
                <a16:creationId xmlns:a16="http://schemas.microsoft.com/office/drawing/2014/main" id="{93628958-2706-BFB7-22EA-ADB0BBC081FB}"/>
              </a:ext>
            </a:extLst>
          </p:cNvPr>
          <p:cNvSpPr txBox="1"/>
          <p:nvPr/>
        </p:nvSpPr>
        <p:spPr>
          <a:xfrm>
            <a:off x="411636" y="10744965"/>
            <a:ext cx="11248428" cy="15291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5"/>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 Easy to quickly prototype, good sensitivity</a:t>
            </a:r>
          </a:p>
          <a:p>
            <a:pPr marL="721590" indent="-721590" algn="l" defTabSz="820710">
              <a:spcBef>
                <a:spcPts val="1198"/>
              </a:spcBef>
              <a:buSzPct val="50000"/>
              <a:buBlip>
                <a:blip r:embed="rId5"/>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 Not scalable, lack of reproducibility</a:t>
            </a:r>
            <a:endParaRPr lang="en-GB" sz="6400" dirty="0">
              <a:solidFill>
                <a:srgbClr val="000000"/>
              </a:solidFill>
              <a:latin typeface="Helvetica Neue Light"/>
              <a:ea typeface="Helvetica Neue Light"/>
              <a:cs typeface="Helvetica Neue Light"/>
              <a:sym typeface="Helvetica Neue Light"/>
            </a:endParaRPr>
          </a:p>
        </p:txBody>
      </p:sp>
      <p:grpSp>
        <p:nvGrpSpPr>
          <p:cNvPr id="15" name="Group 14">
            <a:extLst>
              <a:ext uri="{FF2B5EF4-FFF2-40B4-BE49-F238E27FC236}">
                <a16:creationId xmlns:a16="http://schemas.microsoft.com/office/drawing/2014/main" id="{F743D268-5C74-DCD8-4791-336F02C9B0D7}"/>
              </a:ext>
            </a:extLst>
          </p:cNvPr>
          <p:cNvGrpSpPr/>
          <p:nvPr/>
        </p:nvGrpSpPr>
        <p:grpSpPr>
          <a:xfrm>
            <a:off x="11550624" y="2007910"/>
            <a:ext cx="12820676" cy="11058866"/>
            <a:chOff x="5768962" y="1003955"/>
            <a:chExt cx="6410338" cy="5529433"/>
          </a:xfrm>
        </p:grpSpPr>
        <p:sp>
          <p:nvSpPr>
            <p:cNvPr id="13" name="Variational quantum algorithms may require very large number of repetitions of a quantum circuit, or variations thereof, to solve a problem…">
              <a:extLst>
                <a:ext uri="{FF2B5EF4-FFF2-40B4-BE49-F238E27FC236}">
                  <a16:creationId xmlns:a16="http://schemas.microsoft.com/office/drawing/2014/main" id="{578BE38E-DE6F-D95D-D3FA-697DB76C3EDA}"/>
                </a:ext>
              </a:extLst>
            </p:cNvPr>
            <p:cNvSpPr txBox="1"/>
            <p:nvPr/>
          </p:nvSpPr>
          <p:spPr>
            <a:xfrm>
              <a:off x="6196196" y="1003955"/>
              <a:ext cx="5481992" cy="10107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5"/>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Integrated superconducting inductor? </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pic>
          <p:nvPicPr>
            <p:cNvPr id="17" name="Picture 16">
              <a:extLst>
                <a:ext uri="{FF2B5EF4-FFF2-40B4-BE49-F238E27FC236}">
                  <a16:creationId xmlns:a16="http://schemas.microsoft.com/office/drawing/2014/main" id="{D3E1A666-AB09-58F2-C28B-ED820C3A2294}"/>
                </a:ext>
              </a:extLst>
            </p:cNvPr>
            <p:cNvPicPr>
              <a:picLocks noChangeAspect="1"/>
            </p:cNvPicPr>
            <p:nvPr/>
          </p:nvPicPr>
          <p:blipFill>
            <a:blip r:embed="rId6"/>
            <a:stretch>
              <a:fillRect/>
            </a:stretch>
          </p:blipFill>
          <p:spPr>
            <a:xfrm>
              <a:off x="6500992" y="1645468"/>
              <a:ext cx="2219063" cy="1686870"/>
            </a:xfrm>
            <a:prstGeom prst="rect">
              <a:avLst/>
            </a:prstGeom>
          </p:spPr>
        </p:pic>
        <p:pic>
          <p:nvPicPr>
            <p:cNvPr id="19" name="Picture 18">
              <a:extLst>
                <a:ext uri="{FF2B5EF4-FFF2-40B4-BE49-F238E27FC236}">
                  <a16:creationId xmlns:a16="http://schemas.microsoft.com/office/drawing/2014/main" id="{F0D88552-5467-0656-C6DE-B72A359D3822}"/>
                </a:ext>
              </a:extLst>
            </p:cNvPr>
            <p:cNvPicPr>
              <a:picLocks noChangeAspect="1"/>
            </p:cNvPicPr>
            <p:nvPr/>
          </p:nvPicPr>
          <p:blipFill>
            <a:blip r:embed="rId7"/>
            <a:stretch>
              <a:fillRect/>
            </a:stretch>
          </p:blipFill>
          <p:spPr>
            <a:xfrm>
              <a:off x="9090652" y="1747295"/>
              <a:ext cx="2344471" cy="1483216"/>
            </a:xfrm>
            <a:prstGeom prst="rect">
              <a:avLst/>
            </a:prstGeom>
          </p:spPr>
        </p:pic>
        <p:pic>
          <p:nvPicPr>
            <p:cNvPr id="21" name="Picture 20">
              <a:extLst>
                <a:ext uri="{FF2B5EF4-FFF2-40B4-BE49-F238E27FC236}">
                  <a16:creationId xmlns:a16="http://schemas.microsoft.com/office/drawing/2014/main" id="{708C6C87-C597-E31F-E809-B7062095234F}"/>
                </a:ext>
              </a:extLst>
            </p:cNvPr>
            <p:cNvPicPr>
              <a:picLocks noChangeAspect="1"/>
            </p:cNvPicPr>
            <p:nvPr/>
          </p:nvPicPr>
          <p:blipFill>
            <a:blip r:embed="rId8"/>
            <a:stretch>
              <a:fillRect/>
            </a:stretch>
          </p:blipFill>
          <p:spPr>
            <a:xfrm>
              <a:off x="7385794" y="3452084"/>
              <a:ext cx="3077578" cy="1777784"/>
            </a:xfrm>
            <a:prstGeom prst="rect">
              <a:avLst/>
            </a:prstGeom>
          </p:spPr>
        </p:pic>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2A1277C7-0592-701F-65FC-478B103A996E}"/>
                </a:ext>
              </a:extLst>
            </p:cNvPr>
            <p:cNvSpPr txBox="1"/>
            <p:nvPr/>
          </p:nvSpPr>
          <p:spPr>
            <a:xfrm>
              <a:off x="5768962" y="5349614"/>
              <a:ext cx="6410338" cy="7645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5"/>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TiN thin films superconductor below 1 K</a:t>
              </a:r>
            </a:p>
            <a:p>
              <a:pPr marL="721590" indent="-721590" algn="l" defTabSz="820710">
                <a:spcBef>
                  <a:spcPts val="1198"/>
                </a:spcBef>
                <a:buSzPct val="50000"/>
                <a:buBlip>
                  <a:blip r:embed="rId5"/>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Ultra-dense kinetic inductance ~1 </a:t>
              </a:r>
              <a:r>
                <a:rPr lang="en-GB" sz="4000" dirty="0" err="1">
                  <a:solidFill>
                    <a:srgbClr val="000000"/>
                  </a:solidFill>
                  <a:latin typeface="Helvetica Neue Light"/>
                  <a:ea typeface="Helvetica Neue Light"/>
                  <a:cs typeface="Helvetica Neue Light"/>
                  <a:sym typeface="Helvetica Neue Light"/>
                </a:rPr>
                <a:t>nH</a:t>
              </a:r>
              <a:r>
                <a:rPr lang="en-GB" sz="4000" dirty="0">
                  <a:solidFill>
                    <a:srgbClr val="000000"/>
                  </a:solidFill>
                  <a:latin typeface="Helvetica Neue Light"/>
                  <a:ea typeface="Helvetica Neue Light"/>
                  <a:cs typeface="Helvetica Neue Light"/>
                  <a:sym typeface="Helvetica Neue Light"/>
                </a:rPr>
                <a:t>/</a:t>
              </a:r>
              <a:r>
                <a:rPr lang="en-GB" sz="4000" dirty="0" err="1">
                  <a:solidFill>
                    <a:srgbClr val="000000"/>
                  </a:solidFill>
                  <a:latin typeface="Helvetica Neue Light"/>
                  <a:ea typeface="Helvetica Neue Light"/>
                  <a:cs typeface="Helvetica Neue Light"/>
                  <a:sym typeface="Helvetica Neue Light"/>
                </a:rPr>
                <a:t>sq</a:t>
              </a:r>
              <a:endParaRPr lang="en-GB" sz="6400" dirty="0">
                <a:solidFill>
                  <a:srgbClr val="000000"/>
                </a:solidFill>
                <a:latin typeface="Helvetica Neue Light"/>
                <a:ea typeface="Helvetica Neue Light"/>
                <a:cs typeface="Helvetica Neue Light"/>
                <a:sym typeface="Helvetica Neue Light"/>
              </a:endParaRPr>
            </a:p>
          </p:txBody>
        </p:sp>
        <p:sp>
          <p:nvSpPr>
            <p:cNvPr id="23" name="Rectangle 22">
              <a:extLst>
                <a:ext uri="{FF2B5EF4-FFF2-40B4-BE49-F238E27FC236}">
                  <a16:creationId xmlns:a16="http://schemas.microsoft.com/office/drawing/2014/main" id="{76CFD60B-414C-AEE3-2854-091DAAFE86AE}"/>
                </a:ext>
              </a:extLst>
            </p:cNvPr>
            <p:cNvSpPr/>
            <p:nvPr/>
          </p:nvSpPr>
          <p:spPr>
            <a:xfrm>
              <a:off x="6879772" y="6241000"/>
              <a:ext cx="3888432" cy="292388"/>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Noah et al. App Phys Rev (2024)</a:t>
              </a:r>
              <a:endParaRPr lang="en-US" sz="3200" kern="1200" dirty="0">
                <a:solidFill>
                  <a:srgbClr val="FFFFFF"/>
                </a:solidFill>
                <a:latin typeface="Helvetica Neue Light"/>
              </a:endParaRPr>
            </a:p>
          </p:txBody>
        </p:sp>
      </p:grpSp>
      <p:sp>
        <p:nvSpPr>
          <p:cNvPr id="16" name="Rectangle 15">
            <a:extLst>
              <a:ext uri="{FF2B5EF4-FFF2-40B4-BE49-F238E27FC236}">
                <a16:creationId xmlns:a16="http://schemas.microsoft.com/office/drawing/2014/main" id="{C22B4457-34AB-E6AE-B076-DD045AD9FE17}"/>
              </a:ext>
            </a:extLst>
          </p:cNvPr>
          <p:cNvSpPr/>
          <p:nvPr/>
        </p:nvSpPr>
        <p:spPr>
          <a:xfrm>
            <a:off x="21261616" y="4553744"/>
            <a:ext cx="1731584" cy="7200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8" name="quantum MOTION / BRIEF HISTORY">
            <a:extLst>
              <a:ext uri="{FF2B5EF4-FFF2-40B4-BE49-F238E27FC236}">
                <a16:creationId xmlns:a16="http://schemas.microsoft.com/office/drawing/2014/main" id="{B5A81E1E-A740-6C61-A291-58884BE7D4BF}"/>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A </a:t>
            </a:r>
            <a:r>
              <a:rPr lang="en-GB" sz="8400" cap="all" dirty="0" err="1">
                <a:solidFill>
                  <a:schemeClr val="bg1">
                    <a:lumMod val="50000"/>
                  </a:schemeClr>
                </a:solidFill>
                <a:latin typeface="Helvetica"/>
                <a:ea typeface="Helvetica"/>
                <a:cs typeface="Helvetica"/>
              </a:rPr>
              <a:t>super</a:t>
            </a:r>
            <a:r>
              <a:rPr lang="en-GB" sz="8400" cap="all" dirty="0" err="1">
                <a:solidFill>
                  <a:srgbClr val="FF0000"/>
                </a:solidFill>
                <a:latin typeface="Helvetica"/>
                <a:ea typeface="Helvetica"/>
                <a:cs typeface="Helvetica"/>
              </a:rPr>
              <a:t>inductor</a:t>
            </a:r>
            <a:endParaRPr lang="en-GB" sz="8400" cap="all" dirty="0">
              <a:solidFill>
                <a:srgbClr val="FF0000"/>
              </a:solidFill>
              <a:latin typeface="Helvetica"/>
              <a:ea typeface="Helvetica"/>
              <a:cs typeface="Helvetica"/>
            </a:endParaRPr>
          </a:p>
        </p:txBody>
      </p:sp>
      <p:grpSp>
        <p:nvGrpSpPr>
          <p:cNvPr id="20" name="Group 19">
            <a:extLst>
              <a:ext uri="{FF2B5EF4-FFF2-40B4-BE49-F238E27FC236}">
                <a16:creationId xmlns:a16="http://schemas.microsoft.com/office/drawing/2014/main" id="{57D846F3-C9B8-FC09-916C-67F6B1A49519}"/>
              </a:ext>
            </a:extLst>
          </p:cNvPr>
          <p:cNvGrpSpPr/>
          <p:nvPr/>
        </p:nvGrpSpPr>
        <p:grpSpPr>
          <a:xfrm>
            <a:off x="411636" y="215927"/>
            <a:ext cx="1440000" cy="1440000"/>
            <a:chOff x="7500289" y="5060492"/>
            <a:chExt cx="1152000" cy="1152128"/>
          </a:xfrm>
        </p:grpSpPr>
        <p:pic>
          <p:nvPicPr>
            <p:cNvPr id="24" name="Graphic 23">
              <a:extLst>
                <a:ext uri="{FF2B5EF4-FFF2-40B4-BE49-F238E27FC236}">
                  <a16:creationId xmlns:a16="http://schemas.microsoft.com/office/drawing/2014/main" id="{6C368135-4D49-8C28-5C19-A13ECF7F9E3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797734" y="5169729"/>
              <a:ext cx="610467" cy="933655"/>
            </a:xfrm>
            <a:prstGeom prst="rect">
              <a:avLst/>
            </a:prstGeom>
          </p:spPr>
        </p:pic>
        <p:sp>
          <p:nvSpPr>
            <p:cNvPr id="25" name="Oval 24">
              <a:extLst>
                <a:ext uri="{FF2B5EF4-FFF2-40B4-BE49-F238E27FC236}">
                  <a16:creationId xmlns:a16="http://schemas.microsoft.com/office/drawing/2014/main" id="{B0278131-3A0D-05EC-F976-B1F9E63E2361}"/>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28" name="Slide Number">
            <a:extLst>
              <a:ext uri="{FF2B5EF4-FFF2-40B4-BE49-F238E27FC236}">
                <a16:creationId xmlns:a16="http://schemas.microsoft.com/office/drawing/2014/main" id="{BB9C83E5-6545-B0DF-7422-1EBD54F676D7}"/>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26</a:t>
            </a:fld>
            <a:endParaRPr lang="en-GB" sz="1400" dirty="0">
              <a:solidFill>
                <a:srgbClr val="131428"/>
              </a:solidFill>
              <a:latin typeface="Helvetica Neue"/>
            </a:endParaRPr>
          </a:p>
        </p:txBody>
      </p:sp>
      <p:pic>
        <p:nvPicPr>
          <p:cNvPr id="3" name="Picture 2" descr="A person smiling at the camera&#10;&#10;Description automatically generated">
            <a:extLst>
              <a:ext uri="{FF2B5EF4-FFF2-40B4-BE49-F238E27FC236}">
                <a16:creationId xmlns:a16="http://schemas.microsoft.com/office/drawing/2014/main" id="{37C7CA7D-E790-688B-A604-354B8B5B1F4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351922" y="268163"/>
            <a:ext cx="1694009" cy="1694009"/>
          </a:xfrm>
          <a:prstGeom prst="rect">
            <a:avLst/>
          </a:prstGeom>
        </p:spPr>
      </p:pic>
      <p:sp>
        <p:nvSpPr>
          <p:cNvPr id="4" name="TextBox 3">
            <a:extLst>
              <a:ext uri="{FF2B5EF4-FFF2-40B4-BE49-F238E27FC236}">
                <a16:creationId xmlns:a16="http://schemas.microsoft.com/office/drawing/2014/main" id="{F3DE8820-E513-5B25-36B6-B8FB9845BA0F}"/>
              </a:ext>
            </a:extLst>
          </p:cNvPr>
          <p:cNvSpPr txBox="1"/>
          <p:nvPr/>
        </p:nvSpPr>
        <p:spPr>
          <a:xfrm>
            <a:off x="22479017" y="1843971"/>
            <a:ext cx="1439818" cy="461665"/>
          </a:xfrm>
          <a:prstGeom prst="rect">
            <a:avLst/>
          </a:prstGeom>
          <a:noFill/>
        </p:spPr>
        <p:txBody>
          <a:bodyPr wrap="none" rtlCol="0">
            <a:spAutoFit/>
          </a:bodyPr>
          <a:lstStyle/>
          <a:p>
            <a:r>
              <a:rPr lang="en-GB" dirty="0">
                <a:solidFill>
                  <a:srgbClr val="FF0000"/>
                </a:solidFill>
              </a:rPr>
              <a:t>Tom Swift</a:t>
            </a:r>
          </a:p>
        </p:txBody>
      </p:sp>
    </p:spTree>
    <p:extLst>
      <p:ext uri="{BB962C8B-B14F-4D97-AF65-F5344CB8AC3E}">
        <p14:creationId xmlns:p14="http://schemas.microsoft.com/office/powerpoint/2010/main" val="96490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88915-F8C8-D5D1-2143-C20E1F04F637}"/>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3804729D-A33A-1551-25CD-276CED84636A}"/>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EABC090E-F0F3-A6C4-67DC-04BA6C322964}"/>
              </a:ext>
            </a:extLst>
          </p:cNvPr>
          <p:cNvSpPr txBox="1"/>
          <p:nvPr/>
        </p:nvSpPr>
        <p:spPr>
          <a:xfrm>
            <a:off x="411636" y="2007911"/>
            <a:ext cx="10963984" cy="2021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Inductor size downscaling</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sp>
        <p:nvSpPr>
          <p:cNvPr id="12" name="Variational quantum algorithms may require very large number of repetitions of a quantum circuit, or variations thereof, to solve a problem…">
            <a:extLst>
              <a:ext uri="{FF2B5EF4-FFF2-40B4-BE49-F238E27FC236}">
                <a16:creationId xmlns:a16="http://schemas.microsoft.com/office/drawing/2014/main" id="{386FAA68-3CA2-99EA-3055-AF5450C3180B}"/>
              </a:ext>
            </a:extLst>
          </p:cNvPr>
          <p:cNvSpPr txBox="1"/>
          <p:nvPr/>
        </p:nvSpPr>
        <p:spPr>
          <a:xfrm>
            <a:off x="411636" y="10744964"/>
            <a:ext cx="11248428" cy="7596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x35,000 enhancement in inductance density</a:t>
            </a:r>
            <a:endParaRPr lang="en-GB" sz="6400" dirty="0">
              <a:solidFill>
                <a:srgbClr val="000000"/>
              </a:solidFill>
              <a:latin typeface="Helvetica Neue Light"/>
              <a:ea typeface="Helvetica Neue Light"/>
              <a:cs typeface="Helvetica Neue Light"/>
              <a:sym typeface="Helvetica Neue Light"/>
            </a:endParaRPr>
          </a:p>
        </p:txBody>
      </p:sp>
      <p:sp>
        <p:nvSpPr>
          <p:cNvPr id="13" name="Variational quantum algorithms may require very large number of repetitions of a quantum circuit, or variations thereof, to solve a problem…">
            <a:extLst>
              <a:ext uri="{FF2B5EF4-FFF2-40B4-BE49-F238E27FC236}">
                <a16:creationId xmlns:a16="http://schemas.microsoft.com/office/drawing/2014/main" id="{A6662B6D-5928-9D13-18F2-5377637064AF}"/>
              </a:ext>
            </a:extLst>
          </p:cNvPr>
          <p:cNvSpPr txBox="1"/>
          <p:nvPr/>
        </p:nvSpPr>
        <p:spPr>
          <a:xfrm>
            <a:off x="12405092" y="2007910"/>
            <a:ext cx="10963984" cy="2021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Integrated superconducting inductor? </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pic>
        <p:nvPicPr>
          <p:cNvPr id="17" name="Picture 16">
            <a:extLst>
              <a:ext uri="{FF2B5EF4-FFF2-40B4-BE49-F238E27FC236}">
                <a16:creationId xmlns:a16="http://schemas.microsoft.com/office/drawing/2014/main" id="{D1755ABB-A4C2-DDF5-A44A-C6607A9B01FD}"/>
              </a:ext>
            </a:extLst>
          </p:cNvPr>
          <p:cNvPicPr>
            <a:picLocks noChangeAspect="1"/>
          </p:cNvPicPr>
          <p:nvPr/>
        </p:nvPicPr>
        <p:blipFill>
          <a:blip r:embed="rId4"/>
          <a:stretch>
            <a:fillRect/>
          </a:stretch>
        </p:blipFill>
        <p:spPr>
          <a:xfrm>
            <a:off x="13014685" y="3290936"/>
            <a:ext cx="4438126" cy="3373740"/>
          </a:xfrm>
          <a:prstGeom prst="rect">
            <a:avLst/>
          </a:prstGeom>
        </p:spPr>
      </p:pic>
      <p:pic>
        <p:nvPicPr>
          <p:cNvPr id="19" name="Picture 18">
            <a:extLst>
              <a:ext uri="{FF2B5EF4-FFF2-40B4-BE49-F238E27FC236}">
                <a16:creationId xmlns:a16="http://schemas.microsoft.com/office/drawing/2014/main" id="{808A0D44-A778-1343-D0F0-229181E54C20}"/>
              </a:ext>
            </a:extLst>
          </p:cNvPr>
          <p:cNvPicPr>
            <a:picLocks noChangeAspect="1"/>
          </p:cNvPicPr>
          <p:nvPr/>
        </p:nvPicPr>
        <p:blipFill>
          <a:blip r:embed="rId5"/>
          <a:stretch>
            <a:fillRect/>
          </a:stretch>
        </p:blipFill>
        <p:spPr>
          <a:xfrm>
            <a:off x="18194005" y="3494590"/>
            <a:ext cx="4688942" cy="2966432"/>
          </a:xfrm>
          <a:prstGeom prst="rect">
            <a:avLst/>
          </a:prstGeom>
        </p:spPr>
      </p:pic>
      <p:pic>
        <p:nvPicPr>
          <p:cNvPr id="21" name="Picture 20">
            <a:extLst>
              <a:ext uri="{FF2B5EF4-FFF2-40B4-BE49-F238E27FC236}">
                <a16:creationId xmlns:a16="http://schemas.microsoft.com/office/drawing/2014/main" id="{1868FE24-B349-4F4B-3C65-007642CAA362}"/>
              </a:ext>
            </a:extLst>
          </p:cNvPr>
          <p:cNvPicPr>
            <a:picLocks noChangeAspect="1"/>
          </p:cNvPicPr>
          <p:nvPr/>
        </p:nvPicPr>
        <p:blipFill>
          <a:blip r:embed="rId6"/>
          <a:stretch>
            <a:fillRect/>
          </a:stretch>
        </p:blipFill>
        <p:spPr>
          <a:xfrm>
            <a:off x="14784288" y="6904168"/>
            <a:ext cx="6155156" cy="3555568"/>
          </a:xfrm>
          <a:prstGeom prst="rect">
            <a:avLst/>
          </a:prstGeom>
        </p:spPr>
      </p:pic>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1A46DD3D-12FC-87B9-E9BD-1E0815C11DE6}"/>
              </a:ext>
            </a:extLst>
          </p:cNvPr>
          <p:cNvSpPr txBox="1"/>
          <p:nvPr/>
        </p:nvSpPr>
        <p:spPr>
          <a:xfrm>
            <a:off x="11550624" y="10699229"/>
            <a:ext cx="12820676" cy="15291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TiN thin films superconductor below 1 K</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Ultra-dense kinetic inductance ~1 </a:t>
            </a:r>
            <a:r>
              <a:rPr lang="en-GB" sz="4000" dirty="0" err="1">
                <a:solidFill>
                  <a:srgbClr val="000000"/>
                </a:solidFill>
                <a:latin typeface="Helvetica Neue Light"/>
                <a:ea typeface="Helvetica Neue Light"/>
                <a:cs typeface="Helvetica Neue Light"/>
                <a:sym typeface="Helvetica Neue Light"/>
              </a:rPr>
              <a:t>nH</a:t>
            </a:r>
            <a:r>
              <a:rPr lang="en-GB" sz="4000" dirty="0">
                <a:solidFill>
                  <a:srgbClr val="000000"/>
                </a:solidFill>
                <a:latin typeface="Helvetica Neue Light"/>
                <a:ea typeface="Helvetica Neue Light"/>
                <a:cs typeface="Helvetica Neue Light"/>
                <a:sym typeface="Helvetica Neue Light"/>
              </a:rPr>
              <a:t>/</a:t>
            </a:r>
            <a:r>
              <a:rPr lang="en-GB" sz="4000" dirty="0" err="1">
                <a:solidFill>
                  <a:srgbClr val="000000"/>
                </a:solidFill>
                <a:latin typeface="Helvetica Neue Light"/>
                <a:ea typeface="Helvetica Neue Light"/>
                <a:cs typeface="Helvetica Neue Light"/>
                <a:sym typeface="Helvetica Neue Light"/>
              </a:rPr>
              <a:t>sq</a:t>
            </a:r>
            <a:endParaRPr lang="en-GB" sz="6400" dirty="0">
              <a:solidFill>
                <a:srgbClr val="000000"/>
              </a:solidFill>
              <a:latin typeface="Helvetica Neue Light"/>
              <a:ea typeface="Helvetica Neue Light"/>
              <a:cs typeface="Helvetica Neue Light"/>
              <a:sym typeface="Helvetica Neue Light"/>
            </a:endParaRPr>
          </a:p>
        </p:txBody>
      </p:sp>
      <p:grpSp>
        <p:nvGrpSpPr>
          <p:cNvPr id="10" name="Group 9">
            <a:extLst>
              <a:ext uri="{FF2B5EF4-FFF2-40B4-BE49-F238E27FC236}">
                <a16:creationId xmlns:a16="http://schemas.microsoft.com/office/drawing/2014/main" id="{EE05720F-2AC8-9A06-B65B-A717C6DB3E86}"/>
              </a:ext>
            </a:extLst>
          </p:cNvPr>
          <p:cNvGrpSpPr/>
          <p:nvPr/>
        </p:nvGrpSpPr>
        <p:grpSpPr>
          <a:xfrm>
            <a:off x="958753" y="3006584"/>
            <a:ext cx="8604354" cy="7883864"/>
            <a:chOff x="617042" y="1503292"/>
            <a:chExt cx="4158161" cy="3797883"/>
          </a:xfrm>
        </p:grpSpPr>
        <p:pic>
          <p:nvPicPr>
            <p:cNvPr id="18" name="Picture 17">
              <a:extLst>
                <a:ext uri="{FF2B5EF4-FFF2-40B4-BE49-F238E27FC236}">
                  <a16:creationId xmlns:a16="http://schemas.microsoft.com/office/drawing/2014/main" id="{FD94232E-5A82-C52C-7346-A62C73FC9C7A}"/>
                </a:ext>
              </a:extLst>
            </p:cNvPr>
            <p:cNvPicPr>
              <a:picLocks noChangeAspect="1"/>
            </p:cNvPicPr>
            <p:nvPr/>
          </p:nvPicPr>
          <p:blipFill>
            <a:blip r:embed="rId7"/>
            <a:stretch>
              <a:fillRect/>
            </a:stretch>
          </p:blipFill>
          <p:spPr>
            <a:xfrm>
              <a:off x="742755" y="1503292"/>
              <a:ext cx="4032448" cy="3726576"/>
            </a:xfrm>
            <a:prstGeom prst="rect">
              <a:avLst/>
            </a:prstGeom>
          </p:spPr>
        </p:pic>
        <p:sp>
          <p:nvSpPr>
            <p:cNvPr id="24" name="Rectangle 23">
              <a:extLst>
                <a:ext uri="{FF2B5EF4-FFF2-40B4-BE49-F238E27FC236}">
                  <a16:creationId xmlns:a16="http://schemas.microsoft.com/office/drawing/2014/main" id="{3F055C2D-4597-34A6-002E-800E779889D8}"/>
                </a:ext>
              </a:extLst>
            </p:cNvPr>
            <p:cNvSpPr/>
            <p:nvPr/>
          </p:nvSpPr>
          <p:spPr>
            <a:xfrm>
              <a:off x="617042" y="1503292"/>
              <a:ext cx="432048" cy="341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5" name="Rectangle 24">
              <a:extLst>
                <a:ext uri="{FF2B5EF4-FFF2-40B4-BE49-F238E27FC236}">
                  <a16:creationId xmlns:a16="http://schemas.microsoft.com/office/drawing/2014/main" id="{3030D85D-D204-10D6-D6D4-E39819471531}"/>
                </a:ext>
              </a:extLst>
            </p:cNvPr>
            <p:cNvSpPr/>
            <p:nvPr/>
          </p:nvSpPr>
          <p:spPr>
            <a:xfrm>
              <a:off x="636322" y="4959643"/>
              <a:ext cx="432048" cy="341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11" name="Rectangle 10">
            <a:extLst>
              <a:ext uri="{FF2B5EF4-FFF2-40B4-BE49-F238E27FC236}">
                <a16:creationId xmlns:a16="http://schemas.microsoft.com/office/drawing/2014/main" id="{DFDAB5F0-3A58-5708-BEDD-8FA5F7A27884}"/>
              </a:ext>
            </a:extLst>
          </p:cNvPr>
          <p:cNvSpPr/>
          <p:nvPr/>
        </p:nvSpPr>
        <p:spPr>
          <a:xfrm>
            <a:off x="3551040" y="8730208"/>
            <a:ext cx="864096" cy="2880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4" name="Rectangle 13">
            <a:extLst>
              <a:ext uri="{FF2B5EF4-FFF2-40B4-BE49-F238E27FC236}">
                <a16:creationId xmlns:a16="http://schemas.microsoft.com/office/drawing/2014/main" id="{007F5EBB-82A8-E700-1095-38CC0EB6CA14}"/>
              </a:ext>
            </a:extLst>
          </p:cNvPr>
          <p:cNvSpPr/>
          <p:nvPr/>
        </p:nvSpPr>
        <p:spPr>
          <a:xfrm>
            <a:off x="21261616" y="4553744"/>
            <a:ext cx="1731584" cy="7200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3" name="Rectangle 2">
            <a:extLst>
              <a:ext uri="{FF2B5EF4-FFF2-40B4-BE49-F238E27FC236}">
                <a16:creationId xmlns:a16="http://schemas.microsoft.com/office/drawing/2014/main" id="{51A00CB9-02D6-18C4-F8E6-17EA0C80ECFF}"/>
              </a:ext>
            </a:extLst>
          </p:cNvPr>
          <p:cNvSpPr/>
          <p:nvPr/>
        </p:nvSpPr>
        <p:spPr>
          <a:xfrm>
            <a:off x="1218887" y="12129278"/>
            <a:ext cx="8714650" cy="584775"/>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Swift et al. arXiv:2507.13202 (2025)</a:t>
            </a:r>
            <a:endParaRPr lang="en-US" sz="3200" kern="1200" dirty="0">
              <a:solidFill>
                <a:srgbClr val="FFFFFF"/>
              </a:solidFill>
              <a:latin typeface="Helvetica Neue Light"/>
            </a:endParaRPr>
          </a:p>
        </p:txBody>
      </p:sp>
      <p:sp>
        <p:nvSpPr>
          <p:cNvPr id="4" name="quantum MOTION / BRIEF HISTORY">
            <a:extLst>
              <a:ext uri="{FF2B5EF4-FFF2-40B4-BE49-F238E27FC236}">
                <a16:creationId xmlns:a16="http://schemas.microsoft.com/office/drawing/2014/main" id="{BFDC66FB-A870-0148-0473-0501D309683F}"/>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A </a:t>
            </a:r>
            <a:r>
              <a:rPr lang="en-GB" sz="8400" cap="all" dirty="0" err="1">
                <a:solidFill>
                  <a:schemeClr val="bg1">
                    <a:lumMod val="50000"/>
                  </a:schemeClr>
                </a:solidFill>
                <a:latin typeface="Helvetica"/>
                <a:ea typeface="Helvetica"/>
                <a:cs typeface="Helvetica"/>
              </a:rPr>
              <a:t>super</a:t>
            </a:r>
            <a:r>
              <a:rPr lang="en-GB" sz="8400" cap="all" dirty="0" err="1">
                <a:solidFill>
                  <a:srgbClr val="FF0000"/>
                </a:solidFill>
                <a:latin typeface="Helvetica"/>
                <a:ea typeface="Helvetica"/>
                <a:cs typeface="Helvetica"/>
              </a:rPr>
              <a:t>inductor</a:t>
            </a:r>
            <a:endParaRPr lang="en-GB" sz="8400" cap="all" dirty="0">
              <a:solidFill>
                <a:srgbClr val="FF0000"/>
              </a:solidFill>
              <a:latin typeface="Helvetica"/>
              <a:ea typeface="Helvetica"/>
              <a:cs typeface="Helvetica"/>
            </a:endParaRPr>
          </a:p>
        </p:txBody>
      </p:sp>
      <p:grpSp>
        <p:nvGrpSpPr>
          <p:cNvPr id="23" name="Group 22">
            <a:extLst>
              <a:ext uri="{FF2B5EF4-FFF2-40B4-BE49-F238E27FC236}">
                <a16:creationId xmlns:a16="http://schemas.microsoft.com/office/drawing/2014/main" id="{02226781-2C71-26CD-8BE8-C7D6D71977F6}"/>
              </a:ext>
            </a:extLst>
          </p:cNvPr>
          <p:cNvGrpSpPr/>
          <p:nvPr/>
        </p:nvGrpSpPr>
        <p:grpSpPr>
          <a:xfrm>
            <a:off x="411636" y="215927"/>
            <a:ext cx="1440000" cy="1440000"/>
            <a:chOff x="7500289" y="5060492"/>
            <a:chExt cx="1152000" cy="1152128"/>
          </a:xfrm>
        </p:grpSpPr>
        <p:pic>
          <p:nvPicPr>
            <p:cNvPr id="26" name="Graphic 25">
              <a:extLst>
                <a:ext uri="{FF2B5EF4-FFF2-40B4-BE49-F238E27FC236}">
                  <a16:creationId xmlns:a16="http://schemas.microsoft.com/office/drawing/2014/main" id="{80B57C02-7559-71F2-AC01-8E412B0EDBA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97734" y="5169729"/>
              <a:ext cx="610467" cy="933655"/>
            </a:xfrm>
            <a:prstGeom prst="rect">
              <a:avLst/>
            </a:prstGeom>
          </p:spPr>
        </p:pic>
        <p:sp>
          <p:nvSpPr>
            <p:cNvPr id="27" name="Oval 26">
              <a:extLst>
                <a:ext uri="{FF2B5EF4-FFF2-40B4-BE49-F238E27FC236}">
                  <a16:creationId xmlns:a16="http://schemas.microsoft.com/office/drawing/2014/main" id="{7EB2D9CB-58FA-0303-453A-2EDE512C8672}"/>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30" name="Slide Number">
            <a:extLst>
              <a:ext uri="{FF2B5EF4-FFF2-40B4-BE49-F238E27FC236}">
                <a16:creationId xmlns:a16="http://schemas.microsoft.com/office/drawing/2014/main" id="{7EFACDEA-DB8D-08C6-1C2F-A6FB1D50D301}"/>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27</a:t>
            </a:fld>
            <a:endParaRPr lang="en-GB" sz="1400" dirty="0">
              <a:solidFill>
                <a:srgbClr val="131428"/>
              </a:solidFill>
              <a:latin typeface="Helvetica Neue"/>
            </a:endParaRPr>
          </a:p>
        </p:txBody>
      </p:sp>
      <p:pic>
        <p:nvPicPr>
          <p:cNvPr id="5" name="Picture 4" descr="A person smiling at the camera&#10;&#10;Description automatically generated">
            <a:extLst>
              <a:ext uri="{FF2B5EF4-FFF2-40B4-BE49-F238E27FC236}">
                <a16:creationId xmlns:a16="http://schemas.microsoft.com/office/drawing/2014/main" id="{7903DFD0-7E6B-A965-9A13-A3312FE144B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351922" y="268163"/>
            <a:ext cx="1694009" cy="1694009"/>
          </a:xfrm>
          <a:prstGeom prst="rect">
            <a:avLst/>
          </a:prstGeom>
        </p:spPr>
      </p:pic>
      <p:sp>
        <p:nvSpPr>
          <p:cNvPr id="6" name="TextBox 5">
            <a:extLst>
              <a:ext uri="{FF2B5EF4-FFF2-40B4-BE49-F238E27FC236}">
                <a16:creationId xmlns:a16="http://schemas.microsoft.com/office/drawing/2014/main" id="{AF1EBC2E-BFA0-3E62-BD8C-9F0CB6D5D017}"/>
              </a:ext>
            </a:extLst>
          </p:cNvPr>
          <p:cNvSpPr txBox="1"/>
          <p:nvPr/>
        </p:nvSpPr>
        <p:spPr>
          <a:xfrm>
            <a:off x="22479017" y="1843971"/>
            <a:ext cx="1439818" cy="461665"/>
          </a:xfrm>
          <a:prstGeom prst="rect">
            <a:avLst/>
          </a:prstGeom>
          <a:noFill/>
        </p:spPr>
        <p:txBody>
          <a:bodyPr wrap="none" rtlCol="0">
            <a:spAutoFit/>
          </a:bodyPr>
          <a:lstStyle/>
          <a:p>
            <a:r>
              <a:rPr lang="en-GB" dirty="0">
                <a:solidFill>
                  <a:srgbClr val="FF0000"/>
                </a:solidFill>
              </a:rPr>
              <a:t>Tom Swift</a:t>
            </a:r>
          </a:p>
        </p:txBody>
      </p:sp>
      <p:sp>
        <p:nvSpPr>
          <p:cNvPr id="7" name="Rectangle 6">
            <a:extLst>
              <a:ext uri="{FF2B5EF4-FFF2-40B4-BE49-F238E27FC236}">
                <a16:creationId xmlns:a16="http://schemas.microsoft.com/office/drawing/2014/main" id="{69901613-7153-0981-D157-22E2610E8A47}"/>
              </a:ext>
            </a:extLst>
          </p:cNvPr>
          <p:cNvSpPr/>
          <p:nvPr/>
        </p:nvSpPr>
        <p:spPr>
          <a:xfrm>
            <a:off x="13772244" y="12482000"/>
            <a:ext cx="7776864" cy="584776"/>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Noah et al. App Phys Rev (2024)</a:t>
            </a:r>
            <a:endParaRPr lang="en-US" sz="3200" kern="1200" dirty="0">
              <a:solidFill>
                <a:srgbClr val="FFFFFF"/>
              </a:solidFill>
              <a:latin typeface="Helvetica Neue Light"/>
            </a:endParaRPr>
          </a:p>
        </p:txBody>
      </p:sp>
    </p:spTree>
    <p:extLst>
      <p:ext uri="{BB962C8B-B14F-4D97-AF65-F5344CB8AC3E}">
        <p14:creationId xmlns:p14="http://schemas.microsoft.com/office/powerpoint/2010/main" val="22169865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9C133-C018-CE6B-A896-8D8E5CC78C8E}"/>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057F79CE-2483-EAD6-22E3-1A780F274B3E}"/>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E9C03EAF-DE45-93A3-0F86-86847C13906F}"/>
              </a:ext>
            </a:extLst>
          </p:cNvPr>
          <p:cNvSpPr txBox="1"/>
          <p:nvPr/>
        </p:nvSpPr>
        <p:spPr>
          <a:xfrm>
            <a:off x="1720018" y="3044140"/>
            <a:ext cx="10963984" cy="2144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Resonant Circuit for testing </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sp>
        <p:nvSpPr>
          <p:cNvPr id="12" name="Variational quantum algorithms may require very large number of repetitions of a quantum circuit, or variations thereof, to solve a problem…">
            <a:extLst>
              <a:ext uri="{FF2B5EF4-FFF2-40B4-BE49-F238E27FC236}">
                <a16:creationId xmlns:a16="http://schemas.microsoft.com/office/drawing/2014/main" id="{72B08C31-C901-477E-786C-CBF97D66BD83}"/>
              </a:ext>
            </a:extLst>
          </p:cNvPr>
          <p:cNvSpPr txBox="1"/>
          <p:nvPr/>
        </p:nvSpPr>
        <p:spPr>
          <a:xfrm>
            <a:off x="411633" y="9450289"/>
            <a:ext cx="12272370" cy="34373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Confirms resonant behaviour of inductor</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L</a:t>
            </a:r>
            <a:r>
              <a:rPr lang="en-GB" sz="4000" baseline="-25000" dirty="0">
                <a:solidFill>
                  <a:srgbClr val="000000"/>
                </a:solidFill>
                <a:latin typeface="Helvetica Neue Light"/>
                <a:ea typeface="Helvetica Neue Light"/>
                <a:cs typeface="Helvetica Neue Light"/>
                <a:sym typeface="Helvetica Neue Light"/>
              </a:rPr>
              <a:t>k1(2)</a:t>
            </a:r>
            <a:r>
              <a:rPr lang="en-GB" sz="4000" dirty="0">
                <a:solidFill>
                  <a:srgbClr val="000000"/>
                </a:solidFill>
                <a:latin typeface="Helvetica Neue Light"/>
                <a:ea typeface="Helvetica Neue Light"/>
                <a:cs typeface="Helvetica Neue Light"/>
                <a:sym typeface="Helvetica Neue Light"/>
              </a:rPr>
              <a:t>=130(170) </a:t>
            </a:r>
            <a:r>
              <a:rPr lang="en-GB" sz="4000" dirty="0" err="1">
                <a:solidFill>
                  <a:srgbClr val="000000"/>
                </a:solidFill>
                <a:latin typeface="Helvetica Neue Light"/>
                <a:ea typeface="Helvetica Neue Light"/>
                <a:cs typeface="Helvetica Neue Light"/>
                <a:sym typeface="Helvetica Neue Light"/>
              </a:rPr>
              <a:t>nH</a:t>
            </a:r>
            <a:r>
              <a:rPr lang="en-GB" sz="4000" dirty="0">
                <a:solidFill>
                  <a:srgbClr val="000000"/>
                </a:solidFill>
                <a:latin typeface="Helvetica Neue Light"/>
                <a:ea typeface="Helvetica Neue Light"/>
                <a:cs typeface="Helvetica Neue Light"/>
                <a:sym typeface="Helvetica Neue Light"/>
              </a:rPr>
              <a:t> for L=50µ and w=0.36n</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Enables determining L</a:t>
            </a:r>
            <a:r>
              <a:rPr lang="en-GB" sz="4000" baseline="-25000" dirty="0">
                <a:solidFill>
                  <a:srgbClr val="000000"/>
                </a:solidFill>
                <a:latin typeface="Helvetica Neue Light"/>
                <a:ea typeface="Helvetica Neue Light"/>
                <a:cs typeface="Helvetica Neue Light"/>
                <a:sym typeface="Helvetica Neue Light"/>
              </a:rPr>
              <a:t>k</a:t>
            </a:r>
            <a:r>
              <a:rPr lang="en-GB" sz="4000" dirty="0">
                <a:solidFill>
                  <a:srgbClr val="000000"/>
                </a:solidFill>
                <a:latin typeface="Helvetica Neue Light"/>
                <a:ea typeface="Helvetica Neue Light"/>
                <a:cs typeface="Helvetica Neue Light"/>
                <a:sym typeface="Helvetica Neue Light"/>
              </a:rPr>
              <a:t> </a:t>
            </a:r>
            <a:r>
              <a:rPr lang="en-GB" sz="4000" dirty="0" err="1">
                <a:solidFill>
                  <a:srgbClr val="000000"/>
                </a:solidFill>
                <a:latin typeface="Helvetica Neue Light"/>
                <a:ea typeface="Helvetica Neue Light"/>
                <a:cs typeface="Helvetica Neue Light"/>
                <a:sym typeface="Helvetica Neue Light"/>
              </a:rPr>
              <a:t>wrt</a:t>
            </a:r>
            <a:r>
              <a:rPr lang="en-GB" sz="4000" dirty="0">
                <a:solidFill>
                  <a:srgbClr val="000000"/>
                </a:solidFill>
                <a:latin typeface="Helvetica Neue Light"/>
                <a:ea typeface="Helvetica Neue Light"/>
                <a:cs typeface="Helvetica Neue Light"/>
                <a:sym typeface="Helvetica Neue Light"/>
              </a:rPr>
              <a:t> to system params</a:t>
            </a:r>
          </a:p>
          <a:p>
            <a:pPr marL="721590" indent="-721590" algn="l" defTabSz="820710">
              <a:spcBef>
                <a:spcPts val="1198"/>
              </a:spcBef>
              <a:buSzPct val="50000"/>
              <a:buBlip>
                <a:blip r:embed="rId3"/>
              </a:buBlip>
              <a:defRPr sz="3600" b="0">
                <a:latin typeface="+mn-lt"/>
                <a:ea typeface="+mn-ea"/>
                <a:cs typeface="+mn-cs"/>
                <a:sym typeface="Helvetica Neue Medium"/>
              </a:defRPr>
            </a:pPr>
            <a:endParaRPr lang="en-GB" sz="6400" dirty="0">
              <a:solidFill>
                <a:srgbClr val="000000"/>
              </a:solidFill>
              <a:latin typeface="Helvetica Neue Light"/>
              <a:ea typeface="Helvetica Neue Light"/>
              <a:cs typeface="Helvetica Neue Light"/>
              <a:sym typeface="Helvetica Neue Light"/>
            </a:endParaRPr>
          </a:p>
        </p:txBody>
      </p:sp>
      <p:pic>
        <p:nvPicPr>
          <p:cNvPr id="4" name="Picture 3">
            <a:extLst>
              <a:ext uri="{FF2B5EF4-FFF2-40B4-BE49-F238E27FC236}">
                <a16:creationId xmlns:a16="http://schemas.microsoft.com/office/drawing/2014/main" id="{8FB51F98-F6DF-36EE-7924-0767A0200124}"/>
              </a:ext>
            </a:extLst>
          </p:cNvPr>
          <p:cNvPicPr>
            <a:picLocks noChangeAspect="1"/>
          </p:cNvPicPr>
          <p:nvPr/>
        </p:nvPicPr>
        <p:blipFill>
          <a:blip r:embed="rId4"/>
          <a:stretch>
            <a:fillRect/>
          </a:stretch>
        </p:blipFill>
        <p:spPr>
          <a:xfrm>
            <a:off x="957527" y="4421583"/>
            <a:ext cx="10156642" cy="4319882"/>
          </a:xfrm>
          <a:prstGeom prst="rect">
            <a:avLst/>
          </a:prstGeom>
        </p:spPr>
      </p:pic>
      <p:grpSp>
        <p:nvGrpSpPr>
          <p:cNvPr id="14" name="Group 13">
            <a:extLst>
              <a:ext uri="{FF2B5EF4-FFF2-40B4-BE49-F238E27FC236}">
                <a16:creationId xmlns:a16="http://schemas.microsoft.com/office/drawing/2014/main" id="{08D1F96E-8BEE-1E74-0FA3-7452C6C0D901}"/>
              </a:ext>
            </a:extLst>
          </p:cNvPr>
          <p:cNvGrpSpPr/>
          <p:nvPr/>
        </p:nvGrpSpPr>
        <p:grpSpPr>
          <a:xfrm>
            <a:off x="12192000" y="2027989"/>
            <a:ext cx="12820676" cy="10244236"/>
            <a:chOff x="6089650" y="1003955"/>
            <a:chExt cx="6410338" cy="5122118"/>
          </a:xfrm>
        </p:grpSpPr>
        <p:sp>
          <p:nvSpPr>
            <p:cNvPr id="13" name="Variational quantum algorithms may require very large number of repetitions of a quantum circuit, or variations thereof, to solve a problem…">
              <a:extLst>
                <a:ext uri="{FF2B5EF4-FFF2-40B4-BE49-F238E27FC236}">
                  <a16:creationId xmlns:a16="http://schemas.microsoft.com/office/drawing/2014/main" id="{53D2A08F-DFC7-5185-6046-CAF0E02E89E4}"/>
                </a:ext>
              </a:extLst>
            </p:cNvPr>
            <p:cNvSpPr txBox="1"/>
            <p:nvPr/>
          </p:nvSpPr>
          <p:spPr>
            <a:xfrm>
              <a:off x="6196196" y="1003955"/>
              <a:ext cx="5481992" cy="10107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Dependent on </a:t>
              </a:r>
              <a:r>
                <a:rPr lang="en-GB" sz="4000" i="1" dirty="0">
                  <a:solidFill>
                    <a:srgbClr val="000000"/>
                  </a:solidFill>
                  <a:latin typeface="Helvetica Neue Light"/>
                  <a:ea typeface="Helvetica Neue Light"/>
                  <a:cs typeface="Helvetica Neue Light"/>
                  <a:sym typeface="Helvetica Neue Light"/>
                </a:rPr>
                <a:t>T</a:t>
              </a:r>
              <a:r>
                <a:rPr lang="en-GB" sz="4000" dirty="0">
                  <a:solidFill>
                    <a:srgbClr val="000000"/>
                  </a:solidFill>
                  <a:latin typeface="Helvetica Neue Light"/>
                  <a:ea typeface="Helvetica Neue Light"/>
                  <a:cs typeface="Helvetica Neue Light"/>
                  <a:sym typeface="Helvetica Neue Light"/>
                </a:rPr>
                <a:t>, </a:t>
              </a:r>
              <a:r>
                <a:rPr lang="en-GB" sz="4000" i="1" dirty="0">
                  <a:solidFill>
                    <a:srgbClr val="000000"/>
                  </a:solidFill>
                  <a:latin typeface="Helvetica Neue Light"/>
                  <a:ea typeface="Helvetica Neue Light"/>
                  <a:cs typeface="Helvetica Neue Light"/>
                  <a:sym typeface="Helvetica Neue Light"/>
                </a:rPr>
                <a:t>B</a:t>
              </a:r>
              <a:r>
                <a:rPr lang="en-GB" sz="4000" dirty="0">
                  <a:solidFill>
                    <a:srgbClr val="000000"/>
                  </a:solidFill>
                  <a:latin typeface="Helvetica Neue Light"/>
                  <a:ea typeface="Helvetica Neue Light"/>
                  <a:cs typeface="Helvetica Neue Light"/>
                  <a:sym typeface="Helvetica Neue Light"/>
                </a:rPr>
                <a:t>, DC and AC current </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mc:AlternateContent xmlns:mc="http://schemas.openxmlformats.org/markup-compatibility/2006" xmlns:a14="http://schemas.microsoft.com/office/drawing/2010/main">
          <mc:Choice Requires="a14">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37A34F88-A177-F4EB-DCEB-749725EABCF0}"/>
                    </a:ext>
                  </a:extLst>
                </p:cNvPr>
                <p:cNvSpPr txBox="1"/>
                <p:nvPr/>
              </p:nvSpPr>
              <p:spPr>
                <a:xfrm>
                  <a:off x="6089650" y="5339780"/>
                  <a:ext cx="6410338" cy="786293"/>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Kinetic inductance follows theory expectations</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Impedance </a:t>
                  </a:r>
                  <a14:m>
                    <m:oMath xmlns:m="http://schemas.openxmlformats.org/officeDocument/2006/math">
                      <m:r>
                        <a:rPr lang="en-GB" sz="4000" i="1">
                          <a:solidFill>
                            <a:srgbClr val="000000"/>
                          </a:solidFill>
                          <a:latin typeface="Cambria Math" panose="02040503050406030204" pitchFamily="18" charset="0"/>
                          <a:ea typeface="Helvetica Neue Light"/>
                          <a:cs typeface="Helvetica Neue Light"/>
                          <a:sym typeface="Helvetica Neue Light"/>
                        </a:rPr>
                        <m:t>𝑍</m:t>
                      </m:r>
                      <m:r>
                        <a:rPr lang="en-GB" sz="4000" i="1">
                          <a:solidFill>
                            <a:srgbClr val="000000"/>
                          </a:solidFill>
                          <a:latin typeface="Cambria Math" panose="02040503050406030204" pitchFamily="18" charset="0"/>
                          <a:ea typeface="Helvetica Neue Light"/>
                          <a:cs typeface="Helvetica Neue Light"/>
                          <a:sym typeface="Helvetica Neue Light"/>
                        </a:rPr>
                        <m:t>&gt;</m:t>
                      </m:r>
                      <m:sSub>
                        <m:sSubPr>
                          <m:ctrlPr>
                            <a:rPr lang="en-GB" sz="4000" i="1">
                              <a:solidFill>
                                <a:srgbClr val="000000"/>
                              </a:solidFill>
                              <a:latin typeface="Cambria Math" panose="02040503050406030204" pitchFamily="18" charset="0"/>
                              <a:sym typeface="Helvetica Neue Light"/>
                            </a:rPr>
                          </m:ctrlPr>
                        </m:sSubPr>
                        <m:e>
                          <m:r>
                            <a:rPr lang="en-GB" sz="4000" i="1">
                              <a:solidFill>
                                <a:srgbClr val="000000"/>
                              </a:solidFill>
                              <a:latin typeface="Cambria Math" panose="02040503050406030204" pitchFamily="18" charset="0"/>
                              <a:sym typeface="Helvetica Neue Light"/>
                            </a:rPr>
                            <m:t>𝑅</m:t>
                          </m:r>
                        </m:e>
                        <m:sub>
                          <m:r>
                            <a:rPr lang="en-GB" sz="4000" i="1">
                              <a:solidFill>
                                <a:srgbClr val="000000"/>
                              </a:solidFill>
                              <a:latin typeface="Cambria Math" panose="02040503050406030204" pitchFamily="18" charset="0"/>
                              <a:sym typeface="Helvetica Neue Light"/>
                            </a:rPr>
                            <m:t>𝑄</m:t>
                          </m:r>
                        </m:sub>
                      </m:sSub>
                      <m:r>
                        <a:rPr lang="en-GB" sz="4000">
                          <a:solidFill>
                            <a:srgbClr val="000000"/>
                          </a:solidFill>
                          <a:latin typeface="Cambria Math" panose="02040503050406030204" pitchFamily="18" charset="0"/>
                          <a:sym typeface="Helvetica Neue Light"/>
                        </a:rPr>
                        <m:t>=6.5</m:t>
                      </m:r>
                      <m:r>
                        <m:rPr>
                          <m:sty m:val="p"/>
                        </m:rPr>
                        <a:rPr lang="en-GB" sz="4000">
                          <a:solidFill>
                            <a:srgbClr val="000000"/>
                          </a:solidFill>
                          <a:latin typeface="Cambria Math" panose="02040503050406030204" pitchFamily="18" charset="0"/>
                          <a:sym typeface="Helvetica Neue Light"/>
                        </a:rPr>
                        <m:t>k</m:t>
                      </m:r>
                      <m:r>
                        <m:rPr>
                          <m:sty m:val="p"/>
                        </m:rPr>
                        <a:rPr lang="el-GR" sz="4000" i="1">
                          <a:solidFill>
                            <a:srgbClr val="000000"/>
                          </a:solidFill>
                          <a:latin typeface="Cambria Math" panose="02040503050406030204" pitchFamily="18" charset="0"/>
                          <a:ea typeface="Cambria Math" panose="02040503050406030204" pitchFamily="18" charset="0"/>
                          <a:sym typeface="Helvetica Neue Light"/>
                        </a:rPr>
                        <m:t>Ω</m:t>
                      </m:r>
                    </m:oMath>
                  </a14:m>
                  <a:r>
                    <a:rPr lang="en-GB" sz="4000" dirty="0">
                      <a:solidFill>
                        <a:srgbClr val="000000"/>
                      </a:solidFill>
                      <a:latin typeface="Helvetica Neue Light"/>
                      <a:ea typeface="Helvetica Neue Light"/>
                      <a:cs typeface="Helvetica Neue Light"/>
                      <a:sym typeface="Helvetica Neue Light"/>
                    </a:rPr>
                    <a:t> -&gt; </a:t>
                  </a:r>
                  <a:r>
                    <a:rPr lang="en-GB" sz="4000" dirty="0" err="1">
                      <a:solidFill>
                        <a:srgbClr val="000000"/>
                      </a:solidFill>
                      <a:latin typeface="Helvetica Neue Light"/>
                      <a:ea typeface="Helvetica Neue Light"/>
                      <a:cs typeface="Helvetica Neue Light"/>
                      <a:sym typeface="Helvetica Neue Light"/>
                    </a:rPr>
                    <a:t>Superinductor</a:t>
                  </a:r>
                  <a:endParaRPr lang="en-GB" sz="6400" dirty="0">
                    <a:solidFill>
                      <a:srgbClr val="000000"/>
                    </a:solidFill>
                    <a:latin typeface="Helvetica Neue Light"/>
                    <a:ea typeface="Helvetica Neue Light"/>
                    <a:cs typeface="Helvetica Neue Light"/>
                    <a:sym typeface="Helvetica Neue Light"/>
                  </a:endParaRPr>
                </a:p>
              </p:txBody>
            </p:sp>
          </mc:Choice>
          <mc:Fallback xmlns="">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37A34F88-A177-F4EB-DCEB-749725EABCF0}"/>
                    </a:ext>
                  </a:extLst>
                </p:cNvPr>
                <p:cNvSpPr txBox="1">
                  <a:spLocks noRot="1" noChangeAspect="1" noMove="1" noResize="1" noEditPoints="1" noAdjustHandles="1" noChangeArrowheads="1" noChangeShapeType="1" noTextEdit="1"/>
                </p:cNvSpPr>
                <p:nvPr/>
              </p:nvSpPr>
              <p:spPr>
                <a:xfrm>
                  <a:off x="6089650" y="5339780"/>
                  <a:ext cx="6410338" cy="786293"/>
                </a:xfrm>
                <a:prstGeom prst="rect">
                  <a:avLst/>
                </a:prstGeom>
                <a:blipFill>
                  <a:blip r:embed="rId6"/>
                  <a:stretch>
                    <a:fillRect t="-5426" b="-10853"/>
                  </a:stretch>
                </a:blipFill>
                <a:ln w="12700">
                  <a:miter lim="400000"/>
                </a:ln>
                <a:extLst>
                  <a:ext uri="{C572A759-6A51-4108-AA02-DFA0A04FC94B}">
                    <ma14:wrappingTextBoxFlag xmlns:a14="http://schemas.microsoft.com/office/drawing/2010/main" xmlns:ma14="http://schemas.microsoft.com/office/mac/drawingml/2011/main" xmlns:m="http://schemas.openxmlformats.org/officeDocument/2006/math" xmlns="" val="1"/>
                  </a:ext>
                </a:extLst>
              </p:spPr>
              <p:txBody>
                <a:bodyPr/>
                <a:lstStyle/>
                <a:p>
                  <a:r>
                    <a:rPr lang="en-GB">
                      <a:noFill/>
                    </a:rPr>
                    <a:t> </a:t>
                  </a:r>
                </a:p>
              </p:txBody>
            </p:sp>
          </mc:Fallback>
        </mc:AlternateContent>
        <p:pic>
          <p:nvPicPr>
            <p:cNvPr id="9" name="Picture 8">
              <a:extLst>
                <a:ext uri="{FF2B5EF4-FFF2-40B4-BE49-F238E27FC236}">
                  <a16:creationId xmlns:a16="http://schemas.microsoft.com/office/drawing/2014/main" id="{BC605765-5827-F7CA-305E-F1F4FFEE0F25}"/>
                </a:ext>
              </a:extLst>
            </p:cNvPr>
            <p:cNvPicPr>
              <a:picLocks noChangeAspect="1"/>
            </p:cNvPicPr>
            <p:nvPr/>
          </p:nvPicPr>
          <p:blipFill>
            <a:blip r:embed="rId7"/>
            <a:stretch>
              <a:fillRect/>
            </a:stretch>
          </p:blipFill>
          <p:spPr>
            <a:xfrm>
              <a:off x="6990721" y="1556259"/>
              <a:ext cx="3892942" cy="3745482"/>
            </a:xfrm>
            <a:prstGeom prst="rect">
              <a:avLst/>
            </a:prstGeom>
          </p:spPr>
        </p:pic>
        <p:sp>
          <p:nvSpPr>
            <p:cNvPr id="10" name="Rectangle 9">
              <a:extLst>
                <a:ext uri="{FF2B5EF4-FFF2-40B4-BE49-F238E27FC236}">
                  <a16:creationId xmlns:a16="http://schemas.microsoft.com/office/drawing/2014/main" id="{147F47AC-A227-804D-6C43-A7F7BAB4F30B}"/>
                </a:ext>
              </a:extLst>
            </p:cNvPr>
            <p:cNvSpPr/>
            <p:nvPr/>
          </p:nvSpPr>
          <p:spPr>
            <a:xfrm>
              <a:off x="6881738" y="3245606"/>
              <a:ext cx="504056" cy="2076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1" name="Rectangle 10">
              <a:extLst>
                <a:ext uri="{FF2B5EF4-FFF2-40B4-BE49-F238E27FC236}">
                  <a16:creationId xmlns:a16="http://schemas.microsoft.com/office/drawing/2014/main" id="{8CECC650-8DA7-1EAB-5A33-9082052774B3}"/>
                </a:ext>
              </a:extLst>
            </p:cNvPr>
            <p:cNvSpPr/>
            <p:nvPr/>
          </p:nvSpPr>
          <p:spPr>
            <a:xfrm>
              <a:off x="8790763" y="3245606"/>
              <a:ext cx="504056" cy="2076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15" name="Rectangle 14">
            <a:extLst>
              <a:ext uri="{FF2B5EF4-FFF2-40B4-BE49-F238E27FC236}">
                <a16:creationId xmlns:a16="http://schemas.microsoft.com/office/drawing/2014/main" id="{54ABBF4F-C59A-F768-CE0C-6C10DE106364}"/>
              </a:ext>
            </a:extLst>
          </p:cNvPr>
          <p:cNvSpPr/>
          <p:nvPr/>
        </p:nvSpPr>
        <p:spPr>
          <a:xfrm>
            <a:off x="344488" y="4247456"/>
            <a:ext cx="1008112" cy="6570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8" name="Rectangle 7">
            <a:extLst>
              <a:ext uri="{FF2B5EF4-FFF2-40B4-BE49-F238E27FC236}">
                <a16:creationId xmlns:a16="http://schemas.microsoft.com/office/drawing/2014/main" id="{032CB441-6C95-52B9-CF28-59228270AFEC}"/>
              </a:ext>
            </a:extLst>
          </p:cNvPr>
          <p:cNvSpPr/>
          <p:nvPr/>
        </p:nvSpPr>
        <p:spPr>
          <a:xfrm>
            <a:off x="1218887" y="12129278"/>
            <a:ext cx="8714650" cy="584775"/>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Swift et al. arXiv:2507.13202 (2025)</a:t>
            </a:r>
            <a:endParaRPr lang="en-US" sz="3200" kern="1200" dirty="0">
              <a:solidFill>
                <a:srgbClr val="FFFFFF"/>
              </a:solidFill>
              <a:latin typeface="Helvetica Neue Light"/>
            </a:endParaRPr>
          </a:p>
        </p:txBody>
      </p:sp>
      <p:sp>
        <p:nvSpPr>
          <p:cNvPr id="16" name="quantum MOTION / BRIEF HISTORY">
            <a:extLst>
              <a:ext uri="{FF2B5EF4-FFF2-40B4-BE49-F238E27FC236}">
                <a16:creationId xmlns:a16="http://schemas.microsoft.com/office/drawing/2014/main" id="{34C8CE25-00CD-46BD-4528-B11AA32A5D1F}"/>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RESONANT, NON-LINEAR </a:t>
            </a:r>
            <a:r>
              <a:rPr lang="en-GB" sz="8400" cap="all" dirty="0">
                <a:solidFill>
                  <a:srgbClr val="FF0000"/>
                </a:solidFill>
                <a:latin typeface="Helvetica"/>
                <a:ea typeface="Helvetica"/>
                <a:cs typeface="Helvetica"/>
              </a:rPr>
              <a:t>INDUCTOR</a:t>
            </a:r>
          </a:p>
        </p:txBody>
      </p:sp>
      <p:grpSp>
        <p:nvGrpSpPr>
          <p:cNvPr id="5" name="Group 4">
            <a:extLst>
              <a:ext uri="{FF2B5EF4-FFF2-40B4-BE49-F238E27FC236}">
                <a16:creationId xmlns:a16="http://schemas.microsoft.com/office/drawing/2014/main" id="{A57588BD-8370-84D6-F49E-5A64E5571C79}"/>
              </a:ext>
            </a:extLst>
          </p:cNvPr>
          <p:cNvGrpSpPr/>
          <p:nvPr/>
        </p:nvGrpSpPr>
        <p:grpSpPr>
          <a:xfrm>
            <a:off x="411636" y="215927"/>
            <a:ext cx="1440000" cy="1440000"/>
            <a:chOff x="7500289" y="5060492"/>
            <a:chExt cx="1152000" cy="1152128"/>
          </a:xfrm>
        </p:grpSpPr>
        <p:pic>
          <p:nvPicPr>
            <p:cNvPr id="17" name="Graphic 16">
              <a:extLst>
                <a:ext uri="{FF2B5EF4-FFF2-40B4-BE49-F238E27FC236}">
                  <a16:creationId xmlns:a16="http://schemas.microsoft.com/office/drawing/2014/main" id="{04F1B1BF-9E73-D817-A3EB-48ACB71F179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97734" y="5169729"/>
              <a:ext cx="610467" cy="933655"/>
            </a:xfrm>
            <a:prstGeom prst="rect">
              <a:avLst/>
            </a:prstGeom>
          </p:spPr>
        </p:pic>
        <p:sp>
          <p:nvSpPr>
            <p:cNvPr id="18" name="Oval 17">
              <a:extLst>
                <a:ext uri="{FF2B5EF4-FFF2-40B4-BE49-F238E27FC236}">
                  <a16:creationId xmlns:a16="http://schemas.microsoft.com/office/drawing/2014/main" id="{6D90B2A2-3DC0-6333-DB91-88AAD4E2243A}"/>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21" name="Slide Number">
            <a:extLst>
              <a:ext uri="{FF2B5EF4-FFF2-40B4-BE49-F238E27FC236}">
                <a16:creationId xmlns:a16="http://schemas.microsoft.com/office/drawing/2014/main" id="{8C156A4C-AEF4-2CE4-B8A5-B16F221360E0}"/>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28</a:t>
            </a:fld>
            <a:endParaRPr lang="en-GB" sz="1400" dirty="0">
              <a:solidFill>
                <a:srgbClr val="131428"/>
              </a:solidFill>
              <a:latin typeface="Helvetica Neue"/>
            </a:endParaRPr>
          </a:p>
        </p:txBody>
      </p:sp>
      <p:pic>
        <p:nvPicPr>
          <p:cNvPr id="3" name="Picture 2" descr="A person smiling at the camera&#10;&#10;Description automatically generated">
            <a:extLst>
              <a:ext uri="{FF2B5EF4-FFF2-40B4-BE49-F238E27FC236}">
                <a16:creationId xmlns:a16="http://schemas.microsoft.com/office/drawing/2014/main" id="{BA11F45B-1093-3CD2-31DA-6AA2D7F9E7A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351922" y="268163"/>
            <a:ext cx="1694009" cy="1694009"/>
          </a:xfrm>
          <a:prstGeom prst="rect">
            <a:avLst/>
          </a:prstGeom>
        </p:spPr>
      </p:pic>
      <p:sp>
        <p:nvSpPr>
          <p:cNvPr id="6" name="TextBox 5">
            <a:extLst>
              <a:ext uri="{FF2B5EF4-FFF2-40B4-BE49-F238E27FC236}">
                <a16:creationId xmlns:a16="http://schemas.microsoft.com/office/drawing/2014/main" id="{CA468149-4983-34CF-0486-4482DC74C3FA}"/>
              </a:ext>
            </a:extLst>
          </p:cNvPr>
          <p:cNvSpPr txBox="1"/>
          <p:nvPr/>
        </p:nvSpPr>
        <p:spPr>
          <a:xfrm>
            <a:off x="22479017" y="1843971"/>
            <a:ext cx="1439818" cy="461665"/>
          </a:xfrm>
          <a:prstGeom prst="rect">
            <a:avLst/>
          </a:prstGeom>
          <a:noFill/>
        </p:spPr>
        <p:txBody>
          <a:bodyPr wrap="none" rtlCol="0">
            <a:spAutoFit/>
          </a:bodyPr>
          <a:lstStyle/>
          <a:p>
            <a:r>
              <a:rPr lang="en-GB" dirty="0">
                <a:solidFill>
                  <a:srgbClr val="FF0000"/>
                </a:solidFill>
              </a:rPr>
              <a:t>Tom Swift</a:t>
            </a:r>
          </a:p>
        </p:txBody>
      </p:sp>
    </p:spTree>
    <p:extLst>
      <p:ext uri="{BB962C8B-B14F-4D97-AF65-F5344CB8AC3E}">
        <p14:creationId xmlns:p14="http://schemas.microsoft.com/office/powerpoint/2010/main" val="18479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26F11-FCCB-A983-E72D-56E35FD25DDA}"/>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D6D2A554-29B4-20A1-90DB-0BA1B5AA0778}"/>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0DD091C1-FCE9-F5D1-1682-A3FA59B4B951}"/>
              </a:ext>
            </a:extLst>
          </p:cNvPr>
          <p:cNvSpPr txBox="1"/>
          <p:nvPr/>
        </p:nvSpPr>
        <p:spPr>
          <a:xfrm>
            <a:off x="1475736" y="1954879"/>
            <a:ext cx="10963984" cy="2144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Integrated circuit </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pic>
        <p:nvPicPr>
          <p:cNvPr id="6" name="Picture 5">
            <a:extLst>
              <a:ext uri="{FF2B5EF4-FFF2-40B4-BE49-F238E27FC236}">
                <a16:creationId xmlns:a16="http://schemas.microsoft.com/office/drawing/2014/main" id="{5899B3B0-8CCC-F8BC-ABDD-5F0B30C85215}"/>
              </a:ext>
            </a:extLst>
          </p:cNvPr>
          <p:cNvPicPr>
            <a:picLocks noChangeAspect="1"/>
          </p:cNvPicPr>
          <p:nvPr/>
        </p:nvPicPr>
        <p:blipFill>
          <a:blip r:embed="rId4"/>
          <a:stretch>
            <a:fillRect/>
          </a:stretch>
        </p:blipFill>
        <p:spPr>
          <a:xfrm>
            <a:off x="923306" y="3212121"/>
            <a:ext cx="5768480" cy="7291758"/>
          </a:xfrm>
          <a:prstGeom prst="rect">
            <a:avLst/>
          </a:prstGeom>
        </p:spPr>
      </p:pic>
      <p:grpSp>
        <p:nvGrpSpPr>
          <p:cNvPr id="9" name="Group 8">
            <a:extLst>
              <a:ext uri="{FF2B5EF4-FFF2-40B4-BE49-F238E27FC236}">
                <a16:creationId xmlns:a16="http://schemas.microsoft.com/office/drawing/2014/main" id="{3E85E604-C6F3-14AF-9888-E4BDD62ACEA0}"/>
              </a:ext>
            </a:extLst>
          </p:cNvPr>
          <p:cNvGrpSpPr/>
          <p:nvPr/>
        </p:nvGrpSpPr>
        <p:grpSpPr>
          <a:xfrm>
            <a:off x="8879632" y="1954328"/>
            <a:ext cx="16133044" cy="10686886"/>
            <a:chOff x="4433466" y="977164"/>
            <a:chExt cx="8066522" cy="5343443"/>
          </a:xfrm>
        </p:grpSpPr>
        <p:sp>
          <p:nvSpPr>
            <p:cNvPr id="13" name="Variational quantum algorithms may require very large number of repetitions of a quantum circuit, or variations thereof, to solve a problem…">
              <a:extLst>
                <a:ext uri="{FF2B5EF4-FFF2-40B4-BE49-F238E27FC236}">
                  <a16:creationId xmlns:a16="http://schemas.microsoft.com/office/drawing/2014/main" id="{385AD566-880F-71D9-8B2A-6E02AF174477}"/>
                </a:ext>
              </a:extLst>
            </p:cNvPr>
            <p:cNvSpPr txBox="1"/>
            <p:nvPr/>
          </p:nvSpPr>
          <p:spPr>
            <a:xfrm>
              <a:off x="4577482" y="977164"/>
              <a:ext cx="5481992" cy="10723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Results</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C852AABD-203A-20C8-7C7C-F144FBC01264}"/>
                </a:ext>
              </a:extLst>
            </p:cNvPr>
            <p:cNvSpPr txBox="1"/>
            <p:nvPr/>
          </p:nvSpPr>
          <p:spPr>
            <a:xfrm>
              <a:off x="4433466" y="5171330"/>
              <a:ext cx="8066522" cy="11492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Reflection coefficient dependent on transistor impedance</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Coulomb diamonds </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Mimics DC current response</a:t>
              </a:r>
              <a:endParaRPr lang="en-GB" sz="6400" dirty="0">
                <a:solidFill>
                  <a:srgbClr val="000000"/>
                </a:solidFill>
                <a:latin typeface="Helvetica Neue Light"/>
                <a:ea typeface="Helvetica Neue Light"/>
                <a:cs typeface="Helvetica Neue Light"/>
                <a:sym typeface="Helvetica Neue Light"/>
              </a:endParaRPr>
            </a:p>
          </p:txBody>
        </p:sp>
        <p:pic>
          <p:nvPicPr>
            <p:cNvPr id="8" name="Picture 7">
              <a:extLst>
                <a:ext uri="{FF2B5EF4-FFF2-40B4-BE49-F238E27FC236}">
                  <a16:creationId xmlns:a16="http://schemas.microsoft.com/office/drawing/2014/main" id="{D8E2B6B3-346C-93A2-77EA-8A58A2F7AB6E}"/>
                </a:ext>
              </a:extLst>
            </p:cNvPr>
            <p:cNvPicPr>
              <a:picLocks noChangeAspect="1"/>
            </p:cNvPicPr>
            <p:nvPr/>
          </p:nvPicPr>
          <p:blipFill>
            <a:blip r:embed="rId5"/>
            <a:stretch>
              <a:fillRect/>
            </a:stretch>
          </p:blipFill>
          <p:spPr>
            <a:xfrm>
              <a:off x="4531768" y="1754927"/>
              <a:ext cx="6949691" cy="3041085"/>
            </a:xfrm>
            <a:prstGeom prst="rect">
              <a:avLst/>
            </a:prstGeom>
          </p:spPr>
        </p:pic>
      </p:grpSp>
      <p:sp>
        <p:nvSpPr>
          <p:cNvPr id="12" name="Variational quantum algorithms may require very large number of repetitions of a quantum circuit, or variations thereof, to solve a problem…">
            <a:extLst>
              <a:ext uri="{FF2B5EF4-FFF2-40B4-BE49-F238E27FC236}">
                <a16:creationId xmlns:a16="http://schemas.microsoft.com/office/drawing/2014/main" id="{BD05DA3A-7AEF-1D72-8FC9-BE6020E78D83}"/>
              </a:ext>
            </a:extLst>
          </p:cNvPr>
          <p:cNvSpPr txBox="1"/>
          <p:nvPr/>
        </p:nvSpPr>
        <p:spPr>
          <a:xfrm>
            <a:off x="555603" y="10220342"/>
            <a:ext cx="12272370" cy="229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algn="l" defTabSz="820710">
              <a:spcBef>
                <a:spcPts val="1198"/>
              </a:spcBef>
              <a:buSzPct val="50000"/>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Including: </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err="1">
                <a:solidFill>
                  <a:srgbClr val="000000"/>
                </a:solidFill>
                <a:latin typeface="Helvetica Neue Light"/>
                <a:ea typeface="Helvetica Neue Light"/>
                <a:cs typeface="Helvetica Neue Light"/>
                <a:sym typeface="Helvetica Neue Light"/>
              </a:rPr>
              <a:t>Superinductor</a:t>
            </a:r>
            <a:r>
              <a:rPr lang="en-GB" sz="4000" dirty="0">
                <a:solidFill>
                  <a:srgbClr val="000000"/>
                </a:solidFill>
                <a:latin typeface="Helvetica Neue Light"/>
                <a:ea typeface="Helvetica Neue Light"/>
                <a:cs typeface="Helvetica Neue Light"/>
                <a:sym typeface="Helvetica Neue Light"/>
              </a:rPr>
              <a:t> &amp; capacitors</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QD-transistor</a:t>
            </a:r>
          </a:p>
        </p:txBody>
      </p:sp>
      <p:sp>
        <p:nvSpPr>
          <p:cNvPr id="10" name="quantum MOTION / BRIEF HISTORY">
            <a:extLst>
              <a:ext uri="{FF2B5EF4-FFF2-40B4-BE49-F238E27FC236}">
                <a16:creationId xmlns:a16="http://schemas.microsoft.com/office/drawing/2014/main" id="{92994972-4649-603E-67E5-E95FBE5E0A4F}"/>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INTEGRATED </a:t>
            </a:r>
            <a:r>
              <a:rPr lang="en-GB" sz="8400" cap="all" dirty="0">
                <a:solidFill>
                  <a:srgbClr val="FF0000"/>
                </a:solidFill>
                <a:latin typeface="Helvetica"/>
                <a:ea typeface="Helvetica"/>
                <a:cs typeface="Helvetica"/>
              </a:rPr>
              <a:t>RFSET</a:t>
            </a:r>
          </a:p>
        </p:txBody>
      </p:sp>
      <p:grpSp>
        <p:nvGrpSpPr>
          <p:cNvPr id="11" name="Group 10">
            <a:extLst>
              <a:ext uri="{FF2B5EF4-FFF2-40B4-BE49-F238E27FC236}">
                <a16:creationId xmlns:a16="http://schemas.microsoft.com/office/drawing/2014/main" id="{B76EE4D5-4B29-19CA-C225-4E168124AB5A}"/>
              </a:ext>
            </a:extLst>
          </p:cNvPr>
          <p:cNvGrpSpPr/>
          <p:nvPr/>
        </p:nvGrpSpPr>
        <p:grpSpPr>
          <a:xfrm>
            <a:off x="411636" y="215927"/>
            <a:ext cx="1440000" cy="1440000"/>
            <a:chOff x="7500289" y="5060492"/>
            <a:chExt cx="1152000" cy="1152128"/>
          </a:xfrm>
        </p:grpSpPr>
        <p:pic>
          <p:nvPicPr>
            <p:cNvPr id="14" name="Graphic 13">
              <a:extLst>
                <a:ext uri="{FF2B5EF4-FFF2-40B4-BE49-F238E27FC236}">
                  <a16:creationId xmlns:a16="http://schemas.microsoft.com/office/drawing/2014/main" id="{AF4B4DA7-48F8-C23A-5379-B66D2175F95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97734" y="5169729"/>
              <a:ext cx="610467" cy="933655"/>
            </a:xfrm>
            <a:prstGeom prst="rect">
              <a:avLst/>
            </a:prstGeom>
          </p:spPr>
        </p:pic>
        <p:sp>
          <p:nvSpPr>
            <p:cNvPr id="15" name="Oval 14">
              <a:extLst>
                <a:ext uri="{FF2B5EF4-FFF2-40B4-BE49-F238E27FC236}">
                  <a16:creationId xmlns:a16="http://schemas.microsoft.com/office/drawing/2014/main" id="{7A017E98-C40D-17D6-A639-3551ABD9491B}"/>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18" name="Slide Number">
            <a:extLst>
              <a:ext uri="{FF2B5EF4-FFF2-40B4-BE49-F238E27FC236}">
                <a16:creationId xmlns:a16="http://schemas.microsoft.com/office/drawing/2014/main" id="{92C3107D-AFEF-B481-5F96-963364F3C871}"/>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29</a:t>
            </a:fld>
            <a:endParaRPr lang="en-GB" sz="1400" dirty="0">
              <a:solidFill>
                <a:srgbClr val="131428"/>
              </a:solidFill>
              <a:latin typeface="Helvetica Neue"/>
            </a:endParaRPr>
          </a:p>
        </p:txBody>
      </p:sp>
      <p:pic>
        <p:nvPicPr>
          <p:cNvPr id="3" name="Picture 2" descr="A person smiling at the camera&#10;&#10;Description automatically generated">
            <a:extLst>
              <a:ext uri="{FF2B5EF4-FFF2-40B4-BE49-F238E27FC236}">
                <a16:creationId xmlns:a16="http://schemas.microsoft.com/office/drawing/2014/main" id="{87E8D47D-34A4-1CEF-A15A-A755322E27D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51922" y="268163"/>
            <a:ext cx="1694009" cy="1694009"/>
          </a:xfrm>
          <a:prstGeom prst="rect">
            <a:avLst/>
          </a:prstGeom>
        </p:spPr>
      </p:pic>
      <p:sp>
        <p:nvSpPr>
          <p:cNvPr id="4" name="TextBox 3">
            <a:extLst>
              <a:ext uri="{FF2B5EF4-FFF2-40B4-BE49-F238E27FC236}">
                <a16:creationId xmlns:a16="http://schemas.microsoft.com/office/drawing/2014/main" id="{A7E054E9-FE4C-A173-44D9-7E2AECB412D6}"/>
              </a:ext>
            </a:extLst>
          </p:cNvPr>
          <p:cNvSpPr txBox="1"/>
          <p:nvPr/>
        </p:nvSpPr>
        <p:spPr>
          <a:xfrm>
            <a:off x="22479017" y="1843971"/>
            <a:ext cx="1439818" cy="461665"/>
          </a:xfrm>
          <a:prstGeom prst="rect">
            <a:avLst/>
          </a:prstGeom>
          <a:noFill/>
        </p:spPr>
        <p:txBody>
          <a:bodyPr wrap="none" rtlCol="0">
            <a:spAutoFit/>
          </a:bodyPr>
          <a:lstStyle/>
          <a:p>
            <a:r>
              <a:rPr lang="en-GB" dirty="0">
                <a:solidFill>
                  <a:srgbClr val="FF0000"/>
                </a:solidFill>
              </a:rPr>
              <a:t>Tom Swift</a:t>
            </a:r>
          </a:p>
        </p:txBody>
      </p:sp>
    </p:spTree>
    <p:extLst>
      <p:ext uri="{BB962C8B-B14F-4D97-AF65-F5344CB8AC3E}">
        <p14:creationId xmlns:p14="http://schemas.microsoft.com/office/powerpoint/2010/main" val="173019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DA48DC9-5294-FE68-4F14-5FECC9A869D5}"/>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3A9FCFAD-DEFC-7D5A-B8AD-CA3BB6A65F91}"/>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3</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38B4FD99-7030-08D5-4BE8-1B3405D9F518}"/>
              </a:ext>
            </a:extLst>
          </p:cNvPr>
          <p:cNvSpPr txBox="1">
            <a:spLocks noGrp="1"/>
          </p:cNvSpPr>
          <p:nvPr>
            <p:ph type="body" idx="13"/>
          </p:nvPr>
        </p:nvSpPr>
        <p:spPr>
          <a:xfrm>
            <a:off x="5520305" y="115443"/>
            <a:ext cx="13343396"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Quantum Motion </a:t>
            </a:r>
            <a:r>
              <a:rPr lang="en-GB" dirty="0">
                <a:solidFill>
                  <a:srgbClr val="FF0000"/>
                </a:solidFill>
              </a:rPr>
              <a:t>team</a:t>
            </a:r>
            <a:endParaRPr dirty="0">
              <a:solidFill>
                <a:srgbClr val="FF0000"/>
              </a:solidFill>
            </a:endParaRPr>
          </a:p>
        </p:txBody>
      </p:sp>
      <p:sp>
        <p:nvSpPr>
          <p:cNvPr id="249" name="Rectangle 248">
            <a:extLst>
              <a:ext uri="{FF2B5EF4-FFF2-40B4-BE49-F238E27FC236}">
                <a16:creationId xmlns:a16="http://schemas.microsoft.com/office/drawing/2014/main" id="{276AC0D9-60C8-82DF-43D4-EE2A321B3FD5}"/>
              </a:ext>
            </a:extLst>
          </p:cNvPr>
          <p:cNvSpPr/>
          <p:nvPr/>
        </p:nvSpPr>
        <p:spPr>
          <a:xfrm>
            <a:off x="505326" y="1797932"/>
            <a:ext cx="23293137" cy="1153305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grpSp>
        <p:nvGrpSpPr>
          <p:cNvPr id="255" name="Group 254">
            <a:extLst>
              <a:ext uri="{FF2B5EF4-FFF2-40B4-BE49-F238E27FC236}">
                <a16:creationId xmlns:a16="http://schemas.microsoft.com/office/drawing/2014/main" id="{2C49DED5-5F30-B67A-4F23-C24CDC4C496E}"/>
              </a:ext>
            </a:extLst>
          </p:cNvPr>
          <p:cNvGrpSpPr/>
          <p:nvPr/>
        </p:nvGrpSpPr>
        <p:grpSpPr>
          <a:xfrm>
            <a:off x="1226034" y="2007304"/>
            <a:ext cx="6470647" cy="1843647"/>
            <a:chOff x="1226034" y="2007304"/>
            <a:chExt cx="6470647" cy="1843647"/>
          </a:xfrm>
        </p:grpSpPr>
        <p:pic>
          <p:nvPicPr>
            <p:cNvPr id="3" name="Picture 2" descr="A person wearing glasses and smiling&#10;&#10;Description automatically generated">
              <a:extLst>
                <a:ext uri="{FF2B5EF4-FFF2-40B4-BE49-F238E27FC236}">
                  <a16:creationId xmlns:a16="http://schemas.microsoft.com/office/drawing/2014/main" id="{E4BC45CB-BF96-CE91-43D9-FF83E5A3CF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6563" y="2741423"/>
              <a:ext cx="1080000" cy="1080000"/>
            </a:xfrm>
            <a:prstGeom prst="rect">
              <a:avLst/>
            </a:prstGeom>
          </p:spPr>
        </p:pic>
        <p:pic>
          <p:nvPicPr>
            <p:cNvPr id="5" name="Picture 4" descr="A person smiling with long blonde hair&#10;&#10;Description automatically generated">
              <a:extLst>
                <a:ext uri="{FF2B5EF4-FFF2-40B4-BE49-F238E27FC236}">
                  <a16:creationId xmlns:a16="http://schemas.microsoft.com/office/drawing/2014/main" id="{2BEDF241-71DE-0C8E-C7EC-5A9442FFD9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6152" y="2741423"/>
              <a:ext cx="1080000" cy="1080000"/>
            </a:xfrm>
            <a:prstGeom prst="rect">
              <a:avLst/>
            </a:prstGeom>
          </p:spPr>
        </p:pic>
        <p:pic>
          <p:nvPicPr>
            <p:cNvPr id="159" name="Picture 158" descr="A person in a striped shirt&#10;&#10;Description automatically generated">
              <a:extLst>
                <a:ext uri="{FF2B5EF4-FFF2-40B4-BE49-F238E27FC236}">
                  <a16:creationId xmlns:a16="http://schemas.microsoft.com/office/drawing/2014/main" id="{BC43848C-B6A4-BAE2-A27F-D5BE6ABCF9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6034" y="2770951"/>
              <a:ext cx="1080000" cy="1080000"/>
            </a:xfrm>
            <a:prstGeom prst="rect">
              <a:avLst/>
            </a:prstGeom>
          </p:spPr>
        </p:pic>
        <p:pic>
          <p:nvPicPr>
            <p:cNvPr id="167" name="Picture 166" descr="A person wearing glasses smiling&#10;&#10;Description automatically generated">
              <a:extLst>
                <a:ext uri="{FF2B5EF4-FFF2-40B4-BE49-F238E27FC236}">
                  <a16:creationId xmlns:a16="http://schemas.microsoft.com/office/drawing/2014/main" id="{DD3BF764-2BE2-6F21-485B-BCEF4077F6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95623" y="2741422"/>
              <a:ext cx="1080000" cy="1080000"/>
            </a:xfrm>
            <a:prstGeom prst="rect">
              <a:avLst/>
            </a:prstGeom>
          </p:spPr>
        </p:pic>
        <p:pic>
          <p:nvPicPr>
            <p:cNvPr id="199" name="Picture 198" descr="A person with glasses and a beard&#10;&#10;Description automatically generated">
              <a:extLst>
                <a:ext uri="{FF2B5EF4-FFF2-40B4-BE49-F238E27FC236}">
                  <a16:creationId xmlns:a16="http://schemas.microsoft.com/office/drawing/2014/main" id="{EDD1CAFD-EDA7-1D61-900F-C59836AB51A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50185" y="2741422"/>
              <a:ext cx="1080000" cy="1080000"/>
            </a:xfrm>
            <a:prstGeom prst="rect">
              <a:avLst/>
            </a:prstGeom>
          </p:spPr>
        </p:pic>
        <p:pic>
          <p:nvPicPr>
            <p:cNvPr id="215" name="Picture 214" descr="A person in a suit&#10;&#10;Description automatically generated">
              <a:extLst>
                <a:ext uri="{FF2B5EF4-FFF2-40B4-BE49-F238E27FC236}">
                  <a16:creationId xmlns:a16="http://schemas.microsoft.com/office/drawing/2014/main" id="{04B42782-D9E2-063F-5EA8-BDD7AF6072F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16681" y="2741421"/>
              <a:ext cx="1080000" cy="1080000"/>
            </a:xfrm>
            <a:prstGeom prst="rect">
              <a:avLst/>
            </a:prstGeom>
          </p:spPr>
        </p:pic>
        <p:sp>
          <p:nvSpPr>
            <p:cNvPr id="236" name="TextBox 235">
              <a:extLst>
                <a:ext uri="{FF2B5EF4-FFF2-40B4-BE49-F238E27FC236}">
                  <a16:creationId xmlns:a16="http://schemas.microsoft.com/office/drawing/2014/main" id="{B0351FCB-BFA1-E060-619B-37814F72C2B2}"/>
                </a:ext>
              </a:extLst>
            </p:cNvPr>
            <p:cNvSpPr txBox="1"/>
            <p:nvPr/>
          </p:nvSpPr>
          <p:spPr>
            <a:xfrm>
              <a:off x="3076543" y="2007304"/>
              <a:ext cx="346248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rPr>
                <a:t>Executive team</a:t>
              </a:r>
            </a:p>
          </p:txBody>
        </p:sp>
      </p:grpSp>
      <p:grpSp>
        <p:nvGrpSpPr>
          <p:cNvPr id="264" name="Group 263">
            <a:extLst>
              <a:ext uri="{FF2B5EF4-FFF2-40B4-BE49-F238E27FC236}">
                <a16:creationId xmlns:a16="http://schemas.microsoft.com/office/drawing/2014/main" id="{593F9895-0B24-6F13-EFB2-B631F3890793}"/>
              </a:ext>
            </a:extLst>
          </p:cNvPr>
          <p:cNvGrpSpPr/>
          <p:nvPr/>
        </p:nvGrpSpPr>
        <p:grpSpPr>
          <a:xfrm>
            <a:off x="8544773" y="2012028"/>
            <a:ext cx="4642297" cy="1793890"/>
            <a:chOff x="8544773" y="2012028"/>
            <a:chExt cx="4642297" cy="1793890"/>
          </a:xfrm>
        </p:grpSpPr>
        <p:pic>
          <p:nvPicPr>
            <p:cNvPr id="33" name="Picture 32" descr="A person wearing glasses and smiling&#10;&#10;Description automatically generated">
              <a:extLst>
                <a:ext uri="{FF2B5EF4-FFF2-40B4-BE49-F238E27FC236}">
                  <a16:creationId xmlns:a16="http://schemas.microsoft.com/office/drawing/2014/main" id="{CF8275C9-B55C-C5E1-D801-61DAF547679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33076" y="2723475"/>
              <a:ext cx="1080000" cy="1080000"/>
            </a:xfrm>
            <a:prstGeom prst="rect">
              <a:avLst/>
            </a:prstGeom>
          </p:spPr>
        </p:pic>
        <p:pic>
          <p:nvPicPr>
            <p:cNvPr id="169" name="Picture 168" descr="A person smiling at the camera&#10;&#10;Description automatically generated">
              <a:extLst>
                <a:ext uri="{FF2B5EF4-FFF2-40B4-BE49-F238E27FC236}">
                  <a16:creationId xmlns:a16="http://schemas.microsoft.com/office/drawing/2014/main" id="{F7F6680D-8858-3805-71F8-2C76EADCB3C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40483" y="2725918"/>
              <a:ext cx="1080000" cy="1080000"/>
            </a:xfrm>
            <a:prstGeom prst="rect">
              <a:avLst/>
            </a:prstGeom>
          </p:spPr>
        </p:pic>
        <p:pic>
          <p:nvPicPr>
            <p:cNvPr id="203" name="Picture 202" descr="A person with long hair smiling&#10;&#10;Description automatically generated">
              <a:extLst>
                <a:ext uri="{FF2B5EF4-FFF2-40B4-BE49-F238E27FC236}">
                  <a16:creationId xmlns:a16="http://schemas.microsoft.com/office/drawing/2014/main" id="{10F4EBC7-F361-F01E-0C3A-A037BDEEA97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65922" y="2723475"/>
              <a:ext cx="1080000" cy="1080000"/>
            </a:xfrm>
            <a:prstGeom prst="rect">
              <a:avLst/>
            </a:prstGeom>
          </p:spPr>
        </p:pic>
        <p:pic>
          <p:nvPicPr>
            <p:cNvPr id="205" name="Picture 204" descr="A person smiling for the camera&#10;&#10;Description automatically generated">
              <a:extLst>
                <a:ext uri="{FF2B5EF4-FFF2-40B4-BE49-F238E27FC236}">
                  <a16:creationId xmlns:a16="http://schemas.microsoft.com/office/drawing/2014/main" id="{947B224F-27EA-86FE-9F23-D45F5D07FFC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634016" y="2723475"/>
              <a:ext cx="1080000" cy="1080000"/>
            </a:xfrm>
            <a:prstGeom prst="rect">
              <a:avLst/>
            </a:prstGeom>
          </p:spPr>
        </p:pic>
        <p:sp>
          <p:nvSpPr>
            <p:cNvPr id="237" name="TextBox 236">
              <a:extLst>
                <a:ext uri="{FF2B5EF4-FFF2-40B4-BE49-F238E27FC236}">
                  <a16:creationId xmlns:a16="http://schemas.microsoft.com/office/drawing/2014/main" id="{12993B88-8E98-0091-121D-91BC9DAF3046}"/>
                </a:ext>
              </a:extLst>
            </p:cNvPr>
            <p:cNvSpPr txBox="1"/>
            <p:nvPr/>
          </p:nvSpPr>
          <p:spPr>
            <a:xfrm>
              <a:off x="8544773" y="2012028"/>
              <a:ext cx="464229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rPr>
                <a:t>People &amp; Operations</a:t>
              </a:r>
            </a:p>
          </p:txBody>
        </p:sp>
      </p:grpSp>
      <p:grpSp>
        <p:nvGrpSpPr>
          <p:cNvPr id="262" name="Group 261">
            <a:extLst>
              <a:ext uri="{FF2B5EF4-FFF2-40B4-BE49-F238E27FC236}">
                <a16:creationId xmlns:a16="http://schemas.microsoft.com/office/drawing/2014/main" id="{16CEDD1F-CFE5-D619-1DAF-718CA413AFB3}"/>
              </a:ext>
            </a:extLst>
          </p:cNvPr>
          <p:cNvGrpSpPr/>
          <p:nvPr/>
        </p:nvGrpSpPr>
        <p:grpSpPr>
          <a:xfrm>
            <a:off x="2209523" y="4560155"/>
            <a:ext cx="8188133" cy="4149139"/>
            <a:chOff x="2209523" y="4199210"/>
            <a:chExt cx="8188133" cy="4149139"/>
          </a:xfrm>
        </p:grpSpPr>
        <p:grpSp>
          <p:nvGrpSpPr>
            <p:cNvPr id="250" name="Group 249">
              <a:extLst>
                <a:ext uri="{FF2B5EF4-FFF2-40B4-BE49-F238E27FC236}">
                  <a16:creationId xmlns:a16="http://schemas.microsoft.com/office/drawing/2014/main" id="{2E28E0DA-E69B-A5E3-595D-C6B3F55A668A}"/>
                </a:ext>
              </a:extLst>
            </p:cNvPr>
            <p:cNvGrpSpPr/>
            <p:nvPr/>
          </p:nvGrpSpPr>
          <p:grpSpPr>
            <a:xfrm>
              <a:off x="2209523" y="4970658"/>
              <a:ext cx="8188133" cy="3377691"/>
              <a:chOff x="1338724" y="5161565"/>
              <a:chExt cx="8188133" cy="3377691"/>
            </a:xfrm>
          </p:grpSpPr>
          <p:pic>
            <p:nvPicPr>
              <p:cNvPr id="13" name="Picture 12" descr="A person smiling for a picture&#10;&#10;Description automatically generated">
                <a:extLst>
                  <a:ext uri="{FF2B5EF4-FFF2-40B4-BE49-F238E27FC236}">
                    <a16:creationId xmlns:a16="http://schemas.microsoft.com/office/drawing/2014/main" id="{FD49ACA1-93E0-73CD-2B4D-DB4D5EDA675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08548" y="6335526"/>
                <a:ext cx="1080000" cy="1080000"/>
              </a:xfrm>
              <a:prstGeom prst="rect">
                <a:avLst/>
              </a:prstGeom>
            </p:spPr>
          </p:pic>
          <p:pic>
            <p:nvPicPr>
              <p:cNvPr id="35" name="Picture 34" descr="A person smiling for the camera&#10;&#10;Description automatically generated">
                <a:extLst>
                  <a:ext uri="{FF2B5EF4-FFF2-40B4-BE49-F238E27FC236}">
                    <a16:creationId xmlns:a16="http://schemas.microsoft.com/office/drawing/2014/main" id="{ABFE9D4D-0708-C479-5420-03572D47BE5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494" y="6335526"/>
                <a:ext cx="1080000" cy="1080000"/>
              </a:xfrm>
              <a:prstGeom prst="rect">
                <a:avLst/>
              </a:prstGeom>
            </p:spPr>
          </p:pic>
          <p:pic>
            <p:nvPicPr>
              <p:cNvPr id="39" name="Picture 38" descr="A person in a circle&#10;&#10;Description automatically generated">
                <a:extLst>
                  <a:ext uri="{FF2B5EF4-FFF2-40B4-BE49-F238E27FC236}">
                    <a16:creationId xmlns:a16="http://schemas.microsoft.com/office/drawing/2014/main" id="{BC20AD5D-6358-3E1B-48A4-E56FDE633DD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908548" y="5172735"/>
                <a:ext cx="1080000" cy="1080000"/>
              </a:xfrm>
              <a:prstGeom prst="rect">
                <a:avLst/>
              </a:prstGeom>
            </p:spPr>
          </p:pic>
          <p:pic>
            <p:nvPicPr>
              <p:cNvPr id="45" name="Picture 44" descr="A person wearing glasses and a gray shirt&#10;&#10;Description automatically generated">
                <a:extLst>
                  <a:ext uri="{FF2B5EF4-FFF2-40B4-BE49-F238E27FC236}">
                    <a16:creationId xmlns:a16="http://schemas.microsoft.com/office/drawing/2014/main" id="{C7BFBD32-CD28-D26D-B112-0D24E298EFD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199010" y="5184045"/>
                <a:ext cx="1080000" cy="1080000"/>
              </a:xfrm>
              <a:prstGeom prst="rect">
                <a:avLst/>
              </a:prstGeom>
            </p:spPr>
          </p:pic>
          <p:pic>
            <p:nvPicPr>
              <p:cNvPr id="55" name="Picture 54" descr="A person with a beard&#10;&#10;Description automatically generated">
                <a:extLst>
                  <a:ext uri="{FF2B5EF4-FFF2-40B4-BE49-F238E27FC236}">
                    <a16:creationId xmlns:a16="http://schemas.microsoft.com/office/drawing/2014/main" id="{45527101-4014-EADA-0785-7C882C2F319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279010" y="5184045"/>
                <a:ext cx="1080000" cy="1080000"/>
              </a:xfrm>
              <a:prstGeom prst="rect">
                <a:avLst/>
              </a:prstGeom>
            </p:spPr>
          </p:pic>
          <p:pic>
            <p:nvPicPr>
              <p:cNvPr id="57" name="Picture 56" descr="A person with a beard&#10;&#10;Description automatically generated">
                <a:extLst>
                  <a:ext uri="{FF2B5EF4-FFF2-40B4-BE49-F238E27FC236}">
                    <a16:creationId xmlns:a16="http://schemas.microsoft.com/office/drawing/2014/main" id="{8232E8A7-EA47-F961-E6F9-E688CC136079}"/>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347676" y="5209652"/>
                <a:ext cx="1080000" cy="1080000"/>
              </a:xfrm>
              <a:prstGeom prst="rect">
                <a:avLst/>
              </a:prstGeom>
            </p:spPr>
          </p:pic>
          <p:pic>
            <p:nvPicPr>
              <p:cNvPr id="59" name="Picture 58" descr="A person wearing glasses and a black jacket&#10;&#10;Description automatically generated">
                <a:extLst>
                  <a:ext uri="{FF2B5EF4-FFF2-40B4-BE49-F238E27FC236}">
                    <a16:creationId xmlns:a16="http://schemas.microsoft.com/office/drawing/2014/main" id="{A85DDE98-1CF3-B660-7AC6-60B132008E7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248494" y="6335526"/>
                <a:ext cx="1080000" cy="1080000"/>
              </a:xfrm>
              <a:prstGeom prst="rect">
                <a:avLst/>
              </a:prstGeom>
            </p:spPr>
          </p:pic>
          <p:pic>
            <p:nvPicPr>
              <p:cNvPr id="129" name="Picture 128" descr="A person with curly hair wearing glasses and a scarf&#10;&#10;Description automatically generated">
                <a:extLst>
                  <a:ext uri="{FF2B5EF4-FFF2-40B4-BE49-F238E27FC236}">
                    <a16:creationId xmlns:a16="http://schemas.microsoft.com/office/drawing/2014/main" id="{64D0E112-43D6-A777-7831-69CDBC4CEB1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376713" y="5167135"/>
                <a:ext cx="1080000" cy="1080000"/>
              </a:xfrm>
              <a:prstGeom prst="rect">
                <a:avLst/>
              </a:prstGeom>
            </p:spPr>
          </p:pic>
          <p:pic>
            <p:nvPicPr>
              <p:cNvPr id="131" name="Picture 130" descr="A person smiling in a black turtleneck&#10;&#10;Description automatically generated">
                <a:extLst>
                  <a:ext uri="{FF2B5EF4-FFF2-40B4-BE49-F238E27FC236}">
                    <a16:creationId xmlns:a16="http://schemas.microsoft.com/office/drawing/2014/main" id="{C640EE66-469E-E6B7-69D1-AE3D6B8C4CC2}"/>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717468" y="6264045"/>
                <a:ext cx="1080000" cy="1080000"/>
              </a:xfrm>
              <a:prstGeom prst="rect">
                <a:avLst/>
              </a:prstGeom>
            </p:spPr>
          </p:pic>
          <p:pic>
            <p:nvPicPr>
              <p:cNvPr id="141" name="Picture 140" descr="A person with long hair wearing glasses&#10;&#10;Description automatically generated">
                <a:extLst>
                  <a:ext uri="{FF2B5EF4-FFF2-40B4-BE49-F238E27FC236}">
                    <a16:creationId xmlns:a16="http://schemas.microsoft.com/office/drawing/2014/main" id="{DF8AB0D1-5554-CDF2-5D24-C1FE80403AE5}"/>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446857" y="7415526"/>
                <a:ext cx="1080000" cy="1080000"/>
              </a:xfrm>
              <a:prstGeom prst="rect">
                <a:avLst/>
              </a:prstGeom>
            </p:spPr>
          </p:pic>
          <p:pic>
            <p:nvPicPr>
              <p:cNvPr id="145" name="Picture 144" descr="A person with long hair&#10;&#10;Description automatically generated">
                <a:extLst>
                  <a:ext uri="{FF2B5EF4-FFF2-40B4-BE49-F238E27FC236}">
                    <a16:creationId xmlns:a16="http://schemas.microsoft.com/office/drawing/2014/main" id="{FC593258-684B-DB7E-5BBE-6D557AED93F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338724" y="7373450"/>
                <a:ext cx="1080000" cy="1080000"/>
              </a:xfrm>
              <a:prstGeom prst="rect">
                <a:avLst/>
              </a:prstGeom>
            </p:spPr>
          </p:pic>
          <p:pic>
            <p:nvPicPr>
              <p:cNvPr id="153" name="Picture 152" descr="A person smiling for a picture&#10;&#10;Description automatically generated">
                <a:extLst>
                  <a:ext uri="{FF2B5EF4-FFF2-40B4-BE49-F238E27FC236}">
                    <a16:creationId xmlns:a16="http://schemas.microsoft.com/office/drawing/2014/main" id="{44581A67-7410-B38B-F4E3-DE2AE200180B}"/>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006152" y="7433190"/>
                <a:ext cx="1080000" cy="1080000"/>
              </a:xfrm>
              <a:prstGeom prst="rect">
                <a:avLst/>
              </a:prstGeom>
            </p:spPr>
          </p:pic>
          <p:pic>
            <p:nvPicPr>
              <p:cNvPr id="163" name="Picture 162" descr="A person smiling for a picture&#10;&#10;Description automatically generated">
                <a:extLst>
                  <a:ext uri="{FF2B5EF4-FFF2-40B4-BE49-F238E27FC236}">
                    <a16:creationId xmlns:a16="http://schemas.microsoft.com/office/drawing/2014/main" id="{43AF31C6-78C5-B087-A885-40E6838A2F96}"/>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6202321" y="7459256"/>
                <a:ext cx="1080000" cy="1080000"/>
              </a:xfrm>
              <a:prstGeom prst="rect">
                <a:avLst/>
              </a:prstGeom>
            </p:spPr>
          </p:pic>
          <p:pic>
            <p:nvPicPr>
              <p:cNvPr id="165" name="Picture 164" descr="A person smiling for a picture&#10;&#10;Description automatically generated">
                <a:extLst>
                  <a:ext uri="{FF2B5EF4-FFF2-40B4-BE49-F238E27FC236}">
                    <a16:creationId xmlns:a16="http://schemas.microsoft.com/office/drawing/2014/main" id="{7735C4C1-BCA1-B63C-38DE-1A5667421595}"/>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423887" y="6241332"/>
                <a:ext cx="1080000" cy="1080000"/>
              </a:xfrm>
              <a:prstGeom prst="rect">
                <a:avLst/>
              </a:prstGeom>
            </p:spPr>
          </p:pic>
          <p:pic>
            <p:nvPicPr>
              <p:cNvPr id="187" name="Picture 186" descr="A person wearing glasses and smiling&#10;&#10;Description automatically generated">
                <a:extLst>
                  <a:ext uri="{FF2B5EF4-FFF2-40B4-BE49-F238E27FC236}">
                    <a16:creationId xmlns:a16="http://schemas.microsoft.com/office/drawing/2014/main" id="{F1735039-959C-FDDE-1370-88C696B251FA}"/>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322102" y="7459256"/>
                <a:ext cx="1080000" cy="1080000"/>
              </a:xfrm>
              <a:prstGeom prst="rect">
                <a:avLst/>
              </a:prstGeom>
            </p:spPr>
          </p:pic>
          <p:pic>
            <p:nvPicPr>
              <p:cNvPr id="195" name="Picture 194" descr="A person wearing glasses smiling&#10;&#10;Description automatically generated">
                <a:extLst>
                  <a:ext uri="{FF2B5EF4-FFF2-40B4-BE49-F238E27FC236}">
                    <a16:creationId xmlns:a16="http://schemas.microsoft.com/office/drawing/2014/main" id="{CFDB5555-837B-4096-C007-FCEC98C75F20}"/>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690247" y="5161565"/>
                <a:ext cx="1080000" cy="1080000"/>
              </a:xfrm>
              <a:prstGeom prst="rect">
                <a:avLst/>
              </a:prstGeom>
            </p:spPr>
          </p:pic>
          <p:pic>
            <p:nvPicPr>
              <p:cNvPr id="197" name="Picture 196" descr="A person smiling for a picture&#10;&#10;Description automatically generated">
                <a:extLst>
                  <a:ext uri="{FF2B5EF4-FFF2-40B4-BE49-F238E27FC236}">
                    <a16:creationId xmlns:a16="http://schemas.microsoft.com/office/drawing/2014/main" id="{DC12CF7D-9E10-A8E4-9A3F-061F5AC5972C}"/>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377899" y="6336913"/>
                <a:ext cx="1080000" cy="1080000"/>
              </a:xfrm>
              <a:prstGeom prst="rect">
                <a:avLst/>
              </a:prstGeom>
            </p:spPr>
          </p:pic>
          <p:pic>
            <p:nvPicPr>
              <p:cNvPr id="211" name="Picture 210" descr="A person in a white shirt&#10;&#10;Description automatically generated">
                <a:extLst>
                  <a:ext uri="{FF2B5EF4-FFF2-40B4-BE49-F238E27FC236}">
                    <a16:creationId xmlns:a16="http://schemas.microsoft.com/office/drawing/2014/main" id="{7A693474-72AC-A369-5F7D-A7B75351162F}"/>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2541097" y="5209652"/>
                <a:ext cx="1080000" cy="1080000"/>
              </a:xfrm>
              <a:prstGeom prst="rect">
                <a:avLst/>
              </a:prstGeom>
            </p:spPr>
          </p:pic>
          <p:pic>
            <p:nvPicPr>
              <p:cNvPr id="223" name="Picture 222" descr="A person smiling at the camera&#10;&#10;Description automatically generated">
                <a:extLst>
                  <a:ext uri="{FF2B5EF4-FFF2-40B4-BE49-F238E27FC236}">
                    <a16:creationId xmlns:a16="http://schemas.microsoft.com/office/drawing/2014/main" id="{B8376C54-FF08-8026-B346-CB9AA64601BA}"/>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2560050" y="6333811"/>
                <a:ext cx="1080000" cy="1080000"/>
              </a:xfrm>
              <a:prstGeom prst="rect">
                <a:avLst/>
              </a:prstGeom>
            </p:spPr>
          </p:pic>
        </p:grpSp>
        <p:sp>
          <p:nvSpPr>
            <p:cNvPr id="238" name="TextBox 237">
              <a:extLst>
                <a:ext uri="{FF2B5EF4-FFF2-40B4-BE49-F238E27FC236}">
                  <a16:creationId xmlns:a16="http://schemas.microsoft.com/office/drawing/2014/main" id="{16A64C8B-FF83-E92D-8856-BC0C46F67D33}"/>
                </a:ext>
              </a:extLst>
            </p:cNvPr>
            <p:cNvSpPr txBox="1"/>
            <p:nvPr/>
          </p:nvSpPr>
          <p:spPr>
            <a:xfrm>
              <a:off x="3973520" y="4199210"/>
              <a:ext cx="436016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rPr>
                <a:t>Quantum Hardware</a:t>
              </a:r>
            </a:p>
          </p:txBody>
        </p:sp>
      </p:grpSp>
      <p:grpSp>
        <p:nvGrpSpPr>
          <p:cNvPr id="265" name="Group 264">
            <a:extLst>
              <a:ext uri="{FF2B5EF4-FFF2-40B4-BE49-F238E27FC236}">
                <a16:creationId xmlns:a16="http://schemas.microsoft.com/office/drawing/2014/main" id="{2283BB36-65D1-CA49-F82D-B0025A505354}"/>
              </a:ext>
            </a:extLst>
          </p:cNvPr>
          <p:cNvGrpSpPr/>
          <p:nvPr/>
        </p:nvGrpSpPr>
        <p:grpSpPr>
          <a:xfrm>
            <a:off x="14047870" y="2001446"/>
            <a:ext cx="5715822" cy="1804199"/>
            <a:chOff x="14047870" y="2001446"/>
            <a:chExt cx="5715822" cy="1804199"/>
          </a:xfrm>
        </p:grpSpPr>
        <p:pic>
          <p:nvPicPr>
            <p:cNvPr id="151" name="Picture 150" descr="A person with glasses smiling&#10;&#10;Description automatically generated">
              <a:extLst>
                <a:ext uri="{FF2B5EF4-FFF2-40B4-BE49-F238E27FC236}">
                  <a16:creationId xmlns:a16="http://schemas.microsoft.com/office/drawing/2014/main" id="{3E26FDB4-97EF-7735-F349-8E1D7E5D3172}"/>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7603692" y="2725645"/>
              <a:ext cx="1080000" cy="1080000"/>
            </a:xfrm>
            <a:prstGeom prst="rect">
              <a:avLst/>
            </a:prstGeom>
          </p:spPr>
        </p:pic>
        <p:pic>
          <p:nvPicPr>
            <p:cNvPr id="155" name="Picture 154" descr="A person wearing glasses and a hoodie&#10;&#10;Description automatically generated">
              <a:extLst>
                <a:ext uri="{FF2B5EF4-FFF2-40B4-BE49-F238E27FC236}">
                  <a16:creationId xmlns:a16="http://schemas.microsoft.com/office/drawing/2014/main" id="{7070F91B-B2DE-D3BF-EC9C-ECE191219977}"/>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6509241" y="2712335"/>
              <a:ext cx="1080000" cy="1080000"/>
            </a:xfrm>
            <a:prstGeom prst="rect">
              <a:avLst/>
            </a:prstGeom>
          </p:spPr>
        </p:pic>
        <p:pic>
          <p:nvPicPr>
            <p:cNvPr id="181" name="Picture 180" descr="A person with short hair&#10;&#10;Description automatically generated">
              <a:extLst>
                <a:ext uri="{FF2B5EF4-FFF2-40B4-BE49-F238E27FC236}">
                  <a16:creationId xmlns:a16="http://schemas.microsoft.com/office/drawing/2014/main" id="{DEDDFAA3-F51A-587A-690F-C82E20AEF173}"/>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18683692" y="2688517"/>
              <a:ext cx="1080000" cy="1080000"/>
            </a:xfrm>
            <a:prstGeom prst="rect">
              <a:avLst/>
            </a:prstGeom>
          </p:spPr>
        </p:pic>
        <p:pic>
          <p:nvPicPr>
            <p:cNvPr id="21" name="Picture 20" descr="A person with a beard&#10;&#10;Description automatically generated">
              <a:extLst>
                <a:ext uri="{FF2B5EF4-FFF2-40B4-BE49-F238E27FC236}">
                  <a16:creationId xmlns:a16="http://schemas.microsoft.com/office/drawing/2014/main" id="{1CC3C1CB-BECC-B770-50E7-B5030DC7836D}"/>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15372025" y="2704449"/>
              <a:ext cx="1080000" cy="1080000"/>
            </a:xfrm>
            <a:prstGeom prst="rect">
              <a:avLst/>
            </a:prstGeom>
          </p:spPr>
        </p:pic>
        <p:pic>
          <p:nvPicPr>
            <p:cNvPr id="189" name="Picture 188" descr="A person wearing glasses and a suit&#10;&#10;Description automatically generated">
              <a:extLst>
                <a:ext uri="{FF2B5EF4-FFF2-40B4-BE49-F238E27FC236}">
                  <a16:creationId xmlns:a16="http://schemas.microsoft.com/office/drawing/2014/main" id="{2D79C6EE-D882-0F76-2435-277D549CF20C}"/>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14047870" y="2704449"/>
              <a:ext cx="1080000" cy="1080000"/>
            </a:xfrm>
            <a:prstGeom prst="rect">
              <a:avLst/>
            </a:prstGeom>
          </p:spPr>
        </p:pic>
        <p:sp>
          <p:nvSpPr>
            <p:cNvPr id="239" name="TextBox 238">
              <a:extLst>
                <a:ext uri="{FF2B5EF4-FFF2-40B4-BE49-F238E27FC236}">
                  <a16:creationId xmlns:a16="http://schemas.microsoft.com/office/drawing/2014/main" id="{640FB65D-E42B-B382-842E-5E8DC0C4C53E}"/>
                </a:ext>
              </a:extLst>
            </p:cNvPr>
            <p:cNvSpPr txBox="1"/>
            <p:nvPr/>
          </p:nvSpPr>
          <p:spPr>
            <a:xfrm>
              <a:off x="14866474" y="2001446"/>
              <a:ext cx="420628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Cloud Engineering</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63" name="Group 262">
            <a:extLst>
              <a:ext uri="{FF2B5EF4-FFF2-40B4-BE49-F238E27FC236}">
                <a16:creationId xmlns:a16="http://schemas.microsoft.com/office/drawing/2014/main" id="{71CD1874-B97B-258E-7908-B17FDBECF841}"/>
              </a:ext>
            </a:extLst>
          </p:cNvPr>
          <p:cNvGrpSpPr/>
          <p:nvPr/>
        </p:nvGrpSpPr>
        <p:grpSpPr>
          <a:xfrm>
            <a:off x="11221428" y="4560155"/>
            <a:ext cx="5653617" cy="3125607"/>
            <a:chOff x="11221428" y="4199210"/>
            <a:chExt cx="5653617" cy="3125607"/>
          </a:xfrm>
        </p:grpSpPr>
        <p:grpSp>
          <p:nvGrpSpPr>
            <p:cNvPr id="248" name="Group 247">
              <a:extLst>
                <a:ext uri="{FF2B5EF4-FFF2-40B4-BE49-F238E27FC236}">
                  <a16:creationId xmlns:a16="http://schemas.microsoft.com/office/drawing/2014/main" id="{53259A62-A305-9E61-927D-90E7DBA6B95A}"/>
                </a:ext>
              </a:extLst>
            </p:cNvPr>
            <p:cNvGrpSpPr/>
            <p:nvPr/>
          </p:nvGrpSpPr>
          <p:grpSpPr>
            <a:xfrm>
              <a:off x="11221428" y="5093719"/>
              <a:ext cx="5653617" cy="2231098"/>
              <a:chOff x="10537788" y="5164505"/>
              <a:chExt cx="5653617" cy="2231098"/>
            </a:xfrm>
          </p:grpSpPr>
          <p:pic>
            <p:nvPicPr>
              <p:cNvPr id="19" name="Picture 18" descr="A person wearing glasses and a checkered shirt&#10;&#10;Description automatically generated">
                <a:extLst>
                  <a:ext uri="{FF2B5EF4-FFF2-40B4-BE49-F238E27FC236}">
                    <a16:creationId xmlns:a16="http://schemas.microsoft.com/office/drawing/2014/main" id="{9D1B8CDA-3CE7-89AE-FA60-248A89FF4A82}"/>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15086401" y="5194234"/>
                <a:ext cx="1080000" cy="1080000"/>
              </a:xfrm>
              <a:prstGeom prst="rect">
                <a:avLst/>
              </a:prstGeom>
            </p:spPr>
          </p:pic>
          <p:pic>
            <p:nvPicPr>
              <p:cNvPr id="25" name="Picture 24" descr="A person with a mustache&#10;&#10;Description automatically generated">
                <a:extLst>
                  <a:ext uri="{FF2B5EF4-FFF2-40B4-BE49-F238E27FC236}">
                    <a16:creationId xmlns:a16="http://schemas.microsoft.com/office/drawing/2014/main" id="{77A09334-0BA4-53D0-C248-4AA92196CA30}"/>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3917636" y="5172958"/>
                <a:ext cx="1080000" cy="1080000"/>
              </a:xfrm>
              <a:prstGeom prst="rect">
                <a:avLst/>
              </a:prstGeom>
            </p:spPr>
          </p:pic>
          <p:pic>
            <p:nvPicPr>
              <p:cNvPr id="27" name="Picture 26" descr="A person with long hair smiling&#10;&#10;Description automatically generated">
                <a:extLst>
                  <a:ext uri="{FF2B5EF4-FFF2-40B4-BE49-F238E27FC236}">
                    <a16:creationId xmlns:a16="http://schemas.microsoft.com/office/drawing/2014/main" id="{B708A526-148B-EA28-F4E5-DB49A80C40BB}"/>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13917636" y="6254750"/>
                <a:ext cx="1080000" cy="1080000"/>
              </a:xfrm>
              <a:prstGeom prst="rect">
                <a:avLst/>
              </a:prstGeom>
            </p:spPr>
          </p:pic>
          <p:pic>
            <p:nvPicPr>
              <p:cNvPr id="53" name="Picture 52" descr="A person smiling for the camera&#10;&#10;Description automatically generated">
                <a:extLst>
                  <a:ext uri="{FF2B5EF4-FFF2-40B4-BE49-F238E27FC236}">
                    <a16:creationId xmlns:a16="http://schemas.microsoft.com/office/drawing/2014/main" id="{41620514-7E76-925B-F4B8-0BF517719705}"/>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5111405" y="6264045"/>
                <a:ext cx="1080000" cy="1080000"/>
              </a:xfrm>
              <a:prstGeom prst="rect">
                <a:avLst/>
              </a:prstGeom>
            </p:spPr>
          </p:pic>
          <p:pic>
            <p:nvPicPr>
              <p:cNvPr id="63" name="Picture 62" descr="A person wearing glasses and smiling&#10;&#10;Description automatically generated">
                <a:extLst>
                  <a:ext uri="{FF2B5EF4-FFF2-40B4-BE49-F238E27FC236}">
                    <a16:creationId xmlns:a16="http://schemas.microsoft.com/office/drawing/2014/main" id="{2F44A229-3275-41EA-3C8B-9DC9B98EDBED}"/>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12837636" y="5164505"/>
                <a:ext cx="1080000" cy="1080000"/>
              </a:xfrm>
              <a:prstGeom prst="rect">
                <a:avLst/>
              </a:prstGeom>
            </p:spPr>
          </p:pic>
          <p:pic>
            <p:nvPicPr>
              <p:cNvPr id="179" name="Picture 178" descr="A person smiling for a picture&#10;&#10;Description automatically generated">
                <a:extLst>
                  <a:ext uri="{FF2B5EF4-FFF2-40B4-BE49-F238E27FC236}">
                    <a16:creationId xmlns:a16="http://schemas.microsoft.com/office/drawing/2014/main" id="{F7B4CB43-4F15-882A-E218-70493C9A9AEE}"/>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11731557" y="5172958"/>
                <a:ext cx="1080000" cy="1080000"/>
              </a:xfrm>
              <a:prstGeom prst="rect">
                <a:avLst/>
              </a:prstGeom>
            </p:spPr>
          </p:pic>
          <p:pic>
            <p:nvPicPr>
              <p:cNvPr id="191" name="Picture 190" descr="A person wearing glasses and smiling&#10;&#10;Description automatically generated">
                <a:extLst>
                  <a:ext uri="{FF2B5EF4-FFF2-40B4-BE49-F238E27FC236}">
                    <a16:creationId xmlns:a16="http://schemas.microsoft.com/office/drawing/2014/main" id="{3A197504-3635-CE5C-7BAC-0FE91028FEF4}"/>
                  </a:ext>
                </a:extLst>
              </p:cNvPr>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12777933" y="6283823"/>
                <a:ext cx="1080000" cy="1080000"/>
              </a:xfrm>
              <a:prstGeom prst="rect">
                <a:avLst/>
              </a:prstGeom>
            </p:spPr>
          </p:pic>
          <p:pic>
            <p:nvPicPr>
              <p:cNvPr id="219" name="Picture 218" descr="A person in a black shirt&#10;&#10;Description automatically generated">
                <a:extLst>
                  <a:ext uri="{FF2B5EF4-FFF2-40B4-BE49-F238E27FC236}">
                    <a16:creationId xmlns:a16="http://schemas.microsoft.com/office/drawing/2014/main" id="{8E6A3685-A6E6-488C-F5F5-60FD698D67F1}"/>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11723264" y="6283823"/>
                <a:ext cx="1080000" cy="1080000"/>
              </a:xfrm>
              <a:prstGeom prst="rect">
                <a:avLst/>
              </a:prstGeom>
            </p:spPr>
          </p:pic>
          <p:pic>
            <p:nvPicPr>
              <p:cNvPr id="233" name="Picture 232" descr="A person with a beard and mustache&#10;&#10;Description automatically generated">
                <a:extLst>
                  <a:ext uri="{FF2B5EF4-FFF2-40B4-BE49-F238E27FC236}">
                    <a16:creationId xmlns:a16="http://schemas.microsoft.com/office/drawing/2014/main" id="{00F553B9-3ADE-223D-474A-8B89341A96FB}"/>
                  </a:ext>
                </a:extLst>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10537788" y="6315603"/>
                <a:ext cx="1080000" cy="1080000"/>
              </a:xfrm>
              <a:prstGeom prst="rect">
                <a:avLst/>
              </a:prstGeom>
            </p:spPr>
          </p:pic>
          <p:pic>
            <p:nvPicPr>
              <p:cNvPr id="235" name="Picture 234" descr="A person in a white shirt&#10;&#10;Description automatically generated">
                <a:extLst>
                  <a:ext uri="{FF2B5EF4-FFF2-40B4-BE49-F238E27FC236}">
                    <a16:creationId xmlns:a16="http://schemas.microsoft.com/office/drawing/2014/main" id="{0F8F4186-59E2-A919-3A7B-429777A27CDE}"/>
                  </a:ext>
                </a:extLst>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10537788" y="5180268"/>
                <a:ext cx="1080000" cy="1080000"/>
              </a:xfrm>
              <a:prstGeom prst="rect">
                <a:avLst/>
              </a:prstGeom>
            </p:spPr>
          </p:pic>
        </p:grpSp>
        <p:sp>
          <p:nvSpPr>
            <p:cNvPr id="240" name="TextBox 239">
              <a:extLst>
                <a:ext uri="{FF2B5EF4-FFF2-40B4-BE49-F238E27FC236}">
                  <a16:creationId xmlns:a16="http://schemas.microsoft.com/office/drawing/2014/main" id="{87ED0CA4-09BC-2A49-1AC4-B2A93B8BF1BE}"/>
                </a:ext>
              </a:extLst>
            </p:cNvPr>
            <p:cNvSpPr txBox="1"/>
            <p:nvPr/>
          </p:nvSpPr>
          <p:spPr>
            <a:xfrm>
              <a:off x="12896490" y="4199210"/>
              <a:ext cx="223138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rPr>
                <a:t>IC Design</a:t>
              </a:r>
            </a:p>
          </p:txBody>
        </p:sp>
      </p:grpSp>
      <p:grpSp>
        <p:nvGrpSpPr>
          <p:cNvPr id="257" name="Group 256">
            <a:extLst>
              <a:ext uri="{FF2B5EF4-FFF2-40B4-BE49-F238E27FC236}">
                <a16:creationId xmlns:a16="http://schemas.microsoft.com/office/drawing/2014/main" id="{AC15525D-6752-6FD9-51D4-6782A2C23028}"/>
              </a:ext>
            </a:extLst>
          </p:cNvPr>
          <p:cNvGrpSpPr/>
          <p:nvPr/>
        </p:nvGrpSpPr>
        <p:grpSpPr>
          <a:xfrm>
            <a:off x="17960904" y="4611562"/>
            <a:ext cx="4522659" cy="3259695"/>
            <a:chOff x="18017472" y="4228858"/>
            <a:chExt cx="4522659" cy="3259695"/>
          </a:xfrm>
        </p:grpSpPr>
        <p:grpSp>
          <p:nvGrpSpPr>
            <p:cNvPr id="247" name="Group 246">
              <a:extLst>
                <a:ext uri="{FF2B5EF4-FFF2-40B4-BE49-F238E27FC236}">
                  <a16:creationId xmlns:a16="http://schemas.microsoft.com/office/drawing/2014/main" id="{CA53BF47-0DE6-6D26-4A2E-3D4FEFA48476}"/>
                </a:ext>
              </a:extLst>
            </p:cNvPr>
            <p:cNvGrpSpPr/>
            <p:nvPr/>
          </p:nvGrpSpPr>
          <p:grpSpPr>
            <a:xfrm>
              <a:off x="18017472" y="5237440"/>
              <a:ext cx="4522659" cy="2251113"/>
              <a:chOff x="17333832" y="5308226"/>
              <a:chExt cx="4522659" cy="2251113"/>
            </a:xfrm>
          </p:grpSpPr>
          <p:pic>
            <p:nvPicPr>
              <p:cNvPr id="43" name="Picture 42" descr="A person wearing glasses and smiling&#10;&#10;Description automatically generated">
                <a:extLst>
                  <a:ext uri="{FF2B5EF4-FFF2-40B4-BE49-F238E27FC236}">
                    <a16:creationId xmlns:a16="http://schemas.microsoft.com/office/drawing/2014/main" id="{005A4571-F970-D9B0-ABFE-CF83E4561AC1}"/>
                  </a:ext>
                </a:extLst>
              </p:cNvPr>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19645177" y="5341545"/>
                <a:ext cx="1080000" cy="1080000"/>
              </a:xfrm>
              <a:prstGeom prst="rect">
                <a:avLst/>
              </a:prstGeom>
            </p:spPr>
          </p:pic>
          <p:pic>
            <p:nvPicPr>
              <p:cNvPr id="47" name="Picture 46" descr="A person with a beard and mustache&#10;&#10;Description automatically generated">
                <a:extLst>
                  <a:ext uri="{FF2B5EF4-FFF2-40B4-BE49-F238E27FC236}">
                    <a16:creationId xmlns:a16="http://schemas.microsoft.com/office/drawing/2014/main" id="{065704B0-4BA1-2F4C-A96F-5196D97A6F9B}"/>
                  </a:ext>
                </a:extLst>
              </p:cNvPr>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18529490" y="6461285"/>
                <a:ext cx="1080000" cy="1080000"/>
              </a:xfrm>
              <a:prstGeom prst="rect">
                <a:avLst/>
              </a:prstGeom>
            </p:spPr>
          </p:pic>
          <p:pic>
            <p:nvPicPr>
              <p:cNvPr id="49" name="Picture 48" descr="A person wearing glasses and a suit&#10;&#10;Description automatically generated">
                <a:extLst>
                  <a:ext uri="{FF2B5EF4-FFF2-40B4-BE49-F238E27FC236}">
                    <a16:creationId xmlns:a16="http://schemas.microsoft.com/office/drawing/2014/main" id="{4512B6CF-64C9-6EC5-3C9E-BCD59C2F9A91}"/>
                  </a:ext>
                </a:extLst>
              </p:cNvPr>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20776491" y="5308226"/>
                <a:ext cx="1080000" cy="1080000"/>
              </a:xfrm>
              <a:prstGeom prst="rect">
                <a:avLst/>
              </a:prstGeom>
            </p:spPr>
          </p:pic>
          <p:pic>
            <p:nvPicPr>
              <p:cNvPr id="61" name="Picture 60" descr="A person wearing glasses and smiling&#10;&#10;Description automatically generated">
                <a:extLst>
                  <a:ext uri="{FF2B5EF4-FFF2-40B4-BE49-F238E27FC236}">
                    <a16:creationId xmlns:a16="http://schemas.microsoft.com/office/drawing/2014/main" id="{A5C3B8FC-8FA4-19AB-3C30-9D3826317ACA}"/>
                  </a:ext>
                </a:extLst>
              </p:cNvPr>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17414238" y="6453482"/>
                <a:ext cx="1080000" cy="1080000"/>
              </a:xfrm>
              <a:prstGeom prst="rect">
                <a:avLst/>
              </a:prstGeom>
            </p:spPr>
          </p:pic>
          <p:pic>
            <p:nvPicPr>
              <p:cNvPr id="133" name="Picture 132" descr="A person with a beard&#10;&#10;Description automatically generated">
                <a:extLst>
                  <a:ext uri="{FF2B5EF4-FFF2-40B4-BE49-F238E27FC236}">
                    <a16:creationId xmlns:a16="http://schemas.microsoft.com/office/drawing/2014/main" id="{4017F212-5764-BAF7-DFC5-31CC4D4CE114}"/>
                  </a:ext>
                </a:extLst>
              </p:cNvPr>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17333832" y="5308226"/>
                <a:ext cx="1080000" cy="1080000"/>
              </a:xfrm>
              <a:prstGeom prst="rect">
                <a:avLst/>
              </a:prstGeom>
            </p:spPr>
          </p:pic>
          <p:pic>
            <p:nvPicPr>
              <p:cNvPr id="157" name="Picture 156" descr="A person with a beard&#10;&#10;Description automatically generated">
                <a:extLst>
                  <a:ext uri="{FF2B5EF4-FFF2-40B4-BE49-F238E27FC236}">
                    <a16:creationId xmlns:a16="http://schemas.microsoft.com/office/drawing/2014/main" id="{9F2CE3A8-495B-1927-F08B-8CD05EB186B6}"/>
                  </a:ext>
                </a:extLst>
              </p:cNvPr>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18498071" y="5344175"/>
                <a:ext cx="1080000" cy="1080000"/>
              </a:xfrm>
              <a:prstGeom prst="rect">
                <a:avLst/>
              </a:prstGeom>
            </p:spPr>
          </p:pic>
          <p:pic>
            <p:nvPicPr>
              <p:cNvPr id="183" name="Picture 182" descr="A person with glasses and a mustache&#10;&#10;Description automatically generated">
                <a:extLst>
                  <a:ext uri="{FF2B5EF4-FFF2-40B4-BE49-F238E27FC236}">
                    <a16:creationId xmlns:a16="http://schemas.microsoft.com/office/drawing/2014/main" id="{98DDF25B-8636-CD65-BEA5-C6B2E4FDC31A}"/>
                  </a:ext>
                </a:extLst>
              </p:cNvPr>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19691802" y="6479339"/>
                <a:ext cx="1080000" cy="1080000"/>
              </a:xfrm>
              <a:prstGeom prst="rect">
                <a:avLst/>
              </a:prstGeom>
            </p:spPr>
          </p:pic>
          <p:pic>
            <p:nvPicPr>
              <p:cNvPr id="193" name="Picture 192" descr="A person with a beard and mustache&#10;&#10;Description automatically generated">
                <a:extLst>
                  <a:ext uri="{FF2B5EF4-FFF2-40B4-BE49-F238E27FC236}">
                    <a16:creationId xmlns:a16="http://schemas.microsoft.com/office/drawing/2014/main" id="{678C4545-2860-3B45-A37F-6008810B5968}"/>
                  </a:ext>
                </a:extLst>
              </p:cNvPr>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20733977" y="6450420"/>
                <a:ext cx="1080000" cy="1080000"/>
              </a:xfrm>
              <a:prstGeom prst="rect">
                <a:avLst/>
              </a:prstGeom>
            </p:spPr>
          </p:pic>
        </p:grpSp>
        <p:sp>
          <p:nvSpPr>
            <p:cNvPr id="241" name="TextBox 240">
              <a:extLst>
                <a:ext uri="{FF2B5EF4-FFF2-40B4-BE49-F238E27FC236}">
                  <a16:creationId xmlns:a16="http://schemas.microsoft.com/office/drawing/2014/main" id="{5B846071-4964-88D4-3B43-63E6E6B27FDC}"/>
                </a:ext>
              </a:extLst>
            </p:cNvPr>
            <p:cNvSpPr txBox="1"/>
            <p:nvPr/>
          </p:nvSpPr>
          <p:spPr>
            <a:xfrm>
              <a:off x="18644626" y="4228858"/>
              <a:ext cx="289822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IC Validation</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61" name="Group 260">
            <a:extLst>
              <a:ext uri="{FF2B5EF4-FFF2-40B4-BE49-F238E27FC236}">
                <a16:creationId xmlns:a16="http://schemas.microsoft.com/office/drawing/2014/main" id="{5C1574DF-0AB6-DDBA-3470-E6B77E36947D}"/>
              </a:ext>
            </a:extLst>
          </p:cNvPr>
          <p:cNvGrpSpPr/>
          <p:nvPr/>
        </p:nvGrpSpPr>
        <p:grpSpPr>
          <a:xfrm>
            <a:off x="1766034" y="9267533"/>
            <a:ext cx="4153377" cy="3122886"/>
            <a:chOff x="1766034" y="8906588"/>
            <a:chExt cx="4153377" cy="3122886"/>
          </a:xfrm>
        </p:grpSpPr>
        <p:grpSp>
          <p:nvGrpSpPr>
            <p:cNvPr id="251" name="Group 250">
              <a:extLst>
                <a:ext uri="{FF2B5EF4-FFF2-40B4-BE49-F238E27FC236}">
                  <a16:creationId xmlns:a16="http://schemas.microsoft.com/office/drawing/2014/main" id="{ED80D363-89EB-06C6-84F7-7C613BF15B84}"/>
                </a:ext>
              </a:extLst>
            </p:cNvPr>
            <p:cNvGrpSpPr/>
            <p:nvPr/>
          </p:nvGrpSpPr>
          <p:grpSpPr>
            <a:xfrm>
              <a:off x="1766034" y="9865050"/>
              <a:ext cx="4153377" cy="2164424"/>
              <a:chOff x="1250111" y="9778463"/>
              <a:chExt cx="4153377" cy="2164424"/>
            </a:xfrm>
          </p:grpSpPr>
          <p:pic>
            <p:nvPicPr>
              <p:cNvPr id="11" name="Picture 10" descr="A close-up of a person smiling&#10;&#10;Description automatically generated">
                <a:extLst>
                  <a:ext uri="{FF2B5EF4-FFF2-40B4-BE49-F238E27FC236}">
                    <a16:creationId xmlns:a16="http://schemas.microsoft.com/office/drawing/2014/main" id="{1F45CD39-913D-E4CB-38A4-A2A1DD63CC09}"/>
                  </a:ext>
                </a:extLst>
              </p:cNvPr>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1250111" y="9782888"/>
                <a:ext cx="1080000" cy="1080000"/>
              </a:xfrm>
              <a:prstGeom prst="rect">
                <a:avLst/>
              </a:prstGeom>
            </p:spPr>
          </p:pic>
          <p:pic>
            <p:nvPicPr>
              <p:cNvPr id="31" name="Picture 30" descr="A person wearing glasses smiling&#10;&#10;Description automatically generated">
                <a:extLst>
                  <a:ext uri="{FF2B5EF4-FFF2-40B4-BE49-F238E27FC236}">
                    <a16:creationId xmlns:a16="http://schemas.microsoft.com/office/drawing/2014/main" id="{9E7043EA-36F7-C1ED-56B2-CA7FE9F75D36}"/>
                  </a:ext>
                </a:extLst>
              </p:cNvPr>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2472485" y="9782888"/>
                <a:ext cx="1080000" cy="1080000"/>
              </a:xfrm>
              <a:prstGeom prst="rect">
                <a:avLst/>
              </a:prstGeom>
            </p:spPr>
          </p:pic>
          <p:pic>
            <p:nvPicPr>
              <p:cNvPr id="37" name="Picture 36" descr="A person with a white circle&#10;&#10;Description automatically generated with medium confidence">
                <a:extLst>
                  <a:ext uri="{FF2B5EF4-FFF2-40B4-BE49-F238E27FC236}">
                    <a16:creationId xmlns:a16="http://schemas.microsoft.com/office/drawing/2014/main" id="{9D9A8CA3-0E9D-2BA9-8726-E4A8BE770C96}"/>
                  </a:ext>
                </a:extLst>
              </p:cNvPr>
              <p:cNvPicPr>
                <a:picLocks noChangeAspect="1"/>
              </p:cNvPicPr>
              <p:nvPr/>
            </p:nvPicPr>
            <p:blipFill>
              <a:blip r:embed="rId57" cstate="print">
                <a:extLst>
                  <a:ext uri="{28A0092B-C50C-407E-A947-70E740481C1C}">
                    <a14:useLocalDpi xmlns:a14="http://schemas.microsoft.com/office/drawing/2010/main" val="0"/>
                  </a:ext>
                </a:extLst>
              </a:blip>
              <a:stretch>
                <a:fillRect/>
              </a:stretch>
            </p:blipFill>
            <p:spPr>
              <a:xfrm>
                <a:off x="3749068" y="9778463"/>
                <a:ext cx="1080000" cy="1080000"/>
              </a:xfrm>
              <a:prstGeom prst="rect">
                <a:avLst/>
              </a:prstGeom>
            </p:spPr>
          </p:pic>
          <p:pic>
            <p:nvPicPr>
              <p:cNvPr id="147" name="Picture 146" descr="A person with curly hair and beard&#10;&#10;Description automatically generated">
                <a:extLst>
                  <a:ext uri="{FF2B5EF4-FFF2-40B4-BE49-F238E27FC236}">
                    <a16:creationId xmlns:a16="http://schemas.microsoft.com/office/drawing/2014/main" id="{49D99EF9-FB54-B475-5CC2-192187AC52F2}"/>
                  </a:ext>
                </a:extLst>
              </p:cNvPr>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1929063" y="10862887"/>
                <a:ext cx="1080000" cy="1080000"/>
              </a:xfrm>
              <a:prstGeom prst="rect">
                <a:avLst/>
              </a:prstGeom>
            </p:spPr>
          </p:pic>
          <p:pic>
            <p:nvPicPr>
              <p:cNvPr id="161" name="Picture 160" descr="A person with glasses smiling&#10;&#10;Description automatically generated">
                <a:extLst>
                  <a:ext uri="{FF2B5EF4-FFF2-40B4-BE49-F238E27FC236}">
                    <a16:creationId xmlns:a16="http://schemas.microsoft.com/office/drawing/2014/main" id="{E10FD354-846C-9F59-60A6-83EC4C8EC7F6}"/>
                  </a:ext>
                </a:extLst>
              </p:cNvPr>
              <p:cNvPicPr>
                <a:picLocks noChangeAspect="1"/>
              </p:cNvPicPr>
              <p:nvPr/>
            </p:nvPicPr>
            <p:blipFill>
              <a:blip r:embed="rId59" cstate="print">
                <a:extLst>
                  <a:ext uri="{28A0092B-C50C-407E-A947-70E740481C1C}">
                    <a14:useLocalDpi xmlns:a14="http://schemas.microsoft.com/office/drawing/2010/main" val="0"/>
                  </a:ext>
                </a:extLst>
              </a:blip>
              <a:stretch>
                <a:fillRect/>
              </a:stretch>
            </p:blipFill>
            <p:spPr>
              <a:xfrm>
                <a:off x="3196459" y="10862887"/>
                <a:ext cx="1080000" cy="1080000"/>
              </a:xfrm>
              <a:prstGeom prst="rect">
                <a:avLst/>
              </a:prstGeom>
            </p:spPr>
          </p:pic>
          <p:pic>
            <p:nvPicPr>
              <p:cNvPr id="201" name="Picture 200" descr="A person with short hair wearing glasses&#10;&#10;Description automatically generated">
                <a:extLst>
                  <a:ext uri="{FF2B5EF4-FFF2-40B4-BE49-F238E27FC236}">
                    <a16:creationId xmlns:a16="http://schemas.microsoft.com/office/drawing/2014/main" id="{AEEC8667-4343-882F-E3E6-56CA8EB5F940}"/>
                  </a:ext>
                </a:extLst>
              </p:cNvPr>
              <p:cNvPicPr>
                <a:picLocks noChangeAspect="1"/>
              </p:cNvPicPr>
              <p:nvPr/>
            </p:nvPicPr>
            <p:blipFill>
              <a:blip r:embed="rId60" cstate="print">
                <a:extLst>
                  <a:ext uri="{28A0092B-C50C-407E-A947-70E740481C1C}">
                    <a14:useLocalDpi xmlns:a14="http://schemas.microsoft.com/office/drawing/2010/main" val="0"/>
                  </a:ext>
                </a:extLst>
              </a:blip>
              <a:stretch>
                <a:fillRect/>
              </a:stretch>
            </p:blipFill>
            <p:spPr>
              <a:xfrm>
                <a:off x="4323488" y="10862887"/>
                <a:ext cx="1080000" cy="1080000"/>
              </a:xfrm>
              <a:prstGeom prst="rect">
                <a:avLst/>
              </a:prstGeom>
            </p:spPr>
          </p:pic>
        </p:grpSp>
        <p:sp>
          <p:nvSpPr>
            <p:cNvPr id="242" name="TextBox 241">
              <a:extLst>
                <a:ext uri="{FF2B5EF4-FFF2-40B4-BE49-F238E27FC236}">
                  <a16:creationId xmlns:a16="http://schemas.microsoft.com/office/drawing/2014/main" id="{4BF30F3E-7C86-C6AA-A270-5AA471161111}"/>
                </a:ext>
              </a:extLst>
            </p:cNvPr>
            <p:cNvSpPr txBox="1"/>
            <p:nvPr/>
          </p:nvSpPr>
          <p:spPr>
            <a:xfrm>
              <a:off x="1877619" y="8906588"/>
              <a:ext cx="387285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Device Modelling</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56" name="Group 255">
            <a:extLst>
              <a:ext uri="{FF2B5EF4-FFF2-40B4-BE49-F238E27FC236}">
                <a16:creationId xmlns:a16="http://schemas.microsoft.com/office/drawing/2014/main" id="{988BC7E8-0CF9-F6B6-4E20-769345B5947C}"/>
              </a:ext>
            </a:extLst>
          </p:cNvPr>
          <p:cNvGrpSpPr/>
          <p:nvPr/>
        </p:nvGrpSpPr>
        <p:grpSpPr>
          <a:xfrm>
            <a:off x="20752159" y="1988250"/>
            <a:ext cx="2475003" cy="1833210"/>
            <a:chOff x="20752159" y="1988250"/>
            <a:chExt cx="2475003" cy="1833210"/>
          </a:xfrm>
        </p:grpSpPr>
        <p:pic>
          <p:nvPicPr>
            <p:cNvPr id="15" name="Picture 14" descr="A person smiling at the camera&#10;&#10;Description automatically generated">
              <a:extLst>
                <a:ext uri="{FF2B5EF4-FFF2-40B4-BE49-F238E27FC236}">
                  <a16:creationId xmlns:a16="http://schemas.microsoft.com/office/drawing/2014/main" id="{2C81870B-9778-C06E-458B-0779AD380603}"/>
                </a:ext>
              </a:extLst>
            </p:cNvPr>
            <p:cNvPicPr>
              <a:picLocks noChangeAspect="1"/>
            </p:cNvPicPr>
            <p:nvPr/>
          </p:nvPicPr>
          <p:blipFill>
            <a:blip r:embed="rId61" cstate="print">
              <a:extLst>
                <a:ext uri="{28A0092B-C50C-407E-A947-70E740481C1C}">
                  <a14:useLocalDpi xmlns:a14="http://schemas.microsoft.com/office/drawing/2010/main" val="0"/>
                </a:ext>
              </a:extLst>
            </a:blip>
            <a:stretch>
              <a:fillRect/>
            </a:stretch>
          </p:blipFill>
          <p:spPr>
            <a:xfrm>
              <a:off x="20877617" y="2722386"/>
              <a:ext cx="1080000" cy="1080000"/>
            </a:xfrm>
            <a:prstGeom prst="rect">
              <a:avLst/>
            </a:prstGeom>
          </p:spPr>
        </p:pic>
        <p:pic>
          <p:nvPicPr>
            <p:cNvPr id="175" name="Picture 174" descr="A person with long hair&#10;&#10;Description automatically generated">
              <a:extLst>
                <a:ext uri="{FF2B5EF4-FFF2-40B4-BE49-F238E27FC236}">
                  <a16:creationId xmlns:a16="http://schemas.microsoft.com/office/drawing/2014/main" id="{447E4E4A-CF84-3A67-4089-F1908245F305}"/>
                </a:ext>
              </a:extLst>
            </p:cNvPr>
            <p:cNvPicPr>
              <a:picLocks noChangeAspect="1"/>
            </p:cNvPicPr>
            <p:nvPr/>
          </p:nvPicPr>
          <p:blipFill>
            <a:blip r:embed="rId62" cstate="print">
              <a:extLst>
                <a:ext uri="{28A0092B-C50C-407E-A947-70E740481C1C}">
                  <a14:useLocalDpi xmlns:a14="http://schemas.microsoft.com/office/drawing/2010/main" val="0"/>
                </a:ext>
              </a:extLst>
            </a:blip>
            <a:stretch>
              <a:fillRect/>
            </a:stretch>
          </p:blipFill>
          <p:spPr>
            <a:xfrm>
              <a:off x="22147162" y="2741460"/>
              <a:ext cx="1080000" cy="1080000"/>
            </a:xfrm>
            <a:prstGeom prst="rect">
              <a:avLst/>
            </a:prstGeom>
          </p:spPr>
        </p:pic>
        <p:sp>
          <p:nvSpPr>
            <p:cNvPr id="245" name="TextBox 244">
              <a:extLst>
                <a:ext uri="{FF2B5EF4-FFF2-40B4-BE49-F238E27FC236}">
                  <a16:creationId xmlns:a16="http://schemas.microsoft.com/office/drawing/2014/main" id="{378A302E-F7C9-FFCB-F5F4-73CF463E3530}"/>
                </a:ext>
              </a:extLst>
            </p:cNvPr>
            <p:cNvSpPr txBox="1"/>
            <p:nvPr/>
          </p:nvSpPr>
          <p:spPr>
            <a:xfrm>
              <a:off x="20752159" y="1988250"/>
              <a:ext cx="241091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Packaging</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60" name="Group 259">
            <a:extLst>
              <a:ext uri="{FF2B5EF4-FFF2-40B4-BE49-F238E27FC236}">
                <a16:creationId xmlns:a16="http://schemas.microsoft.com/office/drawing/2014/main" id="{95F758CA-8EB8-0351-6280-9DC933F27637}"/>
              </a:ext>
            </a:extLst>
          </p:cNvPr>
          <p:cNvGrpSpPr/>
          <p:nvPr/>
        </p:nvGrpSpPr>
        <p:grpSpPr>
          <a:xfrm>
            <a:off x="6875001" y="9267533"/>
            <a:ext cx="3565079" cy="2958857"/>
            <a:chOff x="6875001" y="8906588"/>
            <a:chExt cx="3565079" cy="2958857"/>
          </a:xfrm>
        </p:grpSpPr>
        <p:grpSp>
          <p:nvGrpSpPr>
            <p:cNvPr id="246" name="Group 245">
              <a:extLst>
                <a:ext uri="{FF2B5EF4-FFF2-40B4-BE49-F238E27FC236}">
                  <a16:creationId xmlns:a16="http://schemas.microsoft.com/office/drawing/2014/main" id="{E89CFC70-1F52-4B6B-A434-7B35C250E743}"/>
                </a:ext>
              </a:extLst>
            </p:cNvPr>
            <p:cNvGrpSpPr/>
            <p:nvPr/>
          </p:nvGrpSpPr>
          <p:grpSpPr>
            <a:xfrm>
              <a:off x="6883518" y="9659571"/>
              <a:ext cx="3352766" cy="2205874"/>
              <a:chOff x="18529490" y="9579630"/>
              <a:chExt cx="3352766" cy="2205874"/>
            </a:xfrm>
          </p:grpSpPr>
          <p:pic>
            <p:nvPicPr>
              <p:cNvPr id="9" name="Picture 8" descr="A person with glasses smiling&#10;&#10;Description automatically generated">
                <a:extLst>
                  <a:ext uri="{FF2B5EF4-FFF2-40B4-BE49-F238E27FC236}">
                    <a16:creationId xmlns:a16="http://schemas.microsoft.com/office/drawing/2014/main" id="{40A444A0-3D19-EE2E-ECBF-61CE6CEA7FC5}"/>
                  </a:ext>
                </a:extLst>
              </p:cNvPr>
              <p:cNvPicPr>
                <a:picLocks noChangeAspect="1"/>
              </p:cNvPicPr>
              <p:nvPr/>
            </p:nvPicPr>
            <p:blipFill>
              <a:blip r:embed="rId63" cstate="print">
                <a:extLst>
                  <a:ext uri="{28A0092B-C50C-407E-A947-70E740481C1C}">
                    <a14:useLocalDpi xmlns:a14="http://schemas.microsoft.com/office/drawing/2010/main" val="0"/>
                  </a:ext>
                </a:extLst>
              </a:blip>
              <a:stretch>
                <a:fillRect/>
              </a:stretch>
            </p:blipFill>
            <p:spPr>
              <a:xfrm>
                <a:off x="20262256" y="9582626"/>
                <a:ext cx="1080000" cy="1080000"/>
              </a:xfrm>
              <a:prstGeom prst="rect">
                <a:avLst/>
              </a:prstGeom>
            </p:spPr>
          </p:pic>
          <p:pic>
            <p:nvPicPr>
              <p:cNvPr id="51" name="Picture 50" descr="A person smiling for a picture&#10;&#10;Description automatically generated">
                <a:extLst>
                  <a:ext uri="{FF2B5EF4-FFF2-40B4-BE49-F238E27FC236}">
                    <a16:creationId xmlns:a16="http://schemas.microsoft.com/office/drawing/2014/main" id="{4251D8D2-A1D7-BE45-E71A-D16E7E77929E}"/>
                  </a:ext>
                </a:extLst>
              </p:cNvPr>
              <p:cNvPicPr>
                <a:picLocks noChangeAspect="1"/>
              </p:cNvPicPr>
              <p:nvPr/>
            </p:nvPicPr>
            <p:blipFill>
              <a:blip r:embed="rId64" cstate="print">
                <a:extLst>
                  <a:ext uri="{28A0092B-C50C-407E-A947-70E740481C1C}">
                    <a14:useLocalDpi xmlns:a14="http://schemas.microsoft.com/office/drawing/2010/main" val="0"/>
                  </a:ext>
                </a:extLst>
              </a:blip>
              <a:stretch>
                <a:fillRect/>
              </a:stretch>
            </p:blipFill>
            <p:spPr>
              <a:xfrm>
                <a:off x="20802256" y="10662625"/>
                <a:ext cx="1080000" cy="1080000"/>
              </a:xfrm>
              <a:prstGeom prst="rect">
                <a:avLst/>
              </a:prstGeom>
            </p:spPr>
          </p:pic>
          <p:pic>
            <p:nvPicPr>
              <p:cNvPr id="137" name="Picture 136" descr="A person with glasses and beard&#10;&#10;Description automatically generated">
                <a:extLst>
                  <a:ext uri="{FF2B5EF4-FFF2-40B4-BE49-F238E27FC236}">
                    <a16:creationId xmlns:a16="http://schemas.microsoft.com/office/drawing/2014/main" id="{8E7F5AB3-B008-2ABD-185C-FA37BECD981F}"/>
                  </a:ext>
                </a:extLst>
              </p:cNvPr>
              <p:cNvPicPr>
                <a:picLocks noChangeAspect="1"/>
              </p:cNvPicPr>
              <p:nvPr/>
            </p:nvPicPr>
            <p:blipFill>
              <a:blip r:embed="rId65" cstate="print">
                <a:extLst>
                  <a:ext uri="{28A0092B-C50C-407E-A947-70E740481C1C}">
                    <a14:useLocalDpi xmlns:a14="http://schemas.microsoft.com/office/drawing/2010/main" val="0"/>
                  </a:ext>
                </a:extLst>
              </a:blip>
              <a:stretch>
                <a:fillRect/>
              </a:stretch>
            </p:blipFill>
            <p:spPr>
              <a:xfrm>
                <a:off x="18529490" y="10705504"/>
                <a:ext cx="1080000" cy="1080000"/>
              </a:xfrm>
              <a:prstGeom prst="rect">
                <a:avLst/>
              </a:prstGeom>
            </p:spPr>
          </p:pic>
          <p:pic>
            <p:nvPicPr>
              <p:cNvPr id="171" name="Picture 170" descr="A person wearing glasses and a sweater&#10;&#10;Description automatically generated">
                <a:extLst>
                  <a:ext uri="{FF2B5EF4-FFF2-40B4-BE49-F238E27FC236}">
                    <a16:creationId xmlns:a16="http://schemas.microsoft.com/office/drawing/2014/main" id="{C0AE6330-63F8-F02B-E480-C0BD1C8320B4}"/>
                  </a:ext>
                </a:extLst>
              </p:cNvPr>
              <p:cNvPicPr>
                <a:picLocks noChangeAspect="1"/>
              </p:cNvPicPr>
              <p:nvPr/>
            </p:nvPicPr>
            <p:blipFill>
              <a:blip r:embed="rId66" cstate="print">
                <a:extLst>
                  <a:ext uri="{28A0092B-C50C-407E-A947-70E740481C1C}">
                    <a14:useLocalDpi xmlns:a14="http://schemas.microsoft.com/office/drawing/2010/main" val="0"/>
                  </a:ext>
                </a:extLst>
              </a:blip>
              <a:stretch>
                <a:fillRect/>
              </a:stretch>
            </p:blipFill>
            <p:spPr>
              <a:xfrm>
                <a:off x="19025877" y="9579630"/>
                <a:ext cx="1080000" cy="1080000"/>
              </a:xfrm>
              <a:prstGeom prst="rect">
                <a:avLst/>
              </a:prstGeom>
            </p:spPr>
          </p:pic>
          <p:pic>
            <p:nvPicPr>
              <p:cNvPr id="217" name="Picture 216" descr="A person wearing glasses&#10;&#10;Description automatically generated">
                <a:extLst>
                  <a:ext uri="{FF2B5EF4-FFF2-40B4-BE49-F238E27FC236}">
                    <a16:creationId xmlns:a16="http://schemas.microsoft.com/office/drawing/2014/main" id="{DA1A19C8-FBA5-2387-4536-1F7E7771569C}"/>
                  </a:ext>
                </a:extLst>
              </p:cNvPr>
              <p:cNvPicPr>
                <a:picLocks noChangeAspect="1"/>
              </p:cNvPicPr>
              <p:nvPr/>
            </p:nvPicPr>
            <p:blipFill>
              <a:blip r:embed="rId67" cstate="print">
                <a:extLst>
                  <a:ext uri="{28A0092B-C50C-407E-A947-70E740481C1C}">
                    <a14:useLocalDpi xmlns:a14="http://schemas.microsoft.com/office/drawing/2010/main" val="0"/>
                  </a:ext>
                </a:extLst>
              </a:blip>
              <a:stretch>
                <a:fillRect/>
              </a:stretch>
            </p:blipFill>
            <p:spPr>
              <a:xfrm>
                <a:off x="19633013" y="10672670"/>
                <a:ext cx="1080000" cy="1080000"/>
              </a:xfrm>
              <a:prstGeom prst="rect">
                <a:avLst/>
              </a:prstGeom>
            </p:spPr>
          </p:pic>
        </p:grpSp>
        <p:sp>
          <p:nvSpPr>
            <p:cNvPr id="252" name="TextBox 251">
              <a:extLst>
                <a:ext uri="{FF2B5EF4-FFF2-40B4-BE49-F238E27FC236}">
                  <a16:creationId xmlns:a16="http://schemas.microsoft.com/office/drawing/2014/main" id="{CE99B132-AA13-3BEC-D878-612046AAEEBD}"/>
                </a:ext>
              </a:extLst>
            </p:cNvPr>
            <p:cNvSpPr txBox="1"/>
            <p:nvPr/>
          </p:nvSpPr>
          <p:spPr>
            <a:xfrm>
              <a:off x="6875001" y="8906588"/>
              <a:ext cx="356507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Cryogenic Labs</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59" name="Group 258">
            <a:extLst>
              <a:ext uri="{FF2B5EF4-FFF2-40B4-BE49-F238E27FC236}">
                <a16:creationId xmlns:a16="http://schemas.microsoft.com/office/drawing/2014/main" id="{2901FC06-C835-6C03-6ADA-CB660E019799}"/>
              </a:ext>
            </a:extLst>
          </p:cNvPr>
          <p:cNvGrpSpPr/>
          <p:nvPr/>
        </p:nvGrpSpPr>
        <p:grpSpPr>
          <a:xfrm>
            <a:off x="11163969" y="8519155"/>
            <a:ext cx="4975721" cy="4193158"/>
            <a:chOff x="11163969" y="8158210"/>
            <a:chExt cx="4975721" cy="4193158"/>
          </a:xfrm>
        </p:grpSpPr>
        <p:grpSp>
          <p:nvGrpSpPr>
            <p:cNvPr id="244" name="Group 243">
              <a:extLst>
                <a:ext uri="{FF2B5EF4-FFF2-40B4-BE49-F238E27FC236}">
                  <a16:creationId xmlns:a16="http://schemas.microsoft.com/office/drawing/2014/main" id="{C57529C8-E3B4-439B-7534-DADD840F31A8}"/>
                </a:ext>
              </a:extLst>
            </p:cNvPr>
            <p:cNvGrpSpPr/>
            <p:nvPr/>
          </p:nvGrpSpPr>
          <p:grpSpPr>
            <a:xfrm>
              <a:off x="11564606" y="9075803"/>
              <a:ext cx="4384618" cy="3275565"/>
              <a:chOff x="6785088" y="9328121"/>
              <a:chExt cx="4384618" cy="3275565"/>
            </a:xfrm>
          </p:grpSpPr>
          <p:pic>
            <p:nvPicPr>
              <p:cNvPr id="41" name="Picture 40" descr="A person smiling at the camera&#10;&#10;Description automatically generated">
                <a:extLst>
                  <a:ext uri="{FF2B5EF4-FFF2-40B4-BE49-F238E27FC236}">
                    <a16:creationId xmlns:a16="http://schemas.microsoft.com/office/drawing/2014/main" id="{EBDD3653-876F-85FB-A5A7-9702701144FD}"/>
                  </a:ext>
                </a:extLst>
              </p:cNvPr>
              <p:cNvPicPr>
                <a:picLocks noChangeAspect="1"/>
              </p:cNvPicPr>
              <p:nvPr/>
            </p:nvPicPr>
            <p:blipFill>
              <a:blip r:embed="rId68" cstate="print">
                <a:extLst>
                  <a:ext uri="{28A0092B-C50C-407E-A947-70E740481C1C}">
                    <a14:useLocalDpi xmlns:a14="http://schemas.microsoft.com/office/drawing/2010/main" val="0"/>
                  </a:ext>
                </a:extLst>
              </a:blip>
              <a:stretch>
                <a:fillRect/>
              </a:stretch>
            </p:blipFill>
            <p:spPr>
              <a:xfrm>
                <a:off x="6860349" y="9328121"/>
                <a:ext cx="1080000" cy="1080000"/>
              </a:xfrm>
              <a:prstGeom prst="rect">
                <a:avLst/>
              </a:prstGeom>
            </p:spPr>
          </p:pic>
          <p:pic>
            <p:nvPicPr>
              <p:cNvPr id="143" name="Picture 142" descr="A close-up of a person smiling&#10;&#10;Description automatically generated">
                <a:extLst>
                  <a:ext uri="{FF2B5EF4-FFF2-40B4-BE49-F238E27FC236}">
                    <a16:creationId xmlns:a16="http://schemas.microsoft.com/office/drawing/2014/main" id="{FB646EBA-3501-24F0-D065-0D588175E0CE}"/>
                  </a:ext>
                </a:extLst>
              </p:cNvPr>
              <p:cNvPicPr>
                <a:picLocks noChangeAspect="1"/>
              </p:cNvPicPr>
              <p:nvPr/>
            </p:nvPicPr>
            <p:blipFill>
              <a:blip r:embed="rId69" cstate="print">
                <a:extLst>
                  <a:ext uri="{28A0092B-C50C-407E-A947-70E740481C1C}">
                    <a14:useLocalDpi xmlns:a14="http://schemas.microsoft.com/office/drawing/2010/main" val="0"/>
                  </a:ext>
                </a:extLst>
              </a:blip>
              <a:stretch>
                <a:fillRect/>
              </a:stretch>
            </p:blipFill>
            <p:spPr>
              <a:xfrm>
                <a:off x="7839342" y="10385408"/>
                <a:ext cx="1080000" cy="1080000"/>
              </a:xfrm>
              <a:prstGeom prst="rect">
                <a:avLst/>
              </a:prstGeom>
            </p:spPr>
          </p:pic>
          <p:pic>
            <p:nvPicPr>
              <p:cNvPr id="173" name="Picture 172" descr="A person smiling for a picture&#10;&#10;Description automatically generated">
                <a:extLst>
                  <a:ext uri="{FF2B5EF4-FFF2-40B4-BE49-F238E27FC236}">
                    <a16:creationId xmlns:a16="http://schemas.microsoft.com/office/drawing/2014/main" id="{2E18967E-607B-24EF-A8BE-24829E52C524}"/>
                  </a:ext>
                </a:extLst>
              </p:cNvPr>
              <p:cNvPicPr>
                <a:picLocks noChangeAspect="1"/>
              </p:cNvPicPr>
              <p:nvPr/>
            </p:nvPicPr>
            <p:blipFill>
              <a:blip r:embed="rId70" cstate="print">
                <a:extLst>
                  <a:ext uri="{28A0092B-C50C-407E-A947-70E740481C1C}">
                    <a14:useLocalDpi xmlns:a14="http://schemas.microsoft.com/office/drawing/2010/main" val="0"/>
                  </a:ext>
                </a:extLst>
              </a:blip>
              <a:stretch>
                <a:fillRect/>
              </a:stretch>
            </p:blipFill>
            <p:spPr>
              <a:xfrm>
                <a:off x="8953340" y="9355404"/>
                <a:ext cx="1080000" cy="1080000"/>
              </a:xfrm>
              <a:prstGeom prst="rect">
                <a:avLst/>
              </a:prstGeom>
            </p:spPr>
          </p:pic>
          <p:pic>
            <p:nvPicPr>
              <p:cNvPr id="177" name="Picture 176" descr="A person with long hair wearing a turtleneck&#10;&#10;Description automatically generated">
                <a:extLst>
                  <a:ext uri="{FF2B5EF4-FFF2-40B4-BE49-F238E27FC236}">
                    <a16:creationId xmlns:a16="http://schemas.microsoft.com/office/drawing/2014/main" id="{51D65344-5C23-9E6D-516F-DCB70662DD01}"/>
                  </a:ext>
                </a:extLst>
              </p:cNvPr>
              <p:cNvPicPr>
                <a:picLocks noChangeAspect="1"/>
              </p:cNvPicPr>
              <p:nvPr/>
            </p:nvPicPr>
            <p:blipFill>
              <a:blip r:embed="rId71" cstate="print">
                <a:extLst>
                  <a:ext uri="{28A0092B-C50C-407E-A947-70E740481C1C}">
                    <a14:useLocalDpi xmlns:a14="http://schemas.microsoft.com/office/drawing/2010/main" val="0"/>
                  </a:ext>
                </a:extLst>
              </a:blip>
              <a:stretch>
                <a:fillRect/>
              </a:stretch>
            </p:blipFill>
            <p:spPr>
              <a:xfrm>
                <a:off x="10005509" y="9401843"/>
                <a:ext cx="1080000" cy="1080000"/>
              </a:xfrm>
              <a:prstGeom prst="rect">
                <a:avLst/>
              </a:prstGeom>
            </p:spPr>
          </p:pic>
          <p:pic>
            <p:nvPicPr>
              <p:cNvPr id="207" name="Picture 206" descr="A close-up of a person&#10;&#10;Description automatically generated">
                <a:extLst>
                  <a:ext uri="{FF2B5EF4-FFF2-40B4-BE49-F238E27FC236}">
                    <a16:creationId xmlns:a16="http://schemas.microsoft.com/office/drawing/2014/main" id="{759AC6FD-7109-7277-480A-73D8DF19E9A0}"/>
                  </a:ext>
                </a:extLst>
              </p:cNvPr>
              <p:cNvPicPr>
                <a:picLocks noChangeAspect="1"/>
              </p:cNvPicPr>
              <p:nvPr/>
            </p:nvPicPr>
            <p:blipFill>
              <a:blip r:embed="rId72" cstate="print">
                <a:extLst>
                  <a:ext uri="{28A0092B-C50C-407E-A947-70E740481C1C}">
                    <a14:useLocalDpi xmlns:a14="http://schemas.microsoft.com/office/drawing/2010/main" val="0"/>
                  </a:ext>
                </a:extLst>
              </a:blip>
              <a:stretch>
                <a:fillRect/>
              </a:stretch>
            </p:blipFill>
            <p:spPr>
              <a:xfrm>
                <a:off x="9030243" y="11523686"/>
                <a:ext cx="1080000" cy="1080000"/>
              </a:xfrm>
              <a:prstGeom prst="rect">
                <a:avLst/>
              </a:prstGeom>
            </p:spPr>
          </p:pic>
          <p:pic>
            <p:nvPicPr>
              <p:cNvPr id="213" name="Picture 212" descr="A person wearing glasses and smiling&#10;&#10;Description automatically generated">
                <a:extLst>
                  <a:ext uri="{FF2B5EF4-FFF2-40B4-BE49-F238E27FC236}">
                    <a16:creationId xmlns:a16="http://schemas.microsoft.com/office/drawing/2014/main" id="{EA32714F-B068-A4F4-EE60-C8BEC6E40D9C}"/>
                  </a:ext>
                </a:extLst>
              </p:cNvPr>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8966516" y="10405927"/>
                <a:ext cx="1080000" cy="1080000"/>
              </a:xfrm>
              <a:prstGeom prst="rect">
                <a:avLst/>
              </a:prstGeom>
            </p:spPr>
          </p:pic>
          <p:pic>
            <p:nvPicPr>
              <p:cNvPr id="221" name="Picture 220" descr="A person smiling at the camera&#10;&#10;Description automatically generated">
                <a:extLst>
                  <a:ext uri="{FF2B5EF4-FFF2-40B4-BE49-F238E27FC236}">
                    <a16:creationId xmlns:a16="http://schemas.microsoft.com/office/drawing/2014/main" id="{A40851F9-763B-17B1-894A-FEB127A6C930}"/>
                  </a:ext>
                </a:extLst>
              </p:cNvPr>
              <p:cNvPicPr>
                <a:picLocks noChangeAspect="1"/>
              </p:cNvPicPr>
              <p:nvPr/>
            </p:nvPicPr>
            <p:blipFill>
              <a:blip r:embed="rId74" cstate="print">
                <a:extLst>
                  <a:ext uri="{28A0092B-C50C-407E-A947-70E740481C1C}">
                    <a14:useLocalDpi xmlns:a14="http://schemas.microsoft.com/office/drawing/2010/main" val="0"/>
                  </a:ext>
                </a:extLst>
              </a:blip>
              <a:stretch>
                <a:fillRect/>
              </a:stretch>
            </p:blipFill>
            <p:spPr>
              <a:xfrm>
                <a:off x="10089706" y="10379750"/>
                <a:ext cx="1080000" cy="1080000"/>
              </a:xfrm>
              <a:prstGeom prst="rect">
                <a:avLst/>
              </a:prstGeom>
            </p:spPr>
          </p:pic>
          <p:pic>
            <p:nvPicPr>
              <p:cNvPr id="225" name="Picture 224" descr="A person with long hair wearing glasses&#10;&#10;Description automatically generated">
                <a:extLst>
                  <a:ext uri="{FF2B5EF4-FFF2-40B4-BE49-F238E27FC236}">
                    <a16:creationId xmlns:a16="http://schemas.microsoft.com/office/drawing/2014/main" id="{7287021E-6886-66AD-1EF5-CD6C899C4939}"/>
                  </a:ext>
                </a:extLst>
              </p:cNvPr>
              <p:cNvPicPr>
                <a:picLocks noChangeAspect="1"/>
              </p:cNvPicPr>
              <p:nvPr/>
            </p:nvPicPr>
            <p:blipFill>
              <a:blip r:embed="rId75" cstate="print">
                <a:extLst>
                  <a:ext uri="{28A0092B-C50C-407E-A947-70E740481C1C}">
                    <a14:useLocalDpi xmlns:a14="http://schemas.microsoft.com/office/drawing/2010/main" val="0"/>
                  </a:ext>
                </a:extLst>
              </a:blip>
              <a:stretch>
                <a:fillRect/>
              </a:stretch>
            </p:blipFill>
            <p:spPr>
              <a:xfrm>
                <a:off x="6785088" y="10404931"/>
                <a:ext cx="1080000" cy="1080000"/>
              </a:xfrm>
              <a:prstGeom prst="rect">
                <a:avLst/>
              </a:prstGeom>
            </p:spPr>
          </p:pic>
          <p:pic>
            <p:nvPicPr>
              <p:cNvPr id="227" name="Picture 226" descr="A person with a beard and mustache&#10;&#10;Description automatically generated">
                <a:extLst>
                  <a:ext uri="{FF2B5EF4-FFF2-40B4-BE49-F238E27FC236}">
                    <a16:creationId xmlns:a16="http://schemas.microsoft.com/office/drawing/2014/main" id="{FA0C540A-7AD7-42DC-BA46-ECD49916EC90}"/>
                  </a:ext>
                </a:extLst>
              </p:cNvPr>
              <p:cNvPicPr>
                <a:picLocks noChangeAspect="1"/>
              </p:cNvPicPr>
              <p:nvPr/>
            </p:nvPicPr>
            <p:blipFill>
              <a:blip r:embed="rId76" cstate="print">
                <a:extLst>
                  <a:ext uri="{28A0092B-C50C-407E-A947-70E740481C1C}">
                    <a14:useLocalDpi xmlns:a14="http://schemas.microsoft.com/office/drawing/2010/main" val="0"/>
                  </a:ext>
                </a:extLst>
              </a:blip>
              <a:stretch>
                <a:fillRect/>
              </a:stretch>
            </p:blipFill>
            <p:spPr>
              <a:xfrm>
                <a:off x="7901888" y="11486321"/>
                <a:ext cx="1080000" cy="1080000"/>
              </a:xfrm>
              <a:prstGeom prst="rect">
                <a:avLst/>
              </a:prstGeom>
            </p:spPr>
          </p:pic>
          <p:pic>
            <p:nvPicPr>
              <p:cNvPr id="229" name="Picture 228" descr="A person with blonde hair&#10;&#10;Description automatically generated">
                <a:extLst>
                  <a:ext uri="{FF2B5EF4-FFF2-40B4-BE49-F238E27FC236}">
                    <a16:creationId xmlns:a16="http://schemas.microsoft.com/office/drawing/2014/main" id="{1335A155-3E62-4009-52D6-CF1A60380737}"/>
                  </a:ext>
                </a:extLst>
              </p:cNvPr>
              <p:cNvPicPr>
                <a:picLocks noChangeAspect="1"/>
              </p:cNvPicPr>
              <p:nvPr/>
            </p:nvPicPr>
            <p:blipFill>
              <a:blip r:embed="rId77" cstate="print">
                <a:extLst>
                  <a:ext uri="{28A0092B-C50C-407E-A947-70E740481C1C}">
                    <a14:useLocalDpi xmlns:a14="http://schemas.microsoft.com/office/drawing/2010/main" val="0"/>
                  </a:ext>
                </a:extLst>
              </a:blip>
              <a:stretch>
                <a:fillRect/>
              </a:stretch>
            </p:blipFill>
            <p:spPr>
              <a:xfrm>
                <a:off x="7926091" y="9353264"/>
                <a:ext cx="1080000" cy="1080000"/>
              </a:xfrm>
              <a:prstGeom prst="rect">
                <a:avLst/>
              </a:prstGeom>
            </p:spPr>
          </p:pic>
        </p:grpSp>
        <p:sp>
          <p:nvSpPr>
            <p:cNvPr id="253" name="TextBox 252">
              <a:extLst>
                <a:ext uri="{FF2B5EF4-FFF2-40B4-BE49-F238E27FC236}">
                  <a16:creationId xmlns:a16="http://schemas.microsoft.com/office/drawing/2014/main" id="{FC9C7E6F-1686-7336-4BC4-B6FB89727301}"/>
                </a:ext>
              </a:extLst>
            </p:cNvPr>
            <p:cNvSpPr txBox="1"/>
            <p:nvPr/>
          </p:nvSpPr>
          <p:spPr>
            <a:xfrm>
              <a:off x="11163969" y="8158210"/>
              <a:ext cx="4975721"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Intelligent Automation</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58" name="Group 257">
            <a:extLst>
              <a:ext uri="{FF2B5EF4-FFF2-40B4-BE49-F238E27FC236}">
                <a16:creationId xmlns:a16="http://schemas.microsoft.com/office/drawing/2014/main" id="{991B59FF-0492-2DAC-DFE6-1F860AD65F34}"/>
              </a:ext>
            </a:extLst>
          </p:cNvPr>
          <p:cNvGrpSpPr/>
          <p:nvPr/>
        </p:nvGrpSpPr>
        <p:grpSpPr>
          <a:xfrm>
            <a:off x="16625982" y="8519155"/>
            <a:ext cx="6822380" cy="2942462"/>
            <a:chOff x="16627251" y="8260470"/>
            <a:chExt cx="6822380" cy="2942462"/>
          </a:xfrm>
        </p:grpSpPr>
        <p:grpSp>
          <p:nvGrpSpPr>
            <p:cNvPr id="243" name="Group 242">
              <a:extLst>
                <a:ext uri="{FF2B5EF4-FFF2-40B4-BE49-F238E27FC236}">
                  <a16:creationId xmlns:a16="http://schemas.microsoft.com/office/drawing/2014/main" id="{6E3AFA2F-8C80-4E12-DA9B-87917F585FA0}"/>
                </a:ext>
              </a:extLst>
            </p:cNvPr>
            <p:cNvGrpSpPr/>
            <p:nvPr/>
          </p:nvGrpSpPr>
          <p:grpSpPr>
            <a:xfrm>
              <a:off x="18623400" y="8995488"/>
              <a:ext cx="3281809" cy="2207444"/>
              <a:chOff x="12618844" y="9544663"/>
              <a:chExt cx="3281809" cy="2207444"/>
            </a:xfrm>
          </p:grpSpPr>
          <p:pic>
            <p:nvPicPr>
              <p:cNvPr id="7" name="Picture 6" descr="A person smiling for the camera&#10;&#10;Description automatically generated">
                <a:extLst>
                  <a:ext uri="{FF2B5EF4-FFF2-40B4-BE49-F238E27FC236}">
                    <a16:creationId xmlns:a16="http://schemas.microsoft.com/office/drawing/2014/main" id="{195A4342-46DC-68CA-5CFE-35A690726873}"/>
                  </a:ext>
                </a:extLst>
              </p:cNvPr>
              <p:cNvPicPr>
                <a:picLocks noChangeAspect="1"/>
              </p:cNvPicPr>
              <p:nvPr/>
            </p:nvPicPr>
            <p:blipFill>
              <a:blip r:embed="rId78" cstate="print">
                <a:extLst>
                  <a:ext uri="{28A0092B-C50C-407E-A947-70E740481C1C}">
                    <a14:useLocalDpi xmlns:a14="http://schemas.microsoft.com/office/drawing/2010/main" val="0"/>
                  </a:ext>
                </a:extLst>
              </a:blip>
              <a:stretch>
                <a:fillRect/>
              </a:stretch>
            </p:blipFill>
            <p:spPr>
              <a:xfrm>
                <a:off x="12618844" y="10653128"/>
                <a:ext cx="1080000" cy="1080000"/>
              </a:xfrm>
              <a:prstGeom prst="rect">
                <a:avLst/>
              </a:prstGeom>
            </p:spPr>
          </p:pic>
          <p:pic>
            <p:nvPicPr>
              <p:cNvPr id="17" name="Picture 16" descr="A person smiling for the camera&#10;&#10;Description automatically generated">
                <a:extLst>
                  <a:ext uri="{FF2B5EF4-FFF2-40B4-BE49-F238E27FC236}">
                    <a16:creationId xmlns:a16="http://schemas.microsoft.com/office/drawing/2014/main" id="{8DE05E5B-A97A-90E3-7EB0-3E1E905BD9CA}"/>
                  </a:ext>
                </a:extLst>
              </p:cNvPr>
              <p:cNvPicPr>
                <a:picLocks noChangeAspect="1"/>
              </p:cNvPicPr>
              <p:nvPr/>
            </p:nvPicPr>
            <p:blipFill>
              <a:blip r:embed="rId79" cstate="print">
                <a:extLst>
                  <a:ext uri="{28A0092B-C50C-407E-A947-70E740481C1C}">
                    <a14:useLocalDpi xmlns:a14="http://schemas.microsoft.com/office/drawing/2010/main" val="0"/>
                  </a:ext>
                </a:extLst>
              </a:blip>
              <a:stretch>
                <a:fillRect/>
              </a:stretch>
            </p:blipFill>
            <p:spPr>
              <a:xfrm>
                <a:off x="14820653" y="10634108"/>
                <a:ext cx="1080000" cy="1080000"/>
              </a:xfrm>
              <a:prstGeom prst="rect">
                <a:avLst/>
              </a:prstGeom>
            </p:spPr>
          </p:pic>
          <p:pic>
            <p:nvPicPr>
              <p:cNvPr id="23" name="Picture 22" descr="A close-up of a person&#10;&#10;Description automatically generated">
                <a:extLst>
                  <a:ext uri="{FF2B5EF4-FFF2-40B4-BE49-F238E27FC236}">
                    <a16:creationId xmlns:a16="http://schemas.microsoft.com/office/drawing/2014/main" id="{3766D7C2-680E-2C22-9F7A-946BE7414D36}"/>
                  </a:ext>
                </a:extLst>
              </p:cNvPr>
              <p:cNvPicPr>
                <a:picLocks noChangeAspect="1"/>
              </p:cNvPicPr>
              <p:nvPr/>
            </p:nvPicPr>
            <p:blipFill>
              <a:blip r:embed="rId80" cstate="print">
                <a:extLst>
                  <a:ext uri="{28A0092B-C50C-407E-A947-70E740481C1C}">
                    <a14:useLocalDpi xmlns:a14="http://schemas.microsoft.com/office/drawing/2010/main" val="0"/>
                  </a:ext>
                </a:extLst>
              </a:blip>
              <a:stretch>
                <a:fillRect/>
              </a:stretch>
            </p:blipFill>
            <p:spPr>
              <a:xfrm>
                <a:off x="13664314" y="9573128"/>
                <a:ext cx="1080000" cy="1080000"/>
              </a:xfrm>
              <a:prstGeom prst="rect">
                <a:avLst/>
              </a:prstGeom>
            </p:spPr>
          </p:pic>
          <p:pic>
            <p:nvPicPr>
              <p:cNvPr id="139" name="Picture 138" descr="A person with a beard&#10;&#10;Description automatically generated">
                <a:extLst>
                  <a:ext uri="{FF2B5EF4-FFF2-40B4-BE49-F238E27FC236}">
                    <a16:creationId xmlns:a16="http://schemas.microsoft.com/office/drawing/2014/main" id="{19A4BE23-77FF-878D-FF35-606EEB87FBD5}"/>
                  </a:ext>
                </a:extLst>
              </p:cNvPr>
              <p:cNvPicPr>
                <a:picLocks noChangeAspect="1"/>
              </p:cNvPicPr>
              <p:nvPr/>
            </p:nvPicPr>
            <p:blipFill>
              <a:blip r:embed="rId81" cstate="print">
                <a:extLst>
                  <a:ext uri="{28A0092B-C50C-407E-A947-70E740481C1C}">
                    <a14:useLocalDpi xmlns:a14="http://schemas.microsoft.com/office/drawing/2010/main" val="0"/>
                  </a:ext>
                </a:extLst>
              </a:blip>
              <a:stretch>
                <a:fillRect/>
              </a:stretch>
            </p:blipFill>
            <p:spPr>
              <a:xfrm>
                <a:off x="13703352" y="10672107"/>
                <a:ext cx="1080000" cy="1080000"/>
              </a:xfrm>
              <a:prstGeom prst="rect">
                <a:avLst/>
              </a:prstGeom>
            </p:spPr>
          </p:pic>
          <p:pic>
            <p:nvPicPr>
              <p:cNvPr id="209" name="Picture 208" descr="A person smiling for a picture&#10;&#10;Description automatically generated">
                <a:extLst>
                  <a:ext uri="{FF2B5EF4-FFF2-40B4-BE49-F238E27FC236}">
                    <a16:creationId xmlns:a16="http://schemas.microsoft.com/office/drawing/2014/main" id="{290646B4-D966-7CCF-8DF0-03BE5FC8DBDE}"/>
                  </a:ext>
                </a:extLst>
              </p:cNvPr>
              <p:cNvPicPr>
                <a:picLocks noChangeAspect="1"/>
              </p:cNvPicPr>
              <p:nvPr/>
            </p:nvPicPr>
            <p:blipFill>
              <a:blip r:embed="rId82" cstate="print">
                <a:extLst>
                  <a:ext uri="{28A0092B-C50C-407E-A947-70E740481C1C}">
                    <a14:useLocalDpi xmlns:a14="http://schemas.microsoft.com/office/drawing/2010/main" val="0"/>
                  </a:ext>
                </a:extLst>
              </a:blip>
              <a:stretch>
                <a:fillRect/>
              </a:stretch>
            </p:blipFill>
            <p:spPr>
              <a:xfrm>
                <a:off x="14746051" y="9636436"/>
                <a:ext cx="1080000" cy="1080000"/>
              </a:xfrm>
              <a:prstGeom prst="rect">
                <a:avLst/>
              </a:prstGeom>
            </p:spPr>
          </p:pic>
          <p:pic>
            <p:nvPicPr>
              <p:cNvPr id="231" name="Picture 230" descr="A person wearing glasses and smiling&#10;&#10;Description automatically generated">
                <a:extLst>
                  <a:ext uri="{FF2B5EF4-FFF2-40B4-BE49-F238E27FC236}">
                    <a16:creationId xmlns:a16="http://schemas.microsoft.com/office/drawing/2014/main" id="{98D50093-BECA-824D-9046-9268F46D55BB}"/>
                  </a:ext>
                </a:extLst>
              </p:cNvPr>
              <p:cNvPicPr>
                <a:picLocks noChangeAspect="1"/>
              </p:cNvPicPr>
              <p:nvPr/>
            </p:nvPicPr>
            <p:blipFill>
              <a:blip r:embed="rId83" cstate="print">
                <a:extLst>
                  <a:ext uri="{28A0092B-C50C-407E-A947-70E740481C1C}">
                    <a14:useLocalDpi xmlns:a14="http://schemas.microsoft.com/office/drawing/2010/main" val="0"/>
                  </a:ext>
                </a:extLst>
              </a:blip>
              <a:stretch>
                <a:fillRect/>
              </a:stretch>
            </p:blipFill>
            <p:spPr>
              <a:xfrm>
                <a:off x="12634434" y="9544663"/>
                <a:ext cx="1080000" cy="1080000"/>
              </a:xfrm>
              <a:prstGeom prst="rect">
                <a:avLst/>
              </a:prstGeom>
            </p:spPr>
          </p:pic>
        </p:grpSp>
        <p:sp>
          <p:nvSpPr>
            <p:cNvPr id="254" name="TextBox 253">
              <a:extLst>
                <a:ext uri="{FF2B5EF4-FFF2-40B4-BE49-F238E27FC236}">
                  <a16:creationId xmlns:a16="http://schemas.microsoft.com/office/drawing/2014/main" id="{1F1B8755-F3A8-DBD3-6654-0BAC4965946E}"/>
                </a:ext>
              </a:extLst>
            </p:cNvPr>
            <p:cNvSpPr txBox="1"/>
            <p:nvPr/>
          </p:nvSpPr>
          <p:spPr>
            <a:xfrm>
              <a:off x="16627251" y="8260470"/>
              <a:ext cx="682238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Quantum Algorithms &amp; Theory</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pic>
        <p:nvPicPr>
          <p:cNvPr id="2" name="Picture 1" descr="Irene Fernandez de Fuentes">
            <a:extLst>
              <a:ext uri="{FF2B5EF4-FFF2-40B4-BE49-F238E27FC236}">
                <a16:creationId xmlns:a16="http://schemas.microsoft.com/office/drawing/2014/main" id="{DFDF075E-E6E6-1D57-3F65-523E729E4747}"/>
              </a:ext>
            </a:extLst>
          </p:cNvPr>
          <p:cNvPicPr>
            <a:picLocks noChangeAspect="1"/>
          </p:cNvPicPr>
          <p:nvPr/>
        </p:nvPicPr>
        <p:blipFill>
          <a:blip r:embed="rId84"/>
          <a:stretch>
            <a:fillRect/>
          </a:stretch>
        </p:blipFill>
        <p:spPr>
          <a:xfrm>
            <a:off x="4612296" y="7540914"/>
            <a:ext cx="1138179" cy="1138179"/>
          </a:xfrm>
          <a:prstGeom prst="rect">
            <a:avLst/>
          </a:prstGeom>
        </p:spPr>
      </p:pic>
      <p:pic>
        <p:nvPicPr>
          <p:cNvPr id="4" name="Picture 3" descr="Manuel Suarez Rodriguez">
            <a:extLst>
              <a:ext uri="{FF2B5EF4-FFF2-40B4-BE49-F238E27FC236}">
                <a16:creationId xmlns:a16="http://schemas.microsoft.com/office/drawing/2014/main" id="{62099619-61A5-0215-3C4A-6C703866739D}"/>
              </a:ext>
            </a:extLst>
          </p:cNvPr>
          <p:cNvPicPr>
            <a:picLocks noChangeAspect="1"/>
          </p:cNvPicPr>
          <p:nvPr/>
        </p:nvPicPr>
        <p:blipFill>
          <a:blip r:embed="rId85"/>
          <a:stretch>
            <a:fillRect/>
          </a:stretch>
        </p:blipFill>
        <p:spPr>
          <a:xfrm>
            <a:off x="3376563" y="7604154"/>
            <a:ext cx="1074939" cy="1074939"/>
          </a:xfrm>
          <a:prstGeom prst="rect">
            <a:avLst/>
          </a:prstGeom>
        </p:spPr>
      </p:pic>
    </p:spTree>
    <p:extLst>
      <p:ext uri="{BB962C8B-B14F-4D97-AF65-F5344CB8AC3E}">
        <p14:creationId xmlns:p14="http://schemas.microsoft.com/office/powerpoint/2010/main" val="147432113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DA7C7-3C87-7521-7D7E-C5E1A22D187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C84F7F4-F401-7AC4-7A7A-5864CDA3AE6C}"/>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5C128429-F7E2-716E-F2EB-4E1314DCA316}"/>
              </a:ext>
            </a:extLst>
          </p:cNvPr>
          <p:cNvSpPr txBox="1"/>
          <p:nvPr/>
        </p:nvSpPr>
        <p:spPr>
          <a:xfrm>
            <a:off x="1475736" y="1954879"/>
            <a:ext cx="10963984" cy="2144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Integrated circuit </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pic>
        <p:nvPicPr>
          <p:cNvPr id="6" name="Picture 5">
            <a:extLst>
              <a:ext uri="{FF2B5EF4-FFF2-40B4-BE49-F238E27FC236}">
                <a16:creationId xmlns:a16="http://schemas.microsoft.com/office/drawing/2014/main" id="{C9DF9E4F-14EB-0416-252C-64AE3D205E65}"/>
              </a:ext>
            </a:extLst>
          </p:cNvPr>
          <p:cNvPicPr>
            <a:picLocks noChangeAspect="1"/>
          </p:cNvPicPr>
          <p:nvPr/>
        </p:nvPicPr>
        <p:blipFill>
          <a:blip r:embed="rId4"/>
          <a:stretch>
            <a:fillRect/>
          </a:stretch>
        </p:blipFill>
        <p:spPr>
          <a:xfrm>
            <a:off x="923306" y="3212121"/>
            <a:ext cx="5768480" cy="7291758"/>
          </a:xfrm>
          <a:prstGeom prst="rect">
            <a:avLst/>
          </a:prstGeom>
        </p:spPr>
      </p:pic>
      <p:sp>
        <p:nvSpPr>
          <p:cNvPr id="10" name="Rectangle 9">
            <a:extLst>
              <a:ext uri="{FF2B5EF4-FFF2-40B4-BE49-F238E27FC236}">
                <a16:creationId xmlns:a16="http://schemas.microsoft.com/office/drawing/2014/main" id="{E82463B5-1795-4707-9DCD-C24598A645AF}"/>
              </a:ext>
            </a:extLst>
          </p:cNvPr>
          <p:cNvSpPr/>
          <p:nvPr/>
        </p:nvSpPr>
        <p:spPr>
          <a:xfrm>
            <a:off x="6611694" y="4063336"/>
            <a:ext cx="1584176" cy="915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7" name="Variational quantum algorithms may require very large number of repetitions of a quantum circuit, or variations thereof, to solve a problem…">
            <a:extLst>
              <a:ext uri="{FF2B5EF4-FFF2-40B4-BE49-F238E27FC236}">
                <a16:creationId xmlns:a16="http://schemas.microsoft.com/office/drawing/2014/main" id="{33A5AB5C-EB56-2B3C-4607-8CBE2695E920}"/>
              </a:ext>
            </a:extLst>
          </p:cNvPr>
          <p:cNvSpPr txBox="1"/>
          <p:nvPr/>
        </p:nvSpPr>
        <p:spPr>
          <a:xfrm>
            <a:off x="555603" y="10220342"/>
            <a:ext cx="12272370" cy="229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algn="l" defTabSz="820710">
              <a:spcBef>
                <a:spcPts val="1198"/>
              </a:spcBef>
              <a:buSzPct val="50000"/>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Including: </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err="1">
                <a:solidFill>
                  <a:srgbClr val="000000"/>
                </a:solidFill>
                <a:latin typeface="Helvetica Neue Light"/>
                <a:ea typeface="Helvetica Neue Light"/>
                <a:cs typeface="Helvetica Neue Light"/>
                <a:sym typeface="Helvetica Neue Light"/>
              </a:rPr>
              <a:t>Superinductor</a:t>
            </a:r>
            <a:r>
              <a:rPr lang="en-GB" sz="4000" dirty="0">
                <a:solidFill>
                  <a:srgbClr val="000000"/>
                </a:solidFill>
                <a:latin typeface="Helvetica Neue Light"/>
                <a:ea typeface="Helvetica Neue Light"/>
                <a:cs typeface="Helvetica Neue Light"/>
                <a:sym typeface="Helvetica Neue Light"/>
              </a:rPr>
              <a:t> &amp; capacitors</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QD-transistor</a:t>
            </a:r>
          </a:p>
        </p:txBody>
      </p:sp>
      <p:sp>
        <p:nvSpPr>
          <p:cNvPr id="8" name="quantum MOTION / BRIEF HISTORY">
            <a:extLst>
              <a:ext uri="{FF2B5EF4-FFF2-40B4-BE49-F238E27FC236}">
                <a16:creationId xmlns:a16="http://schemas.microsoft.com/office/drawing/2014/main" id="{CEB7FE0D-E5A7-B102-36DC-30A2289FC793}"/>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RFSET: </a:t>
            </a:r>
            <a:r>
              <a:rPr lang="en-GB" sz="8400" cap="all" dirty="0">
                <a:solidFill>
                  <a:srgbClr val="FF0000"/>
                </a:solidFill>
                <a:latin typeface="Helvetica"/>
                <a:ea typeface="Helvetica"/>
                <a:cs typeface="Helvetica"/>
              </a:rPr>
              <a:t>SENSITIVITY</a:t>
            </a:r>
          </a:p>
        </p:txBody>
      </p:sp>
      <p:grpSp>
        <p:nvGrpSpPr>
          <p:cNvPr id="9" name="Group 8">
            <a:extLst>
              <a:ext uri="{FF2B5EF4-FFF2-40B4-BE49-F238E27FC236}">
                <a16:creationId xmlns:a16="http://schemas.microsoft.com/office/drawing/2014/main" id="{36C8465B-5868-A3BF-B246-9DEDCF3DAEA4}"/>
              </a:ext>
            </a:extLst>
          </p:cNvPr>
          <p:cNvGrpSpPr/>
          <p:nvPr/>
        </p:nvGrpSpPr>
        <p:grpSpPr>
          <a:xfrm>
            <a:off x="411636" y="215927"/>
            <a:ext cx="1440000" cy="1440000"/>
            <a:chOff x="7500289" y="5060492"/>
            <a:chExt cx="1152000" cy="1152128"/>
          </a:xfrm>
        </p:grpSpPr>
        <p:pic>
          <p:nvPicPr>
            <p:cNvPr id="12" name="Graphic 11">
              <a:extLst>
                <a:ext uri="{FF2B5EF4-FFF2-40B4-BE49-F238E27FC236}">
                  <a16:creationId xmlns:a16="http://schemas.microsoft.com/office/drawing/2014/main" id="{1E522FFF-C3F8-65F3-399D-19200880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97734" y="5169729"/>
              <a:ext cx="610467" cy="933655"/>
            </a:xfrm>
            <a:prstGeom prst="rect">
              <a:avLst/>
            </a:prstGeom>
          </p:spPr>
        </p:pic>
        <p:sp>
          <p:nvSpPr>
            <p:cNvPr id="15" name="Oval 14">
              <a:extLst>
                <a:ext uri="{FF2B5EF4-FFF2-40B4-BE49-F238E27FC236}">
                  <a16:creationId xmlns:a16="http://schemas.microsoft.com/office/drawing/2014/main" id="{834427F8-639B-AA33-84A6-F3C242692DFB}"/>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30" name="Slide Number">
            <a:extLst>
              <a:ext uri="{FF2B5EF4-FFF2-40B4-BE49-F238E27FC236}">
                <a16:creationId xmlns:a16="http://schemas.microsoft.com/office/drawing/2014/main" id="{863E662C-110D-69D4-CAEE-4F1657862D8F}"/>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30</a:t>
            </a:fld>
            <a:endParaRPr lang="en-GB" sz="1400" dirty="0">
              <a:solidFill>
                <a:srgbClr val="131428"/>
              </a:solidFill>
              <a:latin typeface="Helvetica Neue"/>
            </a:endParaRPr>
          </a:p>
        </p:txBody>
      </p:sp>
      <p:pic>
        <p:nvPicPr>
          <p:cNvPr id="3" name="Picture 2" descr="A person smiling at the camera&#10;&#10;Description automatically generated">
            <a:extLst>
              <a:ext uri="{FF2B5EF4-FFF2-40B4-BE49-F238E27FC236}">
                <a16:creationId xmlns:a16="http://schemas.microsoft.com/office/drawing/2014/main" id="{BFD5E208-30A8-9A1F-34F7-C48479C162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351922" y="268163"/>
            <a:ext cx="1694009" cy="1694009"/>
          </a:xfrm>
          <a:prstGeom prst="rect">
            <a:avLst/>
          </a:prstGeom>
        </p:spPr>
      </p:pic>
      <p:sp>
        <p:nvSpPr>
          <p:cNvPr id="4" name="TextBox 3">
            <a:extLst>
              <a:ext uri="{FF2B5EF4-FFF2-40B4-BE49-F238E27FC236}">
                <a16:creationId xmlns:a16="http://schemas.microsoft.com/office/drawing/2014/main" id="{63046979-31B2-0581-3148-20A440E3FF57}"/>
              </a:ext>
            </a:extLst>
          </p:cNvPr>
          <p:cNvSpPr txBox="1"/>
          <p:nvPr/>
        </p:nvSpPr>
        <p:spPr>
          <a:xfrm>
            <a:off x="22479017" y="1843971"/>
            <a:ext cx="1439818" cy="461665"/>
          </a:xfrm>
          <a:prstGeom prst="rect">
            <a:avLst/>
          </a:prstGeom>
          <a:noFill/>
        </p:spPr>
        <p:txBody>
          <a:bodyPr wrap="none" rtlCol="0">
            <a:spAutoFit/>
          </a:bodyPr>
          <a:lstStyle/>
          <a:p>
            <a:r>
              <a:rPr lang="en-GB" dirty="0">
                <a:solidFill>
                  <a:srgbClr val="FF0000"/>
                </a:solidFill>
              </a:rPr>
              <a:t>Tom Swift</a:t>
            </a:r>
          </a:p>
        </p:txBody>
      </p:sp>
      <p:sp>
        <p:nvSpPr>
          <p:cNvPr id="5" name="Arrow: Down 4">
            <a:extLst>
              <a:ext uri="{FF2B5EF4-FFF2-40B4-BE49-F238E27FC236}">
                <a16:creationId xmlns:a16="http://schemas.microsoft.com/office/drawing/2014/main" id="{503762B6-1505-55A6-B68E-873B76A4AAD8}"/>
              </a:ext>
            </a:extLst>
          </p:cNvPr>
          <p:cNvSpPr/>
          <p:nvPr/>
        </p:nvSpPr>
        <p:spPr>
          <a:xfrm rot="16200000">
            <a:off x="9200254" y="3747202"/>
            <a:ext cx="272955" cy="503976"/>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Down 6">
            <a:extLst>
              <a:ext uri="{FF2B5EF4-FFF2-40B4-BE49-F238E27FC236}">
                <a16:creationId xmlns:a16="http://schemas.microsoft.com/office/drawing/2014/main" id="{ADE3B6FE-A7C7-1183-269F-15265D2F94AA}"/>
              </a:ext>
            </a:extLst>
          </p:cNvPr>
          <p:cNvSpPr/>
          <p:nvPr/>
        </p:nvSpPr>
        <p:spPr>
          <a:xfrm>
            <a:off x="10608972" y="6791128"/>
            <a:ext cx="272955" cy="503976"/>
          </a:xfrm>
          <a:prstGeom prst="down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3B2E6374-4811-0001-DF03-69FD60E022EC}"/>
                  </a:ext>
                </a:extLst>
              </p:cNvPr>
              <p:cNvSpPr txBox="1"/>
              <p:nvPr/>
            </p:nvSpPr>
            <p:spPr>
              <a:xfrm>
                <a:off x="8033193" y="10575360"/>
                <a:ext cx="17351828" cy="1477328"/>
              </a:xfrm>
              <a:prstGeom prst="rect">
                <a:avLst/>
              </a:prstGeom>
              <a:noFill/>
            </p:spPr>
            <p:txBody>
              <a:bodyPr wrap="square">
                <a:spAutoFit/>
              </a:bodyPr>
              <a:lstStyle/>
              <a:p>
                <a:pPr marL="721590" marR="0" lvl="0" indent="-721590" algn="l" defTabSz="820710" rtl="0" eaLnBrk="1" fontAlgn="auto" latinLnBrk="0" hangingPunct="0">
                  <a:lnSpc>
                    <a:spcPct val="100000"/>
                  </a:lnSpc>
                  <a:spcBef>
                    <a:spcPts val="1198"/>
                  </a:spcBef>
                  <a:spcAft>
                    <a:spcPts val="0"/>
                  </a:spcAft>
                  <a:buClrTx/>
                  <a:buSzPct val="50000"/>
                  <a:buFontTx/>
                  <a:buBlip>
                    <a:blip r:embed="rId3"/>
                  </a:buBlip>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000000"/>
                    </a:solidFill>
                    <a:effectLst/>
                    <a:uLnTx/>
                    <a:uFillTx/>
                    <a:latin typeface="Helvetica Neue Light"/>
                    <a:ea typeface="Helvetica Neue Light"/>
                    <a:cs typeface="Helvetica Neue Light"/>
                    <a:sym typeface="Helvetica Neue Light"/>
                  </a:rPr>
                  <a:t>Signal boost in the non-linear regime </a:t>
                </a:r>
                <a14:m>
                  <m:oMath xmlns:m="http://schemas.openxmlformats.org/officeDocument/2006/math">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Helvetica Neue Light"/>
                        <a:sym typeface="Helvetica Neue Light"/>
                      </a:rPr>
                      <m:t>∝ </m:t>
                    </m:r>
                    <m:sSup>
                      <m:sSupPr>
                        <m:ctrlP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sym typeface="Helvetica Neue Light"/>
                          </a:rPr>
                        </m:ctrlPr>
                      </m:sSupPr>
                      <m:e>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sym typeface="Helvetica Neue Light"/>
                          </a:rPr>
                          <m:t>𝑃</m:t>
                        </m:r>
                      </m:e>
                      <m:sup>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sym typeface="Helvetica Neue Light"/>
                          </a:rPr>
                          <m:t>3</m:t>
                        </m:r>
                      </m:sup>
                    </m:sSup>
                  </m:oMath>
                </a14:m>
                <a:r>
                  <a:rPr kumimoji="0" lang="en-GB" sz="4000" b="0" i="0" u="none" strike="noStrike" kern="0" cap="none" spc="0" normalizeH="0" baseline="0" noProof="0" dirty="0">
                    <a:ln>
                      <a:noFill/>
                    </a:ln>
                    <a:solidFill>
                      <a:srgbClr val="000000"/>
                    </a:solidFill>
                    <a:effectLst/>
                    <a:uLnTx/>
                    <a:uFillTx/>
                    <a:latin typeface="Helvetica Neue Light"/>
                    <a:ea typeface="Helvetica Neue Light"/>
                    <a:cs typeface="Helvetica Neue Light"/>
                    <a:sym typeface="Helvetica Neue Light"/>
                  </a:rPr>
                  <a:t> rather than </a:t>
                </a:r>
                <a14:m>
                  <m:oMath xmlns:m="http://schemas.openxmlformats.org/officeDocument/2006/math">
                    <m:r>
                      <a:rPr kumimoji="0" lang="en-GB" sz="4000" b="0" i="1" u="none" strike="noStrike" kern="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Helvetica Neue Light"/>
                        <a:sym typeface="Helvetica Neue Light"/>
                      </a:rPr>
                      <m:t>∝</m:t>
                    </m:r>
                    <m:r>
                      <a:rPr kumimoji="0" lang="en-GB" sz="4000" b="0" i="1" u="none" strike="noStrike" kern="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Helvetica Neue Light"/>
                        <a:sym typeface="Helvetica Neue Light"/>
                      </a:rPr>
                      <m:t>𝑃</m:t>
                    </m:r>
                  </m:oMath>
                </a14:m>
                <a:endParaRPr kumimoji="0" lang="en-GB" sz="4000" b="0" i="0" u="none" strike="noStrike" kern="0" cap="none" spc="0" normalizeH="0" baseline="0" noProof="0" dirty="0">
                  <a:ln>
                    <a:noFill/>
                  </a:ln>
                  <a:solidFill>
                    <a:srgbClr val="000000"/>
                  </a:solidFill>
                  <a:effectLst/>
                  <a:uLnTx/>
                  <a:uFillTx/>
                  <a:latin typeface="Helvetica Neue Light"/>
                  <a:ea typeface="Helvetica Neue Light"/>
                  <a:cs typeface="Helvetica Neue Light"/>
                  <a:sym typeface="Helvetica Neue Light"/>
                </a:endParaRPr>
              </a:p>
              <a:p>
                <a:pPr marL="721590" marR="0" lvl="0" indent="-721590" algn="l" defTabSz="820710" rtl="0" eaLnBrk="1" fontAlgn="auto" latinLnBrk="0" hangingPunct="0">
                  <a:lnSpc>
                    <a:spcPct val="100000"/>
                  </a:lnSpc>
                  <a:spcBef>
                    <a:spcPts val="1198"/>
                  </a:spcBef>
                  <a:spcAft>
                    <a:spcPts val="0"/>
                  </a:spcAft>
                  <a:buClrTx/>
                  <a:buSzPct val="50000"/>
                  <a:buFontTx/>
                  <a:buBlip>
                    <a:blip r:embed="rId3"/>
                  </a:buBlip>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000000"/>
                    </a:solidFill>
                    <a:effectLst/>
                    <a:uLnTx/>
                    <a:uFillTx/>
                    <a:latin typeface="Helvetica Neue Light"/>
                    <a:ea typeface="Helvetica Neue Light"/>
                    <a:cs typeface="Helvetica Neue Light"/>
                    <a:sym typeface="Helvetica Neue Light"/>
                  </a:rPr>
                  <a:t>Possibility to exploit the superconducting-to-normal phase transition </a:t>
                </a:r>
              </a:p>
            </p:txBody>
          </p:sp>
        </mc:Choice>
        <mc:Fallback xmlns="">
          <p:sp>
            <p:nvSpPr>
              <p:cNvPr id="32" name="TextBox 31">
                <a:extLst>
                  <a:ext uri="{FF2B5EF4-FFF2-40B4-BE49-F238E27FC236}">
                    <a16:creationId xmlns:a16="http://schemas.microsoft.com/office/drawing/2014/main" id="{3B2E6374-4811-0001-DF03-69FD60E022EC}"/>
                  </a:ext>
                </a:extLst>
              </p:cNvPr>
              <p:cNvSpPr txBox="1">
                <a:spLocks noRot="1" noChangeAspect="1" noMove="1" noResize="1" noEditPoints="1" noAdjustHandles="1" noChangeArrowheads="1" noChangeShapeType="1" noTextEdit="1"/>
              </p:cNvSpPr>
              <p:nvPr/>
            </p:nvSpPr>
            <p:spPr>
              <a:xfrm>
                <a:off x="8033193" y="10575360"/>
                <a:ext cx="17351828" cy="1477328"/>
              </a:xfrm>
              <a:prstGeom prst="rect">
                <a:avLst/>
              </a:prstGeom>
              <a:blipFill>
                <a:blip r:embed="rId8"/>
                <a:stretch>
                  <a:fillRect t="-7438" b="-16942"/>
                </a:stretch>
              </a:blipFill>
            </p:spPr>
            <p:txBody>
              <a:bodyPr/>
              <a:lstStyle/>
              <a:p>
                <a:r>
                  <a:rPr lang="en-GB">
                    <a:noFill/>
                  </a:rPr>
                  <a:t> </a:t>
                </a:r>
              </a:p>
            </p:txBody>
          </p:sp>
        </mc:Fallback>
      </mc:AlternateContent>
      <p:grpSp>
        <p:nvGrpSpPr>
          <p:cNvPr id="28" name="Group 27">
            <a:extLst>
              <a:ext uri="{FF2B5EF4-FFF2-40B4-BE49-F238E27FC236}">
                <a16:creationId xmlns:a16="http://schemas.microsoft.com/office/drawing/2014/main" id="{4E668D53-32F5-804D-8FAF-264565EF7B21}"/>
              </a:ext>
            </a:extLst>
          </p:cNvPr>
          <p:cNvGrpSpPr/>
          <p:nvPr/>
        </p:nvGrpSpPr>
        <p:grpSpPr>
          <a:xfrm>
            <a:off x="7054275" y="1910769"/>
            <a:ext cx="17111962" cy="11334204"/>
            <a:chOff x="3520787" y="955384"/>
            <a:chExt cx="8555981" cy="5667102"/>
          </a:xfrm>
        </p:grpSpPr>
        <p:sp>
          <p:nvSpPr>
            <p:cNvPr id="13" name="Variational quantum algorithms may require very large number of repetitions of a quantum circuit, or variations thereof, to solve a problem…">
              <a:extLst>
                <a:ext uri="{FF2B5EF4-FFF2-40B4-BE49-F238E27FC236}">
                  <a16:creationId xmlns:a16="http://schemas.microsoft.com/office/drawing/2014/main" id="{00DE3E04-C9C4-28CE-3CF8-0C07A00B400B}"/>
                </a:ext>
              </a:extLst>
            </p:cNvPr>
            <p:cNvSpPr txBox="1"/>
            <p:nvPr/>
          </p:nvSpPr>
          <p:spPr>
            <a:xfrm>
              <a:off x="4544500" y="955384"/>
              <a:ext cx="5481992" cy="10723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Sensitivity improvement  </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29F8994A-2CB7-7328-3023-E3B0FFD8155F}"/>
                </a:ext>
              </a:extLst>
            </p:cNvPr>
            <p:cNvSpPr txBox="1"/>
            <p:nvPr/>
          </p:nvSpPr>
          <p:spPr>
            <a:xfrm>
              <a:off x="4010246" y="4525477"/>
              <a:ext cx="8066522" cy="764556"/>
            </a:xfrm>
            <a:prstGeom prst="rect">
              <a:avLst/>
            </a:prstGeom>
            <a:ln w="12700">
              <a:miter lim="400000"/>
            </a:ln>
            <a:extLst>
              <a:ext uri="{C572A759-6A51-4108-AA02-DFA0A04FC94B}">
                <ma14:wrappingTextBoxFlag xmlns:mc="http://schemas.openxmlformats.org/markup-compatibility/2006" xmlns:a14="http://schemas.microsoft.com/office/drawing/2010/main" xmlns="" xmlns:m="http://schemas.openxmlformats.org/officeDocument/2006/math" xmlns:ma14="http://schemas.microsoft.com/office/mac/drawingml/2011/main" val="1"/>
              </a:ext>
            </a:extLst>
          </p:spPr>
          <p:txBody>
            <a:bodyPr wrap="square" lIns="71362" tIns="71362" rIns="71362" bIns="71362">
              <a:spAutoFit/>
            </a:bodyPr>
            <a:lstStyle/>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u="sng" dirty="0">
                  <a:solidFill>
                    <a:srgbClr val="000000"/>
                  </a:solidFill>
                  <a:latin typeface="Helvetica Neue Light"/>
                  <a:ea typeface="Helvetica Neue Light"/>
                  <a:cs typeface="Helvetica Neue Light"/>
                  <a:sym typeface="Helvetica Neue Light"/>
                </a:rPr>
                <a:t>We find a SNR=2600 in 4 ns equivalent to </a:t>
              </a:r>
              <a:r>
                <a:rPr lang="en-GB" sz="4000" u="sng" dirty="0" err="1">
                  <a:solidFill>
                    <a:srgbClr val="000000"/>
                  </a:solidFill>
                  <a:latin typeface="Helvetica Neue Light"/>
                  <a:ea typeface="Helvetica Neue Light"/>
                  <a:cs typeface="Helvetica Neue Light"/>
                  <a:sym typeface="Helvetica Neue Light"/>
                </a:rPr>
                <a:t>t</a:t>
              </a:r>
              <a:r>
                <a:rPr lang="en-GB" sz="4000" u="sng" baseline="-25000" dirty="0" err="1">
                  <a:solidFill>
                    <a:srgbClr val="000000"/>
                  </a:solidFill>
                  <a:latin typeface="Helvetica Neue Light"/>
                  <a:ea typeface="Helvetica Neue Light"/>
                  <a:cs typeface="Helvetica Neue Light"/>
                  <a:sym typeface="Helvetica Neue Light"/>
                </a:rPr>
                <a:t>min</a:t>
              </a:r>
              <a:r>
                <a:rPr lang="en-GB" sz="4000" u="sng" dirty="0">
                  <a:solidFill>
                    <a:srgbClr val="000000"/>
                  </a:solidFill>
                  <a:latin typeface="Helvetica Neue Light"/>
                  <a:ea typeface="Helvetica Neue Light"/>
                  <a:cs typeface="Helvetica Neue Light"/>
                  <a:sym typeface="Helvetica Neue Light"/>
                </a:rPr>
                <a:t> = 1 ps</a:t>
              </a:r>
              <a:r>
                <a:rPr lang="en-GB" sz="4000" dirty="0">
                  <a:solidFill>
                    <a:srgbClr val="000000"/>
                  </a:solidFill>
                  <a:latin typeface="Helvetica Neue Light"/>
                  <a:ea typeface="Helvetica Neue Light"/>
                  <a:cs typeface="Helvetica Neue Light"/>
                  <a:sym typeface="Helvetica Neue Light"/>
                </a:rPr>
                <a:t>. </a:t>
              </a:r>
            </a:p>
            <a:p>
              <a:pPr marL="721590" indent="-721590" algn="l" defTabSz="820710">
                <a:spcBef>
                  <a:spcPts val="1198"/>
                </a:spcBef>
                <a:buSzPct val="50000"/>
                <a:buBlip>
                  <a:blip r:embed="rId3"/>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Improvement over &gt;x500 </a:t>
              </a:r>
              <a:r>
                <a:rPr lang="en-GB" sz="4000" dirty="0" err="1">
                  <a:solidFill>
                    <a:srgbClr val="000000"/>
                  </a:solidFill>
                  <a:latin typeface="Helvetica Neue Light"/>
                  <a:ea typeface="Helvetica Neue Light"/>
                  <a:cs typeface="Helvetica Neue Light"/>
                  <a:sym typeface="Helvetica Neue Light"/>
                </a:rPr>
                <a:t>wrt</a:t>
              </a:r>
              <a:r>
                <a:rPr lang="en-GB" sz="4000" dirty="0">
                  <a:solidFill>
                    <a:srgbClr val="000000"/>
                  </a:solidFill>
                  <a:latin typeface="Helvetica Neue Light"/>
                  <a:ea typeface="Helvetica Neue Light"/>
                  <a:cs typeface="Helvetica Neue Light"/>
                  <a:sym typeface="Helvetica Neue Light"/>
                </a:rPr>
                <a:t> the state-of-the-art*</a:t>
              </a:r>
            </a:p>
          </p:txBody>
        </p:sp>
        <p:sp>
          <p:nvSpPr>
            <p:cNvPr id="11" name="Rectangle 10">
              <a:extLst>
                <a:ext uri="{FF2B5EF4-FFF2-40B4-BE49-F238E27FC236}">
                  <a16:creationId xmlns:a16="http://schemas.microsoft.com/office/drawing/2014/main" id="{4A2FD0B7-9373-5802-52BC-CF1427753DD5}"/>
                </a:ext>
              </a:extLst>
            </p:cNvPr>
            <p:cNvSpPr/>
            <p:nvPr/>
          </p:nvSpPr>
          <p:spPr>
            <a:xfrm>
              <a:off x="3520787" y="3835044"/>
              <a:ext cx="792088" cy="4579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4" name="Rectangle 13">
              <a:extLst>
                <a:ext uri="{FF2B5EF4-FFF2-40B4-BE49-F238E27FC236}">
                  <a16:creationId xmlns:a16="http://schemas.microsoft.com/office/drawing/2014/main" id="{446B4C36-6CF1-7122-7B37-0BC5AFA1DB71}"/>
                </a:ext>
              </a:extLst>
            </p:cNvPr>
            <p:cNvSpPr/>
            <p:nvPr/>
          </p:nvSpPr>
          <p:spPr>
            <a:xfrm>
              <a:off x="6909934" y="1528445"/>
              <a:ext cx="163132" cy="4579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0" name="Rectangle 19">
              <a:extLst>
                <a:ext uri="{FF2B5EF4-FFF2-40B4-BE49-F238E27FC236}">
                  <a16:creationId xmlns:a16="http://schemas.microsoft.com/office/drawing/2014/main" id="{52B4D034-3280-93EF-3C91-A386D838FE7A}"/>
                </a:ext>
              </a:extLst>
            </p:cNvPr>
            <p:cNvSpPr/>
            <p:nvPr/>
          </p:nvSpPr>
          <p:spPr>
            <a:xfrm>
              <a:off x="3522266" y="4121872"/>
              <a:ext cx="610443" cy="2519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1" name="Rectangle 20">
              <a:extLst>
                <a:ext uri="{FF2B5EF4-FFF2-40B4-BE49-F238E27FC236}">
                  <a16:creationId xmlns:a16="http://schemas.microsoft.com/office/drawing/2014/main" id="{0E821290-321B-0301-5469-2B68490A97B6}"/>
                </a:ext>
              </a:extLst>
            </p:cNvPr>
            <p:cNvSpPr/>
            <p:nvPr/>
          </p:nvSpPr>
          <p:spPr>
            <a:xfrm>
              <a:off x="6178353" y="4118817"/>
              <a:ext cx="610443" cy="2519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pic>
          <p:nvPicPr>
            <p:cNvPr id="24" name="Picture 23">
              <a:extLst>
                <a:ext uri="{FF2B5EF4-FFF2-40B4-BE49-F238E27FC236}">
                  <a16:creationId xmlns:a16="http://schemas.microsoft.com/office/drawing/2014/main" id="{9C9B1FB6-3D07-E8E5-604B-D63EA2121640}"/>
                </a:ext>
              </a:extLst>
            </p:cNvPr>
            <p:cNvPicPr>
              <a:picLocks noChangeAspect="1"/>
            </p:cNvPicPr>
            <p:nvPr/>
          </p:nvPicPr>
          <p:blipFill>
            <a:blip r:embed="rId9"/>
            <a:srcRect r="55227"/>
            <a:stretch>
              <a:fillRect/>
            </a:stretch>
          </p:blipFill>
          <p:spPr>
            <a:xfrm>
              <a:off x="9299955" y="1780433"/>
              <a:ext cx="2411894" cy="2424308"/>
            </a:xfrm>
            <a:prstGeom prst="rect">
              <a:avLst/>
            </a:prstGeom>
          </p:spPr>
        </p:pic>
        <p:pic>
          <p:nvPicPr>
            <p:cNvPr id="26" name="Picture 25">
              <a:extLst>
                <a:ext uri="{FF2B5EF4-FFF2-40B4-BE49-F238E27FC236}">
                  <a16:creationId xmlns:a16="http://schemas.microsoft.com/office/drawing/2014/main" id="{63E315F5-E6C0-AEF1-26D1-D076E3A23999}"/>
                </a:ext>
              </a:extLst>
            </p:cNvPr>
            <p:cNvPicPr>
              <a:picLocks noChangeAspect="1"/>
            </p:cNvPicPr>
            <p:nvPr/>
          </p:nvPicPr>
          <p:blipFill>
            <a:blip r:embed="rId9"/>
            <a:srcRect l="44444"/>
            <a:stretch>
              <a:fillRect/>
            </a:stretch>
          </p:blipFill>
          <p:spPr>
            <a:xfrm>
              <a:off x="9864915" y="2984577"/>
              <a:ext cx="1049886" cy="850467"/>
            </a:xfrm>
            <a:prstGeom prst="rect">
              <a:avLst/>
            </a:prstGeom>
          </p:spPr>
        </p:pic>
        <p:pic>
          <p:nvPicPr>
            <p:cNvPr id="17" name="Picture 16">
              <a:extLst>
                <a:ext uri="{FF2B5EF4-FFF2-40B4-BE49-F238E27FC236}">
                  <a16:creationId xmlns:a16="http://schemas.microsoft.com/office/drawing/2014/main" id="{083AE5F4-3BAC-9D24-D25D-ED4152956681}"/>
                </a:ext>
              </a:extLst>
            </p:cNvPr>
            <p:cNvPicPr>
              <a:picLocks noChangeAspect="1"/>
            </p:cNvPicPr>
            <p:nvPr/>
          </p:nvPicPr>
          <p:blipFill>
            <a:blip r:embed="rId10"/>
            <a:stretch>
              <a:fillRect/>
            </a:stretch>
          </p:blipFill>
          <p:spPr>
            <a:xfrm>
              <a:off x="3827487" y="1753660"/>
              <a:ext cx="5410830" cy="2551289"/>
            </a:xfrm>
            <a:prstGeom prst="rect">
              <a:avLst/>
            </a:prstGeom>
          </p:spPr>
        </p:pic>
        <p:sp>
          <p:nvSpPr>
            <p:cNvPr id="19" name="Rectangle 18">
              <a:extLst>
                <a:ext uri="{FF2B5EF4-FFF2-40B4-BE49-F238E27FC236}">
                  <a16:creationId xmlns:a16="http://schemas.microsoft.com/office/drawing/2014/main" id="{E52AF8AC-40F7-E1E5-4A2C-5CA2C63312DB}"/>
                </a:ext>
              </a:extLst>
            </p:cNvPr>
            <p:cNvSpPr/>
            <p:nvPr/>
          </p:nvSpPr>
          <p:spPr>
            <a:xfrm>
              <a:off x="3747975" y="1612505"/>
              <a:ext cx="3100321" cy="2519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3" name="Rectangle 22">
              <a:extLst>
                <a:ext uri="{FF2B5EF4-FFF2-40B4-BE49-F238E27FC236}">
                  <a16:creationId xmlns:a16="http://schemas.microsoft.com/office/drawing/2014/main" id="{EEB4825E-7F17-E733-FC45-09E2828C841C}"/>
                </a:ext>
              </a:extLst>
            </p:cNvPr>
            <p:cNvSpPr/>
            <p:nvPr/>
          </p:nvSpPr>
          <p:spPr>
            <a:xfrm>
              <a:off x="3639990" y="4155780"/>
              <a:ext cx="864096" cy="2519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5" name="Rectangle 24">
              <a:extLst>
                <a:ext uri="{FF2B5EF4-FFF2-40B4-BE49-F238E27FC236}">
                  <a16:creationId xmlns:a16="http://schemas.microsoft.com/office/drawing/2014/main" id="{79A7AC5F-235C-5432-DF0D-BCCEA1C119D0}"/>
                </a:ext>
              </a:extLst>
            </p:cNvPr>
            <p:cNvSpPr/>
            <p:nvPr/>
          </p:nvSpPr>
          <p:spPr>
            <a:xfrm>
              <a:off x="6356748" y="4136519"/>
              <a:ext cx="864096" cy="2519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6" name="Rectangle 15">
              <a:extLst>
                <a:ext uri="{FF2B5EF4-FFF2-40B4-BE49-F238E27FC236}">
                  <a16:creationId xmlns:a16="http://schemas.microsoft.com/office/drawing/2014/main" id="{7AA45894-BE06-19E4-75F7-5482297D2353}"/>
                </a:ext>
              </a:extLst>
            </p:cNvPr>
            <p:cNvSpPr/>
            <p:nvPr/>
          </p:nvSpPr>
          <p:spPr>
            <a:xfrm>
              <a:off x="3639990" y="6330098"/>
              <a:ext cx="8267860" cy="292388"/>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*Previous </a:t>
              </a:r>
              <a:r>
                <a:rPr lang="en-GB" sz="3200" kern="1200" dirty="0" err="1">
                  <a:solidFill>
                    <a:srgbClr val="FFFFFF"/>
                  </a:solidFill>
                  <a:latin typeface="Helvetica Neue Light"/>
                </a:rPr>
                <a:t>SotA</a:t>
              </a:r>
              <a:r>
                <a:rPr lang="en-GB" sz="3200" kern="1200" dirty="0">
                  <a:solidFill>
                    <a:srgbClr val="FFFFFF"/>
                  </a:solidFill>
                  <a:latin typeface="Helvetica Neue Light"/>
                </a:rPr>
                <a:t>, 625 </a:t>
              </a:r>
              <a:r>
                <a:rPr lang="en-GB" sz="3200" kern="1200" dirty="0" err="1">
                  <a:solidFill>
                    <a:srgbClr val="FFFFFF"/>
                  </a:solidFill>
                  <a:latin typeface="Helvetica Neue Light"/>
                </a:rPr>
                <a:t>ps</a:t>
              </a:r>
              <a:r>
                <a:rPr lang="en-GB" sz="3200" kern="1200" dirty="0">
                  <a:solidFill>
                    <a:srgbClr val="FFFFFF"/>
                  </a:solidFill>
                  <a:latin typeface="Helvetica Neue Light"/>
                </a:rPr>
                <a:t>, Keith et al. Phys Rev X (2019) and  Thomas et al. Nat Electron (2025)</a:t>
              </a:r>
              <a:endParaRPr lang="en-US" sz="3200" kern="1200" dirty="0">
                <a:solidFill>
                  <a:srgbClr val="FFFFFF"/>
                </a:solidFill>
                <a:latin typeface="Helvetica Neue Light"/>
              </a:endParaRPr>
            </a:p>
          </p:txBody>
        </p:sp>
      </p:grpSp>
    </p:spTree>
    <p:extLst>
      <p:ext uri="{BB962C8B-B14F-4D97-AF65-F5344CB8AC3E}">
        <p14:creationId xmlns:p14="http://schemas.microsoft.com/office/powerpoint/2010/main" val="3279844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7AE8C-794C-50C0-9544-5482D8DE8668}"/>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E8AC2278-98D2-330D-4944-F0FE10933059}"/>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30" name="quantum MOTION / BRIEF HISTORY">
            <a:extLst>
              <a:ext uri="{FF2B5EF4-FFF2-40B4-BE49-F238E27FC236}">
                <a16:creationId xmlns:a16="http://schemas.microsoft.com/office/drawing/2014/main" id="{152EFD3A-3FEE-3FCA-E986-2400D15DB66B}"/>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A </a:t>
            </a:r>
            <a:r>
              <a:rPr lang="en-GB" sz="8400" cap="all" dirty="0" err="1">
                <a:solidFill>
                  <a:schemeClr val="bg1">
                    <a:lumMod val="50000"/>
                  </a:schemeClr>
                </a:solidFill>
                <a:latin typeface="Helvetica"/>
                <a:ea typeface="Helvetica"/>
                <a:cs typeface="Helvetica"/>
              </a:rPr>
              <a:t>superinductor</a:t>
            </a:r>
            <a:r>
              <a:rPr lang="en-GB" sz="8400" cap="all" dirty="0">
                <a:solidFill>
                  <a:schemeClr val="bg1">
                    <a:lumMod val="50000"/>
                  </a:schemeClr>
                </a:solidFill>
                <a:latin typeface="Helvetica"/>
                <a:ea typeface="Helvetica"/>
                <a:cs typeface="Helvetica"/>
              </a:rPr>
              <a:t> </a:t>
            </a:r>
            <a:r>
              <a:rPr lang="en-GB" sz="8400" cap="all" dirty="0">
                <a:solidFill>
                  <a:srgbClr val="FF0000"/>
                </a:solidFill>
                <a:latin typeface="Helvetica"/>
                <a:ea typeface="Helvetica"/>
                <a:cs typeface="Helvetica"/>
              </a:rPr>
              <a:t>+ IMEC</a:t>
            </a:r>
          </a:p>
        </p:txBody>
      </p:sp>
      <p:grpSp>
        <p:nvGrpSpPr>
          <p:cNvPr id="31" name="Group 30">
            <a:extLst>
              <a:ext uri="{FF2B5EF4-FFF2-40B4-BE49-F238E27FC236}">
                <a16:creationId xmlns:a16="http://schemas.microsoft.com/office/drawing/2014/main" id="{AB293E19-A035-6897-3B1F-633C7C27572F}"/>
              </a:ext>
            </a:extLst>
          </p:cNvPr>
          <p:cNvGrpSpPr/>
          <p:nvPr/>
        </p:nvGrpSpPr>
        <p:grpSpPr>
          <a:xfrm>
            <a:off x="411636" y="215927"/>
            <a:ext cx="1440000" cy="1440000"/>
            <a:chOff x="7500289" y="5060492"/>
            <a:chExt cx="1152000" cy="1152128"/>
          </a:xfrm>
        </p:grpSpPr>
        <p:pic>
          <p:nvPicPr>
            <p:cNvPr id="32" name="Graphic 31">
              <a:extLst>
                <a:ext uri="{FF2B5EF4-FFF2-40B4-BE49-F238E27FC236}">
                  <a16:creationId xmlns:a16="http://schemas.microsoft.com/office/drawing/2014/main" id="{DDA14CB6-ABEB-ADD5-60D8-BF5DD5EFA1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97734" y="5169729"/>
              <a:ext cx="610467" cy="933655"/>
            </a:xfrm>
            <a:prstGeom prst="rect">
              <a:avLst/>
            </a:prstGeom>
          </p:spPr>
        </p:pic>
        <p:sp>
          <p:nvSpPr>
            <p:cNvPr id="33" name="Oval 32">
              <a:extLst>
                <a:ext uri="{FF2B5EF4-FFF2-40B4-BE49-F238E27FC236}">
                  <a16:creationId xmlns:a16="http://schemas.microsoft.com/office/drawing/2014/main" id="{DCC89F6F-45D8-D5B6-8D83-B3148BF1F59F}"/>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36" name="Slide Number">
            <a:extLst>
              <a:ext uri="{FF2B5EF4-FFF2-40B4-BE49-F238E27FC236}">
                <a16:creationId xmlns:a16="http://schemas.microsoft.com/office/drawing/2014/main" id="{23BB2B2C-DCDB-84B9-5C51-46BA3BDCAF20}"/>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31</a:t>
            </a:fld>
            <a:endParaRPr lang="en-GB" sz="1400" dirty="0">
              <a:solidFill>
                <a:srgbClr val="131428"/>
              </a:solidFill>
              <a:latin typeface="Helvetica Neue"/>
            </a:endParaRPr>
          </a:p>
        </p:txBody>
      </p:sp>
    </p:spTree>
    <p:extLst>
      <p:ext uri="{BB962C8B-B14F-4D97-AF65-F5344CB8AC3E}">
        <p14:creationId xmlns:p14="http://schemas.microsoft.com/office/powerpoint/2010/main" val="3957111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DA5FA-DDCC-249C-364C-126F144C6A9A}"/>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8F3FFCFA-208E-7683-D875-A24B609214DC}"/>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E3284E6B-170C-E1C7-0AD8-70706863095A}"/>
              </a:ext>
            </a:extLst>
          </p:cNvPr>
          <p:cNvSpPr txBox="1"/>
          <p:nvPr/>
        </p:nvSpPr>
        <p:spPr>
          <a:xfrm>
            <a:off x="-2114972" y="2024707"/>
            <a:ext cx="12195810" cy="584775"/>
          </a:xfrm>
          <a:prstGeom prst="rect">
            <a:avLst/>
          </a:prstGeom>
          <a:noFill/>
          <a:ln w="12700" cap="flat">
            <a:noFill/>
            <a:miter lim="400000"/>
          </a:ln>
          <a:effectLst/>
          <a:sp3d/>
        </p:spPr>
        <p:txBody>
          <a:bodyPr wrap="square">
            <a:spAutoFit/>
          </a:bodyPr>
          <a:lstStyle/>
          <a:p>
            <a:pPr marL="720000" marR="0" lvl="0" indent="0" defTabSz="825500" eaLnBrk="1" fontAlgn="base" latinLnBrk="0" hangingPunct="1">
              <a:lnSpc>
                <a:spcPct val="100000"/>
              </a:lnSpc>
              <a:spcBef>
                <a:spcPts val="500"/>
              </a:spcBef>
              <a:spcAft>
                <a:spcPts val="0"/>
              </a:spcAft>
              <a:buClrTx/>
              <a:buSzTx/>
              <a:buFontTx/>
              <a:buNone/>
              <a:tabLst/>
              <a:defRPr/>
            </a:pPr>
            <a:r>
              <a:rPr kumimoji="0" lang="en-GB" sz="3200" b="0" i="1" u="none" strike="noStrike" kern="0" cap="none" spc="0" normalizeH="0" baseline="0" noProof="0" dirty="0">
                <a:ln>
                  <a:noFill/>
                </a:ln>
                <a:solidFill>
                  <a:srgbClr val="131428"/>
                </a:solidFill>
                <a:effectLst/>
                <a:uLnTx/>
                <a:uFillTx/>
                <a:latin typeface="Helvetica Neue"/>
              </a:rPr>
              <a:t>Multi-module assembly</a:t>
            </a:r>
          </a:p>
        </p:txBody>
      </p:sp>
      <p:sp>
        <p:nvSpPr>
          <p:cNvPr id="30" name="quantum MOTION / BRIEF HISTORY">
            <a:extLst>
              <a:ext uri="{FF2B5EF4-FFF2-40B4-BE49-F238E27FC236}">
                <a16:creationId xmlns:a16="http://schemas.microsoft.com/office/drawing/2014/main" id="{DDC95BE9-6452-A3B7-8627-1B3DD775C4F5}"/>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A </a:t>
            </a:r>
            <a:r>
              <a:rPr lang="en-GB" sz="8400" cap="all" dirty="0" err="1">
                <a:solidFill>
                  <a:schemeClr val="bg1">
                    <a:lumMod val="50000"/>
                  </a:schemeClr>
                </a:solidFill>
                <a:latin typeface="Helvetica"/>
                <a:ea typeface="Helvetica"/>
                <a:cs typeface="Helvetica"/>
              </a:rPr>
              <a:t>superinductor</a:t>
            </a:r>
            <a:r>
              <a:rPr lang="en-GB" sz="8400" cap="all" dirty="0">
                <a:solidFill>
                  <a:schemeClr val="bg1">
                    <a:lumMod val="50000"/>
                  </a:schemeClr>
                </a:solidFill>
                <a:latin typeface="Helvetica"/>
                <a:ea typeface="Helvetica"/>
                <a:cs typeface="Helvetica"/>
              </a:rPr>
              <a:t> </a:t>
            </a:r>
            <a:r>
              <a:rPr lang="en-GB" sz="8400" cap="all" dirty="0">
                <a:solidFill>
                  <a:srgbClr val="FF0000"/>
                </a:solidFill>
                <a:latin typeface="Helvetica"/>
                <a:ea typeface="Helvetica"/>
                <a:cs typeface="Helvetica"/>
              </a:rPr>
              <a:t>+ IMEC</a:t>
            </a:r>
          </a:p>
        </p:txBody>
      </p:sp>
      <p:grpSp>
        <p:nvGrpSpPr>
          <p:cNvPr id="31" name="Group 30">
            <a:extLst>
              <a:ext uri="{FF2B5EF4-FFF2-40B4-BE49-F238E27FC236}">
                <a16:creationId xmlns:a16="http://schemas.microsoft.com/office/drawing/2014/main" id="{85C3DEFC-59B5-0B90-1227-4A551092F7FA}"/>
              </a:ext>
            </a:extLst>
          </p:cNvPr>
          <p:cNvGrpSpPr/>
          <p:nvPr/>
        </p:nvGrpSpPr>
        <p:grpSpPr>
          <a:xfrm>
            <a:off x="411636" y="215927"/>
            <a:ext cx="1440000" cy="1440000"/>
            <a:chOff x="7500289" y="5060492"/>
            <a:chExt cx="1152000" cy="1152128"/>
          </a:xfrm>
        </p:grpSpPr>
        <p:pic>
          <p:nvPicPr>
            <p:cNvPr id="32" name="Graphic 31">
              <a:extLst>
                <a:ext uri="{FF2B5EF4-FFF2-40B4-BE49-F238E27FC236}">
                  <a16:creationId xmlns:a16="http://schemas.microsoft.com/office/drawing/2014/main" id="{AF48CB83-D024-3B65-7608-913514825B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97734" y="5169729"/>
              <a:ext cx="610467" cy="933655"/>
            </a:xfrm>
            <a:prstGeom prst="rect">
              <a:avLst/>
            </a:prstGeom>
          </p:spPr>
        </p:pic>
        <p:sp>
          <p:nvSpPr>
            <p:cNvPr id="33" name="Oval 32">
              <a:extLst>
                <a:ext uri="{FF2B5EF4-FFF2-40B4-BE49-F238E27FC236}">
                  <a16:creationId xmlns:a16="http://schemas.microsoft.com/office/drawing/2014/main" id="{F26117D7-F89D-94B4-1D9D-CE1FCDD04EE5}"/>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36" name="Slide Number">
            <a:extLst>
              <a:ext uri="{FF2B5EF4-FFF2-40B4-BE49-F238E27FC236}">
                <a16:creationId xmlns:a16="http://schemas.microsoft.com/office/drawing/2014/main" id="{2DD5303D-E94C-82DC-B6EA-6E9287881BAD}"/>
              </a:ext>
            </a:extLst>
          </p:cNvPr>
          <p:cNvSpPr txBox="1">
            <a:spLocks/>
          </p:cNvSpPr>
          <p:nvPr/>
        </p:nvSpPr>
        <p:spPr>
          <a:xfrm>
            <a:off x="22758400" y="12774388"/>
            <a:ext cx="416308" cy="35639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32</a:t>
            </a:fld>
            <a:endParaRPr lang="en-GB" sz="1400" dirty="0">
              <a:solidFill>
                <a:srgbClr val="131428"/>
              </a:solidFill>
              <a:latin typeface="Helvetica Neue"/>
            </a:endParaRPr>
          </a:p>
        </p:txBody>
      </p:sp>
      <p:pic>
        <p:nvPicPr>
          <p:cNvPr id="2" name="Picture 1" descr="A person smiling at the camera&#10;&#10;Description automatically generated">
            <a:extLst>
              <a:ext uri="{FF2B5EF4-FFF2-40B4-BE49-F238E27FC236}">
                <a16:creationId xmlns:a16="http://schemas.microsoft.com/office/drawing/2014/main" id="{86EA2933-600F-7257-999F-2F079102F2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3050" y="268260"/>
            <a:ext cx="1694009" cy="1694009"/>
          </a:xfrm>
          <a:prstGeom prst="rect">
            <a:avLst/>
          </a:prstGeom>
        </p:spPr>
      </p:pic>
      <p:sp>
        <p:nvSpPr>
          <p:cNvPr id="3" name="TextBox 2">
            <a:extLst>
              <a:ext uri="{FF2B5EF4-FFF2-40B4-BE49-F238E27FC236}">
                <a16:creationId xmlns:a16="http://schemas.microsoft.com/office/drawing/2014/main" id="{C0615F22-6691-D081-E78F-59BD65AF8AD3}"/>
              </a:ext>
            </a:extLst>
          </p:cNvPr>
          <p:cNvSpPr txBox="1"/>
          <p:nvPr/>
        </p:nvSpPr>
        <p:spPr>
          <a:xfrm>
            <a:off x="20805183" y="1817916"/>
            <a:ext cx="1439818" cy="461665"/>
          </a:xfrm>
          <a:prstGeom prst="rect">
            <a:avLst/>
          </a:prstGeom>
          <a:noFill/>
        </p:spPr>
        <p:txBody>
          <a:bodyPr wrap="none" rtlCol="0">
            <a:spAutoFit/>
          </a:bodyPr>
          <a:lstStyle/>
          <a:p>
            <a:r>
              <a:rPr lang="en-GB" dirty="0">
                <a:solidFill>
                  <a:srgbClr val="FF0000"/>
                </a:solidFill>
              </a:rPr>
              <a:t>Tom Swift</a:t>
            </a:r>
          </a:p>
        </p:txBody>
      </p:sp>
      <p:pic>
        <p:nvPicPr>
          <p:cNvPr id="4" name="Picture 3">
            <a:extLst>
              <a:ext uri="{FF2B5EF4-FFF2-40B4-BE49-F238E27FC236}">
                <a16:creationId xmlns:a16="http://schemas.microsoft.com/office/drawing/2014/main" id="{2143DD4D-7B00-6329-C329-9CA7D4857749}"/>
              </a:ext>
            </a:extLst>
          </p:cNvPr>
          <p:cNvPicPr>
            <a:picLocks noChangeAspect="1"/>
          </p:cNvPicPr>
          <p:nvPr/>
        </p:nvPicPr>
        <p:blipFill>
          <a:blip r:embed="rId5"/>
          <a:srcRect l="-176" t="18127" r="9705" b="5681"/>
          <a:stretch>
            <a:fillRect/>
          </a:stretch>
        </p:blipFill>
        <p:spPr>
          <a:xfrm rot="5400000">
            <a:off x="1812649" y="2121143"/>
            <a:ext cx="9104588" cy="10223500"/>
          </a:xfrm>
          <a:prstGeom prst="ellipse">
            <a:avLst/>
          </a:prstGeom>
          <a:effectLst>
            <a:outerShdw blurRad="50800" dist="38100" algn="tl" rotWithShape="0">
              <a:prstClr val="black">
                <a:alpha val="40000"/>
              </a:prstClr>
            </a:outerShdw>
          </a:effectLst>
        </p:spPr>
      </p:pic>
      <p:pic>
        <p:nvPicPr>
          <p:cNvPr id="53" name="Picture 52">
            <a:extLst>
              <a:ext uri="{FF2B5EF4-FFF2-40B4-BE49-F238E27FC236}">
                <a16:creationId xmlns:a16="http://schemas.microsoft.com/office/drawing/2014/main" id="{F0C9CDAC-ED29-6A6A-1FA1-5B73C0328CEF}"/>
              </a:ext>
            </a:extLst>
          </p:cNvPr>
          <p:cNvPicPr>
            <a:picLocks noChangeAspect="1"/>
          </p:cNvPicPr>
          <p:nvPr/>
        </p:nvPicPr>
        <p:blipFill>
          <a:blip r:embed="rId6"/>
          <a:stretch>
            <a:fillRect/>
          </a:stretch>
        </p:blipFill>
        <p:spPr>
          <a:xfrm>
            <a:off x="22516164" y="268260"/>
            <a:ext cx="1694009" cy="1694009"/>
          </a:xfrm>
          <a:prstGeom prst="rect">
            <a:avLst/>
          </a:prstGeom>
        </p:spPr>
      </p:pic>
      <p:sp>
        <p:nvSpPr>
          <p:cNvPr id="54" name="TextBox 53">
            <a:extLst>
              <a:ext uri="{FF2B5EF4-FFF2-40B4-BE49-F238E27FC236}">
                <a16:creationId xmlns:a16="http://schemas.microsoft.com/office/drawing/2014/main" id="{2F1EF546-BEBC-4827-81B3-27AA2693C42A}"/>
              </a:ext>
            </a:extLst>
          </p:cNvPr>
          <p:cNvSpPr txBox="1"/>
          <p:nvPr/>
        </p:nvSpPr>
        <p:spPr>
          <a:xfrm>
            <a:off x="22324106" y="1811238"/>
            <a:ext cx="2045753" cy="461665"/>
          </a:xfrm>
          <a:prstGeom prst="rect">
            <a:avLst/>
          </a:prstGeom>
          <a:noFill/>
        </p:spPr>
        <p:txBody>
          <a:bodyPr wrap="none" rtlCol="0">
            <a:spAutoFit/>
          </a:bodyPr>
          <a:lstStyle/>
          <a:p>
            <a:r>
              <a:rPr lang="en-GB" dirty="0">
                <a:solidFill>
                  <a:srgbClr val="FF0000"/>
                </a:solidFill>
              </a:rPr>
              <a:t>Manuel Suarez</a:t>
            </a:r>
          </a:p>
        </p:txBody>
      </p:sp>
      <p:grpSp>
        <p:nvGrpSpPr>
          <p:cNvPr id="29" name="Group 28">
            <a:extLst>
              <a:ext uri="{FF2B5EF4-FFF2-40B4-BE49-F238E27FC236}">
                <a16:creationId xmlns:a16="http://schemas.microsoft.com/office/drawing/2014/main" id="{1F4AAA2F-C830-DBD4-38F1-E4388F76B0D6}"/>
              </a:ext>
            </a:extLst>
          </p:cNvPr>
          <p:cNvGrpSpPr/>
          <p:nvPr/>
        </p:nvGrpSpPr>
        <p:grpSpPr>
          <a:xfrm>
            <a:off x="2157433" y="2241794"/>
            <a:ext cx="18777263" cy="5899804"/>
            <a:chOff x="2157433" y="2241794"/>
            <a:chExt cx="18777263" cy="5899804"/>
          </a:xfrm>
        </p:grpSpPr>
        <p:sp>
          <p:nvSpPr>
            <p:cNvPr id="5" name="Rectangle 4">
              <a:extLst>
                <a:ext uri="{FF2B5EF4-FFF2-40B4-BE49-F238E27FC236}">
                  <a16:creationId xmlns:a16="http://schemas.microsoft.com/office/drawing/2014/main" id="{79ED8A8D-E13C-62D5-4EFD-F535427D2031}"/>
                </a:ext>
              </a:extLst>
            </p:cNvPr>
            <p:cNvSpPr/>
            <p:nvPr/>
          </p:nvSpPr>
          <p:spPr>
            <a:xfrm>
              <a:off x="2157433" y="4671324"/>
              <a:ext cx="2416176" cy="347027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prstClr val="white"/>
                </a:solidFill>
                <a:latin typeface="Aptos" panose="02110004020202020204"/>
              </a:endParaRPr>
            </a:p>
          </p:txBody>
        </p:sp>
        <p:cxnSp>
          <p:nvCxnSpPr>
            <p:cNvPr id="10" name="Straight Connector 9">
              <a:extLst>
                <a:ext uri="{FF2B5EF4-FFF2-40B4-BE49-F238E27FC236}">
                  <a16:creationId xmlns:a16="http://schemas.microsoft.com/office/drawing/2014/main" id="{4AA55D97-7328-E72F-AAEA-4C149269BC2C}"/>
                </a:ext>
              </a:extLst>
            </p:cNvPr>
            <p:cNvCxnSpPr>
              <a:cxnSpLocks/>
            </p:cNvCxnSpPr>
            <p:nvPr/>
          </p:nvCxnSpPr>
          <p:spPr>
            <a:xfrm flipV="1">
              <a:off x="4573609" y="2241794"/>
              <a:ext cx="9471024" cy="242953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C7E4747-2D96-F499-D2AE-CD19A2AF2887}"/>
                </a:ext>
              </a:extLst>
            </p:cNvPr>
            <p:cNvCxnSpPr>
              <a:cxnSpLocks/>
            </p:cNvCxnSpPr>
            <p:nvPr/>
          </p:nvCxnSpPr>
          <p:spPr>
            <a:xfrm flipV="1">
              <a:off x="4573609" y="7309091"/>
              <a:ext cx="9471024" cy="81980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18" name="Group 17">
              <a:extLst>
                <a:ext uri="{FF2B5EF4-FFF2-40B4-BE49-F238E27FC236}">
                  <a16:creationId xmlns:a16="http://schemas.microsoft.com/office/drawing/2014/main" id="{8776FA77-7057-5123-BBB3-352D30F3D281}"/>
                </a:ext>
              </a:extLst>
            </p:cNvPr>
            <p:cNvGrpSpPr/>
            <p:nvPr/>
          </p:nvGrpSpPr>
          <p:grpSpPr>
            <a:xfrm>
              <a:off x="14044631" y="2241794"/>
              <a:ext cx="6890065" cy="5067298"/>
              <a:chOff x="14044631" y="2241794"/>
              <a:chExt cx="6890065" cy="5067298"/>
            </a:xfrm>
          </p:grpSpPr>
          <p:sp>
            <p:nvSpPr>
              <p:cNvPr id="9" name="Rectangle 8">
                <a:extLst>
                  <a:ext uri="{FF2B5EF4-FFF2-40B4-BE49-F238E27FC236}">
                    <a16:creationId xmlns:a16="http://schemas.microsoft.com/office/drawing/2014/main" id="{1DCA6795-92D0-9DBC-7A0A-C5B2D158D6CC}"/>
                  </a:ext>
                </a:extLst>
              </p:cNvPr>
              <p:cNvSpPr/>
              <p:nvPr/>
            </p:nvSpPr>
            <p:spPr>
              <a:xfrm>
                <a:off x="14044633" y="2241794"/>
                <a:ext cx="6235700" cy="506729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prstClr val="white"/>
                  </a:solidFill>
                  <a:latin typeface="Aptos" panose="02110004020202020204"/>
                </a:endParaRPr>
              </a:p>
            </p:txBody>
          </p:sp>
          <p:pic>
            <p:nvPicPr>
              <p:cNvPr id="16" name="Picture 15">
                <a:extLst>
                  <a:ext uri="{FF2B5EF4-FFF2-40B4-BE49-F238E27FC236}">
                    <a16:creationId xmlns:a16="http://schemas.microsoft.com/office/drawing/2014/main" id="{FCACDAB7-91BA-91CB-0AE2-8013F3B671E4}"/>
                  </a:ext>
                </a:extLst>
              </p:cNvPr>
              <p:cNvPicPr>
                <a:picLocks noChangeAspect="1"/>
              </p:cNvPicPr>
              <p:nvPr/>
            </p:nvPicPr>
            <p:blipFill>
              <a:blip r:embed="rId7"/>
              <a:stretch>
                <a:fillRect/>
              </a:stretch>
            </p:blipFill>
            <p:spPr>
              <a:xfrm>
                <a:off x="15224812" y="2558665"/>
                <a:ext cx="3875342" cy="4225316"/>
              </a:xfrm>
              <a:prstGeom prst="rect">
                <a:avLst/>
              </a:prstGeom>
            </p:spPr>
          </p:pic>
          <p:sp>
            <p:nvSpPr>
              <p:cNvPr id="21" name="Rectangle 20">
                <a:extLst>
                  <a:ext uri="{FF2B5EF4-FFF2-40B4-BE49-F238E27FC236}">
                    <a16:creationId xmlns:a16="http://schemas.microsoft.com/office/drawing/2014/main" id="{5B617A19-8EB6-292C-A4A9-ACDF6240696A}"/>
                  </a:ext>
                </a:extLst>
              </p:cNvPr>
              <p:cNvSpPr/>
              <p:nvPr/>
            </p:nvSpPr>
            <p:spPr>
              <a:xfrm>
                <a:off x="18224838" y="6406460"/>
                <a:ext cx="285750" cy="2762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prstClr val="white"/>
                  </a:solidFill>
                  <a:latin typeface="Aptos" panose="02110004020202020204"/>
                </a:endParaRPr>
              </a:p>
            </p:txBody>
          </p:sp>
          <p:sp>
            <p:nvSpPr>
              <p:cNvPr id="22" name="Free-form: Shape 41">
                <a:extLst>
                  <a:ext uri="{FF2B5EF4-FFF2-40B4-BE49-F238E27FC236}">
                    <a16:creationId xmlns:a16="http://schemas.microsoft.com/office/drawing/2014/main" id="{263CE330-8DDF-6BF7-4AEB-2C6C6EF186C4}"/>
                  </a:ext>
                </a:extLst>
              </p:cNvPr>
              <p:cNvSpPr/>
              <p:nvPr/>
            </p:nvSpPr>
            <p:spPr>
              <a:xfrm rot="15428371">
                <a:off x="18076003" y="6724009"/>
                <a:ext cx="583416" cy="222152"/>
              </a:xfrm>
              <a:custGeom>
                <a:avLst/>
                <a:gdLst>
                  <a:gd name="csX0" fmla="*/ 0 w 1995487"/>
                  <a:gd name="csY0" fmla="*/ 65074 h 741349"/>
                  <a:gd name="csX1" fmla="*/ 1452562 w 1995487"/>
                  <a:gd name="csY1" fmla="*/ 65074 h 741349"/>
                  <a:gd name="csX2" fmla="*/ 1995487 w 1995487"/>
                  <a:gd name="csY2" fmla="*/ 741349 h 741349"/>
                </a:gdLst>
                <a:ahLst/>
                <a:cxnLst>
                  <a:cxn ang="0">
                    <a:pos x="csX0" y="csY0"/>
                  </a:cxn>
                  <a:cxn ang="0">
                    <a:pos x="csX1" y="csY1"/>
                  </a:cxn>
                  <a:cxn ang="0">
                    <a:pos x="csX2" y="csY2"/>
                  </a:cxn>
                </a:cxnLst>
                <a:rect l="l" t="t" r="r" b="b"/>
                <a:pathLst>
                  <a:path w="1995487" h="741349">
                    <a:moveTo>
                      <a:pt x="0" y="65074"/>
                    </a:moveTo>
                    <a:cubicBezTo>
                      <a:pt x="559990" y="8718"/>
                      <a:pt x="1119981" y="-47638"/>
                      <a:pt x="1452562" y="65074"/>
                    </a:cubicBezTo>
                    <a:cubicBezTo>
                      <a:pt x="1785143" y="177786"/>
                      <a:pt x="1890315" y="459567"/>
                      <a:pt x="1995487" y="741349"/>
                    </a:cubicBez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prstClr val="white"/>
                  </a:solidFill>
                  <a:latin typeface="Aptos" panose="02110004020202020204"/>
                </a:endParaRPr>
              </a:p>
            </p:txBody>
          </p:sp>
          <p:sp>
            <p:nvSpPr>
              <p:cNvPr id="37" name="TextBox 36">
                <a:extLst>
                  <a:ext uri="{FF2B5EF4-FFF2-40B4-BE49-F238E27FC236}">
                    <a16:creationId xmlns:a16="http://schemas.microsoft.com/office/drawing/2014/main" id="{2446170C-AA4A-4C01-53BD-A0C714EF5E51}"/>
                  </a:ext>
                </a:extLst>
              </p:cNvPr>
              <p:cNvSpPr txBox="1"/>
              <p:nvPr/>
            </p:nvSpPr>
            <p:spPr>
              <a:xfrm>
                <a:off x="14044631" y="2272903"/>
                <a:ext cx="3258820" cy="461665"/>
              </a:xfrm>
              <a:prstGeom prst="rect">
                <a:avLst/>
              </a:prstGeom>
              <a:noFill/>
            </p:spPr>
            <p:txBody>
              <a:bodyPr wrap="square" rtlCol="0">
                <a:spAutoFit/>
              </a:bodyPr>
              <a:lstStyle/>
              <a:p>
                <a:pPr algn="l" defTabSz="1828800" hangingPunct="1"/>
                <a:r>
                  <a:rPr lang="en-GB" b="1" kern="1200" dirty="0">
                    <a:solidFill>
                      <a:prstClr val="black"/>
                    </a:solidFill>
                    <a:latin typeface="Aptos" panose="02110004020202020204"/>
                  </a:rPr>
                  <a:t>IMEC </a:t>
                </a:r>
              </a:p>
            </p:txBody>
          </p:sp>
          <p:sp>
            <p:nvSpPr>
              <p:cNvPr id="38" name="TextBox 37">
                <a:extLst>
                  <a:ext uri="{FF2B5EF4-FFF2-40B4-BE49-F238E27FC236}">
                    <a16:creationId xmlns:a16="http://schemas.microsoft.com/office/drawing/2014/main" id="{E94E2DEF-EE82-09F5-8053-1825F9DBF3FB}"/>
                  </a:ext>
                </a:extLst>
              </p:cNvPr>
              <p:cNvSpPr txBox="1"/>
              <p:nvPr/>
            </p:nvSpPr>
            <p:spPr>
              <a:xfrm>
                <a:off x="18913576" y="2980988"/>
                <a:ext cx="2021120" cy="830997"/>
              </a:xfrm>
              <a:prstGeom prst="rect">
                <a:avLst/>
              </a:prstGeom>
              <a:noFill/>
            </p:spPr>
            <p:txBody>
              <a:bodyPr wrap="square" rtlCol="0">
                <a:spAutoFit/>
              </a:bodyPr>
              <a:lstStyle/>
              <a:p>
                <a:pPr algn="l" defTabSz="1828800" hangingPunct="1"/>
                <a:r>
                  <a:rPr lang="en-GB" kern="1200" dirty="0">
                    <a:solidFill>
                      <a:prstClr val="black"/>
                    </a:solidFill>
                    <a:latin typeface="Aptos" panose="02110004020202020204"/>
                  </a:rPr>
                  <a:t>Double Quantum Dot</a:t>
                </a:r>
              </a:p>
            </p:txBody>
          </p:sp>
          <p:sp>
            <p:nvSpPr>
              <p:cNvPr id="40" name="TextBox 39">
                <a:extLst>
                  <a:ext uri="{FF2B5EF4-FFF2-40B4-BE49-F238E27FC236}">
                    <a16:creationId xmlns:a16="http://schemas.microsoft.com/office/drawing/2014/main" id="{2E665691-D49D-558A-AE4E-B49A44CE59CA}"/>
                  </a:ext>
                </a:extLst>
              </p:cNvPr>
              <p:cNvSpPr txBox="1"/>
              <p:nvPr/>
            </p:nvSpPr>
            <p:spPr>
              <a:xfrm>
                <a:off x="14044738" y="6351485"/>
                <a:ext cx="2680086" cy="830997"/>
              </a:xfrm>
              <a:prstGeom prst="rect">
                <a:avLst/>
              </a:prstGeom>
              <a:noFill/>
            </p:spPr>
            <p:txBody>
              <a:bodyPr wrap="square" rtlCol="0">
                <a:spAutoFit/>
              </a:bodyPr>
              <a:lstStyle/>
              <a:p>
                <a:pPr algn="l" defTabSz="1828800" hangingPunct="1"/>
                <a:r>
                  <a:rPr lang="en-GB" kern="1200" dirty="0">
                    <a:solidFill>
                      <a:prstClr val="black"/>
                    </a:solidFill>
                    <a:latin typeface="Aptos" panose="02110004020202020204"/>
                  </a:rPr>
                  <a:t>Single-Electron Transistor</a:t>
                </a:r>
              </a:p>
            </p:txBody>
          </p:sp>
          <p:cxnSp>
            <p:nvCxnSpPr>
              <p:cNvPr id="41" name="Straight Arrow Connector 40">
                <a:extLst>
                  <a:ext uri="{FF2B5EF4-FFF2-40B4-BE49-F238E27FC236}">
                    <a16:creationId xmlns:a16="http://schemas.microsoft.com/office/drawing/2014/main" id="{7087744E-5898-4CF5-B1EF-0A4F913DA49B}"/>
                  </a:ext>
                </a:extLst>
              </p:cNvPr>
              <p:cNvCxnSpPr>
                <a:cxnSpLocks/>
                <a:stCxn id="40" idx="0"/>
              </p:cNvCxnSpPr>
              <p:nvPr/>
            </p:nvCxnSpPr>
            <p:spPr>
              <a:xfrm flipV="1">
                <a:off x="15384781" y="5172340"/>
                <a:ext cx="1519892" cy="1179145"/>
              </a:xfrm>
              <a:prstGeom prst="straightConnector1">
                <a:avLst/>
              </a:prstGeom>
              <a:ln>
                <a:solidFill>
                  <a:srgbClr val="675BFF"/>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36E482AF-D6D6-D714-DBB9-9DC69E70C61F}"/>
                  </a:ext>
                </a:extLst>
              </p:cNvPr>
              <p:cNvCxnSpPr>
                <a:cxnSpLocks/>
                <a:stCxn id="38" idx="1"/>
              </p:cNvCxnSpPr>
              <p:nvPr/>
            </p:nvCxnSpPr>
            <p:spPr>
              <a:xfrm flipH="1">
                <a:off x="18437736" y="3396487"/>
                <a:ext cx="475840" cy="650877"/>
              </a:xfrm>
              <a:prstGeom prst="straightConnector1">
                <a:avLst/>
              </a:prstGeom>
              <a:ln>
                <a:solidFill>
                  <a:srgbClr val="FF5B5B"/>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3399CF32-9101-D702-5E60-07374A6E702C}"/>
                  </a:ext>
                </a:extLst>
              </p:cNvPr>
              <p:cNvCxnSpPr>
                <a:cxnSpLocks/>
              </p:cNvCxnSpPr>
              <p:nvPr/>
            </p:nvCxnSpPr>
            <p:spPr>
              <a:xfrm flipH="1">
                <a:off x="17365050" y="3226879"/>
                <a:ext cx="1361948" cy="797976"/>
              </a:xfrm>
              <a:prstGeom prst="straightConnector1">
                <a:avLst/>
              </a:prstGeom>
              <a:ln>
                <a:solidFill>
                  <a:srgbClr val="FF5B5B"/>
                </a:solidFill>
                <a:tailEnd type="triangle"/>
              </a:ln>
            </p:spPr>
            <p:style>
              <a:lnRef idx="2">
                <a:schemeClr val="accent1"/>
              </a:lnRef>
              <a:fillRef idx="0">
                <a:schemeClr val="accent1"/>
              </a:fillRef>
              <a:effectRef idx="1">
                <a:schemeClr val="accent1"/>
              </a:effectRef>
              <a:fontRef idx="minor">
                <a:schemeClr val="tx1"/>
              </a:fontRef>
            </p:style>
          </p:cxnSp>
          <p:pic>
            <p:nvPicPr>
              <p:cNvPr id="8" name="Image" descr="Image">
                <a:extLst>
                  <a:ext uri="{FF2B5EF4-FFF2-40B4-BE49-F238E27FC236}">
                    <a16:creationId xmlns:a16="http://schemas.microsoft.com/office/drawing/2014/main" id="{D2DFC124-80A3-EBD5-0244-F3AFD5801E73}"/>
                  </a:ext>
                </a:extLst>
              </p:cNvPr>
              <p:cNvPicPr>
                <a:picLocks noChangeAspect="1"/>
              </p:cNvPicPr>
              <p:nvPr/>
            </p:nvPicPr>
            <p:blipFill>
              <a:blip r:embed="rId8"/>
              <a:srcRect l="13395" t="23476" r="8298" b="21069"/>
              <a:stretch>
                <a:fillRect/>
              </a:stretch>
            </p:blipFill>
            <p:spPr>
              <a:xfrm>
                <a:off x="14053267" y="2306604"/>
                <a:ext cx="2350863" cy="855927"/>
              </a:xfrm>
              <a:prstGeom prst="rect">
                <a:avLst/>
              </a:prstGeom>
              <a:ln w="12700">
                <a:miter lim="400000"/>
              </a:ln>
            </p:spPr>
          </p:pic>
        </p:grpSp>
      </p:grpSp>
      <p:grpSp>
        <p:nvGrpSpPr>
          <p:cNvPr id="45" name="Group 44">
            <a:extLst>
              <a:ext uri="{FF2B5EF4-FFF2-40B4-BE49-F238E27FC236}">
                <a16:creationId xmlns:a16="http://schemas.microsoft.com/office/drawing/2014/main" id="{E84C4280-9EA5-C887-6808-328E12D246B7}"/>
              </a:ext>
            </a:extLst>
          </p:cNvPr>
          <p:cNvGrpSpPr/>
          <p:nvPr/>
        </p:nvGrpSpPr>
        <p:grpSpPr>
          <a:xfrm>
            <a:off x="8329633" y="8281299"/>
            <a:ext cx="12012611" cy="4775199"/>
            <a:chOff x="8329633" y="8281299"/>
            <a:chExt cx="12012611" cy="4775199"/>
          </a:xfrm>
        </p:grpSpPr>
        <p:grpSp>
          <p:nvGrpSpPr>
            <p:cNvPr id="39" name="Group 38">
              <a:extLst>
                <a:ext uri="{FF2B5EF4-FFF2-40B4-BE49-F238E27FC236}">
                  <a16:creationId xmlns:a16="http://schemas.microsoft.com/office/drawing/2014/main" id="{3419070D-F9E2-ECEE-BB2F-69F9A6B4276A}"/>
                </a:ext>
              </a:extLst>
            </p:cNvPr>
            <p:cNvGrpSpPr/>
            <p:nvPr/>
          </p:nvGrpSpPr>
          <p:grpSpPr>
            <a:xfrm>
              <a:off x="8329633" y="8281299"/>
              <a:ext cx="12012611" cy="4775199"/>
              <a:chOff x="8329633" y="8281299"/>
              <a:chExt cx="12012611" cy="4775199"/>
            </a:xfrm>
          </p:grpSpPr>
          <p:sp>
            <p:nvSpPr>
              <p:cNvPr id="6" name="Rectangle 5">
                <a:extLst>
                  <a:ext uri="{FF2B5EF4-FFF2-40B4-BE49-F238E27FC236}">
                    <a16:creationId xmlns:a16="http://schemas.microsoft.com/office/drawing/2014/main" id="{F57F3906-C77D-EFF6-E62B-A8C30D56F92D}"/>
                  </a:ext>
                </a:extLst>
              </p:cNvPr>
              <p:cNvSpPr/>
              <p:nvPr/>
            </p:nvSpPr>
            <p:spPr>
              <a:xfrm>
                <a:off x="8329633" y="8433700"/>
                <a:ext cx="3238500" cy="1904998"/>
              </a:xfrm>
              <a:prstGeom prst="rect">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r>
                  <a:rPr lang="en-GB" sz="3600" kern="1200" dirty="0">
                    <a:solidFill>
                      <a:prstClr val="white"/>
                    </a:solidFill>
                    <a:latin typeface="Aptos" panose="02110004020202020204"/>
                  </a:rPr>
                  <a:t>\</a:t>
                </a:r>
              </a:p>
            </p:txBody>
          </p:sp>
          <p:sp>
            <p:nvSpPr>
              <p:cNvPr id="7" name="Rectangle 6">
                <a:extLst>
                  <a:ext uri="{FF2B5EF4-FFF2-40B4-BE49-F238E27FC236}">
                    <a16:creationId xmlns:a16="http://schemas.microsoft.com/office/drawing/2014/main" id="{00BA6A8E-2057-A627-283A-698BC2C3992A}"/>
                  </a:ext>
                </a:extLst>
              </p:cNvPr>
              <p:cNvSpPr/>
              <p:nvPr/>
            </p:nvSpPr>
            <p:spPr>
              <a:xfrm>
                <a:off x="14044633" y="8281300"/>
                <a:ext cx="6235700" cy="4775198"/>
              </a:xfrm>
              <a:prstGeom prst="rect">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prstClr val="white"/>
                  </a:solidFill>
                  <a:latin typeface="Aptos" panose="02110004020202020204"/>
                </a:endParaRPr>
              </a:p>
            </p:txBody>
          </p:sp>
          <p:cxnSp>
            <p:nvCxnSpPr>
              <p:cNvPr id="13" name="Straight Connector 12">
                <a:extLst>
                  <a:ext uri="{FF2B5EF4-FFF2-40B4-BE49-F238E27FC236}">
                    <a16:creationId xmlns:a16="http://schemas.microsoft.com/office/drawing/2014/main" id="{51193561-6ECE-5A33-C6BE-13FA157C461B}"/>
                  </a:ext>
                </a:extLst>
              </p:cNvPr>
              <p:cNvCxnSpPr>
                <a:cxnSpLocks/>
              </p:cNvCxnSpPr>
              <p:nvPr/>
            </p:nvCxnSpPr>
            <p:spPr>
              <a:xfrm flipV="1">
                <a:off x="11568133" y="8281299"/>
                <a:ext cx="2476500" cy="152400"/>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984A40E-EE8E-94D9-7F10-EC0310B9E72A}"/>
                  </a:ext>
                </a:extLst>
              </p:cNvPr>
              <p:cNvCxnSpPr>
                <a:cxnSpLocks/>
              </p:cNvCxnSpPr>
              <p:nvPr/>
            </p:nvCxnSpPr>
            <p:spPr>
              <a:xfrm>
                <a:off x="11568133" y="10338697"/>
                <a:ext cx="2476500" cy="2717800"/>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pic>
            <p:nvPicPr>
              <p:cNvPr id="19" name="Picture 18">
                <a:extLst>
                  <a:ext uri="{FF2B5EF4-FFF2-40B4-BE49-F238E27FC236}">
                    <a16:creationId xmlns:a16="http://schemas.microsoft.com/office/drawing/2014/main" id="{65416E0E-44CB-AA9F-32D0-49AD0B46E226}"/>
                  </a:ext>
                </a:extLst>
              </p:cNvPr>
              <p:cNvPicPr>
                <a:picLocks noChangeAspect="1"/>
              </p:cNvPicPr>
              <p:nvPr/>
            </p:nvPicPr>
            <p:blipFill>
              <a:blip r:embed="rId9"/>
              <a:stretch>
                <a:fillRect/>
              </a:stretch>
            </p:blipFill>
            <p:spPr>
              <a:xfrm rot="16200000">
                <a:off x="15293198" y="7390558"/>
                <a:ext cx="3830010" cy="6144258"/>
              </a:xfrm>
              <a:prstGeom prst="rect">
                <a:avLst/>
              </a:prstGeom>
            </p:spPr>
          </p:pic>
          <p:sp>
            <p:nvSpPr>
              <p:cNvPr id="46" name="TextBox 45">
                <a:extLst>
                  <a:ext uri="{FF2B5EF4-FFF2-40B4-BE49-F238E27FC236}">
                    <a16:creationId xmlns:a16="http://schemas.microsoft.com/office/drawing/2014/main" id="{9A158A16-D9A1-5298-EEFB-75884338065F}"/>
                  </a:ext>
                </a:extLst>
              </p:cNvPr>
              <p:cNvSpPr txBox="1"/>
              <p:nvPr/>
            </p:nvSpPr>
            <p:spPr>
              <a:xfrm>
                <a:off x="17224394" y="12542980"/>
                <a:ext cx="3117850" cy="461665"/>
              </a:xfrm>
              <a:prstGeom prst="rect">
                <a:avLst/>
              </a:prstGeom>
              <a:noFill/>
            </p:spPr>
            <p:txBody>
              <a:bodyPr wrap="square" rtlCol="0">
                <a:spAutoFit/>
              </a:bodyPr>
              <a:lstStyle/>
              <a:p>
                <a:pPr algn="l" defTabSz="1828800" hangingPunct="1"/>
                <a:r>
                  <a:rPr lang="en-GB" kern="1200" dirty="0">
                    <a:solidFill>
                      <a:prstClr val="black"/>
                    </a:solidFill>
                    <a:latin typeface="Aptos" panose="02110004020202020204"/>
                  </a:rPr>
                  <a:t>Width = 0.36 um </a:t>
                </a:r>
              </a:p>
            </p:txBody>
          </p:sp>
          <p:sp>
            <p:nvSpPr>
              <p:cNvPr id="47" name="TextBox 46">
                <a:extLst>
                  <a:ext uri="{FF2B5EF4-FFF2-40B4-BE49-F238E27FC236}">
                    <a16:creationId xmlns:a16="http://schemas.microsoft.com/office/drawing/2014/main" id="{F4504E39-D3BA-3513-2AF6-5A1354ADF3D9}"/>
                  </a:ext>
                </a:extLst>
              </p:cNvPr>
              <p:cNvSpPr txBox="1"/>
              <p:nvPr/>
            </p:nvSpPr>
            <p:spPr>
              <a:xfrm>
                <a:off x="17202870" y="12180956"/>
                <a:ext cx="2319022" cy="461665"/>
              </a:xfrm>
              <a:prstGeom prst="rect">
                <a:avLst/>
              </a:prstGeom>
              <a:noFill/>
            </p:spPr>
            <p:txBody>
              <a:bodyPr wrap="square" rtlCol="0">
                <a:spAutoFit/>
              </a:bodyPr>
              <a:lstStyle/>
              <a:p>
                <a:pPr algn="l" defTabSz="1828800" hangingPunct="1"/>
                <a:r>
                  <a:rPr lang="en-GB" kern="1200" dirty="0">
                    <a:solidFill>
                      <a:prstClr val="black"/>
                    </a:solidFill>
                    <a:latin typeface="Aptos" panose="02110004020202020204"/>
                  </a:rPr>
                  <a:t>Length = 50um</a:t>
                </a:r>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EC9C9026-246B-A173-3A96-DA7C8742017A}"/>
                      </a:ext>
                    </a:extLst>
                  </p:cNvPr>
                  <p:cNvSpPr txBox="1"/>
                  <p:nvPr/>
                </p:nvSpPr>
                <p:spPr>
                  <a:xfrm>
                    <a:off x="14091826" y="12546910"/>
                    <a:ext cx="3268730" cy="461665"/>
                  </a:xfrm>
                  <a:prstGeom prst="rect">
                    <a:avLst/>
                  </a:prstGeom>
                  <a:noFill/>
                </p:spPr>
                <p:txBody>
                  <a:bodyPr wrap="square" rtlCol="0">
                    <a:spAutoFit/>
                  </a:bodyPr>
                  <a:lstStyle/>
                  <a:p>
                    <a:pPr algn="l" defTabSz="1828800" hangingPunct="1"/>
                    <a:r>
                      <a:rPr lang="en-GB" kern="1200" dirty="0">
                        <a:solidFill>
                          <a:prstClr val="black"/>
                        </a:solidFill>
                        <a:latin typeface="Aptos" panose="02110004020202020204"/>
                      </a:rPr>
                      <a:t>Inductance </a:t>
                    </a:r>
                    <a14:m>
                      <m:oMath xmlns:m="http://schemas.openxmlformats.org/officeDocument/2006/math">
                        <m:r>
                          <a:rPr lang="en-GB" i="1" kern="1200">
                            <a:solidFill>
                              <a:prstClr val="black"/>
                            </a:solidFill>
                            <a:latin typeface="Cambria Math" panose="02040503050406030204" pitchFamily="18" charset="0"/>
                            <a:ea typeface="Cambria Math" panose="02040503050406030204" pitchFamily="18" charset="0"/>
                          </a:rPr>
                          <m:t>≈</m:t>
                        </m:r>
                      </m:oMath>
                    </a14:m>
                    <a:r>
                      <a:rPr lang="en-GB" kern="1200" dirty="0">
                        <a:solidFill>
                          <a:prstClr val="black"/>
                        </a:solidFill>
                        <a:latin typeface="Aptos" panose="02110004020202020204"/>
                      </a:rPr>
                      <a:t> 140 nH</a:t>
                    </a:r>
                  </a:p>
                </p:txBody>
              </p:sp>
            </mc:Choice>
            <mc:Fallback xmlns="">
              <p:sp>
                <p:nvSpPr>
                  <p:cNvPr id="48" name="TextBox 47">
                    <a:extLst>
                      <a:ext uri="{FF2B5EF4-FFF2-40B4-BE49-F238E27FC236}">
                        <a16:creationId xmlns:a16="http://schemas.microsoft.com/office/drawing/2014/main" id="{EC9C9026-246B-A173-3A96-DA7C8742017A}"/>
                      </a:ext>
                    </a:extLst>
                  </p:cNvPr>
                  <p:cNvSpPr txBox="1">
                    <a:spLocks noRot="1" noChangeAspect="1" noMove="1" noResize="1" noEditPoints="1" noAdjustHandles="1" noChangeArrowheads="1" noChangeShapeType="1" noTextEdit="1"/>
                  </p:cNvSpPr>
                  <p:nvPr/>
                </p:nvSpPr>
                <p:spPr>
                  <a:xfrm>
                    <a:off x="14091826" y="12546910"/>
                    <a:ext cx="3268730" cy="461665"/>
                  </a:xfrm>
                  <a:prstGeom prst="rect">
                    <a:avLst/>
                  </a:prstGeom>
                  <a:blipFill>
                    <a:blip r:embed="rId11"/>
                    <a:stretch>
                      <a:fillRect l="-2985" t="-10526" b="-28947"/>
                    </a:stretch>
                  </a:blipFill>
                </p:spPr>
                <p:txBody>
                  <a:bodyPr/>
                  <a:lstStyle/>
                  <a:p>
                    <a:r>
                      <a:rPr lang="en-GB">
                        <a:noFill/>
                      </a:rPr>
                      <a:t> </a:t>
                    </a:r>
                  </a:p>
                </p:txBody>
              </p:sp>
            </mc:Fallback>
          </mc:AlternateContent>
          <p:sp>
            <p:nvSpPr>
              <p:cNvPr id="50" name="TextBox 49">
                <a:extLst>
                  <a:ext uri="{FF2B5EF4-FFF2-40B4-BE49-F238E27FC236}">
                    <a16:creationId xmlns:a16="http://schemas.microsoft.com/office/drawing/2014/main" id="{71D4765D-DC44-C06C-AB9B-37A20A20E194}"/>
                  </a:ext>
                </a:extLst>
              </p:cNvPr>
              <p:cNvSpPr txBox="1"/>
              <p:nvPr/>
            </p:nvSpPr>
            <p:spPr>
              <a:xfrm>
                <a:off x="15590123" y="10126609"/>
                <a:ext cx="1615014" cy="830997"/>
              </a:xfrm>
              <a:prstGeom prst="rect">
                <a:avLst/>
              </a:prstGeom>
              <a:noFill/>
            </p:spPr>
            <p:txBody>
              <a:bodyPr wrap="square" rtlCol="0">
                <a:spAutoFit/>
              </a:bodyPr>
              <a:lstStyle/>
              <a:p>
                <a:pPr algn="l" defTabSz="1828800" hangingPunct="1"/>
                <a:r>
                  <a:rPr lang="en-GB" kern="1200" dirty="0" err="1">
                    <a:solidFill>
                      <a:prstClr val="black"/>
                    </a:solidFill>
                    <a:latin typeface="Aptos" panose="02110004020202020204"/>
                  </a:rPr>
                  <a:t>TiN</a:t>
                </a:r>
                <a:r>
                  <a:rPr lang="en-GB" kern="1200" dirty="0">
                    <a:solidFill>
                      <a:prstClr val="black"/>
                    </a:solidFill>
                    <a:latin typeface="Aptos" panose="02110004020202020204"/>
                  </a:rPr>
                  <a:t> Kinetic Inductor</a:t>
                </a:r>
              </a:p>
            </p:txBody>
          </p:sp>
          <p:pic>
            <p:nvPicPr>
              <p:cNvPr id="15" name="Picture 14" descr="GlobalFoundries, NXP to Deliver Next-Gen 22FDX for ...">
                <a:extLst>
                  <a:ext uri="{FF2B5EF4-FFF2-40B4-BE49-F238E27FC236}">
                    <a16:creationId xmlns:a16="http://schemas.microsoft.com/office/drawing/2014/main" id="{7EFCE31E-869C-EDE6-81AE-9282E2C67445}"/>
                  </a:ext>
                </a:extLst>
              </p:cNvPr>
              <p:cNvPicPr>
                <a:picLocks noChangeAspect="1"/>
              </p:cNvPicPr>
              <p:nvPr/>
            </p:nvPicPr>
            <p:blipFill>
              <a:blip r:embed="rId12"/>
              <a:stretch>
                <a:fillRect/>
              </a:stretch>
            </p:blipFill>
            <p:spPr>
              <a:xfrm>
                <a:off x="14098185" y="8334924"/>
                <a:ext cx="1795093" cy="983977"/>
              </a:xfrm>
              <a:prstGeom prst="rect">
                <a:avLst/>
              </a:prstGeom>
            </p:spPr>
          </p:pic>
        </p:grpSp>
        <p:pic>
          <p:nvPicPr>
            <p:cNvPr id="44" name="Picture 43">
              <a:extLst>
                <a:ext uri="{FF2B5EF4-FFF2-40B4-BE49-F238E27FC236}">
                  <a16:creationId xmlns:a16="http://schemas.microsoft.com/office/drawing/2014/main" id="{6B4D9703-9859-361E-D6C4-0E6722C7E0D9}"/>
                </a:ext>
              </a:extLst>
            </p:cNvPr>
            <p:cNvPicPr>
              <a:picLocks noChangeAspect="1"/>
            </p:cNvPicPr>
            <p:nvPr/>
          </p:nvPicPr>
          <p:blipFill>
            <a:blip r:embed="rId9"/>
            <a:srcRect l="27569" t="17209" r="33115" b="53575"/>
            <a:stretch>
              <a:fillRect/>
            </a:stretch>
          </p:blipFill>
          <p:spPr>
            <a:xfrm rot="16200000">
              <a:off x="17900405" y="9998810"/>
              <a:ext cx="1505806" cy="1214297"/>
            </a:xfrm>
            <a:prstGeom prst="rect">
              <a:avLst/>
            </a:prstGeom>
          </p:spPr>
        </p:pic>
      </p:grpSp>
      <p:grpSp>
        <p:nvGrpSpPr>
          <p:cNvPr id="55" name="Group 54">
            <a:extLst>
              <a:ext uri="{FF2B5EF4-FFF2-40B4-BE49-F238E27FC236}">
                <a16:creationId xmlns:a16="http://schemas.microsoft.com/office/drawing/2014/main" id="{FABFD938-DD52-58B8-E5CC-ABD32DA8934A}"/>
              </a:ext>
            </a:extLst>
          </p:cNvPr>
          <p:cNvGrpSpPr/>
          <p:nvPr/>
        </p:nvGrpSpPr>
        <p:grpSpPr>
          <a:xfrm>
            <a:off x="17415720" y="6119697"/>
            <a:ext cx="6273571" cy="3713273"/>
            <a:chOff x="17415720" y="6119697"/>
            <a:chExt cx="6273571" cy="3713273"/>
          </a:xfrm>
        </p:grpSpPr>
        <p:sp>
          <p:nvSpPr>
            <p:cNvPr id="20" name="Free-form: Shape 38">
              <a:extLst>
                <a:ext uri="{FF2B5EF4-FFF2-40B4-BE49-F238E27FC236}">
                  <a16:creationId xmlns:a16="http://schemas.microsoft.com/office/drawing/2014/main" id="{664204D7-8B9C-2D57-ED93-D405D7879F83}"/>
                </a:ext>
              </a:extLst>
            </p:cNvPr>
            <p:cNvSpPr/>
            <p:nvPr/>
          </p:nvSpPr>
          <p:spPr>
            <a:xfrm rot="4982144">
              <a:off x="17187210" y="8443646"/>
              <a:ext cx="1617834" cy="1160814"/>
            </a:xfrm>
            <a:custGeom>
              <a:avLst/>
              <a:gdLst>
                <a:gd name="csX0" fmla="*/ 0 w 1995487"/>
                <a:gd name="csY0" fmla="*/ 65074 h 741349"/>
                <a:gd name="csX1" fmla="*/ 1452562 w 1995487"/>
                <a:gd name="csY1" fmla="*/ 65074 h 741349"/>
                <a:gd name="csX2" fmla="*/ 1995487 w 1995487"/>
                <a:gd name="csY2" fmla="*/ 741349 h 741349"/>
              </a:gdLst>
              <a:ahLst/>
              <a:cxnLst>
                <a:cxn ang="0">
                  <a:pos x="csX0" y="csY0"/>
                </a:cxn>
                <a:cxn ang="0">
                  <a:pos x="csX1" y="csY1"/>
                </a:cxn>
                <a:cxn ang="0">
                  <a:pos x="csX2" y="csY2"/>
                </a:cxn>
              </a:cxnLst>
              <a:rect l="l" t="t" r="r" b="b"/>
              <a:pathLst>
                <a:path w="1995487" h="741349">
                  <a:moveTo>
                    <a:pt x="0" y="65074"/>
                  </a:moveTo>
                  <a:cubicBezTo>
                    <a:pt x="559990" y="8718"/>
                    <a:pt x="1119981" y="-47638"/>
                    <a:pt x="1452562" y="65074"/>
                  </a:cubicBezTo>
                  <a:cubicBezTo>
                    <a:pt x="1785143" y="177786"/>
                    <a:pt x="1890315" y="459567"/>
                    <a:pt x="1995487" y="741349"/>
                  </a:cubicBez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prstClr val="white"/>
                </a:solidFill>
                <a:latin typeface="Aptos" panose="02110004020202020204"/>
              </a:endParaRPr>
            </a:p>
          </p:txBody>
        </p:sp>
        <p:grpSp>
          <p:nvGrpSpPr>
            <p:cNvPr id="52" name="Group 51">
              <a:extLst>
                <a:ext uri="{FF2B5EF4-FFF2-40B4-BE49-F238E27FC236}">
                  <a16:creationId xmlns:a16="http://schemas.microsoft.com/office/drawing/2014/main" id="{BCDAE1CE-02D3-CF5B-57CC-F1E8770D8433}"/>
                </a:ext>
              </a:extLst>
            </p:cNvPr>
            <p:cNvGrpSpPr/>
            <p:nvPr/>
          </p:nvGrpSpPr>
          <p:grpSpPr>
            <a:xfrm>
              <a:off x="18367712" y="6119697"/>
              <a:ext cx="5321579" cy="2753190"/>
              <a:chOff x="18367712" y="6119697"/>
              <a:chExt cx="5321579" cy="2753190"/>
            </a:xfrm>
          </p:grpSpPr>
          <p:cxnSp>
            <p:nvCxnSpPr>
              <p:cNvPr id="17" name="Straight Connector 16">
                <a:extLst>
                  <a:ext uri="{FF2B5EF4-FFF2-40B4-BE49-F238E27FC236}">
                    <a16:creationId xmlns:a16="http://schemas.microsoft.com/office/drawing/2014/main" id="{3F5AE960-096F-2952-1434-9DBADDAEC466}"/>
                  </a:ext>
                </a:extLst>
              </p:cNvPr>
              <p:cNvCxnSpPr>
                <a:cxnSpLocks/>
              </p:cNvCxnSpPr>
              <p:nvPr/>
            </p:nvCxnSpPr>
            <p:spPr>
              <a:xfrm>
                <a:off x="18367713" y="7043049"/>
                <a:ext cx="0" cy="1514476"/>
              </a:xfrm>
              <a:prstGeom prst="line">
                <a:avLst/>
              </a:prstGeom>
              <a:ln w="76200">
                <a:solidFill>
                  <a:srgbClr val="CC99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8432D2-059E-BA5A-977C-6E55C09B8B59}"/>
                  </a:ext>
                </a:extLst>
              </p:cNvPr>
              <p:cNvCxnSpPr>
                <a:cxnSpLocks/>
              </p:cNvCxnSpPr>
              <p:nvPr/>
            </p:nvCxnSpPr>
            <p:spPr>
              <a:xfrm flipH="1">
                <a:off x="18367712" y="7784243"/>
                <a:ext cx="2319022" cy="0"/>
              </a:xfrm>
              <a:prstGeom prst="line">
                <a:avLst/>
              </a:prstGeom>
              <a:ln w="76200">
                <a:solidFill>
                  <a:srgbClr val="CC99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042AE3E-3528-7ACA-2EFA-5C09C8BB16FC}"/>
                  </a:ext>
                </a:extLst>
              </p:cNvPr>
              <p:cNvCxnSpPr>
                <a:cxnSpLocks/>
              </p:cNvCxnSpPr>
              <p:nvPr/>
            </p:nvCxnSpPr>
            <p:spPr>
              <a:xfrm flipV="1">
                <a:off x="20686733" y="7157264"/>
                <a:ext cx="0" cy="1253958"/>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F2E26427-91D3-C0DD-F6B9-FD5AD9E71DDE}"/>
                  </a:ext>
                </a:extLst>
              </p:cNvPr>
              <p:cNvCxnSpPr>
                <a:cxnSpLocks/>
              </p:cNvCxnSpPr>
              <p:nvPr/>
            </p:nvCxnSpPr>
            <p:spPr>
              <a:xfrm flipV="1">
                <a:off x="21093133" y="7157264"/>
                <a:ext cx="0" cy="1253958"/>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5F43B79-7EC5-ABC1-750A-CCEA649BC607}"/>
                  </a:ext>
                </a:extLst>
              </p:cNvPr>
              <p:cNvCxnSpPr>
                <a:cxnSpLocks/>
              </p:cNvCxnSpPr>
              <p:nvPr/>
            </p:nvCxnSpPr>
            <p:spPr>
              <a:xfrm>
                <a:off x="21101072" y="7800287"/>
                <a:ext cx="1325562" cy="0"/>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ECFD3EF1-76E0-04C0-9755-9400DE762B58}"/>
                  </a:ext>
                </a:extLst>
              </p:cNvPr>
              <p:cNvSpPr/>
              <p:nvPr/>
            </p:nvSpPr>
            <p:spPr>
              <a:xfrm>
                <a:off x="22393291" y="7137699"/>
                <a:ext cx="1296000" cy="129600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prstClr val="white"/>
                  </a:solidFill>
                  <a:latin typeface="Aptos" panose="02110004020202020204"/>
                </a:endParaRPr>
              </a:p>
            </p:txBody>
          </p:sp>
          <p:pic>
            <p:nvPicPr>
              <p:cNvPr id="28" name="Picture 2" descr="Generator Symbol, Electric, Power, Circuit, Supply, - Ac Power Supply Symbol  - (640x418) Png Clipart Download">
                <a:extLst>
                  <a:ext uri="{FF2B5EF4-FFF2-40B4-BE49-F238E27FC236}">
                    <a16:creationId xmlns:a16="http://schemas.microsoft.com/office/drawing/2014/main" id="{C1093E39-6997-A4A6-4DF8-4E54C662C8FE}"/>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7135" t="16631" r="26458" b="16483"/>
              <a:stretch>
                <a:fillRect/>
              </a:stretch>
            </p:blipFill>
            <p:spPr bwMode="auto">
              <a:xfrm>
                <a:off x="22479722" y="7255604"/>
                <a:ext cx="1123138" cy="1057274"/>
              </a:xfrm>
              <a:prstGeom prst="ellipse">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A52A49B1-42FE-FAE3-8D0D-8C7E44D319EF}"/>
                  </a:ext>
                </a:extLst>
              </p:cNvPr>
              <p:cNvSpPr txBox="1"/>
              <p:nvPr/>
            </p:nvSpPr>
            <p:spPr>
              <a:xfrm>
                <a:off x="20569823" y="6119697"/>
                <a:ext cx="2021120" cy="830997"/>
              </a:xfrm>
              <a:prstGeom prst="rect">
                <a:avLst/>
              </a:prstGeom>
              <a:noFill/>
            </p:spPr>
            <p:txBody>
              <a:bodyPr wrap="square" rtlCol="0">
                <a:spAutoFit/>
              </a:bodyPr>
              <a:lstStyle/>
              <a:p>
                <a:pPr algn="l" defTabSz="1828800" hangingPunct="1"/>
                <a:r>
                  <a:rPr lang="en-GB" kern="1200" dirty="0">
                    <a:solidFill>
                      <a:prstClr val="black"/>
                    </a:solidFill>
                    <a:latin typeface="Aptos" panose="02110004020202020204"/>
                  </a:rPr>
                  <a:t>Coupling Capacitor</a:t>
                </a:r>
              </a:p>
            </p:txBody>
          </p:sp>
          <p:sp>
            <p:nvSpPr>
              <p:cNvPr id="51" name="TextBox 50">
                <a:extLst>
                  <a:ext uri="{FF2B5EF4-FFF2-40B4-BE49-F238E27FC236}">
                    <a16:creationId xmlns:a16="http://schemas.microsoft.com/office/drawing/2014/main" id="{F50641C3-89E7-58AA-E215-9D6756BEEDF9}"/>
                  </a:ext>
                </a:extLst>
              </p:cNvPr>
              <p:cNvSpPr txBox="1"/>
              <p:nvPr/>
            </p:nvSpPr>
            <p:spPr>
              <a:xfrm>
                <a:off x="22684519" y="8411222"/>
                <a:ext cx="1004772" cy="461665"/>
              </a:xfrm>
              <a:prstGeom prst="rect">
                <a:avLst/>
              </a:prstGeom>
              <a:noFill/>
            </p:spPr>
            <p:txBody>
              <a:bodyPr wrap="square" rtlCol="0">
                <a:spAutoFit/>
              </a:bodyPr>
              <a:lstStyle/>
              <a:p>
                <a:pPr algn="l" defTabSz="1828800" hangingPunct="1"/>
                <a:r>
                  <a:rPr lang="en-GB" kern="1200" dirty="0">
                    <a:solidFill>
                      <a:prstClr val="black"/>
                    </a:solidFill>
                    <a:latin typeface="Aptos" panose="02110004020202020204"/>
                  </a:rPr>
                  <a:t>RF</a:t>
                </a:r>
                <a:r>
                  <a:rPr lang="en-GB" kern="1200" baseline="-25000" dirty="0">
                    <a:solidFill>
                      <a:prstClr val="black"/>
                    </a:solidFill>
                    <a:latin typeface="Aptos" panose="02110004020202020204"/>
                  </a:rPr>
                  <a:t>in</a:t>
                </a:r>
              </a:p>
            </p:txBody>
          </p:sp>
        </p:grpSp>
      </p:grpSp>
    </p:spTree>
    <p:extLst>
      <p:ext uri="{BB962C8B-B14F-4D97-AF65-F5344CB8AC3E}">
        <p14:creationId xmlns:p14="http://schemas.microsoft.com/office/powerpoint/2010/main" val="4212085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B48A0-3F39-D560-4AC0-4E73C52C0E31}"/>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612CB7B5-02D0-5333-1041-9612205D380A}"/>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F6273097-DBBE-3277-E1D8-F912F7B53FC0}"/>
              </a:ext>
            </a:extLst>
          </p:cNvPr>
          <p:cNvSpPr txBox="1"/>
          <p:nvPr/>
        </p:nvSpPr>
        <p:spPr>
          <a:xfrm>
            <a:off x="116740" y="3166759"/>
            <a:ext cx="12195810" cy="584775"/>
          </a:xfrm>
          <a:prstGeom prst="rect">
            <a:avLst/>
          </a:prstGeom>
          <a:noFill/>
          <a:ln w="12700" cap="flat">
            <a:noFill/>
            <a:miter lim="400000"/>
          </a:ln>
          <a:effectLst/>
          <a:sp3d/>
        </p:spPr>
        <p:txBody>
          <a:bodyPr wrap="square">
            <a:spAutoFit/>
          </a:bodyPr>
          <a:lstStyle/>
          <a:p>
            <a:pPr marL="720000" marR="0" lvl="0" indent="0" defTabSz="825500" eaLnBrk="1" fontAlgn="base" latinLnBrk="0" hangingPunct="1">
              <a:lnSpc>
                <a:spcPct val="100000"/>
              </a:lnSpc>
              <a:spcBef>
                <a:spcPts val="500"/>
              </a:spcBef>
              <a:spcAft>
                <a:spcPts val="0"/>
              </a:spcAft>
              <a:buClrTx/>
              <a:buSzTx/>
              <a:buFontTx/>
              <a:buNone/>
              <a:tabLst/>
              <a:defRPr/>
            </a:pPr>
            <a:r>
              <a:rPr kumimoji="0" lang="en-GB" sz="3200" b="1" u="none" strike="noStrike" kern="0" cap="none" spc="0" normalizeH="0" baseline="0" noProof="0" dirty="0">
                <a:ln>
                  <a:noFill/>
                </a:ln>
                <a:solidFill>
                  <a:srgbClr val="131428"/>
                </a:solidFill>
                <a:effectLst/>
                <a:uLnTx/>
                <a:uFillTx/>
                <a:latin typeface="Helvetica Neue Medium"/>
              </a:rPr>
              <a:t>Radio-frequency single electron transistor</a:t>
            </a:r>
          </a:p>
        </p:txBody>
      </p:sp>
      <p:sp>
        <p:nvSpPr>
          <p:cNvPr id="30" name="quantum MOTION / BRIEF HISTORY">
            <a:extLst>
              <a:ext uri="{FF2B5EF4-FFF2-40B4-BE49-F238E27FC236}">
                <a16:creationId xmlns:a16="http://schemas.microsoft.com/office/drawing/2014/main" id="{D8214C52-76BD-ECDB-EA5B-2CC1D7E4858B}"/>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A </a:t>
            </a:r>
            <a:r>
              <a:rPr lang="en-GB" sz="8400" cap="all" dirty="0" err="1">
                <a:solidFill>
                  <a:schemeClr val="bg1">
                    <a:lumMod val="50000"/>
                  </a:schemeClr>
                </a:solidFill>
                <a:latin typeface="Helvetica"/>
                <a:ea typeface="Helvetica"/>
                <a:cs typeface="Helvetica"/>
              </a:rPr>
              <a:t>superinductor</a:t>
            </a:r>
            <a:r>
              <a:rPr lang="en-GB" sz="8400" cap="all" dirty="0">
                <a:solidFill>
                  <a:schemeClr val="bg1">
                    <a:lumMod val="50000"/>
                  </a:schemeClr>
                </a:solidFill>
                <a:latin typeface="Helvetica"/>
                <a:ea typeface="Helvetica"/>
                <a:cs typeface="Helvetica"/>
              </a:rPr>
              <a:t> </a:t>
            </a:r>
            <a:r>
              <a:rPr lang="en-GB" sz="8400" cap="all" dirty="0">
                <a:solidFill>
                  <a:srgbClr val="FF0000"/>
                </a:solidFill>
                <a:latin typeface="Helvetica"/>
                <a:ea typeface="Helvetica"/>
                <a:cs typeface="Helvetica"/>
              </a:rPr>
              <a:t>+ IMEC</a:t>
            </a:r>
          </a:p>
        </p:txBody>
      </p:sp>
      <p:grpSp>
        <p:nvGrpSpPr>
          <p:cNvPr id="31" name="Group 30">
            <a:extLst>
              <a:ext uri="{FF2B5EF4-FFF2-40B4-BE49-F238E27FC236}">
                <a16:creationId xmlns:a16="http://schemas.microsoft.com/office/drawing/2014/main" id="{23B688E0-C44B-B927-66DA-37DEFA52CA08}"/>
              </a:ext>
            </a:extLst>
          </p:cNvPr>
          <p:cNvGrpSpPr/>
          <p:nvPr/>
        </p:nvGrpSpPr>
        <p:grpSpPr>
          <a:xfrm>
            <a:off x="411636" y="215927"/>
            <a:ext cx="1440000" cy="1440000"/>
            <a:chOff x="7500289" y="5060492"/>
            <a:chExt cx="1152000" cy="1152128"/>
          </a:xfrm>
        </p:grpSpPr>
        <p:pic>
          <p:nvPicPr>
            <p:cNvPr id="32" name="Graphic 31">
              <a:extLst>
                <a:ext uri="{FF2B5EF4-FFF2-40B4-BE49-F238E27FC236}">
                  <a16:creationId xmlns:a16="http://schemas.microsoft.com/office/drawing/2014/main" id="{4071BBCD-89E9-51D9-333D-EF1543B45B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97734" y="5169729"/>
              <a:ext cx="610467" cy="933655"/>
            </a:xfrm>
            <a:prstGeom prst="rect">
              <a:avLst/>
            </a:prstGeom>
          </p:spPr>
        </p:pic>
        <p:sp>
          <p:nvSpPr>
            <p:cNvPr id="33" name="Oval 32">
              <a:extLst>
                <a:ext uri="{FF2B5EF4-FFF2-40B4-BE49-F238E27FC236}">
                  <a16:creationId xmlns:a16="http://schemas.microsoft.com/office/drawing/2014/main" id="{7AD56AE4-7F4E-B176-FB88-68F45F73DD8C}"/>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36" name="Slide Number">
            <a:extLst>
              <a:ext uri="{FF2B5EF4-FFF2-40B4-BE49-F238E27FC236}">
                <a16:creationId xmlns:a16="http://schemas.microsoft.com/office/drawing/2014/main" id="{121AFF06-A5D1-7D97-3C7C-3DE1337F400E}"/>
              </a:ext>
            </a:extLst>
          </p:cNvPr>
          <p:cNvSpPr txBox="1">
            <a:spLocks/>
          </p:cNvSpPr>
          <p:nvPr/>
        </p:nvSpPr>
        <p:spPr>
          <a:xfrm>
            <a:off x="22758400" y="12774388"/>
            <a:ext cx="416308" cy="35639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33</a:t>
            </a:fld>
            <a:endParaRPr lang="en-GB" sz="1400" dirty="0">
              <a:solidFill>
                <a:srgbClr val="131428"/>
              </a:solidFill>
              <a:latin typeface="Helvetica Neue"/>
            </a:endParaRPr>
          </a:p>
        </p:txBody>
      </p:sp>
      <p:pic>
        <p:nvPicPr>
          <p:cNvPr id="2" name="Picture 1" descr="A person smiling at the camera&#10;&#10;Description automatically generated">
            <a:extLst>
              <a:ext uri="{FF2B5EF4-FFF2-40B4-BE49-F238E27FC236}">
                <a16:creationId xmlns:a16="http://schemas.microsoft.com/office/drawing/2014/main" id="{43DB1534-8FB5-B104-4321-3FC09910F3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3050" y="268260"/>
            <a:ext cx="1694009" cy="1694009"/>
          </a:xfrm>
          <a:prstGeom prst="rect">
            <a:avLst/>
          </a:prstGeom>
        </p:spPr>
      </p:pic>
      <p:sp>
        <p:nvSpPr>
          <p:cNvPr id="3" name="TextBox 2">
            <a:extLst>
              <a:ext uri="{FF2B5EF4-FFF2-40B4-BE49-F238E27FC236}">
                <a16:creationId xmlns:a16="http://schemas.microsoft.com/office/drawing/2014/main" id="{F207B0F6-20F3-C8DE-C65C-11D34C2AA967}"/>
              </a:ext>
            </a:extLst>
          </p:cNvPr>
          <p:cNvSpPr txBox="1"/>
          <p:nvPr/>
        </p:nvSpPr>
        <p:spPr>
          <a:xfrm>
            <a:off x="20805183" y="1817916"/>
            <a:ext cx="1439818" cy="461665"/>
          </a:xfrm>
          <a:prstGeom prst="rect">
            <a:avLst/>
          </a:prstGeom>
          <a:noFill/>
        </p:spPr>
        <p:txBody>
          <a:bodyPr wrap="none" rtlCol="0">
            <a:spAutoFit/>
          </a:bodyPr>
          <a:lstStyle/>
          <a:p>
            <a:r>
              <a:rPr lang="en-GB" dirty="0">
                <a:solidFill>
                  <a:srgbClr val="FF0000"/>
                </a:solidFill>
              </a:rPr>
              <a:t>Tom Swift</a:t>
            </a:r>
          </a:p>
        </p:txBody>
      </p:sp>
      <p:pic>
        <p:nvPicPr>
          <p:cNvPr id="53" name="Picture 52">
            <a:extLst>
              <a:ext uri="{FF2B5EF4-FFF2-40B4-BE49-F238E27FC236}">
                <a16:creationId xmlns:a16="http://schemas.microsoft.com/office/drawing/2014/main" id="{CA733B63-BCB7-5735-0A59-13D831C905AF}"/>
              </a:ext>
            </a:extLst>
          </p:cNvPr>
          <p:cNvPicPr>
            <a:picLocks noChangeAspect="1"/>
          </p:cNvPicPr>
          <p:nvPr/>
        </p:nvPicPr>
        <p:blipFill>
          <a:blip r:embed="rId5"/>
          <a:stretch>
            <a:fillRect/>
          </a:stretch>
        </p:blipFill>
        <p:spPr>
          <a:xfrm>
            <a:off x="22516164" y="268260"/>
            <a:ext cx="1694009" cy="1694009"/>
          </a:xfrm>
          <a:prstGeom prst="rect">
            <a:avLst/>
          </a:prstGeom>
        </p:spPr>
      </p:pic>
      <p:sp>
        <p:nvSpPr>
          <p:cNvPr id="54" name="TextBox 53">
            <a:extLst>
              <a:ext uri="{FF2B5EF4-FFF2-40B4-BE49-F238E27FC236}">
                <a16:creationId xmlns:a16="http://schemas.microsoft.com/office/drawing/2014/main" id="{B9C83F4F-30CB-0B50-ECB3-C380B4FFFF60}"/>
              </a:ext>
            </a:extLst>
          </p:cNvPr>
          <p:cNvSpPr txBox="1"/>
          <p:nvPr/>
        </p:nvSpPr>
        <p:spPr>
          <a:xfrm>
            <a:off x="22324106" y="1811238"/>
            <a:ext cx="2045753" cy="461665"/>
          </a:xfrm>
          <a:prstGeom prst="rect">
            <a:avLst/>
          </a:prstGeom>
          <a:noFill/>
        </p:spPr>
        <p:txBody>
          <a:bodyPr wrap="none" rtlCol="0">
            <a:spAutoFit/>
          </a:bodyPr>
          <a:lstStyle/>
          <a:p>
            <a:r>
              <a:rPr lang="en-GB" dirty="0">
                <a:solidFill>
                  <a:srgbClr val="FF0000"/>
                </a:solidFill>
              </a:rPr>
              <a:t>Manuel Suarez</a:t>
            </a:r>
          </a:p>
        </p:txBody>
      </p:sp>
      <p:pic>
        <p:nvPicPr>
          <p:cNvPr id="8" name="Picture 4">
            <a:extLst>
              <a:ext uri="{FF2B5EF4-FFF2-40B4-BE49-F238E27FC236}">
                <a16:creationId xmlns:a16="http://schemas.microsoft.com/office/drawing/2014/main" id="{5E8595EF-640B-0752-A5EC-8766D04C1D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0758" y="3942757"/>
            <a:ext cx="8692028" cy="7886516"/>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Group 90">
            <a:extLst>
              <a:ext uri="{FF2B5EF4-FFF2-40B4-BE49-F238E27FC236}">
                <a16:creationId xmlns:a16="http://schemas.microsoft.com/office/drawing/2014/main" id="{317D48C2-AC03-3EDE-CFCA-4275E4FBA31A}"/>
              </a:ext>
            </a:extLst>
          </p:cNvPr>
          <p:cNvGrpSpPr/>
          <p:nvPr/>
        </p:nvGrpSpPr>
        <p:grpSpPr>
          <a:xfrm>
            <a:off x="11132786" y="2534453"/>
            <a:ext cx="12195810" cy="9663381"/>
            <a:chOff x="10978898" y="2602489"/>
            <a:chExt cx="12195810" cy="9663381"/>
          </a:xfrm>
        </p:grpSpPr>
        <p:grpSp>
          <p:nvGrpSpPr>
            <p:cNvPr id="90" name="Group 89">
              <a:extLst>
                <a:ext uri="{FF2B5EF4-FFF2-40B4-BE49-F238E27FC236}">
                  <a16:creationId xmlns:a16="http://schemas.microsoft.com/office/drawing/2014/main" id="{8688081A-3E05-381F-5C9B-7E07AA9DB934}"/>
                </a:ext>
              </a:extLst>
            </p:cNvPr>
            <p:cNvGrpSpPr/>
            <p:nvPr/>
          </p:nvGrpSpPr>
          <p:grpSpPr>
            <a:xfrm>
              <a:off x="12815138" y="2602489"/>
              <a:ext cx="8692027" cy="9663381"/>
              <a:chOff x="12815138" y="2602489"/>
              <a:chExt cx="8692027" cy="9663381"/>
            </a:xfrm>
          </p:grpSpPr>
          <p:grpSp>
            <p:nvGrpSpPr>
              <p:cNvPr id="81" name="Group 80">
                <a:extLst>
                  <a:ext uri="{FF2B5EF4-FFF2-40B4-BE49-F238E27FC236}">
                    <a16:creationId xmlns:a16="http://schemas.microsoft.com/office/drawing/2014/main" id="{5ED04065-2258-579A-09D7-9B06BD0B6CC3}"/>
                  </a:ext>
                </a:extLst>
              </p:cNvPr>
              <p:cNvGrpSpPr>
                <a:grpSpLocks noChangeAspect="1"/>
              </p:cNvGrpSpPr>
              <p:nvPr/>
            </p:nvGrpSpPr>
            <p:grpSpPr>
              <a:xfrm>
                <a:off x="12815138" y="2602489"/>
                <a:ext cx="8692027" cy="9663381"/>
                <a:chOff x="12750356" y="3087925"/>
                <a:chExt cx="7282596" cy="8096443"/>
              </a:xfrm>
            </p:grpSpPr>
            <p:pic>
              <p:nvPicPr>
                <p:cNvPr id="71" name="Picture 70">
                  <a:extLst>
                    <a:ext uri="{FF2B5EF4-FFF2-40B4-BE49-F238E27FC236}">
                      <a16:creationId xmlns:a16="http://schemas.microsoft.com/office/drawing/2014/main" id="{4074A68F-580C-61BE-CA1A-B2C5166406D5}"/>
                    </a:ext>
                  </a:extLst>
                </p:cNvPr>
                <p:cNvPicPr>
                  <a:picLocks noChangeAspect="1"/>
                </p:cNvPicPr>
                <p:nvPr/>
              </p:nvPicPr>
              <p:blipFill>
                <a:blip r:embed="rId7"/>
                <a:srcRect l="234" r="79999" b="47473"/>
                <a:stretch>
                  <a:fillRect/>
                </a:stretch>
              </p:blipFill>
              <p:spPr>
                <a:xfrm>
                  <a:off x="12750356" y="3087925"/>
                  <a:ext cx="6775601" cy="8096443"/>
                </a:xfrm>
                <a:prstGeom prst="rect">
                  <a:avLst/>
                </a:prstGeom>
              </p:spPr>
            </p:pic>
            <p:cxnSp>
              <p:nvCxnSpPr>
                <p:cNvPr id="73" name="Straight Connector 72">
                  <a:extLst>
                    <a:ext uri="{FF2B5EF4-FFF2-40B4-BE49-F238E27FC236}">
                      <a16:creationId xmlns:a16="http://schemas.microsoft.com/office/drawing/2014/main" id="{8AE1C5AC-C034-4810-2750-F0914901B173}"/>
                    </a:ext>
                  </a:extLst>
                </p:cNvPr>
                <p:cNvCxnSpPr>
                  <a:cxnSpLocks/>
                </p:cNvCxnSpPr>
                <p:nvPr/>
              </p:nvCxnSpPr>
              <p:spPr>
                <a:xfrm>
                  <a:off x="19525957" y="4298950"/>
                  <a:ext cx="0" cy="60261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0" name="Picture 79">
                  <a:extLst>
                    <a:ext uri="{FF2B5EF4-FFF2-40B4-BE49-F238E27FC236}">
                      <a16:creationId xmlns:a16="http://schemas.microsoft.com/office/drawing/2014/main" id="{FBABF631-CF9C-5EFF-A4B3-03E7587CF821}"/>
                    </a:ext>
                  </a:extLst>
                </p:cNvPr>
                <p:cNvPicPr>
                  <a:picLocks noChangeAspect="1"/>
                </p:cNvPicPr>
                <p:nvPr/>
              </p:nvPicPr>
              <p:blipFill>
                <a:blip r:embed="rId7"/>
                <a:srcRect l="18038" t="47154" r="78350" b="47473"/>
                <a:stretch>
                  <a:fillRect/>
                </a:stretch>
              </p:blipFill>
              <p:spPr>
                <a:xfrm>
                  <a:off x="18795008" y="10356166"/>
                  <a:ext cx="1237944" cy="828202"/>
                </a:xfrm>
                <a:prstGeom prst="rect">
                  <a:avLst/>
                </a:prstGeom>
              </p:spPr>
            </p:pic>
          </p:grpSp>
          <p:cxnSp>
            <p:nvCxnSpPr>
              <p:cNvPr id="82" name="Straight Arrow Connector 81">
                <a:extLst>
                  <a:ext uri="{FF2B5EF4-FFF2-40B4-BE49-F238E27FC236}">
                    <a16:creationId xmlns:a16="http://schemas.microsoft.com/office/drawing/2014/main" id="{C2389890-BC66-ECD6-746F-DBC6F25631D8}"/>
                  </a:ext>
                </a:extLst>
              </p:cNvPr>
              <p:cNvCxnSpPr>
                <a:cxnSpLocks/>
              </p:cNvCxnSpPr>
              <p:nvPr/>
            </p:nvCxnSpPr>
            <p:spPr>
              <a:xfrm flipV="1">
                <a:off x="16224679" y="6358989"/>
                <a:ext cx="1195420" cy="1075190"/>
              </a:xfrm>
              <a:prstGeom prst="straightConnector1">
                <a:avLst/>
              </a:prstGeom>
              <a:ln>
                <a:solidFill>
                  <a:srgbClr val="083B6E"/>
                </a:solidFill>
                <a:tailEnd type="triangle"/>
              </a:ln>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6131C9A1-0B0C-8B61-7BF7-6B079EF83AA5}"/>
                  </a:ext>
                </a:extLst>
              </p:cNvPr>
              <p:cNvSpPr txBox="1"/>
              <p:nvPr/>
            </p:nvSpPr>
            <p:spPr>
              <a:xfrm>
                <a:off x="14716926" y="7485025"/>
                <a:ext cx="2706370" cy="1569660"/>
              </a:xfrm>
              <a:prstGeom prst="rect">
                <a:avLst/>
              </a:prstGeom>
              <a:noFill/>
            </p:spPr>
            <p:txBody>
              <a:bodyPr wrap="square" rtlCol="0">
                <a:spAutoFit/>
              </a:bodyPr>
              <a:lstStyle/>
              <a:p>
                <a:pPr algn="l" defTabSz="1828800" hangingPunct="1"/>
                <a:r>
                  <a:rPr lang="en-GB" sz="3200" kern="1200" dirty="0">
                    <a:solidFill>
                      <a:srgbClr val="083B6E"/>
                    </a:solidFill>
                    <a:latin typeface="Helvetica Neue Medium"/>
                  </a:rPr>
                  <a:t>SNR increases linearly with </a:t>
                </a:r>
                <a:r>
                  <a:rPr lang="en-GB" sz="3200" i="1" kern="1200" dirty="0">
                    <a:solidFill>
                      <a:srgbClr val="083B6E"/>
                    </a:solidFill>
                    <a:latin typeface="Helvetica Neue Medium"/>
                  </a:rPr>
                  <a:t>P</a:t>
                </a:r>
              </a:p>
            </p:txBody>
          </p:sp>
          <p:cxnSp>
            <p:nvCxnSpPr>
              <p:cNvPr id="84" name="Straight Arrow Connector 83">
                <a:extLst>
                  <a:ext uri="{FF2B5EF4-FFF2-40B4-BE49-F238E27FC236}">
                    <a16:creationId xmlns:a16="http://schemas.microsoft.com/office/drawing/2014/main" id="{8C271C06-7105-2DD6-BF16-D34DD32A9768}"/>
                  </a:ext>
                </a:extLst>
              </p:cNvPr>
              <p:cNvCxnSpPr>
                <a:cxnSpLocks/>
              </p:cNvCxnSpPr>
              <p:nvPr/>
            </p:nvCxnSpPr>
            <p:spPr>
              <a:xfrm flipV="1">
                <a:off x="18792424" y="7399949"/>
                <a:ext cx="1477375" cy="1393524"/>
              </a:xfrm>
              <a:prstGeom prst="straightConnector1">
                <a:avLst/>
              </a:prstGeom>
              <a:ln>
                <a:solidFill>
                  <a:srgbClr val="105B50"/>
                </a:solidFill>
                <a:tailEnd type="triangle"/>
              </a:ln>
            </p:spPr>
            <p:style>
              <a:lnRef idx="2">
                <a:schemeClr val="accent1"/>
              </a:lnRef>
              <a:fillRef idx="0">
                <a:schemeClr val="accent1"/>
              </a:fillRef>
              <a:effectRef idx="1">
                <a:schemeClr val="accent1"/>
              </a:effectRef>
              <a:fontRef idx="minor">
                <a:schemeClr val="tx1"/>
              </a:fontRef>
            </p:style>
          </p:cxnSp>
          <p:sp>
            <p:nvSpPr>
              <p:cNvPr id="85" name="TextBox 84">
                <a:extLst>
                  <a:ext uri="{FF2B5EF4-FFF2-40B4-BE49-F238E27FC236}">
                    <a16:creationId xmlns:a16="http://schemas.microsoft.com/office/drawing/2014/main" id="{63A91200-E02B-845A-3667-580928B3BD91}"/>
                  </a:ext>
                </a:extLst>
              </p:cNvPr>
              <p:cNvSpPr txBox="1"/>
              <p:nvPr/>
            </p:nvSpPr>
            <p:spPr>
              <a:xfrm>
                <a:off x="16002655" y="9220421"/>
                <a:ext cx="4045120" cy="584775"/>
              </a:xfrm>
              <a:prstGeom prst="rect">
                <a:avLst/>
              </a:prstGeom>
              <a:noFill/>
            </p:spPr>
            <p:txBody>
              <a:bodyPr wrap="square" rtlCol="0">
                <a:spAutoFit/>
              </a:bodyPr>
              <a:lstStyle/>
              <a:p>
                <a:pPr algn="l" defTabSz="1828800" hangingPunct="1"/>
                <a:r>
                  <a:rPr lang="en-GB" sz="3200" kern="1200" dirty="0">
                    <a:solidFill>
                      <a:srgbClr val="0F584D"/>
                    </a:solidFill>
                    <a:latin typeface="Helvetica Neue Medium"/>
                  </a:rPr>
                  <a:t>SNR increases as </a:t>
                </a:r>
                <a:r>
                  <a:rPr lang="en-GB" sz="3200" i="1" kern="1200" dirty="0">
                    <a:solidFill>
                      <a:srgbClr val="0F584D"/>
                    </a:solidFill>
                    <a:latin typeface="Helvetica Neue Medium"/>
                  </a:rPr>
                  <a:t>P</a:t>
                </a:r>
                <a:r>
                  <a:rPr lang="en-GB" sz="3200" i="1" kern="1200" baseline="30000" dirty="0">
                    <a:solidFill>
                      <a:srgbClr val="0F584D"/>
                    </a:solidFill>
                    <a:latin typeface="Helvetica Neue Medium"/>
                  </a:rPr>
                  <a:t>3</a:t>
                </a:r>
              </a:p>
            </p:txBody>
          </p:sp>
        </p:grpSp>
        <p:sp>
          <p:nvSpPr>
            <p:cNvPr id="89" name="TextBox 88">
              <a:extLst>
                <a:ext uri="{FF2B5EF4-FFF2-40B4-BE49-F238E27FC236}">
                  <a16:creationId xmlns:a16="http://schemas.microsoft.com/office/drawing/2014/main" id="{E5D8C58F-5C5E-A414-6C17-9A8CEB98A3C2}"/>
                </a:ext>
              </a:extLst>
            </p:cNvPr>
            <p:cNvSpPr txBox="1"/>
            <p:nvPr/>
          </p:nvSpPr>
          <p:spPr>
            <a:xfrm>
              <a:off x="10978898" y="3268516"/>
              <a:ext cx="12195810" cy="584775"/>
            </a:xfrm>
            <a:prstGeom prst="rect">
              <a:avLst/>
            </a:prstGeom>
            <a:noFill/>
            <a:ln w="12700" cap="flat">
              <a:noFill/>
              <a:miter lim="400000"/>
            </a:ln>
            <a:effectLst/>
            <a:sp3d/>
          </p:spPr>
          <p:txBody>
            <a:bodyPr wrap="square">
              <a:spAutoFit/>
            </a:bodyPr>
            <a:lstStyle/>
            <a:p>
              <a:pPr marL="720000" marR="0" lvl="0" indent="0" defTabSz="825500" eaLnBrk="1" fontAlgn="base" latinLnBrk="0" hangingPunct="1">
                <a:lnSpc>
                  <a:spcPct val="100000"/>
                </a:lnSpc>
                <a:spcBef>
                  <a:spcPts val="500"/>
                </a:spcBef>
                <a:spcAft>
                  <a:spcPts val="0"/>
                </a:spcAft>
                <a:buClrTx/>
                <a:buSzTx/>
                <a:buFontTx/>
                <a:buNone/>
                <a:tabLst/>
                <a:defRPr/>
              </a:pPr>
              <a:r>
                <a:rPr kumimoji="0" lang="en-GB" sz="3200" b="1" u="none" strike="noStrike" kern="0" cap="none" spc="0" normalizeH="0" baseline="0" noProof="0" dirty="0">
                  <a:ln>
                    <a:noFill/>
                  </a:ln>
                  <a:solidFill>
                    <a:srgbClr val="131428"/>
                  </a:solidFill>
                  <a:effectLst/>
                  <a:uLnTx/>
                  <a:uFillTx/>
                  <a:latin typeface="Helvetica Neue Medium"/>
                </a:rPr>
                <a:t>Increased sensitivity in the non-linear regime</a:t>
              </a:r>
            </a:p>
          </p:txBody>
        </p:sp>
      </p:grpSp>
    </p:spTree>
    <p:extLst>
      <p:ext uri="{BB962C8B-B14F-4D97-AF65-F5344CB8AC3E}">
        <p14:creationId xmlns:p14="http://schemas.microsoft.com/office/powerpoint/2010/main" val="3862341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901EA-4722-67EC-D3D2-6013DEE339D2}"/>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949200C4-2243-F7D1-4D40-FB1FE2A27C9E}"/>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30" name="quantum MOTION / BRIEF HISTORY">
            <a:extLst>
              <a:ext uri="{FF2B5EF4-FFF2-40B4-BE49-F238E27FC236}">
                <a16:creationId xmlns:a16="http://schemas.microsoft.com/office/drawing/2014/main" id="{1856B1E6-F787-28BB-09E5-81C67EFC6528}"/>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bg1">
                    <a:lumMod val="50000"/>
                  </a:schemeClr>
                </a:solidFill>
                <a:latin typeface="Helvetica"/>
                <a:ea typeface="Helvetica"/>
                <a:cs typeface="Helvetica"/>
              </a:rPr>
              <a:t>A </a:t>
            </a:r>
            <a:r>
              <a:rPr lang="en-GB" sz="8400" cap="all" dirty="0" err="1">
                <a:solidFill>
                  <a:schemeClr val="bg1">
                    <a:lumMod val="50000"/>
                  </a:schemeClr>
                </a:solidFill>
                <a:latin typeface="Helvetica"/>
                <a:ea typeface="Helvetica"/>
                <a:cs typeface="Helvetica"/>
              </a:rPr>
              <a:t>superinductor</a:t>
            </a:r>
            <a:r>
              <a:rPr lang="en-GB" sz="8400" cap="all" dirty="0">
                <a:solidFill>
                  <a:schemeClr val="bg1">
                    <a:lumMod val="50000"/>
                  </a:schemeClr>
                </a:solidFill>
                <a:latin typeface="Helvetica"/>
                <a:ea typeface="Helvetica"/>
                <a:cs typeface="Helvetica"/>
              </a:rPr>
              <a:t> </a:t>
            </a:r>
            <a:r>
              <a:rPr lang="en-GB" sz="8400" cap="all" dirty="0">
                <a:solidFill>
                  <a:srgbClr val="FF0000"/>
                </a:solidFill>
                <a:latin typeface="Helvetica"/>
                <a:ea typeface="Helvetica"/>
                <a:cs typeface="Helvetica"/>
              </a:rPr>
              <a:t>+ IMEC</a:t>
            </a:r>
          </a:p>
        </p:txBody>
      </p:sp>
      <p:grpSp>
        <p:nvGrpSpPr>
          <p:cNvPr id="31" name="Group 30">
            <a:extLst>
              <a:ext uri="{FF2B5EF4-FFF2-40B4-BE49-F238E27FC236}">
                <a16:creationId xmlns:a16="http://schemas.microsoft.com/office/drawing/2014/main" id="{02188BCA-7FB2-3EA1-7E81-7F562D3F838D}"/>
              </a:ext>
            </a:extLst>
          </p:cNvPr>
          <p:cNvGrpSpPr/>
          <p:nvPr/>
        </p:nvGrpSpPr>
        <p:grpSpPr>
          <a:xfrm>
            <a:off x="411636" y="215927"/>
            <a:ext cx="1440000" cy="1440000"/>
            <a:chOff x="7500289" y="5060492"/>
            <a:chExt cx="1152000" cy="1152128"/>
          </a:xfrm>
        </p:grpSpPr>
        <p:pic>
          <p:nvPicPr>
            <p:cNvPr id="32" name="Graphic 31">
              <a:extLst>
                <a:ext uri="{FF2B5EF4-FFF2-40B4-BE49-F238E27FC236}">
                  <a16:creationId xmlns:a16="http://schemas.microsoft.com/office/drawing/2014/main" id="{A792BF18-52D0-F8E5-0482-5B57EE30A3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97734" y="5169729"/>
              <a:ext cx="610467" cy="933655"/>
            </a:xfrm>
            <a:prstGeom prst="rect">
              <a:avLst/>
            </a:prstGeom>
          </p:spPr>
        </p:pic>
        <p:sp>
          <p:nvSpPr>
            <p:cNvPr id="33" name="Oval 32">
              <a:extLst>
                <a:ext uri="{FF2B5EF4-FFF2-40B4-BE49-F238E27FC236}">
                  <a16:creationId xmlns:a16="http://schemas.microsoft.com/office/drawing/2014/main" id="{A0E360D5-32CA-DE2A-10F6-800DA8EF02EF}"/>
                </a:ext>
              </a:extLst>
            </p:cNvPr>
            <p:cNvSpPr/>
            <p:nvPr/>
          </p:nvSpPr>
          <p:spPr>
            <a:xfrm>
              <a:off x="7500289" y="5060492"/>
              <a:ext cx="1152000" cy="115212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
        <p:nvSpPr>
          <p:cNvPr id="36" name="Slide Number">
            <a:extLst>
              <a:ext uri="{FF2B5EF4-FFF2-40B4-BE49-F238E27FC236}">
                <a16:creationId xmlns:a16="http://schemas.microsoft.com/office/drawing/2014/main" id="{B24D0327-D1A7-8B75-6399-7E6D3D84B1C5}"/>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34</a:t>
            </a:fld>
            <a:endParaRPr lang="en-GB" sz="1400" dirty="0">
              <a:solidFill>
                <a:srgbClr val="131428"/>
              </a:solidFill>
              <a:latin typeface="Helvetica Neue"/>
            </a:endParaRPr>
          </a:p>
        </p:txBody>
      </p:sp>
      <p:pic>
        <p:nvPicPr>
          <p:cNvPr id="2" name="Picture 1" descr="A person smiling at the camera&#10;&#10;Description automatically generated">
            <a:extLst>
              <a:ext uri="{FF2B5EF4-FFF2-40B4-BE49-F238E27FC236}">
                <a16:creationId xmlns:a16="http://schemas.microsoft.com/office/drawing/2014/main" id="{8BC2389D-9C4C-4EF1-B6C1-CB96B43856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43050" y="268260"/>
            <a:ext cx="1694009" cy="1694009"/>
          </a:xfrm>
          <a:prstGeom prst="rect">
            <a:avLst/>
          </a:prstGeom>
        </p:spPr>
      </p:pic>
      <p:sp>
        <p:nvSpPr>
          <p:cNvPr id="3" name="TextBox 2">
            <a:extLst>
              <a:ext uri="{FF2B5EF4-FFF2-40B4-BE49-F238E27FC236}">
                <a16:creationId xmlns:a16="http://schemas.microsoft.com/office/drawing/2014/main" id="{427715A0-E485-4923-863A-8436A3CE82B7}"/>
              </a:ext>
            </a:extLst>
          </p:cNvPr>
          <p:cNvSpPr txBox="1"/>
          <p:nvPr/>
        </p:nvSpPr>
        <p:spPr>
          <a:xfrm>
            <a:off x="20805183" y="1817916"/>
            <a:ext cx="1439818" cy="461665"/>
          </a:xfrm>
          <a:prstGeom prst="rect">
            <a:avLst/>
          </a:prstGeom>
          <a:noFill/>
        </p:spPr>
        <p:txBody>
          <a:bodyPr wrap="none" rtlCol="0">
            <a:spAutoFit/>
          </a:bodyPr>
          <a:lstStyle/>
          <a:p>
            <a:r>
              <a:rPr lang="en-GB" dirty="0">
                <a:solidFill>
                  <a:srgbClr val="FF0000"/>
                </a:solidFill>
              </a:rPr>
              <a:t>Tom Swift</a:t>
            </a:r>
          </a:p>
        </p:txBody>
      </p:sp>
      <p:pic>
        <p:nvPicPr>
          <p:cNvPr id="53" name="Picture 52">
            <a:extLst>
              <a:ext uri="{FF2B5EF4-FFF2-40B4-BE49-F238E27FC236}">
                <a16:creationId xmlns:a16="http://schemas.microsoft.com/office/drawing/2014/main" id="{4C515522-02D0-515F-4F8E-88A72F45A438}"/>
              </a:ext>
            </a:extLst>
          </p:cNvPr>
          <p:cNvPicPr>
            <a:picLocks noChangeAspect="1"/>
          </p:cNvPicPr>
          <p:nvPr/>
        </p:nvPicPr>
        <p:blipFill>
          <a:blip r:embed="rId5"/>
          <a:stretch>
            <a:fillRect/>
          </a:stretch>
        </p:blipFill>
        <p:spPr>
          <a:xfrm>
            <a:off x="22516164" y="268260"/>
            <a:ext cx="1694009" cy="1694009"/>
          </a:xfrm>
          <a:prstGeom prst="rect">
            <a:avLst/>
          </a:prstGeom>
        </p:spPr>
      </p:pic>
      <p:sp>
        <p:nvSpPr>
          <p:cNvPr id="54" name="TextBox 53">
            <a:extLst>
              <a:ext uri="{FF2B5EF4-FFF2-40B4-BE49-F238E27FC236}">
                <a16:creationId xmlns:a16="http://schemas.microsoft.com/office/drawing/2014/main" id="{1D5A603E-1984-D1F1-BCB4-9342AFB273CA}"/>
              </a:ext>
            </a:extLst>
          </p:cNvPr>
          <p:cNvSpPr txBox="1"/>
          <p:nvPr/>
        </p:nvSpPr>
        <p:spPr>
          <a:xfrm>
            <a:off x="22324106" y="1811238"/>
            <a:ext cx="2045753" cy="461665"/>
          </a:xfrm>
          <a:prstGeom prst="rect">
            <a:avLst/>
          </a:prstGeom>
          <a:noFill/>
        </p:spPr>
        <p:txBody>
          <a:bodyPr wrap="none" rtlCol="0">
            <a:spAutoFit/>
          </a:bodyPr>
          <a:lstStyle/>
          <a:p>
            <a:r>
              <a:rPr lang="en-GB" dirty="0">
                <a:solidFill>
                  <a:srgbClr val="FF0000"/>
                </a:solidFill>
              </a:rPr>
              <a:t>Manuel Suarez</a:t>
            </a:r>
          </a:p>
        </p:txBody>
      </p:sp>
      <p:grpSp>
        <p:nvGrpSpPr>
          <p:cNvPr id="70" name="Group 69">
            <a:extLst>
              <a:ext uri="{FF2B5EF4-FFF2-40B4-BE49-F238E27FC236}">
                <a16:creationId xmlns:a16="http://schemas.microsoft.com/office/drawing/2014/main" id="{19F65C54-A2A5-3616-B860-4FDF7DBAD528}"/>
              </a:ext>
            </a:extLst>
          </p:cNvPr>
          <p:cNvGrpSpPr/>
          <p:nvPr/>
        </p:nvGrpSpPr>
        <p:grpSpPr>
          <a:xfrm>
            <a:off x="220287" y="2978971"/>
            <a:ext cx="14130263" cy="7521104"/>
            <a:chOff x="11097546" y="4511037"/>
            <a:chExt cx="11041393" cy="5394710"/>
          </a:xfrm>
        </p:grpSpPr>
        <p:pic>
          <p:nvPicPr>
            <p:cNvPr id="59" name="Picture 58">
              <a:extLst>
                <a:ext uri="{FF2B5EF4-FFF2-40B4-BE49-F238E27FC236}">
                  <a16:creationId xmlns:a16="http://schemas.microsoft.com/office/drawing/2014/main" id="{8A9D184C-CFCF-C383-0622-1FD9B1A5A484}"/>
                </a:ext>
              </a:extLst>
            </p:cNvPr>
            <p:cNvPicPr>
              <a:picLocks noChangeAspect="1"/>
            </p:cNvPicPr>
            <p:nvPr/>
          </p:nvPicPr>
          <p:blipFill>
            <a:blip r:embed="rId6"/>
            <a:srcRect l="23963" t="7499" r="34100" b="6555"/>
            <a:stretch>
              <a:fillRect/>
            </a:stretch>
          </p:blipFill>
          <p:spPr>
            <a:xfrm>
              <a:off x="12122371" y="5186338"/>
              <a:ext cx="4939540" cy="4358770"/>
            </a:xfrm>
            <a:prstGeom prst="rect">
              <a:avLst/>
            </a:prstGeom>
          </p:spPr>
        </p:pic>
        <p:sp>
          <p:nvSpPr>
            <p:cNvPr id="60" name="TextBox 59">
              <a:extLst>
                <a:ext uri="{FF2B5EF4-FFF2-40B4-BE49-F238E27FC236}">
                  <a16:creationId xmlns:a16="http://schemas.microsoft.com/office/drawing/2014/main" id="{7C6A8919-1D53-2D3A-CA86-ACBD7F6AF3A1}"/>
                </a:ext>
              </a:extLst>
            </p:cNvPr>
            <p:cNvSpPr txBox="1"/>
            <p:nvPr/>
          </p:nvSpPr>
          <p:spPr>
            <a:xfrm>
              <a:off x="13318928" y="5668354"/>
              <a:ext cx="1446522" cy="646331"/>
            </a:xfrm>
            <a:prstGeom prst="rect">
              <a:avLst/>
            </a:prstGeom>
            <a:noFill/>
          </p:spPr>
          <p:txBody>
            <a:bodyPr wrap="square" rtlCol="0">
              <a:spAutoFit/>
            </a:bodyPr>
            <a:lstStyle/>
            <a:p>
              <a:pPr algn="l" defTabSz="1828800" hangingPunct="1"/>
              <a:r>
                <a:rPr lang="en-US" sz="3600" kern="1200" dirty="0">
                  <a:solidFill>
                    <a:srgbClr val="000000"/>
                  </a:solidFill>
                  <a:latin typeface="Helvetica Neue Medium"/>
                </a:rPr>
                <a:t>(4,0)</a:t>
              </a:r>
            </a:p>
          </p:txBody>
        </p:sp>
        <p:sp>
          <p:nvSpPr>
            <p:cNvPr id="61" name="TextBox 60">
              <a:extLst>
                <a:ext uri="{FF2B5EF4-FFF2-40B4-BE49-F238E27FC236}">
                  <a16:creationId xmlns:a16="http://schemas.microsoft.com/office/drawing/2014/main" id="{68264385-5CA9-43B5-0F30-8C69AC2216F8}"/>
                </a:ext>
              </a:extLst>
            </p:cNvPr>
            <p:cNvSpPr txBox="1"/>
            <p:nvPr/>
          </p:nvSpPr>
          <p:spPr>
            <a:xfrm>
              <a:off x="13258701" y="7606729"/>
              <a:ext cx="1392448" cy="646331"/>
            </a:xfrm>
            <a:prstGeom prst="rect">
              <a:avLst/>
            </a:prstGeom>
            <a:noFill/>
          </p:spPr>
          <p:txBody>
            <a:bodyPr wrap="square" rtlCol="0">
              <a:spAutoFit/>
            </a:bodyPr>
            <a:lstStyle/>
            <a:p>
              <a:pPr algn="l" defTabSz="1828800" hangingPunct="1"/>
              <a:r>
                <a:rPr lang="en-US" sz="3600" kern="1200" dirty="0">
                  <a:solidFill>
                    <a:srgbClr val="000000"/>
                  </a:solidFill>
                  <a:latin typeface="Helvetica Neue Medium"/>
                </a:rPr>
                <a:t>(3,0)</a:t>
              </a:r>
            </a:p>
          </p:txBody>
        </p:sp>
        <p:sp>
          <p:nvSpPr>
            <p:cNvPr id="62" name="TextBox 61">
              <a:extLst>
                <a:ext uri="{FF2B5EF4-FFF2-40B4-BE49-F238E27FC236}">
                  <a16:creationId xmlns:a16="http://schemas.microsoft.com/office/drawing/2014/main" id="{BCF863DB-F940-B11A-A7B6-E038D133776D}"/>
                </a:ext>
              </a:extLst>
            </p:cNvPr>
            <p:cNvSpPr txBox="1"/>
            <p:nvPr/>
          </p:nvSpPr>
          <p:spPr>
            <a:xfrm>
              <a:off x="15508895" y="5558399"/>
              <a:ext cx="1392448" cy="646331"/>
            </a:xfrm>
            <a:prstGeom prst="rect">
              <a:avLst/>
            </a:prstGeom>
            <a:noFill/>
          </p:spPr>
          <p:txBody>
            <a:bodyPr wrap="square" rtlCol="0">
              <a:spAutoFit/>
            </a:bodyPr>
            <a:lstStyle/>
            <a:p>
              <a:pPr algn="l" defTabSz="1828800" hangingPunct="1"/>
              <a:r>
                <a:rPr lang="en-US" sz="3600" kern="1200" dirty="0">
                  <a:solidFill>
                    <a:srgbClr val="FFFFFF"/>
                  </a:solidFill>
                  <a:latin typeface="Helvetica Neue Medium"/>
                </a:rPr>
                <a:t>(4,1)</a:t>
              </a:r>
            </a:p>
          </p:txBody>
        </p:sp>
        <p:sp>
          <p:nvSpPr>
            <p:cNvPr id="63" name="TextBox 62">
              <a:extLst>
                <a:ext uri="{FF2B5EF4-FFF2-40B4-BE49-F238E27FC236}">
                  <a16:creationId xmlns:a16="http://schemas.microsoft.com/office/drawing/2014/main" id="{DE4EC324-DD98-42EA-9894-A538D82F6365}"/>
                </a:ext>
              </a:extLst>
            </p:cNvPr>
            <p:cNvSpPr txBox="1"/>
            <p:nvPr/>
          </p:nvSpPr>
          <p:spPr>
            <a:xfrm>
              <a:off x="15351445" y="7453795"/>
              <a:ext cx="1392448" cy="646331"/>
            </a:xfrm>
            <a:prstGeom prst="rect">
              <a:avLst/>
            </a:prstGeom>
            <a:noFill/>
          </p:spPr>
          <p:txBody>
            <a:bodyPr wrap="square" rtlCol="0">
              <a:spAutoFit/>
            </a:bodyPr>
            <a:lstStyle/>
            <a:p>
              <a:pPr algn="l" defTabSz="1828800" hangingPunct="1"/>
              <a:r>
                <a:rPr lang="en-US" sz="3600" kern="1200" dirty="0">
                  <a:solidFill>
                    <a:srgbClr val="000000"/>
                  </a:solidFill>
                  <a:latin typeface="Helvetica Neue Medium"/>
                </a:rPr>
                <a:t>(3,1)</a:t>
              </a:r>
            </a:p>
          </p:txBody>
        </p:sp>
        <p:sp>
          <p:nvSpPr>
            <p:cNvPr id="64" name="TextBox 63">
              <a:extLst>
                <a:ext uri="{FF2B5EF4-FFF2-40B4-BE49-F238E27FC236}">
                  <a16:creationId xmlns:a16="http://schemas.microsoft.com/office/drawing/2014/main" id="{268E66B7-9B22-1BAD-07B8-E67ACC04BB88}"/>
                </a:ext>
              </a:extLst>
            </p:cNvPr>
            <p:cNvSpPr txBox="1"/>
            <p:nvPr/>
          </p:nvSpPr>
          <p:spPr>
            <a:xfrm>
              <a:off x="12985547" y="8881291"/>
              <a:ext cx="4363548" cy="338554"/>
            </a:xfrm>
            <a:prstGeom prst="rect">
              <a:avLst/>
            </a:prstGeom>
            <a:noFill/>
          </p:spPr>
          <p:txBody>
            <a:bodyPr wrap="square" rtlCol="0">
              <a:spAutoFit/>
            </a:bodyPr>
            <a:lstStyle/>
            <a:p>
              <a:pPr algn="l" defTabSz="1828800" hangingPunct="1"/>
              <a:r>
                <a:rPr lang="en-US" sz="1600" kern="1200" dirty="0">
                  <a:solidFill>
                    <a:srgbClr val="FFFFFF"/>
                  </a:solidFill>
                  <a:latin typeface="Helvetica Neue Medium"/>
                </a:rPr>
                <a:t>(N</a:t>
              </a:r>
              <a:r>
                <a:rPr lang="en-US" sz="1600" kern="1200" baseline="-25000" dirty="0">
                  <a:solidFill>
                    <a:srgbClr val="FFFFFF"/>
                  </a:solidFill>
                  <a:latin typeface="Helvetica Neue Medium"/>
                </a:rPr>
                <a:t>L</a:t>
              </a:r>
              <a:r>
                <a:rPr lang="en-US" sz="1600" kern="1200" dirty="0">
                  <a:solidFill>
                    <a:srgbClr val="FFFFFF"/>
                  </a:solidFill>
                  <a:latin typeface="Helvetica Neue Medium"/>
                </a:rPr>
                <a:t>,N</a:t>
              </a:r>
              <a:r>
                <a:rPr lang="en-US" sz="1600" kern="1200" baseline="-25000" dirty="0">
                  <a:solidFill>
                    <a:srgbClr val="FFFFFF"/>
                  </a:solidFill>
                  <a:latin typeface="Helvetica Neue Medium"/>
                </a:rPr>
                <a:t>R</a:t>
              </a:r>
              <a:r>
                <a:rPr lang="en-US" sz="1600" kern="1200" dirty="0">
                  <a:solidFill>
                    <a:srgbClr val="FFFFFF"/>
                  </a:solidFill>
                  <a:latin typeface="Helvetica Neue Medium"/>
                </a:rPr>
                <a:t>) = (# e</a:t>
              </a:r>
              <a:r>
                <a:rPr lang="en-US" sz="1600" kern="1200" baseline="30000" dirty="0">
                  <a:solidFill>
                    <a:srgbClr val="FFFFFF"/>
                  </a:solidFill>
                  <a:latin typeface="Helvetica Neue Medium"/>
                </a:rPr>
                <a:t>-</a:t>
              </a:r>
              <a:r>
                <a:rPr lang="en-US" sz="1600" kern="1200" dirty="0">
                  <a:solidFill>
                    <a:srgbClr val="FFFFFF"/>
                  </a:solidFill>
                  <a:latin typeface="Helvetica Neue Medium"/>
                </a:rPr>
                <a:t> in left QD, # e</a:t>
              </a:r>
              <a:r>
                <a:rPr lang="en-US" sz="1600" kern="1200" baseline="30000" dirty="0">
                  <a:solidFill>
                    <a:srgbClr val="FFFFFF"/>
                  </a:solidFill>
                  <a:latin typeface="Helvetica Neue Medium"/>
                </a:rPr>
                <a:t>-</a:t>
              </a:r>
              <a:r>
                <a:rPr lang="en-US" sz="1600" kern="1200" dirty="0">
                  <a:solidFill>
                    <a:srgbClr val="FFFFFF"/>
                  </a:solidFill>
                  <a:latin typeface="Helvetica Neue Medium"/>
                </a:rPr>
                <a:t>in right QD) </a:t>
              </a:r>
            </a:p>
          </p:txBody>
        </p:sp>
        <p:sp>
          <p:nvSpPr>
            <p:cNvPr id="65" name="TextBox 64">
              <a:extLst>
                <a:ext uri="{FF2B5EF4-FFF2-40B4-BE49-F238E27FC236}">
                  <a16:creationId xmlns:a16="http://schemas.microsoft.com/office/drawing/2014/main" id="{E79DA055-8C1B-1CF3-7B36-BBE84B4CE5B8}"/>
                </a:ext>
              </a:extLst>
            </p:cNvPr>
            <p:cNvSpPr txBox="1"/>
            <p:nvPr/>
          </p:nvSpPr>
          <p:spPr>
            <a:xfrm>
              <a:off x="14093493" y="9444082"/>
              <a:ext cx="1257952" cy="461665"/>
            </a:xfrm>
            <a:prstGeom prst="rect">
              <a:avLst/>
            </a:prstGeom>
            <a:noFill/>
          </p:spPr>
          <p:txBody>
            <a:bodyPr wrap="square" rtlCol="0">
              <a:spAutoFit/>
            </a:bodyPr>
            <a:lstStyle/>
            <a:p>
              <a:pPr defTabSz="1828800" hangingPunct="1"/>
              <a:r>
                <a:rPr lang="en-GB" kern="1200" dirty="0">
                  <a:solidFill>
                    <a:srgbClr val="000000"/>
                  </a:solidFill>
                  <a:latin typeface="Helvetica Neue Medium"/>
                </a:rPr>
                <a:t>P1 (V)</a:t>
              </a:r>
            </a:p>
          </p:txBody>
        </p:sp>
        <p:sp>
          <p:nvSpPr>
            <p:cNvPr id="66" name="TextBox 65">
              <a:extLst>
                <a:ext uri="{FF2B5EF4-FFF2-40B4-BE49-F238E27FC236}">
                  <a16:creationId xmlns:a16="http://schemas.microsoft.com/office/drawing/2014/main" id="{337B7D6F-75F9-FA17-D6D2-5C2A0B95F6C1}"/>
                </a:ext>
              </a:extLst>
            </p:cNvPr>
            <p:cNvSpPr txBox="1"/>
            <p:nvPr/>
          </p:nvSpPr>
          <p:spPr>
            <a:xfrm rot="16200000">
              <a:off x="11250601" y="6950140"/>
              <a:ext cx="1257952" cy="461665"/>
            </a:xfrm>
            <a:prstGeom prst="rect">
              <a:avLst/>
            </a:prstGeom>
            <a:noFill/>
          </p:spPr>
          <p:txBody>
            <a:bodyPr wrap="square" rtlCol="0">
              <a:spAutoFit/>
            </a:bodyPr>
            <a:lstStyle/>
            <a:p>
              <a:pPr defTabSz="1828800" hangingPunct="1"/>
              <a:r>
                <a:rPr lang="en-GB" kern="1200" dirty="0">
                  <a:solidFill>
                    <a:srgbClr val="000000"/>
                  </a:solidFill>
                  <a:latin typeface="Helvetica Neue Medium"/>
                </a:rPr>
                <a:t>P2 (V)</a:t>
              </a:r>
            </a:p>
          </p:txBody>
        </p:sp>
        <p:sp>
          <p:nvSpPr>
            <p:cNvPr id="68" name="TextBox 67">
              <a:extLst>
                <a:ext uri="{FF2B5EF4-FFF2-40B4-BE49-F238E27FC236}">
                  <a16:creationId xmlns:a16="http://schemas.microsoft.com/office/drawing/2014/main" id="{FFADA6D1-7C58-2B51-0879-09C198D4B21A}"/>
                </a:ext>
              </a:extLst>
            </p:cNvPr>
            <p:cNvSpPr txBox="1"/>
            <p:nvPr/>
          </p:nvSpPr>
          <p:spPr>
            <a:xfrm>
              <a:off x="19563625" y="5304271"/>
              <a:ext cx="2575314" cy="1061829"/>
            </a:xfrm>
            <a:prstGeom prst="rect">
              <a:avLst/>
            </a:prstGeom>
            <a:noFill/>
          </p:spPr>
          <p:txBody>
            <a:bodyPr wrap="square" rtlCol="0">
              <a:spAutoFit/>
            </a:bodyPr>
            <a:lstStyle/>
            <a:p>
              <a:pPr algn="l" defTabSz="1828800" hangingPunct="1"/>
              <a:r>
                <a:rPr lang="en-GB" sz="2100" kern="1200" dirty="0">
                  <a:solidFill>
                    <a:srgbClr val="FFFFFF"/>
                  </a:solidFill>
                  <a:latin typeface="Helvetica Neue Medium"/>
                </a:rPr>
                <a:t>Spin Readout Traces for </a:t>
              </a:r>
              <a:r>
                <a:rPr lang="en-GB" sz="2100" kern="1200" baseline="-25000" dirty="0">
                  <a:solidFill>
                    <a:srgbClr val="FFFFFF"/>
                  </a:solidFill>
                  <a:latin typeface="Helvetica Neue Medium"/>
                </a:rPr>
                <a:t> </a:t>
              </a:r>
            </a:p>
            <a:p>
              <a:pPr algn="l" defTabSz="1828800" hangingPunct="1"/>
              <a:r>
                <a:rPr lang="en-GB" sz="2100" kern="1200" dirty="0">
                  <a:solidFill>
                    <a:srgbClr val="FFFFFF"/>
                  </a:solidFill>
                  <a:latin typeface="Helvetica Neue Medium"/>
                </a:rPr>
                <a:t>Pauli Spin Blockade</a:t>
              </a:r>
            </a:p>
          </p:txBody>
        </p:sp>
        <p:sp>
          <p:nvSpPr>
            <p:cNvPr id="69" name="TextBox 68">
              <a:extLst>
                <a:ext uri="{FF2B5EF4-FFF2-40B4-BE49-F238E27FC236}">
                  <a16:creationId xmlns:a16="http://schemas.microsoft.com/office/drawing/2014/main" id="{13D6DF9E-9490-035A-0AF6-37F952969CB0}"/>
                </a:ext>
              </a:extLst>
            </p:cNvPr>
            <p:cNvSpPr txBox="1"/>
            <p:nvPr/>
          </p:nvSpPr>
          <p:spPr>
            <a:xfrm>
              <a:off x="11097546" y="4511037"/>
              <a:ext cx="7299894" cy="584775"/>
            </a:xfrm>
            <a:prstGeom prst="rect">
              <a:avLst/>
            </a:prstGeom>
            <a:noFill/>
          </p:spPr>
          <p:txBody>
            <a:bodyPr wrap="square" rtlCol="0">
              <a:spAutoFit/>
            </a:bodyPr>
            <a:lstStyle/>
            <a:p>
              <a:pPr defTabSz="1828800" hangingPunct="1"/>
              <a:r>
                <a:rPr lang="en-GB" sz="3200" b="1" kern="1200" dirty="0">
                  <a:solidFill>
                    <a:srgbClr val="000000"/>
                  </a:solidFill>
                  <a:latin typeface="Helvetica Neue Medium"/>
                </a:rPr>
                <a:t>DQD Tuneup and Spin Readout</a:t>
              </a:r>
            </a:p>
          </p:txBody>
        </p:sp>
      </p:grpSp>
      <p:grpSp>
        <p:nvGrpSpPr>
          <p:cNvPr id="14" name="Group 13">
            <a:extLst>
              <a:ext uri="{FF2B5EF4-FFF2-40B4-BE49-F238E27FC236}">
                <a16:creationId xmlns:a16="http://schemas.microsoft.com/office/drawing/2014/main" id="{85949DAD-892F-3D9D-A721-3D73BEE59ED7}"/>
              </a:ext>
            </a:extLst>
          </p:cNvPr>
          <p:cNvGrpSpPr/>
          <p:nvPr/>
        </p:nvGrpSpPr>
        <p:grpSpPr>
          <a:xfrm>
            <a:off x="8406381" y="3773487"/>
            <a:ext cx="7940246" cy="7042765"/>
            <a:chOff x="10287526" y="4501535"/>
            <a:chExt cx="6050366" cy="4790900"/>
          </a:xfrm>
        </p:grpSpPr>
        <p:pic>
          <p:nvPicPr>
            <p:cNvPr id="4" name="Picture 3">
              <a:extLst>
                <a:ext uri="{FF2B5EF4-FFF2-40B4-BE49-F238E27FC236}">
                  <a16:creationId xmlns:a16="http://schemas.microsoft.com/office/drawing/2014/main" id="{7CE7624B-4E67-3A4B-E545-C9A518152AC2}"/>
                </a:ext>
              </a:extLst>
            </p:cNvPr>
            <p:cNvPicPr>
              <a:picLocks noChangeAspect="1"/>
            </p:cNvPicPr>
            <p:nvPr/>
          </p:nvPicPr>
          <p:blipFill>
            <a:blip r:embed="rId7"/>
            <a:stretch>
              <a:fillRect/>
            </a:stretch>
          </p:blipFill>
          <p:spPr>
            <a:xfrm>
              <a:off x="10287526" y="4501535"/>
              <a:ext cx="6050366" cy="4790900"/>
            </a:xfrm>
            <a:prstGeom prst="rect">
              <a:avLst/>
            </a:prstGeom>
          </p:spPr>
        </p:pic>
        <p:sp>
          <p:nvSpPr>
            <p:cNvPr id="5" name="TextBox 4">
              <a:extLst>
                <a:ext uri="{FF2B5EF4-FFF2-40B4-BE49-F238E27FC236}">
                  <a16:creationId xmlns:a16="http://schemas.microsoft.com/office/drawing/2014/main" id="{17FF3863-903C-1D46-42C5-26D25EA8D6E2}"/>
                </a:ext>
              </a:extLst>
            </p:cNvPr>
            <p:cNvSpPr txBox="1"/>
            <p:nvPr/>
          </p:nvSpPr>
          <p:spPr>
            <a:xfrm>
              <a:off x="12577599" y="7888228"/>
              <a:ext cx="2291306" cy="543739"/>
            </a:xfrm>
            <a:prstGeom prst="rect">
              <a:avLst/>
            </a:prstGeom>
            <a:noFill/>
            <a:ln w="12700" cap="flat">
              <a:noFill/>
              <a:miter lim="400000"/>
            </a:ln>
            <a:effectLst/>
            <a:sp3d/>
          </p:spPr>
          <p:txBody>
            <a:bodyPr rot="0" spcFirstLastPara="1" vertOverflow="overflow" horzOverflow="overflow" vert="horz" wrap="square" lIns="101600" tIns="101600" rIns="101600" bIns="101600" numCol="1" spcCol="38100" rtlCol="0" anchor="ctr">
              <a:spAutoFit/>
            </a:bodyPr>
            <a:lstStyle/>
            <a:p>
              <a:pPr marL="0" marR="0" lvl="0" indent="0" algn="l" defTabSz="165100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Helvetica Neue"/>
                  <a:ea typeface="Helvetica Neue"/>
                  <a:cs typeface="Helvetica Neue"/>
                </a:rPr>
                <a:t>99.96% in 19 µs</a:t>
              </a:r>
            </a:p>
          </p:txBody>
        </p:sp>
        <p:cxnSp>
          <p:nvCxnSpPr>
            <p:cNvPr id="6" name="Straight Arrow Connector 5">
              <a:extLst>
                <a:ext uri="{FF2B5EF4-FFF2-40B4-BE49-F238E27FC236}">
                  <a16:creationId xmlns:a16="http://schemas.microsoft.com/office/drawing/2014/main" id="{5AD0D8A0-33CC-1D27-18ED-89C8EA705EA0}"/>
                </a:ext>
              </a:extLst>
            </p:cNvPr>
            <p:cNvCxnSpPr>
              <a:cxnSpLocks/>
            </p:cNvCxnSpPr>
            <p:nvPr/>
          </p:nvCxnSpPr>
          <p:spPr>
            <a:xfrm flipH="1" flipV="1">
              <a:off x="12240703" y="7757282"/>
              <a:ext cx="757376" cy="278378"/>
            </a:xfrm>
            <a:prstGeom prst="straightConnector1">
              <a:avLst/>
            </a:prstGeom>
            <a:noFill/>
            <a:ln w="25400" cap="flat" cmpd="sng" algn="ctr">
              <a:solidFill>
                <a:srgbClr val="000000"/>
              </a:solidFill>
              <a:prstDash val="solid"/>
              <a:tailEnd type="triangle"/>
            </a:ln>
            <a:effectLst/>
          </p:spPr>
        </p:cxnSp>
        <p:sp>
          <p:nvSpPr>
            <p:cNvPr id="7" name="TextBox 6">
              <a:extLst>
                <a:ext uri="{FF2B5EF4-FFF2-40B4-BE49-F238E27FC236}">
                  <a16:creationId xmlns:a16="http://schemas.microsoft.com/office/drawing/2014/main" id="{B9E130E7-C922-4C32-CAE4-40B8D1D00C09}"/>
                </a:ext>
              </a:extLst>
            </p:cNvPr>
            <p:cNvSpPr txBox="1"/>
            <p:nvPr/>
          </p:nvSpPr>
          <p:spPr>
            <a:xfrm rot="16200000">
              <a:off x="8970037" y="6497294"/>
              <a:ext cx="3052492" cy="415498"/>
            </a:xfrm>
            <a:prstGeom prst="rect">
              <a:avLst/>
            </a:prstGeom>
            <a:solidFill>
              <a:srgbClr val="FFFFFF"/>
            </a:solidFill>
          </p:spPr>
          <p:txBody>
            <a:bodyPr wrap="square" rtlCol="0">
              <a:spAutoFit/>
            </a:bodyPr>
            <a:lstStyle/>
            <a:p>
              <a:pPr marL="0" marR="0" lvl="0" indent="0" defTabSz="1828800" eaLnBrk="1" fontAlgn="auto" latinLnBrk="0" hangingPunct="1">
                <a:lnSpc>
                  <a:spcPct val="100000"/>
                </a:lnSpc>
                <a:spcBef>
                  <a:spcPts val="0"/>
                </a:spcBef>
                <a:spcAft>
                  <a:spcPts val="0"/>
                </a:spcAft>
                <a:buClrTx/>
                <a:buSzTx/>
                <a:buFontTx/>
                <a:buNone/>
                <a:tabLst/>
                <a:defRPr/>
              </a:pPr>
              <a:r>
                <a:rPr kumimoji="0" lang="en-GB" sz="2100" b="0" i="0" u="none" strike="noStrike" kern="1200" cap="none" spc="0" normalizeH="0" baseline="0" noProof="0" dirty="0">
                  <a:ln>
                    <a:noFill/>
                  </a:ln>
                  <a:solidFill>
                    <a:srgbClr val="000000"/>
                  </a:solidFill>
                  <a:effectLst/>
                  <a:uLnTx/>
                  <a:uFillTx/>
                  <a:latin typeface="Helvetica Neue Medium"/>
                </a:rPr>
                <a:t>Spin Readout Infidelity</a:t>
              </a:r>
            </a:p>
          </p:txBody>
        </p:sp>
      </p:grpSp>
      <p:sp>
        <p:nvSpPr>
          <p:cNvPr id="9" name="TextBox 8">
            <a:extLst>
              <a:ext uri="{FF2B5EF4-FFF2-40B4-BE49-F238E27FC236}">
                <a16:creationId xmlns:a16="http://schemas.microsoft.com/office/drawing/2014/main" id="{41B3892D-894E-59D1-E181-F59A4754AEF4}"/>
              </a:ext>
            </a:extLst>
          </p:cNvPr>
          <p:cNvSpPr txBox="1"/>
          <p:nvPr/>
        </p:nvSpPr>
        <p:spPr>
          <a:xfrm>
            <a:off x="12597574" y="2978971"/>
            <a:ext cx="7299894" cy="584775"/>
          </a:xfrm>
          <a:prstGeom prst="rect">
            <a:avLst/>
          </a:prstGeom>
          <a:noFill/>
        </p:spPr>
        <p:txBody>
          <a:bodyPr wrap="square" rtlCol="0">
            <a:spAutoFit/>
          </a:bodyPr>
          <a:lstStyle/>
          <a:p>
            <a:pPr defTabSz="1828800" hangingPunct="1"/>
            <a:r>
              <a:rPr lang="en-GB" sz="3200" b="1" kern="1200" dirty="0">
                <a:solidFill>
                  <a:srgbClr val="000000"/>
                </a:solidFill>
                <a:latin typeface="Helvetica Neue Medium"/>
              </a:rPr>
              <a:t>Spin Readout Fidelity</a:t>
            </a:r>
          </a:p>
        </p:txBody>
      </p:sp>
      <p:graphicFrame>
        <p:nvGraphicFramePr>
          <p:cNvPr id="10" name="Table 9">
            <a:extLst>
              <a:ext uri="{FF2B5EF4-FFF2-40B4-BE49-F238E27FC236}">
                <a16:creationId xmlns:a16="http://schemas.microsoft.com/office/drawing/2014/main" id="{D55B528C-93B6-0222-A857-2CD7635A962D}"/>
              </a:ext>
            </a:extLst>
          </p:cNvPr>
          <p:cNvGraphicFramePr>
            <a:graphicFrameLocks noGrp="1"/>
          </p:cNvGraphicFramePr>
          <p:nvPr>
            <p:extLst>
              <p:ext uri="{D42A27DB-BD31-4B8C-83A1-F6EECF244321}">
                <p14:modId xmlns:p14="http://schemas.microsoft.com/office/powerpoint/2010/main" val="2924057741"/>
              </p:ext>
            </p:extLst>
          </p:nvPr>
        </p:nvGraphicFramePr>
        <p:xfrm>
          <a:off x="16469835" y="4189237"/>
          <a:ext cx="7299893" cy="3799840"/>
        </p:xfrm>
        <a:graphic>
          <a:graphicData uri="http://schemas.openxmlformats.org/drawingml/2006/table">
            <a:tbl>
              <a:tblPr firstRow="1" bandRow="1"/>
              <a:tblGrid>
                <a:gridCol w="2433298">
                  <a:extLst>
                    <a:ext uri="{9D8B030D-6E8A-4147-A177-3AD203B41FA5}">
                      <a16:colId xmlns:a16="http://schemas.microsoft.com/office/drawing/2014/main" val="2017728254"/>
                    </a:ext>
                  </a:extLst>
                </a:gridCol>
                <a:gridCol w="2701070">
                  <a:extLst>
                    <a:ext uri="{9D8B030D-6E8A-4147-A177-3AD203B41FA5}">
                      <a16:colId xmlns:a16="http://schemas.microsoft.com/office/drawing/2014/main" val="412018044"/>
                    </a:ext>
                  </a:extLst>
                </a:gridCol>
                <a:gridCol w="2165525">
                  <a:extLst>
                    <a:ext uri="{9D8B030D-6E8A-4147-A177-3AD203B41FA5}">
                      <a16:colId xmlns:a16="http://schemas.microsoft.com/office/drawing/2014/main" val="2311673973"/>
                    </a:ext>
                  </a:extLst>
                </a:gridCol>
              </a:tblGrid>
              <a:tr h="914400">
                <a:tc>
                  <a:txBody>
                    <a:bodyPr/>
                    <a:lstStyle>
                      <a:lvl1pPr marL="0" algn="l" defTabSz="1828800" rtl="0" eaLnBrk="1" latinLnBrk="0" hangingPunct="1">
                        <a:defRPr sz="3600" b="1" kern="1200">
                          <a:solidFill>
                            <a:schemeClr val="lt1"/>
                          </a:solidFill>
                          <a:latin typeface="Helvetica Neue Medium"/>
                          <a:ea typeface="Helvetica Neue Medium"/>
                          <a:cs typeface="Helvetica Neue Medium"/>
                        </a:defRPr>
                      </a:lvl1pPr>
                      <a:lvl2pPr marL="914400" algn="l" defTabSz="1828800" rtl="0" eaLnBrk="1" latinLnBrk="0" hangingPunct="1">
                        <a:defRPr sz="3600" b="1" kern="1200">
                          <a:solidFill>
                            <a:schemeClr val="lt1"/>
                          </a:solidFill>
                          <a:latin typeface="Helvetica Neue Medium"/>
                          <a:ea typeface="Helvetica Neue Medium"/>
                          <a:cs typeface="Helvetica Neue Medium"/>
                        </a:defRPr>
                      </a:lvl2pPr>
                      <a:lvl3pPr marL="1828800" algn="l" defTabSz="1828800" rtl="0" eaLnBrk="1" latinLnBrk="0" hangingPunct="1">
                        <a:defRPr sz="3600" b="1" kern="1200">
                          <a:solidFill>
                            <a:schemeClr val="lt1"/>
                          </a:solidFill>
                          <a:latin typeface="Helvetica Neue Medium"/>
                          <a:ea typeface="Helvetica Neue Medium"/>
                          <a:cs typeface="Helvetica Neue Medium"/>
                        </a:defRPr>
                      </a:lvl3pPr>
                      <a:lvl4pPr marL="2743200" algn="l" defTabSz="1828800" rtl="0" eaLnBrk="1" latinLnBrk="0" hangingPunct="1">
                        <a:defRPr sz="3600" b="1" kern="1200">
                          <a:solidFill>
                            <a:schemeClr val="lt1"/>
                          </a:solidFill>
                          <a:latin typeface="Helvetica Neue Medium"/>
                          <a:ea typeface="Helvetica Neue Medium"/>
                          <a:cs typeface="Helvetica Neue Medium"/>
                        </a:defRPr>
                      </a:lvl4pPr>
                      <a:lvl5pPr marL="3657600" algn="l" defTabSz="1828800" rtl="0" eaLnBrk="1" latinLnBrk="0" hangingPunct="1">
                        <a:defRPr sz="3600" b="1" kern="1200">
                          <a:solidFill>
                            <a:schemeClr val="lt1"/>
                          </a:solidFill>
                          <a:latin typeface="Helvetica Neue Medium"/>
                          <a:ea typeface="Helvetica Neue Medium"/>
                          <a:cs typeface="Helvetica Neue Medium"/>
                        </a:defRPr>
                      </a:lvl5pPr>
                      <a:lvl6pPr marL="4572000" algn="l" defTabSz="1828800" rtl="0" eaLnBrk="1" latinLnBrk="0" hangingPunct="1">
                        <a:defRPr sz="3600" b="1" kern="1200">
                          <a:solidFill>
                            <a:schemeClr val="lt1"/>
                          </a:solidFill>
                          <a:latin typeface="Helvetica Neue Medium"/>
                          <a:ea typeface="Helvetica Neue Medium"/>
                          <a:cs typeface="Helvetica Neue Medium"/>
                        </a:defRPr>
                      </a:lvl6pPr>
                      <a:lvl7pPr marL="5486400" algn="l" defTabSz="1828800" rtl="0" eaLnBrk="1" latinLnBrk="0" hangingPunct="1">
                        <a:defRPr sz="3600" b="1" kern="1200">
                          <a:solidFill>
                            <a:schemeClr val="lt1"/>
                          </a:solidFill>
                          <a:latin typeface="Helvetica Neue Medium"/>
                          <a:ea typeface="Helvetica Neue Medium"/>
                          <a:cs typeface="Helvetica Neue Medium"/>
                        </a:defRPr>
                      </a:lvl7pPr>
                      <a:lvl8pPr marL="6400800" algn="l" defTabSz="1828800" rtl="0" eaLnBrk="1" latinLnBrk="0" hangingPunct="1">
                        <a:defRPr sz="3600" b="1" kern="1200">
                          <a:solidFill>
                            <a:schemeClr val="lt1"/>
                          </a:solidFill>
                          <a:latin typeface="Helvetica Neue Medium"/>
                          <a:ea typeface="Helvetica Neue Medium"/>
                          <a:cs typeface="Helvetica Neue Medium"/>
                        </a:defRPr>
                      </a:lvl8pPr>
                      <a:lvl9pPr marL="7315200" algn="l" defTabSz="1828800" rtl="0" eaLnBrk="1" latinLnBrk="0" hangingPunct="1">
                        <a:defRPr sz="3600" b="1" kern="1200">
                          <a:solidFill>
                            <a:schemeClr val="lt1"/>
                          </a:solidFill>
                          <a:latin typeface="Helvetica Neue Medium"/>
                          <a:ea typeface="Helvetica Neue Medium"/>
                          <a:cs typeface="Helvetica Neue Medium"/>
                        </a:defRPr>
                      </a:lvl9pPr>
                    </a:lstStyle>
                    <a:p>
                      <a:r>
                        <a:rPr lang="en-GB" sz="3200" b="1" dirty="0">
                          <a:solidFill>
                            <a:schemeClr val="tx1"/>
                          </a:solidFill>
                        </a:rPr>
                        <a:t>Name</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828800" rtl="0" eaLnBrk="1" latinLnBrk="0" hangingPunct="1">
                        <a:defRPr sz="3600" b="1" kern="1200">
                          <a:solidFill>
                            <a:schemeClr val="lt1"/>
                          </a:solidFill>
                          <a:latin typeface="Helvetica Neue Medium"/>
                          <a:ea typeface="Helvetica Neue Medium"/>
                          <a:cs typeface="Helvetica Neue Medium"/>
                        </a:defRPr>
                      </a:lvl1pPr>
                      <a:lvl2pPr marL="914400" algn="l" defTabSz="1828800" rtl="0" eaLnBrk="1" latinLnBrk="0" hangingPunct="1">
                        <a:defRPr sz="3600" b="1" kern="1200">
                          <a:solidFill>
                            <a:schemeClr val="lt1"/>
                          </a:solidFill>
                          <a:latin typeface="Helvetica Neue Medium"/>
                          <a:ea typeface="Helvetica Neue Medium"/>
                          <a:cs typeface="Helvetica Neue Medium"/>
                        </a:defRPr>
                      </a:lvl2pPr>
                      <a:lvl3pPr marL="1828800" algn="l" defTabSz="1828800" rtl="0" eaLnBrk="1" latinLnBrk="0" hangingPunct="1">
                        <a:defRPr sz="3600" b="1" kern="1200">
                          <a:solidFill>
                            <a:schemeClr val="lt1"/>
                          </a:solidFill>
                          <a:latin typeface="Helvetica Neue Medium"/>
                          <a:ea typeface="Helvetica Neue Medium"/>
                          <a:cs typeface="Helvetica Neue Medium"/>
                        </a:defRPr>
                      </a:lvl3pPr>
                      <a:lvl4pPr marL="2743200" algn="l" defTabSz="1828800" rtl="0" eaLnBrk="1" latinLnBrk="0" hangingPunct="1">
                        <a:defRPr sz="3600" b="1" kern="1200">
                          <a:solidFill>
                            <a:schemeClr val="lt1"/>
                          </a:solidFill>
                          <a:latin typeface="Helvetica Neue Medium"/>
                          <a:ea typeface="Helvetica Neue Medium"/>
                          <a:cs typeface="Helvetica Neue Medium"/>
                        </a:defRPr>
                      </a:lvl4pPr>
                      <a:lvl5pPr marL="3657600" algn="l" defTabSz="1828800" rtl="0" eaLnBrk="1" latinLnBrk="0" hangingPunct="1">
                        <a:defRPr sz="3600" b="1" kern="1200">
                          <a:solidFill>
                            <a:schemeClr val="lt1"/>
                          </a:solidFill>
                          <a:latin typeface="Helvetica Neue Medium"/>
                          <a:ea typeface="Helvetica Neue Medium"/>
                          <a:cs typeface="Helvetica Neue Medium"/>
                        </a:defRPr>
                      </a:lvl5pPr>
                      <a:lvl6pPr marL="4572000" algn="l" defTabSz="1828800" rtl="0" eaLnBrk="1" latinLnBrk="0" hangingPunct="1">
                        <a:defRPr sz="3600" b="1" kern="1200">
                          <a:solidFill>
                            <a:schemeClr val="lt1"/>
                          </a:solidFill>
                          <a:latin typeface="Helvetica Neue Medium"/>
                          <a:ea typeface="Helvetica Neue Medium"/>
                          <a:cs typeface="Helvetica Neue Medium"/>
                        </a:defRPr>
                      </a:lvl6pPr>
                      <a:lvl7pPr marL="5486400" algn="l" defTabSz="1828800" rtl="0" eaLnBrk="1" latinLnBrk="0" hangingPunct="1">
                        <a:defRPr sz="3600" b="1" kern="1200">
                          <a:solidFill>
                            <a:schemeClr val="lt1"/>
                          </a:solidFill>
                          <a:latin typeface="Helvetica Neue Medium"/>
                          <a:ea typeface="Helvetica Neue Medium"/>
                          <a:cs typeface="Helvetica Neue Medium"/>
                        </a:defRPr>
                      </a:lvl7pPr>
                      <a:lvl8pPr marL="6400800" algn="l" defTabSz="1828800" rtl="0" eaLnBrk="1" latinLnBrk="0" hangingPunct="1">
                        <a:defRPr sz="3600" b="1" kern="1200">
                          <a:solidFill>
                            <a:schemeClr val="lt1"/>
                          </a:solidFill>
                          <a:latin typeface="Helvetica Neue Medium"/>
                          <a:ea typeface="Helvetica Neue Medium"/>
                          <a:cs typeface="Helvetica Neue Medium"/>
                        </a:defRPr>
                      </a:lvl8pPr>
                      <a:lvl9pPr marL="7315200" algn="l" defTabSz="1828800" rtl="0" eaLnBrk="1" latinLnBrk="0" hangingPunct="1">
                        <a:defRPr sz="3600" b="1" kern="1200">
                          <a:solidFill>
                            <a:schemeClr val="lt1"/>
                          </a:solidFill>
                          <a:latin typeface="Helvetica Neue Medium"/>
                          <a:ea typeface="Helvetica Neue Medium"/>
                          <a:cs typeface="Helvetica Neue Medium"/>
                        </a:defRPr>
                      </a:lvl9pPr>
                    </a:lstStyle>
                    <a:p>
                      <a:r>
                        <a:rPr lang="en-GB" sz="3200" b="1" dirty="0">
                          <a:solidFill>
                            <a:schemeClr val="tx1"/>
                          </a:solidFill>
                        </a:rPr>
                        <a:t>Readout Fidelity (%)</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828800" rtl="0" eaLnBrk="1" latinLnBrk="0" hangingPunct="1">
                        <a:defRPr sz="3600" b="1" kern="1200">
                          <a:solidFill>
                            <a:schemeClr val="lt1"/>
                          </a:solidFill>
                          <a:latin typeface="Helvetica Neue Medium"/>
                          <a:ea typeface="Helvetica Neue Medium"/>
                          <a:cs typeface="Helvetica Neue Medium"/>
                        </a:defRPr>
                      </a:lvl1pPr>
                      <a:lvl2pPr marL="914400" algn="l" defTabSz="1828800" rtl="0" eaLnBrk="1" latinLnBrk="0" hangingPunct="1">
                        <a:defRPr sz="3600" b="1" kern="1200">
                          <a:solidFill>
                            <a:schemeClr val="lt1"/>
                          </a:solidFill>
                          <a:latin typeface="Helvetica Neue Medium"/>
                          <a:ea typeface="Helvetica Neue Medium"/>
                          <a:cs typeface="Helvetica Neue Medium"/>
                        </a:defRPr>
                      </a:lvl2pPr>
                      <a:lvl3pPr marL="1828800" algn="l" defTabSz="1828800" rtl="0" eaLnBrk="1" latinLnBrk="0" hangingPunct="1">
                        <a:defRPr sz="3600" b="1" kern="1200">
                          <a:solidFill>
                            <a:schemeClr val="lt1"/>
                          </a:solidFill>
                          <a:latin typeface="Helvetica Neue Medium"/>
                          <a:ea typeface="Helvetica Neue Medium"/>
                          <a:cs typeface="Helvetica Neue Medium"/>
                        </a:defRPr>
                      </a:lvl3pPr>
                      <a:lvl4pPr marL="2743200" algn="l" defTabSz="1828800" rtl="0" eaLnBrk="1" latinLnBrk="0" hangingPunct="1">
                        <a:defRPr sz="3600" b="1" kern="1200">
                          <a:solidFill>
                            <a:schemeClr val="lt1"/>
                          </a:solidFill>
                          <a:latin typeface="Helvetica Neue Medium"/>
                          <a:ea typeface="Helvetica Neue Medium"/>
                          <a:cs typeface="Helvetica Neue Medium"/>
                        </a:defRPr>
                      </a:lvl4pPr>
                      <a:lvl5pPr marL="3657600" algn="l" defTabSz="1828800" rtl="0" eaLnBrk="1" latinLnBrk="0" hangingPunct="1">
                        <a:defRPr sz="3600" b="1" kern="1200">
                          <a:solidFill>
                            <a:schemeClr val="lt1"/>
                          </a:solidFill>
                          <a:latin typeface="Helvetica Neue Medium"/>
                          <a:ea typeface="Helvetica Neue Medium"/>
                          <a:cs typeface="Helvetica Neue Medium"/>
                        </a:defRPr>
                      </a:lvl5pPr>
                      <a:lvl6pPr marL="4572000" algn="l" defTabSz="1828800" rtl="0" eaLnBrk="1" latinLnBrk="0" hangingPunct="1">
                        <a:defRPr sz="3600" b="1" kern="1200">
                          <a:solidFill>
                            <a:schemeClr val="lt1"/>
                          </a:solidFill>
                          <a:latin typeface="Helvetica Neue Medium"/>
                          <a:ea typeface="Helvetica Neue Medium"/>
                          <a:cs typeface="Helvetica Neue Medium"/>
                        </a:defRPr>
                      </a:lvl6pPr>
                      <a:lvl7pPr marL="5486400" algn="l" defTabSz="1828800" rtl="0" eaLnBrk="1" latinLnBrk="0" hangingPunct="1">
                        <a:defRPr sz="3600" b="1" kern="1200">
                          <a:solidFill>
                            <a:schemeClr val="lt1"/>
                          </a:solidFill>
                          <a:latin typeface="Helvetica Neue Medium"/>
                          <a:ea typeface="Helvetica Neue Medium"/>
                          <a:cs typeface="Helvetica Neue Medium"/>
                        </a:defRPr>
                      </a:lvl7pPr>
                      <a:lvl8pPr marL="6400800" algn="l" defTabSz="1828800" rtl="0" eaLnBrk="1" latinLnBrk="0" hangingPunct="1">
                        <a:defRPr sz="3600" b="1" kern="1200">
                          <a:solidFill>
                            <a:schemeClr val="lt1"/>
                          </a:solidFill>
                          <a:latin typeface="Helvetica Neue Medium"/>
                          <a:ea typeface="Helvetica Neue Medium"/>
                          <a:cs typeface="Helvetica Neue Medium"/>
                        </a:defRPr>
                      </a:lvl8pPr>
                      <a:lvl9pPr marL="7315200" algn="l" defTabSz="1828800" rtl="0" eaLnBrk="1" latinLnBrk="0" hangingPunct="1">
                        <a:defRPr sz="3600" b="1" kern="1200">
                          <a:solidFill>
                            <a:schemeClr val="lt1"/>
                          </a:solidFill>
                          <a:latin typeface="Helvetica Neue Medium"/>
                          <a:ea typeface="Helvetica Neue Medium"/>
                          <a:cs typeface="Helvetica Neue Medium"/>
                        </a:defRPr>
                      </a:lvl9pPr>
                    </a:lstStyle>
                    <a:p>
                      <a:r>
                        <a:rPr lang="en-GB" sz="3200" b="1" dirty="0">
                          <a:solidFill>
                            <a:schemeClr val="tx1"/>
                          </a:solidFill>
                        </a:rPr>
                        <a:t>Time (</a:t>
                      </a:r>
                      <a:r>
                        <a:rPr kumimoji="0" lang="en-GB" sz="3200" b="1" i="0" u="none" strike="noStrike" cap="none" spc="0" normalizeH="0" baseline="0" dirty="0">
                          <a:ln>
                            <a:noFill/>
                          </a:ln>
                          <a:solidFill>
                            <a:srgbClr val="000000"/>
                          </a:solidFill>
                          <a:effectLst/>
                          <a:uFillTx/>
                          <a:latin typeface="Helvetica Neue"/>
                          <a:ea typeface="Helvetica Neue"/>
                          <a:cs typeface="Helvetica Neue"/>
                          <a:sym typeface="Helvetica Neue"/>
                        </a:rPr>
                        <a:t>µs)</a:t>
                      </a:r>
                      <a:endParaRPr lang="en-GB" sz="3200" b="1" dirty="0">
                        <a:solidFill>
                          <a:schemeClr val="tx1"/>
                        </a:solidFill>
                      </a:endParaRP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6663928"/>
                  </a:ext>
                </a:extLst>
              </a:tr>
              <a:tr h="741680">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083B6E"/>
                          </a:solidFill>
                        </a:rPr>
                        <a:t>Linear</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083B6E"/>
                          </a:solidFill>
                        </a:rPr>
                        <a:t>99.9</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083B6E"/>
                          </a:solidFill>
                        </a:rPr>
                        <a:t>40</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5083701"/>
                  </a:ext>
                </a:extLst>
              </a:tr>
              <a:tr h="741680">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105C51"/>
                          </a:solidFill>
                        </a:rPr>
                        <a:t>Nonlinear</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105C51"/>
                          </a:solidFill>
                        </a:rPr>
                        <a:t>99.96</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105C51"/>
                          </a:solidFill>
                        </a:rPr>
                        <a:t>19</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687664"/>
                  </a:ext>
                </a:extLst>
              </a:tr>
              <a:tr h="741680">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9B346A"/>
                          </a:solidFill>
                        </a:rPr>
                        <a:t>Non-linear fast</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9B346A"/>
                          </a:solidFill>
                        </a:rPr>
                        <a:t>99.9</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828800" rtl="0" eaLnBrk="1" latinLnBrk="0" hangingPunct="1">
                        <a:defRPr sz="3600" kern="1200">
                          <a:solidFill>
                            <a:schemeClr val="dk1"/>
                          </a:solidFill>
                          <a:latin typeface="Helvetica Neue Medium"/>
                          <a:ea typeface="Helvetica Neue Medium"/>
                          <a:cs typeface="Helvetica Neue Medium"/>
                        </a:defRPr>
                      </a:lvl1pPr>
                      <a:lvl2pPr marL="914400" algn="l" defTabSz="1828800" rtl="0" eaLnBrk="1" latinLnBrk="0" hangingPunct="1">
                        <a:defRPr sz="3600" kern="1200">
                          <a:solidFill>
                            <a:schemeClr val="dk1"/>
                          </a:solidFill>
                          <a:latin typeface="Helvetica Neue Medium"/>
                          <a:ea typeface="Helvetica Neue Medium"/>
                          <a:cs typeface="Helvetica Neue Medium"/>
                        </a:defRPr>
                      </a:lvl2pPr>
                      <a:lvl3pPr marL="1828800" algn="l" defTabSz="1828800" rtl="0" eaLnBrk="1" latinLnBrk="0" hangingPunct="1">
                        <a:defRPr sz="3600" kern="1200">
                          <a:solidFill>
                            <a:schemeClr val="dk1"/>
                          </a:solidFill>
                          <a:latin typeface="Helvetica Neue Medium"/>
                          <a:ea typeface="Helvetica Neue Medium"/>
                          <a:cs typeface="Helvetica Neue Medium"/>
                        </a:defRPr>
                      </a:lvl3pPr>
                      <a:lvl4pPr marL="2743200" algn="l" defTabSz="1828800" rtl="0" eaLnBrk="1" latinLnBrk="0" hangingPunct="1">
                        <a:defRPr sz="3600" kern="1200">
                          <a:solidFill>
                            <a:schemeClr val="dk1"/>
                          </a:solidFill>
                          <a:latin typeface="Helvetica Neue Medium"/>
                          <a:ea typeface="Helvetica Neue Medium"/>
                          <a:cs typeface="Helvetica Neue Medium"/>
                        </a:defRPr>
                      </a:lvl4pPr>
                      <a:lvl5pPr marL="3657600" algn="l" defTabSz="1828800" rtl="0" eaLnBrk="1" latinLnBrk="0" hangingPunct="1">
                        <a:defRPr sz="3600" kern="1200">
                          <a:solidFill>
                            <a:schemeClr val="dk1"/>
                          </a:solidFill>
                          <a:latin typeface="Helvetica Neue Medium"/>
                          <a:ea typeface="Helvetica Neue Medium"/>
                          <a:cs typeface="Helvetica Neue Medium"/>
                        </a:defRPr>
                      </a:lvl5pPr>
                      <a:lvl6pPr marL="4572000" algn="l" defTabSz="1828800" rtl="0" eaLnBrk="1" latinLnBrk="0" hangingPunct="1">
                        <a:defRPr sz="3600" kern="1200">
                          <a:solidFill>
                            <a:schemeClr val="dk1"/>
                          </a:solidFill>
                          <a:latin typeface="Helvetica Neue Medium"/>
                          <a:ea typeface="Helvetica Neue Medium"/>
                          <a:cs typeface="Helvetica Neue Medium"/>
                        </a:defRPr>
                      </a:lvl6pPr>
                      <a:lvl7pPr marL="5486400" algn="l" defTabSz="1828800" rtl="0" eaLnBrk="1" latinLnBrk="0" hangingPunct="1">
                        <a:defRPr sz="3600" kern="1200">
                          <a:solidFill>
                            <a:schemeClr val="dk1"/>
                          </a:solidFill>
                          <a:latin typeface="Helvetica Neue Medium"/>
                          <a:ea typeface="Helvetica Neue Medium"/>
                          <a:cs typeface="Helvetica Neue Medium"/>
                        </a:defRPr>
                      </a:lvl7pPr>
                      <a:lvl8pPr marL="6400800" algn="l" defTabSz="1828800" rtl="0" eaLnBrk="1" latinLnBrk="0" hangingPunct="1">
                        <a:defRPr sz="3600" kern="1200">
                          <a:solidFill>
                            <a:schemeClr val="dk1"/>
                          </a:solidFill>
                          <a:latin typeface="Helvetica Neue Medium"/>
                          <a:ea typeface="Helvetica Neue Medium"/>
                          <a:cs typeface="Helvetica Neue Medium"/>
                        </a:defRPr>
                      </a:lvl8pPr>
                      <a:lvl9pPr marL="7315200" algn="l" defTabSz="1828800" rtl="0" eaLnBrk="1" latinLnBrk="0" hangingPunct="1">
                        <a:defRPr sz="3600" kern="1200">
                          <a:solidFill>
                            <a:schemeClr val="dk1"/>
                          </a:solidFill>
                          <a:latin typeface="Helvetica Neue Medium"/>
                          <a:ea typeface="Helvetica Neue Medium"/>
                          <a:cs typeface="Helvetica Neue Medium"/>
                        </a:defRPr>
                      </a:lvl9pPr>
                    </a:lstStyle>
                    <a:p>
                      <a:r>
                        <a:rPr lang="en-GB" sz="3200" b="0" dirty="0">
                          <a:solidFill>
                            <a:srgbClr val="9B346A"/>
                          </a:solidFill>
                        </a:rPr>
                        <a:t>1</a:t>
                      </a:r>
                    </a:p>
                  </a:txBody>
                  <a:tcPr marL="182880" marR="182880"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5114675"/>
                  </a:ext>
                </a:extLst>
              </a:tr>
            </a:tbl>
          </a:graphicData>
        </a:graphic>
      </p:graphicFrame>
      <p:grpSp>
        <p:nvGrpSpPr>
          <p:cNvPr id="21" name="Group 20">
            <a:extLst>
              <a:ext uri="{FF2B5EF4-FFF2-40B4-BE49-F238E27FC236}">
                <a16:creationId xmlns:a16="http://schemas.microsoft.com/office/drawing/2014/main" id="{01E8E6E3-7AE7-74A7-67C7-BEF90F8A6EBD}"/>
              </a:ext>
            </a:extLst>
          </p:cNvPr>
          <p:cNvGrpSpPr/>
          <p:nvPr/>
        </p:nvGrpSpPr>
        <p:grpSpPr>
          <a:xfrm>
            <a:off x="16039300" y="8195961"/>
            <a:ext cx="8170874" cy="3843283"/>
            <a:chOff x="16627110" y="8195961"/>
            <a:chExt cx="6959041" cy="3157128"/>
          </a:xfrm>
        </p:grpSpPr>
        <p:grpSp>
          <p:nvGrpSpPr>
            <p:cNvPr id="18" name="Group 17">
              <a:extLst>
                <a:ext uri="{FF2B5EF4-FFF2-40B4-BE49-F238E27FC236}">
                  <a16:creationId xmlns:a16="http://schemas.microsoft.com/office/drawing/2014/main" id="{D3957026-9AED-6E13-0C4E-8FB0F4B1C762}"/>
                </a:ext>
              </a:extLst>
            </p:cNvPr>
            <p:cNvGrpSpPr/>
            <p:nvPr/>
          </p:nvGrpSpPr>
          <p:grpSpPr>
            <a:xfrm>
              <a:off x="16627110" y="8195961"/>
              <a:ext cx="6959041" cy="3157128"/>
              <a:chOff x="8228442" y="1151788"/>
              <a:chExt cx="3320033" cy="1336281"/>
            </a:xfrm>
          </p:grpSpPr>
          <p:pic>
            <p:nvPicPr>
              <p:cNvPr id="15" name="Picture 14">
                <a:extLst>
                  <a:ext uri="{FF2B5EF4-FFF2-40B4-BE49-F238E27FC236}">
                    <a16:creationId xmlns:a16="http://schemas.microsoft.com/office/drawing/2014/main" id="{80BB6ED7-490F-1DE6-F50D-9A19FEBBAB2E}"/>
                  </a:ext>
                </a:extLst>
              </p:cNvPr>
              <p:cNvPicPr>
                <a:picLocks noChangeAspect="1"/>
              </p:cNvPicPr>
              <p:nvPr/>
            </p:nvPicPr>
            <p:blipFill>
              <a:blip r:embed="rId8"/>
              <a:srcRect b="57537"/>
              <a:stretch>
                <a:fillRect/>
              </a:stretch>
            </p:blipFill>
            <p:spPr>
              <a:xfrm>
                <a:off x="8228442" y="1151788"/>
                <a:ext cx="3320033" cy="897144"/>
              </a:xfrm>
              <a:prstGeom prst="rect">
                <a:avLst/>
              </a:prstGeom>
            </p:spPr>
          </p:pic>
          <p:sp>
            <p:nvSpPr>
              <p:cNvPr id="16" name="Rectangle 15">
                <a:extLst>
                  <a:ext uri="{FF2B5EF4-FFF2-40B4-BE49-F238E27FC236}">
                    <a16:creationId xmlns:a16="http://schemas.microsoft.com/office/drawing/2014/main" id="{E90A8B8D-6314-767C-25B8-721B5515950A}"/>
                  </a:ext>
                </a:extLst>
              </p:cNvPr>
              <p:cNvSpPr/>
              <p:nvPr/>
            </p:nvSpPr>
            <p:spPr>
              <a:xfrm>
                <a:off x="8303171" y="1902372"/>
                <a:ext cx="3142595" cy="120338"/>
              </a:xfrm>
              <a:prstGeom prst="rect">
                <a:avLst/>
              </a:prstGeom>
              <a:no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7" name="TextBox 16">
                <a:extLst>
                  <a:ext uri="{FF2B5EF4-FFF2-40B4-BE49-F238E27FC236}">
                    <a16:creationId xmlns:a16="http://schemas.microsoft.com/office/drawing/2014/main" id="{1AB0CC33-2EE0-A2A1-0238-C67A09B4ADFE}"/>
                  </a:ext>
                </a:extLst>
              </p:cNvPr>
              <p:cNvSpPr txBox="1"/>
              <p:nvPr/>
            </p:nvSpPr>
            <p:spPr>
              <a:xfrm>
                <a:off x="8875941" y="2377490"/>
                <a:ext cx="2110563" cy="1105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GB" sz="1400" b="0" dirty="0"/>
                  <a:t>Ref. Constance Laine’s Thesis</a:t>
                </a:r>
                <a:endParaRPr kumimoji="0" lang="en-GB" sz="1400" b="0"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grpSp>
        <p:pic>
          <p:nvPicPr>
            <p:cNvPr id="20" name="Picture 19">
              <a:extLst>
                <a:ext uri="{FF2B5EF4-FFF2-40B4-BE49-F238E27FC236}">
                  <a16:creationId xmlns:a16="http://schemas.microsoft.com/office/drawing/2014/main" id="{AF292DA9-987A-B06C-AD26-1336F821AAFB}"/>
                </a:ext>
              </a:extLst>
            </p:cNvPr>
            <p:cNvPicPr>
              <a:picLocks noChangeAspect="1"/>
            </p:cNvPicPr>
            <p:nvPr/>
          </p:nvPicPr>
          <p:blipFill>
            <a:blip r:embed="rId8"/>
            <a:srcRect t="85979"/>
            <a:stretch>
              <a:fillRect/>
            </a:stretch>
          </p:blipFill>
          <p:spPr>
            <a:xfrm>
              <a:off x="16627110" y="10315574"/>
              <a:ext cx="6959041" cy="699889"/>
            </a:xfrm>
            <a:prstGeom prst="rect">
              <a:avLst/>
            </a:prstGeom>
          </p:spPr>
        </p:pic>
      </p:grpSp>
      <mc:AlternateContent xmlns:mc="http://schemas.openxmlformats.org/markup-compatibility/2006" xmlns:a14="http://schemas.microsoft.com/office/drawing/2010/main">
        <mc:Choice Requires="a14">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5590288D-CD25-DFFE-75B2-62C3FFB9D5AD}"/>
                  </a:ext>
                </a:extLst>
              </p:cNvPr>
              <p:cNvSpPr txBox="1"/>
              <p:nvPr/>
            </p:nvSpPr>
            <p:spPr>
              <a:xfrm>
                <a:off x="1851636" y="10456323"/>
                <a:ext cx="16133044" cy="3067995"/>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square" lIns="71362" tIns="71362" rIns="71362" bIns="71362">
                <a:spAutoFit/>
              </a:bodyPr>
              <a:lstStyle/>
              <a:p>
                <a:pPr algn="l" defTabSz="820710">
                  <a:spcBef>
                    <a:spcPts val="1198"/>
                  </a:spcBef>
                  <a:buSzPct val="50000"/>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Room for improvement:</a:t>
                </a:r>
              </a:p>
              <a:p>
                <a:pPr marL="721590" indent="-721590" algn="l" defTabSz="820710">
                  <a:spcBef>
                    <a:spcPts val="1198"/>
                  </a:spcBef>
                  <a:buSzPct val="50000"/>
                  <a:buBlip>
                    <a:blip r:embed="rId9"/>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Increase power -&gt; Further non-linearity</a:t>
                </a:r>
              </a:p>
              <a:p>
                <a:pPr marL="721590" indent="-721590" algn="l" defTabSz="820710">
                  <a:spcBef>
                    <a:spcPts val="1198"/>
                  </a:spcBef>
                  <a:buSzPct val="50000"/>
                  <a:buBlip>
                    <a:blip r:embed="rId9"/>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Optimize charge sensing signal - </a:t>
                </a:r>
                <a14:m>
                  <m:oMath xmlns:m="http://schemas.openxmlformats.org/officeDocument/2006/math">
                    <m:r>
                      <a:rPr lang="en-GB" sz="4000" i="1" smtClean="0">
                        <a:solidFill>
                          <a:srgbClr val="000000"/>
                        </a:solidFill>
                        <a:latin typeface="Cambria Math" panose="02040503050406030204" pitchFamily="18" charset="0"/>
                        <a:ea typeface="Cambria Math" panose="02040503050406030204" pitchFamily="18" charset="0"/>
                        <a:cs typeface="Helvetica Neue Light"/>
                        <a:sym typeface="Helvetica Neue Light"/>
                      </a:rPr>
                      <m:t>𝜂</m:t>
                    </m:r>
                    <m:r>
                      <a:rPr lang="en-GB" sz="4000" b="0" i="1" smtClean="0">
                        <a:solidFill>
                          <a:srgbClr val="000000"/>
                        </a:solidFill>
                        <a:latin typeface="Cambria Math" panose="02040503050406030204" pitchFamily="18" charset="0"/>
                        <a:ea typeface="Cambria Math" panose="02040503050406030204" pitchFamily="18" charset="0"/>
                        <a:cs typeface="Helvetica Neue Light"/>
                        <a:sym typeface="Helvetica Neue Light"/>
                      </a:rPr>
                      <m:t>&lt;0.5</m:t>
                    </m:r>
                  </m:oMath>
                </a14:m>
                <a:endParaRPr lang="en-GB" sz="4000" dirty="0">
                  <a:solidFill>
                    <a:srgbClr val="000000"/>
                  </a:solidFill>
                  <a:latin typeface="Helvetica Neue Light"/>
                  <a:ea typeface="Helvetica Neue Light"/>
                  <a:cs typeface="Helvetica Neue Light"/>
                  <a:sym typeface="Helvetica Neue Light"/>
                </a:endParaRPr>
              </a:p>
              <a:p>
                <a:pPr marL="721590" indent="-721590" algn="l" defTabSz="820710">
                  <a:spcBef>
                    <a:spcPts val="1198"/>
                  </a:spcBef>
                  <a:buSzPct val="50000"/>
                  <a:buBlip>
                    <a:blip r:embed="rId9"/>
                  </a:buBlip>
                  <a:defRPr sz="3600" b="0">
                    <a:latin typeface="+mn-lt"/>
                    <a:ea typeface="+mn-ea"/>
                    <a:cs typeface="+mn-cs"/>
                    <a:sym typeface="Helvetica Neue Medium"/>
                  </a:defRPr>
                </a:pPr>
                <a:r>
                  <a:rPr lang="en-GB" sz="4000" dirty="0">
                    <a:solidFill>
                      <a:srgbClr val="000000"/>
                    </a:solidFill>
                    <a:latin typeface="Helvetica Neue Light"/>
                    <a:ea typeface="Helvetica Neue Light"/>
                    <a:cs typeface="Helvetica Neue Light"/>
                    <a:sym typeface="Helvetica Neue Light"/>
                  </a:rPr>
                  <a:t>Integration  </a:t>
                </a:r>
              </a:p>
            </p:txBody>
          </p:sp>
        </mc:Choice>
        <mc:Fallback xmlns="">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5590288D-CD25-DFFE-75B2-62C3FFB9D5AD}"/>
                  </a:ext>
                </a:extLst>
              </p:cNvPr>
              <p:cNvSpPr txBox="1">
                <a:spLocks noRot="1" noChangeAspect="1" noMove="1" noResize="1" noEditPoints="1" noAdjustHandles="1" noChangeArrowheads="1" noChangeShapeType="1" noTextEdit="1"/>
              </p:cNvSpPr>
              <p:nvPr/>
            </p:nvSpPr>
            <p:spPr>
              <a:xfrm>
                <a:off x="1851636" y="10456323"/>
                <a:ext cx="16133044" cy="3067995"/>
              </a:xfrm>
              <a:prstGeom prst="rect">
                <a:avLst/>
              </a:prstGeom>
              <a:blipFill>
                <a:blip r:embed="rId11"/>
                <a:stretch>
                  <a:fillRect l="-1474" t="-2778" b="-6548"/>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GB">
                    <a:noFill/>
                  </a:rPr>
                  <a:t> </a:t>
                </a:r>
              </a:p>
            </p:txBody>
          </p:sp>
        </mc:Fallback>
      </mc:AlternateContent>
    </p:spTree>
    <p:extLst>
      <p:ext uri="{BB962C8B-B14F-4D97-AF65-F5344CB8AC3E}">
        <p14:creationId xmlns:p14="http://schemas.microsoft.com/office/powerpoint/2010/main" val="334960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B20F1-5CE7-F7A5-0C32-229A7CCFA319}"/>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C8EB70C4-96E9-C473-0B2E-436584E1A627}"/>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35</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4" name="quantum MOTION / BRIEF HISTORY">
            <a:extLst>
              <a:ext uri="{FF2B5EF4-FFF2-40B4-BE49-F238E27FC236}">
                <a16:creationId xmlns:a16="http://schemas.microsoft.com/office/drawing/2014/main" id="{ED66C696-1A51-1160-053B-F23E332E7EB1}"/>
              </a:ext>
            </a:extLst>
          </p:cNvPr>
          <p:cNvSpPr txBox="1">
            <a:spLocks/>
          </p:cNvSpPr>
          <p:nvPr/>
        </p:nvSpPr>
        <p:spPr>
          <a:xfrm>
            <a:off x="3933401" y="931369"/>
            <a:ext cx="16517342"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a:lstStyle>
          <a:p>
            <a:pPr marL="0" marR="0" lvl="0" indent="0" algn="ctr" defTabSz="2438338" rtl="0" eaLnBrk="1" fontAlgn="auto" latinLnBrk="0" hangingPunct="1">
              <a:lnSpc>
                <a:spcPct val="100000"/>
              </a:lnSpc>
              <a:spcBef>
                <a:spcPts val="0"/>
              </a:spcBef>
              <a:spcAft>
                <a:spcPts val="0"/>
              </a:spcAft>
              <a:buClrTx/>
              <a:buSzTx/>
              <a:buFontTx/>
              <a:buNone/>
              <a:tabLst/>
              <a:defRPr sz="8400" b="0" cap="all">
                <a:solidFill>
                  <a:srgbClr val="131428"/>
                </a:solidFill>
                <a:latin typeface="Helvetica"/>
                <a:ea typeface="Helvetica"/>
                <a:cs typeface="Helvetica"/>
                <a:sym typeface="Helvetica"/>
              </a:defRPr>
            </a:pPr>
            <a:r>
              <a:rPr kumimoji="0" lang="en-GB" sz="8400" b="0" i="0" u="none" strike="noStrike" kern="0" cap="all" spc="0" normalizeH="0" baseline="0" noProof="0" dirty="0">
                <a:ln>
                  <a:noFill/>
                </a:ln>
                <a:solidFill>
                  <a:srgbClr val="5E5E5E"/>
                </a:solidFill>
                <a:effectLst/>
                <a:uLnTx/>
                <a:uFillTx/>
                <a:latin typeface="Helvetica"/>
                <a:ea typeface="Helvetica"/>
                <a:cs typeface="Helvetica"/>
                <a:sym typeface="Helvetica"/>
              </a:rPr>
              <a:t>Dispersive </a:t>
            </a:r>
            <a:r>
              <a:rPr kumimoji="0" lang="en-GB" sz="8400" b="0" i="0" u="none" strike="noStrike" kern="0" cap="all" spc="0" normalizeH="0" baseline="0" noProof="0" dirty="0">
                <a:ln>
                  <a:noFill/>
                </a:ln>
                <a:solidFill>
                  <a:srgbClr val="FF0000"/>
                </a:solidFill>
                <a:effectLst/>
                <a:uLnTx/>
                <a:uFillTx/>
                <a:latin typeface="Helvetica"/>
                <a:ea typeface="Helvetica"/>
                <a:cs typeface="Helvetica"/>
                <a:sym typeface="Helvetica"/>
              </a:rPr>
              <a:t>charge sensing</a:t>
            </a:r>
          </a:p>
        </p:txBody>
      </p:sp>
      <p:sp>
        <p:nvSpPr>
          <p:cNvPr id="5" name="Rectangle 4">
            <a:extLst>
              <a:ext uri="{FF2B5EF4-FFF2-40B4-BE49-F238E27FC236}">
                <a16:creationId xmlns:a16="http://schemas.microsoft.com/office/drawing/2014/main" id="{D5FAF5F8-2093-C458-CCC5-6B0718450E43}"/>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6" name="Picture 5">
            <a:extLst>
              <a:ext uri="{FF2B5EF4-FFF2-40B4-BE49-F238E27FC236}">
                <a16:creationId xmlns:a16="http://schemas.microsoft.com/office/drawing/2014/main" id="{2FA5C7CD-67E9-1484-0927-97E6DD87CEF5}"/>
              </a:ext>
            </a:extLst>
          </p:cNvPr>
          <p:cNvPicPr>
            <a:picLocks noChangeAspect="1"/>
          </p:cNvPicPr>
          <p:nvPr/>
        </p:nvPicPr>
        <p:blipFill>
          <a:blip r:embed="rId3"/>
          <a:srcRect r="62464"/>
          <a:stretch/>
        </p:blipFill>
        <p:spPr>
          <a:xfrm>
            <a:off x="2040257" y="4609593"/>
            <a:ext cx="6425807" cy="3010320"/>
          </a:xfrm>
          <a:prstGeom prst="rect">
            <a:avLst/>
          </a:prstGeom>
        </p:spPr>
      </p:pic>
      <p:pic>
        <p:nvPicPr>
          <p:cNvPr id="7" name="Picture 6">
            <a:extLst>
              <a:ext uri="{FF2B5EF4-FFF2-40B4-BE49-F238E27FC236}">
                <a16:creationId xmlns:a16="http://schemas.microsoft.com/office/drawing/2014/main" id="{5CB133B3-6E6F-B1BF-892E-74E647133509}"/>
              </a:ext>
            </a:extLst>
          </p:cNvPr>
          <p:cNvPicPr>
            <a:picLocks noChangeAspect="1"/>
          </p:cNvPicPr>
          <p:nvPr/>
        </p:nvPicPr>
        <p:blipFill>
          <a:blip r:embed="rId3"/>
          <a:srcRect l="76738"/>
          <a:stretch/>
        </p:blipFill>
        <p:spPr>
          <a:xfrm>
            <a:off x="17028980" y="4426817"/>
            <a:ext cx="3982127" cy="3010320"/>
          </a:xfrm>
          <a:prstGeom prst="rect">
            <a:avLst/>
          </a:prstGeom>
        </p:spPr>
      </p:pic>
      <p:pic>
        <p:nvPicPr>
          <p:cNvPr id="8" name="Picture 7">
            <a:extLst>
              <a:ext uri="{FF2B5EF4-FFF2-40B4-BE49-F238E27FC236}">
                <a16:creationId xmlns:a16="http://schemas.microsoft.com/office/drawing/2014/main" id="{F4769D3A-5E3C-4A2C-E46E-0A156C9ADDFD}"/>
              </a:ext>
            </a:extLst>
          </p:cNvPr>
          <p:cNvPicPr>
            <a:picLocks noChangeAspect="1"/>
          </p:cNvPicPr>
          <p:nvPr/>
        </p:nvPicPr>
        <p:blipFill>
          <a:blip r:embed="rId3"/>
          <a:srcRect l="41499" r="27065"/>
          <a:stretch/>
        </p:blipFill>
        <p:spPr>
          <a:xfrm>
            <a:off x="10369019" y="4748784"/>
            <a:ext cx="5381567" cy="3010320"/>
          </a:xfrm>
          <a:prstGeom prst="rect">
            <a:avLst/>
          </a:prstGeom>
        </p:spPr>
      </p:pic>
      <p:sp>
        <p:nvSpPr>
          <p:cNvPr id="9" name="Rectangle 8">
            <a:extLst>
              <a:ext uri="{FF2B5EF4-FFF2-40B4-BE49-F238E27FC236}">
                <a16:creationId xmlns:a16="http://schemas.microsoft.com/office/drawing/2014/main" id="{68D5BFD8-10BF-3F54-8B89-4D6D088E02E9}"/>
              </a:ext>
            </a:extLst>
          </p:cNvPr>
          <p:cNvSpPr/>
          <p:nvPr/>
        </p:nvSpPr>
        <p:spPr>
          <a:xfrm>
            <a:off x="9193079" y="4426817"/>
            <a:ext cx="7353208" cy="4322314"/>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91503418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B4E31-674C-7085-1125-11DCA070640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58D80DB-6D02-2C7C-7040-5B6A414FC9C4}"/>
              </a:ext>
            </a:extLst>
          </p:cNvPr>
          <p:cNvSpPr/>
          <p:nvPr/>
        </p:nvSpPr>
        <p:spPr>
          <a:xfrm>
            <a:off x="-87454" y="25564"/>
            <a:ext cx="24471453"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68" name="TextBox 67">
            <a:extLst>
              <a:ext uri="{FF2B5EF4-FFF2-40B4-BE49-F238E27FC236}">
                <a16:creationId xmlns:a16="http://schemas.microsoft.com/office/drawing/2014/main" id="{6E55C330-A3FC-5518-BCF2-E24975CF8B4A}"/>
              </a:ext>
            </a:extLst>
          </p:cNvPr>
          <p:cNvSpPr txBox="1"/>
          <p:nvPr/>
        </p:nvSpPr>
        <p:spPr>
          <a:xfrm>
            <a:off x="793865" y="2211439"/>
            <a:ext cx="15103694" cy="13227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6742" indent="-456742" defTabSz="824674">
              <a:buFont typeface="Arial" panose="020B0604020202020204" pitchFamily="34" charset="0"/>
              <a:buChar char="•"/>
              <a:defRPr/>
            </a:pPr>
            <a:r>
              <a:rPr lang="en-GB" sz="4800" dirty="0">
                <a:solidFill>
                  <a:prstClr val="black"/>
                </a:solidFill>
                <a:latin typeface="Helvetica Neue Light"/>
                <a:ea typeface="HGPｺﾞｼｯｸE"/>
                <a:cs typeface="Times New Roman" panose="02020603050405020304" pitchFamily="18" charset="0"/>
              </a:rPr>
              <a:t>Dispersive charge sensing</a:t>
            </a:r>
            <a:r>
              <a:rPr lang="en-GB" sz="3196" dirty="0">
                <a:solidFill>
                  <a:prstClr val="black"/>
                </a:solidFill>
                <a:latin typeface="Helvetica Neue Light"/>
                <a:ea typeface="HGPｺﾞｼｯｸE"/>
                <a:cs typeface="Times New Roman" panose="02020603050405020304" pitchFamily="18" charset="0"/>
              </a:rPr>
              <a:t> 			</a:t>
            </a:r>
            <a:r>
              <a:rPr lang="en-GB" sz="3200" dirty="0">
                <a:solidFill>
                  <a:prstClr val="black"/>
                </a:solidFill>
                <a:latin typeface="Helvetica Neue Light"/>
                <a:ea typeface="HGPｺﾞｼｯｸE"/>
                <a:cs typeface="Times New Roman" panose="02020603050405020304" pitchFamily="18" charset="0"/>
              </a:rPr>
              <a:t>	</a:t>
            </a:r>
            <a:r>
              <a:rPr lang="en-GB" sz="3196" dirty="0">
                <a:solidFill>
                  <a:prstClr val="black"/>
                </a:solidFill>
                <a:latin typeface="Helvetica Neue Light"/>
                <a:ea typeface="HGPｺﾞｼｯｸE"/>
                <a:cs typeface="Times New Roman" panose="02020603050405020304" pitchFamily="18" charset="0"/>
              </a:rPr>
              <a:t>		</a:t>
            </a:r>
          </a:p>
          <a:p>
            <a:pPr defTabSz="824674">
              <a:defRPr/>
            </a:pPr>
            <a:r>
              <a:rPr lang="en-GB" sz="3196" dirty="0">
                <a:solidFill>
                  <a:prstClr val="black"/>
                </a:solidFill>
                <a:latin typeface="Helvetica Neue Light"/>
                <a:ea typeface="HGPｺﾞｼｯｸE"/>
                <a:cs typeface="Times New Roman" panose="02020603050405020304" pitchFamily="18" charset="0"/>
              </a:rPr>
              <a:t>						</a:t>
            </a:r>
            <a:endParaRPr lang="en-GB" sz="2998" dirty="0">
              <a:solidFill>
                <a:srgbClr val="000000"/>
              </a:solidFill>
              <a:latin typeface="Helvetica Neue Light"/>
            </a:endParaRPr>
          </a:p>
        </p:txBody>
      </p:sp>
      <p:sp>
        <p:nvSpPr>
          <p:cNvPr id="100" name="quantum MOTION / BRIEF HISTORY">
            <a:extLst>
              <a:ext uri="{FF2B5EF4-FFF2-40B4-BE49-F238E27FC236}">
                <a16:creationId xmlns:a16="http://schemas.microsoft.com/office/drawing/2014/main" id="{1D0B8FE3-E503-E651-951A-99CF59876526}"/>
              </a:ext>
            </a:extLst>
          </p:cNvPr>
          <p:cNvSpPr txBox="1">
            <a:spLocks/>
          </p:cNvSpPr>
          <p:nvPr/>
        </p:nvSpPr>
        <p:spPr>
          <a:xfrm>
            <a:off x="3636685" y="374458"/>
            <a:ext cx="16935725" cy="1292662"/>
          </a:xfrm>
          <a:prstGeom prst="rect">
            <a:avLst/>
          </a:prstGeom>
        </p:spPr>
        <p:txBody>
          <a:bodyPr wrap="none" lIns="0" tIns="0" rIns="0" bIns="0">
            <a:spAutoFit/>
          </a:bodyPr>
          <a:lstStyle>
            <a:lvl1pPr marL="685800" indent="-685800" algn="l" defTabSz="1828800" rtl="0" eaLnBrk="1" latinLnBrk="0" hangingPunct="1">
              <a:spcBef>
                <a:spcPct val="20000"/>
              </a:spcBef>
              <a:buFont typeface="Arial" pitchFamily="34" charset="0"/>
              <a:buChar char="•"/>
              <a:defRPr sz="6400" kern="1200">
                <a:solidFill>
                  <a:schemeClr val="tx1"/>
                </a:solidFill>
                <a:latin typeface="+mn-lt"/>
                <a:ea typeface="+mn-ea"/>
                <a:cs typeface="+mn-cs"/>
              </a:defRPr>
            </a:lvl1pPr>
            <a:lvl2pPr marL="1485900" indent="-571500" algn="l" defTabSz="1828800" rtl="0" eaLnBrk="1" latinLnBrk="0" hangingPunct="1">
              <a:spcBef>
                <a:spcPct val="20000"/>
              </a:spcBef>
              <a:buFont typeface="Arial" pitchFamily="34" charset="0"/>
              <a:buChar char="–"/>
              <a:defRPr sz="5600" kern="1200">
                <a:solidFill>
                  <a:schemeClr val="tx1"/>
                </a:solidFill>
                <a:latin typeface="+mn-lt"/>
                <a:ea typeface="+mn-ea"/>
                <a:cs typeface="+mn-cs"/>
              </a:defRPr>
            </a:lvl2pPr>
            <a:lvl3pPr marL="2286000" indent="-457200" algn="l" defTabSz="1828800" rtl="0" eaLnBrk="1" latinLnBrk="0" hangingPunct="1">
              <a:spcBef>
                <a:spcPct val="20000"/>
              </a:spcBef>
              <a:buFont typeface="Arial" pitchFamily="34" charset="0"/>
              <a:buChar char="•"/>
              <a:defRPr sz="4800" kern="1200">
                <a:solidFill>
                  <a:schemeClr val="tx1"/>
                </a:solidFill>
                <a:latin typeface="+mn-lt"/>
                <a:ea typeface="+mn-ea"/>
                <a:cs typeface="+mn-cs"/>
              </a:defRPr>
            </a:lvl3pPr>
            <a:lvl4pPr marL="3200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4pPr>
            <a:lvl5pPr marL="41148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5pPr>
            <a:lvl6pPr marL="50292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9pPr>
          </a:lstStyle>
          <a:p>
            <a:pPr marL="0" indent="0" algn="ctr" defTabSz="2438338">
              <a:buNone/>
              <a:defRPr sz="8400" b="0" cap="all">
                <a:solidFill>
                  <a:srgbClr val="131428"/>
                </a:solidFill>
                <a:latin typeface="Helvetica"/>
                <a:ea typeface="Helvetica"/>
                <a:cs typeface="Helvetica"/>
                <a:sym typeface="Helvetica"/>
              </a:defRPr>
            </a:pPr>
            <a:r>
              <a:rPr lang="en-GB" sz="8400" cap="all" dirty="0">
                <a:latin typeface="Helvetica"/>
                <a:ea typeface="Helvetica"/>
                <a:cs typeface="Helvetica"/>
                <a:sym typeface="Helvetica"/>
              </a:rPr>
              <a:t>The RF single-electron </a:t>
            </a:r>
            <a:r>
              <a:rPr lang="en-GB" sz="8400" cap="all" dirty="0">
                <a:solidFill>
                  <a:srgbClr val="FF0000"/>
                </a:solidFill>
                <a:latin typeface="Helvetica"/>
                <a:ea typeface="Helvetica"/>
                <a:cs typeface="Helvetica"/>
                <a:sym typeface="Helvetica"/>
              </a:rPr>
              <a:t>box</a:t>
            </a:r>
          </a:p>
        </p:txBody>
      </p:sp>
      <p:pic>
        <p:nvPicPr>
          <p:cNvPr id="102" name="Picture 101">
            <a:extLst>
              <a:ext uri="{FF2B5EF4-FFF2-40B4-BE49-F238E27FC236}">
                <a16:creationId xmlns:a16="http://schemas.microsoft.com/office/drawing/2014/main" id="{B73682F6-1A99-2C9F-5FFF-1F6542999C59}"/>
              </a:ext>
            </a:extLst>
          </p:cNvPr>
          <p:cNvPicPr>
            <a:picLocks noChangeAspect="1"/>
          </p:cNvPicPr>
          <p:nvPr/>
        </p:nvPicPr>
        <p:blipFill>
          <a:blip r:embed="rId3"/>
          <a:stretch>
            <a:fillRect/>
          </a:stretch>
        </p:blipFill>
        <p:spPr>
          <a:xfrm>
            <a:off x="221851" y="242802"/>
            <a:ext cx="1652248" cy="1660764"/>
          </a:xfrm>
          <a:prstGeom prst="rect">
            <a:avLst/>
          </a:prstGeom>
        </p:spPr>
      </p:pic>
      <p:pic>
        <p:nvPicPr>
          <p:cNvPr id="10" name="Picture 9">
            <a:extLst>
              <a:ext uri="{FF2B5EF4-FFF2-40B4-BE49-F238E27FC236}">
                <a16:creationId xmlns:a16="http://schemas.microsoft.com/office/drawing/2014/main" id="{52EA95A8-6F2F-1AB9-F2A9-39746356557E}"/>
              </a:ext>
            </a:extLst>
          </p:cNvPr>
          <p:cNvPicPr>
            <a:picLocks noChangeAspect="1"/>
          </p:cNvPicPr>
          <p:nvPr/>
        </p:nvPicPr>
        <p:blipFill>
          <a:blip r:embed="rId4"/>
          <a:stretch>
            <a:fillRect/>
          </a:stretch>
        </p:blipFill>
        <p:spPr>
          <a:xfrm>
            <a:off x="11557856" y="3339549"/>
            <a:ext cx="11482664" cy="5343961"/>
          </a:xfrm>
          <a:prstGeom prst="rect">
            <a:avLst/>
          </a:prstGeom>
        </p:spPr>
      </p:pic>
      <p:sp>
        <p:nvSpPr>
          <p:cNvPr id="18" name="M Veldhorst et al, Nature Nano 9 981 (2014)">
            <a:extLst>
              <a:ext uri="{FF2B5EF4-FFF2-40B4-BE49-F238E27FC236}">
                <a16:creationId xmlns:a16="http://schemas.microsoft.com/office/drawing/2014/main" id="{93F38AC8-AB6F-6D46-8E95-138890145E5E}"/>
              </a:ext>
            </a:extLst>
          </p:cNvPr>
          <p:cNvSpPr/>
          <p:nvPr/>
        </p:nvSpPr>
        <p:spPr>
          <a:xfrm>
            <a:off x="17149769" y="12263978"/>
            <a:ext cx="7231936" cy="1435818"/>
          </a:xfrm>
          <a:prstGeom prst="rect">
            <a:avLst/>
          </a:prstGeom>
          <a:solidFill>
            <a:srgbClr val="EFFFFD"/>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nchor="b">
            <a:spAutoFit/>
          </a:bodyPr>
          <a:lstStyle/>
          <a:p>
            <a:pPr algn="l" defTabSz="824674">
              <a:defRPr sz="2800" b="0">
                <a:solidFill>
                  <a:srgbClr val="1637FF"/>
                </a:solidFill>
                <a:latin typeface="Helvetica Neue Light"/>
                <a:ea typeface="Helvetica Neue Light"/>
                <a:cs typeface="Helvetica Neue Light"/>
                <a:sym typeface="Helvetica Neue Light"/>
              </a:defRPr>
            </a:pPr>
            <a:r>
              <a:rPr lang="en-GB" sz="2798" dirty="0">
                <a:solidFill>
                  <a:srgbClr val="1637FF"/>
                </a:solidFill>
                <a:latin typeface="Helvetica Neue Light"/>
                <a:sym typeface="Helvetica Neue Light"/>
              </a:rPr>
              <a:t>Urdampilleta </a:t>
            </a:r>
            <a:r>
              <a:rPr sz="2798" i="1" dirty="0">
                <a:solidFill>
                  <a:srgbClr val="1637FF"/>
                </a:solidFill>
                <a:latin typeface="Helvetica Neue"/>
                <a:ea typeface="Helvetica Neue"/>
                <a:cs typeface="Helvetica Neue"/>
              </a:rPr>
              <a:t>et al, </a:t>
            </a:r>
            <a:r>
              <a:rPr sz="2798" dirty="0">
                <a:solidFill>
                  <a:srgbClr val="1637FF"/>
                </a:solidFill>
                <a:latin typeface="Helvetica Neue Light"/>
                <a:sym typeface="Helvetica Neue Light"/>
              </a:rPr>
              <a:t>Na</a:t>
            </a:r>
            <a:r>
              <a:rPr lang="en-GB" sz="2798" dirty="0">
                <a:solidFill>
                  <a:srgbClr val="1637FF"/>
                </a:solidFill>
                <a:latin typeface="Helvetica Neue Light"/>
                <a:sym typeface="Helvetica Neue Light"/>
              </a:rPr>
              <a:t>t Nano </a:t>
            </a:r>
            <a:r>
              <a:rPr lang="en-GB" sz="2798" b="1" dirty="0">
                <a:solidFill>
                  <a:srgbClr val="1637FF"/>
                </a:solidFill>
                <a:latin typeface="Helvetica Neue"/>
                <a:ea typeface="Helvetica Neue"/>
                <a:cs typeface="Helvetica Neue"/>
              </a:rPr>
              <a:t>14</a:t>
            </a:r>
            <a:r>
              <a:rPr sz="2798" dirty="0">
                <a:solidFill>
                  <a:srgbClr val="1637FF"/>
                </a:solidFill>
                <a:latin typeface="Helvetica Neue"/>
                <a:ea typeface="Helvetica Neue"/>
                <a:cs typeface="Helvetica Neue"/>
              </a:rPr>
              <a:t> </a:t>
            </a:r>
            <a:r>
              <a:rPr lang="en-GB" sz="2798" dirty="0">
                <a:solidFill>
                  <a:srgbClr val="1637FF"/>
                </a:solidFill>
                <a:latin typeface="Helvetica Neue Light"/>
                <a:sym typeface="Helvetica Neue Light"/>
              </a:rPr>
              <a:t>737</a:t>
            </a:r>
            <a:r>
              <a:rPr sz="2798" dirty="0">
                <a:solidFill>
                  <a:srgbClr val="1637FF"/>
                </a:solidFill>
                <a:latin typeface="Helvetica Neue Light"/>
                <a:sym typeface="Helvetica Neue Light"/>
              </a:rPr>
              <a:t> (20</a:t>
            </a:r>
            <a:r>
              <a:rPr lang="en-GB" sz="2798" dirty="0">
                <a:solidFill>
                  <a:srgbClr val="1637FF"/>
                </a:solidFill>
                <a:latin typeface="Helvetica Neue Light"/>
                <a:sym typeface="Helvetica Neue Light"/>
              </a:rPr>
              <a:t>19</a:t>
            </a:r>
            <a:r>
              <a:rPr sz="2798" dirty="0">
                <a:solidFill>
                  <a:srgbClr val="1637FF"/>
                </a:solidFill>
                <a:latin typeface="Helvetica Neue Light"/>
                <a:sym typeface="Helvetica Neue Light"/>
              </a:rPr>
              <a:t>)</a:t>
            </a:r>
            <a:endParaRPr lang="en-GB" sz="2798" dirty="0">
              <a:solidFill>
                <a:srgbClr val="1637FF"/>
              </a:solidFill>
              <a:latin typeface="Helvetica Neue Light"/>
              <a:sym typeface="Helvetica Neue Light"/>
            </a:endParaRPr>
          </a:p>
          <a:p>
            <a:pPr algn="l" defTabSz="824674">
              <a:defRPr sz="2800" b="0">
                <a:solidFill>
                  <a:srgbClr val="1637FF"/>
                </a:solidFill>
                <a:latin typeface="Helvetica Neue Light"/>
                <a:ea typeface="Helvetica Neue Light"/>
                <a:cs typeface="Helvetica Neue Light"/>
                <a:sym typeface="Helvetica Neue Light"/>
              </a:defRPr>
            </a:pPr>
            <a:r>
              <a:rPr lang="en-GB" sz="2798" dirty="0" err="1">
                <a:solidFill>
                  <a:srgbClr val="1637FF"/>
                </a:solidFill>
                <a:latin typeface="Helvetica Neue Light"/>
                <a:sym typeface="Helvetica Neue Light"/>
              </a:rPr>
              <a:t>Borjans</a:t>
            </a:r>
            <a:r>
              <a:rPr lang="en-GB" sz="2798" dirty="0">
                <a:solidFill>
                  <a:srgbClr val="1637FF"/>
                </a:solidFill>
                <a:latin typeface="Helvetica Neue Light"/>
                <a:sym typeface="Helvetica Neue Light"/>
              </a:rPr>
              <a:t> et al, Phys Rev App 15 044052 (2021)</a:t>
            </a:r>
            <a:endParaRPr sz="2798" dirty="0">
              <a:solidFill>
                <a:srgbClr val="1637FF"/>
              </a:solidFill>
              <a:latin typeface="Helvetica Neue Light"/>
              <a:sym typeface="Helvetica Neue Light"/>
            </a:endParaRPr>
          </a:p>
        </p:txBody>
      </p:sp>
      <p:sp>
        <p:nvSpPr>
          <p:cNvPr id="2" name="TextBox 1">
            <a:extLst>
              <a:ext uri="{FF2B5EF4-FFF2-40B4-BE49-F238E27FC236}">
                <a16:creationId xmlns:a16="http://schemas.microsoft.com/office/drawing/2014/main" id="{DAE29A08-FA22-11EA-4CC9-4631CB8BD67A}"/>
              </a:ext>
            </a:extLst>
          </p:cNvPr>
          <p:cNvSpPr txBox="1"/>
          <p:nvPr/>
        </p:nvSpPr>
        <p:spPr>
          <a:xfrm>
            <a:off x="2884352" y="8759440"/>
            <a:ext cx="19569248" cy="3170099"/>
          </a:xfrm>
          <a:prstGeom prst="rect">
            <a:avLst/>
          </a:prstGeom>
          <a:noFill/>
          <a:ln w="12700" cap="flat">
            <a:noFill/>
            <a:miter lim="400000"/>
          </a:ln>
          <a:effectLst/>
          <a:sp3d/>
        </p:spPr>
        <p:txBody>
          <a:bodyPr wrap="square">
            <a:spAutoFit/>
          </a:bodyPr>
          <a:lstStyle/>
          <a:p>
            <a:pPr algn="l" defTabSz="913486" hangingPunct="1">
              <a:defRPr/>
            </a:pPr>
            <a:r>
              <a:rPr lang="en-GB" sz="4000" b="1" dirty="0">
                <a:solidFill>
                  <a:srgbClr val="000000"/>
                </a:solidFill>
                <a:latin typeface="Helvetica Neue Light"/>
                <a:sym typeface="Helvetica Neue Light"/>
              </a:rPr>
              <a:t>Key characteristics:</a:t>
            </a:r>
          </a:p>
          <a:p>
            <a:pPr marL="571500" indent="-571500" algn="l" defTabSz="913486" hangingPunct="1">
              <a:buFontTx/>
              <a:buChar char="-"/>
              <a:defRPr/>
            </a:pPr>
            <a:r>
              <a:rPr lang="en-GB" sz="4000" dirty="0">
                <a:solidFill>
                  <a:srgbClr val="000000"/>
                </a:solidFill>
                <a:latin typeface="Helvetica Neue Light"/>
                <a:sym typeface="Helvetica Neue Light"/>
              </a:rPr>
              <a:t>Measures a single electron ac current between a quantum dot and a charge reservoir </a:t>
            </a:r>
          </a:p>
          <a:p>
            <a:pPr marL="571500" indent="-571500" algn="l" defTabSz="913486" hangingPunct="1">
              <a:buFontTx/>
              <a:buChar char="-"/>
              <a:defRPr/>
            </a:pPr>
            <a:r>
              <a:rPr lang="en-GB" sz="4000" dirty="0">
                <a:solidFill>
                  <a:srgbClr val="000000"/>
                </a:solidFill>
                <a:latin typeface="Helvetica Neue Light"/>
                <a:sym typeface="Helvetica Neue Light"/>
              </a:rPr>
              <a:t>Changes in device impedance (now capacitive) produce a change in the resonance frequency that translates into changes in the magnitude and phase of the reflection coefficient. </a:t>
            </a:r>
          </a:p>
        </p:txBody>
      </p:sp>
      <p:grpSp>
        <p:nvGrpSpPr>
          <p:cNvPr id="4" name="Group 3">
            <a:extLst>
              <a:ext uri="{FF2B5EF4-FFF2-40B4-BE49-F238E27FC236}">
                <a16:creationId xmlns:a16="http://schemas.microsoft.com/office/drawing/2014/main" id="{BA268206-9F1A-9B89-E160-74DBCF7BA91B}"/>
              </a:ext>
            </a:extLst>
          </p:cNvPr>
          <p:cNvGrpSpPr/>
          <p:nvPr/>
        </p:nvGrpSpPr>
        <p:grpSpPr>
          <a:xfrm>
            <a:off x="3466897" y="3257343"/>
            <a:ext cx="8229235" cy="5845793"/>
            <a:chOff x="2538849" y="3339549"/>
            <a:chExt cx="8229235" cy="5845793"/>
          </a:xfrm>
        </p:grpSpPr>
        <p:sp>
          <p:nvSpPr>
            <p:cNvPr id="47" name="TextBox 46">
              <a:extLst>
                <a:ext uri="{FF2B5EF4-FFF2-40B4-BE49-F238E27FC236}">
                  <a16:creationId xmlns:a16="http://schemas.microsoft.com/office/drawing/2014/main" id="{B021C4B4-3CEF-D17B-85E9-9E6C32E59B10}"/>
                </a:ext>
              </a:extLst>
            </p:cNvPr>
            <p:cNvSpPr txBox="1"/>
            <p:nvPr/>
          </p:nvSpPr>
          <p:spPr>
            <a:xfrm flipH="1">
              <a:off x="7048667" y="3995643"/>
              <a:ext cx="1673596" cy="5638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748" tIns="50748" rIns="50748" bIns="50748" numCol="1" spcCol="38100" rtlCol="0" anchor="ctr">
              <a:spAutoFit/>
            </a:bodyPr>
            <a:lstStyle/>
            <a:p>
              <a:pPr defTabSz="824674"/>
              <a:r>
                <a:rPr lang="en-GB" sz="2998" b="1" dirty="0">
                  <a:solidFill>
                    <a:srgbClr val="000000"/>
                  </a:solidFill>
                  <a:latin typeface="Helvetica Neue"/>
                  <a:ea typeface="Helvetica Neue"/>
                  <a:cs typeface="Helvetica Neue"/>
                </a:rPr>
                <a:t>sensor</a:t>
              </a:r>
            </a:p>
          </p:txBody>
        </p:sp>
        <p:sp>
          <p:nvSpPr>
            <p:cNvPr id="67" name="Rectangle 66">
              <a:extLst>
                <a:ext uri="{FF2B5EF4-FFF2-40B4-BE49-F238E27FC236}">
                  <a16:creationId xmlns:a16="http://schemas.microsoft.com/office/drawing/2014/main" id="{6F59CF4C-22B8-EBE9-6C26-535B2BF851D7}"/>
                </a:ext>
              </a:extLst>
            </p:cNvPr>
            <p:cNvSpPr/>
            <p:nvPr/>
          </p:nvSpPr>
          <p:spPr>
            <a:xfrm>
              <a:off x="7196356" y="3898226"/>
              <a:ext cx="1992314" cy="563670"/>
            </a:xfrm>
            <a:prstGeom prst="rect">
              <a:avLst/>
            </a:prstGeom>
            <a:solidFill>
              <a:sysClr val="window" lastClr="FFFFFF"/>
            </a:solidFill>
            <a:ln w="25400" cap="flat" cmpd="sng" algn="ctr">
              <a:solidFill>
                <a:sysClr val="window" lastClr="FFFFFF"/>
              </a:solidFill>
              <a:prstDash val="solid"/>
            </a:ln>
            <a:effectLst/>
          </p:spPr>
          <p:txBody>
            <a:bodyPr rtlCol="0" anchor="ctr"/>
            <a:lstStyle/>
            <a:p>
              <a:pPr defTabSz="824674" hangingPunct="1">
                <a:defRPr/>
              </a:pPr>
              <a:endParaRPr lang="en-GB" sz="1798" b="1" dirty="0">
                <a:solidFill>
                  <a:prstClr val="white"/>
                </a:solidFill>
                <a:latin typeface="Calibri"/>
                <a:ea typeface="HGPｺﾞｼｯｸE"/>
              </a:endParaRPr>
            </a:p>
          </p:txBody>
        </p:sp>
        <p:grpSp>
          <p:nvGrpSpPr>
            <p:cNvPr id="86" name="Group 85">
              <a:extLst>
                <a:ext uri="{FF2B5EF4-FFF2-40B4-BE49-F238E27FC236}">
                  <a16:creationId xmlns:a16="http://schemas.microsoft.com/office/drawing/2014/main" id="{65FEA33B-A7C9-D685-97BA-1E790AC07A13}"/>
                </a:ext>
              </a:extLst>
            </p:cNvPr>
            <p:cNvGrpSpPr/>
            <p:nvPr/>
          </p:nvGrpSpPr>
          <p:grpSpPr>
            <a:xfrm>
              <a:off x="2538849" y="3339549"/>
              <a:ext cx="7588190" cy="5845793"/>
              <a:chOff x="922727" y="4423762"/>
              <a:chExt cx="9944667" cy="8152402"/>
            </a:xfrm>
          </p:grpSpPr>
          <p:pic>
            <p:nvPicPr>
              <p:cNvPr id="82" name="Picture 81" descr="A collage of diagrams and diagrams&#10;&#10;Description automatically generated">
                <a:extLst>
                  <a:ext uri="{FF2B5EF4-FFF2-40B4-BE49-F238E27FC236}">
                    <a16:creationId xmlns:a16="http://schemas.microsoft.com/office/drawing/2014/main" id="{105CE272-1043-BCE5-C4CB-14481FEC739B}"/>
                  </a:ext>
                </a:extLst>
              </p:cNvPr>
              <p:cNvPicPr>
                <a:picLocks noChangeAspect="1"/>
              </p:cNvPicPr>
              <p:nvPr/>
            </p:nvPicPr>
            <p:blipFill>
              <a:blip r:embed="rId5" cstate="print">
                <a:extLst>
                  <a:ext uri="{28A0092B-C50C-407E-A947-70E740481C1C}">
                    <a14:useLocalDpi xmlns:a14="http://schemas.microsoft.com/office/drawing/2010/main" val="0"/>
                  </a:ext>
                </a:extLst>
              </a:blip>
              <a:srcRect r="51727" b="48473"/>
              <a:stretch/>
            </p:blipFill>
            <p:spPr>
              <a:xfrm>
                <a:off x="1774120" y="4423762"/>
                <a:ext cx="9076847" cy="7317677"/>
              </a:xfrm>
              <a:prstGeom prst="rect">
                <a:avLst/>
              </a:prstGeom>
            </p:spPr>
          </p:pic>
          <p:sp>
            <p:nvSpPr>
              <p:cNvPr id="83" name="Rectangle 82">
                <a:extLst>
                  <a:ext uri="{FF2B5EF4-FFF2-40B4-BE49-F238E27FC236}">
                    <a16:creationId xmlns:a16="http://schemas.microsoft.com/office/drawing/2014/main" id="{4408FA16-CA8C-45F4-FDCB-832C048AA8F6}"/>
                  </a:ext>
                </a:extLst>
              </p:cNvPr>
              <p:cNvSpPr/>
              <p:nvPr/>
            </p:nvSpPr>
            <p:spPr>
              <a:xfrm>
                <a:off x="7739336" y="10275415"/>
                <a:ext cx="3128058" cy="2300749"/>
              </a:xfrm>
              <a:prstGeom prst="rect">
                <a:avLst/>
              </a:prstGeom>
              <a:solidFill>
                <a:srgbClr val="FFFFFF"/>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84" name="Rectangle 83">
                <a:extLst>
                  <a:ext uri="{FF2B5EF4-FFF2-40B4-BE49-F238E27FC236}">
                    <a16:creationId xmlns:a16="http://schemas.microsoft.com/office/drawing/2014/main" id="{BC3CE9C8-3C2B-1C7F-92CA-CAD6FB83F630}"/>
                  </a:ext>
                </a:extLst>
              </p:cNvPr>
              <p:cNvSpPr/>
              <p:nvPr/>
            </p:nvSpPr>
            <p:spPr>
              <a:xfrm>
                <a:off x="1075108" y="11604844"/>
                <a:ext cx="2459308" cy="522831"/>
              </a:xfrm>
              <a:prstGeom prst="rect">
                <a:avLst/>
              </a:prstGeom>
              <a:solidFill>
                <a:srgbClr val="FFFFFF"/>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85" name="Rectangle 84">
                <a:extLst>
                  <a:ext uri="{FF2B5EF4-FFF2-40B4-BE49-F238E27FC236}">
                    <a16:creationId xmlns:a16="http://schemas.microsoft.com/office/drawing/2014/main" id="{3622111A-A590-C019-D299-ABECBCF53159}"/>
                  </a:ext>
                </a:extLst>
              </p:cNvPr>
              <p:cNvSpPr/>
              <p:nvPr/>
            </p:nvSpPr>
            <p:spPr>
              <a:xfrm>
                <a:off x="922727" y="4623080"/>
                <a:ext cx="2459308" cy="522831"/>
              </a:xfrm>
              <a:prstGeom prst="rect">
                <a:avLst/>
              </a:prstGeom>
              <a:solidFill>
                <a:srgbClr val="FFFFFF"/>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grpSp>
        <p:sp>
          <p:nvSpPr>
            <p:cNvPr id="3" name="Rectangle 2">
              <a:extLst>
                <a:ext uri="{FF2B5EF4-FFF2-40B4-BE49-F238E27FC236}">
                  <a16:creationId xmlns:a16="http://schemas.microsoft.com/office/drawing/2014/main" id="{5E2E81D7-A515-5F57-0DCF-C1A58023535F}"/>
                </a:ext>
              </a:extLst>
            </p:cNvPr>
            <p:cNvSpPr/>
            <p:nvPr/>
          </p:nvSpPr>
          <p:spPr>
            <a:xfrm>
              <a:off x="7478973" y="4636747"/>
              <a:ext cx="3289111" cy="21016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70908080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136" name="quantum MOTION / BRIEF HISTORY"/>
          <p:cNvSpPr txBox="1">
            <a:spLocks noGrp="1"/>
          </p:cNvSpPr>
          <p:nvPr>
            <p:ph type="body" idx="13"/>
          </p:nvPr>
        </p:nvSpPr>
        <p:spPr>
          <a:xfrm>
            <a:off x="6537407" y="426853"/>
            <a:ext cx="11309186"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SEB instead of </a:t>
            </a:r>
            <a:r>
              <a:rPr lang="en-GB" dirty="0">
                <a:solidFill>
                  <a:srgbClr val="FF0000"/>
                </a:solidFill>
              </a:rPr>
              <a:t>set</a:t>
            </a:r>
            <a:endParaRPr dirty="0">
              <a:solidFill>
                <a:srgbClr val="FF0000"/>
              </a:solidFill>
            </a:endParaRPr>
          </a:p>
        </p:txBody>
      </p:sp>
      <p:pic>
        <p:nvPicPr>
          <p:cNvPr id="3" name="Picture 2" descr="A collage of diagrams and diagrams&#10;&#10;Description automatically generated">
            <a:extLst>
              <a:ext uri="{FF2B5EF4-FFF2-40B4-BE49-F238E27FC236}">
                <a16:creationId xmlns:a16="http://schemas.microsoft.com/office/drawing/2014/main" id="{9FE58CDD-20A6-D496-0512-88B79E8249F1}"/>
              </a:ext>
            </a:extLst>
          </p:cNvPr>
          <p:cNvPicPr>
            <a:picLocks noChangeAspect="1"/>
          </p:cNvPicPr>
          <p:nvPr/>
        </p:nvPicPr>
        <p:blipFill>
          <a:blip r:embed="rId3" cstate="print">
            <a:extLst>
              <a:ext uri="{28A0092B-C50C-407E-A947-70E740481C1C}">
                <a14:useLocalDpi xmlns:a14="http://schemas.microsoft.com/office/drawing/2010/main" val="0"/>
              </a:ext>
            </a:extLst>
          </a:blip>
          <a:srcRect r="51727" b="48473"/>
          <a:stretch/>
        </p:blipFill>
        <p:spPr>
          <a:xfrm>
            <a:off x="1774120" y="4423762"/>
            <a:ext cx="9076847" cy="7317677"/>
          </a:xfrm>
          <a:prstGeom prst="rect">
            <a:avLst/>
          </a:prstGeom>
        </p:spPr>
      </p:pic>
      <p:sp>
        <p:nvSpPr>
          <p:cNvPr id="5" name="Rectangle 4">
            <a:extLst>
              <a:ext uri="{FF2B5EF4-FFF2-40B4-BE49-F238E27FC236}">
                <a16:creationId xmlns:a16="http://schemas.microsoft.com/office/drawing/2014/main" id="{1BC5988E-7B3D-991A-0E22-90C4BDEE0B5C}"/>
              </a:ext>
            </a:extLst>
          </p:cNvPr>
          <p:cNvSpPr/>
          <p:nvPr/>
        </p:nvSpPr>
        <p:spPr>
          <a:xfrm>
            <a:off x="7604971" y="10341817"/>
            <a:ext cx="3128058" cy="230074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32A3DF95-956B-AF41-16B0-CC7F3D085936}"/>
              </a:ext>
            </a:extLst>
          </p:cNvPr>
          <p:cNvSpPr/>
          <p:nvPr/>
        </p:nvSpPr>
        <p:spPr>
          <a:xfrm>
            <a:off x="1075108" y="11604844"/>
            <a:ext cx="2459308" cy="52283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6CD76426-C61C-3B83-6C44-3BF85609E073}"/>
              </a:ext>
            </a:extLst>
          </p:cNvPr>
          <p:cNvSpPr/>
          <p:nvPr/>
        </p:nvSpPr>
        <p:spPr>
          <a:xfrm>
            <a:off x="922727" y="4623080"/>
            <a:ext cx="2459308" cy="52283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15">
            <a:extLst>
              <a:ext uri="{FF2B5EF4-FFF2-40B4-BE49-F238E27FC236}">
                <a16:creationId xmlns:a16="http://schemas.microsoft.com/office/drawing/2014/main" id="{184C1E66-9C8F-1B16-65EE-2235368B3810}"/>
              </a:ext>
            </a:extLst>
          </p:cNvPr>
          <p:cNvSpPr txBox="1"/>
          <p:nvPr/>
        </p:nvSpPr>
        <p:spPr>
          <a:xfrm>
            <a:off x="1075108" y="2656600"/>
            <a:ext cx="10517292" cy="2554545"/>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Light" panose="02000403000000020004"/>
                <a:sym typeface="Helvetica Neue Medium"/>
              </a:rPr>
              <a:t>Reducing complexity of sensor</a:t>
            </a:r>
          </a:p>
          <a:p>
            <a:pPr marL="571500" indent="-571500" algn="l"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a:solidFill>
                  <a:schemeClr val="bg2">
                    <a:lumMod val="10000"/>
                  </a:schemeClr>
                </a:solidFill>
                <a:latin typeface="Helvetica Neue Light" panose="02000403000000020004"/>
                <a:sym typeface="Helvetica Neue Medium"/>
              </a:rPr>
              <a:t>Using dispersive charge sensing (SEB)</a:t>
            </a:r>
            <a:endParaRPr kumimoji="0" lang="en-GB" sz="4000" u="none" strike="noStrike" kern="0" cap="none" spc="0" normalizeH="0" baseline="0" noProof="0" dirty="0">
              <a:ln>
                <a:noFill/>
              </a:ln>
              <a:solidFill>
                <a:schemeClr val="bg2">
                  <a:lumMod val="10000"/>
                </a:schemeClr>
              </a:solidFill>
              <a:effectLst/>
              <a:uLnTx/>
              <a:uFillTx/>
              <a:latin typeface="Helvetica Neue Light" panose="02000403000000020004"/>
              <a:sym typeface="Helvetica Neue Medium"/>
            </a:endParaRPr>
          </a:p>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endParaRPr lang="en-GB" sz="4000" dirty="0">
              <a:solidFill>
                <a:schemeClr val="bg2">
                  <a:lumMod val="10000"/>
                </a:schemeClr>
              </a:solidFill>
              <a:latin typeface="Helvetica Neue Medium"/>
              <a:sym typeface="Helvetica Neue Medium"/>
            </a:endParaRPr>
          </a:p>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endParaRPr kumimoji="0" lang="en-GB" sz="400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p:grpSp>
        <p:nvGrpSpPr>
          <p:cNvPr id="11" name="Group 10">
            <a:extLst>
              <a:ext uri="{FF2B5EF4-FFF2-40B4-BE49-F238E27FC236}">
                <a16:creationId xmlns:a16="http://schemas.microsoft.com/office/drawing/2014/main" id="{E949ADCF-89CD-11A5-B549-0D133F57419C}"/>
              </a:ext>
            </a:extLst>
          </p:cNvPr>
          <p:cNvGrpSpPr/>
          <p:nvPr/>
        </p:nvGrpSpPr>
        <p:grpSpPr>
          <a:xfrm>
            <a:off x="22176208" y="0"/>
            <a:ext cx="2709459" cy="2821348"/>
            <a:chOff x="17368234" y="2473505"/>
            <a:chExt cx="2709459" cy="2821348"/>
          </a:xfrm>
        </p:grpSpPr>
        <p:sp>
          <p:nvSpPr>
            <p:cNvPr id="13" name="Virginia Ciriano  Tejel">
              <a:extLst>
                <a:ext uri="{FF2B5EF4-FFF2-40B4-BE49-F238E27FC236}">
                  <a16:creationId xmlns:a16="http://schemas.microsoft.com/office/drawing/2014/main" id="{926DFB8A-6E01-A952-8344-7DCE791498DA}"/>
                </a:ext>
              </a:extLst>
            </p:cNvPr>
            <p:cNvSpPr txBox="1"/>
            <p:nvPr/>
          </p:nvSpPr>
          <p:spPr>
            <a:xfrm>
              <a:off x="17666390" y="4528951"/>
              <a:ext cx="2411303" cy="7659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363" tIns="71363" rIns="71363" bIns="71363"/>
            <a:lstStyle/>
            <a:p>
              <a:pPr marL="0" marR="0" lvl="0" indent="0" algn="l" defTabSz="820709" rtl="0" eaLnBrk="0" fontAlgn="base" latinLnBrk="0" hangingPunct="0">
                <a:lnSpc>
                  <a:spcPct val="100000"/>
                </a:lnSpc>
                <a:spcBef>
                  <a:spcPct val="0"/>
                </a:spcBef>
                <a:spcAft>
                  <a:spcPct val="0"/>
                </a:spcAft>
                <a:buClrTx/>
                <a:buSzTx/>
                <a:buFontTx/>
                <a:buNone/>
                <a:tabLst/>
                <a:defRPr sz="2100" b="0">
                  <a:solidFill>
                    <a:srgbClr val="EB534C"/>
                  </a:solidFill>
                  <a:latin typeface="+mn-lt"/>
                  <a:ea typeface="+mn-ea"/>
                  <a:cs typeface="+mn-cs"/>
                  <a:sym typeface="Helvetica Neue Medium"/>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Constance Laine</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14" name="Picture 13" descr="A picture containing text, wall, person, indoor&#10;&#10;Description automatically generated">
              <a:extLst>
                <a:ext uri="{FF2B5EF4-FFF2-40B4-BE49-F238E27FC236}">
                  <a16:creationId xmlns:a16="http://schemas.microsoft.com/office/drawing/2014/main" id="{DC6D6D56-4E7E-730E-F0C1-CA1F432FCDB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200" b="90000" l="7400" r="90000">
                          <a14:foregroundMark x1="7400" y1="53800" x2="7400" y2="53800"/>
                          <a14:foregroundMark x1="50000" y1="9400" x2="50000" y2="9400"/>
                          <a14:foregroundMark x1="69200" y1="79400" x2="69200" y2="79400"/>
                          <a14:foregroundMark x1="75000" y1="75000" x2="75000" y2="75000"/>
                          <a14:foregroundMark x1="76200" y1="74600" x2="76200" y2="74600"/>
                          <a14:foregroundMark x1="76600" y1="74600" x2="75000" y2="76200"/>
                          <a14:foregroundMark x1="79800" y1="75600" x2="68800" y2="77000"/>
                          <a14:foregroundMark x1="68800" y1="77000" x2="68600" y2="82000"/>
                          <a14:foregroundMark x1="47800" y1="6200" x2="47800" y2="6200"/>
                        </a14:backgroundRemoval>
                      </a14:imgEffect>
                    </a14:imgLayer>
                  </a14:imgProps>
                </a:ext>
                <a:ext uri="{28A0092B-C50C-407E-A947-70E740481C1C}">
                  <a14:useLocalDpi xmlns:a14="http://schemas.microsoft.com/office/drawing/2010/main" val="0"/>
                </a:ext>
              </a:extLst>
            </a:blip>
            <a:stretch>
              <a:fillRect/>
            </a:stretch>
          </p:blipFill>
          <p:spPr>
            <a:xfrm>
              <a:off x="17368234" y="2473505"/>
              <a:ext cx="2194210" cy="2194210"/>
            </a:xfrm>
            <a:prstGeom prst="rect">
              <a:avLst/>
            </a:prstGeom>
          </p:spPr>
        </p:pic>
      </p:grpSp>
      <p:pic>
        <p:nvPicPr>
          <p:cNvPr id="2" name="Picture 1">
            <a:extLst>
              <a:ext uri="{FF2B5EF4-FFF2-40B4-BE49-F238E27FC236}">
                <a16:creationId xmlns:a16="http://schemas.microsoft.com/office/drawing/2014/main" id="{7C179C27-05E6-768F-93DE-F758068F3E5A}"/>
              </a:ext>
            </a:extLst>
          </p:cNvPr>
          <p:cNvPicPr>
            <a:picLocks noChangeAspect="1"/>
          </p:cNvPicPr>
          <p:nvPr/>
        </p:nvPicPr>
        <p:blipFill>
          <a:blip r:embed="rId6"/>
          <a:stretch>
            <a:fillRect/>
          </a:stretch>
        </p:blipFill>
        <p:spPr>
          <a:xfrm>
            <a:off x="221851" y="242802"/>
            <a:ext cx="1652248" cy="1660764"/>
          </a:xfrm>
          <a:prstGeom prst="rect">
            <a:avLst/>
          </a:prstGeom>
        </p:spPr>
      </p:pic>
      <p:sp>
        <p:nvSpPr>
          <p:cNvPr id="17" name="Slide Number">
            <a:extLst>
              <a:ext uri="{FF2B5EF4-FFF2-40B4-BE49-F238E27FC236}">
                <a16:creationId xmlns:a16="http://schemas.microsoft.com/office/drawing/2014/main" id="{9CECC2BF-3A71-7481-AAD3-6943131D9EDB}"/>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37</a:t>
            </a:fld>
            <a:endParaRPr lang="en-GB" sz="1400" dirty="0">
              <a:solidFill>
                <a:srgbClr val="131428"/>
              </a:solidFill>
              <a:latin typeface="Helvetica Neue"/>
            </a:endParaRPr>
          </a:p>
        </p:txBody>
      </p:sp>
      <p:sp>
        <p:nvSpPr>
          <p:cNvPr id="4" name="Rectangle 3">
            <a:extLst>
              <a:ext uri="{FF2B5EF4-FFF2-40B4-BE49-F238E27FC236}">
                <a16:creationId xmlns:a16="http://schemas.microsoft.com/office/drawing/2014/main" id="{A8ED832F-EBA7-A312-DBD0-8640DE495373}"/>
              </a:ext>
            </a:extLst>
          </p:cNvPr>
          <p:cNvSpPr/>
          <p:nvPr/>
        </p:nvSpPr>
        <p:spPr>
          <a:xfrm>
            <a:off x="2033516" y="12962399"/>
            <a:ext cx="9558883" cy="523220"/>
          </a:xfrm>
          <a:prstGeom prst="rect">
            <a:avLst/>
          </a:prstGeom>
          <a:solidFill>
            <a:schemeClr val="accent5"/>
          </a:solidFill>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Helvetica Neue Light"/>
              </a:rPr>
              <a:t>Laine et al. arXiv:2505.10435 (2025)/</a:t>
            </a:r>
            <a:r>
              <a:rPr lang="en-GB" sz="2800" kern="1200" dirty="0">
                <a:solidFill>
                  <a:schemeClr val="bg1"/>
                </a:solidFill>
                <a:latin typeface="Helvetica Neue Light"/>
              </a:rPr>
              <a:t> Nat Sensors in press</a:t>
            </a:r>
            <a:endParaRPr kumimoji="0" lang="en-US" sz="2800" b="0" i="0" u="none" strike="noStrike" kern="1200" cap="none" spc="0" normalizeH="0" baseline="0" noProof="0" dirty="0">
              <a:ln>
                <a:noFill/>
              </a:ln>
              <a:solidFill>
                <a:schemeClr val="bg1"/>
              </a:solidFill>
              <a:effectLst/>
              <a:uLnTx/>
              <a:uFillTx/>
              <a:latin typeface="Helvetica Neue Light"/>
            </a:endParaRPr>
          </a:p>
        </p:txBody>
      </p:sp>
      <p:sp>
        <p:nvSpPr>
          <p:cNvPr id="12" name="Picture Placeholder 11">
            <a:extLst>
              <a:ext uri="{FF2B5EF4-FFF2-40B4-BE49-F238E27FC236}">
                <a16:creationId xmlns:a16="http://schemas.microsoft.com/office/drawing/2014/main" id="{759E87B2-842A-E2DE-246E-E4B53BD0783E}"/>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373296023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AE9BA-3D43-5697-E09A-8F1516B03C4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8984113-E130-2F41-4E94-B99EBAB31D26}"/>
              </a:ext>
            </a:extLst>
          </p:cNvPr>
          <p:cNvSpPr/>
          <p:nvPr/>
        </p:nvSpPr>
        <p:spPr>
          <a:xfrm>
            <a:off x="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3" name="Picture 2" descr="A collage of diagrams and diagrams&#10;&#10;Description automatically generated">
            <a:extLst>
              <a:ext uri="{FF2B5EF4-FFF2-40B4-BE49-F238E27FC236}">
                <a16:creationId xmlns:a16="http://schemas.microsoft.com/office/drawing/2014/main" id="{705223AC-A7BE-0EC4-0A2F-0A4A80BE1298}"/>
              </a:ext>
            </a:extLst>
          </p:cNvPr>
          <p:cNvPicPr>
            <a:picLocks noChangeAspect="1"/>
          </p:cNvPicPr>
          <p:nvPr/>
        </p:nvPicPr>
        <p:blipFill>
          <a:blip r:embed="rId3" cstate="print">
            <a:extLst>
              <a:ext uri="{28A0092B-C50C-407E-A947-70E740481C1C}">
                <a14:useLocalDpi xmlns:a14="http://schemas.microsoft.com/office/drawing/2010/main" val="0"/>
              </a:ext>
            </a:extLst>
          </a:blip>
          <a:srcRect r="51727" b="48473"/>
          <a:stretch/>
        </p:blipFill>
        <p:spPr>
          <a:xfrm>
            <a:off x="1774120" y="4423762"/>
            <a:ext cx="9076847" cy="7317677"/>
          </a:xfrm>
          <a:prstGeom prst="rect">
            <a:avLst/>
          </a:prstGeom>
        </p:spPr>
      </p:pic>
      <p:grpSp>
        <p:nvGrpSpPr>
          <p:cNvPr id="12" name="Group 11">
            <a:extLst>
              <a:ext uri="{FF2B5EF4-FFF2-40B4-BE49-F238E27FC236}">
                <a16:creationId xmlns:a16="http://schemas.microsoft.com/office/drawing/2014/main" id="{55B67BDD-B67C-4439-D994-C2BD6CF48E87}"/>
              </a:ext>
            </a:extLst>
          </p:cNvPr>
          <p:cNvGrpSpPr/>
          <p:nvPr/>
        </p:nvGrpSpPr>
        <p:grpSpPr>
          <a:xfrm>
            <a:off x="12470849" y="2337081"/>
            <a:ext cx="10517292" cy="10499494"/>
            <a:chOff x="12470849" y="2337081"/>
            <a:chExt cx="10517292" cy="10499494"/>
          </a:xfrm>
        </p:grpSpPr>
        <p:sp>
          <p:nvSpPr>
            <p:cNvPr id="8" name="TextBox 15">
              <a:extLst>
                <a:ext uri="{FF2B5EF4-FFF2-40B4-BE49-F238E27FC236}">
                  <a16:creationId xmlns:a16="http://schemas.microsoft.com/office/drawing/2014/main" id="{E22B248F-DECD-1DCF-D86E-2E8F13C456C7}"/>
                </a:ext>
              </a:extLst>
            </p:cNvPr>
            <p:cNvSpPr txBox="1"/>
            <p:nvPr/>
          </p:nvSpPr>
          <p:spPr>
            <a:xfrm>
              <a:off x="12470849" y="10897583"/>
              <a:ext cx="10517292" cy="1938992"/>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1">
                      <a:lumMod val="50000"/>
                    </a:schemeClr>
                  </a:solidFill>
                  <a:latin typeface="Helvetica Neue Medium"/>
                  <a:sym typeface="Helvetica Neue Medium"/>
                </a:rPr>
                <a:t>Electrically-</a:t>
              </a:r>
              <a:r>
                <a:rPr lang="en-GB" sz="4000" dirty="0" err="1">
                  <a:solidFill>
                    <a:schemeClr val="bg1">
                      <a:lumMod val="50000"/>
                    </a:schemeClr>
                  </a:solidFill>
                  <a:latin typeface="Helvetica Neue Medium"/>
                  <a:sym typeface="Helvetica Neue Medium"/>
                </a:rPr>
                <a:t>tunable</a:t>
              </a:r>
              <a:r>
                <a:rPr lang="en-GB" sz="4000" dirty="0">
                  <a:solidFill>
                    <a:schemeClr val="bg1">
                      <a:lumMod val="50000"/>
                    </a:schemeClr>
                  </a:solidFill>
                  <a:latin typeface="Helvetica Neue Medium"/>
                  <a:sym typeface="Helvetica Neue Medium"/>
                </a:rPr>
                <a:t> tunnel barriers (</a:t>
              </a:r>
              <a:r>
                <a:rPr lang="en-GB" sz="4000" dirty="0" err="1">
                  <a:solidFill>
                    <a:schemeClr val="bg1">
                      <a:lumMod val="50000"/>
                    </a:schemeClr>
                  </a:solidFill>
                  <a:latin typeface="Helvetica Neue Medium"/>
                  <a:sym typeface="Helvetica Neue Medium"/>
                </a:rPr>
                <a:t>G</a:t>
              </a:r>
              <a:r>
                <a:rPr lang="en-GB" sz="4000" baseline="-25000" dirty="0" err="1">
                  <a:solidFill>
                    <a:schemeClr val="bg1">
                      <a:lumMod val="50000"/>
                    </a:schemeClr>
                  </a:solidFill>
                  <a:latin typeface="Helvetica Neue Medium"/>
                  <a:sym typeface="Helvetica Neue Medium"/>
                </a:rPr>
                <a:t>Bi</a:t>
              </a:r>
              <a:r>
                <a:rPr lang="en-GB" sz="4000" dirty="0">
                  <a:solidFill>
                    <a:schemeClr val="bg1">
                      <a:lumMod val="50000"/>
                    </a:schemeClr>
                  </a:solidFill>
                  <a:latin typeface="Helvetica Neue Medium"/>
                  <a:sym typeface="Helvetica Neue Medium"/>
                </a:rPr>
                <a:t>)</a:t>
              </a:r>
              <a:endParaRPr kumimoji="0" lang="en-GB" sz="4000" u="none" strike="noStrike" kern="0" cap="none" spc="0" normalizeH="0" baseline="0" noProof="0" dirty="0">
                <a:ln>
                  <a:noFill/>
                </a:ln>
                <a:solidFill>
                  <a:schemeClr val="bg1">
                    <a:lumMod val="50000"/>
                  </a:schemeClr>
                </a:solidFill>
                <a:effectLst/>
                <a:uLnTx/>
                <a:uFillTx/>
                <a:latin typeface="Helvetica Neue Medium"/>
                <a:sym typeface="Helvetica Neue Medium"/>
              </a:endParaRPr>
            </a:p>
            <a:p>
              <a:pPr marL="742950" marR="0" lvl="0" indent="-742950" algn="r" defTabSz="1651000" rtl="0" eaLnBrk="1" fontAlgn="auto" latinLnBrk="0" hangingPunct="1">
                <a:lnSpc>
                  <a:spcPct val="100000"/>
                </a:lnSpc>
                <a:spcAft>
                  <a:spcPts val="0"/>
                </a:spcAft>
                <a:buClrTx/>
                <a:buSzPct val="50000"/>
                <a:buFont typeface="+mj-lt"/>
                <a:buAutoNum type="arabicPeriod"/>
                <a:tabLst/>
                <a:defRPr sz="3600" b="0">
                  <a:latin typeface="+mn-lt"/>
                  <a:ea typeface="+mn-ea"/>
                  <a:cs typeface="+mn-cs"/>
                  <a:sym typeface="Helvetica Neue Medium"/>
                </a:defRPr>
              </a:pPr>
              <a:r>
                <a:rPr lang="en-GB" sz="4000" dirty="0">
                  <a:solidFill>
                    <a:srgbClr val="0070C0"/>
                  </a:solidFill>
                  <a:latin typeface="Helvetica Neue Medium"/>
                  <a:sym typeface="Helvetica Neue Medium"/>
                </a:rPr>
                <a:t>Optimization of rf sensor sensitivity (G</a:t>
              </a:r>
              <a:r>
                <a:rPr lang="en-GB" sz="4000" baseline="-25000" dirty="0">
                  <a:solidFill>
                    <a:srgbClr val="0070C0"/>
                  </a:solidFill>
                  <a:latin typeface="Helvetica Neue Medium"/>
                  <a:sym typeface="Helvetica Neue Medium"/>
                </a:rPr>
                <a:t>BB1</a:t>
              </a:r>
              <a:r>
                <a:rPr lang="en-GB" sz="4000" dirty="0">
                  <a:solidFill>
                    <a:srgbClr val="0070C0"/>
                  </a:solidFill>
                  <a:latin typeface="Helvetica Neue Medium"/>
                  <a:sym typeface="Helvetica Neue Medium"/>
                </a:rPr>
                <a:t>)</a:t>
              </a:r>
            </a:p>
            <a:p>
              <a:pPr marL="742950" marR="0" lvl="0" indent="-742950" algn="r" defTabSz="1651000" rtl="0" eaLnBrk="1" fontAlgn="auto" latinLnBrk="0" hangingPunct="1">
                <a:lnSpc>
                  <a:spcPct val="100000"/>
                </a:lnSpc>
                <a:spcAft>
                  <a:spcPts val="0"/>
                </a:spcAft>
                <a:buClrTx/>
                <a:buSzPct val="50000"/>
                <a:buFont typeface="+mj-lt"/>
                <a:buAutoNum type="arabicPeriod"/>
                <a:tabLst/>
                <a:defRPr sz="3600" b="0">
                  <a:latin typeface="+mn-lt"/>
                  <a:ea typeface="+mn-ea"/>
                  <a:cs typeface="+mn-cs"/>
                  <a:sym typeface="Helvetica Neue Medium"/>
                </a:defRPr>
              </a:pPr>
              <a:r>
                <a:rPr kumimoji="0" lang="en-GB" sz="4000" u="none" strike="noStrike" kern="0" cap="none" spc="0" normalizeH="0" baseline="0" noProof="0" dirty="0">
                  <a:ln>
                    <a:noFill/>
                  </a:ln>
                  <a:solidFill>
                    <a:srgbClr val="00B050"/>
                  </a:solidFill>
                  <a:effectLst/>
                  <a:uLnTx/>
                  <a:uFillTx/>
                  <a:latin typeface="Helvetica Neue Medium"/>
                  <a:sym typeface="Helvetica Neue Medium"/>
                </a:rPr>
                <a:t>Optimization of qubit properties (G</a:t>
              </a:r>
              <a:r>
                <a:rPr kumimoji="0" lang="en-GB" sz="4000" u="none" strike="noStrike" kern="0" cap="none" spc="0" normalizeH="0" baseline="-25000" noProof="0" dirty="0">
                  <a:ln>
                    <a:noFill/>
                  </a:ln>
                  <a:solidFill>
                    <a:srgbClr val="00B050"/>
                  </a:solidFill>
                  <a:effectLst/>
                  <a:uLnTx/>
                  <a:uFillTx/>
                  <a:latin typeface="Helvetica Neue Medium"/>
                  <a:sym typeface="Helvetica Neue Medium"/>
                </a:rPr>
                <a:t>TB2</a:t>
              </a:r>
              <a:r>
                <a:rPr kumimoji="0" lang="en-GB" sz="4000" u="none" strike="noStrike" kern="0" cap="none" spc="0" normalizeH="0" baseline="0" noProof="0" dirty="0">
                  <a:ln>
                    <a:noFill/>
                  </a:ln>
                  <a:solidFill>
                    <a:srgbClr val="00B050"/>
                  </a:solidFill>
                  <a:effectLst/>
                  <a:uLnTx/>
                  <a:uFillTx/>
                  <a:latin typeface="Helvetica Neue Medium"/>
                  <a:sym typeface="Helvetica Neue Medium"/>
                </a:rPr>
                <a:t>)</a:t>
              </a:r>
            </a:p>
          </p:txBody>
        </p:sp>
        <p:pic>
          <p:nvPicPr>
            <p:cNvPr id="4" name="Picture 3" descr="A collage of diagrams and diagrams&#10;&#10;Description automatically generated">
              <a:extLst>
                <a:ext uri="{FF2B5EF4-FFF2-40B4-BE49-F238E27FC236}">
                  <a16:creationId xmlns:a16="http://schemas.microsoft.com/office/drawing/2014/main" id="{A2BFF277-B51F-0927-B81B-DDCC355B1D2E}"/>
                </a:ext>
              </a:extLst>
            </p:cNvPr>
            <p:cNvPicPr>
              <a:picLocks noChangeAspect="1"/>
            </p:cNvPicPr>
            <p:nvPr/>
          </p:nvPicPr>
          <p:blipFill>
            <a:blip r:embed="rId3" cstate="print">
              <a:extLst>
                <a:ext uri="{28A0092B-C50C-407E-A947-70E740481C1C}">
                  <a14:useLocalDpi xmlns:a14="http://schemas.microsoft.com/office/drawing/2010/main" val="0"/>
                </a:ext>
              </a:extLst>
            </a:blip>
            <a:srcRect l="54976" t="-1" r="-239" b="45937"/>
            <a:stretch/>
          </p:blipFill>
          <p:spPr>
            <a:xfrm>
              <a:off x="13191072" y="2337081"/>
              <a:ext cx="9076847" cy="8188463"/>
            </a:xfrm>
            <a:prstGeom prst="rect">
              <a:avLst/>
            </a:prstGeom>
          </p:spPr>
        </p:pic>
      </p:grpSp>
      <p:sp>
        <p:nvSpPr>
          <p:cNvPr id="5" name="Rectangle 4">
            <a:extLst>
              <a:ext uri="{FF2B5EF4-FFF2-40B4-BE49-F238E27FC236}">
                <a16:creationId xmlns:a16="http://schemas.microsoft.com/office/drawing/2014/main" id="{9FE087AD-167C-590D-1337-71C494D98749}"/>
              </a:ext>
            </a:extLst>
          </p:cNvPr>
          <p:cNvSpPr/>
          <p:nvPr/>
        </p:nvSpPr>
        <p:spPr>
          <a:xfrm>
            <a:off x="7739336" y="10275415"/>
            <a:ext cx="3128058" cy="230074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D5783F0B-7DAB-110B-5FED-65C69F713E16}"/>
              </a:ext>
            </a:extLst>
          </p:cNvPr>
          <p:cNvSpPr/>
          <p:nvPr/>
        </p:nvSpPr>
        <p:spPr>
          <a:xfrm>
            <a:off x="1075108" y="11604844"/>
            <a:ext cx="2459308" cy="52283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FCB3033C-5A38-D9AD-9CAB-54ADE410B4DF}"/>
              </a:ext>
            </a:extLst>
          </p:cNvPr>
          <p:cNvSpPr/>
          <p:nvPr/>
        </p:nvSpPr>
        <p:spPr>
          <a:xfrm>
            <a:off x="922727" y="4623080"/>
            <a:ext cx="2459308" cy="52283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nvGrpSpPr>
          <p:cNvPr id="11" name="Group 10">
            <a:extLst>
              <a:ext uri="{FF2B5EF4-FFF2-40B4-BE49-F238E27FC236}">
                <a16:creationId xmlns:a16="http://schemas.microsoft.com/office/drawing/2014/main" id="{E8677C3F-9CE6-E5AD-E0A3-0E422AA3DFE1}"/>
              </a:ext>
            </a:extLst>
          </p:cNvPr>
          <p:cNvGrpSpPr/>
          <p:nvPr/>
        </p:nvGrpSpPr>
        <p:grpSpPr>
          <a:xfrm>
            <a:off x="22176208" y="0"/>
            <a:ext cx="2709459" cy="2821348"/>
            <a:chOff x="17368234" y="2473505"/>
            <a:chExt cx="2709459" cy="2821348"/>
          </a:xfrm>
        </p:grpSpPr>
        <p:sp>
          <p:nvSpPr>
            <p:cNvPr id="13" name="Virginia Ciriano  Tejel">
              <a:extLst>
                <a:ext uri="{FF2B5EF4-FFF2-40B4-BE49-F238E27FC236}">
                  <a16:creationId xmlns:a16="http://schemas.microsoft.com/office/drawing/2014/main" id="{CB6A7240-DAD8-DB6D-07CF-D22F56F0AEA3}"/>
                </a:ext>
              </a:extLst>
            </p:cNvPr>
            <p:cNvSpPr txBox="1"/>
            <p:nvPr/>
          </p:nvSpPr>
          <p:spPr>
            <a:xfrm>
              <a:off x="17666390" y="4528951"/>
              <a:ext cx="2411303" cy="7659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363" tIns="71363" rIns="71363" bIns="71363"/>
            <a:lstStyle/>
            <a:p>
              <a:pPr marL="0" marR="0" lvl="0" indent="0" algn="l" defTabSz="820709" rtl="0" eaLnBrk="0" fontAlgn="base" latinLnBrk="0" hangingPunct="0">
                <a:lnSpc>
                  <a:spcPct val="100000"/>
                </a:lnSpc>
                <a:spcBef>
                  <a:spcPct val="0"/>
                </a:spcBef>
                <a:spcAft>
                  <a:spcPct val="0"/>
                </a:spcAft>
                <a:buClrTx/>
                <a:buSzTx/>
                <a:buFontTx/>
                <a:buNone/>
                <a:tabLst/>
                <a:defRPr sz="2100" b="0">
                  <a:solidFill>
                    <a:srgbClr val="EB534C"/>
                  </a:solidFill>
                  <a:latin typeface="+mn-lt"/>
                  <a:ea typeface="+mn-ea"/>
                  <a:cs typeface="+mn-cs"/>
                  <a:sym typeface="Helvetica Neue Medium"/>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Constance Laine</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14" name="Picture 13" descr="A picture containing text, wall, person, indoor&#10;&#10;Description automatically generated">
              <a:extLst>
                <a:ext uri="{FF2B5EF4-FFF2-40B4-BE49-F238E27FC236}">
                  <a16:creationId xmlns:a16="http://schemas.microsoft.com/office/drawing/2014/main" id="{5FF06523-CA40-8857-FE9B-D30C325B1F5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200" b="90000" l="7400" r="90000">
                          <a14:foregroundMark x1="7400" y1="53800" x2="7400" y2="53800"/>
                          <a14:foregroundMark x1="50000" y1="9400" x2="50000" y2="9400"/>
                          <a14:foregroundMark x1="69200" y1="79400" x2="69200" y2="79400"/>
                          <a14:foregroundMark x1="75000" y1="75000" x2="75000" y2="75000"/>
                          <a14:foregroundMark x1="76200" y1="74600" x2="76200" y2="74600"/>
                          <a14:foregroundMark x1="76600" y1="74600" x2="75000" y2="76200"/>
                          <a14:foregroundMark x1="79800" y1="75600" x2="68800" y2="77000"/>
                          <a14:foregroundMark x1="68800" y1="77000" x2="68600" y2="82000"/>
                          <a14:foregroundMark x1="47800" y1="6200" x2="47800" y2="6200"/>
                        </a14:backgroundRemoval>
                      </a14:imgEffect>
                    </a14:imgLayer>
                  </a14:imgProps>
                </a:ext>
                <a:ext uri="{28A0092B-C50C-407E-A947-70E740481C1C}">
                  <a14:useLocalDpi xmlns:a14="http://schemas.microsoft.com/office/drawing/2010/main" val="0"/>
                </a:ext>
              </a:extLst>
            </a:blip>
            <a:stretch>
              <a:fillRect/>
            </a:stretch>
          </p:blipFill>
          <p:spPr>
            <a:xfrm>
              <a:off x="17368234" y="2473505"/>
              <a:ext cx="2194210" cy="2194210"/>
            </a:xfrm>
            <a:prstGeom prst="rect">
              <a:avLst/>
            </a:prstGeom>
          </p:spPr>
        </p:pic>
      </p:grpSp>
      <p:sp>
        <p:nvSpPr>
          <p:cNvPr id="16" name="Rectangle 15">
            <a:extLst>
              <a:ext uri="{FF2B5EF4-FFF2-40B4-BE49-F238E27FC236}">
                <a16:creationId xmlns:a16="http://schemas.microsoft.com/office/drawing/2014/main" id="{8EA85C87-0442-DE33-AD8B-EF144BC3EDC6}"/>
              </a:ext>
            </a:extLst>
          </p:cNvPr>
          <p:cNvSpPr/>
          <p:nvPr/>
        </p:nvSpPr>
        <p:spPr>
          <a:xfrm>
            <a:off x="2088108" y="12962400"/>
            <a:ext cx="9504292" cy="522831"/>
          </a:xfrm>
          <a:prstGeom prst="rect">
            <a:avLst/>
          </a:prstGeom>
          <a:solidFill>
            <a:schemeClr val="accent5"/>
          </a:solidFill>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Helvetica Neue Light"/>
              </a:rPr>
              <a:t>Laine et al. arXiv:2505.10435 (2025)/</a:t>
            </a:r>
            <a:r>
              <a:rPr lang="en-GB" sz="2800" kern="1200" dirty="0">
                <a:solidFill>
                  <a:schemeClr val="bg1"/>
                </a:solidFill>
                <a:latin typeface="Helvetica Neue Light"/>
              </a:rPr>
              <a:t> Nat Sensors in press</a:t>
            </a:r>
            <a:endParaRPr kumimoji="0" lang="en-US" sz="2800" b="0" i="0" u="none" strike="noStrike" kern="1200" cap="none" spc="0" normalizeH="0" baseline="0" noProof="0" dirty="0">
              <a:ln>
                <a:noFill/>
              </a:ln>
              <a:solidFill>
                <a:schemeClr val="bg1"/>
              </a:solidFill>
              <a:effectLst/>
              <a:uLnTx/>
              <a:uFillTx/>
              <a:latin typeface="Helvetica Neue Light"/>
            </a:endParaRPr>
          </a:p>
        </p:txBody>
      </p:sp>
      <p:sp>
        <p:nvSpPr>
          <p:cNvPr id="2" name="TextBox 15">
            <a:extLst>
              <a:ext uri="{FF2B5EF4-FFF2-40B4-BE49-F238E27FC236}">
                <a16:creationId xmlns:a16="http://schemas.microsoft.com/office/drawing/2014/main" id="{2C79ECA8-AD28-8A3C-0BE3-E9CFD78F08E0}"/>
              </a:ext>
            </a:extLst>
          </p:cNvPr>
          <p:cNvSpPr txBox="1"/>
          <p:nvPr/>
        </p:nvSpPr>
        <p:spPr>
          <a:xfrm>
            <a:off x="1075108" y="2656600"/>
            <a:ext cx="10517292" cy="2554545"/>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Light" panose="02000403000000020004"/>
                <a:sym typeface="Helvetica Neue Medium"/>
              </a:rPr>
              <a:t>Reducing complexity of sensor</a:t>
            </a:r>
          </a:p>
          <a:p>
            <a:pPr marL="571500" indent="-571500" algn="l"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a:solidFill>
                  <a:schemeClr val="bg2">
                    <a:lumMod val="10000"/>
                  </a:schemeClr>
                </a:solidFill>
                <a:latin typeface="Helvetica Neue Light" panose="02000403000000020004"/>
                <a:sym typeface="Helvetica Neue Medium"/>
              </a:rPr>
              <a:t>Using dispersive charge sensing (SEB)</a:t>
            </a:r>
            <a:endParaRPr kumimoji="0" lang="en-GB" sz="4000" u="none" strike="noStrike" kern="0" cap="none" spc="0" normalizeH="0" baseline="0" noProof="0" dirty="0">
              <a:ln>
                <a:noFill/>
              </a:ln>
              <a:solidFill>
                <a:schemeClr val="bg2">
                  <a:lumMod val="10000"/>
                </a:schemeClr>
              </a:solidFill>
              <a:effectLst/>
              <a:uLnTx/>
              <a:uFillTx/>
              <a:latin typeface="Helvetica Neue Light" panose="02000403000000020004"/>
              <a:sym typeface="Helvetica Neue Medium"/>
            </a:endParaRPr>
          </a:p>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endParaRPr lang="en-GB" sz="4000" dirty="0">
              <a:solidFill>
                <a:schemeClr val="bg2">
                  <a:lumMod val="10000"/>
                </a:schemeClr>
              </a:solidFill>
              <a:latin typeface="Helvetica Neue Medium"/>
              <a:sym typeface="Helvetica Neue Medium"/>
            </a:endParaRPr>
          </a:p>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endParaRPr kumimoji="0" lang="en-GB" sz="400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p:pic>
        <p:nvPicPr>
          <p:cNvPr id="20" name="Picture 19">
            <a:extLst>
              <a:ext uri="{FF2B5EF4-FFF2-40B4-BE49-F238E27FC236}">
                <a16:creationId xmlns:a16="http://schemas.microsoft.com/office/drawing/2014/main" id="{963C5B47-E188-62C6-4B24-B2134C0E80E6}"/>
              </a:ext>
            </a:extLst>
          </p:cNvPr>
          <p:cNvPicPr>
            <a:picLocks noChangeAspect="1"/>
          </p:cNvPicPr>
          <p:nvPr/>
        </p:nvPicPr>
        <p:blipFill>
          <a:blip r:embed="rId6"/>
          <a:stretch>
            <a:fillRect/>
          </a:stretch>
        </p:blipFill>
        <p:spPr>
          <a:xfrm>
            <a:off x="221851" y="242802"/>
            <a:ext cx="1652248" cy="1660764"/>
          </a:xfrm>
          <a:prstGeom prst="rect">
            <a:avLst/>
          </a:prstGeom>
        </p:spPr>
      </p:pic>
      <p:sp>
        <p:nvSpPr>
          <p:cNvPr id="21" name="Slide Number">
            <a:extLst>
              <a:ext uri="{FF2B5EF4-FFF2-40B4-BE49-F238E27FC236}">
                <a16:creationId xmlns:a16="http://schemas.microsoft.com/office/drawing/2014/main" id="{EE0613D3-17EB-6797-DDD4-963CF7FE473C}"/>
              </a:ext>
            </a:extLst>
          </p:cNvPr>
          <p:cNvSpPr txBox="1">
            <a:spLocks/>
          </p:cNvSpPr>
          <p:nvPr/>
        </p:nvSpPr>
        <p:spPr>
          <a:xfrm>
            <a:off x="22758400" y="12774388"/>
            <a:ext cx="416308" cy="35639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pPr defTabSz="584200">
              <a:defRPr/>
            </a:pPr>
            <a:fld id="{86CB4B4D-7CA3-9044-876B-883B54F8677D}" type="slidenum">
              <a:rPr lang="en-GB" sz="1400" smtClean="0">
                <a:solidFill>
                  <a:srgbClr val="131428"/>
                </a:solidFill>
                <a:latin typeface="Helvetica Neue"/>
              </a:rPr>
              <a:pPr defTabSz="584200">
                <a:defRPr/>
              </a:pPr>
              <a:t>38</a:t>
            </a:fld>
            <a:endParaRPr lang="en-GB" sz="1400" dirty="0">
              <a:solidFill>
                <a:srgbClr val="131428"/>
              </a:solidFill>
              <a:latin typeface="Helvetica Neue"/>
            </a:endParaRPr>
          </a:p>
        </p:txBody>
      </p:sp>
      <p:sp>
        <p:nvSpPr>
          <p:cNvPr id="10" name="quantum MOTION / BRIEF HISTORY">
            <a:extLst>
              <a:ext uri="{FF2B5EF4-FFF2-40B4-BE49-F238E27FC236}">
                <a16:creationId xmlns:a16="http://schemas.microsoft.com/office/drawing/2014/main" id="{DE915306-F2E1-0AF4-5D08-9F6143EB36FB}"/>
              </a:ext>
            </a:extLst>
          </p:cNvPr>
          <p:cNvSpPr txBox="1">
            <a:spLocks noGrp="1"/>
          </p:cNvSpPr>
          <p:nvPr>
            <p:ph type="body" idx="13"/>
          </p:nvPr>
        </p:nvSpPr>
        <p:spPr>
          <a:xfrm>
            <a:off x="6537407" y="426853"/>
            <a:ext cx="11309186"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SEB instead of </a:t>
            </a:r>
            <a:r>
              <a:rPr lang="en-GB" dirty="0">
                <a:solidFill>
                  <a:srgbClr val="FF0000"/>
                </a:solidFill>
              </a:rPr>
              <a:t>set</a:t>
            </a:r>
            <a:endParaRPr dirty="0">
              <a:solidFill>
                <a:srgbClr val="FF0000"/>
              </a:solidFill>
            </a:endParaRPr>
          </a:p>
        </p:txBody>
      </p:sp>
      <p:sp>
        <p:nvSpPr>
          <p:cNvPr id="18" name="Picture Placeholder 17">
            <a:extLst>
              <a:ext uri="{FF2B5EF4-FFF2-40B4-BE49-F238E27FC236}">
                <a16:creationId xmlns:a16="http://schemas.microsoft.com/office/drawing/2014/main" id="{ABFA099C-5EA5-5DFB-7DA2-5C68246907EB}"/>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18160828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64241-39AE-0DF6-DCCF-C1393CF7A98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8203139-416D-4495-A7FF-11AD1394BF54}"/>
              </a:ext>
            </a:extLst>
          </p:cNvPr>
          <p:cNvSpPr/>
          <p:nvPr/>
        </p:nvSpPr>
        <p:spPr>
          <a:xfrm>
            <a:off x="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2" name="Rectangle 1">
            <a:extLst>
              <a:ext uri="{FF2B5EF4-FFF2-40B4-BE49-F238E27FC236}">
                <a16:creationId xmlns:a16="http://schemas.microsoft.com/office/drawing/2014/main" id="{015A9AE2-9E9C-C082-74AE-CDDD31843A86}"/>
              </a:ext>
            </a:extLst>
          </p:cNvPr>
          <p:cNvSpPr/>
          <p:nvPr/>
        </p:nvSpPr>
        <p:spPr>
          <a:xfrm>
            <a:off x="2596786" y="11949053"/>
            <a:ext cx="7948549" cy="1384995"/>
          </a:xfrm>
          <a:prstGeom prst="rect">
            <a:avLst/>
          </a:prstGeom>
          <a:solidFill>
            <a:schemeClr val="accent5"/>
          </a:solidFill>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Helvetica Neue Light"/>
              </a:rPr>
              <a:t>Quantum Dot Compact</a:t>
            </a:r>
            <a:r>
              <a:rPr kumimoji="0" lang="en-GB" sz="2800" b="0" i="0" u="none" strike="noStrike" kern="1200" cap="none" spc="0" normalizeH="0" noProof="0" dirty="0">
                <a:ln>
                  <a:noFill/>
                </a:ln>
                <a:solidFill>
                  <a:schemeClr val="bg1"/>
                </a:solidFill>
                <a:effectLst/>
                <a:uLnTx/>
                <a:uFillTx/>
                <a:latin typeface="Helvetica Neue Light"/>
              </a:rPr>
              <a:t> Models </a:t>
            </a:r>
            <a:endParaRPr kumimoji="0" lang="en-GB" sz="2800" b="0" i="0" u="none" strike="noStrike" kern="1200" cap="none" spc="0" normalizeH="0" baseline="0" noProof="0" dirty="0">
              <a:ln>
                <a:noFill/>
              </a:ln>
              <a:solidFill>
                <a:schemeClr val="bg1"/>
              </a:solidFill>
              <a:effectLst/>
              <a:uLnTx/>
              <a:uFillTx/>
              <a:latin typeface="Helvetica Neue Light"/>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Helvetica Neue Light"/>
              </a:rPr>
              <a:t>Peri et al. Quantum</a:t>
            </a:r>
            <a:r>
              <a:rPr kumimoji="0" lang="en-GB" sz="2800" b="0" i="0" u="none" strike="noStrike" kern="1200" cap="none" spc="0" normalizeH="0" noProof="0" dirty="0">
                <a:ln>
                  <a:noFill/>
                </a:ln>
                <a:solidFill>
                  <a:schemeClr val="bg1"/>
                </a:solidFill>
                <a:effectLst/>
                <a:uLnTx/>
                <a:uFillTx/>
                <a:latin typeface="Helvetica Neue Light"/>
              </a:rPr>
              <a:t> </a:t>
            </a:r>
            <a:r>
              <a:rPr lang="en-GB" sz="2800" kern="1200" dirty="0">
                <a:solidFill>
                  <a:schemeClr val="bg1"/>
                </a:solidFill>
                <a:latin typeface="Helvetica Neue Light"/>
              </a:rPr>
              <a:t>8 1294 (2024)</a:t>
            </a:r>
          </a:p>
          <a:p>
            <a:pPr lvl="0" defTabSz="914400" fontAlgn="base" hangingPunct="1">
              <a:spcBef>
                <a:spcPct val="0"/>
              </a:spcBef>
              <a:spcAft>
                <a:spcPct val="0"/>
              </a:spcAft>
              <a:defRPr/>
            </a:pPr>
            <a:r>
              <a:rPr kumimoji="0" lang="en-GB" sz="2800" b="0" i="0" u="none" strike="noStrike" kern="1200" cap="none" spc="0" normalizeH="0" baseline="0" noProof="0" dirty="0">
                <a:ln>
                  <a:noFill/>
                </a:ln>
                <a:solidFill>
                  <a:schemeClr val="bg1"/>
                </a:solidFill>
                <a:effectLst/>
                <a:uLnTx/>
                <a:uFillTx/>
                <a:latin typeface="Helvetica Neue Light"/>
              </a:rPr>
              <a:t>Peri</a:t>
            </a:r>
            <a:r>
              <a:rPr lang="en-GB" sz="2800" kern="1200" dirty="0">
                <a:solidFill>
                  <a:schemeClr val="bg1"/>
                </a:solidFill>
                <a:latin typeface="Helvetica Neue Light"/>
              </a:rPr>
              <a:t> et al. </a:t>
            </a:r>
            <a:r>
              <a:rPr lang="en-GB" sz="2800" kern="1200" dirty="0" err="1">
                <a:solidFill>
                  <a:schemeClr val="bg1"/>
                </a:solidFill>
                <a:latin typeface="Helvetica Neue Light"/>
              </a:rPr>
              <a:t>npj</a:t>
            </a:r>
            <a:r>
              <a:rPr lang="en-GB" sz="2800" kern="1200" dirty="0">
                <a:solidFill>
                  <a:schemeClr val="bg1"/>
                </a:solidFill>
                <a:latin typeface="Helvetica Neue Light"/>
              </a:rPr>
              <a:t> Quantum Info 10 224 (2025)</a:t>
            </a:r>
            <a:endParaRPr kumimoji="0" lang="en-US" sz="2800" b="0" i="0" u="none" strike="noStrike" kern="1200" cap="none" spc="0" normalizeH="0" baseline="0" noProof="0" dirty="0">
              <a:ln>
                <a:noFill/>
              </a:ln>
              <a:solidFill>
                <a:schemeClr val="bg1"/>
              </a:solidFill>
              <a:effectLst/>
              <a:uLnTx/>
              <a:uFillTx/>
              <a:latin typeface="Helvetica Neue Light"/>
            </a:endParaRPr>
          </a:p>
        </p:txBody>
      </p:sp>
      <p:pic>
        <p:nvPicPr>
          <p:cNvPr id="4" name="Picture 3" descr="A collage of diagrams and diagrams&#10;&#10;Description automatically generated">
            <a:extLst>
              <a:ext uri="{FF2B5EF4-FFF2-40B4-BE49-F238E27FC236}">
                <a16:creationId xmlns:a16="http://schemas.microsoft.com/office/drawing/2014/main" id="{B6C2B499-1698-E13D-01B5-1AD81AE56F0E}"/>
              </a:ext>
            </a:extLst>
          </p:cNvPr>
          <p:cNvPicPr>
            <a:picLocks noChangeAspect="1"/>
          </p:cNvPicPr>
          <p:nvPr/>
        </p:nvPicPr>
        <p:blipFill>
          <a:blip r:embed="rId3" cstate="print">
            <a:extLst>
              <a:ext uri="{28A0092B-C50C-407E-A947-70E740481C1C}">
                <a14:useLocalDpi xmlns:a14="http://schemas.microsoft.com/office/drawing/2010/main" val="0"/>
              </a:ext>
            </a:extLst>
          </a:blip>
          <a:srcRect l="54976" t="-1" r="-239" b="45937"/>
          <a:stretch/>
        </p:blipFill>
        <p:spPr>
          <a:xfrm>
            <a:off x="13191072" y="2337081"/>
            <a:ext cx="9076847" cy="8188463"/>
          </a:xfrm>
          <a:prstGeom prst="rect">
            <a:avLst/>
          </a:prstGeom>
        </p:spPr>
      </p:pic>
      <p:sp>
        <p:nvSpPr>
          <p:cNvPr id="7" name="Rectangle 6">
            <a:extLst>
              <a:ext uri="{FF2B5EF4-FFF2-40B4-BE49-F238E27FC236}">
                <a16:creationId xmlns:a16="http://schemas.microsoft.com/office/drawing/2014/main" id="{676FB621-FBBE-C33F-9DBF-935AE00A29D5}"/>
              </a:ext>
            </a:extLst>
          </p:cNvPr>
          <p:cNvSpPr/>
          <p:nvPr/>
        </p:nvSpPr>
        <p:spPr>
          <a:xfrm>
            <a:off x="922727" y="4623080"/>
            <a:ext cx="2459308" cy="52283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15">
            <a:extLst>
              <a:ext uri="{FF2B5EF4-FFF2-40B4-BE49-F238E27FC236}">
                <a16:creationId xmlns:a16="http://schemas.microsoft.com/office/drawing/2014/main" id="{D18E3E31-0E57-DC5A-DC00-1F6E294874C8}"/>
              </a:ext>
            </a:extLst>
          </p:cNvPr>
          <p:cNvSpPr txBox="1"/>
          <p:nvPr/>
        </p:nvSpPr>
        <p:spPr>
          <a:xfrm>
            <a:off x="1075108" y="2656600"/>
            <a:ext cx="10517292" cy="3170099"/>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rgbClr val="0070C0"/>
                </a:solidFill>
                <a:latin typeface="Helvetica Neue Medium"/>
                <a:sym typeface="Helvetica Neue Medium"/>
              </a:rPr>
              <a:t>Optimization of rf sensor sensitivity (G</a:t>
            </a:r>
            <a:r>
              <a:rPr lang="en-GB" sz="4000" baseline="-25000" dirty="0">
                <a:solidFill>
                  <a:srgbClr val="0070C0"/>
                </a:solidFill>
                <a:latin typeface="Helvetica Neue Medium"/>
                <a:sym typeface="Helvetica Neue Medium"/>
              </a:rPr>
              <a:t>BB1</a:t>
            </a:r>
            <a:r>
              <a:rPr lang="en-GB" sz="4000" dirty="0">
                <a:solidFill>
                  <a:srgbClr val="0070C0"/>
                </a:solidFill>
                <a:latin typeface="Helvetica Neue Medium"/>
                <a:sym typeface="Helvetica Neue Medium"/>
              </a:rPr>
              <a:t>)</a:t>
            </a:r>
          </a:p>
          <a:p>
            <a:pPr marL="571500" indent="-571500" algn="l"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a:solidFill>
                  <a:schemeClr val="bg2">
                    <a:lumMod val="10000"/>
                  </a:schemeClr>
                </a:solidFill>
                <a:latin typeface="Helvetica Neue Light" panose="02000403000000020004"/>
                <a:sym typeface="Helvetica Neue Medium"/>
              </a:rPr>
              <a:t>SEB signal (</a:t>
            </a:r>
            <a:r>
              <a:rPr lang="el-GR" sz="4000" dirty="0">
                <a:solidFill>
                  <a:schemeClr val="bg2">
                    <a:lumMod val="10000"/>
                  </a:schemeClr>
                </a:solidFill>
                <a:latin typeface="Times New Roman" panose="02020603050405020304" pitchFamily="18" charset="0"/>
                <a:cs typeface="Times New Roman" panose="02020603050405020304" pitchFamily="18" charset="0"/>
                <a:sym typeface="Helvetica Neue Medium"/>
              </a:rPr>
              <a:t>Δ</a:t>
            </a:r>
            <a:r>
              <a:rPr lang="en-GB" sz="4000" dirty="0">
                <a:solidFill>
                  <a:schemeClr val="bg2">
                    <a:lumMod val="10000"/>
                  </a:schemeClr>
                </a:solidFill>
                <a:latin typeface="Times New Roman" panose="02020603050405020304" pitchFamily="18" charset="0"/>
                <a:cs typeface="Times New Roman" panose="02020603050405020304" pitchFamily="18" charset="0"/>
                <a:sym typeface="Helvetica Neue Medium"/>
              </a:rPr>
              <a:t>C)</a:t>
            </a:r>
            <a:r>
              <a:rPr lang="en-GB" sz="4000" dirty="0">
                <a:solidFill>
                  <a:schemeClr val="bg2">
                    <a:lumMod val="10000"/>
                  </a:schemeClr>
                </a:solidFill>
                <a:latin typeface="Helvetica Neue Light" panose="02000403000000020004"/>
                <a:sym typeface="Helvetica Neue Medium"/>
              </a:rPr>
              <a:t> </a:t>
            </a:r>
          </a:p>
          <a:p>
            <a:pPr marL="571500" indent="-571500" algn="l" defTabSz="1651000" hangingPunct="1">
              <a:buSzPct val="50000"/>
              <a:buFont typeface="Arial" panose="020B0604020202020204" pitchFamily="34" charset="0"/>
              <a:buChar char="•"/>
              <a:defRPr sz="3600" b="0">
                <a:latin typeface="+mn-lt"/>
                <a:ea typeface="+mn-ea"/>
                <a:cs typeface="+mn-cs"/>
                <a:sym typeface="Helvetica Neue Medium"/>
              </a:defRPr>
            </a:pPr>
            <a:r>
              <a:rPr kumimoji="0" lang="en-GB" sz="4000" u="none" strike="noStrike" kern="0" cap="none" spc="0" normalizeH="0" baseline="0" noProof="0" dirty="0">
                <a:ln>
                  <a:noFill/>
                </a:ln>
                <a:solidFill>
                  <a:schemeClr val="bg2">
                    <a:lumMod val="10000"/>
                  </a:schemeClr>
                </a:solidFill>
                <a:effectLst/>
                <a:uLnTx/>
                <a:uFillTx/>
                <a:latin typeface="Helvetica Neue Light" panose="02000403000000020004"/>
                <a:sym typeface="Helvetica Neue Medium"/>
              </a:rPr>
              <a:t>Charge sensing shift (</a:t>
            </a:r>
            <a:r>
              <a:rPr kumimoji="0" lang="el-GR" sz="4000" u="none" strike="noStrike" kern="0" cap="none" spc="0" normalizeH="0" baseline="0" noProof="0" dirty="0">
                <a:ln>
                  <a:noFill/>
                </a:ln>
                <a:solidFill>
                  <a:schemeClr val="bg2">
                    <a:lumMod val="10000"/>
                  </a:schemeClr>
                </a:solidFill>
                <a:effectLst/>
                <a:uLnTx/>
                <a:uFillTx/>
                <a:latin typeface="Times New Roman" panose="02020603050405020304" pitchFamily="18" charset="0"/>
                <a:cs typeface="Times New Roman" panose="02020603050405020304" pitchFamily="18" charset="0"/>
                <a:sym typeface="Helvetica Neue Medium"/>
              </a:rPr>
              <a:t>η</a:t>
            </a:r>
            <a:r>
              <a:rPr kumimoji="0" lang="en-GB" sz="4000" u="none" strike="noStrike" kern="0" cap="none" spc="0" normalizeH="0" baseline="0" noProof="0" dirty="0">
                <a:ln>
                  <a:noFill/>
                </a:ln>
                <a:solidFill>
                  <a:schemeClr val="bg2">
                    <a:lumMod val="10000"/>
                  </a:schemeClr>
                </a:solidFill>
                <a:effectLst/>
                <a:uLnTx/>
                <a:uFillTx/>
                <a:latin typeface="Times New Roman" panose="02020603050405020304" pitchFamily="18" charset="0"/>
                <a:cs typeface="Times New Roman" panose="02020603050405020304" pitchFamily="18" charset="0"/>
                <a:sym typeface="Helvetica Neue Medium"/>
              </a:rPr>
              <a:t>)</a:t>
            </a:r>
            <a:r>
              <a:rPr kumimoji="0" lang="en-GB" sz="4000" u="none" strike="noStrike" kern="0" cap="none" spc="0" normalizeH="0" baseline="0" noProof="0" dirty="0">
                <a:ln>
                  <a:noFill/>
                </a:ln>
                <a:solidFill>
                  <a:schemeClr val="bg2">
                    <a:lumMod val="10000"/>
                  </a:schemeClr>
                </a:solidFill>
                <a:effectLst/>
                <a:uLnTx/>
                <a:uFillTx/>
                <a:latin typeface="Helvetica Neue Light" panose="02000403000000020004"/>
                <a:sym typeface="Helvetica Neue Medium"/>
              </a:rPr>
              <a:t> </a:t>
            </a:r>
          </a:p>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endParaRPr lang="en-GB" sz="4000" dirty="0">
              <a:solidFill>
                <a:schemeClr val="bg2">
                  <a:lumMod val="10000"/>
                </a:schemeClr>
              </a:solidFill>
              <a:latin typeface="Helvetica Neue Medium"/>
              <a:sym typeface="Helvetica Neue Medium"/>
            </a:endParaRPr>
          </a:p>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endParaRPr kumimoji="0" lang="en-GB" sz="400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p:pic>
        <p:nvPicPr>
          <p:cNvPr id="13" name="Picture 12">
            <a:extLst>
              <a:ext uri="{FF2B5EF4-FFF2-40B4-BE49-F238E27FC236}">
                <a16:creationId xmlns:a16="http://schemas.microsoft.com/office/drawing/2014/main" id="{6F5AC28A-FD1F-866D-5497-3BDD0DF003FC}"/>
              </a:ext>
            </a:extLst>
          </p:cNvPr>
          <p:cNvPicPr>
            <a:picLocks noChangeAspect="1"/>
          </p:cNvPicPr>
          <p:nvPr/>
        </p:nvPicPr>
        <p:blipFill>
          <a:blip r:embed="rId4"/>
          <a:srcRect b="48733"/>
          <a:stretch/>
        </p:blipFill>
        <p:spPr>
          <a:xfrm>
            <a:off x="357502" y="4917918"/>
            <a:ext cx="11952503" cy="6104194"/>
          </a:xfrm>
          <a:prstGeom prst="rect">
            <a:avLst/>
          </a:prstGeom>
        </p:spPr>
      </p:pic>
      <p:cxnSp>
        <p:nvCxnSpPr>
          <p:cNvPr id="16" name="Straight Arrow Connector 15">
            <a:extLst>
              <a:ext uri="{FF2B5EF4-FFF2-40B4-BE49-F238E27FC236}">
                <a16:creationId xmlns:a16="http://schemas.microsoft.com/office/drawing/2014/main" id="{3DCFBC9C-4E56-CA03-3238-4C44BEEAD24C}"/>
              </a:ext>
            </a:extLst>
          </p:cNvPr>
          <p:cNvCxnSpPr/>
          <p:nvPr/>
        </p:nvCxnSpPr>
        <p:spPr>
          <a:xfrm flipV="1">
            <a:off x="2992808" y="7703315"/>
            <a:ext cx="0" cy="364050"/>
          </a:xfrm>
          <a:prstGeom prst="straightConnector1">
            <a:avLst/>
          </a:prstGeom>
          <a:noFill/>
          <a:ln w="57150" cap="flat">
            <a:solidFill>
              <a:srgbClr val="00006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7" name="Straight Arrow Connector 16">
            <a:extLst>
              <a:ext uri="{FF2B5EF4-FFF2-40B4-BE49-F238E27FC236}">
                <a16:creationId xmlns:a16="http://schemas.microsoft.com/office/drawing/2014/main" id="{12DBF1F4-64BF-A420-6F69-DBB6627D703F}"/>
              </a:ext>
            </a:extLst>
          </p:cNvPr>
          <p:cNvCxnSpPr/>
          <p:nvPr/>
        </p:nvCxnSpPr>
        <p:spPr>
          <a:xfrm flipV="1">
            <a:off x="3862758" y="8331965"/>
            <a:ext cx="0" cy="364050"/>
          </a:xfrm>
          <a:prstGeom prst="straightConnector1">
            <a:avLst/>
          </a:prstGeom>
          <a:noFill/>
          <a:ln w="57150" cap="flat">
            <a:solidFill>
              <a:schemeClr val="accent1">
                <a:lumMod val="50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8" name="Straight Arrow Connector 17">
            <a:extLst>
              <a:ext uri="{FF2B5EF4-FFF2-40B4-BE49-F238E27FC236}">
                <a16:creationId xmlns:a16="http://schemas.microsoft.com/office/drawing/2014/main" id="{98090344-DA5A-C190-8036-A9765D9FB094}"/>
              </a:ext>
            </a:extLst>
          </p:cNvPr>
          <p:cNvCxnSpPr/>
          <p:nvPr/>
        </p:nvCxnSpPr>
        <p:spPr>
          <a:xfrm flipV="1">
            <a:off x="4466008" y="8884415"/>
            <a:ext cx="0" cy="364050"/>
          </a:xfrm>
          <a:prstGeom prst="straightConnector1">
            <a:avLst/>
          </a:prstGeom>
          <a:noFill/>
          <a:ln w="57150" cap="flat">
            <a:solidFill>
              <a:srgbClr val="FFFF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2EF47CD4-36EE-2F9A-D7A2-90A295823828}"/>
              </a:ext>
            </a:extLst>
          </p:cNvPr>
          <p:cNvSpPr/>
          <p:nvPr/>
        </p:nvSpPr>
        <p:spPr>
          <a:xfrm>
            <a:off x="205122" y="5062877"/>
            <a:ext cx="2459308" cy="52283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Rectangle 18">
            <a:extLst>
              <a:ext uri="{FF2B5EF4-FFF2-40B4-BE49-F238E27FC236}">
                <a16:creationId xmlns:a16="http://schemas.microsoft.com/office/drawing/2014/main" id="{3545781B-AA78-8B00-9E5C-884C9A8D37CC}"/>
              </a:ext>
            </a:extLst>
          </p:cNvPr>
          <p:cNvSpPr/>
          <p:nvPr/>
        </p:nvSpPr>
        <p:spPr>
          <a:xfrm>
            <a:off x="6391610" y="5120883"/>
            <a:ext cx="1599865" cy="52283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nvGrpSpPr>
          <p:cNvPr id="20" name="Group 19">
            <a:extLst>
              <a:ext uri="{FF2B5EF4-FFF2-40B4-BE49-F238E27FC236}">
                <a16:creationId xmlns:a16="http://schemas.microsoft.com/office/drawing/2014/main" id="{8D0DAC9F-5B4E-F161-3778-BC74CE12BDBF}"/>
              </a:ext>
            </a:extLst>
          </p:cNvPr>
          <p:cNvGrpSpPr/>
          <p:nvPr/>
        </p:nvGrpSpPr>
        <p:grpSpPr>
          <a:xfrm>
            <a:off x="22176208" y="0"/>
            <a:ext cx="2709459" cy="2821348"/>
            <a:chOff x="17368234" y="2473505"/>
            <a:chExt cx="2709459" cy="2821348"/>
          </a:xfrm>
        </p:grpSpPr>
        <p:sp>
          <p:nvSpPr>
            <p:cNvPr id="21" name="Virginia Ciriano  Tejel">
              <a:extLst>
                <a:ext uri="{FF2B5EF4-FFF2-40B4-BE49-F238E27FC236}">
                  <a16:creationId xmlns:a16="http://schemas.microsoft.com/office/drawing/2014/main" id="{97856F64-8263-A28D-A4C6-2B5DB6EA6CF3}"/>
                </a:ext>
              </a:extLst>
            </p:cNvPr>
            <p:cNvSpPr txBox="1"/>
            <p:nvPr/>
          </p:nvSpPr>
          <p:spPr>
            <a:xfrm>
              <a:off x="17666390" y="4528951"/>
              <a:ext cx="2411303" cy="7659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363" tIns="71363" rIns="71363" bIns="71363"/>
            <a:lstStyle/>
            <a:p>
              <a:pPr marL="0" marR="0" lvl="0" indent="0" algn="l" defTabSz="820709" rtl="0" eaLnBrk="0" fontAlgn="base" latinLnBrk="0" hangingPunct="0">
                <a:lnSpc>
                  <a:spcPct val="100000"/>
                </a:lnSpc>
                <a:spcBef>
                  <a:spcPct val="0"/>
                </a:spcBef>
                <a:spcAft>
                  <a:spcPct val="0"/>
                </a:spcAft>
                <a:buClrTx/>
                <a:buSzTx/>
                <a:buFontTx/>
                <a:buNone/>
                <a:tabLst/>
                <a:defRPr sz="2100" b="0">
                  <a:solidFill>
                    <a:srgbClr val="EB534C"/>
                  </a:solidFill>
                  <a:latin typeface="+mn-lt"/>
                  <a:ea typeface="+mn-ea"/>
                  <a:cs typeface="+mn-cs"/>
                  <a:sym typeface="Helvetica Neue Medium"/>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Constance Laine</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22" name="Picture 21" descr="A picture containing text, wall, person, indoor&#10;&#10;Description automatically generated">
              <a:extLst>
                <a:ext uri="{FF2B5EF4-FFF2-40B4-BE49-F238E27FC236}">
                  <a16:creationId xmlns:a16="http://schemas.microsoft.com/office/drawing/2014/main" id="{8B98E0B2-9891-5300-D93B-71FFE74797F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200" b="90000" l="7400" r="90000">
                          <a14:foregroundMark x1="7400" y1="53800" x2="7400" y2="53800"/>
                          <a14:foregroundMark x1="50000" y1="9400" x2="50000" y2="9400"/>
                          <a14:foregroundMark x1="69200" y1="79400" x2="69200" y2="79400"/>
                          <a14:foregroundMark x1="75000" y1="75000" x2="75000" y2="75000"/>
                          <a14:foregroundMark x1="76200" y1="74600" x2="76200" y2="74600"/>
                          <a14:foregroundMark x1="76600" y1="74600" x2="75000" y2="76200"/>
                          <a14:foregroundMark x1="79800" y1="75600" x2="68800" y2="77000"/>
                          <a14:foregroundMark x1="68800" y1="77000" x2="68600" y2="82000"/>
                          <a14:foregroundMark x1="47800" y1="6200" x2="47800" y2="6200"/>
                        </a14:backgroundRemoval>
                      </a14:imgEffect>
                    </a14:imgLayer>
                  </a14:imgProps>
                </a:ext>
                <a:ext uri="{28A0092B-C50C-407E-A947-70E740481C1C}">
                  <a14:useLocalDpi xmlns:a14="http://schemas.microsoft.com/office/drawing/2010/main" val="0"/>
                </a:ext>
              </a:extLst>
            </a:blip>
            <a:stretch>
              <a:fillRect/>
            </a:stretch>
          </p:blipFill>
          <p:spPr>
            <a:xfrm>
              <a:off x="17368234" y="2473505"/>
              <a:ext cx="2194210" cy="2194210"/>
            </a:xfrm>
            <a:prstGeom prst="rect">
              <a:avLst/>
            </a:prstGeom>
          </p:spPr>
        </p:pic>
      </p:grpSp>
      <p:sp>
        <p:nvSpPr>
          <p:cNvPr id="23" name="Right Brace 22">
            <a:extLst>
              <a:ext uri="{FF2B5EF4-FFF2-40B4-BE49-F238E27FC236}">
                <a16:creationId xmlns:a16="http://schemas.microsoft.com/office/drawing/2014/main" id="{DE7D9088-8480-5D52-1005-5AEBE598E38B}"/>
              </a:ext>
            </a:extLst>
          </p:cNvPr>
          <p:cNvSpPr/>
          <p:nvPr/>
        </p:nvSpPr>
        <p:spPr>
          <a:xfrm>
            <a:off x="7191214" y="3332136"/>
            <a:ext cx="278969" cy="1441342"/>
          </a:xfrm>
          <a:prstGeom prst="rightBrac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D2DAF363-042E-4A3D-17D0-7B4525082E04}"/>
                  </a:ext>
                </a:extLst>
              </p:cNvPr>
              <p:cNvSpPr txBox="1"/>
              <p:nvPr/>
            </p:nvSpPr>
            <p:spPr>
              <a:xfrm>
                <a:off x="7596934" y="3587868"/>
                <a:ext cx="5387693"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4800" dirty="0">
                    <a:solidFill>
                      <a:schemeClr val="bg2">
                        <a:lumMod val="10000"/>
                      </a:schemeClr>
                    </a:solidFill>
                    <a:latin typeface="Helvetica Neue Light" panose="02000403000000020004"/>
                    <a:cs typeface="Times New Roman" panose="02020603050405020304" pitchFamily="18" charset="0"/>
                    <a:sym typeface="Helvetica Neue Medium"/>
                  </a:rPr>
                  <a:t>Total signal </a:t>
                </a:r>
                <a14:m>
                  <m:oMath xmlns:m="http://schemas.openxmlformats.org/officeDocument/2006/math">
                    <m:r>
                      <a:rPr lang="en-GB" sz="4800" i="1" smtClean="0">
                        <a:solidFill>
                          <a:schemeClr val="bg2">
                            <a:lumMod val="10000"/>
                          </a:schemeClr>
                        </a:solidFill>
                        <a:latin typeface="Cambria Math" panose="02040503050406030204" pitchFamily="18" charset="0"/>
                        <a:ea typeface="Cambria Math" panose="02040503050406030204" pitchFamily="18" charset="0"/>
                        <a:cs typeface="Times New Roman" panose="02020603050405020304" pitchFamily="18" charset="0"/>
                        <a:sym typeface="Helvetica Neue Medium"/>
                      </a:rPr>
                      <m:t>∝</m:t>
                    </m:r>
                  </m:oMath>
                </a14:m>
                <a:r>
                  <a:rPr lang="en-GB" sz="4800" dirty="0">
                    <a:solidFill>
                      <a:schemeClr val="bg2">
                        <a:lumMod val="10000"/>
                      </a:schemeClr>
                    </a:solidFill>
                    <a:latin typeface="Helvetica Neue Light" panose="02000403000000020004"/>
                    <a:cs typeface="Times New Roman" panose="02020603050405020304" pitchFamily="18" charset="0"/>
                    <a:sym typeface="Helvetica Neue Medium"/>
                  </a:rPr>
                  <a:t> (</a:t>
                </a:r>
                <a:r>
                  <a:rPr kumimoji="0" lang="el-GR" sz="4800" u="none" strike="noStrike" kern="0" cap="none" spc="0" normalizeH="0" baseline="0" noProof="0" dirty="0">
                    <a:ln>
                      <a:noFill/>
                    </a:ln>
                    <a:solidFill>
                      <a:schemeClr val="bg2">
                        <a:lumMod val="10000"/>
                      </a:schemeClr>
                    </a:solidFill>
                    <a:effectLst/>
                    <a:uLnTx/>
                    <a:uFillTx/>
                    <a:latin typeface="Times New Roman" panose="02020603050405020304" pitchFamily="18" charset="0"/>
                    <a:cs typeface="Times New Roman" panose="02020603050405020304" pitchFamily="18" charset="0"/>
                    <a:sym typeface="Helvetica Neue Medium"/>
                  </a:rPr>
                  <a:t>ηΔ</a:t>
                </a:r>
                <a:r>
                  <a:rPr lang="en-GB" sz="4800" dirty="0">
                    <a:solidFill>
                      <a:schemeClr val="bg2">
                        <a:lumMod val="10000"/>
                      </a:schemeClr>
                    </a:solidFill>
                    <a:latin typeface="Times New Roman" panose="02020603050405020304" pitchFamily="18" charset="0"/>
                    <a:cs typeface="Times New Roman" panose="02020603050405020304" pitchFamily="18" charset="0"/>
                    <a:sym typeface="Helvetica Neue Medium"/>
                  </a:rPr>
                  <a:t>C)</a:t>
                </a:r>
                <a:endParaRPr kumimoji="0" lang="en-GB" sz="4800" b="0" i="0" u="none" strike="noStrike" cap="none" spc="0" normalizeH="0" baseline="0" dirty="0">
                  <a:ln>
                    <a:noFill/>
                  </a:ln>
                  <a:solidFill>
                    <a:srgbClr val="5E5E5E"/>
                  </a:solidFill>
                  <a:effectLst/>
                  <a:uFillTx/>
                  <a:latin typeface="+mn-lt"/>
                  <a:ea typeface="+mn-ea"/>
                  <a:cs typeface="+mn-cs"/>
                  <a:sym typeface="Helvetica Neue"/>
                </a:endParaRPr>
              </a:p>
            </p:txBody>
          </p:sp>
        </mc:Choice>
        <mc:Fallback xmlns="">
          <p:sp>
            <p:nvSpPr>
              <p:cNvPr id="24" name="TextBox 23">
                <a:extLst>
                  <a:ext uri="{FF2B5EF4-FFF2-40B4-BE49-F238E27FC236}">
                    <a16:creationId xmlns:a16="http://schemas.microsoft.com/office/drawing/2014/main" id="{D2DAF363-042E-4A3D-17D0-7B4525082E04}"/>
                  </a:ext>
                </a:extLst>
              </p:cNvPr>
              <p:cNvSpPr txBox="1">
                <a:spLocks noRot="1" noChangeAspect="1" noMove="1" noResize="1" noEditPoints="1" noAdjustHandles="1" noChangeArrowheads="1" noChangeShapeType="1" noTextEdit="1"/>
              </p:cNvSpPr>
              <p:nvPr/>
            </p:nvSpPr>
            <p:spPr>
              <a:xfrm>
                <a:off x="7596934" y="3587868"/>
                <a:ext cx="5387693" cy="841256"/>
              </a:xfrm>
              <a:prstGeom prst="rect">
                <a:avLst/>
              </a:prstGeom>
              <a:blipFill>
                <a:blip r:embed="rId8"/>
                <a:stretch>
                  <a:fillRect l="-5317" t="-18116" r="-5317" b="-35507"/>
                </a:stretch>
              </a:blipFill>
              <a:ln w="12700" cap="flat">
                <a:noFill/>
                <a:miter lim="400000"/>
              </a:ln>
              <a:effectLst/>
            </p:spPr>
            <p:txBody>
              <a:bodyPr/>
              <a:lstStyle/>
              <a:p>
                <a:r>
                  <a:rPr lang="en-GB">
                    <a:noFill/>
                  </a:rPr>
                  <a:t> </a:t>
                </a:r>
              </a:p>
            </p:txBody>
          </p:sp>
        </mc:Fallback>
      </mc:AlternateContent>
      <p:sp>
        <p:nvSpPr>
          <p:cNvPr id="11" name="quantum MOTION / BRIEF HISTORY">
            <a:extLst>
              <a:ext uri="{FF2B5EF4-FFF2-40B4-BE49-F238E27FC236}">
                <a16:creationId xmlns:a16="http://schemas.microsoft.com/office/drawing/2014/main" id="{4B9D37F8-F629-DA78-860A-77A7D140B919}"/>
              </a:ext>
            </a:extLst>
          </p:cNvPr>
          <p:cNvSpPr txBox="1">
            <a:spLocks/>
          </p:cNvSpPr>
          <p:nvPr/>
        </p:nvSpPr>
        <p:spPr>
          <a:xfrm>
            <a:off x="3065302" y="538756"/>
            <a:ext cx="18253395" cy="1292662"/>
          </a:xfrm>
          <a:prstGeom prst="rect">
            <a:avLst/>
          </a:prstGeom>
        </p:spPr>
        <p:txBody>
          <a:bodyPr wrap="none" lIns="0" tIns="0" rIns="0" bIns="0">
            <a:spAutoFit/>
          </a:bodyPr>
          <a:lstStyle>
            <a:lvl1pPr marL="685800" indent="-685800" algn="l" defTabSz="1828800" rtl="0" eaLnBrk="1" latinLnBrk="0" hangingPunct="1">
              <a:spcBef>
                <a:spcPct val="20000"/>
              </a:spcBef>
              <a:buFont typeface="Arial" pitchFamily="34" charset="0"/>
              <a:buChar char="•"/>
              <a:defRPr sz="6400" kern="1200">
                <a:solidFill>
                  <a:schemeClr val="tx1"/>
                </a:solidFill>
                <a:latin typeface="+mn-lt"/>
                <a:ea typeface="+mn-ea"/>
                <a:cs typeface="+mn-cs"/>
              </a:defRPr>
            </a:lvl1pPr>
            <a:lvl2pPr marL="1485900" indent="-571500" algn="l" defTabSz="1828800" rtl="0" eaLnBrk="1" latinLnBrk="0" hangingPunct="1">
              <a:spcBef>
                <a:spcPct val="20000"/>
              </a:spcBef>
              <a:buFont typeface="Arial" pitchFamily="34" charset="0"/>
              <a:buChar char="–"/>
              <a:defRPr sz="5600" kern="1200">
                <a:solidFill>
                  <a:schemeClr val="tx1"/>
                </a:solidFill>
                <a:latin typeface="+mn-lt"/>
                <a:ea typeface="+mn-ea"/>
                <a:cs typeface="+mn-cs"/>
              </a:defRPr>
            </a:lvl2pPr>
            <a:lvl3pPr marL="2286000" indent="-457200" algn="l" defTabSz="1828800" rtl="0" eaLnBrk="1" latinLnBrk="0" hangingPunct="1">
              <a:spcBef>
                <a:spcPct val="20000"/>
              </a:spcBef>
              <a:buFont typeface="Arial" pitchFamily="34" charset="0"/>
              <a:buChar char="•"/>
              <a:defRPr sz="4800" kern="1200">
                <a:solidFill>
                  <a:schemeClr val="tx1"/>
                </a:solidFill>
                <a:latin typeface="+mn-lt"/>
                <a:ea typeface="+mn-ea"/>
                <a:cs typeface="+mn-cs"/>
              </a:defRPr>
            </a:lvl3pPr>
            <a:lvl4pPr marL="3200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4pPr>
            <a:lvl5pPr marL="41148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5pPr>
            <a:lvl6pPr marL="50292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9pPr>
          </a:lstStyle>
          <a:p>
            <a:pPr marL="0" indent="0" algn="ctr" defTabSz="2438338">
              <a:buFont typeface="Arial" pitchFamily="34" charset="0"/>
              <a:buNone/>
              <a:defRPr sz="8400" b="0" cap="all">
                <a:solidFill>
                  <a:srgbClr val="131428"/>
                </a:solidFill>
                <a:latin typeface="Helvetica"/>
                <a:ea typeface="Helvetica"/>
                <a:cs typeface="Helvetica"/>
                <a:sym typeface="Helvetica"/>
              </a:defRPr>
            </a:pPr>
            <a:r>
              <a:rPr lang="en-GB" sz="8400" cap="all">
                <a:latin typeface="Helvetica"/>
                <a:ea typeface="Helvetica"/>
                <a:cs typeface="Helvetica"/>
                <a:sym typeface="Helvetica"/>
              </a:rPr>
              <a:t>SINGLE-ELECTRON BOX </a:t>
            </a:r>
            <a:r>
              <a:rPr lang="en-GB" sz="8400" cap="all">
                <a:solidFill>
                  <a:srgbClr val="FF0000"/>
                </a:solidFill>
                <a:latin typeface="Helvetica"/>
                <a:ea typeface="Helvetica"/>
                <a:cs typeface="Helvetica"/>
                <a:sym typeface="Helvetica"/>
              </a:rPr>
              <a:t>READOUT</a:t>
            </a:r>
            <a:endParaRPr lang="en-GB" sz="8400" cap="all" dirty="0">
              <a:solidFill>
                <a:srgbClr val="FF0000"/>
              </a:solidFill>
              <a:latin typeface="Helvetica"/>
              <a:ea typeface="Helvetica"/>
              <a:cs typeface="Helvetica"/>
              <a:sym typeface="Helvetica"/>
            </a:endParaRPr>
          </a:p>
        </p:txBody>
      </p:sp>
      <p:pic>
        <p:nvPicPr>
          <p:cNvPr id="14" name="Picture 13">
            <a:extLst>
              <a:ext uri="{FF2B5EF4-FFF2-40B4-BE49-F238E27FC236}">
                <a16:creationId xmlns:a16="http://schemas.microsoft.com/office/drawing/2014/main" id="{21CEA068-1D9F-C7DE-7533-5A9034B2F983}"/>
              </a:ext>
            </a:extLst>
          </p:cNvPr>
          <p:cNvPicPr>
            <a:picLocks noChangeAspect="1"/>
          </p:cNvPicPr>
          <p:nvPr/>
        </p:nvPicPr>
        <p:blipFill>
          <a:blip r:embed="rId9"/>
          <a:stretch>
            <a:fillRect/>
          </a:stretch>
        </p:blipFill>
        <p:spPr>
          <a:xfrm>
            <a:off x="221851" y="242802"/>
            <a:ext cx="1652248" cy="1660764"/>
          </a:xfrm>
          <a:prstGeom prst="rect">
            <a:avLst/>
          </a:prstGeom>
        </p:spPr>
      </p:pic>
      <p:sp>
        <p:nvSpPr>
          <p:cNvPr id="25" name="Slide Number">
            <a:extLst>
              <a:ext uri="{FF2B5EF4-FFF2-40B4-BE49-F238E27FC236}">
                <a16:creationId xmlns:a16="http://schemas.microsoft.com/office/drawing/2014/main" id="{3312DBF8-390A-1A07-4FB8-842B47CB777D}"/>
              </a:ext>
            </a:extLst>
          </p:cNvPr>
          <p:cNvSpPr txBox="1">
            <a:spLocks noGrp="1"/>
          </p:cNvSpPr>
          <p:nvPr>
            <p:ph type="sldNum" sz="quarter" idx="2"/>
          </p:nvPr>
        </p:nvSpPr>
        <p:spPr>
          <a:xfrm>
            <a:off x="22860000" y="12641550"/>
            <a:ext cx="446727" cy="32084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39</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cxnSp>
        <p:nvCxnSpPr>
          <p:cNvPr id="3" name="Straight Arrow Connector 2">
            <a:extLst>
              <a:ext uri="{FF2B5EF4-FFF2-40B4-BE49-F238E27FC236}">
                <a16:creationId xmlns:a16="http://schemas.microsoft.com/office/drawing/2014/main" id="{CEB01327-2C41-4F0A-CF1E-4DE64D5B8285}"/>
              </a:ext>
            </a:extLst>
          </p:cNvPr>
          <p:cNvCxnSpPr>
            <a:cxnSpLocks/>
          </p:cNvCxnSpPr>
          <p:nvPr/>
        </p:nvCxnSpPr>
        <p:spPr>
          <a:xfrm>
            <a:off x="4091358" y="7169915"/>
            <a:ext cx="0" cy="364050"/>
          </a:xfrm>
          <a:prstGeom prst="straightConnector1">
            <a:avLst/>
          </a:prstGeom>
          <a:noFill/>
          <a:ln w="5715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5" name="TextBox 15">
            <a:extLst>
              <a:ext uri="{FF2B5EF4-FFF2-40B4-BE49-F238E27FC236}">
                <a16:creationId xmlns:a16="http://schemas.microsoft.com/office/drawing/2014/main" id="{82E7708B-CD00-B129-7850-BBA94A5DE3C4}"/>
              </a:ext>
            </a:extLst>
          </p:cNvPr>
          <p:cNvSpPr txBox="1"/>
          <p:nvPr/>
        </p:nvSpPr>
        <p:spPr>
          <a:xfrm>
            <a:off x="12470849" y="10897583"/>
            <a:ext cx="10517292" cy="1938992"/>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1">
                    <a:lumMod val="50000"/>
                  </a:schemeClr>
                </a:solidFill>
                <a:latin typeface="Helvetica Neue Medium"/>
                <a:sym typeface="Helvetica Neue Medium"/>
              </a:rPr>
              <a:t>Electrically-</a:t>
            </a:r>
            <a:r>
              <a:rPr lang="en-GB" sz="4000" dirty="0" err="1">
                <a:solidFill>
                  <a:schemeClr val="bg1">
                    <a:lumMod val="50000"/>
                  </a:schemeClr>
                </a:solidFill>
                <a:latin typeface="Helvetica Neue Medium"/>
                <a:sym typeface="Helvetica Neue Medium"/>
              </a:rPr>
              <a:t>tunable</a:t>
            </a:r>
            <a:r>
              <a:rPr lang="en-GB" sz="4000" dirty="0">
                <a:solidFill>
                  <a:schemeClr val="bg1">
                    <a:lumMod val="50000"/>
                  </a:schemeClr>
                </a:solidFill>
                <a:latin typeface="Helvetica Neue Medium"/>
                <a:sym typeface="Helvetica Neue Medium"/>
              </a:rPr>
              <a:t> tunnel barriers (</a:t>
            </a:r>
            <a:r>
              <a:rPr lang="en-GB" sz="4000" dirty="0" err="1">
                <a:solidFill>
                  <a:schemeClr val="bg1">
                    <a:lumMod val="50000"/>
                  </a:schemeClr>
                </a:solidFill>
                <a:latin typeface="Helvetica Neue Medium"/>
                <a:sym typeface="Helvetica Neue Medium"/>
              </a:rPr>
              <a:t>G</a:t>
            </a:r>
            <a:r>
              <a:rPr lang="en-GB" sz="4000" baseline="-25000" dirty="0" err="1">
                <a:solidFill>
                  <a:schemeClr val="bg1">
                    <a:lumMod val="50000"/>
                  </a:schemeClr>
                </a:solidFill>
                <a:latin typeface="Helvetica Neue Medium"/>
                <a:sym typeface="Helvetica Neue Medium"/>
              </a:rPr>
              <a:t>Bi</a:t>
            </a:r>
            <a:r>
              <a:rPr lang="en-GB" sz="4000" dirty="0">
                <a:solidFill>
                  <a:schemeClr val="bg1">
                    <a:lumMod val="50000"/>
                  </a:schemeClr>
                </a:solidFill>
                <a:latin typeface="Helvetica Neue Medium"/>
                <a:sym typeface="Helvetica Neue Medium"/>
              </a:rPr>
              <a:t>)</a:t>
            </a:r>
            <a:endParaRPr kumimoji="0" lang="en-GB" sz="4000" u="none" strike="noStrike" kern="0" cap="none" spc="0" normalizeH="0" baseline="0" noProof="0" dirty="0">
              <a:ln>
                <a:noFill/>
              </a:ln>
              <a:solidFill>
                <a:schemeClr val="bg1">
                  <a:lumMod val="50000"/>
                </a:schemeClr>
              </a:solidFill>
              <a:effectLst/>
              <a:uLnTx/>
              <a:uFillTx/>
              <a:latin typeface="Helvetica Neue Medium"/>
              <a:sym typeface="Helvetica Neue Medium"/>
            </a:endParaRPr>
          </a:p>
          <a:p>
            <a:pPr marL="742950" marR="0" lvl="0" indent="-742950" algn="r" defTabSz="1651000" rtl="0" eaLnBrk="1" fontAlgn="auto" latinLnBrk="0" hangingPunct="1">
              <a:lnSpc>
                <a:spcPct val="100000"/>
              </a:lnSpc>
              <a:spcAft>
                <a:spcPts val="0"/>
              </a:spcAft>
              <a:buClrTx/>
              <a:buSzPct val="50000"/>
              <a:buFont typeface="+mj-lt"/>
              <a:buAutoNum type="arabicPeriod"/>
              <a:tabLst/>
              <a:defRPr sz="3600" b="0">
                <a:latin typeface="+mn-lt"/>
                <a:ea typeface="+mn-ea"/>
                <a:cs typeface="+mn-cs"/>
                <a:sym typeface="Helvetica Neue Medium"/>
              </a:defRPr>
            </a:pPr>
            <a:r>
              <a:rPr lang="en-GB" sz="4000" dirty="0">
                <a:solidFill>
                  <a:srgbClr val="0070C0"/>
                </a:solidFill>
                <a:latin typeface="Helvetica Neue Medium"/>
                <a:sym typeface="Helvetica Neue Medium"/>
              </a:rPr>
              <a:t>Optimization of rf sensor sensitivity (G</a:t>
            </a:r>
            <a:r>
              <a:rPr lang="en-GB" sz="4000" baseline="-25000" dirty="0">
                <a:solidFill>
                  <a:srgbClr val="0070C0"/>
                </a:solidFill>
                <a:latin typeface="Helvetica Neue Medium"/>
                <a:sym typeface="Helvetica Neue Medium"/>
              </a:rPr>
              <a:t>BB1</a:t>
            </a:r>
            <a:r>
              <a:rPr lang="en-GB" sz="4000" dirty="0">
                <a:solidFill>
                  <a:srgbClr val="0070C0"/>
                </a:solidFill>
                <a:latin typeface="Helvetica Neue Medium"/>
                <a:sym typeface="Helvetica Neue Medium"/>
              </a:rPr>
              <a:t>)</a:t>
            </a:r>
          </a:p>
          <a:p>
            <a:pPr marL="742950" marR="0" lvl="0" indent="-742950" algn="r" defTabSz="1651000" rtl="0" eaLnBrk="1" fontAlgn="auto" latinLnBrk="0" hangingPunct="1">
              <a:lnSpc>
                <a:spcPct val="100000"/>
              </a:lnSpc>
              <a:spcAft>
                <a:spcPts val="0"/>
              </a:spcAft>
              <a:buClrTx/>
              <a:buSzPct val="50000"/>
              <a:buFont typeface="+mj-lt"/>
              <a:buAutoNum type="arabicPeriod"/>
              <a:tabLst/>
              <a:defRPr sz="3600" b="0">
                <a:latin typeface="+mn-lt"/>
                <a:ea typeface="+mn-ea"/>
                <a:cs typeface="+mn-cs"/>
                <a:sym typeface="Helvetica Neue Medium"/>
              </a:defRPr>
            </a:pPr>
            <a:r>
              <a:rPr kumimoji="0" lang="en-GB" sz="4000" u="none" strike="noStrike" kern="0" cap="none" spc="0" normalizeH="0" baseline="0" noProof="0" dirty="0">
                <a:ln>
                  <a:noFill/>
                </a:ln>
                <a:solidFill>
                  <a:srgbClr val="00B050"/>
                </a:solidFill>
                <a:effectLst/>
                <a:uLnTx/>
                <a:uFillTx/>
                <a:latin typeface="Helvetica Neue Medium"/>
                <a:sym typeface="Helvetica Neue Medium"/>
              </a:rPr>
              <a:t>Optimization of qubit properties (G</a:t>
            </a:r>
            <a:r>
              <a:rPr kumimoji="0" lang="en-GB" sz="4000" u="none" strike="noStrike" kern="0" cap="none" spc="0" normalizeH="0" baseline="-25000" noProof="0" dirty="0">
                <a:ln>
                  <a:noFill/>
                </a:ln>
                <a:solidFill>
                  <a:srgbClr val="00B050"/>
                </a:solidFill>
                <a:effectLst/>
                <a:uLnTx/>
                <a:uFillTx/>
                <a:latin typeface="Helvetica Neue Medium"/>
                <a:sym typeface="Helvetica Neue Medium"/>
              </a:rPr>
              <a:t>TB2</a:t>
            </a:r>
            <a:r>
              <a:rPr kumimoji="0" lang="en-GB" sz="4000" u="none" strike="noStrike" kern="0" cap="none" spc="0" normalizeH="0" baseline="0" noProof="0" dirty="0">
                <a:ln>
                  <a:noFill/>
                </a:ln>
                <a:solidFill>
                  <a:srgbClr val="00B050"/>
                </a:solidFill>
                <a:effectLst/>
                <a:uLnTx/>
                <a:uFillTx/>
                <a:latin typeface="Helvetica Neue Medium"/>
                <a:sym typeface="Helvetica Neue Medium"/>
              </a:rPr>
              <a:t>)</a:t>
            </a:r>
          </a:p>
        </p:txBody>
      </p:sp>
      <p:sp>
        <p:nvSpPr>
          <p:cNvPr id="12" name="Picture Placeholder 11">
            <a:extLst>
              <a:ext uri="{FF2B5EF4-FFF2-40B4-BE49-F238E27FC236}">
                <a16:creationId xmlns:a16="http://schemas.microsoft.com/office/drawing/2014/main" id="{F802792C-C211-24D0-7A9B-BD4057463B58}"/>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295164398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E804B22-A6CF-98C8-196E-C7002D2183ED}"/>
            </a:ext>
          </a:extLst>
        </p:cNvPr>
        <p:cNvGrpSpPr/>
        <p:nvPr/>
      </p:nvGrpSpPr>
      <p:grpSpPr>
        <a:xfrm>
          <a:off x="0" y="0"/>
          <a:ext cx="0" cy="0"/>
          <a:chOff x="0" y="0"/>
          <a:chExt cx="0" cy="0"/>
        </a:xfrm>
      </p:grpSpPr>
      <p:sp>
        <p:nvSpPr>
          <p:cNvPr id="1112" name="Slide Number">
            <a:extLst>
              <a:ext uri="{FF2B5EF4-FFF2-40B4-BE49-F238E27FC236}">
                <a16:creationId xmlns:a16="http://schemas.microsoft.com/office/drawing/2014/main" id="{CA6577FD-F5EB-3869-395E-2329A0E4A816}"/>
              </a:ext>
            </a:extLst>
          </p:cNvP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113" name="quantum MOTION / SUMMARY">
            <a:extLst>
              <a:ext uri="{FF2B5EF4-FFF2-40B4-BE49-F238E27FC236}">
                <a16:creationId xmlns:a16="http://schemas.microsoft.com/office/drawing/2014/main" id="{0FD99065-3A04-77C0-AE74-63F5E21E33AA}"/>
              </a:ext>
            </a:extLst>
          </p:cNvPr>
          <p:cNvSpPr txBox="1">
            <a:spLocks noGrp="1"/>
          </p:cNvSpPr>
          <p:nvPr>
            <p:ph type="body" idx="13"/>
          </p:nvPr>
        </p:nvSpPr>
        <p:spPr>
          <a:xfrm>
            <a:off x="6117420" y="285038"/>
            <a:ext cx="12149160"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bg1"/>
                </a:solidFill>
              </a:rPr>
              <a:t>WELCOME TO </a:t>
            </a:r>
            <a:r>
              <a:rPr lang="en-GB" dirty="0">
                <a:solidFill>
                  <a:srgbClr val="FF2900"/>
                </a:solidFill>
              </a:rPr>
              <a:t>VISIT US</a:t>
            </a:r>
            <a:endParaRPr dirty="0">
              <a:solidFill>
                <a:srgbClr val="FF2900"/>
              </a:solidFill>
            </a:endParaRPr>
          </a:p>
        </p:txBody>
      </p:sp>
      <p:sp>
        <p:nvSpPr>
          <p:cNvPr id="2" name="CuadroTexto 1">
            <a:extLst>
              <a:ext uri="{FF2B5EF4-FFF2-40B4-BE49-F238E27FC236}">
                <a16:creationId xmlns:a16="http://schemas.microsoft.com/office/drawing/2014/main" id="{B8E65DA3-D473-4E76-236D-F14B52E57BC4}"/>
              </a:ext>
            </a:extLst>
          </p:cNvPr>
          <p:cNvSpPr txBox="1"/>
          <p:nvPr/>
        </p:nvSpPr>
        <p:spPr>
          <a:xfrm>
            <a:off x="261257" y="12833478"/>
            <a:ext cx="5846151"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FFFFFF"/>
                </a:solidFill>
                <a:effectLst/>
                <a:uLnTx/>
                <a:uFillTx/>
                <a:latin typeface="Helvetica Neue"/>
                <a:ea typeface="+mn-ea"/>
                <a:cs typeface="+mn-cs"/>
                <a:sym typeface="Helvetica Neue"/>
              </a:rPr>
              <a:t>f</a:t>
            </a:r>
            <a:r>
              <a:rPr kumimoji="0" lang="en-GB" sz="3200" b="0" i="0" u="none" strike="noStrike" kern="0" cap="none" spc="0" normalizeH="0" baseline="0" noProof="0" dirty="0" err="1">
                <a:ln>
                  <a:noFill/>
                </a:ln>
                <a:solidFill>
                  <a:srgbClr val="FFFFFF"/>
                </a:solidFill>
                <a:effectLst/>
                <a:uLnTx/>
                <a:uFillTx/>
                <a:latin typeface="Helvetica Neue"/>
                <a:sym typeface="Helvetica Neue"/>
              </a:rPr>
              <a:t>ernando</a:t>
            </a:r>
            <a:r>
              <a:rPr kumimoji="0" lang="en-GB" sz="3200" b="0" i="0" u="none" strike="noStrike" kern="0" cap="none" spc="0" normalizeH="0" baseline="0" noProof="0" dirty="0">
                <a:ln>
                  <a:noFill/>
                </a:ln>
                <a:solidFill>
                  <a:srgbClr val="FFFFFF"/>
                </a:solidFill>
                <a:effectLst/>
                <a:uLnTx/>
                <a:uFillTx/>
                <a:latin typeface="Helvetica Neue"/>
                <a:ea typeface="+mn-ea"/>
                <a:cs typeface="+mn-cs"/>
                <a:sym typeface="Helvetica Neue"/>
              </a:rPr>
              <a:t>@quantummotion.tech</a:t>
            </a:r>
          </a:p>
        </p:txBody>
      </p:sp>
      <p:pic>
        <p:nvPicPr>
          <p:cNvPr id="11" name="Picture 10">
            <a:extLst>
              <a:ext uri="{FF2B5EF4-FFF2-40B4-BE49-F238E27FC236}">
                <a16:creationId xmlns:a16="http://schemas.microsoft.com/office/drawing/2014/main" id="{7ACEE3D8-E2E7-0FF0-823C-CD683335F263}"/>
              </a:ext>
            </a:extLst>
          </p:cNvPr>
          <p:cNvPicPr>
            <a:picLocks noChangeAspect="1"/>
          </p:cNvPicPr>
          <p:nvPr/>
        </p:nvPicPr>
        <p:blipFill>
          <a:blip r:embed="rId3"/>
          <a:stretch>
            <a:fillRect/>
          </a:stretch>
        </p:blipFill>
        <p:spPr>
          <a:xfrm>
            <a:off x="769257" y="1577700"/>
            <a:ext cx="23353486" cy="12183040"/>
          </a:xfrm>
          <a:prstGeom prst="rect">
            <a:avLst/>
          </a:prstGeom>
        </p:spPr>
      </p:pic>
      <p:pic>
        <p:nvPicPr>
          <p:cNvPr id="13" name="Picture 12">
            <a:extLst>
              <a:ext uri="{FF2B5EF4-FFF2-40B4-BE49-F238E27FC236}">
                <a16:creationId xmlns:a16="http://schemas.microsoft.com/office/drawing/2014/main" id="{ED1B3201-38E0-4662-6F6F-134CA7DBC8A0}"/>
              </a:ext>
            </a:extLst>
          </p:cNvPr>
          <p:cNvPicPr>
            <a:picLocks noChangeAspect="1"/>
          </p:cNvPicPr>
          <p:nvPr/>
        </p:nvPicPr>
        <p:blipFill>
          <a:blip r:embed="rId4"/>
          <a:stretch>
            <a:fillRect/>
          </a:stretch>
        </p:blipFill>
        <p:spPr>
          <a:xfrm>
            <a:off x="15731423" y="9630228"/>
            <a:ext cx="3028648" cy="2271486"/>
          </a:xfrm>
          <a:prstGeom prst="rect">
            <a:avLst/>
          </a:prstGeom>
        </p:spPr>
      </p:pic>
    </p:spTree>
    <p:extLst>
      <p:ext uri="{BB962C8B-B14F-4D97-AF65-F5344CB8AC3E}">
        <p14:creationId xmlns:p14="http://schemas.microsoft.com/office/powerpoint/2010/main" val="16751764"/>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D33DF-4716-CA01-47F3-39483640FF6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76B719-0225-24EC-1955-DA92BC14D7F3}"/>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9" name="Picture 8">
            <a:extLst>
              <a:ext uri="{FF2B5EF4-FFF2-40B4-BE49-F238E27FC236}">
                <a16:creationId xmlns:a16="http://schemas.microsoft.com/office/drawing/2014/main" id="{AEBB018A-3338-8162-55D3-657BCF6C0B97}"/>
              </a:ext>
            </a:extLst>
          </p:cNvPr>
          <p:cNvPicPr>
            <a:picLocks noChangeAspect="1"/>
          </p:cNvPicPr>
          <p:nvPr/>
        </p:nvPicPr>
        <p:blipFill>
          <a:blip r:embed="rId3"/>
          <a:srcRect l="46244" t="11150"/>
          <a:stretch/>
        </p:blipFill>
        <p:spPr>
          <a:xfrm>
            <a:off x="3042048" y="8198790"/>
            <a:ext cx="7493242" cy="4768014"/>
          </a:xfrm>
          <a:prstGeom prst="rect">
            <a:avLst/>
          </a:prstGeom>
        </p:spPr>
      </p:pic>
      <p:sp>
        <p:nvSpPr>
          <p:cNvPr id="135" name="Slide Number">
            <a:extLst>
              <a:ext uri="{FF2B5EF4-FFF2-40B4-BE49-F238E27FC236}">
                <a16:creationId xmlns:a16="http://schemas.microsoft.com/office/drawing/2014/main" id="{1FC26F53-8273-A340-D0D3-5E20575A0ED7}"/>
              </a:ext>
            </a:extLst>
          </p:cNvPr>
          <p:cNvSpPr txBox="1">
            <a:spLocks noGrp="1"/>
          </p:cNvSpPr>
          <p:nvPr>
            <p:ph type="sldNum" sz="quarter" idx="2"/>
          </p:nvPr>
        </p:nvSpPr>
        <p:spPr>
          <a:xfrm>
            <a:off x="22860000" y="12641550"/>
            <a:ext cx="446727" cy="32084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40</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347D01DC-A20D-02F9-AFF6-082C77FF08AF}"/>
              </a:ext>
            </a:extLst>
          </p:cNvPr>
          <p:cNvSpPr txBox="1">
            <a:spLocks noGrp="1"/>
          </p:cNvSpPr>
          <p:nvPr>
            <p:ph type="body" idx="13"/>
          </p:nvPr>
        </p:nvSpPr>
        <p:spPr>
          <a:xfrm>
            <a:off x="3065302" y="538756"/>
            <a:ext cx="18253395"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SINGLE-ELECTRON BOX </a:t>
            </a:r>
            <a:r>
              <a:rPr lang="en-GB" dirty="0">
                <a:solidFill>
                  <a:srgbClr val="FF0000"/>
                </a:solidFill>
              </a:rPr>
              <a:t>READOUT</a:t>
            </a:r>
            <a:endParaRPr dirty="0">
              <a:solidFill>
                <a:srgbClr val="FF0000"/>
              </a:solidFill>
            </a:endParaRPr>
          </a:p>
        </p:txBody>
      </p:sp>
      <p:pic>
        <p:nvPicPr>
          <p:cNvPr id="4" name="Picture 3" descr="A collage of diagrams and diagrams&#10;&#10;Description automatically generated">
            <a:extLst>
              <a:ext uri="{FF2B5EF4-FFF2-40B4-BE49-F238E27FC236}">
                <a16:creationId xmlns:a16="http://schemas.microsoft.com/office/drawing/2014/main" id="{301B5A0F-962B-9EEB-3F4A-E7701F8D1A94}"/>
              </a:ext>
            </a:extLst>
          </p:cNvPr>
          <p:cNvPicPr>
            <a:picLocks noChangeAspect="1"/>
          </p:cNvPicPr>
          <p:nvPr/>
        </p:nvPicPr>
        <p:blipFill>
          <a:blip r:embed="rId4" cstate="print">
            <a:extLst>
              <a:ext uri="{28A0092B-C50C-407E-A947-70E740481C1C}">
                <a14:useLocalDpi xmlns:a14="http://schemas.microsoft.com/office/drawing/2010/main" val="0"/>
              </a:ext>
            </a:extLst>
          </a:blip>
          <a:srcRect l="54976" t="-1" r="-239" b="45937"/>
          <a:stretch/>
        </p:blipFill>
        <p:spPr>
          <a:xfrm>
            <a:off x="13191072" y="2337081"/>
            <a:ext cx="9076847" cy="8188463"/>
          </a:xfrm>
          <a:prstGeom prst="rect">
            <a:avLst/>
          </a:prstGeom>
        </p:spPr>
      </p:pic>
      <p:pic>
        <p:nvPicPr>
          <p:cNvPr id="6" name="Picture 5">
            <a:extLst>
              <a:ext uri="{FF2B5EF4-FFF2-40B4-BE49-F238E27FC236}">
                <a16:creationId xmlns:a16="http://schemas.microsoft.com/office/drawing/2014/main" id="{2260042A-E25E-87F0-4D62-E98066BC53A0}"/>
              </a:ext>
            </a:extLst>
          </p:cNvPr>
          <p:cNvPicPr>
            <a:picLocks noChangeAspect="1"/>
          </p:cNvPicPr>
          <p:nvPr/>
        </p:nvPicPr>
        <p:blipFill>
          <a:blip r:embed="rId3"/>
          <a:srcRect t="11237" r="53467"/>
          <a:stretch/>
        </p:blipFill>
        <p:spPr>
          <a:xfrm>
            <a:off x="2918845" y="3025379"/>
            <a:ext cx="6486412" cy="4763334"/>
          </a:xfrm>
          <a:prstGeom prst="rect">
            <a:avLst/>
          </a:prstGeom>
        </p:spPr>
      </p:pic>
      <p:sp>
        <p:nvSpPr>
          <p:cNvPr id="3" name="TextBox 15">
            <a:extLst>
              <a:ext uri="{FF2B5EF4-FFF2-40B4-BE49-F238E27FC236}">
                <a16:creationId xmlns:a16="http://schemas.microsoft.com/office/drawing/2014/main" id="{1C55D455-A2CB-AF3E-5093-1EF1F32285C2}"/>
              </a:ext>
            </a:extLst>
          </p:cNvPr>
          <p:cNvSpPr txBox="1"/>
          <p:nvPr/>
        </p:nvSpPr>
        <p:spPr>
          <a:xfrm>
            <a:off x="4785462" y="2241495"/>
            <a:ext cx="7077719" cy="707886"/>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Light" panose="02000403000000020004"/>
                <a:sym typeface="Helvetica Neue Medium"/>
              </a:rPr>
              <a:t>SNR ~ 3 in 10 µs</a:t>
            </a:r>
            <a:endParaRPr kumimoji="0" lang="en-GB" sz="4000" u="none" strike="noStrike" kern="0" cap="none" spc="0" normalizeH="0" baseline="0" noProof="0" dirty="0">
              <a:ln>
                <a:noFill/>
              </a:ln>
              <a:solidFill>
                <a:schemeClr val="bg2">
                  <a:lumMod val="10000"/>
                </a:schemeClr>
              </a:solidFill>
              <a:effectLst/>
              <a:uLnTx/>
              <a:uFillTx/>
              <a:latin typeface="Helvetica Neue Light" panose="02000403000000020004"/>
              <a:sym typeface="Helvetica Neue Medium"/>
            </a:endParaRPr>
          </a:p>
        </p:txBody>
      </p:sp>
      <p:sp>
        <p:nvSpPr>
          <p:cNvPr id="7" name="TextBox 15">
            <a:extLst>
              <a:ext uri="{FF2B5EF4-FFF2-40B4-BE49-F238E27FC236}">
                <a16:creationId xmlns:a16="http://schemas.microsoft.com/office/drawing/2014/main" id="{4ACF9D85-DCEC-557F-ABAF-F9A214BAC0C7}"/>
              </a:ext>
            </a:extLst>
          </p:cNvPr>
          <p:cNvSpPr txBox="1"/>
          <p:nvPr/>
        </p:nvSpPr>
        <p:spPr>
          <a:xfrm>
            <a:off x="4358545" y="7510768"/>
            <a:ext cx="11745004" cy="707886"/>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Light" panose="02000403000000020004"/>
                <a:sym typeface="Helvetica Neue Medium"/>
              </a:rPr>
              <a:t>3-state classification</a:t>
            </a:r>
            <a:endParaRPr kumimoji="0" lang="en-GB" sz="4000" u="none" strike="noStrike" kern="0" cap="none" spc="0" normalizeH="0" baseline="0" noProof="0" dirty="0">
              <a:ln>
                <a:noFill/>
              </a:ln>
              <a:solidFill>
                <a:schemeClr val="bg2">
                  <a:lumMod val="10000"/>
                </a:schemeClr>
              </a:solidFill>
              <a:effectLst/>
              <a:uLnTx/>
              <a:uFillTx/>
              <a:latin typeface="Helvetica Neue Light" panose="02000403000000020004"/>
              <a:sym typeface="Helvetica Neue Medium"/>
            </a:endParaRPr>
          </a:p>
        </p:txBody>
      </p:sp>
      <p:grpSp>
        <p:nvGrpSpPr>
          <p:cNvPr id="8" name="Group 7">
            <a:extLst>
              <a:ext uri="{FF2B5EF4-FFF2-40B4-BE49-F238E27FC236}">
                <a16:creationId xmlns:a16="http://schemas.microsoft.com/office/drawing/2014/main" id="{634B4FC2-841E-9276-1719-90BBBBD27DA7}"/>
              </a:ext>
            </a:extLst>
          </p:cNvPr>
          <p:cNvGrpSpPr/>
          <p:nvPr/>
        </p:nvGrpSpPr>
        <p:grpSpPr>
          <a:xfrm>
            <a:off x="22176208" y="0"/>
            <a:ext cx="2709459" cy="2821348"/>
            <a:chOff x="17368234" y="2473505"/>
            <a:chExt cx="2709459" cy="2821348"/>
          </a:xfrm>
        </p:grpSpPr>
        <p:sp>
          <p:nvSpPr>
            <p:cNvPr id="11" name="Virginia Ciriano  Tejel">
              <a:extLst>
                <a:ext uri="{FF2B5EF4-FFF2-40B4-BE49-F238E27FC236}">
                  <a16:creationId xmlns:a16="http://schemas.microsoft.com/office/drawing/2014/main" id="{4058F2C9-6CDF-D01F-71BD-05334D606029}"/>
                </a:ext>
              </a:extLst>
            </p:cNvPr>
            <p:cNvSpPr txBox="1"/>
            <p:nvPr/>
          </p:nvSpPr>
          <p:spPr>
            <a:xfrm>
              <a:off x="17666390" y="4528951"/>
              <a:ext cx="2411303" cy="7659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363" tIns="71363" rIns="71363" bIns="71363"/>
            <a:lstStyle/>
            <a:p>
              <a:pPr marL="0" marR="0" lvl="0" indent="0" algn="l" defTabSz="820709" rtl="0" eaLnBrk="0" fontAlgn="base" latinLnBrk="0" hangingPunct="0">
                <a:lnSpc>
                  <a:spcPct val="100000"/>
                </a:lnSpc>
                <a:spcBef>
                  <a:spcPct val="0"/>
                </a:spcBef>
                <a:spcAft>
                  <a:spcPct val="0"/>
                </a:spcAft>
                <a:buClrTx/>
                <a:buSzTx/>
                <a:buFontTx/>
                <a:buNone/>
                <a:tabLst/>
                <a:defRPr sz="2100" b="0">
                  <a:solidFill>
                    <a:srgbClr val="EB534C"/>
                  </a:solidFill>
                  <a:latin typeface="+mn-lt"/>
                  <a:ea typeface="+mn-ea"/>
                  <a:cs typeface="+mn-cs"/>
                  <a:sym typeface="Helvetica Neue Medium"/>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Constance Laine</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12" name="Picture 11" descr="A picture containing text, wall, person, indoor&#10;&#10;Description automatically generated">
              <a:extLst>
                <a:ext uri="{FF2B5EF4-FFF2-40B4-BE49-F238E27FC236}">
                  <a16:creationId xmlns:a16="http://schemas.microsoft.com/office/drawing/2014/main" id="{683EE172-9BBA-6C02-62BA-2ECDE63743E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200" b="90000" l="7400" r="90000">
                          <a14:foregroundMark x1="7400" y1="53800" x2="7400" y2="53800"/>
                          <a14:foregroundMark x1="50000" y1="9400" x2="50000" y2="9400"/>
                          <a14:foregroundMark x1="69200" y1="79400" x2="69200" y2="79400"/>
                          <a14:foregroundMark x1="75000" y1="75000" x2="75000" y2="75000"/>
                          <a14:foregroundMark x1="76200" y1="74600" x2="76200" y2="74600"/>
                          <a14:foregroundMark x1="76600" y1="74600" x2="75000" y2="76200"/>
                          <a14:foregroundMark x1="79800" y1="75600" x2="68800" y2="77000"/>
                          <a14:foregroundMark x1="68800" y1="77000" x2="68600" y2="82000"/>
                          <a14:foregroundMark x1="47800" y1="6200" x2="47800" y2="6200"/>
                        </a14:backgroundRemoval>
                      </a14:imgEffect>
                    </a14:imgLayer>
                  </a14:imgProps>
                </a:ext>
                <a:ext uri="{28A0092B-C50C-407E-A947-70E740481C1C}">
                  <a14:useLocalDpi xmlns:a14="http://schemas.microsoft.com/office/drawing/2010/main" val="0"/>
                </a:ext>
              </a:extLst>
            </a:blip>
            <a:stretch>
              <a:fillRect/>
            </a:stretch>
          </p:blipFill>
          <p:spPr>
            <a:xfrm>
              <a:off x="17368234" y="2473505"/>
              <a:ext cx="2194210" cy="2194210"/>
            </a:xfrm>
            <a:prstGeom prst="rect">
              <a:avLst/>
            </a:prstGeom>
          </p:spPr>
        </p:pic>
      </p:grpSp>
      <p:pic>
        <p:nvPicPr>
          <p:cNvPr id="2" name="Picture 1">
            <a:extLst>
              <a:ext uri="{FF2B5EF4-FFF2-40B4-BE49-F238E27FC236}">
                <a16:creationId xmlns:a16="http://schemas.microsoft.com/office/drawing/2014/main" id="{42EFD03B-B7A8-DD1B-690C-04A9515926B2}"/>
              </a:ext>
            </a:extLst>
          </p:cNvPr>
          <p:cNvPicPr>
            <a:picLocks noChangeAspect="1"/>
          </p:cNvPicPr>
          <p:nvPr/>
        </p:nvPicPr>
        <p:blipFill>
          <a:blip r:embed="rId7"/>
          <a:stretch>
            <a:fillRect/>
          </a:stretch>
        </p:blipFill>
        <p:spPr>
          <a:xfrm>
            <a:off x="221851" y="242802"/>
            <a:ext cx="1652248" cy="1660764"/>
          </a:xfrm>
          <a:prstGeom prst="rect">
            <a:avLst/>
          </a:prstGeom>
        </p:spPr>
      </p:pic>
      <p:sp>
        <p:nvSpPr>
          <p:cNvPr id="14" name="Rectangle 13">
            <a:extLst>
              <a:ext uri="{FF2B5EF4-FFF2-40B4-BE49-F238E27FC236}">
                <a16:creationId xmlns:a16="http://schemas.microsoft.com/office/drawing/2014/main" id="{7D5AC9A8-FD40-96BA-C4C7-AF4F72B68E88}"/>
              </a:ext>
            </a:extLst>
          </p:cNvPr>
          <p:cNvSpPr/>
          <p:nvPr/>
        </p:nvSpPr>
        <p:spPr>
          <a:xfrm>
            <a:off x="1978926" y="12962400"/>
            <a:ext cx="9613474" cy="523220"/>
          </a:xfrm>
          <a:prstGeom prst="rect">
            <a:avLst/>
          </a:prstGeom>
          <a:solidFill>
            <a:schemeClr val="accent5"/>
          </a:solidFill>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Helvetica Neue Light"/>
              </a:rPr>
              <a:t>Laine et al. arXiv:2505.10435 (2025)/</a:t>
            </a:r>
            <a:r>
              <a:rPr lang="en-GB" sz="2800" kern="1200" dirty="0">
                <a:solidFill>
                  <a:schemeClr val="bg1"/>
                </a:solidFill>
                <a:latin typeface="Helvetica Neue Light"/>
              </a:rPr>
              <a:t> Nat Sensors in press</a:t>
            </a:r>
            <a:endParaRPr kumimoji="0" lang="en-US" sz="2800" b="0" i="0" u="none" strike="noStrike" kern="1200" cap="none" spc="0" normalizeH="0" baseline="0" noProof="0" dirty="0">
              <a:ln>
                <a:noFill/>
              </a:ln>
              <a:solidFill>
                <a:schemeClr val="bg1"/>
              </a:solidFill>
              <a:effectLst/>
              <a:uLnTx/>
              <a:uFillTx/>
              <a:latin typeface="Helvetica Neue Light"/>
            </a:endParaRPr>
          </a:p>
        </p:txBody>
      </p:sp>
      <p:sp>
        <p:nvSpPr>
          <p:cNvPr id="13" name="TextBox 15">
            <a:extLst>
              <a:ext uri="{FF2B5EF4-FFF2-40B4-BE49-F238E27FC236}">
                <a16:creationId xmlns:a16="http://schemas.microsoft.com/office/drawing/2014/main" id="{043BE404-15C1-7E12-537C-7ECD2BCFE421}"/>
              </a:ext>
            </a:extLst>
          </p:cNvPr>
          <p:cNvSpPr txBox="1"/>
          <p:nvPr/>
        </p:nvSpPr>
        <p:spPr>
          <a:xfrm>
            <a:off x="12470849" y="10897583"/>
            <a:ext cx="10517292" cy="1938992"/>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1">
                    <a:lumMod val="50000"/>
                  </a:schemeClr>
                </a:solidFill>
                <a:latin typeface="Helvetica Neue Medium"/>
                <a:sym typeface="Helvetica Neue Medium"/>
              </a:rPr>
              <a:t>Electrically-</a:t>
            </a:r>
            <a:r>
              <a:rPr lang="en-GB" sz="4000" dirty="0" err="1">
                <a:solidFill>
                  <a:schemeClr val="bg1">
                    <a:lumMod val="50000"/>
                  </a:schemeClr>
                </a:solidFill>
                <a:latin typeface="Helvetica Neue Medium"/>
                <a:sym typeface="Helvetica Neue Medium"/>
              </a:rPr>
              <a:t>tunable</a:t>
            </a:r>
            <a:r>
              <a:rPr lang="en-GB" sz="4000" dirty="0">
                <a:solidFill>
                  <a:schemeClr val="bg1">
                    <a:lumMod val="50000"/>
                  </a:schemeClr>
                </a:solidFill>
                <a:latin typeface="Helvetica Neue Medium"/>
                <a:sym typeface="Helvetica Neue Medium"/>
              </a:rPr>
              <a:t> tunnel barriers (</a:t>
            </a:r>
            <a:r>
              <a:rPr lang="en-GB" sz="4000" dirty="0" err="1">
                <a:solidFill>
                  <a:schemeClr val="bg1">
                    <a:lumMod val="50000"/>
                  </a:schemeClr>
                </a:solidFill>
                <a:latin typeface="Helvetica Neue Medium"/>
                <a:sym typeface="Helvetica Neue Medium"/>
              </a:rPr>
              <a:t>G</a:t>
            </a:r>
            <a:r>
              <a:rPr lang="en-GB" sz="4000" baseline="-25000" dirty="0" err="1">
                <a:solidFill>
                  <a:schemeClr val="bg1">
                    <a:lumMod val="50000"/>
                  </a:schemeClr>
                </a:solidFill>
                <a:latin typeface="Helvetica Neue Medium"/>
                <a:sym typeface="Helvetica Neue Medium"/>
              </a:rPr>
              <a:t>Bi</a:t>
            </a:r>
            <a:r>
              <a:rPr lang="en-GB" sz="4000" dirty="0">
                <a:solidFill>
                  <a:schemeClr val="bg1">
                    <a:lumMod val="50000"/>
                  </a:schemeClr>
                </a:solidFill>
                <a:latin typeface="Helvetica Neue Medium"/>
                <a:sym typeface="Helvetica Neue Medium"/>
              </a:rPr>
              <a:t>)</a:t>
            </a:r>
            <a:endParaRPr kumimoji="0" lang="en-GB" sz="4000" u="none" strike="noStrike" kern="0" cap="none" spc="0" normalizeH="0" baseline="0" noProof="0" dirty="0">
              <a:ln>
                <a:noFill/>
              </a:ln>
              <a:solidFill>
                <a:schemeClr val="bg1">
                  <a:lumMod val="50000"/>
                </a:schemeClr>
              </a:solidFill>
              <a:effectLst/>
              <a:uLnTx/>
              <a:uFillTx/>
              <a:latin typeface="Helvetica Neue Medium"/>
              <a:sym typeface="Helvetica Neue Medium"/>
            </a:endParaRPr>
          </a:p>
          <a:p>
            <a:pPr marL="742950" marR="0" lvl="0" indent="-742950" algn="r" defTabSz="1651000" rtl="0" eaLnBrk="1" fontAlgn="auto" latinLnBrk="0" hangingPunct="1">
              <a:lnSpc>
                <a:spcPct val="100000"/>
              </a:lnSpc>
              <a:spcAft>
                <a:spcPts val="0"/>
              </a:spcAft>
              <a:buClrTx/>
              <a:buSzPct val="50000"/>
              <a:buFont typeface="+mj-lt"/>
              <a:buAutoNum type="arabicPeriod"/>
              <a:tabLst/>
              <a:defRPr sz="3600" b="0">
                <a:latin typeface="+mn-lt"/>
                <a:ea typeface="+mn-ea"/>
                <a:cs typeface="+mn-cs"/>
                <a:sym typeface="Helvetica Neue Medium"/>
              </a:defRPr>
            </a:pPr>
            <a:r>
              <a:rPr lang="en-GB" sz="4000" dirty="0">
                <a:solidFill>
                  <a:srgbClr val="0070C0"/>
                </a:solidFill>
                <a:latin typeface="Helvetica Neue Medium"/>
                <a:sym typeface="Helvetica Neue Medium"/>
              </a:rPr>
              <a:t>Optimization of rf sensor sensitivity (G</a:t>
            </a:r>
            <a:r>
              <a:rPr lang="en-GB" sz="4000" baseline="-25000" dirty="0">
                <a:solidFill>
                  <a:srgbClr val="0070C0"/>
                </a:solidFill>
                <a:latin typeface="Helvetica Neue Medium"/>
                <a:sym typeface="Helvetica Neue Medium"/>
              </a:rPr>
              <a:t>BB1</a:t>
            </a:r>
            <a:r>
              <a:rPr lang="en-GB" sz="4000" dirty="0">
                <a:solidFill>
                  <a:srgbClr val="0070C0"/>
                </a:solidFill>
                <a:latin typeface="Helvetica Neue Medium"/>
                <a:sym typeface="Helvetica Neue Medium"/>
              </a:rPr>
              <a:t>)</a:t>
            </a:r>
          </a:p>
          <a:p>
            <a:pPr marL="742950" marR="0" lvl="0" indent="-742950" algn="r" defTabSz="1651000" rtl="0" eaLnBrk="1" fontAlgn="auto" latinLnBrk="0" hangingPunct="1">
              <a:lnSpc>
                <a:spcPct val="100000"/>
              </a:lnSpc>
              <a:spcAft>
                <a:spcPts val="0"/>
              </a:spcAft>
              <a:buClrTx/>
              <a:buSzPct val="50000"/>
              <a:buFont typeface="+mj-lt"/>
              <a:buAutoNum type="arabicPeriod"/>
              <a:tabLst/>
              <a:defRPr sz="3600" b="0">
                <a:latin typeface="+mn-lt"/>
                <a:ea typeface="+mn-ea"/>
                <a:cs typeface="+mn-cs"/>
                <a:sym typeface="Helvetica Neue Medium"/>
              </a:defRPr>
            </a:pPr>
            <a:r>
              <a:rPr kumimoji="0" lang="en-GB" sz="4000" u="none" strike="noStrike" kern="0" cap="none" spc="0" normalizeH="0" baseline="0" noProof="0" dirty="0">
                <a:ln>
                  <a:noFill/>
                </a:ln>
                <a:solidFill>
                  <a:srgbClr val="00B050"/>
                </a:solidFill>
                <a:effectLst/>
                <a:uLnTx/>
                <a:uFillTx/>
                <a:latin typeface="Helvetica Neue Medium"/>
                <a:sym typeface="Helvetica Neue Medium"/>
              </a:rPr>
              <a:t>Optimization of qubit properties (G</a:t>
            </a:r>
            <a:r>
              <a:rPr kumimoji="0" lang="en-GB" sz="4000" u="none" strike="noStrike" kern="0" cap="none" spc="0" normalizeH="0" baseline="-25000" noProof="0" dirty="0">
                <a:ln>
                  <a:noFill/>
                </a:ln>
                <a:solidFill>
                  <a:srgbClr val="00B050"/>
                </a:solidFill>
                <a:effectLst/>
                <a:uLnTx/>
                <a:uFillTx/>
                <a:latin typeface="Helvetica Neue Medium"/>
                <a:sym typeface="Helvetica Neue Medium"/>
              </a:rPr>
              <a:t>TB2</a:t>
            </a:r>
            <a:r>
              <a:rPr kumimoji="0" lang="en-GB" sz="4000" u="none" strike="noStrike" kern="0" cap="none" spc="0" normalizeH="0" baseline="0" noProof="0" dirty="0">
                <a:ln>
                  <a:noFill/>
                </a:ln>
                <a:solidFill>
                  <a:srgbClr val="00B050"/>
                </a:solidFill>
                <a:effectLst/>
                <a:uLnTx/>
                <a:uFillTx/>
                <a:latin typeface="Helvetica Neue Medium"/>
                <a:sym typeface="Helvetica Neue Medium"/>
              </a:rPr>
              <a:t>)</a:t>
            </a:r>
          </a:p>
        </p:txBody>
      </p:sp>
      <p:sp>
        <p:nvSpPr>
          <p:cNvPr id="16" name="Picture Placeholder 15">
            <a:extLst>
              <a:ext uri="{FF2B5EF4-FFF2-40B4-BE49-F238E27FC236}">
                <a16:creationId xmlns:a16="http://schemas.microsoft.com/office/drawing/2014/main" id="{F15B097C-E4B3-30DE-2E52-60E6B0C99C3B}"/>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11264726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BA24E-C63B-2ADA-E04A-0C6F5BC281D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0E1B8AB-1F83-C5B2-7A60-22D72F52E1AB}"/>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a:extLst>
              <a:ext uri="{FF2B5EF4-FFF2-40B4-BE49-F238E27FC236}">
                <a16:creationId xmlns:a16="http://schemas.microsoft.com/office/drawing/2014/main" id="{F8623290-7EE6-8776-D15F-AC9FD5BDBD4B}"/>
              </a:ext>
            </a:extLst>
          </p:cNvPr>
          <p:cNvSpPr txBox="1">
            <a:spLocks noGrp="1"/>
          </p:cNvSpPr>
          <p:nvPr>
            <p:ph type="sldNum" sz="quarter" idx="2"/>
          </p:nvPr>
        </p:nvSpPr>
        <p:spPr>
          <a:xfrm>
            <a:off x="22874514" y="12641550"/>
            <a:ext cx="432213" cy="32084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41</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4DD08DBD-A4D3-A2DD-151B-62A3810D1E27}"/>
              </a:ext>
            </a:extLst>
          </p:cNvPr>
          <p:cNvSpPr txBox="1">
            <a:spLocks noGrp="1"/>
          </p:cNvSpPr>
          <p:nvPr>
            <p:ph type="body" idx="13"/>
          </p:nvPr>
        </p:nvSpPr>
        <p:spPr>
          <a:xfrm>
            <a:off x="7046360" y="547999"/>
            <a:ext cx="10291280"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READOUT </a:t>
            </a:r>
            <a:r>
              <a:rPr lang="en-GB" dirty="0">
                <a:solidFill>
                  <a:srgbClr val="FF0000"/>
                </a:solidFill>
              </a:rPr>
              <a:t>FIDELITY</a:t>
            </a:r>
            <a:endParaRPr dirty="0">
              <a:solidFill>
                <a:srgbClr val="FF0000"/>
              </a:solidFill>
            </a:endParaRPr>
          </a:p>
        </p:txBody>
      </p:sp>
      <p:pic>
        <p:nvPicPr>
          <p:cNvPr id="4" name="Picture 3" descr="A collage of diagrams and diagrams&#10;&#10;Description automatically generated">
            <a:extLst>
              <a:ext uri="{FF2B5EF4-FFF2-40B4-BE49-F238E27FC236}">
                <a16:creationId xmlns:a16="http://schemas.microsoft.com/office/drawing/2014/main" id="{EAAC2667-995C-FEDB-7BD2-00E1961FD762}"/>
              </a:ext>
            </a:extLst>
          </p:cNvPr>
          <p:cNvPicPr>
            <a:picLocks noChangeAspect="1"/>
          </p:cNvPicPr>
          <p:nvPr/>
        </p:nvPicPr>
        <p:blipFill>
          <a:blip r:embed="rId3" cstate="print">
            <a:extLst>
              <a:ext uri="{28A0092B-C50C-407E-A947-70E740481C1C}">
                <a14:useLocalDpi xmlns:a14="http://schemas.microsoft.com/office/drawing/2010/main" val="0"/>
              </a:ext>
            </a:extLst>
          </a:blip>
          <a:srcRect l="54976" t="-1" r="-239" b="45937"/>
          <a:stretch/>
        </p:blipFill>
        <p:spPr>
          <a:xfrm>
            <a:off x="13191072" y="2337081"/>
            <a:ext cx="9076847" cy="8188463"/>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5C66A11-C5D3-E295-D702-122C6E8E0BB3}"/>
                  </a:ext>
                </a:extLst>
              </p:cNvPr>
              <p:cNvSpPr txBox="1"/>
              <p:nvPr/>
            </p:nvSpPr>
            <p:spPr>
              <a:xfrm>
                <a:off x="2366304" y="3644030"/>
                <a:ext cx="8820710" cy="1210588"/>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rPr>
                  <a:t>Spin parity readout at state-of-the-art F</a:t>
                </a:r>
                <a:r>
                  <a:rPr kumimoji="0" lang="en-US" sz="3600" b="1" i="0" u="none" strike="noStrike" kern="0" cap="none" spc="0" normalizeH="0" baseline="-25000" noProof="0" dirty="0">
                    <a:ln>
                      <a:noFill/>
                    </a:ln>
                    <a:solidFill>
                      <a:srgbClr val="FFFFFF"/>
                    </a:solidFill>
                    <a:effectLst/>
                    <a:uLnTx/>
                    <a:uFillTx/>
                  </a:rPr>
                  <a:t>m</a:t>
                </a:r>
                <a:r>
                  <a:rPr kumimoji="0" lang="en-US" sz="3600" b="1" i="0" u="none" strike="noStrike" kern="0" cap="none" spc="0" normalizeH="0" baseline="0" noProof="0" dirty="0">
                    <a:ln>
                      <a:noFill/>
                    </a:ln>
                    <a:solidFill>
                      <a:srgbClr val="FFFFFF"/>
                    </a:solidFill>
                    <a:effectLst/>
                    <a:uLnTx/>
                    <a:uFillTx/>
                  </a:rPr>
                  <a:t> = 99.99% in 200</a:t>
                </a:r>
                <a14:m>
                  <m:oMath xmlns:m="http://schemas.openxmlformats.org/officeDocument/2006/math">
                    <m:r>
                      <a:rPr kumimoji="0" lang="en-US" sz="3600" b="1" i="1" u="none" strike="noStrike" kern="0" cap="none" spc="0" normalizeH="0" baseline="0" noProof="0" smtClean="0">
                        <a:ln>
                          <a:noFill/>
                        </a:ln>
                        <a:solidFill>
                          <a:srgbClr val="FFFFFF"/>
                        </a:solidFill>
                        <a:effectLst/>
                        <a:uLnTx/>
                        <a:uFillTx/>
                        <a:latin typeface="Cambria Math" panose="02040503050406030204" pitchFamily="18" charset="0"/>
                        <a:ea typeface="Cambria Math" panose="02040503050406030204" pitchFamily="18" charset="0"/>
                      </a:rPr>
                      <m:t>𝝁</m:t>
                    </m:r>
                  </m:oMath>
                </a14:m>
                <a:r>
                  <a:rPr kumimoji="0" lang="en-US" sz="3600" b="1" i="0" u="none" strike="noStrike" kern="0" cap="none" spc="0" normalizeH="0" baseline="0" noProof="0" dirty="0">
                    <a:ln>
                      <a:noFill/>
                    </a:ln>
                    <a:solidFill>
                      <a:srgbClr val="FFFFFF"/>
                    </a:solidFill>
                    <a:effectLst/>
                    <a:uLnTx/>
                    <a:uFillTx/>
                  </a:rPr>
                  <a:t>s</a:t>
                </a:r>
              </a:p>
            </p:txBody>
          </p:sp>
        </mc:Choice>
        <mc:Fallback xmlns="">
          <p:sp>
            <p:nvSpPr>
              <p:cNvPr id="5" name="TextBox 4">
                <a:extLst>
                  <a:ext uri="{FF2B5EF4-FFF2-40B4-BE49-F238E27FC236}">
                    <a16:creationId xmlns:a16="http://schemas.microsoft.com/office/drawing/2014/main" id="{05C66A11-C5D3-E295-D702-122C6E8E0BB3}"/>
                  </a:ext>
                </a:extLst>
              </p:cNvPr>
              <p:cNvSpPr txBox="1">
                <a:spLocks noRot="1" noChangeAspect="1" noMove="1" noResize="1" noEditPoints="1" noAdjustHandles="1" noChangeArrowheads="1" noChangeShapeType="1" noTextEdit="1"/>
              </p:cNvSpPr>
              <p:nvPr/>
            </p:nvSpPr>
            <p:spPr>
              <a:xfrm>
                <a:off x="2366304" y="3644030"/>
                <a:ext cx="8820710" cy="1210588"/>
              </a:xfrm>
              <a:prstGeom prst="rect">
                <a:avLst/>
              </a:prstGeom>
              <a:blipFill>
                <a:blip r:embed="rId4"/>
                <a:stretch>
                  <a:fillRect t="-7071" r="-138" b="-18687"/>
                </a:stretch>
              </a:blipFill>
              <a:ln w="12700" cap="flat">
                <a:noFill/>
                <a:miter lim="400000"/>
              </a:ln>
              <a:effectLst/>
            </p:spPr>
            <p:txBody>
              <a:bodyPr/>
              <a:lstStyle/>
              <a:p>
                <a:r>
                  <a:rPr lang="en-GB">
                    <a:noFill/>
                  </a:rPr>
                  <a:t> </a:t>
                </a:r>
              </a:p>
            </p:txBody>
          </p:sp>
        </mc:Fallback>
      </mc:AlternateContent>
      <p:sp>
        <p:nvSpPr>
          <p:cNvPr id="7" name="Rounded Rectangle 8">
            <a:extLst>
              <a:ext uri="{FF2B5EF4-FFF2-40B4-BE49-F238E27FC236}">
                <a16:creationId xmlns:a16="http://schemas.microsoft.com/office/drawing/2014/main" id="{91E455B2-E480-C390-3C9E-851D031C61EC}"/>
              </a:ext>
            </a:extLst>
          </p:cNvPr>
          <p:cNvSpPr/>
          <p:nvPr/>
        </p:nvSpPr>
        <p:spPr>
          <a:xfrm>
            <a:off x="2067208" y="2593888"/>
            <a:ext cx="9412415" cy="2443433"/>
          </a:xfrm>
          <a:prstGeom prst="roundRect">
            <a:avLst>
              <a:gd name="adj" fmla="val 6970"/>
            </a:avLst>
          </a:prstGeom>
          <a:solidFill>
            <a:srgbClr val="FF644E">
              <a:lumMod val="60000"/>
              <a:lumOff val="40000"/>
            </a:srgbClr>
          </a:solidFill>
          <a:ln w="9525" cap="flat" cmpd="sng" algn="ctr">
            <a:solidFill>
              <a:srgbClr val="FF644E"/>
            </a:solidFill>
            <a:prstDash val="solid"/>
          </a:ln>
          <a:effectLst>
            <a:outerShdw blurRad="50800" dist="38100" dir="5400000" algn="t" rotWithShape="0">
              <a:prstClr val="black">
                <a:alpha val="40000"/>
              </a:prstClr>
            </a:outerShdw>
          </a:effectLst>
        </p:spPr>
        <p:txBody>
          <a:bodyPr rot="0" spcFirstLastPara="1" vertOverflow="overflow" horzOverflow="overflow" vert="horz" wrap="square" lIns="0" tIns="0" rIns="0" bIns="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FFFFFF"/>
              </a:solidFill>
              <a:effectLst/>
              <a:uLnTx/>
              <a:uFillTx/>
              <a:latin typeface="Helvetica Neue Medium"/>
              <a:sym typeface="Helvetica Neue Medium"/>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E962395-40E0-1E39-608C-08E622BED097}"/>
                  </a:ext>
                </a:extLst>
              </p:cNvPr>
              <p:cNvSpPr txBox="1"/>
              <p:nvPr/>
            </p:nvSpPr>
            <p:spPr>
              <a:xfrm>
                <a:off x="2230319" y="2714696"/>
                <a:ext cx="8820710" cy="3426579"/>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r>
                  <a:rPr lang="en-US" sz="3600" b="1" dirty="0">
                    <a:solidFill>
                      <a:srgbClr val="000000"/>
                    </a:solidFill>
                  </a:rPr>
                  <a:t>Readout fidelity – Spin parity</a:t>
                </a:r>
                <a:endParaRPr kumimoji="0" lang="en-US" sz="3600" b="1" i="0" u="none" strike="noStrike" kern="0" cap="none" spc="0" normalizeH="0" baseline="0" noProof="0" dirty="0">
                  <a:ln>
                    <a:noFill/>
                  </a:ln>
                  <a:solidFill>
                    <a:srgbClr val="000000"/>
                  </a:solidFill>
                  <a:effectLst/>
                  <a:uLnTx/>
                  <a:uFillTx/>
                </a:endParaRPr>
              </a:p>
              <a:p>
                <a:pPr marL="0" marR="0" lvl="0" indent="0" defTabSz="8255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000000"/>
                    </a:solidFill>
                    <a:effectLst/>
                    <a:uLnTx/>
                    <a:uFillTx/>
                  </a:rPr>
                  <a:t>  </a:t>
                </a:r>
                <a:r>
                  <a:rPr kumimoji="0" lang="en-US" sz="3600" b="1" i="0" u="none" strike="noStrike" kern="0" cap="none" spc="0" normalizeH="0" baseline="0" noProof="0" dirty="0">
                    <a:ln>
                      <a:noFill/>
                    </a:ln>
                    <a:solidFill>
                      <a:srgbClr val="FFFF00"/>
                    </a:solidFill>
                    <a:effectLst/>
                    <a:uLnTx/>
                    <a:uFillTx/>
                  </a:rPr>
                  <a:t>F</a:t>
                </a:r>
                <a:r>
                  <a:rPr kumimoji="0" lang="en-US" sz="3600" b="1" i="0" u="none" strike="noStrike" kern="0" cap="none" spc="0" normalizeH="0" baseline="-25000" noProof="0" dirty="0">
                    <a:ln>
                      <a:noFill/>
                    </a:ln>
                    <a:solidFill>
                      <a:srgbClr val="FFFF00"/>
                    </a:solidFill>
                    <a:effectLst/>
                    <a:uLnTx/>
                    <a:uFillTx/>
                  </a:rPr>
                  <a:t>m</a:t>
                </a:r>
                <a:r>
                  <a:rPr kumimoji="0" lang="en-US" sz="3600" b="1" i="0" u="none" strike="noStrike" kern="0" cap="none" spc="0" normalizeH="0" baseline="0" noProof="0" dirty="0">
                    <a:ln>
                      <a:noFill/>
                    </a:ln>
                    <a:solidFill>
                      <a:srgbClr val="FFFF00"/>
                    </a:solidFill>
                    <a:effectLst/>
                    <a:uLnTx/>
                    <a:uFillTx/>
                  </a:rPr>
                  <a:t> = 99.9% </a:t>
                </a:r>
                <a:r>
                  <a:rPr kumimoji="0" lang="en-US" sz="3600" b="0" i="0" u="none" strike="noStrike" kern="0" cap="none" spc="0" normalizeH="0" baseline="0" noProof="0" dirty="0">
                    <a:ln>
                      <a:noFill/>
                    </a:ln>
                    <a:solidFill>
                      <a:srgbClr val="FFFF00"/>
                    </a:solidFill>
                    <a:effectLst/>
                    <a:uLnTx/>
                    <a:uFillTx/>
                  </a:rPr>
                  <a:t>in </a:t>
                </a:r>
                <a:r>
                  <a:rPr lang="en-US" sz="3600" dirty="0">
                    <a:solidFill>
                      <a:srgbClr val="FFFF00"/>
                    </a:solidFill>
                  </a:rPr>
                  <a:t>200</a:t>
                </a:r>
                <a:r>
                  <a:rPr kumimoji="0" lang="en-US" sz="3600" b="0" i="0" u="none" strike="noStrike" kern="0" cap="none" spc="0" normalizeH="0" baseline="0" noProof="0" dirty="0">
                    <a:ln>
                      <a:noFill/>
                    </a:ln>
                    <a:solidFill>
                      <a:srgbClr val="FFFF00"/>
                    </a:solidFill>
                    <a:effectLst/>
                    <a:uLnTx/>
                    <a:uFillTx/>
                  </a:rPr>
                  <a:t> </a:t>
                </a:r>
                <a14:m>
                  <m:oMath xmlns:m="http://schemas.openxmlformats.org/officeDocument/2006/math">
                    <m:r>
                      <a:rPr kumimoji="0" lang="en-US" sz="3600" b="0" i="1" u="none" strike="noStrike" kern="0" cap="none" spc="0" normalizeH="0" baseline="0" noProof="0" smtClean="0">
                        <a:ln>
                          <a:noFill/>
                        </a:ln>
                        <a:solidFill>
                          <a:srgbClr val="FFFF00"/>
                        </a:solidFill>
                        <a:effectLst/>
                        <a:uLnTx/>
                        <a:uFillTx/>
                        <a:latin typeface="Cambria Math" panose="02040503050406030204" pitchFamily="18" charset="0"/>
                        <a:ea typeface="Cambria Math" panose="02040503050406030204" pitchFamily="18" charset="0"/>
                      </a:rPr>
                      <m:t>𝜇</m:t>
                    </m:r>
                  </m:oMath>
                </a14:m>
                <a:r>
                  <a:rPr kumimoji="0" lang="en-US" sz="3600" b="0" i="0" u="none" strike="noStrike" kern="0" cap="none" spc="0" normalizeH="0" baseline="0" noProof="0" dirty="0">
                    <a:ln>
                      <a:noFill/>
                    </a:ln>
                    <a:solidFill>
                      <a:srgbClr val="FFFF00"/>
                    </a:solidFill>
                    <a:effectLst/>
                    <a:uLnTx/>
                    <a:uFillTx/>
                  </a:rPr>
                  <a:t>s</a:t>
                </a:r>
              </a:p>
              <a:p>
                <a:pPr defTabSz="825500" hangingPunct="1"/>
                <a:r>
                  <a:rPr kumimoji="0" lang="en-US" sz="3600" b="1" i="0" u="none" strike="noStrike" kern="0" cap="none" spc="0" normalizeH="0" baseline="0" noProof="0" dirty="0">
                    <a:ln>
                      <a:noFill/>
                    </a:ln>
                    <a:solidFill>
                      <a:srgbClr val="FF0000"/>
                    </a:solidFill>
                    <a:effectLst/>
                    <a:uLnTx/>
                    <a:uFillTx/>
                  </a:rPr>
                  <a:t>F</a:t>
                </a:r>
                <a:r>
                  <a:rPr kumimoji="0" lang="en-US" sz="3600" b="1" i="0" u="none" strike="noStrike" kern="0" cap="none" spc="0" normalizeH="0" baseline="-25000" noProof="0" dirty="0">
                    <a:ln>
                      <a:noFill/>
                    </a:ln>
                    <a:solidFill>
                      <a:srgbClr val="FF0000"/>
                    </a:solidFill>
                    <a:effectLst/>
                    <a:uLnTx/>
                    <a:uFillTx/>
                  </a:rPr>
                  <a:t>m</a:t>
                </a:r>
                <a:r>
                  <a:rPr kumimoji="0" lang="en-US" sz="3600" b="1" i="0" u="none" strike="noStrike" kern="0" cap="none" spc="0" normalizeH="0" baseline="0" noProof="0" dirty="0">
                    <a:ln>
                      <a:noFill/>
                    </a:ln>
                    <a:solidFill>
                      <a:srgbClr val="FF0000"/>
                    </a:solidFill>
                    <a:effectLst/>
                    <a:uLnTx/>
                    <a:uFillTx/>
                  </a:rPr>
                  <a:t> = 99% </a:t>
                </a:r>
                <a:r>
                  <a:rPr kumimoji="0" lang="en-US" sz="3600" b="0" i="0" u="none" strike="noStrike" kern="0" cap="none" spc="0" normalizeH="0" baseline="0" noProof="0" dirty="0">
                    <a:ln>
                      <a:noFill/>
                    </a:ln>
                    <a:solidFill>
                      <a:srgbClr val="FF0000"/>
                    </a:solidFill>
                    <a:effectLst/>
                    <a:uLnTx/>
                    <a:uFillTx/>
                  </a:rPr>
                  <a:t>in </a:t>
                </a:r>
                <a:r>
                  <a:rPr lang="en-US" sz="3600" noProof="0" dirty="0">
                    <a:solidFill>
                      <a:srgbClr val="FF0000"/>
                    </a:solidFill>
                  </a:rPr>
                  <a:t>24</a:t>
                </a:r>
                <a14:m>
                  <m:oMath xmlns:m="http://schemas.openxmlformats.org/officeDocument/2006/math">
                    <m:r>
                      <a:rPr kumimoji="0" lang="en-GB" sz="3600" b="0" i="0" u="none" strike="noStrike" kern="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rPr>
                      <m:t> </m:t>
                    </m:r>
                    <m:r>
                      <a:rPr kumimoji="0" lang="en-US" sz="3600" b="0" i="1" u="none" strike="noStrike" kern="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rPr>
                      <m:t>𝜇</m:t>
                    </m:r>
                  </m:oMath>
                </a14:m>
                <a:r>
                  <a:rPr kumimoji="0" lang="en-US" sz="3600" b="0" i="0" u="none" strike="noStrike" kern="0" cap="none" spc="0" normalizeH="0" baseline="0" noProof="0" dirty="0">
                    <a:ln>
                      <a:noFill/>
                    </a:ln>
                    <a:solidFill>
                      <a:srgbClr val="FF0000"/>
                    </a:solidFill>
                    <a:effectLst/>
                    <a:uLnTx/>
                    <a:uFillTx/>
                  </a:rPr>
                  <a:t>s</a:t>
                </a:r>
              </a:p>
              <a:p>
                <a:pPr defTabSz="825500" hangingPunct="1"/>
                <a:r>
                  <a:rPr kumimoji="0" lang="en-US" sz="3600" b="0" i="0" u="none" strike="noStrike" kern="0" cap="none" spc="0" normalizeH="0" baseline="0" noProof="0" dirty="0">
                    <a:ln>
                      <a:noFill/>
                    </a:ln>
                    <a:solidFill>
                      <a:srgbClr val="000000"/>
                    </a:solidFill>
                    <a:effectLst/>
                    <a:uLnTx/>
                    <a:uFillTx/>
                  </a:rPr>
                  <a:t>Model</a:t>
                </a:r>
                <a:r>
                  <a:rPr lang="en-US" sz="3600" dirty="0">
                    <a:solidFill>
                      <a:srgbClr val="000000"/>
                    </a:solidFill>
                  </a:rPr>
                  <a:t>: 3-state Hidden Markov</a:t>
                </a:r>
                <a:endParaRPr kumimoji="0" lang="en-US" sz="3600" b="0" i="0" u="none" strike="noStrike" kern="0" cap="none" spc="0" normalizeH="0" baseline="0" noProof="0" dirty="0">
                  <a:ln>
                    <a:noFill/>
                  </a:ln>
                  <a:solidFill>
                    <a:srgbClr val="000000"/>
                  </a:solidFill>
                  <a:effectLst/>
                  <a:uLnTx/>
                  <a:uFillTx/>
                </a:endParaRPr>
              </a:p>
              <a:p>
                <a:pPr marL="0" marR="0" lvl="0" indent="0" defTabSz="82550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000000"/>
                  </a:solidFill>
                  <a:effectLst/>
                  <a:uLnTx/>
                  <a:uFillTx/>
                </a:endParaRPr>
              </a:p>
              <a:p>
                <a:pPr marL="0" marR="0" lvl="0" indent="0" defTabSz="82550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000000"/>
                  </a:solidFill>
                  <a:effectLst/>
                  <a:uLnTx/>
                  <a:uFillTx/>
                </a:endParaRPr>
              </a:p>
            </p:txBody>
          </p:sp>
        </mc:Choice>
        <mc:Fallback xmlns="">
          <p:sp>
            <p:nvSpPr>
              <p:cNvPr id="10" name="TextBox 9">
                <a:extLst>
                  <a:ext uri="{FF2B5EF4-FFF2-40B4-BE49-F238E27FC236}">
                    <a16:creationId xmlns:a16="http://schemas.microsoft.com/office/drawing/2014/main" id="{8E962395-40E0-1E39-608C-08E622BED097}"/>
                  </a:ext>
                </a:extLst>
              </p:cNvPr>
              <p:cNvSpPr txBox="1">
                <a:spLocks noRot="1" noChangeAspect="1" noMove="1" noResize="1" noEditPoints="1" noAdjustHandles="1" noChangeArrowheads="1" noChangeShapeType="1" noTextEdit="1"/>
              </p:cNvSpPr>
              <p:nvPr/>
            </p:nvSpPr>
            <p:spPr>
              <a:xfrm>
                <a:off x="2230319" y="2714696"/>
                <a:ext cx="8820710" cy="3426579"/>
              </a:xfrm>
              <a:prstGeom prst="rect">
                <a:avLst/>
              </a:prstGeom>
              <a:blipFill>
                <a:blip r:embed="rId5"/>
                <a:stretch>
                  <a:fillRect t="-2135"/>
                </a:stretch>
              </a:blipFill>
              <a:ln w="12700" cap="flat">
                <a:noFill/>
                <a:miter lim="400000"/>
              </a:ln>
              <a:effectLst/>
            </p:spPr>
            <p:txBody>
              <a:bodyPr/>
              <a:lstStyle/>
              <a:p>
                <a:r>
                  <a:rPr lang="en-GB">
                    <a:noFill/>
                  </a:rPr>
                  <a:t> </a:t>
                </a:r>
              </a:p>
            </p:txBody>
          </p:sp>
        </mc:Fallback>
      </mc:AlternateContent>
      <p:sp>
        <p:nvSpPr>
          <p:cNvPr id="25" name="Rectangle 24">
            <a:extLst>
              <a:ext uri="{FF2B5EF4-FFF2-40B4-BE49-F238E27FC236}">
                <a16:creationId xmlns:a16="http://schemas.microsoft.com/office/drawing/2014/main" id="{4C7E48D0-7092-BA7B-3E5C-6B94D38DD441}"/>
              </a:ext>
            </a:extLst>
          </p:cNvPr>
          <p:cNvSpPr/>
          <p:nvPr/>
        </p:nvSpPr>
        <p:spPr>
          <a:xfrm>
            <a:off x="4831453" y="9437168"/>
            <a:ext cx="2085515" cy="98488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w="0"/>
                <a:solidFill>
                  <a:schemeClr val="bg2">
                    <a:lumMod val="10000"/>
                  </a:schemeClr>
                </a:solidFill>
                <a:effectLst>
                  <a:outerShdw blurRad="38100" dist="19050" dir="2700000" algn="tl" rotWithShape="0">
                    <a:srgbClr val="000000">
                      <a:alpha val="40000"/>
                    </a:srgbClr>
                  </a:outerShdw>
                </a:effectLst>
                <a:uLnTx/>
                <a:uFillTx/>
                <a:latin typeface="Helvetica"/>
                <a:sym typeface="Helvetica Neue Medium"/>
              </a:rPr>
              <a:t>Optimized SEB</a:t>
            </a:r>
            <a:endParaRPr kumimoji="0" lang="en-US" sz="3200" b="0" i="0" u="none" strike="noStrike" kern="0" cap="none" spc="0" normalizeH="0" baseline="0" noProof="0" dirty="0">
              <a:ln w="0"/>
              <a:solidFill>
                <a:schemeClr val="bg2">
                  <a:lumMod val="10000"/>
                </a:schemeClr>
              </a:solidFill>
              <a:effectLst>
                <a:outerShdw blurRad="38100" dist="19050" dir="2700000" algn="tl" rotWithShape="0">
                  <a:srgbClr val="000000">
                    <a:alpha val="40000"/>
                  </a:srgbClr>
                </a:outerShdw>
              </a:effectLst>
              <a:uLnTx/>
              <a:uFillTx/>
              <a:latin typeface="Helvetica"/>
              <a:sym typeface="Helvetica Neue Medium"/>
            </a:endParaRPr>
          </a:p>
        </p:txBody>
      </p:sp>
      <p:pic>
        <p:nvPicPr>
          <p:cNvPr id="6" name="Picture 5">
            <a:extLst>
              <a:ext uri="{FF2B5EF4-FFF2-40B4-BE49-F238E27FC236}">
                <a16:creationId xmlns:a16="http://schemas.microsoft.com/office/drawing/2014/main" id="{4024E3CA-46BA-E49E-F3E0-15113D7CF157}"/>
              </a:ext>
            </a:extLst>
          </p:cNvPr>
          <p:cNvPicPr>
            <a:picLocks noChangeAspect="1"/>
          </p:cNvPicPr>
          <p:nvPr/>
        </p:nvPicPr>
        <p:blipFill>
          <a:blip r:embed="rId6"/>
          <a:srcRect t="6982" r="1346"/>
          <a:stretch/>
        </p:blipFill>
        <p:spPr>
          <a:xfrm>
            <a:off x="2395504" y="5232447"/>
            <a:ext cx="8576700" cy="7204008"/>
          </a:xfrm>
          <a:prstGeom prst="rect">
            <a:avLst/>
          </a:prstGeom>
        </p:spPr>
      </p:pic>
      <p:sp>
        <p:nvSpPr>
          <p:cNvPr id="8" name="Star: 5 Points 7">
            <a:extLst>
              <a:ext uri="{FF2B5EF4-FFF2-40B4-BE49-F238E27FC236}">
                <a16:creationId xmlns:a16="http://schemas.microsoft.com/office/drawing/2014/main" id="{8CB25165-4918-F136-5508-1B5EAF41B63F}"/>
              </a:ext>
            </a:extLst>
          </p:cNvPr>
          <p:cNvSpPr/>
          <p:nvPr/>
        </p:nvSpPr>
        <p:spPr>
          <a:xfrm>
            <a:off x="7765782" y="8969902"/>
            <a:ext cx="553907" cy="401461"/>
          </a:xfrm>
          <a:prstGeom prst="star5">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Star: 5 Points 10">
            <a:extLst>
              <a:ext uri="{FF2B5EF4-FFF2-40B4-BE49-F238E27FC236}">
                <a16:creationId xmlns:a16="http://schemas.microsoft.com/office/drawing/2014/main" id="{B36E8AA4-0166-8DBD-53D0-A97AE91133D7}"/>
              </a:ext>
            </a:extLst>
          </p:cNvPr>
          <p:cNvSpPr/>
          <p:nvPr/>
        </p:nvSpPr>
        <p:spPr>
          <a:xfrm>
            <a:off x="5898085" y="7459540"/>
            <a:ext cx="553907" cy="401461"/>
          </a:xfrm>
          <a:prstGeom prst="star5">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Rectangle 12">
            <a:extLst>
              <a:ext uri="{FF2B5EF4-FFF2-40B4-BE49-F238E27FC236}">
                <a16:creationId xmlns:a16="http://schemas.microsoft.com/office/drawing/2014/main" id="{949B2158-6A63-2013-ED2B-7B1C31BE96D8}"/>
              </a:ext>
            </a:extLst>
          </p:cNvPr>
          <p:cNvSpPr/>
          <p:nvPr/>
        </p:nvSpPr>
        <p:spPr>
          <a:xfrm>
            <a:off x="7495544" y="5412317"/>
            <a:ext cx="3124405" cy="98488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Tuning G</a:t>
            </a:r>
            <a:r>
              <a:rPr kumimoji="0" lang="en-GB" sz="3200" b="0" i="0" u="none" strike="noStrike" kern="0" cap="none" spc="0" normalizeH="0" baseline="-2500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TB2</a:t>
            </a:r>
            <a:r>
              <a:rPr kumimoji="0" lang="en-GB"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 </a:t>
            </a:r>
          </a:p>
          <a:p>
            <a:pPr marL="0" marR="0" lvl="0" indent="0" defTabSz="825500" eaLnBrk="1" fontAlgn="auto" latinLnBrk="0" hangingPunct="1">
              <a:lnSpc>
                <a:spcPct val="100000"/>
              </a:lnSpc>
              <a:spcBef>
                <a:spcPts val="0"/>
              </a:spcBef>
              <a:spcAft>
                <a:spcPts val="0"/>
              </a:spcAft>
              <a:buClrTx/>
              <a:buSzTx/>
              <a:buFontTx/>
              <a:buNone/>
              <a:tabLst/>
              <a:defRPr/>
            </a:pPr>
            <a:r>
              <a:rPr lang="en-GB" sz="3200" dirty="0">
                <a:ln w="0"/>
                <a:solidFill>
                  <a:srgbClr val="FF644E"/>
                </a:solidFill>
                <a:effectLst>
                  <a:outerShdw blurRad="38100" dist="19050" dir="2700000" algn="tl" rotWithShape="0">
                    <a:srgbClr val="000000">
                      <a:alpha val="40000"/>
                    </a:srgbClr>
                  </a:outerShdw>
                </a:effectLst>
                <a:latin typeface="Helvetica"/>
                <a:sym typeface="Helvetica Neue Medium"/>
              </a:rPr>
              <a:t>tunes</a:t>
            </a:r>
            <a:r>
              <a:rPr kumimoji="0" lang="en-GB"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T</a:t>
            </a:r>
            <a:r>
              <a:rPr kumimoji="0" lang="en-GB" sz="3200" b="0" i="0" u="none" strike="noStrike" kern="0" cap="none" spc="0" normalizeH="0" baseline="-2500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1</a:t>
            </a:r>
            <a:r>
              <a:rPr kumimoji="0" lang="en-GB"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 ratios</a:t>
            </a:r>
            <a:endParaRPr kumimoji="0" lang="en-US"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endParaRPr>
          </a:p>
        </p:txBody>
      </p:sp>
      <p:grpSp>
        <p:nvGrpSpPr>
          <p:cNvPr id="14" name="Group 13">
            <a:extLst>
              <a:ext uri="{FF2B5EF4-FFF2-40B4-BE49-F238E27FC236}">
                <a16:creationId xmlns:a16="http://schemas.microsoft.com/office/drawing/2014/main" id="{A9AE67F8-1401-DAD1-0805-C47E3E3B9108}"/>
              </a:ext>
            </a:extLst>
          </p:cNvPr>
          <p:cNvGrpSpPr/>
          <p:nvPr/>
        </p:nvGrpSpPr>
        <p:grpSpPr>
          <a:xfrm>
            <a:off x="22176208" y="0"/>
            <a:ext cx="2709459" cy="2821348"/>
            <a:chOff x="17368234" y="2473505"/>
            <a:chExt cx="2709459" cy="2821348"/>
          </a:xfrm>
        </p:grpSpPr>
        <p:sp>
          <p:nvSpPr>
            <p:cNvPr id="16" name="Virginia Ciriano  Tejel">
              <a:extLst>
                <a:ext uri="{FF2B5EF4-FFF2-40B4-BE49-F238E27FC236}">
                  <a16:creationId xmlns:a16="http://schemas.microsoft.com/office/drawing/2014/main" id="{25260115-570F-4607-2366-73D072D4CB3D}"/>
                </a:ext>
              </a:extLst>
            </p:cNvPr>
            <p:cNvSpPr txBox="1"/>
            <p:nvPr/>
          </p:nvSpPr>
          <p:spPr>
            <a:xfrm>
              <a:off x="17666390" y="4528951"/>
              <a:ext cx="2411303" cy="7659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363" tIns="71363" rIns="71363" bIns="71363"/>
            <a:lstStyle/>
            <a:p>
              <a:pPr marL="0" marR="0" lvl="0" indent="0" algn="l" defTabSz="820709" rtl="0" eaLnBrk="0" fontAlgn="base" latinLnBrk="0" hangingPunct="0">
                <a:lnSpc>
                  <a:spcPct val="100000"/>
                </a:lnSpc>
                <a:spcBef>
                  <a:spcPct val="0"/>
                </a:spcBef>
                <a:spcAft>
                  <a:spcPct val="0"/>
                </a:spcAft>
                <a:buClrTx/>
                <a:buSzTx/>
                <a:buFontTx/>
                <a:buNone/>
                <a:tabLst/>
                <a:defRPr sz="2100" b="0">
                  <a:solidFill>
                    <a:srgbClr val="EB534C"/>
                  </a:solidFill>
                  <a:latin typeface="+mn-lt"/>
                  <a:ea typeface="+mn-ea"/>
                  <a:cs typeface="+mn-cs"/>
                  <a:sym typeface="Helvetica Neue Medium"/>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Constance Laine</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19" name="Picture 18" descr="A picture containing text, wall, person, indoor&#10;&#10;Description automatically generated">
              <a:extLst>
                <a:ext uri="{FF2B5EF4-FFF2-40B4-BE49-F238E27FC236}">
                  <a16:creationId xmlns:a16="http://schemas.microsoft.com/office/drawing/2014/main" id="{8EA7014A-F944-9CA4-9E12-C1DDAB620F3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200" b="90000" l="7400" r="90000">
                          <a14:foregroundMark x1="7400" y1="53800" x2="7400" y2="53800"/>
                          <a14:foregroundMark x1="50000" y1="9400" x2="50000" y2="9400"/>
                          <a14:foregroundMark x1="69200" y1="79400" x2="69200" y2="79400"/>
                          <a14:foregroundMark x1="75000" y1="75000" x2="75000" y2="75000"/>
                          <a14:foregroundMark x1="76200" y1="74600" x2="76200" y2="74600"/>
                          <a14:foregroundMark x1="76600" y1="74600" x2="75000" y2="76200"/>
                          <a14:foregroundMark x1="79800" y1="75600" x2="68800" y2="77000"/>
                          <a14:foregroundMark x1="68800" y1="77000" x2="68600" y2="82000"/>
                          <a14:foregroundMark x1="47800" y1="6200" x2="47800" y2="6200"/>
                        </a14:backgroundRemoval>
                      </a14:imgEffect>
                    </a14:imgLayer>
                  </a14:imgProps>
                </a:ext>
                <a:ext uri="{28A0092B-C50C-407E-A947-70E740481C1C}">
                  <a14:useLocalDpi xmlns:a14="http://schemas.microsoft.com/office/drawing/2010/main" val="0"/>
                </a:ext>
              </a:extLst>
            </a:blip>
            <a:stretch>
              <a:fillRect/>
            </a:stretch>
          </p:blipFill>
          <p:spPr>
            <a:xfrm>
              <a:off x="17368234" y="2473505"/>
              <a:ext cx="2194210" cy="2194210"/>
            </a:xfrm>
            <a:prstGeom prst="rect">
              <a:avLst/>
            </a:prstGeom>
          </p:spPr>
        </p:pic>
      </p:grpSp>
      <p:pic>
        <p:nvPicPr>
          <p:cNvPr id="3" name="Picture 2">
            <a:extLst>
              <a:ext uri="{FF2B5EF4-FFF2-40B4-BE49-F238E27FC236}">
                <a16:creationId xmlns:a16="http://schemas.microsoft.com/office/drawing/2014/main" id="{FCFC0C1A-E464-E88E-00AD-3BEEFF0C4356}"/>
              </a:ext>
            </a:extLst>
          </p:cNvPr>
          <p:cNvPicPr>
            <a:picLocks noChangeAspect="1"/>
          </p:cNvPicPr>
          <p:nvPr/>
        </p:nvPicPr>
        <p:blipFill>
          <a:blip r:embed="rId9"/>
          <a:stretch>
            <a:fillRect/>
          </a:stretch>
        </p:blipFill>
        <p:spPr>
          <a:xfrm>
            <a:off x="221851" y="242802"/>
            <a:ext cx="1652248" cy="1660764"/>
          </a:xfrm>
          <a:prstGeom prst="rect">
            <a:avLst/>
          </a:prstGeom>
        </p:spPr>
      </p:pic>
      <p:sp>
        <p:nvSpPr>
          <p:cNvPr id="9" name="Rectangle 8">
            <a:extLst>
              <a:ext uri="{FF2B5EF4-FFF2-40B4-BE49-F238E27FC236}">
                <a16:creationId xmlns:a16="http://schemas.microsoft.com/office/drawing/2014/main" id="{746211F7-5374-95AB-9569-F96AED53FEF6}"/>
              </a:ext>
            </a:extLst>
          </p:cNvPr>
          <p:cNvSpPr/>
          <p:nvPr/>
        </p:nvSpPr>
        <p:spPr>
          <a:xfrm>
            <a:off x="2067208" y="12962400"/>
            <a:ext cx="9525191" cy="523220"/>
          </a:xfrm>
          <a:prstGeom prst="rect">
            <a:avLst/>
          </a:prstGeom>
          <a:solidFill>
            <a:schemeClr val="accent5"/>
          </a:solidFill>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Helvetica Neue Light"/>
              </a:rPr>
              <a:t>Laine et al. arXiv:2505.10435 (2025)/</a:t>
            </a:r>
            <a:r>
              <a:rPr lang="en-GB" sz="2800" kern="1200" dirty="0">
                <a:solidFill>
                  <a:schemeClr val="bg1"/>
                </a:solidFill>
                <a:latin typeface="Helvetica Neue Light"/>
              </a:rPr>
              <a:t> Nat Sensors in press</a:t>
            </a:r>
            <a:endParaRPr kumimoji="0" lang="en-US" sz="2800" b="0" i="0" u="none" strike="noStrike" kern="1200" cap="none" spc="0" normalizeH="0" baseline="0" noProof="0" dirty="0">
              <a:ln>
                <a:noFill/>
              </a:ln>
              <a:solidFill>
                <a:schemeClr val="bg1"/>
              </a:solidFill>
              <a:effectLst/>
              <a:uLnTx/>
              <a:uFillTx/>
              <a:latin typeface="Helvetica Neue Light"/>
            </a:endParaRPr>
          </a:p>
        </p:txBody>
      </p:sp>
      <p:sp>
        <p:nvSpPr>
          <p:cNvPr id="2" name="TextBox 15">
            <a:extLst>
              <a:ext uri="{FF2B5EF4-FFF2-40B4-BE49-F238E27FC236}">
                <a16:creationId xmlns:a16="http://schemas.microsoft.com/office/drawing/2014/main" id="{BEFF70C6-866D-AAF1-B1AD-77A79EF2498D}"/>
              </a:ext>
            </a:extLst>
          </p:cNvPr>
          <p:cNvSpPr txBox="1"/>
          <p:nvPr/>
        </p:nvSpPr>
        <p:spPr>
          <a:xfrm>
            <a:off x="12470849" y="10897583"/>
            <a:ext cx="10517292" cy="1938992"/>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1">
                    <a:lumMod val="50000"/>
                  </a:schemeClr>
                </a:solidFill>
                <a:latin typeface="Helvetica Neue Medium"/>
                <a:sym typeface="Helvetica Neue Medium"/>
              </a:rPr>
              <a:t>Electrically-</a:t>
            </a:r>
            <a:r>
              <a:rPr lang="en-GB" sz="4000" dirty="0" err="1">
                <a:solidFill>
                  <a:schemeClr val="bg1">
                    <a:lumMod val="50000"/>
                  </a:schemeClr>
                </a:solidFill>
                <a:latin typeface="Helvetica Neue Medium"/>
                <a:sym typeface="Helvetica Neue Medium"/>
              </a:rPr>
              <a:t>tunable</a:t>
            </a:r>
            <a:r>
              <a:rPr lang="en-GB" sz="4000" dirty="0">
                <a:solidFill>
                  <a:schemeClr val="bg1">
                    <a:lumMod val="50000"/>
                  </a:schemeClr>
                </a:solidFill>
                <a:latin typeface="Helvetica Neue Medium"/>
                <a:sym typeface="Helvetica Neue Medium"/>
              </a:rPr>
              <a:t> tunnel barriers (</a:t>
            </a:r>
            <a:r>
              <a:rPr lang="en-GB" sz="4000" dirty="0" err="1">
                <a:solidFill>
                  <a:schemeClr val="bg1">
                    <a:lumMod val="50000"/>
                  </a:schemeClr>
                </a:solidFill>
                <a:latin typeface="Helvetica Neue Medium"/>
                <a:sym typeface="Helvetica Neue Medium"/>
              </a:rPr>
              <a:t>G</a:t>
            </a:r>
            <a:r>
              <a:rPr lang="en-GB" sz="4000" baseline="-25000" dirty="0" err="1">
                <a:solidFill>
                  <a:schemeClr val="bg1">
                    <a:lumMod val="50000"/>
                  </a:schemeClr>
                </a:solidFill>
                <a:latin typeface="Helvetica Neue Medium"/>
                <a:sym typeface="Helvetica Neue Medium"/>
              </a:rPr>
              <a:t>Bi</a:t>
            </a:r>
            <a:r>
              <a:rPr lang="en-GB" sz="4000" dirty="0">
                <a:solidFill>
                  <a:schemeClr val="bg1">
                    <a:lumMod val="50000"/>
                  </a:schemeClr>
                </a:solidFill>
                <a:latin typeface="Helvetica Neue Medium"/>
                <a:sym typeface="Helvetica Neue Medium"/>
              </a:rPr>
              <a:t>)</a:t>
            </a:r>
            <a:endParaRPr kumimoji="0" lang="en-GB" sz="4000" u="none" strike="noStrike" kern="0" cap="none" spc="0" normalizeH="0" baseline="0" noProof="0" dirty="0">
              <a:ln>
                <a:noFill/>
              </a:ln>
              <a:solidFill>
                <a:schemeClr val="bg1">
                  <a:lumMod val="50000"/>
                </a:schemeClr>
              </a:solidFill>
              <a:effectLst/>
              <a:uLnTx/>
              <a:uFillTx/>
              <a:latin typeface="Helvetica Neue Medium"/>
              <a:sym typeface="Helvetica Neue Medium"/>
            </a:endParaRPr>
          </a:p>
          <a:p>
            <a:pPr marL="742950" marR="0" lvl="0" indent="-742950" algn="r" defTabSz="1651000" rtl="0" eaLnBrk="1" fontAlgn="auto" latinLnBrk="0" hangingPunct="1">
              <a:lnSpc>
                <a:spcPct val="100000"/>
              </a:lnSpc>
              <a:spcAft>
                <a:spcPts val="0"/>
              </a:spcAft>
              <a:buClrTx/>
              <a:buSzPct val="50000"/>
              <a:buFont typeface="+mj-lt"/>
              <a:buAutoNum type="arabicPeriod"/>
              <a:tabLst/>
              <a:defRPr sz="3600" b="0">
                <a:latin typeface="+mn-lt"/>
                <a:ea typeface="+mn-ea"/>
                <a:cs typeface="+mn-cs"/>
                <a:sym typeface="Helvetica Neue Medium"/>
              </a:defRPr>
            </a:pPr>
            <a:r>
              <a:rPr lang="en-GB" sz="4000" dirty="0">
                <a:solidFill>
                  <a:srgbClr val="0070C0"/>
                </a:solidFill>
                <a:latin typeface="Helvetica Neue Medium"/>
                <a:sym typeface="Helvetica Neue Medium"/>
              </a:rPr>
              <a:t>Optimization of rf sensor sensitivity (G</a:t>
            </a:r>
            <a:r>
              <a:rPr lang="en-GB" sz="4000" baseline="-25000" dirty="0">
                <a:solidFill>
                  <a:srgbClr val="0070C0"/>
                </a:solidFill>
                <a:latin typeface="Helvetica Neue Medium"/>
                <a:sym typeface="Helvetica Neue Medium"/>
              </a:rPr>
              <a:t>BB1</a:t>
            </a:r>
            <a:r>
              <a:rPr lang="en-GB" sz="4000" dirty="0">
                <a:solidFill>
                  <a:srgbClr val="0070C0"/>
                </a:solidFill>
                <a:latin typeface="Helvetica Neue Medium"/>
                <a:sym typeface="Helvetica Neue Medium"/>
              </a:rPr>
              <a:t>)</a:t>
            </a:r>
          </a:p>
          <a:p>
            <a:pPr marL="742950" marR="0" lvl="0" indent="-742950" algn="r" defTabSz="1651000" rtl="0" eaLnBrk="1" fontAlgn="auto" latinLnBrk="0" hangingPunct="1">
              <a:lnSpc>
                <a:spcPct val="100000"/>
              </a:lnSpc>
              <a:spcAft>
                <a:spcPts val="0"/>
              </a:spcAft>
              <a:buClrTx/>
              <a:buSzPct val="50000"/>
              <a:buFont typeface="+mj-lt"/>
              <a:buAutoNum type="arabicPeriod"/>
              <a:tabLst/>
              <a:defRPr sz="3600" b="0">
                <a:latin typeface="+mn-lt"/>
                <a:ea typeface="+mn-ea"/>
                <a:cs typeface="+mn-cs"/>
                <a:sym typeface="Helvetica Neue Medium"/>
              </a:defRPr>
            </a:pPr>
            <a:r>
              <a:rPr kumimoji="0" lang="en-GB" sz="4000" u="none" strike="noStrike" kern="0" cap="none" spc="0" normalizeH="0" baseline="0" noProof="0" dirty="0">
                <a:ln>
                  <a:noFill/>
                </a:ln>
                <a:solidFill>
                  <a:srgbClr val="00B050"/>
                </a:solidFill>
                <a:effectLst/>
                <a:uLnTx/>
                <a:uFillTx/>
                <a:latin typeface="Helvetica Neue Medium"/>
                <a:sym typeface="Helvetica Neue Medium"/>
              </a:rPr>
              <a:t>Optimization of qubit properties (G</a:t>
            </a:r>
            <a:r>
              <a:rPr kumimoji="0" lang="en-GB" sz="4000" u="none" strike="noStrike" kern="0" cap="none" spc="0" normalizeH="0" baseline="-25000" noProof="0" dirty="0">
                <a:ln>
                  <a:noFill/>
                </a:ln>
                <a:solidFill>
                  <a:srgbClr val="00B050"/>
                </a:solidFill>
                <a:effectLst/>
                <a:uLnTx/>
                <a:uFillTx/>
                <a:latin typeface="Helvetica Neue Medium"/>
                <a:sym typeface="Helvetica Neue Medium"/>
              </a:rPr>
              <a:t>TB2</a:t>
            </a:r>
            <a:r>
              <a:rPr kumimoji="0" lang="en-GB" sz="4000" u="none" strike="noStrike" kern="0" cap="none" spc="0" normalizeH="0" baseline="0" noProof="0" dirty="0">
                <a:ln>
                  <a:noFill/>
                </a:ln>
                <a:solidFill>
                  <a:srgbClr val="00B050"/>
                </a:solidFill>
                <a:effectLst/>
                <a:uLnTx/>
                <a:uFillTx/>
                <a:latin typeface="Helvetica Neue Medium"/>
                <a:sym typeface="Helvetica Neue Medium"/>
              </a:rPr>
              <a:t>)</a:t>
            </a:r>
          </a:p>
        </p:txBody>
      </p:sp>
      <p:sp>
        <p:nvSpPr>
          <p:cNvPr id="17" name="Picture Placeholder 16">
            <a:extLst>
              <a:ext uri="{FF2B5EF4-FFF2-40B4-BE49-F238E27FC236}">
                <a16:creationId xmlns:a16="http://schemas.microsoft.com/office/drawing/2014/main" id="{6122C12D-9F83-832C-040F-79A34D2538D7}"/>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779673158"/>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A0632AA-884B-77C8-8151-1DFCCCD7C6A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E9F651E-EEEC-9676-F86B-51C93628E818}"/>
              </a:ext>
            </a:extLst>
          </p:cNvPr>
          <p:cNvSpPr/>
          <p:nvPr/>
        </p:nvSpPr>
        <p:spPr>
          <a:xfrm>
            <a:off x="0" y="-11459"/>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a:extLst>
              <a:ext uri="{FF2B5EF4-FFF2-40B4-BE49-F238E27FC236}">
                <a16:creationId xmlns:a16="http://schemas.microsoft.com/office/drawing/2014/main" id="{2815FE9A-D5E5-7793-091E-8B7920D5224B}"/>
              </a:ext>
            </a:extLst>
          </p:cNvPr>
          <p:cNvSpPr txBox="1">
            <a:spLocks noGrp="1"/>
          </p:cNvSpPr>
          <p:nvPr>
            <p:ph type="sldNum" sz="quarter" idx="2"/>
          </p:nvPr>
        </p:nvSpPr>
        <p:spPr>
          <a:xfrm>
            <a:off x="22918057" y="12641550"/>
            <a:ext cx="388670" cy="32084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42</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713F3A6-1E03-37C5-B07B-6A6CB980BDE4}"/>
                  </a:ext>
                </a:extLst>
              </p:cNvPr>
              <p:cNvSpPr txBox="1"/>
              <p:nvPr/>
            </p:nvSpPr>
            <p:spPr>
              <a:xfrm>
                <a:off x="2366304" y="3644030"/>
                <a:ext cx="8820710" cy="1210588"/>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rPr>
                  <a:t>Spin parity readout at state-of-the-art F</a:t>
                </a:r>
                <a:r>
                  <a:rPr kumimoji="0" lang="en-US" sz="3600" b="1" i="0" u="none" strike="noStrike" kern="0" cap="none" spc="0" normalizeH="0" baseline="-25000" noProof="0" dirty="0">
                    <a:ln>
                      <a:noFill/>
                    </a:ln>
                    <a:solidFill>
                      <a:srgbClr val="FFFFFF"/>
                    </a:solidFill>
                    <a:effectLst/>
                    <a:uLnTx/>
                    <a:uFillTx/>
                  </a:rPr>
                  <a:t>m</a:t>
                </a:r>
                <a:r>
                  <a:rPr kumimoji="0" lang="en-US" sz="3600" b="1" i="0" u="none" strike="noStrike" kern="0" cap="none" spc="0" normalizeH="0" baseline="0" noProof="0" dirty="0">
                    <a:ln>
                      <a:noFill/>
                    </a:ln>
                    <a:solidFill>
                      <a:srgbClr val="FFFFFF"/>
                    </a:solidFill>
                    <a:effectLst/>
                    <a:uLnTx/>
                    <a:uFillTx/>
                  </a:rPr>
                  <a:t> = 99.99% in 200</a:t>
                </a:r>
                <a14:m>
                  <m:oMath xmlns:m="http://schemas.openxmlformats.org/officeDocument/2006/math">
                    <m:r>
                      <a:rPr kumimoji="0" lang="en-US" sz="3600" b="1" i="1" u="none" strike="noStrike" kern="0" cap="none" spc="0" normalizeH="0" baseline="0" noProof="0" smtClean="0">
                        <a:ln>
                          <a:noFill/>
                        </a:ln>
                        <a:solidFill>
                          <a:srgbClr val="FFFFFF"/>
                        </a:solidFill>
                        <a:effectLst/>
                        <a:uLnTx/>
                        <a:uFillTx/>
                        <a:latin typeface="Cambria Math" panose="02040503050406030204" pitchFamily="18" charset="0"/>
                        <a:ea typeface="Cambria Math" panose="02040503050406030204" pitchFamily="18" charset="0"/>
                      </a:rPr>
                      <m:t>𝝁</m:t>
                    </m:r>
                  </m:oMath>
                </a14:m>
                <a:r>
                  <a:rPr kumimoji="0" lang="en-US" sz="3600" b="1" i="0" u="none" strike="noStrike" kern="0" cap="none" spc="0" normalizeH="0" baseline="0" noProof="0" dirty="0">
                    <a:ln>
                      <a:noFill/>
                    </a:ln>
                    <a:solidFill>
                      <a:srgbClr val="FFFFFF"/>
                    </a:solidFill>
                    <a:effectLst/>
                    <a:uLnTx/>
                    <a:uFillTx/>
                  </a:rPr>
                  <a:t>s</a:t>
                </a:r>
              </a:p>
            </p:txBody>
          </p:sp>
        </mc:Choice>
        <mc:Fallback xmlns="">
          <p:sp>
            <p:nvSpPr>
              <p:cNvPr id="5" name="TextBox 4">
                <a:extLst>
                  <a:ext uri="{FF2B5EF4-FFF2-40B4-BE49-F238E27FC236}">
                    <a16:creationId xmlns:a16="http://schemas.microsoft.com/office/drawing/2014/main" id="{8713F3A6-1E03-37C5-B07B-6A6CB980BDE4}"/>
                  </a:ext>
                </a:extLst>
              </p:cNvPr>
              <p:cNvSpPr txBox="1">
                <a:spLocks noRot="1" noChangeAspect="1" noMove="1" noResize="1" noEditPoints="1" noAdjustHandles="1" noChangeArrowheads="1" noChangeShapeType="1" noTextEdit="1"/>
              </p:cNvSpPr>
              <p:nvPr/>
            </p:nvSpPr>
            <p:spPr>
              <a:xfrm>
                <a:off x="2366304" y="3644030"/>
                <a:ext cx="8820710" cy="1210588"/>
              </a:xfrm>
              <a:prstGeom prst="rect">
                <a:avLst/>
              </a:prstGeom>
              <a:blipFill>
                <a:blip r:embed="rId3"/>
                <a:stretch>
                  <a:fillRect t="-7071" r="-138" b="-18687"/>
                </a:stretch>
              </a:blipFill>
              <a:ln w="12700" cap="flat">
                <a:noFill/>
                <a:miter lim="400000"/>
              </a:ln>
              <a:effectLst/>
            </p:spPr>
            <p:txBody>
              <a:bodyPr/>
              <a:lstStyle/>
              <a:p>
                <a:r>
                  <a:rPr lang="en-GB">
                    <a:noFill/>
                  </a:rPr>
                  <a:t> </a:t>
                </a:r>
              </a:p>
            </p:txBody>
          </p:sp>
        </mc:Fallback>
      </mc:AlternateContent>
      <p:sp>
        <p:nvSpPr>
          <p:cNvPr id="7" name="Rounded Rectangle 8">
            <a:extLst>
              <a:ext uri="{FF2B5EF4-FFF2-40B4-BE49-F238E27FC236}">
                <a16:creationId xmlns:a16="http://schemas.microsoft.com/office/drawing/2014/main" id="{357E7F64-66C2-2D29-5AD0-9CB305B31786}"/>
              </a:ext>
            </a:extLst>
          </p:cNvPr>
          <p:cNvSpPr/>
          <p:nvPr/>
        </p:nvSpPr>
        <p:spPr>
          <a:xfrm>
            <a:off x="2067208" y="2593888"/>
            <a:ext cx="9412415" cy="2443433"/>
          </a:xfrm>
          <a:prstGeom prst="roundRect">
            <a:avLst>
              <a:gd name="adj" fmla="val 6970"/>
            </a:avLst>
          </a:prstGeom>
          <a:solidFill>
            <a:srgbClr val="FF644E">
              <a:lumMod val="60000"/>
              <a:lumOff val="40000"/>
            </a:srgbClr>
          </a:solidFill>
          <a:ln w="9525" cap="flat" cmpd="sng" algn="ctr">
            <a:solidFill>
              <a:srgbClr val="FF644E"/>
            </a:solidFill>
            <a:prstDash val="solid"/>
          </a:ln>
          <a:effectLst>
            <a:outerShdw blurRad="50800" dist="38100" dir="5400000" algn="t" rotWithShape="0">
              <a:prstClr val="black">
                <a:alpha val="40000"/>
              </a:prstClr>
            </a:outerShdw>
          </a:effectLst>
        </p:spPr>
        <p:txBody>
          <a:bodyPr rot="0" spcFirstLastPara="1" vertOverflow="overflow" horzOverflow="overflow" vert="horz" wrap="square" lIns="0" tIns="0" rIns="0" bIns="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FFFFFF"/>
              </a:solidFill>
              <a:effectLst/>
              <a:uLnTx/>
              <a:uFillTx/>
              <a:latin typeface="Helvetica Neue Medium"/>
              <a:sym typeface="Helvetica Neue Medium"/>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BE9C7CB-963A-8DF3-73AD-3B428F486C5D}"/>
                  </a:ext>
                </a:extLst>
              </p:cNvPr>
              <p:cNvSpPr txBox="1"/>
              <p:nvPr/>
            </p:nvSpPr>
            <p:spPr>
              <a:xfrm>
                <a:off x="2230319" y="2714696"/>
                <a:ext cx="8820710" cy="3426579"/>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r>
                  <a:rPr lang="en-US" sz="3600" b="1" dirty="0">
                    <a:solidFill>
                      <a:srgbClr val="000000"/>
                    </a:solidFill>
                  </a:rPr>
                  <a:t>Readout fidelity – Spin parity</a:t>
                </a:r>
                <a:endParaRPr kumimoji="0" lang="en-US" sz="3600" b="1" i="0" u="none" strike="noStrike" kern="0" cap="none" spc="0" normalizeH="0" baseline="0" noProof="0" dirty="0">
                  <a:ln>
                    <a:noFill/>
                  </a:ln>
                  <a:solidFill>
                    <a:srgbClr val="000000"/>
                  </a:solidFill>
                  <a:effectLst/>
                  <a:uLnTx/>
                  <a:uFillTx/>
                </a:endParaRPr>
              </a:p>
              <a:p>
                <a:pPr marL="0" marR="0" lvl="0" indent="0" defTabSz="8255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000000"/>
                    </a:solidFill>
                    <a:effectLst/>
                    <a:uLnTx/>
                    <a:uFillTx/>
                  </a:rPr>
                  <a:t>  </a:t>
                </a:r>
                <a:r>
                  <a:rPr kumimoji="0" lang="en-US" sz="3600" b="1" i="0" u="none" strike="noStrike" kern="0" cap="none" spc="0" normalizeH="0" baseline="0" noProof="0" dirty="0">
                    <a:ln>
                      <a:noFill/>
                    </a:ln>
                    <a:solidFill>
                      <a:srgbClr val="FFFF00"/>
                    </a:solidFill>
                    <a:effectLst/>
                    <a:uLnTx/>
                    <a:uFillTx/>
                  </a:rPr>
                  <a:t>F</a:t>
                </a:r>
                <a:r>
                  <a:rPr kumimoji="0" lang="en-US" sz="3600" b="1" i="0" u="none" strike="noStrike" kern="0" cap="none" spc="0" normalizeH="0" baseline="-25000" noProof="0" dirty="0">
                    <a:ln>
                      <a:noFill/>
                    </a:ln>
                    <a:solidFill>
                      <a:srgbClr val="FFFF00"/>
                    </a:solidFill>
                    <a:effectLst/>
                    <a:uLnTx/>
                    <a:uFillTx/>
                  </a:rPr>
                  <a:t>m</a:t>
                </a:r>
                <a:r>
                  <a:rPr kumimoji="0" lang="en-US" sz="3600" b="1" i="0" u="none" strike="noStrike" kern="0" cap="none" spc="0" normalizeH="0" baseline="0" noProof="0" dirty="0">
                    <a:ln>
                      <a:noFill/>
                    </a:ln>
                    <a:solidFill>
                      <a:srgbClr val="FFFF00"/>
                    </a:solidFill>
                    <a:effectLst/>
                    <a:uLnTx/>
                    <a:uFillTx/>
                  </a:rPr>
                  <a:t> = 99.9% </a:t>
                </a:r>
                <a:r>
                  <a:rPr kumimoji="0" lang="en-US" sz="3600" b="0" i="0" u="none" strike="noStrike" kern="0" cap="none" spc="0" normalizeH="0" baseline="0" noProof="0" dirty="0">
                    <a:ln>
                      <a:noFill/>
                    </a:ln>
                    <a:solidFill>
                      <a:srgbClr val="FFFF00"/>
                    </a:solidFill>
                    <a:effectLst/>
                    <a:uLnTx/>
                    <a:uFillTx/>
                  </a:rPr>
                  <a:t>in </a:t>
                </a:r>
                <a:r>
                  <a:rPr lang="en-US" sz="3600" dirty="0">
                    <a:solidFill>
                      <a:srgbClr val="FFFF00"/>
                    </a:solidFill>
                  </a:rPr>
                  <a:t>200 </a:t>
                </a:r>
                <a14:m>
                  <m:oMath xmlns:m="http://schemas.openxmlformats.org/officeDocument/2006/math">
                    <m:r>
                      <a:rPr kumimoji="0" lang="en-US" sz="3600" b="0" i="1" u="none" strike="noStrike" kern="0" cap="none" spc="0" normalizeH="0" baseline="0" noProof="0" smtClean="0">
                        <a:ln>
                          <a:noFill/>
                        </a:ln>
                        <a:solidFill>
                          <a:srgbClr val="FFFF00"/>
                        </a:solidFill>
                        <a:effectLst/>
                        <a:uLnTx/>
                        <a:uFillTx/>
                        <a:latin typeface="Cambria Math" panose="02040503050406030204" pitchFamily="18" charset="0"/>
                        <a:ea typeface="Cambria Math" panose="02040503050406030204" pitchFamily="18" charset="0"/>
                      </a:rPr>
                      <m:t>𝜇</m:t>
                    </m:r>
                  </m:oMath>
                </a14:m>
                <a:r>
                  <a:rPr kumimoji="0" lang="en-US" sz="3600" b="0" i="0" u="none" strike="noStrike" kern="0" cap="none" spc="0" normalizeH="0" baseline="0" noProof="0" dirty="0">
                    <a:ln>
                      <a:noFill/>
                    </a:ln>
                    <a:solidFill>
                      <a:srgbClr val="FFFF00"/>
                    </a:solidFill>
                    <a:effectLst/>
                    <a:uLnTx/>
                    <a:uFillTx/>
                  </a:rPr>
                  <a:t>s</a:t>
                </a:r>
              </a:p>
              <a:p>
                <a:pPr defTabSz="825500" hangingPunct="1"/>
                <a:r>
                  <a:rPr kumimoji="0" lang="en-US" sz="3600" b="1" i="0" u="none" strike="noStrike" kern="0" cap="none" spc="0" normalizeH="0" baseline="0" noProof="0" dirty="0">
                    <a:ln>
                      <a:noFill/>
                    </a:ln>
                    <a:solidFill>
                      <a:srgbClr val="FF0000"/>
                    </a:solidFill>
                    <a:effectLst/>
                    <a:uLnTx/>
                    <a:uFillTx/>
                  </a:rPr>
                  <a:t>F</a:t>
                </a:r>
                <a:r>
                  <a:rPr kumimoji="0" lang="en-US" sz="3600" b="1" i="0" u="none" strike="noStrike" kern="0" cap="none" spc="0" normalizeH="0" baseline="-25000" noProof="0" dirty="0">
                    <a:ln>
                      <a:noFill/>
                    </a:ln>
                    <a:solidFill>
                      <a:srgbClr val="FF0000"/>
                    </a:solidFill>
                    <a:effectLst/>
                    <a:uLnTx/>
                    <a:uFillTx/>
                  </a:rPr>
                  <a:t>m</a:t>
                </a:r>
                <a:r>
                  <a:rPr kumimoji="0" lang="en-US" sz="3600" b="1" i="0" u="none" strike="noStrike" kern="0" cap="none" spc="0" normalizeH="0" baseline="0" noProof="0" dirty="0">
                    <a:ln>
                      <a:noFill/>
                    </a:ln>
                    <a:solidFill>
                      <a:srgbClr val="FF0000"/>
                    </a:solidFill>
                    <a:effectLst/>
                    <a:uLnTx/>
                    <a:uFillTx/>
                  </a:rPr>
                  <a:t> = 99% </a:t>
                </a:r>
                <a:r>
                  <a:rPr kumimoji="0" lang="en-US" sz="3600" b="0" i="0" u="none" strike="noStrike" kern="0" cap="none" spc="0" normalizeH="0" baseline="0" noProof="0" dirty="0">
                    <a:ln>
                      <a:noFill/>
                    </a:ln>
                    <a:solidFill>
                      <a:srgbClr val="FF0000"/>
                    </a:solidFill>
                    <a:effectLst/>
                    <a:uLnTx/>
                    <a:uFillTx/>
                  </a:rPr>
                  <a:t>in </a:t>
                </a:r>
                <a:r>
                  <a:rPr lang="en-US" sz="3600" noProof="0" dirty="0">
                    <a:solidFill>
                      <a:srgbClr val="FF0000"/>
                    </a:solidFill>
                  </a:rPr>
                  <a:t>24</a:t>
                </a:r>
                <a14:m>
                  <m:oMath xmlns:m="http://schemas.openxmlformats.org/officeDocument/2006/math">
                    <m:r>
                      <a:rPr kumimoji="0" lang="en-GB" sz="3600" b="0" i="0" u="none" strike="noStrike" kern="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rPr>
                      <m:t> </m:t>
                    </m:r>
                    <m:r>
                      <a:rPr kumimoji="0" lang="en-US" sz="3600" b="0" i="1" u="none" strike="noStrike" kern="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rPr>
                      <m:t>𝜇</m:t>
                    </m:r>
                  </m:oMath>
                </a14:m>
                <a:r>
                  <a:rPr kumimoji="0" lang="en-US" sz="3600" b="0" i="0" u="none" strike="noStrike" kern="0" cap="none" spc="0" normalizeH="0" baseline="0" noProof="0" dirty="0">
                    <a:ln>
                      <a:noFill/>
                    </a:ln>
                    <a:solidFill>
                      <a:srgbClr val="FF0000"/>
                    </a:solidFill>
                    <a:effectLst/>
                    <a:uLnTx/>
                    <a:uFillTx/>
                  </a:rPr>
                  <a:t>s</a:t>
                </a:r>
              </a:p>
              <a:p>
                <a:pPr defTabSz="825500" hangingPunct="1"/>
                <a:r>
                  <a:rPr kumimoji="0" lang="en-US" sz="3600" b="0" i="0" u="none" strike="noStrike" kern="0" cap="none" spc="0" normalizeH="0" baseline="0" noProof="0" dirty="0">
                    <a:ln>
                      <a:noFill/>
                    </a:ln>
                    <a:solidFill>
                      <a:srgbClr val="000000"/>
                    </a:solidFill>
                    <a:effectLst/>
                    <a:uLnTx/>
                    <a:uFillTx/>
                  </a:rPr>
                  <a:t>Model</a:t>
                </a:r>
                <a:r>
                  <a:rPr lang="en-US" sz="3600" dirty="0">
                    <a:solidFill>
                      <a:srgbClr val="000000"/>
                    </a:solidFill>
                  </a:rPr>
                  <a:t>: 3-state Hidden Markov</a:t>
                </a:r>
                <a:endParaRPr kumimoji="0" lang="en-US" sz="3600" b="0" i="0" u="none" strike="noStrike" kern="0" cap="none" spc="0" normalizeH="0" baseline="0" noProof="0" dirty="0">
                  <a:ln>
                    <a:noFill/>
                  </a:ln>
                  <a:solidFill>
                    <a:srgbClr val="000000"/>
                  </a:solidFill>
                  <a:effectLst/>
                  <a:uLnTx/>
                  <a:uFillTx/>
                </a:endParaRPr>
              </a:p>
              <a:p>
                <a:pPr marL="0" marR="0" lvl="0" indent="0" defTabSz="82550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000000"/>
                  </a:solidFill>
                  <a:effectLst/>
                  <a:uLnTx/>
                  <a:uFillTx/>
                </a:endParaRPr>
              </a:p>
              <a:p>
                <a:pPr marL="0" marR="0" lvl="0" indent="0" defTabSz="82550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000000"/>
                  </a:solidFill>
                  <a:effectLst/>
                  <a:uLnTx/>
                  <a:uFillTx/>
                </a:endParaRPr>
              </a:p>
            </p:txBody>
          </p:sp>
        </mc:Choice>
        <mc:Fallback xmlns="">
          <p:sp>
            <p:nvSpPr>
              <p:cNvPr id="10" name="TextBox 9">
                <a:extLst>
                  <a:ext uri="{FF2B5EF4-FFF2-40B4-BE49-F238E27FC236}">
                    <a16:creationId xmlns:a16="http://schemas.microsoft.com/office/drawing/2014/main" id="{FBE9C7CB-963A-8DF3-73AD-3B428F486C5D}"/>
                  </a:ext>
                </a:extLst>
              </p:cNvPr>
              <p:cNvSpPr txBox="1">
                <a:spLocks noRot="1" noChangeAspect="1" noMove="1" noResize="1" noEditPoints="1" noAdjustHandles="1" noChangeArrowheads="1" noChangeShapeType="1" noTextEdit="1"/>
              </p:cNvSpPr>
              <p:nvPr/>
            </p:nvSpPr>
            <p:spPr>
              <a:xfrm>
                <a:off x="2230319" y="2714696"/>
                <a:ext cx="8820710" cy="3426579"/>
              </a:xfrm>
              <a:prstGeom prst="rect">
                <a:avLst/>
              </a:prstGeom>
              <a:blipFill>
                <a:blip r:embed="rId4"/>
                <a:stretch>
                  <a:fillRect t="-2135"/>
                </a:stretch>
              </a:blipFill>
              <a:ln w="12700" cap="flat">
                <a:noFill/>
                <a:miter lim="400000"/>
              </a:ln>
              <a:effectLst/>
            </p:spPr>
            <p:txBody>
              <a:bodyPr/>
              <a:lstStyle/>
              <a:p>
                <a:r>
                  <a:rPr lang="en-GB">
                    <a:noFill/>
                  </a:rPr>
                  <a:t> </a:t>
                </a:r>
              </a:p>
            </p:txBody>
          </p:sp>
        </mc:Fallback>
      </mc:AlternateContent>
      <p:sp>
        <p:nvSpPr>
          <p:cNvPr id="25" name="Rectangle 24">
            <a:extLst>
              <a:ext uri="{FF2B5EF4-FFF2-40B4-BE49-F238E27FC236}">
                <a16:creationId xmlns:a16="http://schemas.microsoft.com/office/drawing/2014/main" id="{7561C68E-8210-FCE7-7A5B-2980A1321561}"/>
              </a:ext>
            </a:extLst>
          </p:cNvPr>
          <p:cNvSpPr/>
          <p:nvPr/>
        </p:nvSpPr>
        <p:spPr>
          <a:xfrm>
            <a:off x="4831453" y="9437168"/>
            <a:ext cx="2085515" cy="98488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w="0"/>
                <a:solidFill>
                  <a:schemeClr val="bg2">
                    <a:lumMod val="10000"/>
                  </a:schemeClr>
                </a:solidFill>
                <a:effectLst>
                  <a:outerShdw blurRad="38100" dist="19050" dir="2700000" algn="tl" rotWithShape="0">
                    <a:srgbClr val="000000">
                      <a:alpha val="40000"/>
                    </a:srgbClr>
                  </a:outerShdw>
                </a:effectLst>
                <a:uLnTx/>
                <a:uFillTx/>
                <a:latin typeface="Helvetica"/>
                <a:sym typeface="Helvetica Neue Medium"/>
              </a:rPr>
              <a:t>Optimized SEB</a:t>
            </a:r>
            <a:endParaRPr kumimoji="0" lang="en-US" sz="3200" b="0" i="0" u="none" strike="noStrike" kern="0" cap="none" spc="0" normalizeH="0" baseline="0" noProof="0" dirty="0">
              <a:ln w="0"/>
              <a:solidFill>
                <a:schemeClr val="bg2">
                  <a:lumMod val="10000"/>
                </a:schemeClr>
              </a:solidFill>
              <a:effectLst>
                <a:outerShdw blurRad="38100" dist="19050" dir="2700000" algn="tl" rotWithShape="0">
                  <a:srgbClr val="000000">
                    <a:alpha val="40000"/>
                  </a:srgbClr>
                </a:outerShdw>
              </a:effectLst>
              <a:uLnTx/>
              <a:uFillTx/>
              <a:latin typeface="Helvetica"/>
              <a:sym typeface="Helvetica Neue Medium"/>
            </a:endParaRPr>
          </a:p>
        </p:txBody>
      </p:sp>
      <p:sp>
        <p:nvSpPr>
          <p:cNvPr id="26" name="TextBox 15">
            <a:extLst>
              <a:ext uri="{FF2B5EF4-FFF2-40B4-BE49-F238E27FC236}">
                <a16:creationId xmlns:a16="http://schemas.microsoft.com/office/drawing/2014/main" id="{348F1A0C-2CE3-59F4-99DC-2212F380A58D}"/>
              </a:ext>
            </a:extLst>
          </p:cNvPr>
          <p:cNvSpPr txBox="1"/>
          <p:nvPr/>
        </p:nvSpPr>
        <p:spPr>
          <a:xfrm>
            <a:off x="11872123" y="9719340"/>
            <a:ext cx="12192000" cy="2554545"/>
          </a:xfrm>
          <a:prstGeom prst="rect">
            <a:avLst/>
          </a:prstGeom>
          <a:noFill/>
          <a:ln w="12700" cap="flat">
            <a:noFill/>
            <a:miter lim="400000"/>
          </a:ln>
          <a:effectLst/>
          <a:sp3d/>
        </p:spPr>
        <p:txBody>
          <a:bodyPr wrap="square">
            <a:spAutoFit/>
          </a:bodyPr>
          <a:lstStyle/>
          <a:p>
            <a:pPr marL="571500" marR="0" lvl="0" indent="-571500" algn="l" defTabSz="1651000" rtl="0" eaLnBrk="1" fontAlgn="auto" latinLnBrk="0" hangingPunct="1">
              <a:lnSpc>
                <a:spcPct val="100000"/>
              </a:lnSpc>
              <a:spcAft>
                <a:spcPts val="0"/>
              </a:spcAft>
              <a:buClrTx/>
              <a:buSzPct val="50000"/>
              <a:buFontTx/>
              <a:buChar char="-"/>
              <a:tabLst/>
              <a:defRPr sz="3600" b="0">
                <a:latin typeface="+mn-lt"/>
                <a:ea typeface="+mn-ea"/>
                <a:cs typeface="+mn-cs"/>
                <a:sym typeface="Helvetica Neue Medium"/>
              </a:defRPr>
            </a:pPr>
            <a:r>
              <a:rPr lang="en-GB" sz="4000" u="sng" dirty="0">
                <a:solidFill>
                  <a:srgbClr val="000032"/>
                </a:solidFill>
                <a:latin typeface="Helvetica Neue Light" panose="02000403000000020004"/>
                <a:sym typeface="Helvetica Neue Medium"/>
              </a:rPr>
              <a:t>Typical two-state model fails to capture true infidelity</a:t>
            </a:r>
          </a:p>
          <a:p>
            <a:pPr marL="571500" lvl="2" indent="-571500" algn="r"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a:solidFill>
                  <a:srgbClr val="000032"/>
                </a:solidFill>
                <a:latin typeface="Helvetica Neue Light" panose="02000403000000020004"/>
                <a:sym typeface="Helvetica Neue Medium"/>
              </a:rPr>
              <a:t>Concludes long T1s would give you best parity RO</a:t>
            </a:r>
          </a:p>
          <a:p>
            <a:pPr lvl="2" indent="0" algn="r" defTabSz="1651000" hangingPunct="1">
              <a:buSzPct val="50000"/>
              <a:defRPr sz="3600" b="0">
                <a:latin typeface="+mn-lt"/>
                <a:ea typeface="+mn-ea"/>
                <a:cs typeface="+mn-cs"/>
                <a:sym typeface="Helvetica Neue Medium"/>
              </a:defRPr>
            </a:pPr>
            <a:r>
              <a:rPr lang="en-GB" sz="4000" dirty="0">
                <a:solidFill>
                  <a:srgbClr val="000032"/>
                </a:solidFill>
                <a:latin typeface="Helvetica Neue Light" panose="02000403000000020004"/>
                <a:sym typeface="Helvetica Neue Medium"/>
              </a:rPr>
              <a:t>(when really what you want is a high T</a:t>
            </a:r>
            <a:r>
              <a:rPr lang="en-GB" sz="4000" baseline="-25000" dirty="0">
                <a:solidFill>
                  <a:srgbClr val="000032"/>
                </a:solidFill>
                <a:latin typeface="Helvetica Neue Light" panose="02000403000000020004"/>
                <a:sym typeface="Helvetica Neue Medium"/>
              </a:rPr>
              <a:t>1,T-</a:t>
            </a:r>
            <a:r>
              <a:rPr lang="en-GB" sz="4000" dirty="0">
                <a:solidFill>
                  <a:srgbClr val="000032"/>
                </a:solidFill>
                <a:latin typeface="Helvetica Neue Light" panose="02000403000000020004"/>
                <a:sym typeface="Helvetica Neue Medium"/>
              </a:rPr>
              <a:t>/T</a:t>
            </a:r>
            <a:r>
              <a:rPr lang="en-GB" sz="4000" baseline="-25000" dirty="0">
                <a:solidFill>
                  <a:srgbClr val="000032"/>
                </a:solidFill>
                <a:latin typeface="Helvetica Neue Light" panose="02000403000000020004"/>
                <a:sym typeface="Helvetica Neue Medium"/>
              </a:rPr>
              <a:t>1,T0</a:t>
            </a:r>
            <a:r>
              <a:rPr lang="en-GB" sz="4000" dirty="0">
                <a:solidFill>
                  <a:srgbClr val="000032"/>
                </a:solidFill>
                <a:latin typeface="Helvetica Neue Light" panose="02000403000000020004"/>
                <a:sym typeface="Helvetica Neue Medium"/>
              </a:rPr>
              <a:t> ratio)</a:t>
            </a:r>
          </a:p>
          <a:p>
            <a:pPr marL="571500" lvl="2" indent="-571500" algn="r"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a:solidFill>
                  <a:srgbClr val="000032"/>
                </a:solidFill>
                <a:latin typeface="Helvetica Neue Light" panose="02000403000000020004"/>
                <a:sym typeface="Helvetica Neue Medium"/>
              </a:rPr>
              <a:t>Underestimates infidelity - more than 4 nines! </a:t>
            </a:r>
            <a:endParaRPr kumimoji="0" lang="en-GB" sz="4000" u="none" strike="noStrike" kern="0" cap="none" spc="0" normalizeH="0" baseline="0" noProof="0" dirty="0">
              <a:ln>
                <a:noFill/>
              </a:ln>
              <a:solidFill>
                <a:srgbClr val="000032"/>
              </a:solidFill>
              <a:effectLst/>
              <a:uLnTx/>
              <a:uFillTx/>
              <a:latin typeface="Helvetica Neue Light" panose="02000403000000020004"/>
              <a:sym typeface="Helvetica Neue Medium"/>
            </a:endParaRPr>
          </a:p>
        </p:txBody>
      </p:sp>
      <p:pic>
        <p:nvPicPr>
          <p:cNvPr id="6" name="Picture 5">
            <a:extLst>
              <a:ext uri="{FF2B5EF4-FFF2-40B4-BE49-F238E27FC236}">
                <a16:creationId xmlns:a16="http://schemas.microsoft.com/office/drawing/2014/main" id="{105FFCD1-0E6F-CCC3-55B7-FD5D62A7BB29}"/>
              </a:ext>
            </a:extLst>
          </p:cNvPr>
          <p:cNvPicPr>
            <a:picLocks noChangeAspect="1"/>
          </p:cNvPicPr>
          <p:nvPr/>
        </p:nvPicPr>
        <p:blipFill>
          <a:blip r:embed="rId5"/>
          <a:srcRect t="6982" r="1346"/>
          <a:stretch/>
        </p:blipFill>
        <p:spPr>
          <a:xfrm>
            <a:off x="2395504" y="5232447"/>
            <a:ext cx="8576700" cy="7204008"/>
          </a:xfrm>
          <a:prstGeom prst="rect">
            <a:avLst/>
          </a:prstGeom>
        </p:spPr>
      </p:pic>
      <p:sp>
        <p:nvSpPr>
          <p:cNvPr id="8" name="Star: 5 Points 7">
            <a:extLst>
              <a:ext uri="{FF2B5EF4-FFF2-40B4-BE49-F238E27FC236}">
                <a16:creationId xmlns:a16="http://schemas.microsoft.com/office/drawing/2014/main" id="{019D04F8-9720-C212-ECB1-51B7702A2E54}"/>
              </a:ext>
            </a:extLst>
          </p:cNvPr>
          <p:cNvSpPr/>
          <p:nvPr/>
        </p:nvSpPr>
        <p:spPr>
          <a:xfrm>
            <a:off x="7765782" y="8969902"/>
            <a:ext cx="553907" cy="401461"/>
          </a:xfrm>
          <a:prstGeom prst="star5">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Star: 5 Points 10">
            <a:extLst>
              <a:ext uri="{FF2B5EF4-FFF2-40B4-BE49-F238E27FC236}">
                <a16:creationId xmlns:a16="http://schemas.microsoft.com/office/drawing/2014/main" id="{6C187640-8694-BFAD-979A-4671B3253BD1}"/>
              </a:ext>
            </a:extLst>
          </p:cNvPr>
          <p:cNvSpPr/>
          <p:nvPr/>
        </p:nvSpPr>
        <p:spPr>
          <a:xfrm>
            <a:off x="5898085" y="7459540"/>
            <a:ext cx="553907" cy="401461"/>
          </a:xfrm>
          <a:prstGeom prst="star5">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Rectangle 12">
            <a:extLst>
              <a:ext uri="{FF2B5EF4-FFF2-40B4-BE49-F238E27FC236}">
                <a16:creationId xmlns:a16="http://schemas.microsoft.com/office/drawing/2014/main" id="{26B8C4E0-5904-2AAD-EE82-A57ADDD72686}"/>
              </a:ext>
            </a:extLst>
          </p:cNvPr>
          <p:cNvSpPr/>
          <p:nvPr/>
        </p:nvSpPr>
        <p:spPr>
          <a:xfrm>
            <a:off x="7495544" y="5412317"/>
            <a:ext cx="3124405" cy="98488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Tuning G</a:t>
            </a:r>
            <a:r>
              <a:rPr kumimoji="0" lang="en-GB" sz="3200" b="0" i="0" u="none" strike="noStrike" kern="0" cap="none" spc="0" normalizeH="0" baseline="-2500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TB2</a:t>
            </a:r>
            <a:r>
              <a:rPr kumimoji="0" lang="en-GB"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 </a:t>
            </a:r>
          </a:p>
          <a:p>
            <a:pPr marL="0" marR="0" lvl="0" indent="0" defTabSz="825500" eaLnBrk="1" fontAlgn="auto" latinLnBrk="0" hangingPunct="1">
              <a:lnSpc>
                <a:spcPct val="100000"/>
              </a:lnSpc>
              <a:spcBef>
                <a:spcPts val="0"/>
              </a:spcBef>
              <a:spcAft>
                <a:spcPts val="0"/>
              </a:spcAft>
              <a:buClrTx/>
              <a:buSzTx/>
              <a:buFontTx/>
              <a:buNone/>
              <a:tabLst/>
              <a:defRPr/>
            </a:pPr>
            <a:r>
              <a:rPr lang="en-GB" sz="3200" dirty="0">
                <a:ln w="0"/>
                <a:solidFill>
                  <a:srgbClr val="FF644E"/>
                </a:solidFill>
                <a:effectLst>
                  <a:outerShdw blurRad="38100" dist="19050" dir="2700000" algn="tl" rotWithShape="0">
                    <a:srgbClr val="000000">
                      <a:alpha val="40000"/>
                    </a:srgbClr>
                  </a:outerShdw>
                </a:effectLst>
                <a:latin typeface="Helvetica"/>
                <a:sym typeface="Helvetica Neue Medium"/>
              </a:rPr>
              <a:t>tunes</a:t>
            </a:r>
            <a:r>
              <a:rPr kumimoji="0" lang="en-GB"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T</a:t>
            </a:r>
            <a:r>
              <a:rPr kumimoji="0" lang="en-GB" sz="3200" b="0" i="0" u="none" strike="noStrike" kern="0" cap="none" spc="0" normalizeH="0" baseline="-2500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1</a:t>
            </a:r>
            <a:r>
              <a:rPr kumimoji="0" lang="en-GB"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rPr>
              <a:t> ratios</a:t>
            </a:r>
            <a:endParaRPr kumimoji="0" lang="en-US" sz="3200" b="0" i="0" u="none" strike="noStrike" kern="0" cap="none" spc="0" normalizeH="0" baseline="0" noProof="0" dirty="0">
              <a:ln w="0"/>
              <a:solidFill>
                <a:srgbClr val="FF644E"/>
              </a:solidFill>
              <a:effectLst>
                <a:outerShdw blurRad="38100" dist="19050" dir="2700000" algn="tl" rotWithShape="0">
                  <a:srgbClr val="000000">
                    <a:alpha val="40000"/>
                  </a:srgbClr>
                </a:outerShdw>
              </a:effectLst>
              <a:uLnTx/>
              <a:uFillTx/>
              <a:latin typeface="Helvetica"/>
              <a:sym typeface="Helvetica Neue Medium"/>
            </a:endParaRPr>
          </a:p>
        </p:txBody>
      </p:sp>
      <p:pic>
        <p:nvPicPr>
          <p:cNvPr id="9" name="Picture 8">
            <a:extLst>
              <a:ext uri="{FF2B5EF4-FFF2-40B4-BE49-F238E27FC236}">
                <a16:creationId xmlns:a16="http://schemas.microsoft.com/office/drawing/2014/main" id="{CC4A92C9-74E6-E6A2-FBA9-196C4160EB94}"/>
              </a:ext>
            </a:extLst>
          </p:cNvPr>
          <p:cNvPicPr>
            <a:picLocks noChangeAspect="1"/>
          </p:cNvPicPr>
          <p:nvPr/>
        </p:nvPicPr>
        <p:blipFill>
          <a:blip r:embed="rId6"/>
          <a:srcRect r="50630" b="5165"/>
          <a:stretch/>
        </p:blipFill>
        <p:spPr>
          <a:xfrm>
            <a:off x="11584522" y="3990323"/>
            <a:ext cx="5959214" cy="5115110"/>
          </a:xfrm>
          <a:prstGeom prst="rect">
            <a:avLst/>
          </a:prstGeom>
        </p:spPr>
      </p:pic>
      <p:pic>
        <p:nvPicPr>
          <p:cNvPr id="14" name="Picture 13">
            <a:extLst>
              <a:ext uri="{FF2B5EF4-FFF2-40B4-BE49-F238E27FC236}">
                <a16:creationId xmlns:a16="http://schemas.microsoft.com/office/drawing/2014/main" id="{B4798DC7-DD9A-A56D-2B63-AEF6FEDB76B8}"/>
              </a:ext>
            </a:extLst>
          </p:cNvPr>
          <p:cNvPicPr>
            <a:picLocks noChangeAspect="1"/>
          </p:cNvPicPr>
          <p:nvPr/>
        </p:nvPicPr>
        <p:blipFill>
          <a:blip r:embed="rId6"/>
          <a:srcRect l="49369" r="1" b="4655"/>
          <a:stretch/>
        </p:blipFill>
        <p:spPr>
          <a:xfrm>
            <a:off x="18066422" y="4055522"/>
            <a:ext cx="6078712" cy="5115110"/>
          </a:xfrm>
          <a:prstGeom prst="rect">
            <a:avLst/>
          </a:prstGeom>
        </p:spPr>
      </p:pic>
      <p:sp>
        <p:nvSpPr>
          <p:cNvPr id="16" name="TextBox 15">
            <a:extLst>
              <a:ext uri="{FF2B5EF4-FFF2-40B4-BE49-F238E27FC236}">
                <a16:creationId xmlns:a16="http://schemas.microsoft.com/office/drawing/2014/main" id="{EAFDBE2D-EC50-B366-0A74-6DC4F9BCF691}"/>
              </a:ext>
            </a:extLst>
          </p:cNvPr>
          <p:cNvSpPr txBox="1"/>
          <p:nvPr/>
        </p:nvSpPr>
        <p:spPr>
          <a:xfrm>
            <a:off x="12646617" y="2714696"/>
            <a:ext cx="11417506" cy="1938992"/>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rgbClr val="FF0000"/>
                </a:solidFill>
                <a:latin typeface="Helvetica Neue Light" panose="02000403000000020004"/>
                <a:sym typeface="Helvetica Neue Medium"/>
              </a:rPr>
              <a:t>Warning to all doing multi-level readout benchmark!</a:t>
            </a:r>
            <a:endParaRPr kumimoji="0" lang="en-GB" sz="4000" u="none" strike="noStrike" kern="0" cap="none" spc="0" normalizeH="0" baseline="0" noProof="0" dirty="0">
              <a:ln>
                <a:noFill/>
              </a:ln>
              <a:solidFill>
                <a:srgbClr val="FF0000"/>
              </a:solidFill>
              <a:effectLst/>
              <a:uLnTx/>
              <a:uFillTx/>
              <a:latin typeface="Helvetica Neue Light" panose="02000403000000020004"/>
              <a:sym typeface="Helvetica Neue Medium"/>
            </a:endParaRPr>
          </a:p>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endParaRPr lang="en-GB" sz="4000" dirty="0">
              <a:solidFill>
                <a:schemeClr val="bg2">
                  <a:lumMod val="10000"/>
                </a:schemeClr>
              </a:solidFill>
              <a:latin typeface="Helvetica Neue Medium"/>
              <a:sym typeface="Helvetica Neue Medium"/>
            </a:endParaRPr>
          </a:p>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endParaRPr kumimoji="0" lang="en-GB" sz="400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p:grpSp>
        <p:nvGrpSpPr>
          <p:cNvPr id="17" name="Group 16">
            <a:extLst>
              <a:ext uri="{FF2B5EF4-FFF2-40B4-BE49-F238E27FC236}">
                <a16:creationId xmlns:a16="http://schemas.microsoft.com/office/drawing/2014/main" id="{022B7290-18D0-0A13-14AD-92CCE8FDFC17}"/>
              </a:ext>
            </a:extLst>
          </p:cNvPr>
          <p:cNvGrpSpPr/>
          <p:nvPr/>
        </p:nvGrpSpPr>
        <p:grpSpPr>
          <a:xfrm>
            <a:off x="22176208" y="0"/>
            <a:ext cx="2709459" cy="2821348"/>
            <a:chOff x="17368234" y="2473505"/>
            <a:chExt cx="2709459" cy="2821348"/>
          </a:xfrm>
        </p:grpSpPr>
        <p:sp>
          <p:nvSpPr>
            <p:cNvPr id="18" name="Virginia Ciriano  Tejel">
              <a:extLst>
                <a:ext uri="{FF2B5EF4-FFF2-40B4-BE49-F238E27FC236}">
                  <a16:creationId xmlns:a16="http://schemas.microsoft.com/office/drawing/2014/main" id="{11E41F97-0400-87AA-7B1C-68502ED13841}"/>
                </a:ext>
              </a:extLst>
            </p:cNvPr>
            <p:cNvSpPr txBox="1"/>
            <p:nvPr/>
          </p:nvSpPr>
          <p:spPr>
            <a:xfrm>
              <a:off x="17666390" y="4528951"/>
              <a:ext cx="2411303" cy="7659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363" tIns="71363" rIns="71363" bIns="71363"/>
            <a:lstStyle/>
            <a:p>
              <a:pPr marL="0" marR="0" lvl="0" indent="0" algn="l" defTabSz="820709" rtl="0" eaLnBrk="0" fontAlgn="base" latinLnBrk="0" hangingPunct="0">
                <a:lnSpc>
                  <a:spcPct val="100000"/>
                </a:lnSpc>
                <a:spcBef>
                  <a:spcPct val="0"/>
                </a:spcBef>
                <a:spcAft>
                  <a:spcPct val="0"/>
                </a:spcAft>
                <a:buClrTx/>
                <a:buSzTx/>
                <a:buFontTx/>
                <a:buNone/>
                <a:tabLst/>
                <a:defRPr sz="2100" b="0">
                  <a:solidFill>
                    <a:srgbClr val="EB534C"/>
                  </a:solidFill>
                  <a:latin typeface="+mn-lt"/>
                  <a:ea typeface="+mn-ea"/>
                  <a:cs typeface="+mn-cs"/>
                  <a:sym typeface="Helvetica Neue Medium"/>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Constance Laine</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19" name="Picture 18" descr="A picture containing text, wall, person, indoor&#10;&#10;Description automatically generated">
              <a:extLst>
                <a:ext uri="{FF2B5EF4-FFF2-40B4-BE49-F238E27FC236}">
                  <a16:creationId xmlns:a16="http://schemas.microsoft.com/office/drawing/2014/main" id="{9ECD1B00-7B71-A50E-A184-0C725FA0BAE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200" b="90000" l="7400" r="90000">
                          <a14:foregroundMark x1="7400" y1="53800" x2="7400" y2="53800"/>
                          <a14:foregroundMark x1="50000" y1="9400" x2="50000" y2="9400"/>
                          <a14:foregroundMark x1="69200" y1="79400" x2="69200" y2="79400"/>
                          <a14:foregroundMark x1="75000" y1="75000" x2="75000" y2="75000"/>
                          <a14:foregroundMark x1="76200" y1="74600" x2="76200" y2="74600"/>
                          <a14:foregroundMark x1="76600" y1="74600" x2="75000" y2="76200"/>
                          <a14:foregroundMark x1="79800" y1="75600" x2="68800" y2="77000"/>
                          <a14:foregroundMark x1="68800" y1="77000" x2="68600" y2="82000"/>
                          <a14:foregroundMark x1="47800" y1="6200" x2="47800" y2="6200"/>
                        </a14:backgroundRemoval>
                      </a14:imgEffect>
                    </a14:imgLayer>
                  </a14:imgProps>
                </a:ext>
                <a:ext uri="{28A0092B-C50C-407E-A947-70E740481C1C}">
                  <a14:useLocalDpi xmlns:a14="http://schemas.microsoft.com/office/drawing/2010/main" val="0"/>
                </a:ext>
              </a:extLst>
            </a:blip>
            <a:stretch>
              <a:fillRect/>
            </a:stretch>
          </p:blipFill>
          <p:spPr>
            <a:xfrm>
              <a:off x="17368234" y="2473505"/>
              <a:ext cx="2194210" cy="2194210"/>
            </a:xfrm>
            <a:prstGeom prst="rect">
              <a:avLst/>
            </a:prstGeom>
          </p:spPr>
        </p:pic>
      </p:grpSp>
      <p:pic>
        <p:nvPicPr>
          <p:cNvPr id="3" name="Picture 2">
            <a:extLst>
              <a:ext uri="{FF2B5EF4-FFF2-40B4-BE49-F238E27FC236}">
                <a16:creationId xmlns:a16="http://schemas.microsoft.com/office/drawing/2014/main" id="{4430F95E-22CA-A279-D842-D419D3064EDF}"/>
              </a:ext>
            </a:extLst>
          </p:cNvPr>
          <p:cNvPicPr>
            <a:picLocks noChangeAspect="1"/>
          </p:cNvPicPr>
          <p:nvPr/>
        </p:nvPicPr>
        <p:blipFill>
          <a:blip r:embed="rId9"/>
          <a:stretch>
            <a:fillRect/>
          </a:stretch>
        </p:blipFill>
        <p:spPr>
          <a:xfrm>
            <a:off x="221851" y="242802"/>
            <a:ext cx="1652248" cy="1660764"/>
          </a:xfrm>
          <a:prstGeom prst="rect">
            <a:avLst/>
          </a:prstGeom>
        </p:spPr>
      </p:pic>
      <p:sp>
        <p:nvSpPr>
          <p:cNvPr id="20" name="quantum MOTION / BRIEF HISTORY">
            <a:extLst>
              <a:ext uri="{FF2B5EF4-FFF2-40B4-BE49-F238E27FC236}">
                <a16:creationId xmlns:a16="http://schemas.microsoft.com/office/drawing/2014/main" id="{49888F0F-759A-34E7-5849-874814F02DFC}"/>
              </a:ext>
            </a:extLst>
          </p:cNvPr>
          <p:cNvSpPr txBox="1">
            <a:spLocks noGrp="1"/>
          </p:cNvSpPr>
          <p:nvPr>
            <p:ph type="body" idx="13"/>
          </p:nvPr>
        </p:nvSpPr>
        <p:spPr>
          <a:xfrm>
            <a:off x="7046360" y="547999"/>
            <a:ext cx="10291280"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READOUT </a:t>
            </a:r>
            <a:r>
              <a:rPr lang="en-GB" dirty="0">
                <a:solidFill>
                  <a:srgbClr val="FF0000"/>
                </a:solidFill>
              </a:rPr>
              <a:t>FIDELITY</a:t>
            </a:r>
            <a:endParaRPr dirty="0">
              <a:solidFill>
                <a:srgbClr val="FF0000"/>
              </a:solidFill>
            </a:endParaRPr>
          </a:p>
        </p:txBody>
      </p:sp>
      <p:sp>
        <p:nvSpPr>
          <p:cNvPr id="4" name="Rectangle 3">
            <a:extLst>
              <a:ext uri="{FF2B5EF4-FFF2-40B4-BE49-F238E27FC236}">
                <a16:creationId xmlns:a16="http://schemas.microsoft.com/office/drawing/2014/main" id="{C6E3A2F0-C074-00E1-0AB8-6057E2053070}"/>
              </a:ext>
            </a:extLst>
          </p:cNvPr>
          <p:cNvSpPr/>
          <p:nvPr/>
        </p:nvSpPr>
        <p:spPr>
          <a:xfrm>
            <a:off x="1874100" y="12962399"/>
            <a:ext cx="9718300" cy="523220"/>
          </a:xfrm>
          <a:prstGeom prst="rect">
            <a:avLst/>
          </a:prstGeom>
          <a:solidFill>
            <a:schemeClr val="accent5"/>
          </a:solidFill>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Helvetica Neue Light"/>
              </a:rPr>
              <a:t>Laine et al. arXiv:2505.10435 (2025)/</a:t>
            </a:r>
            <a:r>
              <a:rPr lang="en-GB" sz="2800" kern="1200" dirty="0">
                <a:solidFill>
                  <a:schemeClr val="bg1"/>
                </a:solidFill>
                <a:latin typeface="Helvetica Neue Light"/>
              </a:rPr>
              <a:t> Nat Sensors in press</a:t>
            </a:r>
            <a:endParaRPr kumimoji="0" lang="en-US" sz="2800" b="0" i="0" u="none" strike="noStrike" kern="1200" cap="none" spc="0" normalizeH="0" baseline="0" noProof="0" dirty="0">
              <a:ln>
                <a:noFill/>
              </a:ln>
              <a:solidFill>
                <a:schemeClr val="bg1"/>
              </a:solidFill>
              <a:effectLst/>
              <a:uLnTx/>
              <a:uFillTx/>
              <a:latin typeface="Helvetica Neue Light"/>
            </a:endParaRPr>
          </a:p>
        </p:txBody>
      </p:sp>
    </p:spTree>
    <p:extLst>
      <p:ext uri="{BB962C8B-B14F-4D97-AF65-F5344CB8AC3E}">
        <p14:creationId xmlns:p14="http://schemas.microsoft.com/office/powerpoint/2010/main" val="536406421"/>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9101F-213F-D25A-B4C2-61BC084AC67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30FE818-450D-6F7C-345C-D8B874F6811E}"/>
              </a:ext>
            </a:extLst>
          </p:cNvPr>
          <p:cNvSpPr/>
          <p:nvPr/>
        </p:nvSpPr>
        <p:spPr>
          <a:xfrm>
            <a:off x="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a:extLst>
              <a:ext uri="{FF2B5EF4-FFF2-40B4-BE49-F238E27FC236}">
                <a16:creationId xmlns:a16="http://schemas.microsoft.com/office/drawing/2014/main" id="{416AA06B-A269-992D-FFCC-7EA85AF60070}"/>
              </a:ext>
            </a:extLst>
          </p:cNvPr>
          <p:cNvSpPr txBox="1">
            <a:spLocks noGrp="1"/>
          </p:cNvSpPr>
          <p:nvPr>
            <p:ph type="sldNum" sz="quarter" idx="2"/>
          </p:nvPr>
        </p:nvSpPr>
        <p:spPr>
          <a:xfrm>
            <a:off x="22874514" y="12641551"/>
            <a:ext cx="432213" cy="29067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43</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pic>
        <p:nvPicPr>
          <p:cNvPr id="3" name="Picture 2">
            <a:extLst>
              <a:ext uri="{FF2B5EF4-FFF2-40B4-BE49-F238E27FC236}">
                <a16:creationId xmlns:a16="http://schemas.microsoft.com/office/drawing/2014/main" id="{D77EC001-B8E6-6737-D4A1-623C5EF9AA26}"/>
              </a:ext>
            </a:extLst>
          </p:cNvPr>
          <p:cNvPicPr>
            <a:picLocks noChangeAspect="1"/>
          </p:cNvPicPr>
          <p:nvPr/>
        </p:nvPicPr>
        <p:blipFill>
          <a:blip r:embed="rId3"/>
          <a:stretch>
            <a:fillRect/>
          </a:stretch>
        </p:blipFill>
        <p:spPr>
          <a:xfrm>
            <a:off x="221851" y="242802"/>
            <a:ext cx="1652248" cy="1660764"/>
          </a:xfrm>
          <a:prstGeom prst="rect">
            <a:avLst/>
          </a:prstGeom>
        </p:spPr>
      </p:pic>
      <p:sp>
        <p:nvSpPr>
          <p:cNvPr id="20" name="quantum MOTION / BRIEF HISTORY">
            <a:extLst>
              <a:ext uri="{FF2B5EF4-FFF2-40B4-BE49-F238E27FC236}">
                <a16:creationId xmlns:a16="http://schemas.microsoft.com/office/drawing/2014/main" id="{4A434A9B-DFF6-354A-A4AD-4E37C3BA77B8}"/>
              </a:ext>
            </a:extLst>
          </p:cNvPr>
          <p:cNvSpPr txBox="1">
            <a:spLocks noGrp="1"/>
          </p:cNvSpPr>
          <p:nvPr>
            <p:ph type="body" idx="13"/>
          </p:nvPr>
        </p:nvSpPr>
        <p:spPr>
          <a:xfrm>
            <a:off x="3985528" y="547999"/>
            <a:ext cx="16412956"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t>STEPS TOWARDS </a:t>
            </a:r>
            <a:r>
              <a:rPr lang="en-GB" dirty="0">
                <a:solidFill>
                  <a:srgbClr val="FF0000"/>
                </a:solidFill>
              </a:rPr>
              <a:t>integrated</a:t>
            </a:r>
            <a:endParaRPr dirty="0">
              <a:solidFill>
                <a:srgbClr val="FF0000"/>
              </a:solidFill>
            </a:endParaRPr>
          </a:p>
        </p:txBody>
      </p:sp>
      <p:sp>
        <p:nvSpPr>
          <p:cNvPr id="12" name="Rectangle 11">
            <a:extLst>
              <a:ext uri="{FF2B5EF4-FFF2-40B4-BE49-F238E27FC236}">
                <a16:creationId xmlns:a16="http://schemas.microsoft.com/office/drawing/2014/main" id="{9C616DF2-48E2-F13A-7316-0BFE56440C9E}"/>
              </a:ext>
            </a:extLst>
          </p:cNvPr>
          <p:cNvSpPr/>
          <p:nvPr/>
        </p:nvSpPr>
        <p:spPr>
          <a:xfrm>
            <a:off x="5791200" y="9027886"/>
            <a:ext cx="537029" cy="29028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oogle Shape;70;p10">
            <a:extLst>
              <a:ext uri="{FF2B5EF4-FFF2-40B4-BE49-F238E27FC236}">
                <a16:creationId xmlns:a16="http://schemas.microsoft.com/office/drawing/2014/main" id="{C06870A7-6A19-C59E-17FE-C4490F6BCB2B}"/>
              </a:ext>
            </a:extLst>
          </p:cNvPr>
          <p:cNvPicPr preferRelativeResize="0">
            <a:picLocks noChangeAspect="1"/>
          </p:cNvPicPr>
          <p:nvPr/>
        </p:nvPicPr>
        <p:blipFill>
          <a:blip r:embed="rId4">
            <a:alphaModFix/>
          </a:blip>
          <a:srcRect t="47286"/>
          <a:stretch>
            <a:fillRect/>
          </a:stretch>
        </p:blipFill>
        <p:spPr>
          <a:xfrm>
            <a:off x="10812587" y="2068286"/>
            <a:ext cx="12229952" cy="4259943"/>
          </a:xfrm>
          <a:prstGeom prst="rect">
            <a:avLst/>
          </a:prstGeom>
          <a:noFill/>
          <a:ln>
            <a:noFill/>
          </a:ln>
        </p:spPr>
      </p:pic>
      <p:pic>
        <p:nvPicPr>
          <p:cNvPr id="22" name="Google Shape;80;p11">
            <a:extLst>
              <a:ext uri="{FF2B5EF4-FFF2-40B4-BE49-F238E27FC236}">
                <a16:creationId xmlns:a16="http://schemas.microsoft.com/office/drawing/2014/main" id="{D9525190-6D59-62AF-789C-F4D64CA568FF}"/>
              </a:ext>
            </a:extLst>
          </p:cNvPr>
          <p:cNvPicPr preferRelativeResize="0">
            <a:picLocks noChangeAspect="1"/>
          </p:cNvPicPr>
          <p:nvPr/>
        </p:nvPicPr>
        <p:blipFill>
          <a:blip r:embed="rId5">
            <a:alphaModFix/>
          </a:blip>
          <a:srcRect t="61906"/>
          <a:stretch>
            <a:fillRect/>
          </a:stretch>
        </p:blipFill>
        <p:spPr>
          <a:xfrm>
            <a:off x="10667445" y="6555854"/>
            <a:ext cx="10680694" cy="3934802"/>
          </a:xfrm>
          <a:prstGeom prst="rect">
            <a:avLst/>
          </a:prstGeom>
          <a:noFill/>
          <a:ln>
            <a:noFill/>
          </a:ln>
        </p:spPr>
      </p:pic>
      <p:sp>
        <p:nvSpPr>
          <p:cNvPr id="29" name="TextBox 15">
            <a:extLst>
              <a:ext uri="{FF2B5EF4-FFF2-40B4-BE49-F238E27FC236}">
                <a16:creationId xmlns:a16="http://schemas.microsoft.com/office/drawing/2014/main" id="{37BDB8D2-25BC-3B88-4A99-EEB999E5E7B0}"/>
              </a:ext>
            </a:extLst>
          </p:cNvPr>
          <p:cNvSpPr txBox="1"/>
          <p:nvPr/>
        </p:nvSpPr>
        <p:spPr>
          <a:xfrm>
            <a:off x="9367225" y="10536743"/>
            <a:ext cx="13281134" cy="1938992"/>
          </a:xfrm>
          <a:prstGeom prst="rect">
            <a:avLst/>
          </a:prstGeom>
          <a:noFill/>
          <a:ln w="12700" cap="flat">
            <a:noFill/>
            <a:miter lim="400000"/>
          </a:ln>
          <a:effectLst/>
          <a:sp3d/>
        </p:spPr>
        <p:txBody>
          <a:bodyPr wrap="square">
            <a:spAutoFit/>
          </a:bodyPr>
          <a:lstStyle/>
          <a:p>
            <a:pPr marL="571500" marR="0" lvl="0" indent="-571500" algn="l" defTabSz="1651000" rtl="0" eaLnBrk="1" fontAlgn="auto" latinLnBrk="0" hangingPunct="1">
              <a:lnSpc>
                <a:spcPct val="100000"/>
              </a:lnSpc>
              <a:spcAft>
                <a:spcPts val="0"/>
              </a:spcAft>
              <a:buClrTx/>
              <a:buSzPct val="50000"/>
              <a:buFontTx/>
              <a:buChar char="-"/>
              <a:tabLst/>
              <a:defRPr sz="3600" b="0">
                <a:latin typeface="+mn-lt"/>
                <a:ea typeface="+mn-ea"/>
                <a:cs typeface="+mn-cs"/>
                <a:sym typeface="Helvetica Neue Medium"/>
              </a:defRPr>
            </a:pPr>
            <a:r>
              <a:rPr lang="en-GB" sz="4000" u="sng" dirty="0">
                <a:solidFill>
                  <a:srgbClr val="000032"/>
                </a:solidFill>
                <a:latin typeface="Helvetica Neue Light" panose="02000403000000020004"/>
                <a:sym typeface="Helvetica Neue Medium"/>
              </a:rPr>
              <a:t>Single-electron Box + integrated </a:t>
            </a:r>
            <a:r>
              <a:rPr lang="en-GB" sz="4000" u="sng" dirty="0" err="1">
                <a:solidFill>
                  <a:srgbClr val="000032"/>
                </a:solidFill>
                <a:latin typeface="Helvetica Neue Light" panose="02000403000000020004"/>
                <a:sym typeface="Helvetica Neue Medium"/>
              </a:rPr>
              <a:t>superinductor</a:t>
            </a:r>
            <a:endParaRPr lang="en-GB" sz="4000" u="sng" dirty="0">
              <a:solidFill>
                <a:srgbClr val="000032"/>
              </a:solidFill>
              <a:latin typeface="Helvetica Neue Light" panose="02000403000000020004"/>
              <a:sym typeface="Helvetica Neue Medium"/>
            </a:endParaRPr>
          </a:p>
          <a:p>
            <a:pPr marL="571500" lvl="2" indent="-571500" algn="r"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err="1">
                <a:solidFill>
                  <a:srgbClr val="000032"/>
                </a:solidFill>
                <a:latin typeface="Helvetica Neue Light" panose="02000403000000020004"/>
                <a:sym typeface="Helvetica Neue Medium"/>
              </a:rPr>
              <a:t>SotA</a:t>
            </a:r>
            <a:r>
              <a:rPr lang="en-GB" sz="4000" dirty="0">
                <a:solidFill>
                  <a:srgbClr val="000032"/>
                </a:solidFill>
                <a:latin typeface="Helvetica Neue Light" panose="02000403000000020004"/>
                <a:sym typeface="Helvetica Neue Medium"/>
              </a:rPr>
              <a:t> &lt;1 ns minimum integration time</a:t>
            </a:r>
          </a:p>
          <a:p>
            <a:pPr marL="571500" lvl="2" indent="-571500" algn="r" defTabSz="1651000" hangingPunct="1">
              <a:buSzPct val="50000"/>
              <a:buFont typeface="Arial" panose="020B0604020202020204" pitchFamily="34" charset="0"/>
              <a:buChar char="•"/>
              <a:defRPr sz="3600" b="0">
                <a:latin typeface="+mn-lt"/>
                <a:ea typeface="+mn-ea"/>
                <a:cs typeface="+mn-cs"/>
                <a:sym typeface="Helvetica Neue Medium"/>
              </a:defRPr>
            </a:pPr>
            <a:r>
              <a:rPr lang="en-GB" sz="4000" dirty="0">
                <a:solidFill>
                  <a:srgbClr val="000032"/>
                </a:solidFill>
                <a:latin typeface="Helvetica Neue Light" panose="02000403000000020004"/>
                <a:sym typeface="Helvetica Neue Medium"/>
              </a:rPr>
              <a:t>Optimized tunnel rates to reduce </a:t>
            </a:r>
            <a:r>
              <a:rPr lang="en-GB" sz="4000" dirty="0" err="1">
                <a:solidFill>
                  <a:srgbClr val="000032"/>
                </a:solidFill>
                <a:latin typeface="Helvetica Neue Light" panose="02000403000000020004"/>
                <a:sym typeface="Helvetica Neue Medium"/>
              </a:rPr>
              <a:t>t</a:t>
            </a:r>
            <a:r>
              <a:rPr lang="en-GB" sz="4000" baseline="-25000" dirty="0" err="1">
                <a:solidFill>
                  <a:srgbClr val="000032"/>
                </a:solidFill>
                <a:latin typeface="Helvetica Neue Light" panose="02000403000000020004"/>
                <a:sym typeface="Helvetica Neue Medium"/>
              </a:rPr>
              <a:t>min</a:t>
            </a:r>
            <a:r>
              <a:rPr lang="en-GB" sz="4000" dirty="0">
                <a:solidFill>
                  <a:srgbClr val="000032"/>
                </a:solidFill>
                <a:latin typeface="Helvetica Neue Light" panose="02000403000000020004"/>
                <a:sym typeface="Helvetica Neue Medium"/>
              </a:rPr>
              <a:t> using back-gate</a:t>
            </a:r>
            <a:endParaRPr lang="en-GB" sz="4000" baseline="-25000" dirty="0">
              <a:solidFill>
                <a:srgbClr val="000032"/>
              </a:solidFill>
              <a:latin typeface="Helvetica Neue Light" panose="02000403000000020004"/>
              <a:sym typeface="Helvetica Neue Medium"/>
            </a:endParaRPr>
          </a:p>
        </p:txBody>
      </p:sp>
      <p:pic>
        <p:nvPicPr>
          <p:cNvPr id="2" name="Picture 1">
            <a:extLst>
              <a:ext uri="{FF2B5EF4-FFF2-40B4-BE49-F238E27FC236}">
                <a16:creationId xmlns:a16="http://schemas.microsoft.com/office/drawing/2014/main" id="{C9F4A842-B05C-E2B8-A2E0-EF18D10A9564}"/>
              </a:ext>
            </a:extLst>
          </p:cNvPr>
          <p:cNvPicPr>
            <a:picLocks noChangeAspect="1"/>
          </p:cNvPicPr>
          <p:nvPr/>
        </p:nvPicPr>
        <p:blipFill>
          <a:blip r:embed="rId6"/>
          <a:stretch>
            <a:fillRect/>
          </a:stretch>
        </p:blipFill>
        <p:spPr>
          <a:xfrm>
            <a:off x="1047975" y="2583179"/>
            <a:ext cx="7058996" cy="8923060"/>
          </a:xfrm>
          <a:prstGeom prst="rect">
            <a:avLst/>
          </a:prstGeom>
        </p:spPr>
      </p:pic>
      <p:pic>
        <p:nvPicPr>
          <p:cNvPr id="4" name="Picture 3" descr="GlobalFoundries, NXP to Deliver Next-Gen 22FDX for ...">
            <a:extLst>
              <a:ext uri="{FF2B5EF4-FFF2-40B4-BE49-F238E27FC236}">
                <a16:creationId xmlns:a16="http://schemas.microsoft.com/office/drawing/2014/main" id="{2470DC12-7730-F3D6-3A9D-B04166E4B8CD}"/>
              </a:ext>
            </a:extLst>
          </p:cNvPr>
          <p:cNvPicPr>
            <a:picLocks noChangeAspect="1"/>
          </p:cNvPicPr>
          <p:nvPr/>
        </p:nvPicPr>
        <p:blipFill>
          <a:blip r:embed="rId7"/>
          <a:stretch>
            <a:fillRect/>
          </a:stretch>
        </p:blipFill>
        <p:spPr>
          <a:xfrm>
            <a:off x="3195194" y="11378287"/>
            <a:ext cx="3402910" cy="1865299"/>
          </a:xfrm>
          <a:prstGeom prst="rect">
            <a:avLst/>
          </a:prstGeom>
        </p:spPr>
      </p:pic>
      <p:cxnSp>
        <p:nvCxnSpPr>
          <p:cNvPr id="6" name="Straight Connector 5">
            <a:extLst>
              <a:ext uri="{FF2B5EF4-FFF2-40B4-BE49-F238E27FC236}">
                <a16:creationId xmlns:a16="http://schemas.microsoft.com/office/drawing/2014/main" id="{683C9E6C-9EF0-DCAF-55CA-838ED28D72B1}"/>
              </a:ext>
            </a:extLst>
          </p:cNvPr>
          <p:cNvCxnSpPr/>
          <p:nvPr/>
        </p:nvCxnSpPr>
        <p:spPr>
          <a:xfrm>
            <a:off x="13861143" y="2293257"/>
            <a:ext cx="2670628" cy="2888343"/>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DB7875C-88D6-6022-DB66-633A1133BCA2}"/>
              </a:ext>
            </a:extLst>
          </p:cNvPr>
          <p:cNvPicPr>
            <a:picLocks noChangeAspect="1"/>
          </p:cNvPicPr>
          <p:nvPr/>
        </p:nvPicPr>
        <p:blipFill>
          <a:blip r:embed="rId6"/>
          <a:srcRect l="57427" t="82472" r="35909" b="15140"/>
          <a:stretch>
            <a:fillRect/>
          </a:stretch>
        </p:blipFill>
        <p:spPr>
          <a:xfrm>
            <a:off x="5092247" y="9686925"/>
            <a:ext cx="646566" cy="292953"/>
          </a:xfrm>
          <a:prstGeom prst="rect">
            <a:avLst/>
          </a:prstGeom>
        </p:spPr>
      </p:pic>
      <p:pic>
        <p:nvPicPr>
          <p:cNvPr id="7" name="Picture 6">
            <a:extLst>
              <a:ext uri="{FF2B5EF4-FFF2-40B4-BE49-F238E27FC236}">
                <a16:creationId xmlns:a16="http://schemas.microsoft.com/office/drawing/2014/main" id="{9574E493-5ECE-5C54-6B32-B9DA807C6940}"/>
              </a:ext>
            </a:extLst>
          </p:cNvPr>
          <p:cNvPicPr>
            <a:picLocks noChangeAspect="1"/>
          </p:cNvPicPr>
          <p:nvPr/>
        </p:nvPicPr>
        <p:blipFill>
          <a:blip r:embed="rId6"/>
          <a:srcRect l="57427" t="82472" r="35909" b="15140"/>
          <a:stretch>
            <a:fillRect/>
          </a:stretch>
        </p:blipFill>
        <p:spPr>
          <a:xfrm>
            <a:off x="3598411" y="9686925"/>
            <a:ext cx="646566" cy="197703"/>
          </a:xfrm>
          <a:prstGeom prst="rect">
            <a:avLst/>
          </a:prstGeom>
        </p:spPr>
      </p:pic>
      <p:pic>
        <p:nvPicPr>
          <p:cNvPr id="8" name="Picture 7">
            <a:extLst>
              <a:ext uri="{FF2B5EF4-FFF2-40B4-BE49-F238E27FC236}">
                <a16:creationId xmlns:a16="http://schemas.microsoft.com/office/drawing/2014/main" id="{3350E249-ED15-64A3-26C9-E05EC3B533A5}"/>
              </a:ext>
            </a:extLst>
          </p:cNvPr>
          <p:cNvPicPr>
            <a:picLocks noChangeAspect="1"/>
          </p:cNvPicPr>
          <p:nvPr/>
        </p:nvPicPr>
        <p:blipFill>
          <a:blip r:embed="rId6"/>
          <a:srcRect l="57427" t="82472" r="35909" b="15140"/>
          <a:stretch>
            <a:fillRect/>
          </a:stretch>
        </p:blipFill>
        <p:spPr>
          <a:xfrm>
            <a:off x="4019550" y="9734549"/>
            <a:ext cx="203202" cy="197703"/>
          </a:xfrm>
          <a:prstGeom prst="rect">
            <a:avLst/>
          </a:prstGeom>
        </p:spPr>
      </p:pic>
      <p:sp>
        <p:nvSpPr>
          <p:cNvPr id="10" name="Virginia Ciriano  Tejel">
            <a:extLst>
              <a:ext uri="{FF2B5EF4-FFF2-40B4-BE49-F238E27FC236}">
                <a16:creationId xmlns:a16="http://schemas.microsoft.com/office/drawing/2014/main" id="{04D5D2BE-EC30-B4B0-A31E-359B9F9EFEE9}"/>
              </a:ext>
            </a:extLst>
          </p:cNvPr>
          <p:cNvSpPr txBox="1"/>
          <p:nvPr/>
        </p:nvSpPr>
        <p:spPr>
          <a:xfrm>
            <a:off x="22474364" y="2055446"/>
            <a:ext cx="2411303" cy="7659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363" tIns="71363" rIns="71363" bIns="71363"/>
          <a:lstStyle/>
          <a:p>
            <a:pPr marL="0" marR="0" lvl="0" indent="0" algn="l" defTabSz="820709" rtl="0" eaLnBrk="0" fontAlgn="base" latinLnBrk="0" hangingPunct="0">
              <a:lnSpc>
                <a:spcPct val="100000"/>
              </a:lnSpc>
              <a:spcBef>
                <a:spcPct val="0"/>
              </a:spcBef>
              <a:spcAft>
                <a:spcPct val="0"/>
              </a:spcAft>
              <a:buClrTx/>
              <a:buSzTx/>
              <a:buFontTx/>
              <a:buNone/>
              <a:tabLst/>
              <a:defRPr sz="2100" b="0">
                <a:solidFill>
                  <a:srgbClr val="EB534C"/>
                </a:solidFill>
                <a:latin typeface="+mn-lt"/>
                <a:ea typeface="+mn-ea"/>
                <a:cs typeface="+mn-cs"/>
                <a:sym typeface="Helvetica Neue Medium"/>
              </a:defRPr>
            </a:pPr>
            <a:r>
              <a:rPr kumimoji="1" lang="en-GB" sz="1800" kern="1200" dirty="0">
                <a:solidFill>
                  <a:srgbClr val="EB534C"/>
                </a:solidFill>
                <a:latin typeface="Helvetica Neue Medium"/>
                <a:sym typeface="Helvetica Neue Medium"/>
              </a:rPr>
              <a:t>Gorka </a:t>
            </a:r>
            <a:r>
              <a:rPr kumimoji="1" lang="en-GB" sz="1800" kern="1200" dirty="0" err="1">
                <a:solidFill>
                  <a:srgbClr val="EB534C"/>
                </a:solidFill>
                <a:latin typeface="Helvetica Neue Medium"/>
                <a:sym typeface="Helvetica Neue Medium"/>
              </a:rPr>
              <a:t>Aizpurua</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13" name="Picture 12" descr="081 Gorka-Aizpurua-150x150-1">
            <a:extLst>
              <a:ext uri="{FF2B5EF4-FFF2-40B4-BE49-F238E27FC236}">
                <a16:creationId xmlns:a16="http://schemas.microsoft.com/office/drawing/2014/main" id="{AAB27CDD-CF8C-9558-AB4A-EFCD63DDD4CA}"/>
              </a:ext>
            </a:extLst>
          </p:cNvPr>
          <p:cNvPicPr>
            <a:picLocks noChangeAspect="1"/>
          </p:cNvPicPr>
          <p:nvPr/>
        </p:nvPicPr>
        <p:blipFill>
          <a:blip r:embed="rId8"/>
          <a:stretch>
            <a:fillRect/>
          </a:stretch>
        </p:blipFill>
        <p:spPr>
          <a:xfrm>
            <a:off x="22180012" y="0"/>
            <a:ext cx="2168451" cy="2168451"/>
          </a:xfrm>
          <a:prstGeom prst="rect">
            <a:avLst/>
          </a:prstGeom>
        </p:spPr>
      </p:pic>
    </p:spTree>
    <p:extLst>
      <p:ext uri="{BB962C8B-B14F-4D97-AF65-F5344CB8AC3E}">
        <p14:creationId xmlns:p14="http://schemas.microsoft.com/office/powerpoint/2010/main" val="6873473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18D22-31EC-3B52-63A2-21F3A0B6232F}"/>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4DFF2D74-FDAF-79DF-8ACF-5FB8CD8B3A75}"/>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44</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4" name="quantum MOTION / BRIEF HISTORY">
            <a:extLst>
              <a:ext uri="{FF2B5EF4-FFF2-40B4-BE49-F238E27FC236}">
                <a16:creationId xmlns:a16="http://schemas.microsoft.com/office/drawing/2014/main" id="{5BBA3673-BB25-112F-FE25-C4A1FAEB5632}"/>
              </a:ext>
            </a:extLst>
          </p:cNvPr>
          <p:cNvSpPr txBox="1">
            <a:spLocks/>
          </p:cNvSpPr>
          <p:nvPr/>
        </p:nvSpPr>
        <p:spPr>
          <a:xfrm>
            <a:off x="5340840" y="931369"/>
            <a:ext cx="13702469"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a:lstStyle>
          <a:p>
            <a:pPr marL="0" marR="0" lvl="0" indent="0" algn="ctr" defTabSz="2438338" rtl="0" eaLnBrk="1" fontAlgn="auto" latinLnBrk="0" hangingPunct="1">
              <a:lnSpc>
                <a:spcPct val="100000"/>
              </a:lnSpc>
              <a:spcBef>
                <a:spcPts val="0"/>
              </a:spcBef>
              <a:spcAft>
                <a:spcPts val="0"/>
              </a:spcAft>
              <a:buClrTx/>
              <a:buSzTx/>
              <a:buFontTx/>
              <a:buNone/>
              <a:tabLst/>
              <a:defRPr sz="8400" b="0" cap="all">
                <a:solidFill>
                  <a:srgbClr val="131428"/>
                </a:solidFill>
                <a:latin typeface="Helvetica"/>
                <a:ea typeface="Helvetica"/>
                <a:cs typeface="Helvetica"/>
                <a:sym typeface="Helvetica"/>
              </a:defRPr>
            </a:pPr>
            <a:r>
              <a:rPr kumimoji="0" lang="en-GB" sz="8400" b="0" i="0" u="none" strike="noStrike" kern="0" cap="all" spc="0" normalizeH="0" baseline="0" noProof="0" dirty="0">
                <a:ln>
                  <a:noFill/>
                </a:ln>
                <a:solidFill>
                  <a:srgbClr val="5E5E5E"/>
                </a:solidFill>
                <a:effectLst/>
                <a:uLnTx/>
                <a:uFillTx/>
                <a:latin typeface="Helvetica"/>
                <a:ea typeface="Helvetica"/>
                <a:cs typeface="Helvetica"/>
                <a:sym typeface="Helvetica"/>
              </a:rPr>
              <a:t>Dispersive </a:t>
            </a:r>
            <a:r>
              <a:rPr kumimoji="0" lang="en-GB" sz="8400" b="0" i="0" u="none" strike="noStrike" kern="0" cap="all" spc="0" normalizeH="0" baseline="0" noProof="0" dirty="0">
                <a:ln>
                  <a:noFill/>
                </a:ln>
                <a:solidFill>
                  <a:srgbClr val="FF0000"/>
                </a:solidFill>
                <a:effectLst/>
                <a:uLnTx/>
                <a:uFillTx/>
                <a:latin typeface="Helvetica"/>
                <a:ea typeface="Helvetica"/>
                <a:cs typeface="Helvetica"/>
                <a:sym typeface="Helvetica"/>
              </a:rPr>
              <a:t>RF CASCADE</a:t>
            </a:r>
          </a:p>
        </p:txBody>
      </p:sp>
      <p:sp>
        <p:nvSpPr>
          <p:cNvPr id="5" name="Rectangle 4">
            <a:extLst>
              <a:ext uri="{FF2B5EF4-FFF2-40B4-BE49-F238E27FC236}">
                <a16:creationId xmlns:a16="http://schemas.microsoft.com/office/drawing/2014/main" id="{20F80D9B-125F-C008-0F28-9CD50814AA39}"/>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6" name="Picture 5">
            <a:extLst>
              <a:ext uri="{FF2B5EF4-FFF2-40B4-BE49-F238E27FC236}">
                <a16:creationId xmlns:a16="http://schemas.microsoft.com/office/drawing/2014/main" id="{227F1CCB-33A4-9F83-1AC4-862393B02DC8}"/>
              </a:ext>
            </a:extLst>
          </p:cNvPr>
          <p:cNvPicPr>
            <a:picLocks noChangeAspect="1"/>
          </p:cNvPicPr>
          <p:nvPr/>
        </p:nvPicPr>
        <p:blipFill>
          <a:blip r:embed="rId3"/>
          <a:srcRect r="62464"/>
          <a:stretch/>
        </p:blipFill>
        <p:spPr>
          <a:xfrm>
            <a:off x="2040257" y="4609593"/>
            <a:ext cx="6425807" cy="3010320"/>
          </a:xfrm>
          <a:prstGeom prst="rect">
            <a:avLst/>
          </a:prstGeom>
        </p:spPr>
      </p:pic>
      <p:pic>
        <p:nvPicPr>
          <p:cNvPr id="7" name="Picture 6">
            <a:extLst>
              <a:ext uri="{FF2B5EF4-FFF2-40B4-BE49-F238E27FC236}">
                <a16:creationId xmlns:a16="http://schemas.microsoft.com/office/drawing/2014/main" id="{1CE57D4D-66BB-7236-31C1-0901DDB20C7E}"/>
              </a:ext>
            </a:extLst>
          </p:cNvPr>
          <p:cNvPicPr>
            <a:picLocks noChangeAspect="1"/>
          </p:cNvPicPr>
          <p:nvPr/>
        </p:nvPicPr>
        <p:blipFill>
          <a:blip r:embed="rId3"/>
          <a:srcRect l="76738"/>
          <a:stretch/>
        </p:blipFill>
        <p:spPr>
          <a:xfrm>
            <a:off x="17028980" y="4426817"/>
            <a:ext cx="3982127" cy="3010320"/>
          </a:xfrm>
          <a:prstGeom prst="rect">
            <a:avLst/>
          </a:prstGeom>
        </p:spPr>
      </p:pic>
      <p:pic>
        <p:nvPicPr>
          <p:cNvPr id="8" name="Picture 7">
            <a:extLst>
              <a:ext uri="{FF2B5EF4-FFF2-40B4-BE49-F238E27FC236}">
                <a16:creationId xmlns:a16="http://schemas.microsoft.com/office/drawing/2014/main" id="{B4A0E545-C302-1597-9971-FD438B4D9D57}"/>
              </a:ext>
            </a:extLst>
          </p:cNvPr>
          <p:cNvPicPr>
            <a:picLocks noChangeAspect="1"/>
          </p:cNvPicPr>
          <p:nvPr/>
        </p:nvPicPr>
        <p:blipFill>
          <a:blip r:embed="rId3"/>
          <a:srcRect l="41499" r="27065"/>
          <a:stretch/>
        </p:blipFill>
        <p:spPr>
          <a:xfrm>
            <a:off x="10369019" y="4748784"/>
            <a:ext cx="5381567" cy="3010320"/>
          </a:xfrm>
          <a:prstGeom prst="rect">
            <a:avLst/>
          </a:prstGeom>
        </p:spPr>
      </p:pic>
      <p:sp>
        <p:nvSpPr>
          <p:cNvPr id="9" name="Rectangle 8">
            <a:extLst>
              <a:ext uri="{FF2B5EF4-FFF2-40B4-BE49-F238E27FC236}">
                <a16:creationId xmlns:a16="http://schemas.microsoft.com/office/drawing/2014/main" id="{E68F3873-AE90-464A-5908-0AD56795820F}"/>
              </a:ext>
            </a:extLst>
          </p:cNvPr>
          <p:cNvSpPr/>
          <p:nvPr/>
        </p:nvSpPr>
        <p:spPr>
          <a:xfrm>
            <a:off x="9193078" y="4426817"/>
            <a:ext cx="13313043" cy="4322314"/>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2" name="quantum MOTION / BRIEF HISTORY">
            <a:extLst>
              <a:ext uri="{FF2B5EF4-FFF2-40B4-BE49-F238E27FC236}">
                <a16:creationId xmlns:a16="http://schemas.microsoft.com/office/drawing/2014/main" id="{B35B0E38-4C41-9024-8E54-D2E4119C582F}"/>
              </a:ext>
            </a:extLst>
          </p:cNvPr>
          <p:cNvSpPr txBox="1">
            <a:spLocks/>
          </p:cNvSpPr>
          <p:nvPr/>
        </p:nvSpPr>
        <p:spPr>
          <a:xfrm>
            <a:off x="5864947" y="9732826"/>
            <a:ext cx="12654105" cy="23698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a:lstStyle>
          <a:p>
            <a:pPr marL="0" marR="0" lvl="0" indent="0" algn="ctr" defTabSz="2438338" rtl="0" eaLnBrk="1" fontAlgn="auto" latinLnBrk="0" hangingPunct="1">
              <a:lnSpc>
                <a:spcPct val="100000"/>
              </a:lnSpc>
              <a:spcBef>
                <a:spcPts val="0"/>
              </a:spcBef>
              <a:spcAft>
                <a:spcPts val="0"/>
              </a:spcAft>
              <a:buClrTx/>
              <a:buSzTx/>
              <a:buFontTx/>
              <a:buNone/>
              <a:tabLst/>
              <a:defRPr sz="8400" b="0" cap="all">
                <a:solidFill>
                  <a:srgbClr val="131428"/>
                </a:solidFill>
                <a:latin typeface="Helvetica"/>
                <a:ea typeface="Helvetica"/>
                <a:cs typeface="Helvetica"/>
                <a:sym typeface="Helvetica"/>
              </a:defRPr>
            </a:pPr>
            <a:r>
              <a:rPr lang="en-GB" sz="7000" b="0" i="1" cap="all" dirty="0">
                <a:solidFill>
                  <a:schemeClr val="bg1">
                    <a:lumMod val="50000"/>
                  </a:schemeClr>
                </a:solidFill>
                <a:latin typeface="Helvetica"/>
                <a:ea typeface="Helvetica"/>
                <a:cs typeface="Helvetica"/>
                <a:sym typeface="Helvetica"/>
              </a:rPr>
              <a:t>A mix between </a:t>
            </a:r>
            <a:r>
              <a:rPr lang="en-GB" sz="7000" b="0" i="1" cap="all" dirty="0">
                <a:solidFill>
                  <a:srgbClr val="FF0000"/>
                </a:solidFill>
                <a:latin typeface="Helvetica"/>
                <a:ea typeface="Helvetica"/>
                <a:cs typeface="Helvetica"/>
                <a:sym typeface="Helvetica"/>
              </a:rPr>
              <a:t>SEB+INSITU</a:t>
            </a:r>
          </a:p>
          <a:p>
            <a:pPr marL="0" marR="0" lvl="0" indent="0" algn="ctr" defTabSz="2438338" rtl="0" eaLnBrk="1" fontAlgn="auto" latinLnBrk="0" hangingPunct="1">
              <a:lnSpc>
                <a:spcPct val="100000"/>
              </a:lnSpc>
              <a:spcBef>
                <a:spcPts val="0"/>
              </a:spcBef>
              <a:spcAft>
                <a:spcPts val="0"/>
              </a:spcAft>
              <a:buClrTx/>
              <a:buSzTx/>
              <a:buFontTx/>
              <a:buNone/>
              <a:tabLst/>
              <a:defRPr sz="8400" b="0" cap="all">
                <a:solidFill>
                  <a:srgbClr val="131428"/>
                </a:solidFill>
                <a:latin typeface="Helvetica"/>
                <a:ea typeface="Helvetica"/>
                <a:cs typeface="Helvetica"/>
                <a:sym typeface="Helvetica"/>
              </a:defRPr>
            </a:pPr>
            <a:endParaRPr kumimoji="0" lang="en-GB" sz="8400" b="0" i="0" u="none" strike="noStrike" kern="0" cap="all" spc="0" normalizeH="0" baseline="0" noProof="0" dirty="0">
              <a:ln>
                <a:noFill/>
              </a:ln>
              <a:solidFill>
                <a:srgbClr val="FF0000"/>
              </a:solidFill>
              <a:effectLst/>
              <a:uLnTx/>
              <a:uFillTx/>
              <a:latin typeface="Helvetica"/>
              <a:ea typeface="Helvetica"/>
              <a:cs typeface="Helvetica"/>
              <a:sym typeface="Helvetica"/>
            </a:endParaRPr>
          </a:p>
        </p:txBody>
      </p:sp>
    </p:spTree>
    <p:extLst>
      <p:ext uri="{BB962C8B-B14F-4D97-AF65-F5344CB8AC3E}">
        <p14:creationId xmlns:p14="http://schemas.microsoft.com/office/powerpoint/2010/main" val="3958439672"/>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p:cNvSpPr txBox="1">
            <a:spLocks noGrp="1"/>
          </p:cNvSpPr>
          <p:nvPr>
            <p:ph type="sldNum" sz="quarter" idx="2"/>
          </p:nvPr>
        </p:nvSpPr>
        <p:spPr>
          <a:xfrm>
            <a:off x="22918057" y="12641551"/>
            <a:ext cx="388670" cy="523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45</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136" name="quantum MOTION / BRIEF HISTORY"/>
          <p:cNvSpPr txBox="1">
            <a:spLocks noGrp="1"/>
          </p:cNvSpPr>
          <p:nvPr>
            <p:ph type="body" idx="13"/>
          </p:nvPr>
        </p:nvSpPr>
        <p:spPr>
          <a:xfrm>
            <a:off x="6864420" y="931369"/>
            <a:ext cx="10655161"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Device</a:t>
            </a:r>
            <a:r>
              <a:rPr lang="en-GB" dirty="0">
                <a:solidFill>
                  <a:srgbClr val="FFFFFF"/>
                </a:solidFill>
              </a:rPr>
              <a:t> </a:t>
            </a:r>
            <a:r>
              <a:rPr lang="en-GB" dirty="0">
                <a:solidFill>
                  <a:srgbClr val="FF0000"/>
                </a:solidFill>
              </a:rPr>
              <a:t>topology</a:t>
            </a:r>
            <a:endParaRPr dirty="0">
              <a:solidFill>
                <a:srgbClr val="FF0000"/>
              </a:solidFill>
            </a:endParaRPr>
          </a:p>
        </p:txBody>
      </p:sp>
      <p:pic>
        <p:nvPicPr>
          <p:cNvPr id="2" name="Image" descr="Image">
            <a:extLst>
              <a:ext uri="{FF2B5EF4-FFF2-40B4-BE49-F238E27FC236}">
                <a16:creationId xmlns:a16="http://schemas.microsoft.com/office/drawing/2014/main" id="{B9300E3B-8C59-16BE-7835-CFFB0B5DE5BA}"/>
              </a:ext>
            </a:extLst>
          </p:cNvPr>
          <p:cNvPicPr>
            <a:picLocks noChangeAspect="1"/>
          </p:cNvPicPr>
          <p:nvPr/>
        </p:nvPicPr>
        <p:blipFill>
          <a:blip r:embed="rId3"/>
          <a:srcRect l="13395" t="23476" r="8298" b="21069"/>
          <a:stretch>
            <a:fillRect/>
          </a:stretch>
        </p:blipFill>
        <p:spPr>
          <a:xfrm>
            <a:off x="0" y="1366820"/>
            <a:ext cx="3770739" cy="1335179"/>
          </a:xfrm>
          <a:prstGeom prst="rect">
            <a:avLst/>
          </a:prstGeom>
          <a:ln w="12700">
            <a:miter lim="400000"/>
          </a:ln>
        </p:spPr>
      </p:pic>
      <p:pic>
        <p:nvPicPr>
          <p:cNvPr id="20" name="Image" descr="Image">
            <a:extLst>
              <a:ext uri="{FF2B5EF4-FFF2-40B4-BE49-F238E27FC236}">
                <a16:creationId xmlns:a16="http://schemas.microsoft.com/office/drawing/2014/main" id="{A263F9B5-B4F2-4949-49BC-998E3292ED87}"/>
              </a:ext>
            </a:extLst>
          </p:cNvPr>
          <p:cNvPicPr>
            <a:picLocks noGrp="1" noChangeAspect="1"/>
          </p:cNvPicPr>
          <p:nvPr>
            <p:ph type="pic" idx="14"/>
          </p:nvPr>
        </p:nvPicPr>
        <p:blipFill>
          <a:blip r:embed="rId4"/>
          <a:stretch>
            <a:fillRect/>
          </a:stretch>
        </p:blipFill>
        <p:spPr>
          <a:xfrm>
            <a:off x="961499" y="12310937"/>
            <a:ext cx="2733565" cy="680294"/>
          </a:xfrm>
          <a:prstGeom prst="rect">
            <a:avLst/>
          </a:prstGeom>
        </p:spPr>
      </p:pic>
      <p:sp>
        <p:nvSpPr>
          <p:cNvPr id="3" name="TextBox 2">
            <a:extLst>
              <a:ext uri="{FF2B5EF4-FFF2-40B4-BE49-F238E27FC236}">
                <a16:creationId xmlns:a16="http://schemas.microsoft.com/office/drawing/2014/main" id="{878E7B7E-A8F6-6E4D-7E8C-AC7372EC7A8E}"/>
              </a:ext>
            </a:extLst>
          </p:cNvPr>
          <p:cNvSpPr txBox="1"/>
          <p:nvPr/>
        </p:nvSpPr>
        <p:spPr>
          <a:xfrm>
            <a:off x="3672358" y="11690329"/>
            <a:ext cx="163025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FF644E"/>
                </a:solidFill>
                <a:effectLst/>
                <a:uLnTx/>
                <a:uFillTx/>
                <a:latin typeface="Helvetica Neue"/>
                <a:ea typeface="+mn-ea"/>
                <a:cs typeface="+mn-cs"/>
                <a:sym typeface="Helvetica Neue"/>
              </a:rPr>
              <a:t>QUBITS</a:t>
            </a:r>
          </a:p>
        </p:txBody>
      </p:sp>
      <p:sp>
        <p:nvSpPr>
          <p:cNvPr id="4" name="TextBox 3">
            <a:extLst>
              <a:ext uri="{FF2B5EF4-FFF2-40B4-BE49-F238E27FC236}">
                <a16:creationId xmlns:a16="http://schemas.microsoft.com/office/drawing/2014/main" id="{5443726F-CCCB-B6D4-957B-DDCCE93E2A0D}"/>
              </a:ext>
            </a:extLst>
          </p:cNvPr>
          <p:cNvSpPr txBox="1"/>
          <p:nvPr/>
        </p:nvSpPr>
        <p:spPr>
          <a:xfrm>
            <a:off x="7744727" y="11657078"/>
            <a:ext cx="1837041"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7030A0"/>
                </a:solidFill>
                <a:effectLst/>
                <a:uLnTx/>
                <a:uFillTx/>
                <a:latin typeface="Helvetica Neue"/>
                <a:ea typeface="+mn-ea"/>
                <a:cs typeface="+mn-cs"/>
                <a:sym typeface="Helvetica Neue"/>
              </a:rPr>
              <a:t>SENSOR</a:t>
            </a:r>
          </a:p>
        </p:txBody>
      </p:sp>
      <mc:AlternateContent xmlns:mc="http://schemas.openxmlformats.org/markup-compatibility/2006" xmlns:a14="http://schemas.microsoft.com/office/drawing/2010/main">
        <mc:Choice Requires="a14">
          <p:sp>
            <p:nvSpPr>
              <p:cNvPr id="18" name="TextBox 15">
                <a:extLst>
                  <a:ext uri="{FF2B5EF4-FFF2-40B4-BE49-F238E27FC236}">
                    <a16:creationId xmlns:a16="http://schemas.microsoft.com/office/drawing/2014/main" id="{00DBB1F5-5EAB-1842-1B96-5A199CA319A2}"/>
                  </a:ext>
                </a:extLst>
              </p:cNvPr>
              <p:cNvSpPr txBox="1"/>
              <p:nvPr/>
            </p:nvSpPr>
            <p:spPr>
              <a:xfrm>
                <a:off x="431858" y="2751876"/>
                <a:ext cx="10631865" cy="2612510"/>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Overlapping </a:t>
                </a:r>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gate design</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	3-layer process </a:t>
                </a:r>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(polysilicon gates</a:t>
                </a:r>
                <a:r>
                  <a:rPr kumimoji="0" lang="en-GB" sz="4000" b="0" i="1" u="none" strike="noStrike" kern="0" cap="none" spc="0" normalizeH="0" baseline="0" noProof="0" dirty="0">
                    <a:ln>
                      <a:noFill/>
                    </a:ln>
                    <a:solidFill>
                      <a:schemeClr val="bg2">
                        <a:lumMod val="10000"/>
                      </a:schemeClr>
                    </a:solidFill>
                    <a:effectLst/>
                    <a:uLnTx/>
                    <a:uFillTx/>
                    <a:latin typeface="Helvetica Neue Medium"/>
                    <a:sym typeface="Helvetica Neue Medium"/>
                  </a:rPr>
                  <a:t>)</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Ultralow charge noise (&lt; 0.5 </a:t>
                </a:r>
                <a14:m>
                  <m:oMath xmlns:m="http://schemas.openxmlformats.org/officeDocument/2006/math">
                    <m:r>
                      <m:rPr>
                        <m:sty m:val="p"/>
                      </m:rPr>
                      <a:rPr lang="en-GB" sz="4000" i="0" dirty="0" smtClean="0">
                        <a:solidFill>
                          <a:schemeClr val="bg2">
                            <a:lumMod val="10000"/>
                          </a:schemeClr>
                        </a:solidFill>
                        <a:latin typeface="Cambria Math" panose="02040503050406030204" pitchFamily="18" charset="0"/>
                        <a:ea typeface="Cambria Math" panose="02040503050406030204" pitchFamily="18" charset="0"/>
                        <a:sym typeface="Helvetica Neue Medium"/>
                      </a:rPr>
                      <m:t>μ</m:t>
                    </m:r>
                  </m:oMath>
                </a14:m>
                <a:r>
                  <a:rPr lang="en-GB" sz="4000" dirty="0" err="1">
                    <a:solidFill>
                      <a:schemeClr val="bg2">
                        <a:lumMod val="10000"/>
                      </a:schemeClr>
                    </a:solidFill>
                    <a:latin typeface="Helvetica Neue Medium"/>
                    <a:sym typeface="Helvetica Neue Medium"/>
                  </a:rPr>
                  <a:t>e</a:t>
                </a:r>
                <a:r>
                  <a:rPr lang="en-GB" sz="4000" dirty="0">
                    <a:solidFill>
                      <a:schemeClr val="bg2">
                        <a:lumMod val="10000"/>
                      </a:schemeClr>
                    </a:solidFill>
                    <a:latin typeface="Helvetica Neue Medium"/>
                    <a:sym typeface="Helvetica Neue Medium"/>
                  </a:rPr>
                  <a:t>V/</a:t>
                </a:r>
                <a14:m>
                  <m:oMath xmlns:m="http://schemas.openxmlformats.org/officeDocument/2006/math">
                    <m:rad>
                      <m:radPr>
                        <m:degHide m:val="on"/>
                        <m:ctrlPr>
                          <a:rPr lang="en-GB" sz="4000" i="1" smtClean="0">
                            <a:solidFill>
                              <a:schemeClr val="bg2">
                                <a:lumMod val="10000"/>
                              </a:schemeClr>
                            </a:solidFill>
                            <a:latin typeface="Cambria Math" panose="02040503050406030204" pitchFamily="18" charset="0"/>
                            <a:sym typeface="Helvetica Neue Medium"/>
                          </a:rPr>
                        </m:ctrlPr>
                      </m:radPr>
                      <m:deg/>
                      <m:e>
                        <m:r>
                          <m:rPr>
                            <m:sty m:val="p"/>
                          </m:rPr>
                          <a:rPr lang="en-GB" sz="4000" b="0" i="0" smtClean="0">
                            <a:solidFill>
                              <a:schemeClr val="bg2">
                                <a:lumMod val="10000"/>
                              </a:schemeClr>
                            </a:solidFill>
                            <a:latin typeface="Cambria Math" panose="02040503050406030204" pitchFamily="18" charset="0"/>
                            <a:sym typeface="Helvetica Neue Medium"/>
                          </a:rPr>
                          <m:t>Hz</m:t>
                        </m:r>
                      </m:e>
                    </m:rad>
                  </m:oMath>
                </a14:m>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Natural silicon </a:t>
                </a:r>
                <a:endPar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mc:Choice>
        <mc:Fallback xmlns="">
          <p:sp>
            <p:nvSpPr>
              <p:cNvPr id="18" name="TextBox 15">
                <a:extLst>
                  <a:ext uri="{FF2B5EF4-FFF2-40B4-BE49-F238E27FC236}">
                    <a16:creationId xmlns:a16="http://schemas.microsoft.com/office/drawing/2014/main" id="{00DBB1F5-5EAB-1842-1B96-5A199CA319A2}"/>
                  </a:ext>
                </a:extLst>
              </p:cNvPr>
              <p:cNvSpPr txBox="1">
                <a:spLocks noRot="1" noChangeAspect="1" noMove="1" noResize="1" noEditPoints="1" noAdjustHandles="1" noChangeArrowheads="1" noChangeShapeType="1" noTextEdit="1"/>
              </p:cNvSpPr>
              <p:nvPr/>
            </p:nvSpPr>
            <p:spPr>
              <a:xfrm>
                <a:off x="431858" y="2751876"/>
                <a:ext cx="10631865" cy="2612510"/>
              </a:xfrm>
              <a:prstGeom prst="rect">
                <a:avLst/>
              </a:prstGeom>
              <a:blipFill>
                <a:blip r:embed="rId5"/>
                <a:stretch>
                  <a:fillRect l="-2064" t="-4196" r="-3440" b="-8858"/>
                </a:stretch>
              </a:blipFill>
              <a:ln w="12700" cap="flat">
                <a:noFill/>
                <a:miter lim="400000"/>
              </a:ln>
              <a:effectLst/>
            </p:spPr>
            <p:txBody>
              <a:bodyPr/>
              <a:lstStyle/>
              <a:p>
                <a:r>
                  <a:rPr lang="en-GB">
                    <a:noFill/>
                  </a:rPr>
                  <a:t> </a:t>
                </a:r>
              </a:p>
            </p:txBody>
          </p:sp>
        </mc:Fallback>
      </mc:AlternateContent>
      <p:sp>
        <p:nvSpPr>
          <p:cNvPr id="31" name="Rectangle 30">
            <a:extLst>
              <a:ext uri="{FF2B5EF4-FFF2-40B4-BE49-F238E27FC236}">
                <a16:creationId xmlns:a16="http://schemas.microsoft.com/office/drawing/2014/main" id="{DCA56C9C-E57F-EA7C-532B-9C35AA8523D0}"/>
              </a:ext>
            </a:extLst>
          </p:cNvPr>
          <p:cNvSpPr/>
          <p:nvPr/>
        </p:nvSpPr>
        <p:spPr>
          <a:xfrm>
            <a:off x="2358081" y="12674231"/>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Helvetica Neue Light"/>
                <a:sym typeface="Helvetica Neue"/>
              </a:rPr>
              <a:t>Chittock-Wood et al. Nat Electron (2026)</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pic>
        <p:nvPicPr>
          <p:cNvPr id="5" name="Picture 4">
            <a:extLst>
              <a:ext uri="{FF2B5EF4-FFF2-40B4-BE49-F238E27FC236}">
                <a16:creationId xmlns:a16="http://schemas.microsoft.com/office/drawing/2014/main" id="{1B4356F7-B7F4-A086-6B19-2CCB34BF1944}"/>
              </a:ext>
            </a:extLst>
          </p:cNvPr>
          <p:cNvPicPr>
            <a:picLocks noChangeAspect="1"/>
          </p:cNvPicPr>
          <p:nvPr/>
        </p:nvPicPr>
        <p:blipFill>
          <a:blip r:embed="rId6"/>
          <a:stretch>
            <a:fillRect/>
          </a:stretch>
        </p:blipFill>
        <p:spPr>
          <a:xfrm>
            <a:off x="586940" y="5601380"/>
            <a:ext cx="10476783" cy="5989829"/>
          </a:xfrm>
          <a:prstGeom prst="rect">
            <a:avLst/>
          </a:prstGeom>
        </p:spPr>
      </p:pic>
      <p:grpSp>
        <p:nvGrpSpPr>
          <p:cNvPr id="10" name="Group 9">
            <a:extLst>
              <a:ext uri="{FF2B5EF4-FFF2-40B4-BE49-F238E27FC236}">
                <a16:creationId xmlns:a16="http://schemas.microsoft.com/office/drawing/2014/main" id="{49E1D5EA-B149-F079-FEA4-16B49C32A6DD}"/>
              </a:ext>
            </a:extLst>
          </p:cNvPr>
          <p:cNvGrpSpPr/>
          <p:nvPr/>
        </p:nvGrpSpPr>
        <p:grpSpPr>
          <a:xfrm>
            <a:off x="227028" y="107346"/>
            <a:ext cx="1152000" cy="1152128"/>
            <a:chOff x="16660470" y="11122306"/>
            <a:chExt cx="1152000" cy="1152128"/>
          </a:xfrm>
        </p:grpSpPr>
        <p:sp>
          <p:nvSpPr>
            <p:cNvPr id="6" name="Oval 5">
              <a:extLst>
                <a:ext uri="{FF2B5EF4-FFF2-40B4-BE49-F238E27FC236}">
                  <a16:creationId xmlns:a16="http://schemas.microsoft.com/office/drawing/2014/main" id="{A6C4FE94-64CA-A4B8-4139-57E12FAB0768}"/>
                </a:ext>
              </a:extLst>
            </p:cNvPr>
            <p:cNvSpPr/>
            <p:nvPr/>
          </p:nvSpPr>
          <p:spPr>
            <a:xfrm>
              <a:off x="16660470" y="11122306"/>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561C4656-A3B1-1D2E-138F-50929EDBBDBD}"/>
                </a:ext>
              </a:extLst>
            </p:cNvPr>
            <p:cNvSpPr/>
            <p:nvPr/>
          </p:nvSpPr>
          <p:spPr>
            <a:xfrm>
              <a:off x="16773524" y="11622893"/>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Oval 7">
              <a:extLst>
                <a:ext uri="{FF2B5EF4-FFF2-40B4-BE49-F238E27FC236}">
                  <a16:creationId xmlns:a16="http://schemas.microsoft.com/office/drawing/2014/main" id="{2EA91E70-B010-209C-17EB-F92ADC0A02B9}"/>
                </a:ext>
              </a:extLst>
            </p:cNvPr>
            <p:cNvSpPr/>
            <p:nvPr/>
          </p:nvSpPr>
          <p:spPr>
            <a:xfrm>
              <a:off x="17148363" y="11622892"/>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Oval 8">
              <a:extLst>
                <a:ext uri="{FF2B5EF4-FFF2-40B4-BE49-F238E27FC236}">
                  <a16:creationId xmlns:a16="http://schemas.microsoft.com/office/drawing/2014/main" id="{2B97D639-F744-09E1-5EB9-7B864DD98679}"/>
                </a:ext>
              </a:extLst>
            </p:cNvPr>
            <p:cNvSpPr/>
            <p:nvPr/>
          </p:nvSpPr>
          <p:spPr>
            <a:xfrm>
              <a:off x="17506349" y="11622891"/>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246987895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26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pic>
        <p:nvPicPr>
          <p:cNvPr id="9" name="Picture 8" descr="A black spiral with white background&#10;&#10;Description automatically generated">
            <a:extLst>
              <a:ext uri="{FF2B5EF4-FFF2-40B4-BE49-F238E27FC236}">
                <a16:creationId xmlns:a16="http://schemas.microsoft.com/office/drawing/2014/main" id="{92E3B967-8857-6D79-7826-1CD4EC66C3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83094">
            <a:off x="10846040" y="10340463"/>
            <a:ext cx="1141634" cy="808123"/>
          </a:xfrm>
          <a:prstGeom prst="rect">
            <a:avLst/>
          </a:prstGeom>
        </p:spPr>
      </p:pic>
      <p:sp>
        <p:nvSpPr>
          <p:cNvPr id="136" name="quantum MOTION / BRIEF HISTORY"/>
          <p:cNvSpPr txBox="1">
            <a:spLocks noGrp="1"/>
          </p:cNvSpPr>
          <p:nvPr>
            <p:ph type="body" idx="13"/>
          </p:nvPr>
        </p:nvSpPr>
        <p:spPr>
          <a:xfrm>
            <a:off x="7106518" y="931369"/>
            <a:ext cx="10171054"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charge</a:t>
            </a:r>
            <a:r>
              <a:rPr lang="en-GB" dirty="0">
                <a:solidFill>
                  <a:srgbClr val="FFFFFF"/>
                </a:solidFill>
              </a:rPr>
              <a:t> </a:t>
            </a:r>
            <a:r>
              <a:rPr lang="en-GB" dirty="0">
                <a:solidFill>
                  <a:srgbClr val="FF0000"/>
                </a:solidFill>
              </a:rPr>
              <a:t>readout</a:t>
            </a:r>
            <a:endParaRPr dirty="0">
              <a:solidFill>
                <a:srgbClr val="FF0000"/>
              </a:solidFill>
            </a:endParaRPr>
          </a:p>
        </p:txBody>
      </p:sp>
      <p:pic>
        <p:nvPicPr>
          <p:cNvPr id="20" name="Image" descr="Image">
            <a:extLst>
              <a:ext uri="{FF2B5EF4-FFF2-40B4-BE49-F238E27FC236}">
                <a16:creationId xmlns:a16="http://schemas.microsoft.com/office/drawing/2014/main" id="{A263F9B5-B4F2-4949-49BC-998E3292ED87}"/>
              </a:ext>
            </a:extLst>
          </p:cNvPr>
          <p:cNvPicPr>
            <a:picLocks noGrp="1" noChangeAspect="1"/>
          </p:cNvPicPr>
          <p:nvPr>
            <p:ph type="pic" idx="14"/>
          </p:nvPr>
        </p:nvPicPr>
        <p:blipFill>
          <a:blip r:embed="rId4"/>
          <a:stretch>
            <a:fillRect/>
          </a:stretch>
        </p:blipFill>
        <p:spPr>
          <a:xfrm>
            <a:off x="961499" y="12310937"/>
            <a:ext cx="2733565" cy="680294"/>
          </a:xfrm>
          <a:prstGeom prst="rect">
            <a:avLst/>
          </a:prstGeom>
        </p:spPr>
      </p:pic>
      <p:sp>
        <p:nvSpPr>
          <p:cNvPr id="3" name="TextBox 2">
            <a:extLst>
              <a:ext uri="{FF2B5EF4-FFF2-40B4-BE49-F238E27FC236}">
                <a16:creationId xmlns:a16="http://schemas.microsoft.com/office/drawing/2014/main" id="{878E7B7E-A8F6-6E4D-7E8C-AC7372EC7A8E}"/>
              </a:ext>
            </a:extLst>
          </p:cNvPr>
          <p:cNvSpPr txBox="1"/>
          <p:nvPr/>
        </p:nvSpPr>
        <p:spPr>
          <a:xfrm>
            <a:off x="3672358" y="11690329"/>
            <a:ext cx="163025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FF644E"/>
                </a:solidFill>
                <a:effectLst/>
                <a:uLnTx/>
                <a:uFillTx/>
                <a:latin typeface="Helvetica Neue"/>
                <a:ea typeface="+mn-ea"/>
                <a:cs typeface="+mn-cs"/>
                <a:sym typeface="Helvetica Neue"/>
              </a:rPr>
              <a:t>QUBITS</a:t>
            </a:r>
          </a:p>
        </p:txBody>
      </p:sp>
      <p:sp>
        <p:nvSpPr>
          <p:cNvPr id="4" name="TextBox 3">
            <a:extLst>
              <a:ext uri="{FF2B5EF4-FFF2-40B4-BE49-F238E27FC236}">
                <a16:creationId xmlns:a16="http://schemas.microsoft.com/office/drawing/2014/main" id="{5443726F-CCCB-B6D4-957B-DDCCE93E2A0D}"/>
              </a:ext>
            </a:extLst>
          </p:cNvPr>
          <p:cNvSpPr txBox="1"/>
          <p:nvPr/>
        </p:nvSpPr>
        <p:spPr>
          <a:xfrm>
            <a:off x="7744727" y="11657078"/>
            <a:ext cx="1837041"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7030A0"/>
                </a:solidFill>
                <a:effectLst/>
                <a:uLnTx/>
                <a:uFillTx/>
                <a:latin typeface="Helvetica Neue"/>
                <a:ea typeface="+mn-ea"/>
                <a:cs typeface="+mn-cs"/>
                <a:sym typeface="Helvetica Neue"/>
              </a:rPr>
              <a:t>SENSOR</a:t>
            </a:r>
          </a:p>
        </p:txBody>
      </p:sp>
      <p:pic>
        <p:nvPicPr>
          <p:cNvPr id="5" name="Picture 4">
            <a:extLst>
              <a:ext uri="{FF2B5EF4-FFF2-40B4-BE49-F238E27FC236}">
                <a16:creationId xmlns:a16="http://schemas.microsoft.com/office/drawing/2014/main" id="{1B4356F7-B7F4-A086-6B19-2CCB34BF1944}"/>
              </a:ext>
            </a:extLst>
          </p:cNvPr>
          <p:cNvPicPr>
            <a:picLocks noChangeAspect="1"/>
          </p:cNvPicPr>
          <p:nvPr/>
        </p:nvPicPr>
        <p:blipFill>
          <a:blip r:embed="rId5"/>
          <a:stretch>
            <a:fillRect/>
          </a:stretch>
        </p:blipFill>
        <p:spPr>
          <a:xfrm>
            <a:off x="586940" y="5601380"/>
            <a:ext cx="10476783" cy="5989829"/>
          </a:xfrm>
          <a:prstGeom prst="rect">
            <a:avLst/>
          </a:prstGeom>
        </p:spPr>
      </p:pic>
      <p:cxnSp>
        <p:nvCxnSpPr>
          <p:cNvPr id="7" name="Straight Connector 6">
            <a:extLst>
              <a:ext uri="{FF2B5EF4-FFF2-40B4-BE49-F238E27FC236}">
                <a16:creationId xmlns:a16="http://schemas.microsoft.com/office/drawing/2014/main" id="{74D64958-1961-E195-2345-087F82044041}"/>
              </a:ext>
            </a:extLst>
          </p:cNvPr>
          <p:cNvCxnSpPr/>
          <p:nvPr/>
        </p:nvCxnSpPr>
        <p:spPr>
          <a:xfrm>
            <a:off x="10467051" y="9817769"/>
            <a:ext cx="1885370"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8" name="Straight Connector 7">
            <a:extLst>
              <a:ext uri="{FF2B5EF4-FFF2-40B4-BE49-F238E27FC236}">
                <a16:creationId xmlns:a16="http://schemas.microsoft.com/office/drawing/2014/main" id="{A5A40CF6-EB12-55B2-33EE-48A010CB89C5}"/>
              </a:ext>
            </a:extLst>
          </p:cNvPr>
          <p:cNvCxnSpPr>
            <a:cxnSpLocks/>
          </p:cNvCxnSpPr>
          <p:nvPr/>
        </p:nvCxnSpPr>
        <p:spPr>
          <a:xfrm flipV="1">
            <a:off x="12352421" y="9782175"/>
            <a:ext cx="0" cy="743619"/>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0" name="Straight Connector 9">
            <a:extLst>
              <a:ext uri="{FF2B5EF4-FFF2-40B4-BE49-F238E27FC236}">
                <a16:creationId xmlns:a16="http://schemas.microsoft.com/office/drawing/2014/main" id="{D7548276-A61E-1E49-C663-6099420250C9}"/>
              </a:ext>
            </a:extLst>
          </p:cNvPr>
          <p:cNvCxnSpPr>
            <a:cxnSpLocks/>
          </p:cNvCxnSpPr>
          <p:nvPr/>
        </p:nvCxnSpPr>
        <p:spPr>
          <a:xfrm>
            <a:off x="12032581" y="10545513"/>
            <a:ext cx="639679"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2" name="Straight Connector 11">
            <a:extLst>
              <a:ext uri="{FF2B5EF4-FFF2-40B4-BE49-F238E27FC236}">
                <a16:creationId xmlns:a16="http://schemas.microsoft.com/office/drawing/2014/main" id="{993D608F-9CD6-669A-CDDF-5EE9E5936196}"/>
              </a:ext>
            </a:extLst>
          </p:cNvPr>
          <p:cNvCxnSpPr>
            <a:cxnSpLocks/>
          </p:cNvCxnSpPr>
          <p:nvPr/>
        </p:nvCxnSpPr>
        <p:spPr>
          <a:xfrm>
            <a:off x="12032581" y="10831263"/>
            <a:ext cx="639679"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3" name="Straight Connector 12">
            <a:extLst>
              <a:ext uri="{FF2B5EF4-FFF2-40B4-BE49-F238E27FC236}">
                <a16:creationId xmlns:a16="http://schemas.microsoft.com/office/drawing/2014/main" id="{E8FD6667-9FFC-8880-02AB-E8311F7643F4}"/>
              </a:ext>
            </a:extLst>
          </p:cNvPr>
          <p:cNvCxnSpPr>
            <a:cxnSpLocks/>
          </p:cNvCxnSpPr>
          <p:nvPr/>
        </p:nvCxnSpPr>
        <p:spPr>
          <a:xfrm>
            <a:off x="12352421" y="10882042"/>
            <a:ext cx="0" cy="808287"/>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6" name="Straight Connector 15">
            <a:extLst>
              <a:ext uri="{FF2B5EF4-FFF2-40B4-BE49-F238E27FC236}">
                <a16:creationId xmlns:a16="http://schemas.microsoft.com/office/drawing/2014/main" id="{72E5F364-3623-F665-F02D-72E43BBDC781}"/>
              </a:ext>
            </a:extLst>
          </p:cNvPr>
          <p:cNvCxnSpPr>
            <a:cxnSpLocks/>
          </p:cNvCxnSpPr>
          <p:nvPr/>
        </p:nvCxnSpPr>
        <p:spPr>
          <a:xfrm>
            <a:off x="12032581" y="11690329"/>
            <a:ext cx="639679"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7" name="Straight Connector 16">
            <a:extLst>
              <a:ext uri="{FF2B5EF4-FFF2-40B4-BE49-F238E27FC236}">
                <a16:creationId xmlns:a16="http://schemas.microsoft.com/office/drawing/2014/main" id="{30562627-C443-250D-C156-A4824181A608}"/>
              </a:ext>
            </a:extLst>
          </p:cNvPr>
          <p:cNvCxnSpPr>
            <a:cxnSpLocks/>
          </p:cNvCxnSpPr>
          <p:nvPr/>
        </p:nvCxnSpPr>
        <p:spPr>
          <a:xfrm>
            <a:off x="12192000" y="11850438"/>
            <a:ext cx="323850"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E3EF8D62-81F8-D881-D41A-30B2BE1AEEC6}"/>
              </a:ext>
            </a:extLst>
          </p:cNvPr>
          <p:cNvCxnSpPr>
            <a:cxnSpLocks/>
          </p:cNvCxnSpPr>
          <p:nvPr/>
        </p:nvCxnSpPr>
        <p:spPr>
          <a:xfrm>
            <a:off x="12992100" y="9817768"/>
            <a:ext cx="488783"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5D19D935-323A-1022-B30B-37DFA65DA6CB}"/>
              </a:ext>
            </a:extLst>
          </p:cNvPr>
          <p:cNvCxnSpPr>
            <a:cxnSpLocks/>
          </p:cNvCxnSpPr>
          <p:nvPr/>
        </p:nvCxnSpPr>
        <p:spPr>
          <a:xfrm rot="16200000">
            <a:off x="12672261" y="9819143"/>
            <a:ext cx="639679"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24" name="Straight Connector 23">
            <a:extLst>
              <a:ext uri="{FF2B5EF4-FFF2-40B4-BE49-F238E27FC236}">
                <a16:creationId xmlns:a16="http://schemas.microsoft.com/office/drawing/2014/main" id="{98718CD5-92EF-D288-98FF-7AAC99342C08}"/>
              </a:ext>
            </a:extLst>
          </p:cNvPr>
          <p:cNvCxnSpPr>
            <a:cxnSpLocks/>
          </p:cNvCxnSpPr>
          <p:nvPr/>
        </p:nvCxnSpPr>
        <p:spPr>
          <a:xfrm rot="16200000">
            <a:off x="12470194" y="9817768"/>
            <a:ext cx="639679"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27" name="Straight Connector 26">
            <a:extLst>
              <a:ext uri="{FF2B5EF4-FFF2-40B4-BE49-F238E27FC236}">
                <a16:creationId xmlns:a16="http://schemas.microsoft.com/office/drawing/2014/main" id="{00DC2B88-A374-A950-FD8B-1C5EC1134A66}"/>
              </a:ext>
            </a:extLst>
          </p:cNvPr>
          <p:cNvCxnSpPr>
            <a:cxnSpLocks/>
          </p:cNvCxnSpPr>
          <p:nvPr/>
        </p:nvCxnSpPr>
        <p:spPr>
          <a:xfrm>
            <a:off x="12271458" y="9817769"/>
            <a:ext cx="488783"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37" name="Straight Connector 36">
            <a:extLst>
              <a:ext uri="{FF2B5EF4-FFF2-40B4-BE49-F238E27FC236}">
                <a16:creationId xmlns:a16="http://schemas.microsoft.com/office/drawing/2014/main" id="{B63EF84B-0455-7731-AAE7-15238640EEB0}"/>
              </a:ext>
            </a:extLst>
          </p:cNvPr>
          <p:cNvCxnSpPr>
            <a:cxnSpLocks/>
          </p:cNvCxnSpPr>
          <p:nvPr/>
        </p:nvCxnSpPr>
        <p:spPr>
          <a:xfrm>
            <a:off x="11399920" y="10702290"/>
            <a:ext cx="0" cy="988039"/>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a:extLst>
              <a:ext uri="{FF2B5EF4-FFF2-40B4-BE49-F238E27FC236}">
                <a16:creationId xmlns:a16="http://schemas.microsoft.com/office/drawing/2014/main" id="{95013BD4-30EC-9957-0977-9DB8CBB0C569}"/>
              </a:ext>
            </a:extLst>
          </p:cNvPr>
          <p:cNvCxnSpPr>
            <a:cxnSpLocks/>
          </p:cNvCxnSpPr>
          <p:nvPr/>
        </p:nvCxnSpPr>
        <p:spPr>
          <a:xfrm>
            <a:off x="11080081" y="11671279"/>
            <a:ext cx="639679"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39" name="Straight Connector 38">
            <a:extLst>
              <a:ext uri="{FF2B5EF4-FFF2-40B4-BE49-F238E27FC236}">
                <a16:creationId xmlns:a16="http://schemas.microsoft.com/office/drawing/2014/main" id="{0110BE05-91FB-F8BD-E700-5184E801D5D2}"/>
              </a:ext>
            </a:extLst>
          </p:cNvPr>
          <p:cNvCxnSpPr>
            <a:cxnSpLocks/>
          </p:cNvCxnSpPr>
          <p:nvPr/>
        </p:nvCxnSpPr>
        <p:spPr>
          <a:xfrm>
            <a:off x="11239500" y="11831388"/>
            <a:ext cx="323850" cy="0"/>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40" name="Straight Connector 39">
            <a:extLst>
              <a:ext uri="{FF2B5EF4-FFF2-40B4-BE49-F238E27FC236}">
                <a16:creationId xmlns:a16="http://schemas.microsoft.com/office/drawing/2014/main" id="{83B49DAF-50B5-FA73-9F9B-DEBB226CCEC9}"/>
              </a:ext>
            </a:extLst>
          </p:cNvPr>
          <p:cNvCxnSpPr>
            <a:cxnSpLocks/>
          </p:cNvCxnSpPr>
          <p:nvPr/>
        </p:nvCxnSpPr>
        <p:spPr>
          <a:xfrm>
            <a:off x="11399921" y="9782175"/>
            <a:ext cx="0" cy="808287"/>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nvGrpSpPr>
          <p:cNvPr id="41" name="Group 40">
            <a:extLst>
              <a:ext uri="{FF2B5EF4-FFF2-40B4-BE49-F238E27FC236}">
                <a16:creationId xmlns:a16="http://schemas.microsoft.com/office/drawing/2014/main" id="{F0286817-F7AC-1102-6E9C-A1D9848FB781}"/>
              </a:ext>
            </a:extLst>
          </p:cNvPr>
          <p:cNvGrpSpPr/>
          <p:nvPr/>
        </p:nvGrpSpPr>
        <p:grpSpPr>
          <a:xfrm>
            <a:off x="14893088" y="6295536"/>
            <a:ext cx="7848297" cy="5989828"/>
            <a:chOff x="15439289" y="1191164"/>
            <a:chExt cx="6244691" cy="4484925"/>
          </a:xfrm>
        </p:grpSpPr>
        <p:grpSp>
          <p:nvGrpSpPr>
            <p:cNvPr id="42" name="Group 41">
              <a:extLst>
                <a:ext uri="{FF2B5EF4-FFF2-40B4-BE49-F238E27FC236}">
                  <a16:creationId xmlns:a16="http://schemas.microsoft.com/office/drawing/2014/main" id="{4D72F7CB-8534-0CC5-D4D2-593A6385EFFC}"/>
                </a:ext>
              </a:extLst>
            </p:cNvPr>
            <p:cNvGrpSpPr/>
            <p:nvPr/>
          </p:nvGrpSpPr>
          <p:grpSpPr>
            <a:xfrm>
              <a:off x="15439289" y="1191164"/>
              <a:ext cx="6244691" cy="4484925"/>
              <a:chOff x="3909270" y="4100387"/>
              <a:chExt cx="3368231" cy="2419057"/>
            </a:xfrm>
          </p:grpSpPr>
          <p:pic>
            <p:nvPicPr>
              <p:cNvPr id="46" name="Picture 45" descr="A close up of text on a white background&#10;&#10;Description automatically generated">
                <a:extLst>
                  <a:ext uri="{FF2B5EF4-FFF2-40B4-BE49-F238E27FC236}">
                    <a16:creationId xmlns:a16="http://schemas.microsoft.com/office/drawing/2014/main" id="{A5C0100F-1D8C-6D20-88FE-B099CE7177D3}"/>
                  </a:ext>
                </a:extLst>
              </p:cNvPr>
              <p:cNvPicPr>
                <a:picLocks noChangeAspect="1"/>
              </p:cNvPicPr>
              <p:nvPr/>
            </p:nvPicPr>
            <p:blipFill rotWithShape="1">
              <a:blip r:embed="rId6">
                <a:extLst>
                  <a:ext uri="{28A0092B-C50C-407E-A947-70E740481C1C}">
                    <a14:useLocalDpi xmlns:a14="http://schemas.microsoft.com/office/drawing/2010/main" val="0"/>
                  </a:ext>
                </a:extLst>
              </a:blip>
              <a:srcRect b="50948"/>
              <a:stretch/>
            </p:blipFill>
            <p:spPr>
              <a:xfrm>
                <a:off x="3909270" y="4100387"/>
                <a:ext cx="3368231" cy="2419057"/>
              </a:xfrm>
              <a:prstGeom prst="rect">
                <a:avLst/>
              </a:prstGeom>
            </p:spPr>
          </p:pic>
          <p:pic>
            <p:nvPicPr>
              <p:cNvPr id="47" name="Picture 46" descr="A close up of text on a white background&#10;&#10;Description automatically generated">
                <a:extLst>
                  <a:ext uri="{FF2B5EF4-FFF2-40B4-BE49-F238E27FC236}">
                    <a16:creationId xmlns:a16="http://schemas.microsoft.com/office/drawing/2014/main" id="{088D1A71-6007-D7A8-7F9A-75F0BE361589}"/>
                  </a:ext>
                </a:extLst>
              </p:cNvPr>
              <p:cNvPicPr>
                <a:picLocks noChangeAspect="1"/>
              </p:cNvPicPr>
              <p:nvPr/>
            </p:nvPicPr>
            <p:blipFill rotWithShape="1">
              <a:blip r:embed="rId6">
                <a:extLst>
                  <a:ext uri="{28A0092B-C50C-407E-A947-70E740481C1C}">
                    <a14:useLocalDpi xmlns:a14="http://schemas.microsoft.com/office/drawing/2010/main" val="0"/>
                  </a:ext>
                </a:extLst>
              </a:blip>
              <a:srcRect l="64254" t="82686" r="3106" b="7275"/>
              <a:stretch/>
            </p:blipFill>
            <p:spPr>
              <a:xfrm>
                <a:off x="6096001" y="5670389"/>
                <a:ext cx="1043031" cy="469709"/>
              </a:xfrm>
              <a:prstGeom prst="rect">
                <a:avLst/>
              </a:prstGeom>
            </p:spPr>
          </p:pic>
        </p:grpSp>
        <p:sp>
          <p:nvSpPr>
            <p:cNvPr id="43" name="Rectangle 42">
              <a:extLst>
                <a:ext uri="{FF2B5EF4-FFF2-40B4-BE49-F238E27FC236}">
                  <a16:creationId xmlns:a16="http://schemas.microsoft.com/office/drawing/2014/main" id="{EA5D6C4D-9B7B-A12F-326A-3E818E02D00B}"/>
                </a:ext>
              </a:extLst>
            </p:cNvPr>
            <p:cNvSpPr/>
            <p:nvPr/>
          </p:nvSpPr>
          <p:spPr>
            <a:xfrm>
              <a:off x="20057949" y="4029373"/>
              <a:ext cx="800193" cy="93673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mn-ea"/>
                <a:cs typeface="+mn-cs"/>
                <a:sym typeface="Helvetica Neue Medium"/>
              </a:endParaRPr>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342AB94E-B29A-0C54-759D-0B0CFF4EF684}"/>
                    </a:ext>
                  </a:extLst>
                </p:cNvPr>
                <p:cNvSpPr txBox="1"/>
                <p:nvPr/>
              </p:nvSpPr>
              <p:spPr>
                <a:xfrm>
                  <a:off x="20187632" y="3996985"/>
                  <a:ext cx="670511" cy="592369"/>
                </a:xfrm>
                <a:prstGeom prst="rect">
                  <a:avLst/>
                </a:prstGeom>
                <a:solidFill>
                  <a:schemeClr val="bg1"/>
                </a:solidFill>
              </p:spPr>
              <p:txBody>
                <a:bodyPr wrap="square" rtlCol="0">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GB" sz="3600" b="0" i="0" u="none" strike="noStrike" kern="0" cap="none" spc="0" normalizeH="0" baseline="0" noProof="0" smtClean="0">
                            <a:ln>
                              <a:noFill/>
                            </a:ln>
                            <a:solidFill>
                              <a:srgbClr val="5E5E5E"/>
                            </a:solidFill>
                            <a:effectLst/>
                            <a:uLnTx/>
                            <a:uFillTx/>
                            <a:latin typeface="Cambria Math" panose="02040503050406030204" pitchFamily="18" charset="0"/>
                            <a:sym typeface="Helvetica Neue"/>
                          </a:rPr>
                          <m:t>Δ</m:t>
                        </m:r>
                        <m:sSub>
                          <m:sSubPr>
                            <m:ctrlPr>
                              <a:rPr kumimoji="0" lang="en-GB" sz="36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ctrlPr>
                          </m:sSubPr>
                          <m:e>
                            <m:r>
                              <m:rPr>
                                <m:sty m:val="p"/>
                              </m:rPr>
                              <a:rPr kumimoji="0" lang="en-GB" sz="3600" b="0" i="0" u="none" strike="noStrike" kern="0" cap="none" spc="0" normalizeH="0" baseline="0" noProof="0" smtClean="0">
                                <a:ln>
                                  <a:noFill/>
                                </a:ln>
                                <a:solidFill>
                                  <a:srgbClr val="5E5E5E"/>
                                </a:solidFill>
                                <a:effectLst/>
                                <a:uLnTx/>
                                <a:uFillTx/>
                                <a:latin typeface="Cambria Math" panose="02040503050406030204" pitchFamily="18" charset="0"/>
                                <a:sym typeface="Helvetica Neue"/>
                              </a:rPr>
                              <m:t>C</m:t>
                            </m:r>
                          </m:e>
                          <m:sub>
                            <m:r>
                              <m:rPr>
                                <m:sty m:val="p"/>
                              </m:rPr>
                              <a:rPr kumimoji="0" lang="en-GB" sz="3600" b="0" i="0" u="none" strike="noStrike" kern="0" cap="none" spc="0" normalizeH="0" baseline="0" noProof="0" smtClean="0">
                                <a:ln>
                                  <a:noFill/>
                                </a:ln>
                                <a:solidFill>
                                  <a:srgbClr val="5E5E5E"/>
                                </a:solidFill>
                                <a:effectLst/>
                                <a:uLnTx/>
                                <a:uFillTx/>
                                <a:latin typeface="Cambria Math" panose="02040503050406030204" pitchFamily="18" charset="0"/>
                                <a:sym typeface="Helvetica Neue"/>
                              </a:rPr>
                              <m:t>Q</m:t>
                            </m:r>
                          </m:sub>
                        </m:sSub>
                      </m:oMath>
                    </m:oMathPara>
                  </a14:m>
                  <a:endParaRPr kumimoji="0" lang="en-GB" sz="3600" b="0" i="0" u="none" strike="noStrike" kern="0" cap="none" spc="0" normalizeH="0" baseline="0" noProof="0" dirty="0">
                    <a:ln>
                      <a:noFill/>
                    </a:ln>
                    <a:solidFill>
                      <a:srgbClr val="5E5E5E"/>
                    </a:solidFill>
                    <a:effectLst/>
                    <a:uLnTx/>
                    <a:uFillTx/>
                    <a:latin typeface="Helvetica Neue Medium"/>
                    <a:sym typeface="Helvetica Neue"/>
                  </a:endParaRPr>
                </a:p>
              </p:txBody>
            </p:sp>
          </mc:Choice>
          <mc:Fallback xmlns="">
            <p:sp>
              <p:nvSpPr>
                <p:cNvPr id="12" name="TextBox 11">
                  <a:extLst>
                    <a:ext uri="{FF2B5EF4-FFF2-40B4-BE49-F238E27FC236}">
                      <a16:creationId xmlns:a16="http://schemas.microsoft.com/office/drawing/2014/main" id="{7D3D1899-B76D-332C-E7A5-F1DE537CB99E}"/>
                    </a:ext>
                  </a:extLst>
                </p:cNvPr>
                <p:cNvSpPr txBox="1">
                  <a:spLocks noRot="1" noChangeAspect="1" noMove="1" noResize="1" noEditPoints="1" noAdjustHandles="1" noChangeArrowheads="1" noChangeShapeType="1" noTextEdit="1"/>
                </p:cNvSpPr>
                <p:nvPr/>
              </p:nvSpPr>
              <p:spPr>
                <a:xfrm>
                  <a:off x="20187632" y="3996985"/>
                  <a:ext cx="670511" cy="592369"/>
                </a:xfrm>
                <a:prstGeom prst="rect">
                  <a:avLst/>
                </a:prstGeom>
                <a:blipFill>
                  <a:blip r:embed="rId9"/>
                  <a:stretch>
                    <a:fillRect l="-17273" b="-816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2DC0C179-CE42-7BD3-1AC7-8FC752851AC1}"/>
                    </a:ext>
                  </a:extLst>
                </p:cNvPr>
                <p:cNvSpPr txBox="1"/>
                <p:nvPr/>
              </p:nvSpPr>
              <p:spPr>
                <a:xfrm>
                  <a:off x="20187631" y="4448599"/>
                  <a:ext cx="670511" cy="592369"/>
                </a:xfrm>
                <a:prstGeom prst="rect">
                  <a:avLst/>
                </a:prstGeom>
                <a:noFill/>
              </p:spPr>
              <p:txBody>
                <a:bodyPr wrap="square" rtlCol="0">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GB" sz="3600" b="0" i="0" u="none" strike="noStrike" kern="0" cap="none" spc="0" normalizeH="0" baseline="0" noProof="0" smtClean="0">
                            <a:ln>
                              <a:noFill/>
                            </a:ln>
                            <a:solidFill>
                              <a:srgbClr val="5E5E5E"/>
                            </a:solidFill>
                            <a:effectLst/>
                            <a:uLnTx/>
                            <a:uFillTx/>
                            <a:latin typeface="Cambria Math" panose="02040503050406030204" pitchFamily="18" charset="0"/>
                            <a:sym typeface="Helvetica Neue"/>
                          </a:rPr>
                          <m:t>Δ</m:t>
                        </m:r>
                        <m:sSub>
                          <m:sSubPr>
                            <m:ctrlPr>
                              <a:rPr kumimoji="0" lang="en-GB" sz="36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ctrlPr>
                          </m:sSubPr>
                          <m:e>
                            <m:r>
                              <m:rPr>
                                <m:sty m:val="p"/>
                              </m:rPr>
                              <a:rPr kumimoji="0" lang="en-GB" sz="3600" b="0" i="0" u="none" strike="noStrike" kern="0" cap="none" spc="0" normalizeH="0" baseline="0" noProof="0" smtClean="0">
                                <a:ln>
                                  <a:noFill/>
                                </a:ln>
                                <a:solidFill>
                                  <a:srgbClr val="5E5E5E"/>
                                </a:solidFill>
                                <a:effectLst/>
                                <a:uLnTx/>
                                <a:uFillTx/>
                                <a:latin typeface="Cambria Math" panose="02040503050406030204" pitchFamily="18" charset="0"/>
                                <a:sym typeface="Helvetica Neue"/>
                              </a:rPr>
                              <m:t>C</m:t>
                            </m:r>
                          </m:e>
                          <m:sub>
                            <m:r>
                              <m:rPr>
                                <m:sty m:val="p"/>
                              </m:rPr>
                              <a:rPr kumimoji="0" lang="en-GB" sz="3600" b="0" i="0" u="none" strike="noStrike" kern="0" cap="none" spc="0" normalizeH="0" baseline="0" noProof="0" smtClean="0">
                                <a:ln>
                                  <a:noFill/>
                                </a:ln>
                                <a:solidFill>
                                  <a:srgbClr val="5E5E5E"/>
                                </a:solidFill>
                                <a:effectLst/>
                                <a:uLnTx/>
                                <a:uFillTx/>
                                <a:latin typeface="Cambria Math" panose="02040503050406030204" pitchFamily="18" charset="0"/>
                                <a:sym typeface="Helvetica Neue"/>
                              </a:rPr>
                              <m:t>Q</m:t>
                            </m:r>
                          </m:sub>
                        </m:sSub>
                      </m:oMath>
                    </m:oMathPara>
                  </a14:m>
                  <a:endParaRPr kumimoji="0" lang="en-GB" sz="3600" b="0" i="0" u="none" strike="noStrike" kern="0" cap="none" spc="0" normalizeH="0" baseline="0" noProof="0" dirty="0">
                    <a:ln>
                      <a:noFill/>
                    </a:ln>
                    <a:solidFill>
                      <a:srgbClr val="5E5E5E"/>
                    </a:solidFill>
                    <a:effectLst/>
                    <a:uLnTx/>
                    <a:uFillTx/>
                    <a:latin typeface="Helvetica Neue Medium"/>
                    <a:sym typeface="Helvetica Neue"/>
                  </a:endParaRPr>
                </a:p>
              </p:txBody>
            </p:sp>
          </mc:Choice>
          <mc:Fallback xmlns="">
            <p:sp>
              <p:nvSpPr>
                <p:cNvPr id="13" name="TextBox 12">
                  <a:extLst>
                    <a:ext uri="{FF2B5EF4-FFF2-40B4-BE49-F238E27FC236}">
                      <a16:creationId xmlns:a16="http://schemas.microsoft.com/office/drawing/2014/main" id="{D666C9DD-0D2F-2975-0856-59F1B73499F2}"/>
                    </a:ext>
                  </a:extLst>
                </p:cNvPr>
                <p:cNvSpPr txBox="1">
                  <a:spLocks noRot="1" noChangeAspect="1" noMove="1" noResize="1" noEditPoints="1" noAdjustHandles="1" noChangeArrowheads="1" noChangeShapeType="1" noTextEdit="1"/>
                </p:cNvSpPr>
                <p:nvPr/>
              </p:nvSpPr>
              <p:spPr>
                <a:xfrm>
                  <a:off x="20187631" y="4448599"/>
                  <a:ext cx="670511" cy="592369"/>
                </a:xfrm>
                <a:prstGeom prst="rect">
                  <a:avLst/>
                </a:prstGeom>
                <a:blipFill>
                  <a:blip r:embed="rId10"/>
                  <a:stretch>
                    <a:fillRect l="-17273" b="-8247"/>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51885595-24E8-863B-824D-2E8180F0BF0B}"/>
                  </a:ext>
                </a:extLst>
              </p:cNvPr>
              <p:cNvSpPr txBox="1"/>
              <p:nvPr/>
            </p:nvSpPr>
            <p:spPr>
              <a:xfrm>
                <a:off x="15280580" y="3784034"/>
                <a:ext cx="6244691" cy="2014462"/>
              </a:xfrm>
              <a:prstGeom prst="rect">
                <a:avLst/>
              </a:prstGeom>
              <a:noFill/>
            </p:spPr>
            <p:txBody>
              <a:bodyPr wrap="square" rtlCol="0">
                <a:spAutoFit/>
              </a:bodyPr>
              <a:lstStyle/>
              <a:p>
                <a:pPr lvl="0">
                  <a:defRPr/>
                </a:pPr>
                <a14:m>
                  <m:oMathPara xmlns:m="http://schemas.openxmlformats.org/officeDocument/2006/math">
                    <m:oMathParaPr>
                      <m:jc m:val="centerGroup"/>
                    </m:oMathParaPr>
                    <m:oMath xmlns:m="http://schemas.openxmlformats.org/officeDocument/2006/math">
                      <m:sSub>
                        <m:sSubPr>
                          <m:ctrlP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ctrlPr>
                        </m:sSubPr>
                        <m:e>
                          <m: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t>𝜔</m:t>
                          </m:r>
                        </m:e>
                        <m:sub>
                          <m: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t>𝑟</m:t>
                          </m:r>
                        </m:sub>
                      </m:sSub>
                      <m: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t>=</m:t>
                      </m:r>
                      <m:f>
                        <m:fPr>
                          <m:ctrlP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ctrlPr>
                        </m:fPr>
                        <m:num>
                          <m: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t>1</m:t>
                          </m:r>
                        </m:num>
                        <m:den>
                          <m:rad>
                            <m:radPr>
                              <m:degHide m:val="on"/>
                              <m:ctrlP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ctrlPr>
                            </m:radPr>
                            <m:deg/>
                            <m:e>
                              <m:r>
                                <a:rPr lang="en-GB" sz="4000" i="1">
                                  <a:latin typeface="Cambria Math" panose="02040503050406030204" pitchFamily="18" charset="0"/>
                                </a:rPr>
                                <m:t>𝐿</m:t>
                              </m:r>
                              <m:d>
                                <m:dPr>
                                  <m:ctrlP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ctrlPr>
                                </m:dPr>
                                <m:e>
                                  <m: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t>𝐶</m:t>
                                  </m:r>
                                  <m:r>
                                    <a:rPr kumimoji="0" lang="en-GB" sz="4000" b="0" i="1" u="none" strike="noStrike" kern="0" cap="none" spc="0" normalizeH="0" baseline="0" noProof="0" smtClean="0">
                                      <a:ln>
                                        <a:noFill/>
                                      </a:ln>
                                      <a:solidFill>
                                        <a:srgbClr val="5E5E5E"/>
                                      </a:solidFill>
                                      <a:effectLst/>
                                      <a:uLnTx/>
                                      <a:uFillTx/>
                                      <a:latin typeface="Cambria Math" panose="02040503050406030204" pitchFamily="18" charset="0"/>
                                      <a:sym typeface="Helvetica Neue"/>
                                    </a:rPr>
                                    <m:t>+</m:t>
                                  </m:r>
                                  <m:r>
                                    <m:rPr>
                                      <m:sty m:val="p"/>
                                    </m:rPr>
                                    <a:rPr kumimoji="0" lang="en-GB" sz="4000" b="0" i="0" u="none" strike="noStrike" kern="0" cap="none" spc="0" normalizeH="0" baseline="0" noProof="0">
                                      <a:ln>
                                        <a:noFill/>
                                      </a:ln>
                                      <a:solidFill>
                                        <a:srgbClr val="5E5E5E"/>
                                      </a:solidFill>
                                      <a:effectLst/>
                                      <a:uLnTx/>
                                      <a:uFillTx/>
                                      <a:latin typeface="Cambria Math" panose="02040503050406030204" pitchFamily="18" charset="0"/>
                                      <a:sym typeface="Helvetica Neue"/>
                                    </a:rPr>
                                    <m:t>Δ</m:t>
                                  </m:r>
                                  <m:sSub>
                                    <m:sSubPr>
                                      <m:ctrlPr>
                                        <a:rPr kumimoji="0" lang="en-GB" sz="4000" b="0" i="1" u="none" strike="noStrike" kern="0" cap="none" spc="0" normalizeH="0" baseline="0" noProof="0">
                                          <a:ln>
                                            <a:noFill/>
                                          </a:ln>
                                          <a:solidFill>
                                            <a:srgbClr val="5E5E5E"/>
                                          </a:solidFill>
                                          <a:effectLst/>
                                          <a:uLnTx/>
                                          <a:uFillTx/>
                                          <a:latin typeface="Cambria Math" panose="02040503050406030204" pitchFamily="18" charset="0"/>
                                          <a:sym typeface="Helvetica Neue"/>
                                        </a:rPr>
                                      </m:ctrlPr>
                                    </m:sSubPr>
                                    <m:e>
                                      <m:r>
                                        <m:rPr>
                                          <m:sty m:val="p"/>
                                        </m:rPr>
                                        <a:rPr kumimoji="0" lang="en-GB" sz="4000" b="0" i="0" u="none" strike="noStrike" kern="0" cap="none" spc="0" normalizeH="0" baseline="0" noProof="0">
                                          <a:ln>
                                            <a:noFill/>
                                          </a:ln>
                                          <a:solidFill>
                                            <a:srgbClr val="5E5E5E"/>
                                          </a:solidFill>
                                          <a:effectLst/>
                                          <a:uLnTx/>
                                          <a:uFillTx/>
                                          <a:latin typeface="Cambria Math" panose="02040503050406030204" pitchFamily="18" charset="0"/>
                                          <a:sym typeface="Helvetica Neue"/>
                                        </a:rPr>
                                        <m:t>C</m:t>
                                      </m:r>
                                    </m:e>
                                    <m:sub>
                                      <m:r>
                                        <m:rPr>
                                          <m:sty m:val="p"/>
                                        </m:rPr>
                                        <a:rPr kumimoji="0" lang="en-GB" sz="4000" b="0" i="0" u="none" strike="noStrike" kern="0" cap="none" spc="0" normalizeH="0" baseline="0" noProof="0">
                                          <a:ln>
                                            <a:noFill/>
                                          </a:ln>
                                          <a:solidFill>
                                            <a:srgbClr val="5E5E5E"/>
                                          </a:solidFill>
                                          <a:effectLst/>
                                          <a:uLnTx/>
                                          <a:uFillTx/>
                                          <a:latin typeface="Cambria Math" panose="02040503050406030204" pitchFamily="18" charset="0"/>
                                          <a:sym typeface="Helvetica Neue"/>
                                        </a:rPr>
                                        <m:t>Q</m:t>
                                      </m:r>
                                    </m:sub>
                                  </m:sSub>
                                </m:e>
                              </m:d>
                            </m:e>
                          </m:rad>
                        </m:den>
                      </m:f>
                    </m:oMath>
                  </m:oMathPara>
                </a14:m>
                <a:endParaRPr kumimoji="0" lang="en-GB" sz="4000" b="0" i="0" u="none" strike="noStrike" kern="0" cap="none" spc="0" normalizeH="0" baseline="0" noProof="0" dirty="0">
                  <a:ln>
                    <a:noFill/>
                  </a:ln>
                  <a:solidFill>
                    <a:srgbClr val="5E5E5E"/>
                  </a:solidFill>
                  <a:effectLst/>
                  <a:uLnTx/>
                  <a:uFillTx/>
                  <a:latin typeface="Helvetica Neue Medium"/>
                  <a:sym typeface="Helvetica Neue"/>
                </a:endParaRPr>
              </a:p>
            </p:txBody>
          </p:sp>
        </mc:Choice>
        <mc:Fallback xmlns="">
          <p:sp>
            <p:nvSpPr>
              <p:cNvPr id="48" name="TextBox 47">
                <a:extLst>
                  <a:ext uri="{FF2B5EF4-FFF2-40B4-BE49-F238E27FC236}">
                    <a16:creationId xmlns:a16="http://schemas.microsoft.com/office/drawing/2014/main" id="{51885595-24E8-863B-824D-2E8180F0BF0B}"/>
                  </a:ext>
                </a:extLst>
              </p:cNvPr>
              <p:cNvSpPr txBox="1">
                <a:spLocks noRot="1" noChangeAspect="1" noMove="1" noResize="1" noEditPoints="1" noAdjustHandles="1" noChangeArrowheads="1" noChangeShapeType="1" noTextEdit="1"/>
              </p:cNvSpPr>
              <p:nvPr/>
            </p:nvSpPr>
            <p:spPr>
              <a:xfrm>
                <a:off x="15280580" y="3784034"/>
                <a:ext cx="6244691" cy="2014462"/>
              </a:xfrm>
              <a:prstGeom prst="rect">
                <a:avLst/>
              </a:prstGeom>
              <a:blipFill>
                <a:blip r:embed="rId11"/>
                <a:stretch>
                  <a:fillRect/>
                </a:stretch>
              </a:blipFill>
            </p:spPr>
            <p:txBody>
              <a:bodyPr/>
              <a:lstStyle/>
              <a:p>
                <a:r>
                  <a:rPr lang="en-GB">
                    <a:noFill/>
                  </a:rPr>
                  <a:t> </a:t>
                </a:r>
              </a:p>
            </p:txBody>
          </p:sp>
        </mc:Fallback>
      </mc:AlternateContent>
      <p:sp>
        <p:nvSpPr>
          <p:cNvPr id="29" name="TextBox 28">
            <a:extLst>
              <a:ext uri="{FF2B5EF4-FFF2-40B4-BE49-F238E27FC236}">
                <a16:creationId xmlns:a16="http://schemas.microsoft.com/office/drawing/2014/main" id="{2BE4D5DC-3B56-768A-7BD2-6A8E19BE4FB2}"/>
              </a:ext>
            </a:extLst>
          </p:cNvPr>
          <p:cNvSpPr txBox="1"/>
          <p:nvPr/>
        </p:nvSpPr>
        <p:spPr>
          <a:xfrm>
            <a:off x="14154516" y="2226855"/>
            <a:ext cx="9601804"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D5D5D5">
                    <a:lumMod val="10000"/>
                  </a:srgbClr>
                </a:solidFill>
                <a:effectLst/>
                <a:uLnTx/>
                <a:uFillTx/>
                <a:latin typeface="Helvetica Neue Medium"/>
                <a:sym typeface="Helvetica Neue Medium"/>
              </a:rPr>
              <a:t>Dispersive Readout via </a:t>
            </a:r>
          </a:p>
          <a:p>
            <a:pPr marL="0" marR="0" lvl="0" indent="0" defTabSz="1651000" rtl="0" eaLnBrk="1" fontAlgn="auto" latinLnBrk="0" hangingPunct="1">
              <a:lnSpc>
                <a:spcPct val="100000"/>
              </a:lnSpc>
              <a:spcBef>
                <a:spcPts val="0"/>
              </a:spcBef>
              <a:spcAft>
                <a:spcPts val="0"/>
              </a:spcAft>
              <a:buClrTx/>
              <a:buSzPct val="50000"/>
              <a:buFontTx/>
              <a:buNone/>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D5D5D5">
                    <a:lumMod val="10000"/>
                  </a:srgbClr>
                </a:solidFill>
                <a:effectLst/>
                <a:uLnTx/>
                <a:uFillTx/>
                <a:latin typeface="Helvetica Neue Medium"/>
                <a:sym typeface="Helvetica Neue Medium"/>
              </a:rPr>
              <a:t>Radio-frequency Reflectometry</a:t>
            </a:r>
          </a:p>
        </p:txBody>
      </p:sp>
      <p:cxnSp>
        <p:nvCxnSpPr>
          <p:cNvPr id="36" name="Straight Arrow Connector 35">
            <a:extLst>
              <a:ext uri="{FF2B5EF4-FFF2-40B4-BE49-F238E27FC236}">
                <a16:creationId xmlns:a16="http://schemas.microsoft.com/office/drawing/2014/main" id="{7CCD06EC-5478-7E20-BEB3-3B153889D74C}"/>
              </a:ext>
            </a:extLst>
          </p:cNvPr>
          <p:cNvCxnSpPr/>
          <p:nvPr/>
        </p:nvCxnSpPr>
        <p:spPr>
          <a:xfrm flipH="1">
            <a:off x="12992100" y="9303657"/>
            <a:ext cx="1451428" cy="0"/>
          </a:xfrm>
          <a:prstGeom prst="straightConnector1">
            <a:avLst/>
          </a:prstGeom>
          <a:ln w="76200">
            <a:tailEnd type="triangle"/>
          </a:ln>
        </p:spPr>
        <p:style>
          <a:lnRef idx="3">
            <a:schemeClr val="accent5"/>
          </a:lnRef>
          <a:fillRef idx="0">
            <a:schemeClr val="accent5"/>
          </a:fillRef>
          <a:effectRef idx="2">
            <a:schemeClr val="accent5"/>
          </a:effectRef>
          <a:fontRef idx="minor">
            <a:schemeClr val="tx1"/>
          </a:fontRef>
        </p:style>
      </p:cxnSp>
      <p:sp>
        <p:nvSpPr>
          <p:cNvPr id="49" name="TextBox 48">
            <a:extLst>
              <a:ext uri="{FF2B5EF4-FFF2-40B4-BE49-F238E27FC236}">
                <a16:creationId xmlns:a16="http://schemas.microsoft.com/office/drawing/2014/main" id="{40DA164F-5B29-B111-B8CA-DF54EB6A12C8}"/>
              </a:ext>
            </a:extLst>
          </p:cNvPr>
          <p:cNvSpPr txBox="1"/>
          <p:nvPr/>
        </p:nvSpPr>
        <p:spPr>
          <a:xfrm>
            <a:off x="13363116" y="8603726"/>
            <a:ext cx="96821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3200" b="0" i="0" u="none" strike="noStrike" cap="none" spc="0" normalizeH="0" baseline="0" dirty="0" err="1">
                <a:ln>
                  <a:noFill/>
                </a:ln>
                <a:solidFill>
                  <a:srgbClr val="FF0000"/>
                </a:solidFill>
                <a:effectLst/>
                <a:uFillTx/>
                <a:latin typeface="+mn-lt"/>
                <a:ea typeface="+mn-ea"/>
                <a:cs typeface="+mn-cs"/>
                <a:sym typeface="Helvetica Neue"/>
              </a:rPr>
              <a:t>RFin</a:t>
            </a:r>
            <a:endParaRPr kumimoji="0" lang="en-GB" sz="3200" b="0" i="0" u="none" strike="noStrike" cap="none" spc="0" normalizeH="0" baseline="0" dirty="0">
              <a:ln>
                <a:noFill/>
              </a:ln>
              <a:solidFill>
                <a:srgbClr val="FF0000"/>
              </a:solidFill>
              <a:effectLst/>
              <a:uFillTx/>
              <a:latin typeface="+mn-lt"/>
              <a:ea typeface="+mn-ea"/>
              <a:cs typeface="+mn-cs"/>
              <a:sym typeface="Helvetica Neue"/>
            </a:endParaRPr>
          </a:p>
        </p:txBody>
      </p:sp>
      <p:cxnSp>
        <p:nvCxnSpPr>
          <p:cNvPr id="50" name="Straight Arrow Connector 49">
            <a:extLst>
              <a:ext uri="{FF2B5EF4-FFF2-40B4-BE49-F238E27FC236}">
                <a16:creationId xmlns:a16="http://schemas.microsoft.com/office/drawing/2014/main" id="{E08C222F-AF88-7D2E-3834-4DD1CA1A11B6}"/>
              </a:ext>
            </a:extLst>
          </p:cNvPr>
          <p:cNvCxnSpPr>
            <a:cxnSpLocks/>
          </p:cNvCxnSpPr>
          <p:nvPr/>
        </p:nvCxnSpPr>
        <p:spPr>
          <a:xfrm>
            <a:off x="13058307" y="10576993"/>
            <a:ext cx="1451428" cy="0"/>
          </a:xfrm>
          <a:prstGeom prst="straightConnector1">
            <a:avLst/>
          </a:prstGeom>
          <a:ln w="76200">
            <a:solidFill>
              <a:srgbClr val="0070C0"/>
            </a:solidFill>
            <a:tailEnd type="triangle"/>
          </a:ln>
        </p:spPr>
        <p:style>
          <a:lnRef idx="3">
            <a:schemeClr val="accent5"/>
          </a:lnRef>
          <a:fillRef idx="0">
            <a:schemeClr val="accent5"/>
          </a:fillRef>
          <a:effectRef idx="2">
            <a:schemeClr val="accent5"/>
          </a:effectRef>
          <a:fontRef idx="minor">
            <a:schemeClr val="tx1"/>
          </a:fontRef>
        </p:style>
      </p:cxnSp>
      <p:sp>
        <p:nvSpPr>
          <p:cNvPr id="51" name="TextBox 50">
            <a:extLst>
              <a:ext uri="{FF2B5EF4-FFF2-40B4-BE49-F238E27FC236}">
                <a16:creationId xmlns:a16="http://schemas.microsoft.com/office/drawing/2014/main" id="{3E3B4FA0-FAFA-9815-CBC0-B9B9B968ACC5}"/>
              </a:ext>
            </a:extLst>
          </p:cNvPr>
          <p:cNvSpPr txBox="1"/>
          <p:nvPr/>
        </p:nvSpPr>
        <p:spPr>
          <a:xfrm>
            <a:off x="13264914" y="9891792"/>
            <a:ext cx="1218282"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3200" b="0" i="0" u="none" strike="noStrike" cap="none" spc="0" normalizeH="0" baseline="0" dirty="0" err="1">
                <a:ln>
                  <a:noFill/>
                </a:ln>
                <a:solidFill>
                  <a:srgbClr val="0070C0"/>
                </a:solidFill>
                <a:effectLst/>
                <a:uFillTx/>
                <a:latin typeface="+mn-lt"/>
                <a:ea typeface="+mn-ea"/>
                <a:cs typeface="+mn-cs"/>
                <a:sym typeface="Helvetica Neue"/>
              </a:rPr>
              <a:t>RFout</a:t>
            </a:r>
            <a:endParaRPr kumimoji="0" lang="en-GB" sz="3200" b="0" i="0" u="none" strike="noStrike" cap="none" spc="0" normalizeH="0" baseline="0" dirty="0">
              <a:ln>
                <a:noFill/>
              </a:ln>
              <a:solidFill>
                <a:srgbClr val="0070C0"/>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B4868F6C-2D5C-02DE-521E-51355C6720AA}"/>
              </a:ext>
            </a:extLst>
          </p:cNvPr>
          <p:cNvSpPr/>
          <p:nvPr/>
        </p:nvSpPr>
        <p:spPr>
          <a:xfrm>
            <a:off x="14792836" y="12641551"/>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err="1">
                <a:ln>
                  <a:noFill/>
                </a:ln>
                <a:solidFill>
                  <a:srgbClr val="FFFFFF"/>
                </a:solidFill>
                <a:effectLst/>
                <a:uLnTx/>
                <a:uFillTx/>
                <a:latin typeface="Helvetica Neue Light"/>
                <a:sym typeface="Helvetica Neue"/>
              </a:rPr>
              <a:t>Vigneau</a:t>
            </a:r>
            <a:r>
              <a:rPr kumimoji="0" lang="en-GB" sz="2800" b="0" i="0" u="none" strike="noStrike" kern="1200" cap="none" spc="0" normalizeH="0" baseline="0" noProof="0" dirty="0">
                <a:ln>
                  <a:noFill/>
                </a:ln>
                <a:solidFill>
                  <a:srgbClr val="FFFFFF"/>
                </a:solidFill>
                <a:effectLst/>
                <a:uLnTx/>
                <a:uFillTx/>
                <a:latin typeface="Helvetica Neue Light"/>
                <a:sym typeface="Helvetica Neue"/>
              </a:rPr>
              <a:t> et al. App Phys Rev 10 021305 (2023)</a:t>
            </a:r>
          </a:p>
        </p:txBody>
      </p:sp>
      <p:pic>
        <p:nvPicPr>
          <p:cNvPr id="14" name="Image" descr="Image">
            <a:extLst>
              <a:ext uri="{FF2B5EF4-FFF2-40B4-BE49-F238E27FC236}">
                <a16:creationId xmlns:a16="http://schemas.microsoft.com/office/drawing/2014/main" id="{1C49F240-C2EF-D125-F017-00DE89174B4C}"/>
              </a:ext>
            </a:extLst>
          </p:cNvPr>
          <p:cNvPicPr>
            <a:picLocks noChangeAspect="1"/>
          </p:cNvPicPr>
          <p:nvPr/>
        </p:nvPicPr>
        <p:blipFill>
          <a:blip r:embed="rId12"/>
          <a:srcRect l="13395" t="23476" r="8298" b="21069"/>
          <a:stretch>
            <a:fillRect/>
          </a:stretch>
        </p:blipFill>
        <p:spPr>
          <a:xfrm>
            <a:off x="0" y="1366820"/>
            <a:ext cx="3770739" cy="1335179"/>
          </a:xfrm>
          <a:prstGeom prst="rect">
            <a:avLst/>
          </a:prstGeom>
          <a:ln w="12700">
            <a:miter lim="400000"/>
          </a:ln>
        </p:spPr>
      </p:pic>
      <mc:AlternateContent xmlns:mc="http://schemas.openxmlformats.org/markup-compatibility/2006" xmlns:a14="http://schemas.microsoft.com/office/drawing/2010/main">
        <mc:Choice Requires="a14">
          <p:sp>
            <p:nvSpPr>
              <p:cNvPr id="19" name="TextBox 15">
                <a:extLst>
                  <a:ext uri="{FF2B5EF4-FFF2-40B4-BE49-F238E27FC236}">
                    <a16:creationId xmlns:a16="http://schemas.microsoft.com/office/drawing/2014/main" id="{0A59EE58-3705-164F-004B-ACF7EF3465BB}"/>
                  </a:ext>
                </a:extLst>
              </p:cNvPr>
              <p:cNvSpPr txBox="1"/>
              <p:nvPr/>
            </p:nvSpPr>
            <p:spPr>
              <a:xfrm>
                <a:off x="431858" y="2751876"/>
                <a:ext cx="10631865" cy="2612510"/>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Overlapping </a:t>
                </a:r>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gate design</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	3-layer process </a:t>
                </a:r>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(polysilicon gates</a:t>
                </a:r>
                <a:r>
                  <a:rPr kumimoji="0" lang="en-GB" sz="4000" b="0" i="1" u="none" strike="noStrike" kern="0" cap="none" spc="0" normalizeH="0" baseline="0" noProof="0" dirty="0">
                    <a:ln>
                      <a:noFill/>
                    </a:ln>
                    <a:solidFill>
                      <a:schemeClr val="bg2">
                        <a:lumMod val="10000"/>
                      </a:schemeClr>
                    </a:solidFill>
                    <a:effectLst/>
                    <a:uLnTx/>
                    <a:uFillTx/>
                    <a:latin typeface="Helvetica Neue Medium"/>
                    <a:sym typeface="Helvetica Neue Medium"/>
                  </a:rPr>
                  <a:t>)</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Ultralow charge noise (&lt; 0.5 </a:t>
                </a:r>
                <a14:m>
                  <m:oMath xmlns:m="http://schemas.openxmlformats.org/officeDocument/2006/math">
                    <m:r>
                      <m:rPr>
                        <m:sty m:val="p"/>
                      </m:rPr>
                      <a:rPr lang="en-GB" sz="4000" i="0" dirty="0" smtClean="0">
                        <a:solidFill>
                          <a:schemeClr val="bg2">
                            <a:lumMod val="10000"/>
                          </a:schemeClr>
                        </a:solidFill>
                        <a:latin typeface="Cambria Math" panose="02040503050406030204" pitchFamily="18" charset="0"/>
                        <a:ea typeface="Cambria Math" panose="02040503050406030204" pitchFamily="18" charset="0"/>
                        <a:sym typeface="Helvetica Neue Medium"/>
                      </a:rPr>
                      <m:t>μ</m:t>
                    </m:r>
                  </m:oMath>
                </a14:m>
                <a:r>
                  <a:rPr lang="en-GB" sz="4000" dirty="0" err="1">
                    <a:solidFill>
                      <a:schemeClr val="bg2">
                        <a:lumMod val="10000"/>
                      </a:schemeClr>
                    </a:solidFill>
                    <a:latin typeface="Helvetica Neue Medium"/>
                    <a:sym typeface="Helvetica Neue Medium"/>
                  </a:rPr>
                  <a:t>e</a:t>
                </a:r>
                <a:r>
                  <a:rPr lang="en-GB" sz="4000" dirty="0">
                    <a:solidFill>
                      <a:schemeClr val="bg2">
                        <a:lumMod val="10000"/>
                      </a:schemeClr>
                    </a:solidFill>
                    <a:latin typeface="Helvetica Neue Medium"/>
                    <a:sym typeface="Helvetica Neue Medium"/>
                  </a:rPr>
                  <a:t>V/</a:t>
                </a:r>
                <a14:m>
                  <m:oMath xmlns:m="http://schemas.openxmlformats.org/officeDocument/2006/math">
                    <m:rad>
                      <m:radPr>
                        <m:degHide m:val="on"/>
                        <m:ctrlPr>
                          <a:rPr lang="en-GB" sz="4000" i="1" smtClean="0">
                            <a:solidFill>
                              <a:schemeClr val="bg2">
                                <a:lumMod val="10000"/>
                              </a:schemeClr>
                            </a:solidFill>
                            <a:latin typeface="Cambria Math" panose="02040503050406030204" pitchFamily="18" charset="0"/>
                            <a:sym typeface="Helvetica Neue Medium"/>
                          </a:rPr>
                        </m:ctrlPr>
                      </m:radPr>
                      <m:deg/>
                      <m:e>
                        <m:r>
                          <m:rPr>
                            <m:sty m:val="p"/>
                          </m:rPr>
                          <a:rPr lang="en-GB" sz="4000" b="0" i="0" smtClean="0">
                            <a:solidFill>
                              <a:schemeClr val="bg2">
                                <a:lumMod val="10000"/>
                              </a:schemeClr>
                            </a:solidFill>
                            <a:latin typeface="Cambria Math" panose="02040503050406030204" pitchFamily="18" charset="0"/>
                            <a:sym typeface="Helvetica Neue Medium"/>
                          </a:rPr>
                          <m:t>Hz</m:t>
                        </m:r>
                      </m:e>
                    </m:rad>
                  </m:oMath>
                </a14:m>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Natural silicon </a:t>
                </a:r>
                <a:endPar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mc:Choice>
        <mc:Fallback xmlns="">
          <p:sp>
            <p:nvSpPr>
              <p:cNvPr id="19" name="TextBox 15">
                <a:extLst>
                  <a:ext uri="{FF2B5EF4-FFF2-40B4-BE49-F238E27FC236}">
                    <a16:creationId xmlns:a16="http://schemas.microsoft.com/office/drawing/2014/main" id="{0A59EE58-3705-164F-004B-ACF7EF3465BB}"/>
                  </a:ext>
                </a:extLst>
              </p:cNvPr>
              <p:cNvSpPr txBox="1">
                <a:spLocks noRot="1" noChangeAspect="1" noMove="1" noResize="1" noEditPoints="1" noAdjustHandles="1" noChangeArrowheads="1" noChangeShapeType="1" noTextEdit="1"/>
              </p:cNvSpPr>
              <p:nvPr/>
            </p:nvSpPr>
            <p:spPr>
              <a:xfrm>
                <a:off x="431858" y="2751876"/>
                <a:ext cx="10631865" cy="2612510"/>
              </a:xfrm>
              <a:prstGeom prst="rect">
                <a:avLst/>
              </a:prstGeom>
              <a:blipFill>
                <a:blip r:embed="rId13"/>
                <a:stretch>
                  <a:fillRect l="-2064" t="-4196" r="-3440" b="-8858"/>
                </a:stretch>
              </a:blipFill>
              <a:ln w="12700" cap="flat">
                <a:noFill/>
                <a:miter lim="400000"/>
              </a:ln>
              <a:effectLst/>
            </p:spPr>
            <p:txBody>
              <a:bodyPr/>
              <a:lstStyle/>
              <a:p>
                <a:r>
                  <a:rPr lang="en-GB">
                    <a:noFill/>
                  </a:rPr>
                  <a:t> </a:t>
                </a:r>
              </a:p>
            </p:txBody>
          </p:sp>
        </mc:Fallback>
      </mc:AlternateContent>
      <p:sp>
        <p:nvSpPr>
          <p:cNvPr id="2" name="Slide Number">
            <a:extLst>
              <a:ext uri="{FF2B5EF4-FFF2-40B4-BE49-F238E27FC236}">
                <a16:creationId xmlns:a16="http://schemas.microsoft.com/office/drawing/2014/main" id="{C6FFE274-45E4-62D0-59FE-6271146FDA73}"/>
              </a:ext>
            </a:extLst>
          </p:cNvPr>
          <p:cNvSpPr txBox="1">
            <a:spLocks noGrp="1"/>
          </p:cNvSpPr>
          <p:nvPr>
            <p:ph type="sldNum" sz="quarter" idx="2"/>
          </p:nvPr>
        </p:nvSpPr>
        <p:spPr>
          <a:xfrm>
            <a:off x="22918057" y="12641551"/>
            <a:ext cx="388670" cy="523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46</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grpSp>
        <p:nvGrpSpPr>
          <p:cNvPr id="18" name="Group 17">
            <a:extLst>
              <a:ext uri="{FF2B5EF4-FFF2-40B4-BE49-F238E27FC236}">
                <a16:creationId xmlns:a16="http://schemas.microsoft.com/office/drawing/2014/main" id="{803F19B9-F730-5DFB-B8F7-7C32DFD5AB2F}"/>
              </a:ext>
            </a:extLst>
          </p:cNvPr>
          <p:cNvGrpSpPr/>
          <p:nvPr/>
        </p:nvGrpSpPr>
        <p:grpSpPr>
          <a:xfrm>
            <a:off x="227028" y="107346"/>
            <a:ext cx="1152000" cy="1152128"/>
            <a:chOff x="16660470" y="11122306"/>
            <a:chExt cx="1152000" cy="1152128"/>
          </a:xfrm>
        </p:grpSpPr>
        <p:sp>
          <p:nvSpPr>
            <p:cNvPr id="22" name="Oval 21">
              <a:extLst>
                <a:ext uri="{FF2B5EF4-FFF2-40B4-BE49-F238E27FC236}">
                  <a16:creationId xmlns:a16="http://schemas.microsoft.com/office/drawing/2014/main" id="{2B8F036A-E8E5-0682-F4F2-5440AEBBC2AC}"/>
                </a:ext>
              </a:extLst>
            </p:cNvPr>
            <p:cNvSpPr/>
            <p:nvPr/>
          </p:nvSpPr>
          <p:spPr>
            <a:xfrm>
              <a:off x="16660470" y="11122306"/>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2E5D018C-95EE-A529-EAE2-73F723AD1308}"/>
                </a:ext>
              </a:extLst>
            </p:cNvPr>
            <p:cNvSpPr/>
            <p:nvPr/>
          </p:nvSpPr>
          <p:spPr>
            <a:xfrm>
              <a:off x="16773524" y="11622893"/>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Oval 25">
              <a:extLst>
                <a:ext uri="{FF2B5EF4-FFF2-40B4-BE49-F238E27FC236}">
                  <a16:creationId xmlns:a16="http://schemas.microsoft.com/office/drawing/2014/main" id="{F988201A-E22E-B82C-AF5D-5D034B72348F}"/>
                </a:ext>
              </a:extLst>
            </p:cNvPr>
            <p:cNvSpPr/>
            <p:nvPr/>
          </p:nvSpPr>
          <p:spPr>
            <a:xfrm>
              <a:off x="17148363" y="11622892"/>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Oval 27">
              <a:extLst>
                <a:ext uri="{FF2B5EF4-FFF2-40B4-BE49-F238E27FC236}">
                  <a16:creationId xmlns:a16="http://schemas.microsoft.com/office/drawing/2014/main" id="{D3845DBA-03AC-B514-1697-F73C05016E39}"/>
                </a:ext>
              </a:extLst>
            </p:cNvPr>
            <p:cNvSpPr/>
            <p:nvPr/>
          </p:nvSpPr>
          <p:spPr>
            <a:xfrm>
              <a:off x="17506349" y="11622891"/>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
        <p:nvSpPr>
          <p:cNvPr id="30" name="Rectangle 29">
            <a:extLst>
              <a:ext uri="{FF2B5EF4-FFF2-40B4-BE49-F238E27FC236}">
                <a16:creationId xmlns:a16="http://schemas.microsoft.com/office/drawing/2014/main" id="{78B8FDFA-F1E5-B648-A569-03CAB6EE419C}"/>
              </a:ext>
            </a:extLst>
          </p:cNvPr>
          <p:cNvSpPr/>
          <p:nvPr/>
        </p:nvSpPr>
        <p:spPr>
          <a:xfrm>
            <a:off x="2358081" y="12674231"/>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Helvetica Neue Light"/>
                <a:sym typeface="Helvetica Neue"/>
              </a:rPr>
              <a:t>Chittock-Wood et al. Nat Electron (2026)</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spTree>
    <p:extLst>
      <p:ext uri="{BB962C8B-B14F-4D97-AF65-F5344CB8AC3E}">
        <p14:creationId xmlns:p14="http://schemas.microsoft.com/office/powerpoint/2010/main" val="3271490690"/>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26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9" name="Picture 8" descr="A purple and orange square with numbers and lines&#10;&#10;Description automatically generated with medium confidence">
            <a:extLst>
              <a:ext uri="{FF2B5EF4-FFF2-40B4-BE49-F238E27FC236}">
                <a16:creationId xmlns:a16="http://schemas.microsoft.com/office/drawing/2014/main" id="{1EBB84CC-5F3A-BDBF-8969-C5E8082F79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3031" y="2081103"/>
            <a:ext cx="11489470" cy="11163179"/>
          </a:xfrm>
          <a:prstGeom prst="rect">
            <a:avLst/>
          </a:prstGeom>
        </p:spPr>
      </p:pic>
      <p:sp>
        <p:nvSpPr>
          <p:cNvPr id="136" name="quantum MOTION / BRIEF HISTORY"/>
          <p:cNvSpPr txBox="1">
            <a:spLocks noGrp="1"/>
          </p:cNvSpPr>
          <p:nvPr>
            <p:ph type="body" idx="13"/>
          </p:nvPr>
        </p:nvSpPr>
        <p:spPr>
          <a:xfrm>
            <a:off x="7106518" y="931369"/>
            <a:ext cx="10171054"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charge</a:t>
            </a:r>
            <a:r>
              <a:rPr lang="en-GB" dirty="0">
                <a:solidFill>
                  <a:srgbClr val="FFFFFF"/>
                </a:solidFill>
              </a:rPr>
              <a:t> </a:t>
            </a:r>
            <a:r>
              <a:rPr lang="en-GB" dirty="0">
                <a:solidFill>
                  <a:srgbClr val="FF0000"/>
                </a:solidFill>
              </a:rPr>
              <a:t>readout</a:t>
            </a:r>
            <a:endParaRPr dirty="0">
              <a:solidFill>
                <a:srgbClr val="FF0000"/>
              </a:solidFill>
            </a:endParaRPr>
          </a:p>
        </p:txBody>
      </p:sp>
      <p:pic>
        <p:nvPicPr>
          <p:cNvPr id="20" name="Image" descr="Image">
            <a:extLst>
              <a:ext uri="{FF2B5EF4-FFF2-40B4-BE49-F238E27FC236}">
                <a16:creationId xmlns:a16="http://schemas.microsoft.com/office/drawing/2014/main" id="{A263F9B5-B4F2-4949-49BC-998E3292ED87}"/>
              </a:ext>
            </a:extLst>
          </p:cNvPr>
          <p:cNvPicPr>
            <a:picLocks noGrp="1" noChangeAspect="1"/>
          </p:cNvPicPr>
          <p:nvPr>
            <p:ph type="pic" idx="14"/>
          </p:nvPr>
        </p:nvPicPr>
        <p:blipFill>
          <a:blip r:embed="rId4"/>
          <a:stretch>
            <a:fillRect/>
          </a:stretch>
        </p:blipFill>
        <p:spPr>
          <a:xfrm>
            <a:off x="961499" y="12310937"/>
            <a:ext cx="2733565" cy="680294"/>
          </a:xfrm>
          <a:prstGeom prst="rect">
            <a:avLst/>
          </a:prstGeom>
        </p:spPr>
      </p:pic>
      <p:sp>
        <p:nvSpPr>
          <p:cNvPr id="3" name="TextBox 2">
            <a:extLst>
              <a:ext uri="{FF2B5EF4-FFF2-40B4-BE49-F238E27FC236}">
                <a16:creationId xmlns:a16="http://schemas.microsoft.com/office/drawing/2014/main" id="{878E7B7E-A8F6-6E4D-7E8C-AC7372EC7A8E}"/>
              </a:ext>
            </a:extLst>
          </p:cNvPr>
          <p:cNvSpPr txBox="1"/>
          <p:nvPr/>
        </p:nvSpPr>
        <p:spPr>
          <a:xfrm>
            <a:off x="3672358" y="11690329"/>
            <a:ext cx="163025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FF644E"/>
                </a:solidFill>
                <a:effectLst/>
                <a:uLnTx/>
                <a:uFillTx/>
                <a:latin typeface="Helvetica Neue"/>
                <a:ea typeface="+mn-ea"/>
                <a:cs typeface="+mn-cs"/>
                <a:sym typeface="Helvetica Neue"/>
              </a:rPr>
              <a:t>QUBITS</a:t>
            </a:r>
          </a:p>
        </p:txBody>
      </p:sp>
      <p:sp>
        <p:nvSpPr>
          <p:cNvPr id="4" name="TextBox 3">
            <a:extLst>
              <a:ext uri="{FF2B5EF4-FFF2-40B4-BE49-F238E27FC236}">
                <a16:creationId xmlns:a16="http://schemas.microsoft.com/office/drawing/2014/main" id="{5443726F-CCCB-B6D4-957B-DDCCE93E2A0D}"/>
              </a:ext>
            </a:extLst>
          </p:cNvPr>
          <p:cNvSpPr txBox="1"/>
          <p:nvPr/>
        </p:nvSpPr>
        <p:spPr>
          <a:xfrm>
            <a:off x="7744727" y="11657078"/>
            <a:ext cx="1837041"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7030A0"/>
                </a:solidFill>
                <a:effectLst/>
                <a:uLnTx/>
                <a:uFillTx/>
                <a:latin typeface="Helvetica Neue"/>
                <a:ea typeface="+mn-ea"/>
                <a:cs typeface="+mn-cs"/>
                <a:sym typeface="Helvetica Neue"/>
              </a:rPr>
              <a:t>SENSOR</a:t>
            </a:r>
          </a:p>
        </p:txBody>
      </p:sp>
      <p:pic>
        <p:nvPicPr>
          <p:cNvPr id="5" name="Picture 4">
            <a:extLst>
              <a:ext uri="{FF2B5EF4-FFF2-40B4-BE49-F238E27FC236}">
                <a16:creationId xmlns:a16="http://schemas.microsoft.com/office/drawing/2014/main" id="{1B4356F7-B7F4-A086-6B19-2CCB34BF1944}"/>
              </a:ext>
            </a:extLst>
          </p:cNvPr>
          <p:cNvPicPr>
            <a:picLocks noChangeAspect="1"/>
          </p:cNvPicPr>
          <p:nvPr/>
        </p:nvPicPr>
        <p:blipFill>
          <a:blip r:embed="rId5"/>
          <a:stretch>
            <a:fillRect/>
          </a:stretch>
        </p:blipFill>
        <p:spPr>
          <a:xfrm>
            <a:off x="586940" y="5601380"/>
            <a:ext cx="10476783" cy="5989829"/>
          </a:xfrm>
          <a:prstGeom prst="rect">
            <a:avLst/>
          </a:prstGeom>
        </p:spPr>
      </p:pic>
      <p:sp>
        <p:nvSpPr>
          <p:cNvPr id="6" name="TextBox 5">
            <a:extLst>
              <a:ext uri="{FF2B5EF4-FFF2-40B4-BE49-F238E27FC236}">
                <a16:creationId xmlns:a16="http://schemas.microsoft.com/office/drawing/2014/main" id="{C2F78DAC-59D1-85F5-F151-A6218817EF4D}"/>
              </a:ext>
            </a:extLst>
          </p:cNvPr>
          <p:cNvSpPr txBox="1"/>
          <p:nvPr/>
        </p:nvSpPr>
        <p:spPr>
          <a:xfrm>
            <a:off x="16833946" y="11999494"/>
            <a:ext cx="3832781" cy="111825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5400" b="0" i="0" u="none" strike="noStrike" kern="0" cap="none" spc="0" normalizeH="0" baseline="0" noProof="0" dirty="0">
                <a:ln>
                  <a:noFill/>
                </a:ln>
                <a:solidFill>
                  <a:srgbClr val="5E5E5E"/>
                </a:solidFill>
                <a:effectLst/>
                <a:uLnTx/>
                <a:uFillTx/>
                <a:latin typeface="Helvetica Neue"/>
                <a:sym typeface="Helvetica Neue"/>
              </a:rPr>
              <a:t>   </a:t>
            </a:r>
            <a:r>
              <a:rPr kumimoji="0" lang="en-GB" sz="6600" b="0" i="0" u="none" strike="noStrike" kern="0" cap="none" spc="0" normalizeH="0" baseline="0" noProof="0" dirty="0">
                <a:ln>
                  <a:noFill/>
                </a:ln>
                <a:solidFill>
                  <a:srgbClr val="000032"/>
                </a:solidFill>
                <a:effectLst/>
                <a:uLnTx/>
                <a:uFillTx/>
                <a:latin typeface="Helvetica Neue"/>
                <a:sym typeface="Helvetica Neue"/>
              </a:rPr>
              <a:t>V</a:t>
            </a:r>
            <a:r>
              <a:rPr kumimoji="0" lang="en-GB" sz="6600" b="0" i="0" u="none" strike="noStrike" kern="0" cap="none" spc="0" normalizeH="0" baseline="-25000" noProof="0" dirty="0">
                <a:ln>
                  <a:noFill/>
                </a:ln>
                <a:solidFill>
                  <a:srgbClr val="000032"/>
                </a:solidFill>
                <a:effectLst/>
                <a:uLnTx/>
                <a:uFillTx/>
                <a:latin typeface="Helvetica Neue"/>
                <a:sym typeface="Helvetica Neue"/>
              </a:rPr>
              <a:t>G0</a:t>
            </a:r>
            <a:r>
              <a:rPr kumimoji="0" lang="en-GB" sz="6600" b="0" i="0" u="none" strike="noStrike" kern="0" cap="none" spc="0" normalizeH="0" baseline="0" noProof="0" dirty="0">
                <a:ln>
                  <a:noFill/>
                </a:ln>
                <a:solidFill>
                  <a:srgbClr val="000032"/>
                </a:solidFill>
                <a:effectLst/>
                <a:uLnTx/>
                <a:uFillTx/>
                <a:latin typeface="Helvetica Neue"/>
                <a:sym typeface="Helvetica Neue"/>
              </a:rPr>
              <a:t>(V)   </a:t>
            </a:r>
            <a:endParaRPr kumimoji="0" lang="en-GB" sz="5400" b="0" i="0" u="none" strike="noStrike" kern="0" cap="none" spc="0" normalizeH="0" baseline="-25000" noProof="0" dirty="0">
              <a:ln>
                <a:noFill/>
              </a:ln>
              <a:solidFill>
                <a:srgbClr val="000032"/>
              </a:solidFill>
              <a:effectLst/>
              <a:uLnTx/>
              <a:uFillTx/>
              <a:latin typeface="Helvetica Neue"/>
              <a:ea typeface="+mn-ea"/>
              <a:cs typeface="+mn-cs"/>
              <a:sym typeface="Helvetica Neue"/>
            </a:endParaRPr>
          </a:p>
        </p:txBody>
      </p:sp>
      <p:sp>
        <p:nvSpPr>
          <p:cNvPr id="7" name="TextBox 6">
            <a:extLst>
              <a:ext uri="{FF2B5EF4-FFF2-40B4-BE49-F238E27FC236}">
                <a16:creationId xmlns:a16="http://schemas.microsoft.com/office/drawing/2014/main" id="{1CB48C45-310A-B450-DE15-1A4E9DD8E834}"/>
              </a:ext>
            </a:extLst>
          </p:cNvPr>
          <p:cNvSpPr txBox="1"/>
          <p:nvPr/>
        </p:nvSpPr>
        <p:spPr>
          <a:xfrm rot="16200000">
            <a:off x="10622593" y="7175029"/>
            <a:ext cx="3832781" cy="111825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5400" b="0" i="0" u="none" strike="noStrike" kern="0" cap="none" spc="0" normalizeH="0" baseline="0" noProof="0" dirty="0">
                <a:ln>
                  <a:noFill/>
                </a:ln>
                <a:solidFill>
                  <a:srgbClr val="5E5E5E"/>
                </a:solidFill>
                <a:effectLst/>
                <a:uLnTx/>
                <a:uFillTx/>
                <a:latin typeface="Helvetica Neue"/>
                <a:sym typeface="Helvetica Neue"/>
              </a:rPr>
              <a:t>   </a:t>
            </a:r>
            <a:r>
              <a:rPr kumimoji="0" lang="en-GB" sz="6600" b="0" i="0" u="none" strike="noStrike" kern="0" cap="none" spc="0" normalizeH="0" baseline="0" noProof="0" dirty="0">
                <a:ln>
                  <a:noFill/>
                </a:ln>
                <a:solidFill>
                  <a:srgbClr val="000032"/>
                </a:solidFill>
                <a:effectLst/>
                <a:uLnTx/>
                <a:uFillTx/>
                <a:latin typeface="Helvetica Neue"/>
                <a:sym typeface="Helvetica Neue"/>
              </a:rPr>
              <a:t>V</a:t>
            </a:r>
            <a:r>
              <a:rPr kumimoji="0" lang="en-GB" sz="6600" b="0" i="0" u="none" strike="noStrike" kern="0" cap="none" spc="0" normalizeH="0" baseline="-25000" noProof="0" dirty="0">
                <a:ln>
                  <a:noFill/>
                </a:ln>
                <a:solidFill>
                  <a:srgbClr val="000032"/>
                </a:solidFill>
                <a:effectLst/>
                <a:uLnTx/>
                <a:uFillTx/>
                <a:latin typeface="Helvetica Neue"/>
                <a:sym typeface="Helvetica Neue"/>
              </a:rPr>
              <a:t>G1</a:t>
            </a:r>
            <a:r>
              <a:rPr kumimoji="0" lang="en-GB" sz="6600" b="0" i="0" u="none" strike="noStrike" kern="0" cap="none" spc="0" normalizeH="0" baseline="0" noProof="0" dirty="0">
                <a:ln>
                  <a:noFill/>
                </a:ln>
                <a:solidFill>
                  <a:srgbClr val="000032"/>
                </a:solidFill>
                <a:effectLst/>
                <a:uLnTx/>
                <a:uFillTx/>
                <a:latin typeface="Helvetica Neue"/>
                <a:sym typeface="Helvetica Neue"/>
              </a:rPr>
              <a:t>(V)   </a:t>
            </a:r>
            <a:endParaRPr kumimoji="0" lang="en-GB" sz="5400" b="0" i="0" u="none" strike="noStrike" kern="0" cap="none" spc="0" normalizeH="0" baseline="-25000" noProof="0" dirty="0">
              <a:ln>
                <a:noFill/>
              </a:ln>
              <a:solidFill>
                <a:srgbClr val="000032"/>
              </a:solidFill>
              <a:effectLst/>
              <a:uLnTx/>
              <a:uFillTx/>
              <a:latin typeface="Helvetica Neue"/>
              <a:ea typeface="+mn-ea"/>
              <a:cs typeface="+mn-cs"/>
              <a:sym typeface="Helvetica Neue"/>
            </a:endParaRPr>
          </a:p>
        </p:txBody>
      </p:sp>
      <p:pic>
        <p:nvPicPr>
          <p:cNvPr id="10" name="Image" descr="Image">
            <a:extLst>
              <a:ext uri="{FF2B5EF4-FFF2-40B4-BE49-F238E27FC236}">
                <a16:creationId xmlns:a16="http://schemas.microsoft.com/office/drawing/2014/main" id="{C074B037-186D-95B9-1E01-B38FB3B9099F}"/>
              </a:ext>
            </a:extLst>
          </p:cNvPr>
          <p:cNvPicPr>
            <a:picLocks noChangeAspect="1"/>
          </p:cNvPicPr>
          <p:nvPr/>
        </p:nvPicPr>
        <p:blipFill>
          <a:blip r:embed="rId6"/>
          <a:srcRect l="13395" t="23476" r="8298" b="21069"/>
          <a:stretch>
            <a:fillRect/>
          </a:stretch>
        </p:blipFill>
        <p:spPr>
          <a:xfrm>
            <a:off x="0" y="1366820"/>
            <a:ext cx="3770739" cy="1335179"/>
          </a:xfrm>
          <a:prstGeom prst="rect">
            <a:avLst/>
          </a:prstGeom>
          <a:ln w="12700">
            <a:miter lim="400000"/>
          </a:ln>
        </p:spPr>
      </p:pic>
      <mc:AlternateContent xmlns:mc="http://schemas.openxmlformats.org/markup-compatibility/2006" xmlns:a14="http://schemas.microsoft.com/office/drawing/2010/main">
        <mc:Choice Requires="a14">
          <p:sp>
            <p:nvSpPr>
              <p:cNvPr id="11" name="TextBox 15">
                <a:extLst>
                  <a:ext uri="{FF2B5EF4-FFF2-40B4-BE49-F238E27FC236}">
                    <a16:creationId xmlns:a16="http://schemas.microsoft.com/office/drawing/2014/main" id="{208C3F95-3020-909F-DDA9-F40168BFE2D2}"/>
                  </a:ext>
                </a:extLst>
              </p:cNvPr>
              <p:cNvSpPr txBox="1"/>
              <p:nvPr/>
            </p:nvSpPr>
            <p:spPr>
              <a:xfrm>
                <a:off x="431858" y="2751876"/>
                <a:ext cx="10631865" cy="2612510"/>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Overlapping </a:t>
                </a:r>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gate design</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	3-layer process </a:t>
                </a:r>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(polysilicon gates</a:t>
                </a:r>
                <a:r>
                  <a:rPr kumimoji="0" lang="en-GB" sz="4000" b="0" i="1" u="none" strike="noStrike" kern="0" cap="none" spc="0" normalizeH="0" baseline="0" noProof="0" dirty="0">
                    <a:ln>
                      <a:noFill/>
                    </a:ln>
                    <a:solidFill>
                      <a:schemeClr val="bg2">
                        <a:lumMod val="10000"/>
                      </a:schemeClr>
                    </a:solidFill>
                    <a:effectLst/>
                    <a:uLnTx/>
                    <a:uFillTx/>
                    <a:latin typeface="Helvetica Neue Medium"/>
                    <a:sym typeface="Helvetica Neue Medium"/>
                  </a:rPr>
                  <a:t>)</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Ultralow charge noise (&lt; 0.5 </a:t>
                </a:r>
                <a14:m>
                  <m:oMath xmlns:m="http://schemas.openxmlformats.org/officeDocument/2006/math">
                    <m:r>
                      <m:rPr>
                        <m:sty m:val="p"/>
                      </m:rPr>
                      <a:rPr lang="en-GB" sz="4000" i="0" dirty="0" smtClean="0">
                        <a:solidFill>
                          <a:schemeClr val="bg2">
                            <a:lumMod val="10000"/>
                          </a:schemeClr>
                        </a:solidFill>
                        <a:latin typeface="Cambria Math" panose="02040503050406030204" pitchFamily="18" charset="0"/>
                        <a:ea typeface="Cambria Math" panose="02040503050406030204" pitchFamily="18" charset="0"/>
                        <a:sym typeface="Helvetica Neue Medium"/>
                      </a:rPr>
                      <m:t>μ</m:t>
                    </m:r>
                  </m:oMath>
                </a14:m>
                <a:r>
                  <a:rPr lang="en-GB" sz="4000" dirty="0" err="1">
                    <a:solidFill>
                      <a:schemeClr val="bg2">
                        <a:lumMod val="10000"/>
                      </a:schemeClr>
                    </a:solidFill>
                    <a:latin typeface="Helvetica Neue Medium"/>
                    <a:sym typeface="Helvetica Neue Medium"/>
                  </a:rPr>
                  <a:t>e</a:t>
                </a:r>
                <a:r>
                  <a:rPr lang="en-GB" sz="4000" dirty="0">
                    <a:solidFill>
                      <a:schemeClr val="bg2">
                        <a:lumMod val="10000"/>
                      </a:schemeClr>
                    </a:solidFill>
                    <a:latin typeface="Helvetica Neue Medium"/>
                    <a:sym typeface="Helvetica Neue Medium"/>
                  </a:rPr>
                  <a:t>V/</a:t>
                </a:r>
                <a14:m>
                  <m:oMath xmlns:m="http://schemas.openxmlformats.org/officeDocument/2006/math">
                    <m:rad>
                      <m:radPr>
                        <m:degHide m:val="on"/>
                        <m:ctrlPr>
                          <a:rPr lang="en-GB" sz="4000" i="1" smtClean="0">
                            <a:solidFill>
                              <a:schemeClr val="bg2">
                                <a:lumMod val="10000"/>
                              </a:schemeClr>
                            </a:solidFill>
                            <a:latin typeface="Cambria Math" panose="02040503050406030204" pitchFamily="18" charset="0"/>
                            <a:sym typeface="Helvetica Neue Medium"/>
                          </a:rPr>
                        </m:ctrlPr>
                      </m:radPr>
                      <m:deg/>
                      <m:e>
                        <m:r>
                          <m:rPr>
                            <m:sty m:val="p"/>
                          </m:rPr>
                          <a:rPr lang="en-GB" sz="4000" b="0" i="0" smtClean="0">
                            <a:solidFill>
                              <a:schemeClr val="bg2">
                                <a:lumMod val="10000"/>
                              </a:schemeClr>
                            </a:solidFill>
                            <a:latin typeface="Cambria Math" panose="02040503050406030204" pitchFamily="18" charset="0"/>
                            <a:sym typeface="Helvetica Neue Medium"/>
                          </a:rPr>
                          <m:t>Hz</m:t>
                        </m:r>
                      </m:e>
                    </m:rad>
                  </m:oMath>
                </a14:m>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Natural silicon </a:t>
                </a:r>
                <a:endPar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mc:Choice>
        <mc:Fallback xmlns="">
          <p:sp>
            <p:nvSpPr>
              <p:cNvPr id="11" name="TextBox 15">
                <a:extLst>
                  <a:ext uri="{FF2B5EF4-FFF2-40B4-BE49-F238E27FC236}">
                    <a16:creationId xmlns:a16="http://schemas.microsoft.com/office/drawing/2014/main" id="{208C3F95-3020-909F-DDA9-F40168BFE2D2}"/>
                  </a:ext>
                </a:extLst>
              </p:cNvPr>
              <p:cNvSpPr txBox="1">
                <a:spLocks noRot="1" noChangeAspect="1" noMove="1" noResize="1" noEditPoints="1" noAdjustHandles="1" noChangeArrowheads="1" noChangeShapeType="1" noTextEdit="1"/>
              </p:cNvSpPr>
              <p:nvPr/>
            </p:nvSpPr>
            <p:spPr>
              <a:xfrm>
                <a:off x="431858" y="2751876"/>
                <a:ext cx="10631865" cy="2612510"/>
              </a:xfrm>
              <a:prstGeom prst="rect">
                <a:avLst/>
              </a:prstGeom>
              <a:blipFill>
                <a:blip r:embed="rId7"/>
                <a:stretch>
                  <a:fillRect l="-2064" t="-4196" r="-3440" b="-8858"/>
                </a:stretch>
              </a:blipFill>
              <a:ln w="12700" cap="flat">
                <a:noFill/>
                <a:miter lim="400000"/>
              </a:ln>
              <a:effectLst/>
            </p:spPr>
            <p:txBody>
              <a:bodyPr/>
              <a:lstStyle/>
              <a:p>
                <a:r>
                  <a:rPr lang="en-GB">
                    <a:noFill/>
                  </a:rPr>
                  <a:t> </a:t>
                </a:r>
              </a:p>
            </p:txBody>
          </p:sp>
        </mc:Fallback>
      </mc:AlternateContent>
      <p:sp>
        <p:nvSpPr>
          <p:cNvPr id="12" name="Sofia Patomäki">
            <a:extLst>
              <a:ext uri="{FF2B5EF4-FFF2-40B4-BE49-F238E27FC236}">
                <a16:creationId xmlns:a16="http://schemas.microsoft.com/office/drawing/2014/main" id="{740C9FD4-05DB-FA45-F738-6AA777706842}"/>
              </a:ext>
            </a:extLst>
          </p:cNvPr>
          <p:cNvSpPr txBox="1"/>
          <p:nvPr/>
        </p:nvSpPr>
        <p:spPr>
          <a:xfrm>
            <a:off x="22412242" y="2110835"/>
            <a:ext cx="1742707" cy="3157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363" tIns="71363" rIns="71363" bIns="71363"/>
          <a:lstStyle>
            <a:lvl1pPr algn="l" defTabSz="821531">
              <a:defRPr sz="2100" b="0">
                <a:solidFill>
                  <a:srgbClr val="EB534C"/>
                </a:solidFill>
                <a:latin typeface="+mn-lt"/>
                <a:ea typeface="+mn-ea"/>
                <a:cs typeface="+mn-cs"/>
                <a:sym typeface="Helvetica Neue Medium"/>
              </a:defRPr>
            </a:lvl1pPr>
          </a:lstStyle>
          <a:p>
            <a:pPr marL="0" marR="0" lvl="0" indent="0" algn="ctr" defTabSz="820709" rtl="0" eaLnBrk="0" fontAlgn="base" latinLnBrk="0" hangingPunct="0">
              <a:lnSpc>
                <a:spcPct val="100000"/>
              </a:lnSpc>
              <a:spcBef>
                <a:spcPct val="0"/>
              </a:spcBef>
              <a:spcAft>
                <a:spcPct val="0"/>
              </a:spcAft>
              <a:buClrTx/>
              <a:buSzTx/>
              <a:buFontTx/>
              <a:buNone/>
              <a:tabLst/>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Jacob</a:t>
            </a:r>
          </a:p>
          <a:p>
            <a:pPr marL="0" marR="0" lvl="0" indent="0" algn="ctr" defTabSz="820709" rtl="0" eaLnBrk="0" fontAlgn="base" latinLnBrk="0" hangingPunct="0">
              <a:lnSpc>
                <a:spcPct val="100000"/>
              </a:lnSpc>
              <a:spcBef>
                <a:spcPct val="0"/>
              </a:spcBef>
              <a:spcAft>
                <a:spcPct val="0"/>
              </a:spcAft>
              <a:buClrTx/>
              <a:buSzTx/>
              <a:buFontTx/>
              <a:buNone/>
              <a:tabLst/>
              <a:defRPr/>
            </a:pPr>
            <a:r>
              <a:rPr kumimoji="1" lang="en-GB" sz="1800" b="0" i="0" u="none" strike="noStrike" kern="1200" cap="none" spc="0" normalizeH="0" baseline="0" noProof="0" dirty="0" err="1">
                <a:ln>
                  <a:noFill/>
                </a:ln>
                <a:solidFill>
                  <a:srgbClr val="EB534C"/>
                </a:solidFill>
                <a:effectLst/>
                <a:uLnTx/>
                <a:uFillTx/>
                <a:latin typeface="Helvetica Neue Medium"/>
                <a:sym typeface="Helvetica Neue Medium"/>
              </a:rPr>
              <a:t>Chiittock</a:t>
            </a: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-Wood</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13" name="Picture 12" descr="A close-up of a person smiling&#10;&#10;Description automatically generated">
            <a:extLst>
              <a:ext uri="{FF2B5EF4-FFF2-40B4-BE49-F238E27FC236}">
                <a16:creationId xmlns:a16="http://schemas.microsoft.com/office/drawing/2014/main" id="{C213449B-227D-95AF-6B18-7C7BABAA4638}"/>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7200" b="90000" l="7200" r="90800">
                        <a14:foregroundMark x1="48800" y1="7200" x2="48800" y2="7200"/>
                        <a14:foregroundMark x1="7200" y1="45600" x2="7200" y2="45600"/>
                        <a14:foregroundMark x1="75200" y1="77600" x2="75200" y2="77600"/>
                        <a14:foregroundMark x1="72800" y1="76800" x2="72800" y2="76800"/>
                        <a14:foregroundMark x1="71600" y1="76400" x2="72000" y2="79200"/>
                        <a14:foregroundMark x1="78400" y1="71600" x2="68800" y2="81600"/>
                        <a14:foregroundMark x1="68800" y1="81600" x2="78400" y2="73200"/>
                        <a14:foregroundMark x1="90800" y1="46400" x2="90800" y2="46400"/>
                      </a14:backgroundRemoval>
                    </a14:imgEffect>
                  </a14:imgLayer>
                </a14:imgProps>
              </a:ext>
              <a:ext uri="{28A0092B-C50C-407E-A947-70E740481C1C}">
                <a14:useLocalDpi xmlns:a14="http://schemas.microsoft.com/office/drawing/2010/main" val="0"/>
              </a:ext>
            </a:extLst>
          </a:blip>
          <a:stretch>
            <a:fillRect/>
          </a:stretch>
        </p:blipFill>
        <p:spPr>
          <a:xfrm>
            <a:off x="22158926" y="69990"/>
            <a:ext cx="2154041" cy="2154041"/>
          </a:xfrm>
          <a:prstGeom prst="rect">
            <a:avLst/>
          </a:prstGeom>
        </p:spPr>
      </p:pic>
      <p:sp>
        <p:nvSpPr>
          <p:cNvPr id="2" name="Slide Number">
            <a:extLst>
              <a:ext uri="{FF2B5EF4-FFF2-40B4-BE49-F238E27FC236}">
                <a16:creationId xmlns:a16="http://schemas.microsoft.com/office/drawing/2014/main" id="{38294CD5-9AD7-5356-047B-6F6B7A66676E}"/>
              </a:ext>
            </a:extLst>
          </p:cNvPr>
          <p:cNvSpPr txBox="1">
            <a:spLocks noGrp="1"/>
          </p:cNvSpPr>
          <p:nvPr>
            <p:ph type="sldNum" sz="quarter" idx="2"/>
          </p:nvPr>
        </p:nvSpPr>
        <p:spPr>
          <a:xfrm>
            <a:off x="22918057" y="12641551"/>
            <a:ext cx="388670" cy="523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47</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grpSp>
        <p:nvGrpSpPr>
          <p:cNvPr id="14" name="Group 13">
            <a:extLst>
              <a:ext uri="{FF2B5EF4-FFF2-40B4-BE49-F238E27FC236}">
                <a16:creationId xmlns:a16="http://schemas.microsoft.com/office/drawing/2014/main" id="{2D41FB7F-AD29-B51A-4CA0-B31234837FA5}"/>
              </a:ext>
            </a:extLst>
          </p:cNvPr>
          <p:cNvGrpSpPr/>
          <p:nvPr/>
        </p:nvGrpSpPr>
        <p:grpSpPr>
          <a:xfrm>
            <a:off x="227028" y="107346"/>
            <a:ext cx="1152000" cy="1152128"/>
            <a:chOff x="16660470" y="11122306"/>
            <a:chExt cx="1152000" cy="1152128"/>
          </a:xfrm>
        </p:grpSpPr>
        <p:sp>
          <p:nvSpPr>
            <p:cNvPr id="16" name="Oval 15">
              <a:extLst>
                <a:ext uri="{FF2B5EF4-FFF2-40B4-BE49-F238E27FC236}">
                  <a16:creationId xmlns:a16="http://schemas.microsoft.com/office/drawing/2014/main" id="{6AE18A2A-5D78-6F7F-0E4A-519E687C8879}"/>
                </a:ext>
              </a:extLst>
            </p:cNvPr>
            <p:cNvSpPr/>
            <p:nvPr/>
          </p:nvSpPr>
          <p:spPr>
            <a:xfrm>
              <a:off x="16660470" y="11122306"/>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53ED8518-129B-511E-B4D9-53B33746C763}"/>
                </a:ext>
              </a:extLst>
            </p:cNvPr>
            <p:cNvSpPr/>
            <p:nvPr/>
          </p:nvSpPr>
          <p:spPr>
            <a:xfrm>
              <a:off x="16773524" y="11622893"/>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Oval 17">
              <a:extLst>
                <a:ext uri="{FF2B5EF4-FFF2-40B4-BE49-F238E27FC236}">
                  <a16:creationId xmlns:a16="http://schemas.microsoft.com/office/drawing/2014/main" id="{79B60957-20B6-4482-D0ED-61C2F52204ED}"/>
                </a:ext>
              </a:extLst>
            </p:cNvPr>
            <p:cNvSpPr/>
            <p:nvPr/>
          </p:nvSpPr>
          <p:spPr>
            <a:xfrm>
              <a:off x="17148363" y="11622892"/>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Oval 18">
              <a:extLst>
                <a:ext uri="{FF2B5EF4-FFF2-40B4-BE49-F238E27FC236}">
                  <a16:creationId xmlns:a16="http://schemas.microsoft.com/office/drawing/2014/main" id="{01FB3EDF-4001-7081-E8D1-457A1B9BD3DD}"/>
                </a:ext>
              </a:extLst>
            </p:cNvPr>
            <p:cNvSpPr/>
            <p:nvPr/>
          </p:nvSpPr>
          <p:spPr>
            <a:xfrm>
              <a:off x="17506349" y="11622891"/>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
        <p:nvSpPr>
          <p:cNvPr id="21" name="Rectangle 20">
            <a:extLst>
              <a:ext uri="{FF2B5EF4-FFF2-40B4-BE49-F238E27FC236}">
                <a16:creationId xmlns:a16="http://schemas.microsoft.com/office/drawing/2014/main" id="{352FD73E-BC5C-CEFA-0BE9-9EAE8D27072E}"/>
              </a:ext>
            </a:extLst>
          </p:cNvPr>
          <p:cNvSpPr/>
          <p:nvPr/>
        </p:nvSpPr>
        <p:spPr>
          <a:xfrm>
            <a:off x="2358081" y="12674231"/>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Helvetica Neue Light"/>
                <a:sym typeface="Helvetica Neue"/>
              </a:rPr>
              <a:t>Chittock-Wood et al. Nat Electron (2026)</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spTree>
    <p:extLst>
      <p:ext uri="{BB962C8B-B14F-4D97-AF65-F5344CB8AC3E}">
        <p14:creationId xmlns:p14="http://schemas.microsoft.com/office/powerpoint/2010/main" val="2203743263"/>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26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pic>
        <p:nvPicPr>
          <p:cNvPr id="7" name="Picture 6" descr="A purple and white image of a graph&#10;&#10;Description automatically generated with medium confidence">
            <a:extLst>
              <a:ext uri="{FF2B5EF4-FFF2-40B4-BE49-F238E27FC236}">
                <a16:creationId xmlns:a16="http://schemas.microsoft.com/office/drawing/2014/main" id="{103F101B-FF37-3F15-D03C-34DC373CD8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3919" y="2377610"/>
            <a:ext cx="11682338" cy="10751377"/>
          </a:xfrm>
          <a:prstGeom prst="rect">
            <a:avLst/>
          </a:prstGeom>
        </p:spPr>
      </p:pic>
      <p:sp>
        <p:nvSpPr>
          <p:cNvPr id="136" name="quantum MOTION / BRIEF HISTORY"/>
          <p:cNvSpPr txBox="1">
            <a:spLocks noGrp="1"/>
          </p:cNvSpPr>
          <p:nvPr>
            <p:ph type="body" idx="13"/>
          </p:nvPr>
        </p:nvSpPr>
        <p:spPr>
          <a:xfrm>
            <a:off x="4800602" y="931369"/>
            <a:ext cx="14782894"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RF single- ELECTRON</a:t>
            </a:r>
            <a:r>
              <a:rPr lang="en-GB" dirty="0">
                <a:solidFill>
                  <a:srgbClr val="FFFFFF"/>
                </a:solidFill>
              </a:rPr>
              <a:t> </a:t>
            </a:r>
            <a:r>
              <a:rPr lang="en-GB" dirty="0">
                <a:solidFill>
                  <a:srgbClr val="FF0000"/>
                </a:solidFill>
              </a:rPr>
              <a:t>BOX</a:t>
            </a:r>
            <a:endParaRPr dirty="0">
              <a:solidFill>
                <a:srgbClr val="FF0000"/>
              </a:solidFill>
            </a:endParaRPr>
          </a:p>
        </p:txBody>
      </p:sp>
      <p:pic>
        <p:nvPicPr>
          <p:cNvPr id="9" name="Image" descr="Image">
            <a:extLst>
              <a:ext uri="{FF2B5EF4-FFF2-40B4-BE49-F238E27FC236}">
                <a16:creationId xmlns:a16="http://schemas.microsoft.com/office/drawing/2014/main" id="{AD0D6BA6-0758-A82D-10D4-005EEF9C4EEF}"/>
              </a:ext>
            </a:extLst>
          </p:cNvPr>
          <p:cNvPicPr>
            <a:picLocks noGrp="1" noChangeAspect="1"/>
          </p:cNvPicPr>
          <p:nvPr>
            <p:ph type="pic" idx="14"/>
          </p:nvPr>
        </p:nvPicPr>
        <p:blipFill>
          <a:blip r:embed="rId4"/>
          <a:stretch>
            <a:fillRect/>
          </a:stretch>
        </p:blipFill>
        <p:spPr>
          <a:xfrm>
            <a:off x="961499" y="12310937"/>
            <a:ext cx="2733565" cy="680294"/>
          </a:xfrm>
          <a:prstGeom prst="rect">
            <a:avLst/>
          </a:prstGeom>
        </p:spPr>
      </p:pic>
      <p:pic>
        <p:nvPicPr>
          <p:cNvPr id="19" name="Picture 18">
            <a:extLst>
              <a:ext uri="{FF2B5EF4-FFF2-40B4-BE49-F238E27FC236}">
                <a16:creationId xmlns:a16="http://schemas.microsoft.com/office/drawing/2014/main" id="{46D71A50-F8D6-D543-5575-9506986F14FC}"/>
              </a:ext>
            </a:extLst>
          </p:cNvPr>
          <p:cNvPicPr>
            <a:picLocks noChangeAspect="1"/>
          </p:cNvPicPr>
          <p:nvPr/>
        </p:nvPicPr>
        <p:blipFill rotWithShape="1">
          <a:blip r:embed="rId5"/>
          <a:srcRect l="25858" t="37621" r="45838" b="28337"/>
          <a:stretch/>
        </p:blipFill>
        <p:spPr>
          <a:xfrm>
            <a:off x="38781" y="4106362"/>
            <a:ext cx="12679798" cy="8204575"/>
          </a:xfrm>
          <a:prstGeom prst="rect">
            <a:avLst/>
          </a:prstGeom>
        </p:spPr>
      </p:pic>
      <p:sp>
        <p:nvSpPr>
          <p:cNvPr id="21" name="Oval 20">
            <a:extLst>
              <a:ext uri="{FF2B5EF4-FFF2-40B4-BE49-F238E27FC236}">
                <a16:creationId xmlns:a16="http://schemas.microsoft.com/office/drawing/2014/main" id="{A95FCDD5-FF88-D1AE-607A-F4F45220CE25}"/>
              </a:ext>
            </a:extLst>
          </p:cNvPr>
          <p:cNvSpPr/>
          <p:nvPr/>
        </p:nvSpPr>
        <p:spPr>
          <a:xfrm>
            <a:off x="3262923" y="8422193"/>
            <a:ext cx="288000" cy="288000"/>
          </a:xfrm>
          <a:prstGeom prst="ellipse">
            <a:avLst/>
          </a:prstGeom>
          <a:solidFill>
            <a:srgbClr val="FFC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Oval 25">
            <a:extLst>
              <a:ext uri="{FF2B5EF4-FFF2-40B4-BE49-F238E27FC236}">
                <a16:creationId xmlns:a16="http://schemas.microsoft.com/office/drawing/2014/main" id="{2A6B1164-D9C8-CB93-1E45-A25DA9AD0AC2}"/>
              </a:ext>
            </a:extLst>
          </p:cNvPr>
          <p:cNvSpPr/>
          <p:nvPr/>
        </p:nvSpPr>
        <p:spPr>
          <a:xfrm>
            <a:off x="5155397" y="8566193"/>
            <a:ext cx="288000" cy="288000"/>
          </a:xfrm>
          <a:prstGeom prst="ellipse">
            <a:avLst/>
          </a:prstGeom>
          <a:solidFill>
            <a:srgbClr val="FFC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Oval 26">
            <a:extLst>
              <a:ext uri="{FF2B5EF4-FFF2-40B4-BE49-F238E27FC236}">
                <a16:creationId xmlns:a16="http://schemas.microsoft.com/office/drawing/2014/main" id="{0C1F7FAC-4754-7748-687D-651AF6E9A315}"/>
              </a:ext>
            </a:extLst>
          </p:cNvPr>
          <p:cNvSpPr/>
          <p:nvPr/>
        </p:nvSpPr>
        <p:spPr>
          <a:xfrm>
            <a:off x="7764549" y="8589586"/>
            <a:ext cx="288000" cy="288000"/>
          </a:xfrm>
          <a:prstGeom prst="ellipse">
            <a:avLst/>
          </a:prstGeom>
          <a:solidFill>
            <a:srgbClr val="FFC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4" name="TextBox 43">
            <a:extLst>
              <a:ext uri="{FF2B5EF4-FFF2-40B4-BE49-F238E27FC236}">
                <a16:creationId xmlns:a16="http://schemas.microsoft.com/office/drawing/2014/main" id="{E10F8498-BE00-C666-31A5-4F00041EFA1A}"/>
              </a:ext>
            </a:extLst>
          </p:cNvPr>
          <p:cNvSpPr txBox="1"/>
          <p:nvPr/>
        </p:nvSpPr>
        <p:spPr>
          <a:xfrm>
            <a:off x="18419353" y="3640136"/>
            <a:ext cx="5184444"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4000" b="0" i="0" u="none" strike="noStrike" cap="none" spc="0" normalizeH="0" baseline="0" dirty="0">
                <a:ln>
                  <a:noFill/>
                </a:ln>
                <a:solidFill>
                  <a:schemeClr val="bg1"/>
                </a:solidFill>
                <a:effectLst/>
                <a:uFillTx/>
                <a:latin typeface="+mn-lt"/>
                <a:ea typeface="+mn-ea"/>
                <a:cs typeface="+mn-cs"/>
                <a:sym typeface="Helvetica Neue"/>
              </a:rPr>
              <a:t>(Q</a:t>
            </a:r>
            <a:r>
              <a:rPr kumimoji="0" lang="en-GB" sz="4000" b="0" i="0" u="none" strike="noStrike" cap="none" spc="0" normalizeH="0" baseline="-25000" dirty="0">
                <a:ln>
                  <a:noFill/>
                </a:ln>
                <a:solidFill>
                  <a:schemeClr val="bg1"/>
                </a:solidFill>
                <a:effectLst/>
                <a:uFillTx/>
                <a:latin typeface="+mn-lt"/>
                <a:ea typeface="+mn-ea"/>
                <a:cs typeface="+mn-cs"/>
                <a:sym typeface="Helvetica Neue"/>
              </a:rPr>
              <a:t>1</a:t>
            </a:r>
            <a:r>
              <a:rPr kumimoji="0" lang="en-GB" sz="4000" b="0" i="0" u="none" strike="noStrike" cap="none" spc="0" normalizeH="0" baseline="0" dirty="0">
                <a:ln>
                  <a:noFill/>
                </a:ln>
                <a:solidFill>
                  <a:schemeClr val="bg1"/>
                </a:solidFill>
                <a:effectLst/>
                <a:uFillTx/>
                <a:latin typeface="+mn-lt"/>
                <a:ea typeface="+mn-ea"/>
                <a:cs typeface="+mn-cs"/>
                <a:sym typeface="Helvetica Neue"/>
              </a:rPr>
              <a:t>,Q</a:t>
            </a:r>
            <a:r>
              <a:rPr kumimoji="0" lang="en-GB" sz="4000" b="0" i="0" u="none" strike="noStrike" cap="none" spc="0" normalizeH="0" baseline="-25000" dirty="0">
                <a:ln>
                  <a:noFill/>
                </a:ln>
                <a:solidFill>
                  <a:schemeClr val="bg1"/>
                </a:solidFill>
                <a:effectLst/>
                <a:uFillTx/>
                <a:latin typeface="+mn-lt"/>
                <a:ea typeface="+mn-ea"/>
                <a:cs typeface="+mn-cs"/>
                <a:sym typeface="Helvetica Neue"/>
              </a:rPr>
              <a:t>2</a:t>
            </a:r>
            <a:r>
              <a:rPr kumimoji="0" lang="en-GB" sz="4000" b="0" i="0" u="none" strike="noStrike" cap="none" spc="0" normalizeH="0" baseline="0" dirty="0">
                <a:ln>
                  <a:noFill/>
                </a:ln>
                <a:solidFill>
                  <a:schemeClr val="bg1"/>
                </a:solidFill>
                <a:effectLst/>
                <a:uFillTx/>
                <a:latin typeface="+mn-lt"/>
                <a:ea typeface="+mn-ea"/>
                <a:cs typeface="+mn-cs"/>
                <a:sym typeface="Helvetica Neue"/>
              </a:rPr>
              <a:t>,Q</a:t>
            </a:r>
            <a:r>
              <a:rPr kumimoji="0" lang="en-GB" sz="4000" b="0" i="0" u="none" strike="noStrike" cap="none" spc="0" normalizeH="0" baseline="-25000" dirty="0">
                <a:ln>
                  <a:noFill/>
                </a:ln>
                <a:solidFill>
                  <a:schemeClr val="bg1"/>
                </a:solidFill>
                <a:effectLst/>
                <a:uFillTx/>
                <a:latin typeface="+mn-lt"/>
                <a:ea typeface="+mn-ea"/>
                <a:cs typeface="+mn-cs"/>
                <a:sym typeface="Helvetica Neue"/>
              </a:rPr>
              <a:t>sensor</a:t>
            </a:r>
            <a:r>
              <a:rPr kumimoji="0" lang="en-GB" sz="4000" b="0" i="0" u="none" strike="noStrike" cap="none" spc="0" normalizeH="0" baseline="0" dirty="0">
                <a:ln>
                  <a:noFill/>
                </a:ln>
                <a:solidFill>
                  <a:schemeClr val="bg1"/>
                </a:solidFill>
                <a:effectLst/>
                <a:uFillTx/>
                <a:latin typeface="+mn-lt"/>
                <a:ea typeface="+mn-ea"/>
                <a:cs typeface="+mn-cs"/>
                <a:sym typeface="Helvetica Neue"/>
              </a:rPr>
              <a:t>)</a:t>
            </a:r>
          </a:p>
        </p:txBody>
      </p:sp>
      <p:sp>
        <p:nvSpPr>
          <p:cNvPr id="45" name="TextBox 15">
            <a:extLst>
              <a:ext uri="{FF2B5EF4-FFF2-40B4-BE49-F238E27FC236}">
                <a16:creationId xmlns:a16="http://schemas.microsoft.com/office/drawing/2014/main" id="{779B9FEB-54A9-6536-8147-BD7472D47712}"/>
              </a:ext>
            </a:extLst>
          </p:cNvPr>
          <p:cNvSpPr txBox="1"/>
          <p:nvPr/>
        </p:nvSpPr>
        <p:spPr>
          <a:xfrm>
            <a:off x="857743" y="2648431"/>
            <a:ext cx="10631865" cy="1938992"/>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Single reservoir charge sensor</a:t>
            </a:r>
            <a:endPar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endParaRPr>
          </a:p>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Single-electron AC current is dependent on DQD state – (11) OR (02)  </a:t>
            </a:r>
            <a:endParaRPr kumimoji="0" lang="en-GB" sz="4000" b="0" i="1"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p:sp>
        <p:nvSpPr>
          <p:cNvPr id="46" name="TextBox 15">
            <a:extLst>
              <a:ext uri="{FF2B5EF4-FFF2-40B4-BE49-F238E27FC236}">
                <a16:creationId xmlns:a16="http://schemas.microsoft.com/office/drawing/2014/main" id="{06A1BC90-0A03-0FD2-F384-D8959A0EAB5E}"/>
              </a:ext>
            </a:extLst>
          </p:cNvPr>
          <p:cNvSpPr txBox="1"/>
          <p:nvPr/>
        </p:nvSpPr>
        <p:spPr>
          <a:xfrm>
            <a:off x="1062747" y="10661886"/>
            <a:ext cx="11004927" cy="707886"/>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noProof="0" dirty="0">
                <a:solidFill>
                  <a:schemeClr val="bg2">
                    <a:lumMod val="10000"/>
                  </a:schemeClr>
                </a:solidFill>
                <a:latin typeface="Helvetica Neue Medium"/>
                <a:sym typeface="Helvetica Neue Medium"/>
              </a:rPr>
              <a:t>System is projected to charge basis for readout</a:t>
            </a:r>
            <a:endPar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p:sp>
        <p:nvSpPr>
          <p:cNvPr id="12" name="TextBox 11">
            <a:extLst>
              <a:ext uri="{FF2B5EF4-FFF2-40B4-BE49-F238E27FC236}">
                <a16:creationId xmlns:a16="http://schemas.microsoft.com/office/drawing/2014/main" id="{9438B90E-BFC6-95F3-E034-F268A76D5A2B}"/>
              </a:ext>
            </a:extLst>
          </p:cNvPr>
          <p:cNvSpPr txBox="1"/>
          <p:nvPr/>
        </p:nvSpPr>
        <p:spPr>
          <a:xfrm>
            <a:off x="17610131" y="12310937"/>
            <a:ext cx="3257303" cy="93358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a:t>   </a:t>
            </a:r>
            <a:r>
              <a:rPr lang="en-GB" sz="5400" dirty="0">
                <a:solidFill>
                  <a:srgbClr val="000032"/>
                </a:solidFill>
              </a:rPr>
              <a:t>V</a:t>
            </a:r>
            <a:r>
              <a:rPr lang="en-GB" sz="5400" baseline="-25000" dirty="0">
                <a:solidFill>
                  <a:srgbClr val="000032"/>
                </a:solidFill>
              </a:rPr>
              <a:t>G0</a:t>
            </a:r>
            <a:r>
              <a:rPr lang="en-GB" sz="5400" dirty="0">
                <a:solidFill>
                  <a:srgbClr val="000032"/>
                </a:solidFill>
              </a:rPr>
              <a:t>(V)</a:t>
            </a:r>
            <a:r>
              <a:rPr lang="en-GB" sz="5400" dirty="0"/>
              <a:t>   </a:t>
            </a:r>
            <a:endParaRPr kumimoji="0" lang="en-GB" sz="5400" b="0" i="0" u="none" strike="noStrike" cap="none" spc="0" normalizeH="0" baseline="-25000" dirty="0">
              <a:ln>
                <a:noFill/>
              </a:ln>
              <a:solidFill>
                <a:srgbClr val="5E5E5E"/>
              </a:solidFill>
              <a:effectLst/>
              <a:uFillTx/>
              <a:latin typeface="+mn-lt"/>
              <a:ea typeface="+mn-ea"/>
              <a:cs typeface="+mn-cs"/>
              <a:sym typeface="Helvetica Neue"/>
            </a:endParaRPr>
          </a:p>
        </p:txBody>
      </p:sp>
      <p:sp>
        <p:nvSpPr>
          <p:cNvPr id="3" name="Arrow: Right 2">
            <a:extLst>
              <a:ext uri="{FF2B5EF4-FFF2-40B4-BE49-F238E27FC236}">
                <a16:creationId xmlns:a16="http://schemas.microsoft.com/office/drawing/2014/main" id="{D94D4218-CBE6-9999-A0E4-E8B3B2DB6656}"/>
              </a:ext>
            </a:extLst>
          </p:cNvPr>
          <p:cNvSpPr/>
          <p:nvPr/>
        </p:nvSpPr>
        <p:spPr>
          <a:xfrm>
            <a:off x="17416358" y="6135355"/>
            <a:ext cx="918366" cy="656590"/>
          </a:xfrm>
          <a:prstGeom prst="rightArrow">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Arrow: Right 4">
            <a:extLst>
              <a:ext uri="{FF2B5EF4-FFF2-40B4-BE49-F238E27FC236}">
                <a16:creationId xmlns:a16="http://schemas.microsoft.com/office/drawing/2014/main" id="{BEB181BD-0CDF-4B8B-210E-4449A9F7BB8D}"/>
              </a:ext>
            </a:extLst>
          </p:cNvPr>
          <p:cNvSpPr/>
          <p:nvPr/>
        </p:nvSpPr>
        <p:spPr>
          <a:xfrm>
            <a:off x="17747045" y="7566783"/>
            <a:ext cx="918366" cy="656590"/>
          </a:xfrm>
          <a:prstGeom prst="rightArrow">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extBox 1">
            <a:extLst>
              <a:ext uri="{FF2B5EF4-FFF2-40B4-BE49-F238E27FC236}">
                <a16:creationId xmlns:a16="http://schemas.microsoft.com/office/drawing/2014/main" id="{5BCC6110-F6BD-B8C0-B1CC-34F38AB67111}"/>
              </a:ext>
            </a:extLst>
          </p:cNvPr>
          <p:cNvSpPr txBox="1"/>
          <p:nvPr/>
        </p:nvSpPr>
        <p:spPr>
          <a:xfrm rot="16200000">
            <a:off x="10532756" y="6863129"/>
            <a:ext cx="3257302" cy="93358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a:t>   </a:t>
            </a:r>
            <a:r>
              <a:rPr lang="en-GB" sz="5400" dirty="0">
                <a:solidFill>
                  <a:srgbClr val="000032"/>
                </a:solidFill>
              </a:rPr>
              <a:t>V</a:t>
            </a:r>
            <a:r>
              <a:rPr lang="en-GB" sz="5400" baseline="-25000" dirty="0">
                <a:solidFill>
                  <a:srgbClr val="000032"/>
                </a:solidFill>
              </a:rPr>
              <a:t>G1</a:t>
            </a:r>
            <a:r>
              <a:rPr lang="en-GB" sz="5400" dirty="0">
                <a:solidFill>
                  <a:srgbClr val="000032"/>
                </a:solidFill>
              </a:rPr>
              <a:t>(V)   </a:t>
            </a:r>
            <a:endParaRPr kumimoji="0" lang="en-GB" sz="5400" i="0" u="none" strike="noStrike" cap="none" spc="0" normalizeH="0" baseline="-25000" dirty="0">
              <a:ln>
                <a:noFill/>
              </a:ln>
              <a:solidFill>
                <a:srgbClr val="000032"/>
              </a:solidFill>
              <a:effectLst/>
              <a:uFillTx/>
              <a:latin typeface="+mn-lt"/>
              <a:ea typeface="+mn-ea"/>
              <a:cs typeface="+mn-cs"/>
              <a:sym typeface="Helvetica Neue"/>
            </a:endParaRPr>
          </a:p>
        </p:txBody>
      </p:sp>
      <p:sp>
        <p:nvSpPr>
          <p:cNvPr id="6" name="Sofia Patomäki">
            <a:extLst>
              <a:ext uri="{FF2B5EF4-FFF2-40B4-BE49-F238E27FC236}">
                <a16:creationId xmlns:a16="http://schemas.microsoft.com/office/drawing/2014/main" id="{5A5760A8-05D3-39BD-794A-AF0541699BBD}"/>
              </a:ext>
            </a:extLst>
          </p:cNvPr>
          <p:cNvSpPr txBox="1"/>
          <p:nvPr/>
        </p:nvSpPr>
        <p:spPr>
          <a:xfrm>
            <a:off x="22412242" y="2110835"/>
            <a:ext cx="1742707" cy="3157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363" tIns="71363" rIns="71363" bIns="71363"/>
          <a:lstStyle>
            <a:lvl1pPr algn="l" defTabSz="821531">
              <a:defRPr sz="2100" b="0">
                <a:solidFill>
                  <a:srgbClr val="EB534C"/>
                </a:solidFill>
                <a:latin typeface="+mn-lt"/>
                <a:ea typeface="+mn-ea"/>
                <a:cs typeface="+mn-cs"/>
                <a:sym typeface="Helvetica Neue Medium"/>
              </a:defRPr>
            </a:lvl1pPr>
          </a:lstStyle>
          <a:p>
            <a:pPr marL="0" marR="0" lvl="0" indent="0" algn="ctr" defTabSz="820709" rtl="0" eaLnBrk="0" fontAlgn="base" latinLnBrk="0" hangingPunct="0">
              <a:lnSpc>
                <a:spcPct val="100000"/>
              </a:lnSpc>
              <a:spcBef>
                <a:spcPct val="0"/>
              </a:spcBef>
              <a:spcAft>
                <a:spcPct val="0"/>
              </a:spcAft>
              <a:buClrTx/>
              <a:buSzTx/>
              <a:buFontTx/>
              <a:buNone/>
              <a:tabLst/>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Jacob</a:t>
            </a:r>
          </a:p>
          <a:p>
            <a:pPr marL="0" marR="0" lvl="0" indent="0" algn="ctr" defTabSz="820709" rtl="0" eaLnBrk="0" fontAlgn="base" latinLnBrk="0" hangingPunct="0">
              <a:lnSpc>
                <a:spcPct val="100000"/>
              </a:lnSpc>
              <a:spcBef>
                <a:spcPct val="0"/>
              </a:spcBef>
              <a:spcAft>
                <a:spcPct val="0"/>
              </a:spcAft>
              <a:buClrTx/>
              <a:buSzTx/>
              <a:buFontTx/>
              <a:buNone/>
              <a:tabLst/>
              <a:defRPr/>
            </a:pPr>
            <a:r>
              <a:rPr kumimoji="1" lang="en-GB" sz="1800" b="0" i="0" u="none" strike="noStrike" kern="1200" cap="none" spc="0" normalizeH="0" baseline="0" noProof="0" dirty="0" err="1">
                <a:ln>
                  <a:noFill/>
                </a:ln>
                <a:solidFill>
                  <a:srgbClr val="EB534C"/>
                </a:solidFill>
                <a:effectLst/>
                <a:uLnTx/>
                <a:uFillTx/>
                <a:latin typeface="Helvetica Neue Medium"/>
                <a:sym typeface="Helvetica Neue Medium"/>
              </a:rPr>
              <a:t>Chiittock</a:t>
            </a: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-Wood</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8" name="Picture 7" descr="A close-up of a person smiling&#10;&#10;Description automatically generated">
            <a:extLst>
              <a:ext uri="{FF2B5EF4-FFF2-40B4-BE49-F238E27FC236}">
                <a16:creationId xmlns:a16="http://schemas.microsoft.com/office/drawing/2014/main" id="{03B2DC40-A348-B0DB-401D-1A298DEFF2D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7200" b="90000" l="7200" r="90800">
                        <a14:foregroundMark x1="48800" y1="7200" x2="48800" y2="7200"/>
                        <a14:foregroundMark x1="7200" y1="45600" x2="7200" y2="45600"/>
                        <a14:foregroundMark x1="75200" y1="77600" x2="75200" y2="77600"/>
                        <a14:foregroundMark x1="72800" y1="76800" x2="72800" y2="76800"/>
                        <a14:foregroundMark x1="71600" y1="76400" x2="72000" y2="79200"/>
                        <a14:foregroundMark x1="78400" y1="71600" x2="68800" y2="81600"/>
                        <a14:foregroundMark x1="68800" y1="81600" x2="78400" y2="73200"/>
                        <a14:foregroundMark x1="90800" y1="46400" x2="90800" y2="46400"/>
                      </a14:backgroundRemoval>
                    </a14:imgEffect>
                  </a14:imgLayer>
                </a14:imgProps>
              </a:ext>
              <a:ext uri="{28A0092B-C50C-407E-A947-70E740481C1C}">
                <a14:useLocalDpi xmlns:a14="http://schemas.microsoft.com/office/drawing/2010/main" val="0"/>
              </a:ext>
            </a:extLst>
          </a:blip>
          <a:stretch>
            <a:fillRect/>
          </a:stretch>
        </p:blipFill>
        <p:spPr>
          <a:xfrm>
            <a:off x="22158926" y="69990"/>
            <a:ext cx="2154041" cy="2154041"/>
          </a:xfrm>
          <a:prstGeom prst="rect">
            <a:avLst/>
          </a:prstGeom>
        </p:spPr>
      </p:pic>
      <p:sp>
        <p:nvSpPr>
          <p:cNvPr id="10" name="Slide Number">
            <a:extLst>
              <a:ext uri="{FF2B5EF4-FFF2-40B4-BE49-F238E27FC236}">
                <a16:creationId xmlns:a16="http://schemas.microsoft.com/office/drawing/2014/main" id="{29650DF9-9BF6-3156-95CA-03CCB58A68C3}"/>
              </a:ext>
            </a:extLst>
          </p:cNvPr>
          <p:cNvSpPr txBox="1">
            <a:spLocks noGrp="1"/>
          </p:cNvSpPr>
          <p:nvPr>
            <p:ph type="sldNum" sz="quarter" idx="2"/>
          </p:nvPr>
        </p:nvSpPr>
        <p:spPr>
          <a:xfrm>
            <a:off x="22918057" y="12641551"/>
            <a:ext cx="388670" cy="523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48</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grpSp>
        <p:nvGrpSpPr>
          <p:cNvPr id="11" name="Group 10">
            <a:extLst>
              <a:ext uri="{FF2B5EF4-FFF2-40B4-BE49-F238E27FC236}">
                <a16:creationId xmlns:a16="http://schemas.microsoft.com/office/drawing/2014/main" id="{4C0B8539-C959-44EE-B413-07FC5E9108D1}"/>
              </a:ext>
            </a:extLst>
          </p:cNvPr>
          <p:cNvGrpSpPr/>
          <p:nvPr/>
        </p:nvGrpSpPr>
        <p:grpSpPr>
          <a:xfrm>
            <a:off x="227028" y="107346"/>
            <a:ext cx="1152000" cy="1152128"/>
            <a:chOff x="16660470" y="11122306"/>
            <a:chExt cx="1152000" cy="1152128"/>
          </a:xfrm>
        </p:grpSpPr>
        <p:sp>
          <p:nvSpPr>
            <p:cNvPr id="13" name="Oval 12">
              <a:extLst>
                <a:ext uri="{FF2B5EF4-FFF2-40B4-BE49-F238E27FC236}">
                  <a16:creationId xmlns:a16="http://schemas.microsoft.com/office/drawing/2014/main" id="{0FE628AB-E4F7-E1AB-0EAE-1A33C62639F7}"/>
                </a:ext>
              </a:extLst>
            </p:cNvPr>
            <p:cNvSpPr/>
            <p:nvPr/>
          </p:nvSpPr>
          <p:spPr>
            <a:xfrm>
              <a:off x="16660470" y="11122306"/>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09B40FD1-CC56-B36B-8A0E-590F1D6E08B5}"/>
                </a:ext>
              </a:extLst>
            </p:cNvPr>
            <p:cNvSpPr/>
            <p:nvPr/>
          </p:nvSpPr>
          <p:spPr>
            <a:xfrm>
              <a:off x="16773524" y="11622893"/>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Oval 15">
              <a:extLst>
                <a:ext uri="{FF2B5EF4-FFF2-40B4-BE49-F238E27FC236}">
                  <a16:creationId xmlns:a16="http://schemas.microsoft.com/office/drawing/2014/main" id="{9A580865-EA05-CFA6-C093-1A5152B92C92}"/>
                </a:ext>
              </a:extLst>
            </p:cNvPr>
            <p:cNvSpPr/>
            <p:nvPr/>
          </p:nvSpPr>
          <p:spPr>
            <a:xfrm>
              <a:off x="17148363" y="11622892"/>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Oval 16">
              <a:extLst>
                <a:ext uri="{FF2B5EF4-FFF2-40B4-BE49-F238E27FC236}">
                  <a16:creationId xmlns:a16="http://schemas.microsoft.com/office/drawing/2014/main" id="{E2813E5A-AE6F-2AD7-3D4A-2DB0DF85B127}"/>
                </a:ext>
              </a:extLst>
            </p:cNvPr>
            <p:cNvSpPr/>
            <p:nvPr/>
          </p:nvSpPr>
          <p:spPr>
            <a:xfrm>
              <a:off x="17506349" y="11622891"/>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
        <p:nvSpPr>
          <p:cNvPr id="18" name="Rectangle 17">
            <a:extLst>
              <a:ext uri="{FF2B5EF4-FFF2-40B4-BE49-F238E27FC236}">
                <a16:creationId xmlns:a16="http://schemas.microsoft.com/office/drawing/2014/main" id="{D1B260DD-72F2-ECBA-6528-96D720984E6F}"/>
              </a:ext>
            </a:extLst>
          </p:cNvPr>
          <p:cNvSpPr/>
          <p:nvPr/>
        </p:nvSpPr>
        <p:spPr>
          <a:xfrm>
            <a:off x="2358081" y="12674231"/>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Helvetica Neue Light"/>
                <a:sym typeface="Helvetica Neue"/>
              </a:rPr>
              <a:t>Chittock-Wood et al. Nat Electron (2026)</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spTree>
    <p:extLst>
      <p:ext uri="{BB962C8B-B14F-4D97-AF65-F5344CB8AC3E}">
        <p14:creationId xmlns:p14="http://schemas.microsoft.com/office/powerpoint/2010/main" val="1098480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repeatCount="indefinite" accel="50000" decel="50000" autoRev="1" fill="hold" grpId="0" nodeType="clickEffect">
                                  <p:stCondLst>
                                    <p:cond delay="0"/>
                                  </p:stCondLst>
                                  <p:endCondLst>
                                    <p:cond evt="onNext" delay="0">
                                      <p:tgtEl>
                                        <p:sldTgt/>
                                      </p:tgtEl>
                                    </p:cond>
                                  </p:endCondLst>
                                  <p:childTnLst>
                                    <p:animMotion origin="layout" path="M -3.85417E-6 1.85185E-7 L 0.02565 -0.0265 C 0.03099 -0.03241 0.03907 -0.03576 0.04746 -0.03576 C 0.05704 -0.03576 0.06472 -0.03241 0.07006 -0.0265 L 0.09577 1.85185E-7 " pathEditMode="relative" rAng="0" ptsTypes="AAAAA">
                                      <p:cBhvr>
                                        <p:cTn id="6" dur="1000" fill="hold"/>
                                        <p:tgtEl>
                                          <p:spTgt spid="27"/>
                                        </p:tgtEl>
                                        <p:attrNameLst>
                                          <p:attrName>ppt_x</p:attrName>
                                          <p:attrName>ppt_y</p:attrName>
                                        </p:attrNameLst>
                                      </p:cBhvr>
                                      <p:rCtr x="4785" y="-1794"/>
                                    </p:animMotion>
                                  </p:childTnLst>
                                </p:cTn>
                              </p:par>
                              <p:par>
                                <p:cTn id="7" presetID="10"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path" presetSubtype="0" accel="50000" decel="50000" fill="hold" grpId="0" nodeType="clickEffect">
                                  <p:stCondLst>
                                    <p:cond delay="0"/>
                                  </p:stCondLst>
                                  <p:childTnLst>
                                    <p:animMotion origin="layout" path="M -3.54167E-6 2.96296E-6 L 0.01752 -0.02095 C 0.02116 -0.0257 0.0267 -0.02824 0.03249 -0.02824 C 0.039 -0.02824 0.04427 -0.0257 0.04792 -0.02095 L 0.0655 2.96296E-6 " pathEditMode="relative" rAng="0" ptsTypes="AAAAA">
                                      <p:cBhvr>
                                        <p:cTn id="13" dur="1000" fill="hold"/>
                                        <p:tgtEl>
                                          <p:spTgt spid="21"/>
                                        </p:tgtEl>
                                        <p:attrNameLst>
                                          <p:attrName>ppt_x</p:attrName>
                                          <p:attrName>ppt_y</p:attrName>
                                        </p:attrNameLst>
                                      </p:cBhvr>
                                      <p:rCtr x="3275" y="-1412"/>
                                    </p:animMotion>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xit" presetSubtype="0" fill="hold" grpId="1" nodeType="with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fade">
                                      <p:cBhvr>
                                        <p:cTn id="2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P spid="46" grpId="0"/>
      <p:bldP spid="3" grpId="0" animBg="1"/>
      <p:bldP spid="3" grpId="1"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26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pic>
        <p:nvPicPr>
          <p:cNvPr id="4" name="Picture 3" descr="A close-up of a computer screen&#10;&#10;Description automatically generated">
            <a:extLst>
              <a:ext uri="{FF2B5EF4-FFF2-40B4-BE49-F238E27FC236}">
                <a16:creationId xmlns:a16="http://schemas.microsoft.com/office/drawing/2014/main" id="{59FAAB1E-1C3A-660D-074F-18E223094B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82256" y="2339683"/>
            <a:ext cx="11573868" cy="10651548"/>
          </a:xfrm>
          <a:prstGeom prst="rect">
            <a:avLst/>
          </a:prstGeom>
        </p:spPr>
      </p:pic>
      <p:sp>
        <p:nvSpPr>
          <p:cNvPr id="136" name="quantum MOTION / BRIEF HISTORY"/>
          <p:cNvSpPr txBox="1">
            <a:spLocks noGrp="1"/>
          </p:cNvSpPr>
          <p:nvPr>
            <p:ph type="body" idx="13"/>
          </p:nvPr>
        </p:nvSpPr>
        <p:spPr>
          <a:xfrm>
            <a:off x="5640574" y="931369"/>
            <a:ext cx="13102946" cy="1292662"/>
          </a:xfrm>
          <a:prstGeom prst="rect">
            <a:avLst/>
          </a:prstGeom>
        </p:spPr>
        <p:txBody>
          <a:bodyPr/>
          <a:lstStyle/>
          <a:p>
            <a:pPr marL="0" indent="0" algn="ctr" defTabSz="2438338">
              <a:buNone/>
              <a:defRPr sz="8400" b="0" cap="all">
                <a:solidFill>
                  <a:srgbClr val="131428"/>
                </a:solidFill>
                <a:latin typeface="Helvetica"/>
                <a:ea typeface="Helvetica"/>
                <a:cs typeface="Helvetica"/>
                <a:sym typeface="Helvetica"/>
              </a:defRPr>
            </a:pPr>
            <a:r>
              <a:rPr lang="en-GB" dirty="0">
                <a:solidFill>
                  <a:schemeClr val="tx1"/>
                </a:solidFill>
              </a:rPr>
              <a:t>RF ELECTRON</a:t>
            </a:r>
            <a:r>
              <a:rPr lang="en-GB" dirty="0">
                <a:solidFill>
                  <a:srgbClr val="FFFFFF"/>
                </a:solidFill>
              </a:rPr>
              <a:t> </a:t>
            </a:r>
            <a:r>
              <a:rPr lang="en-GB" dirty="0">
                <a:solidFill>
                  <a:srgbClr val="FF0000"/>
                </a:solidFill>
              </a:rPr>
              <a:t>CASCADE</a:t>
            </a:r>
            <a:endParaRPr dirty="0">
              <a:solidFill>
                <a:srgbClr val="FF0000"/>
              </a:solidFill>
            </a:endParaRPr>
          </a:p>
        </p:txBody>
      </p:sp>
      <p:pic>
        <p:nvPicPr>
          <p:cNvPr id="9" name="Image" descr="Image">
            <a:extLst>
              <a:ext uri="{FF2B5EF4-FFF2-40B4-BE49-F238E27FC236}">
                <a16:creationId xmlns:a16="http://schemas.microsoft.com/office/drawing/2014/main" id="{AD0D6BA6-0758-A82D-10D4-005EEF9C4EEF}"/>
              </a:ext>
            </a:extLst>
          </p:cNvPr>
          <p:cNvPicPr>
            <a:picLocks noGrp="1" noChangeAspect="1"/>
          </p:cNvPicPr>
          <p:nvPr>
            <p:ph type="pic" idx="14"/>
          </p:nvPr>
        </p:nvPicPr>
        <p:blipFill>
          <a:blip r:embed="rId4"/>
          <a:stretch>
            <a:fillRect/>
          </a:stretch>
        </p:blipFill>
        <p:spPr>
          <a:xfrm>
            <a:off x="961499" y="12310937"/>
            <a:ext cx="2733565" cy="680294"/>
          </a:xfrm>
          <a:prstGeom prst="rect">
            <a:avLst/>
          </a:prstGeom>
        </p:spPr>
      </p:pic>
      <p:pic>
        <p:nvPicPr>
          <p:cNvPr id="19" name="Picture 18">
            <a:extLst>
              <a:ext uri="{FF2B5EF4-FFF2-40B4-BE49-F238E27FC236}">
                <a16:creationId xmlns:a16="http://schemas.microsoft.com/office/drawing/2014/main" id="{46D71A50-F8D6-D543-5575-9506986F14FC}"/>
              </a:ext>
            </a:extLst>
          </p:cNvPr>
          <p:cNvPicPr>
            <a:picLocks noChangeAspect="1"/>
          </p:cNvPicPr>
          <p:nvPr/>
        </p:nvPicPr>
        <p:blipFill rotWithShape="1">
          <a:blip r:embed="rId5"/>
          <a:srcRect l="25858" t="37621" r="45838" b="28337"/>
          <a:stretch/>
        </p:blipFill>
        <p:spPr>
          <a:xfrm>
            <a:off x="38781" y="4106362"/>
            <a:ext cx="12679798" cy="8204575"/>
          </a:xfrm>
          <a:prstGeom prst="rect">
            <a:avLst/>
          </a:prstGeom>
        </p:spPr>
      </p:pic>
      <p:sp>
        <p:nvSpPr>
          <p:cNvPr id="21" name="Oval 20">
            <a:extLst>
              <a:ext uri="{FF2B5EF4-FFF2-40B4-BE49-F238E27FC236}">
                <a16:creationId xmlns:a16="http://schemas.microsoft.com/office/drawing/2014/main" id="{A95FCDD5-FF88-D1AE-607A-F4F45220CE25}"/>
              </a:ext>
            </a:extLst>
          </p:cNvPr>
          <p:cNvSpPr/>
          <p:nvPr/>
        </p:nvSpPr>
        <p:spPr>
          <a:xfrm>
            <a:off x="3262923" y="8422193"/>
            <a:ext cx="288000" cy="288000"/>
          </a:xfrm>
          <a:prstGeom prst="ellipse">
            <a:avLst/>
          </a:prstGeom>
          <a:solidFill>
            <a:srgbClr val="FFC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Oval 25">
            <a:extLst>
              <a:ext uri="{FF2B5EF4-FFF2-40B4-BE49-F238E27FC236}">
                <a16:creationId xmlns:a16="http://schemas.microsoft.com/office/drawing/2014/main" id="{2A6B1164-D9C8-CB93-1E45-A25DA9AD0AC2}"/>
              </a:ext>
            </a:extLst>
          </p:cNvPr>
          <p:cNvSpPr/>
          <p:nvPr/>
        </p:nvSpPr>
        <p:spPr>
          <a:xfrm>
            <a:off x="5155397" y="8566193"/>
            <a:ext cx="288000" cy="288000"/>
          </a:xfrm>
          <a:prstGeom prst="ellipse">
            <a:avLst/>
          </a:prstGeom>
          <a:solidFill>
            <a:srgbClr val="FFC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Oval 26">
            <a:extLst>
              <a:ext uri="{FF2B5EF4-FFF2-40B4-BE49-F238E27FC236}">
                <a16:creationId xmlns:a16="http://schemas.microsoft.com/office/drawing/2014/main" id="{0C1F7FAC-4754-7748-687D-651AF6E9A315}"/>
              </a:ext>
            </a:extLst>
          </p:cNvPr>
          <p:cNvSpPr/>
          <p:nvPr/>
        </p:nvSpPr>
        <p:spPr>
          <a:xfrm>
            <a:off x="7764549" y="8589586"/>
            <a:ext cx="288000" cy="288000"/>
          </a:xfrm>
          <a:prstGeom prst="ellipse">
            <a:avLst/>
          </a:prstGeom>
          <a:solidFill>
            <a:srgbClr val="FFC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4" name="TextBox 43">
            <a:extLst>
              <a:ext uri="{FF2B5EF4-FFF2-40B4-BE49-F238E27FC236}">
                <a16:creationId xmlns:a16="http://schemas.microsoft.com/office/drawing/2014/main" id="{E10F8498-BE00-C666-31A5-4F00041EFA1A}"/>
              </a:ext>
            </a:extLst>
          </p:cNvPr>
          <p:cNvSpPr txBox="1"/>
          <p:nvPr/>
        </p:nvSpPr>
        <p:spPr>
          <a:xfrm>
            <a:off x="18587394" y="3971657"/>
            <a:ext cx="5184444"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4000" b="0" i="0" u="none" strike="noStrike" cap="none" spc="0" normalizeH="0" baseline="0" dirty="0">
                <a:ln>
                  <a:noFill/>
                </a:ln>
                <a:solidFill>
                  <a:schemeClr val="bg1"/>
                </a:solidFill>
                <a:effectLst/>
                <a:uFillTx/>
                <a:latin typeface="+mn-lt"/>
                <a:ea typeface="+mn-ea"/>
                <a:cs typeface="+mn-cs"/>
                <a:sym typeface="Helvetica Neue"/>
              </a:rPr>
              <a:t>(Q</a:t>
            </a:r>
            <a:r>
              <a:rPr kumimoji="0" lang="en-GB" sz="4000" b="0" i="0" u="none" strike="noStrike" cap="none" spc="0" normalizeH="0" baseline="-25000" dirty="0">
                <a:ln>
                  <a:noFill/>
                </a:ln>
                <a:solidFill>
                  <a:schemeClr val="bg1"/>
                </a:solidFill>
                <a:effectLst/>
                <a:uFillTx/>
                <a:latin typeface="+mn-lt"/>
                <a:ea typeface="+mn-ea"/>
                <a:cs typeface="+mn-cs"/>
                <a:sym typeface="Helvetica Neue"/>
              </a:rPr>
              <a:t>1</a:t>
            </a:r>
            <a:r>
              <a:rPr kumimoji="0" lang="en-GB" sz="4000" b="0" i="0" u="none" strike="noStrike" cap="none" spc="0" normalizeH="0" baseline="0" dirty="0">
                <a:ln>
                  <a:noFill/>
                </a:ln>
                <a:solidFill>
                  <a:schemeClr val="bg1"/>
                </a:solidFill>
                <a:effectLst/>
                <a:uFillTx/>
                <a:latin typeface="+mn-lt"/>
                <a:ea typeface="+mn-ea"/>
                <a:cs typeface="+mn-cs"/>
                <a:sym typeface="Helvetica Neue"/>
              </a:rPr>
              <a:t>,Q</a:t>
            </a:r>
            <a:r>
              <a:rPr kumimoji="0" lang="en-GB" sz="4000" b="0" i="0" u="none" strike="noStrike" cap="none" spc="0" normalizeH="0" baseline="-25000" dirty="0">
                <a:ln>
                  <a:noFill/>
                </a:ln>
                <a:solidFill>
                  <a:schemeClr val="bg1"/>
                </a:solidFill>
                <a:effectLst/>
                <a:uFillTx/>
                <a:latin typeface="+mn-lt"/>
                <a:ea typeface="+mn-ea"/>
                <a:cs typeface="+mn-cs"/>
                <a:sym typeface="Helvetica Neue"/>
              </a:rPr>
              <a:t>2</a:t>
            </a:r>
            <a:r>
              <a:rPr kumimoji="0" lang="en-GB" sz="4000" b="0" i="0" u="none" strike="noStrike" cap="none" spc="0" normalizeH="0" baseline="0" dirty="0">
                <a:ln>
                  <a:noFill/>
                </a:ln>
                <a:solidFill>
                  <a:schemeClr val="bg1"/>
                </a:solidFill>
                <a:effectLst/>
                <a:uFillTx/>
                <a:latin typeface="+mn-lt"/>
                <a:ea typeface="+mn-ea"/>
                <a:cs typeface="+mn-cs"/>
                <a:sym typeface="Helvetica Neue"/>
              </a:rPr>
              <a:t>,Q</a:t>
            </a:r>
            <a:r>
              <a:rPr kumimoji="0" lang="en-GB" sz="4000" b="0" i="0" u="none" strike="noStrike" cap="none" spc="0" normalizeH="0" baseline="-25000" dirty="0">
                <a:ln>
                  <a:noFill/>
                </a:ln>
                <a:solidFill>
                  <a:schemeClr val="bg1"/>
                </a:solidFill>
                <a:effectLst/>
                <a:uFillTx/>
                <a:latin typeface="+mn-lt"/>
                <a:ea typeface="+mn-ea"/>
                <a:cs typeface="+mn-cs"/>
                <a:sym typeface="Helvetica Neue"/>
              </a:rPr>
              <a:t>sensor</a:t>
            </a:r>
            <a:r>
              <a:rPr kumimoji="0" lang="en-GB" sz="4000" b="0" i="0" u="none" strike="noStrike" cap="none" spc="0" normalizeH="0" baseline="0" dirty="0">
                <a:ln>
                  <a:noFill/>
                </a:ln>
                <a:solidFill>
                  <a:schemeClr val="bg1"/>
                </a:solidFill>
                <a:effectLst/>
                <a:uFillTx/>
                <a:latin typeface="+mn-lt"/>
                <a:ea typeface="+mn-ea"/>
                <a:cs typeface="+mn-cs"/>
                <a:sym typeface="Helvetica Neue"/>
              </a:rPr>
              <a:t>)</a:t>
            </a:r>
          </a:p>
        </p:txBody>
      </p:sp>
      <p:sp>
        <p:nvSpPr>
          <p:cNvPr id="45" name="TextBox 15">
            <a:extLst>
              <a:ext uri="{FF2B5EF4-FFF2-40B4-BE49-F238E27FC236}">
                <a16:creationId xmlns:a16="http://schemas.microsoft.com/office/drawing/2014/main" id="{779B9FEB-54A9-6536-8147-BD7472D47712}"/>
              </a:ext>
            </a:extLst>
          </p:cNvPr>
          <p:cNvSpPr txBox="1"/>
          <p:nvPr/>
        </p:nvSpPr>
        <p:spPr>
          <a:xfrm>
            <a:off x="857743" y="2648431"/>
            <a:ext cx="10631865" cy="1938992"/>
          </a:xfrm>
          <a:prstGeom prst="rect">
            <a:avLst/>
          </a:prstGeom>
          <a:noFill/>
          <a:ln w="12700" cap="flat">
            <a:noFill/>
            <a:miter lim="400000"/>
          </a:ln>
          <a:effectLst/>
          <a:sp3d/>
        </p:spPr>
        <p:txBody>
          <a:bodyPr wrap="square">
            <a:spAutoFit/>
          </a:bodyPr>
          <a:lstStyle/>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Synchronous two-electron process:</a:t>
            </a:r>
            <a:endPar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endParaRPr>
          </a:p>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a:t>
            </a:r>
            <a:r>
              <a:rPr lang="en-GB" sz="4000" dirty="0" err="1">
                <a:solidFill>
                  <a:schemeClr val="bg2">
                    <a:lumMod val="10000"/>
                  </a:schemeClr>
                </a:solidFill>
                <a:latin typeface="Helvetica Neue Medium"/>
                <a:sym typeface="Helvetica Neue Medium"/>
              </a:rPr>
              <a:t>i</a:t>
            </a:r>
            <a:r>
              <a:rPr lang="en-GB" sz="4000" dirty="0">
                <a:solidFill>
                  <a:schemeClr val="bg2">
                    <a:lumMod val="10000"/>
                  </a:schemeClr>
                </a:solidFill>
                <a:latin typeface="Helvetica Neue Medium"/>
                <a:sym typeface="Helvetica Neue Medium"/>
              </a:rPr>
              <a:t>) Tunneling between dots </a:t>
            </a:r>
            <a:endParaRPr kumimoji="0" lang="en-GB" sz="4000" b="0" i="1" u="none" strike="noStrike" kern="0" cap="none" spc="0" normalizeH="0" baseline="0" noProof="0" dirty="0">
              <a:ln>
                <a:noFill/>
              </a:ln>
              <a:solidFill>
                <a:schemeClr val="bg2">
                  <a:lumMod val="10000"/>
                </a:schemeClr>
              </a:solidFill>
              <a:effectLst/>
              <a:uLnTx/>
              <a:uFillTx/>
              <a:latin typeface="Helvetica Neue Medium"/>
              <a:sym typeface="Helvetica Neue Medium"/>
            </a:endParaRPr>
          </a:p>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rPr>
              <a:t>(ii) Tunneling from sensor to reservoir</a:t>
            </a:r>
          </a:p>
        </p:txBody>
      </p:sp>
      <p:sp>
        <p:nvSpPr>
          <p:cNvPr id="46" name="TextBox 15">
            <a:extLst>
              <a:ext uri="{FF2B5EF4-FFF2-40B4-BE49-F238E27FC236}">
                <a16:creationId xmlns:a16="http://schemas.microsoft.com/office/drawing/2014/main" id="{06A1BC90-0A03-0FD2-F384-D8959A0EAB5E}"/>
              </a:ext>
            </a:extLst>
          </p:cNvPr>
          <p:cNvSpPr txBox="1"/>
          <p:nvPr/>
        </p:nvSpPr>
        <p:spPr>
          <a:xfrm>
            <a:off x="1062746" y="10661886"/>
            <a:ext cx="12981499" cy="1938992"/>
          </a:xfrm>
          <a:prstGeom prst="rect">
            <a:avLst/>
          </a:prstGeom>
          <a:noFill/>
          <a:ln w="12700" cap="flat">
            <a:noFill/>
            <a:miter lim="400000"/>
          </a:ln>
          <a:effectLst/>
          <a:sp3d/>
        </p:spPr>
        <p:txBody>
          <a:bodyPr wrap="square">
            <a:spAutoFit/>
          </a:bodyPr>
          <a:lstStyle/>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Detects the DQD polarizability (in-situ)</a:t>
            </a:r>
          </a:p>
          <a:p>
            <a:pPr marL="571500" marR="0" lvl="0" indent="-571500" algn="l"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Interdot AC current is amplified by cascade process</a:t>
            </a:r>
          </a:p>
          <a:p>
            <a:pPr marR="0" lvl="0" algn="l" defTabSz="1651000" rtl="0" eaLnBrk="1" fontAlgn="auto" latinLnBrk="0" hangingPunct="1">
              <a:lnSpc>
                <a:spcPct val="100000"/>
              </a:lnSpc>
              <a:spcAft>
                <a:spcPts val="0"/>
              </a:spcAft>
              <a:buClrTx/>
              <a:buSzPct val="50000"/>
              <a:tabLst/>
              <a:defRPr sz="3600" b="0">
                <a:latin typeface="+mn-lt"/>
                <a:ea typeface="+mn-ea"/>
                <a:cs typeface="+mn-cs"/>
                <a:sym typeface="Helvetica Neue Medium"/>
              </a:defRPr>
            </a:pPr>
            <a:r>
              <a:rPr lang="en-GB" sz="4000" dirty="0">
                <a:solidFill>
                  <a:schemeClr val="bg2">
                    <a:lumMod val="10000"/>
                  </a:schemeClr>
                </a:solidFill>
                <a:latin typeface="Helvetica Neue Medium"/>
                <a:sym typeface="Helvetica Neue Medium"/>
              </a:rPr>
              <a:t> </a:t>
            </a:r>
            <a:endParaRPr kumimoji="0" lang="en-GB" sz="4000" b="0" u="none" strike="noStrike" kern="0" cap="none" spc="0" normalizeH="0" baseline="0" noProof="0" dirty="0">
              <a:ln>
                <a:noFill/>
              </a:ln>
              <a:solidFill>
                <a:schemeClr val="bg2">
                  <a:lumMod val="10000"/>
                </a:schemeClr>
              </a:solidFill>
              <a:effectLst/>
              <a:uLnTx/>
              <a:uFillTx/>
              <a:latin typeface="Helvetica Neue Medium"/>
              <a:sym typeface="Helvetica Neue Medium"/>
            </a:endParaRPr>
          </a:p>
        </p:txBody>
      </p:sp>
      <p:sp>
        <p:nvSpPr>
          <p:cNvPr id="47" name="TextBox 46">
            <a:extLst>
              <a:ext uri="{FF2B5EF4-FFF2-40B4-BE49-F238E27FC236}">
                <a16:creationId xmlns:a16="http://schemas.microsoft.com/office/drawing/2014/main" id="{10D74D1A-A167-AE79-431A-82F939EBBADA}"/>
              </a:ext>
            </a:extLst>
          </p:cNvPr>
          <p:cNvSpPr txBox="1"/>
          <p:nvPr/>
        </p:nvSpPr>
        <p:spPr>
          <a:xfrm rot="2674114">
            <a:off x="13724808" y="5029028"/>
            <a:ext cx="884858"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2000" b="0" i="0" u="none" strike="noStrike" cap="none" spc="0" normalizeH="0" baseline="0" dirty="0">
                <a:ln>
                  <a:noFill/>
                </a:ln>
                <a:solidFill>
                  <a:schemeClr val="bg1"/>
                </a:solidFill>
                <a:effectLst/>
                <a:uFillTx/>
                <a:latin typeface="+mn-lt"/>
                <a:ea typeface="+mn-ea"/>
                <a:cs typeface="+mn-cs"/>
                <a:sym typeface="Helvetica Neue"/>
              </a:rPr>
              <a:t>(1,1,N)</a:t>
            </a:r>
          </a:p>
        </p:txBody>
      </p:sp>
      <p:sp>
        <p:nvSpPr>
          <p:cNvPr id="3" name="TextBox 2">
            <a:extLst>
              <a:ext uri="{FF2B5EF4-FFF2-40B4-BE49-F238E27FC236}">
                <a16:creationId xmlns:a16="http://schemas.microsoft.com/office/drawing/2014/main" id="{6A5D3A11-F18C-4303-57A6-702012897280}"/>
              </a:ext>
            </a:extLst>
          </p:cNvPr>
          <p:cNvSpPr txBox="1"/>
          <p:nvPr/>
        </p:nvSpPr>
        <p:spPr>
          <a:xfrm rot="16200000">
            <a:off x="10532756" y="6863129"/>
            <a:ext cx="3257302" cy="93358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a:t>   </a:t>
            </a:r>
            <a:r>
              <a:rPr lang="en-GB" sz="5400" dirty="0">
                <a:solidFill>
                  <a:srgbClr val="000032"/>
                </a:solidFill>
              </a:rPr>
              <a:t>V</a:t>
            </a:r>
            <a:r>
              <a:rPr lang="en-GB" sz="5400" baseline="-25000" dirty="0">
                <a:solidFill>
                  <a:srgbClr val="000032"/>
                </a:solidFill>
              </a:rPr>
              <a:t>G1</a:t>
            </a:r>
            <a:r>
              <a:rPr lang="en-GB" sz="5400" dirty="0">
                <a:solidFill>
                  <a:srgbClr val="000032"/>
                </a:solidFill>
              </a:rPr>
              <a:t>(V)   </a:t>
            </a:r>
            <a:endParaRPr kumimoji="0" lang="en-GB" sz="5400" i="0" u="none" strike="noStrike" cap="none" spc="0" normalizeH="0" baseline="-25000" dirty="0">
              <a:ln>
                <a:noFill/>
              </a:ln>
              <a:solidFill>
                <a:srgbClr val="000032"/>
              </a:solidFill>
              <a:effectLst/>
              <a:uFillTx/>
              <a:latin typeface="+mn-lt"/>
              <a:ea typeface="+mn-ea"/>
              <a:cs typeface="+mn-cs"/>
              <a:sym typeface="Helvetica Neue"/>
            </a:endParaRPr>
          </a:p>
        </p:txBody>
      </p:sp>
      <p:sp>
        <p:nvSpPr>
          <p:cNvPr id="5" name="TextBox 4">
            <a:extLst>
              <a:ext uri="{FF2B5EF4-FFF2-40B4-BE49-F238E27FC236}">
                <a16:creationId xmlns:a16="http://schemas.microsoft.com/office/drawing/2014/main" id="{03413A6E-B157-4D3A-6811-078EE601BC6D}"/>
              </a:ext>
            </a:extLst>
          </p:cNvPr>
          <p:cNvSpPr txBox="1"/>
          <p:nvPr/>
        </p:nvSpPr>
        <p:spPr>
          <a:xfrm>
            <a:off x="17371322" y="12088459"/>
            <a:ext cx="3257303" cy="93358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a:t>   </a:t>
            </a:r>
            <a:r>
              <a:rPr lang="en-GB" sz="5400" dirty="0">
                <a:solidFill>
                  <a:srgbClr val="000032"/>
                </a:solidFill>
              </a:rPr>
              <a:t>V</a:t>
            </a:r>
            <a:r>
              <a:rPr lang="en-GB" sz="5400" baseline="-25000" dirty="0">
                <a:solidFill>
                  <a:srgbClr val="000032"/>
                </a:solidFill>
              </a:rPr>
              <a:t>G0</a:t>
            </a:r>
            <a:r>
              <a:rPr lang="en-GB" sz="5400" dirty="0">
                <a:solidFill>
                  <a:srgbClr val="000032"/>
                </a:solidFill>
              </a:rPr>
              <a:t>(V)   </a:t>
            </a:r>
            <a:endParaRPr kumimoji="0" lang="en-GB" sz="5400" b="0" i="0" u="none" strike="noStrike" cap="none" spc="0" normalizeH="0" baseline="-25000" dirty="0">
              <a:ln>
                <a:noFill/>
              </a:ln>
              <a:solidFill>
                <a:srgbClr val="000032"/>
              </a:solidFill>
              <a:effectLst/>
              <a:uFillTx/>
              <a:latin typeface="+mn-lt"/>
              <a:ea typeface="+mn-ea"/>
              <a:cs typeface="+mn-cs"/>
              <a:sym typeface="Helvetica Neue"/>
            </a:endParaRPr>
          </a:p>
        </p:txBody>
      </p:sp>
      <p:sp>
        <p:nvSpPr>
          <p:cNvPr id="2" name="Arrow: Right 1">
            <a:extLst>
              <a:ext uri="{FF2B5EF4-FFF2-40B4-BE49-F238E27FC236}">
                <a16:creationId xmlns:a16="http://schemas.microsoft.com/office/drawing/2014/main" id="{D28DD1E3-E780-7B41-59B4-842B429E3A01}"/>
              </a:ext>
            </a:extLst>
          </p:cNvPr>
          <p:cNvSpPr/>
          <p:nvPr/>
        </p:nvSpPr>
        <p:spPr>
          <a:xfrm rot="16200000">
            <a:off x="18284337" y="7684102"/>
            <a:ext cx="918366" cy="656590"/>
          </a:xfrm>
          <a:prstGeom prst="rightArrow">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A15A3917-036E-2AF5-74E0-5F1494C03DD6}"/>
              </a:ext>
            </a:extLst>
          </p:cNvPr>
          <p:cNvSpPr/>
          <p:nvPr/>
        </p:nvSpPr>
        <p:spPr>
          <a:xfrm>
            <a:off x="7907982" y="12875579"/>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kern="1200" dirty="0">
                <a:solidFill>
                  <a:srgbClr val="FFFFFF"/>
                </a:solidFill>
                <a:latin typeface="Helvetica Neue Light"/>
              </a:rPr>
              <a:t>Murphy</a:t>
            </a:r>
            <a:r>
              <a:rPr kumimoji="0" lang="en-US" sz="2800" b="0" i="0" u="none" strike="noStrike" kern="1200" cap="none" spc="0" normalizeH="0" baseline="0" noProof="0" dirty="0">
                <a:ln>
                  <a:noFill/>
                </a:ln>
                <a:solidFill>
                  <a:srgbClr val="FFFFFF"/>
                </a:solidFill>
                <a:effectLst/>
                <a:uLnTx/>
                <a:uFillTx/>
                <a:latin typeface="Helvetica Neue Light"/>
                <a:sym typeface="Helvetica Neue"/>
              </a:rPr>
              <a:t> et al. </a:t>
            </a:r>
            <a:r>
              <a:rPr lang="en-US" sz="2800" kern="1200" dirty="0">
                <a:solidFill>
                  <a:srgbClr val="FFFFFF"/>
                </a:solidFill>
                <a:latin typeface="Helvetica Neue Light"/>
              </a:rPr>
              <a:t>in preparation</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sp>
        <p:nvSpPr>
          <p:cNvPr id="7" name="Sofia Patomäki">
            <a:extLst>
              <a:ext uri="{FF2B5EF4-FFF2-40B4-BE49-F238E27FC236}">
                <a16:creationId xmlns:a16="http://schemas.microsoft.com/office/drawing/2014/main" id="{79A0373E-35B8-A2AB-C919-011A6D31901A}"/>
              </a:ext>
            </a:extLst>
          </p:cNvPr>
          <p:cNvSpPr txBox="1"/>
          <p:nvPr/>
        </p:nvSpPr>
        <p:spPr>
          <a:xfrm>
            <a:off x="22412242" y="2110835"/>
            <a:ext cx="1742707" cy="3157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363" tIns="71363" rIns="71363" bIns="71363"/>
          <a:lstStyle>
            <a:lvl1pPr algn="l" defTabSz="821531">
              <a:defRPr sz="2100" b="0">
                <a:solidFill>
                  <a:srgbClr val="EB534C"/>
                </a:solidFill>
                <a:latin typeface="+mn-lt"/>
                <a:ea typeface="+mn-ea"/>
                <a:cs typeface="+mn-cs"/>
                <a:sym typeface="Helvetica Neue Medium"/>
              </a:defRPr>
            </a:lvl1pPr>
          </a:lstStyle>
          <a:p>
            <a:pPr marL="0" marR="0" lvl="0" indent="0" algn="ctr" defTabSz="820709" rtl="0" eaLnBrk="0" fontAlgn="base" latinLnBrk="0" hangingPunct="0">
              <a:lnSpc>
                <a:spcPct val="100000"/>
              </a:lnSpc>
              <a:spcBef>
                <a:spcPct val="0"/>
              </a:spcBef>
              <a:spcAft>
                <a:spcPct val="0"/>
              </a:spcAft>
              <a:buClrTx/>
              <a:buSzTx/>
              <a:buFontTx/>
              <a:buNone/>
              <a:tabLst/>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Jacob</a:t>
            </a:r>
          </a:p>
          <a:p>
            <a:pPr marL="0" marR="0" lvl="0" indent="0" algn="ctr" defTabSz="820709" rtl="0" eaLnBrk="0" fontAlgn="base" latinLnBrk="0" hangingPunct="0">
              <a:lnSpc>
                <a:spcPct val="100000"/>
              </a:lnSpc>
              <a:spcBef>
                <a:spcPct val="0"/>
              </a:spcBef>
              <a:spcAft>
                <a:spcPct val="0"/>
              </a:spcAft>
              <a:buClrTx/>
              <a:buSzTx/>
              <a:buFontTx/>
              <a:buNone/>
              <a:tabLst/>
              <a:defRPr/>
            </a:pPr>
            <a:r>
              <a:rPr kumimoji="1" lang="en-GB" sz="1800" b="0" i="0" u="none" strike="noStrike" kern="1200" cap="none" spc="0" normalizeH="0" baseline="0" noProof="0" dirty="0" err="1">
                <a:ln>
                  <a:noFill/>
                </a:ln>
                <a:solidFill>
                  <a:srgbClr val="EB534C"/>
                </a:solidFill>
                <a:effectLst/>
                <a:uLnTx/>
                <a:uFillTx/>
                <a:latin typeface="Helvetica Neue Medium"/>
                <a:sym typeface="Helvetica Neue Medium"/>
              </a:rPr>
              <a:t>Chiittock</a:t>
            </a: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-Wood</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8" name="Picture 7" descr="A close-up of a person smiling&#10;&#10;Description automatically generated">
            <a:extLst>
              <a:ext uri="{FF2B5EF4-FFF2-40B4-BE49-F238E27FC236}">
                <a16:creationId xmlns:a16="http://schemas.microsoft.com/office/drawing/2014/main" id="{82A87318-FE9A-C9BC-2468-475E103AD47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7200" b="90000" l="7200" r="90800">
                        <a14:foregroundMark x1="48800" y1="7200" x2="48800" y2="7200"/>
                        <a14:foregroundMark x1="7200" y1="45600" x2="7200" y2="45600"/>
                        <a14:foregroundMark x1="75200" y1="77600" x2="75200" y2="77600"/>
                        <a14:foregroundMark x1="72800" y1="76800" x2="72800" y2="76800"/>
                        <a14:foregroundMark x1="71600" y1="76400" x2="72000" y2="79200"/>
                        <a14:foregroundMark x1="78400" y1="71600" x2="68800" y2="81600"/>
                        <a14:foregroundMark x1="68800" y1="81600" x2="78400" y2="73200"/>
                        <a14:foregroundMark x1="90800" y1="46400" x2="90800" y2="46400"/>
                      </a14:backgroundRemoval>
                    </a14:imgEffect>
                  </a14:imgLayer>
                </a14:imgProps>
              </a:ext>
              <a:ext uri="{28A0092B-C50C-407E-A947-70E740481C1C}">
                <a14:useLocalDpi xmlns:a14="http://schemas.microsoft.com/office/drawing/2010/main" val="0"/>
              </a:ext>
            </a:extLst>
          </a:blip>
          <a:stretch>
            <a:fillRect/>
          </a:stretch>
        </p:blipFill>
        <p:spPr>
          <a:xfrm>
            <a:off x="22158926" y="69990"/>
            <a:ext cx="2154041" cy="2154041"/>
          </a:xfrm>
          <a:prstGeom prst="rect">
            <a:avLst/>
          </a:prstGeom>
        </p:spPr>
      </p:pic>
      <p:sp>
        <p:nvSpPr>
          <p:cNvPr id="10" name="Slide Number">
            <a:extLst>
              <a:ext uri="{FF2B5EF4-FFF2-40B4-BE49-F238E27FC236}">
                <a16:creationId xmlns:a16="http://schemas.microsoft.com/office/drawing/2014/main" id="{2705BB08-B140-49B1-8F07-E85AB96B0AC6}"/>
              </a:ext>
            </a:extLst>
          </p:cNvPr>
          <p:cNvSpPr txBox="1">
            <a:spLocks noGrp="1"/>
          </p:cNvSpPr>
          <p:nvPr>
            <p:ph type="sldNum" sz="quarter" idx="2"/>
          </p:nvPr>
        </p:nvSpPr>
        <p:spPr>
          <a:xfrm>
            <a:off x="22918057" y="12641551"/>
            <a:ext cx="388670" cy="523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49</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grpSp>
        <p:nvGrpSpPr>
          <p:cNvPr id="11" name="Group 10">
            <a:extLst>
              <a:ext uri="{FF2B5EF4-FFF2-40B4-BE49-F238E27FC236}">
                <a16:creationId xmlns:a16="http://schemas.microsoft.com/office/drawing/2014/main" id="{9D238C2A-2206-70E2-3A94-BE2C5D5392BE}"/>
              </a:ext>
            </a:extLst>
          </p:cNvPr>
          <p:cNvGrpSpPr/>
          <p:nvPr/>
        </p:nvGrpSpPr>
        <p:grpSpPr>
          <a:xfrm>
            <a:off x="227028" y="107346"/>
            <a:ext cx="1152000" cy="1152128"/>
            <a:chOff x="16660470" y="11122306"/>
            <a:chExt cx="1152000" cy="1152128"/>
          </a:xfrm>
        </p:grpSpPr>
        <p:sp>
          <p:nvSpPr>
            <p:cNvPr id="12" name="Oval 11">
              <a:extLst>
                <a:ext uri="{FF2B5EF4-FFF2-40B4-BE49-F238E27FC236}">
                  <a16:creationId xmlns:a16="http://schemas.microsoft.com/office/drawing/2014/main" id="{E6D8DB91-4F7A-28A2-784F-E04D856BE441}"/>
                </a:ext>
              </a:extLst>
            </p:cNvPr>
            <p:cNvSpPr/>
            <p:nvPr/>
          </p:nvSpPr>
          <p:spPr>
            <a:xfrm>
              <a:off x="16660470" y="11122306"/>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CDE717BB-7DD8-2751-24B9-0B13F0F0D940}"/>
                </a:ext>
              </a:extLst>
            </p:cNvPr>
            <p:cNvSpPr/>
            <p:nvPr/>
          </p:nvSpPr>
          <p:spPr>
            <a:xfrm>
              <a:off x="16773524" y="11622893"/>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Oval 13">
              <a:extLst>
                <a:ext uri="{FF2B5EF4-FFF2-40B4-BE49-F238E27FC236}">
                  <a16:creationId xmlns:a16="http://schemas.microsoft.com/office/drawing/2014/main" id="{415F570D-FD32-180C-255A-A39C4F3ABD96}"/>
                </a:ext>
              </a:extLst>
            </p:cNvPr>
            <p:cNvSpPr/>
            <p:nvPr/>
          </p:nvSpPr>
          <p:spPr>
            <a:xfrm>
              <a:off x="17148363" y="11622892"/>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Oval 15">
              <a:extLst>
                <a:ext uri="{FF2B5EF4-FFF2-40B4-BE49-F238E27FC236}">
                  <a16:creationId xmlns:a16="http://schemas.microsoft.com/office/drawing/2014/main" id="{CD98CCDC-A202-5FE7-3E51-9975962779A8}"/>
                </a:ext>
              </a:extLst>
            </p:cNvPr>
            <p:cNvSpPr/>
            <p:nvPr/>
          </p:nvSpPr>
          <p:spPr>
            <a:xfrm>
              <a:off x="17506349" y="11622891"/>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23206538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repeatCount="indefinite" accel="50000" decel="50000" autoRev="1" fill="hold" grpId="0" nodeType="clickEffect">
                                  <p:stCondLst>
                                    <p:cond delay="0"/>
                                  </p:stCondLst>
                                  <p:endCondLst>
                                    <p:cond evt="onNext" delay="0">
                                      <p:tgtEl>
                                        <p:sldTgt/>
                                      </p:tgtEl>
                                    </p:cond>
                                  </p:endCondLst>
                                  <p:childTnLst>
                                    <p:animMotion origin="layout" path="M -3.54167E-6 2.96296E-6 L 0.01752 -0.02095 C 0.02116 -0.0257 0.0267 -0.02824 0.03249 -0.02824 C 0.039 -0.02824 0.04427 -0.0257 0.04792 -0.02095 L 0.0655 2.96296E-6 " pathEditMode="relative" rAng="0" ptsTypes="AAAAA">
                                      <p:cBhvr>
                                        <p:cTn id="6" dur="1000" fill="hold"/>
                                        <p:tgtEl>
                                          <p:spTgt spid="21"/>
                                        </p:tgtEl>
                                        <p:attrNameLst>
                                          <p:attrName>ppt_x</p:attrName>
                                          <p:attrName>ppt_y</p:attrName>
                                        </p:attrNameLst>
                                      </p:cBhvr>
                                      <p:rCtr x="3275" y="-1412"/>
                                    </p:animMotion>
                                  </p:childTnLst>
                                </p:cTn>
                              </p:par>
                              <p:par>
                                <p:cTn id="7" presetID="37" presetClass="path" presetSubtype="0" repeatCount="indefinite" accel="50000" decel="50000" autoRev="1" fill="hold" grpId="0" nodeType="withEffect">
                                  <p:stCondLst>
                                    <p:cond delay="0"/>
                                  </p:stCondLst>
                                  <p:endCondLst>
                                    <p:cond evt="onNext" delay="0">
                                      <p:tgtEl>
                                        <p:sldTgt/>
                                      </p:tgtEl>
                                    </p:cond>
                                  </p:endCondLst>
                                  <p:childTnLst>
                                    <p:animMotion origin="layout" path="M -3.85417E-6 1.85185E-7 L 0.02565 -0.0265 C 0.03099 -0.03241 0.03907 -0.03576 0.04746 -0.03576 C 0.05704 -0.03576 0.06472 -0.03241 0.07006 -0.0265 L 0.09577 1.85185E-7 " pathEditMode="relative" rAng="0" ptsTypes="AAAAA">
                                      <p:cBhvr>
                                        <p:cTn id="8" dur="1000" fill="hold"/>
                                        <p:tgtEl>
                                          <p:spTgt spid="27"/>
                                        </p:tgtEl>
                                        <p:attrNameLst>
                                          <p:attrName>ppt_x</p:attrName>
                                          <p:attrName>ppt_y</p:attrName>
                                        </p:attrNameLst>
                                      </p:cBhvr>
                                      <p:rCtr x="4785" y="-1794"/>
                                    </p:animMotion>
                                  </p:childTnLst>
                                </p:cTn>
                              </p:par>
                              <p:par>
                                <p:cTn id="9" presetID="10"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P spid="46" grpId="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51A1F-D1E3-C9DB-91AC-C8D3ABFE75F3}"/>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0031288F-1524-6B7D-AC3B-56EFE73F7588}"/>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D92BBE3C-1E6E-DA36-A0D1-5A58D0BA09C1}"/>
              </a:ext>
            </a:extLst>
          </p:cNvPr>
          <p:cNvSpPr txBox="1">
            <a:spLocks noGrp="1"/>
          </p:cNvSpPr>
          <p:nvPr>
            <p:ph type="body" sz="quarter" idx="13"/>
          </p:nvPr>
        </p:nvSpPr>
        <p:spPr>
          <a:xfrm>
            <a:off x="9558267" y="931369"/>
            <a:ext cx="5267468"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bg1"/>
                </a:solidFill>
              </a:rPr>
              <a:t>Out</a:t>
            </a:r>
            <a:r>
              <a:rPr lang="en-GB" dirty="0">
                <a:solidFill>
                  <a:srgbClr val="FF0000"/>
                </a:solidFill>
              </a:rPr>
              <a:t>look</a:t>
            </a:r>
            <a:endParaRPr dirty="0">
              <a:solidFill>
                <a:srgbClr val="FF0000"/>
              </a:solidFill>
            </a:endParaRPr>
          </a:p>
        </p:txBody>
      </p:sp>
      <p:sp>
        <p:nvSpPr>
          <p:cNvPr id="3" name="Founded by JJLM and Simon Benjamin (University of Oxford)…">
            <a:extLst>
              <a:ext uri="{FF2B5EF4-FFF2-40B4-BE49-F238E27FC236}">
                <a16:creationId xmlns:a16="http://schemas.microsoft.com/office/drawing/2014/main" id="{B5048A55-61D4-4A10-AA79-AD7C2FAD94AE}"/>
              </a:ext>
            </a:extLst>
          </p:cNvPr>
          <p:cNvSpPr txBox="1"/>
          <p:nvPr/>
        </p:nvSpPr>
        <p:spPr>
          <a:xfrm>
            <a:off x="1189456" y="2496094"/>
            <a:ext cx="17947221" cy="1662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685800" marR="0" lvl="0" indent="-685800" algn="l" defTabSz="2438338" rtl="0" eaLnBrk="1" fontAlgn="auto" latinLnBrk="0" hangingPunct="0">
              <a:lnSpc>
                <a:spcPct val="2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6000" b="0" i="0" u="none" strike="noStrike" kern="0" cap="none" spc="0" normalizeH="0" baseline="0" noProof="0" dirty="0">
                <a:ln>
                  <a:noFill/>
                </a:ln>
                <a:solidFill>
                  <a:srgbClr val="FFFFFF"/>
                </a:solidFill>
                <a:effectLst/>
                <a:uLnTx/>
                <a:uFillTx/>
                <a:latin typeface="Helvetica"/>
                <a:cs typeface="Helvetica"/>
                <a:sym typeface="Helvetica"/>
              </a:rPr>
              <a:t>Charge and spin readout at the single particle level</a:t>
            </a:r>
            <a:endParaRPr kumimoji="0" sz="6000" b="0"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5" name="CuadroTexto 4">
            <a:extLst>
              <a:ext uri="{FF2B5EF4-FFF2-40B4-BE49-F238E27FC236}">
                <a16:creationId xmlns:a16="http://schemas.microsoft.com/office/drawing/2014/main" id="{C50ABA95-C756-CCEE-197F-AAE1B9533E70}"/>
              </a:ext>
            </a:extLst>
          </p:cNvPr>
          <p:cNvSpPr txBox="1"/>
          <p:nvPr/>
        </p:nvSpPr>
        <p:spPr>
          <a:xfrm>
            <a:off x="535295" y="4430920"/>
            <a:ext cx="15765534" cy="74789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2438338" rtl="0" eaLnBrk="1" fontAlgn="auto" latinLnBrk="0" hangingPunct="0">
              <a:lnSpc>
                <a:spcPct val="200000"/>
              </a:lnSpc>
              <a:spcBef>
                <a:spcPts val="0"/>
              </a:spcBef>
              <a:spcAft>
                <a:spcPts val="0"/>
              </a:spcAft>
              <a:buClrTx/>
              <a:buSzTx/>
              <a:buFontTx/>
              <a:buNone/>
              <a:tabLst/>
              <a:defRPr sz="4900">
                <a:solidFill>
                  <a:srgbClr val="FFFFFF"/>
                </a:solidFill>
                <a:latin typeface="Helvetica"/>
                <a:ea typeface="Helvetica"/>
                <a:cs typeface="Helvetica"/>
                <a:sym typeface="Helvetica"/>
              </a:defRPr>
            </a:pPr>
            <a:r>
              <a:rPr kumimoji="0" lang="en-GB" sz="4800" b="0" i="0" u="none" strike="noStrike" kern="0" cap="none" spc="0" normalizeH="0" baseline="0" noProof="0" dirty="0">
                <a:ln>
                  <a:noFill/>
                </a:ln>
                <a:solidFill>
                  <a:srgbClr val="FFFFFF"/>
                </a:solidFill>
                <a:effectLst/>
                <a:uLnTx/>
                <a:uFillTx/>
                <a:latin typeface="Helvetica"/>
                <a:cs typeface="Helvetica"/>
                <a:sym typeface="Helvetica"/>
              </a:rPr>
              <a:t>Topics:</a:t>
            </a:r>
          </a:p>
          <a:p>
            <a:pPr marL="1444624" marR="0" lvl="0" indent="-1444624" algn="l" defTabSz="1651000" rtl="0" eaLnBrk="1" fontAlgn="auto" latinLnBrk="0" hangingPunct="0">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Silicon electron spin qubits</a:t>
            </a:r>
          </a:p>
          <a:p>
            <a:pPr marL="1444624" marR="0" lvl="0" indent="-1444624" algn="l" defTabSz="1651000" rtl="0" eaLnBrk="1" fontAlgn="auto" latinLnBrk="0" hangingPunct="0">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The readout challenge</a:t>
            </a:r>
          </a:p>
          <a:p>
            <a:pPr marL="1444624" marR="0" lvl="0" indent="-1444624" algn="l" defTabSz="1651000" rtl="0" eaLnBrk="1" fontAlgn="auto" latinLnBrk="0" hangingPunct="0">
              <a:lnSpc>
                <a:spcPct val="100000"/>
              </a:lnSpc>
              <a:spcBef>
                <a:spcPts val="2400"/>
              </a:spcBef>
              <a:spcAft>
                <a:spcPts val="0"/>
              </a:spcAft>
              <a:buClrTx/>
              <a:buSzPct val="50000"/>
              <a:buFontTx/>
              <a:buBlip>
                <a:blip r:embed="rId3"/>
              </a:buBlip>
              <a:tabLst/>
              <a:defRPr sz="3600" b="0">
                <a:latin typeface="+mn-lt"/>
                <a:ea typeface="+mn-ea"/>
                <a:cs typeface="+mn-cs"/>
                <a:sym typeface="Helvetica Neue Medium"/>
              </a:defRPr>
            </a:pPr>
            <a:r>
              <a:rPr kumimoji="0" lang="en-GB" sz="4400" b="0" i="0" u="none" strike="no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Progress on rf readout of spin qubit</a:t>
            </a:r>
            <a:r>
              <a:rPr lang="en-GB" sz="4400" dirty="0">
                <a:solidFill>
                  <a:srgbClr val="FFFFFF"/>
                </a:solidFill>
                <a:latin typeface="Helvetica" panose="020B0604020202020204" pitchFamily="34" charset="0"/>
                <a:ea typeface="Helvetica Neue Light"/>
                <a:cs typeface="Helvetica" panose="020B0604020202020204" pitchFamily="34" charset="0"/>
                <a:sym typeface="Helvetica Neue Light"/>
              </a:rPr>
              <a:t>s</a:t>
            </a:r>
          </a:p>
          <a:p>
            <a:pPr marR="0" lvl="0" algn="l" defTabSz="1651000" rtl="0" eaLnBrk="1" fontAlgn="auto" latinLnBrk="0" hangingPunct="0">
              <a:lnSpc>
                <a:spcPct val="100000"/>
              </a:lnSpc>
              <a:spcBef>
                <a:spcPts val="2400"/>
              </a:spcBef>
              <a:spcAft>
                <a:spcPts val="0"/>
              </a:spcAft>
              <a:buClrTx/>
              <a:buSzPct val="50000"/>
              <a:tabLst/>
              <a:defRPr sz="3600" b="0">
                <a:latin typeface="+mn-lt"/>
                <a:ea typeface="+mn-ea"/>
                <a:cs typeface="+mn-cs"/>
                <a:sym typeface="Helvetica Neue Medium"/>
              </a:defRPr>
            </a:pPr>
            <a:r>
              <a:rPr lang="en-GB" sz="4400" dirty="0">
                <a:solidFill>
                  <a:srgbClr val="FFFFFF"/>
                </a:solidFill>
                <a:latin typeface="Helvetica" panose="020B0604020202020204" pitchFamily="34" charset="0"/>
                <a:ea typeface="Helvetica Neue Light"/>
                <a:cs typeface="Helvetica" panose="020B0604020202020204" pitchFamily="34" charset="0"/>
                <a:sym typeface="Helvetica Neue Light"/>
              </a:rPr>
              <a:t>		</a:t>
            </a:r>
            <a:r>
              <a:rPr lang="en-GB" sz="4400" i="1" dirty="0">
                <a:solidFill>
                  <a:srgbClr val="FFFFFF"/>
                </a:solidFill>
                <a:latin typeface="Helvetica" panose="020B0604020202020204" pitchFamily="34" charset="0"/>
                <a:ea typeface="Helvetica Neue Light"/>
                <a:cs typeface="Helvetica" panose="020B0604020202020204" pitchFamily="34" charset="0"/>
                <a:sym typeface="Helvetica Neue Light"/>
              </a:rPr>
              <a:t>Single-electron transistors (</a:t>
            </a:r>
            <a:r>
              <a:rPr lang="en-GB" sz="4400" i="1" dirty="0" err="1">
                <a:solidFill>
                  <a:srgbClr val="FFFFFF"/>
                </a:solidFill>
                <a:latin typeface="Helvetica" panose="020B0604020202020204" pitchFamily="34" charset="0"/>
                <a:ea typeface="Helvetica Neue Light"/>
                <a:cs typeface="Helvetica" panose="020B0604020202020204" pitchFamily="34" charset="0"/>
                <a:sym typeface="Helvetica Neue Light"/>
              </a:rPr>
              <a:t>Superinductors</a:t>
            </a:r>
            <a:r>
              <a:rPr lang="en-GB" sz="4400" i="1" dirty="0">
                <a:solidFill>
                  <a:srgbClr val="FFFFFF"/>
                </a:solidFill>
                <a:latin typeface="Helvetica" panose="020B0604020202020204" pitchFamily="34" charset="0"/>
                <a:ea typeface="Helvetica Neue Light"/>
                <a:cs typeface="Helvetica" panose="020B0604020202020204" pitchFamily="34" charset="0"/>
                <a:sym typeface="Helvetica Neue Light"/>
              </a:rPr>
              <a:t>)</a:t>
            </a:r>
          </a:p>
          <a:p>
            <a:pPr marR="0" lvl="0" algn="l" defTabSz="1651000" rtl="0" eaLnBrk="1" fontAlgn="auto" latinLnBrk="0" hangingPunct="0">
              <a:lnSpc>
                <a:spcPct val="100000"/>
              </a:lnSpc>
              <a:spcBef>
                <a:spcPts val="2400"/>
              </a:spcBef>
              <a:spcAft>
                <a:spcPts val="0"/>
              </a:spcAft>
              <a:buClrTx/>
              <a:buSzPct val="50000"/>
              <a:tabLst/>
              <a:defRPr sz="3600" b="0">
                <a:latin typeface="+mn-lt"/>
                <a:ea typeface="+mn-ea"/>
                <a:cs typeface="+mn-cs"/>
                <a:sym typeface="Helvetica Neue Medium"/>
              </a:defRPr>
            </a:pPr>
            <a:r>
              <a:rPr lang="en-GB" sz="4400" i="1" dirty="0">
                <a:solidFill>
                  <a:srgbClr val="FFFFFF"/>
                </a:solidFill>
                <a:latin typeface="Helvetica" panose="020B0604020202020204" pitchFamily="34" charset="0"/>
                <a:ea typeface="Helvetica Neue Light"/>
                <a:cs typeface="Helvetica" panose="020B0604020202020204" pitchFamily="34" charset="0"/>
                <a:sym typeface="Helvetica Neue Light"/>
              </a:rPr>
              <a:t>		Single-electron boxes (</a:t>
            </a:r>
            <a:r>
              <a:rPr lang="en-GB" sz="4400" i="1" dirty="0" err="1">
                <a:solidFill>
                  <a:srgbClr val="FFFFFF"/>
                </a:solidFill>
                <a:latin typeface="Helvetica" panose="020B0604020202020204" pitchFamily="34" charset="0"/>
                <a:ea typeface="Helvetica Neue Light"/>
                <a:cs typeface="Helvetica" panose="020B0604020202020204" pitchFamily="34" charset="0"/>
                <a:sym typeface="Helvetica Neue Light"/>
              </a:rPr>
              <a:t>Tunable</a:t>
            </a:r>
            <a:r>
              <a:rPr lang="en-GB" sz="4400" i="1" dirty="0">
                <a:solidFill>
                  <a:srgbClr val="FFFFFF"/>
                </a:solidFill>
                <a:latin typeface="Helvetica" panose="020B0604020202020204" pitchFamily="34" charset="0"/>
                <a:ea typeface="Helvetica Neue Light"/>
                <a:cs typeface="Helvetica" panose="020B0604020202020204" pitchFamily="34" charset="0"/>
                <a:sym typeface="Helvetica Neue Light"/>
              </a:rPr>
              <a:t> and HMM)</a:t>
            </a:r>
          </a:p>
          <a:p>
            <a:pPr marR="0" lvl="0" algn="l" defTabSz="1651000" rtl="0" eaLnBrk="1" fontAlgn="auto" latinLnBrk="0" hangingPunct="0">
              <a:lnSpc>
                <a:spcPct val="100000"/>
              </a:lnSpc>
              <a:spcBef>
                <a:spcPts val="2400"/>
              </a:spcBef>
              <a:spcAft>
                <a:spcPts val="0"/>
              </a:spcAft>
              <a:buClrTx/>
              <a:buSzPct val="50000"/>
              <a:tabLst/>
              <a:defRPr sz="3600" b="0">
                <a:latin typeface="+mn-lt"/>
                <a:ea typeface="+mn-ea"/>
                <a:cs typeface="+mn-cs"/>
                <a:sym typeface="Helvetica Neue Medium"/>
              </a:defRPr>
            </a:pPr>
            <a:r>
              <a:rPr lang="en-GB" sz="4400" i="1" dirty="0">
                <a:solidFill>
                  <a:srgbClr val="FFFFFF"/>
                </a:solidFill>
                <a:latin typeface="Helvetica" panose="020B0604020202020204" pitchFamily="34" charset="0"/>
                <a:ea typeface="Helvetica Neue Light"/>
                <a:cs typeface="Helvetica" panose="020B0604020202020204" pitchFamily="34" charset="0"/>
                <a:sym typeface="Helvetica Neue Light"/>
              </a:rPr>
              <a:t>		</a:t>
            </a:r>
            <a:r>
              <a:rPr lang="en-GB" sz="4400" i="1" strike="sngStrike" dirty="0">
                <a:solidFill>
                  <a:srgbClr val="FFFFFF"/>
                </a:solidFill>
                <a:latin typeface="Helvetica" panose="020B0604020202020204" pitchFamily="34" charset="0"/>
                <a:ea typeface="Helvetica Neue Light"/>
                <a:cs typeface="Helvetica" panose="020B0604020202020204" pitchFamily="34" charset="0"/>
                <a:sym typeface="Helvetica Neue Light"/>
              </a:rPr>
              <a:t>In-situ dispersive readout (rf cascade style)</a:t>
            </a:r>
            <a:r>
              <a:rPr kumimoji="0" lang="en-GB" sz="4400" b="0" i="1" u="none" strike="sngStrike" kern="0" cap="none" spc="0" normalizeH="0" baseline="0" noProof="0" dirty="0">
                <a:ln>
                  <a:noFill/>
                </a:ln>
                <a:solidFill>
                  <a:srgbClr val="FFFFFF"/>
                </a:solidFill>
                <a:effectLst/>
                <a:uLnTx/>
                <a:uFillTx/>
                <a:latin typeface="Helvetica" panose="020B0604020202020204" pitchFamily="34" charset="0"/>
                <a:ea typeface="Helvetica Neue Light"/>
                <a:cs typeface="Helvetica" panose="020B0604020202020204" pitchFamily="34" charset="0"/>
                <a:sym typeface="Helvetica Neue Light"/>
              </a:rPr>
              <a:t> </a:t>
            </a:r>
          </a:p>
        </p:txBody>
      </p:sp>
      <p:pic>
        <p:nvPicPr>
          <p:cNvPr id="4" name="Picture 3" descr="A picture containing light, laser&#10;&#10;Description automatically generated">
            <a:extLst>
              <a:ext uri="{FF2B5EF4-FFF2-40B4-BE49-F238E27FC236}">
                <a16:creationId xmlns:a16="http://schemas.microsoft.com/office/drawing/2014/main" id="{9FEFB85C-0B57-9E58-93AF-FC5F91FE5C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87046" y="4743699"/>
            <a:ext cx="6822183" cy="68221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86777826"/>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26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2" name="Picture 1" descr="A purple and orange square with numbers and lines&#10;&#10;Description automatically generated with medium confidence">
            <a:extLst>
              <a:ext uri="{FF2B5EF4-FFF2-40B4-BE49-F238E27FC236}">
                <a16:creationId xmlns:a16="http://schemas.microsoft.com/office/drawing/2014/main" id="{0B3091F1-4F1B-6E39-4B29-A1E72D9960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3031" y="2081103"/>
            <a:ext cx="11489470" cy="11163179"/>
          </a:xfrm>
          <a:prstGeom prst="rect">
            <a:avLst/>
          </a:prstGeom>
        </p:spPr>
      </p:pic>
      <p:sp>
        <p:nvSpPr>
          <p:cNvPr id="135" name="Slide Number"/>
          <p:cNvSpPr txBox="1">
            <a:spLocks noGrp="1"/>
          </p:cNvSpPr>
          <p:nvPr>
            <p:ph type="sldNum" sz="quarter" idx="2"/>
          </p:nvPr>
        </p:nvSpPr>
        <p:spPr>
          <a:xfrm>
            <a:off x="22874514" y="12641551"/>
            <a:ext cx="432213" cy="349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50</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136" name="quantum MOTION / BRIEF HISTORY"/>
          <p:cNvSpPr txBox="1">
            <a:spLocks noGrp="1"/>
          </p:cNvSpPr>
          <p:nvPr>
            <p:ph type="body" idx="13"/>
          </p:nvPr>
        </p:nvSpPr>
        <p:spPr>
          <a:xfrm>
            <a:off x="5699888" y="931369"/>
            <a:ext cx="12984325"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tx1"/>
                </a:solidFill>
              </a:rPr>
              <a:t>AMPLIFICATION</a:t>
            </a:r>
            <a:r>
              <a:rPr lang="en-GB" dirty="0">
                <a:solidFill>
                  <a:srgbClr val="FFFFFF"/>
                </a:solidFill>
              </a:rPr>
              <a:t> </a:t>
            </a:r>
            <a:r>
              <a:rPr lang="en-GB" dirty="0">
                <a:solidFill>
                  <a:srgbClr val="FF0000"/>
                </a:solidFill>
              </a:rPr>
              <a:t>FACTOR</a:t>
            </a:r>
            <a:endParaRPr dirty="0">
              <a:solidFill>
                <a:srgbClr val="FF0000"/>
              </a:solidFill>
            </a:endParaRPr>
          </a:p>
        </p:txBody>
      </p:sp>
      <p:pic>
        <p:nvPicPr>
          <p:cNvPr id="20" name="Image" descr="Image">
            <a:extLst>
              <a:ext uri="{FF2B5EF4-FFF2-40B4-BE49-F238E27FC236}">
                <a16:creationId xmlns:a16="http://schemas.microsoft.com/office/drawing/2014/main" id="{A263F9B5-B4F2-4949-49BC-998E3292ED87}"/>
              </a:ext>
            </a:extLst>
          </p:cNvPr>
          <p:cNvPicPr>
            <a:picLocks noGrp="1" noChangeAspect="1"/>
          </p:cNvPicPr>
          <p:nvPr>
            <p:ph type="pic" idx="14"/>
          </p:nvPr>
        </p:nvPicPr>
        <p:blipFill>
          <a:blip r:embed="rId4"/>
          <a:stretch>
            <a:fillRect/>
          </a:stretch>
        </p:blipFill>
        <p:spPr>
          <a:xfrm>
            <a:off x="961499" y="12310937"/>
            <a:ext cx="2733565" cy="680294"/>
          </a:xfrm>
          <a:prstGeom prst="rect">
            <a:avLst/>
          </a:prstGeom>
        </p:spPr>
      </p:pic>
      <p:sp>
        <p:nvSpPr>
          <p:cNvPr id="6" name="TextBox 5">
            <a:extLst>
              <a:ext uri="{FF2B5EF4-FFF2-40B4-BE49-F238E27FC236}">
                <a16:creationId xmlns:a16="http://schemas.microsoft.com/office/drawing/2014/main" id="{C2F78DAC-59D1-85F5-F151-A6218817EF4D}"/>
              </a:ext>
            </a:extLst>
          </p:cNvPr>
          <p:cNvSpPr txBox="1"/>
          <p:nvPr/>
        </p:nvSpPr>
        <p:spPr>
          <a:xfrm>
            <a:off x="17055561" y="12021702"/>
            <a:ext cx="3257303" cy="93358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a:t>   </a:t>
            </a:r>
            <a:r>
              <a:rPr lang="en-GB" sz="5400" dirty="0">
                <a:solidFill>
                  <a:srgbClr val="000032"/>
                </a:solidFill>
              </a:rPr>
              <a:t>V</a:t>
            </a:r>
            <a:r>
              <a:rPr lang="en-GB" sz="5400" baseline="-25000" dirty="0">
                <a:solidFill>
                  <a:srgbClr val="000032"/>
                </a:solidFill>
              </a:rPr>
              <a:t>G0</a:t>
            </a:r>
            <a:r>
              <a:rPr lang="en-GB" sz="5400" dirty="0">
                <a:solidFill>
                  <a:srgbClr val="000032"/>
                </a:solidFill>
              </a:rPr>
              <a:t>(V)   </a:t>
            </a:r>
            <a:endParaRPr kumimoji="0" lang="en-GB" sz="5400" b="0" i="0" u="none" strike="noStrike" cap="none" spc="0" normalizeH="0" baseline="-25000" dirty="0">
              <a:ln>
                <a:noFill/>
              </a:ln>
              <a:solidFill>
                <a:srgbClr val="000032"/>
              </a:solidFill>
              <a:effectLst/>
              <a:uFillTx/>
              <a:latin typeface="+mn-lt"/>
              <a:ea typeface="+mn-ea"/>
              <a:cs typeface="+mn-cs"/>
              <a:sym typeface="Helvetica Neue"/>
            </a:endParaRPr>
          </a:p>
        </p:txBody>
      </p:sp>
      <p:sp>
        <p:nvSpPr>
          <p:cNvPr id="7" name="TextBox 6">
            <a:extLst>
              <a:ext uri="{FF2B5EF4-FFF2-40B4-BE49-F238E27FC236}">
                <a16:creationId xmlns:a16="http://schemas.microsoft.com/office/drawing/2014/main" id="{1CB48C45-310A-B450-DE15-1A4E9DD8E834}"/>
              </a:ext>
            </a:extLst>
          </p:cNvPr>
          <p:cNvSpPr txBox="1"/>
          <p:nvPr/>
        </p:nvSpPr>
        <p:spPr>
          <a:xfrm rot="16200000">
            <a:off x="11015732" y="7195897"/>
            <a:ext cx="3257302" cy="93358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a:solidFill>
                  <a:srgbClr val="000032"/>
                </a:solidFill>
              </a:rPr>
              <a:t>   V</a:t>
            </a:r>
            <a:r>
              <a:rPr lang="en-GB" sz="5400" baseline="-25000" dirty="0">
                <a:solidFill>
                  <a:srgbClr val="000032"/>
                </a:solidFill>
              </a:rPr>
              <a:t>G1</a:t>
            </a:r>
            <a:r>
              <a:rPr lang="en-GB" sz="5400" dirty="0">
                <a:solidFill>
                  <a:srgbClr val="000032"/>
                </a:solidFill>
              </a:rPr>
              <a:t>(V)   </a:t>
            </a:r>
            <a:endParaRPr kumimoji="0" lang="en-GB" sz="5400" b="0" i="0" u="none" strike="noStrike" cap="none" spc="0" normalizeH="0" baseline="-25000" dirty="0">
              <a:ln>
                <a:noFill/>
              </a:ln>
              <a:solidFill>
                <a:srgbClr val="000032"/>
              </a:solidFill>
              <a:effectLst/>
              <a:uFillTx/>
              <a:latin typeface="+mn-lt"/>
              <a:ea typeface="+mn-ea"/>
              <a:cs typeface="+mn-cs"/>
              <a:sym typeface="Helvetica Neue"/>
            </a:endParaRPr>
          </a:p>
        </p:txBody>
      </p:sp>
      <p:pic>
        <p:nvPicPr>
          <p:cNvPr id="11" name="Picture 10">
            <a:extLst>
              <a:ext uri="{FF2B5EF4-FFF2-40B4-BE49-F238E27FC236}">
                <a16:creationId xmlns:a16="http://schemas.microsoft.com/office/drawing/2014/main" id="{12AD20FE-F91C-D6E3-DA66-2B52D3E35F60}"/>
              </a:ext>
            </a:extLst>
          </p:cNvPr>
          <p:cNvPicPr>
            <a:picLocks noChangeAspect="1"/>
          </p:cNvPicPr>
          <p:nvPr/>
        </p:nvPicPr>
        <p:blipFill>
          <a:blip r:embed="rId5"/>
          <a:stretch>
            <a:fillRect/>
          </a:stretch>
        </p:blipFill>
        <p:spPr>
          <a:xfrm>
            <a:off x="891945" y="2425925"/>
            <a:ext cx="10476783" cy="5989829"/>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F73A401-990F-9D1C-3D3A-048D8D244DAA}"/>
                  </a:ext>
                </a:extLst>
              </p:cNvPr>
              <p:cNvSpPr txBox="1"/>
              <p:nvPr/>
            </p:nvSpPr>
            <p:spPr>
              <a:xfrm>
                <a:off x="252153" y="8176228"/>
                <a:ext cx="12529840" cy="20133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ctr">
                <a:spAutoFit/>
              </a:bodyPr>
              <a:lstStyle/>
              <a:p>
                <a:pPr/>
                <a14:m>
                  <m:oMathPara xmlns:m="http://schemas.openxmlformats.org/officeDocument/2006/math">
                    <m:oMathParaPr>
                      <m:jc m:val="centerGroup"/>
                    </m:oMathParaPr>
                    <m:oMath xmlns:m="http://schemas.openxmlformats.org/officeDocument/2006/math">
                      <m:r>
                        <a:rPr kumimoji="0" lang="en-GB" sz="5400" b="0" i="1" u="none" strike="noStrike" cap="none" spc="0" normalizeH="0" baseline="0" smtClean="0">
                          <a:ln>
                            <a:noFill/>
                          </a:ln>
                          <a:solidFill>
                            <a:srgbClr val="5E5E5E"/>
                          </a:solidFill>
                          <a:effectLst/>
                          <a:uFillTx/>
                          <a:latin typeface="Cambria Math" panose="02040503050406030204" pitchFamily="18" charset="0"/>
                          <a:sym typeface="Helvetica Neue"/>
                        </a:rPr>
                        <m:t>𝐴</m:t>
                      </m:r>
                      <m:r>
                        <a:rPr kumimoji="0" lang="en-GB" sz="5400" b="0" i="1" u="none" strike="noStrike" cap="none" spc="0" normalizeH="0" baseline="0" smtClean="0">
                          <a:ln>
                            <a:noFill/>
                          </a:ln>
                          <a:solidFill>
                            <a:srgbClr val="5E5E5E"/>
                          </a:solidFill>
                          <a:effectLst/>
                          <a:uFillTx/>
                          <a:latin typeface="Cambria Math" panose="02040503050406030204" pitchFamily="18" charset="0"/>
                          <a:sym typeface="Helvetica Neue"/>
                        </a:rPr>
                        <m:t>=</m:t>
                      </m:r>
                      <m:sSup>
                        <m:sSupPr>
                          <m:ctrlPr>
                            <a:rPr kumimoji="0" lang="en-GB" sz="5400" b="0" i="1" u="none" strike="noStrike" cap="none" spc="0" normalizeH="0" baseline="0" smtClean="0">
                              <a:ln>
                                <a:noFill/>
                              </a:ln>
                              <a:solidFill>
                                <a:srgbClr val="5E5E5E"/>
                              </a:solidFill>
                              <a:effectLst/>
                              <a:uFillTx/>
                              <a:latin typeface="Cambria Math" panose="02040503050406030204" pitchFamily="18" charset="0"/>
                              <a:sym typeface="Helvetica Neue"/>
                            </a:rPr>
                          </m:ctrlPr>
                        </m:sSupPr>
                        <m:e>
                          <m:d>
                            <m:dPr>
                              <m:begChr m:val="["/>
                              <m:endChr m:val="]"/>
                              <m:ctrlPr>
                                <a:rPr kumimoji="0" lang="en-GB" sz="5400" b="0" i="1" u="none" strike="noStrike" cap="none" spc="0" normalizeH="0" baseline="0" smtClean="0">
                                  <a:ln>
                                    <a:noFill/>
                                  </a:ln>
                                  <a:solidFill>
                                    <a:srgbClr val="5E5E5E"/>
                                  </a:solidFill>
                                  <a:effectLst/>
                                  <a:uFillTx/>
                                  <a:latin typeface="Cambria Math" panose="02040503050406030204" pitchFamily="18" charset="0"/>
                                  <a:sym typeface="Helvetica Neue"/>
                                </a:rPr>
                              </m:ctrlPr>
                            </m:dPr>
                            <m:e>
                              <m:r>
                                <a:rPr lang="en-GB" sz="5400">
                                  <a:latin typeface="Cambria Math" panose="02040503050406030204" pitchFamily="18" charset="0"/>
                                </a:rPr>
                                <m:t>1+</m:t>
                              </m:r>
                              <m:f>
                                <m:fPr>
                                  <m:ctrlPr>
                                    <a:rPr lang="en-GB" sz="5400" i="1">
                                      <a:latin typeface="Cambria Math" panose="02040503050406030204" pitchFamily="18" charset="0"/>
                                    </a:rPr>
                                  </m:ctrlPr>
                                </m:fPr>
                                <m:num>
                                  <m:r>
                                    <a:rPr lang="en-GB" sz="5400" i="1">
                                      <a:latin typeface="Cambria Math" panose="02040503050406030204" pitchFamily="18" charset="0"/>
                                    </a:rPr>
                                    <m:t>1−</m:t>
                                  </m:r>
                                  <m:sSub>
                                    <m:sSubPr>
                                      <m:ctrlPr>
                                        <a:rPr lang="en-GB" sz="5400" i="1">
                                          <a:latin typeface="Cambria Math" panose="02040503050406030204" pitchFamily="18" charset="0"/>
                                        </a:rPr>
                                      </m:ctrlPr>
                                    </m:sSubPr>
                                    <m:e>
                                      <m:r>
                                        <a:rPr lang="en-GB" sz="5400" i="1">
                                          <a:latin typeface="Cambria Math" panose="02040503050406030204" pitchFamily="18" charset="0"/>
                                          <a:ea typeface="Cambria Math" panose="02040503050406030204" pitchFamily="18" charset="0"/>
                                        </a:rPr>
                                        <m:t>𝛼</m:t>
                                      </m:r>
                                    </m:e>
                                    <m:sub>
                                      <m:r>
                                        <a:rPr lang="en-GB" sz="5400" i="1">
                                          <a:latin typeface="Cambria Math" panose="02040503050406030204" pitchFamily="18" charset="0"/>
                                        </a:rPr>
                                        <m:t>𝑟</m:t>
                                      </m:r>
                                      <m:r>
                                        <a:rPr lang="en-GB" sz="5400" i="1">
                                          <a:latin typeface="Cambria Math" panose="02040503050406030204" pitchFamily="18" charset="0"/>
                                        </a:rPr>
                                        <m:t>,</m:t>
                                      </m:r>
                                      <m:r>
                                        <a:rPr lang="en-GB" sz="5400" i="1">
                                          <a:latin typeface="Cambria Math" panose="02040503050406030204" pitchFamily="18" charset="0"/>
                                        </a:rPr>
                                        <m:t>𝑀𝐸</m:t>
                                      </m:r>
                                    </m:sub>
                                  </m:sSub>
                                </m:num>
                                <m:den>
                                  <m:sSub>
                                    <m:sSubPr>
                                      <m:ctrlPr>
                                        <a:rPr lang="en-GB" sz="5400" i="1">
                                          <a:latin typeface="Cambria Math" panose="02040503050406030204" pitchFamily="18" charset="0"/>
                                        </a:rPr>
                                      </m:ctrlPr>
                                    </m:sSubPr>
                                    <m:e>
                                      <m:r>
                                        <a:rPr lang="en-GB" sz="5400" i="1">
                                          <a:latin typeface="Cambria Math" panose="02040503050406030204" pitchFamily="18" charset="0"/>
                                          <a:ea typeface="Cambria Math" panose="02040503050406030204" pitchFamily="18" charset="0"/>
                                        </a:rPr>
                                        <m:t>𝛼</m:t>
                                      </m:r>
                                    </m:e>
                                    <m:sub>
                                      <m:r>
                                        <a:rPr lang="en-GB" sz="5400" i="1">
                                          <a:latin typeface="Cambria Math" panose="02040503050406030204" pitchFamily="18" charset="0"/>
                                        </a:rPr>
                                        <m:t>𝑟</m:t>
                                      </m:r>
                                      <m:r>
                                        <a:rPr lang="en-GB" sz="5400" i="1">
                                          <a:latin typeface="Cambria Math" panose="02040503050406030204" pitchFamily="18" charset="0"/>
                                        </a:rPr>
                                        <m:t>,0</m:t>
                                      </m:r>
                                    </m:sub>
                                  </m:sSub>
                                  <m:r>
                                    <a:rPr lang="en-GB" sz="5400" i="1">
                                      <a:latin typeface="Cambria Math" panose="02040503050406030204" pitchFamily="18" charset="0"/>
                                    </a:rPr>
                                    <m:t>−</m:t>
                                  </m:r>
                                  <m:sSub>
                                    <m:sSubPr>
                                      <m:ctrlPr>
                                        <a:rPr lang="en-GB" sz="5400" i="1">
                                          <a:latin typeface="Cambria Math" panose="02040503050406030204" pitchFamily="18" charset="0"/>
                                        </a:rPr>
                                      </m:ctrlPr>
                                    </m:sSubPr>
                                    <m:e>
                                      <m:r>
                                        <a:rPr lang="en-GB" sz="5400" i="1">
                                          <a:latin typeface="Cambria Math" panose="02040503050406030204" pitchFamily="18" charset="0"/>
                                          <a:ea typeface="Cambria Math" panose="02040503050406030204" pitchFamily="18" charset="0"/>
                                        </a:rPr>
                                        <m:t>𝛼</m:t>
                                      </m:r>
                                    </m:e>
                                    <m:sub>
                                      <m:r>
                                        <a:rPr lang="en-GB" sz="5400" i="1">
                                          <a:latin typeface="Cambria Math" panose="02040503050406030204" pitchFamily="18" charset="0"/>
                                        </a:rPr>
                                        <m:t>𝑟</m:t>
                                      </m:r>
                                      <m:r>
                                        <a:rPr lang="en-GB" sz="5400" i="1">
                                          <a:latin typeface="Cambria Math" panose="02040503050406030204" pitchFamily="18" charset="0"/>
                                        </a:rPr>
                                        <m:t>,1</m:t>
                                      </m:r>
                                    </m:sub>
                                  </m:sSub>
                                </m:den>
                              </m:f>
                            </m:e>
                          </m:d>
                        </m:e>
                        <m:sup>
                          <m:r>
                            <a:rPr kumimoji="0" lang="en-GB" sz="5400" b="0" i="1" u="none" strike="noStrike" cap="none" spc="0" normalizeH="0" baseline="0" smtClean="0">
                              <a:ln>
                                <a:noFill/>
                              </a:ln>
                              <a:solidFill>
                                <a:srgbClr val="5E5E5E"/>
                              </a:solidFill>
                              <a:effectLst/>
                              <a:uFillTx/>
                              <a:latin typeface="Cambria Math" panose="02040503050406030204" pitchFamily="18" charset="0"/>
                              <a:sym typeface="Helvetica Neue"/>
                            </a:rPr>
                            <m:t>2</m:t>
                          </m:r>
                        </m:sup>
                      </m:sSup>
                      <m:r>
                        <a:rPr kumimoji="0" lang="en-GB" sz="5400" b="0" i="1" u="none" strike="noStrike" cap="none" spc="0" normalizeH="0" baseline="0" smtClean="0">
                          <a:ln>
                            <a:noFill/>
                          </a:ln>
                          <a:solidFill>
                            <a:srgbClr val="5E5E5E"/>
                          </a:solidFill>
                          <a:effectLst/>
                          <a:uFillTx/>
                          <a:latin typeface="Cambria Math" panose="02040503050406030204" pitchFamily="18" charset="0"/>
                          <a:ea typeface="Cambria Math" panose="02040503050406030204" pitchFamily="18" charset="0"/>
                          <a:sym typeface="Helvetica Neue"/>
                        </a:rPr>
                        <m:t>≥3.4∙</m:t>
                      </m:r>
                      <m:sSup>
                        <m:sSupPr>
                          <m:ctrlPr>
                            <a:rPr kumimoji="0" lang="en-GB" sz="5400" b="0" i="1" u="none" strike="noStrike" cap="none" spc="0" normalizeH="0" baseline="0" smtClean="0">
                              <a:ln>
                                <a:noFill/>
                              </a:ln>
                              <a:solidFill>
                                <a:srgbClr val="5E5E5E"/>
                              </a:solidFill>
                              <a:effectLst/>
                              <a:uFillTx/>
                              <a:latin typeface="Cambria Math" panose="02040503050406030204" pitchFamily="18" charset="0"/>
                              <a:ea typeface="Cambria Math" panose="02040503050406030204" pitchFamily="18" charset="0"/>
                              <a:sym typeface="Helvetica Neue"/>
                            </a:rPr>
                          </m:ctrlPr>
                        </m:sSupPr>
                        <m:e>
                          <m:r>
                            <a:rPr kumimoji="0" lang="en-GB" sz="5400" b="0" i="1" u="none" strike="noStrike" cap="none" spc="0" normalizeH="0" baseline="0" smtClean="0">
                              <a:ln>
                                <a:noFill/>
                              </a:ln>
                              <a:solidFill>
                                <a:srgbClr val="5E5E5E"/>
                              </a:solidFill>
                              <a:effectLst/>
                              <a:uFillTx/>
                              <a:latin typeface="Cambria Math" panose="02040503050406030204" pitchFamily="18" charset="0"/>
                              <a:ea typeface="Cambria Math" panose="02040503050406030204" pitchFamily="18" charset="0"/>
                              <a:sym typeface="Helvetica Neue"/>
                            </a:rPr>
                            <m:t>10</m:t>
                          </m:r>
                        </m:e>
                        <m:sup>
                          <m:r>
                            <a:rPr kumimoji="0" lang="en-GB" sz="5400" b="0" i="1" u="none" strike="noStrike" cap="none" spc="0" normalizeH="0" baseline="0" smtClean="0">
                              <a:ln>
                                <a:noFill/>
                              </a:ln>
                              <a:solidFill>
                                <a:srgbClr val="5E5E5E"/>
                              </a:solidFill>
                              <a:effectLst/>
                              <a:uFillTx/>
                              <a:latin typeface="Cambria Math" panose="02040503050406030204" pitchFamily="18" charset="0"/>
                              <a:ea typeface="Cambria Math" panose="02040503050406030204" pitchFamily="18" charset="0"/>
                              <a:sym typeface="Helvetica Neue"/>
                            </a:rPr>
                            <m:t>3</m:t>
                          </m:r>
                        </m:sup>
                      </m:sSup>
                      <m:r>
                        <a:rPr kumimoji="0" lang="en-GB" sz="5400" b="0" i="0" u="none" strike="noStrike" cap="none" spc="0" normalizeH="0" baseline="0" smtClean="0">
                          <a:ln>
                            <a:noFill/>
                          </a:ln>
                          <a:solidFill>
                            <a:srgbClr val="5E5E5E"/>
                          </a:solidFill>
                          <a:effectLst/>
                          <a:uFillTx/>
                          <a:latin typeface="Cambria Math" panose="02040503050406030204" pitchFamily="18" charset="0"/>
                          <a:ea typeface="Cambria Math" panose="02040503050406030204" pitchFamily="18" charset="0"/>
                          <a:sym typeface="Helvetica Neue"/>
                        </a:rPr>
                        <m:t> (35 </m:t>
                      </m:r>
                      <m:r>
                        <m:rPr>
                          <m:sty m:val="p"/>
                        </m:rPr>
                        <a:rPr kumimoji="0" lang="en-GB" sz="5400" b="0" i="0" u="none" strike="noStrike" cap="none" spc="0" normalizeH="0" baseline="0" smtClean="0">
                          <a:ln>
                            <a:noFill/>
                          </a:ln>
                          <a:solidFill>
                            <a:srgbClr val="5E5E5E"/>
                          </a:solidFill>
                          <a:effectLst/>
                          <a:uFillTx/>
                          <a:latin typeface="Cambria Math" panose="02040503050406030204" pitchFamily="18" charset="0"/>
                          <a:ea typeface="Cambria Math" panose="02040503050406030204" pitchFamily="18" charset="0"/>
                          <a:sym typeface="Helvetica Neue"/>
                        </a:rPr>
                        <m:t>dB</m:t>
                      </m:r>
                      <m:r>
                        <a:rPr kumimoji="0" lang="en-GB" sz="5400" b="0" i="1" u="none" strike="noStrike" cap="none" spc="0" normalizeH="0" baseline="0" smtClean="0">
                          <a:ln>
                            <a:noFill/>
                          </a:ln>
                          <a:solidFill>
                            <a:srgbClr val="5E5E5E"/>
                          </a:solidFill>
                          <a:effectLst/>
                          <a:uFillTx/>
                          <a:latin typeface="Cambria Math" panose="02040503050406030204" pitchFamily="18" charset="0"/>
                          <a:ea typeface="Cambria Math" panose="02040503050406030204" pitchFamily="18" charset="0"/>
                          <a:sym typeface="Helvetica Neue"/>
                        </a:rPr>
                        <m:t>)</m:t>
                      </m:r>
                    </m:oMath>
                  </m:oMathPara>
                </a14:m>
                <a:endParaRPr kumimoji="0" lang="en-GB" sz="5400" b="0" i="0" u="none" strike="noStrike" cap="none" spc="0" normalizeH="0" baseline="0" dirty="0">
                  <a:ln>
                    <a:noFill/>
                  </a:ln>
                  <a:solidFill>
                    <a:srgbClr val="5E5E5E"/>
                  </a:solidFill>
                  <a:effectLst/>
                  <a:uFillTx/>
                  <a:sym typeface="Helvetica Neue"/>
                </a:endParaRPr>
              </a:p>
            </p:txBody>
          </p:sp>
        </mc:Choice>
        <mc:Fallback xmlns="">
          <p:sp>
            <p:nvSpPr>
              <p:cNvPr id="3" name="TextBox 2">
                <a:extLst>
                  <a:ext uri="{FF2B5EF4-FFF2-40B4-BE49-F238E27FC236}">
                    <a16:creationId xmlns:a16="http://schemas.microsoft.com/office/drawing/2014/main" id="{FF73A401-990F-9D1C-3D3A-048D8D244DAA}"/>
                  </a:ext>
                </a:extLst>
              </p:cNvPr>
              <p:cNvSpPr txBox="1">
                <a:spLocks noRot="1" noChangeAspect="1" noMove="1" noResize="1" noEditPoints="1" noAdjustHandles="1" noChangeArrowheads="1" noChangeShapeType="1" noTextEdit="1"/>
              </p:cNvSpPr>
              <p:nvPr/>
            </p:nvSpPr>
            <p:spPr>
              <a:xfrm>
                <a:off x="252153" y="8176228"/>
                <a:ext cx="12529840" cy="2013308"/>
              </a:xfrm>
              <a:prstGeom prst="rect">
                <a:avLst/>
              </a:prstGeom>
              <a:blipFill>
                <a:blip r:embed="rId6"/>
                <a:stretch>
                  <a:fillRect/>
                </a:stretch>
              </a:blipFill>
              <a:ln w="12700" cap="flat">
                <a:noFill/>
                <a:miter lim="400000"/>
              </a:ln>
              <a:effectLst/>
            </p:spPr>
            <p:txBody>
              <a:bodyPr/>
              <a:lstStyle/>
              <a:p>
                <a:r>
                  <a:rPr lang="en-GB">
                    <a:noFill/>
                  </a:rPr>
                  <a:t> </a:t>
                </a:r>
              </a:p>
            </p:txBody>
          </p:sp>
        </mc:Fallback>
      </mc:AlternateContent>
      <p:sp>
        <p:nvSpPr>
          <p:cNvPr id="5" name="Rectangle: Rounded Corners 4">
            <a:extLst>
              <a:ext uri="{FF2B5EF4-FFF2-40B4-BE49-F238E27FC236}">
                <a16:creationId xmlns:a16="http://schemas.microsoft.com/office/drawing/2014/main" id="{56E4268F-276F-6173-0BA1-3249B2C8EC04}"/>
              </a:ext>
            </a:extLst>
          </p:cNvPr>
          <p:cNvSpPr/>
          <p:nvPr/>
        </p:nvSpPr>
        <p:spPr>
          <a:xfrm>
            <a:off x="626846" y="10640394"/>
            <a:ext cx="12714015" cy="2603888"/>
          </a:xfrm>
          <a:prstGeom prst="roundRect">
            <a:avLst>
              <a:gd name="adj" fmla="val 23294"/>
            </a:avLst>
          </a:prstGeom>
          <a:solidFill>
            <a:srgbClr val="B737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4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D7D5AD8-CF50-A619-2AF0-3A83567769E0}"/>
              </a:ext>
            </a:extLst>
          </p:cNvPr>
          <p:cNvSpPr txBox="1"/>
          <p:nvPr/>
        </p:nvSpPr>
        <p:spPr>
          <a:xfrm>
            <a:off x="626846" y="10984495"/>
            <a:ext cx="12574400"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3600" dirty="0">
                <a:solidFill>
                  <a:schemeClr val="bg1"/>
                </a:solidFill>
              </a:rPr>
              <a:t>Results in a signal to noise ratio for t</a:t>
            </a:r>
            <a:r>
              <a:rPr lang="en-GB" sz="3600" baseline="-25000" dirty="0">
                <a:solidFill>
                  <a:schemeClr val="bg1"/>
                </a:solidFill>
              </a:rPr>
              <a:t>int</a:t>
            </a:r>
            <a:r>
              <a:rPr lang="en-GB" sz="3600" dirty="0">
                <a:solidFill>
                  <a:schemeClr val="bg1"/>
                </a:solidFill>
              </a:rPr>
              <a:t> = 10 </a:t>
            </a:r>
            <a:r>
              <a:rPr lang="en-GB" sz="3600" dirty="0" err="1">
                <a:solidFill>
                  <a:schemeClr val="bg1"/>
                </a:solidFill>
              </a:rPr>
              <a:t>ms</a:t>
            </a:r>
            <a:r>
              <a:rPr lang="en-GB" sz="3600" dirty="0">
                <a:solidFill>
                  <a:schemeClr val="bg1"/>
                </a:solidFill>
              </a:rPr>
              <a:t> </a:t>
            </a:r>
          </a:p>
          <a:p>
            <a:pPr marL="0" marR="0" indent="0" algn="ctr" defTabSz="2438338" rtl="0" fontAlgn="auto" latinLnBrk="0" hangingPunct="0">
              <a:lnSpc>
                <a:spcPct val="100000"/>
              </a:lnSpc>
              <a:spcBef>
                <a:spcPts val="0"/>
              </a:spcBef>
              <a:spcAft>
                <a:spcPts val="0"/>
              </a:spcAft>
              <a:buClrTx/>
              <a:buSzTx/>
              <a:buFontTx/>
              <a:buNone/>
              <a:tabLst/>
            </a:pPr>
            <a:r>
              <a:rPr kumimoji="0" lang="en-GB" sz="3600" b="1" u="none" strike="noStrike" cap="none" spc="0" normalizeH="0" baseline="0" dirty="0">
                <a:ln>
                  <a:noFill/>
                </a:ln>
                <a:solidFill>
                  <a:schemeClr val="bg1"/>
                </a:solidFill>
                <a:effectLst/>
                <a:uFillTx/>
                <a:ea typeface="+mn-ea"/>
                <a:cs typeface="+mn-cs"/>
                <a:sym typeface="Helvetica Neue"/>
              </a:rPr>
              <a:t>SNR</a:t>
            </a:r>
            <a:r>
              <a:rPr kumimoji="0" lang="en-GB" sz="3600" b="1" u="none" strike="noStrike" cap="none" spc="0" normalizeH="0" dirty="0">
                <a:ln>
                  <a:noFill/>
                </a:ln>
                <a:solidFill>
                  <a:schemeClr val="bg1"/>
                </a:solidFill>
                <a:effectLst/>
                <a:uFillTx/>
                <a:ea typeface="+mn-ea"/>
                <a:cs typeface="+mn-cs"/>
                <a:sym typeface="Helvetica Neue"/>
              </a:rPr>
              <a:t> = 1300 </a:t>
            </a:r>
            <a:endParaRPr lang="en-GB" sz="3600" b="1" dirty="0">
              <a:solidFill>
                <a:schemeClr val="bg1"/>
              </a:solidFill>
            </a:endParaRPr>
          </a:p>
          <a:p>
            <a:pPr marL="0" marR="0" indent="0" algn="ctr" defTabSz="2438338" rtl="0" fontAlgn="auto" latinLnBrk="0" hangingPunct="0">
              <a:lnSpc>
                <a:spcPct val="100000"/>
              </a:lnSpc>
              <a:spcBef>
                <a:spcPts val="0"/>
              </a:spcBef>
              <a:spcAft>
                <a:spcPts val="0"/>
              </a:spcAft>
              <a:buClrTx/>
              <a:buSzTx/>
              <a:buFontTx/>
              <a:buNone/>
              <a:tabLst/>
            </a:pPr>
            <a:r>
              <a:rPr kumimoji="0" lang="en-GB" sz="3200" b="0" i="0" u="none" strike="noStrike" cap="none" spc="0" normalizeH="0" baseline="0" dirty="0">
                <a:ln>
                  <a:noFill/>
                </a:ln>
                <a:solidFill>
                  <a:schemeClr val="bg1"/>
                </a:solidFill>
                <a:effectLst/>
                <a:uFillTx/>
                <a:latin typeface="+mn-lt"/>
                <a:ea typeface="+mn-ea"/>
                <a:cs typeface="+mn-cs"/>
                <a:sym typeface="Helvetica Neue"/>
              </a:rPr>
              <a:t>Surpassing the </a:t>
            </a:r>
            <a:r>
              <a:rPr kumimoji="0" lang="en-GB" sz="3200" b="0" i="0" u="none" strike="noStrike" cap="none" spc="0" normalizeH="0" baseline="0" dirty="0" err="1">
                <a:ln>
                  <a:noFill/>
                </a:ln>
                <a:solidFill>
                  <a:schemeClr val="bg1"/>
                </a:solidFill>
                <a:effectLst/>
                <a:uFillTx/>
                <a:latin typeface="+mn-lt"/>
                <a:ea typeface="+mn-ea"/>
                <a:cs typeface="+mn-cs"/>
                <a:sym typeface="Helvetica Neue"/>
              </a:rPr>
              <a:t>SiMOS</a:t>
            </a:r>
            <a:r>
              <a:rPr kumimoji="0" lang="en-GB" sz="3200" b="0" i="0" u="none" strike="noStrike" cap="none" spc="0" normalizeH="0" baseline="0" dirty="0">
                <a:ln>
                  <a:noFill/>
                </a:ln>
                <a:solidFill>
                  <a:schemeClr val="bg1"/>
                </a:solidFill>
                <a:effectLst/>
                <a:uFillTx/>
                <a:latin typeface="+mn-lt"/>
                <a:ea typeface="+mn-ea"/>
                <a:cs typeface="+mn-cs"/>
                <a:sym typeface="Helvetica Neue"/>
              </a:rPr>
              <a:t> SOTA </a:t>
            </a:r>
            <a:r>
              <a:rPr kumimoji="0" lang="en-GB" sz="3200" b="1" i="0" u="none" strike="noStrike" cap="none" spc="0" normalizeH="0" baseline="0" dirty="0">
                <a:ln>
                  <a:noFill/>
                </a:ln>
                <a:solidFill>
                  <a:schemeClr val="bg1"/>
                </a:solidFill>
                <a:effectLst/>
                <a:uFillTx/>
                <a:latin typeface="+mn-lt"/>
                <a:ea typeface="+mn-ea"/>
                <a:cs typeface="+mn-cs"/>
                <a:sym typeface="Helvetica Neue"/>
              </a:rPr>
              <a:t>SNR = 4 </a:t>
            </a:r>
            <a:r>
              <a:rPr kumimoji="0" lang="en-GB" b="0" i="0" u="none" strike="noStrike" cap="none" spc="0" normalizeH="0" baseline="0" dirty="0">
                <a:ln>
                  <a:noFill/>
                </a:ln>
                <a:solidFill>
                  <a:schemeClr val="bg1"/>
                </a:solidFill>
                <a:effectLst/>
                <a:uFillTx/>
                <a:latin typeface="+mn-lt"/>
                <a:ea typeface="+mn-ea"/>
                <a:cs typeface="+mn-cs"/>
                <a:sym typeface="Helvetica Neue"/>
              </a:rPr>
              <a:t>(West et al Nat Nano 2019)</a:t>
            </a:r>
            <a:endParaRPr kumimoji="0" lang="en-GB" sz="3200" b="0" i="0" u="none" strike="noStrike" cap="none" spc="0" normalizeH="0" baseline="0" dirty="0">
              <a:ln>
                <a:noFill/>
              </a:ln>
              <a:solidFill>
                <a:schemeClr val="bg1"/>
              </a:solidFill>
              <a:effectLst/>
              <a:uFillTx/>
              <a:latin typeface="+mn-lt"/>
              <a:ea typeface="+mn-ea"/>
              <a:cs typeface="+mn-cs"/>
              <a:sym typeface="Helvetica Neue"/>
            </a:endParaRPr>
          </a:p>
        </p:txBody>
      </p:sp>
      <p:sp>
        <p:nvSpPr>
          <p:cNvPr id="4" name="Rectangle 3">
            <a:extLst>
              <a:ext uri="{FF2B5EF4-FFF2-40B4-BE49-F238E27FC236}">
                <a16:creationId xmlns:a16="http://schemas.microsoft.com/office/drawing/2014/main" id="{9B5B752E-A8C4-FB8E-FE1A-7DDCCBE178C7}"/>
              </a:ext>
            </a:extLst>
          </p:cNvPr>
          <p:cNvSpPr/>
          <p:nvPr/>
        </p:nvSpPr>
        <p:spPr>
          <a:xfrm>
            <a:off x="6755959" y="8783519"/>
            <a:ext cx="5841930" cy="156393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Sofia Patomäki">
            <a:extLst>
              <a:ext uri="{FF2B5EF4-FFF2-40B4-BE49-F238E27FC236}">
                <a16:creationId xmlns:a16="http://schemas.microsoft.com/office/drawing/2014/main" id="{910CA53F-8EF1-97E7-6D90-FE0D6515D053}"/>
              </a:ext>
            </a:extLst>
          </p:cNvPr>
          <p:cNvSpPr txBox="1"/>
          <p:nvPr/>
        </p:nvSpPr>
        <p:spPr>
          <a:xfrm>
            <a:off x="22412242" y="2110835"/>
            <a:ext cx="1742707" cy="3157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363" tIns="71363" rIns="71363" bIns="71363"/>
          <a:lstStyle>
            <a:lvl1pPr algn="l" defTabSz="821531">
              <a:defRPr sz="2100" b="0">
                <a:solidFill>
                  <a:srgbClr val="EB534C"/>
                </a:solidFill>
                <a:latin typeface="+mn-lt"/>
                <a:ea typeface="+mn-ea"/>
                <a:cs typeface="+mn-cs"/>
                <a:sym typeface="Helvetica Neue Medium"/>
              </a:defRPr>
            </a:lvl1pPr>
          </a:lstStyle>
          <a:p>
            <a:pPr marL="0" marR="0" lvl="0" indent="0" algn="ctr" defTabSz="820709" rtl="0" eaLnBrk="0" fontAlgn="base" latinLnBrk="0" hangingPunct="0">
              <a:lnSpc>
                <a:spcPct val="100000"/>
              </a:lnSpc>
              <a:spcBef>
                <a:spcPct val="0"/>
              </a:spcBef>
              <a:spcAft>
                <a:spcPct val="0"/>
              </a:spcAft>
              <a:buClrTx/>
              <a:buSzTx/>
              <a:buFontTx/>
              <a:buNone/>
              <a:tabLst/>
              <a:defRPr/>
            </a:pP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Jacob</a:t>
            </a:r>
          </a:p>
          <a:p>
            <a:pPr marL="0" marR="0" lvl="0" indent="0" algn="ctr" defTabSz="820709" rtl="0" eaLnBrk="0" fontAlgn="base" latinLnBrk="0" hangingPunct="0">
              <a:lnSpc>
                <a:spcPct val="100000"/>
              </a:lnSpc>
              <a:spcBef>
                <a:spcPct val="0"/>
              </a:spcBef>
              <a:spcAft>
                <a:spcPct val="0"/>
              </a:spcAft>
              <a:buClrTx/>
              <a:buSzTx/>
              <a:buFontTx/>
              <a:buNone/>
              <a:tabLst/>
              <a:defRPr/>
            </a:pPr>
            <a:r>
              <a:rPr kumimoji="1" lang="en-GB" sz="1800" b="0" i="0" u="none" strike="noStrike" kern="1200" cap="none" spc="0" normalizeH="0" baseline="0" noProof="0" dirty="0" err="1">
                <a:ln>
                  <a:noFill/>
                </a:ln>
                <a:solidFill>
                  <a:srgbClr val="EB534C"/>
                </a:solidFill>
                <a:effectLst/>
                <a:uLnTx/>
                <a:uFillTx/>
                <a:latin typeface="Helvetica Neue Medium"/>
                <a:sym typeface="Helvetica Neue Medium"/>
              </a:rPr>
              <a:t>Chiittock</a:t>
            </a:r>
            <a:r>
              <a:rPr kumimoji="1" lang="en-GB" sz="1800" b="0" i="0" u="none" strike="noStrike" kern="1200" cap="none" spc="0" normalizeH="0" baseline="0" noProof="0" dirty="0">
                <a:ln>
                  <a:noFill/>
                </a:ln>
                <a:solidFill>
                  <a:srgbClr val="EB534C"/>
                </a:solidFill>
                <a:effectLst/>
                <a:uLnTx/>
                <a:uFillTx/>
                <a:latin typeface="Helvetica Neue Medium"/>
                <a:sym typeface="Helvetica Neue Medium"/>
              </a:rPr>
              <a:t>-Wood</a:t>
            </a:r>
            <a:endParaRPr kumimoji="1" sz="1800" b="0" i="0" u="none" strike="noStrike" kern="1200" cap="none" spc="0" normalizeH="0" baseline="0" noProof="0" dirty="0">
              <a:ln>
                <a:noFill/>
              </a:ln>
              <a:solidFill>
                <a:srgbClr val="EB534C"/>
              </a:solidFill>
              <a:effectLst/>
              <a:uLnTx/>
              <a:uFillTx/>
              <a:latin typeface="Helvetica Neue Medium"/>
              <a:sym typeface="Helvetica Neue Medium"/>
            </a:endParaRPr>
          </a:p>
        </p:txBody>
      </p:sp>
      <p:pic>
        <p:nvPicPr>
          <p:cNvPr id="10" name="Picture 9" descr="A close-up of a person smiling&#10;&#10;Description automatically generated">
            <a:extLst>
              <a:ext uri="{FF2B5EF4-FFF2-40B4-BE49-F238E27FC236}">
                <a16:creationId xmlns:a16="http://schemas.microsoft.com/office/drawing/2014/main" id="{93B0D3A6-97C2-9B27-9DC8-D990A0A1DDB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7200" b="90000" l="7200" r="90800">
                        <a14:foregroundMark x1="48800" y1="7200" x2="48800" y2="7200"/>
                        <a14:foregroundMark x1="7200" y1="45600" x2="7200" y2="45600"/>
                        <a14:foregroundMark x1="75200" y1="77600" x2="75200" y2="77600"/>
                        <a14:foregroundMark x1="72800" y1="76800" x2="72800" y2="76800"/>
                        <a14:foregroundMark x1="71600" y1="76400" x2="72000" y2="79200"/>
                        <a14:foregroundMark x1="78400" y1="71600" x2="68800" y2="81600"/>
                        <a14:foregroundMark x1="68800" y1="81600" x2="78400" y2="73200"/>
                        <a14:foregroundMark x1="90800" y1="46400" x2="90800" y2="46400"/>
                      </a14:backgroundRemoval>
                    </a14:imgEffect>
                  </a14:imgLayer>
                </a14:imgProps>
              </a:ext>
              <a:ext uri="{28A0092B-C50C-407E-A947-70E740481C1C}">
                <a14:useLocalDpi xmlns:a14="http://schemas.microsoft.com/office/drawing/2010/main" val="0"/>
              </a:ext>
            </a:extLst>
          </a:blip>
          <a:stretch>
            <a:fillRect/>
          </a:stretch>
        </p:blipFill>
        <p:spPr>
          <a:xfrm>
            <a:off x="22158926" y="69990"/>
            <a:ext cx="2154041" cy="2154041"/>
          </a:xfrm>
          <a:prstGeom prst="rect">
            <a:avLst/>
          </a:prstGeom>
        </p:spPr>
      </p:pic>
      <p:grpSp>
        <p:nvGrpSpPr>
          <p:cNvPr id="12" name="Group 11">
            <a:extLst>
              <a:ext uri="{FF2B5EF4-FFF2-40B4-BE49-F238E27FC236}">
                <a16:creationId xmlns:a16="http://schemas.microsoft.com/office/drawing/2014/main" id="{D112D2AD-1679-007E-747C-DED3B8C68559}"/>
              </a:ext>
            </a:extLst>
          </p:cNvPr>
          <p:cNvGrpSpPr/>
          <p:nvPr/>
        </p:nvGrpSpPr>
        <p:grpSpPr>
          <a:xfrm>
            <a:off x="227028" y="107346"/>
            <a:ext cx="1152000" cy="1152128"/>
            <a:chOff x="16660470" y="11122306"/>
            <a:chExt cx="1152000" cy="1152128"/>
          </a:xfrm>
        </p:grpSpPr>
        <p:sp>
          <p:nvSpPr>
            <p:cNvPr id="13" name="Oval 12">
              <a:extLst>
                <a:ext uri="{FF2B5EF4-FFF2-40B4-BE49-F238E27FC236}">
                  <a16:creationId xmlns:a16="http://schemas.microsoft.com/office/drawing/2014/main" id="{1F27765F-289C-99C5-CF5A-2B42B7151BEC}"/>
                </a:ext>
              </a:extLst>
            </p:cNvPr>
            <p:cNvSpPr/>
            <p:nvPr/>
          </p:nvSpPr>
          <p:spPr>
            <a:xfrm>
              <a:off x="16660470" y="11122306"/>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DBAF9A48-790E-04FF-4EA7-858B1D325A2D}"/>
                </a:ext>
              </a:extLst>
            </p:cNvPr>
            <p:cNvSpPr/>
            <p:nvPr/>
          </p:nvSpPr>
          <p:spPr>
            <a:xfrm>
              <a:off x="16773524" y="11622893"/>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Oval 15">
              <a:extLst>
                <a:ext uri="{FF2B5EF4-FFF2-40B4-BE49-F238E27FC236}">
                  <a16:creationId xmlns:a16="http://schemas.microsoft.com/office/drawing/2014/main" id="{77240DEF-8885-DDC8-A882-DEE477EE1E32}"/>
                </a:ext>
              </a:extLst>
            </p:cNvPr>
            <p:cNvSpPr/>
            <p:nvPr/>
          </p:nvSpPr>
          <p:spPr>
            <a:xfrm>
              <a:off x="17148363" y="11622892"/>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Oval 16">
              <a:extLst>
                <a:ext uri="{FF2B5EF4-FFF2-40B4-BE49-F238E27FC236}">
                  <a16:creationId xmlns:a16="http://schemas.microsoft.com/office/drawing/2014/main" id="{02010F83-9D7D-F48A-2FE1-47DAB1C044E7}"/>
                </a:ext>
              </a:extLst>
            </p:cNvPr>
            <p:cNvSpPr/>
            <p:nvPr/>
          </p:nvSpPr>
          <p:spPr>
            <a:xfrm>
              <a:off x="17506349" y="11622891"/>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4732645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23186"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p:cNvSpPr txBox="1">
            <a:spLocks noGrp="1"/>
          </p:cNvSpPr>
          <p:nvPr>
            <p:ph type="sldNum" sz="quarter" idx="2"/>
          </p:nvPr>
        </p:nvSpPr>
        <p:spPr>
          <a:xfrm>
            <a:off x="22801943" y="12641550"/>
            <a:ext cx="504784" cy="34873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51</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35" name="quantum MOTION / BRIEF HISTORY">
            <a:extLst>
              <a:ext uri="{FF2B5EF4-FFF2-40B4-BE49-F238E27FC236}">
                <a16:creationId xmlns:a16="http://schemas.microsoft.com/office/drawing/2014/main" id="{FE14E54F-EFB0-8682-A28A-F4C67754A5AA}"/>
              </a:ext>
            </a:extLst>
          </p:cNvPr>
          <p:cNvSpPr txBox="1">
            <a:spLocks/>
          </p:cNvSpPr>
          <p:nvPr/>
        </p:nvSpPr>
        <p:spPr>
          <a:xfrm>
            <a:off x="6146330" y="931369"/>
            <a:ext cx="12091452"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a:lstStyle>
          <a:p>
            <a:pPr algn="ctr" defTabSz="2438338" hangingPunct="1">
              <a:defRPr sz="8400" b="0" cap="all">
                <a:solidFill>
                  <a:srgbClr val="131428"/>
                </a:solidFill>
                <a:latin typeface="Helvetica"/>
                <a:ea typeface="Helvetica"/>
                <a:cs typeface="Helvetica"/>
                <a:sym typeface="Helvetica"/>
              </a:defRPr>
            </a:pPr>
            <a:r>
              <a:rPr lang="en-GB" sz="8400" b="0" cap="all" dirty="0">
                <a:solidFill>
                  <a:schemeClr val="tx1"/>
                </a:solidFill>
                <a:latin typeface="Helvetica"/>
                <a:ea typeface="Helvetica"/>
                <a:cs typeface="Helvetica"/>
                <a:sym typeface="Helvetica"/>
              </a:rPr>
              <a:t>Pauli spin </a:t>
            </a:r>
            <a:r>
              <a:rPr lang="en-GB" sz="8400" b="0" cap="all" dirty="0">
                <a:solidFill>
                  <a:srgbClr val="FF0000"/>
                </a:solidFill>
                <a:latin typeface="Helvetica"/>
                <a:ea typeface="Helvetica"/>
                <a:cs typeface="Helvetica"/>
                <a:sym typeface="Helvetica"/>
              </a:rPr>
              <a:t>BLOCKADE</a:t>
            </a:r>
          </a:p>
        </p:txBody>
      </p:sp>
      <p:grpSp>
        <p:nvGrpSpPr>
          <p:cNvPr id="7" name="Group 6">
            <a:extLst>
              <a:ext uri="{FF2B5EF4-FFF2-40B4-BE49-F238E27FC236}">
                <a16:creationId xmlns:a16="http://schemas.microsoft.com/office/drawing/2014/main" id="{475CAFAA-1421-73EB-5AC0-62FC6A39EA5D}"/>
              </a:ext>
            </a:extLst>
          </p:cNvPr>
          <p:cNvGrpSpPr/>
          <p:nvPr/>
        </p:nvGrpSpPr>
        <p:grpSpPr>
          <a:xfrm>
            <a:off x="8395707" y="2195605"/>
            <a:ext cx="15556993" cy="5790307"/>
            <a:chOff x="8395707" y="2195605"/>
            <a:chExt cx="15556993" cy="5790307"/>
          </a:xfrm>
        </p:grpSpPr>
        <p:pic>
          <p:nvPicPr>
            <p:cNvPr id="38" name="Picture 37" descr="A diagram of a graph&#10;&#10;Description automatically generated">
              <a:extLst>
                <a:ext uri="{FF2B5EF4-FFF2-40B4-BE49-F238E27FC236}">
                  <a16:creationId xmlns:a16="http://schemas.microsoft.com/office/drawing/2014/main" id="{2322DF06-5C8D-37EE-0BD3-16BEE4978A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5707" y="2978938"/>
              <a:ext cx="7440823" cy="5006974"/>
            </a:xfrm>
            <a:prstGeom prst="rect">
              <a:avLst/>
            </a:prstGeom>
          </p:spPr>
        </p:pic>
        <p:sp>
          <p:nvSpPr>
            <p:cNvPr id="19" name="Oval 18">
              <a:extLst>
                <a:ext uri="{FF2B5EF4-FFF2-40B4-BE49-F238E27FC236}">
                  <a16:creationId xmlns:a16="http://schemas.microsoft.com/office/drawing/2014/main" id="{D5D8061A-FB40-AA89-E6A5-6CCF34261305}"/>
                </a:ext>
              </a:extLst>
            </p:cNvPr>
            <p:cNvSpPr/>
            <p:nvPr/>
          </p:nvSpPr>
          <p:spPr>
            <a:xfrm>
              <a:off x="12407663" y="5984816"/>
              <a:ext cx="344148" cy="344148"/>
            </a:xfrm>
            <a:prstGeom prst="ellipse">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mn-ea"/>
                <a:cs typeface="+mn-cs"/>
                <a:sym typeface="Helvetica Neue Medium"/>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C4A1D06-DA83-643F-9C1B-E9259D5EBFAB}"/>
                    </a:ext>
                  </a:extLst>
                </p:cNvPr>
                <p:cNvSpPr txBox="1"/>
                <p:nvPr/>
              </p:nvSpPr>
              <p:spPr>
                <a:xfrm>
                  <a:off x="11830447" y="2195605"/>
                  <a:ext cx="1629549" cy="707886"/>
                </a:xfrm>
                <a:prstGeom prst="rect">
                  <a:avLst/>
                </a:prstGeom>
                <a:noFill/>
              </p:spPr>
              <p:txBody>
                <a:bodyPr wrap="none" rtlCol="0">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sym typeface="Helvetica Neue"/>
                          </a:rPr>
                          <m:t>𝐵</m:t>
                        </m:r>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sym typeface="Helvetica Neue"/>
                          </a:rPr>
                          <m:t>&gt;0</m:t>
                        </m:r>
                      </m:oMath>
                    </m:oMathPara>
                  </a14:m>
                  <a:endParaRPr kumimoji="0" lang="en-GB" sz="4000" b="1" i="0" u="none" strike="noStrike" kern="0" cap="none" spc="0" normalizeH="0" baseline="0" noProof="0" dirty="0">
                    <a:ln>
                      <a:noFill/>
                    </a:ln>
                    <a:solidFill>
                      <a:srgbClr val="000000"/>
                    </a:solidFill>
                    <a:effectLst/>
                    <a:uLnTx/>
                    <a:uFillTx/>
                    <a:latin typeface="Helvetica Neue"/>
                    <a:sym typeface="Helvetica Neue"/>
                  </a:endParaRPr>
                </a:p>
              </p:txBody>
            </p:sp>
          </mc:Choice>
          <mc:Fallback xmlns="">
            <p:sp>
              <p:nvSpPr>
                <p:cNvPr id="23" name="TextBox 22">
                  <a:extLst>
                    <a:ext uri="{FF2B5EF4-FFF2-40B4-BE49-F238E27FC236}">
                      <a16:creationId xmlns:a16="http://schemas.microsoft.com/office/drawing/2014/main" id="{0C4A1D06-DA83-643F-9C1B-E9259D5EBFAB}"/>
                    </a:ext>
                  </a:extLst>
                </p:cNvPr>
                <p:cNvSpPr txBox="1">
                  <a:spLocks noRot="1" noChangeAspect="1" noMove="1" noResize="1" noEditPoints="1" noAdjustHandles="1" noChangeArrowheads="1" noChangeShapeType="1" noTextEdit="1"/>
                </p:cNvSpPr>
                <p:nvPr/>
              </p:nvSpPr>
              <p:spPr>
                <a:xfrm>
                  <a:off x="11830447" y="2195605"/>
                  <a:ext cx="1629549" cy="707886"/>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8" name="TextBox 147">
                  <a:extLst>
                    <a:ext uri="{FF2B5EF4-FFF2-40B4-BE49-F238E27FC236}">
                      <a16:creationId xmlns:a16="http://schemas.microsoft.com/office/drawing/2014/main" id="{8749F27F-A75B-11D0-87EA-845395455E7D}"/>
                    </a:ext>
                  </a:extLst>
                </p:cNvPr>
                <p:cNvSpPr txBox="1"/>
                <p:nvPr/>
              </p:nvSpPr>
              <p:spPr>
                <a:xfrm>
                  <a:off x="19235076" y="4429708"/>
                  <a:ext cx="2169248" cy="753796"/>
                </a:xfrm>
                <a:prstGeom prst="rect">
                  <a:avLst/>
                </a:prstGeom>
                <a:noFill/>
              </p:spPr>
              <p:txBody>
                <a:bodyPr wrap="none" rtlCol="0">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GB" sz="4000" b="0" i="0" u="none" strike="noStrike" kern="0" cap="none" spc="0" normalizeH="0" baseline="0" noProof="0" smtClean="0">
                            <a:ln>
                              <a:noFill/>
                            </a:ln>
                            <a:solidFill>
                              <a:srgbClr val="000000"/>
                            </a:solidFill>
                            <a:effectLst/>
                            <a:uLnTx/>
                            <a:uFillTx/>
                            <a:latin typeface="Cambria Math" panose="02040503050406030204" pitchFamily="18" charset="0"/>
                            <a:sym typeface="Helvetica Neue"/>
                          </a:rPr>
                          <m:t>Δ</m:t>
                        </m:r>
                        <m:sSub>
                          <m:sSubPr>
                            <m:ctrlP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sym typeface="Helvetica Neue"/>
                              </a:rPr>
                            </m:ctrlPr>
                          </m:sSubPr>
                          <m:e>
                            <m:r>
                              <m:rPr>
                                <m:sty m:val="p"/>
                              </m:rPr>
                              <a:rPr kumimoji="0" lang="en-GB" sz="4000" b="0" i="0" u="none" strike="noStrike" kern="0" cap="none" spc="0" normalizeH="0" baseline="0" noProof="0" smtClean="0">
                                <a:ln>
                                  <a:noFill/>
                                </a:ln>
                                <a:solidFill>
                                  <a:srgbClr val="000000"/>
                                </a:solidFill>
                                <a:effectLst/>
                                <a:uLnTx/>
                                <a:uFillTx/>
                                <a:latin typeface="Cambria Math" panose="02040503050406030204" pitchFamily="18" charset="0"/>
                                <a:sym typeface="Helvetica Neue"/>
                              </a:rPr>
                              <m:t>C</m:t>
                            </m:r>
                          </m:e>
                          <m:sub>
                            <m:r>
                              <m:rPr>
                                <m:sty m:val="p"/>
                              </m:rPr>
                              <a:rPr kumimoji="0" lang="en-GB" sz="4000" b="0" i="0" u="none" strike="noStrike" kern="0" cap="none" spc="0" normalizeH="0" baseline="0" noProof="0" smtClean="0">
                                <a:ln>
                                  <a:noFill/>
                                </a:ln>
                                <a:solidFill>
                                  <a:srgbClr val="000000"/>
                                </a:solidFill>
                                <a:effectLst/>
                                <a:uLnTx/>
                                <a:uFillTx/>
                                <a:latin typeface="Cambria Math" panose="02040503050406030204" pitchFamily="18" charset="0"/>
                                <a:sym typeface="Helvetica Neue"/>
                              </a:rPr>
                              <m:t>Q</m:t>
                            </m:r>
                          </m:sub>
                        </m:sSub>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sym typeface="Helvetica Neue"/>
                          </a:rPr>
                          <m:t>=0</m:t>
                        </m:r>
                      </m:oMath>
                    </m:oMathPara>
                  </a14:m>
                  <a:endParaRPr kumimoji="0" lang="en-GB" sz="4000" b="1" i="0" u="none" strike="noStrike" kern="0" cap="none" spc="0" normalizeH="0" baseline="0" noProof="0" dirty="0">
                    <a:ln>
                      <a:noFill/>
                    </a:ln>
                    <a:solidFill>
                      <a:srgbClr val="000000"/>
                    </a:solidFill>
                    <a:effectLst/>
                    <a:uLnTx/>
                    <a:uFillTx/>
                    <a:latin typeface="Helvetica Neue"/>
                    <a:sym typeface="Helvetica Neue"/>
                  </a:endParaRPr>
                </a:p>
              </p:txBody>
            </p:sp>
          </mc:Choice>
          <mc:Fallback xmlns="">
            <p:sp>
              <p:nvSpPr>
                <p:cNvPr id="148" name="TextBox 147">
                  <a:extLst>
                    <a:ext uri="{FF2B5EF4-FFF2-40B4-BE49-F238E27FC236}">
                      <a16:creationId xmlns:a16="http://schemas.microsoft.com/office/drawing/2014/main" id="{8749F27F-A75B-11D0-87EA-845395455E7D}"/>
                    </a:ext>
                  </a:extLst>
                </p:cNvPr>
                <p:cNvSpPr txBox="1">
                  <a:spLocks noRot="1" noChangeAspect="1" noMove="1" noResize="1" noEditPoints="1" noAdjustHandles="1" noChangeArrowheads="1" noChangeShapeType="1" noTextEdit="1"/>
                </p:cNvSpPr>
                <p:nvPr/>
              </p:nvSpPr>
              <p:spPr>
                <a:xfrm>
                  <a:off x="19235076" y="4429708"/>
                  <a:ext cx="2169248" cy="753796"/>
                </a:xfrm>
                <a:prstGeom prst="rect">
                  <a:avLst/>
                </a:prstGeom>
                <a:blipFill>
                  <a:blip r:embed="rId8"/>
                  <a:stretch>
                    <a:fillRect/>
                  </a:stretch>
                </a:blipFill>
              </p:spPr>
              <p:txBody>
                <a:bodyPr/>
                <a:lstStyle/>
                <a:p>
                  <a:r>
                    <a:rPr lang="en-GB">
                      <a:noFill/>
                    </a:rPr>
                    <a:t> </a:t>
                  </a:r>
                </a:p>
              </p:txBody>
            </p:sp>
          </mc:Fallback>
        </mc:AlternateContent>
        <p:pic>
          <p:nvPicPr>
            <p:cNvPr id="150" name="Picture 149">
              <a:extLst>
                <a:ext uri="{FF2B5EF4-FFF2-40B4-BE49-F238E27FC236}">
                  <a16:creationId xmlns:a16="http://schemas.microsoft.com/office/drawing/2014/main" id="{97C4D535-C173-05FB-5DDA-1EDEFD48E403}"/>
                </a:ext>
              </a:extLst>
            </p:cNvPr>
            <p:cNvPicPr>
              <a:picLocks noChangeAspect="1"/>
            </p:cNvPicPr>
            <p:nvPr/>
          </p:nvPicPr>
          <p:blipFill>
            <a:blip r:embed="rId9"/>
            <a:stretch>
              <a:fillRect/>
            </a:stretch>
          </p:blipFill>
          <p:spPr>
            <a:xfrm>
              <a:off x="16686699" y="3137047"/>
              <a:ext cx="7266001" cy="1292661"/>
            </a:xfrm>
            <a:prstGeom prst="rect">
              <a:avLst/>
            </a:prstGeom>
          </p:spPr>
        </p:pic>
      </p:grpSp>
      <p:grpSp>
        <p:nvGrpSpPr>
          <p:cNvPr id="6" name="Group 5">
            <a:extLst>
              <a:ext uri="{FF2B5EF4-FFF2-40B4-BE49-F238E27FC236}">
                <a16:creationId xmlns:a16="http://schemas.microsoft.com/office/drawing/2014/main" id="{DA25C735-E907-032F-3DCC-0457258D3AE8}"/>
              </a:ext>
            </a:extLst>
          </p:cNvPr>
          <p:cNvGrpSpPr/>
          <p:nvPr/>
        </p:nvGrpSpPr>
        <p:grpSpPr>
          <a:xfrm>
            <a:off x="8494586" y="8266200"/>
            <a:ext cx="15740957" cy="5024654"/>
            <a:chOff x="8494586" y="8266200"/>
            <a:chExt cx="15740957" cy="5024654"/>
          </a:xfrm>
        </p:grpSpPr>
        <p:pic>
          <p:nvPicPr>
            <p:cNvPr id="24" name="Picture 23" descr="A graph of a function&#10;&#10;Description automatically generated">
              <a:extLst>
                <a:ext uri="{FF2B5EF4-FFF2-40B4-BE49-F238E27FC236}">
                  <a16:creationId xmlns:a16="http://schemas.microsoft.com/office/drawing/2014/main" id="{4641E017-0CF3-8D65-AC5A-E1681B4758B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94586" y="8266200"/>
              <a:ext cx="7349652" cy="5024654"/>
            </a:xfrm>
            <a:prstGeom prst="rect">
              <a:avLst/>
            </a:prstGeom>
          </p:spPr>
        </p:pic>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15F24D68-D481-8A88-6168-114B16E09817}"/>
                    </a:ext>
                  </a:extLst>
                </p:cNvPr>
                <p:cNvSpPr txBox="1"/>
                <p:nvPr/>
              </p:nvSpPr>
              <p:spPr>
                <a:xfrm>
                  <a:off x="19177163" y="11230261"/>
                  <a:ext cx="2169248" cy="753796"/>
                </a:xfrm>
                <a:prstGeom prst="rect">
                  <a:avLst/>
                </a:prstGeom>
                <a:noFill/>
              </p:spPr>
              <p:txBody>
                <a:bodyPr wrap="none" rtlCol="0">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GB" sz="4000" b="0" i="0" u="none" strike="noStrike" kern="0" cap="none" spc="0" normalizeH="0" baseline="0" noProof="0" smtClean="0">
                            <a:ln>
                              <a:noFill/>
                            </a:ln>
                            <a:solidFill>
                              <a:srgbClr val="000000"/>
                            </a:solidFill>
                            <a:effectLst/>
                            <a:uLnTx/>
                            <a:uFillTx/>
                            <a:latin typeface="Cambria Math" panose="02040503050406030204" pitchFamily="18" charset="0"/>
                            <a:sym typeface="Helvetica Neue"/>
                          </a:rPr>
                          <m:t>Δ</m:t>
                        </m:r>
                        <m:sSub>
                          <m:sSubPr>
                            <m:ctrlP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sym typeface="Helvetica Neue"/>
                              </a:rPr>
                            </m:ctrlPr>
                          </m:sSubPr>
                          <m:e>
                            <m:r>
                              <m:rPr>
                                <m:sty m:val="p"/>
                              </m:rPr>
                              <a:rPr kumimoji="0" lang="en-GB" sz="4000" b="0" i="0" u="none" strike="noStrike" kern="0" cap="none" spc="0" normalizeH="0" baseline="0" noProof="0" smtClean="0">
                                <a:ln>
                                  <a:noFill/>
                                </a:ln>
                                <a:solidFill>
                                  <a:srgbClr val="000000"/>
                                </a:solidFill>
                                <a:effectLst/>
                                <a:uLnTx/>
                                <a:uFillTx/>
                                <a:latin typeface="Cambria Math" panose="02040503050406030204" pitchFamily="18" charset="0"/>
                                <a:sym typeface="Helvetica Neue"/>
                              </a:rPr>
                              <m:t>C</m:t>
                            </m:r>
                          </m:e>
                          <m:sub>
                            <m:r>
                              <m:rPr>
                                <m:sty m:val="p"/>
                              </m:rPr>
                              <a:rPr kumimoji="0" lang="en-GB" sz="4000" b="0" i="0" u="none" strike="noStrike" kern="0" cap="none" spc="0" normalizeH="0" baseline="0" noProof="0" smtClean="0">
                                <a:ln>
                                  <a:noFill/>
                                </a:ln>
                                <a:solidFill>
                                  <a:srgbClr val="000000"/>
                                </a:solidFill>
                                <a:effectLst/>
                                <a:uLnTx/>
                                <a:uFillTx/>
                                <a:latin typeface="Cambria Math" panose="02040503050406030204" pitchFamily="18" charset="0"/>
                                <a:sym typeface="Helvetica Neue"/>
                              </a:rPr>
                              <m:t>Q</m:t>
                            </m:r>
                          </m:sub>
                        </m:sSub>
                        <m:r>
                          <a:rPr kumimoji="0" lang="en-GB" sz="4000" b="0" i="1" u="none" strike="noStrike" kern="0" cap="none" spc="0" normalizeH="0" baseline="0" noProof="0" smtClean="0">
                            <a:ln>
                              <a:noFill/>
                            </a:ln>
                            <a:solidFill>
                              <a:srgbClr val="000000"/>
                            </a:solidFill>
                            <a:effectLst/>
                            <a:uLnTx/>
                            <a:uFillTx/>
                            <a:latin typeface="Cambria Math" panose="02040503050406030204" pitchFamily="18" charset="0"/>
                            <a:sym typeface="Helvetica Neue"/>
                          </a:rPr>
                          <m:t>&gt;0</m:t>
                        </m:r>
                      </m:oMath>
                    </m:oMathPara>
                  </a14:m>
                  <a:endParaRPr kumimoji="0" lang="en-GB" sz="4000" b="1" i="0" u="none" strike="noStrike" kern="0" cap="none" spc="0" normalizeH="0" baseline="0" noProof="0" dirty="0">
                    <a:ln>
                      <a:noFill/>
                    </a:ln>
                    <a:solidFill>
                      <a:srgbClr val="000000"/>
                    </a:solidFill>
                    <a:effectLst/>
                    <a:uLnTx/>
                    <a:uFillTx/>
                    <a:latin typeface="Helvetica Neue"/>
                    <a:sym typeface="Helvetica Neue"/>
                  </a:endParaRPr>
                </a:p>
              </p:txBody>
            </p:sp>
          </mc:Choice>
          <mc:Fallback xmlns="">
            <p:sp>
              <p:nvSpPr>
                <p:cNvPr id="32" name="TextBox 31">
                  <a:extLst>
                    <a:ext uri="{FF2B5EF4-FFF2-40B4-BE49-F238E27FC236}">
                      <a16:creationId xmlns:a16="http://schemas.microsoft.com/office/drawing/2014/main" id="{15F24D68-D481-8A88-6168-114B16E09817}"/>
                    </a:ext>
                  </a:extLst>
                </p:cNvPr>
                <p:cNvSpPr txBox="1">
                  <a:spLocks noRot="1" noChangeAspect="1" noMove="1" noResize="1" noEditPoints="1" noAdjustHandles="1" noChangeArrowheads="1" noChangeShapeType="1" noTextEdit="1"/>
                </p:cNvSpPr>
                <p:nvPr/>
              </p:nvSpPr>
              <p:spPr>
                <a:xfrm>
                  <a:off x="19177163" y="11230261"/>
                  <a:ext cx="2169248" cy="753796"/>
                </a:xfrm>
                <a:prstGeom prst="rect">
                  <a:avLst/>
                </a:prstGeom>
                <a:blipFill>
                  <a:blip r:embed="rId11"/>
                  <a:stretch>
                    <a:fillRect/>
                  </a:stretch>
                </a:blipFill>
              </p:spPr>
              <p:txBody>
                <a:bodyPr/>
                <a:lstStyle/>
                <a:p>
                  <a:r>
                    <a:rPr lang="en-GB">
                      <a:noFill/>
                    </a:rPr>
                    <a:t> </a:t>
                  </a:r>
                </a:p>
              </p:txBody>
            </p:sp>
          </mc:Fallback>
        </mc:AlternateContent>
        <p:pic>
          <p:nvPicPr>
            <p:cNvPr id="147" name="Picture 146">
              <a:extLst>
                <a:ext uri="{FF2B5EF4-FFF2-40B4-BE49-F238E27FC236}">
                  <a16:creationId xmlns:a16="http://schemas.microsoft.com/office/drawing/2014/main" id="{AC7EF950-937B-6B68-DB56-E7FAE82D49F3}"/>
                </a:ext>
              </a:extLst>
            </p:cNvPr>
            <p:cNvPicPr>
              <a:picLocks noChangeAspect="1"/>
            </p:cNvPicPr>
            <p:nvPr/>
          </p:nvPicPr>
          <p:blipFill>
            <a:blip r:embed="rId12"/>
            <a:stretch>
              <a:fillRect/>
            </a:stretch>
          </p:blipFill>
          <p:spPr>
            <a:xfrm>
              <a:off x="16015881" y="9990229"/>
              <a:ext cx="8219662" cy="891289"/>
            </a:xfrm>
            <a:prstGeom prst="rect">
              <a:avLst/>
            </a:prstGeom>
          </p:spPr>
        </p:pic>
        <p:sp>
          <p:nvSpPr>
            <p:cNvPr id="3" name="Oval 2">
              <a:extLst>
                <a:ext uri="{FF2B5EF4-FFF2-40B4-BE49-F238E27FC236}">
                  <a16:creationId xmlns:a16="http://schemas.microsoft.com/office/drawing/2014/main" id="{1997E084-ACEE-8D03-7CDE-3CA551404125}"/>
                </a:ext>
              </a:extLst>
            </p:cNvPr>
            <p:cNvSpPr/>
            <p:nvPr/>
          </p:nvSpPr>
          <p:spPr>
            <a:xfrm>
              <a:off x="12478764" y="10537370"/>
              <a:ext cx="344148" cy="344148"/>
            </a:xfrm>
            <a:prstGeom prst="ellipse">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mn-ea"/>
                <a:cs typeface="+mn-cs"/>
                <a:sym typeface="Helvetica Neue Medium"/>
              </a:endParaRPr>
            </a:p>
          </p:txBody>
        </p:sp>
      </p:grpSp>
      <p:grpSp>
        <p:nvGrpSpPr>
          <p:cNvPr id="10" name="Group 9">
            <a:extLst>
              <a:ext uri="{FF2B5EF4-FFF2-40B4-BE49-F238E27FC236}">
                <a16:creationId xmlns:a16="http://schemas.microsoft.com/office/drawing/2014/main" id="{CD9E0E64-7058-87DB-CF51-92FE70B42EEF}"/>
              </a:ext>
            </a:extLst>
          </p:cNvPr>
          <p:cNvGrpSpPr/>
          <p:nvPr/>
        </p:nvGrpSpPr>
        <p:grpSpPr>
          <a:xfrm>
            <a:off x="16358649" y="5722369"/>
            <a:ext cx="7407330" cy="3919117"/>
            <a:chOff x="16358649" y="5722369"/>
            <a:chExt cx="7407330" cy="3919117"/>
          </a:xfrm>
        </p:grpSpPr>
        <p:pic>
          <p:nvPicPr>
            <p:cNvPr id="151" name="Picture 150" descr="A graph of a graph&#10;&#10;Description automatically generated with medium confidence">
              <a:extLst>
                <a:ext uri="{FF2B5EF4-FFF2-40B4-BE49-F238E27FC236}">
                  <a16:creationId xmlns:a16="http://schemas.microsoft.com/office/drawing/2014/main" id="{86299369-E646-F49C-5B57-192D9DD5AFF2}"/>
                </a:ext>
              </a:extLst>
            </p:cNvPr>
            <p:cNvPicPr>
              <a:picLocks noChangeAspect="1"/>
            </p:cNvPicPr>
            <p:nvPr/>
          </p:nvPicPr>
          <p:blipFill>
            <a:blip r:embed="rId13">
              <a:extLst>
                <a:ext uri="{28A0092B-C50C-407E-A947-70E740481C1C}">
                  <a14:useLocalDpi xmlns:a14="http://schemas.microsoft.com/office/drawing/2010/main" val="0"/>
                </a:ext>
              </a:extLst>
            </a:blip>
            <a:srcRect t="3352"/>
            <a:stretch/>
          </p:blipFill>
          <p:spPr>
            <a:xfrm>
              <a:off x="16358649" y="5722369"/>
              <a:ext cx="7407330" cy="3919117"/>
            </a:xfrm>
            <a:prstGeom prst="rect">
              <a:avLst/>
            </a:prstGeom>
          </p:spPr>
        </p:pic>
        <p:pic>
          <p:nvPicPr>
            <p:cNvPr id="8" name="Picture 7" descr="A purple line on a black background&#10;&#10;Description automatically generated">
              <a:extLst>
                <a:ext uri="{FF2B5EF4-FFF2-40B4-BE49-F238E27FC236}">
                  <a16:creationId xmlns:a16="http://schemas.microsoft.com/office/drawing/2014/main" id="{FB79C807-8B5E-4339-9638-9A14D2F806BD}"/>
                </a:ext>
              </a:extLst>
            </p:cNvPr>
            <p:cNvPicPr>
              <a:picLocks noChangeAspect="1"/>
            </p:cNvPicPr>
            <p:nvPr/>
          </p:nvPicPr>
          <p:blipFill>
            <a:blip r:embed="rId14" cstate="print">
              <a:extLst>
                <a:ext uri="{28A0092B-C50C-407E-A947-70E740481C1C}">
                  <a14:useLocalDpi xmlns:a14="http://schemas.microsoft.com/office/drawing/2010/main" val="0"/>
                </a:ext>
              </a:extLst>
            </a:blip>
            <a:srcRect r="64852"/>
            <a:stretch/>
          </p:blipFill>
          <p:spPr>
            <a:xfrm>
              <a:off x="21119325" y="6019164"/>
              <a:ext cx="838866" cy="701768"/>
            </a:xfrm>
            <a:prstGeom prst="rect">
              <a:avLst/>
            </a:prstGeom>
          </p:spPr>
        </p:pic>
        <p:pic>
          <p:nvPicPr>
            <p:cNvPr id="9" name="Picture 8" descr="A black and purple arrows&#10;&#10;Description automatically generated">
              <a:extLst>
                <a:ext uri="{FF2B5EF4-FFF2-40B4-BE49-F238E27FC236}">
                  <a16:creationId xmlns:a16="http://schemas.microsoft.com/office/drawing/2014/main" id="{60C0A1FC-80EA-289B-9A36-F81F211A64AF}"/>
                </a:ext>
              </a:extLst>
            </p:cNvPr>
            <p:cNvPicPr>
              <a:picLocks noChangeAspect="1"/>
            </p:cNvPicPr>
            <p:nvPr/>
          </p:nvPicPr>
          <p:blipFill>
            <a:blip r:embed="rId15" cstate="print">
              <a:extLst>
                <a:ext uri="{28A0092B-C50C-407E-A947-70E740481C1C}">
                  <a14:useLocalDpi xmlns:a14="http://schemas.microsoft.com/office/drawing/2010/main" val="0"/>
                </a:ext>
              </a:extLst>
            </a:blip>
            <a:srcRect l="63032"/>
            <a:stretch/>
          </p:blipFill>
          <p:spPr>
            <a:xfrm>
              <a:off x="22250714" y="6453979"/>
              <a:ext cx="790884" cy="701768"/>
            </a:xfrm>
            <a:prstGeom prst="rect">
              <a:avLst/>
            </a:prstGeom>
          </p:spPr>
        </p:pic>
      </p:grpSp>
      <p:grpSp>
        <p:nvGrpSpPr>
          <p:cNvPr id="14" name="Group 13">
            <a:extLst>
              <a:ext uri="{FF2B5EF4-FFF2-40B4-BE49-F238E27FC236}">
                <a16:creationId xmlns:a16="http://schemas.microsoft.com/office/drawing/2014/main" id="{8BF01C43-576F-453A-41F8-B98D45E3D6F2}"/>
              </a:ext>
            </a:extLst>
          </p:cNvPr>
          <p:cNvGrpSpPr/>
          <p:nvPr/>
        </p:nvGrpSpPr>
        <p:grpSpPr>
          <a:xfrm>
            <a:off x="1139889" y="2224031"/>
            <a:ext cx="7209117" cy="11274202"/>
            <a:chOff x="1139889" y="2224031"/>
            <a:chExt cx="7209117" cy="11274202"/>
          </a:xfrm>
        </p:grpSpPr>
        <p:pic>
          <p:nvPicPr>
            <p:cNvPr id="2" name="Picture 1">
              <a:extLst>
                <a:ext uri="{FF2B5EF4-FFF2-40B4-BE49-F238E27FC236}">
                  <a16:creationId xmlns:a16="http://schemas.microsoft.com/office/drawing/2014/main" id="{44D278B8-7E0B-A0BC-D307-AD289C54A1BD}"/>
                </a:ext>
              </a:extLst>
            </p:cNvPr>
            <p:cNvPicPr>
              <a:picLocks noChangeAspect="1"/>
            </p:cNvPicPr>
            <p:nvPr/>
          </p:nvPicPr>
          <p:blipFill rotWithShape="1">
            <a:blip r:embed="rId16"/>
            <a:srcRect t="10508"/>
            <a:stretch/>
          </p:blipFill>
          <p:spPr>
            <a:xfrm>
              <a:off x="1151325" y="2925987"/>
              <a:ext cx="7197681" cy="10291958"/>
            </a:xfrm>
            <a:prstGeom prst="rect">
              <a:avLst/>
            </a:prstGeom>
          </p:spPr>
        </p:pic>
        <p:pic>
          <p:nvPicPr>
            <p:cNvPr id="5" name="Picture 4">
              <a:extLst>
                <a:ext uri="{FF2B5EF4-FFF2-40B4-BE49-F238E27FC236}">
                  <a16:creationId xmlns:a16="http://schemas.microsoft.com/office/drawing/2014/main" id="{2767FA7A-83C4-E54B-6BB6-D93BE4C7FA27}"/>
                </a:ext>
              </a:extLst>
            </p:cNvPr>
            <p:cNvPicPr>
              <a:picLocks noChangeAspect="1"/>
            </p:cNvPicPr>
            <p:nvPr/>
          </p:nvPicPr>
          <p:blipFill rotWithShape="1">
            <a:blip r:embed="rId17"/>
            <a:srcRect r="28364" b="88933"/>
            <a:stretch/>
          </p:blipFill>
          <p:spPr>
            <a:xfrm>
              <a:off x="1139889" y="2224031"/>
              <a:ext cx="6693967" cy="887938"/>
            </a:xfrm>
            <a:prstGeom prst="rect">
              <a:avLst/>
            </a:prstGeom>
          </p:spPr>
        </p:pic>
        <p:pic>
          <p:nvPicPr>
            <p:cNvPr id="4" name="Picture 3">
              <a:extLst>
                <a:ext uri="{FF2B5EF4-FFF2-40B4-BE49-F238E27FC236}">
                  <a16:creationId xmlns:a16="http://schemas.microsoft.com/office/drawing/2014/main" id="{2BACB1F4-E994-7711-79C2-658434970E4A}"/>
                </a:ext>
              </a:extLst>
            </p:cNvPr>
            <p:cNvPicPr>
              <a:picLocks noChangeAspect="1"/>
            </p:cNvPicPr>
            <p:nvPr/>
          </p:nvPicPr>
          <p:blipFill rotWithShape="1">
            <a:blip r:embed="rId18"/>
            <a:srcRect l="46304" t="41054" r="44141" b="31076"/>
            <a:stretch/>
          </p:blipFill>
          <p:spPr>
            <a:xfrm>
              <a:off x="2465876" y="3214044"/>
              <a:ext cx="5327241" cy="8911627"/>
            </a:xfrm>
            <a:prstGeom prst="rect">
              <a:avLst/>
            </a:prstGeom>
            <a:ln w="38100">
              <a:solidFill>
                <a:srgbClr val="000032"/>
              </a:solidFill>
            </a:ln>
          </p:spPr>
        </p:pic>
        <p:sp>
          <p:nvSpPr>
            <p:cNvPr id="36" name="TextBox 35">
              <a:extLst>
                <a:ext uri="{FF2B5EF4-FFF2-40B4-BE49-F238E27FC236}">
                  <a16:creationId xmlns:a16="http://schemas.microsoft.com/office/drawing/2014/main" id="{688CD9EB-DFA5-619D-2F38-4276F882F68A}"/>
                </a:ext>
              </a:extLst>
            </p:cNvPr>
            <p:cNvSpPr txBox="1"/>
            <p:nvPr/>
          </p:nvSpPr>
          <p:spPr>
            <a:xfrm>
              <a:off x="3500844" y="12564644"/>
              <a:ext cx="3257303" cy="93358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a:t>   </a:t>
              </a:r>
              <a:r>
                <a:rPr lang="en-GB" sz="5400" dirty="0">
                  <a:solidFill>
                    <a:srgbClr val="000032"/>
                  </a:solidFill>
                </a:rPr>
                <a:t>V</a:t>
              </a:r>
              <a:r>
                <a:rPr lang="en-GB" sz="5400" baseline="-25000" dirty="0">
                  <a:solidFill>
                    <a:srgbClr val="000032"/>
                  </a:solidFill>
                </a:rPr>
                <a:t>G1</a:t>
              </a:r>
              <a:r>
                <a:rPr lang="en-GB" sz="5400" dirty="0">
                  <a:solidFill>
                    <a:srgbClr val="000032"/>
                  </a:solidFill>
                </a:rPr>
                <a:t>(V)</a:t>
              </a:r>
              <a:r>
                <a:rPr lang="en-GB" sz="5400" dirty="0"/>
                <a:t>   </a:t>
              </a:r>
              <a:endParaRPr kumimoji="0" lang="en-GB" sz="5400" b="0" i="0" u="none" strike="noStrike" cap="none" spc="0" normalizeH="0" baseline="-25000" dirty="0">
                <a:ln>
                  <a:noFill/>
                </a:ln>
                <a:solidFill>
                  <a:srgbClr val="5E5E5E"/>
                </a:solidFill>
                <a:effectLst/>
                <a:uFillTx/>
                <a:latin typeface="+mn-lt"/>
                <a:ea typeface="+mn-ea"/>
                <a:cs typeface="+mn-cs"/>
                <a:sym typeface="Helvetica Neue"/>
              </a:endParaRPr>
            </a:p>
          </p:txBody>
        </p:sp>
        <p:sp>
          <p:nvSpPr>
            <p:cNvPr id="11" name="TextBox 10">
              <a:extLst>
                <a:ext uri="{FF2B5EF4-FFF2-40B4-BE49-F238E27FC236}">
                  <a16:creationId xmlns:a16="http://schemas.microsoft.com/office/drawing/2014/main" id="{578E3D8F-322F-C03B-E421-8EC5D59CA720}"/>
                </a:ext>
              </a:extLst>
            </p:cNvPr>
            <p:cNvSpPr txBox="1"/>
            <p:nvPr/>
          </p:nvSpPr>
          <p:spPr>
            <a:xfrm>
              <a:off x="6371810" y="9432397"/>
              <a:ext cx="1333698"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5400" b="0" i="0" u="none" strike="noStrike" cap="none" spc="0" normalizeH="0" baseline="0" dirty="0">
                  <a:ln>
                    <a:noFill/>
                  </a:ln>
                  <a:solidFill>
                    <a:schemeClr val="bg1"/>
                  </a:solidFill>
                  <a:effectLst/>
                  <a:uFillTx/>
                  <a:latin typeface="+mn-lt"/>
                  <a:ea typeface="+mn-ea"/>
                  <a:cs typeface="+mn-cs"/>
                  <a:sym typeface="Helvetica Neue"/>
                </a:rPr>
                <a:t>(11)</a:t>
              </a:r>
            </a:p>
          </p:txBody>
        </p:sp>
        <p:sp>
          <p:nvSpPr>
            <p:cNvPr id="12" name="TextBox 11">
              <a:extLst>
                <a:ext uri="{FF2B5EF4-FFF2-40B4-BE49-F238E27FC236}">
                  <a16:creationId xmlns:a16="http://schemas.microsoft.com/office/drawing/2014/main" id="{8515D786-2578-0EBF-CEFD-A71BA6F6FC0E}"/>
                </a:ext>
              </a:extLst>
            </p:cNvPr>
            <p:cNvSpPr txBox="1"/>
            <p:nvPr/>
          </p:nvSpPr>
          <p:spPr>
            <a:xfrm>
              <a:off x="2613816" y="9439440"/>
              <a:ext cx="1333698"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5400" b="0" i="0" u="none" strike="noStrike" cap="none" spc="0" normalizeH="0" baseline="0" dirty="0">
                  <a:ln>
                    <a:noFill/>
                  </a:ln>
                  <a:solidFill>
                    <a:schemeClr val="bg1"/>
                  </a:solidFill>
                  <a:effectLst/>
                  <a:uFillTx/>
                  <a:latin typeface="+mn-lt"/>
                  <a:ea typeface="+mn-ea"/>
                  <a:cs typeface="+mn-cs"/>
                  <a:sym typeface="Helvetica Neue"/>
                </a:rPr>
                <a:t>(20)</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2700AEB-456C-44F2-E753-F7A51F94FC53}"/>
                    </a:ext>
                  </a:extLst>
                </p:cNvPr>
                <p:cNvSpPr txBox="1"/>
                <p:nvPr/>
              </p:nvSpPr>
              <p:spPr>
                <a:xfrm>
                  <a:off x="4464628" y="3559441"/>
                  <a:ext cx="3476593"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GB" sz="4400" b="0" i="1" u="none" strike="noStrike" cap="none" spc="0" normalizeH="0" baseline="0" dirty="0" smtClean="0">
                                <a:ln>
                                  <a:noFill/>
                                </a:ln>
                                <a:solidFill>
                                  <a:schemeClr val="bg1"/>
                                </a:solidFill>
                                <a:effectLst/>
                                <a:uFillTx/>
                                <a:latin typeface="Cambria Math" panose="02040503050406030204" pitchFamily="18" charset="0"/>
                                <a:sym typeface="Helvetica Neue"/>
                              </a:rPr>
                            </m:ctrlPr>
                          </m:sSubPr>
                          <m:e>
                            <m:r>
                              <a:rPr kumimoji="0" lang="en-GB" sz="4400" b="0" i="1" u="none" strike="noStrike" cap="none" spc="0" normalizeH="0" baseline="0" dirty="0" smtClean="0">
                                <a:ln>
                                  <a:noFill/>
                                </a:ln>
                                <a:solidFill>
                                  <a:schemeClr val="bg1"/>
                                </a:solidFill>
                                <a:effectLst/>
                                <a:uFillTx/>
                                <a:latin typeface="Cambria Math" panose="02040503050406030204" pitchFamily="18" charset="0"/>
                                <a:ea typeface="Cambria Math" panose="02040503050406030204" pitchFamily="18" charset="0"/>
                                <a:sym typeface="Helvetica Neue"/>
                              </a:rPr>
                              <m:t>∆</m:t>
                            </m:r>
                          </m:e>
                          <m:sub>
                            <m:r>
                              <a:rPr kumimoji="0" lang="en-GB" sz="4400" b="0" i="1" u="none" strike="noStrike" cap="none" spc="0" normalizeH="0" baseline="0" dirty="0" smtClean="0">
                                <a:ln>
                                  <a:noFill/>
                                </a:ln>
                                <a:solidFill>
                                  <a:schemeClr val="bg1"/>
                                </a:solidFill>
                                <a:effectLst/>
                                <a:uFillTx/>
                                <a:latin typeface="Cambria Math" panose="02040503050406030204" pitchFamily="18" charset="0"/>
                                <a:sym typeface="Helvetica Neue"/>
                              </a:rPr>
                              <m:t>𝑉𝑂</m:t>
                            </m:r>
                          </m:sub>
                        </m:sSub>
                        <m:r>
                          <a:rPr lang="en-GB" sz="4400" i="1" dirty="0">
                            <a:solidFill>
                              <a:schemeClr val="bg1"/>
                            </a:solidFill>
                            <a:latin typeface="Cambria Math" panose="02040503050406030204" pitchFamily="18" charset="0"/>
                          </a:rPr>
                          <m:t>&gt;</m:t>
                        </m:r>
                        <m:r>
                          <a:rPr lang="en-GB" sz="4400" b="0" i="1" dirty="0" smtClean="0">
                            <a:solidFill>
                              <a:schemeClr val="bg1"/>
                            </a:solidFill>
                            <a:latin typeface="Cambria Math" panose="02040503050406030204" pitchFamily="18" charset="0"/>
                          </a:rPr>
                          <m:t>70 </m:t>
                        </m:r>
                        <m:r>
                          <a:rPr lang="en-GB" sz="4400" b="0" i="1" dirty="0" smtClean="0">
                            <a:solidFill>
                              <a:schemeClr val="bg1"/>
                            </a:solidFill>
                            <a:latin typeface="Cambria Math" panose="02040503050406030204" pitchFamily="18" charset="0"/>
                            <a:ea typeface="Cambria Math" panose="02040503050406030204" pitchFamily="18" charset="0"/>
                          </a:rPr>
                          <m:t>𝜇</m:t>
                        </m:r>
                        <m:r>
                          <a:rPr lang="en-GB" sz="4400" b="0" i="1" dirty="0" smtClean="0">
                            <a:solidFill>
                              <a:schemeClr val="bg1"/>
                            </a:solidFill>
                            <a:latin typeface="Cambria Math" panose="02040503050406030204" pitchFamily="18" charset="0"/>
                            <a:ea typeface="Cambria Math" panose="02040503050406030204" pitchFamily="18" charset="0"/>
                          </a:rPr>
                          <m:t>𝑒𝑉</m:t>
                        </m:r>
                      </m:oMath>
                    </m:oMathPara>
                  </a14:m>
                  <a:endParaRPr kumimoji="0" lang="en-GB" sz="5400" b="0" i="0" u="none" strike="noStrike" cap="none" spc="0" normalizeH="0" baseline="0" dirty="0">
                    <a:ln>
                      <a:noFill/>
                    </a:ln>
                    <a:solidFill>
                      <a:schemeClr val="bg1"/>
                    </a:solidFill>
                    <a:effectLst/>
                    <a:uFillTx/>
                    <a:latin typeface="+mn-lt"/>
                    <a:ea typeface="+mn-ea"/>
                    <a:cs typeface="+mn-cs"/>
                    <a:sym typeface="Helvetica Neue"/>
                  </a:endParaRPr>
                </a:p>
              </p:txBody>
            </p:sp>
          </mc:Choice>
          <mc:Fallback xmlns="">
            <p:sp>
              <p:nvSpPr>
                <p:cNvPr id="13" name="TextBox 12">
                  <a:extLst>
                    <a:ext uri="{FF2B5EF4-FFF2-40B4-BE49-F238E27FC236}">
                      <a16:creationId xmlns:a16="http://schemas.microsoft.com/office/drawing/2014/main" id="{F2700AEB-456C-44F2-E753-F7A51F94FC53}"/>
                    </a:ext>
                  </a:extLst>
                </p:cNvPr>
                <p:cNvSpPr txBox="1">
                  <a:spLocks noRot="1" noChangeAspect="1" noMove="1" noResize="1" noEditPoints="1" noAdjustHandles="1" noChangeArrowheads="1" noChangeShapeType="1" noTextEdit="1"/>
                </p:cNvSpPr>
                <p:nvPr/>
              </p:nvSpPr>
              <p:spPr>
                <a:xfrm>
                  <a:off x="4464628" y="3559441"/>
                  <a:ext cx="3476593" cy="779701"/>
                </a:xfrm>
                <a:prstGeom prst="rect">
                  <a:avLst/>
                </a:prstGeom>
                <a:blipFill>
                  <a:blip r:embed="rId19"/>
                  <a:stretch>
                    <a:fillRect/>
                  </a:stretch>
                </a:blipFill>
                <a:ln w="12700" cap="flat">
                  <a:noFill/>
                  <a:miter lim="400000"/>
                </a:ln>
                <a:effectLst/>
              </p:spPr>
              <p:txBody>
                <a:bodyPr/>
                <a:lstStyle/>
                <a:p>
                  <a:r>
                    <a:rPr lang="en-GB">
                      <a:noFill/>
                    </a:rPr>
                    <a:t> </a:t>
                  </a:r>
                </a:p>
              </p:txBody>
            </p:sp>
          </mc:Fallback>
        </mc:AlternateContent>
      </p:grpSp>
      <p:cxnSp>
        <p:nvCxnSpPr>
          <p:cNvPr id="20" name="Straight Arrow Connector 19">
            <a:extLst>
              <a:ext uri="{FF2B5EF4-FFF2-40B4-BE49-F238E27FC236}">
                <a16:creationId xmlns:a16="http://schemas.microsoft.com/office/drawing/2014/main" id="{F0F292B9-6404-3297-D23F-45217467A436}"/>
              </a:ext>
            </a:extLst>
          </p:cNvPr>
          <p:cNvCxnSpPr/>
          <p:nvPr/>
        </p:nvCxnSpPr>
        <p:spPr>
          <a:xfrm>
            <a:off x="2465876" y="11937562"/>
            <a:ext cx="6468191" cy="0"/>
          </a:xfrm>
          <a:prstGeom prst="straightConnector1">
            <a:avLst/>
          </a:prstGeom>
          <a:noFill/>
          <a:ln w="76200" cap="flat">
            <a:solidFill>
              <a:srgbClr val="000032"/>
            </a:solidFill>
            <a:prstDash val="dash"/>
            <a:miter lim="400000"/>
            <a:tailEnd type="triangle"/>
          </a:ln>
          <a:effectLst/>
          <a:sp3d/>
        </p:spPr>
        <p:style>
          <a:lnRef idx="0">
            <a:scrgbClr r="0" g="0" b="0"/>
          </a:lnRef>
          <a:fillRef idx="0">
            <a:scrgbClr r="0" g="0" b="0"/>
          </a:fillRef>
          <a:effectRef idx="0">
            <a:scrgbClr r="0" g="0" b="0"/>
          </a:effectRef>
          <a:fontRef idx="none"/>
        </p:style>
      </p:cxnSp>
      <p:cxnSp>
        <p:nvCxnSpPr>
          <p:cNvPr id="21" name="Straight Arrow Connector 20">
            <a:extLst>
              <a:ext uri="{FF2B5EF4-FFF2-40B4-BE49-F238E27FC236}">
                <a16:creationId xmlns:a16="http://schemas.microsoft.com/office/drawing/2014/main" id="{6F9C478E-3529-8BFD-6E1D-2CE357505119}"/>
              </a:ext>
            </a:extLst>
          </p:cNvPr>
          <p:cNvCxnSpPr/>
          <p:nvPr/>
        </p:nvCxnSpPr>
        <p:spPr>
          <a:xfrm>
            <a:off x="2613816" y="3426410"/>
            <a:ext cx="6468191" cy="0"/>
          </a:xfrm>
          <a:prstGeom prst="straightConnector1">
            <a:avLst/>
          </a:prstGeom>
          <a:noFill/>
          <a:ln w="76200" cap="flat">
            <a:solidFill>
              <a:srgbClr val="000032"/>
            </a:solidFill>
            <a:prstDash val="dash"/>
            <a:miter lim="400000"/>
            <a:tailEnd type="triangle"/>
          </a:ln>
          <a:effectLst/>
          <a:sp3d/>
        </p:spPr>
        <p:style>
          <a:lnRef idx="0">
            <a:scrgbClr r="0" g="0" b="0"/>
          </a:lnRef>
          <a:fillRef idx="0">
            <a:scrgbClr r="0" g="0" b="0"/>
          </a:fillRef>
          <a:effectRef idx="0">
            <a:scrgbClr r="0" g="0" b="0"/>
          </a:effectRef>
          <a:fontRef idx="none"/>
        </p:style>
      </p:cxnSp>
      <p:grpSp>
        <p:nvGrpSpPr>
          <p:cNvPr id="16" name="Group 15">
            <a:extLst>
              <a:ext uri="{FF2B5EF4-FFF2-40B4-BE49-F238E27FC236}">
                <a16:creationId xmlns:a16="http://schemas.microsoft.com/office/drawing/2014/main" id="{FE4BE10B-0740-9355-E10D-6C3BC14A4044}"/>
              </a:ext>
            </a:extLst>
          </p:cNvPr>
          <p:cNvGrpSpPr/>
          <p:nvPr/>
        </p:nvGrpSpPr>
        <p:grpSpPr>
          <a:xfrm>
            <a:off x="227028" y="107346"/>
            <a:ext cx="1152000" cy="1152128"/>
            <a:chOff x="16660470" y="11122306"/>
            <a:chExt cx="1152000" cy="1152128"/>
          </a:xfrm>
        </p:grpSpPr>
        <p:sp>
          <p:nvSpPr>
            <p:cNvPr id="17" name="Oval 16">
              <a:extLst>
                <a:ext uri="{FF2B5EF4-FFF2-40B4-BE49-F238E27FC236}">
                  <a16:creationId xmlns:a16="http://schemas.microsoft.com/office/drawing/2014/main" id="{CA3B730C-85F2-0437-0360-F748DB7459CD}"/>
                </a:ext>
              </a:extLst>
            </p:cNvPr>
            <p:cNvSpPr/>
            <p:nvPr/>
          </p:nvSpPr>
          <p:spPr>
            <a:xfrm>
              <a:off x="16660470" y="11122306"/>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76B77824-8C8A-6F47-6874-26B2DBC9CBBF}"/>
                </a:ext>
              </a:extLst>
            </p:cNvPr>
            <p:cNvSpPr/>
            <p:nvPr/>
          </p:nvSpPr>
          <p:spPr>
            <a:xfrm>
              <a:off x="16773524" y="11622893"/>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Oval 21">
              <a:extLst>
                <a:ext uri="{FF2B5EF4-FFF2-40B4-BE49-F238E27FC236}">
                  <a16:creationId xmlns:a16="http://schemas.microsoft.com/office/drawing/2014/main" id="{CA97A9F9-5534-A679-C1E7-8D579A4800B4}"/>
                </a:ext>
              </a:extLst>
            </p:cNvPr>
            <p:cNvSpPr/>
            <p:nvPr/>
          </p:nvSpPr>
          <p:spPr>
            <a:xfrm>
              <a:off x="17148363" y="11622892"/>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Oval 24">
              <a:extLst>
                <a:ext uri="{FF2B5EF4-FFF2-40B4-BE49-F238E27FC236}">
                  <a16:creationId xmlns:a16="http://schemas.microsoft.com/office/drawing/2014/main" id="{BEA7593C-4659-D690-9085-E4E4A0D2DCEC}"/>
                </a:ext>
              </a:extLst>
            </p:cNvPr>
            <p:cNvSpPr/>
            <p:nvPr/>
          </p:nvSpPr>
          <p:spPr>
            <a:xfrm>
              <a:off x="17506349" y="11622891"/>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411569570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9E0BCF0-0EAF-C275-7A83-060E60E69CA8}"/>
              </a:ext>
            </a:extLst>
          </p:cNvPr>
          <p:cNvSpPr/>
          <p:nvPr/>
        </p:nvSpPr>
        <p:spPr>
          <a:xfrm>
            <a:off x="0" y="-23577"/>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p:cNvSpPr txBox="1">
            <a:spLocks noGrp="1"/>
          </p:cNvSpPr>
          <p:nvPr>
            <p:ph type="sldNum" sz="quarter" idx="2"/>
          </p:nvPr>
        </p:nvSpPr>
        <p:spPr>
          <a:xfrm>
            <a:off x="22743886" y="12641551"/>
            <a:ext cx="562841" cy="349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52</a:t>
            </a:fld>
            <a:endParaRPr kumimoji="0" sz="1400" b="0" i="0" u="none" strike="noStrike" kern="0" cap="none" spc="0" normalizeH="0" baseline="0" noProof="0" dirty="0">
              <a:ln>
                <a:noFill/>
              </a:ln>
              <a:solidFill>
                <a:srgbClr val="131428"/>
              </a:solidFill>
              <a:effectLst/>
              <a:uLnTx/>
              <a:uFillTx/>
              <a:latin typeface="Helvetica Neue"/>
              <a:sym typeface="Helvetica Neue"/>
            </a:endParaRPr>
          </a:p>
        </p:txBody>
      </p:sp>
      <p:sp>
        <p:nvSpPr>
          <p:cNvPr id="136" name="quantum MOTION / BRIEF HISTORY"/>
          <p:cNvSpPr txBox="1">
            <a:spLocks noGrp="1"/>
          </p:cNvSpPr>
          <p:nvPr>
            <p:ph type="body" idx="13"/>
          </p:nvPr>
        </p:nvSpPr>
        <p:spPr>
          <a:xfrm>
            <a:off x="6387578" y="931369"/>
            <a:ext cx="11608948"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tx1"/>
                </a:solidFill>
              </a:rPr>
              <a:t>Exchange</a:t>
            </a:r>
            <a:r>
              <a:rPr lang="en-GB" dirty="0">
                <a:solidFill>
                  <a:srgbClr val="FFFFFF"/>
                </a:solidFill>
              </a:rPr>
              <a:t> </a:t>
            </a:r>
            <a:r>
              <a:rPr lang="en-GB" dirty="0">
                <a:solidFill>
                  <a:srgbClr val="FF0000"/>
                </a:solidFill>
              </a:rPr>
              <a:t>Control</a:t>
            </a:r>
            <a:endParaRPr dirty="0">
              <a:solidFill>
                <a:srgbClr val="FF0000"/>
              </a:solidFill>
            </a:endParaRPr>
          </a:p>
        </p:txBody>
      </p:sp>
      <p:pic>
        <p:nvPicPr>
          <p:cNvPr id="20" name="Image" descr="Image">
            <a:extLst>
              <a:ext uri="{FF2B5EF4-FFF2-40B4-BE49-F238E27FC236}">
                <a16:creationId xmlns:a16="http://schemas.microsoft.com/office/drawing/2014/main" id="{A263F9B5-B4F2-4949-49BC-998E3292ED87}"/>
              </a:ext>
            </a:extLst>
          </p:cNvPr>
          <p:cNvPicPr>
            <a:picLocks noGrp="1" noChangeAspect="1"/>
          </p:cNvPicPr>
          <p:nvPr>
            <p:ph type="pic" idx="14"/>
          </p:nvPr>
        </p:nvPicPr>
        <p:blipFill>
          <a:blip r:embed="rId3"/>
          <a:stretch>
            <a:fillRect/>
          </a:stretch>
        </p:blipFill>
        <p:spPr>
          <a:xfrm>
            <a:off x="961499" y="12310937"/>
            <a:ext cx="2733565" cy="680294"/>
          </a:xfrm>
          <a:prstGeom prst="rect">
            <a:avLst/>
          </a:prstGeom>
        </p:spPr>
      </p:pic>
      <p:sp>
        <p:nvSpPr>
          <p:cNvPr id="12" name="TextBox 11">
            <a:extLst>
              <a:ext uri="{FF2B5EF4-FFF2-40B4-BE49-F238E27FC236}">
                <a16:creationId xmlns:a16="http://schemas.microsoft.com/office/drawing/2014/main" id="{4B11C5AF-D7C9-66F0-9C6D-A6BC76CACC4D}"/>
              </a:ext>
            </a:extLst>
          </p:cNvPr>
          <p:cNvSpPr txBox="1"/>
          <p:nvPr/>
        </p:nvSpPr>
        <p:spPr>
          <a:xfrm>
            <a:off x="12466090" y="2198682"/>
            <a:ext cx="11749799" cy="721975"/>
          </a:xfrm>
          <a:prstGeom prst="rect">
            <a:avLst/>
          </a:prstGeom>
          <a:noFill/>
        </p:spPr>
        <p:txBody>
          <a:bodyPr wrap="square" rtlCol="0">
            <a:spAutoFit/>
          </a:bodyPr>
          <a:lstStyle/>
          <a:p>
            <a:pPr algn="r"/>
            <a:r>
              <a:rPr lang="en-US" dirty="0">
                <a:latin typeface="Arial" panose="020B0604020202020204" pitchFamily="34" charset="0"/>
                <a:cs typeface="Arial" panose="020B0604020202020204" pitchFamily="34" charset="0"/>
              </a:rPr>
              <a:t>Technique from J. Petta et al. Science, </a:t>
            </a:r>
            <a:r>
              <a:rPr lang="en-US" b="1" dirty="0">
                <a:latin typeface="Arial" panose="020B0604020202020204" pitchFamily="34" charset="0"/>
                <a:cs typeface="Arial" panose="020B0604020202020204" pitchFamily="34" charset="0"/>
              </a:rPr>
              <a:t>309</a:t>
            </a:r>
            <a:r>
              <a:rPr lang="en-US" dirty="0">
                <a:latin typeface="Arial" panose="020B0604020202020204" pitchFamily="34" charset="0"/>
                <a:cs typeface="Arial" panose="020B0604020202020204" pitchFamily="34" charset="0"/>
              </a:rPr>
              <a:t>, 5744 (2005)</a:t>
            </a:r>
            <a:endParaRPr lang="en-GB" dirty="0">
              <a:latin typeface="Arial" panose="020B0604020202020204" pitchFamily="34" charset="0"/>
              <a:cs typeface="Arial" panose="020B0604020202020204" pitchFamily="34" charset="0"/>
            </a:endParaRPr>
          </a:p>
        </p:txBody>
      </p:sp>
      <p:grpSp>
        <p:nvGrpSpPr>
          <p:cNvPr id="28" name="Group 27">
            <a:extLst>
              <a:ext uri="{FF2B5EF4-FFF2-40B4-BE49-F238E27FC236}">
                <a16:creationId xmlns:a16="http://schemas.microsoft.com/office/drawing/2014/main" id="{4B54E85C-2368-5DAA-C0E2-F27368F81C23}"/>
              </a:ext>
            </a:extLst>
          </p:cNvPr>
          <p:cNvGrpSpPr>
            <a:grpSpLocks noChangeAspect="1"/>
          </p:cNvGrpSpPr>
          <p:nvPr/>
        </p:nvGrpSpPr>
        <p:grpSpPr>
          <a:xfrm>
            <a:off x="748935" y="3596096"/>
            <a:ext cx="9941224" cy="8788806"/>
            <a:chOff x="560827" y="3896722"/>
            <a:chExt cx="9365974" cy="8280238"/>
          </a:xfrm>
        </p:grpSpPr>
        <p:pic>
          <p:nvPicPr>
            <p:cNvPr id="29" name="Graphic 28">
              <a:extLst>
                <a:ext uri="{FF2B5EF4-FFF2-40B4-BE49-F238E27FC236}">
                  <a16:creationId xmlns:a16="http://schemas.microsoft.com/office/drawing/2014/main" id="{A2BAFE02-C31B-9347-6D53-7933FC9EE4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87602" y="3896722"/>
              <a:ext cx="8839199" cy="7927941"/>
            </a:xfrm>
            <a:prstGeom prst="rect">
              <a:avLst/>
            </a:prstGeom>
          </p:spPr>
        </p:pic>
        <p:sp>
          <p:nvSpPr>
            <p:cNvPr id="30" name="TextBox 29">
              <a:extLst>
                <a:ext uri="{FF2B5EF4-FFF2-40B4-BE49-F238E27FC236}">
                  <a16:creationId xmlns:a16="http://schemas.microsoft.com/office/drawing/2014/main" id="{4F44D0DE-878C-5B06-7C26-9BE084067A06}"/>
                </a:ext>
              </a:extLst>
            </p:cNvPr>
            <p:cNvSpPr txBox="1"/>
            <p:nvPr/>
          </p:nvSpPr>
          <p:spPr>
            <a:xfrm rot="16200000">
              <a:off x="-507973" y="7238307"/>
              <a:ext cx="3191147" cy="105354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6600" dirty="0">
                  <a:solidFill>
                    <a:srgbClr val="000032"/>
                  </a:solidFill>
                </a:rPr>
                <a:t>   </a:t>
              </a:r>
              <a:r>
                <a:rPr lang="en-GB" sz="5400" dirty="0">
                  <a:solidFill>
                    <a:srgbClr val="000032"/>
                  </a:solidFill>
                </a:rPr>
                <a:t>V</a:t>
              </a:r>
              <a:r>
                <a:rPr lang="en-GB" sz="5400" baseline="-25000" dirty="0">
                  <a:solidFill>
                    <a:srgbClr val="000032"/>
                  </a:solidFill>
                </a:rPr>
                <a:t>G1</a:t>
              </a:r>
              <a:r>
                <a:rPr lang="en-GB" sz="5400" dirty="0">
                  <a:solidFill>
                    <a:srgbClr val="000032"/>
                  </a:solidFill>
                </a:rPr>
                <a:t>(V)   </a:t>
              </a:r>
              <a:endParaRPr kumimoji="0" lang="en-GB" sz="6600" b="0" i="0" u="none" strike="noStrike" cap="none" spc="0" normalizeH="0" baseline="-25000" dirty="0">
                <a:ln>
                  <a:noFill/>
                </a:ln>
                <a:solidFill>
                  <a:srgbClr val="000032"/>
                </a:solidFill>
                <a:effectLst/>
                <a:uFillTx/>
                <a:latin typeface="+mn-lt"/>
                <a:ea typeface="+mn-ea"/>
                <a:cs typeface="+mn-cs"/>
                <a:sym typeface="Helvetica Neue"/>
              </a:endParaRPr>
            </a:p>
          </p:txBody>
        </p:sp>
        <p:sp>
          <p:nvSpPr>
            <p:cNvPr id="31" name="TextBox 30">
              <a:extLst>
                <a:ext uri="{FF2B5EF4-FFF2-40B4-BE49-F238E27FC236}">
                  <a16:creationId xmlns:a16="http://schemas.microsoft.com/office/drawing/2014/main" id="{15D718ED-E57A-12DE-92A3-6E146D48A020}"/>
                </a:ext>
              </a:extLst>
            </p:cNvPr>
            <p:cNvSpPr txBox="1"/>
            <p:nvPr/>
          </p:nvSpPr>
          <p:spPr>
            <a:xfrm>
              <a:off x="4894750" y="11297394"/>
              <a:ext cx="2969141" cy="87956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4400" dirty="0"/>
                <a:t>   </a:t>
              </a:r>
              <a:r>
                <a:rPr lang="en-GB" sz="5400" dirty="0">
                  <a:solidFill>
                    <a:srgbClr val="000032"/>
                  </a:solidFill>
                </a:rPr>
                <a:t>V</a:t>
              </a:r>
              <a:r>
                <a:rPr lang="en-GB" sz="5400" baseline="-25000" dirty="0">
                  <a:solidFill>
                    <a:srgbClr val="000032"/>
                  </a:solidFill>
                </a:rPr>
                <a:t>G0</a:t>
              </a:r>
              <a:r>
                <a:rPr lang="en-GB" sz="5400" dirty="0">
                  <a:solidFill>
                    <a:srgbClr val="000032"/>
                  </a:solidFill>
                </a:rPr>
                <a:t>(V)   </a:t>
              </a:r>
              <a:endParaRPr kumimoji="0" lang="en-GB" sz="4400" b="0" i="0" u="none" strike="noStrike" cap="none" spc="0" normalizeH="0" baseline="-25000" dirty="0">
                <a:ln>
                  <a:noFill/>
                </a:ln>
                <a:solidFill>
                  <a:srgbClr val="000032"/>
                </a:solidFill>
                <a:effectLst/>
                <a:uFillTx/>
                <a:latin typeface="+mn-lt"/>
                <a:ea typeface="+mn-ea"/>
                <a:cs typeface="+mn-cs"/>
                <a:sym typeface="Helvetica Neue"/>
              </a:endParaRPr>
            </a:p>
          </p:txBody>
        </p:sp>
      </p:grpSp>
      <p:grpSp>
        <p:nvGrpSpPr>
          <p:cNvPr id="5" name="Group 4">
            <a:extLst>
              <a:ext uri="{FF2B5EF4-FFF2-40B4-BE49-F238E27FC236}">
                <a16:creationId xmlns:a16="http://schemas.microsoft.com/office/drawing/2014/main" id="{F84BD9C2-1242-2F63-E28C-2DF57C9CDB07}"/>
              </a:ext>
            </a:extLst>
          </p:cNvPr>
          <p:cNvGrpSpPr/>
          <p:nvPr/>
        </p:nvGrpSpPr>
        <p:grpSpPr>
          <a:xfrm>
            <a:off x="11651660" y="2591885"/>
            <a:ext cx="12097596" cy="5767451"/>
            <a:chOff x="11651660" y="2591885"/>
            <a:chExt cx="12097596" cy="5767451"/>
          </a:xfrm>
        </p:grpSpPr>
        <p:pic>
          <p:nvPicPr>
            <p:cNvPr id="4" name="Picture 3" descr="A purple dotted line with dots&#10;&#10;Description automatically generated">
              <a:extLst>
                <a:ext uri="{FF2B5EF4-FFF2-40B4-BE49-F238E27FC236}">
                  <a16:creationId xmlns:a16="http://schemas.microsoft.com/office/drawing/2014/main" id="{1CFB479C-FD7A-62A2-5630-2EB70D2F7C7A}"/>
                </a:ext>
              </a:extLst>
            </p:cNvPr>
            <p:cNvPicPr>
              <a:picLocks noChangeAspect="1"/>
            </p:cNvPicPr>
            <p:nvPr/>
          </p:nvPicPr>
          <p:blipFill>
            <a:blip r:embed="rId5">
              <a:extLst>
                <a:ext uri="{28A0092B-C50C-407E-A947-70E740481C1C}">
                  <a14:useLocalDpi xmlns:a14="http://schemas.microsoft.com/office/drawing/2010/main" val="0"/>
                </a:ext>
              </a:extLst>
            </a:blip>
            <a:srcRect b="16568"/>
            <a:stretch/>
          </p:blipFill>
          <p:spPr>
            <a:xfrm>
              <a:off x="11916120" y="2591885"/>
              <a:ext cx="11833135" cy="4619673"/>
            </a:xfrm>
            <a:prstGeom prst="rect">
              <a:avLst/>
            </a:prstGeom>
          </p:spPr>
        </p:pic>
        <p:pic>
          <p:nvPicPr>
            <p:cNvPr id="2" name="Picture 1" descr="A screenshot of a video game&#10;&#10;Description automatically generated">
              <a:extLst>
                <a:ext uri="{FF2B5EF4-FFF2-40B4-BE49-F238E27FC236}">
                  <a16:creationId xmlns:a16="http://schemas.microsoft.com/office/drawing/2014/main" id="{491CFB5F-5B52-D95F-54DC-C5C30CFC8EB0}"/>
                </a:ext>
              </a:extLst>
            </p:cNvPr>
            <p:cNvPicPr>
              <a:picLocks noChangeAspect="1"/>
            </p:cNvPicPr>
            <p:nvPr/>
          </p:nvPicPr>
          <p:blipFill>
            <a:blip r:embed="rId6">
              <a:extLst>
                <a:ext uri="{28A0092B-C50C-407E-A947-70E740481C1C}">
                  <a14:useLocalDpi xmlns:a14="http://schemas.microsoft.com/office/drawing/2010/main" val="0"/>
                </a:ext>
              </a:extLst>
            </a:blip>
            <a:srcRect t="78981"/>
            <a:stretch/>
          </p:blipFill>
          <p:spPr>
            <a:xfrm>
              <a:off x="11651660" y="7066674"/>
              <a:ext cx="12097596" cy="1292662"/>
            </a:xfrm>
            <a:prstGeom prst="rect">
              <a:avLst/>
            </a:prstGeom>
          </p:spPr>
        </p:pic>
      </p:grpSp>
      <p:pic>
        <p:nvPicPr>
          <p:cNvPr id="6" name="Picture 5" descr="A screenshot of a video game&#10;&#10;Description automatically generated">
            <a:extLst>
              <a:ext uri="{FF2B5EF4-FFF2-40B4-BE49-F238E27FC236}">
                <a16:creationId xmlns:a16="http://schemas.microsoft.com/office/drawing/2014/main" id="{60CD7495-596A-7881-8CCF-F3DDA08E7D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51660" y="7275989"/>
            <a:ext cx="12097596" cy="6149705"/>
          </a:xfrm>
          <a:prstGeom prst="rect">
            <a:avLst/>
          </a:prstGeom>
        </p:spPr>
      </p:pic>
      <p:sp>
        <p:nvSpPr>
          <p:cNvPr id="7" name="TextBox 6">
            <a:extLst>
              <a:ext uri="{FF2B5EF4-FFF2-40B4-BE49-F238E27FC236}">
                <a16:creationId xmlns:a16="http://schemas.microsoft.com/office/drawing/2014/main" id="{4E9A8F5B-911D-7632-D143-D35CACCD90FF}"/>
              </a:ext>
            </a:extLst>
          </p:cNvPr>
          <p:cNvSpPr txBox="1"/>
          <p:nvPr/>
        </p:nvSpPr>
        <p:spPr>
          <a:xfrm>
            <a:off x="15620382" y="10484541"/>
            <a:ext cx="7686345" cy="156966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marR="0" lvl="0" indent="-3429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3200" dirty="0">
                <a:solidFill>
                  <a:schemeClr val="bg2">
                    <a:lumMod val="10000"/>
                  </a:schemeClr>
                </a:solidFill>
                <a:latin typeface="Helvetica Neue Medium"/>
                <a:sym typeface="Helvetica Neue Medium"/>
              </a:rPr>
              <a:t>J </a:t>
            </a:r>
            <a:r>
              <a:rPr lang="en-GB" sz="3200" dirty="0" err="1">
                <a:solidFill>
                  <a:schemeClr val="bg2">
                    <a:lumMod val="10000"/>
                  </a:schemeClr>
                </a:solidFill>
                <a:latin typeface="Helvetica Neue Medium"/>
                <a:sym typeface="Helvetica Neue Medium"/>
              </a:rPr>
              <a:t>tunable</a:t>
            </a:r>
            <a:r>
              <a:rPr lang="en-GB" sz="3200" dirty="0">
                <a:solidFill>
                  <a:schemeClr val="bg2">
                    <a:lumMod val="10000"/>
                  </a:schemeClr>
                </a:solidFill>
                <a:latin typeface="Helvetica Neue Medium"/>
                <a:sym typeface="Helvetica Neue Medium"/>
              </a:rPr>
              <a:t> over 7-144 MHz</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3200" dirty="0">
                <a:solidFill>
                  <a:schemeClr val="bg2">
                    <a:lumMod val="10000"/>
                  </a:schemeClr>
                </a:solidFill>
                <a:latin typeface="Helvetica Neue Medium"/>
                <a:sym typeface="Helvetica Neue Medium"/>
              </a:rPr>
              <a:t>T</a:t>
            </a:r>
            <a:r>
              <a:rPr lang="en-GB" sz="3200" baseline="-25000" dirty="0">
                <a:solidFill>
                  <a:schemeClr val="bg2">
                    <a:lumMod val="10000"/>
                  </a:schemeClr>
                </a:solidFill>
                <a:latin typeface="Helvetica Neue Medium"/>
                <a:sym typeface="Helvetica Neue Medium"/>
              </a:rPr>
              <a:t>2</a:t>
            </a:r>
            <a:r>
              <a:rPr lang="en-GB" sz="3200" dirty="0">
                <a:solidFill>
                  <a:schemeClr val="bg2">
                    <a:lumMod val="10000"/>
                  </a:schemeClr>
                </a:solidFill>
                <a:latin typeface="Helvetica Neue Medium"/>
                <a:sym typeface="Helvetica Neue Medium"/>
              </a:rPr>
              <a:t>* tends to 280 ns at large detuning </a:t>
            </a:r>
          </a:p>
          <a:p>
            <a:pPr marL="571500" marR="0" lvl="0" indent="-571500" algn="r" defTabSz="1651000" rtl="0" eaLnBrk="1" fontAlgn="auto" latinLnBrk="0" hangingPunct="1">
              <a:lnSpc>
                <a:spcPct val="100000"/>
              </a:lnSpc>
              <a:spcAft>
                <a:spcPts val="0"/>
              </a:spcAft>
              <a:buClrTx/>
              <a:buSzPct val="50000"/>
              <a:buFont typeface="Arial" panose="020B0604020202020204" pitchFamily="34" charset="0"/>
              <a:buChar char="•"/>
              <a:tabLst/>
              <a:defRPr sz="3600" b="0">
                <a:latin typeface="+mn-lt"/>
                <a:ea typeface="+mn-ea"/>
                <a:cs typeface="+mn-cs"/>
                <a:sym typeface="Helvetica Neue Medium"/>
              </a:defRPr>
            </a:pPr>
            <a:r>
              <a:rPr lang="en-GB" sz="3200" dirty="0">
                <a:solidFill>
                  <a:schemeClr val="bg2">
                    <a:lumMod val="10000"/>
                  </a:schemeClr>
                </a:solidFill>
                <a:latin typeface="Helvetica Neue Medium"/>
                <a:sym typeface="Helvetica Neue Medium"/>
              </a:rPr>
              <a:t>Gate Quality factor up to 12  </a:t>
            </a:r>
          </a:p>
        </p:txBody>
      </p:sp>
      <p:grpSp>
        <p:nvGrpSpPr>
          <p:cNvPr id="3" name="Group 2">
            <a:extLst>
              <a:ext uri="{FF2B5EF4-FFF2-40B4-BE49-F238E27FC236}">
                <a16:creationId xmlns:a16="http://schemas.microsoft.com/office/drawing/2014/main" id="{7F8DBCE0-AB1A-97BD-2552-44AFEB201780}"/>
              </a:ext>
            </a:extLst>
          </p:cNvPr>
          <p:cNvGrpSpPr/>
          <p:nvPr/>
        </p:nvGrpSpPr>
        <p:grpSpPr>
          <a:xfrm>
            <a:off x="227028" y="107346"/>
            <a:ext cx="1152000" cy="1152128"/>
            <a:chOff x="16660470" y="11122306"/>
            <a:chExt cx="1152000" cy="1152128"/>
          </a:xfrm>
        </p:grpSpPr>
        <p:sp>
          <p:nvSpPr>
            <p:cNvPr id="8" name="Oval 7">
              <a:extLst>
                <a:ext uri="{FF2B5EF4-FFF2-40B4-BE49-F238E27FC236}">
                  <a16:creationId xmlns:a16="http://schemas.microsoft.com/office/drawing/2014/main" id="{8E81AF15-7E08-8416-E406-56AA048E9FBC}"/>
                </a:ext>
              </a:extLst>
            </p:cNvPr>
            <p:cNvSpPr/>
            <p:nvPr/>
          </p:nvSpPr>
          <p:spPr>
            <a:xfrm>
              <a:off x="16660470" y="11122306"/>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BD253D94-A7AE-CCF6-116D-83707049898D}"/>
                </a:ext>
              </a:extLst>
            </p:cNvPr>
            <p:cNvSpPr/>
            <p:nvPr/>
          </p:nvSpPr>
          <p:spPr>
            <a:xfrm>
              <a:off x="16773524" y="11622893"/>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Oval 9">
              <a:extLst>
                <a:ext uri="{FF2B5EF4-FFF2-40B4-BE49-F238E27FC236}">
                  <a16:creationId xmlns:a16="http://schemas.microsoft.com/office/drawing/2014/main" id="{45D20B01-55FF-C8B7-A239-EC42B8FA6D71}"/>
                </a:ext>
              </a:extLst>
            </p:cNvPr>
            <p:cNvSpPr/>
            <p:nvPr/>
          </p:nvSpPr>
          <p:spPr>
            <a:xfrm>
              <a:off x="17148363" y="11622892"/>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Oval 10">
              <a:extLst>
                <a:ext uri="{FF2B5EF4-FFF2-40B4-BE49-F238E27FC236}">
                  <a16:creationId xmlns:a16="http://schemas.microsoft.com/office/drawing/2014/main" id="{43228A15-8188-BA2A-D7EB-3135F6687E90}"/>
                </a:ext>
              </a:extLst>
            </p:cNvPr>
            <p:cNvSpPr/>
            <p:nvPr/>
          </p:nvSpPr>
          <p:spPr>
            <a:xfrm>
              <a:off x="17506349" y="11622891"/>
              <a:ext cx="176213" cy="185737"/>
            </a:xfrm>
            <a:prstGeom prst="ellipse">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sp>
        <p:nvSpPr>
          <p:cNvPr id="13" name="Rectangle 12">
            <a:extLst>
              <a:ext uri="{FF2B5EF4-FFF2-40B4-BE49-F238E27FC236}">
                <a16:creationId xmlns:a16="http://schemas.microsoft.com/office/drawing/2014/main" id="{57F9678A-9561-7E03-48D9-03CDC2801935}"/>
              </a:ext>
            </a:extLst>
          </p:cNvPr>
          <p:cNvSpPr/>
          <p:nvPr/>
        </p:nvSpPr>
        <p:spPr>
          <a:xfrm>
            <a:off x="2358081" y="12674231"/>
            <a:ext cx="7948549" cy="523220"/>
          </a:xfrm>
          <a:prstGeom prst="rect">
            <a:avLst/>
          </a:prstGeom>
          <a:solidFill>
            <a:schemeClr val="accent5"/>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Helvetica Neue Light"/>
                <a:sym typeface="Helvetica Neue"/>
              </a:rPr>
              <a:t>Chittock-Wood et al. Nat Electron (2026)</a:t>
            </a:r>
            <a:endParaRPr kumimoji="0" lang="en-US" sz="2800" b="0" i="0" u="none" strike="noStrike" kern="1200" cap="none" spc="0" normalizeH="0" baseline="0" noProof="0" dirty="0">
              <a:ln>
                <a:noFill/>
              </a:ln>
              <a:solidFill>
                <a:srgbClr val="FFFFFF"/>
              </a:solidFill>
              <a:effectLst/>
              <a:uLnTx/>
              <a:uFillTx/>
              <a:latin typeface="Helvetica Neue Light"/>
              <a:sym typeface="Helvetica Neue"/>
            </a:endParaRPr>
          </a:p>
        </p:txBody>
      </p:sp>
    </p:spTree>
    <p:extLst>
      <p:ext uri="{BB962C8B-B14F-4D97-AF65-F5344CB8AC3E}">
        <p14:creationId xmlns:p14="http://schemas.microsoft.com/office/powerpoint/2010/main" val="372531137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B8DD1-ED4C-8E44-E1D3-9F4DCD94560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25F8C2E-6DE0-A733-3EDE-771A0E8AC65B}"/>
              </a:ext>
            </a:extLst>
          </p:cNvPr>
          <p:cNvSpPr/>
          <p:nvPr/>
        </p:nvSpPr>
        <p:spPr>
          <a:xfrm>
            <a:off x="1791890" y="4400772"/>
            <a:ext cx="21049549" cy="8647495"/>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36" name="Rectangle 35">
            <a:extLst>
              <a:ext uri="{FF2B5EF4-FFF2-40B4-BE49-F238E27FC236}">
                <a16:creationId xmlns:a16="http://schemas.microsoft.com/office/drawing/2014/main" id="{F5D6612C-8262-3E83-D3CB-637B848950F5}"/>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135" name="Slide Number">
            <a:extLst>
              <a:ext uri="{FF2B5EF4-FFF2-40B4-BE49-F238E27FC236}">
                <a16:creationId xmlns:a16="http://schemas.microsoft.com/office/drawing/2014/main" id="{C87DB19E-115A-AB27-E7FD-0978E7D25969}"/>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53</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69BA5FA4-3A3C-FC3D-970D-1B81FFEAAFB8}"/>
              </a:ext>
            </a:extLst>
          </p:cNvPr>
          <p:cNvSpPr txBox="1">
            <a:spLocks noGrp="1"/>
          </p:cNvSpPr>
          <p:nvPr>
            <p:ph type="body" idx="13"/>
          </p:nvPr>
        </p:nvSpPr>
        <p:spPr>
          <a:xfrm>
            <a:off x="5909848" y="931369"/>
            <a:ext cx="12564337"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Rf </a:t>
            </a:r>
            <a:r>
              <a:rPr lang="en-GB" dirty="0">
                <a:solidFill>
                  <a:schemeClr val="bg1"/>
                </a:solidFill>
              </a:rPr>
              <a:t>readout </a:t>
            </a:r>
            <a:r>
              <a:rPr lang="en-GB" dirty="0">
                <a:solidFill>
                  <a:srgbClr val="FF0000"/>
                </a:solidFill>
              </a:rPr>
              <a:t>SENSORS</a:t>
            </a:r>
            <a:endParaRPr dirty="0">
              <a:solidFill>
                <a:srgbClr val="FF0000"/>
              </a:solidFill>
            </a:endParaRPr>
          </a:p>
        </p:txBody>
      </p:sp>
      <p:pic>
        <p:nvPicPr>
          <p:cNvPr id="35" name="Picture 34">
            <a:extLst>
              <a:ext uri="{FF2B5EF4-FFF2-40B4-BE49-F238E27FC236}">
                <a16:creationId xmlns:a16="http://schemas.microsoft.com/office/drawing/2014/main" id="{FFB229A9-4F69-FDB7-15E4-0E23F63E525F}"/>
              </a:ext>
            </a:extLst>
          </p:cNvPr>
          <p:cNvPicPr>
            <a:picLocks noChangeAspect="1"/>
          </p:cNvPicPr>
          <p:nvPr/>
        </p:nvPicPr>
        <p:blipFill>
          <a:blip r:embed="rId3"/>
          <a:srcRect r="62464"/>
          <a:stretch/>
        </p:blipFill>
        <p:spPr>
          <a:xfrm>
            <a:off x="2040257" y="4609593"/>
            <a:ext cx="6425807" cy="3010320"/>
          </a:xfrm>
          <a:prstGeom prst="rect">
            <a:avLst/>
          </a:prstGeom>
        </p:spPr>
      </p:pic>
      <p:sp>
        <p:nvSpPr>
          <p:cNvPr id="37" name="Variational quantum algorithms may require very large number of repetitions of a quantum circuit, or variations thereof, to solve a problem…">
            <a:extLst>
              <a:ext uri="{FF2B5EF4-FFF2-40B4-BE49-F238E27FC236}">
                <a16:creationId xmlns:a16="http://schemas.microsoft.com/office/drawing/2014/main" id="{AF01811B-F85A-B038-9E71-0CCF5939E540}"/>
              </a:ext>
            </a:extLst>
          </p:cNvPr>
          <p:cNvSpPr txBox="1"/>
          <p:nvPr/>
        </p:nvSpPr>
        <p:spPr>
          <a:xfrm>
            <a:off x="2205055" y="2218741"/>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r>
              <a:rPr kumimoji="0" lang="en-GB" sz="54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Dissipative</a:t>
            </a:r>
          </a:p>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sp>
        <p:nvSpPr>
          <p:cNvPr id="40" name="Right Brace 39">
            <a:extLst>
              <a:ext uri="{FF2B5EF4-FFF2-40B4-BE49-F238E27FC236}">
                <a16:creationId xmlns:a16="http://schemas.microsoft.com/office/drawing/2014/main" id="{D02FA2E8-5AAE-2584-61C8-07E396908402}"/>
              </a:ext>
            </a:extLst>
          </p:cNvPr>
          <p:cNvSpPr/>
          <p:nvPr/>
        </p:nvSpPr>
        <p:spPr>
          <a:xfrm rot="16200000">
            <a:off x="5013096" y="186653"/>
            <a:ext cx="642899" cy="7085311"/>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43" name="Variational quantum algorithms may require very large number of repetitions of a quantum circuit, or variations thereof, to solve a problem…">
            <a:extLst>
              <a:ext uri="{FF2B5EF4-FFF2-40B4-BE49-F238E27FC236}">
                <a16:creationId xmlns:a16="http://schemas.microsoft.com/office/drawing/2014/main" id="{196F89EC-70C2-95C3-1FB7-FB6CDBEC4E7C}"/>
              </a:ext>
            </a:extLst>
          </p:cNvPr>
          <p:cNvSpPr txBox="1"/>
          <p:nvPr/>
        </p:nvSpPr>
        <p:spPr>
          <a:xfrm>
            <a:off x="2336314" y="7727700"/>
            <a:ext cx="6540887"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Charge sensing (SET, QPC)</a:t>
            </a:r>
          </a:p>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pic>
        <p:nvPicPr>
          <p:cNvPr id="9" name="Picture 8">
            <a:extLst>
              <a:ext uri="{FF2B5EF4-FFF2-40B4-BE49-F238E27FC236}">
                <a16:creationId xmlns:a16="http://schemas.microsoft.com/office/drawing/2014/main" id="{6CC5585A-2FF2-0C9B-D5E1-AE2EA05825A6}"/>
              </a:ext>
            </a:extLst>
          </p:cNvPr>
          <p:cNvPicPr>
            <a:picLocks noChangeAspect="1"/>
          </p:cNvPicPr>
          <p:nvPr/>
        </p:nvPicPr>
        <p:blipFill>
          <a:blip r:embed="rId3"/>
          <a:srcRect l="76738"/>
          <a:stretch/>
        </p:blipFill>
        <p:spPr>
          <a:xfrm>
            <a:off x="17028980" y="4426817"/>
            <a:ext cx="3982127" cy="3010320"/>
          </a:xfrm>
          <a:prstGeom prst="rect">
            <a:avLst/>
          </a:prstGeom>
        </p:spPr>
      </p:pic>
      <p:sp>
        <p:nvSpPr>
          <p:cNvPr id="11" name="Variational quantum algorithms may require very large number of repetitions of a quantum circuit, or variations thereof, to solve a problem…">
            <a:extLst>
              <a:ext uri="{FF2B5EF4-FFF2-40B4-BE49-F238E27FC236}">
                <a16:creationId xmlns:a16="http://schemas.microsoft.com/office/drawing/2014/main" id="{98EE5AAC-C42A-C2D6-815A-D5F7141D429A}"/>
              </a:ext>
            </a:extLst>
          </p:cNvPr>
          <p:cNvSpPr txBox="1"/>
          <p:nvPr/>
        </p:nvSpPr>
        <p:spPr>
          <a:xfrm>
            <a:off x="12730970" y="2262473"/>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r>
              <a:rPr kumimoji="0" lang="en-GB" sz="54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Dispersive</a:t>
            </a:r>
          </a:p>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sp>
        <p:nvSpPr>
          <p:cNvPr id="12" name="Right Brace 11">
            <a:extLst>
              <a:ext uri="{FF2B5EF4-FFF2-40B4-BE49-F238E27FC236}">
                <a16:creationId xmlns:a16="http://schemas.microsoft.com/office/drawing/2014/main" id="{A8618B7A-36F2-CCD2-BF8D-54BB6E41BD5E}"/>
              </a:ext>
            </a:extLst>
          </p:cNvPr>
          <p:cNvSpPr/>
          <p:nvPr/>
        </p:nvSpPr>
        <p:spPr>
          <a:xfrm rot="16200000">
            <a:off x="15414670" y="-2259932"/>
            <a:ext cx="554187" cy="11951082"/>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13" name="Variational quantum algorithms may require very large number of repetitions of a quantum circuit, or variations thereof, to solve a problem…">
            <a:extLst>
              <a:ext uri="{FF2B5EF4-FFF2-40B4-BE49-F238E27FC236}">
                <a16:creationId xmlns:a16="http://schemas.microsoft.com/office/drawing/2014/main" id="{0D30A749-3C24-8783-E25B-8170EAAEABE1}"/>
              </a:ext>
            </a:extLst>
          </p:cNvPr>
          <p:cNvSpPr txBox="1"/>
          <p:nvPr/>
        </p:nvSpPr>
        <p:spPr>
          <a:xfrm>
            <a:off x="17024656" y="7748666"/>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r>
              <a:rPr kumimoji="0" lang="en-GB"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Insitu</a:t>
            </a:r>
            <a:r>
              <a:rPr kumimoji="0" lang="en-GB"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(DGS)</a:t>
            </a:r>
          </a:p>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pic>
        <p:nvPicPr>
          <p:cNvPr id="15" name="Picture 14">
            <a:extLst>
              <a:ext uri="{FF2B5EF4-FFF2-40B4-BE49-F238E27FC236}">
                <a16:creationId xmlns:a16="http://schemas.microsoft.com/office/drawing/2014/main" id="{28CD732A-643B-2BB8-C865-6FED42356D24}"/>
              </a:ext>
            </a:extLst>
          </p:cNvPr>
          <p:cNvPicPr>
            <a:picLocks noChangeAspect="1"/>
          </p:cNvPicPr>
          <p:nvPr/>
        </p:nvPicPr>
        <p:blipFill>
          <a:blip r:embed="rId3"/>
          <a:srcRect l="41499" r="27065"/>
          <a:stretch/>
        </p:blipFill>
        <p:spPr>
          <a:xfrm>
            <a:off x="10073290" y="4729236"/>
            <a:ext cx="5381567" cy="3010320"/>
          </a:xfrm>
          <a:prstGeom prst="rect">
            <a:avLst/>
          </a:prstGeom>
        </p:spPr>
      </p:pic>
      <p:sp>
        <p:nvSpPr>
          <p:cNvPr id="16" name="Variational quantum algorithms may require very large number of repetitions of a quantum circuit, or variations thereof, to solve a problem…">
            <a:extLst>
              <a:ext uri="{FF2B5EF4-FFF2-40B4-BE49-F238E27FC236}">
                <a16:creationId xmlns:a16="http://schemas.microsoft.com/office/drawing/2014/main" id="{AF0E1900-C473-0609-5AE5-80890C5898F3}"/>
              </a:ext>
            </a:extLst>
          </p:cNvPr>
          <p:cNvSpPr txBox="1"/>
          <p:nvPr/>
        </p:nvSpPr>
        <p:spPr>
          <a:xfrm>
            <a:off x="10152257" y="7727700"/>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Charge sensing (SEB)</a:t>
            </a:r>
          </a:p>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pic>
        <p:nvPicPr>
          <p:cNvPr id="4" name="Picture 3">
            <a:extLst>
              <a:ext uri="{FF2B5EF4-FFF2-40B4-BE49-F238E27FC236}">
                <a16:creationId xmlns:a16="http://schemas.microsoft.com/office/drawing/2014/main" id="{FFE17DA6-70B2-1D31-C656-00DBF493D458}"/>
              </a:ext>
            </a:extLst>
          </p:cNvPr>
          <p:cNvPicPr>
            <a:picLocks noChangeAspect="1"/>
          </p:cNvPicPr>
          <p:nvPr/>
        </p:nvPicPr>
        <p:blipFill>
          <a:blip r:embed="rId4"/>
          <a:stretch>
            <a:fillRect/>
          </a:stretch>
        </p:blipFill>
        <p:spPr>
          <a:xfrm>
            <a:off x="12764073" y="9745983"/>
            <a:ext cx="7280022" cy="2228092"/>
          </a:xfrm>
          <a:prstGeom prst="rect">
            <a:avLst/>
          </a:prstGeom>
        </p:spPr>
      </p:pic>
      <p:sp>
        <p:nvSpPr>
          <p:cNvPr id="5" name="Right Brace 4">
            <a:extLst>
              <a:ext uri="{FF2B5EF4-FFF2-40B4-BE49-F238E27FC236}">
                <a16:creationId xmlns:a16="http://schemas.microsoft.com/office/drawing/2014/main" id="{CBF1AC0B-932A-5692-40CF-5D546D9B07A1}"/>
              </a:ext>
            </a:extLst>
          </p:cNvPr>
          <p:cNvSpPr/>
          <p:nvPr/>
        </p:nvSpPr>
        <p:spPr>
          <a:xfrm rot="5400000" flipV="1">
            <a:off x="15770800" y="3197184"/>
            <a:ext cx="554187" cy="11951082"/>
          </a:xfrm>
          <a:prstGeom prst="rightBrace">
            <a:avLst>
              <a:gd name="adj1" fmla="val 58349"/>
              <a:gd name="adj2" fmla="val 5389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6" name="Variational quantum algorithms may require very large number of repetitions of a quantum circuit, or variations thereof, to solve a problem…">
            <a:extLst>
              <a:ext uri="{FF2B5EF4-FFF2-40B4-BE49-F238E27FC236}">
                <a16:creationId xmlns:a16="http://schemas.microsoft.com/office/drawing/2014/main" id="{D3A1DA8A-AE84-4EEE-04CE-1CDDD3C1B62A}"/>
              </a:ext>
            </a:extLst>
          </p:cNvPr>
          <p:cNvSpPr txBox="1"/>
          <p:nvPr/>
        </p:nvSpPr>
        <p:spPr>
          <a:xfrm>
            <a:off x="13863002" y="12166117"/>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r>
              <a:rPr kumimoji="0" lang="en-GB"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Cascade</a:t>
            </a:r>
          </a:p>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spTree>
    <p:extLst>
      <p:ext uri="{BB962C8B-B14F-4D97-AF65-F5344CB8AC3E}">
        <p14:creationId xmlns:p14="http://schemas.microsoft.com/office/powerpoint/2010/main" val="1876367136"/>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D848B-50B3-56E8-A077-8A3A170F7AD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9423EC1-CF6D-D7F0-EF7C-64ACC876B508}"/>
              </a:ext>
            </a:extLst>
          </p:cNvPr>
          <p:cNvSpPr/>
          <p:nvPr/>
        </p:nvSpPr>
        <p:spPr>
          <a:xfrm>
            <a:off x="1741586" y="6503086"/>
            <a:ext cx="20900828" cy="555828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12" name="Slide Number">
            <a:extLst>
              <a:ext uri="{FF2B5EF4-FFF2-40B4-BE49-F238E27FC236}">
                <a16:creationId xmlns:a16="http://schemas.microsoft.com/office/drawing/2014/main" id="{7D6F1CAE-FBA9-C131-9922-639DED106A9F}"/>
              </a:ext>
            </a:extLst>
          </p:cNvP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54</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113" name="quantum MOTION / SUMMARY">
            <a:extLst>
              <a:ext uri="{FF2B5EF4-FFF2-40B4-BE49-F238E27FC236}">
                <a16:creationId xmlns:a16="http://schemas.microsoft.com/office/drawing/2014/main" id="{0E664599-0E8E-D734-270F-3E3E0216B61E}"/>
              </a:ext>
            </a:extLst>
          </p:cNvPr>
          <p:cNvSpPr txBox="1">
            <a:spLocks noGrp="1"/>
          </p:cNvSpPr>
          <p:nvPr>
            <p:ph type="body" idx="13"/>
          </p:nvPr>
        </p:nvSpPr>
        <p:spPr>
          <a:xfrm>
            <a:off x="9439643" y="931369"/>
            <a:ext cx="5504712"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dirty="0">
                <a:solidFill>
                  <a:srgbClr val="FF2900"/>
                </a:solidFill>
              </a:rPr>
              <a:t>SUMMARY</a:t>
            </a:r>
          </a:p>
        </p:txBody>
      </p:sp>
      <p:sp>
        <p:nvSpPr>
          <p:cNvPr id="2" name="CuadroTexto 1">
            <a:extLst>
              <a:ext uri="{FF2B5EF4-FFF2-40B4-BE49-F238E27FC236}">
                <a16:creationId xmlns:a16="http://schemas.microsoft.com/office/drawing/2014/main" id="{33F82AA5-4357-A2BD-9849-8CA171D67915}"/>
              </a:ext>
            </a:extLst>
          </p:cNvPr>
          <p:cNvSpPr txBox="1"/>
          <p:nvPr/>
        </p:nvSpPr>
        <p:spPr>
          <a:xfrm>
            <a:off x="9177190" y="12791462"/>
            <a:ext cx="10308912"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FFFFFF"/>
                </a:solidFill>
                <a:effectLst/>
                <a:uLnTx/>
                <a:uFillTx/>
                <a:latin typeface="Helvetica Neue"/>
                <a:ea typeface="+mn-ea"/>
                <a:cs typeface="+mn-cs"/>
                <a:sym typeface="Helvetica Neue"/>
              </a:rPr>
              <a:t>M. Fernando Gonzalez Zalba: </a:t>
            </a:r>
            <a:r>
              <a:rPr lang="en-GB" sz="3200" dirty="0">
                <a:solidFill>
                  <a:srgbClr val="FFFFFF"/>
                </a:solidFill>
                <a:latin typeface="Helvetica Neue"/>
              </a:rPr>
              <a:t>f</a:t>
            </a:r>
            <a:r>
              <a:rPr kumimoji="0" lang="en-GB" sz="3200" b="0" i="0" u="none" strike="noStrike" kern="0" cap="none" spc="0" normalizeH="0" baseline="0" noProof="0" dirty="0">
                <a:ln>
                  <a:noFill/>
                </a:ln>
                <a:solidFill>
                  <a:srgbClr val="FFFFFF"/>
                </a:solidFill>
                <a:effectLst/>
                <a:uLnTx/>
                <a:uFillTx/>
                <a:latin typeface="Helvetica Neue"/>
                <a:ea typeface="+mn-ea"/>
                <a:cs typeface="+mn-cs"/>
                <a:sym typeface="Helvetica Neue"/>
              </a:rPr>
              <a:t>.gonzalez@nanogune.eu</a:t>
            </a:r>
          </a:p>
        </p:txBody>
      </p:sp>
      <p:sp>
        <p:nvSpPr>
          <p:cNvPr id="7" name="TextBox 6">
            <a:extLst>
              <a:ext uri="{FF2B5EF4-FFF2-40B4-BE49-F238E27FC236}">
                <a16:creationId xmlns:a16="http://schemas.microsoft.com/office/drawing/2014/main" id="{48C97FCD-BA7E-2078-5573-53552154F341}"/>
              </a:ext>
            </a:extLst>
          </p:cNvPr>
          <p:cNvSpPr txBox="1"/>
          <p:nvPr/>
        </p:nvSpPr>
        <p:spPr>
          <a:xfrm>
            <a:off x="886114" y="2851606"/>
            <a:ext cx="22611773" cy="30239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722312" marR="0" lvl="0" indent="-722312" algn="l" defTabSz="821531" rtl="0" eaLnBrk="1" fontAlgn="auto" latinLnBrk="0" hangingPunct="0">
              <a:lnSpc>
                <a:spcPct val="100000"/>
              </a:lnSpc>
              <a:spcBef>
                <a:spcPts val="1700"/>
              </a:spcBef>
              <a:spcAft>
                <a:spcPts val="0"/>
              </a:spcAft>
              <a:buClrTx/>
              <a:buSzPct val="50000"/>
              <a:buFontTx/>
              <a:buBlip>
                <a:blip r:embed="rId2"/>
              </a:buBlip>
              <a:tabLst/>
              <a:defRPr sz="3700">
                <a:solidFill>
                  <a:srgbClr val="FFFFFF"/>
                </a:solidFill>
                <a:latin typeface="Helvetica Neue Medium"/>
                <a:ea typeface="Helvetica Neue Medium"/>
                <a:cs typeface="Helvetica Neue Medium"/>
                <a:sym typeface="Helvetica Neue Medium"/>
              </a:defRPr>
            </a:pPr>
            <a:r>
              <a:rPr lang="en-GB" sz="3700" dirty="0">
                <a:solidFill>
                  <a:srgbClr val="FFFFFF"/>
                </a:solidFill>
                <a:latin typeface="Helvetica Neue Medium"/>
                <a:ea typeface="Helvetica Neue Light"/>
                <a:cs typeface="Helvetica Neue Light"/>
                <a:sym typeface="Helvetica Neue Medium"/>
              </a:rPr>
              <a:t>Recent Advances in Readout of Semiconductor Spin Qubits </a:t>
            </a:r>
            <a:endParaRPr kumimoji="0" lang="en-GB" sz="37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1166812" marR="0" lvl="1" indent="-722312" algn="l" defTabSz="821531" rtl="0" eaLnBrk="1" fontAlgn="auto" latinLnBrk="0" hangingPunct="0">
              <a:lnSpc>
                <a:spcPct val="100000"/>
              </a:lnSpc>
              <a:spcBef>
                <a:spcPts val="1700"/>
              </a:spcBef>
              <a:spcAft>
                <a:spcPts val="0"/>
              </a:spcAft>
              <a:buClrTx/>
              <a:buSzPct val="50000"/>
              <a:buFontTx/>
              <a:buBlip>
                <a:blip r:embed="rId2"/>
              </a:buBlip>
              <a:tabLst/>
              <a:defRPr sz="3700">
                <a:solidFill>
                  <a:srgbClr val="FFFFFF"/>
                </a:solidFill>
                <a:latin typeface="Helvetica Neue Medium"/>
                <a:ea typeface="Helvetica Neue Medium"/>
                <a:cs typeface="Helvetica Neue Medium"/>
                <a:sym typeface="Helvetica Neue Medium"/>
              </a:defRPr>
            </a:pPr>
            <a:r>
              <a:rPr kumimoji="0" lang="en-GB" sz="3700" b="0" i="0" u="sng"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Superinductor</a:t>
            </a:r>
            <a:r>
              <a:rPr lang="en-GB" sz="3700" u="sng" dirty="0">
                <a:solidFill>
                  <a:srgbClr val="FFFFFF"/>
                </a:solidFill>
                <a:latin typeface="Helvetica Neue Light"/>
                <a:ea typeface="Helvetica Neue Light"/>
                <a:cs typeface="Helvetica Neue Light"/>
                <a:sym typeface="Helvetica Neue Light"/>
              </a:rPr>
              <a:t>s</a:t>
            </a:r>
            <a:r>
              <a:rPr lang="en-GB" sz="3700" dirty="0">
                <a:solidFill>
                  <a:srgbClr val="FFFFFF"/>
                </a:solidFill>
                <a:latin typeface="Helvetica Neue Light"/>
                <a:ea typeface="Helvetica Neue Light"/>
                <a:cs typeface="Helvetica Neue Light"/>
                <a:sym typeface="Helvetica Neue Light"/>
              </a:rPr>
              <a:t> for integrated high-fidelity readout</a:t>
            </a:r>
          </a:p>
          <a:p>
            <a:pPr marL="1166812" marR="0" lvl="1" indent="-722312" algn="l" defTabSz="821531" rtl="0" eaLnBrk="1" fontAlgn="auto" latinLnBrk="0" hangingPunct="0">
              <a:lnSpc>
                <a:spcPct val="100000"/>
              </a:lnSpc>
              <a:spcBef>
                <a:spcPts val="1700"/>
              </a:spcBef>
              <a:spcAft>
                <a:spcPts val="0"/>
              </a:spcAft>
              <a:buClrTx/>
              <a:buSzPct val="50000"/>
              <a:buFontTx/>
              <a:buBlip>
                <a:blip r:embed="rId2"/>
              </a:buBlip>
              <a:tabLst/>
              <a:defRPr sz="3700">
                <a:solidFill>
                  <a:srgbClr val="FFFFFF"/>
                </a:solidFill>
                <a:latin typeface="Helvetica Neue Medium"/>
                <a:ea typeface="Helvetica Neue Medium"/>
                <a:cs typeface="Helvetica Neue Medium"/>
                <a:sym typeface="Helvetica Neue Medium"/>
              </a:defRPr>
            </a:pPr>
            <a:r>
              <a:rPr kumimoji="0" lang="en-GB" sz="3700" b="0" i="0" u="sng"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Single-electron box </a:t>
            </a:r>
            <a:r>
              <a:rPr kumimoji="0" lang="en-GB" sz="37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reduce sensor footprint and achieve high-fidelity readout  </a:t>
            </a:r>
          </a:p>
          <a:p>
            <a:pPr marL="1166812" marR="0" lvl="1" indent="-722312" algn="l" defTabSz="821531" rtl="0" eaLnBrk="1" fontAlgn="auto" latinLnBrk="0" hangingPunct="0">
              <a:lnSpc>
                <a:spcPct val="100000"/>
              </a:lnSpc>
              <a:spcBef>
                <a:spcPts val="1700"/>
              </a:spcBef>
              <a:spcAft>
                <a:spcPts val="0"/>
              </a:spcAft>
              <a:buClrTx/>
              <a:buSzPct val="50000"/>
              <a:buFontTx/>
              <a:buBlip>
                <a:blip r:embed="rId2"/>
              </a:buBlip>
              <a:tabLst/>
              <a:defRPr sz="3700">
                <a:solidFill>
                  <a:srgbClr val="FFFFFF"/>
                </a:solidFill>
                <a:latin typeface="Helvetica Neue Medium"/>
                <a:ea typeface="Helvetica Neue Medium"/>
                <a:cs typeface="Helvetica Neue Medium"/>
                <a:sym typeface="Helvetica Neue Medium"/>
              </a:defRPr>
            </a:pPr>
            <a:r>
              <a:rPr kumimoji="0" lang="en-GB" sz="3700" b="0" i="0" u="sng"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rf cascade</a:t>
            </a:r>
            <a:r>
              <a:rPr kumimoji="0" lang="en-GB" sz="37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 new dispersive readout technique</a:t>
            </a:r>
          </a:p>
        </p:txBody>
      </p:sp>
      <p:grpSp>
        <p:nvGrpSpPr>
          <p:cNvPr id="9" name="Group 8">
            <a:extLst>
              <a:ext uri="{FF2B5EF4-FFF2-40B4-BE49-F238E27FC236}">
                <a16:creationId xmlns:a16="http://schemas.microsoft.com/office/drawing/2014/main" id="{26A23B07-9E36-A317-D4D0-D562031D3126}"/>
              </a:ext>
            </a:extLst>
          </p:cNvPr>
          <p:cNvGrpSpPr/>
          <p:nvPr/>
        </p:nvGrpSpPr>
        <p:grpSpPr>
          <a:xfrm>
            <a:off x="14230613" y="7035410"/>
            <a:ext cx="8411801" cy="4209143"/>
            <a:chOff x="12424229" y="6241143"/>
            <a:chExt cx="10931927" cy="5907314"/>
          </a:xfrm>
        </p:grpSpPr>
        <p:sp>
          <p:nvSpPr>
            <p:cNvPr id="5" name="Rectangle 4">
              <a:extLst>
                <a:ext uri="{FF2B5EF4-FFF2-40B4-BE49-F238E27FC236}">
                  <a16:creationId xmlns:a16="http://schemas.microsoft.com/office/drawing/2014/main" id="{CC470CDC-E0CC-BC7D-0AF8-EB3069BEF28F}"/>
                </a:ext>
              </a:extLst>
            </p:cNvPr>
            <p:cNvSpPr/>
            <p:nvPr/>
          </p:nvSpPr>
          <p:spPr>
            <a:xfrm>
              <a:off x="12424229" y="6241143"/>
              <a:ext cx="10931927" cy="590731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descr="A computer screen shot of a computer&#10;&#10;Description automatically generated">
              <a:extLst>
                <a:ext uri="{FF2B5EF4-FFF2-40B4-BE49-F238E27FC236}">
                  <a16:creationId xmlns:a16="http://schemas.microsoft.com/office/drawing/2014/main" id="{075C6382-3985-21E6-5D81-A5E267D91E00}"/>
                </a:ext>
              </a:extLst>
            </p:cNvPr>
            <p:cNvPicPr>
              <a:picLocks noChangeAspect="1"/>
            </p:cNvPicPr>
            <p:nvPr/>
          </p:nvPicPr>
          <p:blipFill>
            <a:blip r:embed="rId3">
              <a:extLst>
                <a:ext uri="{28A0092B-C50C-407E-A947-70E740481C1C}">
                  <a14:useLocalDpi xmlns:a14="http://schemas.microsoft.com/office/drawing/2010/main" val="0"/>
                </a:ext>
              </a:extLst>
            </a:blip>
            <a:srcRect l="56536" b="17956"/>
            <a:stretch/>
          </p:blipFill>
          <p:spPr>
            <a:xfrm>
              <a:off x="13002514" y="6683614"/>
              <a:ext cx="9801697" cy="5149834"/>
            </a:xfrm>
            <a:prstGeom prst="rect">
              <a:avLst/>
            </a:prstGeom>
          </p:spPr>
        </p:pic>
      </p:grpSp>
      <p:pic>
        <p:nvPicPr>
          <p:cNvPr id="8" name="Picture 7" descr="A collage of diagrams and diagrams&#10;&#10;Description automatically generated">
            <a:extLst>
              <a:ext uri="{FF2B5EF4-FFF2-40B4-BE49-F238E27FC236}">
                <a16:creationId xmlns:a16="http://schemas.microsoft.com/office/drawing/2014/main" id="{F7F9CAB2-8CC3-4F66-5FFA-2587775660EC}"/>
              </a:ext>
            </a:extLst>
          </p:cNvPr>
          <p:cNvPicPr>
            <a:picLocks noChangeAspect="1"/>
          </p:cNvPicPr>
          <p:nvPr/>
        </p:nvPicPr>
        <p:blipFill>
          <a:blip r:embed="rId4" cstate="print">
            <a:extLst>
              <a:ext uri="{28A0092B-C50C-407E-A947-70E740481C1C}">
                <a14:useLocalDpi xmlns:a14="http://schemas.microsoft.com/office/drawing/2010/main" val="0"/>
              </a:ext>
            </a:extLst>
          </a:blip>
          <a:srcRect l="54976" t="-1" r="-239" b="45937"/>
          <a:stretch/>
        </p:blipFill>
        <p:spPr>
          <a:xfrm>
            <a:off x="8821675" y="6835157"/>
            <a:ext cx="5509970" cy="4970690"/>
          </a:xfrm>
          <a:prstGeom prst="rect">
            <a:avLst/>
          </a:prstGeom>
        </p:spPr>
      </p:pic>
      <p:grpSp>
        <p:nvGrpSpPr>
          <p:cNvPr id="11" name="Group 10">
            <a:extLst>
              <a:ext uri="{FF2B5EF4-FFF2-40B4-BE49-F238E27FC236}">
                <a16:creationId xmlns:a16="http://schemas.microsoft.com/office/drawing/2014/main" id="{DF6E6814-DC12-EB08-33D1-CD9FC077E27C}"/>
              </a:ext>
            </a:extLst>
          </p:cNvPr>
          <p:cNvGrpSpPr/>
          <p:nvPr/>
        </p:nvGrpSpPr>
        <p:grpSpPr>
          <a:xfrm>
            <a:off x="2166291" y="6796882"/>
            <a:ext cx="5505328" cy="4970692"/>
            <a:chOff x="617042" y="1503291"/>
            <a:chExt cx="4158161" cy="3797884"/>
          </a:xfrm>
        </p:grpSpPr>
        <p:pic>
          <p:nvPicPr>
            <p:cNvPr id="12" name="Picture 11">
              <a:extLst>
                <a:ext uri="{FF2B5EF4-FFF2-40B4-BE49-F238E27FC236}">
                  <a16:creationId xmlns:a16="http://schemas.microsoft.com/office/drawing/2014/main" id="{D3FD598D-4E09-97BB-E335-3D3F422B443B}"/>
                </a:ext>
              </a:extLst>
            </p:cNvPr>
            <p:cNvPicPr>
              <a:picLocks noChangeAspect="1"/>
            </p:cNvPicPr>
            <p:nvPr/>
          </p:nvPicPr>
          <p:blipFill>
            <a:blip r:embed="rId5"/>
            <a:stretch>
              <a:fillRect/>
            </a:stretch>
          </p:blipFill>
          <p:spPr>
            <a:xfrm>
              <a:off x="665595" y="1503291"/>
              <a:ext cx="4109608" cy="3797883"/>
            </a:xfrm>
            <a:prstGeom prst="rect">
              <a:avLst/>
            </a:prstGeom>
          </p:spPr>
        </p:pic>
        <p:sp>
          <p:nvSpPr>
            <p:cNvPr id="13" name="Rectangle 12">
              <a:extLst>
                <a:ext uri="{FF2B5EF4-FFF2-40B4-BE49-F238E27FC236}">
                  <a16:creationId xmlns:a16="http://schemas.microsoft.com/office/drawing/2014/main" id="{BB08036C-A660-D2F7-59EF-6FF0CDCDC76C}"/>
                </a:ext>
              </a:extLst>
            </p:cNvPr>
            <p:cNvSpPr/>
            <p:nvPr/>
          </p:nvSpPr>
          <p:spPr>
            <a:xfrm>
              <a:off x="617042" y="1503292"/>
              <a:ext cx="432048" cy="341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4" name="Rectangle 13">
              <a:extLst>
                <a:ext uri="{FF2B5EF4-FFF2-40B4-BE49-F238E27FC236}">
                  <a16:creationId xmlns:a16="http://schemas.microsoft.com/office/drawing/2014/main" id="{935A1A54-F381-2D80-C6D1-A013748A1BAC}"/>
                </a:ext>
              </a:extLst>
            </p:cNvPr>
            <p:cNvSpPr/>
            <p:nvPr/>
          </p:nvSpPr>
          <p:spPr>
            <a:xfrm>
              <a:off x="636322" y="4959643"/>
              <a:ext cx="432048" cy="341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Tree>
    <p:extLst>
      <p:ext uri="{BB962C8B-B14F-4D97-AF65-F5344CB8AC3E}">
        <p14:creationId xmlns:p14="http://schemas.microsoft.com/office/powerpoint/2010/main" val="841193158"/>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AA57A-F1C9-7F87-23EC-E5CAF087B7FF}"/>
            </a:ext>
          </a:extLst>
        </p:cNvPr>
        <p:cNvGrpSpPr/>
        <p:nvPr/>
      </p:nvGrpSpPr>
      <p:grpSpPr>
        <a:xfrm>
          <a:off x="0" y="0"/>
          <a:ext cx="0" cy="0"/>
          <a:chOff x="0" y="0"/>
          <a:chExt cx="0" cy="0"/>
        </a:xfrm>
      </p:grpSpPr>
      <p:sp>
        <p:nvSpPr>
          <p:cNvPr id="1112" name="Slide Number">
            <a:extLst>
              <a:ext uri="{FF2B5EF4-FFF2-40B4-BE49-F238E27FC236}">
                <a16:creationId xmlns:a16="http://schemas.microsoft.com/office/drawing/2014/main" id="{389F1846-2521-22ED-FBF1-1466014D72DA}"/>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55</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113" name="quantum MOTION / SUMMARY">
            <a:extLst>
              <a:ext uri="{FF2B5EF4-FFF2-40B4-BE49-F238E27FC236}">
                <a16:creationId xmlns:a16="http://schemas.microsoft.com/office/drawing/2014/main" id="{06242D69-7CEC-98A3-C1F1-01D5CC8C0A02}"/>
              </a:ext>
            </a:extLst>
          </p:cNvPr>
          <p:cNvSpPr txBox="1">
            <a:spLocks noGrp="1"/>
          </p:cNvSpPr>
          <p:nvPr>
            <p:ph type="body" idx="13"/>
          </p:nvPr>
        </p:nvSpPr>
        <p:spPr>
          <a:xfrm>
            <a:off x="9409186" y="931369"/>
            <a:ext cx="5565627"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2900"/>
                </a:solidFill>
              </a:rPr>
              <a:t>WELCOME</a:t>
            </a:r>
            <a:endParaRPr dirty="0">
              <a:solidFill>
                <a:srgbClr val="FF2900"/>
              </a:solidFill>
            </a:endParaRPr>
          </a:p>
        </p:txBody>
      </p:sp>
      <p:sp>
        <p:nvSpPr>
          <p:cNvPr id="2" name="CuadroTexto 1">
            <a:extLst>
              <a:ext uri="{FF2B5EF4-FFF2-40B4-BE49-F238E27FC236}">
                <a16:creationId xmlns:a16="http://schemas.microsoft.com/office/drawing/2014/main" id="{75D205FA-3A47-F679-25DB-3BEFBFE2CA8A}"/>
              </a:ext>
            </a:extLst>
          </p:cNvPr>
          <p:cNvSpPr txBox="1"/>
          <p:nvPr/>
        </p:nvSpPr>
        <p:spPr>
          <a:xfrm>
            <a:off x="9131503" y="12791462"/>
            <a:ext cx="1040028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FFFFFF"/>
                </a:solidFill>
                <a:effectLst/>
                <a:uLnTx/>
                <a:uFillTx/>
                <a:latin typeface="Helvetica Neue"/>
                <a:ea typeface="+mn-ea"/>
                <a:cs typeface="+mn-cs"/>
                <a:sym typeface="Helvetica Neue"/>
              </a:rPr>
              <a:t>M. Fernando Gonzalez Zalba: </a:t>
            </a:r>
            <a:r>
              <a:rPr lang="en-GB" sz="3200">
                <a:solidFill>
                  <a:srgbClr val="FFFFFF"/>
                </a:solidFill>
                <a:latin typeface="Helvetica Neue"/>
              </a:rPr>
              <a:t>f.gonzalez</a:t>
            </a:r>
            <a:r>
              <a:rPr lang="en-GB" sz="3200" dirty="0">
                <a:solidFill>
                  <a:srgbClr val="FFFFFF"/>
                </a:solidFill>
                <a:latin typeface="Helvetica Neue"/>
              </a:rPr>
              <a:t>@nanogune.eu</a:t>
            </a:r>
            <a:endParaRPr kumimoji="0" lang="en-GB" sz="3200" b="0" i="0" u="none" strike="noStrike" kern="0" cap="none" spc="0" normalizeH="0" baseline="0" noProof="0" dirty="0">
              <a:ln>
                <a:noFill/>
              </a:ln>
              <a:solidFill>
                <a:srgbClr val="FFFFFF"/>
              </a:solidFill>
              <a:effectLst/>
              <a:uLnTx/>
              <a:uFillTx/>
              <a:latin typeface="Helvetica Neue"/>
              <a:ea typeface="+mn-ea"/>
              <a:cs typeface="+mn-cs"/>
              <a:sym typeface="Helvetica Neue"/>
            </a:endParaRPr>
          </a:p>
        </p:txBody>
      </p:sp>
      <p:pic>
        <p:nvPicPr>
          <p:cNvPr id="10" name="Picture 9">
            <a:extLst>
              <a:ext uri="{FF2B5EF4-FFF2-40B4-BE49-F238E27FC236}">
                <a16:creationId xmlns:a16="http://schemas.microsoft.com/office/drawing/2014/main" id="{2054BDD5-FD10-B270-0EB7-7909E0272E66}"/>
              </a:ext>
            </a:extLst>
          </p:cNvPr>
          <p:cNvPicPr>
            <a:picLocks noChangeAspect="1"/>
          </p:cNvPicPr>
          <p:nvPr/>
        </p:nvPicPr>
        <p:blipFill>
          <a:blip r:embed="rId2"/>
          <a:stretch>
            <a:fillRect/>
          </a:stretch>
        </p:blipFill>
        <p:spPr>
          <a:xfrm>
            <a:off x="503922" y="2868584"/>
            <a:ext cx="17500743" cy="9592824"/>
          </a:xfrm>
          <a:prstGeom prst="rect">
            <a:avLst/>
          </a:prstGeom>
        </p:spPr>
      </p:pic>
      <p:pic>
        <p:nvPicPr>
          <p:cNvPr id="16" name="Picture 15" descr="A black and blue text on a black background&#10;&#10;Description automatically generated">
            <a:extLst>
              <a:ext uri="{FF2B5EF4-FFF2-40B4-BE49-F238E27FC236}">
                <a16:creationId xmlns:a16="http://schemas.microsoft.com/office/drawing/2014/main" id="{9478BEC9-3E1D-A9BD-C858-012937EDCCBA}"/>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824248" y="3161641"/>
            <a:ext cx="5159894" cy="1473673"/>
          </a:xfrm>
          <a:prstGeom prst="rect">
            <a:avLst/>
          </a:prstGeom>
        </p:spPr>
      </p:pic>
    </p:spTree>
    <p:extLst>
      <p:ext uri="{BB962C8B-B14F-4D97-AF65-F5344CB8AC3E}">
        <p14:creationId xmlns:p14="http://schemas.microsoft.com/office/powerpoint/2010/main" val="4185769879"/>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72D1D-0F15-62E2-EC88-D097158CAC71}"/>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5785B9C-5821-BFD7-924F-8A9014B7953D}"/>
              </a:ext>
            </a:extLst>
          </p:cNvPr>
          <p:cNvSpPr>
            <a:spLocks noGrp="1"/>
          </p:cNvSpPr>
          <p:nvPr>
            <p:ph type="title"/>
          </p:nvPr>
        </p:nvSpPr>
        <p:spPr>
          <a:xfrm>
            <a:off x="1689099" y="1691233"/>
            <a:ext cx="21005802" cy="1849506"/>
          </a:xfrm>
        </p:spPr>
        <p:txBody>
          <a:bodyPr/>
          <a:lstStyle/>
          <a:p>
            <a:r>
              <a:rPr lang="en-GB" b="1" dirty="0"/>
              <a:t>Bonus STUFF if useful</a:t>
            </a:r>
            <a:br>
              <a:rPr lang="en-GB" b="1" dirty="0"/>
            </a:br>
            <a:endParaRPr lang="en-US" dirty="0"/>
          </a:p>
        </p:txBody>
      </p:sp>
    </p:spTree>
    <p:extLst>
      <p:ext uri="{BB962C8B-B14F-4D97-AF65-F5344CB8AC3E}">
        <p14:creationId xmlns:p14="http://schemas.microsoft.com/office/powerpoint/2010/main" val="2294774019"/>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AAE24-350D-F89B-CF39-505B9E74DF94}"/>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1172E123-F299-4F3E-6B2D-74246A81482E}"/>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57</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8D7089E7-24A6-DC38-4349-3D171EB08EDD}"/>
              </a:ext>
            </a:extLst>
          </p:cNvPr>
          <p:cNvSpPr txBox="1">
            <a:spLocks noGrp="1"/>
          </p:cNvSpPr>
          <p:nvPr>
            <p:ph type="body" idx="13"/>
          </p:nvPr>
        </p:nvSpPr>
        <p:spPr>
          <a:xfrm>
            <a:off x="7823840" y="931369"/>
            <a:ext cx="8736366"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OUR </a:t>
            </a:r>
            <a:r>
              <a:rPr lang="en-GB" dirty="0">
                <a:solidFill>
                  <a:srgbClr val="FF0000"/>
                </a:solidFill>
              </a:rPr>
              <a:t>APPROACH</a:t>
            </a:r>
            <a:endParaRPr dirty="0">
              <a:solidFill>
                <a:srgbClr val="FF0000"/>
              </a:solidFill>
            </a:endParaRPr>
          </a:p>
        </p:txBody>
      </p:sp>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1788E0E8-FF47-A00A-5B1C-63C1F3379562}"/>
              </a:ext>
            </a:extLst>
          </p:cNvPr>
          <p:cNvSpPr txBox="1"/>
          <p:nvPr/>
        </p:nvSpPr>
        <p:spPr>
          <a:xfrm>
            <a:off x="845819" y="3153831"/>
            <a:ext cx="22247749" cy="2795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marL="360795" marR="0" lvl="0" indent="-360795" algn="ctr" defTabSz="410355" rtl="0" eaLnBrk="1" fontAlgn="auto" latinLnBrk="0" hangingPunct="0">
              <a:lnSpc>
                <a:spcPct val="100000"/>
              </a:lnSpc>
              <a:spcBef>
                <a:spcPts val="599"/>
              </a:spcBef>
              <a:spcAft>
                <a:spcPts val="0"/>
              </a:spcAft>
              <a:buClrTx/>
              <a:buSzPct val="50000"/>
              <a:buFontTx/>
              <a:buBlip>
                <a:blip r:embed="rId3"/>
              </a:buBlip>
              <a:tabLst/>
              <a:defRPr sz="3600" b="0">
                <a:latin typeface="+mn-lt"/>
                <a:ea typeface="+mn-ea"/>
                <a:cs typeface="+mn-cs"/>
                <a:sym typeface="Helvetica Neue Medium"/>
              </a:defRPr>
            </a:pPr>
            <a:r>
              <a:rPr kumimoji="0" lang="en-GB" sz="54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Work with </a:t>
            </a:r>
            <a:r>
              <a:rPr lang="en-GB" sz="5400" dirty="0">
                <a:solidFill>
                  <a:srgbClr val="FFFFFF"/>
                </a:solidFill>
                <a:latin typeface="Helvetica Neue Light"/>
                <a:ea typeface="Helvetica Neue Light"/>
                <a:cs typeface="Helvetica Neue Light"/>
                <a:sym typeface="Helvetica Neue Light"/>
              </a:rPr>
              <a:t>silicon fabs </a:t>
            </a:r>
            <a:r>
              <a:rPr kumimoji="0" lang="en-GB" sz="54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to enable large integration</a:t>
            </a:r>
          </a:p>
          <a:p>
            <a:pPr marL="0" marR="0" lvl="0" indent="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1" indent="457200" algn="ctr" defTabSz="410355"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endParaRPr kumimoji="0" lang="en-GB"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grpSp>
        <p:nvGrpSpPr>
          <p:cNvPr id="9" name="Group 8">
            <a:extLst>
              <a:ext uri="{FF2B5EF4-FFF2-40B4-BE49-F238E27FC236}">
                <a16:creationId xmlns:a16="http://schemas.microsoft.com/office/drawing/2014/main" id="{68D7E1CA-22D2-2215-488C-D64C62B2BE5B}"/>
              </a:ext>
            </a:extLst>
          </p:cNvPr>
          <p:cNvGrpSpPr/>
          <p:nvPr/>
        </p:nvGrpSpPr>
        <p:grpSpPr>
          <a:xfrm>
            <a:off x="3341299" y="5020135"/>
            <a:ext cx="9364753" cy="7487272"/>
            <a:chOff x="3341299" y="5020135"/>
            <a:chExt cx="9364753" cy="7487272"/>
          </a:xfrm>
        </p:grpSpPr>
        <p:pic>
          <p:nvPicPr>
            <p:cNvPr id="3" name="Picture 2">
              <a:extLst>
                <a:ext uri="{FF2B5EF4-FFF2-40B4-BE49-F238E27FC236}">
                  <a16:creationId xmlns:a16="http://schemas.microsoft.com/office/drawing/2014/main" id="{9CE044C6-13F5-4BDC-99D4-93611E01E52C}"/>
                </a:ext>
              </a:extLst>
            </p:cNvPr>
            <p:cNvPicPr>
              <a:picLocks noChangeAspect="1"/>
            </p:cNvPicPr>
            <p:nvPr/>
          </p:nvPicPr>
          <p:blipFill>
            <a:blip r:embed="rId4"/>
            <a:stretch>
              <a:fillRect/>
            </a:stretch>
          </p:blipFill>
          <p:spPr>
            <a:xfrm>
              <a:off x="5650623" y="5020135"/>
              <a:ext cx="4944459" cy="5241806"/>
            </a:xfrm>
            <a:prstGeom prst="rect">
              <a:avLst/>
            </a:prstGeom>
          </p:spPr>
        </p:pic>
        <p:sp>
          <p:nvSpPr>
            <p:cNvPr id="4" name="TextBox 3">
              <a:extLst>
                <a:ext uri="{FF2B5EF4-FFF2-40B4-BE49-F238E27FC236}">
                  <a16:creationId xmlns:a16="http://schemas.microsoft.com/office/drawing/2014/main" id="{DB699AEB-CCE7-9517-987F-13940BF8A0BF}"/>
                </a:ext>
              </a:extLst>
            </p:cNvPr>
            <p:cNvSpPr txBox="1"/>
            <p:nvPr/>
          </p:nvSpPr>
          <p:spPr>
            <a:xfrm>
              <a:off x="3341299" y="10968524"/>
              <a:ext cx="9364753" cy="1538883"/>
            </a:xfrm>
            <a:prstGeom prst="rect">
              <a:avLst/>
            </a:prstGeom>
            <a:noFill/>
          </p:spPr>
          <p:txBody>
            <a:bodyPr wrap="square">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srgbClr val="FFFFFF"/>
                  </a:solidFill>
                  <a:effectLst/>
                  <a:uLnTx/>
                  <a:uFillTx/>
                  <a:latin typeface="Helvetica Neue"/>
                  <a:ea typeface="HGPｺﾞｼｯｸE" charset="-128"/>
                  <a:sym typeface="Helvetica Neue"/>
                </a:rPr>
                <a:t>IMEC’s 300 mm line</a:t>
              </a:r>
            </a:p>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a:ea typeface="HGPｺﾞｼｯｸE" charset="-128"/>
                  <a:sym typeface="Helvetica Neue"/>
                </a:rPr>
                <a:t>Multi-gate MOS process</a:t>
              </a:r>
              <a:endParaRPr kumimoji="0" lang="en-GB" sz="4000" b="0" i="0" u="none" strike="noStrike" kern="0" cap="none" spc="0" normalizeH="0" baseline="0" noProof="0" dirty="0">
                <a:ln>
                  <a:noFill/>
                </a:ln>
                <a:solidFill>
                  <a:srgbClr val="FFFFFF"/>
                </a:solidFill>
                <a:effectLst/>
                <a:uLnTx/>
                <a:uFillTx/>
                <a:latin typeface="Helvetica Neue"/>
                <a:sym typeface="Helvetica Neue"/>
              </a:endParaRPr>
            </a:p>
          </p:txBody>
        </p:sp>
      </p:grpSp>
      <p:grpSp>
        <p:nvGrpSpPr>
          <p:cNvPr id="10" name="Group 9">
            <a:extLst>
              <a:ext uri="{FF2B5EF4-FFF2-40B4-BE49-F238E27FC236}">
                <a16:creationId xmlns:a16="http://schemas.microsoft.com/office/drawing/2014/main" id="{B3EE7E55-C9EC-8E71-1490-0742081A2F3B}"/>
              </a:ext>
            </a:extLst>
          </p:cNvPr>
          <p:cNvGrpSpPr/>
          <p:nvPr/>
        </p:nvGrpSpPr>
        <p:grpSpPr>
          <a:xfrm>
            <a:off x="12418974" y="4838548"/>
            <a:ext cx="8850701" cy="8102825"/>
            <a:chOff x="13474460" y="5020135"/>
            <a:chExt cx="8850701" cy="8102825"/>
          </a:xfrm>
        </p:grpSpPr>
        <p:sp>
          <p:nvSpPr>
            <p:cNvPr id="6" name="TextBox 5">
              <a:extLst>
                <a:ext uri="{FF2B5EF4-FFF2-40B4-BE49-F238E27FC236}">
                  <a16:creationId xmlns:a16="http://schemas.microsoft.com/office/drawing/2014/main" id="{795CB08D-0FD4-0A92-D6D2-35897FB11436}"/>
                </a:ext>
              </a:extLst>
            </p:cNvPr>
            <p:cNvSpPr txBox="1"/>
            <p:nvPr/>
          </p:nvSpPr>
          <p:spPr>
            <a:xfrm>
              <a:off x="13474460" y="10968524"/>
              <a:ext cx="8850701" cy="2154436"/>
            </a:xfrm>
            <a:prstGeom prst="rect">
              <a:avLst/>
            </a:prstGeom>
            <a:noFill/>
          </p:spPr>
          <p:txBody>
            <a:bodyPr wrap="square">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srgbClr val="FFFFFF"/>
                  </a:solidFill>
                  <a:effectLst/>
                  <a:uLnTx/>
                  <a:uFillTx/>
                  <a:latin typeface="Helvetica Neue"/>
                  <a:ea typeface="HGPｺﾞｼｯｸE" charset="-128"/>
                  <a:sym typeface="Helvetica Neue"/>
                </a:rPr>
                <a:t>GlobalFoundries</a:t>
              </a:r>
            </a:p>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Helvetica Neue"/>
                  <a:ea typeface="HGPｺﾞｼｯｸE" charset="-128"/>
                  <a:sym typeface="Helvetica Neue"/>
                </a:rPr>
                <a:t>Integration of Analog, Digital and Quantum Electronics</a:t>
              </a:r>
              <a:endParaRPr kumimoji="0" lang="en-GB" sz="4000" b="0" i="0" u="none" strike="noStrike" kern="0" cap="none" spc="0" normalizeH="0" baseline="0" noProof="0" dirty="0">
                <a:ln>
                  <a:noFill/>
                </a:ln>
                <a:solidFill>
                  <a:srgbClr val="FFFFFF"/>
                </a:solidFill>
                <a:effectLst/>
                <a:uLnTx/>
                <a:uFillTx/>
                <a:latin typeface="Helvetica Neue"/>
                <a:sym typeface="Helvetica Neue"/>
              </a:endParaRPr>
            </a:p>
          </p:txBody>
        </p:sp>
        <p:pic>
          <p:nvPicPr>
            <p:cNvPr id="7" name="Picture 6">
              <a:extLst>
                <a:ext uri="{FF2B5EF4-FFF2-40B4-BE49-F238E27FC236}">
                  <a16:creationId xmlns:a16="http://schemas.microsoft.com/office/drawing/2014/main" id="{DAE7B293-0A21-98D6-01C9-7A822F0F5E14}"/>
                </a:ext>
              </a:extLst>
            </p:cNvPr>
            <p:cNvPicPr>
              <a:picLocks noChangeAspect="1"/>
            </p:cNvPicPr>
            <p:nvPr/>
          </p:nvPicPr>
          <p:blipFill>
            <a:blip r:embed="rId5"/>
            <a:stretch>
              <a:fillRect/>
            </a:stretch>
          </p:blipFill>
          <p:spPr>
            <a:xfrm>
              <a:off x="14818054" y="5020135"/>
              <a:ext cx="5893785" cy="5542034"/>
            </a:xfrm>
            <a:prstGeom prst="rect">
              <a:avLst/>
            </a:prstGeom>
          </p:spPr>
        </p:pic>
      </p:grpSp>
      <p:pic>
        <p:nvPicPr>
          <p:cNvPr id="5" name="Image" descr="Image">
            <a:extLst>
              <a:ext uri="{FF2B5EF4-FFF2-40B4-BE49-F238E27FC236}">
                <a16:creationId xmlns:a16="http://schemas.microsoft.com/office/drawing/2014/main" id="{939B5CE6-D4B5-811B-6C3E-55931657101F}"/>
              </a:ext>
            </a:extLst>
          </p:cNvPr>
          <p:cNvPicPr>
            <a:picLocks noChangeAspect="1"/>
          </p:cNvPicPr>
          <p:nvPr/>
        </p:nvPicPr>
        <p:blipFill>
          <a:blip r:embed="rId6"/>
          <a:stretch>
            <a:fillRect/>
          </a:stretch>
        </p:blipFill>
        <p:spPr>
          <a:xfrm>
            <a:off x="463966" y="12641551"/>
            <a:ext cx="2764839" cy="688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Tree>
    <p:extLst>
      <p:ext uri="{BB962C8B-B14F-4D97-AF65-F5344CB8AC3E}">
        <p14:creationId xmlns:p14="http://schemas.microsoft.com/office/powerpoint/2010/main" val="4264638644"/>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3601A-676C-3663-6EAE-5696059C649C}"/>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54C886AC-CE47-63F6-3C94-085EF949E806}"/>
              </a:ext>
            </a:extLst>
          </p:cNvPr>
          <p:cNvSpPr txBox="1">
            <a:spLocks noGrp="1"/>
          </p:cNvSpPr>
          <p:nvPr>
            <p:ph type="sldNum" sz="quarter" idx="2"/>
          </p:nvPr>
        </p:nvSpPr>
        <p:spPr>
          <a:xfrm>
            <a:off x="23048693" y="12622911"/>
            <a:ext cx="301365" cy="31803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1" i="0" u="none" strike="noStrike" kern="0" cap="none" spc="0" normalizeH="0" baseline="0" noProof="0">
                <a:ln>
                  <a:noFill/>
                </a:ln>
                <a:solidFill>
                  <a:srgbClr val="131428"/>
                </a:solidFill>
                <a:effectLst/>
                <a:uLnTx/>
                <a:uFillTx/>
                <a:latin typeface="Helvetica Neue"/>
                <a:ea typeface="Helvetica Neue"/>
                <a:cs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58</a:t>
            </a:fld>
            <a:endParaRPr kumimoji="0" sz="1400" b="1" i="0" u="none" strike="noStrike" kern="0" cap="none" spc="0" normalizeH="0" baseline="0" noProof="0">
              <a:ln>
                <a:noFill/>
              </a:ln>
              <a:solidFill>
                <a:srgbClr val="131428"/>
              </a:solidFill>
              <a:effectLst/>
              <a:uLnTx/>
              <a:uFillTx/>
              <a:latin typeface="Helvetica Neue"/>
              <a:ea typeface="Helvetica Neue"/>
              <a:cs typeface="Helvetica Neue"/>
              <a:sym typeface="Helvetica Neue"/>
            </a:endParaRPr>
          </a:p>
        </p:txBody>
      </p:sp>
      <p:sp>
        <p:nvSpPr>
          <p:cNvPr id="5" name="TextBox 4">
            <a:extLst>
              <a:ext uri="{FF2B5EF4-FFF2-40B4-BE49-F238E27FC236}">
                <a16:creationId xmlns:a16="http://schemas.microsoft.com/office/drawing/2014/main" id="{FED0D9E7-7ED7-D542-9052-7F386AFB715B}"/>
              </a:ext>
            </a:extLst>
          </p:cNvPr>
          <p:cNvSpPr txBox="1"/>
          <p:nvPr/>
        </p:nvSpPr>
        <p:spPr>
          <a:xfrm>
            <a:off x="7167204" y="2774403"/>
            <a:ext cx="9173293" cy="923201"/>
          </a:xfrm>
          <a:prstGeom prst="rect">
            <a:avLst/>
          </a:prstGeom>
          <a:noFill/>
        </p:spPr>
        <p:txBody>
          <a:bodyPr wrap="square">
            <a:spAutoFit/>
          </a:bodyPr>
          <a:lstStyle/>
          <a:p>
            <a:pPr marL="0" marR="0" lvl="0" indent="0" algn="ctr" defTabSz="2438225" rtl="0" eaLnBrk="1" fontAlgn="auto" latinLnBrk="0" hangingPunct="0">
              <a:lnSpc>
                <a:spcPct val="100000"/>
              </a:lnSpc>
              <a:spcBef>
                <a:spcPts val="0"/>
              </a:spcBef>
              <a:spcAft>
                <a:spcPts val="0"/>
              </a:spcAft>
              <a:buClrTx/>
              <a:buSzTx/>
              <a:buFontTx/>
              <a:buNone/>
              <a:tabLst/>
              <a:defRPr/>
            </a:pPr>
            <a:r>
              <a:rPr kumimoji="0" lang="en-GB" sz="5399" b="1" i="0" u="none" strike="noStrike" kern="0" cap="none" spc="0" normalizeH="0" baseline="0" noProof="0" dirty="0">
                <a:ln>
                  <a:noFill/>
                </a:ln>
                <a:solidFill>
                  <a:srgbClr val="FFFFFF"/>
                </a:solidFill>
                <a:effectLst/>
                <a:uLnTx/>
                <a:uFillTx/>
                <a:latin typeface="Helvetica Neue"/>
                <a:ea typeface="HGPｺﾞｼｯｸE" charset="-128"/>
                <a:sym typeface="Helvetica Neue"/>
              </a:rPr>
              <a:t>GlobalFoundries</a:t>
            </a:r>
          </a:p>
        </p:txBody>
      </p:sp>
      <p:sp>
        <p:nvSpPr>
          <p:cNvPr id="6" name="Variational quantum algorithms may require very large number of repetitions of a quantum circuit, or variations thereof, to solve a problem…">
            <a:extLst>
              <a:ext uri="{FF2B5EF4-FFF2-40B4-BE49-F238E27FC236}">
                <a16:creationId xmlns:a16="http://schemas.microsoft.com/office/drawing/2014/main" id="{6B6AA8E6-77F0-357D-8F2A-09AF105CC16D}"/>
              </a:ext>
            </a:extLst>
          </p:cNvPr>
          <p:cNvSpPr txBox="1"/>
          <p:nvPr/>
        </p:nvSpPr>
        <p:spPr>
          <a:xfrm>
            <a:off x="232475" y="8520904"/>
            <a:ext cx="24151525" cy="41500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78" tIns="35678" rIns="35678" bIns="35678">
            <a:spAutoFit/>
          </a:bodyPr>
          <a:lstStyle/>
          <a:p>
            <a:pPr marL="360778" marR="0" lvl="0" indent="-360778" algn="l" defTabSz="410336" rtl="0" eaLnBrk="1" fontAlgn="auto" latinLnBrk="0" hangingPunct="0">
              <a:lnSpc>
                <a:spcPct val="100000"/>
              </a:lnSpc>
              <a:spcBef>
                <a:spcPts val="599"/>
              </a:spcBef>
              <a:spcAft>
                <a:spcPts val="0"/>
              </a:spcAft>
              <a:buClrTx/>
              <a:buSzPct val="50000"/>
              <a:buFontTx/>
              <a:buBlip>
                <a:blip r:embed="rId3"/>
              </a:buBlip>
              <a:tabLst/>
              <a:defRPr sz="3600" b="0">
                <a:latin typeface="+mn-lt"/>
                <a:ea typeface="+mn-ea"/>
                <a:cs typeface="+mn-cs"/>
                <a:sym typeface="Helvetica Neue Medium"/>
              </a:defRPr>
            </a:pPr>
            <a:r>
              <a:rPr kumimoji="0" lang="es-AR" sz="4000" b="0" i="0" u="sng"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Quantum </a:t>
            </a:r>
            <a:r>
              <a:rPr kumimoji="0" lang="es-AR" sz="4000" b="0" i="0" u="sng"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dot</a:t>
            </a:r>
            <a:r>
              <a:rPr kumimoji="0" lang="es-AR" sz="4000" b="0" i="0" u="sng"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AR" sz="4000" b="0" i="0" u="sng"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work</a:t>
            </a:r>
            <a:r>
              <a:rPr kumimoji="0" lang="es-AR" sz="4000" b="0" i="0" u="sng"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p>
          <a:p>
            <a:pPr marL="360778" marR="0" lvl="0" indent="-360778" algn="l" defTabSz="410336" rtl="0" eaLnBrk="1" fontAlgn="auto" latinLnBrk="0" hangingPunct="0">
              <a:lnSpc>
                <a:spcPct val="100000"/>
              </a:lnSpc>
              <a:spcBef>
                <a:spcPts val="599"/>
              </a:spcBef>
              <a:spcAft>
                <a:spcPts val="0"/>
              </a:spcAft>
              <a:buClrTx/>
              <a:buSzPct val="50000"/>
              <a:buFontTx/>
              <a:buBlip>
                <a:blip r:embed="rId3"/>
              </a:buBlip>
              <a:tabLst/>
              <a:defRPr sz="3600" b="0">
                <a:latin typeface="+mn-lt"/>
                <a:ea typeface="+mn-ea"/>
                <a:cs typeface="+mn-cs"/>
                <a:sym typeface="Helvetica Neue Medium"/>
              </a:defRPr>
            </a:pPr>
            <a:r>
              <a:rPr kumimoji="0" lang="es-AR"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Rapid </a:t>
            </a:r>
            <a:r>
              <a:rPr kumimoji="0" lang="es-AR"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charactersiation</a:t>
            </a:r>
            <a:r>
              <a:rPr kumimoji="0" lang="es-AR"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AR"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of</a:t>
            </a:r>
            <a:r>
              <a:rPr kumimoji="0" lang="es-AR"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1024 quantum </a:t>
            </a:r>
            <a:r>
              <a:rPr kumimoji="0" lang="es-AR"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dot</a:t>
            </a:r>
            <a:r>
              <a:rPr kumimoji="0" lang="es-AR"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AR"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devices</a:t>
            </a:r>
            <a:r>
              <a:rPr kumimoji="0" lang="es-AR"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AR"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using</a:t>
            </a:r>
            <a:r>
              <a:rPr kumimoji="0" lang="es-AR"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 </a:t>
            </a:r>
            <a:r>
              <a:rPr kumimoji="0" lang="es-AR"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cryogenic</a:t>
            </a:r>
            <a:r>
              <a:rPr kumimoji="0" lang="es-AR"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MUX [</a:t>
            </a:r>
            <a:r>
              <a:rPr kumimoji="0" lang="es-AR" sz="4000" b="1"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Nat</a:t>
            </a:r>
            <a:r>
              <a:rPr kumimoji="0" lang="es-AR" sz="4000" b="1"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AR" sz="4000" b="1"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Electron</a:t>
            </a:r>
            <a:r>
              <a:rPr kumimoji="0" lang="es-AR" sz="4000" b="1"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8 75 (2025</a:t>
            </a:r>
            <a:r>
              <a:rPr kumimoji="0" lang="es-AR"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p>
          <a:p>
            <a:pPr marL="360778" marR="0" lvl="0" indent="-360778" algn="l" defTabSz="410336" rtl="0" eaLnBrk="1" fontAlgn="auto" latinLnBrk="0" hangingPunct="0">
              <a:lnSpc>
                <a:spcPct val="100000"/>
              </a:lnSpc>
              <a:spcBef>
                <a:spcPts val="599"/>
              </a:spcBef>
              <a:spcAft>
                <a:spcPts val="0"/>
              </a:spcAft>
              <a:buClrTx/>
              <a:buSzPct val="50000"/>
              <a:buFontTx/>
              <a:buBlip>
                <a:blip r:embed="rId3"/>
              </a:buBlip>
              <a:tabLst/>
              <a:defRPr sz="3600" b="0">
                <a:latin typeface="+mn-lt"/>
                <a:ea typeface="+mn-ea"/>
                <a:cs typeface="+mn-cs"/>
                <a:sym typeface="Helvetica Neue Medium"/>
              </a:defRPr>
            </a:pP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Spin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readout</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structures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including</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rf</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charge</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sensors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and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QDs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[arxiv2510.13674</a:t>
            </a:r>
            <a:r>
              <a:rPr kumimoji="0" lang="es-ES" sz="4000" b="1"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(2025)</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a:t>
            </a:r>
            <a:endParaRPr kumimoji="0" lang="es-ES" sz="4000" b="1"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0" marR="0" lvl="0" indent="0" algn="l" defTabSz="410336"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r>
              <a:rPr kumimoji="0" lang="es-ES" sz="4000" b="0" i="0" u="sng"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Classical</a:t>
            </a:r>
            <a:r>
              <a:rPr kumimoji="0" lang="es-ES" sz="4000" b="0" i="0" u="sng"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sng"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cryoelectronic</a:t>
            </a:r>
            <a:r>
              <a:rPr kumimoji="0" lang="es-ES" sz="4000" b="0" i="0" u="sng"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modules:</a:t>
            </a:r>
            <a:endPar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a:p>
            <a:pPr marL="571500" marR="0" lvl="0" indent="-571500" algn="l" defTabSz="410336" rtl="0" eaLnBrk="1" fontAlgn="auto" latinLnBrk="0" hangingPunct="0">
              <a:lnSpc>
                <a:spcPct val="100000"/>
              </a:lnSpc>
              <a:spcBef>
                <a:spcPts val="599"/>
              </a:spcBef>
              <a:spcAft>
                <a:spcPts val="0"/>
              </a:spcAft>
              <a:buClrTx/>
              <a:buSzPct val="50000"/>
              <a:buFont typeface="Arial" panose="020B0604020202020204" pitchFamily="34" charset="0"/>
              <a:buChar char="•"/>
              <a:tabLst/>
              <a:defRPr sz="3600" b="0">
                <a:latin typeface="+mn-lt"/>
                <a:ea typeface="+mn-ea"/>
                <a:cs typeface="+mn-cs"/>
                <a:sym typeface="Helvetica Neue Medium"/>
              </a:defRPr>
            </a:pP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MW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Multiplexers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Amplifiers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IQ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mixers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Filters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Voltage</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bias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DACs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40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Thermometers</a:t>
            </a: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p>
          <a:p>
            <a:pPr marL="0" marR="0" lvl="1" indent="0" algn="l" defTabSz="410336" rtl="0" eaLnBrk="1" fontAlgn="auto" latinLnBrk="0" hangingPunct="0">
              <a:lnSpc>
                <a:spcPct val="100000"/>
              </a:lnSpc>
              <a:spcBef>
                <a:spcPts val="599"/>
              </a:spcBef>
              <a:spcAft>
                <a:spcPts val="0"/>
              </a:spcAft>
              <a:buClrTx/>
              <a:buSzPct val="50000"/>
              <a:buFontTx/>
              <a:buNone/>
              <a:tabLst/>
              <a:defRPr sz="3600" b="0">
                <a:latin typeface="+mn-lt"/>
                <a:ea typeface="+mn-ea"/>
                <a:cs typeface="+mn-cs"/>
                <a:sym typeface="Helvetica Neue Medium"/>
              </a:defRPr>
            </a:pPr>
            <a:r>
              <a:rPr kumimoji="0" lang="es-ES" sz="40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3600" b="0" i="0" u="none" strike="noStrike" kern="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See</a:t>
            </a:r>
            <a:r>
              <a:rPr kumimoji="0" lang="es-ES" sz="36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a:t>
            </a:r>
            <a:r>
              <a:rPr kumimoji="0" lang="es-ES" sz="3600" b="1"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Ibberson ICECS 1-4 (2024), Oliveri et al, </a:t>
            </a:r>
            <a:r>
              <a:rPr kumimoji="0" lang="en-GB" sz="3600" b="0" i="0" u="none" strike="noStrike" kern="0" cap="none" spc="0" normalizeH="0" baseline="0" noProof="0" dirty="0">
                <a:ln>
                  <a:noFill/>
                </a:ln>
                <a:solidFill>
                  <a:srgbClr val="FFFFFF"/>
                </a:solidFill>
                <a:effectLst/>
                <a:uLnTx/>
                <a:uFillTx/>
                <a:latin typeface="Helvetica Neue"/>
                <a:sym typeface="Helvetica Neue Medium"/>
              </a:rPr>
              <a:t>IEEE Trans App Supercon (2025), Noah APR (2025)</a:t>
            </a:r>
            <a:endParaRPr kumimoji="0" lang="en-GB" sz="3600" b="1"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endParaRPr>
          </a:p>
        </p:txBody>
      </p:sp>
      <p:sp>
        <p:nvSpPr>
          <p:cNvPr id="10" name="quantum MOTION / BRIEF HISTORY">
            <a:extLst>
              <a:ext uri="{FF2B5EF4-FFF2-40B4-BE49-F238E27FC236}">
                <a16:creationId xmlns:a16="http://schemas.microsoft.com/office/drawing/2014/main" id="{62C46DB1-257B-2858-3599-1CF5B2454C32}"/>
              </a:ext>
            </a:extLst>
          </p:cNvPr>
          <p:cNvSpPr txBox="1">
            <a:spLocks/>
          </p:cNvSpPr>
          <p:nvPr/>
        </p:nvSpPr>
        <p:spPr>
          <a:xfrm>
            <a:off x="6806727" y="931786"/>
            <a:ext cx="10770577" cy="1292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ln>
                  <a:noFill/>
                </a:ln>
                <a:solidFill>
                  <a:srgbClr val="000000"/>
                </a:solidFill>
                <a:uFillTx/>
                <a:latin typeface="+mn-lt"/>
                <a:ea typeface="+mn-ea"/>
                <a:cs typeface="+mn-cs"/>
                <a:sym typeface="Helvetica Neue"/>
              </a:defRPr>
            </a:lvl9pPr>
          </a:lstStyle>
          <a:p>
            <a:pPr marL="0" marR="0" lvl="0" indent="0" algn="ctr" defTabSz="2438225" rtl="0" eaLnBrk="1" fontAlgn="auto" latinLnBrk="0" hangingPunct="0">
              <a:lnSpc>
                <a:spcPct val="100000"/>
              </a:lnSpc>
              <a:spcBef>
                <a:spcPts val="0"/>
              </a:spcBef>
              <a:spcAft>
                <a:spcPts val="0"/>
              </a:spcAft>
              <a:buClrTx/>
              <a:buSzTx/>
              <a:buFontTx/>
              <a:buNone/>
              <a:tabLst/>
              <a:defRPr sz="8400" b="0" cap="all">
                <a:solidFill>
                  <a:srgbClr val="131428"/>
                </a:solidFill>
                <a:latin typeface="Helvetica"/>
                <a:ea typeface="Helvetica"/>
                <a:cs typeface="Helvetica"/>
                <a:sym typeface="Helvetica"/>
              </a:defRPr>
            </a:pPr>
            <a:r>
              <a:rPr kumimoji="0" lang="en-GB" sz="8400" b="0" i="0" u="none" strike="noStrike" kern="0" cap="all" spc="0" normalizeH="0" baseline="0" noProof="0" dirty="0" err="1">
                <a:ln>
                  <a:noFill/>
                </a:ln>
                <a:solidFill>
                  <a:srgbClr val="FFFFFF"/>
                </a:solidFill>
                <a:effectLst/>
                <a:uLnTx/>
                <a:uFillTx/>
                <a:latin typeface="Helvetica"/>
                <a:ea typeface="Helvetica"/>
                <a:cs typeface="Helvetica"/>
                <a:sym typeface="Helvetica"/>
              </a:rPr>
              <a:t>cryo</a:t>
            </a:r>
            <a:r>
              <a:rPr kumimoji="0" lang="en-GB" sz="8400" b="0" i="0" u="none" strike="noStrike" kern="0" cap="all" spc="0" normalizeH="0" baseline="0" noProof="0" dirty="0" err="1">
                <a:ln>
                  <a:noFill/>
                </a:ln>
                <a:solidFill>
                  <a:srgbClr val="FF0000"/>
                </a:solidFill>
                <a:effectLst/>
                <a:uLnTx/>
                <a:uFillTx/>
                <a:latin typeface="Helvetica"/>
                <a:ea typeface="Helvetica"/>
                <a:cs typeface="Helvetica"/>
                <a:sym typeface="Helvetica"/>
              </a:rPr>
              <a:t>electronics</a:t>
            </a:r>
            <a:endParaRPr kumimoji="0" lang="en-GB" sz="8400" b="0" i="0" u="none" strike="noStrike" kern="0" cap="all" spc="0" normalizeH="0" baseline="0" noProof="0" dirty="0">
              <a:ln>
                <a:noFill/>
              </a:ln>
              <a:solidFill>
                <a:srgbClr val="FF2900"/>
              </a:solidFill>
              <a:effectLst/>
              <a:uLnTx/>
              <a:uFillTx/>
              <a:latin typeface="Helvetica"/>
              <a:ea typeface="Helvetica"/>
              <a:cs typeface="Helvetica"/>
              <a:sym typeface="Helvetica"/>
            </a:endParaRPr>
          </a:p>
        </p:txBody>
      </p:sp>
      <p:pic>
        <p:nvPicPr>
          <p:cNvPr id="23" name="Picture 22">
            <a:extLst>
              <a:ext uri="{FF2B5EF4-FFF2-40B4-BE49-F238E27FC236}">
                <a16:creationId xmlns:a16="http://schemas.microsoft.com/office/drawing/2014/main" id="{37FF4A72-4249-47CA-583A-49B197A96A41}"/>
              </a:ext>
            </a:extLst>
          </p:cNvPr>
          <p:cNvPicPr>
            <a:picLocks noChangeAspect="1"/>
          </p:cNvPicPr>
          <p:nvPr/>
        </p:nvPicPr>
        <p:blipFill>
          <a:blip r:embed="rId4"/>
          <a:stretch>
            <a:fillRect/>
          </a:stretch>
        </p:blipFill>
        <p:spPr>
          <a:xfrm>
            <a:off x="1219881" y="3861030"/>
            <a:ext cx="16184567" cy="4659874"/>
          </a:xfrm>
          <a:prstGeom prst="rect">
            <a:avLst/>
          </a:prstGeom>
        </p:spPr>
      </p:pic>
      <p:pic>
        <p:nvPicPr>
          <p:cNvPr id="7" name="Picture 6">
            <a:extLst>
              <a:ext uri="{FF2B5EF4-FFF2-40B4-BE49-F238E27FC236}">
                <a16:creationId xmlns:a16="http://schemas.microsoft.com/office/drawing/2014/main" id="{804DB5BD-3194-9E21-8013-F7C618C7ED9D}"/>
              </a:ext>
            </a:extLst>
          </p:cNvPr>
          <p:cNvPicPr>
            <a:picLocks noChangeAspect="1"/>
          </p:cNvPicPr>
          <p:nvPr/>
        </p:nvPicPr>
        <p:blipFill>
          <a:blip r:embed="rId5"/>
          <a:stretch>
            <a:fillRect/>
          </a:stretch>
        </p:blipFill>
        <p:spPr>
          <a:xfrm>
            <a:off x="17845898" y="3861030"/>
            <a:ext cx="4086787" cy="4086787"/>
          </a:xfrm>
          <a:prstGeom prst="rect">
            <a:avLst/>
          </a:prstGeom>
        </p:spPr>
      </p:pic>
      <p:sp>
        <p:nvSpPr>
          <p:cNvPr id="8" name="TextBox 7">
            <a:extLst>
              <a:ext uri="{FF2B5EF4-FFF2-40B4-BE49-F238E27FC236}">
                <a16:creationId xmlns:a16="http://schemas.microsoft.com/office/drawing/2014/main" id="{31C74867-0461-FC9F-C1F6-A829D8DCE55B}"/>
              </a:ext>
            </a:extLst>
          </p:cNvPr>
          <p:cNvSpPr txBox="1"/>
          <p:nvPr/>
        </p:nvSpPr>
        <p:spPr>
          <a:xfrm>
            <a:off x="19187803" y="7897501"/>
            <a:ext cx="1160574" cy="5027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2600" b="0" i="0" u="none" strike="noStrike" kern="0" cap="none" spc="0" normalizeH="0" baseline="0" noProof="0" dirty="0">
                <a:ln>
                  <a:noFill/>
                </a:ln>
                <a:solidFill>
                  <a:srgbClr val="FFFFFF"/>
                </a:solidFill>
                <a:effectLst/>
                <a:uLnTx/>
                <a:uFillTx/>
                <a:latin typeface="Helvetica Neue"/>
                <a:ea typeface="+mn-ea"/>
                <a:cs typeface="+mn-cs"/>
                <a:sym typeface="Helvetica Neue"/>
              </a:rPr>
              <a:t>Hoxton</a:t>
            </a:r>
          </a:p>
        </p:txBody>
      </p:sp>
      <p:pic>
        <p:nvPicPr>
          <p:cNvPr id="2" name="Image" descr="Image">
            <a:extLst>
              <a:ext uri="{FF2B5EF4-FFF2-40B4-BE49-F238E27FC236}">
                <a16:creationId xmlns:a16="http://schemas.microsoft.com/office/drawing/2014/main" id="{FCAD80D9-50CB-B99F-5101-951C9D609D40}"/>
              </a:ext>
            </a:extLst>
          </p:cNvPr>
          <p:cNvPicPr>
            <a:picLocks noChangeAspect="1"/>
          </p:cNvPicPr>
          <p:nvPr/>
        </p:nvPicPr>
        <p:blipFill>
          <a:blip r:embed="rId6"/>
          <a:stretch>
            <a:fillRect/>
          </a:stretch>
        </p:blipFill>
        <p:spPr>
          <a:xfrm>
            <a:off x="463966" y="12641551"/>
            <a:ext cx="2764839" cy="688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Tree>
    <p:extLst>
      <p:ext uri="{BB962C8B-B14F-4D97-AF65-F5344CB8AC3E}">
        <p14:creationId xmlns:p14="http://schemas.microsoft.com/office/powerpoint/2010/main" val="1916875631"/>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12111-9AE7-73E9-B512-F5456A0A30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949AFF-D974-D512-DAF3-7C9A39E20DEB}"/>
              </a:ext>
            </a:extLst>
          </p:cNvPr>
          <p:cNvSpPr/>
          <p:nvPr/>
        </p:nvSpPr>
        <p:spPr>
          <a:xfrm>
            <a:off x="0" y="-23577"/>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3" name="Image" descr="Image">
            <a:extLst>
              <a:ext uri="{FF2B5EF4-FFF2-40B4-BE49-F238E27FC236}">
                <a16:creationId xmlns:a16="http://schemas.microsoft.com/office/drawing/2014/main" id="{F37C1E85-79E9-2E76-7325-BC87ED1293EE}"/>
              </a:ext>
            </a:extLst>
          </p:cNvPr>
          <p:cNvPicPr>
            <a:picLocks noChangeAspect="1"/>
          </p:cNvPicPr>
          <p:nvPr/>
        </p:nvPicPr>
        <p:blipFill>
          <a:blip r:embed="rId2"/>
          <a:stretch>
            <a:fillRect/>
          </a:stretch>
        </p:blipFill>
        <p:spPr>
          <a:xfrm>
            <a:off x="961499" y="12310937"/>
            <a:ext cx="2733565" cy="680294"/>
          </a:xfrm>
          <a:prstGeom prst="rect">
            <a:avLst/>
          </a:prstGeom>
        </p:spPr>
      </p:pic>
      <p:grpSp>
        <p:nvGrpSpPr>
          <p:cNvPr id="97" name="Group 96">
            <a:extLst>
              <a:ext uri="{FF2B5EF4-FFF2-40B4-BE49-F238E27FC236}">
                <a16:creationId xmlns:a16="http://schemas.microsoft.com/office/drawing/2014/main" id="{7239F32E-D588-4312-551A-EFE0D14B1D72}"/>
              </a:ext>
            </a:extLst>
          </p:cNvPr>
          <p:cNvGrpSpPr/>
          <p:nvPr/>
        </p:nvGrpSpPr>
        <p:grpSpPr>
          <a:xfrm>
            <a:off x="1390800" y="4160826"/>
            <a:ext cx="9505056" cy="5883968"/>
            <a:chOff x="689050" y="2080413"/>
            <a:chExt cx="4752528" cy="2941984"/>
          </a:xfrm>
        </p:grpSpPr>
        <p:grpSp>
          <p:nvGrpSpPr>
            <p:cNvPr id="83" name="Group 82">
              <a:extLst>
                <a:ext uri="{FF2B5EF4-FFF2-40B4-BE49-F238E27FC236}">
                  <a16:creationId xmlns:a16="http://schemas.microsoft.com/office/drawing/2014/main" id="{BE05C54F-ADEB-DFD6-7DE4-8B74178F7225}"/>
                </a:ext>
              </a:extLst>
            </p:cNvPr>
            <p:cNvGrpSpPr/>
            <p:nvPr/>
          </p:nvGrpSpPr>
          <p:grpSpPr>
            <a:xfrm>
              <a:off x="689050" y="2583309"/>
              <a:ext cx="4752528" cy="2439088"/>
              <a:chOff x="3622573" y="7092133"/>
              <a:chExt cx="6371074" cy="2825351"/>
            </a:xfrm>
          </p:grpSpPr>
          <p:sp>
            <p:nvSpPr>
              <p:cNvPr id="84" name="Rectangle 83">
                <a:extLst>
                  <a:ext uri="{FF2B5EF4-FFF2-40B4-BE49-F238E27FC236}">
                    <a16:creationId xmlns:a16="http://schemas.microsoft.com/office/drawing/2014/main" id="{D4B2F904-1D6E-01EE-9514-51D297915C78}"/>
                  </a:ext>
                </a:extLst>
              </p:cNvPr>
              <p:cNvSpPr/>
              <p:nvPr/>
            </p:nvSpPr>
            <p:spPr>
              <a:xfrm>
                <a:off x="3622573" y="7983522"/>
                <a:ext cx="6371074" cy="689266"/>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endParaRPr lang="en-GB" sz="6400" kern="1200">
                  <a:solidFill>
                    <a:srgbClr val="FFFFFF"/>
                  </a:solidFill>
                  <a:latin typeface="Helvetica Neue Medium"/>
                  <a:ea typeface="Helvetica Neue Medium"/>
                  <a:cs typeface="Helvetica Neue Medium"/>
                  <a:sym typeface="Helvetica Neue Medium"/>
                </a:endParaRPr>
              </a:p>
            </p:txBody>
          </p:sp>
          <p:grpSp>
            <p:nvGrpSpPr>
              <p:cNvPr id="85" name="Group 84">
                <a:extLst>
                  <a:ext uri="{FF2B5EF4-FFF2-40B4-BE49-F238E27FC236}">
                    <a16:creationId xmlns:a16="http://schemas.microsoft.com/office/drawing/2014/main" id="{264B5FEF-A953-D1C0-1C1C-24DD09BFA73A}"/>
                  </a:ext>
                </a:extLst>
              </p:cNvPr>
              <p:cNvGrpSpPr/>
              <p:nvPr/>
            </p:nvGrpSpPr>
            <p:grpSpPr>
              <a:xfrm>
                <a:off x="4205154" y="7092133"/>
                <a:ext cx="5205912" cy="2825351"/>
                <a:chOff x="2014577" y="4922435"/>
                <a:chExt cx="5205912" cy="2825351"/>
              </a:xfrm>
            </p:grpSpPr>
            <p:pic>
              <p:nvPicPr>
                <p:cNvPr id="86" name="Graphic 85">
                  <a:extLst>
                    <a:ext uri="{FF2B5EF4-FFF2-40B4-BE49-F238E27FC236}">
                      <a16:creationId xmlns:a16="http://schemas.microsoft.com/office/drawing/2014/main" id="{698980B3-CF42-CB3C-13CE-AC136B7B90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14577" y="4922435"/>
                  <a:ext cx="5205912" cy="2825351"/>
                </a:xfrm>
                <a:prstGeom prst="rect">
                  <a:avLst/>
                </a:prstGeom>
              </p:spPr>
            </p:pic>
            <p:sp>
              <p:nvSpPr>
                <p:cNvPr id="87" name="Oval 86">
                  <a:extLst>
                    <a:ext uri="{FF2B5EF4-FFF2-40B4-BE49-F238E27FC236}">
                      <a16:creationId xmlns:a16="http://schemas.microsoft.com/office/drawing/2014/main" id="{9EB00897-2910-394A-4721-093CCE3F2B85}"/>
                    </a:ext>
                  </a:extLst>
                </p:cNvPr>
                <p:cNvSpPr/>
                <p:nvPr/>
              </p:nvSpPr>
              <p:spPr>
                <a:xfrm>
                  <a:off x="4416197" y="6047372"/>
                  <a:ext cx="315544" cy="161515"/>
                </a:xfrm>
                <a:prstGeom prst="ellipse">
                  <a:avLst/>
                </a:prstGeom>
                <a:solidFill>
                  <a:srgbClr val="02CE15"/>
                </a:solidFill>
                <a:ln w="12700" cap="flat">
                  <a:noFill/>
                  <a:miter lim="400000"/>
                </a:ln>
                <a:effectLst>
                  <a:glow rad="228600">
                    <a:schemeClr val="accent3">
                      <a:satMod val="175000"/>
                      <a:alpha val="40000"/>
                    </a:schemeClr>
                  </a:glo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1651000"/>
                  <a:endParaRPr lang="en-GB" sz="6400" kern="1200">
                    <a:solidFill>
                      <a:srgbClr val="FFFFFF"/>
                    </a:solidFill>
                    <a:latin typeface="Calibri"/>
                    <a:sym typeface="Helvetica Neue Medium"/>
                  </a:endParaRPr>
                </a:p>
              </p:txBody>
            </p:sp>
          </p:grpSp>
        </p:grpSp>
        <p:sp>
          <p:nvSpPr>
            <p:cNvPr id="93" name="Variational quantum algorithms may require very large number of repetitions of a quantum circuit, or variations thereof, to solve a problem…">
              <a:extLst>
                <a:ext uri="{FF2B5EF4-FFF2-40B4-BE49-F238E27FC236}">
                  <a16:creationId xmlns:a16="http://schemas.microsoft.com/office/drawing/2014/main" id="{36376693-52A7-B025-AA11-F282721F1CB9}"/>
                </a:ext>
              </a:extLst>
            </p:cNvPr>
            <p:cNvSpPr txBox="1"/>
            <p:nvPr/>
          </p:nvSpPr>
          <p:spPr>
            <a:xfrm>
              <a:off x="1481138" y="2080413"/>
              <a:ext cx="562818" cy="441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algn="l" defTabSz="820710">
                <a:spcBef>
                  <a:spcPts val="1198"/>
                </a:spcBef>
                <a:buSzPct val="50000"/>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D</a:t>
              </a:r>
            </a:p>
          </p:txBody>
        </p:sp>
        <p:sp>
          <p:nvSpPr>
            <p:cNvPr id="94" name="Variational quantum algorithms may require very large number of repetitions of a quantum circuit, or variations thereof, to solve a problem…">
              <a:extLst>
                <a:ext uri="{FF2B5EF4-FFF2-40B4-BE49-F238E27FC236}">
                  <a16:creationId xmlns:a16="http://schemas.microsoft.com/office/drawing/2014/main" id="{31D35C8A-D2F6-E54F-2856-F6A6BD7E499C}"/>
                </a:ext>
              </a:extLst>
            </p:cNvPr>
            <p:cNvSpPr txBox="1"/>
            <p:nvPr/>
          </p:nvSpPr>
          <p:spPr>
            <a:xfrm>
              <a:off x="2925158" y="2080413"/>
              <a:ext cx="562818" cy="441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algn="l" defTabSz="820710">
                <a:spcBef>
                  <a:spcPts val="1198"/>
                </a:spcBef>
                <a:buSzPct val="50000"/>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G</a:t>
              </a:r>
            </a:p>
          </p:txBody>
        </p:sp>
        <p:sp>
          <p:nvSpPr>
            <p:cNvPr id="95" name="Variational quantum algorithms may require very large number of repetitions of a quantum circuit, or variations thereof, to solve a problem…">
              <a:extLst>
                <a:ext uri="{FF2B5EF4-FFF2-40B4-BE49-F238E27FC236}">
                  <a16:creationId xmlns:a16="http://schemas.microsoft.com/office/drawing/2014/main" id="{68616FEF-2EE4-9216-25B0-031ADDE6ACAE}"/>
                </a:ext>
              </a:extLst>
            </p:cNvPr>
            <p:cNvSpPr txBox="1"/>
            <p:nvPr/>
          </p:nvSpPr>
          <p:spPr>
            <a:xfrm>
              <a:off x="4351954" y="2080413"/>
              <a:ext cx="562818" cy="441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algn="l" defTabSz="820710">
                <a:spcBef>
                  <a:spcPts val="1198"/>
                </a:spcBef>
                <a:buSzPct val="50000"/>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S</a:t>
              </a:r>
            </a:p>
          </p:txBody>
        </p:sp>
        <p:sp>
          <p:nvSpPr>
            <p:cNvPr id="96" name="Variational quantum algorithms may require very large number of repetitions of a quantum circuit, or variations thereof, to solve a problem…">
              <a:extLst>
                <a:ext uri="{FF2B5EF4-FFF2-40B4-BE49-F238E27FC236}">
                  <a16:creationId xmlns:a16="http://schemas.microsoft.com/office/drawing/2014/main" id="{ACC981EA-CEA0-C3A2-956D-F9EFB28E9635}"/>
                </a:ext>
              </a:extLst>
            </p:cNvPr>
            <p:cNvSpPr txBox="1"/>
            <p:nvPr/>
          </p:nvSpPr>
          <p:spPr>
            <a:xfrm>
              <a:off x="2779436" y="4067729"/>
              <a:ext cx="562818" cy="441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algn="l" defTabSz="820710">
                <a:spcBef>
                  <a:spcPts val="1198"/>
                </a:spcBef>
                <a:buSzPct val="50000"/>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BG</a:t>
              </a:r>
            </a:p>
          </p:txBody>
        </p:sp>
      </p:grpSp>
      <p:sp>
        <p:nvSpPr>
          <p:cNvPr id="82" name="Title 1">
            <a:extLst>
              <a:ext uri="{FF2B5EF4-FFF2-40B4-BE49-F238E27FC236}">
                <a16:creationId xmlns:a16="http://schemas.microsoft.com/office/drawing/2014/main" id="{7CF28B7D-6265-3429-8361-9893AD011B7A}"/>
              </a:ext>
            </a:extLst>
          </p:cNvPr>
          <p:cNvSpPr txBox="1">
            <a:spLocks/>
          </p:cNvSpPr>
          <p:nvPr/>
        </p:nvSpPr>
        <p:spPr>
          <a:xfrm>
            <a:off x="2486412" y="156880"/>
            <a:ext cx="19411176" cy="1706880"/>
          </a:xfrm>
        </p:spPr>
        <p:txBody>
          <a:bodyPr/>
          <a:lstStyle>
            <a:lvl1pPr algn="ctr" defTabSz="914400" rtl="0" eaLnBrk="1" latinLnBrk="0" hangingPunct="1">
              <a:spcBef>
                <a:spcPct val="0"/>
              </a:spcBef>
              <a:buNone/>
              <a:defRPr sz="4400" b="1" kern="1200">
                <a:solidFill>
                  <a:schemeClr val="tx1"/>
                </a:solidFill>
                <a:latin typeface="+mn-lt"/>
                <a:ea typeface="+mj-ea"/>
                <a:cs typeface="+mj-cs"/>
              </a:defRPr>
            </a:lvl1pPr>
          </a:lstStyle>
          <a:p>
            <a:pPr defTabSz="1828800">
              <a:defRPr/>
            </a:pPr>
            <a:r>
              <a:rPr lang="en-GB" sz="8800" dirty="0">
                <a:solidFill>
                  <a:srgbClr val="000000"/>
                </a:solidFill>
                <a:latin typeface="Calibri"/>
              </a:rPr>
              <a:t>The Device: A Quantum Dot</a:t>
            </a:r>
          </a:p>
        </p:txBody>
      </p:sp>
      <p:pic>
        <p:nvPicPr>
          <p:cNvPr id="88" name="Picture 87">
            <a:extLst>
              <a:ext uri="{FF2B5EF4-FFF2-40B4-BE49-F238E27FC236}">
                <a16:creationId xmlns:a16="http://schemas.microsoft.com/office/drawing/2014/main" id="{BDFB5DC8-149A-0B6E-4774-D82EEB4562B8}"/>
              </a:ext>
            </a:extLst>
          </p:cNvPr>
          <p:cNvPicPr>
            <a:picLocks noChangeAspect="1"/>
          </p:cNvPicPr>
          <p:nvPr/>
        </p:nvPicPr>
        <p:blipFill>
          <a:blip r:embed="rId4"/>
          <a:stretch>
            <a:fillRect/>
          </a:stretch>
        </p:blipFill>
        <p:spPr>
          <a:xfrm>
            <a:off x="11439271" y="4409729"/>
            <a:ext cx="11820918" cy="6059462"/>
          </a:xfrm>
          <a:prstGeom prst="rect">
            <a:avLst/>
          </a:prstGeom>
        </p:spPr>
      </p:pic>
      <p:sp>
        <p:nvSpPr>
          <p:cNvPr id="89" name="Variational quantum algorithms may require very large number of repetitions of a quantum circuit, or variations thereof, to solve a problem…">
            <a:extLst>
              <a:ext uri="{FF2B5EF4-FFF2-40B4-BE49-F238E27FC236}">
                <a16:creationId xmlns:a16="http://schemas.microsoft.com/office/drawing/2014/main" id="{BA6B5E76-4203-D4AC-0844-444B3BF755E4}"/>
              </a:ext>
            </a:extLst>
          </p:cNvPr>
          <p:cNvSpPr txBox="1"/>
          <p:nvPr/>
        </p:nvSpPr>
        <p:spPr>
          <a:xfrm>
            <a:off x="269703" y="2457552"/>
            <a:ext cx="23844594" cy="2144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5"/>
              </a:buBlip>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Few-electron quantum dots (the building block of </a:t>
            </a:r>
            <a:r>
              <a:rPr lang="en-GB" sz="4800" dirty="0" err="1">
                <a:solidFill>
                  <a:srgbClr val="000000"/>
                </a:solidFill>
                <a:latin typeface="Helvetica Neue Light"/>
                <a:ea typeface="Helvetica Neue Light"/>
                <a:cs typeface="Helvetica Neue Light"/>
                <a:sym typeface="Helvetica Neue Light"/>
              </a:rPr>
              <a:t>semicon</a:t>
            </a:r>
            <a:r>
              <a:rPr lang="en-GB" sz="4800" dirty="0">
                <a:solidFill>
                  <a:srgbClr val="000000"/>
                </a:solidFill>
                <a:latin typeface="Helvetica Neue Light"/>
                <a:ea typeface="Helvetica Neue Light"/>
                <a:cs typeface="Helvetica Neue Light"/>
                <a:sym typeface="Helvetica Neue Light"/>
              </a:rPr>
              <a:t> QC) demonstrated in 22FDX</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sp>
        <p:nvSpPr>
          <p:cNvPr id="90" name="Rectangle 89">
            <a:extLst>
              <a:ext uri="{FF2B5EF4-FFF2-40B4-BE49-F238E27FC236}">
                <a16:creationId xmlns:a16="http://schemas.microsoft.com/office/drawing/2014/main" id="{C19CFD6D-F18B-F5E3-824F-AC37586CF55B}"/>
              </a:ext>
            </a:extLst>
          </p:cNvPr>
          <p:cNvSpPr/>
          <p:nvPr/>
        </p:nvSpPr>
        <p:spPr>
          <a:xfrm>
            <a:off x="13176407" y="11865916"/>
            <a:ext cx="7920878" cy="584775"/>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Thomas et al. Nat Electron 8 75 (2025)</a:t>
            </a:r>
            <a:endParaRPr lang="en-US" sz="3200" kern="1200" dirty="0">
              <a:solidFill>
                <a:srgbClr val="FFFFFF"/>
              </a:solidFill>
              <a:latin typeface="Helvetica Neue Light"/>
            </a:endParaRPr>
          </a:p>
        </p:txBody>
      </p:sp>
      <p:sp>
        <p:nvSpPr>
          <p:cNvPr id="91" name="Rectangle 90">
            <a:extLst>
              <a:ext uri="{FF2B5EF4-FFF2-40B4-BE49-F238E27FC236}">
                <a16:creationId xmlns:a16="http://schemas.microsoft.com/office/drawing/2014/main" id="{31EDAB9A-558F-9273-D9A1-A26682F9ABAB}"/>
              </a:ext>
            </a:extLst>
          </p:cNvPr>
          <p:cNvSpPr/>
          <p:nvPr/>
        </p:nvSpPr>
        <p:spPr>
          <a:xfrm>
            <a:off x="2259958" y="11865916"/>
            <a:ext cx="7776864" cy="584775"/>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Ibberson et al. ICECS (2024)</a:t>
            </a:r>
            <a:endParaRPr lang="en-US" sz="3200" kern="1200" dirty="0">
              <a:solidFill>
                <a:srgbClr val="FFFFFF"/>
              </a:solidFill>
              <a:latin typeface="Helvetica Neue Light"/>
            </a:endParaRPr>
          </a:p>
        </p:txBody>
      </p:sp>
      <p:sp>
        <p:nvSpPr>
          <p:cNvPr id="92" name="Variational quantum algorithms may require very large number of repetitions of a quantum circuit, or variations thereof, to solve a problem…">
            <a:extLst>
              <a:ext uri="{FF2B5EF4-FFF2-40B4-BE49-F238E27FC236}">
                <a16:creationId xmlns:a16="http://schemas.microsoft.com/office/drawing/2014/main" id="{10EA99BB-B58D-C451-1461-596C1A4DCD89}"/>
              </a:ext>
            </a:extLst>
          </p:cNvPr>
          <p:cNvSpPr txBox="1"/>
          <p:nvPr/>
        </p:nvSpPr>
        <p:spPr>
          <a:xfrm>
            <a:off x="2173953" y="10549780"/>
            <a:ext cx="19759162" cy="8827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5"/>
              </a:buBlip>
              <a:defRPr sz="3600" b="0">
                <a:latin typeface="+mn-lt"/>
                <a:ea typeface="+mn-ea"/>
                <a:cs typeface="+mn-cs"/>
                <a:sym typeface="Helvetica Neue Medium"/>
              </a:defRPr>
            </a:pPr>
            <a:r>
              <a:rPr lang="en-GB" sz="4800" dirty="0">
                <a:solidFill>
                  <a:srgbClr val="000000"/>
                </a:solidFill>
                <a:latin typeface="Helvetica Neue Light"/>
                <a:ea typeface="Helvetica Neue Light"/>
                <a:cs typeface="Helvetica Neue Light"/>
                <a:sym typeface="Helvetica Neue Light"/>
              </a:rPr>
              <a:t>At cryogenic temperatures - &gt; Isolated electrons in the silicon channel </a:t>
            </a:r>
          </a:p>
        </p:txBody>
      </p:sp>
      <p:grpSp>
        <p:nvGrpSpPr>
          <p:cNvPr id="6" name="Group 5">
            <a:extLst>
              <a:ext uri="{FF2B5EF4-FFF2-40B4-BE49-F238E27FC236}">
                <a16:creationId xmlns:a16="http://schemas.microsoft.com/office/drawing/2014/main" id="{ED3293EC-7DDA-0B41-D9AD-548A9A44970A}"/>
              </a:ext>
            </a:extLst>
          </p:cNvPr>
          <p:cNvGrpSpPr/>
          <p:nvPr/>
        </p:nvGrpSpPr>
        <p:grpSpPr>
          <a:xfrm>
            <a:off x="19789810" y="286964"/>
            <a:ext cx="1440160" cy="1446712"/>
            <a:chOff x="4687369" y="3939609"/>
            <a:chExt cx="1152000" cy="1152128"/>
          </a:xfrm>
        </p:grpSpPr>
        <p:pic>
          <p:nvPicPr>
            <p:cNvPr id="7" name="Graphic 6">
              <a:extLst>
                <a:ext uri="{FF2B5EF4-FFF2-40B4-BE49-F238E27FC236}">
                  <a16:creationId xmlns:a16="http://schemas.microsoft.com/office/drawing/2014/main" id="{3C185FE5-29B1-DBC0-C7C4-497424EDEB1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93506" y="4030653"/>
              <a:ext cx="939726" cy="970040"/>
            </a:xfrm>
            <a:prstGeom prst="rect">
              <a:avLst/>
            </a:prstGeom>
          </p:spPr>
        </p:pic>
        <p:sp>
          <p:nvSpPr>
            <p:cNvPr id="8" name="Oval 7">
              <a:extLst>
                <a:ext uri="{FF2B5EF4-FFF2-40B4-BE49-F238E27FC236}">
                  <a16:creationId xmlns:a16="http://schemas.microsoft.com/office/drawing/2014/main" id="{C16452F2-4B46-D632-64ED-DBC34C60AB8C}"/>
                </a:ext>
              </a:extLst>
            </p:cNvPr>
            <p:cNvSpPr/>
            <p:nvPr/>
          </p:nvSpPr>
          <p:spPr>
            <a:xfrm>
              <a:off x="4687369" y="3939609"/>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Tree>
    <p:extLst>
      <p:ext uri="{BB962C8B-B14F-4D97-AF65-F5344CB8AC3E}">
        <p14:creationId xmlns:p14="http://schemas.microsoft.com/office/powerpoint/2010/main" val="144640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fade">
                                      <p:cBhvr>
                                        <p:cTn id="10" dur="500"/>
                                        <p:tgtEl>
                                          <p:spTgt spid="9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lide Number"/>
          <p:cNvSpPr txBox="1">
            <a:spLocks noGrp="1"/>
          </p:cNvSpPr>
          <p:nvPr>
            <p:ph type="sldNum" sz="quarter" idx="2"/>
          </p:nvPr>
        </p:nvSpPr>
        <p:spPr>
          <a:xfrm>
            <a:off x="23093569" y="12641551"/>
            <a:ext cx="213158" cy="2998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6</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p:cNvSpPr txBox="1">
            <a:spLocks noGrp="1"/>
          </p:cNvSpPr>
          <p:nvPr>
            <p:ph type="body" idx="13"/>
          </p:nvPr>
        </p:nvSpPr>
        <p:spPr>
          <a:xfrm>
            <a:off x="3425193" y="931369"/>
            <a:ext cx="17533646"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Electrical readout of </a:t>
            </a:r>
            <a:r>
              <a:rPr lang="en-GB" dirty="0">
                <a:solidFill>
                  <a:srgbClr val="FF2900"/>
                </a:solidFill>
              </a:rPr>
              <a:t>SPINs</a:t>
            </a:r>
            <a:endParaRPr dirty="0">
              <a:solidFill>
                <a:srgbClr val="FF2900"/>
              </a:solidFill>
            </a:endParaRPr>
          </a:p>
        </p:txBody>
      </p:sp>
      <p:sp>
        <p:nvSpPr>
          <p:cNvPr id="3" name="CuadroTexto 4">
            <a:extLst>
              <a:ext uri="{FF2B5EF4-FFF2-40B4-BE49-F238E27FC236}">
                <a16:creationId xmlns:a16="http://schemas.microsoft.com/office/drawing/2014/main" id="{61C3E39E-EF02-CD6E-C912-2A2EA2A73B6A}"/>
              </a:ext>
            </a:extLst>
          </p:cNvPr>
          <p:cNvSpPr txBox="1"/>
          <p:nvPr/>
        </p:nvSpPr>
        <p:spPr>
          <a:xfrm>
            <a:off x="671773" y="2819647"/>
            <a:ext cx="18694400" cy="27515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600" lvl="0" indent="-228600" algn="l" defTabSz="914400" hangingPunct="1">
              <a:lnSpc>
                <a:spcPct val="90000"/>
              </a:lnSpc>
              <a:spcBef>
                <a:spcPts val="1000"/>
              </a:spcBef>
              <a:buFont typeface="Arial" panose="020B0604020202020204" pitchFamily="34" charset="0"/>
              <a:buChar char="•"/>
              <a:defRPr/>
            </a:pPr>
            <a:r>
              <a:rPr lang="en-GB" sz="4800" dirty="0">
                <a:solidFill>
                  <a:schemeClr val="bg1"/>
                </a:solidFill>
                <a:latin typeface="Calibri" panose="020F0502020204030204"/>
              </a:rPr>
              <a:t>Measuring the spin of a single electron is an extremely hard task</a:t>
            </a:r>
          </a:p>
          <a:p>
            <a:pPr lvl="0" algn="l" defTabSz="914400" hangingPunct="1">
              <a:lnSpc>
                <a:spcPct val="90000"/>
              </a:lnSpc>
              <a:defRPr/>
            </a:pPr>
            <a:r>
              <a:rPr lang="en-GB" sz="4800" dirty="0">
                <a:solidFill>
                  <a:schemeClr val="bg1"/>
                </a:solidFill>
                <a:latin typeface="Calibri" panose="020F0502020204030204"/>
              </a:rPr>
              <a:t>	- Spin-selective optical excitation</a:t>
            </a:r>
          </a:p>
          <a:p>
            <a:pPr lvl="0" algn="l" defTabSz="914400" hangingPunct="1">
              <a:lnSpc>
                <a:spcPct val="90000"/>
              </a:lnSpc>
              <a:defRPr/>
            </a:pPr>
            <a:r>
              <a:rPr lang="en-GB" sz="4800" dirty="0">
                <a:solidFill>
                  <a:schemeClr val="bg1"/>
                </a:solidFill>
                <a:latin typeface="Calibri" panose="020F0502020204030204"/>
              </a:rPr>
              <a:t>	- Magnetic resonance force microscopy</a:t>
            </a:r>
          </a:p>
          <a:p>
            <a:pPr lvl="0" algn="l" defTabSz="914400" hangingPunct="1">
              <a:lnSpc>
                <a:spcPct val="90000"/>
              </a:lnSpc>
              <a:defRPr/>
            </a:pPr>
            <a:r>
              <a:rPr lang="en-GB" sz="4800" dirty="0">
                <a:solidFill>
                  <a:schemeClr val="bg1"/>
                </a:solidFill>
                <a:latin typeface="Calibri" panose="020F0502020204030204"/>
              </a:rPr>
              <a:t>	- Direct electrical readout is complex </a:t>
            </a:r>
          </a:p>
        </p:txBody>
      </p:sp>
      <p:pic>
        <p:nvPicPr>
          <p:cNvPr id="5" name="Picture 4">
            <a:extLst>
              <a:ext uri="{FF2B5EF4-FFF2-40B4-BE49-F238E27FC236}">
                <a16:creationId xmlns:a16="http://schemas.microsoft.com/office/drawing/2014/main" id="{5BDBD18F-072E-F89D-766C-7E655B5C2D12}"/>
              </a:ext>
            </a:extLst>
          </p:cNvPr>
          <p:cNvPicPr>
            <a:picLocks noChangeAspect="1"/>
          </p:cNvPicPr>
          <p:nvPr/>
        </p:nvPicPr>
        <p:blipFill>
          <a:blip r:embed="rId3"/>
          <a:stretch>
            <a:fillRect/>
          </a:stretch>
        </p:blipFill>
        <p:spPr>
          <a:xfrm>
            <a:off x="671773" y="7000960"/>
            <a:ext cx="6356824" cy="3952788"/>
          </a:xfrm>
          <a:prstGeom prst="rect">
            <a:avLst/>
          </a:prstGeom>
        </p:spPr>
      </p:pic>
      <p:grpSp>
        <p:nvGrpSpPr>
          <p:cNvPr id="32" name="Group 31">
            <a:extLst>
              <a:ext uri="{FF2B5EF4-FFF2-40B4-BE49-F238E27FC236}">
                <a16:creationId xmlns:a16="http://schemas.microsoft.com/office/drawing/2014/main" id="{197DBE42-656D-4D8E-52B9-4DA2AB228DD7}"/>
              </a:ext>
            </a:extLst>
          </p:cNvPr>
          <p:cNvGrpSpPr/>
          <p:nvPr/>
        </p:nvGrpSpPr>
        <p:grpSpPr>
          <a:xfrm>
            <a:off x="5261870" y="6166785"/>
            <a:ext cx="10147574" cy="4895016"/>
            <a:chOff x="5261870" y="6166785"/>
            <a:chExt cx="10147574" cy="4895016"/>
          </a:xfrm>
        </p:grpSpPr>
        <p:pic>
          <p:nvPicPr>
            <p:cNvPr id="21" name="Picture 20">
              <a:extLst>
                <a:ext uri="{FF2B5EF4-FFF2-40B4-BE49-F238E27FC236}">
                  <a16:creationId xmlns:a16="http://schemas.microsoft.com/office/drawing/2014/main" id="{369BD0CF-AC9B-3743-E5A6-AE67DA3EE4C4}"/>
                </a:ext>
              </a:extLst>
            </p:cNvPr>
            <p:cNvPicPr>
              <a:picLocks noChangeAspect="1"/>
            </p:cNvPicPr>
            <p:nvPr/>
          </p:nvPicPr>
          <p:blipFill>
            <a:blip r:embed="rId4"/>
            <a:stretch>
              <a:fillRect/>
            </a:stretch>
          </p:blipFill>
          <p:spPr>
            <a:xfrm>
              <a:off x="9767014" y="6794417"/>
              <a:ext cx="5642430" cy="4267384"/>
            </a:xfrm>
            <a:prstGeom prst="rect">
              <a:avLst/>
            </a:prstGeom>
          </p:spPr>
        </p:pic>
        <p:sp>
          <p:nvSpPr>
            <p:cNvPr id="23" name="TextBox 22">
              <a:extLst>
                <a:ext uri="{FF2B5EF4-FFF2-40B4-BE49-F238E27FC236}">
                  <a16:creationId xmlns:a16="http://schemas.microsoft.com/office/drawing/2014/main" id="{110926F2-8DC4-11E8-FDC8-57B8AB6FF541}"/>
                </a:ext>
              </a:extLst>
            </p:cNvPr>
            <p:cNvSpPr txBox="1"/>
            <p:nvPr/>
          </p:nvSpPr>
          <p:spPr>
            <a:xfrm>
              <a:off x="5261870" y="6166785"/>
              <a:ext cx="6127711"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2337" hangingPunct="0"/>
              <a:r>
                <a:rPr lang="en-GB" sz="4800" b="1" kern="0" dirty="0">
                  <a:solidFill>
                    <a:schemeClr val="bg1"/>
                  </a:solidFill>
                  <a:latin typeface="Helvetica Neue Light"/>
                  <a:ea typeface="HGPｺﾞｼｯｸE"/>
                  <a:cs typeface="Times New Roman" panose="02020603050405020304" pitchFamily="18" charset="0"/>
                  <a:sym typeface="Helvetica Neue"/>
                </a:rPr>
                <a:t>Spin-to-charge </a:t>
              </a:r>
            </a:p>
            <a:p>
              <a:pPr algn="ctr" defTabSz="412337" hangingPunct="0"/>
              <a:r>
                <a:rPr lang="en-GB" sz="4800" b="1" kern="0" dirty="0">
                  <a:solidFill>
                    <a:schemeClr val="bg1"/>
                  </a:solidFill>
                  <a:latin typeface="Helvetica Neue Light"/>
                  <a:ea typeface="HGPｺﾞｼｯｸE"/>
                  <a:cs typeface="Times New Roman" panose="02020603050405020304" pitchFamily="18" charset="0"/>
                  <a:sym typeface="Helvetica Neue"/>
                </a:rPr>
                <a:t>conversion</a:t>
              </a:r>
              <a:endParaRPr lang="en-GB" sz="4800" b="1" kern="0" dirty="0">
                <a:solidFill>
                  <a:schemeClr val="bg1"/>
                </a:solidFill>
                <a:latin typeface="Helvetica Neue"/>
                <a:sym typeface="Helvetica Neue"/>
              </a:endParaRPr>
            </a:p>
          </p:txBody>
        </p:sp>
        <p:sp>
          <p:nvSpPr>
            <p:cNvPr id="7" name="Arrow: Right 6">
              <a:extLst>
                <a:ext uri="{FF2B5EF4-FFF2-40B4-BE49-F238E27FC236}">
                  <a16:creationId xmlns:a16="http://schemas.microsoft.com/office/drawing/2014/main" id="{FDB5B3D3-FBC6-2DB9-D8C2-D3EC17CB276B}"/>
                </a:ext>
              </a:extLst>
            </p:cNvPr>
            <p:cNvSpPr/>
            <p:nvPr/>
          </p:nvSpPr>
          <p:spPr>
            <a:xfrm>
              <a:off x="6837991" y="8364077"/>
              <a:ext cx="3426070" cy="1159594"/>
            </a:xfrm>
            <a:prstGeom prst="right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337" hangingPunct="0"/>
              <a:endParaRPr lang="en-GB" sz="1598" kern="0">
                <a:solidFill>
                  <a:srgbClr val="FFFFFF"/>
                </a:solidFill>
                <a:latin typeface="Helvetica Neue Medium"/>
                <a:sym typeface="Helvetica Neue Medium"/>
              </a:endParaRPr>
            </a:p>
          </p:txBody>
        </p:sp>
      </p:grpSp>
      <p:grpSp>
        <p:nvGrpSpPr>
          <p:cNvPr id="33" name="Group 32">
            <a:extLst>
              <a:ext uri="{FF2B5EF4-FFF2-40B4-BE49-F238E27FC236}">
                <a16:creationId xmlns:a16="http://schemas.microsoft.com/office/drawing/2014/main" id="{03392535-DD38-0EA2-64CF-B780B5447BF6}"/>
              </a:ext>
            </a:extLst>
          </p:cNvPr>
          <p:cNvGrpSpPr/>
          <p:nvPr/>
        </p:nvGrpSpPr>
        <p:grpSpPr>
          <a:xfrm>
            <a:off x="13949441" y="6166785"/>
            <a:ext cx="9942913" cy="5757766"/>
            <a:chOff x="13949441" y="6166785"/>
            <a:chExt cx="9942913" cy="5757766"/>
          </a:xfrm>
        </p:grpSpPr>
        <p:sp>
          <p:nvSpPr>
            <p:cNvPr id="25" name="Arrow: Right 24">
              <a:extLst>
                <a:ext uri="{FF2B5EF4-FFF2-40B4-BE49-F238E27FC236}">
                  <a16:creationId xmlns:a16="http://schemas.microsoft.com/office/drawing/2014/main" id="{8FC9E73F-6FB9-5B7E-4E61-5EFC048EEED3}"/>
                </a:ext>
              </a:extLst>
            </p:cNvPr>
            <p:cNvSpPr/>
            <p:nvPr/>
          </p:nvSpPr>
          <p:spPr>
            <a:xfrm>
              <a:off x="15409444" y="8348312"/>
              <a:ext cx="3426070" cy="1159594"/>
            </a:xfrm>
            <a:prstGeom prst="right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337" hangingPunct="0"/>
              <a:endParaRPr lang="en-GB" sz="1598" kern="0">
                <a:solidFill>
                  <a:srgbClr val="FFFFFF"/>
                </a:solidFill>
                <a:latin typeface="Helvetica Neue Medium"/>
                <a:sym typeface="Helvetica Neue Medium"/>
              </a:endParaRPr>
            </a:p>
          </p:txBody>
        </p:sp>
        <p:pic>
          <p:nvPicPr>
            <p:cNvPr id="27" name="Picture 26">
              <a:extLst>
                <a:ext uri="{FF2B5EF4-FFF2-40B4-BE49-F238E27FC236}">
                  <a16:creationId xmlns:a16="http://schemas.microsoft.com/office/drawing/2014/main" id="{31CED1E8-6CEF-1D27-B0F1-4AD49924908F}"/>
                </a:ext>
              </a:extLst>
            </p:cNvPr>
            <p:cNvPicPr>
              <a:picLocks noChangeAspect="1"/>
            </p:cNvPicPr>
            <p:nvPr/>
          </p:nvPicPr>
          <p:blipFill>
            <a:blip r:embed="rId5"/>
            <a:stretch>
              <a:fillRect/>
            </a:stretch>
          </p:blipFill>
          <p:spPr>
            <a:xfrm>
              <a:off x="19192341" y="6794417"/>
              <a:ext cx="3272317" cy="4302824"/>
            </a:xfrm>
            <a:prstGeom prst="rect">
              <a:avLst/>
            </a:prstGeom>
          </p:spPr>
        </p:pic>
        <p:sp>
          <p:nvSpPr>
            <p:cNvPr id="29" name="TextBox 28">
              <a:extLst>
                <a:ext uri="{FF2B5EF4-FFF2-40B4-BE49-F238E27FC236}">
                  <a16:creationId xmlns:a16="http://schemas.microsoft.com/office/drawing/2014/main" id="{2B0170CD-7916-9934-C56C-C4E7A4C32C0C}"/>
                </a:ext>
              </a:extLst>
            </p:cNvPr>
            <p:cNvSpPr txBox="1"/>
            <p:nvPr/>
          </p:nvSpPr>
          <p:spPr>
            <a:xfrm>
              <a:off x="13949441" y="6166785"/>
              <a:ext cx="6127711"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2337" hangingPunct="0"/>
              <a:r>
                <a:rPr lang="en-GB" sz="4800" b="1" kern="0" dirty="0">
                  <a:solidFill>
                    <a:schemeClr val="bg1"/>
                  </a:solidFill>
                  <a:latin typeface="Helvetica Neue Light"/>
                  <a:ea typeface="HGPｺﾞｼｯｸE"/>
                  <a:cs typeface="Times New Roman" panose="02020603050405020304" pitchFamily="18" charset="0"/>
                  <a:sym typeface="Helvetica Neue"/>
                </a:rPr>
                <a:t>Charge </a:t>
              </a:r>
            </a:p>
            <a:p>
              <a:pPr algn="ctr" defTabSz="412337" hangingPunct="0"/>
              <a:r>
                <a:rPr lang="en-GB" sz="4800" b="1" kern="0" dirty="0">
                  <a:solidFill>
                    <a:schemeClr val="bg1"/>
                  </a:solidFill>
                  <a:latin typeface="Helvetica Neue Light"/>
                  <a:ea typeface="HGPｺﾞｼｯｸE"/>
                  <a:cs typeface="Times New Roman" panose="02020603050405020304" pitchFamily="18" charset="0"/>
                  <a:sym typeface="Helvetica Neue"/>
                </a:rPr>
                <a:t>detection</a:t>
              </a:r>
              <a:endParaRPr lang="en-GB" sz="4800" b="1" kern="0" dirty="0">
                <a:solidFill>
                  <a:schemeClr val="bg1"/>
                </a:solidFill>
                <a:latin typeface="Helvetica Neue"/>
                <a:sym typeface="Helvetica Neue"/>
              </a:endParaRPr>
            </a:p>
          </p:txBody>
        </p:sp>
        <p:sp>
          <p:nvSpPr>
            <p:cNvPr id="31" name="TextBox 30">
              <a:extLst>
                <a:ext uri="{FF2B5EF4-FFF2-40B4-BE49-F238E27FC236}">
                  <a16:creationId xmlns:a16="http://schemas.microsoft.com/office/drawing/2014/main" id="{7FB2E314-F885-1152-55C3-947FDB23D4B5}"/>
                </a:ext>
              </a:extLst>
            </p:cNvPr>
            <p:cNvSpPr txBox="1"/>
            <p:nvPr/>
          </p:nvSpPr>
          <p:spPr>
            <a:xfrm>
              <a:off x="17764643" y="11401331"/>
              <a:ext cx="6127711"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2337" hangingPunct="0"/>
              <a:r>
                <a:rPr lang="en-GB" sz="2800" b="1" kern="0" dirty="0">
                  <a:solidFill>
                    <a:schemeClr val="bg1"/>
                  </a:solidFill>
                  <a:latin typeface="Helvetica Neue Light"/>
                  <a:ea typeface="HGPｺﾞｼｯｸE"/>
                  <a:cs typeface="Times New Roman" panose="02020603050405020304" pitchFamily="18" charset="0"/>
                  <a:sym typeface="Helvetica Neue"/>
                </a:rPr>
                <a:t>Kolbe electrometer</a:t>
              </a:r>
              <a:endParaRPr lang="en-GB" sz="2800" b="1" kern="0" dirty="0">
                <a:solidFill>
                  <a:schemeClr val="bg1"/>
                </a:solidFill>
                <a:latin typeface="Helvetica Neue"/>
                <a:sym typeface="Helvetica Neue"/>
              </a:endParaRPr>
            </a:p>
          </p:txBody>
        </p:sp>
      </p:grpSp>
      <p:sp>
        <p:nvSpPr>
          <p:cNvPr id="35" name="TextBox 34">
            <a:extLst>
              <a:ext uri="{FF2B5EF4-FFF2-40B4-BE49-F238E27FC236}">
                <a16:creationId xmlns:a16="http://schemas.microsoft.com/office/drawing/2014/main" id="{59E41349-3FBB-4B84-26B7-FDC6434FC6CA}"/>
              </a:ext>
            </a:extLst>
          </p:cNvPr>
          <p:cNvSpPr txBox="1"/>
          <p:nvPr/>
        </p:nvSpPr>
        <p:spPr>
          <a:xfrm>
            <a:off x="6209201" y="11399459"/>
            <a:ext cx="12758056"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dirty="0"/>
              <a:t>Elzerman et al, Nature  430 431 (2004)</a:t>
            </a:r>
          </a:p>
        </p:txBody>
      </p:sp>
    </p:spTree>
    <p:extLst>
      <p:ext uri="{BB962C8B-B14F-4D97-AF65-F5344CB8AC3E}">
        <p14:creationId xmlns:p14="http://schemas.microsoft.com/office/powerpoint/2010/main" val="37420170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86760B-839A-AE34-95BE-B3B4BD54AAB6}"/>
              </a:ext>
            </a:extLst>
          </p:cNvPr>
          <p:cNvSpPr/>
          <p:nvPr/>
        </p:nvSpPr>
        <p:spPr>
          <a:xfrm>
            <a:off x="0" y="-23577"/>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17" name="Image" descr="Image">
            <a:extLst>
              <a:ext uri="{FF2B5EF4-FFF2-40B4-BE49-F238E27FC236}">
                <a16:creationId xmlns:a16="http://schemas.microsoft.com/office/drawing/2014/main" id="{0A12B509-FFAC-7A00-DB75-E1F056A691A3}"/>
              </a:ext>
            </a:extLst>
          </p:cNvPr>
          <p:cNvPicPr>
            <a:picLocks noChangeAspect="1"/>
          </p:cNvPicPr>
          <p:nvPr/>
        </p:nvPicPr>
        <p:blipFill>
          <a:blip r:embed="rId2"/>
          <a:stretch>
            <a:fillRect/>
          </a:stretch>
        </p:blipFill>
        <p:spPr>
          <a:xfrm>
            <a:off x="961499" y="12310937"/>
            <a:ext cx="2733565" cy="680294"/>
          </a:xfrm>
          <a:prstGeom prst="rect">
            <a:avLst/>
          </a:prstGeom>
        </p:spPr>
      </p:pic>
      <p:sp>
        <p:nvSpPr>
          <p:cNvPr id="2" name="Slide Number Placeholder 1">
            <a:extLst>
              <a:ext uri="{FF2B5EF4-FFF2-40B4-BE49-F238E27FC236}">
                <a16:creationId xmlns:a16="http://schemas.microsoft.com/office/drawing/2014/main" id="{D0A2395E-73B7-7FC2-C0FA-96FFCA016FB6}"/>
              </a:ext>
            </a:extLst>
          </p:cNvPr>
          <p:cNvSpPr>
            <a:spLocks noGrp="1"/>
          </p:cNvSpPr>
          <p:nvPr>
            <p:ph type="sldNum" sz="quarter" idx="12"/>
          </p:nvPr>
        </p:nvSpPr>
        <p:spPr/>
        <p:txBody>
          <a:bodyPr/>
          <a:lstStyle/>
          <a:p>
            <a:pPr algn="l" defTabSz="1828800" hangingPunct="1"/>
            <a:endParaRPr lang="en-GB" sz="3600" kern="1200" dirty="0">
              <a:solidFill>
                <a:srgbClr val="000000"/>
              </a:solidFill>
              <a:latin typeface="Calibri"/>
            </a:endParaRPr>
          </a:p>
        </p:txBody>
      </p:sp>
      <p:pic>
        <p:nvPicPr>
          <p:cNvPr id="3" name="2024-08-23 20-40-18 (B,R24,S3)-Edit.jpg" descr="2024-08-23 20-40-18 (B,R24,S3)-Edit.jpg">
            <a:extLst>
              <a:ext uri="{FF2B5EF4-FFF2-40B4-BE49-F238E27FC236}">
                <a16:creationId xmlns:a16="http://schemas.microsoft.com/office/drawing/2014/main" id="{51856BE0-D283-F847-20DF-75151494D796}"/>
              </a:ext>
            </a:extLst>
          </p:cNvPr>
          <p:cNvPicPr>
            <a:picLocks noChangeAspect="1"/>
          </p:cNvPicPr>
          <p:nvPr/>
        </p:nvPicPr>
        <p:blipFill>
          <a:blip r:embed="rId3"/>
          <a:srcRect l="10237" t="13821" r="33412" b="17719"/>
          <a:stretch/>
        </p:blipFill>
        <p:spPr>
          <a:xfrm>
            <a:off x="716478" y="3023755"/>
            <a:ext cx="6449384" cy="5222242"/>
          </a:xfrm>
          <a:prstGeom prst="rect">
            <a:avLst/>
          </a:prstGeom>
          <a:ln w="12700">
            <a:miter lim="400000"/>
          </a:ln>
        </p:spPr>
      </p:pic>
      <p:grpSp>
        <p:nvGrpSpPr>
          <p:cNvPr id="4" name="Group">
            <a:extLst>
              <a:ext uri="{FF2B5EF4-FFF2-40B4-BE49-F238E27FC236}">
                <a16:creationId xmlns:a16="http://schemas.microsoft.com/office/drawing/2014/main" id="{AD869714-86D5-D02D-3083-D2BDCCA5F34A}"/>
              </a:ext>
            </a:extLst>
          </p:cNvPr>
          <p:cNvGrpSpPr/>
          <p:nvPr/>
        </p:nvGrpSpPr>
        <p:grpSpPr>
          <a:xfrm>
            <a:off x="17525730" y="2252271"/>
            <a:ext cx="6141792" cy="6283134"/>
            <a:chOff x="0" y="0"/>
            <a:chExt cx="6148194" cy="6289684"/>
          </a:xfrm>
        </p:grpSpPr>
        <p:pic>
          <p:nvPicPr>
            <p:cNvPr id="5" name="Image" descr="Image">
              <a:extLst>
                <a:ext uri="{FF2B5EF4-FFF2-40B4-BE49-F238E27FC236}">
                  <a16:creationId xmlns:a16="http://schemas.microsoft.com/office/drawing/2014/main" id="{577C1302-959B-29CE-82D7-6DD89FBE18B4}"/>
                </a:ext>
              </a:extLst>
            </p:cNvPr>
            <p:cNvPicPr>
              <a:picLocks noChangeAspect="1"/>
            </p:cNvPicPr>
            <p:nvPr/>
          </p:nvPicPr>
          <p:blipFill>
            <a:blip r:embed="rId4"/>
            <a:stretch>
              <a:fillRect/>
            </a:stretch>
          </p:blipFill>
          <p:spPr>
            <a:xfrm>
              <a:off x="0" y="509921"/>
              <a:ext cx="6148195" cy="5779764"/>
            </a:xfrm>
            <a:prstGeom prst="rect">
              <a:avLst/>
            </a:prstGeom>
            <a:ln w="12700" cap="flat">
              <a:noFill/>
              <a:miter lim="400000"/>
            </a:ln>
            <a:effectLst/>
          </p:spPr>
        </p:pic>
        <p:sp>
          <p:nvSpPr>
            <p:cNvPr id="6" name="3 mm">
              <a:extLst>
                <a:ext uri="{FF2B5EF4-FFF2-40B4-BE49-F238E27FC236}">
                  <a16:creationId xmlns:a16="http://schemas.microsoft.com/office/drawing/2014/main" id="{704A935C-248B-30BB-FEBB-60F88C9524EC}"/>
                </a:ext>
              </a:extLst>
            </p:cNvPr>
            <p:cNvSpPr txBox="1"/>
            <p:nvPr/>
          </p:nvSpPr>
          <p:spPr>
            <a:xfrm>
              <a:off x="2514440" y="0"/>
              <a:ext cx="1164857" cy="5245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48" tIns="50748" rIns="50748" bIns="50748" numCol="1" anchor="ctr">
              <a:noAutofit/>
            </a:bodyPr>
            <a:lstStyle>
              <a:lvl1pPr algn="l" defTabSz="821531">
                <a:spcBef>
                  <a:spcPts val="1200"/>
                </a:spcBef>
                <a:defRPr sz="3200">
                  <a:solidFill>
                    <a:srgbClr val="19AB41"/>
                  </a:solidFill>
                  <a:latin typeface="Helvetica Neue Light"/>
                  <a:ea typeface="Helvetica Neue Light"/>
                  <a:cs typeface="Helvetica Neue Light"/>
                  <a:sym typeface="Helvetica Neue Light"/>
                </a:defRPr>
              </a:lvl1pPr>
            </a:lstStyle>
            <a:p>
              <a:pPr defTabSz="1643062" hangingPunct="1">
                <a:spcBef>
                  <a:spcPts val="2400"/>
                </a:spcBef>
                <a:defRPr>
                  <a:latin typeface="Helvetica Neue Medium"/>
                  <a:ea typeface="Helvetica Neue Medium"/>
                  <a:cs typeface="Helvetica Neue Medium"/>
                  <a:sym typeface="Helvetica Neue Medium"/>
                </a:defRPr>
              </a:pPr>
              <a:r>
                <a:rPr sz="3196" kern="1200">
                  <a:latin typeface="Helvetica Neue Medium"/>
                  <a:sym typeface="Helvetica Neue Medium"/>
                </a:rPr>
                <a:t>3 mm</a:t>
              </a:r>
            </a:p>
          </p:txBody>
        </p:sp>
        <p:sp>
          <p:nvSpPr>
            <p:cNvPr id="7" name="Line">
              <a:extLst>
                <a:ext uri="{FF2B5EF4-FFF2-40B4-BE49-F238E27FC236}">
                  <a16:creationId xmlns:a16="http://schemas.microsoft.com/office/drawing/2014/main" id="{6B7F2861-C555-1C2F-B9B3-92472BC699D3}"/>
                </a:ext>
              </a:extLst>
            </p:cNvPr>
            <p:cNvSpPr/>
            <p:nvPr/>
          </p:nvSpPr>
          <p:spPr>
            <a:xfrm>
              <a:off x="322405" y="493652"/>
              <a:ext cx="5571697" cy="1"/>
            </a:xfrm>
            <a:prstGeom prst="line">
              <a:avLst/>
            </a:prstGeom>
            <a:noFill/>
            <a:ln w="25400" cap="flat">
              <a:solidFill>
                <a:srgbClr val="19AB41"/>
              </a:solidFill>
              <a:prstDash val="solid"/>
              <a:miter lim="400000"/>
              <a:headEnd type="triangle" w="med" len="med"/>
              <a:tailEnd type="triangle" w="med" len="med"/>
            </a:ln>
            <a:effectLst/>
          </p:spPr>
          <p:txBody>
            <a:bodyPr wrap="square" lIns="50748" tIns="50748" rIns="50748" bIns="50748" numCol="1" anchor="ctr">
              <a:noAutofit/>
            </a:bodyPr>
            <a:lstStyle/>
            <a:p>
              <a:pPr algn="l" defTabSz="1828800" hangingPunct="1"/>
              <a:endParaRPr sz="1798" kern="1200">
                <a:solidFill>
                  <a:srgbClr val="000000"/>
                </a:solidFill>
                <a:latin typeface="Calibri"/>
              </a:endParaRPr>
            </a:p>
          </p:txBody>
        </p:sp>
      </p:grpSp>
      <p:sp>
        <p:nvSpPr>
          <p:cNvPr id="8" name="‘Bloomsbury’ chip">
            <a:extLst>
              <a:ext uri="{FF2B5EF4-FFF2-40B4-BE49-F238E27FC236}">
                <a16:creationId xmlns:a16="http://schemas.microsoft.com/office/drawing/2014/main" id="{78BFFA71-8AB3-71D0-E3F8-6760EA6304DD}"/>
              </a:ext>
            </a:extLst>
          </p:cNvPr>
          <p:cNvSpPr txBox="1"/>
          <p:nvPr/>
        </p:nvSpPr>
        <p:spPr>
          <a:xfrm>
            <a:off x="19121754" y="8669264"/>
            <a:ext cx="3568180" cy="5942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748" tIns="50748" rIns="50748" bIns="50748" anchor="ctr">
            <a:spAutoFit/>
          </a:bodyPr>
          <a:lstStyle/>
          <a:p>
            <a:pPr algn="l" defTabSz="820710" hangingPunct="1">
              <a:spcBef>
                <a:spcPts val="1198"/>
              </a:spcBef>
              <a:defRPr sz="3200">
                <a:solidFill>
                  <a:srgbClr val="FF4342"/>
                </a:solidFill>
                <a:latin typeface="Helvetica Neue Medium"/>
                <a:ea typeface="Helvetica Neue Medium"/>
                <a:cs typeface="Helvetica Neue Medium"/>
                <a:sym typeface="Helvetica Neue Medium"/>
              </a:defRPr>
            </a:pPr>
            <a:r>
              <a:rPr sz="3196" b="1" kern="1200">
                <a:solidFill>
                  <a:srgbClr val="FF4342"/>
                </a:solidFill>
                <a:latin typeface="Helvetica Neue Medium"/>
              </a:rPr>
              <a:t>‘Bloomsbury’</a:t>
            </a:r>
            <a:r>
              <a:rPr sz="3196" kern="1200">
                <a:solidFill>
                  <a:srgbClr val="FF4342"/>
                </a:solidFill>
                <a:latin typeface="Helvetica Neue Light"/>
                <a:ea typeface="Helvetica Neue Light"/>
                <a:cs typeface="Helvetica Neue Light"/>
                <a:sym typeface="Helvetica Neue Light"/>
              </a:rPr>
              <a:t> chip</a:t>
            </a:r>
          </a:p>
        </p:txBody>
      </p:sp>
      <p:sp>
        <p:nvSpPr>
          <p:cNvPr id="9" name="Rectangle">
            <a:extLst>
              <a:ext uri="{FF2B5EF4-FFF2-40B4-BE49-F238E27FC236}">
                <a16:creationId xmlns:a16="http://schemas.microsoft.com/office/drawing/2014/main" id="{61318654-C4ED-7168-1A03-8AB998708704}"/>
              </a:ext>
            </a:extLst>
          </p:cNvPr>
          <p:cNvSpPr/>
          <p:nvPr/>
        </p:nvSpPr>
        <p:spPr>
          <a:xfrm>
            <a:off x="18676182" y="6541220"/>
            <a:ext cx="891048" cy="306716"/>
          </a:xfrm>
          <a:prstGeom prst="rect">
            <a:avLst/>
          </a:prstGeom>
          <a:ln w="38100">
            <a:solidFill>
              <a:schemeClr val="accent1">
                <a:hueOff val="2115749"/>
                <a:satOff val="-64089"/>
                <a:lumOff val="-38490"/>
              </a:schemeClr>
            </a:solidFill>
            <a:miter lim="400000"/>
          </a:ln>
        </p:spPr>
        <p:txBody>
          <a:bodyPr lIns="50748" tIns="50748" rIns="50748" bIns="50748" anchor="ctr"/>
          <a:lstStyle/>
          <a:p>
            <a:pPr algn="l" defTabSz="824674" hangingPunct="1">
              <a:defRPr sz="3200">
                <a:solidFill>
                  <a:srgbClr val="FFFFFF"/>
                </a:solidFill>
                <a:latin typeface="Helvetica Neue Medium"/>
                <a:ea typeface="Helvetica Neue Medium"/>
                <a:cs typeface="Helvetica Neue Medium"/>
                <a:sym typeface="Helvetica Neue Medium"/>
              </a:defRPr>
            </a:pPr>
            <a:endParaRPr sz="3196" kern="1200">
              <a:solidFill>
                <a:srgbClr val="FFFFFF"/>
              </a:solidFill>
              <a:latin typeface="Helvetica Neue Medium"/>
              <a:sym typeface="Helvetica Neue Medium"/>
            </a:endParaRPr>
          </a:p>
        </p:txBody>
      </p:sp>
      <p:grpSp>
        <p:nvGrpSpPr>
          <p:cNvPr id="10" name="Group 9">
            <a:extLst>
              <a:ext uri="{FF2B5EF4-FFF2-40B4-BE49-F238E27FC236}">
                <a16:creationId xmlns:a16="http://schemas.microsoft.com/office/drawing/2014/main" id="{4D1EC462-AE66-CE72-E40D-8D2807A1F9C6}"/>
              </a:ext>
            </a:extLst>
          </p:cNvPr>
          <p:cNvGrpSpPr/>
          <p:nvPr/>
        </p:nvGrpSpPr>
        <p:grpSpPr>
          <a:xfrm>
            <a:off x="7564983" y="3316772"/>
            <a:ext cx="11210278" cy="4267364"/>
            <a:chOff x="7560157" y="3313079"/>
            <a:chExt cx="11221968" cy="4271813"/>
          </a:xfrm>
        </p:grpSpPr>
        <p:grpSp>
          <p:nvGrpSpPr>
            <p:cNvPr id="11" name="Group">
              <a:extLst>
                <a:ext uri="{FF2B5EF4-FFF2-40B4-BE49-F238E27FC236}">
                  <a16:creationId xmlns:a16="http://schemas.microsoft.com/office/drawing/2014/main" id="{E5E74050-DC3B-DA3B-0046-67B41812E2A8}"/>
                </a:ext>
              </a:extLst>
            </p:cNvPr>
            <p:cNvGrpSpPr/>
            <p:nvPr/>
          </p:nvGrpSpPr>
          <p:grpSpPr>
            <a:xfrm>
              <a:off x="8206440" y="4271525"/>
              <a:ext cx="10575685" cy="3313367"/>
              <a:chOff x="0" y="585615"/>
              <a:chExt cx="10575685" cy="3313364"/>
            </a:xfrm>
          </p:grpSpPr>
          <p:pic>
            <p:nvPicPr>
              <p:cNvPr id="13" name="Image" descr="Image">
                <a:extLst>
                  <a:ext uri="{FF2B5EF4-FFF2-40B4-BE49-F238E27FC236}">
                    <a16:creationId xmlns:a16="http://schemas.microsoft.com/office/drawing/2014/main" id="{9A572C2B-11F5-9AE7-BF8A-B52B7A1419B3}"/>
                  </a:ext>
                </a:extLst>
              </p:cNvPr>
              <p:cNvPicPr>
                <a:picLocks noChangeAspect="1"/>
              </p:cNvPicPr>
              <p:nvPr/>
            </p:nvPicPr>
            <p:blipFill>
              <a:blip r:embed="rId5"/>
              <a:srcRect l="2502" t="5562" r="40570" b="55446"/>
              <a:stretch>
                <a:fillRect/>
              </a:stretch>
            </p:blipFill>
            <p:spPr>
              <a:xfrm>
                <a:off x="0" y="602293"/>
                <a:ext cx="7985592" cy="3296686"/>
              </a:xfrm>
              <a:prstGeom prst="rect">
                <a:avLst/>
              </a:prstGeom>
              <a:ln w="38100" cap="flat">
                <a:solidFill>
                  <a:schemeClr val="accent1">
                    <a:hueOff val="2115749"/>
                    <a:satOff val="-64089"/>
                    <a:lumOff val="-38490"/>
                  </a:schemeClr>
                </a:solidFill>
                <a:prstDash val="solid"/>
                <a:miter lim="400000"/>
              </a:ln>
              <a:effectLst/>
            </p:spPr>
          </p:pic>
          <p:sp>
            <p:nvSpPr>
              <p:cNvPr id="14" name="Line">
                <a:extLst>
                  <a:ext uri="{FF2B5EF4-FFF2-40B4-BE49-F238E27FC236}">
                    <a16:creationId xmlns:a16="http://schemas.microsoft.com/office/drawing/2014/main" id="{9A7A03FD-DF91-9B51-C785-0A7E7CF0E84F}"/>
                  </a:ext>
                </a:extLst>
              </p:cNvPr>
              <p:cNvSpPr/>
              <p:nvPr/>
            </p:nvSpPr>
            <p:spPr>
              <a:xfrm>
                <a:off x="7982937" y="585615"/>
                <a:ext cx="2476790" cy="2234384"/>
              </a:xfrm>
              <a:prstGeom prst="line">
                <a:avLst/>
              </a:prstGeom>
              <a:noFill/>
              <a:ln w="38100" cap="flat">
                <a:solidFill>
                  <a:schemeClr val="accent1"/>
                </a:solidFill>
                <a:prstDash val="solid"/>
                <a:miter lim="400000"/>
              </a:ln>
              <a:effectLst/>
            </p:spPr>
            <p:txBody>
              <a:bodyPr wrap="square" lIns="50748" tIns="50748" rIns="50748" bIns="50748" numCol="1" anchor="ctr">
                <a:noAutofit/>
              </a:bodyPr>
              <a:lstStyle/>
              <a:p>
                <a:pPr algn="l" defTabSz="1828800" hangingPunct="1"/>
                <a:endParaRPr sz="1798" kern="1200">
                  <a:solidFill>
                    <a:srgbClr val="000000"/>
                  </a:solidFill>
                  <a:latin typeface="Calibri"/>
                </a:endParaRPr>
              </a:p>
            </p:txBody>
          </p:sp>
          <p:sp>
            <p:nvSpPr>
              <p:cNvPr id="15" name="Line">
                <a:extLst>
                  <a:ext uri="{FF2B5EF4-FFF2-40B4-BE49-F238E27FC236}">
                    <a16:creationId xmlns:a16="http://schemas.microsoft.com/office/drawing/2014/main" id="{4C8024BB-400A-076F-A068-66B7637FC211}"/>
                  </a:ext>
                </a:extLst>
              </p:cNvPr>
              <p:cNvSpPr/>
              <p:nvPr/>
            </p:nvSpPr>
            <p:spPr>
              <a:xfrm flipV="1">
                <a:off x="7950253" y="3194362"/>
                <a:ext cx="2625432" cy="686304"/>
              </a:xfrm>
              <a:prstGeom prst="line">
                <a:avLst/>
              </a:prstGeom>
              <a:noFill/>
              <a:ln w="38100" cap="flat">
                <a:solidFill>
                  <a:schemeClr val="accent1"/>
                </a:solidFill>
                <a:prstDash val="solid"/>
                <a:miter lim="400000"/>
              </a:ln>
              <a:effectLst/>
            </p:spPr>
            <p:txBody>
              <a:bodyPr wrap="square" lIns="50748" tIns="50748" rIns="50748" bIns="50748" numCol="1" anchor="ctr">
                <a:noAutofit/>
              </a:bodyPr>
              <a:lstStyle/>
              <a:p>
                <a:pPr algn="l" defTabSz="1828800" hangingPunct="1"/>
                <a:endParaRPr sz="1798" kern="1200">
                  <a:solidFill>
                    <a:srgbClr val="000000"/>
                  </a:solidFill>
                  <a:latin typeface="Calibri"/>
                </a:endParaRPr>
              </a:p>
            </p:txBody>
          </p:sp>
        </p:grpSp>
        <p:sp>
          <p:nvSpPr>
            <p:cNvPr id="12" name="TextBox 11">
              <a:extLst>
                <a:ext uri="{FF2B5EF4-FFF2-40B4-BE49-F238E27FC236}">
                  <a16:creationId xmlns:a16="http://schemas.microsoft.com/office/drawing/2014/main" id="{B6A07CAF-2759-B999-6698-8F40E9C2741C}"/>
                </a:ext>
              </a:extLst>
            </p:cNvPr>
            <p:cNvSpPr txBox="1"/>
            <p:nvPr/>
          </p:nvSpPr>
          <p:spPr>
            <a:xfrm>
              <a:off x="7560157" y="3313079"/>
              <a:ext cx="8735463" cy="707982"/>
            </a:xfrm>
            <a:prstGeom prst="rect">
              <a:avLst/>
            </a:prstGeom>
            <a:noFill/>
          </p:spPr>
          <p:txBody>
            <a:bodyPr wrap="none" rtlCol="0">
              <a:spAutoFit/>
            </a:bodyPr>
            <a:lstStyle/>
            <a:p>
              <a:pPr algn="l" defTabSz="1828800" hangingPunct="1"/>
              <a:r>
                <a:rPr lang="en-AU" sz="3996" kern="1200" dirty="0">
                  <a:solidFill>
                    <a:srgbClr val="58AECA"/>
                  </a:solidFill>
                  <a:latin typeface="Calibri"/>
                </a:rPr>
                <a:t>2</a:t>
              </a:r>
              <a:r>
                <a:rPr lang="en-AU" sz="3996" kern="1200" baseline="30000" dirty="0">
                  <a:solidFill>
                    <a:srgbClr val="58AECA"/>
                  </a:solidFill>
                  <a:latin typeface="Calibri"/>
                </a:rPr>
                <a:t>10</a:t>
              </a:r>
              <a:r>
                <a:rPr lang="en-AU" sz="3996" kern="1200" dirty="0">
                  <a:solidFill>
                    <a:srgbClr val="58AECA"/>
                  </a:solidFill>
                  <a:latin typeface="Calibri"/>
                </a:rPr>
                <a:t> devices</a:t>
              </a:r>
              <a:r>
                <a:rPr lang="en-AU" sz="3996" kern="1200" dirty="0">
                  <a:solidFill>
                    <a:srgbClr val="FFFFFF"/>
                  </a:solidFill>
                  <a:latin typeface="Calibri"/>
                </a:rPr>
                <a:t> available in a </a:t>
              </a:r>
              <a:r>
                <a:rPr lang="en-AU" sz="3996" kern="1200" dirty="0">
                  <a:solidFill>
                    <a:srgbClr val="58AECA"/>
                  </a:solidFill>
                  <a:latin typeface="Calibri"/>
                </a:rPr>
                <a:t>single cooldown</a:t>
              </a:r>
              <a:endParaRPr lang="en-GB" sz="3996" kern="1200" dirty="0">
                <a:solidFill>
                  <a:srgbClr val="58AECA"/>
                </a:solidFill>
                <a:latin typeface="Calibri"/>
              </a:endParaRPr>
            </a:p>
          </p:txBody>
        </p:sp>
      </p:grpSp>
      <p:sp>
        <p:nvSpPr>
          <p:cNvPr id="51" name="Title 1">
            <a:extLst>
              <a:ext uri="{FF2B5EF4-FFF2-40B4-BE49-F238E27FC236}">
                <a16:creationId xmlns:a16="http://schemas.microsoft.com/office/drawing/2014/main" id="{C810E794-35BB-9DEE-6307-E78BF7627BB8}"/>
              </a:ext>
            </a:extLst>
          </p:cNvPr>
          <p:cNvSpPr txBox="1">
            <a:spLocks/>
          </p:cNvSpPr>
          <p:nvPr/>
        </p:nvSpPr>
        <p:spPr>
          <a:xfrm>
            <a:off x="2486412" y="156880"/>
            <a:ext cx="19411176" cy="1706880"/>
          </a:xfrm>
        </p:spPr>
        <p:txBody>
          <a:bodyPr/>
          <a:lstStyle>
            <a:lvl1pPr algn="ctr" defTabSz="914400" rtl="0" eaLnBrk="1" latinLnBrk="0" hangingPunct="1">
              <a:spcBef>
                <a:spcPct val="0"/>
              </a:spcBef>
              <a:buNone/>
              <a:defRPr sz="4400" b="1" kern="1200">
                <a:solidFill>
                  <a:schemeClr val="tx1"/>
                </a:solidFill>
                <a:latin typeface="+mn-lt"/>
                <a:ea typeface="+mj-ea"/>
                <a:cs typeface="+mj-cs"/>
              </a:defRPr>
            </a:lvl1pPr>
          </a:lstStyle>
          <a:p>
            <a:pPr defTabSz="1828800">
              <a:defRPr/>
            </a:pPr>
            <a:r>
              <a:rPr lang="en-GB" sz="8800" dirty="0">
                <a:solidFill>
                  <a:srgbClr val="000000"/>
                </a:solidFill>
                <a:latin typeface="Calibri"/>
              </a:rPr>
              <a:t>How to measure MANY </a:t>
            </a:r>
            <a:r>
              <a:rPr lang="en-GB" sz="8800" dirty="0" err="1">
                <a:solidFill>
                  <a:srgbClr val="000000"/>
                </a:solidFill>
                <a:latin typeface="Calibri"/>
              </a:rPr>
              <a:t>QuDots</a:t>
            </a:r>
            <a:endParaRPr lang="en-GB" sz="8800" dirty="0">
              <a:solidFill>
                <a:srgbClr val="000000"/>
              </a:solidFill>
              <a:latin typeface="Calibri"/>
            </a:endParaRPr>
          </a:p>
        </p:txBody>
      </p:sp>
      <p:sp>
        <p:nvSpPr>
          <p:cNvPr id="52" name="Rectangle 51">
            <a:extLst>
              <a:ext uri="{FF2B5EF4-FFF2-40B4-BE49-F238E27FC236}">
                <a16:creationId xmlns:a16="http://schemas.microsoft.com/office/drawing/2014/main" id="{AF846316-023E-4D12-DB74-327966A0AC9C}"/>
              </a:ext>
            </a:extLst>
          </p:cNvPr>
          <p:cNvSpPr/>
          <p:nvPr/>
        </p:nvSpPr>
        <p:spPr>
          <a:xfrm>
            <a:off x="8580653" y="11898560"/>
            <a:ext cx="7920878" cy="584775"/>
          </a:xfrm>
          <a:prstGeom prst="rect">
            <a:avLst/>
          </a:prstGeom>
          <a:solidFill>
            <a:schemeClr val="accent5"/>
          </a:solidFill>
        </p:spPr>
        <p:txBody>
          <a:bodyPr wrap="square">
            <a:spAutoFit/>
          </a:bodyPr>
          <a:lstStyle/>
          <a:p>
            <a:pPr defTabSz="1828800" fontAlgn="base" hangingPunct="1">
              <a:spcBef>
                <a:spcPct val="0"/>
              </a:spcBef>
              <a:spcAft>
                <a:spcPct val="0"/>
              </a:spcAft>
              <a:defRPr/>
            </a:pPr>
            <a:r>
              <a:rPr lang="en-GB" sz="3200" kern="1200" dirty="0">
                <a:solidFill>
                  <a:srgbClr val="FFFFFF"/>
                </a:solidFill>
                <a:latin typeface="Helvetica Neue Light"/>
              </a:rPr>
              <a:t>Thomas et al. Nat Electron 8 75 (2025)</a:t>
            </a:r>
            <a:endParaRPr lang="en-US" sz="3200" kern="1200" dirty="0">
              <a:solidFill>
                <a:srgbClr val="FFFFFF"/>
              </a:solidFill>
              <a:latin typeface="Helvetica Neue Light"/>
            </a:endParaRPr>
          </a:p>
        </p:txBody>
      </p:sp>
      <p:sp>
        <p:nvSpPr>
          <p:cNvPr id="53" name="Variational quantum algorithms may require very large number of repetitions of a quantum circuit, or variations thereof, to solve a problem…">
            <a:extLst>
              <a:ext uri="{FF2B5EF4-FFF2-40B4-BE49-F238E27FC236}">
                <a16:creationId xmlns:a16="http://schemas.microsoft.com/office/drawing/2014/main" id="{E730C1B3-8BB2-1D2C-4FC5-8F0BD6551326}"/>
              </a:ext>
            </a:extLst>
          </p:cNvPr>
          <p:cNvSpPr txBox="1"/>
          <p:nvPr/>
        </p:nvSpPr>
        <p:spPr>
          <a:xfrm>
            <a:off x="-1575221" y="8944736"/>
            <a:ext cx="26718638" cy="266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defTabSz="820710">
              <a:spcBef>
                <a:spcPts val="1198"/>
              </a:spcBef>
              <a:buSzPct val="50000"/>
              <a:defRPr sz="3600" b="0">
                <a:latin typeface="+mn-lt"/>
                <a:ea typeface="+mn-ea"/>
                <a:cs typeface="+mn-cs"/>
                <a:sym typeface="Helvetica Neue Medium"/>
              </a:defRPr>
            </a:pPr>
            <a:r>
              <a:rPr lang="en-GB" sz="4800" i="1" dirty="0">
                <a:solidFill>
                  <a:srgbClr val="000000">
                    <a:lumMod val="95000"/>
                    <a:lumOff val="5000"/>
                  </a:srgbClr>
                </a:solidFill>
                <a:latin typeface="Helvetica Neue Light"/>
                <a:ea typeface="Helvetica Neue Light"/>
                <a:cs typeface="Helvetica Neue Light"/>
                <a:sym typeface="Helvetica Neue Light"/>
              </a:rPr>
              <a:t>Rapid readout of 1024 quantum dot devices</a:t>
            </a:r>
          </a:p>
          <a:p>
            <a:pPr marL="721590" indent="-721590" defTabSz="820710">
              <a:spcBef>
                <a:spcPts val="1198"/>
              </a:spcBef>
              <a:buSzPct val="50000"/>
              <a:buBlip>
                <a:blip r:embed="rId6"/>
              </a:buBlip>
              <a:defRPr sz="3600" b="0">
                <a:latin typeface="+mn-lt"/>
                <a:ea typeface="+mn-ea"/>
                <a:cs typeface="+mn-cs"/>
                <a:sym typeface="Helvetica Neue Medium"/>
              </a:defRPr>
            </a:pPr>
            <a:r>
              <a:rPr lang="en-GB" sz="4800" dirty="0">
                <a:solidFill>
                  <a:srgbClr val="000000">
                    <a:lumMod val="95000"/>
                    <a:lumOff val="5000"/>
                  </a:srgbClr>
                </a:solidFill>
                <a:latin typeface="Helvetica Neue Light"/>
                <a:ea typeface="Helvetica Neue Light"/>
                <a:cs typeface="Helvetica Neue Light"/>
                <a:sym typeface="Helvetica Neue Light"/>
              </a:rPr>
              <a:t>Cryogenic multiplexer for time division multiplexing (100x500 um</a:t>
            </a:r>
            <a:r>
              <a:rPr lang="en-GB" sz="4800" baseline="30000" dirty="0">
                <a:solidFill>
                  <a:srgbClr val="000000">
                    <a:lumMod val="95000"/>
                    <a:lumOff val="5000"/>
                  </a:srgbClr>
                </a:solidFill>
                <a:latin typeface="Helvetica Neue Light"/>
                <a:ea typeface="Helvetica Neue Light"/>
                <a:cs typeface="Helvetica Neue Light"/>
                <a:sym typeface="Helvetica Neue Light"/>
              </a:rPr>
              <a:t>2</a:t>
            </a:r>
            <a:r>
              <a:rPr lang="en-GB" sz="4800" dirty="0">
                <a:solidFill>
                  <a:srgbClr val="000000">
                    <a:lumMod val="95000"/>
                    <a:lumOff val="5000"/>
                  </a:srgbClr>
                </a:solidFill>
                <a:latin typeface="Helvetica Neue Light"/>
                <a:ea typeface="Helvetica Neue Light"/>
                <a:cs typeface="Helvetica Neue Light"/>
                <a:sym typeface="Helvetica Neue Light"/>
              </a:rPr>
              <a:t>)</a:t>
            </a:r>
          </a:p>
          <a:p>
            <a:pPr marL="721590" indent="-721590" defTabSz="820710">
              <a:spcBef>
                <a:spcPts val="1198"/>
              </a:spcBef>
              <a:buSzPct val="50000"/>
              <a:buBlip>
                <a:blip r:embed="rId6"/>
              </a:buBlip>
              <a:defRPr sz="3600" b="0">
                <a:latin typeface="+mn-lt"/>
                <a:ea typeface="+mn-ea"/>
                <a:cs typeface="+mn-cs"/>
                <a:sym typeface="Helvetica Neue Medium"/>
              </a:defRPr>
            </a:pPr>
            <a:r>
              <a:rPr lang="en-GB" sz="4800" dirty="0">
                <a:solidFill>
                  <a:srgbClr val="000000">
                    <a:lumMod val="95000"/>
                    <a:lumOff val="5000"/>
                  </a:srgbClr>
                </a:solidFill>
                <a:latin typeface="Helvetica Neue Light"/>
                <a:ea typeface="Helvetica Neue Light"/>
                <a:cs typeface="Helvetica Neue Light"/>
                <a:sym typeface="Helvetica Neue Light"/>
              </a:rPr>
              <a:t>Data extraction at 300 </a:t>
            </a:r>
            <a:r>
              <a:rPr lang="en-GB" sz="4800" dirty="0" err="1">
                <a:solidFill>
                  <a:srgbClr val="000000">
                    <a:lumMod val="95000"/>
                    <a:lumOff val="5000"/>
                  </a:srgbClr>
                </a:solidFill>
                <a:latin typeface="Helvetica Neue Light"/>
                <a:ea typeface="Helvetica Neue Light"/>
                <a:cs typeface="Helvetica Neue Light"/>
                <a:sym typeface="Helvetica Neue Light"/>
              </a:rPr>
              <a:t>mK</a:t>
            </a:r>
            <a:r>
              <a:rPr lang="en-GB" sz="4800" dirty="0">
                <a:solidFill>
                  <a:srgbClr val="000000">
                    <a:lumMod val="95000"/>
                    <a:lumOff val="5000"/>
                  </a:srgbClr>
                </a:solidFill>
                <a:latin typeface="Helvetica Neue Light"/>
                <a:ea typeface="Helvetica Neue Light"/>
                <a:cs typeface="Helvetica Neue Light"/>
                <a:sym typeface="Helvetica Neue Light"/>
              </a:rPr>
              <a:t> and analysis in under 5 min</a:t>
            </a:r>
          </a:p>
        </p:txBody>
      </p:sp>
      <p:grpSp>
        <p:nvGrpSpPr>
          <p:cNvPr id="62" name="Group 61">
            <a:extLst>
              <a:ext uri="{FF2B5EF4-FFF2-40B4-BE49-F238E27FC236}">
                <a16:creationId xmlns:a16="http://schemas.microsoft.com/office/drawing/2014/main" id="{B48683B8-B174-04E2-633B-8883CB35FA84}"/>
              </a:ext>
            </a:extLst>
          </p:cNvPr>
          <p:cNvGrpSpPr/>
          <p:nvPr/>
        </p:nvGrpSpPr>
        <p:grpSpPr>
          <a:xfrm>
            <a:off x="20544928" y="286964"/>
            <a:ext cx="1440160" cy="1446712"/>
            <a:chOff x="4687369" y="3939609"/>
            <a:chExt cx="1152000" cy="1152128"/>
          </a:xfrm>
        </p:grpSpPr>
        <p:pic>
          <p:nvPicPr>
            <p:cNvPr id="63" name="Graphic 62">
              <a:extLst>
                <a:ext uri="{FF2B5EF4-FFF2-40B4-BE49-F238E27FC236}">
                  <a16:creationId xmlns:a16="http://schemas.microsoft.com/office/drawing/2014/main" id="{5BE50584-D575-D4FB-3752-7DDD4CD1099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93506" y="4030653"/>
              <a:ext cx="939726" cy="970040"/>
            </a:xfrm>
            <a:prstGeom prst="rect">
              <a:avLst/>
            </a:prstGeom>
          </p:spPr>
        </p:pic>
        <p:sp>
          <p:nvSpPr>
            <p:cNvPr id="64" name="Oval 63">
              <a:extLst>
                <a:ext uri="{FF2B5EF4-FFF2-40B4-BE49-F238E27FC236}">
                  <a16:creationId xmlns:a16="http://schemas.microsoft.com/office/drawing/2014/main" id="{89B58F09-DA61-0303-AED4-F805CE2987D6}"/>
                </a:ext>
              </a:extLst>
            </p:cNvPr>
            <p:cNvSpPr/>
            <p:nvPr/>
          </p:nvSpPr>
          <p:spPr>
            <a:xfrm>
              <a:off x="4687369" y="3939609"/>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Tree>
    <p:extLst>
      <p:ext uri="{BB962C8B-B14F-4D97-AF65-F5344CB8AC3E}">
        <p14:creationId xmlns:p14="http://schemas.microsoft.com/office/powerpoint/2010/main" val="312912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734C4B-5C05-EE29-35A3-BB9CAAE81BAD}"/>
              </a:ext>
            </a:extLst>
          </p:cNvPr>
          <p:cNvSpPr/>
          <p:nvPr/>
        </p:nvSpPr>
        <p:spPr>
          <a:xfrm>
            <a:off x="0" y="-23577"/>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13" name="Image" descr="Image">
            <a:extLst>
              <a:ext uri="{FF2B5EF4-FFF2-40B4-BE49-F238E27FC236}">
                <a16:creationId xmlns:a16="http://schemas.microsoft.com/office/drawing/2014/main" id="{3677F75C-EF83-C07B-C5D8-0B11459F7A03}"/>
              </a:ext>
            </a:extLst>
          </p:cNvPr>
          <p:cNvPicPr>
            <a:picLocks noChangeAspect="1"/>
          </p:cNvPicPr>
          <p:nvPr/>
        </p:nvPicPr>
        <p:blipFill>
          <a:blip r:embed="rId3"/>
          <a:stretch>
            <a:fillRect/>
          </a:stretch>
        </p:blipFill>
        <p:spPr>
          <a:xfrm>
            <a:off x="961499" y="12310937"/>
            <a:ext cx="2733565" cy="680294"/>
          </a:xfrm>
          <a:prstGeom prst="rect">
            <a:avLst/>
          </a:prstGeom>
        </p:spPr>
      </p:pic>
      <p:grpSp>
        <p:nvGrpSpPr>
          <p:cNvPr id="11" name="Group 10">
            <a:extLst>
              <a:ext uri="{FF2B5EF4-FFF2-40B4-BE49-F238E27FC236}">
                <a16:creationId xmlns:a16="http://schemas.microsoft.com/office/drawing/2014/main" id="{870182BD-688A-CE38-2A45-53A566DB8185}"/>
              </a:ext>
            </a:extLst>
          </p:cNvPr>
          <p:cNvGrpSpPr/>
          <p:nvPr/>
        </p:nvGrpSpPr>
        <p:grpSpPr>
          <a:xfrm>
            <a:off x="-2360310" y="2556467"/>
            <a:ext cx="14439900" cy="9760288"/>
            <a:chOff x="-1186505" y="1278233"/>
            <a:chExt cx="7219950" cy="4880144"/>
          </a:xfrm>
        </p:grpSpPr>
        <p:sp>
          <p:nvSpPr>
            <p:cNvPr id="218" name="Can 4">
              <a:extLst>
                <a:ext uri="{FF2B5EF4-FFF2-40B4-BE49-F238E27FC236}">
                  <a16:creationId xmlns:a16="http://schemas.microsoft.com/office/drawing/2014/main" id="{9CC1BC08-2FFF-510F-4698-A85A214C5924}"/>
                </a:ext>
              </a:extLst>
            </p:cNvPr>
            <p:cNvSpPr/>
            <p:nvPr/>
          </p:nvSpPr>
          <p:spPr>
            <a:xfrm rot="16200000">
              <a:off x="3290436" y="2888786"/>
              <a:ext cx="339239" cy="219952"/>
            </a:xfrm>
            <a:prstGeom prst="can">
              <a:avLst/>
            </a:prstGeom>
            <a:noFill/>
            <a:ln w="381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l" defTabSz="1828800" hangingPunct="1"/>
              <a:endParaRPr lang="en-GB" sz="1798" kern="1200">
                <a:solidFill>
                  <a:srgbClr val="FFFFFF"/>
                </a:solidFill>
                <a:latin typeface="Calibri"/>
                <a:sym typeface="Helvetica Neue Medium"/>
              </a:endParaRPr>
            </a:p>
          </p:txBody>
        </p:sp>
        <p:cxnSp>
          <p:nvCxnSpPr>
            <p:cNvPr id="219" name="Straight Connector 218">
              <a:extLst>
                <a:ext uri="{FF2B5EF4-FFF2-40B4-BE49-F238E27FC236}">
                  <a16:creationId xmlns:a16="http://schemas.microsoft.com/office/drawing/2014/main" id="{6E7EAAEB-93B8-C8B5-F9CC-7D012B71139B}"/>
                </a:ext>
              </a:extLst>
            </p:cNvPr>
            <p:cNvCxnSpPr>
              <a:cxnSpLocks/>
              <a:endCxn id="218" idx="0"/>
            </p:cNvCxnSpPr>
            <p:nvPr/>
          </p:nvCxnSpPr>
          <p:spPr>
            <a:xfrm>
              <a:off x="2935105" y="2998762"/>
              <a:ext cx="469963" cy="0"/>
            </a:xfrm>
            <a:prstGeom prst="line">
              <a:avLst/>
            </a:prstGeom>
            <a:noFill/>
            <a:ln w="381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223" name="Straight Connector 222">
              <a:extLst>
                <a:ext uri="{FF2B5EF4-FFF2-40B4-BE49-F238E27FC236}">
                  <a16:creationId xmlns:a16="http://schemas.microsoft.com/office/drawing/2014/main" id="{0001866B-0EC9-A6B1-89E3-76A83FAA120C}"/>
                </a:ext>
              </a:extLst>
            </p:cNvPr>
            <p:cNvCxnSpPr>
              <a:cxnSpLocks/>
            </p:cNvCxnSpPr>
            <p:nvPr/>
          </p:nvCxnSpPr>
          <p:spPr>
            <a:xfrm flipH="1">
              <a:off x="2935105" y="3568768"/>
              <a:ext cx="1771342" cy="0"/>
            </a:xfrm>
            <a:prstGeom prst="line">
              <a:avLst/>
            </a:prstGeom>
            <a:noFill/>
            <a:ln w="381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226" name="TextBox 225">
              <a:extLst>
                <a:ext uri="{FF2B5EF4-FFF2-40B4-BE49-F238E27FC236}">
                  <a16:creationId xmlns:a16="http://schemas.microsoft.com/office/drawing/2014/main" id="{0A6C79F6-384B-63FF-07DD-51124047DEC3}"/>
                </a:ext>
              </a:extLst>
            </p:cNvPr>
            <p:cNvSpPr txBox="1"/>
            <p:nvPr/>
          </p:nvSpPr>
          <p:spPr>
            <a:xfrm>
              <a:off x="2102265" y="3782594"/>
              <a:ext cx="1532382" cy="189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748" tIns="50748" rIns="50748" bIns="50748" numCol="1" spcCol="38100" rtlCol="0" anchor="ctr">
              <a:spAutoFit/>
            </a:bodyPr>
            <a:lstStyle/>
            <a:p>
              <a:pPr algn="l" defTabSz="1828800" hangingPunct="1"/>
              <a:r>
                <a:rPr lang="en-GB" sz="1798" i="1" kern="1200" dirty="0">
                  <a:solidFill>
                    <a:srgbClr val="FFFFFF"/>
                  </a:solidFill>
                  <a:latin typeface="Calibri"/>
                </a:rPr>
                <a:t>IQ demodulator</a:t>
              </a:r>
            </a:p>
          </p:txBody>
        </p:sp>
        <p:sp>
          <p:nvSpPr>
            <p:cNvPr id="227" name="TextBox 226">
              <a:extLst>
                <a:ext uri="{FF2B5EF4-FFF2-40B4-BE49-F238E27FC236}">
                  <a16:creationId xmlns:a16="http://schemas.microsoft.com/office/drawing/2014/main" id="{4297B6FD-D3CD-42BB-1B4D-46E2FEF447E9}"/>
                </a:ext>
              </a:extLst>
            </p:cNvPr>
            <p:cNvSpPr txBox="1"/>
            <p:nvPr/>
          </p:nvSpPr>
          <p:spPr>
            <a:xfrm>
              <a:off x="2359550" y="2497996"/>
              <a:ext cx="1998589" cy="189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748" tIns="50748" rIns="50748" bIns="50748" numCol="1" spcCol="38100" rtlCol="0" anchor="ctr">
              <a:spAutoFit/>
            </a:bodyPr>
            <a:lstStyle/>
            <a:p>
              <a:pPr algn="l" defTabSz="1828800" hangingPunct="1"/>
              <a:r>
                <a:rPr lang="en-GB" sz="1798" i="1" kern="1200" dirty="0">
                  <a:solidFill>
                    <a:srgbClr val="FFFFFF"/>
                  </a:solidFill>
                  <a:latin typeface="Calibri"/>
                </a:rPr>
                <a:t>RF input (400 MHz)</a:t>
              </a:r>
            </a:p>
          </p:txBody>
        </p:sp>
        <p:pic>
          <p:nvPicPr>
            <p:cNvPr id="4" name="Picture 3">
              <a:extLst>
                <a:ext uri="{FF2B5EF4-FFF2-40B4-BE49-F238E27FC236}">
                  <a16:creationId xmlns:a16="http://schemas.microsoft.com/office/drawing/2014/main" id="{63451AFF-D49D-E1A2-2D97-610276B175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043" y="1966270"/>
              <a:ext cx="4175599" cy="3196632"/>
            </a:xfrm>
            <a:prstGeom prst="rect">
              <a:avLst/>
            </a:prstGeom>
          </p:spPr>
        </p:pic>
        <p:sp>
          <p:nvSpPr>
            <p:cNvPr id="31" name="Variational quantum algorithms may require very large number of repetitions of a quantum circuit, or variations thereof, to solve a problem…">
              <a:extLst>
                <a:ext uri="{FF2B5EF4-FFF2-40B4-BE49-F238E27FC236}">
                  <a16:creationId xmlns:a16="http://schemas.microsoft.com/office/drawing/2014/main" id="{2C4D26F2-EA55-474A-3F53-EE53A5F981A2}"/>
                </a:ext>
              </a:extLst>
            </p:cNvPr>
            <p:cNvSpPr txBox="1"/>
            <p:nvPr/>
          </p:nvSpPr>
          <p:spPr>
            <a:xfrm>
              <a:off x="179031" y="5393821"/>
              <a:ext cx="4508403" cy="76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defTabSz="820710">
                <a:spcBef>
                  <a:spcPts val="1198"/>
                </a:spcBef>
                <a:buSzPct val="50000"/>
                <a:defRPr sz="3600" b="0">
                  <a:latin typeface="+mn-lt"/>
                  <a:ea typeface="+mn-ea"/>
                  <a:cs typeface="+mn-cs"/>
                  <a:sym typeface="Helvetica Neue Medium"/>
                </a:defRPr>
              </a:pPr>
              <a:r>
                <a:rPr lang="en-GB" sz="4000" dirty="0">
                  <a:solidFill>
                    <a:srgbClr val="000000">
                      <a:lumMod val="95000"/>
                      <a:lumOff val="5000"/>
                    </a:srgbClr>
                  </a:solidFill>
                  <a:latin typeface="Helvetica Neue Light"/>
                  <a:ea typeface="Helvetica Neue Light"/>
                  <a:cs typeface="Helvetica Neue Light"/>
                  <a:sym typeface="Helvetica Neue Light"/>
                </a:rPr>
                <a:t>Reflection Coefficient proportional to </a:t>
              </a:r>
            </a:p>
            <a:p>
              <a:pPr defTabSz="820710">
                <a:spcBef>
                  <a:spcPts val="1198"/>
                </a:spcBef>
                <a:buSzPct val="50000"/>
                <a:defRPr sz="3600" b="0">
                  <a:latin typeface="+mn-lt"/>
                  <a:ea typeface="+mn-ea"/>
                  <a:cs typeface="+mn-cs"/>
                  <a:sym typeface="Helvetica Neue Medium"/>
                </a:defRPr>
              </a:pPr>
              <a:r>
                <a:rPr lang="en-GB" sz="4000" dirty="0">
                  <a:solidFill>
                    <a:srgbClr val="000000">
                      <a:lumMod val="95000"/>
                      <a:lumOff val="5000"/>
                    </a:srgbClr>
                  </a:solidFill>
                  <a:latin typeface="Helvetica Neue Light"/>
                  <a:ea typeface="Helvetica Neue Light"/>
                  <a:cs typeface="Helvetica Neue Light"/>
                  <a:sym typeface="Helvetica Neue Light"/>
                </a:rPr>
                <a:t>changes in device impedance</a:t>
              </a:r>
            </a:p>
          </p:txBody>
        </p:sp>
        <p:sp>
          <p:nvSpPr>
            <p:cNvPr id="10" name="TextBox 9">
              <a:extLst>
                <a:ext uri="{FF2B5EF4-FFF2-40B4-BE49-F238E27FC236}">
                  <a16:creationId xmlns:a16="http://schemas.microsoft.com/office/drawing/2014/main" id="{B42F78F1-9808-ED8C-7CF0-4DD037730A6B}"/>
                </a:ext>
              </a:extLst>
            </p:cNvPr>
            <p:cNvSpPr txBox="1"/>
            <p:nvPr/>
          </p:nvSpPr>
          <p:spPr>
            <a:xfrm>
              <a:off x="-1186505" y="1278233"/>
              <a:ext cx="7219950" cy="415499"/>
            </a:xfrm>
            <a:prstGeom prst="rect">
              <a:avLst/>
            </a:prstGeom>
            <a:noFill/>
          </p:spPr>
          <p:txBody>
            <a:bodyPr wrap="square">
              <a:spAutoFit/>
            </a:bodyPr>
            <a:lstStyle/>
            <a:p>
              <a:pPr marL="721590" indent="-721590" defTabSz="820710">
                <a:spcBef>
                  <a:spcPts val="1198"/>
                </a:spcBef>
                <a:buSzPct val="50000"/>
                <a:buBlip>
                  <a:blip r:embed="rId5"/>
                </a:buBlip>
                <a:defRPr sz="3600" b="0">
                  <a:latin typeface="+mn-lt"/>
                  <a:ea typeface="+mn-ea"/>
                  <a:cs typeface="+mn-cs"/>
                  <a:sym typeface="Helvetica Neue Medium"/>
                </a:defRPr>
              </a:pPr>
              <a:r>
                <a:rPr lang="en-GB" sz="4800" dirty="0">
                  <a:solidFill>
                    <a:srgbClr val="000000">
                      <a:lumMod val="95000"/>
                      <a:lumOff val="5000"/>
                    </a:srgbClr>
                  </a:solidFill>
                  <a:latin typeface="Helvetica Neue Light"/>
                  <a:ea typeface="Helvetica Neue Light"/>
                  <a:cs typeface="Helvetica Neue Light"/>
                  <a:sym typeface="Helvetica Neue Light"/>
                </a:rPr>
                <a:t>Radiofrequency reflectometry </a:t>
              </a:r>
            </a:p>
          </p:txBody>
        </p:sp>
      </p:grpSp>
      <p:grpSp>
        <p:nvGrpSpPr>
          <p:cNvPr id="294" name="Group 293">
            <a:extLst>
              <a:ext uri="{FF2B5EF4-FFF2-40B4-BE49-F238E27FC236}">
                <a16:creationId xmlns:a16="http://schemas.microsoft.com/office/drawing/2014/main" id="{AF82EAFD-50BB-40B9-D3C4-43A847301789}"/>
              </a:ext>
            </a:extLst>
          </p:cNvPr>
          <p:cNvGrpSpPr/>
          <p:nvPr/>
        </p:nvGrpSpPr>
        <p:grpSpPr>
          <a:xfrm>
            <a:off x="17562192" y="6047124"/>
            <a:ext cx="921200" cy="4502896"/>
            <a:chOff x="19047514" y="2824216"/>
            <a:chExt cx="922160" cy="4507592"/>
          </a:xfrm>
        </p:grpSpPr>
        <p:grpSp>
          <p:nvGrpSpPr>
            <p:cNvPr id="295" name="Group 294">
              <a:extLst>
                <a:ext uri="{FF2B5EF4-FFF2-40B4-BE49-F238E27FC236}">
                  <a16:creationId xmlns:a16="http://schemas.microsoft.com/office/drawing/2014/main" id="{15D9915E-689C-303B-E3D4-FD2D3141DD56}"/>
                </a:ext>
              </a:extLst>
            </p:cNvPr>
            <p:cNvGrpSpPr/>
            <p:nvPr/>
          </p:nvGrpSpPr>
          <p:grpSpPr>
            <a:xfrm>
              <a:off x="19047514" y="5905489"/>
              <a:ext cx="922160" cy="1426319"/>
              <a:chOff x="11473259" y="2398461"/>
              <a:chExt cx="283369" cy="438291"/>
            </a:xfrm>
          </p:grpSpPr>
          <p:cxnSp>
            <p:nvCxnSpPr>
              <p:cNvPr id="301" name="Straight Connector 300">
                <a:extLst>
                  <a:ext uri="{FF2B5EF4-FFF2-40B4-BE49-F238E27FC236}">
                    <a16:creationId xmlns:a16="http://schemas.microsoft.com/office/drawing/2014/main" id="{55EC2213-330C-B00D-BC1D-12486FC94CA6}"/>
                  </a:ext>
                </a:extLst>
              </p:cNvPr>
              <p:cNvCxnSpPr>
                <a:cxnSpLocks/>
              </p:cNvCxnSpPr>
              <p:nvPr/>
            </p:nvCxnSpPr>
            <p:spPr>
              <a:xfrm>
                <a:off x="11473259" y="2398461"/>
                <a:ext cx="2833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E4AD3B3F-53CF-330C-B274-166685FF9F7D}"/>
                  </a:ext>
                </a:extLst>
              </p:cNvPr>
              <p:cNvCxnSpPr>
                <a:cxnSpLocks/>
              </p:cNvCxnSpPr>
              <p:nvPr/>
            </p:nvCxnSpPr>
            <p:spPr>
              <a:xfrm>
                <a:off x="11544100" y="2448467"/>
                <a:ext cx="14168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5D99212A-9974-FA7F-3792-EB9213438A40}"/>
                  </a:ext>
                </a:extLst>
              </p:cNvPr>
              <p:cNvCxnSpPr/>
              <p:nvPr/>
            </p:nvCxnSpPr>
            <p:spPr>
              <a:xfrm>
                <a:off x="11618513" y="2448467"/>
                <a:ext cx="0" cy="2864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04" name="Isosceles Triangle 303">
                <a:extLst>
                  <a:ext uri="{FF2B5EF4-FFF2-40B4-BE49-F238E27FC236}">
                    <a16:creationId xmlns:a16="http://schemas.microsoft.com/office/drawing/2014/main" id="{49B9E3E1-48E8-8C53-0FE9-D9125DA72691}"/>
                  </a:ext>
                </a:extLst>
              </p:cNvPr>
              <p:cNvSpPr/>
              <p:nvPr/>
            </p:nvSpPr>
            <p:spPr>
              <a:xfrm rot="10800000">
                <a:off x="11560574" y="2737790"/>
                <a:ext cx="114796" cy="98962"/>
              </a:xfrm>
              <a:prstGeom prst="triangle">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GB" sz="1798" kern="1200">
                  <a:solidFill>
                    <a:srgbClr val="FFFFFF"/>
                  </a:solidFill>
                  <a:latin typeface="Calibri"/>
                </a:endParaRPr>
              </a:p>
            </p:txBody>
          </p:sp>
        </p:grpSp>
        <p:grpSp>
          <p:nvGrpSpPr>
            <p:cNvPr id="296" name="Group 295">
              <a:extLst>
                <a:ext uri="{FF2B5EF4-FFF2-40B4-BE49-F238E27FC236}">
                  <a16:creationId xmlns:a16="http://schemas.microsoft.com/office/drawing/2014/main" id="{395A649A-34F7-6B09-5373-3CB45F12491F}"/>
                </a:ext>
              </a:extLst>
            </p:cNvPr>
            <p:cNvGrpSpPr/>
            <p:nvPr/>
          </p:nvGrpSpPr>
          <p:grpSpPr>
            <a:xfrm>
              <a:off x="19133324" y="2824216"/>
              <a:ext cx="750540" cy="3060470"/>
              <a:chOff x="11513355" y="1888050"/>
              <a:chExt cx="207680" cy="846854"/>
            </a:xfrm>
          </p:grpSpPr>
          <p:cxnSp>
            <p:nvCxnSpPr>
              <p:cNvPr id="297" name="Straight Connector 296">
                <a:extLst>
                  <a:ext uri="{FF2B5EF4-FFF2-40B4-BE49-F238E27FC236}">
                    <a16:creationId xmlns:a16="http://schemas.microsoft.com/office/drawing/2014/main" id="{F041A3E3-6401-08D9-3238-4340E127B0DC}"/>
                  </a:ext>
                </a:extLst>
              </p:cNvPr>
              <p:cNvCxnSpPr>
                <a:cxnSpLocks/>
              </p:cNvCxnSpPr>
              <p:nvPr/>
            </p:nvCxnSpPr>
            <p:spPr>
              <a:xfrm>
                <a:off x="11616134" y="1888050"/>
                <a:ext cx="0" cy="51041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D72A414F-3A24-E905-317C-8DF50A10CC42}"/>
                  </a:ext>
                </a:extLst>
              </p:cNvPr>
              <p:cNvCxnSpPr>
                <a:cxnSpLocks/>
              </p:cNvCxnSpPr>
              <p:nvPr/>
            </p:nvCxnSpPr>
            <p:spPr>
              <a:xfrm>
                <a:off x="11513355" y="2398461"/>
                <a:ext cx="20768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2557FE21-8F6F-9B6B-918A-9DC96981ED82}"/>
                  </a:ext>
                </a:extLst>
              </p:cNvPr>
              <p:cNvCxnSpPr>
                <a:cxnSpLocks/>
              </p:cNvCxnSpPr>
              <p:nvPr/>
            </p:nvCxnSpPr>
            <p:spPr>
              <a:xfrm>
                <a:off x="11513355" y="2448467"/>
                <a:ext cx="20768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41E3332A-DD4B-FB55-8424-1E4652781D15}"/>
                  </a:ext>
                </a:extLst>
              </p:cNvPr>
              <p:cNvCxnSpPr/>
              <p:nvPr/>
            </p:nvCxnSpPr>
            <p:spPr>
              <a:xfrm>
                <a:off x="11618513" y="2448467"/>
                <a:ext cx="0" cy="2864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2" name="Title 1">
            <a:extLst>
              <a:ext uri="{FF2B5EF4-FFF2-40B4-BE49-F238E27FC236}">
                <a16:creationId xmlns:a16="http://schemas.microsoft.com/office/drawing/2014/main" id="{DFCA32E1-2803-425C-E245-3EDD3FA85760}"/>
              </a:ext>
            </a:extLst>
          </p:cNvPr>
          <p:cNvSpPr txBox="1">
            <a:spLocks/>
          </p:cNvSpPr>
          <p:nvPr/>
        </p:nvSpPr>
        <p:spPr>
          <a:xfrm>
            <a:off x="3122384" y="156880"/>
            <a:ext cx="19411176" cy="1706880"/>
          </a:xfrm>
        </p:spPr>
        <p:txBody>
          <a:bodyPr/>
          <a:lstStyle>
            <a:lvl1pPr algn="ctr" defTabSz="914400" rtl="0" eaLnBrk="1" latinLnBrk="0" hangingPunct="1">
              <a:spcBef>
                <a:spcPct val="0"/>
              </a:spcBef>
              <a:buNone/>
              <a:defRPr sz="4400" b="1" kern="1200">
                <a:solidFill>
                  <a:schemeClr val="tx1"/>
                </a:solidFill>
                <a:latin typeface="+mn-lt"/>
                <a:ea typeface="+mj-ea"/>
                <a:cs typeface="+mj-cs"/>
              </a:defRPr>
            </a:lvl1pPr>
          </a:lstStyle>
          <a:p>
            <a:pPr defTabSz="1828800">
              <a:defRPr/>
            </a:pPr>
            <a:r>
              <a:rPr lang="en-GB" sz="8800" dirty="0">
                <a:solidFill>
                  <a:srgbClr val="000000"/>
                </a:solidFill>
                <a:latin typeface="Calibri"/>
              </a:rPr>
              <a:t>Large-Scale Characterisation</a:t>
            </a:r>
          </a:p>
        </p:txBody>
      </p:sp>
      <p:grpSp>
        <p:nvGrpSpPr>
          <p:cNvPr id="12" name="Group 11">
            <a:extLst>
              <a:ext uri="{FF2B5EF4-FFF2-40B4-BE49-F238E27FC236}">
                <a16:creationId xmlns:a16="http://schemas.microsoft.com/office/drawing/2014/main" id="{3C07809C-DE6D-2404-6EAB-401F23C641C9}"/>
              </a:ext>
            </a:extLst>
          </p:cNvPr>
          <p:cNvGrpSpPr/>
          <p:nvPr/>
        </p:nvGrpSpPr>
        <p:grpSpPr>
          <a:xfrm>
            <a:off x="18165611" y="2161760"/>
            <a:ext cx="5576034" cy="1921248"/>
            <a:chOff x="9076455" y="1080880"/>
            <a:chExt cx="2788017" cy="960624"/>
          </a:xfrm>
        </p:grpSpPr>
        <p:sp>
          <p:nvSpPr>
            <p:cNvPr id="21" name="Left Brace 20">
              <a:extLst>
                <a:ext uri="{FF2B5EF4-FFF2-40B4-BE49-F238E27FC236}">
                  <a16:creationId xmlns:a16="http://schemas.microsoft.com/office/drawing/2014/main" id="{EC62D923-31EB-0953-C6D6-3A9D81ACB3A0}"/>
                </a:ext>
              </a:extLst>
            </p:cNvPr>
            <p:cNvSpPr/>
            <p:nvPr/>
          </p:nvSpPr>
          <p:spPr>
            <a:xfrm rot="5400000">
              <a:off x="10354356" y="1000966"/>
              <a:ext cx="232216" cy="184885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defTabSz="1828800" hangingPunct="1"/>
              <a:endParaRPr lang="en-GB" sz="3600" kern="1200">
                <a:solidFill>
                  <a:srgbClr val="000000"/>
                </a:solidFill>
                <a:latin typeface="Calibri"/>
              </a:endParaRPr>
            </a:p>
          </p:txBody>
        </p:sp>
        <p:sp>
          <p:nvSpPr>
            <p:cNvPr id="22" name="Variational quantum algorithms may require very large number of repetitions of a quantum circuit, or variations thereof, to solve a problem…">
              <a:extLst>
                <a:ext uri="{FF2B5EF4-FFF2-40B4-BE49-F238E27FC236}">
                  <a16:creationId xmlns:a16="http://schemas.microsoft.com/office/drawing/2014/main" id="{63BE4844-B33F-3405-9B15-B54709085D51}"/>
                </a:ext>
              </a:extLst>
            </p:cNvPr>
            <p:cNvSpPr txBox="1"/>
            <p:nvPr/>
          </p:nvSpPr>
          <p:spPr>
            <a:xfrm>
              <a:off x="9076455" y="1080880"/>
              <a:ext cx="2788017" cy="441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defTabSz="820710">
                <a:spcBef>
                  <a:spcPts val="1198"/>
                </a:spcBef>
                <a:buSzPct val="50000"/>
                <a:defRPr sz="3600" b="0">
                  <a:latin typeface="+mn-lt"/>
                  <a:ea typeface="+mn-ea"/>
                  <a:cs typeface="+mn-cs"/>
                  <a:sym typeface="Helvetica Neue Medium"/>
                </a:defRPr>
              </a:pPr>
              <a:r>
                <a:rPr lang="en-GB" sz="4800" dirty="0">
                  <a:solidFill>
                    <a:srgbClr val="000000">
                      <a:lumMod val="95000"/>
                      <a:lumOff val="5000"/>
                    </a:srgbClr>
                  </a:solidFill>
                  <a:latin typeface="Helvetica Neue Light"/>
                  <a:ea typeface="Helvetica Neue Light"/>
                  <a:cs typeface="Helvetica Neue Light"/>
                  <a:sym typeface="Helvetica Neue Light"/>
                </a:rPr>
                <a:t>The device</a:t>
              </a:r>
            </a:p>
          </p:txBody>
        </p:sp>
      </p:grpSp>
      <p:grpSp>
        <p:nvGrpSpPr>
          <p:cNvPr id="7" name="Group 6">
            <a:extLst>
              <a:ext uri="{FF2B5EF4-FFF2-40B4-BE49-F238E27FC236}">
                <a16:creationId xmlns:a16="http://schemas.microsoft.com/office/drawing/2014/main" id="{8D1732C4-63A9-B485-E35D-459D7E9098F1}"/>
              </a:ext>
            </a:extLst>
          </p:cNvPr>
          <p:cNvGrpSpPr/>
          <p:nvPr/>
        </p:nvGrpSpPr>
        <p:grpSpPr>
          <a:xfrm>
            <a:off x="17750940" y="10812078"/>
            <a:ext cx="5674312" cy="1415854"/>
            <a:chOff x="8869120" y="5406039"/>
            <a:chExt cx="2837156" cy="707927"/>
          </a:xfrm>
        </p:grpSpPr>
        <p:sp>
          <p:nvSpPr>
            <p:cNvPr id="24" name="Left Brace 23">
              <a:extLst>
                <a:ext uri="{FF2B5EF4-FFF2-40B4-BE49-F238E27FC236}">
                  <a16:creationId xmlns:a16="http://schemas.microsoft.com/office/drawing/2014/main" id="{748115AD-2F19-66D2-7846-6F62D5B440C1}"/>
                </a:ext>
              </a:extLst>
            </p:cNvPr>
            <p:cNvSpPr/>
            <p:nvPr/>
          </p:nvSpPr>
          <p:spPr>
            <a:xfrm rot="16200000">
              <a:off x="10242015" y="4173993"/>
              <a:ext cx="232216" cy="269630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defTabSz="1828800" hangingPunct="1"/>
              <a:endParaRPr lang="en-GB" sz="3600" kern="1200">
                <a:solidFill>
                  <a:srgbClr val="000000"/>
                </a:solidFill>
                <a:latin typeface="Calibri"/>
              </a:endParaRPr>
            </a:p>
          </p:txBody>
        </p:sp>
        <p:sp>
          <p:nvSpPr>
            <p:cNvPr id="25" name="Variational quantum algorithms may require very large number of repetitions of a quantum circuit, or variations thereof, to solve a problem…">
              <a:extLst>
                <a:ext uri="{FF2B5EF4-FFF2-40B4-BE49-F238E27FC236}">
                  <a16:creationId xmlns:a16="http://schemas.microsoft.com/office/drawing/2014/main" id="{BA803BF4-E6C2-A833-7C41-6D3D1B4E73AF}"/>
                </a:ext>
              </a:extLst>
            </p:cNvPr>
            <p:cNvSpPr txBox="1"/>
            <p:nvPr/>
          </p:nvSpPr>
          <p:spPr>
            <a:xfrm>
              <a:off x="8869120" y="5672575"/>
              <a:ext cx="2788017" cy="441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defTabSz="820710">
                <a:spcBef>
                  <a:spcPts val="1198"/>
                </a:spcBef>
                <a:buSzPct val="50000"/>
                <a:defRPr sz="3600" b="0">
                  <a:latin typeface="+mn-lt"/>
                  <a:ea typeface="+mn-ea"/>
                  <a:cs typeface="+mn-cs"/>
                  <a:sym typeface="Helvetica Neue Medium"/>
                </a:defRPr>
              </a:pPr>
              <a:r>
                <a:rPr lang="en-GB" sz="4800" dirty="0">
                  <a:solidFill>
                    <a:srgbClr val="000000">
                      <a:lumMod val="95000"/>
                      <a:lumOff val="5000"/>
                    </a:srgbClr>
                  </a:solidFill>
                  <a:latin typeface="Helvetica Neue Light"/>
                  <a:ea typeface="Helvetica Neue Light"/>
                  <a:cs typeface="Helvetica Neue Light"/>
                  <a:sym typeface="Helvetica Neue Light"/>
                </a:rPr>
                <a:t>Multiplexed</a:t>
              </a:r>
            </a:p>
          </p:txBody>
        </p:sp>
      </p:grpSp>
      <p:grpSp>
        <p:nvGrpSpPr>
          <p:cNvPr id="8" name="Group 7">
            <a:extLst>
              <a:ext uri="{FF2B5EF4-FFF2-40B4-BE49-F238E27FC236}">
                <a16:creationId xmlns:a16="http://schemas.microsoft.com/office/drawing/2014/main" id="{522D9239-00D1-C206-7C55-6EA79596A724}"/>
              </a:ext>
            </a:extLst>
          </p:cNvPr>
          <p:cNvGrpSpPr/>
          <p:nvPr/>
        </p:nvGrpSpPr>
        <p:grpSpPr>
          <a:xfrm>
            <a:off x="12106677" y="2875436"/>
            <a:ext cx="5712750" cy="2992604"/>
            <a:chOff x="6046988" y="1437718"/>
            <a:chExt cx="2856375" cy="1496302"/>
          </a:xfrm>
        </p:grpSpPr>
        <p:sp>
          <p:nvSpPr>
            <p:cNvPr id="26" name="Left Brace 25">
              <a:extLst>
                <a:ext uri="{FF2B5EF4-FFF2-40B4-BE49-F238E27FC236}">
                  <a16:creationId xmlns:a16="http://schemas.microsoft.com/office/drawing/2014/main" id="{7623059E-7D92-4DD3-ADDA-C04B808B5EC9}"/>
                </a:ext>
              </a:extLst>
            </p:cNvPr>
            <p:cNvSpPr/>
            <p:nvPr/>
          </p:nvSpPr>
          <p:spPr>
            <a:xfrm rot="5400000">
              <a:off x="7361523" y="1392180"/>
              <a:ext cx="232216" cy="285146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defTabSz="1828800" hangingPunct="1"/>
              <a:endParaRPr lang="en-GB" sz="3600" kern="1200">
                <a:solidFill>
                  <a:srgbClr val="000000"/>
                </a:solidFill>
                <a:latin typeface="Calibri"/>
              </a:endParaRPr>
            </a:p>
          </p:txBody>
        </p:sp>
        <p:sp>
          <p:nvSpPr>
            <p:cNvPr id="27" name="Variational quantum algorithms may require very large number of repetitions of a quantum circuit, or variations thereof, to solve a problem…">
              <a:extLst>
                <a:ext uri="{FF2B5EF4-FFF2-40B4-BE49-F238E27FC236}">
                  <a16:creationId xmlns:a16="http://schemas.microsoft.com/office/drawing/2014/main" id="{3F4FA558-5F43-7B56-9582-C7B0594BF198}"/>
                </a:ext>
              </a:extLst>
            </p:cNvPr>
            <p:cNvSpPr txBox="1"/>
            <p:nvPr/>
          </p:nvSpPr>
          <p:spPr>
            <a:xfrm>
              <a:off x="6046988" y="1437718"/>
              <a:ext cx="2788017" cy="118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defTabSz="820710">
                <a:spcBef>
                  <a:spcPts val="1198"/>
                </a:spcBef>
                <a:buSzPct val="50000"/>
                <a:defRPr sz="3600" b="0">
                  <a:latin typeface="+mn-lt"/>
                  <a:ea typeface="+mn-ea"/>
                  <a:cs typeface="+mn-cs"/>
                  <a:sym typeface="Helvetica Neue Medium"/>
                </a:defRPr>
              </a:pPr>
              <a:r>
                <a:rPr lang="en-GB" sz="4800" dirty="0">
                  <a:solidFill>
                    <a:srgbClr val="000000">
                      <a:lumMod val="95000"/>
                      <a:lumOff val="5000"/>
                    </a:srgbClr>
                  </a:solidFill>
                  <a:latin typeface="Helvetica Neue Light"/>
                  <a:ea typeface="Helvetica Neue Light"/>
                  <a:cs typeface="Helvetica Neue Light"/>
                  <a:sym typeface="Helvetica Neue Light"/>
                </a:rPr>
                <a:t>Off-chip Superconducting resonator</a:t>
              </a:r>
            </a:p>
          </p:txBody>
        </p:sp>
      </p:grpSp>
      <p:grpSp>
        <p:nvGrpSpPr>
          <p:cNvPr id="3" name="Group 2">
            <a:extLst>
              <a:ext uri="{FF2B5EF4-FFF2-40B4-BE49-F238E27FC236}">
                <a16:creationId xmlns:a16="http://schemas.microsoft.com/office/drawing/2014/main" id="{AE53E952-2B01-4549-8F96-FF4BB0E8429C}"/>
              </a:ext>
            </a:extLst>
          </p:cNvPr>
          <p:cNvGrpSpPr/>
          <p:nvPr/>
        </p:nvGrpSpPr>
        <p:grpSpPr>
          <a:xfrm>
            <a:off x="19789810" y="286964"/>
            <a:ext cx="1440160" cy="1446712"/>
            <a:chOff x="4687369" y="3939609"/>
            <a:chExt cx="1152000" cy="1152128"/>
          </a:xfrm>
        </p:grpSpPr>
        <p:pic>
          <p:nvPicPr>
            <p:cNvPr id="5" name="Graphic 4">
              <a:extLst>
                <a:ext uri="{FF2B5EF4-FFF2-40B4-BE49-F238E27FC236}">
                  <a16:creationId xmlns:a16="http://schemas.microsoft.com/office/drawing/2014/main" id="{FDD60A6A-32FB-0749-D419-B9AD359B0B3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93506" y="4030653"/>
              <a:ext cx="939726" cy="970040"/>
            </a:xfrm>
            <a:prstGeom prst="rect">
              <a:avLst/>
            </a:prstGeom>
          </p:spPr>
        </p:pic>
        <p:sp>
          <p:nvSpPr>
            <p:cNvPr id="6" name="Oval 5">
              <a:extLst>
                <a:ext uri="{FF2B5EF4-FFF2-40B4-BE49-F238E27FC236}">
                  <a16:creationId xmlns:a16="http://schemas.microsoft.com/office/drawing/2014/main" id="{DB24023A-CF4F-3DAC-7BFB-99B42EC541D0}"/>
                </a:ext>
              </a:extLst>
            </p:cNvPr>
            <p:cNvSpPr/>
            <p:nvPr/>
          </p:nvSpPr>
          <p:spPr>
            <a:xfrm>
              <a:off x="4687369" y="3939609"/>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pic>
        <p:nvPicPr>
          <p:cNvPr id="23" name="Picture 22">
            <a:extLst>
              <a:ext uri="{FF2B5EF4-FFF2-40B4-BE49-F238E27FC236}">
                <a16:creationId xmlns:a16="http://schemas.microsoft.com/office/drawing/2014/main" id="{785657EF-549B-9CD2-081A-20F2C54E68A8}"/>
              </a:ext>
            </a:extLst>
          </p:cNvPr>
          <p:cNvPicPr>
            <a:picLocks noChangeAspect="1"/>
          </p:cNvPicPr>
          <p:nvPr/>
        </p:nvPicPr>
        <p:blipFill>
          <a:blip r:embed="rId7"/>
          <a:srcRect l="8844"/>
          <a:stretch>
            <a:fillRect/>
          </a:stretch>
        </p:blipFill>
        <p:spPr>
          <a:xfrm>
            <a:off x="9306314" y="4083009"/>
            <a:ext cx="13665124" cy="6588450"/>
          </a:xfrm>
          <a:prstGeom prst="rect">
            <a:avLst/>
          </a:prstGeom>
        </p:spPr>
      </p:pic>
      <p:sp>
        <p:nvSpPr>
          <p:cNvPr id="18" name="Rectangle 17">
            <a:extLst>
              <a:ext uri="{FF2B5EF4-FFF2-40B4-BE49-F238E27FC236}">
                <a16:creationId xmlns:a16="http://schemas.microsoft.com/office/drawing/2014/main" id="{8848B76D-EEDA-3476-4AA7-897301F1035A}"/>
              </a:ext>
            </a:extLst>
          </p:cNvPr>
          <p:cNvSpPr/>
          <p:nvPr/>
        </p:nvSpPr>
        <p:spPr>
          <a:xfrm>
            <a:off x="12551509" y="10695265"/>
            <a:ext cx="872786" cy="10340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19" name="Rectangle 18">
            <a:extLst>
              <a:ext uri="{FF2B5EF4-FFF2-40B4-BE49-F238E27FC236}">
                <a16:creationId xmlns:a16="http://schemas.microsoft.com/office/drawing/2014/main" id="{C344311D-B9EE-F45A-AAF3-2BA70FF0C1DC}"/>
              </a:ext>
            </a:extLst>
          </p:cNvPr>
          <p:cNvSpPr/>
          <p:nvPr/>
        </p:nvSpPr>
        <p:spPr>
          <a:xfrm>
            <a:off x="11720958" y="10642507"/>
            <a:ext cx="1707448" cy="10340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8" name="Rectangle 27">
            <a:extLst>
              <a:ext uri="{FF2B5EF4-FFF2-40B4-BE49-F238E27FC236}">
                <a16:creationId xmlns:a16="http://schemas.microsoft.com/office/drawing/2014/main" id="{1D8EAEE7-EAC5-9BA9-EBE0-338525A2D529}"/>
              </a:ext>
            </a:extLst>
          </p:cNvPr>
          <p:cNvSpPr/>
          <p:nvPr/>
        </p:nvSpPr>
        <p:spPr>
          <a:xfrm>
            <a:off x="9139622" y="8070323"/>
            <a:ext cx="1036152" cy="10340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
        <p:nvSpPr>
          <p:cNvPr id="29" name="Rectangle 28">
            <a:extLst>
              <a:ext uri="{FF2B5EF4-FFF2-40B4-BE49-F238E27FC236}">
                <a16:creationId xmlns:a16="http://schemas.microsoft.com/office/drawing/2014/main" id="{E2E03998-B818-FD45-0B82-E322CC027387}"/>
              </a:ext>
            </a:extLst>
          </p:cNvPr>
          <p:cNvSpPr/>
          <p:nvPr/>
        </p:nvSpPr>
        <p:spPr>
          <a:xfrm>
            <a:off x="12134965" y="11470576"/>
            <a:ext cx="1111610" cy="6064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spTree>
    <p:extLst>
      <p:ext uri="{BB962C8B-B14F-4D97-AF65-F5344CB8AC3E}">
        <p14:creationId xmlns:p14="http://schemas.microsoft.com/office/powerpoint/2010/main" val="172056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22D38EA-0C38-4E1B-109F-29E41E33C9BC}"/>
              </a:ext>
            </a:extLst>
          </p:cNvPr>
          <p:cNvSpPr/>
          <p:nvPr/>
        </p:nvSpPr>
        <p:spPr>
          <a:xfrm>
            <a:off x="0" y="-10698"/>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4" name="Image" descr="Image">
            <a:extLst>
              <a:ext uri="{FF2B5EF4-FFF2-40B4-BE49-F238E27FC236}">
                <a16:creationId xmlns:a16="http://schemas.microsoft.com/office/drawing/2014/main" id="{1C020F16-E67D-A0CB-7113-383C46C11138}"/>
              </a:ext>
            </a:extLst>
          </p:cNvPr>
          <p:cNvPicPr>
            <a:picLocks noChangeAspect="1"/>
          </p:cNvPicPr>
          <p:nvPr/>
        </p:nvPicPr>
        <p:blipFill>
          <a:blip r:embed="rId2"/>
          <a:stretch>
            <a:fillRect/>
          </a:stretch>
        </p:blipFill>
        <p:spPr>
          <a:xfrm>
            <a:off x="961499" y="12310937"/>
            <a:ext cx="2733565" cy="680294"/>
          </a:xfrm>
          <a:prstGeom prst="rect">
            <a:avLst/>
          </a:prstGeom>
        </p:spPr>
      </p:pic>
      <p:sp>
        <p:nvSpPr>
          <p:cNvPr id="5" name="Slide Number Placeholder 2">
            <a:extLst>
              <a:ext uri="{FF2B5EF4-FFF2-40B4-BE49-F238E27FC236}">
                <a16:creationId xmlns:a16="http://schemas.microsoft.com/office/drawing/2014/main" id="{6310C251-11E9-1948-7B0B-12096E678E95}"/>
              </a:ext>
            </a:extLst>
          </p:cNvPr>
          <p:cNvSpPr>
            <a:spLocks noGrp="1"/>
          </p:cNvSpPr>
          <p:nvPr>
            <p:ph type="sldNum" sz="quarter" idx="12"/>
          </p:nvPr>
        </p:nvSpPr>
        <p:spPr/>
        <p:txBody>
          <a:bodyPr/>
          <a:lstStyle/>
          <a:p>
            <a:pPr algn="l" defTabSz="1828800" hangingPunct="1"/>
            <a:endParaRPr lang="en-GB" sz="3600" kern="1200" dirty="0">
              <a:solidFill>
                <a:srgbClr val="000000"/>
              </a:solidFill>
              <a:latin typeface="Calibri"/>
            </a:endParaRPr>
          </a:p>
        </p:txBody>
      </p:sp>
      <p:sp>
        <p:nvSpPr>
          <p:cNvPr id="2" name="Title 1">
            <a:extLst>
              <a:ext uri="{FF2B5EF4-FFF2-40B4-BE49-F238E27FC236}">
                <a16:creationId xmlns:a16="http://schemas.microsoft.com/office/drawing/2014/main" id="{9CC334C2-EA66-ADD6-BFA4-EE2B52400EAE}"/>
              </a:ext>
            </a:extLst>
          </p:cNvPr>
          <p:cNvSpPr txBox="1">
            <a:spLocks/>
          </p:cNvSpPr>
          <p:nvPr/>
        </p:nvSpPr>
        <p:spPr>
          <a:xfrm>
            <a:off x="2486412" y="156880"/>
            <a:ext cx="19411176" cy="1706880"/>
          </a:xfrm>
        </p:spPr>
        <p:txBody>
          <a:bodyPr/>
          <a:lstStyle>
            <a:lvl1pPr algn="ctr" defTabSz="914400" rtl="0" eaLnBrk="1" latinLnBrk="0" hangingPunct="1">
              <a:spcBef>
                <a:spcPct val="0"/>
              </a:spcBef>
              <a:buNone/>
              <a:defRPr sz="4400" b="1" kern="1200">
                <a:solidFill>
                  <a:schemeClr val="tx1"/>
                </a:solidFill>
                <a:latin typeface="+mn-lt"/>
                <a:ea typeface="+mj-ea"/>
                <a:cs typeface="+mj-cs"/>
              </a:defRPr>
            </a:lvl1pPr>
          </a:lstStyle>
          <a:p>
            <a:pPr defTabSz="1828800">
              <a:defRPr/>
            </a:pPr>
            <a:r>
              <a:rPr lang="en-GB" sz="8800" dirty="0">
                <a:solidFill>
                  <a:srgbClr val="000000"/>
                </a:solidFill>
                <a:latin typeface="Calibri"/>
              </a:rPr>
              <a:t>The Good, the Bad and the Ugly</a:t>
            </a:r>
          </a:p>
        </p:txBody>
      </p:sp>
      <p:pic>
        <p:nvPicPr>
          <p:cNvPr id="6" name="Picture 5">
            <a:extLst>
              <a:ext uri="{FF2B5EF4-FFF2-40B4-BE49-F238E27FC236}">
                <a16:creationId xmlns:a16="http://schemas.microsoft.com/office/drawing/2014/main" id="{B6F455E0-E6CA-B6D3-D532-05F5EA5C2910}"/>
              </a:ext>
            </a:extLst>
          </p:cNvPr>
          <p:cNvPicPr>
            <a:picLocks noChangeAspect="1"/>
          </p:cNvPicPr>
          <p:nvPr/>
        </p:nvPicPr>
        <p:blipFill>
          <a:blip r:embed="rId3"/>
          <a:stretch>
            <a:fillRect/>
          </a:stretch>
        </p:blipFill>
        <p:spPr>
          <a:xfrm>
            <a:off x="4415136" y="1817440"/>
            <a:ext cx="16259720" cy="9228888"/>
          </a:xfrm>
          <a:prstGeom prst="rect">
            <a:avLst/>
          </a:prstGeom>
        </p:spPr>
      </p:pic>
      <p:sp>
        <p:nvSpPr>
          <p:cNvPr id="7" name="Variational quantum algorithms may require very large number of repetitions of a quantum circuit, or variations thereof, to solve a problem…">
            <a:extLst>
              <a:ext uri="{FF2B5EF4-FFF2-40B4-BE49-F238E27FC236}">
                <a16:creationId xmlns:a16="http://schemas.microsoft.com/office/drawing/2014/main" id="{1A03CBC5-5C4F-F580-5873-535B1ED6FC07}"/>
              </a:ext>
            </a:extLst>
          </p:cNvPr>
          <p:cNvSpPr txBox="1"/>
          <p:nvPr/>
        </p:nvSpPr>
        <p:spPr>
          <a:xfrm>
            <a:off x="-481408" y="11164780"/>
            <a:ext cx="25346816" cy="14675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362" tIns="71362" rIns="71362" bIns="71362">
            <a:spAutoFit/>
          </a:bodyPr>
          <a:lstStyle/>
          <a:p>
            <a:pPr marL="721590" indent="-721590" defTabSz="820710">
              <a:spcBef>
                <a:spcPts val="1198"/>
              </a:spcBef>
              <a:buSzPct val="50000"/>
              <a:buBlip>
                <a:blip r:embed="rId4"/>
              </a:buBlip>
              <a:defRPr sz="3600" b="0">
                <a:latin typeface="+mn-lt"/>
                <a:ea typeface="+mn-ea"/>
                <a:cs typeface="+mn-cs"/>
                <a:sym typeface="Helvetica Neue Medium"/>
              </a:defRPr>
            </a:pPr>
            <a:r>
              <a:rPr lang="en-GB" sz="3800" dirty="0">
                <a:solidFill>
                  <a:srgbClr val="000000">
                    <a:lumMod val="95000"/>
                    <a:lumOff val="5000"/>
                  </a:srgbClr>
                </a:solidFill>
                <a:latin typeface="Helvetica Neue Light"/>
                <a:ea typeface="Helvetica Neue Light"/>
                <a:cs typeface="Helvetica Neue Light"/>
                <a:sym typeface="Helvetica Neue Light"/>
              </a:rPr>
              <a:t>Multiple </a:t>
            </a:r>
            <a:r>
              <a:rPr lang="en-AU" sz="3800" kern="1200" dirty="0">
                <a:solidFill>
                  <a:srgbClr val="000000"/>
                </a:solidFill>
                <a:latin typeface="Helvetica Neue Light" panose="02000403000000020004"/>
              </a:rPr>
              <a:t>experts labelling sets </a:t>
            </a:r>
            <a:r>
              <a:rPr lang="en-AU" sz="3800" kern="1200" dirty="0">
                <a:solidFill>
                  <a:srgbClr val="000000"/>
                </a:solidFill>
                <a:latin typeface="Helvetica Neue Light" panose="02000403000000020004"/>
                <a:sym typeface="Wingdings" panose="05000000000000000000" pitchFamily="2" charset="2"/>
              </a:rPr>
              <a:t> Trained neural network to identify different QD qualities with 88% accuracy</a:t>
            </a:r>
            <a:endParaRPr lang="en-GB" sz="3800" dirty="0">
              <a:solidFill>
                <a:srgbClr val="000000">
                  <a:lumMod val="95000"/>
                  <a:lumOff val="5000"/>
                </a:srgbClr>
              </a:solidFill>
              <a:latin typeface="Helvetica Neue Light"/>
              <a:ea typeface="Helvetica Neue Light"/>
              <a:cs typeface="Helvetica Neue Light"/>
              <a:sym typeface="Helvetica Neue Light"/>
            </a:endParaRPr>
          </a:p>
          <a:p>
            <a:pPr marL="721590" indent="-721590" defTabSz="820710">
              <a:spcBef>
                <a:spcPts val="1198"/>
              </a:spcBef>
              <a:buSzPct val="50000"/>
              <a:buBlip>
                <a:blip r:embed="rId4"/>
              </a:buBlip>
              <a:defRPr sz="3600" b="0">
                <a:latin typeface="+mn-lt"/>
                <a:ea typeface="+mn-ea"/>
                <a:cs typeface="+mn-cs"/>
                <a:sym typeface="Helvetica Neue Medium"/>
              </a:defRPr>
            </a:pPr>
            <a:r>
              <a:rPr lang="en-GB" sz="3800" dirty="0">
                <a:solidFill>
                  <a:srgbClr val="000000">
                    <a:lumMod val="95000"/>
                    <a:lumOff val="5000"/>
                  </a:srgbClr>
                </a:solidFill>
                <a:latin typeface="Helvetica Neue Light"/>
                <a:ea typeface="Helvetica Neue Light"/>
                <a:cs typeface="Helvetica Neue Light"/>
                <a:sym typeface="Helvetica Neue Light"/>
              </a:rPr>
              <a:t>Identified best device dimensions</a:t>
            </a:r>
          </a:p>
        </p:txBody>
      </p:sp>
      <p:grpSp>
        <p:nvGrpSpPr>
          <p:cNvPr id="9" name="Group 8">
            <a:extLst>
              <a:ext uri="{FF2B5EF4-FFF2-40B4-BE49-F238E27FC236}">
                <a16:creationId xmlns:a16="http://schemas.microsoft.com/office/drawing/2014/main" id="{2F5FAA3C-2D25-AFC6-A443-AD6A65094B61}"/>
              </a:ext>
            </a:extLst>
          </p:cNvPr>
          <p:cNvGrpSpPr/>
          <p:nvPr/>
        </p:nvGrpSpPr>
        <p:grpSpPr>
          <a:xfrm>
            <a:off x="20544928" y="286964"/>
            <a:ext cx="1440160" cy="1446712"/>
            <a:chOff x="4687369" y="3939609"/>
            <a:chExt cx="1152000" cy="1152128"/>
          </a:xfrm>
        </p:grpSpPr>
        <p:pic>
          <p:nvPicPr>
            <p:cNvPr id="10" name="Graphic 9">
              <a:extLst>
                <a:ext uri="{FF2B5EF4-FFF2-40B4-BE49-F238E27FC236}">
                  <a16:creationId xmlns:a16="http://schemas.microsoft.com/office/drawing/2014/main" id="{DDC0D05E-97D1-DCE4-56DF-6B319E813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93506" y="4030653"/>
              <a:ext cx="939726" cy="970040"/>
            </a:xfrm>
            <a:prstGeom prst="rect">
              <a:avLst/>
            </a:prstGeom>
          </p:spPr>
        </p:pic>
        <p:sp>
          <p:nvSpPr>
            <p:cNvPr id="11" name="Oval 10">
              <a:extLst>
                <a:ext uri="{FF2B5EF4-FFF2-40B4-BE49-F238E27FC236}">
                  <a16:creationId xmlns:a16="http://schemas.microsoft.com/office/drawing/2014/main" id="{4A357EA1-339D-E855-FF9F-A228B39AE2DF}"/>
                </a:ext>
              </a:extLst>
            </p:cNvPr>
            <p:cNvSpPr/>
            <p:nvPr/>
          </p:nvSpPr>
          <p:spPr>
            <a:xfrm>
              <a:off x="4687369" y="3939609"/>
              <a:ext cx="1152000" cy="1152128"/>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hangingPunct="1"/>
              <a:endParaRPr lang="en-GB" sz="3600" kern="1200">
                <a:solidFill>
                  <a:srgbClr val="FFFFFF"/>
                </a:solidFill>
                <a:latin typeface="Calibri"/>
              </a:endParaRPr>
            </a:p>
          </p:txBody>
        </p:sp>
      </p:grpSp>
    </p:spTree>
    <p:extLst>
      <p:ext uri="{BB962C8B-B14F-4D97-AF65-F5344CB8AC3E}">
        <p14:creationId xmlns:p14="http://schemas.microsoft.com/office/powerpoint/2010/main" val="24226468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C132C-E8F9-1367-DC85-7A762A6DDAFF}"/>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4ED11BFA-1598-6327-2A21-DABB4FA50C43}"/>
              </a:ext>
            </a:extLst>
          </p:cNvPr>
          <p:cNvSpPr/>
          <p:nvPr/>
        </p:nvSpPr>
        <p:spPr>
          <a:xfrm>
            <a:off x="0" y="-10698"/>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28" name="Image" descr="Image">
            <a:extLst>
              <a:ext uri="{FF2B5EF4-FFF2-40B4-BE49-F238E27FC236}">
                <a16:creationId xmlns:a16="http://schemas.microsoft.com/office/drawing/2014/main" id="{639CF36A-D561-1D0E-B8B0-9B1CDAE9E68A}"/>
              </a:ext>
            </a:extLst>
          </p:cNvPr>
          <p:cNvPicPr>
            <a:picLocks noChangeAspect="1"/>
          </p:cNvPicPr>
          <p:nvPr/>
        </p:nvPicPr>
        <p:blipFill>
          <a:blip r:embed="rId3"/>
          <a:stretch>
            <a:fillRect/>
          </a:stretch>
        </p:blipFill>
        <p:spPr>
          <a:xfrm>
            <a:off x="961499" y="12310937"/>
            <a:ext cx="2733565" cy="680294"/>
          </a:xfrm>
          <a:prstGeom prst="rect">
            <a:avLst/>
          </a:prstGeom>
        </p:spPr>
      </p:pic>
      <p:sp>
        <p:nvSpPr>
          <p:cNvPr id="2" name="Slide Number Placeholder 2">
            <a:extLst>
              <a:ext uri="{FF2B5EF4-FFF2-40B4-BE49-F238E27FC236}">
                <a16:creationId xmlns:a16="http://schemas.microsoft.com/office/drawing/2014/main" id="{9671B7A6-6D51-35C8-F3CA-F4159FD8A909}"/>
              </a:ext>
            </a:extLst>
          </p:cNvPr>
          <p:cNvSpPr>
            <a:spLocks noGrp="1"/>
          </p:cNvSpPr>
          <p:nvPr>
            <p:ph type="sldNum" sz="quarter" idx="12"/>
          </p:nvPr>
        </p:nvSpPr>
        <p:spPr/>
        <p:txBody>
          <a:bodyPr/>
          <a:lstStyle/>
          <a:p>
            <a:endParaRPr lang="en-GB" dirty="0"/>
          </a:p>
        </p:txBody>
      </p:sp>
      <p:sp>
        <p:nvSpPr>
          <p:cNvPr id="6" name="Title 1">
            <a:extLst>
              <a:ext uri="{FF2B5EF4-FFF2-40B4-BE49-F238E27FC236}">
                <a16:creationId xmlns:a16="http://schemas.microsoft.com/office/drawing/2014/main" id="{CC10F995-C2CF-7A40-E377-E4FBE1D1E9C2}"/>
              </a:ext>
            </a:extLst>
          </p:cNvPr>
          <p:cNvSpPr txBox="1">
            <a:spLocks/>
          </p:cNvSpPr>
          <p:nvPr/>
        </p:nvSpPr>
        <p:spPr>
          <a:xfrm>
            <a:off x="2486412" y="156880"/>
            <a:ext cx="19411176" cy="1706880"/>
          </a:xfrm>
        </p:spPr>
        <p:txBody>
          <a:bodyPr/>
          <a:lstStyle>
            <a:lvl1pPr algn="ctr" defTabSz="914400" rtl="0" eaLnBrk="1" latinLnBrk="0" hangingPunct="1">
              <a:spcBef>
                <a:spcPct val="0"/>
              </a:spcBef>
              <a:buNone/>
              <a:defRPr sz="4400" b="1" kern="1200">
                <a:solidFill>
                  <a:schemeClr val="tx1"/>
                </a:solidFill>
                <a:latin typeface="+mn-lt"/>
                <a:ea typeface="+mj-ea"/>
                <a:cs typeface="+mj-cs"/>
              </a:defRPr>
            </a:lvl1pPr>
          </a:lstStyle>
          <a:p>
            <a:pPr defTabSz="1828800">
              <a:defRPr/>
            </a:pPr>
            <a:r>
              <a:rPr lang="en-GB" sz="8800" dirty="0">
                <a:solidFill>
                  <a:srgbClr val="000000"/>
                </a:solidFill>
                <a:latin typeface="Calibri"/>
              </a:rPr>
              <a:t>Spin-dependent tunnelling </a:t>
            </a:r>
          </a:p>
        </p:txBody>
      </p:sp>
      <p:grpSp>
        <p:nvGrpSpPr>
          <p:cNvPr id="51" name="Group 50">
            <a:extLst>
              <a:ext uri="{FF2B5EF4-FFF2-40B4-BE49-F238E27FC236}">
                <a16:creationId xmlns:a16="http://schemas.microsoft.com/office/drawing/2014/main" id="{66B7F921-E9F3-6DE2-0E38-7D59B51571F6}"/>
              </a:ext>
            </a:extLst>
          </p:cNvPr>
          <p:cNvGrpSpPr>
            <a:grpSpLocks noChangeAspect="1"/>
          </p:cNvGrpSpPr>
          <p:nvPr/>
        </p:nvGrpSpPr>
        <p:grpSpPr>
          <a:xfrm>
            <a:off x="627659" y="3006754"/>
            <a:ext cx="9116070" cy="8135051"/>
            <a:chOff x="865536" y="2526325"/>
            <a:chExt cx="9708077" cy="8663349"/>
          </a:xfrm>
        </p:grpSpPr>
        <p:pic>
          <p:nvPicPr>
            <p:cNvPr id="3" name="Picture 2">
              <a:extLst>
                <a:ext uri="{FF2B5EF4-FFF2-40B4-BE49-F238E27FC236}">
                  <a16:creationId xmlns:a16="http://schemas.microsoft.com/office/drawing/2014/main" id="{DF9A1DA1-EEA7-B480-DF69-6A6713684B59}"/>
                </a:ext>
              </a:extLst>
            </p:cNvPr>
            <p:cNvPicPr>
              <a:picLocks noChangeAspect="1"/>
            </p:cNvPicPr>
            <p:nvPr/>
          </p:nvPicPr>
          <p:blipFill>
            <a:blip r:embed="rId4"/>
            <a:srcRect r="15809"/>
            <a:stretch>
              <a:fillRect/>
            </a:stretch>
          </p:blipFill>
          <p:spPr>
            <a:xfrm>
              <a:off x="865536" y="2526325"/>
              <a:ext cx="9708077" cy="8663349"/>
            </a:xfrm>
            <a:prstGeom prst="rect">
              <a:avLst/>
            </a:prstGeom>
          </p:spPr>
        </p:pic>
        <p:sp>
          <p:nvSpPr>
            <p:cNvPr id="4" name="TextBox 3">
              <a:extLst>
                <a:ext uri="{FF2B5EF4-FFF2-40B4-BE49-F238E27FC236}">
                  <a16:creationId xmlns:a16="http://schemas.microsoft.com/office/drawing/2014/main" id="{FE3C10D0-A5FC-9912-CA0D-D9778234BB0A}"/>
                </a:ext>
              </a:extLst>
            </p:cNvPr>
            <p:cNvSpPr txBox="1"/>
            <p:nvPr/>
          </p:nvSpPr>
          <p:spPr>
            <a:xfrm>
              <a:off x="6155343" y="5791610"/>
              <a:ext cx="2072254" cy="12673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3200" b="1" dirty="0">
                  <a:solidFill>
                    <a:schemeClr val="bg1"/>
                  </a:solidFill>
                  <a:latin typeface="Helvetica Neue"/>
                  <a:ea typeface="Helvetica Neue"/>
                  <a:cs typeface="Helvetica Neue"/>
                </a:rPr>
                <a:t>Ramped</a:t>
              </a:r>
            </a:p>
            <a:p>
              <a:pPr defTabSz="1651000"/>
              <a:r>
                <a:rPr lang="en-US" sz="3200" b="1" dirty="0">
                  <a:solidFill>
                    <a:schemeClr val="bg1"/>
                  </a:solidFill>
                  <a:latin typeface="Helvetica Neue"/>
                  <a:ea typeface="Helvetica Neue"/>
                  <a:cs typeface="Helvetica Neue"/>
                </a:rPr>
                <a:t>Read</a:t>
              </a:r>
            </a:p>
          </p:txBody>
        </p:sp>
        <p:sp>
          <p:nvSpPr>
            <p:cNvPr id="5" name="TextBox 4">
              <a:extLst>
                <a:ext uri="{FF2B5EF4-FFF2-40B4-BE49-F238E27FC236}">
                  <a16:creationId xmlns:a16="http://schemas.microsoft.com/office/drawing/2014/main" id="{9FD80313-7738-C884-652C-72D3FCFC81FC}"/>
                </a:ext>
              </a:extLst>
            </p:cNvPr>
            <p:cNvSpPr txBox="1"/>
            <p:nvPr/>
          </p:nvSpPr>
          <p:spPr>
            <a:xfrm>
              <a:off x="5871939" y="8224499"/>
              <a:ext cx="1867653" cy="8740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4000" dirty="0">
                  <a:solidFill>
                    <a:srgbClr val="FF0000"/>
                  </a:solidFill>
                </a:rPr>
                <a:t>Empty</a:t>
              </a:r>
              <a:endParaRPr lang="en-US" sz="7200" b="1" dirty="0">
                <a:solidFill>
                  <a:srgbClr val="FF0000"/>
                </a:solidFill>
                <a:latin typeface="Helvetica Neue"/>
                <a:ea typeface="Helvetica Neue"/>
                <a:cs typeface="Helvetica Neue"/>
              </a:endParaRPr>
            </a:p>
          </p:txBody>
        </p:sp>
        <p:sp>
          <p:nvSpPr>
            <p:cNvPr id="15" name="Oval 14">
              <a:extLst>
                <a:ext uri="{FF2B5EF4-FFF2-40B4-BE49-F238E27FC236}">
                  <a16:creationId xmlns:a16="http://schemas.microsoft.com/office/drawing/2014/main" id="{AF4B0930-DE51-353F-B63D-715AD49C0CEF}"/>
                </a:ext>
              </a:extLst>
            </p:cNvPr>
            <p:cNvSpPr/>
            <p:nvPr/>
          </p:nvSpPr>
          <p:spPr>
            <a:xfrm>
              <a:off x="6045688" y="7696507"/>
              <a:ext cx="383379" cy="460898"/>
            </a:xfrm>
            <a:prstGeom prst="ellipse">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1651000"/>
              <a:endParaRPr lang="en-US" sz="2000">
                <a:solidFill>
                  <a:srgbClr val="FFFFFF"/>
                </a:solidFill>
                <a:sym typeface="Helvetica Neue Medium"/>
              </a:endParaRPr>
            </a:p>
          </p:txBody>
        </p:sp>
        <p:sp>
          <p:nvSpPr>
            <p:cNvPr id="16" name="Oval 15">
              <a:extLst>
                <a:ext uri="{FF2B5EF4-FFF2-40B4-BE49-F238E27FC236}">
                  <a16:creationId xmlns:a16="http://schemas.microsoft.com/office/drawing/2014/main" id="{7287BA30-D386-FC69-BEA3-2E16A7697049}"/>
                </a:ext>
              </a:extLst>
            </p:cNvPr>
            <p:cNvSpPr/>
            <p:nvPr/>
          </p:nvSpPr>
          <p:spPr>
            <a:xfrm>
              <a:off x="4843001" y="5622556"/>
              <a:ext cx="383379" cy="460898"/>
            </a:xfrm>
            <a:prstGeom prst="ellipse">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1651000"/>
              <a:endParaRPr lang="en-US" sz="2000">
                <a:solidFill>
                  <a:srgbClr val="FFFFFF"/>
                </a:solidFill>
                <a:sym typeface="Helvetica Neue Medium"/>
              </a:endParaRPr>
            </a:p>
          </p:txBody>
        </p:sp>
        <p:sp>
          <p:nvSpPr>
            <p:cNvPr id="17" name="TextBox 16">
              <a:extLst>
                <a:ext uri="{FF2B5EF4-FFF2-40B4-BE49-F238E27FC236}">
                  <a16:creationId xmlns:a16="http://schemas.microsoft.com/office/drawing/2014/main" id="{687E6995-5E54-1E89-8D6D-DA9A9009A8B9}"/>
                </a:ext>
              </a:extLst>
            </p:cNvPr>
            <p:cNvSpPr txBox="1"/>
            <p:nvPr/>
          </p:nvSpPr>
          <p:spPr>
            <a:xfrm>
              <a:off x="8255835" y="4209781"/>
              <a:ext cx="1567542" cy="10051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4800" b="1" dirty="0">
                  <a:solidFill>
                    <a:schemeClr val="bg1"/>
                  </a:solidFill>
                  <a:latin typeface="Helvetica Neue"/>
                  <a:ea typeface="Helvetica Neue"/>
                  <a:cs typeface="Helvetica Neue"/>
                </a:rPr>
                <a:t>(2,1)</a:t>
              </a:r>
            </a:p>
          </p:txBody>
        </p:sp>
        <p:sp>
          <p:nvSpPr>
            <p:cNvPr id="18" name="TextBox 17">
              <a:extLst>
                <a:ext uri="{FF2B5EF4-FFF2-40B4-BE49-F238E27FC236}">
                  <a16:creationId xmlns:a16="http://schemas.microsoft.com/office/drawing/2014/main" id="{279D4311-97ED-C6E8-D1B8-117214D304A4}"/>
                </a:ext>
              </a:extLst>
            </p:cNvPr>
            <p:cNvSpPr txBox="1"/>
            <p:nvPr/>
          </p:nvSpPr>
          <p:spPr>
            <a:xfrm>
              <a:off x="8266103" y="7799239"/>
              <a:ext cx="1567542" cy="10051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4800" b="1" dirty="0">
                  <a:solidFill>
                    <a:schemeClr val="bg1"/>
                  </a:solidFill>
                  <a:latin typeface="Helvetica Neue"/>
                  <a:ea typeface="Helvetica Neue"/>
                  <a:cs typeface="Helvetica Neue"/>
                </a:rPr>
                <a:t>(2,0)</a:t>
              </a:r>
            </a:p>
          </p:txBody>
        </p:sp>
        <p:sp>
          <p:nvSpPr>
            <p:cNvPr id="20" name="TextBox 19">
              <a:extLst>
                <a:ext uri="{FF2B5EF4-FFF2-40B4-BE49-F238E27FC236}">
                  <a16:creationId xmlns:a16="http://schemas.microsoft.com/office/drawing/2014/main" id="{D64AEAFC-F7C3-A437-4F1C-5C1F363FD183}"/>
                </a:ext>
              </a:extLst>
            </p:cNvPr>
            <p:cNvSpPr txBox="1"/>
            <p:nvPr/>
          </p:nvSpPr>
          <p:spPr>
            <a:xfrm>
              <a:off x="2723076" y="7814481"/>
              <a:ext cx="1567542" cy="10051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4800" b="1" dirty="0">
                  <a:solidFill>
                    <a:schemeClr val="bg1"/>
                  </a:solidFill>
                  <a:latin typeface="Helvetica Neue"/>
                  <a:ea typeface="Helvetica Neue"/>
                  <a:cs typeface="Helvetica Neue"/>
                </a:rPr>
                <a:t>(1,0)</a:t>
              </a:r>
            </a:p>
          </p:txBody>
        </p:sp>
        <p:sp>
          <p:nvSpPr>
            <p:cNvPr id="39" name="TextBox 38">
              <a:extLst>
                <a:ext uri="{FF2B5EF4-FFF2-40B4-BE49-F238E27FC236}">
                  <a16:creationId xmlns:a16="http://schemas.microsoft.com/office/drawing/2014/main" id="{4F5DC3CB-EE58-64AE-1BF3-8D655F8AC848}"/>
                </a:ext>
              </a:extLst>
            </p:cNvPr>
            <p:cNvSpPr txBox="1"/>
            <p:nvPr/>
          </p:nvSpPr>
          <p:spPr>
            <a:xfrm>
              <a:off x="2723076" y="4209581"/>
              <a:ext cx="1567542" cy="10051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4800" b="1" dirty="0">
                  <a:solidFill>
                    <a:schemeClr val="bg1"/>
                  </a:solidFill>
                  <a:latin typeface="Helvetica Neue"/>
                  <a:ea typeface="Helvetica Neue"/>
                  <a:cs typeface="Helvetica Neue"/>
                </a:rPr>
                <a:t>(1,1)</a:t>
              </a:r>
            </a:p>
          </p:txBody>
        </p:sp>
        <p:cxnSp>
          <p:nvCxnSpPr>
            <p:cNvPr id="48" name="Straight Connector 47">
              <a:extLst>
                <a:ext uri="{FF2B5EF4-FFF2-40B4-BE49-F238E27FC236}">
                  <a16:creationId xmlns:a16="http://schemas.microsoft.com/office/drawing/2014/main" id="{C5C61DF1-7ECD-6B18-508F-3F8FDDDA4198}"/>
                </a:ext>
              </a:extLst>
            </p:cNvPr>
            <p:cNvCxnSpPr>
              <a:cxnSpLocks/>
            </p:cNvCxnSpPr>
            <p:nvPr/>
          </p:nvCxnSpPr>
          <p:spPr>
            <a:xfrm>
              <a:off x="5502366" y="5647512"/>
              <a:ext cx="1172952" cy="2161954"/>
            </a:xfrm>
            <a:prstGeom prst="line">
              <a:avLst/>
            </a:prstGeom>
            <a:ln w="57150" cap="flat" cmpd="sng" algn="ctr">
              <a:solidFill>
                <a:schemeClr val="bg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49" name="Straight Connector 48">
              <a:extLst>
                <a:ext uri="{FF2B5EF4-FFF2-40B4-BE49-F238E27FC236}">
                  <a16:creationId xmlns:a16="http://schemas.microsoft.com/office/drawing/2014/main" id="{12BFB246-A68D-5701-A014-2E7A6398A262}"/>
                </a:ext>
              </a:extLst>
            </p:cNvPr>
            <p:cNvCxnSpPr>
              <a:cxnSpLocks/>
            </p:cNvCxnSpPr>
            <p:nvPr/>
          </p:nvCxnSpPr>
          <p:spPr>
            <a:xfrm flipH="1" flipV="1">
              <a:off x="5087561" y="5836895"/>
              <a:ext cx="1133868" cy="2042208"/>
            </a:xfrm>
            <a:prstGeom prst="line">
              <a:avLst/>
            </a:prstGeom>
            <a:ln w="57150" cap="flat" cmpd="sng" algn="ctr">
              <a:solidFill>
                <a:srgbClr val="FF0000"/>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50" name="TextBox 49">
              <a:extLst>
                <a:ext uri="{FF2B5EF4-FFF2-40B4-BE49-F238E27FC236}">
                  <a16:creationId xmlns:a16="http://schemas.microsoft.com/office/drawing/2014/main" id="{8F3BFC96-CA63-81E7-8C3A-C1FBD12C319B}"/>
                </a:ext>
              </a:extLst>
            </p:cNvPr>
            <p:cNvSpPr txBox="1"/>
            <p:nvPr/>
          </p:nvSpPr>
          <p:spPr>
            <a:xfrm>
              <a:off x="3261278" y="4920413"/>
              <a:ext cx="1750821" cy="10051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4800" dirty="0">
                  <a:solidFill>
                    <a:srgbClr val="FF0000"/>
                  </a:solidFill>
                </a:rPr>
                <a:t>Load</a:t>
              </a:r>
              <a:endParaRPr lang="en-US" sz="4800" b="1" dirty="0">
                <a:solidFill>
                  <a:srgbClr val="FF0000"/>
                </a:solidFill>
                <a:latin typeface="Helvetica Neue"/>
                <a:ea typeface="Helvetica Neue"/>
                <a:cs typeface="Helvetica Neue"/>
              </a:endParaRPr>
            </a:p>
          </p:txBody>
        </p:sp>
      </p:grpSp>
      <p:sp>
        <p:nvSpPr>
          <p:cNvPr id="53" name="TextBox 52">
            <a:extLst>
              <a:ext uri="{FF2B5EF4-FFF2-40B4-BE49-F238E27FC236}">
                <a16:creationId xmlns:a16="http://schemas.microsoft.com/office/drawing/2014/main" id="{FFF016E7-C5D5-80B3-45BD-FD50CAB0AFA1}"/>
              </a:ext>
            </a:extLst>
          </p:cNvPr>
          <p:cNvSpPr txBox="1"/>
          <p:nvPr/>
        </p:nvSpPr>
        <p:spPr>
          <a:xfrm rot="16200000">
            <a:off x="-395974" y="6476969"/>
            <a:ext cx="2150516" cy="830997"/>
          </a:xfrm>
          <a:prstGeom prst="rect">
            <a:avLst/>
          </a:prstGeom>
          <a:solidFill>
            <a:schemeClr val="bg1"/>
          </a:solidFill>
        </p:spPr>
        <p:txBody>
          <a:bodyPr wrap="square" rtlCol="0">
            <a:spAutoFit/>
          </a:bodyPr>
          <a:lstStyle/>
          <a:p>
            <a:r>
              <a:rPr lang="en-GB" sz="4800" i="1" dirty="0"/>
              <a:t>V</a:t>
            </a:r>
            <a:r>
              <a:rPr lang="en-GB" sz="4800" baseline="-25000" dirty="0"/>
              <a:t>GQ</a:t>
            </a:r>
            <a:r>
              <a:rPr lang="en-GB" sz="4800" dirty="0"/>
              <a:t>(V)</a:t>
            </a:r>
          </a:p>
        </p:txBody>
      </p:sp>
      <p:sp>
        <p:nvSpPr>
          <p:cNvPr id="54" name="TextBox 53">
            <a:extLst>
              <a:ext uri="{FF2B5EF4-FFF2-40B4-BE49-F238E27FC236}">
                <a16:creationId xmlns:a16="http://schemas.microsoft.com/office/drawing/2014/main" id="{481CAE8E-BC20-271F-7326-51CA410952BE}"/>
              </a:ext>
            </a:extLst>
          </p:cNvPr>
          <p:cNvSpPr txBox="1"/>
          <p:nvPr/>
        </p:nvSpPr>
        <p:spPr>
          <a:xfrm>
            <a:off x="4742213" y="10676022"/>
            <a:ext cx="2340314" cy="830997"/>
          </a:xfrm>
          <a:prstGeom prst="rect">
            <a:avLst/>
          </a:prstGeom>
          <a:solidFill>
            <a:schemeClr val="bg1"/>
          </a:solidFill>
        </p:spPr>
        <p:txBody>
          <a:bodyPr wrap="square" rtlCol="0">
            <a:spAutoFit/>
          </a:bodyPr>
          <a:lstStyle/>
          <a:p>
            <a:r>
              <a:rPr lang="en-GB" sz="4800" i="1" dirty="0"/>
              <a:t>V</a:t>
            </a:r>
            <a:r>
              <a:rPr lang="en-GB" sz="4800" baseline="-25000" dirty="0"/>
              <a:t>GS</a:t>
            </a:r>
            <a:r>
              <a:rPr lang="en-GB" sz="4800" dirty="0"/>
              <a:t>(V)</a:t>
            </a:r>
          </a:p>
        </p:txBody>
      </p:sp>
      <p:grpSp>
        <p:nvGrpSpPr>
          <p:cNvPr id="8" name="Group 7">
            <a:extLst>
              <a:ext uri="{FF2B5EF4-FFF2-40B4-BE49-F238E27FC236}">
                <a16:creationId xmlns:a16="http://schemas.microsoft.com/office/drawing/2014/main" id="{80E078A3-C011-92CE-DC69-4407AC74E127}"/>
              </a:ext>
            </a:extLst>
          </p:cNvPr>
          <p:cNvGrpSpPr>
            <a:grpSpLocks noChangeAspect="1"/>
          </p:cNvGrpSpPr>
          <p:nvPr/>
        </p:nvGrpSpPr>
        <p:grpSpPr>
          <a:xfrm>
            <a:off x="13890818" y="2518165"/>
            <a:ext cx="7193008" cy="10133562"/>
            <a:chOff x="13959374" y="934480"/>
            <a:chExt cx="8354127" cy="11769355"/>
          </a:xfrm>
        </p:grpSpPr>
        <p:pic>
          <p:nvPicPr>
            <p:cNvPr id="9" name="Picture 8">
              <a:extLst>
                <a:ext uri="{FF2B5EF4-FFF2-40B4-BE49-F238E27FC236}">
                  <a16:creationId xmlns:a16="http://schemas.microsoft.com/office/drawing/2014/main" id="{D1471D81-CA27-D11B-DE41-454A9CEE9C2F}"/>
                </a:ext>
              </a:extLst>
            </p:cNvPr>
            <p:cNvPicPr>
              <a:picLocks noChangeAspect="1"/>
            </p:cNvPicPr>
            <p:nvPr/>
          </p:nvPicPr>
          <p:blipFill>
            <a:blip r:embed="rId5"/>
            <a:srcRect t="5954"/>
            <a:stretch/>
          </p:blipFill>
          <p:spPr>
            <a:xfrm>
              <a:off x="13959374" y="934480"/>
              <a:ext cx="8291879" cy="5823839"/>
            </a:xfrm>
            <a:prstGeom prst="rect">
              <a:avLst/>
            </a:prstGeom>
          </p:spPr>
        </p:pic>
        <p:sp>
          <p:nvSpPr>
            <p:cNvPr id="10" name="TextBox 9">
              <a:extLst>
                <a:ext uri="{FF2B5EF4-FFF2-40B4-BE49-F238E27FC236}">
                  <a16:creationId xmlns:a16="http://schemas.microsoft.com/office/drawing/2014/main" id="{E0E962D1-CDE6-80B5-D4B7-3F6EAB626CC2}"/>
                </a:ext>
              </a:extLst>
            </p:cNvPr>
            <p:cNvSpPr txBox="1"/>
            <p:nvPr/>
          </p:nvSpPr>
          <p:spPr>
            <a:xfrm>
              <a:off x="16644996" y="1203290"/>
              <a:ext cx="2092622" cy="5600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1800" dirty="0"/>
                <a:t>Load</a:t>
              </a:r>
              <a:endParaRPr lang="en-US" b="1" dirty="0">
                <a:solidFill>
                  <a:srgbClr val="000000"/>
                </a:solidFill>
                <a:latin typeface="Helvetica Neue"/>
                <a:ea typeface="Helvetica Neue"/>
                <a:cs typeface="Helvetica Neue"/>
              </a:endParaRPr>
            </a:p>
          </p:txBody>
        </p:sp>
        <p:sp>
          <p:nvSpPr>
            <p:cNvPr id="11" name="TextBox 10">
              <a:extLst>
                <a:ext uri="{FF2B5EF4-FFF2-40B4-BE49-F238E27FC236}">
                  <a16:creationId xmlns:a16="http://schemas.microsoft.com/office/drawing/2014/main" id="{6A84A0AA-2994-F475-966A-46270C15F76A}"/>
                </a:ext>
              </a:extLst>
            </p:cNvPr>
            <p:cNvSpPr txBox="1"/>
            <p:nvPr/>
          </p:nvSpPr>
          <p:spPr>
            <a:xfrm>
              <a:off x="14963471" y="3657179"/>
              <a:ext cx="2092622" cy="667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b="1" dirty="0">
                  <a:solidFill>
                    <a:srgbClr val="000000"/>
                  </a:solidFill>
                  <a:latin typeface="Helvetica Neue"/>
                  <a:ea typeface="Helvetica Neue"/>
                  <a:cs typeface="Helvetica Neue"/>
                </a:rPr>
                <a:t>Empty</a:t>
              </a:r>
            </a:p>
          </p:txBody>
        </p:sp>
        <p:sp>
          <p:nvSpPr>
            <p:cNvPr id="12" name="TextBox 11">
              <a:extLst>
                <a:ext uri="{FF2B5EF4-FFF2-40B4-BE49-F238E27FC236}">
                  <a16:creationId xmlns:a16="http://schemas.microsoft.com/office/drawing/2014/main" id="{B986B875-26C9-91DF-C1BE-CAC1FE46FF2F}"/>
                </a:ext>
              </a:extLst>
            </p:cNvPr>
            <p:cNvSpPr txBox="1"/>
            <p:nvPr/>
          </p:nvSpPr>
          <p:spPr>
            <a:xfrm>
              <a:off x="18996399" y="1178467"/>
              <a:ext cx="2092622" cy="667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b="1" dirty="0">
                  <a:solidFill>
                    <a:srgbClr val="000000"/>
                  </a:solidFill>
                  <a:latin typeface="Helvetica Neue"/>
                  <a:ea typeface="Helvetica Neue"/>
                  <a:cs typeface="Helvetica Neue"/>
                </a:rPr>
                <a:t>Read</a:t>
              </a:r>
            </a:p>
          </p:txBody>
        </p:sp>
        <p:pic>
          <p:nvPicPr>
            <p:cNvPr id="13" name="Picture 12">
              <a:extLst>
                <a:ext uri="{FF2B5EF4-FFF2-40B4-BE49-F238E27FC236}">
                  <a16:creationId xmlns:a16="http://schemas.microsoft.com/office/drawing/2014/main" id="{38E1B493-297A-940E-F784-A40A55C29F2F}"/>
                </a:ext>
              </a:extLst>
            </p:cNvPr>
            <p:cNvPicPr>
              <a:picLocks noChangeAspect="1"/>
            </p:cNvPicPr>
            <p:nvPr/>
          </p:nvPicPr>
          <p:blipFill>
            <a:blip r:embed="rId6"/>
            <a:srcRect t="6462"/>
            <a:stretch/>
          </p:blipFill>
          <p:spPr>
            <a:xfrm>
              <a:off x="13976916" y="6880254"/>
              <a:ext cx="8336585" cy="5823581"/>
            </a:xfrm>
            <a:prstGeom prst="rect">
              <a:avLst/>
            </a:prstGeom>
          </p:spPr>
        </p:pic>
        <p:sp>
          <p:nvSpPr>
            <p:cNvPr id="14" name="TextBox 13">
              <a:extLst>
                <a:ext uri="{FF2B5EF4-FFF2-40B4-BE49-F238E27FC236}">
                  <a16:creationId xmlns:a16="http://schemas.microsoft.com/office/drawing/2014/main" id="{FE928395-FF3D-18D0-E859-01B6A0671654}"/>
                </a:ext>
              </a:extLst>
            </p:cNvPr>
            <p:cNvSpPr txBox="1"/>
            <p:nvPr/>
          </p:nvSpPr>
          <p:spPr>
            <a:xfrm>
              <a:off x="15028248" y="9690274"/>
              <a:ext cx="2092622" cy="667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b="1" dirty="0">
                  <a:solidFill>
                    <a:srgbClr val="000000"/>
                  </a:solidFill>
                  <a:latin typeface="Helvetica Neue"/>
                  <a:ea typeface="Helvetica Neue"/>
                  <a:cs typeface="Helvetica Neue"/>
                </a:rPr>
                <a:t>Empty</a:t>
              </a:r>
            </a:p>
          </p:txBody>
        </p:sp>
        <p:sp>
          <p:nvSpPr>
            <p:cNvPr id="19" name="TextBox 18">
              <a:extLst>
                <a:ext uri="{FF2B5EF4-FFF2-40B4-BE49-F238E27FC236}">
                  <a16:creationId xmlns:a16="http://schemas.microsoft.com/office/drawing/2014/main" id="{24A59605-5CC3-8A98-1D58-3218A93B3295}"/>
                </a:ext>
              </a:extLst>
            </p:cNvPr>
            <p:cNvSpPr txBox="1"/>
            <p:nvPr/>
          </p:nvSpPr>
          <p:spPr>
            <a:xfrm>
              <a:off x="19265603" y="7103196"/>
              <a:ext cx="2092622" cy="667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b="1" dirty="0">
                  <a:solidFill>
                    <a:srgbClr val="000000"/>
                  </a:solidFill>
                  <a:latin typeface="Helvetica Neue"/>
                  <a:ea typeface="Helvetica Neue"/>
                  <a:cs typeface="Helvetica Neue"/>
                </a:rPr>
                <a:t>Read</a:t>
              </a:r>
            </a:p>
          </p:txBody>
        </p:sp>
        <p:sp>
          <p:nvSpPr>
            <p:cNvPr id="21" name="TextBox 20">
              <a:extLst>
                <a:ext uri="{FF2B5EF4-FFF2-40B4-BE49-F238E27FC236}">
                  <a16:creationId xmlns:a16="http://schemas.microsoft.com/office/drawing/2014/main" id="{E48946DC-0DBA-8B79-9FB0-8BD9AAE82C61}"/>
                </a:ext>
              </a:extLst>
            </p:cNvPr>
            <p:cNvSpPr txBox="1"/>
            <p:nvPr/>
          </p:nvSpPr>
          <p:spPr>
            <a:xfrm>
              <a:off x="15113751" y="1043993"/>
              <a:ext cx="1550851" cy="10962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1600" tIns="101600" rIns="101600" bIns="101600" numCol="1" spcCol="38100" rtlCol="0" anchor="ctr">
              <a:spAutoFit/>
            </a:bodyPr>
            <a:lstStyle/>
            <a:p>
              <a:pPr defTabSz="1651000"/>
              <a:r>
                <a:rPr lang="en-GB" dirty="0">
                  <a:solidFill>
                    <a:srgbClr val="FF0000"/>
                  </a:solidFill>
                  <a:latin typeface="Helvetica Neue"/>
                  <a:ea typeface="Helvetica Neue"/>
                  <a:cs typeface="Helvetica Neue"/>
                </a:rPr>
                <a:t>Spin up </a:t>
              </a:r>
            </a:p>
            <a:p>
              <a:pPr defTabSz="1651000"/>
              <a:r>
                <a:rPr lang="en-GB" dirty="0">
                  <a:solidFill>
                    <a:srgbClr val="FF0000"/>
                  </a:solidFill>
                  <a:latin typeface="Helvetica Neue"/>
                  <a:ea typeface="Helvetica Neue"/>
                  <a:cs typeface="Helvetica Neue"/>
                </a:rPr>
                <a:t>Trace</a:t>
              </a:r>
            </a:p>
          </p:txBody>
        </p:sp>
        <p:sp>
          <p:nvSpPr>
            <p:cNvPr id="22" name="TextBox 21">
              <a:extLst>
                <a:ext uri="{FF2B5EF4-FFF2-40B4-BE49-F238E27FC236}">
                  <a16:creationId xmlns:a16="http://schemas.microsoft.com/office/drawing/2014/main" id="{BF3684B4-41FB-F7E9-23FD-EE5E3BF842FE}"/>
                </a:ext>
              </a:extLst>
            </p:cNvPr>
            <p:cNvSpPr txBox="1"/>
            <p:nvPr/>
          </p:nvSpPr>
          <p:spPr>
            <a:xfrm>
              <a:off x="15005356" y="7074946"/>
              <a:ext cx="2008844" cy="10962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1600" tIns="101600" rIns="101600" bIns="101600" numCol="1" spcCol="38100" rtlCol="0" anchor="ctr">
              <a:spAutoFit/>
            </a:bodyPr>
            <a:lstStyle/>
            <a:p>
              <a:pPr defTabSz="1651000"/>
              <a:r>
                <a:rPr lang="en-GB" dirty="0">
                  <a:solidFill>
                    <a:srgbClr val="000000"/>
                  </a:solidFill>
                  <a:latin typeface="Helvetica Neue"/>
                  <a:ea typeface="Helvetica Neue"/>
                  <a:cs typeface="Helvetica Neue"/>
                </a:rPr>
                <a:t>Spin down </a:t>
              </a:r>
            </a:p>
            <a:p>
              <a:pPr defTabSz="1651000"/>
              <a:r>
                <a:rPr lang="en-GB" dirty="0">
                  <a:solidFill>
                    <a:srgbClr val="000000"/>
                  </a:solidFill>
                  <a:latin typeface="Helvetica Neue"/>
                  <a:ea typeface="Helvetica Neue"/>
                  <a:cs typeface="Helvetica Neue"/>
                </a:rPr>
                <a:t>Trace</a:t>
              </a:r>
            </a:p>
          </p:txBody>
        </p:sp>
        <p:cxnSp>
          <p:nvCxnSpPr>
            <p:cNvPr id="23" name="Straight Arrow Connector 22">
              <a:extLst>
                <a:ext uri="{FF2B5EF4-FFF2-40B4-BE49-F238E27FC236}">
                  <a16:creationId xmlns:a16="http://schemas.microsoft.com/office/drawing/2014/main" id="{6FE6665F-E959-BE59-F9DB-94FECFBCC896}"/>
                </a:ext>
              </a:extLst>
            </p:cNvPr>
            <p:cNvCxnSpPr/>
            <p:nvPr/>
          </p:nvCxnSpPr>
          <p:spPr>
            <a:xfrm flipH="1">
              <a:off x="15282868" y="10438473"/>
              <a:ext cx="1528010" cy="0"/>
            </a:xfrm>
            <a:prstGeom prst="straightConnector1">
              <a:avLst/>
            </a:prstGeom>
            <a:noFill/>
            <a:ln w="28575" cap="flat">
              <a:solidFill>
                <a:srgbClr val="FF0000"/>
              </a:solidFill>
              <a:prstDash val="dash"/>
              <a:miter lim="400000"/>
              <a:headEnd type="triangle" w="med" len="med"/>
              <a:tailEnd type="triangle" w="med" len="med"/>
            </a:ln>
            <a:effectLst/>
            <a:sp3d/>
          </p:spPr>
          <p:style>
            <a:lnRef idx="0">
              <a:scrgbClr r="0" g="0" b="0"/>
            </a:lnRef>
            <a:fillRef idx="0">
              <a:scrgbClr r="0" g="0" b="0"/>
            </a:fillRef>
            <a:effectRef idx="0">
              <a:scrgbClr r="0" g="0" b="0"/>
            </a:effectRef>
            <a:fontRef idx="none"/>
          </p:style>
        </p:cxnSp>
        <p:cxnSp>
          <p:nvCxnSpPr>
            <p:cNvPr id="24" name="Straight Arrow Connector 23">
              <a:extLst>
                <a:ext uri="{FF2B5EF4-FFF2-40B4-BE49-F238E27FC236}">
                  <a16:creationId xmlns:a16="http://schemas.microsoft.com/office/drawing/2014/main" id="{33308E2D-E578-B3F5-DE8D-9B6F92430684}"/>
                </a:ext>
              </a:extLst>
            </p:cNvPr>
            <p:cNvCxnSpPr/>
            <p:nvPr/>
          </p:nvCxnSpPr>
          <p:spPr>
            <a:xfrm flipH="1">
              <a:off x="15282868" y="4414635"/>
              <a:ext cx="1528010" cy="0"/>
            </a:xfrm>
            <a:prstGeom prst="straightConnector1">
              <a:avLst/>
            </a:prstGeom>
            <a:noFill/>
            <a:ln w="28575" cap="flat">
              <a:solidFill>
                <a:srgbClr val="FF0000"/>
              </a:solidFill>
              <a:prstDash val="dash"/>
              <a:miter lim="400000"/>
              <a:headEnd type="triangle" w="med" len="med"/>
              <a:tailEnd type="triangle" w="med" len="med"/>
            </a:ln>
            <a:effectLst/>
            <a:sp3d/>
          </p:spPr>
          <p:style>
            <a:lnRef idx="0">
              <a:scrgbClr r="0" g="0" b="0"/>
            </a:lnRef>
            <a:fillRef idx="0">
              <a:scrgbClr r="0" g="0" b="0"/>
            </a:fillRef>
            <a:effectRef idx="0">
              <a:scrgbClr r="0" g="0" b="0"/>
            </a:effectRef>
            <a:fontRef idx="none"/>
          </p:style>
        </p:cxnSp>
        <p:cxnSp>
          <p:nvCxnSpPr>
            <p:cNvPr id="25" name="Straight Arrow Connector 24">
              <a:extLst>
                <a:ext uri="{FF2B5EF4-FFF2-40B4-BE49-F238E27FC236}">
                  <a16:creationId xmlns:a16="http://schemas.microsoft.com/office/drawing/2014/main" id="{20CD761B-A4C1-B650-F084-D26CE30BE73F}"/>
                </a:ext>
              </a:extLst>
            </p:cNvPr>
            <p:cNvCxnSpPr/>
            <p:nvPr/>
          </p:nvCxnSpPr>
          <p:spPr>
            <a:xfrm flipH="1">
              <a:off x="16993363" y="7828804"/>
              <a:ext cx="1528010" cy="0"/>
            </a:xfrm>
            <a:prstGeom prst="straightConnector1">
              <a:avLst/>
            </a:prstGeom>
            <a:noFill/>
            <a:ln w="28575" cap="flat">
              <a:solidFill>
                <a:srgbClr val="FF0000"/>
              </a:solidFill>
              <a:prstDash val="dash"/>
              <a:miter lim="400000"/>
              <a:headEnd type="triangle" w="med" len="med"/>
              <a:tailEnd type="triangle" w="med" len="med"/>
            </a:ln>
            <a:effectLst/>
            <a:sp3d/>
          </p:spPr>
          <p:style>
            <a:lnRef idx="0">
              <a:scrgbClr r="0" g="0" b="0"/>
            </a:lnRef>
            <a:fillRef idx="0">
              <a:scrgbClr r="0" g="0" b="0"/>
            </a:fillRef>
            <a:effectRef idx="0">
              <a:scrgbClr r="0" g="0" b="0"/>
            </a:effectRef>
            <a:fontRef idx="none"/>
          </p:style>
        </p:cxnSp>
        <p:cxnSp>
          <p:nvCxnSpPr>
            <p:cNvPr id="27" name="Straight Arrow Connector 26">
              <a:extLst>
                <a:ext uri="{FF2B5EF4-FFF2-40B4-BE49-F238E27FC236}">
                  <a16:creationId xmlns:a16="http://schemas.microsoft.com/office/drawing/2014/main" id="{88384FAE-A7AE-B1C5-4C49-88EECE651192}"/>
                </a:ext>
              </a:extLst>
            </p:cNvPr>
            <p:cNvCxnSpPr/>
            <p:nvPr/>
          </p:nvCxnSpPr>
          <p:spPr>
            <a:xfrm flipH="1">
              <a:off x="16927301" y="1894465"/>
              <a:ext cx="1528010" cy="0"/>
            </a:xfrm>
            <a:prstGeom prst="straightConnector1">
              <a:avLst/>
            </a:prstGeom>
            <a:noFill/>
            <a:ln w="28575" cap="flat">
              <a:solidFill>
                <a:srgbClr val="FF0000"/>
              </a:solidFill>
              <a:prstDash val="dash"/>
              <a:miter lim="400000"/>
              <a:headEnd type="triangle" w="med" len="med"/>
              <a:tailEnd type="triangle" w="med" len="med"/>
            </a:ln>
            <a:effectLst/>
            <a:sp3d/>
          </p:spPr>
          <p:style>
            <a:lnRef idx="0">
              <a:scrgbClr r="0" g="0" b="0"/>
            </a:lnRef>
            <a:fillRef idx="0">
              <a:scrgbClr r="0" g="0" b="0"/>
            </a:fillRef>
            <a:effectRef idx="0">
              <a:scrgbClr r="0" g="0" b="0"/>
            </a:effectRef>
            <a:fontRef idx="none"/>
          </p:style>
        </p:cxnSp>
        <p:cxnSp>
          <p:nvCxnSpPr>
            <p:cNvPr id="29" name="Straight Arrow Connector 28">
              <a:extLst>
                <a:ext uri="{FF2B5EF4-FFF2-40B4-BE49-F238E27FC236}">
                  <a16:creationId xmlns:a16="http://schemas.microsoft.com/office/drawing/2014/main" id="{CF6E9ED0-6868-2490-6E77-584E09800453}"/>
                </a:ext>
              </a:extLst>
            </p:cNvPr>
            <p:cNvCxnSpPr>
              <a:cxnSpLocks/>
            </p:cNvCxnSpPr>
            <p:nvPr/>
          </p:nvCxnSpPr>
          <p:spPr>
            <a:xfrm flipH="1">
              <a:off x="18725845" y="1876240"/>
              <a:ext cx="3108864" cy="18225"/>
            </a:xfrm>
            <a:prstGeom prst="straightConnector1">
              <a:avLst/>
            </a:prstGeom>
            <a:noFill/>
            <a:ln w="28575" cap="flat">
              <a:solidFill>
                <a:srgbClr val="FF0000"/>
              </a:solidFill>
              <a:prstDash val="dash"/>
              <a:miter lim="400000"/>
              <a:headEnd type="triangle" w="med" len="med"/>
              <a:tailEnd type="triangle" w="med" len="med"/>
            </a:ln>
            <a:effectLst/>
            <a:sp3d/>
          </p:spPr>
          <p:style>
            <a:lnRef idx="0">
              <a:scrgbClr r="0" g="0" b="0"/>
            </a:lnRef>
            <a:fillRef idx="0">
              <a:scrgbClr r="0" g="0" b="0"/>
            </a:fillRef>
            <a:effectRef idx="0">
              <a:scrgbClr r="0" g="0" b="0"/>
            </a:effectRef>
            <a:fontRef idx="none"/>
          </p:style>
        </p:cxnSp>
        <p:cxnSp>
          <p:nvCxnSpPr>
            <p:cNvPr id="30" name="Straight Arrow Connector 29">
              <a:extLst>
                <a:ext uri="{FF2B5EF4-FFF2-40B4-BE49-F238E27FC236}">
                  <a16:creationId xmlns:a16="http://schemas.microsoft.com/office/drawing/2014/main" id="{D0B8A666-686E-EE64-897A-A6319186223E}"/>
                </a:ext>
              </a:extLst>
            </p:cNvPr>
            <p:cNvCxnSpPr>
              <a:cxnSpLocks/>
            </p:cNvCxnSpPr>
            <p:nvPr/>
          </p:nvCxnSpPr>
          <p:spPr>
            <a:xfrm flipH="1">
              <a:off x="18757484" y="7823567"/>
              <a:ext cx="3108864" cy="18225"/>
            </a:xfrm>
            <a:prstGeom prst="straightConnector1">
              <a:avLst/>
            </a:prstGeom>
            <a:noFill/>
            <a:ln w="28575" cap="flat">
              <a:solidFill>
                <a:srgbClr val="FF0000"/>
              </a:solidFill>
              <a:prstDash val="dash"/>
              <a:miter lim="400000"/>
              <a:headEnd type="triangle" w="med" len="med"/>
              <a:tailEnd type="triangle" w="med" len="med"/>
            </a:ln>
            <a:effectLst/>
            <a:sp3d/>
          </p:spPr>
          <p:style>
            <a:lnRef idx="0">
              <a:scrgbClr r="0" g="0" b="0"/>
            </a:lnRef>
            <a:fillRef idx="0">
              <a:scrgbClr r="0" g="0" b="0"/>
            </a:fillRef>
            <a:effectRef idx="0">
              <a:scrgbClr r="0" g="0" b="0"/>
            </a:effectRef>
            <a:fontRef idx="none"/>
          </p:style>
        </p:cxnSp>
        <p:sp>
          <p:nvSpPr>
            <p:cNvPr id="31" name="TextBox 30">
              <a:extLst>
                <a:ext uri="{FF2B5EF4-FFF2-40B4-BE49-F238E27FC236}">
                  <a16:creationId xmlns:a16="http://schemas.microsoft.com/office/drawing/2014/main" id="{60BB81E6-17D1-6973-8082-D1B2DACDD354}"/>
                </a:ext>
              </a:extLst>
            </p:cNvPr>
            <p:cNvSpPr txBox="1"/>
            <p:nvPr/>
          </p:nvSpPr>
          <p:spPr>
            <a:xfrm>
              <a:off x="18480602" y="4324435"/>
              <a:ext cx="1441006" cy="1024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1600" tIns="101600" rIns="101600" bIns="101600" numCol="1" spcCol="38100" rtlCol="0" anchor="ctr">
              <a:spAutoFit/>
            </a:bodyPr>
            <a:lstStyle/>
            <a:p>
              <a:pPr defTabSz="1651000"/>
              <a:r>
                <a:rPr lang="en-GB" sz="2200" dirty="0">
                  <a:solidFill>
                    <a:srgbClr val="FF0000"/>
                  </a:solidFill>
                  <a:latin typeface="Helvetica Neue"/>
                  <a:ea typeface="Helvetica Neue"/>
                  <a:cs typeface="Helvetica Neue"/>
                </a:rPr>
                <a:t>Spin up </a:t>
              </a:r>
            </a:p>
            <a:p>
              <a:pPr defTabSz="1651000"/>
              <a:r>
                <a:rPr lang="en-GB" sz="2200" dirty="0">
                  <a:solidFill>
                    <a:srgbClr val="FF0000"/>
                  </a:solidFill>
                  <a:latin typeface="Helvetica Neue"/>
                  <a:ea typeface="Helvetica Neue"/>
                  <a:cs typeface="Helvetica Neue"/>
                </a:rPr>
                <a:t>event</a:t>
              </a:r>
            </a:p>
          </p:txBody>
        </p:sp>
        <p:sp>
          <p:nvSpPr>
            <p:cNvPr id="32" name="TextBox 31">
              <a:extLst>
                <a:ext uri="{FF2B5EF4-FFF2-40B4-BE49-F238E27FC236}">
                  <a16:creationId xmlns:a16="http://schemas.microsoft.com/office/drawing/2014/main" id="{0A5C9DEC-6CF3-FF7A-7028-460E85EC518B}"/>
                </a:ext>
              </a:extLst>
            </p:cNvPr>
            <p:cNvSpPr txBox="1"/>
            <p:nvPr/>
          </p:nvSpPr>
          <p:spPr>
            <a:xfrm>
              <a:off x="16699093" y="7158367"/>
              <a:ext cx="2092622" cy="5600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1600" tIns="101600" rIns="101600" bIns="101600" numCol="1" spcCol="38100" rtlCol="0" anchor="ctr">
              <a:spAutoFit/>
            </a:bodyPr>
            <a:lstStyle/>
            <a:p>
              <a:pPr defTabSz="1651000"/>
              <a:r>
                <a:rPr lang="en-US" sz="1800" dirty="0"/>
                <a:t>Load</a:t>
              </a:r>
              <a:endParaRPr lang="en-US" b="1" dirty="0">
                <a:solidFill>
                  <a:srgbClr val="000000"/>
                </a:solidFill>
                <a:latin typeface="Helvetica Neue"/>
                <a:ea typeface="Helvetica Neue"/>
                <a:cs typeface="Helvetica Neue"/>
              </a:endParaRPr>
            </a:p>
          </p:txBody>
        </p:sp>
        <p:cxnSp>
          <p:nvCxnSpPr>
            <p:cNvPr id="34" name="Straight Arrow Connector 33">
              <a:extLst>
                <a:ext uri="{FF2B5EF4-FFF2-40B4-BE49-F238E27FC236}">
                  <a16:creationId xmlns:a16="http://schemas.microsoft.com/office/drawing/2014/main" id="{0FC3FEEA-DF00-9C12-EE59-1B053204CAE5}"/>
                </a:ext>
              </a:extLst>
            </p:cNvPr>
            <p:cNvCxnSpPr>
              <a:cxnSpLocks/>
            </p:cNvCxnSpPr>
            <p:nvPr/>
          </p:nvCxnSpPr>
          <p:spPr>
            <a:xfrm>
              <a:off x="19161694" y="5363183"/>
              <a:ext cx="818673" cy="0"/>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7" name="Variational quantum algorithms may require very large number of repetitions of a quantum circuit, or variations thereof, to solve a problem…">
            <a:extLst>
              <a:ext uri="{FF2B5EF4-FFF2-40B4-BE49-F238E27FC236}">
                <a16:creationId xmlns:a16="http://schemas.microsoft.com/office/drawing/2014/main" id="{87DDBB20-5786-260C-D76B-C7933236BB0E}"/>
              </a:ext>
            </a:extLst>
          </p:cNvPr>
          <p:cNvSpPr txBox="1"/>
          <p:nvPr/>
        </p:nvSpPr>
        <p:spPr>
          <a:xfrm>
            <a:off x="411636" y="2007910"/>
            <a:ext cx="10963984" cy="20215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7"/>
              </a:buBlip>
              <a:defRPr sz="3600" b="0">
                <a:latin typeface="+mn-lt"/>
                <a:ea typeface="+mn-ea"/>
                <a:cs typeface="+mn-cs"/>
                <a:sym typeface="Helvetica Neue Medium"/>
              </a:defRPr>
            </a:pPr>
            <a:r>
              <a:rPr lang="en-GB" sz="4000" dirty="0">
                <a:latin typeface="Helvetica Neue Light"/>
                <a:ea typeface="Helvetica Neue Light"/>
                <a:cs typeface="Helvetica Neue Light"/>
                <a:sym typeface="Helvetica Neue Light"/>
              </a:rPr>
              <a:t>Ramped readout at finite magnetic field (</a:t>
            </a:r>
            <a:r>
              <a:rPr lang="en-GB" sz="4000" i="1" dirty="0">
                <a:latin typeface="Helvetica Neue Light"/>
                <a:ea typeface="Helvetica Neue Light"/>
                <a:cs typeface="Helvetica Neue Light"/>
                <a:sym typeface="Helvetica Neue Light"/>
              </a:rPr>
              <a:t>B</a:t>
            </a:r>
            <a:r>
              <a:rPr lang="en-GB" sz="4000" dirty="0">
                <a:latin typeface="Helvetica Neue Light"/>
                <a:ea typeface="Helvetica Neue Light"/>
                <a:cs typeface="Helvetica Neue Light"/>
                <a:sym typeface="Helvetica Neue Light"/>
              </a:rPr>
              <a:t>)</a:t>
            </a:r>
          </a:p>
          <a:p>
            <a:pPr algn="l" defTabSz="820710">
              <a:spcBef>
                <a:spcPts val="1198"/>
              </a:spcBef>
              <a:buSzPct val="50000"/>
              <a:defRPr sz="3600" b="0">
                <a:latin typeface="+mn-lt"/>
                <a:ea typeface="+mn-ea"/>
                <a:cs typeface="+mn-cs"/>
                <a:sym typeface="Helvetica Neue Medium"/>
              </a:defRPr>
            </a:pPr>
            <a:endParaRPr sz="7200" dirty="0">
              <a:solidFill>
                <a:srgbClr val="FFFFFF"/>
              </a:solidFill>
              <a:latin typeface="Helvetica Neue Light"/>
              <a:ea typeface="Helvetica Neue Light"/>
              <a:cs typeface="Helvetica Neue Light"/>
              <a:sym typeface="Helvetica Neue Light"/>
            </a:endParaRPr>
          </a:p>
        </p:txBody>
      </p:sp>
      <p:sp>
        <p:nvSpPr>
          <p:cNvPr id="33" name="Variational quantum algorithms may require very large number of repetitions of a quantum circuit, or variations thereof, to solve a problem…">
            <a:extLst>
              <a:ext uri="{FF2B5EF4-FFF2-40B4-BE49-F238E27FC236}">
                <a16:creationId xmlns:a16="http://schemas.microsoft.com/office/drawing/2014/main" id="{879DFC96-11DB-0FDE-FFC0-26BE7EB877BD}"/>
              </a:ext>
            </a:extLst>
          </p:cNvPr>
          <p:cNvSpPr txBox="1"/>
          <p:nvPr/>
        </p:nvSpPr>
        <p:spPr>
          <a:xfrm>
            <a:off x="1696884" y="11708090"/>
            <a:ext cx="12342648" cy="15291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362" tIns="71362" rIns="71362" bIns="71362">
            <a:spAutoFit/>
          </a:bodyPr>
          <a:lstStyle/>
          <a:p>
            <a:pPr marL="721590" indent="-721590" algn="l" defTabSz="820710">
              <a:spcBef>
                <a:spcPts val="1198"/>
              </a:spcBef>
              <a:buSzPct val="50000"/>
              <a:buBlip>
                <a:blip r:embed="rId7"/>
              </a:buBlip>
              <a:defRPr sz="3600" b="0">
                <a:latin typeface="+mn-lt"/>
                <a:ea typeface="+mn-ea"/>
                <a:cs typeface="+mn-cs"/>
                <a:sym typeface="Helvetica Neue Medium"/>
              </a:defRPr>
            </a:pPr>
            <a:r>
              <a:rPr lang="en-GB" sz="4000" b="1" dirty="0">
                <a:latin typeface="Helvetica Neue Light"/>
                <a:ea typeface="Helvetica Neue Light"/>
                <a:cs typeface="Helvetica Neue Light"/>
                <a:sym typeface="Helvetica Neue Light"/>
              </a:rPr>
              <a:t>Spin Up </a:t>
            </a:r>
            <a:r>
              <a:rPr lang="en-GB" sz="4000" dirty="0">
                <a:latin typeface="Helvetica Neue Light"/>
                <a:ea typeface="Helvetica Neue Light"/>
                <a:cs typeface="Helvetica Neue Light"/>
                <a:sym typeface="Helvetica Neue Light"/>
              </a:rPr>
              <a:t>appears as a</a:t>
            </a:r>
            <a:r>
              <a:rPr lang="en-GB" sz="4000" b="1" dirty="0">
                <a:latin typeface="Helvetica Neue Light"/>
                <a:ea typeface="Helvetica Neue Light"/>
                <a:cs typeface="Helvetica Neue Light"/>
                <a:sym typeface="Helvetica Neue Light"/>
              </a:rPr>
              <a:t> blip </a:t>
            </a:r>
            <a:r>
              <a:rPr lang="en-GB" sz="4000" dirty="0">
                <a:latin typeface="Helvetica Neue Light"/>
                <a:ea typeface="Helvetica Neue Light"/>
                <a:cs typeface="Helvetica Neue Light"/>
                <a:sym typeface="Helvetica Neue Light"/>
              </a:rPr>
              <a:t>in read phase</a:t>
            </a:r>
          </a:p>
          <a:p>
            <a:pPr marL="721590" indent="-721590" algn="l" defTabSz="820710">
              <a:spcBef>
                <a:spcPts val="1198"/>
              </a:spcBef>
              <a:buSzPct val="50000"/>
              <a:buBlip>
                <a:blip r:embed="rId7"/>
              </a:buBlip>
              <a:defRPr sz="3600" b="0">
                <a:latin typeface="+mn-lt"/>
                <a:ea typeface="+mn-ea"/>
                <a:cs typeface="+mn-cs"/>
                <a:sym typeface="Helvetica Neue Medium"/>
              </a:defRPr>
            </a:pPr>
            <a:r>
              <a:rPr lang="en-GB" sz="4000" b="1" dirty="0">
                <a:latin typeface="Helvetica Neue Light"/>
                <a:ea typeface="Helvetica Neue Light"/>
                <a:cs typeface="Helvetica Neue Light"/>
                <a:sym typeface="Helvetica Neue Light"/>
              </a:rPr>
              <a:t>Spin Down </a:t>
            </a:r>
            <a:r>
              <a:rPr lang="en-GB" sz="4000" dirty="0">
                <a:latin typeface="Helvetica Neue Light"/>
                <a:ea typeface="Helvetica Neue Light"/>
                <a:cs typeface="Helvetica Neue Light"/>
                <a:sym typeface="Helvetica Neue Light"/>
              </a:rPr>
              <a:t>no signal in the read phase</a:t>
            </a:r>
            <a:endParaRPr sz="7200" dirty="0">
              <a:solidFill>
                <a:srgbClr val="FFFFFF"/>
              </a:solidFill>
              <a:latin typeface="Helvetica Neue Light"/>
              <a:ea typeface="Helvetica Neue Light"/>
              <a:cs typeface="Helvetica Neue Light"/>
              <a:sym typeface="Helvetica Neue Light"/>
            </a:endParaRPr>
          </a:p>
        </p:txBody>
      </p:sp>
      <p:grpSp>
        <p:nvGrpSpPr>
          <p:cNvPr id="38" name="Group 37">
            <a:extLst>
              <a:ext uri="{FF2B5EF4-FFF2-40B4-BE49-F238E27FC236}">
                <a16:creationId xmlns:a16="http://schemas.microsoft.com/office/drawing/2014/main" id="{FEF046D9-D493-7C94-06F1-1CE2678E6BE0}"/>
              </a:ext>
            </a:extLst>
          </p:cNvPr>
          <p:cNvGrpSpPr/>
          <p:nvPr/>
        </p:nvGrpSpPr>
        <p:grpSpPr>
          <a:xfrm>
            <a:off x="21323581" y="298317"/>
            <a:ext cx="1428190" cy="1424006"/>
            <a:chOff x="6157113" y="4484429"/>
            <a:chExt cx="1152000" cy="1152128"/>
          </a:xfrm>
        </p:grpSpPr>
        <p:pic>
          <p:nvPicPr>
            <p:cNvPr id="40" name="Graphic 39">
              <a:extLst>
                <a:ext uri="{FF2B5EF4-FFF2-40B4-BE49-F238E27FC236}">
                  <a16:creationId xmlns:a16="http://schemas.microsoft.com/office/drawing/2014/main" id="{7867361A-17A0-1FE2-CF71-ADB74DC043B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48289" y="4551167"/>
              <a:ext cx="769647" cy="1018651"/>
            </a:xfrm>
            <a:prstGeom prst="rect">
              <a:avLst/>
            </a:prstGeom>
          </p:spPr>
        </p:pic>
        <p:sp>
          <p:nvSpPr>
            <p:cNvPr id="41" name="Oval 40">
              <a:extLst>
                <a:ext uri="{FF2B5EF4-FFF2-40B4-BE49-F238E27FC236}">
                  <a16:creationId xmlns:a16="http://schemas.microsoft.com/office/drawing/2014/main" id="{D3F87030-AF0D-272B-1EB9-A47978AB2EA2}"/>
                </a:ext>
              </a:extLst>
            </p:cNvPr>
            <p:cNvSpPr/>
            <p:nvPr/>
          </p:nvSpPr>
          <p:spPr>
            <a:xfrm>
              <a:off x="6157113" y="4484429"/>
              <a:ext cx="1152000" cy="115212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4800"/>
            </a:p>
          </p:txBody>
        </p:sp>
      </p:grpSp>
    </p:spTree>
    <p:extLst>
      <p:ext uri="{BB962C8B-B14F-4D97-AF65-F5344CB8AC3E}">
        <p14:creationId xmlns:p14="http://schemas.microsoft.com/office/powerpoint/2010/main" val="33891255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5C4E29-F902-C905-FFA6-38C36741FD3E}"/>
              </a:ext>
            </a:extLst>
          </p:cNvPr>
          <p:cNvSpPr>
            <a:spLocks noGrp="1"/>
          </p:cNvSpPr>
          <p:nvPr>
            <p:ph type="sldNum" sz="quarter" idx="12"/>
          </p:nvPr>
        </p:nvSpPr>
        <p:spPr/>
        <p:txBody>
          <a:bodyPr/>
          <a:lstStyle/>
          <a:p>
            <a:fld id="{86CB4B4D-7CA3-9044-876B-883B54F8677D}" type="slidenum">
              <a:rPr lang="en-GB" smtClean="0"/>
              <a:t>64</a:t>
            </a:fld>
            <a:endParaRPr lang="en-GB"/>
          </a:p>
        </p:txBody>
      </p:sp>
      <p:sp>
        <p:nvSpPr>
          <p:cNvPr id="3" name="Rectangle 2">
            <a:extLst>
              <a:ext uri="{FF2B5EF4-FFF2-40B4-BE49-F238E27FC236}">
                <a16:creationId xmlns:a16="http://schemas.microsoft.com/office/drawing/2014/main" id="{835F4C7D-E986-B283-D636-2D76E79C59F4}"/>
              </a:ext>
            </a:extLst>
          </p:cNvPr>
          <p:cNvSpPr/>
          <p:nvPr/>
        </p:nvSpPr>
        <p:spPr>
          <a:xfrm>
            <a:off x="0" y="-23577"/>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4" name="Image" descr="Image">
            <a:extLst>
              <a:ext uri="{FF2B5EF4-FFF2-40B4-BE49-F238E27FC236}">
                <a16:creationId xmlns:a16="http://schemas.microsoft.com/office/drawing/2014/main" id="{59B8542D-DE39-977F-0F4C-A73AAAF4AE44}"/>
              </a:ext>
            </a:extLst>
          </p:cNvPr>
          <p:cNvPicPr>
            <a:picLocks noChangeAspect="1"/>
          </p:cNvPicPr>
          <p:nvPr/>
        </p:nvPicPr>
        <p:blipFill>
          <a:blip r:embed="rId2"/>
          <a:stretch>
            <a:fillRect/>
          </a:stretch>
        </p:blipFill>
        <p:spPr>
          <a:xfrm>
            <a:off x="961499" y="12310937"/>
            <a:ext cx="2733565" cy="680294"/>
          </a:xfrm>
          <a:prstGeom prst="rect">
            <a:avLst/>
          </a:prstGeom>
        </p:spPr>
      </p:pic>
    </p:spTree>
    <p:extLst>
      <p:ext uri="{BB962C8B-B14F-4D97-AF65-F5344CB8AC3E}">
        <p14:creationId xmlns:p14="http://schemas.microsoft.com/office/powerpoint/2010/main" val="8556199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3C82F-96D4-DB52-68B4-DBEFA134395A}"/>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756E1464-BFD0-6951-DE89-BCCFDCAC91D5}"/>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65</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6CE90B07-D49D-146A-8D93-A28B400C3DE7}"/>
              </a:ext>
            </a:extLst>
          </p:cNvPr>
          <p:cNvSpPr txBox="1">
            <a:spLocks noGrp="1"/>
          </p:cNvSpPr>
          <p:nvPr>
            <p:ph type="body" idx="13"/>
          </p:nvPr>
        </p:nvSpPr>
        <p:spPr>
          <a:xfrm>
            <a:off x="5520305" y="115443"/>
            <a:ext cx="13343396"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Quantum Motion </a:t>
            </a:r>
            <a:r>
              <a:rPr lang="en-GB" dirty="0">
                <a:solidFill>
                  <a:srgbClr val="FF0000"/>
                </a:solidFill>
              </a:rPr>
              <a:t>team</a:t>
            </a:r>
            <a:endParaRPr dirty="0">
              <a:solidFill>
                <a:srgbClr val="FF0000"/>
              </a:solidFill>
            </a:endParaRPr>
          </a:p>
        </p:txBody>
      </p:sp>
      <p:sp>
        <p:nvSpPr>
          <p:cNvPr id="249" name="Rectangle 248">
            <a:extLst>
              <a:ext uri="{FF2B5EF4-FFF2-40B4-BE49-F238E27FC236}">
                <a16:creationId xmlns:a16="http://schemas.microsoft.com/office/drawing/2014/main" id="{90C642CC-6CD4-78FC-2769-E29E8AFE7A98}"/>
              </a:ext>
            </a:extLst>
          </p:cNvPr>
          <p:cNvSpPr/>
          <p:nvPr/>
        </p:nvSpPr>
        <p:spPr>
          <a:xfrm>
            <a:off x="505326" y="1797932"/>
            <a:ext cx="23293137" cy="1153305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grpSp>
        <p:nvGrpSpPr>
          <p:cNvPr id="255" name="Group 254">
            <a:extLst>
              <a:ext uri="{FF2B5EF4-FFF2-40B4-BE49-F238E27FC236}">
                <a16:creationId xmlns:a16="http://schemas.microsoft.com/office/drawing/2014/main" id="{54CA931D-A508-210E-6689-A3C0EDA23E47}"/>
              </a:ext>
            </a:extLst>
          </p:cNvPr>
          <p:cNvGrpSpPr/>
          <p:nvPr/>
        </p:nvGrpSpPr>
        <p:grpSpPr>
          <a:xfrm>
            <a:off x="1226034" y="2007304"/>
            <a:ext cx="6470647" cy="1843647"/>
            <a:chOff x="1226034" y="2007304"/>
            <a:chExt cx="6470647" cy="1843647"/>
          </a:xfrm>
        </p:grpSpPr>
        <p:pic>
          <p:nvPicPr>
            <p:cNvPr id="3" name="Picture 2" descr="A person wearing glasses and smiling&#10;&#10;Description automatically generated">
              <a:extLst>
                <a:ext uri="{FF2B5EF4-FFF2-40B4-BE49-F238E27FC236}">
                  <a16:creationId xmlns:a16="http://schemas.microsoft.com/office/drawing/2014/main" id="{A93D7BFF-E6AF-65DF-9249-B09FA2B836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6563" y="2741423"/>
              <a:ext cx="1080000" cy="1080000"/>
            </a:xfrm>
            <a:prstGeom prst="rect">
              <a:avLst/>
            </a:prstGeom>
          </p:spPr>
        </p:pic>
        <p:pic>
          <p:nvPicPr>
            <p:cNvPr id="5" name="Picture 4" descr="A person smiling with long blonde hair&#10;&#10;Description automatically generated">
              <a:extLst>
                <a:ext uri="{FF2B5EF4-FFF2-40B4-BE49-F238E27FC236}">
                  <a16:creationId xmlns:a16="http://schemas.microsoft.com/office/drawing/2014/main" id="{443FB16E-FDA6-A4DC-5CC0-5C0FD3D769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6152" y="2741423"/>
              <a:ext cx="1080000" cy="1080000"/>
            </a:xfrm>
            <a:prstGeom prst="rect">
              <a:avLst/>
            </a:prstGeom>
          </p:spPr>
        </p:pic>
        <p:pic>
          <p:nvPicPr>
            <p:cNvPr id="159" name="Picture 158" descr="A person in a striped shirt&#10;&#10;Description automatically generated">
              <a:extLst>
                <a:ext uri="{FF2B5EF4-FFF2-40B4-BE49-F238E27FC236}">
                  <a16:creationId xmlns:a16="http://schemas.microsoft.com/office/drawing/2014/main" id="{F9D8DD57-89C0-61AC-A7C3-DEA5CDE7C5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6034" y="2770951"/>
              <a:ext cx="1080000" cy="1080000"/>
            </a:xfrm>
            <a:prstGeom prst="rect">
              <a:avLst/>
            </a:prstGeom>
          </p:spPr>
        </p:pic>
        <p:pic>
          <p:nvPicPr>
            <p:cNvPr id="167" name="Picture 166" descr="A person wearing glasses smiling&#10;&#10;Description automatically generated">
              <a:extLst>
                <a:ext uri="{FF2B5EF4-FFF2-40B4-BE49-F238E27FC236}">
                  <a16:creationId xmlns:a16="http://schemas.microsoft.com/office/drawing/2014/main" id="{B5D603DF-1267-A232-87C2-E224B36B57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95623" y="2741422"/>
              <a:ext cx="1080000" cy="1080000"/>
            </a:xfrm>
            <a:prstGeom prst="rect">
              <a:avLst/>
            </a:prstGeom>
          </p:spPr>
        </p:pic>
        <p:pic>
          <p:nvPicPr>
            <p:cNvPr id="199" name="Picture 198" descr="A person with glasses and a beard&#10;&#10;Description automatically generated">
              <a:extLst>
                <a:ext uri="{FF2B5EF4-FFF2-40B4-BE49-F238E27FC236}">
                  <a16:creationId xmlns:a16="http://schemas.microsoft.com/office/drawing/2014/main" id="{8C4F4AB7-0A41-E908-300F-B5E51767F9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50185" y="2741422"/>
              <a:ext cx="1080000" cy="1080000"/>
            </a:xfrm>
            <a:prstGeom prst="rect">
              <a:avLst/>
            </a:prstGeom>
          </p:spPr>
        </p:pic>
        <p:pic>
          <p:nvPicPr>
            <p:cNvPr id="215" name="Picture 214" descr="A person in a suit&#10;&#10;Description automatically generated">
              <a:extLst>
                <a:ext uri="{FF2B5EF4-FFF2-40B4-BE49-F238E27FC236}">
                  <a16:creationId xmlns:a16="http://schemas.microsoft.com/office/drawing/2014/main" id="{EBC97D5F-4921-256D-ACDC-6154BBC744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16681" y="2741421"/>
              <a:ext cx="1080000" cy="1080000"/>
            </a:xfrm>
            <a:prstGeom prst="rect">
              <a:avLst/>
            </a:prstGeom>
          </p:spPr>
        </p:pic>
        <p:sp>
          <p:nvSpPr>
            <p:cNvPr id="236" name="TextBox 235">
              <a:extLst>
                <a:ext uri="{FF2B5EF4-FFF2-40B4-BE49-F238E27FC236}">
                  <a16:creationId xmlns:a16="http://schemas.microsoft.com/office/drawing/2014/main" id="{BB4EBC92-1CCA-803D-B435-359D64268808}"/>
                </a:ext>
              </a:extLst>
            </p:cNvPr>
            <p:cNvSpPr txBox="1"/>
            <p:nvPr/>
          </p:nvSpPr>
          <p:spPr>
            <a:xfrm>
              <a:off x="3525380" y="2007304"/>
              <a:ext cx="256480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rPr>
                <a:t>Leadership</a:t>
              </a:r>
            </a:p>
          </p:txBody>
        </p:sp>
      </p:grpSp>
      <p:grpSp>
        <p:nvGrpSpPr>
          <p:cNvPr id="264" name="Group 263">
            <a:extLst>
              <a:ext uri="{FF2B5EF4-FFF2-40B4-BE49-F238E27FC236}">
                <a16:creationId xmlns:a16="http://schemas.microsoft.com/office/drawing/2014/main" id="{B3AF8AB8-2F8F-5A99-8BC5-2C3C6385BC37}"/>
              </a:ext>
            </a:extLst>
          </p:cNvPr>
          <p:cNvGrpSpPr/>
          <p:nvPr/>
        </p:nvGrpSpPr>
        <p:grpSpPr>
          <a:xfrm>
            <a:off x="8544773" y="2012028"/>
            <a:ext cx="4642297" cy="1793890"/>
            <a:chOff x="8544773" y="2012028"/>
            <a:chExt cx="4642297" cy="1793890"/>
          </a:xfrm>
        </p:grpSpPr>
        <p:pic>
          <p:nvPicPr>
            <p:cNvPr id="33" name="Picture 32" descr="A person wearing glasses and smiling&#10;&#10;Description automatically generated">
              <a:extLst>
                <a:ext uri="{FF2B5EF4-FFF2-40B4-BE49-F238E27FC236}">
                  <a16:creationId xmlns:a16="http://schemas.microsoft.com/office/drawing/2014/main" id="{CC5A3071-5939-8443-CE10-C9B48EB30F1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33076" y="2723475"/>
              <a:ext cx="1080000" cy="1080000"/>
            </a:xfrm>
            <a:prstGeom prst="rect">
              <a:avLst/>
            </a:prstGeom>
          </p:spPr>
        </p:pic>
        <p:pic>
          <p:nvPicPr>
            <p:cNvPr id="169" name="Picture 168" descr="A person smiling at the camera&#10;&#10;Description automatically generated">
              <a:extLst>
                <a:ext uri="{FF2B5EF4-FFF2-40B4-BE49-F238E27FC236}">
                  <a16:creationId xmlns:a16="http://schemas.microsoft.com/office/drawing/2014/main" id="{60FD45B4-C913-90D7-EE3E-41765B03999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40483" y="2725918"/>
              <a:ext cx="1080000" cy="1080000"/>
            </a:xfrm>
            <a:prstGeom prst="rect">
              <a:avLst/>
            </a:prstGeom>
          </p:spPr>
        </p:pic>
        <p:pic>
          <p:nvPicPr>
            <p:cNvPr id="203" name="Picture 202" descr="A person with long hair smiling&#10;&#10;Description automatically generated">
              <a:extLst>
                <a:ext uri="{FF2B5EF4-FFF2-40B4-BE49-F238E27FC236}">
                  <a16:creationId xmlns:a16="http://schemas.microsoft.com/office/drawing/2014/main" id="{EBB496AD-5D6B-3BDF-75AA-842BF2B40CB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65922" y="2723475"/>
              <a:ext cx="1080000" cy="1080000"/>
            </a:xfrm>
            <a:prstGeom prst="rect">
              <a:avLst/>
            </a:prstGeom>
          </p:spPr>
        </p:pic>
        <p:pic>
          <p:nvPicPr>
            <p:cNvPr id="205" name="Picture 204" descr="A person smiling for the camera&#10;&#10;Description automatically generated">
              <a:extLst>
                <a:ext uri="{FF2B5EF4-FFF2-40B4-BE49-F238E27FC236}">
                  <a16:creationId xmlns:a16="http://schemas.microsoft.com/office/drawing/2014/main" id="{37951F11-C5E1-515D-C19B-3C1623BA2F3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634016" y="2723475"/>
              <a:ext cx="1080000" cy="1080000"/>
            </a:xfrm>
            <a:prstGeom prst="rect">
              <a:avLst/>
            </a:prstGeom>
          </p:spPr>
        </p:pic>
        <p:sp>
          <p:nvSpPr>
            <p:cNvPr id="237" name="TextBox 236">
              <a:extLst>
                <a:ext uri="{FF2B5EF4-FFF2-40B4-BE49-F238E27FC236}">
                  <a16:creationId xmlns:a16="http://schemas.microsoft.com/office/drawing/2014/main" id="{DD5FE8C0-4F39-4620-F74E-AE25452FD956}"/>
                </a:ext>
              </a:extLst>
            </p:cNvPr>
            <p:cNvSpPr txBox="1"/>
            <p:nvPr/>
          </p:nvSpPr>
          <p:spPr>
            <a:xfrm>
              <a:off x="8544773" y="2012028"/>
              <a:ext cx="464229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rPr>
                <a:t>People &amp; Operations</a:t>
              </a:r>
            </a:p>
          </p:txBody>
        </p:sp>
      </p:grpSp>
      <p:grpSp>
        <p:nvGrpSpPr>
          <p:cNvPr id="262" name="Group 261">
            <a:extLst>
              <a:ext uri="{FF2B5EF4-FFF2-40B4-BE49-F238E27FC236}">
                <a16:creationId xmlns:a16="http://schemas.microsoft.com/office/drawing/2014/main" id="{5DA1EE1C-EB43-6B00-63EF-79AF26EDB38F}"/>
              </a:ext>
            </a:extLst>
          </p:cNvPr>
          <p:cNvGrpSpPr/>
          <p:nvPr/>
        </p:nvGrpSpPr>
        <p:grpSpPr>
          <a:xfrm>
            <a:off x="2209523" y="4560155"/>
            <a:ext cx="8188133" cy="4149139"/>
            <a:chOff x="2209523" y="4199210"/>
            <a:chExt cx="8188133" cy="4149139"/>
          </a:xfrm>
        </p:grpSpPr>
        <p:grpSp>
          <p:nvGrpSpPr>
            <p:cNvPr id="250" name="Group 249">
              <a:extLst>
                <a:ext uri="{FF2B5EF4-FFF2-40B4-BE49-F238E27FC236}">
                  <a16:creationId xmlns:a16="http://schemas.microsoft.com/office/drawing/2014/main" id="{A5890B8D-8DD4-3878-9E96-D10A6578D47B}"/>
                </a:ext>
              </a:extLst>
            </p:cNvPr>
            <p:cNvGrpSpPr/>
            <p:nvPr/>
          </p:nvGrpSpPr>
          <p:grpSpPr>
            <a:xfrm>
              <a:off x="2209523" y="4970658"/>
              <a:ext cx="8188133" cy="3377691"/>
              <a:chOff x="1338724" y="5161565"/>
              <a:chExt cx="8188133" cy="3377691"/>
            </a:xfrm>
          </p:grpSpPr>
          <p:pic>
            <p:nvPicPr>
              <p:cNvPr id="13" name="Picture 12" descr="A person smiling for a picture&#10;&#10;Description automatically generated">
                <a:extLst>
                  <a:ext uri="{FF2B5EF4-FFF2-40B4-BE49-F238E27FC236}">
                    <a16:creationId xmlns:a16="http://schemas.microsoft.com/office/drawing/2014/main" id="{08E8D126-11B2-83DA-51FC-07D1EC8DE36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08548" y="6335526"/>
                <a:ext cx="1080000" cy="1080000"/>
              </a:xfrm>
              <a:prstGeom prst="rect">
                <a:avLst/>
              </a:prstGeom>
            </p:spPr>
          </p:pic>
          <p:pic>
            <p:nvPicPr>
              <p:cNvPr id="35" name="Picture 34" descr="A person smiling for the camera&#10;&#10;Description automatically generated">
                <a:extLst>
                  <a:ext uri="{FF2B5EF4-FFF2-40B4-BE49-F238E27FC236}">
                    <a16:creationId xmlns:a16="http://schemas.microsoft.com/office/drawing/2014/main" id="{FDB08855-E541-19CA-92C5-DF1377D3A45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494" y="6335526"/>
                <a:ext cx="1080000" cy="1080000"/>
              </a:xfrm>
              <a:prstGeom prst="rect">
                <a:avLst/>
              </a:prstGeom>
            </p:spPr>
          </p:pic>
          <p:pic>
            <p:nvPicPr>
              <p:cNvPr id="39" name="Picture 38" descr="A person in a circle&#10;&#10;Description automatically generated">
                <a:extLst>
                  <a:ext uri="{FF2B5EF4-FFF2-40B4-BE49-F238E27FC236}">
                    <a16:creationId xmlns:a16="http://schemas.microsoft.com/office/drawing/2014/main" id="{F1C06551-0648-7249-4B85-7A582A8ACCE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908548" y="5172735"/>
                <a:ext cx="1080000" cy="1080000"/>
              </a:xfrm>
              <a:prstGeom prst="rect">
                <a:avLst/>
              </a:prstGeom>
            </p:spPr>
          </p:pic>
          <p:pic>
            <p:nvPicPr>
              <p:cNvPr id="45" name="Picture 44" descr="A person wearing glasses and a gray shirt&#10;&#10;Description automatically generated">
                <a:extLst>
                  <a:ext uri="{FF2B5EF4-FFF2-40B4-BE49-F238E27FC236}">
                    <a16:creationId xmlns:a16="http://schemas.microsoft.com/office/drawing/2014/main" id="{942E6559-D67B-813C-6380-B7476495B7A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199010" y="5184045"/>
                <a:ext cx="1080000" cy="1080000"/>
              </a:xfrm>
              <a:prstGeom prst="rect">
                <a:avLst/>
              </a:prstGeom>
            </p:spPr>
          </p:pic>
          <p:pic>
            <p:nvPicPr>
              <p:cNvPr id="55" name="Picture 54" descr="A person with a beard&#10;&#10;Description automatically generated">
                <a:extLst>
                  <a:ext uri="{FF2B5EF4-FFF2-40B4-BE49-F238E27FC236}">
                    <a16:creationId xmlns:a16="http://schemas.microsoft.com/office/drawing/2014/main" id="{3D8569CD-7274-8566-C63C-95728F0D33C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279010" y="5184045"/>
                <a:ext cx="1080000" cy="1080000"/>
              </a:xfrm>
              <a:prstGeom prst="rect">
                <a:avLst/>
              </a:prstGeom>
            </p:spPr>
          </p:pic>
          <p:pic>
            <p:nvPicPr>
              <p:cNvPr id="57" name="Picture 56" descr="A person with a beard&#10;&#10;Description automatically generated">
                <a:extLst>
                  <a:ext uri="{FF2B5EF4-FFF2-40B4-BE49-F238E27FC236}">
                    <a16:creationId xmlns:a16="http://schemas.microsoft.com/office/drawing/2014/main" id="{76361E1A-4EE5-8162-2443-65EE7F0B301E}"/>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347676" y="5209652"/>
                <a:ext cx="1080000" cy="1080000"/>
              </a:xfrm>
              <a:prstGeom prst="rect">
                <a:avLst/>
              </a:prstGeom>
            </p:spPr>
          </p:pic>
          <p:pic>
            <p:nvPicPr>
              <p:cNvPr id="59" name="Picture 58" descr="A person wearing glasses and a black jacket&#10;&#10;Description automatically generated">
                <a:extLst>
                  <a:ext uri="{FF2B5EF4-FFF2-40B4-BE49-F238E27FC236}">
                    <a16:creationId xmlns:a16="http://schemas.microsoft.com/office/drawing/2014/main" id="{5F60973D-6DF4-FD99-4A7A-4912E9895B5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248494" y="6335526"/>
                <a:ext cx="1080000" cy="1080000"/>
              </a:xfrm>
              <a:prstGeom prst="rect">
                <a:avLst/>
              </a:prstGeom>
            </p:spPr>
          </p:pic>
          <p:pic>
            <p:nvPicPr>
              <p:cNvPr id="129" name="Picture 128" descr="A person with curly hair wearing glasses and a scarf&#10;&#10;Description automatically generated">
                <a:extLst>
                  <a:ext uri="{FF2B5EF4-FFF2-40B4-BE49-F238E27FC236}">
                    <a16:creationId xmlns:a16="http://schemas.microsoft.com/office/drawing/2014/main" id="{5E023B17-2564-82C3-EDEC-A65DF17E318A}"/>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376713" y="5167135"/>
                <a:ext cx="1080000" cy="1080000"/>
              </a:xfrm>
              <a:prstGeom prst="rect">
                <a:avLst/>
              </a:prstGeom>
            </p:spPr>
          </p:pic>
          <p:pic>
            <p:nvPicPr>
              <p:cNvPr id="131" name="Picture 130" descr="A person smiling in a black turtleneck&#10;&#10;Description automatically generated">
                <a:extLst>
                  <a:ext uri="{FF2B5EF4-FFF2-40B4-BE49-F238E27FC236}">
                    <a16:creationId xmlns:a16="http://schemas.microsoft.com/office/drawing/2014/main" id="{2176D8F8-8274-C124-60B3-B2ED85A49095}"/>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717468" y="6264045"/>
                <a:ext cx="1080000" cy="1080000"/>
              </a:xfrm>
              <a:prstGeom prst="rect">
                <a:avLst/>
              </a:prstGeom>
            </p:spPr>
          </p:pic>
          <p:pic>
            <p:nvPicPr>
              <p:cNvPr id="141" name="Picture 140" descr="A person with long hair wearing glasses&#10;&#10;Description automatically generated">
                <a:extLst>
                  <a:ext uri="{FF2B5EF4-FFF2-40B4-BE49-F238E27FC236}">
                    <a16:creationId xmlns:a16="http://schemas.microsoft.com/office/drawing/2014/main" id="{10AB21E5-7C3C-DEF1-44E4-005BF20EC93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446857" y="7415526"/>
                <a:ext cx="1080000" cy="1080000"/>
              </a:xfrm>
              <a:prstGeom prst="rect">
                <a:avLst/>
              </a:prstGeom>
            </p:spPr>
          </p:pic>
          <p:pic>
            <p:nvPicPr>
              <p:cNvPr id="145" name="Picture 144" descr="A person with long hair&#10;&#10;Description automatically generated">
                <a:extLst>
                  <a:ext uri="{FF2B5EF4-FFF2-40B4-BE49-F238E27FC236}">
                    <a16:creationId xmlns:a16="http://schemas.microsoft.com/office/drawing/2014/main" id="{4E61BDF1-A969-F694-AFE7-49517FB01771}"/>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338724" y="7373450"/>
                <a:ext cx="1080000" cy="1080000"/>
              </a:xfrm>
              <a:prstGeom prst="rect">
                <a:avLst/>
              </a:prstGeom>
            </p:spPr>
          </p:pic>
          <p:pic>
            <p:nvPicPr>
              <p:cNvPr id="149" name="Picture 148" descr="A close-up of a person smiling&#10;&#10;Description automatically generated">
                <a:extLst>
                  <a:ext uri="{FF2B5EF4-FFF2-40B4-BE49-F238E27FC236}">
                    <a16:creationId xmlns:a16="http://schemas.microsoft.com/office/drawing/2014/main" id="{B856059F-EDD5-B18F-F0D7-93D68ED8E2BF}"/>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804463" y="7431416"/>
                <a:ext cx="1080000" cy="1080000"/>
              </a:xfrm>
              <a:prstGeom prst="rect">
                <a:avLst/>
              </a:prstGeom>
            </p:spPr>
          </p:pic>
          <p:pic>
            <p:nvPicPr>
              <p:cNvPr id="153" name="Picture 152" descr="A person smiling for a picture&#10;&#10;Description automatically generated">
                <a:extLst>
                  <a:ext uri="{FF2B5EF4-FFF2-40B4-BE49-F238E27FC236}">
                    <a16:creationId xmlns:a16="http://schemas.microsoft.com/office/drawing/2014/main" id="{AA7198A1-7D77-DB01-1EB1-7920C22C8D97}"/>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006152" y="7433190"/>
                <a:ext cx="1080000" cy="1080000"/>
              </a:xfrm>
              <a:prstGeom prst="rect">
                <a:avLst/>
              </a:prstGeom>
            </p:spPr>
          </p:pic>
          <p:pic>
            <p:nvPicPr>
              <p:cNvPr id="163" name="Picture 162" descr="A person smiling for a picture&#10;&#10;Description automatically generated">
                <a:extLst>
                  <a:ext uri="{FF2B5EF4-FFF2-40B4-BE49-F238E27FC236}">
                    <a16:creationId xmlns:a16="http://schemas.microsoft.com/office/drawing/2014/main" id="{7823A483-A6B9-FCE9-6826-5B9C426857A6}"/>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6202321" y="7459256"/>
                <a:ext cx="1080000" cy="1080000"/>
              </a:xfrm>
              <a:prstGeom prst="rect">
                <a:avLst/>
              </a:prstGeom>
            </p:spPr>
          </p:pic>
          <p:pic>
            <p:nvPicPr>
              <p:cNvPr id="165" name="Picture 164" descr="A person smiling for a picture&#10;&#10;Description automatically generated">
                <a:extLst>
                  <a:ext uri="{FF2B5EF4-FFF2-40B4-BE49-F238E27FC236}">
                    <a16:creationId xmlns:a16="http://schemas.microsoft.com/office/drawing/2014/main" id="{C9391AC0-866C-7D49-8183-79AC77D9289A}"/>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423887" y="6241332"/>
                <a:ext cx="1080000" cy="1080000"/>
              </a:xfrm>
              <a:prstGeom prst="rect">
                <a:avLst/>
              </a:prstGeom>
            </p:spPr>
          </p:pic>
          <p:pic>
            <p:nvPicPr>
              <p:cNvPr id="185" name="Picture 184" descr="A person with curly hair wearing glasses&#10;&#10;Description automatically generated">
                <a:extLst>
                  <a:ext uri="{FF2B5EF4-FFF2-40B4-BE49-F238E27FC236}">
                    <a16:creationId xmlns:a16="http://schemas.microsoft.com/office/drawing/2014/main" id="{2C4C09E1-2723-CBFF-2207-342807FEE841}"/>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2494639" y="7405017"/>
                <a:ext cx="1080000" cy="1080000"/>
              </a:xfrm>
              <a:prstGeom prst="rect">
                <a:avLst/>
              </a:prstGeom>
            </p:spPr>
          </p:pic>
          <p:pic>
            <p:nvPicPr>
              <p:cNvPr id="187" name="Picture 186" descr="A person wearing glasses and smiling&#10;&#10;Description automatically generated">
                <a:extLst>
                  <a:ext uri="{FF2B5EF4-FFF2-40B4-BE49-F238E27FC236}">
                    <a16:creationId xmlns:a16="http://schemas.microsoft.com/office/drawing/2014/main" id="{7A53B8B7-B89C-18F1-F00F-05D01B15F754}"/>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7322102" y="7459256"/>
                <a:ext cx="1080000" cy="1080000"/>
              </a:xfrm>
              <a:prstGeom prst="rect">
                <a:avLst/>
              </a:prstGeom>
            </p:spPr>
          </p:pic>
          <p:pic>
            <p:nvPicPr>
              <p:cNvPr id="195" name="Picture 194" descr="A person wearing glasses smiling&#10;&#10;Description automatically generated">
                <a:extLst>
                  <a:ext uri="{FF2B5EF4-FFF2-40B4-BE49-F238E27FC236}">
                    <a16:creationId xmlns:a16="http://schemas.microsoft.com/office/drawing/2014/main" id="{9A592466-6AA9-C2DB-9C20-63E4CEDEAD09}"/>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3690247" y="5161565"/>
                <a:ext cx="1080000" cy="1080000"/>
              </a:xfrm>
              <a:prstGeom prst="rect">
                <a:avLst/>
              </a:prstGeom>
            </p:spPr>
          </p:pic>
          <p:pic>
            <p:nvPicPr>
              <p:cNvPr id="197" name="Picture 196" descr="A person smiling for a picture&#10;&#10;Description automatically generated">
                <a:extLst>
                  <a:ext uri="{FF2B5EF4-FFF2-40B4-BE49-F238E27FC236}">
                    <a16:creationId xmlns:a16="http://schemas.microsoft.com/office/drawing/2014/main" id="{3F291732-A50C-15ED-6336-A7AB2CC77E56}"/>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377899" y="6336913"/>
                <a:ext cx="1080000" cy="1080000"/>
              </a:xfrm>
              <a:prstGeom prst="rect">
                <a:avLst/>
              </a:prstGeom>
            </p:spPr>
          </p:pic>
          <p:pic>
            <p:nvPicPr>
              <p:cNvPr id="211" name="Picture 210" descr="A person in a white shirt&#10;&#10;Description automatically generated">
                <a:extLst>
                  <a:ext uri="{FF2B5EF4-FFF2-40B4-BE49-F238E27FC236}">
                    <a16:creationId xmlns:a16="http://schemas.microsoft.com/office/drawing/2014/main" id="{DF2C54C1-5833-3D9A-8343-B8943E6A74A7}"/>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2541097" y="5209652"/>
                <a:ext cx="1080000" cy="1080000"/>
              </a:xfrm>
              <a:prstGeom prst="rect">
                <a:avLst/>
              </a:prstGeom>
            </p:spPr>
          </p:pic>
          <p:pic>
            <p:nvPicPr>
              <p:cNvPr id="223" name="Picture 222" descr="A person smiling at the camera&#10;&#10;Description automatically generated">
                <a:extLst>
                  <a:ext uri="{FF2B5EF4-FFF2-40B4-BE49-F238E27FC236}">
                    <a16:creationId xmlns:a16="http://schemas.microsoft.com/office/drawing/2014/main" id="{477AD3E7-FD1A-BDA4-F533-1A7D495A4732}"/>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2560050" y="6333811"/>
                <a:ext cx="1080000" cy="1080000"/>
              </a:xfrm>
              <a:prstGeom prst="rect">
                <a:avLst/>
              </a:prstGeom>
            </p:spPr>
          </p:pic>
        </p:grpSp>
        <p:sp>
          <p:nvSpPr>
            <p:cNvPr id="238" name="TextBox 237">
              <a:extLst>
                <a:ext uri="{FF2B5EF4-FFF2-40B4-BE49-F238E27FC236}">
                  <a16:creationId xmlns:a16="http://schemas.microsoft.com/office/drawing/2014/main" id="{E18ACAE3-F419-EEC4-5CDF-D8D0367F22E5}"/>
                </a:ext>
              </a:extLst>
            </p:cNvPr>
            <p:cNvSpPr txBox="1"/>
            <p:nvPr/>
          </p:nvSpPr>
          <p:spPr>
            <a:xfrm>
              <a:off x="3973520" y="4199210"/>
              <a:ext cx="436016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rPr>
                <a:t>Quantum Hardware</a:t>
              </a:r>
            </a:p>
          </p:txBody>
        </p:sp>
      </p:grpSp>
      <p:grpSp>
        <p:nvGrpSpPr>
          <p:cNvPr id="265" name="Group 264">
            <a:extLst>
              <a:ext uri="{FF2B5EF4-FFF2-40B4-BE49-F238E27FC236}">
                <a16:creationId xmlns:a16="http://schemas.microsoft.com/office/drawing/2014/main" id="{4C54E159-BB6B-723F-54E1-90DC315B703B}"/>
              </a:ext>
            </a:extLst>
          </p:cNvPr>
          <p:cNvGrpSpPr/>
          <p:nvPr/>
        </p:nvGrpSpPr>
        <p:grpSpPr>
          <a:xfrm>
            <a:off x="14047870" y="2001446"/>
            <a:ext cx="5715822" cy="1804199"/>
            <a:chOff x="14047870" y="2001446"/>
            <a:chExt cx="5715822" cy="1804199"/>
          </a:xfrm>
        </p:grpSpPr>
        <p:pic>
          <p:nvPicPr>
            <p:cNvPr id="151" name="Picture 150" descr="A person with glasses smiling&#10;&#10;Description automatically generated">
              <a:extLst>
                <a:ext uri="{FF2B5EF4-FFF2-40B4-BE49-F238E27FC236}">
                  <a16:creationId xmlns:a16="http://schemas.microsoft.com/office/drawing/2014/main" id="{FA50ACAA-29A8-093E-42C6-5683BB25C303}"/>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17603692" y="2725645"/>
              <a:ext cx="1080000" cy="1080000"/>
            </a:xfrm>
            <a:prstGeom prst="rect">
              <a:avLst/>
            </a:prstGeom>
          </p:spPr>
        </p:pic>
        <p:pic>
          <p:nvPicPr>
            <p:cNvPr id="155" name="Picture 154" descr="A person wearing glasses and a hoodie&#10;&#10;Description automatically generated">
              <a:extLst>
                <a:ext uri="{FF2B5EF4-FFF2-40B4-BE49-F238E27FC236}">
                  <a16:creationId xmlns:a16="http://schemas.microsoft.com/office/drawing/2014/main" id="{CEA8AA37-1EFF-163C-577D-37F81956CA96}"/>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16509241" y="2712335"/>
              <a:ext cx="1080000" cy="1080000"/>
            </a:xfrm>
            <a:prstGeom prst="rect">
              <a:avLst/>
            </a:prstGeom>
          </p:spPr>
        </p:pic>
        <p:pic>
          <p:nvPicPr>
            <p:cNvPr id="181" name="Picture 180" descr="A person with short hair&#10;&#10;Description automatically generated">
              <a:extLst>
                <a:ext uri="{FF2B5EF4-FFF2-40B4-BE49-F238E27FC236}">
                  <a16:creationId xmlns:a16="http://schemas.microsoft.com/office/drawing/2014/main" id="{528196F4-D067-17EF-7D6F-F72DAB2389F6}"/>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18683692" y="2688517"/>
              <a:ext cx="1080000" cy="1080000"/>
            </a:xfrm>
            <a:prstGeom prst="rect">
              <a:avLst/>
            </a:prstGeom>
          </p:spPr>
        </p:pic>
        <p:pic>
          <p:nvPicPr>
            <p:cNvPr id="21" name="Picture 20" descr="A person with a beard&#10;&#10;Description automatically generated">
              <a:extLst>
                <a:ext uri="{FF2B5EF4-FFF2-40B4-BE49-F238E27FC236}">
                  <a16:creationId xmlns:a16="http://schemas.microsoft.com/office/drawing/2014/main" id="{23CB60EB-E258-7812-5144-65DB53478BA6}"/>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15372025" y="2704449"/>
              <a:ext cx="1080000" cy="1080000"/>
            </a:xfrm>
            <a:prstGeom prst="rect">
              <a:avLst/>
            </a:prstGeom>
          </p:spPr>
        </p:pic>
        <p:pic>
          <p:nvPicPr>
            <p:cNvPr id="189" name="Picture 188" descr="A person wearing glasses and a suit&#10;&#10;Description automatically generated">
              <a:extLst>
                <a:ext uri="{FF2B5EF4-FFF2-40B4-BE49-F238E27FC236}">
                  <a16:creationId xmlns:a16="http://schemas.microsoft.com/office/drawing/2014/main" id="{A4D16FBC-E28B-D336-B6DC-F1CAE75E5349}"/>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4047870" y="2704449"/>
              <a:ext cx="1080000" cy="1080000"/>
            </a:xfrm>
            <a:prstGeom prst="rect">
              <a:avLst/>
            </a:prstGeom>
          </p:spPr>
        </p:pic>
        <p:sp>
          <p:nvSpPr>
            <p:cNvPr id="239" name="TextBox 238">
              <a:extLst>
                <a:ext uri="{FF2B5EF4-FFF2-40B4-BE49-F238E27FC236}">
                  <a16:creationId xmlns:a16="http://schemas.microsoft.com/office/drawing/2014/main" id="{0CBF1716-6036-FD7E-6351-FCB800B86BA6}"/>
                </a:ext>
              </a:extLst>
            </p:cNvPr>
            <p:cNvSpPr txBox="1"/>
            <p:nvPr/>
          </p:nvSpPr>
          <p:spPr>
            <a:xfrm>
              <a:off x="14866474" y="2001446"/>
              <a:ext cx="420628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Cloud Engineering</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63" name="Group 262">
            <a:extLst>
              <a:ext uri="{FF2B5EF4-FFF2-40B4-BE49-F238E27FC236}">
                <a16:creationId xmlns:a16="http://schemas.microsoft.com/office/drawing/2014/main" id="{69967B01-EF43-0EC1-D1DC-26D5171C017A}"/>
              </a:ext>
            </a:extLst>
          </p:cNvPr>
          <p:cNvGrpSpPr/>
          <p:nvPr/>
        </p:nvGrpSpPr>
        <p:grpSpPr>
          <a:xfrm>
            <a:off x="11221428" y="4560155"/>
            <a:ext cx="5653617" cy="3125607"/>
            <a:chOff x="11221428" y="4199210"/>
            <a:chExt cx="5653617" cy="3125607"/>
          </a:xfrm>
        </p:grpSpPr>
        <p:grpSp>
          <p:nvGrpSpPr>
            <p:cNvPr id="248" name="Group 247">
              <a:extLst>
                <a:ext uri="{FF2B5EF4-FFF2-40B4-BE49-F238E27FC236}">
                  <a16:creationId xmlns:a16="http://schemas.microsoft.com/office/drawing/2014/main" id="{A9F13AF4-12B3-BAC8-6CB0-73033D5A9044}"/>
                </a:ext>
              </a:extLst>
            </p:cNvPr>
            <p:cNvGrpSpPr/>
            <p:nvPr/>
          </p:nvGrpSpPr>
          <p:grpSpPr>
            <a:xfrm>
              <a:off x="11221428" y="5093719"/>
              <a:ext cx="5653617" cy="2231098"/>
              <a:chOff x="10537788" y="5164505"/>
              <a:chExt cx="5653617" cy="2231098"/>
            </a:xfrm>
          </p:grpSpPr>
          <p:pic>
            <p:nvPicPr>
              <p:cNvPr id="19" name="Picture 18" descr="A person wearing glasses and a checkered shirt&#10;&#10;Description automatically generated">
                <a:extLst>
                  <a:ext uri="{FF2B5EF4-FFF2-40B4-BE49-F238E27FC236}">
                    <a16:creationId xmlns:a16="http://schemas.microsoft.com/office/drawing/2014/main" id="{5D947325-B26D-4915-742C-41F2E7BA1882}"/>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15086401" y="5194234"/>
                <a:ext cx="1080000" cy="1080000"/>
              </a:xfrm>
              <a:prstGeom prst="rect">
                <a:avLst/>
              </a:prstGeom>
            </p:spPr>
          </p:pic>
          <p:pic>
            <p:nvPicPr>
              <p:cNvPr id="25" name="Picture 24" descr="A person with a mustache&#10;&#10;Description automatically generated">
                <a:extLst>
                  <a:ext uri="{FF2B5EF4-FFF2-40B4-BE49-F238E27FC236}">
                    <a16:creationId xmlns:a16="http://schemas.microsoft.com/office/drawing/2014/main" id="{11829CAB-DB83-BC7E-15A1-82DC6BB94863}"/>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3917636" y="5172958"/>
                <a:ext cx="1080000" cy="1080000"/>
              </a:xfrm>
              <a:prstGeom prst="rect">
                <a:avLst/>
              </a:prstGeom>
            </p:spPr>
          </p:pic>
          <p:pic>
            <p:nvPicPr>
              <p:cNvPr id="27" name="Picture 26" descr="A person with long hair smiling&#10;&#10;Description automatically generated">
                <a:extLst>
                  <a:ext uri="{FF2B5EF4-FFF2-40B4-BE49-F238E27FC236}">
                    <a16:creationId xmlns:a16="http://schemas.microsoft.com/office/drawing/2014/main" id="{53A5AA28-5D1F-C2F6-4B46-587AB4371B21}"/>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13917636" y="6254750"/>
                <a:ext cx="1080000" cy="1080000"/>
              </a:xfrm>
              <a:prstGeom prst="rect">
                <a:avLst/>
              </a:prstGeom>
            </p:spPr>
          </p:pic>
          <p:pic>
            <p:nvPicPr>
              <p:cNvPr id="53" name="Picture 52" descr="A person smiling for the camera&#10;&#10;Description automatically generated">
                <a:extLst>
                  <a:ext uri="{FF2B5EF4-FFF2-40B4-BE49-F238E27FC236}">
                    <a16:creationId xmlns:a16="http://schemas.microsoft.com/office/drawing/2014/main" id="{8A89FFC0-F9E6-1411-35B5-E1FA458CB06C}"/>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15111405" y="6264045"/>
                <a:ext cx="1080000" cy="1080000"/>
              </a:xfrm>
              <a:prstGeom prst="rect">
                <a:avLst/>
              </a:prstGeom>
            </p:spPr>
          </p:pic>
          <p:pic>
            <p:nvPicPr>
              <p:cNvPr id="63" name="Picture 62" descr="A person wearing glasses and smiling&#10;&#10;Description automatically generated">
                <a:extLst>
                  <a:ext uri="{FF2B5EF4-FFF2-40B4-BE49-F238E27FC236}">
                    <a16:creationId xmlns:a16="http://schemas.microsoft.com/office/drawing/2014/main" id="{2A9ECA51-7208-4C50-4C67-71B4E12677C4}"/>
                  </a:ext>
                </a:extLst>
              </p:cNvPr>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12837636" y="5164505"/>
                <a:ext cx="1080000" cy="1080000"/>
              </a:xfrm>
              <a:prstGeom prst="rect">
                <a:avLst/>
              </a:prstGeom>
            </p:spPr>
          </p:pic>
          <p:pic>
            <p:nvPicPr>
              <p:cNvPr id="179" name="Picture 178" descr="A person smiling for a picture&#10;&#10;Description automatically generated">
                <a:extLst>
                  <a:ext uri="{FF2B5EF4-FFF2-40B4-BE49-F238E27FC236}">
                    <a16:creationId xmlns:a16="http://schemas.microsoft.com/office/drawing/2014/main" id="{19D1BF33-B1C9-9D73-52B7-70F7127528CF}"/>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11731557" y="5172958"/>
                <a:ext cx="1080000" cy="1080000"/>
              </a:xfrm>
              <a:prstGeom prst="rect">
                <a:avLst/>
              </a:prstGeom>
            </p:spPr>
          </p:pic>
          <p:pic>
            <p:nvPicPr>
              <p:cNvPr id="191" name="Picture 190" descr="A person wearing glasses and smiling&#10;&#10;Description automatically generated">
                <a:extLst>
                  <a:ext uri="{FF2B5EF4-FFF2-40B4-BE49-F238E27FC236}">
                    <a16:creationId xmlns:a16="http://schemas.microsoft.com/office/drawing/2014/main" id="{BA1CD2CC-3611-4E46-1A80-F65A6D13FCB2}"/>
                  </a:ext>
                </a:extLst>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12777933" y="6283823"/>
                <a:ext cx="1080000" cy="1080000"/>
              </a:xfrm>
              <a:prstGeom prst="rect">
                <a:avLst/>
              </a:prstGeom>
            </p:spPr>
          </p:pic>
          <p:pic>
            <p:nvPicPr>
              <p:cNvPr id="219" name="Picture 218" descr="A person in a black shirt&#10;&#10;Description automatically generated">
                <a:extLst>
                  <a:ext uri="{FF2B5EF4-FFF2-40B4-BE49-F238E27FC236}">
                    <a16:creationId xmlns:a16="http://schemas.microsoft.com/office/drawing/2014/main" id="{35E575A5-191C-14C6-24E4-D9DFE214BEE9}"/>
                  </a:ext>
                </a:extLst>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11723264" y="6283823"/>
                <a:ext cx="1080000" cy="1080000"/>
              </a:xfrm>
              <a:prstGeom prst="rect">
                <a:avLst/>
              </a:prstGeom>
            </p:spPr>
          </p:pic>
          <p:pic>
            <p:nvPicPr>
              <p:cNvPr id="233" name="Picture 232" descr="A person with a beard and mustache&#10;&#10;Description automatically generated">
                <a:extLst>
                  <a:ext uri="{FF2B5EF4-FFF2-40B4-BE49-F238E27FC236}">
                    <a16:creationId xmlns:a16="http://schemas.microsoft.com/office/drawing/2014/main" id="{CEA1D0C8-808B-1A98-540E-E0779C39C324}"/>
                  </a:ext>
                </a:extLst>
              </p:cNvPr>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10537788" y="6315603"/>
                <a:ext cx="1080000" cy="1080000"/>
              </a:xfrm>
              <a:prstGeom prst="rect">
                <a:avLst/>
              </a:prstGeom>
            </p:spPr>
          </p:pic>
          <p:pic>
            <p:nvPicPr>
              <p:cNvPr id="235" name="Picture 234" descr="A person in a white shirt&#10;&#10;Description automatically generated">
                <a:extLst>
                  <a:ext uri="{FF2B5EF4-FFF2-40B4-BE49-F238E27FC236}">
                    <a16:creationId xmlns:a16="http://schemas.microsoft.com/office/drawing/2014/main" id="{792793ED-DA03-171C-1442-9F7563B611BA}"/>
                  </a:ext>
                </a:extLst>
              </p:cNvPr>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10537788" y="5180268"/>
                <a:ext cx="1080000" cy="1080000"/>
              </a:xfrm>
              <a:prstGeom prst="rect">
                <a:avLst/>
              </a:prstGeom>
            </p:spPr>
          </p:pic>
        </p:grpSp>
        <p:sp>
          <p:nvSpPr>
            <p:cNvPr id="240" name="TextBox 239">
              <a:extLst>
                <a:ext uri="{FF2B5EF4-FFF2-40B4-BE49-F238E27FC236}">
                  <a16:creationId xmlns:a16="http://schemas.microsoft.com/office/drawing/2014/main" id="{9F66B257-3917-E60B-8868-4CD190739F38}"/>
                </a:ext>
              </a:extLst>
            </p:cNvPr>
            <p:cNvSpPr txBox="1"/>
            <p:nvPr/>
          </p:nvSpPr>
          <p:spPr>
            <a:xfrm>
              <a:off x="12896490" y="4199210"/>
              <a:ext cx="223138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rPr>
                <a:t>IC Design</a:t>
              </a:r>
            </a:p>
          </p:txBody>
        </p:sp>
      </p:grpSp>
      <p:grpSp>
        <p:nvGrpSpPr>
          <p:cNvPr id="257" name="Group 256">
            <a:extLst>
              <a:ext uri="{FF2B5EF4-FFF2-40B4-BE49-F238E27FC236}">
                <a16:creationId xmlns:a16="http://schemas.microsoft.com/office/drawing/2014/main" id="{DA9BD030-0B7D-7791-F788-10C1535EFC33}"/>
              </a:ext>
            </a:extLst>
          </p:cNvPr>
          <p:cNvGrpSpPr/>
          <p:nvPr/>
        </p:nvGrpSpPr>
        <p:grpSpPr>
          <a:xfrm>
            <a:off x="17960904" y="4611562"/>
            <a:ext cx="4522659" cy="3259695"/>
            <a:chOff x="18017472" y="4228858"/>
            <a:chExt cx="4522659" cy="3259695"/>
          </a:xfrm>
        </p:grpSpPr>
        <p:grpSp>
          <p:nvGrpSpPr>
            <p:cNvPr id="247" name="Group 246">
              <a:extLst>
                <a:ext uri="{FF2B5EF4-FFF2-40B4-BE49-F238E27FC236}">
                  <a16:creationId xmlns:a16="http://schemas.microsoft.com/office/drawing/2014/main" id="{B309A895-C7B5-C886-7524-3F6EEFB2048D}"/>
                </a:ext>
              </a:extLst>
            </p:cNvPr>
            <p:cNvGrpSpPr/>
            <p:nvPr/>
          </p:nvGrpSpPr>
          <p:grpSpPr>
            <a:xfrm>
              <a:off x="18017472" y="5237440"/>
              <a:ext cx="4522659" cy="2251113"/>
              <a:chOff x="17333832" y="5308226"/>
              <a:chExt cx="4522659" cy="2251113"/>
            </a:xfrm>
          </p:grpSpPr>
          <p:pic>
            <p:nvPicPr>
              <p:cNvPr id="43" name="Picture 42" descr="A person wearing glasses and smiling&#10;&#10;Description automatically generated">
                <a:extLst>
                  <a:ext uri="{FF2B5EF4-FFF2-40B4-BE49-F238E27FC236}">
                    <a16:creationId xmlns:a16="http://schemas.microsoft.com/office/drawing/2014/main" id="{C3AE7BF2-25AD-DA7E-21CD-BEB3418364E7}"/>
                  </a:ext>
                </a:extLst>
              </p:cNvPr>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19645177" y="5341545"/>
                <a:ext cx="1080000" cy="1080000"/>
              </a:xfrm>
              <a:prstGeom prst="rect">
                <a:avLst/>
              </a:prstGeom>
            </p:spPr>
          </p:pic>
          <p:pic>
            <p:nvPicPr>
              <p:cNvPr id="47" name="Picture 46" descr="A person with a beard and mustache&#10;&#10;Description automatically generated">
                <a:extLst>
                  <a:ext uri="{FF2B5EF4-FFF2-40B4-BE49-F238E27FC236}">
                    <a16:creationId xmlns:a16="http://schemas.microsoft.com/office/drawing/2014/main" id="{8135D935-23D6-52EF-DC64-9E6F90ECEC1E}"/>
                  </a:ext>
                </a:extLst>
              </p:cNvPr>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18529490" y="6461285"/>
                <a:ext cx="1080000" cy="1080000"/>
              </a:xfrm>
              <a:prstGeom prst="rect">
                <a:avLst/>
              </a:prstGeom>
            </p:spPr>
          </p:pic>
          <p:pic>
            <p:nvPicPr>
              <p:cNvPr id="49" name="Picture 48" descr="A person wearing glasses and a suit&#10;&#10;Description automatically generated">
                <a:extLst>
                  <a:ext uri="{FF2B5EF4-FFF2-40B4-BE49-F238E27FC236}">
                    <a16:creationId xmlns:a16="http://schemas.microsoft.com/office/drawing/2014/main" id="{C17DE622-0539-38C0-D2D7-5FB7F3D06876}"/>
                  </a:ext>
                </a:extLst>
              </p:cNvPr>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20776491" y="5308226"/>
                <a:ext cx="1080000" cy="1080000"/>
              </a:xfrm>
              <a:prstGeom prst="rect">
                <a:avLst/>
              </a:prstGeom>
            </p:spPr>
          </p:pic>
          <p:pic>
            <p:nvPicPr>
              <p:cNvPr id="61" name="Picture 60" descr="A person wearing glasses and smiling&#10;&#10;Description automatically generated">
                <a:extLst>
                  <a:ext uri="{FF2B5EF4-FFF2-40B4-BE49-F238E27FC236}">
                    <a16:creationId xmlns:a16="http://schemas.microsoft.com/office/drawing/2014/main" id="{E844AF81-DACD-E6B7-43A6-307320906700}"/>
                  </a:ext>
                </a:extLst>
              </p:cNvPr>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17414238" y="6453482"/>
                <a:ext cx="1080000" cy="1080000"/>
              </a:xfrm>
              <a:prstGeom prst="rect">
                <a:avLst/>
              </a:prstGeom>
            </p:spPr>
          </p:pic>
          <p:pic>
            <p:nvPicPr>
              <p:cNvPr id="133" name="Picture 132" descr="A person with a beard&#10;&#10;Description automatically generated">
                <a:extLst>
                  <a:ext uri="{FF2B5EF4-FFF2-40B4-BE49-F238E27FC236}">
                    <a16:creationId xmlns:a16="http://schemas.microsoft.com/office/drawing/2014/main" id="{9099CFD7-B104-D9DA-2238-5D48F507C900}"/>
                  </a:ext>
                </a:extLst>
              </p:cNvPr>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17333832" y="5308226"/>
                <a:ext cx="1080000" cy="1080000"/>
              </a:xfrm>
              <a:prstGeom prst="rect">
                <a:avLst/>
              </a:prstGeom>
            </p:spPr>
          </p:pic>
          <p:pic>
            <p:nvPicPr>
              <p:cNvPr id="157" name="Picture 156" descr="A person with a beard&#10;&#10;Description automatically generated">
                <a:extLst>
                  <a:ext uri="{FF2B5EF4-FFF2-40B4-BE49-F238E27FC236}">
                    <a16:creationId xmlns:a16="http://schemas.microsoft.com/office/drawing/2014/main" id="{B498ADB9-7CAA-7372-C6FB-FC83AE8A0A75}"/>
                  </a:ext>
                </a:extLst>
              </p:cNvPr>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18498071" y="5344175"/>
                <a:ext cx="1080000" cy="1080000"/>
              </a:xfrm>
              <a:prstGeom prst="rect">
                <a:avLst/>
              </a:prstGeom>
            </p:spPr>
          </p:pic>
          <p:pic>
            <p:nvPicPr>
              <p:cNvPr id="183" name="Picture 182" descr="A person with glasses and a mustache&#10;&#10;Description automatically generated">
                <a:extLst>
                  <a:ext uri="{FF2B5EF4-FFF2-40B4-BE49-F238E27FC236}">
                    <a16:creationId xmlns:a16="http://schemas.microsoft.com/office/drawing/2014/main" id="{3A3F63F8-49EE-3DE7-7A63-767511D91F4C}"/>
                  </a:ext>
                </a:extLst>
              </p:cNvPr>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19691802" y="6479339"/>
                <a:ext cx="1080000" cy="1080000"/>
              </a:xfrm>
              <a:prstGeom prst="rect">
                <a:avLst/>
              </a:prstGeom>
            </p:spPr>
          </p:pic>
          <p:pic>
            <p:nvPicPr>
              <p:cNvPr id="193" name="Picture 192" descr="A person with a beard and mustache&#10;&#10;Description automatically generated">
                <a:extLst>
                  <a:ext uri="{FF2B5EF4-FFF2-40B4-BE49-F238E27FC236}">
                    <a16:creationId xmlns:a16="http://schemas.microsoft.com/office/drawing/2014/main" id="{CC3F0E6C-0C6A-E64F-343B-64E53598DAF2}"/>
                  </a:ext>
                </a:extLst>
              </p:cNvPr>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20733977" y="6450420"/>
                <a:ext cx="1080000" cy="1080000"/>
              </a:xfrm>
              <a:prstGeom prst="rect">
                <a:avLst/>
              </a:prstGeom>
            </p:spPr>
          </p:pic>
        </p:grpSp>
        <p:sp>
          <p:nvSpPr>
            <p:cNvPr id="241" name="TextBox 240">
              <a:extLst>
                <a:ext uri="{FF2B5EF4-FFF2-40B4-BE49-F238E27FC236}">
                  <a16:creationId xmlns:a16="http://schemas.microsoft.com/office/drawing/2014/main" id="{97AA996C-A8D7-9664-0CF1-0125FAD4C3EC}"/>
                </a:ext>
              </a:extLst>
            </p:cNvPr>
            <p:cNvSpPr txBox="1"/>
            <p:nvPr/>
          </p:nvSpPr>
          <p:spPr>
            <a:xfrm>
              <a:off x="18644626" y="4228858"/>
              <a:ext cx="289822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IC Validation</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61" name="Group 260">
            <a:extLst>
              <a:ext uri="{FF2B5EF4-FFF2-40B4-BE49-F238E27FC236}">
                <a16:creationId xmlns:a16="http://schemas.microsoft.com/office/drawing/2014/main" id="{909F96F8-04B6-C2B3-5203-C24B7C23D896}"/>
              </a:ext>
            </a:extLst>
          </p:cNvPr>
          <p:cNvGrpSpPr/>
          <p:nvPr/>
        </p:nvGrpSpPr>
        <p:grpSpPr>
          <a:xfrm>
            <a:off x="1766034" y="9267533"/>
            <a:ext cx="4153377" cy="3122886"/>
            <a:chOff x="1766034" y="8906588"/>
            <a:chExt cx="4153377" cy="3122886"/>
          </a:xfrm>
        </p:grpSpPr>
        <p:grpSp>
          <p:nvGrpSpPr>
            <p:cNvPr id="251" name="Group 250">
              <a:extLst>
                <a:ext uri="{FF2B5EF4-FFF2-40B4-BE49-F238E27FC236}">
                  <a16:creationId xmlns:a16="http://schemas.microsoft.com/office/drawing/2014/main" id="{A31649AB-8AB8-7FF6-D4D2-8B0262153272}"/>
                </a:ext>
              </a:extLst>
            </p:cNvPr>
            <p:cNvGrpSpPr/>
            <p:nvPr/>
          </p:nvGrpSpPr>
          <p:grpSpPr>
            <a:xfrm>
              <a:off x="1766034" y="9865050"/>
              <a:ext cx="4153377" cy="2164424"/>
              <a:chOff x="1250111" y="9778463"/>
              <a:chExt cx="4153377" cy="2164424"/>
            </a:xfrm>
          </p:grpSpPr>
          <p:pic>
            <p:nvPicPr>
              <p:cNvPr id="11" name="Picture 10" descr="A close-up of a person smiling&#10;&#10;Description automatically generated">
                <a:extLst>
                  <a:ext uri="{FF2B5EF4-FFF2-40B4-BE49-F238E27FC236}">
                    <a16:creationId xmlns:a16="http://schemas.microsoft.com/office/drawing/2014/main" id="{0F1EF214-630B-1901-C212-83EF7C944861}"/>
                  </a:ext>
                </a:extLst>
              </p:cNvPr>
              <p:cNvPicPr>
                <a:picLocks noChangeAspect="1"/>
              </p:cNvPicPr>
              <p:nvPr/>
            </p:nvPicPr>
            <p:blipFill>
              <a:blip r:embed="rId57" cstate="print">
                <a:extLst>
                  <a:ext uri="{28A0092B-C50C-407E-A947-70E740481C1C}">
                    <a14:useLocalDpi xmlns:a14="http://schemas.microsoft.com/office/drawing/2010/main" val="0"/>
                  </a:ext>
                </a:extLst>
              </a:blip>
              <a:stretch>
                <a:fillRect/>
              </a:stretch>
            </p:blipFill>
            <p:spPr>
              <a:xfrm>
                <a:off x="1250111" y="9782888"/>
                <a:ext cx="1080000" cy="1080000"/>
              </a:xfrm>
              <a:prstGeom prst="rect">
                <a:avLst/>
              </a:prstGeom>
            </p:spPr>
          </p:pic>
          <p:pic>
            <p:nvPicPr>
              <p:cNvPr id="31" name="Picture 30" descr="A person wearing glasses smiling&#10;&#10;Description automatically generated">
                <a:extLst>
                  <a:ext uri="{FF2B5EF4-FFF2-40B4-BE49-F238E27FC236}">
                    <a16:creationId xmlns:a16="http://schemas.microsoft.com/office/drawing/2014/main" id="{B1ECBE8A-4EDA-663F-F7E0-CA449366859A}"/>
                  </a:ext>
                </a:extLst>
              </p:cNvPr>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2472485" y="9782888"/>
                <a:ext cx="1080000" cy="1080000"/>
              </a:xfrm>
              <a:prstGeom prst="rect">
                <a:avLst/>
              </a:prstGeom>
            </p:spPr>
          </p:pic>
          <p:pic>
            <p:nvPicPr>
              <p:cNvPr id="37" name="Picture 36" descr="A person with a white circle&#10;&#10;Description automatically generated with medium confidence">
                <a:extLst>
                  <a:ext uri="{FF2B5EF4-FFF2-40B4-BE49-F238E27FC236}">
                    <a16:creationId xmlns:a16="http://schemas.microsoft.com/office/drawing/2014/main" id="{CF8019CE-5858-EB63-12E4-0F3B6C2F6FCC}"/>
                  </a:ext>
                </a:extLst>
              </p:cNvPr>
              <p:cNvPicPr>
                <a:picLocks noChangeAspect="1"/>
              </p:cNvPicPr>
              <p:nvPr/>
            </p:nvPicPr>
            <p:blipFill>
              <a:blip r:embed="rId59" cstate="print">
                <a:extLst>
                  <a:ext uri="{28A0092B-C50C-407E-A947-70E740481C1C}">
                    <a14:useLocalDpi xmlns:a14="http://schemas.microsoft.com/office/drawing/2010/main" val="0"/>
                  </a:ext>
                </a:extLst>
              </a:blip>
              <a:stretch>
                <a:fillRect/>
              </a:stretch>
            </p:blipFill>
            <p:spPr>
              <a:xfrm>
                <a:off x="3749068" y="9778463"/>
                <a:ext cx="1080000" cy="1080000"/>
              </a:xfrm>
              <a:prstGeom prst="rect">
                <a:avLst/>
              </a:prstGeom>
            </p:spPr>
          </p:pic>
          <p:pic>
            <p:nvPicPr>
              <p:cNvPr id="147" name="Picture 146" descr="A person with curly hair and beard&#10;&#10;Description automatically generated">
                <a:extLst>
                  <a:ext uri="{FF2B5EF4-FFF2-40B4-BE49-F238E27FC236}">
                    <a16:creationId xmlns:a16="http://schemas.microsoft.com/office/drawing/2014/main" id="{B1592689-151A-0EEC-CA44-506152977150}"/>
                  </a:ext>
                </a:extLst>
              </p:cNvPr>
              <p:cNvPicPr>
                <a:picLocks noChangeAspect="1"/>
              </p:cNvPicPr>
              <p:nvPr/>
            </p:nvPicPr>
            <p:blipFill>
              <a:blip r:embed="rId60" cstate="print">
                <a:extLst>
                  <a:ext uri="{28A0092B-C50C-407E-A947-70E740481C1C}">
                    <a14:useLocalDpi xmlns:a14="http://schemas.microsoft.com/office/drawing/2010/main" val="0"/>
                  </a:ext>
                </a:extLst>
              </a:blip>
              <a:stretch>
                <a:fillRect/>
              </a:stretch>
            </p:blipFill>
            <p:spPr>
              <a:xfrm>
                <a:off x="1929063" y="10862887"/>
                <a:ext cx="1080000" cy="1080000"/>
              </a:xfrm>
              <a:prstGeom prst="rect">
                <a:avLst/>
              </a:prstGeom>
            </p:spPr>
          </p:pic>
          <p:pic>
            <p:nvPicPr>
              <p:cNvPr id="161" name="Picture 160" descr="A person with glasses smiling&#10;&#10;Description automatically generated">
                <a:extLst>
                  <a:ext uri="{FF2B5EF4-FFF2-40B4-BE49-F238E27FC236}">
                    <a16:creationId xmlns:a16="http://schemas.microsoft.com/office/drawing/2014/main" id="{E25A42AA-3527-5063-CFF2-7793733A8605}"/>
                  </a:ext>
                </a:extLst>
              </p:cNvPr>
              <p:cNvPicPr>
                <a:picLocks noChangeAspect="1"/>
              </p:cNvPicPr>
              <p:nvPr/>
            </p:nvPicPr>
            <p:blipFill>
              <a:blip r:embed="rId61" cstate="print">
                <a:extLst>
                  <a:ext uri="{28A0092B-C50C-407E-A947-70E740481C1C}">
                    <a14:useLocalDpi xmlns:a14="http://schemas.microsoft.com/office/drawing/2010/main" val="0"/>
                  </a:ext>
                </a:extLst>
              </a:blip>
              <a:stretch>
                <a:fillRect/>
              </a:stretch>
            </p:blipFill>
            <p:spPr>
              <a:xfrm>
                <a:off x="3196459" y="10862887"/>
                <a:ext cx="1080000" cy="1080000"/>
              </a:xfrm>
              <a:prstGeom prst="rect">
                <a:avLst/>
              </a:prstGeom>
            </p:spPr>
          </p:pic>
          <p:pic>
            <p:nvPicPr>
              <p:cNvPr id="201" name="Picture 200" descr="A person with short hair wearing glasses&#10;&#10;Description automatically generated">
                <a:extLst>
                  <a:ext uri="{FF2B5EF4-FFF2-40B4-BE49-F238E27FC236}">
                    <a16:creationId xmlns:a16="http://schemas.microsoft.com/office/drawing/2014/main" id="{F092B787-DEA3-B917-32EA-8FCEF9DF812B}"/>
                  </a:ext>
                </a:extLst>
              </p:cNvPr>
              <p:cNvPicPr>
                <a:picLocks noChangeAspect="1"/>
              </p:cNvPicPr>
              <p:nvPr/>
            </p:nvPicPr>
            <p:blipFill>
              <a:blip r:embed="rId62" cstate="print">
                <a:extLst>
                  <a:ext uri="{28A0092B-C50C-407E-A947-70E740481C1C}">
                    <a14:useLocalDpi xmlns:a14="http://schemas.microsoft.com/office/drawing/2010/main" val="0"/>
                  </a:ext>
                </a:extLst>
              </a:blip>
              <a:stretch>
                <a:fillRect/>
              </a:stretch>
            </p:blipFill>
            <p:spPr>
              <a:xfrm>
                <a:off x="4323488" y="10862887"/>
                <a:ext cx="1080000" cy="1080000"/>
              </a:xfrm>
              <a:prstGeom prst="rect">
                <a:avLst/>
              </a:prstGeom>
            </p:spPr>
          </p:pic>
        </p:grpSp>
        <p:sp>
          <p:nvSpPr>
            <p:cNvPr id="242" name="TextBox 241">
              <a:extLst>
                <a:ext uri="{FF2B5EF4-FFF2-40B4-BE49-F238E27FC236}">
                  <a16:creationId xmlns:a16="http://schemas.microsoft.com/office/drawing/2014/main" id="{B3838FE5-EDA8-C8B1-512B-19FBE28EE4DF}"/>
                </a:ext>
              </a:extLst>
            </p:cNvPr>
            <p:cNvSpPr txBox="1"/>
            <p:nvPr/>
          </p:nvSpPr>
          <p:spPr>
            <a:xfrm>
              <a:off x="1877619" y="8906588"/>
              <a:ext cx="387285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Device Modelling</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56" name="Group 255">
            <a:extLst>
              <a:ext uri="{FF2B5EF4-FFF2-40B4-BE49-F238E27FC236}">
                <a16:creationId xmlns:a16="http://schemas.microsoft.com/office/drawing/2014/main" id="{11A65AF5-51AB-2667-A424-75204BCC5742}"/>
              </a:ext>
            </a:extLst>
          </p:cNvPr>
          <p:cNvGrpSpPr/>
          <p:nvPr/>
        </p:nvGrpSpPr>
        <p:grpSpPr>
          <a:xfrm>
            <a:off x="20752159" y="1988250"/>
            <a:ext cx="2475003" cy="1833210"/>
            <a:chOff x="20752159" y="1988250"/>
            <a:chExt cx="2475003" cy="1833210"/>
          </a:xfrm>
        </p:grpSpPr>
        <p:pic>
          <p:nvPicPr>
            <p:cNvPr id="15" name="Picture 14" descr="A person smiling at the camera&#10;&#10;Description automatically generated">
              <a:extLst>
                <a:ext uri="{FF2B5EF4-FFF2-40B4-BE49-F238E27FC236}">
                  <a16:creationId xmlns:a16="http://schemas.microsoft.com/office/drawing/2014/main" id="{993202D5-D3E1-BB0C-46F3-6B75E17D8BE4}"/>
                </a:ext>
              </a:extLst>
            </p:cNvPr>
            <p:cNvPicPr>
              <a:picLocks noChangeAspect="1"/>
            </p:cNvPicPr>
            <p:nvPr/>
          </p:nvPicPr>
          <p:blipFill>
            <a:blip r:embed="rId63" cstate="print">
              <a:extLst>
                <a:ext uri="{28A0092B-C50C-407E-A947-70E740481C1C}">
                  <a14:useLocalDpi xmlns:a14="http://schemas.microsoft.com/office/drawing/2010/main" val="0"/>
                </a:ext>
              </a:extLst>
            </a:blip>
            <a:stretch>
              <a:fillRect/>
            </a:stretch>
          </p:blipFill>
          <p:spPr>
            <a:xfrm>
              <a:off x="20877617" y="2722386"/>
              <a:ext cx="1080000" cy="1080000"/>
            </a:xfrm>
            <a:prstGeom prst="rect">
              <a:avLst/>
            </a:prstGeom>
          </p:spPr>
        </p:pic>
        <p:pic>
          <p:nvPicPr>
            <p:cNvPr id="175" name="Picture 174" descr="A person with long hair&#10;&#10;Description automatically generated">
              <a:extLst>
                <a:ext uri="{FF2B5EF4-FFF2-40B4-BE49-F238E27FC236}">
                  <a16:creationId xmlns:a16="http://schemas.microsoft.com/office/drawing/2014/main" id="{096A3047-38A6-7BE6-C689-7AAAD25360B3}"/>
                </a:ext>
              </a:extLst>
            </p:cNvPr>
            <p:cNvPicPr>
              <a:picLocks noChangeAspect="1"/>
            </p:cNvPicPr>
            <p:nvPr/>
          </p:nvPicPr>
          <p:blipFill>
            <a:blip r:embed="rId64" cstate="print">
              <a:extLst>
                <a:ext uri="{28A0092B-C50C-407E-A947-70E740481C1C}">
                  <a14:useLocalDpi xmlns:a14="http://schemas.microsoft.com/office/drawing/2010/main" val="0"/>
                </a:ext>
              </a:extLst>
            </a:blip>
            <a:stretch>
              <a:fillRect/>
            </a:stretch>
          </p:blipFill>
          <p:spPr>
            <a:xfrm>
              <a:off x="22147162" y="2741460"/>
              <a:ext cx="1080000" cy="1080000"/>
            </a:xfrm>
            <a:prstGeom prst="rect">
              <a:avLst/>
            </a:prstGeom>
          </p:spPr>
        </p:pic>
        <p:sp>
          <p:nvSpPr>
            <p:cNvPr id="245" name="TextBox 244">
              <a:extLst>
                <a:ext uri="{FF2B5EF4-FFF2-40B4-BE49-F238E27FC236}">
                  <a16:creationId xmlns:a16="http://schemas.microsoft.com/office/drawing/2014/main" id="{1C6BCBDA-AAC8-548B-D446-642AA785D42E}"/>
                </a:ext>
              </a:extLst>
            </p:cNvPr>
            <p:cNvSpPr txBox="1"/>
            <p:nvPr/>
          </p:nvSpPr>
          <p:spPr>
            <a:xfrm>
              <a:off x="20752159" y="1988250"/>
              <a:ext cx="241091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Packaging</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60" name="Group 259">
            <a:extLst>
              <a:ext uri="{FF2B5EF4-FFF2-40B4-BE49-F238E27FC236}">
                <a16:creationId xmlns:a16="http://schemas.microsoft.com/office/drawing/2014/main" id="{C0BA81FC-BC2A-0AF9-2AE4-C2F57B725951}"/>
              </a:ext>
            </a:extLst>
          </p:cNvPr>
          <p:cNvGrpSpPr/>
          <p:nvPr/>
        </p:nvGrpSpPr>
        <p:grpSpPr>
          <a:xfrm>
            <a:off x="6875001" y="9267533"/>
            <a:ext cx="3565079" cy="2958857"/>
            <a:chOff x="6875001" y="8906588"/>
            <a:chExt cx="3565079" cy="2958857"/>
          </a:xfrm>
        </p:grpSpPr>
        <p:grpSp>
          <p:nvGrpSpPr>
            <p:cNvPr id="246" name="Group 245">
              <a:extLst>
                <a:ext uri="{FF2B5EF4-FFF2-40B4-BE49-F238E27FC236}">
                  <a16:creationId xmlns:a16="http://schemas.microsoft.com/office/drawing/2014/main" id="{D14C1FE9-916C-2C05-71DE-555D1A4F57AF}"/>
                </a:ext>
              </a:extLst>
            </p:cNvPr>
            <p:cNvGrpSpPr/>
            <p:nvPr/>
          </p:nvGrpSpPr>
          <p:grpSpPr>
            <a:xfrm>
              <a:off x="6883518" y="9659571"/>
              <a:ext cx="3352766" cy="2205874"/>
              <a:chOff x="18529490" y="9579630"/>
              <a:chExt cx="3352766" cy="2205874"/>
            </a:xfrm>
          </p:grpSpPr>
          <p:pic>
            <p:nvPicPr>
              <p:cNvPr id="9" name="Picture 8" descr="A person with glasses smiling&#10;&#10;Description automatically generated">
                <a:extLst>
                  <a:ext uri="{FF2B5EF4-FFF2-40B4-BE49-F238E27FC236}">
                    <a16:creationId xmlns:a16="http://schemas.microsoft.com/office/drawing/2014/main" id="{E20EE745-9673-D41E-4D13-D9BBEAC3493F}"/>
                  </a:ext>
                </a:extLst>
              </p:cNvPr>
              <p:cNvPicPr>
                <a:picLocks noChangeAspect="1"/>
              </p:cNvPicPr>
              <p:nvPr/>
            </p:nvPicPr>
            <p:blipFill>
              <a:blip r:embed="rId65" cstate="print">
                <a:extLst>
                  <a:ext uri="{28A0092B-C50C-407E-A947-70E740481C1C}">
                    <a14:useLocalDpi xmlns:a14="http://schemas.microsoft.com/office/drawing/2010/main" val="0"/>
                  </a:ext>
                </a:extLst>
              </a:blip>
              <a:stretch>
                <a:fillRect/>
              </a:stretch>
            </p:blipFill>
            <p:spPr>
              <a:xfrm>
                <a:off x="20262256" y="9582626"/>
                <a:ext cx="1080000" cy="1080000"/>
              </a:xfrm>
              <a:prstGeom prst="rect">
                <a:avLst/>
              </a:prstGeom>
            </p:spPr>
          </p:pic>
          <p:pic>
            <p:nvPicPr>
              <p:cNvPr id="51" name="Picture 50" descr="A person smiling for a picture&#10;&#10;Description automatically generated">
                <a:extLst>
                  <a:ext uri="{FF2B5EF4-FFF2-40B4-BE49-F238E27FC236}">
                    <a16:creationId xmlns:a16="http://schemas.microsoft.com/office/drawing/2014/main" id="{BE18720B-E74D-1DB2-BEA6-DF80A6A58783}"/>
                  </a:ext>
                </a:extLst>
              </p:cNvPr>
              <p:cNvPicPr>
                <a:picLocks noChangeAspect="1"/>
              </p:cNvPicPr>
              <p:nvPr/>
            </p:nvPicPr>
            <p:blipFill>
              <a:blip r:embed="rId66" cstate="print">
                <a:extLst>
                  <a:ext uri="{28A0092B-C50C-407E-A947-70E740481C1C}">
                    <a14:useLocalDpi xmlns:a14="http://schemas.microsoft.com/office/drawing/2010/main" val="0"/>
                  </a:ext>
                </a:extLst>
              </a:blip>
              <a:stretch>
                <a:fillRect/>
              </a:stretch>
            </p:blipFill>
            <p:spPr>
              <a:xfrm>
                <a:off x="20802256" y="10662625"/>
                <a:ext cx="1080000" cy="1080000"/>
              </a:xfrm>
              <a:prstGeom prst="rect">
                <a:avLst/>
              </a:prstGeom>
            </p:spPr>
          </p:pic>
          <p:pic>
            <p:nvPicPr>
              <p:cNvPr id="137" name="Picture 136" descr="A person with glasses and beard&#10;&#10;Description automatically generated">
                <a:extLst>
                  <a:ext uri="{FF2B5EF4-FFF2-40B4-BE49-F238E27FC236}">
                    <a16:creationId xmlns:a16="http://schemas.microsoft.com/office/drawing/2014/main" id="{0EFFF7C3-8A26-980A-B63B-4D16703FB454}"/>
                  </a:ext>
                </a:extLst>
              </p:cNvPr>
              <p:cNvPicPr>
                <a:picLocks noChangeAspect="1"/>
              </p:cNvPicPr>
              <p:nvPr/>
            </p:nvPicPr>
            <p:blipFill>
              <a:blip r:embed="rId67" cstate="print">
                <a:extLst>
                  <a:ext uri="{28A0092B-C50C-407E-A947-70E740481C1C}">
                    <a14:useLocalDpi xmlns:a14="http://schemas.microsoft.com/office/drawing/2010/main" val="0"/>
                  </a:ext>
                </a:extLst>
              </a:blip>
              <a:stretch>
                <a:fillRect/>
              </a:stretch>
            </p:blipFill>
            <p:spPr>
              <a:xfrm>
                <a:off x="18529490" y="10705504"/>
                <a:ext cx="1080000" cy="1080000"/>
              </a:xfrm>
              <a:prstGeom prst="rect">
                <a:avLst/>
              </a:prstGeom>
            </p:spPr>
          </p:pic>
          <p:pic>
            <p:nvPicPr>
              <p:cNvPr id="171" name="Picture 170" descr="A person wearing glasses and a sweater&#10;&#10;Description automatically generated">
                <a:extLst>
                  <a:ext uri="{FF2B5EF4-FFF2-40B4-BE49-F238E27FC236}">
                    <a16:creationId xmlns:a16="http://schemas.microsoft.com/office/drawing/2014/main" id="{3E27B3FD-93C1-9648-5A26-B5D76AEB9261}"/>
                  </a:ext>
                </a:extLst>
              </p:cNvPr>
              <p:cNvPicPr>
                <a:picLocks noChangeAspect="1"/>
              </p:cNvPicPr>
              <p:nvPr/>
            </p:nvPicPr>
            <p:blipFill>
              <a:blip r:embed="rId68" cstate="print">
                <a:extLst>
                  <a:ext uri="{28A0092B-C50C-407E-A947-70E740481C1C}">
                    <a14:useLocalDpi xmlns:a14="http://schemas.microsoft.com/office/drawing/2010/main" val="0"/>
                  </a:ext>
                </a:extLst>
              </a:blip>
              <a:stretch>
                <a:fillRect/>
              </a:stretch>
            </p:blipFill>
            <p:spPr>
              <a:xfrm>
                <a:off x="19025877" y="9579630"/>
                <a:ext cx="1080000" cy="1080000"/>
              </a:xfrm>
              <a:prstGeom prst="rect">
                <a:avLst/>
              </a:prstGeom>
            </p:spPr>
          </p:pic>
          <p:pic>
            <p:nvPicPr>
              <p:cNvPr id="217" name="Picture 216" descr="A person wearing glasses&#10;&#10;Description automatically generated">
                <a:extLst>
                  <a:ext uri="{FF2B5EF4-FFF2-40B4-BE49-F238E27FC236}">
                    <a16:creationId xmlns:a16="http://schemas.microsoft.com/office/drawing/2014/main" id="{61CA16C7-1A18-9D74-885D-ADD8A4443780}"/>
                  </a:ext>
                </a:extLst>
              </p:cNvPr>
              <p:cNvPicPr>
                <a:picLocks noChangeAspect="1"/>
              </p:cNvPicPr>
              <p:nvPr/>
            </p:nvPicPr>
            <p:blipFill>
              <a:blip r:embed="rId69" cstate="print">
                <a:extLst>
                  <a:ext uri="{28A0092B-C50C-407E-A947-70E740481C1C}">
                    <a14:useLocalDpi xmlns:a14="http://schemas.microsoft.com/office/drawing/2010/main" val="0"/>
                  </a:ext>
                </a:extLst>
              </a:blip>
              <a:stretch>
                <a:fillRect/>
              </a:stretch>
            </p:blipFill>
            <p:spPr>
              <a:xfrm>
                <a:off x="19633013" y="10672670"/>
                <a:ext cx="1080000" cy="1080000"/>
              </a:xfrm>
              <a:prstGeom prst="rect">
                <a:avLst/>
              </a:prstGeom>
            </p:spPr>
          </p:pic>
        </p:grpSp>
        <p:sp>
          <p:nvSpPr>
            <p:cNvPr id="252" name="TextBox 251">
              <a:extLst>
                <a:ext uri="{FF2B5EF4-FFF2-40B4-BE49-F238E27FC236}">
                  <a16:creationId xmlns:a16="http://schemas.microsoft.com/office/drawing/2014/main" id="{417E70D1-EEBF-ECB8-58A7-A705AA084986}"/>
                </a:ext>
              </a:extLst>
            </p:cNvPr>
            <p:cNvSpPr txBox="1"/>
            <p:nvPr/>
          </p:nvSpPr>
          <p:spPr>
            <a:xfrm>
              <a:off x="6875001" y="8906588"/>
              <a:ext cx="356507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Cryogenic Labs</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59" name="Group 258">
            <a:extLst>
              <a:ext uri="{FF2B5EF4-FFF2-40B4-BE49-F238E27FC236}">
                <a16:creationId xmlns:a16="http://schemas.microsoft.com/office/drawing/2014/main" id="{FD884A1E-FE59-13B5-26CB-2BF8E0E32E75}"/>
              </a:ext>
            </a:extLst>
          </p:cNvPr>
          <p:cNvGrpSpPr/>
          <p:nvPr/>
        </p:nvGrpSpPr>
        <p:grpSpPr>
          <a:xfrm>
            <a:off x="11163969" y="8519155"/>
            <a:ext cx="4975721" cy="4193158"/>
            <a:chOff x="11163969" y="8158210"/>
            <a:chExt cx="4975721" cy="4193158"/>
          </a:xfrm>
        </p:grpSpPr>
        <p:grpSp>
          <p:nvGrpSpPr>
            <p:cNvPr id="244" name="Group 243">
              <a:extLst>
                <a:ext uri="{FF2B5EF4-FFF2-40B4-BE49-F238E27FC236}">
                  <a16:creationId xmlns:a16="http://schemas.microsoft.com/office/drawing/2014/main" id="{476DA13E-1778-B035-6DBF-12DDB0160335}"/>
                </a:ext>
              </a:extLst>
            </p:cNvPr>
            <p:cNvGrpSpPr/>
            <p:nvPr/>
          </p:nvGrpSpPr>
          <p:grpSpPr>
            <a:xfrm>
              <a:off x="11564606" y="9075803"/>
              <a:ext cx="4384618" cy="3275565"/>
              <a:chOff x="6785088" y="9328121"/>
              <a:chExt cx="4384618" cy="3275565"/>
            </a:xfrm>
          </p:grpSpPr>
          <p:pic>
            <p:nvPicPr>
              <p:cNvPr id="41" name="Picture 40" descr="A person smiling at the camera&#10;&#10;Description automatically generated">
                <a:extLst>
                  <a:ext uri="{FF2B5EF4-FFF2-40B4-BE49-F238E27FC236}">
                    <a16:creationId xmlns:a16="http://schemas.microsoft.com/office/drawing/2014/main" id="{AD9DC17A-BEFC-15DC-7696-9045EDB18CCD}"/>
                  </a:ext>
                </a:extLst>
              </p:cNvPr>
              <p:cNvPicPr>
                <a:picLocks noChangeAspect="1"/>
              </p:cNvPicPr>
              <p:nvPr/>
            </p:nvPicPr>
            <p:blipFill>
              <a:blip r:embed="rId70" cstate="print">
                <a:extLst>
                  <a:ext uri="{28A0092B-C50C-407E-A947-70E740481C1C}">
                    <a14:useLocalDpi xmlns:a14="http://schemas.microsoft.com/office/drawing/2010/main" val="0"/>
                  </a:ext>
                </a:extLst>
              </a:blip>
              <a:stretch>
                <a:fillRect/>
              </a:stretch>
            </p:blipFill>
            <p:spPr>
              <a:xfrm>
                <a:off x="6860349" y="9328121"/>
                <a:ext cx="1080000" cy="1080000"/>
              </a:xfrm>
              <a:prstGeom prst="rect">
                <a:avLst/>
              </a:prstGeom>
            </p:spPr>
          </p:pic>
          <p:pic>
            <p:nvPicPr>
              <p:cNvPr id="143" name="Picture 142" descr="A close-up of a person smiling&#10;&#10;Description automatically generated">
                <a:extLst>
                  <a:ext uri="{FF2B5EF4-FFF2-40B4-BE49-F238E27FC236}">
                    <a16:creationId xmlns:a16="http://schemas.microsoft.com/office/drawing/2014/main" id="{27F31B03-BC69-1176-96FC-165DFE3EE39C}"/>
                  </a:ext>
                </a:extLst>
              </p:cNvPr>
              <p:cNvPicPr>
                <a:picLocks noChangeAspect="1"/>
              </p:cNvPicPr>
              <p:nvPr/>
            </p:nvPicPr>
            <p:blipFill>
              <a:blip r:embed="rId71" cstate="print">
                <a:extLst>
                  <a:ext uri="{28A0092B-C50C-407E-A947-70E740481C1C}">
                    <a14:useLocalDpi xmlns:a14="http://schemas.microsoft.com/office/drawing/2010/main" val="0"/>
                  </a:ext>
                </a:extLst>
              </a:blip>
              <a:stretch>
                <a:fillRect/>
              </a:stretch>
            </p:blipFill>
            <p:spPr>
              <a:xfrm>
                <a:off x="7839342" y="10385408"/>
                <a:ext cx="1080000" cy="1080000"/>
              </a:xfrm>
              <a:prstGeom prst="rect">
                <a:avLst/>
              </a:prstGeom>
            </p:spPr>
          </p:pic>
          <p:pic>
            <p:nvPicPr>
              <p:cNvPr id="173" name="Picture 172" descr="A person smiling for a picture&#10;&#10;Description automatically generated">
                <a:extLst>
                  <a:ext uri="{FF2B5EF4-FFF2-40B4-BE49-F238E27FC236}">
                    <a16:creationId xmlns:a16="http://schemas.microsoft.com/office/drawing/2014/main" id="{B0FDD02A-831E-5427-28DB-581FFDC7E970}"/>
                  </a:ext>
                </a:extLst>
              </p:cNvPr>
              <p:cNvPicPr>
                <a:picLocks noChangeAspect="1"/>
              </p:cNvPicPr>
              <p:nvPr/>
            </p:nvPicPr>
            <p:blipFill>
              <a:blip r:embed="rId72" cstate="print">
                <a:extLst>
                  <a:ext uri="{28A0092B-C50C-407E-A947-70E740481C1C}">
                    <a14:useLocalDpi xmlns:a14="http://schemas.microsoft.com/office/drawing/2010/main" val="0"/>
                  </a:ext>
                </a:extLst>
              </a:blip>
              <a:stretch>
                <a:fillRect/>
              </a:stretch>
            </p:blipFill>
            <p:spPr>
              <a:xfrm>
                <a:off x="8953340" y="9355404"/>
                <a:ext cx="1080000" cy="1080000"/>
              </a:xfrm>
              <a:prstGeom prst="rect">
                <a:avLst/>
              </a:prstGeom>
            </p:spPr>
          </p:pic>
          <p:pic>
            <p:nvPicPr>
              <p:cNvPr id="177" name="Picture 176" descr="A person with long hair wearing a turtleneck&#10;&#10;Description automatically generated">
                <a:extLst>
                  <a:ext uri="{FF2B5EF4-FFF2-40B4-BE49-F238E27FC236}">
                    <a16:creationId xmlns:a16="http://schemas.microsoft.com/office/drawing/2014/main" id="{36AF1E03-2A0E-30CC-3EEF-28A5C742E0E2}"/>
                  </a:ext>
                </a:extLst>
              </p:cNvPr>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10005509" y="9401843"/>
                <a:ext cx="1080000" cy="1080000"/>
              </a:xfrm>
              <a:prstGeom prst="rect">
                <a:avLst/>
              </a:prstGeom>
            </p:spPr>
          </p:pic>
          <p:pic>
            <p:nvPicPr>
              <p:cNvPr id="207" name="Picture 206" descr="A close-up of a person&#10;&#10;Description automatically generated">
                <a:extLst>
                  <a:ext uri="{FF2B5EF4-FFF2-40B4-BE49-F238E27FC236}">
                    <a16:creationId xmlns:a16="http://schemas.microsoft.com/office/drawing/2014/main" id="{529807DA-7FC9-51EF-77AD-2885B465163F}"/>
                  </a:ext>
                </a:extLst>
              </p:cNvPr>
              <p:cNvPicPr>
                <a:picLocks noChangeAspect="1"/>
              </p:cNvPicPr>
              <p:nvPr/>
            </p:nvPicPr>
            <p:blipFill>
              <a:blip r:embed="rId74" cstate="print">
                <a:extLst>
                  <a:ext uri="{28A0092B-C50C-407E-A947-70E740481C1C}">
                    <a14:useLocalDpi xmlns:a14="http://schemas.microsoft.com/office/drawing/2010/main" val="0"/>
                  </a:ext>
                </a:extLst>
              </a:blip>
              <a:stretch>
                <a:fillRect/>
              </a:stretch>
            </p:blipFill>
            <p:spPr>
              <a:xfrm>
                <a:off x="9030243" y="11523686"/>
                <a:ext cx="1080000" cy="1080000"/>
              </a:xfrm>
              <a:prstGeom prst="rect">
                <a:avLst/>
              </a:prstGeom>
            </p:spPr>
          </p:pic>
          <p:pic>
            <p:nvPicPr>
              <p:cNvPr id="213" name="Picture 212" descr="A person wearing glasses and smiling&#10;&#10;Description automatically generated">
                <a:extLst>
                  <a:ext uri="{FF2B5EF4-FFF2-40B4-BE49-F238E27FC236}">
                    <a16:creationId xmlns:a16="http://schemas.microsoft.com/office/drawing/2014/main" id="{36D17551-076B-CA28-0FC0-FE591080F173}"/>
                  </a:ext>
                </a:extLst>
              </p:cNvPr>
              <p:cNvPicPr>
                <a:picLocks noChangeAspect="1"/>
              </p:cNvPicPr>
              <p:nvPr/>
            </p:nvPicPr>
            <p:blipFill>
              <a:blip r:embed="rId75" cstate="print">
                <a:extLst>
                  <a:ext uri="{28A0092B-C50C-407E-A947-70E740481C1C}">
                    <a14:useLocalDpi xmlns:a14="http://schemas.microsoft.com/office/drawing/2010/main" val="0"/>
                  </a:ext>
                </a:extLst>
              </a:blip>
              <a:stretch>
                <a:fillRect/>
              </a:stretch>
            </p:blipFill>
            <p:spPr>
              <a:xfrm>
                <a:off x="8966516" y="10405927"/>
                <a:ext cx="1080000" cy="1080000"/>
              </a:xfrm>
              <a:prstGeom prst="rect">
                <a:avLst/>
              </a:prstGeom>
            </p:spPr>
          </p:pic>
          <p:pic>
            <p:nvPicPr>
              <p:cNvPr id="221" name="Picture 220" descr="A person smiling at the camera&#10;&#10;Description automatically generated">
                <a:extLst>
                  <a:ext uri="{FF2B5EF4-FFF2-40B4-BE49-F238E27FC236}">
                    <a16:creationId xmlns:a16="http://schemas.microsoft.com/office/drawing/2014/main" id="{4A457274-5330-B1C7-7F70-8D4E07247AF6}"/>
                  </a:ext>
                </a:extLst>
              </p:cNvPr>
              <p:cNvPicPr>
                <a:picLocks noChangeAspect="1"/>
              </p:cNvPicPr>
              <p:nvPr/>
            </p:nvPicPr>
            <p:blipFill>
              <a:blip r:embed="rId76" cstate="print">
                <a:extLst>
                  <a:ext uri="{28A0092B-C50C-407E-A947-70E740481C1C}">
                    <a14:useLocalDpi xmlns:a14="http://schemas.microsoft.com/office/drawing/2010/main" val="0"/>
                  </a:ext>
                </a:extLst>
              </a:blip>
              <a:stretch>
                <a:fillRect/>
              </a:stretch>
            </p:blipFill>
            <p:spPr>
              <a:xfrm>
                <a:off x="10089706" y="10379750"/>
                <a:ext cx="1080000" cy="1080000"/>
              </a:xfrm>
              <a:prstGeom prst="rect">
                <a:avLst/>
              </a:prstGeom>
            </p:spPr>
          </p:pic>
          <p:pic>
            <p:nvPicPr>
              <p:cNvPr id="225" name="Picture 224" descr="A person with long hair wearing glasses&#10;&#10;Description automatically generated">
                <a:extLst>
                  <a:ext uri="{FF2B5EF4-FFF2-40B4-BE49-F238E27FC236}">
                    <a16:creationId xmlns:a16="http://schemas.microsoft.com/office/drawing/2014/main" id="{506F4AE7-34F5-3E95-0068-36FF0B30C1E8}"/>
                  </a:ext>
                </a:extLst>
              </p:cNvPr>
              <p:cNvPicPr>
                <a:picLocks noChangeAspect="1"/>
              </p:cNvPicPr>
              <p:nvPr/>
            </p:nvPicPr>
            <p:blipFill>
              <a:blip r:embed="rId77" cstate="print">
                <a:extLst>
                  <a:ext uri="{28A0092B-C50C-407E-A947-70E740481C1C}">
                    <a14:useLocalDpi xmlns:a14="http://schemas.microsoft.com/office/drawing/2010/main" val="0"/>
                  </a:ext>
                </a:extLst>
              </a:blip>
              <a:stretch>
                <a:fillRect/>
              </a:stretch>
            </p:blipFill>
            <p:spPr>
              <a:xfrm>
                <a:off x="6785088" y="10404931"/>
                <a:ext cx="1080000" cy="1080000"/>
              </a:xfrm>
              <a:prstGeom prst="rect">
                <a:avLst/>
              </a:prstGeom>
            </p:spPr>
          </p:pic>
          <p:pic>
            <p:nvPicPr>
              <p:cNvPr id="227" name="Picture 226" descr="A person with a beard and mustache&#10;&#10;Description automatically generated">
                <a:extLst>
                  <a:ext uri="{FF2B5EF4-FFF2-40B4-BE49-F238E27FC236}">
                    <a16:creationId xmlns:a16="http://schemas.microsoft.com/office/drawing/2014/main" id="{5DDD8F98-5CBA-0DD3-7BC5-3F9F05F17034}"/>
                  </a:ext>
                </a:extLst>
              </p:cNvPr>
              <p:cNvPicPr>
                <a:picLocks noChangeAspect="1"/>
              </p:cNvPicPr>
              <p:nvPr/>
            </p:nvPicPr>
            <p:blipFill>
              <a:blip r:embed="rId78" cstate="print">
                <a:extLst>
                  <a:ext uri="{28A0092B-C50C-407E-A947-70E740481C1C}">
                    <a14:useLocalDpi xmlns:a14="http://schemas.microsoft.com/office/drawing/2010/main" val="0"/>
                  </a:ext>
                </a:extLst>
              </a:blip>
              <a:stretch>
                <a:fillRect/>
              </a:stretch>
            </p:blipFill>
            <p:spPr>
              <a:xfrm>
                <a:off x="7901888" y="11486321"/>
                <a:ext cx="1080000" cy="1080000"/>
              </a:xfrm>
              <a:prstGeom prst="rect">
                <a:avLst/>
              </a:prstGeom>
            </p:spPr>
          </p:pic>
          <p:pic>
            <p:nvPicPr>
              <p:cNvPr id="229" name="Picture 228" descr="A person with blonde hair&#10;&#10;Description automatically generated">
                <a:extLst>
                  <a:ext uri="{FF2B5EF4-FFF2-40B4-BE49-F238E27FC236}">
                    <a16:creationId xmlns:a16="http://schemas.microsoft.com/office/drawing/2014/main" id="{D8866F8B-8791-D52F-5106-6C8E6CB46967}"/>
                  </a:ext>
                </a:extLst>
              </p:cNvPr>
              <p:cNvPicPr>
                <a:picLocks noChangeAspect="1"/>
              </p:cNvPicPr>
              <p:nvPr/>
            </p:nvPicPr>
            <p:blipFill>
              <a:blip r:embed="rId79" cstate="print">
                <a:extLst>
                  <a:ext uri="{28A0092B-C50C-407E-A947-70E740481C1C}">
                    <a14:useLocalDpi xmlns:a14="http://schemas.microsoft.com/office/drawing/2010/main" val="0"/>
                  </a:ext>
                </a:extLst>
              </a:blip>
              <a:stretch>
                <a:fillRect/>
              </a:stretch>
            </p:blipFill>
            <p:spPr>
              <a:xfrm>
                <a:off x="7926091" y="9353264"/>
                <a:ext cx="1080000" cy="1080000"/>
              </a:xfrm>
              <a:prstGeom prst="rect">
                <a:avLst/>
              </a:prstGeom>
            </p:spPr>
          </p:pic>
        </p:grpSp>
        <p:sp>
          <p:nvSpPr>
            <p:cNvPr id="253" name="TextBox 252">
              <a:extLst>
                <a:ext uri="{FF2B5EF4-FFF2-40B4-BE49-F238E27FC236}">
                  <a16:creationId xmlns:a16="http://schemas.microsoft.com/office/drawing/2014/main" id="{A16D648C-0EFA-068F-13FF-ECB9965AF769}"/>
                </a:ext>
              </a:extLst>
            </p:cNvPr>
            <p:cNvSpPr txBox="1"/>
            <p:nvPr/>
          </p:nvSpPr>
          <p:spPr>
            <a:xfrm>
              <a:off x="11163969" y="8158210"/>
              <a:ext cx="4975721"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Intelligent Automation</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grpSp>
        <p:nvGrpSpPr>
          <p:cNvPr id="258" name="Group 257">
            <a:extLst>
              <a:ext uri="{FF2B5EF4-FFF2-40B4-BE49-F238E27FC236}">
                <a16:creationId xmlns:a16="http://schemas.microsoft.com/office/drawing/2014/main" id="{B94D9694-80D2-2635-45D5-0E0B1A06F02D}"/>
              </a:ext>
            </a:extLst>
          </p:cNvPr>
          <p:cNvGrpSpPr/>
          <p:nvPr/>
        </p:nvGrpSpPr>
        <p:grpSpPr>
          <a:xfrm>
            <a:off x="16625982" y="8519155"/>
            <a:ext cx="6822380" cy="2942462"/>
            <a:chOff x="16627251" y="8260470"/>
            <a:chExt cx="6822380" cy="2942462"/>
          </a:xfrm>
        </p:grpSpPr>
        <p:grpSp>
          <p:nvGrpSpPr>
            <p:cNvPr id="243" name="Group 242">
              <a:extLst>
                <a:ext uri="{FF2B5EF4-FFF2-40B4-BE49-F238E27FC236}">
                  <a16:creationId xmlns:a16="http://schemas.microsoft.com/office/drawing/2014/main" id="{ACE499D9-F953-E4F3-2721-CAA4F236FC48}"/>
                </a:ext>
              </a:extLst>
            </p:cNvPr>
            <p:cNvGrpSpPr/>
            <p:nvPr/>
          </p:nvGrpSpPr>
          <p:grpSpPr>
            <a:xfrm>
              <a:off x="18623400" y="8995488"/>
              <a:ext cx="3281809" cy="2207444"/>
              <a:chOff x="12618844" y="9544663"/>
              <a:chExt cx="3281809" cy="2207444"/>
            </a:xfrm>
          </p:grpSpPr>
          <p:pic>
            <p:nvPicPr>
              <p:cNvPr id="7" name="Picture 6" descr="A person smiling for the camera&#10;&#10;Description automatically generated">
                <a:extLst>
                  <a:ext uri="{FF2B5EF4-FFF2-40B4-BE49-F238E27FC236}">
                    <a16:creationId xmlns:a16="http://schemas.microsoft.com/office/drawing/2014/main" id="{8621CE7D-8122-F738-8EF9-EE9F1136B783}"/>
                  </a:ext>
                </a:extLst>
              </p:cNvPr>
              <p:cNvPicPr>
                <a:picLocks noChangeAspect="1"/>
              </p:cNvPicPr>
              <p:nvPr/>
            </p:nvPicPr>
            <p:blipFill>
              <a:blip r:embed="rId80" cstate="print">
                <a:extLst>
                  <a:ext uri="{28A0092B-C50C-407E-A947-70E740481C1C}">
                    <a14:useLocalDpi xmlns:a14="http://schemas.microsoft.com/office/drawing/2010/main" val="0"/>
                  </a:ext>
                </a:extLst>
              </a:blip>
              <a:stretch>
                <a:fillRect/>
              </a:stretch>
            </p:blipFill>
            <p:spPr>
              <a:xfrm>
                <a:off x="12618844" y="10653128"/>
                <a:ext cx="1080000" cy="1080000"/>
              </a:xfrm>
              <a:prstGeom prst="rect">
                <a:avLst/>
              </a:prstGeom>
            </p:spPr>
          </p:pic>
          <p:pic>
            <p:nvPicPr>
              <p:cNvPr id="17" name="Picture 16" descr="A person smiling for the camera&#10;&#10;Description automatically generated">
                <a:extLst>
                  <a:ext uri="{FF2B5EF4-FFF2-40B4-BE49-F238E27FC236}">
                    <a16:creationId xmlns:a16="http://schemas.microsoft.com/office/drawing/2014/main" id="{03A8CC63-FD81-B9C8-2BD3-8070A4A0C27D}"/>
                  </a:ext>
                </a:extLst>
              </p:cNvPr>
              <p:cNvPicPr>
                <a:picLocks noChangeAspect="1"/>
              </p:cNvPicPr>
              <p:nvPr/>
            </p:nvPicPr>
            <p:blipFill>
              <a:blip r:embed="rId81" cstate="print">
                <a:extLst>
                  <a:ext uri="{28A0092B-C50C-407E-A947-70E740481C1C}">
                    <a14:useLocalDpi xmlns:a14="http://schemas.microsoft.com/office/drawing/2010/main" val="0"/>
                  </a:ext>
                </a:extLst>
              </a:blip>
              <a:stretch>
                <a:fillRect/>
              </a:stretch>
            </p:blipFill>
            <p:spPr>
              <a:xfrm>
                <a:off x="14820653" y="10634108"/>
                <a:ext cx="1080000" cy="1080000"/>
              </a:xfrm>
              <a:prstGeom prst="rect">
                <a:avLst/>
              </a:prstGeom>
            </p:spPr>
          </p:pic>
          <p:pic>
            <p:nvPicPr>
              <p:cNvPr id="23" name="Picture 22" descr="A close-up of a person&#10;&#10;Description automatically generated">
                <a:extLst>
                  <a:ext uri="{FF2B5EF4-FFF2-40B4-BE49-F238E27FC236}">
                    <a16:creationId xmlns:a16="http://schemas.microsoft.com/office/drawing/2014/main" id="{B54B608A-18AD-4EC0-8B68-8A96B10A4D5F}"/>
                  </a:ext>
                </a:extLst>
              </p:cNvPr>
              <p:cNvPicPr>
                <a:picLocks noChangeAspect="1"/>
              </p:cNvPicPr>
              <p:nvPr/>
            </p:nvPicPr>
            <p:blipFill>
              <a:blip r:embed="rId82" cstate="print">
                <a:extLst>
                  <a:ext uri="{28A0092B-C50C-407E-A947-70E740481C1C}">
                    <a14:useLocalDpi xmlns:a14="http://schemas.microsoft.com/office/drawing/2010/main" val="0"/>
                  </a:ext>
                </a:extLst>
              </a:blip>
              <a:stretch>
                <a:fillRect/>
              </a:stretch>
            </p:blipFill>
            <p:spPr>
              <a:xfrm>
                <a:off x="13664314" y="9573128"/>
                <a:ext cx="1080000" cy="1080000"/>
              </a:xfrm>
              <a:prstGeom prst="rect">
                <a:avLst/>
              </a:prstGeom>
            </p:spPr>
          </p:pic>
          <p:pic>
            <p:nvPicPr>
              <p:cNvPr id="139" name="Picture 138" descr="A person with a beard&#10;&#10;Description automatically generated">
                <a:extLst>
                  <a:ext uri="{FF2B5EF4-FFF2-40B4-BE49-F238E27FC236}">
                    <a16:creationId xmlns:a16="http://schemas.microsoft.com/office/drawing/2014/main" id="{BB0FAE69-DD5C-7017-CAE1-8F9E5594DC8C}"/>
                  </a:ext>
                </a:extLst>
              </p:cNvPr>
              <p:cNvPicPr>
                <a:picLocks noChangeAspect="1"/>
              </p:cNvPicPr>
              <p:nvPr/>
            </p:nvPicPr>
            <p:blipFill>
              <a:blip r:embed="rId83" cstate="print">
                <a:extLst>
                  <a:ext uri="{28A0092B-C50C-407E-A947-70E740481C1C}">
                    <a14:useLocalDpi xmlns:a14="http://schemas.microsoft.com/office/drawing/2010/main" val="0"/>
                  </a:ext>
                </a:extLst>
              </a:blip>
              <a:stretch>
                <a:fillRect/>
              </a:stretch>
            </p:blipFill>
            <p:spPr>
              <a:xfrm>
                <a:off x="13703352" y="10672107"/>
                <a:ext cx="1080000" cy="1080000"/>
              </a:xfrm>
              <a:prstGeom prst="rect">
                <a:avLst/>
              </a:prstGeom>
            </p:spPr>
          </p:pic>
          <p:pic>
            <p:nvPicPr>
              <p:cNvPr id="209" name="Picture 208" descr="A person smiling for a picture&#10;&#10;Description automatically generated">
                <a:extLst>
                  <a:ext uri="{FF2B5EF4-FFF2-40B4-BE49-F238E27FC236}">
                    <a16:creationId xmlns:a16="http://schemas.microsoft.com/office/drawing/2014/main" id="{E62BC685-78CA-62D1-8D35-723A335E4879}"/>
                  </a:ext>
                </a:extLst>
              </p:cNvPr>
              <p:cNvPicPr>
                <a:picLocks noChangeAspect="1"/>
              </p:cNvPicPr>
              <p:nvPr/>
            </p:nvPicPr>
            <p:blipFill>
              <a:blip r:embed="rId84" cstate="print">
                <a:extLst>
                  <a:ext uri="{28A0092B-C50C-407E-A947-70E740481C1C}">
                    <a14:useLocalDpi xmlns:a14="http://schemas.microsoft.com/office/drawing/2010/main" val="0"/>
                  </a:ext>
                </a:extLst>
              </a:blip>
              <a:stretch>
                <a:fillRect/>
              </a:stretch>
            </p:blipFill>
            <p:spPr>
              <a:xfrm>
                <a:off x="14746051" y="9636436"/>
                <a:ext cx="1080000" cy="1080000"/>
              </a:xfrm>
              <a:prstGeom prst="rect">
                <a:avLst/>
              </a:prstGeom>
            </p:spPr>
          </p:pic>
          <p:pic>
            <p:nvPicPr>
              <p:cNvPr id="231" name="Picture 230" descr="A person wearing glasses and smiling&#10;&#10;Description automatically generated">
                <a:extLst>
                  <a:ext uri="{FF2B5EF4-FFF2-40B4-BE49-F238E27FC236}">
                    <a16:creationId xmlns:a16="http://schemas.microsoft.com/office/drawing/2014/main" id="{1194AFD8-F506-039B-4604-1362BF117D4B}"/>
                  </a:ext>
                </a:extLst>
              </p:cNvPr>
              <p:cNvPicPr>
                <a:picLocks noChangeAspect="1"/>
              </p:cNvPicPr>
              <p:nvPr/>
            </p:nvPicPr>
            <p:blipFill>
              <a:blip r:embed="rId85" cstate="print">
                <a:extLst>
                  <a:ext uri="{28A0092B-C50C-407E-A947-70E740481C1C}">
                    <a14:useLocalDpi xmlns:a14="http://schemas.microsoft.com/office/drawing/2010/main" val="0"/>
                  </a:ext>
                </a:extLst>
              </a:blip>
              <a:stretch>
                <a:fillRect/>
              </a:stretch>
            </p:blipFill>
            <p:spPr>
              <a:xfrm>
                <a:off x="12634434" y="9544663"/>
                <a:ext cx="1080000" cy="1080000"/>
              </a:xfrm>
              <a:prstGeom prst="rect">
                <a:avLst/>
              </a:prstGeom>
            </p:spPr>
          </p:pic>
        </p:grpSp>
        <p:sp>
          <p:nvSpPr>
            <p:cNvPr id="254" name="TextBox 253">
              <a:extLst>
                <a:ext uri="{FF2B5EF4-FFF2-40B4-BE49-F238E27FC236}">
                  <a16:creationId xmlns:a16="http://schemas.microsoft.com/office/drawing/2014/main" id="{43B7C125-914E-9E70-9C2B-BA5D7C48C045}"/>
                </a:ext>
              </a:extLst>
            </p:cNvPr>
            <p:cNvSpPr txBox="1"/>
            <p:nvPr/>
          </p:nvSpPr>
          <p:spPr>
            <a:xfrm>
              <a:off x="16627251" y="8260470"/>
              <a:ext cx="682238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D5D5D5">
                      <a:lumMod val="10000"/>
                    </a:srgbClr>
                  </a:solidFill>
                  <a:effectLst/>
                  <a:uLnTx/>
                  <a:uFillTx/>
                  <a:latin typeface="Helvetica Neue"/>
                  <a:sym typeface="Helvetica Neue"/>
                </a:rPr>
                <a:t>Quantum Algorithms &amp; Theory</a:t>
              </a:r>
              <a:endParaRPr kumimoji="0" lang="en-GB" sz="3600" b="1" i="0" u="none" strike="noStrike" kern="0" cap="none" spc="0" normalizeH="0" baseline="0" noProof="0" dirty="0">
                <a:ln>
                  <a:noFill/>
                </a:ln>
                <a:solidFill>
                  <a:srgbClr val="D5D5D5">
                    <a:lumMod val="10000"/>
                  </a:srgbClr>
                </a:solidFill>
                <a:effectLst/>
                <a:uLnTx/>
                <a:uFillTx/>
                <a:latin typeface="Helvetica Neue"/>
                <a:ea typeface="+mn-ea"/>
                <a:cs typeface="+mn-cs"/>
                <a:sym typeface="Helvetica Neue"/>
              </a:endParaRPr>
            </a:p>
          </p:txBody>
        </p:sp>
      </p:grpSp>
    </p:spTree>
    <p:extLst>
      <p:ext uri="{BB962C8B-B14F-4D97-AF65-F5344CB8AC3E}">
        <p14:creationId xmlns:p14="http://schemas.microsoft.com/office/powerpoint/2010/main" val="1642851611"/>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62EA-5792-9DEC-2966-7E9448E7882F}"/>
            </a:ext>
          </a:extLst>
        </p:cNvPr>
        <p:cNvGrpSpPr/>
        <p:nvPr/>
      </p:nvGrpSpPr>
      <p:grpSpPr>
        <a:xfrm>
          <a:off x="0" y="0"/>
          <a:ext cx="0" cy="0"/>
          <a:chOff x="0" y="0"/>
          <a:chExt cx="0" cy="0"/>
        </a:xfrm>
      </p:grpSpPr>
      <p:sp>
        <p:nvSpPr>
          <p:cNvPr id="1112" name="Slide Number">
            <a:extLst>
              <a:ext uri="{FF2B5EF4-FFF2-40B4-BE49-F238E27FC236}">
                <a16:creationId xmlns:a16="http://schemas.microsoft.com/office/drawing/2014/main" id="{FF9313AB-0A07-B017-F30C-8E42AC5B2DAA}"/>
              </a:ext>
            </a:extLst>
          </p:cNvP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66</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113" name="quantum MOTION / SUMMARY">
            <a:extLst>
              <a:ext uri="{FF2B5EF4-FFF2-40B4-BE49-F238E27FC236}">
                <a16:creationId xmlns:a16="http://schemas.microsoft.com/office/drawing/2014/main" id="{FACB6C43-7980-F1EE-583C-6E54D360DAAC}"/>
              </a:ext>
            </a:extLst>
          </p:cNvPr>
          <p:cNvSpPr txBox="1">
            <a:spLocks noGrp="1"/>
          </p:cNvSpPr>
          <p:nvPr>
            <p:ph type="body" idx="13"/>
          </p:nvPr>
        </p:nvSpPr>
        <p:spPr>
          <a:xfrm>
            <a:off x="6117420" y="285038"/>
            <a:ext cx="12149160"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chemeClr val="bg1"/>
                </a:solidFill>
              </a:rPr>
              <a:t>WELCOME TO </a:t>
            </a:r>
            <a:r>
              <a:rPr lang="en-GB" dirty="0">
                <a:solidFill>
                  <a:srgbClr val="FF2900"/>
                </a:solidFill>
              </a:rPr>
              <a:t>VISIT US</a:t>
            </a:r>
            <a:endParaRPr dirty="0">
              <a:solidFill>
                <a:srgbClr val="FF2900"/>
              </a:solidFill>
            </a:endParaRPr>
          </a:p>
        </p:txBody>
      </p:sp>
      <p:sp>
        <p:nvSpPr>
          <p:cNvPr id="2" name="CuadroTexto 1">
            <a:extLst>
              <a:ext uri="{FF2B5EF4-FFF2-40B4-BE49-F238E27FC236}">
                <a16:creationId xmlns:a16="http://schemas.microsoft.com/office/drawing/2014/main" id="{5DB1B1CC-297A-442A-ECD0-BAC1C9FFEFED}"/>
              </a:ext>
            </a:extLst>
          </p:cNvPr>
          <p:cNvSpPr txBox="1"/>
          <p:nvPr/>
        </p:nvSpPr>
        <p:spPr>
          <a:xfrm>
            <a:off x="261257" y="12833478"/>
            <a:ext cx="5846151"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FFFFFF"/>
                </a:solidFill>
                <a:effectLst/>
                <a:uLnTx/>
                <a:uFillTx/>
                <a:latin typeface="Helvetica Neue"/>
                <a:ea typeface="+mn-ea"/>
                <a:cs typeface="+mn-cs"/>
                <a:sym typeface="Helvetica Neue"/>
              </a:rPr>
              <a:t>f</a:t>
            </a:r>
            <a:r>
              <a:rPr lang="en-GB" sz="3200" dirty="0" err="1">
                <a:solidFill>
                  <a:srgbClr val="FFFFFF"/>
                </a:solidFill>
                <a:latin typeface="Helvetica Neue"/>
              </a:rPr>
              <a:t>ernando</a:t>
            </a:r>
            <a:r>
              <a:rPr kumimoji="0" lang="en-GB" sz="3200" b="0" i="0" u="none" strike="noStrike" kern="0" cap="none" spc="0" normalizeH="0" baseline="0" noProof="0" dirty="0">
                <a:ln>
                  <a:noFill/>
                </a:ln>
                <a:solidFill>
                  <a:srgbClr val="FFFFFF"/>
                </a:solidFill>
                <a:effectLst/>
                <a:uLnTx/>
                <a:uFillTx/>
                <a:latin typeface="Helvetica Neue"/>
                <a:ea typeface="+mn-ea"/>
                <a:cs typeface="+mn-cs"/>
                <a:sym typeface="Helvetica Neue"/>
              </a:rPr>
              <a:t>@quantummotion.tech</a:t>
            </a:r>
          </a:p>
        </p:txBody>
      </p:sp>
      <p:pic>
        <p:nvPicPr>
          <p:cNvPr id="11" name="Picture 10">
            <a:extLst>
              <a:ext uri="{FF2B5EF4-FFF2-40B4-BE49-F238E27FC236}">
                <a16:creationId xmlns:a16="http://schemas.microsoft.com/office/drawing/2014/main" id="{42954B68-ABCC-3396-7A4A-6DDF39AA530B}"/>
              </a:ext>
            </a:extLst>
          </p:cNvPr>
          <p:cNvPicPr>
            <a:picLocks noChangeAspect="1"/>
          </p:cNvPicPr>
          <p:nvPr/>
        </p:nvPicPr>
        <p:blipFill>
          <a:blip r:embed="rId3"/>
          <a:stretch>
            <a:fillRect/>
          </a:stretch>
        </p:blipFill>
        <p:spPr>
          <a:xfrm>
            <a:off x="769257" y="1577700"/>
            <a:ext cx="23353486" cy="12183040"/>
          </a:xfrm>
          <a:prstGeom prst="rect">
            <a:avLst/>
          </a:prstGeom>
        </p:spPr>
      </p:pic>
      <p:pic>
        <p:nvPicPr>
          <p:cNvPr id="13" name="Picture 12">
            <a:extLst>
              <a:ext uri="{FF2B5EF4-FFF2-40B4-BE49-F238E27FC236}">
                <a16:creationId xmlns:a16="http://schemas.microsoft.com/office/drawing/2014/main" id="{5F99A16D-78A1-459B-408B-223CD02BA6D7}"/>
              </a:ext>
            </a:extLst>
          </p:cNvPr>
          <p:cNvPicPr>
            <a:picLocks noChangeAspect="1"/>
          </p:cNvPicPr>
          <p:nvPr/>
        </p:nvPicPr>
        <p:blipFill>
          <a:blip r:embed="rId4"/>
          <a:stretch>
            <a:fillRect/>
          </a:stretch>
        </p:blipFill>
        <p:spPr>
          <a:xfrm>
            <a:off x="15731423" y="9630228"/>
            <a:ext cx="3028648" cy="2271486"/>
          </a:xfrm>
          <a:prstGeom prst="rect">
            <a:avLst/>
          </a:prstGeom>
        </p:spPr>
      </p:pic>
    </p:spTree>
    <p:extLst>
      <p:ext uri="{BB962C8B-B14F-4D97-AF65-F5344CB8AC3E}">
        <p14:creationId xmlns:p14="http://schemas.microsoft.com/office/powerpoint/2010/main" val="3190651260"/>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005979-E149-4E7D-FB83-B944AEE7F6E8}"/>
              </a:ext>
            </a:extLst>
          </p:cNvPr>
          <p:cNvSpPr/>
          <p:nvPr/>
        </p:nvSpPr>
        <p:spPr>
          <a:xfrm>
            <a:off x="49213" y="43855"/>
            <a:ext cx="24419152"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13" name="Image" descr="Image">
            <a:extLst>
              <a:ext uri="{FF2B5EF4-FFF2-40B4-BE49-F238E27FC236}">
                <a16:creationId xmlns:a16="http://schemas.microsoft.com/office/drawing/2014/main" id="{2D06F440-BF06-0173-D1DC-03197CAAB6CC}"/>
              </a:ext>
            </a:extLst>
          </p:cNvPr>
          <p:cNvPicPr>
            <a:picLocks noChangeAspect="1"/>
          </p:cNvPicPr>
          <p:nvPr/>
        </p:nvPicPr>
        <p:blipFill>
          <a:blip r:embed="rId3"/>
          <a:stretch>
            <a:fillRect/>
          </a:stretch>
        </p:blipFill>
        <p:spPr>
          <a:xfrm>
            <a:off x="961499" y="12310937"/>
            <a:ext cx="2733565" cy="680294"/>
          </a:xfrm>
          <a:prstGeom prst="rect">
            <a:avLst/>
          </a:prstGeom>
        </p:spPr>
      </p:pic>
      <p:sp>
        <p:nvSpPr>
          <p:cNvPr id="3" name="Slide Number Placeholder 2"/>
          <p:cNvSpPr>
            <a:spLocks noGrp="1"/>
          </p:cNvSpPr>
          <p:nvPr>
            <p:ph type="sldNum" sz="quarter" idx="2"/>
          </p:nvPr>
        </p:nvSpPr>
        <p:spPr>
          <a:xfrm>
            <a:off x="46757630" y="26088424"/>
            <a:ext cx="445635" cy="471604"/>
          </a:xfrm>
        </p:spPr>
        <p:txBody>
          <a:bodyPr/>
          <a:lstStyle/>
          <a:p>
            <a:pPr algn="l" defTabSz="1826972" eaLnBrk="0" fontAlgn="base">
              <a:spcBef>
                <a:spcPct val="0"/>
              </a:spcBef>
              <a:spcAft>
                <a:spcPct val="0"/>
              </a:spcAft>
              <a:defRPr/>
            </a:pPr>
            <a:fld id="{DFF65819-6A51-4D17-95A7-A5A2FBCE88D5}" type="slidenum">
              <a:rPr kumimoji="1" lang="en-US" altLang="ja-JP" kern="1200">
                <a:solidFill>
                  <a:prstClr val="black"/>
                </a:solidFill>
                <a:latin typeface="Helvetica Neue Light"/>
                <a:ea typeface="游ゴシック" panose="020B0400000000000000" pitchFamily="34" charset="-128"/>
                <a:cs typeface="+mn-cs"/>
              </a:rPr>
              <a:pPr algn="l" defTabSz="1826972" eaLnBrk="0" fontAlgn="base">
                <a:spcBef>
                  <a:spcPct val="0"/>
                </a:spcBef>
                <a:spcAft>
                  <a:spcPct val="0"/>
                </a:spcAft>
                <a:defRPr/>
              </a:pPr>
              <a:t>67</a:t>
            </a:fld>
            <a:endParaRPr kumimoji="1" lang="en-US" altLang="ja-JP" kern="1200">
              <a:solidFill>
                <a:prstClr val="black"/>
              </a:solidFill>
              <a:latin typeface="Helvetica Neue Light"/>
              <a:ea typeface="游ゴシック" panose="020B0400000000000000" pitchFamily="34" charset="-128"/>
              <a:cs typeface="+mn-cs"/>
            </a:endParaRPr>
          </a:p>
        </p:txBody>
      </p:sp>
      <p:grpSp>
        <p:nvGrpSpPr>
          <p:cNvPr id="21" name="Group 112">
            <a:extLst>
              <a:ext uri="{FF2B5EF4-FFF2-40B4-BE49-F238E27FC236}">
                <a16:creationId xmlns:a16="http://schemas.microsoft.com/office/drawing/2014/main" id="{95029DFE-51A1-A1F0-68B9-208D4FC91195}"/>
              </a:ext>
            </a:extLst>
          </p:cNvPr>
          <p:cNvGrpSpPr/>
          <p:nvPr/>
        </p:nvGrpSpPr>
        <p:grpSpPr>
          <a:xfrm>
            <a:off x="14954250" y="3177995"/>
            <a:ext cx="7181716" cy="4077466"/>
            <a:chOff x="632623" y="1796623"/>
            <a:chExt cx="3594602" cy="2040859"/>
          </a:xfrm>
        </p:grpSpPr>
        <p:sp>
          <p:nvSpPr>
            <p:cNvPr id="22" name="Isosceles Triangle 160">
              <a:extLst>
                <a:ext uri="{FF2B5EF4-FFF2-40B4-BE49-F238E27FC236}">
                  <a16:creationId xmlns:a16="http://schemas.microsoft.com/office/drawing/2014/main" id="{ECC36B56-B126-58C8-3039-A2540A04B03B}"/>
                </a:ext>
              </a:extLst>
            </p:cNvPr>
            <p:cNvSpPr/>
            <p:nvPr/>
          </p:nvSpPr>
          <p:spPr bwMode="auto">
            <a:xfrm>
              <a:off x="1831296" y="1899827"/>
              <a:ext cx="621566" cy="550712"/>
            </a:xfrm>
            <a:prstGeom prst="triangle">
              <a:avLst/>
            </a:prstGeom>
            <a:solidFill>
              <a:schemeClr val="bg1">
                <a:lumMod val="75000"/>
              </a:schemeClr>
            </a:solidFill>
            <a:ln w="76200">
              <a:solidFill>
                <a:schemeClr val="tx1"/>
              </a:solidFill>
              <a:miter lim="800000"/>
              <a:headEnd/>
              <a:tailEnd/>
            </a:ln>
            <a:effectLst/>
          </p:spPr>
          <p:txBody>
            <a:bodyPr wrap="none" rtlCol="0" anchor="ctr" anchorCtr="0">
              <a:noAutofit/>
            </a:bodyPr>
            <a:lstStyle/>
            <a:p>
              <a:pPr defTabSz="1826972" eaLnBrk="0" fontAlgn="base">
                <a:spcBef>
                  <a:spcPct val="0"/>
                </a:spcBef>
                <a:spcAft>
                  <a:spcPct val="0"/>
                </a:spcAft>
                <a:defRPr/>
              </a:pPr>
              <a:endParaRPr kumimoji="1" lang="en-GB" sz="3596" kern="1200" dirty="0">
                <a:solidFill>
                  <a:srgbClr val="000000"/>
                </a:solidFill>
                <a:latin typeface="Helvetica Neue Medium"/>
              </a:endParaRPr>
            </a:p>
          </p:txBody>
        </p:sp>
        <p:cxnSp>
          <p:nvCxnSpPr>
            <p:cNvPr id="23" name="Straight Connector 161">
              <a:extLst>
                <a:ext uri="{FF2B5EF4-FFF2-40B4-BE49-F238E27FC236}">
                  <a16:creationId xmlns:a16="http://schemas.microsoft.com/office/drawing/2014/main" id="{C644A03E-08D0-BF40-4F88-DC1B1B3905D7}"/>
                </a:ext>
              </a:extLst>
            </p:cNvPr>
            <p:cNvCxnSpPr/>
            <p:nvPr/>
          </p:nvCxnSpPr>
          <p:spPr bwMode="auto">
            <a:xfrm>
              <a:off x="1424066" y="1899827"/>
              <a:ext cx="0" cy="755275"/>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4" name="Straight Connector 162">
              <a:extLst>
                <a:ext uri="{FF2B5EF4-FFF2-40B4-BE49-F238E27FC236}">
                  <a16:creationId xmlns:a16="http://schemas.microsoft.com/office/drawing/2014/main" id="{12ED51A6-C58F-B8D5-E2B2-997377829463}"/>
                </a:ext>
              </a:extLst>
            </p:cNvPr>
            <p:cNvCxnSpPr/>
            <p:nvPr/>
          </p:nvCxnSpPr>
          <p:spPr bwMode="auto">
            <a:xfrm>
              <a:off x="1426565" y="2655102"/>
              <a:ext cx="479681"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5" name="Straight Connector 163">
              <a:extLst>
                <a:ext uri="{FF2B5EF4-FFF2-40B4-BE49-F238E27FC236}">
                  <a16:creationId xmlns:a16="http://schemas.microsoft.com/office/drawing/2014/main" id="{9D9859B6-2221-AEEC-692C-EC4F0BCBFCC3}"/>
                </a:ext>
              </a:extLst>
            </p:cNvPr>
            <p:cNvCxnSpPr/>
            <p:nvPr/>
          </p:nvCxnSpPr>
          <p:spPr bwMode="auto">
            <a:xfrm flipH="1">
              <a:off x="1906246" y="2655101"/>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6" name="Straight Connector 164">
              <a:extLst>
                <a:ext uri="{FF2B5EF4-FFF2-40B4-BE49-F238E27FC236}">
                  <a16:creationId xmlns:a16="http://schemas.microsoft.com/office/drawing/2014/main" id="{BF2B96A1-506E-99B1-762D-5F54078B35F1}"/>
                </a:ext>
              </a:extLst>
            </p:cNvPr>
            <p:cNvCxnSpPr/>
            <p:nvPr/>
          </p:nvCxnSpPr>
          <p:spPr bwMode="auto">
            <a:xfrm flipH="1">
              <a:off x="2132082" y="2450539"/>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7" name="Straight Connector 165">
              <a:extLst>
                <a:ext uri="{FF2B5EF4-FFF2-40B4-BE49-F238E27FC236}">
                  <a16:creationId xmlns:a16="http://schemas.microsoft.com/office/drawing/2014/main" id="{60497940-378E-7D1C-22FB-F972C98D28DB}"/>
                </a:ext>
              </a:extLst>
            </p:cNvPr>
            <p:cNvCxnSpPr/>
            <p:nvPr/>
          </p:nvCxnSpPr>
          <p:spPr bwMode="auto">
            <a:xfrm flipH="1">
              <a:off x="2058646" y="2807501"/>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pic>
          <p:nvPicPr>
            <p:cNvPr id="28" name="Picture 151">
              <a:extLst>
                <a:ext uri="{FF2B5EF4-FFF2-40B4-BE49-F238E27FC236}">
                  <a16:creationId xmlns:a16="http://schemas.microsoft.com/office/drawing/2014/main" id="{82C943C2-99E8-46F5-94E5-FF320FA5150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844" r="42602" b="57213"/>
            <a:stretch/>
          </p:blipFill>
          <p:spPr bwMode="auto">
            <a:xfrm rot="5400000">
              <a:off x="822397" y="1606850"/>
              <a:ext cx="1813813" cy="219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Rectangle 167">
              <a:extLst>
                <a:ext uri="{FF2B5EF4-FFF2-40B4-BE49-F238E27FC236}">
                  <a16:creationId xmlns:a16="http://schemas.microsoft.com/office/drawing/2014/main" id="{38930C30-6CB7-582A-2601-23B508170146}"/>
                </a:ext>
              </a:extLst>
            </p:cNvPr>
            <p:cNvSpPr/>
            <p:nvPr/>
          </p:nvSpPr>
          <p:spPr bwMode="auto">
            <a:xfrm>
              <a:off x="2414442" y="2703530"/>
              <a:ext cx="1812783" cy="1133952"/>
            </a:xfrm>
            <a:prstGeom prst="rect">
              <a:avLst/>
            </a:prstGeom>
            <a:solidFill>
              <a:schemeClr val="bg1"/>
            </a:solidFill>
            <a:ln w="9525">
              <a:noFill/>
              <a:miter lim="800000"/>
              <a:headEnd/>
              <a:tailEnd/>
            </a:ln>
            <a:effectLst/>
          </p:spPr>
          <p:txBody>
            <a:bodyPr wrap="none" rtlCol="0" anchor="ctr" anchorCtr="0">
              <a:noAutofit/>
            </a:bodyPr>
            <a:lstStyle/>
            <a:p>
              <a:pPr defTabSz="1826972" eaLnBrk="0" fontAlgn="base">
                <a:spcBef>
                  <a:spcPct val="0"/>
                </a:spcBef>
                <a:spcAft>
                  <a:spcPct val="0"/>
                </a:spcAft>
                <a:defRPr/>
              </a:pPr>
              <a:endParaRPr kumimoji="1" lang="en-GB" sz="3596" kern="1200">
                <a:solidFill>
                  <a:srgbClr val="000000"/>
                </a:solidFill>
                <a:latin typeface="Helvetica Neue Medium"/>
              </a:endParaRPr>
            </a:p>
          </p:txBody>
        </p:sp>
        <p:sp>
          <p:nvSpPr>
            <p:cNvPr id="30" name="Rectangle 168">
              <a:extLst>
                <a:ext uri="{FF2B5EF4-FFF2-40B4-BE49-F238E27FC236}">
                  <a16:creationId xmlns:a16="http://schemas.microsoft.com/office/drawing/2014/main" id="{05F04571-3F60-CC17-D25B-72E3254FDBCB}"/>
                </a:ext>
              </a:extLst>
            </p:cNvPr>
            <p:cNvSpPr/>
            <p:nvPr/>
          </p:nvSpPr>
          <p:spPr bwMode="auto">
            <a:xfrm>
              <a:off x="632623" y="3313284"/>
              <a:ext cx="1166688" cy="524198"/>
            </a:xfrm>
            <a:prstGeom prst="rect">
              <a:avLst/>
            </a:prstGeom>
            <a:solidFill>
              <a:schemeClr val="bg1"/>
            </a:solidFill>
            <a:ln w="9525">
              <a:noFill/>
              <a:miter lim="800000"/>
              <a:headEnd/>
              <a:tailEnd/>
            </a:ln>
            <a:effectLst/>
          </p:spPr>
          <p:txBody>
            <a:bodyPr wrap="none" rtlCol="0" anchor="ctr" anchorCtr="0">
              <a:noAutofit/>
            </a:bodyPr>
            <a:lstStyle/>
            <a:p>
              <a:pPr defTabSz="1826972" eaLnBrk="0" fontAlgn="base">
                <a:spcBef>
                  <a:spcPct val="0"/>
                </a:spcBef>
                <a:spcAft>
                  <a:spcPct val="0"/>
                </a:spcAft>
                <a:defRPr/>
              </a:pPr>
              <a:endParaRPr kumimoji="1" lang="en-GB" sz="3596" kern="1200">
                <a:solidFill>
                  <a:srgbClr val="000000"/>
                </a:solidFill>
                <a:latin typeface="Helvetica Neue Medium"/>
              </a:endParaRPr>
            </a:p>
          </p:txBody>
        </p:sp>
      </p:grpSp>
      <p:grpSp>
        <p:nvGrpSpPr>
          <p:cNvPr id="31" name="Group 113">
            <a:extLst>
              <a:ext uri="{FF2B5EF4-FFF2-40B4-BE49-F238E27FC236}">
                <a16:creationId xmlns:a16="http://schemas.microsoft.com/office/drawing/2014/main" id="{00250156-7967-3B43-07C0-61A8870DCF18}"/>
              </a:ext>
            </a:extLst>
          </p:cNvPr>
          <p:cNvGrpSpPr/>
          <p:nvPr/>
        </p:nvGrpSpPr>
        <p:grpSpPr>
          <a:xfrm>
            <a:off x="15964681" y="6854806"/>
            <a:ext cx="4081874" cy="3711728"/>
            <a:chOff x="5279109" y="3696417"/>
            <a:chExt cx="2043065" cy="1857799"/>
          </a:xfrm>
        </p:grpSpPr>
        <p:grpSp>
          <p:nvGrpSpPr>
            <p:cNvPr id="32" name="Group 114">
              <a:extLst>
                <a:ext uri="{FF2B5EF4-FFF2-40B4-BE49-F238E27FC236}">
                  <a16:creationId xmlns:a16="http://schemas.microsoft.com/office/drawing/2014/main" id="{B5ED765E-A975-E5FE-0C32-9BB8AEB8C022}"/>
                </a:ext>
              </a:extLst>
            </p:cNvPr>
            <p:cNvGrpSpPr/>
            <p:nvPr/>
          </p:nvGrpSpPr>
          <p:grpSpPr>
            <a:xfrm>
              <a:off x="5279109" y="3696417"/>
              <a:ext cx="2043065" cy="1857799"/>
              <a:chOff x="5435631" y="3928803"/>
              <a:chExt cx="2043065" cy="1857799"/>
            </a:xfrm>
          </p:grpSpPr>
          <p:grpSp>
            <p:nvGrpSpPr>
              <p:cNvPr id="34" name="Group 426">
                <a:extLst>
                  <a:ext uri="{FF2B5EF4-FFF2-40B4-BE49-F238E27FC236}">
                    <a16:creationId xmlns:a16="http://schemas.microsoft.com/office/drawing/2014/main" id="{89A34E7E-7581-35B8-3096-0E1AD4BB0A88}"/>
                  </a:ext>
                </a:extLst>
              </p:cNvPr>
              <p:cNvGrpSpPr>
                <a:grpSpLocks/>
              </p:cNvGrpSpPr>
              <p:nvPr/>
            </p:nvGrpSpPr>
            <p:grpSpPr bwMode="auto">
              <a:xfrm rot="-5400000">
                <a:off x="6703799" y="4778176"/>
                <a:ext cx="997220" cy="552575"/>
                <a:chOff x="3857112" y="1219994"/>
                <a:chExt cx="653298" cy="304800"/>
              </a:xfrm>
            </p:grpSpPr>
            <p:cxnSp>
              <p:nvCxnSpPr>
                <p:cNvPr id="78" name="Straight Connector 156">
                  <a:extLst>
                    <a:ext uri="{FF2B5EF4-FFF2-40B4-BE49-F238E27FC236}">
                      <a16:creationId xmlns:a16="http://schemas.microsoft.com/office/drawing/2014/main" id="{FB258EA7-6F35-A254-FB67-90F9E02518A2}"/>
                    </a:ext>
                  </a:extLst>
                </p:cNvPr>
                <p:cNvCxnSpPr/>
                <p:nvPr/>
              </p:nvCxnSpPr>
              <p:spPr>
                <a:xfrm rot="5400000" flipH="1" flipV="1">
                  <a:off x="4022919" y="1206587"/>
                  <a:ext cx="1481" cy="333095"/>
                </a:xfrm>
                <a:prstGeom prst="line">
                  <a:avLst/>
                </a:prstGeom>
                <a:ln w="28575"/>
              </p:spPr>
              <p:style>
                <a:lnRef idx="3">
                  <a:schemeClr val="dk1"/>
                </a:lnRef>
                <a:fillRef idx="0">
                  <a:schemeClr val="dk1"/>
                </a:fillRef>
                <a:effectRef idx="2">
                  <a:schemeClr val="dk1"/>
                </a:effectRef>
                <a:fontRef idx="minor">
                  <a:schemeClr val="tx1"/>
                </a:fontRef>
              </p:style>
            </p:cxnSp>
            <p:cxnSp>
              <p:nvCxnSpPr>
                <p:cNvPr id="79" name="Straight Connector 157">
                  <a:extLst>
                    <a:ext uri="{FF2B5EF4-FFF2-40B4-BE49-F238E27FC236}">
                      <a16:creationId xmlns:a16="http://schemas.microsoft.com/office/drawing/2014/main" id="{33582893-C126-18C6-1321-9BB99E2E8083}"/>
                    </a:ext>
                  </a:extLst>
                </p:cNvPr>
                <p:cNvCxnSpPr/>
                <p:nvPr/>
              </p:nvCxnSpPr>
              <p:spPr>
                <a:xfrm rot="5400000" flipH="1" flipV="1">
                  <a:off x="4047529" y="1371004"/>
                  <a:ext cx="304800" cy="2779"/>
                </a:xfrm>
                <a:prstGeom prst="line">
                  <a:avLst/>
                </a:prstGeom>
                <a:ln w="28575"/>
              </p:spPr>
              <p:style>
                <a:lnRef idx="3">
                  <a:schemeClr val="dk1"/>
                </a:lnRef>
                <a:fillRef idx="0">
                  <a:schemeClr val="dk1"/>
                </a:fillRef>
                <a:effectRef idx="2">
                  <a:schemeClr val="dk1"/>
                </a:effectRef>
                <a:fontRef idx="minor">
                  <a:schemeClr val="tx1"/>
                </a:fontRef>
              </p:style>
            </p:cxnSp>
            <p:cxnSp>
              <p:nvCxnSpPr>
                <p:cNvPr id="80" name="Straight Connector 158">
                  <a:extLst>
                    <a:ext uri="{FF2B5EF4-FFF2-40B4-BE49-F238E27FC236}">
                      <a16:creationId xmlns:a16="http://schemas.microsoft.com/office/drawing/2014/main" id="{39A974D4-BB39-9D4F-784D-8022A76E0548}"/>
                    </a:ext>
                  </a:extLst>
                </p:cNvPr>
                <p:cNvCxnSpPr/>
                <p:nvPr/>
              </p:nvCxnSpPr>
              <p:spPr>
                <a:xfrm rot="5400000" flipH="1" flipV="1">
                  <a:off x="4122539" y="1371005"/>
                  <a:ext cx="304800" cy="2777"/>
                </a:xfrm>
                <a:prstGeom prst="line">
                  <a:avLst/>
                </a:prstGeom>
                <a:ln w="28575"/>
              </p:spPr>
              <p:style>
                <a:lnRef idx="3">
                  <a:schemeClr val="dk1"/>
                </a:lnRef>
                <a:fillRef idx="0">
                  <a:schemeClr val="dk1"/>
                </a:fillRef>
                <a:effectRef idx="2">
                  <a:schemeClr val="dk1"/>
                </a:effectRef>
                <a:fontRef idx="minor">
                  <a:schemeClr val="tx1"/>
                </a:fontRef>
              </p:style>
            </p:cxnSp>
            <p:cxnSp>
              <p:nvCxnSpPr>
                <p:cNvPr id="81" name="Straight Connector 159">
                  <a:extLst>
                    <a:ext uri="{FF2B5EF4-FFF2-40B4-BE49-F238E27FC236}">
                      <a16:creationId xmlns:a16="http://schemas.microsoft.com/office/drawing/2014/main" id="{FDE610B6-87F7-2DDE-E361-38910376D22D}"/>
                    </a:ext>
                  </a:extLst>
                </p:cNvPr>
                <p:cNvCxnSpPr/>
                <p:nvPr/>
              </p:nvCxnSpPr>
              <p:spPr>
                <a:xfrm>
                  <a:off x="4282604" y="1369220"/>
                  <a:ext cx="227806" cy="3174"/>
                </a:xfrm>
                <a:prstGeom prst="line">
                  <a:avLst/>
                </a:prstGeom>
                <a:ln w="28575"/>
              </p:spPr>
              <p:style>
                <a:lnRef idx="3">
                  <a:schemeClr val="dk1"/>
                </a:lnRef>
                <a:fillRef idx="0">
                  <a:schemeClr val="dk1"/>
                </a:fillRef>
                <a:effectRef idx="2">
                  <a:schemeClr val="dk1"/>
                </a:effectRef>
                <a:fontRef idx="minor">
                  <a:schemeClr val="tx1"/>
                </a:fontRef>
              </p:style>
            </p:cxnSp>
          </p:grpSp>
          <p:cxnSp>
            <p:nvCxnSpPr>
              <p:cNvPr id="77" name="Straight Connector 155">
                <a:extLst>
                  <a:ext uri="{FF2B5EF4-FFF2-40B4-BE49-F238E27FC236}">
                    <a16:creationId xmlns:a16="http://schemas.microsoft.com/office/drawing/2014/main" id="{8EA72048-02E7-B2BE-1320-74A20665CA1D}"/>
                  </a:ext>
                </a:extLst>
              </p:cNvPr>
              <p:cNvCxnSpPr/>
              <p:nvPr/>
            </p:nvCxnSpPr>
            <p:spPr bwMode="auto">
              <a:xfrm rot="5400000">
                <a:off x="6315241" y="5441166"/>
                <a:ext cx="19889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118">
                <a:extLst>
                  <a:ext uri="{FF2B5EF4-FFF2-40B4-BE49-F238E27FC236}">
                    <a16:creationId xmlns:a16="http://schemas.microsoft.com/office/drawing/2014/main" id="{6881B3A2-EB48-CAC9-A6A5-23B903A0E38A}"/>
                  </a:ext>
                </a:extLst>
              </p:cNvPr>
              <p:cNvCxnSpPr/>
              <p:nvPr/>
            </p:nvCxnSpPr>
            <p:spPr bwMode="auto">
              <a:xfrm flipH="1" flipV="1">
                <a:off x="6417564" y="4551488"/>
                <a:ext cx="5848" cy="189392"/>
              </a:xfrm>
              <a:prstGeom prst="line">
                <a:avLst/>
              </a:prstGeom>
              <a:ln w="28575"/>
            </p:spPr>
            <p:style>
              <a:lnRef idx="3">
                <a:schemeClr val="dk1"/>
              </a:lnRef>
              <a:fillRef idx="0">
                <a:schemeClr val="dk1"/>
              </a:fillRef>
              <a:effectRef idx="2">
                <a:schemeClr val="dk1"/>
              </a:effectRef>
              <a:fontRef idx="minor">
                <a:schemeClr val="tx1"/>
              </a:fontRef>
            </p:style>
          </p:cxnSp>
          <p:cxnSp>
            <p:nvCxnSpPr>
              <p:cNvPr id="39" name="Straight Connector 119">
                <a:extLst>
                  <a:ext uri="{FF2B5EF4-FFF2-40B4-BE49-F238E27FC236}">
                    <a16:creationId xmlns:a16="http://schemas.microsoft.com/office/drawing/2014/main" id="{DD56E144-3E85-E4F1-02BC-820CE775AC45}"/>
                  </a:ext>
                </a:extLst>
              </p:cNvPr>
              <p:cNvCxnSpPr/>
              <p:nvPr/>
            </p:nvCxnSpPr>
            <p:spPr bwMode="auto">
              <a:xfrm flipH="1" flipV="1">
                <a:off x="5661003" y="4538894"/>
                <a:ext cx="1546615" cy="14106"/>
              </a:xfrm>
              <a:prstGeom prst="line">
                <a:avLst/>
              </a:prstGeom>
              <a:ln w="28575"/>
            </p:spPr>
            <p:style>
              <a:lnRef idx="3">
                <a:schemeClr val="dk1"/>
              </a:lnRef>
              <a:fillRef idx="0">
                <a:schemeClr val="dk1"/>
              </a:fillRef>
              <a:effectRef idx="2">
                <a:schemeClr val="dk1"/>
              </a:effectRef>
              <a:fontRef idx="minor">
                <a:schemeClr val="tx1"/>
              </a:fontRef>
            </p:style>
          </p:cxnSp>
          <p:grpSp>
            <p:nvGrpSpPr>
              <p:cNvPr id="40" name="Group 208">
                <a:extLst>
                  <a:ext uri="{FF2B5EF4-FFF2-40B4-BE49-F238E27FC236}">
                    <a16:creationId xmlns:a16="http://schemas.microsoft.com/office/drawing/2014/main" id="{3FD17BCB-B00D-12BA-79CD-50E04BDD62E7}"/>
                  </a:ext>
                </a:extLst>
              </p:cNvPr>
              <p:cNvGrpSpPr>
                <a:grpSpLocks/>
              </p:cNvGrpSpPr>
              <p:nvPr/>
            </p:nvGrpSpPr>
            <p:grpSpPr bwMode="auto">
              <a:xfrm>
                <a:off x="6188964" y="5540617"/>
                <a:ext cx="457200" cy="230188"/>
                <a:chOff x="304800" y="1600993"/>
                <a:chExt cx="457200" cy="229395"/>
              </a:xfrm>
            </p:grpSpPr>
            <p:cxnSp>
              <p:nvCxnSpPr>
                <p:cNvPr id="67" name="Straight Connector 147">
                  <a:extLst>
                    <a:ext uri="{FF2B5EF4-FFF2-40B4-BE49-F238E27FC236}">
                      <a16:creationId xmlns:a16="http://schemas.microsoft.com/office/drawing/2014/main" id="{9BCC7153-1A5C-969C-AEDB-B72414A9AF3D}"/>
                    </a:ext>
                  </a:extLst>
                </p:cNvPr>
                <p:cNvCxnSpPr/>
                <p:nvPr/>
              </p:nvCxnSpPr>
              <p:spPr>
                <a:xfrm>
                  <a:off x="304800" y="1676931"/>
                  <a:ext cx="4572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148">
                  <a:extLst>
                    <a:ext uri="{FF2B5EF4-FFF2-40B4-BE49-F238E27FC236}">
                      <a16:creationId xmlns:a16="http://schemas.microsoft.com/office/drawing/2014/main" id="{01A81B98-2C35-45D4-9E6B-093E0BA1DC57}"/>
                    </a:ext>
                  </a:extLst>
                </p:cNvPr>
                <p:cNvCxnSpPr/>
                <p:nvPr/>
              </p:nvCxnSpPr>
              <p:spPr>
                <a:xfrm>
                  <a:off x="457200" y="1828806"/>
                  <a:ext cx="153988"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149">
                  <a:extLst>
                    <a:ext uri="{FF2B5EF4-FFF2-40B4-BE49-F238E27FC236}">
                      <a16:creationId xmlns:a16="http://schemas.microsoft.com/office/drawing/2014/main" id="{31E44714-6BC8-716C-55B3-5D3790D4D6F0}"/>
                    </a:ext>
                  </a:extLst>
                </p:cNvPr>
                <p:cNvCxnSpPr/>
                <p:nvPr/>
              </p:nvCxnSpPr>
              <p:spPr>
                <a:xfrm rot="5400000" flipH="1" flipV="1">
                  <a:off x="497019" y="1638962"/>
                  <a:ext cx="7593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150">
                  <a:extLst>
                    <a:ext uri="{FF2B5EF4-FFF2-40B4-BE49-F238E27FC236}">
                      <a16:creationId xmlns:a16="http://schemas.microsoft.com/office/drawing/2014/main" id="{40883222-2425-ED14-DA73-AA8375E9AE4F}"/>
                    </a:ext>
                  </a:extLst>
                </p:cNvPr>
                <p:cNvCxnSpPr/>
                <p:nvPr/>
              </p:nvCxnSpPr>
              <p:spPr>
                <a:xfrm>
                  <a:off x="381000" y="1752869"/>
                  <a:ext cx="3048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208">
                <a:extLst>
                  <a:ext uri="{FF2B5EF4-FFF2-40B4-BE49-F238E27FC236}">
                    <a16:creationId xmlns:a16="http://schemas.microsoft.com/office/drawing/2014/main" id="{C8239B4A-6D59-6B38-9449-3C4757A80C55}"/>
                  </a:ext>
                </a:extLst>
              </p:cNvPr>
              <p:cNvGrpSpPr>
                <a:grpSpLocks/>
              </p:cNvGrpSpPr>
              <p:nvPr/>
            </p:nvGrpSpPr>
            <p:grpSpPr bwMode="auto">
              <a:xfrm>
                <a:off x="6974905" y="5556414"/>
                <a:ext cx="457200" cy="230188"/>
                <a:chOff x="304800" y="1600993"/>
                <a:chExt cx="457200" cy="229395"/>
              </a:xfrm>
            </p:grpSpPr>
            <p:cxnSp>
              <p:nvCxnSpPr>
                <p:cNvPr id="63" name="Straight Connector 143">
                  <a:extLst>
                    <a:ext uri="{FF2B5EF4-FFF2-40B4-BE49-F238E27FC236}">
                      <a16:creationId xmlns:a16="http://schemas.microsoft.com/office/drawing/2014/main" id="{64F00390-011D-51BE-CF1A-A876A3DE7000}"/>
                    </a:ext>
                  </a:extLst>
                </p:cNvPr>
                <p:cNvCxnSpPr/>
                <p:nvPr/>
              </p:nvCxnSpPr>
              <p:spPr>
                <a:xfrm>
                  <a:off x="304800" y="1676931"/>
                  <a:ext cx="4572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144">
                  <a:extLst>
                    <a:ext uri="{FF2B5EF4-FFF2-40B4-BE49-F238E27FC236}">
                      <a16:creationId xmlns:a16="http://schemas.microsoft.com/office/drawing/2014/main" id="{1BE69004-2FE6-B49B-EBCA-B374A7B4CCAF}"/>
                    </a:ext>
                  </a:extLst>
                </p:cNvPr>
                <p:cNvCxnSpPr/>
                <p:nvPr/>
              </p:nvCxnSpPr>
              <p:spPr>
                <a:xfrm>
                  <a:off x="457200" y="1828806"/>
                  <a:ext cx="153988"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145">
                  <a:extLst>
                    <a:ext uri="{FF2B5EF4-FFF2-40B4-BE49-F238E27FC236}">
                      <a16:creationId xmlns:a16="http://schemas.microsoft.com/office/drawing/2014/main" id="{1944EC38-38E5-0EBE-0D88-514C807C7A14}"/>
                    </a:ext>
                  </a:extLst>
                </p:cNvPr>
                <p:cNvCxnSpPr/>
                <p:nvPr/>
              </p:nvCxnSpPr>
              <p:spPr>
                <a:xfrm rot="5400000" flipH="1" flipV="1">
                  <a:off x="497019" y="1638962"/>
                  <a:ext cx="7593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146">
                  <a:extLst>
                    <a:ext uri="{FF2B5EF4-FFF2-40B4-BE49-F238E27FC236}">
                      <a16:creationId xmlns:a16="http://schemas.microsoft.com/office/drawing/2014/main" id="{E29C5BFD-60FD-1583-0D32-7DD7CE55C2C5}"/>
                    </a:ext>
                  </a:extLst>
                </p:cNvPr>
                <p:cNvCxnSpPr/>
                <p:nvPr/>
              </p:nvCxnSpPr>
              <p:spPr>
                <a:xfrm>
                  <a:off x="381000" y="1752869"/>
                  <a:ext cx="3048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Group 65">
                <a:extLst>
                  <a:ext uri="{FF2B5EF4-FFF2-40B4-BE49-F238E27FC236}">
                    <a16:creationId xmlns:a16="http://schemas.microsoft.com/office/drawing/2014/main" id="{638E29DA-A077-250B-C700-0A9B7C25305C}"/>
                  </a:ext>
                </a:extLst>
              </p:cNvPr>
              <p:cNvGrpSpPr>
                <a:grpSpLocks/>
              </p:cNvGrpSpPr>
              <p:nvPr/>
            </p:nvGrpSpPr>
            <p:grpSpPr bwMode="auto">
              <a:xfrm rot="5400000">
                <a:off x="5149030" y="4900055"/>
                <a:ext cx="1027122" cy="304800"/>
                <a:chOff x="2819400" y="533400"/>
                <a:chExt cx="1027122" cy="304800"/>
              </a:xfrm>
            </p:grpSpPr>
            <p:cxnSp>
              <p:nvCxnSpPr>
                <p:cNvPr id="52" name="Straight Connector 132">
                  <a:extLst>
                    <a:ext uri="{FF2B5EF4-FFF2-40B4-BE49-F238E27FC236}">
                      <a16:creationId xmlns:a16="http://schemas.microsoft.com/office/drawing/2014/main" id="{29EBC049-28EB-20EF-2D29-2F7BBF48E9E4}"/>
                    </a:ext>
                  </a:extLst>
                </p:cNvPr>
                <p:cNvCxnSpPr/>
                <p:nvPr/>
              </p:nvCxnSpPr>
              <p:spPr>
                <a:xfrm>
                  <a:off x="2819400" y="685800"/>
                  <a:ext cx="152400" cy="1588"/>
                </a:xfrm>
                <a:prstGeom prst="line">
                  <a:avLst/>
                </a:prstGeom>
                <a:ln w="28575"/>
              </p:spPr>
              <p:style>
                <a:lnRef idx="3">
                  <a:schemeClr val="dk1"/>
                </a:lnRef>
                <a:fillRef idx="0">
                  <a:schemeClr val="dk1"/>
                </a:fillRef>
                <a:effectRef idx="2">
                  <a:schemeClr val="dk1"/>
                </a:effectRef>
                <a:fontRef idx="minor">
                  <a:schemeClr val="tx1"/>
                </a:fontRef>
              </p:style>
            </p:cxnSp>
            <p:cxnSp>
              <p:nvCxnSpPr>
                <p:cNvPr id="53" name="Straight Connector 133">
                  <a:extLst>
                    <a:ext uri="{FF2B5EF4-FFF2-40B4-BE49-F238E27FC236}">
                      <a16:creationId xmlns:a16="http://schemas.microsoft.com/office/drawing/2014/main" id="{F13A6071-29A8-15BA-A70D-CB5076A59633}"/>
                    </a:ext>
                  </a:extLst>
                </p:cNvPr>
                <p:cNvCxnSpPr/>
                <p:nvPr/>
              </p:nvCxnSpPr>
              <p:spPr>
                <a:xfrm rot="16200000" flipH="1">
                  <a:off x="3751267" y="592133"/>
                  <a:ext cx="1588" cy="188922"/>
                </a:xfrm>
                <a:prstGeom prst="line">
                  <a:avLst/>
                </a:prstGeom>
                <a:ln w="28575"/>
              </p:spPr>
              <p:style>
                <a:lnRef idx="3">
                  <a:schemeClr val="dk1"/>
                </a:lnRef>
                <a:fillRef idx="0">
                  <a:schemeClr val="dk1"/>
                </a:fillRef>
                <a:effectRef idx="2">
                  <a:schemeClr val="dk1"/>
                </a:effectRef>
                <a:fontRef idx="minor">
                  <a:schemeClr val="tx1"/>
                </a:fontRef>
              </p:style>
            </p:cxnSp>
            <p:grpSp>
              <p:nvGrpSpPr>
                <p:cNvPr id="54" name="Group 55">
                  <a:extLst>
                    <a:ext uri="{FF2B5EF4-FFF2-40B4-BE49-F238E27FC236}">
                      <a16:creationId xmlns:a16="http://schemas.microsoft.com/office/drawing/2014/main" id="{20803DE3-B6EC-663B-8F42-4D1669F4677D}"/>
                    </a:ext>
                  </a:extLst>
                </p:cNvPr>
                <p:cNvGrpSpPr>
                  <a:grpSpLocks/>
                </p:cNvGrpSpPr>
                <p:nvPr/>
              </p:nvGrpSpPr>
              <p:grpSpPr bwMode="auto">
                <a:xfrm>
                  <a:off x="2971800" y="533400"/>
                  <a:ext cx="228600" cy="304800"/>
                  <a:chOff x="2971800" y="533400"/>
                  <a:chExt cx="228600" cy="304800"/>
                </a:xfrm>
              </p:grpSpPr>
              <p:sp>
                <p:nvSpPr>
                  <p:cNvPr id="61" name="Arc 141">
                    <a:extLst>
                      <a:ext uri="{FF2B5EF4-FFF2-40B4-BE49-F238E27FC236}">
                        <a16:creationId xmlns:a16="http://schemas.microsoft.com/office/drawing/2014/main" id="{A69233C4-437E-A269-ED92-5F23A10BCD34}"/>
                      </a:ext>
                    </a:extLst>
                  </p:cNvPr>
                  <p:cNvSpPr/>
                  <p:nvPr/>
                </p:nvSpPr>
                <p:spPr>
                  <a:xfrm>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sp>
                <p:nvSpPr>
                  <p:cNvPr id="62" name="Arc 142">
                    <a:extLst>
                      <a:ext uri="{FF2B5EF4-FFF2-40B4-BE49-F238E27FC236}">
                        <a16:creationId xmlns:a16="http://schemas.microsoft.com/office/drawing/2014/main" id="{DD638975-2EB2-1A02-D681-0EBF59FA8315}"/>
                      </a:ext>
                    </a:extLst>
                  </p:cNvPr>
                  <p:cNvSpPr/>
                  <p:nvPr/>
                </p:nvSpPr>
                <p:spPr>
                  <a:xfrm flipH="1">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grpSp>
            <p:grpSp>
              <p:nvGrpSpPr>
                <p:cNvPr id="55" name="Group 56">
                  <a:extLst>
                    <a:ext uri="{FF2B5EF4-FFF2-40B4-BE49-F238E27FC236}">
                      <a16:creationId xmlns:a16="http://schemas.microsoft.com/office/drawing/2014/main" id="{C954CA1A-88B5-DD5D-2D22-11FA41C22797}"/>
                    </a:ext>
                  </a:extLst>
                </p:cNvPr>
                <p:cNvGrpSpPr>
                  <a:grpSpLocks/>
                </p:cNvGrpSpPr>
                <p:nvPr/>
              </p:nvGrpSpPr>
              <p:grpSpPr bwMode="auto">
                <a:xfrm>
                  <a:off x="3200400" y="533400"/>
                  <a:ext cx="228600" cy="304800"/>
                  <a:chOff x="2971800" y="533400"/>
                  <a:chExt cx="228600" cy="304800"/>
                </a:xfrm>
              </p:grpSpPr>
              <p:sp>
                <p:nvSpPr>
                  <p:cNvPr id="59" name="Arc 139">
                    <a:extLst>
                      <a:ext uri="{FF2B5EF4-FFF2-40B4-BE49-F238E27FC236}">
                        <a16:creationId xmlns:a16="http://schemas.microsoft.com/office/drawing/2014/main" id="{6CA8F30D-287D-9884-BDF9-7FC281037888}"/>
                      </a:ext>
                    </a:extLst>
                  </p:cNvPr>
                  <p:cNvSpPr/>
                  <p:nvPr/>
                </p:nvSpPr>
                <p:spPr>
                  <a:xfrm>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sp>
                <p:nvSpPr>
                  <p:cNvPr id="60" name="Arc 140">
                    <a:extLst>
                      <a:ext uri="{FF2B5EF4-FFF2-40B4-BE49-F238E27FC236}">
                        <a16:creationId xmlns:a16="http://schemas.microsoft.com/office/drawing/2014/main" id="{63CCA9EC-07AC-CB9A-5625-BC5A7C6345A4}"/>
                      </a:ext>
                    </a:extLst>
                  </p:cNvPr>
                  <p:cNvSpPr/>
                  <p:nvPr/>
                </p:nvSpPr>
                <p:spPr>
                  <a:xfrm flipH="1">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grpSp>
            <p:grpSp>
              <p:nvGrpSpPr>
                <p:cNvPr id="56" name="Group 59">
                  <a:extLst>
                    <a:ext uri="{FF2B5EF4-FFF2-40B4-BE49-F238E27FC236}">
                      <a16:creationId xmlns:a16="http://schemas.microsoft.com/office/drawing/2014/main" id="{67EFC173-1740-6868-D7F3-C4E9EEFFB70B}"/>
                    </a:ext>
                  </a:extLst>
                </p:cNvPr>
                <p:cNvGrpSpPr>
                  <a:grpSpLocks/>
                </p:cNvGrpSpPr>
                <p:nvPr/>
              </p:nvGrpSpPr>
              <p:grpSpPr bwMode="auto">
                <a:xfrm>
                  <a:off x="3429000" y="533400"/>
                  <a:ext cx="228600" cy="304800"/>
                  <a:chOff x="2971800" y="533400"/>
                  <a:chExt cx="228600" cy="304800"/>
                </a:xfrm>
              </p:grpSpPr>
              <p:sp>
                <p:nvSpPr>
                  <p:cNvPr id="57" name="Arc 137">
                    <a:extLst>
                      <a:ext uri="{FF2B5EF4-FFF2-40B4-BE49-F238E27FC236}">
                        <a16:creationId xmlns:a16="http://schemas.microsoft.com/office/drawing/2014/main" id="{CB75AF7A-D23E-5F44-EE4F-B99C4A93860E}"/>
                      </a:ext>
                    </a:extLst>
                  </p:cNvPr>
                  <p:cNvSpPr/>
                  <p:nvPr/>
                </p:nvSpPr>
                <p:spPr>
                  <a:xfrm>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sp>
                <p:nvSpPr>
                  <p:cNvPr id="58" name="Arc 138">
                    <a:extLst>
                      <a:ext uri="{FF2B5EF4-FFF2-40B4-BE49-F238E27FC236}">
                        <a16:creationId xmlns:a16="http://schemas.microsoft.com/office/drawing/2014/main" id="{4AB70593-733E-B6B0-1E78-DB6E6398D5A0}"/>
                      </a:ext>
                    </a:extLst>
                  </p:cNvPr>
                  <p:cNvSpPr/>
                  <p:nvPr/>
                </p:nvSpPr>
                <p:spPr>
                  <a:xfrm flipH="1">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grpSp>
          </p:grpSp>
          <p:grpSp>
            <p:nvGrpSpPr>
              <p:cNvPr id="43" name="Group 208">
                <a:extLst>
                  <a:ext uri="{FF2B5EF4-FFF2-40B4-BE49-F238E27FC236}">
                    <a16:creationId xmlns:a16="http://schemas.microsoft.com/office/drawing/2014/main" id="{5E0AED5C-5355-F85A-372A-14B01D232B2E}"/>
                  </a:ext>
                </a:extLst>
              </p:cNvPr>
              <p:cNvGrpSpPr>
                <a:grpSpLocks/>
              </p:cNvGrpSpPr>
              <p:nvPr/>
            </p:nvGrpSpPr>
            <p:grpSpPr bwMode="auto">
              <a:xfrm>
                <a:off x="5435631" y="5553075"/>
                <a:ext cx="457200" cy="230187"/>
                <a:chOff x="304800" y="1600994"/>
                <a:chExt cx="457200" cy="229394"/>
              </a:xfrm>
            </p:grpSpPr>
            <p:cxnSp>
              <p:nvCxnSpPr>
                <p:cNvPr id="48" name="Straight Connector 128">
                  <a:extLst>
                    <a:ext uri="{FF2B5EF4-FFF2-40B4-BE49-F238E27FC236}">
                      <a16:creationId xmlns:a16="http://schemas.microsoft.com/office/drawing/2014/main" id="{0201793A-7EEA-7CFE-DC7D-7FD29C13B4E7}"/>
                    </a:ext>
                  </a:extLst>
                </p:cNvPr>
                <p:cNvCxnSpPr/>
                <p:nvPr/>
              </p:nvCxnSpPr>
              <p:spPr>
                <a:xfrm>
                  <a:off x="304800" y="1676931"/>
                  <a:ext cx="4572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129">
                  <a:extLst>
                    <a:ext uri="{FF2B5EF4-FFF2-40B4-BE49-F238E27FC236}">
                      <a16:creationId xmlns:a16="http://schemas.microsoft.com/office/drawing/2014/main" id="{7BD2AA5F-BC51-B550-8963-17181A7D6446}"/>
                    </a:ext>
                  </a:extLst>
                </p:cNvPr>
                <p:cNvCxnSpPr/>
                <p:nvPr/>
              </p:nvCxnSpPr>
              <p:spPr>
                <a:xfrm>
                  <a:off x="457200" y="1828806"/>
                  <a:ext cx="153988"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130">
                  <a:extLst>
                    <a:ext uri="{FF2B5EF4-FFF2-40B4-BE49-F238E27FC236}">
                      <a16:creationId xmlns:a16="http://schemas.microsoft.com/office/drawing/2014/main" id="{6CCDA535-0D79-F726-31CA-5EE205136315}"/>
                    </a:ext>
                  </a:extLst>
                </p:cNvPr>
                <p:cNvCxnSpPr/>
                <p:nvPr/>
              </p:nvCxnSpPr>
              <p:spPr>
                <a:xfrm rot="5400000" flipH="1" flipV="1">
                  <a:off x="495432" y="1637375"/>
                  <a:ext cx="75937" cy="31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131">
                  <a:extLst>
                    <a:ext uri="{FF2B5EF4-FFF2-40B4-BE49-F238E27FC236}">
                      <a16:creationId xmlns:a16="http://schemas.microsoft.com/office/drawing/2014/main" id="{7384581E-DDC5-9DB9-679B-2B4009C0BB04}"/>
                    </a:ext>
                  </a:extLst>
                </p:cNvPr>
                <p:cNvCxnSpPr/>
                <p:nvPr/>
              </p:nvCxnSpPr>
              <p:spPr>
                <a:xfrm>
                  <a:off x="381000" y="1752869"/>
                  <a:ext cx="3048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426">
                <a:extLst>
                  <a:ext uri="{FF2B5EF4-FFF2-40B4-BE49-F238E27FC236}">
                    <a16:creationId xmlns:a16="http://schemas.microsoft.com/office/drawing/2014/main" id="{10A07B83-E6A2-02D4-9EAB-D38EBD9D07E8}"/>
                  </a:ext>
                </a:extLst>
              </p:cNvPr>
              <p:cNvGrpSpPr>
                <a:grpSpLocks/>
              </p:cNvGrpSpPr>
              <p:nvPr/>
            </p:nvGrpSpPr>
            <p:grpSpPr bwMode="auto">
              <a:xfrm rot="-5400000">
                <a:off x="6096024" y="3972468"/>
                <a:ext cx="639906" cy="552575"/>
                <a:chOff x="3857112" y="1219994"/>
                <a:chExt cx="419215" cy="304800"/>
              </a:xfrm>
            </p:grpSpPr>
            <p:cxnSp>
              <p:nvCxnSpPr>
                <p:cNvPr id="45" name="Straight Connector 125">
                  <a:extLst>
                    <a:ext uri="{FF2B5EF4-FFF2-40B4-BE49-F238E27FC236}">
                      <a16:creationId xmlns:a16="http://schemas.microsoft.com/office/drawing/2014/main" id="{4F9FC940-C22A-A8F0-E2E4-FE0622A07C69}"/>
                    </a:ext>
                  </a:extLst>
                </p:cNvPr>
                <p:cNvCxnSpPr/>
                <p:nvPr/>
              </p:nvCxnSpPr>
              <p:spPr>
                <a:xfrm rot="5400000" flipH="1" flipV="1">
                  <a:off x="4022919" y="1206587"/>
                  <a:ext cx="1481" cy="333095"/>
                </a:xfrm>
                <a:prstGeom prst="line">
                  <a:avLst/>
                </a:prstGeom>
                <a:ln w="28575"/>
              </p:spPr>
              <p:style>
                <a:lnRef idx="3">
                  <a:schemeClr val="dk1"/>
                </a:lnRef>
                <a:fillRef idx="0">
                  <a:schemeClr val="dk1"/>
                </a:fillRef>
                <a:effectRef idx="2">
                  <a:schemeClr val="dk1"/>
                </a:effectRef>
                <a:fontRef idx="minor">
                  <a:schemeClr val="tx1"/>
                </a:fontRef>
              </p:style>
            </p:cxnSp>
            <p:cxnSp>
              <p:nvCxnSpPr>
                <p:cNvPr id="46" name="Straight Connector 126">
                  <a:extLst>
                    <a:ext uri="{FF2B5EF4-FFF2-40B4-BE49-F238E27FC236}">
                      <a16:creationId xmlns:a16="http://schemas.microsoft.com/office/drawing/2014/main" id="{7DDC18FB-8485-327A-20F5-D3AB1633F60A}"/>
                    </a:ext>
                  </a:extLst>
                </p:cNvPr>
                <p:cNvCxnSpPr/>
                <p:nvPr/>
              </p:nvCxnSpPr>
              <p:spPr>
                <a:xfrm rot="5400000" flipH="1" flipV="1">
                  <a:off x="4047529" y="1371004"/>
                  <a:ext cx="304800" cy="2779"/>
                </a:xfrm>
                <a:prstGeom prst="line">
                  <a:avLst/>
                </a:prstGeom>
                <a:ln w="28575"/>
              </p:spPr>
              <p:style>
                <a:lnRef idx="3">
                  <a:schemeClr val="dk1"/>
                </a:lnRef>
                <a:fillRef idx="0">
                  <a:schemeClr val="dk1"/>
                </a:fillRef>
                <a:effectRef idx="2">
                  <a:schemeClr val="dk1"/>
                </a:effectRef>
                <a:fontRef idx="minor">
                  <a:schemeClr val="tx1"/>
                </a:fontRef>
              </p:style>
            </p:cxnSp>
            <p:cxnSp>
              <p:nvCxnSpPr>
                <p:cNvPr id="47" name="Straight Connector 127">
                  <a:extLst>
                    <a:ext uri="{FF2B5EF4-FFF2-40B4-BE49-F238E27FC236}">
                      <a16:creationId xmlns:a16="http://schemas.microsoft.com/office/drawing/2014/main" id="{A05CCB64-223C-9F58-CE41-D77F47956E18}"/>
                    </a:ext>
                  </a:extLst>
                </p:cNvPr>
                <p:cNvCxnSpPr/>
                <p:nvPr/>
              </p:nvCxnSpPr>
              <p:spPr>
                <a:xfrm rot="5400000" flipH="1" flipV="1">
                  <a:off x="4122539" y="1371005"/>
                  <a:ext cx="304800" cy="2777"/>
                </a:xfrm>
                <a:prstGeom prst="line">
                  <a:avLst/>
                </a:prstGeom>
                <a:ln w="28575"/>
              </p:spPr>
              <p:style>
                <a:lnRef idx="3">
                  <a:schemeClr val="dk1"/>
                </a:lnRef>
                <a:fillRef idx="0">
                  <a:schemeClr val="dk1"/>
                </a:fillRef>
                <a:effectRef idx="2">
                  <a:schemeClr val="dk1"/>
                </a:effectRef>
                <a:fontRef idx="minor">
                  <a:schemeClr val="tx1"/>
                </a:fontRef>
              </p:style>
            </p:cxnSp>
          </p:grpSp>
        </p:grpSp>
        <p:sp>
          <p:nvSpPr>
            <p:cNvPr id="33" name="TextBox 115">
              <a:extLst>
                <a:ext uri="{FF2B5EF4-FFF2-40B4-BE49-F238E27FC236}">
                  <a16:creationId xmlns:a16="http://schemas.microsoft.com/office/drawing/2014/main" id="{93D15098-DFAF-1628-D7E5-B253E64A3375}"/>
                </a:ext>
              </a:extLst>
            </p:cNvPr>
            <p:cNvSpPr txBox="1"/>
            <p:nvPr/>
          </p:nvSpPr>
          <p:spPr>
            <a:xfrm rot="16200000">
              <a:off x="5973479" y="4655154"/>
              <a:ext cx="567413" cy="323182"/>
            </a:xfrm>
            <a:prstGeom prst="rect">
              <a:avLst/>
            </a:prstGeom>
            <a:noFill/>
            <a:ln w="28575">
              <a:solidFill>
                <a:schemeClr val="tx1"/>
              </a:solidFill>
            </a:ln>
          </p:spPr>
          <p:txBody>
            <a:bodyPr wrap="none" rtlCol="0">
              <a:spAutoFit/>
            </a:bodyPr>
            <a:lstStyle/>
            <a:p>
              <a:pPr algn="l" defTabSz="1826972" eaLnBrk="0" fontAlgn="base">
                <a:spcBef>
                  <a:spcPct val="0"/>
                </a:spcBef>
                <a:spcAft>
                  <a:spcPct val="0"/>
                </a:spcAft>
                <a:defRPr/>
              </a:pPr>
              <a:r>
                <a:rPr kumimoji="1" lang="en-GB" sz="3596" kern="1200" dirty="0">
                  <a:solidFill>
                    <a:prstClr val="black"/>
                  </a:solidFill>
                  <a:latin typeface="Arial"/>
                  <a:ea typeface="HGPｺﾞｼｯｸE"/>
                </a:rPr>
                <a:t>DUT</a:t>
              </a:r>
            </a:p>
          </p:txBody>
        </p:sp>
      </p:grpSp>
      <p:sp>
        <p:nvSpPr>
          <p:cNvPr id="82" name="TextBox 13">
            <a:extLst>
              <a:ext uri="{FF2B5EF4-FFF2-40B4-BE49-F238E27FC236}">
                <a16:creationId xmlns:a16="http://schemas.microsoft.com/office/drawing/2014/main" id="{8C2B322C-DAF3-9A00-BD01-42ADAB741067}"/>
              </a:ext>
            </a:extLst>
          </p:cNvPr>
          <p:cNvSpPr txBox="1"/>
          <p:nvPr/>
        </p:nvSpPr>
        <p:spPr>
          <a:xfrm>
            <a:off x="13283519" y="1926602"/>
            <a:ext cx="7715574" cy="768800"/>
          </a:xfrm>
          <a:prstGeom prst="rect">
            <a:avLst/>
          </a:prstGeom>
          <a:noFill/>
        </p:spPr>
        <p:txBody>
          <a:bodyPr wrap="none" rtlCol="0">
            <a:spAutoFit/>
          </a:bodyPr>
          <a:lstStyle/>
          <a:p>
            <a:pPr defTabSz="1826972" eaLnBrk="0" fontAlgn="base">
              <a:spcBef>
                <a:spcPct val="0"/>
              </a:spcBef>
              <a:spcAft>
                <a:spcPct val="0"/>
              </a:spcAft>
              <a:defRPr/>
            </a:pPr>
            <a:r>
              <a:rPr kumimoji="1" lang="en-GB" sz="4396" kern="1200" dirty="0">
                <a:solidFill>
                  <a:srgbClr val="000000"/>
                </a:solidFill>
                <a:latin typeface="Helvetica Neue Medium"/>
              </a:rPr>
              <a:t>Radio frequency reflectometry</a:t>
            </a:r>
          </a:p>
        </p:txBody>
      </p:sp>
      <mc:AlternateContent xmlns:mc="http://schemas.openxmlformats.org/markup-compatibility/2006" xmlns:a14="http://schemas.microsoft.com/office/drawing/2010/main">
        <mc:Choice Requires="a14">
          <p:sp>
            <p:nvSpPr>
              <p:cNvPr id="5" name="TextBox 36">
                <a:extLst>
                  <a:ext uri="{FF2B5EF4-FFF2-40B4-BE49-F238E27FC236}">
                    <a16:creationId xmlns:a16="http://schemas.microsoft.com/office/drawing/2014/main" id="{7E9D3FCC-4F35-F622-321A-87E5B82C0BAA}"/>
                  </a:ext>
                </a:extLst>
              </p:cNvPr>
              <p:cNvSpPr txBox="1"/>
              <p:nvPr/>
            </p:nvSpPr>
            <p:spPr>
              <a:xfrm>
                <a:off x="1930328" y="2664602"/>
                <a:ext cx="7378174" cy="953210"/>
              </a:xfrm>
              <a:prstGeom prst="rect">
                <a:avLst/>
              </a:prstGeom>
              <a:noFill/>
            </p:spPr>
            <p:txBody>
              <a:bodyPr wrap="none" rtlCol="0">
                <a:spAutoFit/>
              </a:bodyPr>
              <a:lstStyle/>
              <a:p>
                <a:pPr algn="l" defTabSz="1826972" hangingPunct="1">
                  <a:defRPr/>
                </a:pPr>
                <a14:m>
                  <m:oMathPara xmlns:m="http://schemas.openxmlformats.org/officeDocument/2006/math">
                    <m:oMathParaPr>
                      <m:jc m:val="centerGroup"/>
                    </m:oMathParaPr>
                    <m:oMath xmlns:m="http://schemas.openxmlformats.org/officeDocument/2006/math">
                      <m:r>
                        <m:rPr>
                          <m:sty m:val="p"/>
                        </m:rPr>
                        <a:rPr lang="en-GB" sz="5594" kern="1200">
                          <a:solidFill>
                            <a:prstClr val="black"/>
                          </a:solidFill>
                          <a:latin typeface="Cambria Math" panose="02040503050406030204" pitchFamily="18" charset="0"/>
                        </a:rPr>
                        <m:t>SNR</m:t>
                      </m:r>
                      <m:r>
                        <a:rPr lang="en-GB" sz="5594" i="1" kern="1200">
                          <a:solidFill>
                            <a:prstClr val="black"/>
                          </a:solidFill>
                          <a:latin typeface="Cambria Math" panose="02040503050406030204" pitchFamily="18" charset="0"/>
                        </a:rPr>
                        <m:t>=</m:t>
                      </m:r>
                      <m:sSup>
                        <m:sSupPr>
                          <m:ctrlPr>
                            <a:rPr lang="en-GB" sz="5594" i="1" kern="1200">
                              <a:solidFill>
                                <a:prstClr val="black"/>
                              </a:solidFill>
                              <a:latin typeface="Cambria Math" panose="02040503050406030204" pitchFamily="18" charset="0"/>
                            </a:rPr>
                          </m:ctrlPr>
                        </m:sSupPr>
                        <m:e>
                          <m:d>
                            <m:dPr>
                              <m:ctrlPr>
                                <a:rPr lang="en-GB" sz="5594" i="1" kern="1200">
                                  <a:solidFill>
                                    <a:prstClr val="black"/>
                                  </a:solidFill>
                                  <a:latin typeface="Cambria Math" panose="02040503050406030204" pitchFamily="18" charset="0"/>
                                </a:rPr>
                              </m:ctrlPr>
                            </m:dPr>
                            <m:e>
                              <m:sSub>
                                <m:sSubPr>
                                  <m:ctrlPr>
                                    <a:rPr lang="en-GB" sz="5594" i="1" kern="1200">
                                      <a:solidFill>
                                        <a:prstClr val="black"/>
                                      </a:solidFill>
                                      <a:latin typeface="Cambria Math" panose="02040503050406030204" pitchFamily="18" charset="0"/>
                                    </a:rPr>
                                  </m:ctrlPr>
                                </m:sSubPr>
                                <m:e>
                                  <m:r>
                                    <a:rPr lang="en-GB" sz="5594" i="1" kern="1200">
                                      <a:solidFill>
                                        <a:prstClr val="black"/>
                                      </a:solidFill>
                                      <a:latin typeface="Cambria Math" panose="02040503050406030204" pitchFamily="18" charset="0"/>
                                    </a:rPr>
                                    <m:t>∆</m:t>
                                  </m:r>
                                  <m:r>
                                    <a:rPr lang="en-GB" sz="5594" i="1" kern="1200">
                                      <a:solidFill>
                                        <a:prstClr val="black"/>
                                      </a:solidFill>
                                      <a:latin typeface="Cambria Math" panose="02040503050406030204" pitchFamily="18" charset="0"/>
                                    </a:rPr>
                                    <m:t>𝑉</m:t>
                                  </m:r>
                                </m:e>
                                <m:sub>
                                  <m:r>
                                    <a:rPr lang="en-GB" sz="5594" i="1" kern="1200">
                                      <a:solidFill>
                                        <a:prstClr val="black"/>
                                      </a:solidFill>
                                      <a:latin typeface="Cambria Math" panose="02040503050406030204" pitchFamily="18" charset="0"/>
                                    </a:rPr>
                                    <m:t>𝑜𝑢𝑡</m:t>
                                  </m:r>
                                </m:sub>
                              </m:sSub>
                              <m:r>
                                <a:rPr lang="en-GB" sz="5594" i="1" kern="1200">
                                  <a:solidFill>
                                    <a:prstClr val="black"/>
                                  </a:solidFill>
                                  <a:latin typeface="Cambria Math" panose="02040503050406030204" pitchFamily="18" charset="0"/>
                                </a:rPr>
                                <m:t>/</m:t>
                              </m:r>
                              <m:sSub>
                                <m:sSubPr>
                                  <m:ctrlPr>
                                    <a:rPr lang="en-GB" sz="5594" i="1" kern="1200">
                                      <a:solidFill>
                                        <a:prstClr val="black"/>
                                      </a:solidFill>
                                      <a:latin typeface="Cambria Math" panose="02040503050406030204" pitchFamily="18" charset="0"/>
                                    </a:rPr>
                                  </m:ctrlPr>
                                </m:sSubPr>
                                <m:e>
                                  <m:r>
                                    <a:rPr lang="en-GB" sz="5594" i="1" kern="1200">
                                      <a:solidFill>
                                        <a:prstClr val="black"/>
                                      </a:solidFill>
                                      <a:latin typeface="Cambria Math" panose="02040503050406030204" pitchFamily="18" charset="0"/>
                                    </a:rPr>
                                    <m:t>𝑉</m:t>
                                  </m:r>
                                </m:e>
                                <m:sub>
                                  <m:r>
                                    <a:rPr lang="en-GB" sz="5594" i="1" kern="1200">
                                      <a:solidFill>
                                        <a:prstClr val="black"/>
                                      </a:solidFill>
                                      <a:latin typeface="Cambria Math" panose="02040503050406030204" pitchFamily="18" charset="0"/>
                                    </a:rPr>
                                    <m:t>𝑁𝑜𝑖𝑠𝑒</m:t>
                                  </m:r>
                                </m:sub>
                              </m:sSub>
                            </m:e>
                          </m:d>
                        </m:e>
                        <m:sup>
                          <m:r>
                            <a:rPr lang="en-GB" sz="5594" i="1" kern="1200">
                              <a:solidFill>
                                <a:prstClr val="black"/>
                              </a:solidFill>
                              <a:latin typeface="Cambria Math" panose="02040503050406030204" pitchFamily="18" charset="0"/>
                            </a:rPr>
                            <m:t>2</m:t>
                          </m:r>
                        </m:sup>
                      </m:sSup>
                    </m:oMath>
                  </m:oMathPara>
                </a14:m>
                <a:endParaRPr lang="en-GB" sz="5594" kern="1200" dirty="0">
                  <a:solidFill>
                    <a:prstClr val="black"/>
                  </a:solidFill>
                  <a:latin typeface="Calibri"/>
                </a:endParaRPr>
              </a:p>
            </p:txBody>
          </p:sp>
        </mc:Choice>
        <mc:Fallback xmlns="">
          <p:sp>
            <p:nvSpPr>
              <p:cNvPr id="5" name="TextBox 36">
                <a:extLst>
                  <a:ext uri="{FF2B5EF4-FFF2-40B4-BE49-F238E27FC236}">
                    <a16:creationId xmlns:a16="http://schemas.microsoft.com/office/drawing/2014/main" id="{7E9D3FCC-4F35-F622-321A-87E5B82C0BAA}"/>
                  </a:ext>
                </a:extLst>
              </p:cNvPr>
              <p:cNvSpPr txBox="1">
                <a:spLocks noRot="1" noChangeAspect="1" noMove="1" noResize="1" noEditPoints="1" noAdjustHandles="1" noChangeArrowheads="1" noChangeShapeType="1" noTextEdit="1"/>
              </p:cNvSpPr>
              <p:nvPr/>
            </p:nvSpPr>
            <p:spPr>
              <a:xfrm>
                <a:off x="1930328" y="2664602"/>
                <a:ext cx="7378174" cy="953210"/>
              </a:xfrm>
              <a:prstGeom prst="rect">
                <a:avLst/>
              </a:prstGeom>
              <a:blipFill>
                <a:blip r:embed="rId5"/>
                <a:stretch>
                  <a:fillRect/>
                </a:stretch>
              </a:blipFill>
            </p:spPr>
            <p:txBody>
              <a:bodyPr/>
              <a:lstStyle/>
              <a:p>
                <a:r>
                  <a:rPr lang="en-GB">
                    <a:noFill/>
                  </a:rPr>
                  <a:t> </a:t>
                </a:r>
              </a:p>
            </p:txBody>
          </p:sp>
        </mc:Fallback>
      </mc:AlternateContent>
      <p:sp>
        <p:nvSpPr>
          <p:cNvPr id="8" name="TextBox 13">
            <a:extLst>
              <a:ext uri="{FF2B5EF4-FFF2-40B4-BE49-F238E27FC236}">
                <a16:creationId xmlns:a16="http://schemas.microsoft.com/office/drawing/2014/main" id="{435797A4-CE39-5988-5451-38A8B98054F3}"/>
              </a:ext>
            </a:extLst>
          </p:cNvPr>
          <p:cNvSpPr txBox="1"/>
          <p:nvPr/>
        </p:nvSpPr>
        <p:spPr>
          <a:xfrm>
            <a:off x="891373" y="1627572"/>
            <a:ext cx="5144357" cy="768800"/>
          </a:xfrm>
          <a:prstGeom prst="rect">
            <a:avLst/>
          </a:prstGeom>
          <a:noFill/>
        </p:spPr>
        <p:txBody>
          <a:bodyPr wrap="none" rtlCol="0">
            <a:spAutoFit/>
          </a:bodyPr>
          <a:lstStyle/>
          <a:p>
            <a:pPr algn="l" defTabSz="1826972" eaLnBrk="0" fontAlgn="base">
              <a:spcBef>
                <a:spcPct val="0"/>
              </a:spcBef>
              <a:spcAft>
                <a:spcPct val="0"/>
              </a:spcAft>
              <a:defRPr/>
            </a:pPr>
            <a:r>
              <a:rPr kumimoji="1" lang="en-GB" sz="4396" kern="1200" dirty="0">
                <a:solidFill>
                  <a:srgbClr val="000000"/>
                </a:solidFill>
                <a:latin typeface="Helvetica Neue Medium"/>
              </a:rPr>
              <a:t>Signal to noise ratio</a:t>
            </a:r>
          </a:p>
        </p:txBody>
      </p:sp>
      <mc:AlternateContent xmlns:mc="http://schemas.openxmlformats.org/markup-compatibility/2006" xmlns:a14="http://schemas.microsoft.com/office/drawing/2010/main">
        <mc:Choice Requires="a14">
          <p:sp>
            <p:nvSpPr>
              <p:cNvPr id="14" name="Rectangle 172">
                <a:extLst>
                  <a:ext uri="{FF2B5EF4-FFF2-40B4-BE49-F238E27FC236}">
                    <a16:creationId xmlns:a16="http://schemas.microsoft.com/office/drawing/2014/main" id="{6E99E21C-617A-C610-7C86-CAA707B12D80}"/>
                  </a:ext>
                </a:extLst>
              </p:cNvPr>
              <p:cNvSpPr/>
              <p:nvPr/>
            </p:nvSpPr>
            <p:spPr>
              <a:xfrm>
                <a:off x="1422105" y="9383364"/>
                <a:ext cx="11821378" cy="2800767"/>
              </a:xfrm>
              <a:prstGeom prst="rect">
                <a:avLst/>
              </a:prstGeom>
            </p:spPr>
            <p:txBody>
              <a:bodyPr wrap="none">
                <a:spAutoFit/>
              </a:bodyPr>
              <a:lstStyle/>
              <a:p>
                <a:pPr algn="l" defTabSz="1826972" eaLnBrk="0" fontAlgn="base">
                  <a:spcBef>
                    <a:spcPct val="0"/>
                  </a:spcBef>
                  <a:spcAft>
                    <a:spcPct val="0"/>
                  </a:spcAft>
                  <a:defRPr/>
                </a:pPr>
                <a14:m>
                  <m:oMath xmlns:m="http://schemas.openxmlformats.org/officeDocument/2006/math">
                    <m:r>
                      <a:rPr kumimoji="1" lang="en-GB" sz="4400" i="1" kern="1200" smtClean="0">
                        <a:solidFill>
                          <a:srgbClr val="0070C0"/>
                        </a:solidFill>
                        <a:latin typeface="Cambria Math" panose="02040503050406030204" pitchFamily="18" charset="0"/>
                        <a:ea typeface="Cambria Math" panose="02040503050406030204" pitchFamily="18" charset="0"/>
                      </a:rPr>
                      <m:t>𝛽</m:t>
                    </m:r>
                  </m:oMath>
                </a14:m>
                <a:r>
                  <a:rPr kumimoji="1" lang="en-GB" sz="4400" kern="1200" dirty="0">
                    <a:solidFill>
                      <a:srgbClr val="0070C0"/>
                    </a:solidFill>
                    <a:latin typeface="HGPｺﾞｼｯｸE" charset="-128"/>
                    <a:ea typeface="HGPｺﾞｼｯｸE" charset="-128"/>
                  </a:rPr>
                  <a:t> </a:t>
                </a:r>
                <a:r>
                  <a:rPr kumimoji="1" lang="en-GB" sz="4400" kern="1200" dirty="0">
                    <a:solidFill>
                      <a:srgbClr val="0070C0"/>
                    </a:solidFill>
                    <a:latin typeface="Helvetica Neue Medium"/>
                    <a:ea typeface="HGPｺﾞｼｯｸE" charset="-128"/>
                  </a:rPr>
                  <a:t>= coupling coefficient</a:t>
                </a:r>
              </a:p>
              <a:p>
                <a:pPr algn="l" defTabSz="1826972" eaLnBrk="0" fontAlgn="base">
                  <a:spcBef>
                    <a:spcPct val="0"/>
                  </a:spcBef>
                  <a:spcAft>
                    <a:spcPct val="0"/>
                  </a:spcAft>
                  <a:defRPr/>
                </a:pPr>
                <a14:m>
                  <m:oMath xmlns:m="http://schemas.openxmlformats.org/officeDocument/2006/math">
                    <m:sSub>
                      <m:sSubPr>
                        <m:ctrlPr>
                          <a:rPr kumimoji="1" lang="en-GB" sz="4400" i="1" kern="1200" dirty="0" smtClean="0">
                            <a:solidFill>
                              <a:srgbClr val="0070C0"/>
                            </a:solidFill>
                            <a:latin typeface="Cambria Math" panose="02040503050406030204" pitchFamily="18" charset="0"/>
                            <a:ea typeface="HGPｺﾞｼｯｸE" charset="-128"/>
                          </a:rPr>
                        </m:ctrlPr>
                      </m:sSubPr>
                      <m:e>
                        <m:r>
                          <a:rPr kumimoji="1" lang="en-GB" sz="4400" b="0" i="1" kern="1200" dirty="0" smtClean="0">
                            <a:solidFill>
                              <a:srgbClr val="0070C0"/>
                            </a:solidFill>
                            <a:latin typeface="Cambria Math" panose="02040503050406030204" pitchFamily="18" charset="0"/>
                            <a:ea typeface="HGPｺﾞｼｯｸE" charset="-128"/>
                          </a:rPr>
                          <m:t>𝑍</m:t>
                        </m:r>
                      </m:e>
                      <m:sub>
                        <m:r>
                          <a:rPr kumimoji="1" lang="en-GB" sz="4400" b="0" i="1" kern="1200" dirty="0" smtClean="0">
                            <a:solidFill>
                              <a:srgbClr val="0070C0"/>
                            </a:solidFill>
                            <a:latin typeface="Cambria Math" panose="02040503050406030204" pitchFamily="18" charset="0"/>
                            <a:ea typeface="HGPｺﾞｼｯｸE" charset="-128"/>
                          </a:rPr>
                          <m:t>𝑟</m:t>
                        </m:r>
                      </m:sub>
                    </m:sSub>
                  </m:oMath>
                </a14:m>
                <a:r>
                  <a:rPr kumimoji="1" lang="en-GB" sz="4400" kern="1200" dirty="0">
                    <a:solidFill>
                      <a:srgbClr val="0070C0"/>
                    </a:solidFill>
                    <a:latin typeface="Helvetica Neue Medium"/>
                    <a:ea typeface="HGPｺﾞｼｯｸE" charset="-128"/>
                  </a:rPr>
                  <a:t> = resonator impedance</a:t>
                </a:r>
              </a:p>
              <a:p>
                <a:pPr algn="l" defTabSz="1826972" eaLnBrk="0" fontAlgn="base">
                  <a:spcBef>
                    <a:spcPct val="0"/>
                  </a:spcBef>
                  <a:spcAft>
                    <a:spcPct val="0"/>
                  </a:spcAft>
                  <a:defRPr/>
                </a:pPr>
                <a14:m>
                  <m:oMath xmlns:m="http://schemas.openxmlformats.org/officeDocument/2006/math">
                    <m:r>
                      <a:rPr kumimoji="1" lang="en-GB" sz="4400" i="1" kern="1200">
                        <a:solidFill>
                          <a:srgbClr val="0070C0"/>
                        </a:solidFill>
                        <a:latin typeface="Cambria Math" panose="02040503050406030204" pitchFamily="18" charset="0"/>
                        <a:ea typeface="Cambria Math" panose="02040503050406030204" pitchFamily="18" charset="0"/>
                      </a:rPr>
                      <m:t>∆</m:t>
                    </m:r>
                    <m:r>
                      <a:rPr kumimoji="1" lang="en-GB" sz="4400" i="1" kern="1200">
                        <a:solidFill>
                          <a:srgbClr val="0070C0"/>
                        </a:solidFill>
                        <a:latin typeface="Cambria Math" panose="02040503050406030204" pitchFamily="18" charset="0"/>
                        <a:ea typeface="Cambria Math" panose="02040503050406030204" pitchFamily="18" charset="0"/>
                      </a:rPr>
                      <m:t>𝑅</m:t>
                    </m:r>
                    <m:r>
                      <a:rPr kumimoji="1" lang="en-GB" sz="4400" i="1" kern="1200">
                        <a:solidFill>
                          <a:srgbClr val="0070C0"/>
                        </a:solidFill>
                        <a:latin typeface="Cambria Math" panose="02040503050406030204" pitchFamily="18" charset="0"/>
                        <a:ea typeface="Cambria Math" panose="02040503050406030204" pitchFamily="18" charset="0"/>
                      </a:rPr>
                      <m:t>, </m:t>
                    </m:r>
                    <m:r>
                      <a:rPr kumimoji="1" lang="en-GB" sz="4400" i="1" kern="1200">
                        <a:solidFill>
                          <a:srgbClr val="0070C0"/>
                        </a:solidFill>
                        <a:latin typeface="Cambria Math" panose="02040503050406030204" pitchFamily="18" charset="0"/>
                        <a:ea typeface="Cambria Math" panose="02040503050406030204" pitchFamily="18" charset="0"/>
                      </a:rPr>
                      <m:t>𝑅</m:t>
                    </m:r>
                  </m:oMath>
                </a14:m>
                <a:r>
                  <a:rPr kumimoji="1" lang="en-GB" sz="4400" kern="1200" dirty="0">
                    <a:solidFill>
                      <a:srgbClr val="0070C0"/>
                    </a:solidFill>
                    <a:latin typeface="HGPｺﾞｼｯｸE" charset="-128"/>
                    <a:ea typeface="HGPｺﾞｼｯｸE" charset="-128"/>
                  </a:rPr>
                  <a:t> </a:t>
                </a:r>
                <a:r>
                  <a:rPr kumimoji="1" lang="en-GB" sz="4400" kern="1200" dirty="0">
                    <a:solidFill>
                      <a:srgbClr val="0070C0"/>
                    </a:solidFill>
                    <a:ea typeface="HGPｺﾞｼｯｸE" charset="-128"/>
                  </a:rPr>
                  <a:t>=&gt; contain resonator losses -&gt; maximise</a:t>
                </a:r>
                <a:endParaRPr kumimoji="1" lang="en-GB" sz="4400" i="1" kern="1200" dirty="0">
                  <a:solidFill>
                    <a:srgbClr val="0070C0"/>
                  </a:solidFill>
                  <a:latin typeface="Cambria Math" panose="02040503050406030204" pitchFamily="18" charset="0"/>
                  <a:ea typeface="Cambria Math" panose="02040503050406030204" pitchFamily="18" charset="0"/>
                </a:endParaRPr>
              </a:p>
              <a:p>
                <a:pPr algn="l" defTabSz="1826972" eaLnBrk="0" fontAlgn="base">
                  <a:spcBef>
                    <a:spcPct val="0"/>
                  </a:spcBef>
                  <a:spcAft>
                    <a:spcPct val="0"/>
                  </a:spcAft>
                  <a:defRPr/>
                </a:pPr>
                <a:endParaRPr kumimoji="1" lang="en-GB" sz="4400" kern="1200" dirty="0">
                  <a:solidFill>
                    <a:srgbClr val="16E7CF">
                      <a:lumMod val="75000"/>
                    </a:srgbClr>
                  </a:solidFill>
                  <a:latin typeface="Helvetica Neue Medium"/>
                  <a:ea typeface="HGPｺﾞｼｯｸE" charset="-128"/>
                </a:endParaRPr>
              </a:p>
            </p:txBody>
          </p:sp>
        </mc:Choice>
        <mc:Fallback xmlns="">
          <p:sp>
            <p:nvSpPr>
              <p:cNvPr id="14" name="Rectangle 172">
                <a:extLst>
                  <a:ext uri="{FF2B5EF4-FFF2-40B4-BE49-F238E27FC236}">
                    <a16:creationId xmlns:a16="http://schemas.microsoft.com/office/drawing/2014/main" id="{6E99E21C-617A-C610-7C86-CAA707B12D80}"/>
                  </a:ext>
                </a:extLst>
              </p:cNvPr>
              <p:cNvSpPr>
                <a:spLocks noRot="1" noChangeAspect="1" noMove="1" noResize="1" noEditPoints="1" noAdjustHandles="1" noChangeArrowheads="1" noChangeShapeType="1" noTextEdit="1"/>
              </p:cNvSpPr>
              <p:nvPr/>
            </p:nvSpPr>
            <p:spPr>
              <a:xfrm>
                <a:off x="1422105" y="9383364"/>
                <a:ext cx="11821378" cy="2800767"/>
              </a:xfrm>
              <a:prstGeom prst="rect">
                <a:avLst/>
              </a:prstGeom>
              <a:blipFill>
                <a:blip r:embed="rId6"/>
                <a:stretch>
                  <a:fillRect t="-4348" r="-1186"/>
                </a:stretch>
              </a:blipFill>
            </p:spPr>
            <p:txBody>
              <a:bodyPr/>
              <a:lstStyle/>
              <a:p>
                <a:r>
                  <a:rPr lang="en-GB">
                    <a:noFill/>
                  </a:rPr>
                  <a:t> </a:t>
                </a:r>
              </a:p>
            </p:txBody>
          </p:sp>
        </mc:Fallback>
      </mc:AlternateContent>
      <p:grpSp>
        <p:nvGrpSpPr>
          <p:cNvPr id="2" name="Group 1">
            <a:extLst>
              <a:ext uri="{FF2B5EF4-FFF2-40B4-BE49-F238E27FC236}">
                <a16:creationId xmlns:a16="http://schemas.microsoft.com/office/drawing/2014/main" id="{63663A0A-8029-5090-1645-1DC55E9D750D}"/>
              </a:ext>
            </a:extLst>
          </p:cNvPr>
          <p:cNvGrpSpPr/>
          <p:nvPr/>
        </p:nvGrpSpPr>
        <p:grpSpPr>
          <a:xfrm>
            <a:off x="950836" y="4067398"/>
            <a:ext cx="11228138" cy="3363334"/>
            <a:chOff x="469068" y="2033699"/>
            <a:chExt cx="5614069" cy="1681667"/>
          </a:xfrm>
        </p:grpSpPr>
        <mc:AlternateContent xmlns:mc="http://schemas.openxmlformats.org/markup-compatibility/2006" xmlns:a14="http://schemas.microsoft.com/office/drawing/2010/main">
          <mc:Choice Requires="a14">
            <p:sp>
              <p:nvSpPr>
                <p:cNvPr id="15" name="TextBox 37">
                  <a:extLst>
                    <a:ext uri="{FF2B5EF4-FFF2-40B4-BE49-F238E27FC236}">
                      <a16:creationId xmlns:a16="http://schemas.microsoft.com/office/drawing/2014/main" id="{73C8433E-3007-6978-229A-6CCEDD917068}"/>
                    </a:ext>
                  </a:extLst>
                </p:cNvPr>
                <p:cNvSpPr txBox="1"/>
                <p:nvPr/>
              </p:nvSpPr>
              <p:spPr>
                <a:xfrm>
                  <a:off x="469068" y="2608364"/>
                  <a:ext cx="5614069" cy="1107002"/>
                </a:xfrm>
                <a:prstGeom prst="rect">
                  <a:avLst/>
                </a:prstGeom>
                <a:noFill/>
              </p:spPr>
              <p:txBody>
                <a:bodyPr wrap="none" rtlCol="0">
                  <a:spAutoFit/>
                </a:bodyPr>
                <a:lstStyle/>
                <a:p>
                  <a:pPr algn="l" defTabSz="1826972" hangingPunct="1">
                    <a:defRPr/>
                  </a:pPr>
                  <a14:m>
                    <m:oMathPara xmlns:m="http://schemas.openxmlformats.org/officeDocument/2006/math">
                      <m:oMathParaPr>
                        <m:jc m:val="centerGroup"/>
                      </m:oMathParaPr>
                      <m:oMath xmlns:m="http://schemas.openxmlformats.org/officeDocument/2006/math">
                        <m:sSubSup>
                          <m:sSubSupPr>
                            <m:ctrlPr>
                              <a:rPr lang="en-GB" sz="5594" i="1" kern="1200" smtClean="0">
                                <a:solidFill>
                                  <a:prstClr val="black"/>
                                </a:solidFill>
                                <a:latin typeface="Cambria Math" panose="02040503050406030204" pitchFamily="18" charset="0"/>
                              </a:rPr>
                            </m:ctrlPr>
                          </m:sSubSupPr>
                          <m:e>
                            <m:r>
                              <a:rPr lang="en-GB" sz="5594" b="0" i="1" kern="1200" smtClean="0">
                                <a:solidFill>
                                  <a:prstClr val="black"/>
                                </a:solidFill>
                                <a:latin typeface="Cambria Math" panose="02040503050406030204" pitchFamily="18" charset="0"/>
                              </a:rPr>
                              <m:t>𝑡</m:t>
                            </m:r>
                          </m:e>
                          <m:sub>
                            <m:r>
                              <a:rPr lang="en-GB" sz="5594" b="0" i="1" kern="1200" smtClean="0">
                                <a:solidFill>
                                  <a:prstClr val="black"/>
                                </a:solidFill>
                                <a:latin typeface="Cambria Math" panose="02040503050406030204" pitchFamily="18" charset="0"/>
                              </a:rPr>
                              <m:t>𝑚𝑖𝑛</m:t>
                            </m:r>
                          </m:sub>
                          <m:sup>
                            <m:r>
                              <a:rPr lang="en-GB" sz="5594" b="0" i="1" kern="1200" smtClean="0">
                                <a:solidFill>
                                  <a:prstClr val="black"/>
                                </a:solidFill>
                                <a:latin typeface="Cambria Math" panose="02040503050406030204" pitchFamily="18" charset="0"/>
                              </a:rPr>
                              <m:t>−1</m:t>
                            </m:r>
                          </m:sup>
                        </m:sSubSup>
                        <m:r>
                          <a:rPr lang="en-GB" sz="5594" i="1" kern="1200">
                            <a:solidFill>
                              <a:prstClr val="black"/>
                            </a:solidFill>
                            <a:latin typeface="Cambria Math" panose="02040503050406030204" pitchFamily="18" charset="0"/>
                            <a:ea typeface="Cambria Math" panose="02040503050406030204" pitchFamily="18" charset="0"/>
                          </a:rPr>
                          <m:t>∝</m:t>
                        </m:r>
                        <m:f>
                          <m:fPr>
                            <m:ctrlPr>
                              <a:rPr kumimoji="1" lang="en-GB" sz="5594" i="1" kern="1200" smtClean="0">
                                <a:solidFill>
                                  <a:srgbClr val="0070C0"/>
                                </a:solidFill>
                                <a:latin typeface="Cambria Math" panose="02040503050406030204" pitchFamily="18" charset="0"/>
                              </a:rPr>
                            </m:ctrlPr>
                          </m:fPr>
                          <m:num>
                            <m:r>
                              <a:rPr kumimoji="1" lang="en-GB" sz="5594" i="1" kern="1200">
                                <a:solidFill>
                                  <a:srgbClr val="0070C0"/>
                                </a:solidFill>
                                <a:latin typeface="Cambria Math" panose="02040503050406030204" pitchFamily="18" charset="0"/>
                                <a:ea typeface="Cambria Math" panose="02040503050406030204" pitchFamily="18" charset="0"/>
                              </a:rPr>
                              <m:t>𝛽</m:t>
                            </m:r>
                          </m:num>
                          <m:den>
                            <m:sSup>
                              <m:sSupPr>
                                <m:ctrlPr>
                                  <a:rPr kumimoji="1" lang="en-GB" sz="5594" i="1" kern="1200">
                                    <a:solidFill>
                                      <a:srgbClr val="0070C0"/>
                                    </a:solidFill>
                                    <a:latin typeface="Cambria Math" panose="02040503050406030204" pitchFamily="18" charset="0"/>
                                  </a:rPr>
                                </m:ctrlPr>
                              </m:sSupPr>
                              <m:e>
                                <m:d>
                                  <m:dPr>
                                    <m:ctrlPr>
                                      <a:rPr kumimoji="1" lang="en-GB" sz="5594" i="1" kern="1200">
                                        <a:solidFill>
                                          <a:srgbClr val="0070C0"/>
                                        </a:solidFill>
                                        <a:latin typeface="Cambria Math" panose="02040503050406030204" pitchFamily="18" charset="0"/>
                                      </a:rPr>
                                    </m:ctrlPr>
                                  </m:dPr>
                                  <m:e>
                                    <m:r>
                                      <a:rPr kumimoji="1" lang="en-GB" sz="5594" i="1" kern="1200">
                                        <a:solidFill>
                                          <a:srgbClr val="0070C0"/>
                                        </a:solidFill>
                                        <a:latin typeface="Cambria Math" panose="02040503050406030204" pitchFamily="18" charset="0"/>
                                      </a:rPr>
                                      <m:t>1+</m:t>
                                    </m:r>
                                    <m:r>
                                      <a:rPr kumimoji="1" lang="en-GB" sz="5594" i="1" kern="1200">
                                        <a:solidFill>
                                          <a:srgbClr val="0070C0"/>
                                        </a:solidFill>
                                        <a:latin typeface="Cambria Math" panose="02040503050406030204" pitchFamily="18" charset="0"/>
                                        <a:ea typeface="Cambria Math" panose="02040503050406030204" pitchFamily="18" charset="0"/>
                                      </a:rPr>
                                      <m:t>𝛽</m:t>
                                    </m:r>
                                  </m:e>
                                </m:d>
                              </m:e>
                              <m:sup>
                                <m:r>
                                  <a:rPr kumimoji="1" lang="en-GB" sz="5594" i="1" kern="1200">
                                    <a:solidFill>
                                      <a:srgbClr val="0070C0"/>
                                    </a:solidFill>
                                    <a:latin typeface="Cambria Math" panose="02040503050406030204" pitchFamily="18" charset="0"/>
                                  </a:rPr>
                                  <m:t>2</m:t>
                                </m:r>
                              </m:sup>
                            </m:sSup>
                          </m:den>
                        </m:f>
                        <m:sSubSup>
                          <m:sSubSupPr>
                            <m:ctrlPr>
                              <a:rPr kumimoji="1" lang="en-GB" sz="5594" i="1" kern="1200" smtClean="0">
                                <a:solidFill>
                                  <a:srgbClr val="0070C0"/>
                                </a:solidFill>
                                <a:latin typeface="Cambria Math" panose="02040503050406030204" pitchFamily="18" charset="0"/>
                              </a:rPr>
                            </m:ctrlPr>
                          </m:sSubSupPr>
                          <m:e>
                            <m:r>
                              <a:rPr kumimoji="1" lang="en-GB" sz="5594" b="0" i="1" kern="1200" smtClean="0">
                                <a:solidFill>
                                  <a:srgbClr val="0070C0"/>
                                </a:solidFill>
                                <a:latin typeface="Cambria Math" panose="02040503050406030204" pitchFamily="18" charset="0"/>
                              </a:rPr>
                              <m:t>𝑍</m:t>
                            </m:r>
                          </m:e>
                          <m:sub>
                            <m:r>
                              <a:rPr kumimoji="1" lang="en-GB" sz="5594" b="0" i="1" kern="1200" smtClean="0">
                                <a:solidFill>
                                  <a:srgbClr val="0070C0"/>
                                </a:solidFill>
                                <a:latin typeface="Cambria Math" panose="02040503050406030204" pitchFamily="18" charset="0"/>
                              </a:rPr>
                              <m:t>𝑟</m:t>
                            </m:r>
                          </m:sub>
                          <m:sup>
                            <m:r>
                              <a:rPr kumimoji="1" lang="en-GB" sz="5594" b="0" i="1" kern="1200" smtClean="0">
                                <a:solidFill>
                                  <a:srgbClr val="0070C0"/>
                                </a:solidFill>
                                <a:latin typeface="Cambria Math" panose="02040503050406030204" pitchFamily="18" charset="0"/>
                              </a:rPr>
                              <m:t>2</m:t>
                            </m:r>
                          </m:sup>
                        </m:sSubSup>
                        <m:sSup>
                          <m:sSupPr>
                            <m:ctrlPr>
                              <a:rPr kumimoji="1" lang="en-GB" sz="5594" i="1" kern="1200" smtClean="0">
                                <a:solidFill>
                                  <a:schemeClr val="accent6">
                                    <a:lumMod val="75000"/>
                                  </a:schemeClr>
                                </a:solidFill>
                                <a:latin typeface="Cambria Math" panose="02040503050406030204" pitchFamily="18" charset="0"/>
                              </a:rPr>
                            </m:ctrlPr>
                          </m:sSupPr>
                          <m:e>
                            <m:sSubSup>
                              <m:sSubSupPr>
                                <m:ctrlPr>
                                  <a:rPr kumimoji="1" lang="en-GB" sz="5594" i="1" kern="1200" smtClean="0">
                                    <a:solidFill>
                                      <a:schemeClr val="accent6">
                                        <a:lumMod val="75000"/>
                                      </a:schemeClr>
                                    </a:solidFill>
                                    <a:latin typeface="Cambria Math" panose="02040503050406030204" pitchFamily="18" charset="0"/>
                                  </a:rPr>
                                </m:ctrlPr>
                              </m:sSubSupPr>
                              <m:e>
                                <m:r>
                                  <a:rPr kumimoji="1" lang="en-GB" sz="5594" b="0" i="1" kern="1200" smtClean="0">
                                    <a:solidFill>
                                      <a:schemeClr val="accent6">
                                        <a:lumMod val="75000"/>
                                      </a:schemeClr>
                                    </a:solidFill>
                                    <a:latin typeface="Cambria Math" panose="02040503050406030204" pitchFamily="18" charset="0"/>
                                  </a:rPr>
                                  <m:t>𝐸</m:t>
                                </m:r>
                              </m:e>
                              <m:sub>
                                <m:r>
                                  <a:rPr kumimoji="1" lang="en-GB" sz="5594" b="0" i="1" kern="1200" smtClean="0">
                                    <a:solidFill>
                                      <a:schemeClr val="accent6">
                                        <a:lumMod val="75000"/>
                                      </a:schemeClr>
                                    </a:solidFill>
                                    <a:latin typeface="Cambria Math" panose="02040503050406030204" pitchFamily="18" charset="0"/>
                                  </a:rPr>
                                  <m:t>𝑐</m:t>
                                </m:r>
                              </m:sub>
                              <m:sup>
                                <m:r>
                                  <a:rPr kumimoji="1" lang="en-GB" sz="5594" b="0" i="1" kern="1200" smtClean="0">
                                    <a:solidFill>
                                      <a:schemeClr val="accent6">
                                        <a:lumMod val="75000"/>
                                      </a:schemeClr>
                                    </a:solidFill>
                                    <a:latin typeface="Cambria Math" panose="02040503050406030204" pitchFamily="18" charset="0"/>
                                  </a:rPr>
                                  <m:t>2</m:t>
                                </m:r>
                              </m:sup>
                            </m:sSubSup>
                            <m:d>
                              <m:dPr>
                                <m:ctrlPr>
                                  <a:rPr kumimoji="1" lang="en-GB" sz="5594" i="1" kern="1200" smtClean="0">
                                    <a:solidFill>
                                      <a:schemeClr val="accent6">
                                        <a:lumMod val="75000"/>
                                      </a:schemeClr>
                                    </a:solidFill>
                                    <a:latin typeface="Cambria Math" panose="02040503050406030204" pitchFamily="18" charset="0"/>
                                  </a:rPr>
                                </m:ctrlPr>
                              </m:dPr>
                              <m:e>
                                <m:f>
                                  <m:fPr>
                                    <m:ctrlPr>
                                      <a:rPr kumimoji="1" lang="en-GB" sz="5594" i="1" kern="1200">
                                        <a:solidFill>
                                          <a:schemeClr val="accent6">
                                            <a:lumMod val="75000"/>
                                          </a:schemeClr>
                                        </a:solidFill>
                                        <a:latin typeface="Cambria Math" panose="02040503050406030204" pitchFamily="18" charset="0"/>
                                      </a:rPr>
                                    </m:ctrlPr>
                                  </m:fPr>
                                  <m:num>
                                    <m:r>
                                      <a:rPr kumimoji="1" lang="en-GB" sz="5594" i="1" kern="1200">
                                        <a:solidFill>
                                          <a:schemeClr val="accent6">
                                            <a:lumMod val="75000"/>
                                          </a:schemeClr>
                                        </a:solidFill>
                                        <a:latin typeface="Cambria Math" panose="02040503050406030204" pitchFamily="18" charset="0"/>
                                        <a:ea typeface="Cambria Math" panose="02040503050406030204" pitchFamily="18" charset="0"/>
                                      </a:rPr>
                                      <m:t>∆</m:t>
                                    </m:r>
                                    <m:r>
                                      <a:rPr kumimoji="1" lang="en-GB" sz="5594" i="1" kern="1200">
                                        <a:solidFill>
                                          <a:schemeClr val="accent6">
                                            <a:lumMod val="75000"/>
                                          </a:schemeClr>
                                        </a:solidFill>
                                        <a:latin typeface="Cambria Math" panose="02040503050406030204" pitchFamily="18" charset="0"/>
                                        <a:ea typeface="Cambria Math" panose="02040503050406030204" pitchFamily="18" charset="0"/>
                                      </a:rPr>
                                      <m:t>𝑅</m:t>
                                    </m:r>
                                  </m:num>
                                  <m:den>
                                    <m:r>
                                      <a:rPr kumimoji="1" lang="en-GB" sz="5594" i="1" kern="1200">
                                        <a:solidFill>
                                          <a:schemeClr val="accent6">
                                            <a:lumMod val="75000"/>
                                          </a:schemeClr>
                                        </a:solidFill>
                                        <a:latin typeface="Cambria Math" panose="02040503050406030204" pitchFamily="18" charset="0"/>
                                      </a:rPr>
                                      <m:t>𝑅</m:t>
                                    </m:r>
                                  </m:den>
                                </m:f>
                              </m:e>
                            </m:d>
                          </m:e>
                          <m:sup>
                            <m:r>
                              <a:rPr kumimoji="1" lang="en-GB" sz="5594" b="0" i="1" kern="1200" smtClean="0">
                                <a:solidFill>
                                  <a:schemeClr val="accent6">
                                    <a:lumMod val="75000"/>
                                  </a:schemeClr>
                                </a:solidFill>
                                <a:latin typeface="Cambria Math" panose="02040503050406030204" pitchFamily="18" charset="0"/>
                              </a:rPr>
                              <m:t>2</m:t>
                            </m:r>
                          </m:sup>
                        </m:sSup>
                        <m:f>
                          <m:fPr>
                            <m:ctrlPr>
                              <a:rPr kumimoji="1" lang="en-GB" sz="5594" i="1" kern="1200" smtClean="0">
                                <a:solidFill>
                                  <a:srgbClr val="FF0000"/>
                                </a:solidFill>
                                <a:latin typeface="Cambria Math" panose="02040503050406030204" pitchFamily="18" charset="0"/>
                              </a:rPr>
                            </m:ctrlPr>
                          </m:fPr>
                          <m:num>
                            <m:r>
                              <a:rPr kumimoji="1" lang="en-GB" sz="5594" i="1" kern="1200">
                                <a:solidFill>
                                  <a:srgbClr val="FF0000"/>
                                </a:solidFill>
                                <a:latin typeface="Cambria Math" panose="02040503050406030204" pitchFamily="18" charset="0"/>
                              </a:rPr>
                              <m:t>1</m:t>
                            </m:r>
                          </m:num>
                          <m:den>
                            <m:sSub>
                              <m:sSubPr>
                                <m:ctrlPr>
                                  <a:rPr kumimoji="1" lang="en-GB" sz="5594" i="1" kern="1200">
                                    <a:solidFill>
                                      <a:srgbClr val="FF0000"/>
                                    </a:solidFill>
                                    <a:latin typeface="Cambria Math" panose="02040503050406030204" pitchFamily="18" charset="0"/>
                                  </a:rPr>
                                </m:ctrlPr>
                              </m:sSubPr>
                              <m:e>
                                <m:r>
                                  <a:rPr kumimoji="1" lang="en-GB" sz="5594" i="1" kern="1200">
                                    <a:solidFill>
                                      <a:srgbClr val="FF0000"/>
                                    </a:solidFill>
                                    <a:latin typeface="Cambria Math" panose="02040503050406030204" pitchFamily="18" charset="0"/>
                                  </a:rPr>
                                  <m:t>𝑘</m:t>
                                </m:r>
                              </m:e>
                              <m:sub>
                                <m:r>
                                  <a:rPr kumimoji="1" lang="en-GB" sz="5594" i="1" kern="1200">
                                    <a:solidFill>
                                      <a:srgbClr val="FF0000"/>
                                    </a:solidFill>
                                    <a:latin typeface="Cambria Math" panose="02040503050406030204" pitchFamily="18" charset="0"/>
                                  </a:rPr>
                                  <m:t>𝐵</m:t>
                                </m:r>
                              </m:sub>
                            </m:sSub>
                            <m:sSub>
                              <m:sSubPr>
                                <m:ctrlPr>
                                  <a:rPr kumimoji="1" lang="en-GB" sz="5594" i="1" kern="1200">
                                    <a:solidFill>
                                      <a:srgbClr val="FF0000"/>
                                    </a:solidFill>
                                    <a:latin typeface="Cambria Math" panose="02040503050406030204" pitchFamily="18" charset="0"/>
                                  </a:rPr>
                                </m:ctrlPr>
                              </m:sSubPr>
                              <m:e>
                                <m:r>
                                  <a:rPr kumimoji="1" lang="en-GB" sz="5594" i="1" kern="1200">
                                    <a:solidFill>
                                      <a:srgbClr val="FF0000"/>
                                    </a:solidFill>
                                    <a:latin typeface="Cambria Math" panose="02040503050406030204" pitchFamily="18" charset="0"/>
                                  </a:rPr>
                                  <m:t>𝑇</m:t>
                                </m:r>
                              </m:e>
                              <m:sub>
                                <m:r>
                                  <a:rPr kumimoji="1" lang="en-GB" sz="5594" i="1" kern="1200">
                                    <a:solidFill>
                                      <a:srgbClr val="FF0000"/>
                                    </a:solidFill>
                                    <a:latin typeface="Cambria Math" panose="02040503050406030204" pitchFamily="18" charset="0"/>
                                  </a:rPr>
                                  <m:t>𝑠𝑦𝑠</m:t>
                                </m:r>
                              </m:sub>
                            </m:sSub>
                          </m:den>
                        </m:f>
                      </m:oMath>
                    </m:oMathPara>
                  </a14:m>
                  <a:endParaRPr lang="en-GB" sz="5594" kern="1200" dirty="0">
                    <a:solidFill>
                      <a:prstClr val="black"/>
                    </a:solidFill>
                    <a:latin typeface="Calibri"/>
                  </a:endParaRPr>
                </a:p>
              </p:txBody>
            </p:sp>
          </mc:Choice>
          <mc:Fallback xmlns="">
            <p:sp>
              <p:nvSpPr>
                <p:cNvPr id="15" name="TextBox 37">
                  <a:extLst>
                    <a:ext uri="{FF2B5EF4-FFF2-40B4-BE49-F238E27FC236}">
                      <a16:creationId xmlns:a16="http://schemas.microsoft.com/office/drawing/2014/main" id="{73C8433E-3007-6978-229A-6CCEDD917068}"/>
                    </a:ext>
                  </a:extLst>
                </p:cNvPr>
                <p:cNvSpPr txBox="1">
                  <a:spLocks noRot="1" noChangeAspect="1" noMove="1" noResize="1" noEditPoints="1" noAdjustHandles="1" noChangeArrowheads="1" noChangeShapeType="1" noTextEdit="1"/>
                </p:cNvSpPr>
                <p:nvPr/>
              </p:nvSpPr>
              <p:spPr>
                <a:xfrm>
                  <a:off x="469068" y="2608364"/>
                  <a:ext cx="5614069" cy="1107002"/>
                </a:xfrm>
                <a:prstGeom prst="rect">
                  <a:avLst/>
                </a:prstGeom>
                <a:blipFill>
                  <a:blip r:embed="rId7"/>
                  <a:stretch>
                    <a:fillRect/>
                  </a:stretch>
                </a:blipFill>
              </p:spPr>
              <p:txBody>
                <a:bodyPr/>
                <a:lstStyle/>
                <a:p>
                  <a:r>
                    <a:rPr lang="en-GB">
                      <a:noFill/>
                    </a:rPr>
                    <a:t> </a:t>
                  </a:r>
                </a:p>
              </p:txBody>
            </p:sp>
          </mc:Fallback>
        </mc:AlternateContent>
        <p:sp>
          <p:nvSpPr>
            <p:cNvPr id="16" name="TextBox 169">
              <a:extLst>
                <a:ext uri="{FF2B5EF4-FFF2-40B4-BE49-F238E27FC236}">
                  <a16:creationId xmlns:a16="http://schemas.microsoft.com/office/drawing/2014/main" id="{E28BF5CE-5DDA-E58F-EDA4-C30EAE43FBD5}"/>
                </a:ext>
              </a:extLst>
            </p:cNvPr>
            <p:cNvSpPr txBox="1"/>
            <p:nvPr/>
          </p:nvSpPr>
          <p:spPr>
            <a:xfrm>
              <a:off x="505800" y="2033699"/>
              <a:ext cx="3754394" cy="384400"/>
            </a:xfrm>
            <a:prstGeom prst="rect">
              <a:avLst/>
            </a:prstGeom>
            <a:noFill/>
          </p:spPr>
          <p:txBody>
            <a:bodyPr wrap="none" rtlCol="0">
              <a:spAutoFit/>
            </a:bodyPr>
            <a:lstStyle/>
            <a:p>
              <a:pPr algn="l" defTabSz="1826972" eaLnBrk="0" fontAlgn="base">
                <a:spcBef>
                  <a:spcPct val="0"/>
                </a:spcBef>
                <a:spcAft>
                  <a:spcPct val="0"/>
                </a:spcAft>
                <a:defRPr/>
              </a:pPr>
              <a:r>
                <a:rPr kumimoji="1" lang="en-GB" sz="4396" kern="1200" dirty="0">
                  <a:solidFill>
                    <a:srgbClr val="000000"/>
                  </a:solidFill>
                  <a:latin typeface="Helvetica Neue Medium"/>
                </a:rPr>
                <a:t>Measurement rate  (SNR=1)*</a:t>
              </a:r>
            </a:p>
          </p:txBody>
        </p:sp>
      </p:grpSp>
      <mc:AlternateContent xmlns:mc="http://schemas.openxmlformats.org/markup-compatibility/2006" xmlns:a14="http://schemas.microsoft.com/office/drawing/2010/main">
        <mc:Choice Requires="a14">
          <p:sp>
            <p:nvSpPr>
              <p:cNvPr id="17" name="Rectangle 171">
                <a:extLst>
                  <a:ext uri="{FF2B5EF4-FFF2-40B4-BE49-F238E27FC236}">
                    <a16:creationId xmlns:a16="http://schemas.microsoft.com/office/drawing/2014/main" id="{D9E7101C-868A-9D32-7C83-173E318419B4}"/>
                  </a:ext>
                </a:extLst>
              </p:cNvPr>
              <p:cNvSpPr/>
              <p:nvPr/>
            </p:nvSpPr>
            <p:spPr>
              <a:xfrm>
                <a:off x="1457648" y="7647535"/>
                <a:ext cx="10005431" cy="1629677"/>
              </a:xfrm>
              <a:prstGeom prst="rect">
                <a:avLst/>
              </a:prstGeom>
            </p:spPr>
            <p:txBody>
              <a:bodyPr wrap="none">
                <a:spAutoFit/>
              </a:bodyPr>
              <a:lstStyle/>
              <a:p>
                <a:pPr algn="l" defTabSz="1826972" eaLnBrk="0" fontAlgn="base">
                  <a:spcBef>
                    <a:spcPct val="0"/>
                  </a:spcBef>
                  <a:spcAft>
                    <a:spcPct val="0"/>
                  </a:spcAft>
                  <a:defRPr/>
                </a:pPr>
                <a14:m>
                  <m:oMath xmlns:m="http://schemas.openxmlformats.org/officeDocument/2006/math">
                    <m:sSub>
                      <m:sSubPr>
                        <m:ctrlPr>
                          <a:rPr kumimoji="1" lang="en-GB" sz="4796" i="1" kern="1200" smtClean="0">
                            <a:solidFill>
                              <a:schemeClr val="accent6">
                                <a:lumMod val="75000"/>
                              </a:schemeClr>
                            </a:solidFill>
                            <a:latin typeface="Cambria Math" panose="02040503050406030204" pitchFamily="18" charset="0"/>
                            <a:ea typeface="Cambria Math" panose="02040503050406030204" pitchFamily="18" charset="0"/>
                          </a:rPr>
                        </m:ctrlPr>
                      </m:sSubPr>
                      <m:e>
                        <m:r>
                          <a:rPr kumimoji="1" lang="en-GB" sz="4796" b="0" i="1" kern="1200" smtClean="0">
                            <a:solidFill>
                              <a:schemeClr val="accent6">
                                <a:lumMod val="75000"/>
                              </a:schemeClr>
                            </a:solidFill>
                            <a:latin typeface="Cambria Math" panose="02040503050406030204" pitchFamily="18" charset="0"/>
                            <a:ea typeface="Cambria Math" panose="02040503050406030204" pitchFamily="18" charset="0"/>
                          </a:rPr>
                          <m:t>𝐸</m:t>
                        </m:r>
                      </m:e>
                      <m:sub>
                        <m:r>
                          <a:rPr kumimoji="1" lang="en-GB" sz="4796" b="0" i="1" kern="1200" smtClean="0">
                            <a:solidFill>
                              <a:schemeClr val="accent6">
                                <a:lumMod val="75000"/>
                              </a:schemeClr>
                            </a:solidFill>
                            <a:latin typeface="Cambria Math" panose="02040503050406030204" pitchFamily="18" charset="0"/>
                            <a:ea typeface="Cambria Math" panose="02040503050406030204" pitchFamily="18" charset="0"/>
                          </a:rPr>
                          <m:t>𝐶</m:t>
                        </m:r>
                      </m:sub>
                    </m:sSub>
                  </m:oMath>
                </a14:m>
                <a:r>
                  <a:rPr kumimoji="1" lang="en-GB" sz="4796" i="1" kern="1200" dirty="0">
                    <a:solidFill>
                      <a:schemeClr val="accent6">
                        <a:lumMod val="75000"/>
                      </a:schemeClr>
                    </a:solidFill>
                    <a:latin typeface="Cambria Math" panose="02040503050406030204" pitchFamily="18" charset="0"/>
                    <a:ea typeface="Cambria Math" panose="02040503050406030204" pitchFamily="18" charset="0"/>
                  </a:rPr>
                  <a:t> </a:t>
                </a:r>
                <a:r>
                  <a:rPr kumimoji="1" lang="en-GB" sz="4400" kern="1200" dirty="0">
                    <a:solidFill>
                      <a:schemeClr val="accent6">
                        <a:lumMod val="75000"/>
                      </a:schemeClr>
                    </a:solidFill>
                    <a:ea typeface="Cambria Math" panose="02040503050406030204" pitchFamily="18" charset="0"/>
                  </a:rPr>
                  <a:t>= Charging energy</a:t>
                </a:r>
              </a:p>
              <a:p>
                <a:pPr algn="l" defTabSz="1826972" eaLnBrk="0" fontAlgn="base">
                  <a:spcBef>
                    <a:spcPct val="0"/>
                  </a:spcBef>
                  <a:spcAft>
                    <a:spcPct val="0"/>
                  </a:spcAft>
                  <a:defRPr/>
                </a:pPr>
                <a14:m>
                  <m:oMath xmlns:m="http://schemas.openxmlformats.org/officeDocument/2006/math">
                    <m:r>
                      <a:rPr kumimoji="1" lang="en-GB" sz="4796" i="1" kern="1200">
                        <a:solidFill>
                          <a:schemeClr val="accent6">
                            <a:lumMod val="75000"/>
                          </a:schemeClr>
                        </a:solidFill>
                        <a:latin typeface="Cambria Math" panose="02040503050406030204" pitchFamily="18" charset="0"/>
                        <a:ea typeface="Cambria Math" panose="02040503050406030204" pitchFamily="18" charset="0"/>
                      </a:rPr>
                      <m:t>∆</m:t>
                    </m:r>
                    <m:r>
                      <a:rPr kumimoji="1" lang="en-GB" sz="4796" i="1" kern="1200">
                        <a:solidFill>
                          <a:schemeClr val="accent6">
                            <a:lumMod val="75000"/>
                          </a:schemeClr>
                        </a:solidFill>
                        <a:latin typeface="Cambria Math" panose="02040503050406030204" pitchFamily="18" charset="0"/>
                        <a:ea typeface="Cambria Math" panose="02040503050406030204" pitchFamily="18" charset="0"/>
                      </a:rPr>
                      <m:t>𝑅</m:t>
                    </m:r>
                    <m:r>
                      <a:rPr kumimoji="1" lang="en-GB" sz="4796" i="1" kern="1200">
                        <a:solidFill>
                          <a:schemeClr val="accent6">
                            <a:lumMod val="75000"/>
                          </a:schemeClr>
                        </a:solidFill>
                        <a:latin typeface="Cambria Math" panose="02040503050406030204" pitchFamily="18" charset="0"/>
                        <a:ea typeface="Cambria Math" panose="02040503050406030204" pitchFamily="18" charset="0"/>
                      </a:rPr>
                      <m:t>/</m:t>
                    </m:r>
                    <m:r>
                      <a:rPr kumimoji="1" lang="en-GB" sz="4796" i="1" kern="1200">
                        <a:solidFill>
                          <a:schemeClr val="accent6">
                            <a:lumMod val="75000"/>
                          </a:schemeClr>
                        </a:solidFill>
                        <a:latin typeface="Cambria Math" panose="02040503050406030204" pitchFamily="18" charset="0"/>
                        <a:ea typeface="Cambria Math" panose="02040503050406030204" pitchFamily="18" charset="0"/>
                      </a:rPr>
                      <m:t>𝑅</m:t>
                    </m:r>
                  </m:oMath>
                </a14:m>
                <a:r>
                  <a:rPr kumimoji="1" lang="en-GB" sz="5194" kern="1200" dirty="0">
                    <a:solidFill>
                      <a:schemeClr val="accent6">
                        <a:lumMod val="75000"/>
                      </a:schemeClr>
                    </a:solidFill>
                    <a:latin typeface="HGPｺﾞｼｯｸE" charset="-128"/>
                    <a:ea typeface="HGPｺﾞｼｯｸE" charset="-128"/>
                  </a:rPr>
                  <a:t> </a:t>
                </a:r>
                <a:r>
                  <a:rPr kumimoji="1" lang="en-GB" sz="4396" kern="1200" dirty="0">
                    <a:solidFill>
                      <a:schemeClr val="accent6">
                        <a:lumMod val="75000"/>
                      </a:schemeClr>
                    </a:solidFill>
                    <a:latin typeface="Helvetica Neue Medium"/>
                    <a:ea typeface="HGPｺﾞｼｯｸE" charset="-128"/>
                  </a:rPr>
                  <a:t>= fractional change in resistance</a:t>
                </a:r>
              </a:p>
            </p:txBody>
          </p:sp>
        </mc:Choice>
        <mc:Fallback xmlns="">
          <p:sp>
            <p:nvSpPr>
              <p:cNvPr id="17" name="Rectangle 171">
                <a:extLst>
                  <a:ext uri="{FF2B5EF4-FFF2-40B4-BE49-F238E27FC236}">
                    <a16:creationId xmlns:a16="http://schemas.microsoft.com/office/drawing/2014/main" id="{D9E7101C-868A-9D32-7C83-173E318419B4}"/>
                  </a:ext>
                </a:extLst>
              </p:cNvPr>
              <p:cNvSpPr>
                <a:spLocks noRot="1" noChangeAspect="1" noMove="1" noResize="1" noEditPoints="1" noAdjustHandles="1" noChangeArrowheads="1" noChangeShapeType="1" noTextEdit="1"/>
              </p:cNvSpPr>
              <p:nvPr/>
            </p:nvSpPr>
            <p:spPr>
              <a:xfrm>
                <a:off x="1457648" y="7647535"/>
                <a:ext cx="10005431" cy="1629677"/>
              </a:xfrm>
              <a:prstGeom prst="rect">
                <a:avLst/>
              </a:prstGeom>
              <a:blipFill>
                <a:blip r:embed="rId8"/>
                <a:stretch>
                  <a:fillRect t="-5243" r="-1645" b="-16479"/>
                </a:stretch>
              </a:blipFill>
            </p:spPr>
            <p:txBody>
              <a:bodyPr/>
              <a:lstStyle/>
              <a:p>
                <a:r>
                  <a:rPr lang="en-GB">
                    <a:noFill/>
                  </a:rPr>
                  <a:t> </a:t>
                </a:r>
              </a:p>
            </p:txBody>
          </p:sp>
        </mc:Fallback>
      </mc:AlternateContent>
      <p:sp>
        <p:nvSpPr>
          <p:cNvPr id="37" name="Rectangle 173">
            <a:extLst>
              <a:ext uri="{FF2B5EF4-FFF2-40B4-BE49-F238E27FC236}">
                <a16:creationId xmlns:a16="http://schemas.microsoft.com/office/drawing/2014/main" id="{8FF802F6-227F-A72B-F8B0-E444180DF8A6}"/>
              </a:ext>
            </a:extLst>
          </p:cNvPr>
          <p:cNvSpPr/>
          <p:nvPr/>
        </p:nvSpPr>
        <p:spPr>
          <a:xfrm>
            <a:off x="1422105" y="11506168"/>
            <a:ext cx="8795998" cy="1445267"/>
          </a:xfrm>
          <a:prstGeom prst="rect">
            <a:avLst/>
          </a:prstGeom>
        </p:spPr>
        <p:txBody>
          <a:bodyPr wrap="none">
            <a:spAutoFit/>
          </a:bodyPr>
          <a:lstStyle/>
          <a:p>
            <a:pPr algn="l" defTabSz="1826972" eaLnBrk="0" fontAlgn="base">
              <a:spcBef>
                <a:spcPct val="0"/>
              </a:spcBef>
              <a:spcAft>
                <a:spcPct val="0"/>
              </a:spcAft>
              <a:defRPr/>
            </a:pPr>
            <a:r>
              <a:rPr kumimoji="1" lang="en-GB" sz="4396" kern="1200" dirty="0" err="1">
                <a:solidFill>
                  <a:srgbClr val="FF0000"/>
                </a:solidFill>
                <a:latin typeface="Arial"/>
                <a:ea typeface="HGPｺﾞｼｯｸE" charset="-128"/>
              </a:rPr>
              <a:t>T</a:t>
            </a:r>
            <a:r>
              <a:rPr kumimoji="1" lang="en-GB" sz="4396" kern="1200" baseline="-25000" dirty="0" err="1">
                <a:solidFill>
                  <a:srgbClr val="FF0000"/>
                </a:solidFill>
                <a:latin typeface="Arial"/>
                <a:ea typeface="HGPｺﾞｼｯｸE" charset="-128"/>
              </a:rPr>
              <a:t>sys</a:t>
            </a:r>
            <a:r>
              <a:rPr kumimoji="1" lang="en-GB" sz="4396" kern="1200" dirty="0">
                <a:solidFill>
                  <a:srgbClr val="FF0000"/>
                </a:solidFill>
                <a:latin typeface="Arial"/>
                <a:ea typeface="HGPｺﾞｼｯｸE" charset="-128"/>
              </a:rPr>
              <a:t>= noise temperature of system </a:t>
            </a:r>
          </a:p>
          <a:p>
            <a:pPr algn="l" defTabSz="1826972" eaLnBrk="0" fontAlgn="base">
              <a:spcBef>
                <a:spcPct val="0"/>
              </a:spcBef>
              <a:spcAft>
                <a:spcPct val="0"/>
              </a:spcAft>
              <a:defRPr/>
            </a:pPr>
            <a:r>
              <a:rPr kumimoji="1" lang="en-GB" sz="4396" kern="1200" dirty="0">
                <a:solidFill>
                  <a:srgbClr val="FF0000"/>
                </a:solidFill>
                <a:latin typeface="Arial"/>
                <a:ea typeface="HGPｺﾞｼｯｸE" charset="-128"/>
              </a:rPr>
              <a:t>	(intrinsic or amplifier)</a:t>
            </a:r>
          </a:p>
        </p:txBody>
      </p:sp>
      <p:sp>
        <p:nvSpPr>
          <p:cNvPr id="9" name="Rectangle 8">
            <a:extLst>
              <a:ext uri="{FF2B5EF4-FFF2-40B4-BE49-F238E27FC236}">
                <a16:creationId xmlns:a16="http://schemas.microsoft.com/office/drawing/2014/main" id="{52370515-06DC-FF9D-45AA-82A4FACCE34D}"/>
              </a:ext>
            </a:extLst>
          </p:cNvPr>
          <p:cNvSpPr/>
          <p:nvPr/>
        </p:nvSpPr>
        <p:spPr>
          <a:xfrm>
            <a:off x="17023923" y="8272957"/>
            <a:ext cx="1714790" cy="2644822"/>
          </a:xfrm>
          <a:prstGeom prst="rect">
            <a:avLst/>
          </a:prstGeom>
          <a:noFill/>
          <a:ln w="571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en-GB" sz="3600" kern="1200">
              <a:solidFill>
                <a:prstClr val="white"/>
              </a:solidFill>
              <a:latin typeface="Calibri" panose="020F0502020204030204"/>
            </a:endParaRPr>
          </a:p>
        </p:txBody>
      </p:sp>
      <p:sp>
        <p:nvSpPr>
          <p:cNvPr id="10" name="Rectangle 9">
            <a:extLst>
              <a:ext uri="{FF2B5EF4-FFF2-40B4-BE49-F238E27FC236}">
                <a16:creationId xmlns:a16="http://schemas.microsoft.com/office/drawing/2014/main" id="{0C71A9B9-E88B-BFEE-CF97-6033379D62CB}"/>
              </a:ext>
            </a:extLst>
          </p:cNvPr>
          <p:cNvSpPr/>
          <p:nvPr/>
        </p:nvSpPr>
        <p:spPr>
          <a:xfrm>
            <a:off x="15504368" y="6476904"/>
            <a:ext cx="6121917" cy="4745676"/>
          </a:xfrm>
          <a:prstGeom prst="rect">
            <a:avLst/>
          </a:prstGeom>
          <a:noFill/>
          <a:ln w="571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en-GB" sz="3600" kern="1200">
              <a:solidFill>
                <a:prstClr val="white"/>
              </a:solidFill>
              <a:latin typeface="Calibri" panose="020F0502020204030204"/>
            </a:endParaRPr>
          </a:p>
        </p:txBody>
      </p:sp>
      <p:sp>
        <p:nvSpPr>
          <p:cNvPr id="11" name="Rectangle 10">
            <a:extLst>
              <a:ext uri="{FF2B5EF4-FFF2-40B4-BE49-F238E27FC236}">
                <a16:creationId xmlns:a16="http://schemas.microsoft.com/office/drawing/2014/main" id="{34CF6476-5A90-EA9C-9B70-FE39F1CFFE7E}"/>
              </a:ext>
            </a:extLst>
          </p:cNvPr>
          <p:cNvSpPr/>
          <p:nvPr/>
        </p:nvSpPr>
        <p:spPr>
          <a:xfrm>
            <a:off x="15543217" y="4932686"/>
            <a:ext cx="6121916" cy="1363700"/>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en-GB" sz="3600" kern="1200">
              <a:solidFill>
                <a:srgbClr val="FF0000"/>
              </a:solidFill>
              <a:latin typeface="Calibri" panose="020F0502020204030204"/>
            </a:endParaRPr>
          </a:p>
        </p:txBody>
      </p:sp>
      <p:sp>
        <p:nvSpPr>
          <p:cNvPr id="4" name="J Elzerman et al, Nature 430 431 (2004)">
            <a:extLst>
              <a:ext uri="{FF2B5EF4-FFF2-40B4-BE49-F238E27FC236}">
                <a16:creationId xmlns:a16="http://schemas.microsoft.com/office/drawing/2014/main" id="{E3D802DA-67E6-3009-365E-6C3B31290848}"/>
              </a:ext>
            </a:extLst>
          </p:cNvPr>
          <p:cNvSpPr/>
          <p:nvPr/>
        </p:nvSpPr>
        <p:spPr>
          <a:xfrm>
            <a:off x="15691481" y="11952563"/>
            <a:ext cx="8711094" cy="780981"/>
          </a:xfrm>
          <a:prstGeom prst="rect">
            <a:avLst/>
          </a:prstGeom>
          <a:solidFill>
            <a:srgbClr val="F0E8E6"/>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74" tIns="142874" rIns="142874" bIns="142874" anchor="b">
            <a:spAutoFit/>
          </a:bodyPr>
          <a:lstStyle/>
          <a:p>
            <a:pPr algn="l" defTabSz="824674">
              <a:defRPr sz="2800" b="0">
                <a:solidFill>
                  <a:srgbClr val="1637FF"/>
                </a:solidFill>
                <a:latin typeface="Helvetica Neue Light"/>
                <a:ea typeface="Helvetica Neue Light"/>
                <a:cs typeface="Helvetica Neue Light"/>
                <a:sym typeface="Helvetica Neue Light"/>
              </a:defRPr>
            </a:pPr>
            <a:r>
              <a:rPr lang="fr-FR" sz="3200" dirty="0">
                <a:solidFill>
                  <a:srgbClr val="FF0000"/>
                </a:solidFill>
                <a:latin typeface="Helvetica Neue Light"/>
                <a:sym typeface="Helvetica Neue Light"/>
              </a:rPr>
              <a:t>Vigneau </a:t>
            </a:r>
            <a:r>
              <a:rPr lang="fr-FR" sz="3200" i="1" dirty="0">
                <a:solidFill>
                  <a:srgbClr val="FF0000"/>
                </a:solidFill>
                <a:latin typeface="Helvetica Neue"/>
                <a:ea typeface="Helvetica Neue"/>
                <a:cs typeface="Helvetica Neue"/>
              </a:rPr>
              <a:t>et al,</a:t>
            </a:r>
            <a:r>
              <a:rPr lang="fr-FR" sz="3200" dirty="0">
                <a:solidFill>
                  <a:srgbClr val="FF0000"/>
                </a:solidFill>
                <a:latin typeface="Helvetica Neue Light"/>
                <a:sym typeface="Helvetica Neue Light"/>
              </a:rPr>
              <a:t> App Phys </a:t>
            </a:r>
            <a:r>
              <a:rPr lang="fr-FR" sz="3200" dirty="0" err="1">
                <a:solidFill>
                  <a:srgbClr val="FF0000"/>
                </a:solidFill>
                <a:latin typeface="Helvetica Neue Light"/>
                <a:sym typeface="Helvetica Neue Light"/>
              </a:rPr>
              <a:t>Rev</a:t>
            </a:r>
            <a:r>
              <a:rPr lang="fr-FR" sz="3200" dirty="0">
                <a:solidFill>
                  <a:srgbClr val="FF0000"/>
                </a:solidFill>
                <a:latin typeface="Helvetica Neue Light"/>
                <a:sym typeface="Helvetica Neue Light"/>
              </a:rPr>
              <a:t> 10 021305 (2023)</a:t>
            </a:r>
          </a:p>
        </p:txBody>
      </p:sp>
      <p:sp>
        <p:nvSpPr>
          <p:cNvPr id="18" name="quantum MOTION / BRIEF HISTORY">
            <a:extLst>
              <a:ext uri="{FF2B5EF4-FFF2-40B4-BE49-F238E27FC236}">
                <a16:creationId xmlns:a16="http://schemas.microsoft.com/office/drawing/2014/main" id="{126A34AF-CD16-BAE2-A4E2-87573AFA1E2C}"/>
              </a:ext>
            </a:extLst>
          </p:cNvPr>
          <p:cNvSpPr txBox="1">
            <a:spLocks/>
          </p:cNvSpPr>
          <p:nvPr/>
        </p:nvSpPr>
        <p:spPr>
          <a:xfrm>
            <a:off x="1115878" y="202346"/>
            <a:ext cx="22390053" cy="1292662"/>
          </a:xfrm>
          <a:prstGeom prst="rect">
            <a:avLst/>
          </a:prstGeom>
        </p:spPr>
        <p:txBody>
          <a:bodyPr/>
          <a:lstStyle>
            <a:lvl1pPr marL="0" marR="0" indent="0" algn="l" defTabSz="824674" latinLnBrk="0">
              <a:lnSpc>
                <a:spcPct val="100000"/>
              </a:lnSpc>
              <a:spcBef>
                <a:spcPts val="5894"/>
              </a:spcBef>
              <a:spcAft>
                <a:spcPts val="0"/>
              </a:spcAft>
              <a:buClrTx/>
              <a:buSzTx/>
              <a:buFontTx/>
              <a:buNone/>
              <a:tabLst/>
              <a:defRPr sz="2998" b="0" i="0" u="none" strike="noStrike" cap="none" spc="36" baseline="0">
                <a:solidFill>
                  <a:srgbClr val="131428"/>
                </a:solidFill>
                <a:uFillTx/>
                <a:latin typeface="Helvetica Neue" panose="02000503000000020004" pitchFamily="2" charset="0"/>
                <a:ea typeface="Helvetica Neue" panose="02000503000000020004" pitchFamily="2" charset="0"/>
                <a:cs typeface="Helvetica Neue" panose="02000503000000020004" pitchFamily="2" charset="0"/>
                <a:sym typeface="Helvetica"/>
              </a:defRPr>
            </a:lvl1pPr>
            <a:lvl2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2pPr>
            <a:lvl3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3pPr>
            <a:lvl4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4pPr>
            <a:lvl5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Calibri" panose="020F0502020204030204" pitchFamily="34" charset="0"/>
                <a:ea typeface="+mj-ea"/>
                <a:cs typeface="Calibri" panose="020F0502020204030204" pitchFamily="34" charset="0"/>
                <a:sym typeface="Helvetica"/>
              </a:defRPr>
            </a:lvl5pPr>
            <a:lvl6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6pPr>
            <a:lvl7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7pPr>
            <a:lvl8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8pPr>
            <a:lvl9pPr marL="0" marR="0" indent="0" algn="l" defTabSz="824674" latinLnBrk="0">
              <a:lnSpc>
                <a:spcPct val="100000"/>
              </a:lnSpc>
              <a:spcBef>
                <a:spcPts val="5894"/>
              </a:spcBef>
              <a:spcAft>
                <a:spcPts val="0"/>
              </a:spcAft>
              <a:buClrTx/>
              <a:buSzTx/>
              <a:buFontTx/>
              <a:buNone/>
              <a:tabLst/>
              <a:defRPr sz="3696" b="0" i="0" u="none" strike="noStrike" cap="none" spc="36" baseline="0">
                <a:solidFill>
                  <a:srgbClr val="131428"/>
                </a:solidFill>
                <a:uFillTx/>
                <a:latin typeface="+mj-lt"/>
                <a:ea typeface="+mj-ea"/>
                <a:cs typeface="+mj-cs"/>
                <a:sym typeface="Helvetica"/>
              </a:defRPr>
            </a:lvl9pPr>
          </a:lstStyle>
          <a:p>
            <a:pPr algn="ctr" defTabSz="2438338" hangingPunct="1">
              <a:defRPr sz="8400" b="0" cap="all">
                <a:solidFill>
                  <a:srgbClr val="131428"/>
                </a:solidFill>
                <a:latin typeface="Helvetica"/>
                <a:ea typeface="Helvetica"/>
                <a:cs typeface="Helvetica"/>
                <a:sym typeface="Helvetica"/>
              </a:defRPr>
            </a:pPr>
            <a:r>
              <a:rPr lang="en-GB" sz="8400" cap="all" dirty="0">
                <a:solidFill>
                  <a:schemeClr val="tx2"/>
                </a:solidFill>
                <a:latin typeface="Helvetica"/>
                <a:ea typeface="Helvetica"/>
                <a:cs typeface="Helvetica"/>
              </a:rPr>
              <a:t>Signal-to-noise </a:t>
            </a:r>
            <a:r>
              <a:rPr lang="en-GB" sz="8400" cap="all" dirty="0">
                <a:solidFill>
                  <a:srgbClr val="FF0000"/>
                </a:solidFill>
                <a:latin typeface="Helvetica"/>
                <a:ea typeface="Helvetica"/>
                <a:cs typeface="Helvetica"/>
              </a:rPr>
              <a:t>ratio</a:t>
            </a:r>
          </a:p>
        </p:txBody>
      </p:sp>
      <p:cxnSp>
        <p:nvCxnSpPr>
          <p:cNvPr id="19" name="Straight Connector 119">
            <a:extLst>
              <a:ext uri="{FF2B5EF4-FFF2-40B4-BE49-F238E27FC236}">
                <a16:creationId xmlns:a16="http://schemas.microsoft.com/office/drawing/2014/main" id="{2C6A9C4D-848B-909A-8FC7-4C9588AF9BEA}"/>
              </a:ext>
            </a:extLst>
          </p:cNvPr>
          <p:cNvCxnSpPr>
            <a:cxnSpLocks/>
          </p:cNvCxnSpPr>
          <p:nvPr/>
        </p:nvCxnSpPr>
        <p:spPr bwMode="auto">
          <a:xfrm flipH="1">
            <a:off x="19504964" y="8105101"/>
            <a:ext cx="1400058"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38" name="Straight Connector 143">
            <a:extLst>
              <a:ext uri="{FF2B5EF4-FFF2-40B4-BE49-F238E27FC236}">
                <a16:creationId xmlns:a16="http://schemas.microsoft.com/office/drawing/2014/main" id="{ED9974D6-E24B-A33F-7468-87ADADE5332B}"/>
              </a:ext>
            </a:extLst>
          </p:cNvPr>
          <p:cNvCxnSpPr/>
          <p:nvPr/>
        </p:nvCxnSpPr>
        <p:spPr bwMode="auto">
          <a:xfrm>
            <a:off x="20445125" y="10264423"/>
            <a:ext cx="913448" cy="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144">
            <a:extLst>
              <a:ext uri="{FF2B5EF4-FFF2-40B4-BE49-F238E27FC236}">
                <a16:creationId xmlns:a16="http://schemas.microsoft.com/office/drawing/2014/main" id="{CF5423EB-8C2E-BDE5-7C8C-BFE1B17C0E8E}"/>
              </a:ext>
            </a:extLst>
          </p:cNvPr>
          <p:cNvCxnSpPr/>
          <p:nvPr/>
        </p:nvCxnSpPr>
        <p:spPr bwMode="auto">
          <a:xfrm>
            <a:off x="20749608" y="10568905"/>
            <a:ext cx="307655" cy="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145">
            <a:extLst>
              <a:ext uri="{FF2B5EF4-FFF2-40B4-BE49-F238E27FC236}">
                <a16:creationId xmlns:a16="http://schemas.microsoft.com/office/drawing/2014/main" id="{FB1502E8-E6DF-1B9D-E79E-3B63705FE380}"/>
              </a:ext>
            </a:extLst>
          </p:cNvPr>
          <p:cNvCxnSpPr>
            <a:cxnSpLocks/>
          </p:cNvCxnSpPr>
          <p:nvPr/>
        </p:nvCxnSpPr>
        <p:spPr bwMode="auto">
          <a:xfrm flipV="1">
            <a:off x="20898678" y="10021962"/>
            <a:ext cx="6346" cy="2424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146">
            <a:extLst>
              <a:ext uri="{FF2B5EF4-FFF2-40B4-BE49-F238E27FC236}">
                <a16:creationId xmlns:a16="http://schemas.microsoft.com/office/drawing/2014/main" id="{E038B710-D8CC-79C3-58C6-5273EB46FC70}"/>
              </a:ext>
            </a:extLst>
          </p:cNvPr>
          <p:cNvCxnSpPr/>
          <p:nvPr/>
        </p:nvCxnSpPr>
        <p:spPr bwMode="auto">
          <a:xfrm>
            <a:off x="20597366" y="10416665"/>
            <a:ext cx="608965" cy="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TextBox 115">
            <a:extLst>
              <a:ext uri="{FF2B5EF4-FFF2-40B4-BE49-F238E27FC236}">
                <a16:creationId xmlns:a16="http://schemas.microsoft.com/office/drawing/2014/main" id="{4539BDB7-EEB0-EC75-F224-DF73BAC273F5}"/>
              </a:ext>
            </a:extLst>
          </p:cNvPr>
          <p:cNvSpPr txBox="1"/>
          <p:nvPr/>
        </p:nvSpPr>
        <p:spPr>
          <a:xfrm rot="16200000">
            <a:off x="20380476" y="8732059"/>
            <a:ext cx="1087594" cy="676088"/>
          </a:xfrm>
          <a:prstGeom prst="rect">
            <a:avLst/>
          </a:prstGeom>
          <a:noFill/>
          <a:ln w="57150">
            <a:solidFill>
              <a:schemeClr val="tx1"/>
            </a:solidFill>
          </a:ln>
        </p:spPr>
        <p:txBody>
          <a:bodyPr wrap="square" rtlCol="0">
            <a:spAutoFit/>
          </a:bodyPr>
          <a:lstStyle/>
          <a:p>
            <a:pPr algn="l" defTabSz="1826972" eaLnBrk="0" fontAlgn="base">
              <a:spcBef>
                <a:spcPct val="0"/>
              </a:spcBef>
              <a:spcAft>
                <a:spcPct val="0"/>
              </a:spcAft>
              <a:defRPr/>
            </a:pPr>
            <a:endParaRPr kumimoji="1" lang="en-GB" sz="3596" kern="1200" dirty="0">
              <a:solidFill>
                <a:prstClr val="black"/>
              </a:solidFill>
              <a:latin typeface="Arial"/>
              <a:ea typeface="HGPｺﾞｼｯｸE"/>
            </a:endParaRPr>
          </a:p>
        </p:txBody>
      </p:sp>
      <p:cxnSp>
        <p:nvCxnSpPr>
          <p:cNvPr id="108" name="Straight Connector 156">
            <a:extLst>
              <a:ext uri="{FF2B5EF4-FFF2-40B4-BE49-F238E27FC236}">
                <a16:creationId xmlns:a16="http://schemas.microsoft.com/office/drawing/2014/main" id="{3C626191-DFB4-AC8C-1E00-088245DA60C6}"/>
              </a:ext>
            </a:extLst>
          </p:cNvPr>
          <p:cNvCxnSpPr>
            <a:cxnSpLocks/>
          </p:cNvCxnSpPr>
          <p:nvPr/>
        </p:nvCxnSpPr>
        <p:spPr bwMode="auto">
          <a:xfrm flipV="1">
            <a:off x="20897202" y="8073717"/>
            <a:ext cx="0" cy="452589"/>
          </a:xfrm>
          <a:prstGeom prst="line">
            <a:avLst/>
          </a:prstGeom>
          <a:ln w="28575"/>
        </p:spPr>
        <p:style>
          <a:lnRef idx="3">
            <a:schemeClr val="dk1"/>
          </a:lnRef>
          <a:fillRef idx="0">
            <a:schemeClr val="dk1"/>
          </a:fillRef>
          <a:effectRef idx="2">
            <a:schemeClr val="dk1"/>
          </a:effectRef>
          <a:fontRef idx="minor">
            <a:schemeClr val="tx1"/>
          </a:fontRef>
        </p:style>
      </p:cxnSp>
      <p:pic>
        <p:nvPicPr>
          <p:cNvPr id="1026" name="Picture 2">
            <a:extLst>
              <a:ext uri="{FF2B5EF4-FFF2-40B4-BE49-F238E27FC236}">
                <a16:creationId xmlns:a16="http://schemas.microsoft.com/office/drawing/2014/main" id="{2F881079-F50A-FD3F-567F-A80E8D89910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0312" t="2307" r="16813" b="-1"/>
          <a:stretch>
            <a:fillRect/>
          </a:stretch>
        </p:blipFill>
        <p:spPr bwMode="auto">
          <a:xfrm rot="5400000">
            <a:off x="20082583" y="8748481"/>
            <a:ext cx="1613996" cy="936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74782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37" grpId="0"/>
      <p:bldP spid="9" grpId="0" animBg="1"/>
      <p:bldP spid="10" grpId="0" animBg="1"/>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ctangle 139">
            <a:extLst>
              <a:ext uri="{FF2B5EF4-FFF2-40B4-BE49-F238E27FC236}">
                <a16:creationId xmlns:a16="http://schemas.microsoft.com/office/drawing/2014/main" id="{7854ED39-5D96-0183-F57A-C6A22076D8C8}"/>
              </a:ext>
            </a:extLst>
          </p:cNvPr>
          <p:cNvSpPr/>
          <p:nvPr/>
        </p:nvSpPr>
        <p:spPr>
          <a:xfrm>
            <a:off x="0" y="0"/>
            <a:ext cx="24384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pic>
        <p:nvPicPr>
          <p:cNvPr id="141" name="Image" descr="Image">
            <a:extLst>
              <a:ext uri="{FF2B5EF4-FFF2-40B4-BE49-F238E27FC236}">
                <a16:creationId xmlns:a16="http://schemas.microsoft.com/office/drawing/2014/main" id="{1302770C-9450-4E24-5DAA-F73DCF86B03A}"/>
              </a:ext>
            </a:extLst>
          </p:cNvPr>
          <p:cNvPicPr>
            <a:picLocks noChangeAspect="1"/>
          </p:cNvPicPr>
          <p:nvPr/>
        </p:nvPicPr>
        <p:blipFill>
          <a:blip r:embed="rId3"/>
          <a:srcRect r="70272" b="-33686"/>
          <a:stretch/>
        </p:blipFill>
        <p:spPr>
          <a:xfrm>
            <a:off x="641664" y="12671989"/>
            <a:ext cx="812621" cy="909456"/>
          </a:xfrm>
          <a:prstGeom prst="rect">
            <a:avLst/>
          </a:prstGeom>
        </p:spPr>
      </p:pic>
      <p:sp>
        <p:nvSpPr>
          <p:cNvPr id="3" name="Slide Number Placeholder 2"/>
          <p:cNvSpPr>
            <a:spLocks noGrp="1"/>
          </p:cNvSpPr>
          <p:nvPr>
            <p:ph type="sldNum" sz="quarter" idx="2"/>
          </p:nvPr>
        </p:nvSpPr>
        <p:spPr/>
        <p:txBody>
          <a:bodyPr/>
          <a:lstStyle/>
          <a:p>
            <a:pPr algn="l" defTabSz="1826972" eaLnBrk="0" fontAlgn="base">
              <a:spcBef>
                <a:spcPct val="0"/>
              </a:spcBef>
              <a:spcAft>
                <a:spcPct val="0"/>
              </a:spcAft>
              <a:defRPr/>
            </a:pPr>
            <a:fld id="{DFF65819-6A51-4D17-95A7-A5A2FBCE88D5}" type="slidenum">
              <a:rPr kumimoji="1" lang="en-US" altLang="ja-JP" kern="1200">
                <a:solidFill>
                  <a:prstClr val="black"/>
                </a:solidFill>
                <a:latin typeface="Helvetica Neue Light"/>
                <a:ea typeface="游ゴシック" panose="020B0400000000000000" pitchFamily="34" charset="-128"/>
                <a:sym typeface="Helvetica Neue Light"/>
              </a:rPr>
              <a:pPr algn="l" defTabSz="1826972" eaLnBrk="0" fontAlgn="base">
                <a:spcBef>
                  <a:spcPct val="0"/>
                </a:spcBef>
                <a:spcAft>
                  <a:spcPct val="0"/>
                </a:spcAft>
                <a:defRPr/>
              </a:pPr>
              <a:t>68</a:t>
            </a:fld>
            <a:endParaRPr kumimoji="1" lang="en-US" altLang="ja-JP" kern="1200">
              <a:solidFill>
                <a:prstClr val="black"/>
              </a:solidFill>
              <a:latin typeface="Helvetica Neue Light"/>
              <a:ea typeface="游ゴシック" panose="020B0400000000000000" pitchFamily="34" charset="-128"/>
              <a:sym typeface="Helvetica Neue Light"/>
            </a:endParaRPr>
          </a:p>
        </p:txBody>
      </p:sp>
      <p:sp>
        <p:nvSpPr>
          <p:cNvPr id="82" name="TextBox 13">
            <a:extLst>
              <a:ext uri="{FF2B5EF4-FFF2-40B4-BE49-F238E27FC236}">
                <a16:creationId xmlns:a16="http://schemas.microsoft.com/office/drawing/2014/main" id="{8C2B322C-DAF3-9A00-BD01-42ADAB741067}"/>
              </a:ext>
            </a:extLst>
          </p:cNvPr>
          <p:cNvSpPr txBox="1"/>
          <p:nvPr/>
        </p:nvSpPr>
        <p:spPr>
          <a:xfrm>
            <a:off x="14891244" y="1972926"/>
            <a:ext cx="7715574" cy="768800"/>
          </a:xfrm>
          <a:prstGeom prst="rect">
            <a:avLst/>
          </a:prstGeom>
          <a:noFill/>
        </p:spPr>
        <p:txBody>
          <a:bodyPr wrap="none" rtlCol="0">
            <a:spAutoFit/>
          </a:bodyPr>
          <a:lstStyle/>
          <a:p>
            <a:pPr defTabSz="1826972" eaLnBrk="0" fontAlgn="base">
              <a:spcBef>
                <a:spcPct val="0"/>
              </a:spcBef>
              <a:spcAft>
                <a:spcPct val="0"/>
              </a:spcAft>
              <a:defRPr/>
            </a:pPr>
            <a:r>
              <a:rPr kumimoji="1" lang="en-GB" sz="4396" kern="1200" dirty="0">
                <a:solidFill>
                  <a:srgbClr val="000000"/>
                </a:solidFill>
                <a:latin typeface="Helvetica Neue Medium"/>
              </a:rPr>
              <a:t>Radio frequency reflectometry</a:t>
            </a:r>
          </a:p>
        </p:txBody>
      </p:sp>
      <mc:AlternateContent xmlns:mc="http://schemas.openxmlformats.org/markup-compatibility/2006" xmlns:a14="http://schemas.microsoft.com/office/drawing/2010/main">
        <mc:Choice Requires="a14">
          <p:sp>
            <p:nvSpPr>
              <p:cNvPr id="5" name="TextBox 36">
                <a:extLst>
                  <a:ext uri="{FF2B5EF4-FFF2-40B4-BE49-F238E27FC236}">
                    <a16:creationId xmlns:a16="http://schemas.microsoft.com/office/drawing/2014/main" id="{7E9D3FCC-4F35-F622-321A-87E5B82C0BAA}"/>
                  </a:ext>
                </a:extLst>
              </p:cNvPr>
              <p:cNvSpPr txBox="1"/>
              <p:nvPr/>
            </p:nvSpPr>
            <p:spPr>
              <a:xfrm>
                <a:off x="1930328" y="2664602"/>
                <a:ext cx="7378174" cy="953210"/>
              </a:xfrm>
              <a:prstGeom prst="rect">
                <a:avLst/>
              </a:prstGeom>
              <a:noFill/>
            </p:spPr>
            <p:txBody>
              <a:bodyPr wrap="none" rtlCol="0">
                <a:spAutoFit/>
              </a:bodyPr>
              <a:lstStyle/>
              <a:p>
                <a:pPr algn="l" defTabSz="1826972" hangingPunct="1">
                  <a:defRPr/>
                </a:pPr>
                <a14:m>
                  <m:oMathPara xmlns:m="http://schemas.openxmlformats.org/officeDocument/2006/math">
                    <m:oMathParaPr>
                      <m:jc m:val="centerGroup"/>
                    </m:oMathParaPr>
                    <m:oMath xmlns:m="http://schemas.openxmlformats.org/officeDocument/2006/math">
                      <m:r>
                        <m:rPr>
                          <m:sty m:val="p"/>
                        </m:rPr>
                        <a:rPr lang="en-GB" sz="5594" kern="1200">
                          <a:solidFill>
                            <a:prstClr val="black"/>
                          </a:solidFill>
                          <a:latin typeface="Cambria Math" panose="02040503050406030204" pitchFamily="18" charset="0"/>
                        </a:rPr>
                        <m:t>SNR</m:t>
                      </m:r>
                      <m:r>
                        <a:rPr lang="en-GB" sz="5594" i="1" kern="1200">
                          <a:solidFill>
                            <a:prstClr val="black"/>
                          </a:solidFill>
                          <a:latin typeface="Cambria Math" panose="02040503050406030204" pitchFamily="18" charset="0"/>
                        </a:rPr>
                        <m:t>=</m:t>
                      </m:r>
                      <m:sSup>
                        <m:sSupPr>
                          <m:ctrlPr>
                            <a:rPr lang="en-GB" sz="5594" i="1" kern="1200">
                              <a:solidFill>
                                <a:prstClr val="black"/>
                              </a:solidFill>
                              <a:latin typeface="Cambria Math" panose="02040503050406030204" pitchFamily="18" charset="0"/>
                            </a:rPr>
                          </m:ctrlPr>
                        </m:sSupPr>
                        <m:e>
                          <m:d>
                            <m:dPr>
                              <m:ctrlPr>
                                <a:rPr lang="en-GB" sz="5594" i="1" kern="1200">
                                  <a:solidFill>
                                    <a:prstClr val="black"/>
                                  </a:solidFill>
                                  <a:latin typeface="Cambria Math" panose="02040503050406030204" pitchFamily="18" charset="0"/>
                                </a:rPr>
                              </m:ctrlPr>
                            </m:dPr>
                            <m:e>
                              <m:sSub>
                                <m:sSubPr>
                                  <m:ctrlPr>
                                    <a:rPr lang="en-GB" sz="5594" i="1" kern="1200">
                                      <a:solidFill>
                                        <a:prstClr val="black"/>
                                      </a:solidFill>
                                      <a:latin typeface="Cambria Math" panose="02040503050406030204" pitchFamily="18" charset="0"/>
                                    </a:rPr>
                                  </m:ctrlPr>
                                </m:sSubPr>
                                <m:e>
                                  <m:r>
                                    <a:rPr lang="en-GB" sz="5594" i="1" kern="1200">
                                      <a:solidFill>
                                        <a:prstClr val="black"/>
                                      </a:solidFill>
                                      <a:latin typeface="Cambria Math" panose="02040503050406030204" pitchFamily="18" charset="0"/>
                                    </a:rPr>
                                    <m:t>∆</m:t>
                                  </m:r>
                                  <m:r>
                                    <a:rPr lang="en-GB" sz="5594" i="1" kern="1200">
                                      <a:solidFill>
                                        <a:prstClr val="black"/>
                                      </a:solidFill>
                                      <a:latin typeface="Cambria Math" panose="02040503050406030204" pitchFamily="18" charset="0"/>
                                    </a:rPr>
                                    <m:t>𝑉</m:t>
                                  </m:r>
                                </m:e>
                                <m:sub>
                                  <m:r>
                                    <a:rPr lang="en-GB" sz="5594" i="1" kern="1200">
                                      <a:solidFill>
                                        <a:prstClr val="black"/>
                                      </a:solidFill>
                                      <a:latin typeface="Cambria Math" panose="02040503050406030204" pitchFamily="18" charset="0"/>
                                    </a:rPr>
                                    <m:t>𝑜𝑢𝑡</m:t>
                                  </m:r>
                                </m:sub>
                              </m:sSub>
                              <m:r>
                                <a:rPr lang="en-GB" sz="5594" i="1" kern="1200">
                                  <a:solidFill>
                                    <a:prstClr val="black"/>
                                  </a:solidFill>
                                  <a:latin typeface="Cambria Math" panose="02040503050406030204" pitchFamily="18" charset="0"/>
                                </a:rPr>
                                <m:t>/</m:t>
                              </m:r>
                              <m:sSub>
                                <m:sSubPr>
                                  <m:ctrlPr>
                                    <a:rPr lang="en-GB" sz="5594" i="1" kern="1200">
                                      <a:solidFill>
                                        <a:prstClr val="black"/>
                                      </a:solidFill>
                                      <a:latin typeface="Cambria Math" panose="02040503050406030204" pitchFamily="18" charset="0"/>
                                    </a:rPr>
                                  </m:ctrlPr>
                                </m:sSubPr>
                                <m:e>
                                  <m:r>
                                    <a:rPr lang="en-GB" sz="5594" i="1" kern="1200">
                                      <a:solidFill>
                                        <a:prstClr val="black"/>
                                      </a:solidFill>
                                      <a:latin typeface="Cambria Math" panose="02040503050406030204" pitchFamily="18" charset="0"/>
                                    </a:rPr>
                                    <m:t>𝑉</m:t>
                                  </m:r>
                                </m:e>
                                <m:sub>
                                  <m:r>
                                    <a:rPr lang="en-GB" sz="5594" i="1" kern="1200">
                                      <a:solidFill>
                                        <a:prstClr val="black"/>
                                      </a:solidFill>
                                      <a:latin typeface="Cambria Math" panose="02040503050406030204" pitchFamily="18" charset="0"/>
                                    </a:rPr>
                                    <m:t>𝑁𝑜𝑖𝑠𝑒</m:t>
                                  </m:r>
                                </m:sub>
                              </m:sSub>
                            </m:e>
                          </m:d>
                        </m:e>
                        <m:sup>
                          <m:r>
                            <a:rPr lang="en-GB" sz="5594" i="1" kern="1200">
                              <a:solidFill>
                                <a:prstClr val="black"/>
                              </a:solidFill>
                              <a:latin typeface="Cambria Math" panose="02040503050406030204" pitchFamily="18" charset="0"/>
                            </a:rPr>
                            <m:t>2</m:t>
                          </m:r>
                        </m:sup>
                      </m:sSup>
                    </m:oMath>
                  </m:oMathPara>
                </a14:m>
                <a:endParaRPr lang="en-GB" sz="5594" kern="1200" dirty="0">
                  <a:solidFill>
                    <a:prstClr val="black"/>
                  </a:solidFill>
                  <a:latin typeface="Calibri"/>
                </a:endParaRPr>
              </a:p>
            </p:txBody>
          </p:sp>
        </mc:Choice>
        <mc:Fallback xmlns="">
          <p:sp>
            <p:nvSpPr>
              <p:cNvPr id="5" name="TextBox 36">
                <a:extLst>
                  <a:ext uri="{FF2B5EF4-FFF2-40B4-BE49-F238E27FC236}">
                    <a16:creationId xmlns:a16="http://schemas.microsoft.com/office/drawing/2014/main" id="{7E9D3FCC-4F35-F622-321A-87E5B82C0BAA}"/>
                  </a:ext>
                </a:extLst>
              </p:cNvPr>
              <p:cNvSpPr txBox="1">
                <a:spLocks noRot="1" noChangeAspect="1" noMove="1" noResize="1" noEditPoints="1" noAdjustHandles="1" noChangeArrowheads="1" noChangeShapeType="1" noTextEdit="1"/>
              </p:cNvSpPr>
              <p:nvPr/>
            </p:nvSpPr>
            <p:spPr>
              <a:xfrm>
                <a:off x="1930328" y="2664602"/>
                <a:ext cx="7378174" cy="953210"/>
              </a:xfrm>
              <a:prstGeom prst="rect">
                <a:avLst/>
              </a:prstGeom>
              <a:blipFill>
                <a:blip r:embed="rId4"/>
                <a:stretch>
                  <a:fillRect/>
                </a:stretch>
              </a:blipFill>
            </p:spPr>
            <p:txBody>
              <a:bodyPr/>
              <a:lstStyle/>
              <a:p>
                <a:r>
                  <a:rPr lang="en-GB">
                    <a:noFill/>
                  </a:rPr>
                  <a:t> </a:t>
                </a:r>
              </a:p>
            </p:txBody>
          </p:sp>
        </mc:Fallback>
      </mc:AlternateContent>
      <p:sp>
        <p:nvSpPr>
          <p:cNvPr id="8" name="TextBox 13">
            <a:extLst>
              <a:ext uri="{FF2B5EF4-FFF2-40B4-BE49-F238E27FC236}">
                <a16:creationId xmlns:a16="http://schemas.microsoft.com/office/drawing/2014/main" id="{435797A4-CE39-5988-5451-38A8B98054F3}"/>
              </a:ext>
            </a:extLst>
          </p:cNvPr>
          <p:cNvSpPr txBox="1"/>
          <p:nvPr/>
        </p:nvSpPr>
        <p:spPr>
          <a:xfrm>
            <a:off x="1024301" y="1892733"/>
            <a:ext cx="5144357" cy="768800"/>
          </a:xfrm>
          <a:prstGeom prst="rect">
            <a:avLst/>
          </a:prstGeom>
          <a:noFill/>
        </p:spPr>
        <p:txBody>
          <a:bodyPr wrap="none" rtlCol="0">
            <a:spAutoFit/>
          </a:bodyPr>
          <a:lstStyle/>
          <a:p>
            <a:pPr algn="l" defTabSz="1826972" eaLnBrk="0" fontAlgn="base">
              <a:spcBef>
                <a:spcPct val="0"/>
              </a:spcBef>
              <a:spcAft>
                <a:spcPct val="0"/>
              </a:spcAft>
              <a:defRPr/>
            </a:pPr>
            <a:r>
              <a:rPr kumimoji="1" lang="en-GB" sz="4396" kern="1200" dirty="0">
                <a:solidFill>
                  <a:schemeClr val="tx1"/>
                </a:solidFill>
                <a:latin typeface="Helvetica Neue Medium"/>
              </a:rPr>
              <a:t>Signal to noise ratio</a:t>
            </a:r>
          </a:p>
        </p:txBody>
      </p:sp>
      <mc:AlternateContent xmlns:mc="http://schemas.openxmlformats.org/markup-compatibility/2006" xmlns:a14="http://schemas.microsoft.com/office/drawing/2010/main">
        <mc:Choice Requires="a14">
          <p:sp>
            <p:nvSpPr>
              <p:cNvPr id="14" name="Rectangle 172">
                <a:extLst>
                  <a:ext uri="{FF2B5EF4-FFF2-40B4-BE49-F238E27FC236}">
                    <a16:creationId xmlns:a16="http://schemas.microsoft.com/office/drawing/2014/main" id="{6E99E21C-617A-C610-7C86-CAA707B12D80}"/>
                  </a:ext>
                </a:extLst>
              </p:cNvPr>
              <p:cNvSpPr/>
              <p:nvPr/>
            </p:nvSpPr>
            <p:spPr>
              <a:xfrm>
                <a:off x="1401105" y="9072662"/>
                <a:ext cx="7331494" cy="3564181"/>
              </a:xfrm>
              <a:prstGeom prst="rect">
                <a:avLst/>
              </a:prstGeom>
            </p:spPr>
            <p:txBody>
              <a:bodyPr wrap="none">
                <a:spAutoFit/>
              </a:bodyPr>
              <a:lstStyle/>
              <a:p>
                <a:pPr algn="l" defTabSz="1826972" eaLnBrk="0" fontAlgn="base">
                  <a:spcBef>
                    <a:spcPct val="0"/>
                  </a:spcBef>
                  <a:spcAft>
                    <a:spcPct val="0"/>
                  </a:spcAft>
                  <a:defRPr/>
                </a:pPr>
                <a14:m>
                  <m:oMath xmlns:m="http://schemas.openxmlformats.org/officeDocument/2006/math">
                    <m:r>
                      <a:rPr kumimoji="1" lang="en-GB" sz="4796" i="1" kern="1200" smtClean="0">
                        <a:solidFill>
                          <a:srgbClr val="0070C0"/>
                        </a:solidFill>
                        <a:latin typeface="Cambria Math" panose="02040503050406030204" pitchFamily="18" charset="0"/>
                        <a:ea typeface="Cambria Math" panose="02040503050406030204" pitchFamily="18" charset="0"/>
                      </a:rPr>
                      <m:t>𝛽</m:t>
                    </m:r>
                  </m:oMath>
                </a14:m>
                <a:r>
                  <a:rPr kumimoji="1" lang="en-GB" sz="4396" kern="1200" dirty="0">
                    <a:solidFill>
                      <a:srgbClr val="0070C0"/>
                    </a:solidFill>
                    <a:latin typeface="HGPｺﾞｼｯｸE" charset="-128"/>
                    <a:ea typeface="HGPｺﾞｼｯｸE" charset="-128"/>
                  </a:rPr>
                  <a:t> </a:t>
                </a:r>
                <a:r>
                  <a:rPr kumimoji="1" lang="en-GB" sz="4396" kern="1200" dirty="0">
                    <a:solidFill>
                      <a:srgbClr val="0070C0"/>
                    </a:solidFill>
                    <a:latin typeface="Helvetica Neue Medium"/>
                    <a:ea typeface="HGPｺﾞｼｯｸE" charset="-128"/>
                  </a:rPr>
                  <a:t>= coupling coefficient</a:t>
                </a:r>
              </a:p>
              <a:p>
                <a:pPr algn="l" defTabSz="1826972" eaLnBrk="0" fontAlgn="base">
                  <a:spcBef>
                    <a:spcPct val="0"/>
                  </a:spcBef>
                  <a:spcAft>
                    <a:spcPct val="0"/>
                  </a:spcAft>
                  <a:defRPr/>
                </a:pPr>
                <a:r>
                  <a:rPr kumimoji="1" lang="en-GB" sz="4400" kern="1200" dirty="0">
                    <a:solidFill>
                      <a:srgbClr val="0070C0"/>
                    </a:solidFill>
                    <a:latin typeface="Helvetica Neue Medium"/>
                    <a:ea typeface="HGPｺﾞｼｯｸE" charset="-128"/>
                  </a:rPr>
                  <a:t>Q</a:t>
                </a:r>
                <a:r>
                  <a:rPr kumimoji="1" lang="en-GB" sz="4400" kern="1200" baseline="-25000" dirty="0">
                    <a:solidFill>
                      <a:srgbClr val="0070C0"/>
                    </a:solidFill>
                    <a:latin typeface="Helvetica Neue Medium"/>
                    <a:ea typeface="HGPｺﾞｼｯｸE" charset="-128"/>
                  </a:rPr>
                  <a:t>0 </a:t>
                </a:r>
                <a:r>
                  <a:rPr kumimoji="1" lang="en-GB" sz="4400" kern="1200" dirty="0">
                    <a:solidFill>
                      <a:srgbClr val="0070C0"/>
                    </a:solidFill>
                    <a:latin typeface="Helvetica Neue Medium"/>
                    <a:ea typeface="HGPｺﾞｼｯｸE" charset="-128"/>
                  </a:rPr>
                  <a:t>= internal quality factor</a:t>
                </a:r>
              </a:p>
              <a:p>
                <a:pPr algn="l" defTabSz="1826972" eaLnBrk="0" fontAlgn="base">
                  <a:spcBef>
                    <a:spcPct val="0"/>
                  </a:spcBef>
                  <a:spcAft>
                    <a:spcPct val="0"/>
                  </a:spcAft>
                  <a:defRPr/>
                </a:pPr>
                <a14:m>
                  <m:oMath xmlns:m="http://schemas.openxmlformats.org/officeDocument/2006/math">
                    <m:sSub>
                      <m:sSubPr>
                        <m:ctrlPr>
                          <a:rPr kumimoji="1" lang="en-GB" sz="4396" i="1" kern="1200" dirty="0" smtClean="0">
                            <a:solidFill>
                              <a:srgbClr val="0070C0"/>
                            </a:solidFill>
                            <a:latin typeface="Cambria Math" panose="02040503050406030204" pitchFamily="18" charset="0"/>
                            <a:ea typeface="HGPｺﾞｼｯｸE" charset="-128"/>
                          </a:rPr>
                        </m:ctrlPr>
                      </m:sSubPr>
                      <m:e>
                        <m:r>
                          <a:rPr kumimoji="1" lang="en-GB" sz="4396" b="0" i="1" kern="1200" dirty="0" smtClean="0">
                            <a:solidFill>
                              <a:srgbClr val="0070C0"/>
                            </a:solidFill>
                            <a:latin typeface="Cambria Math" panose="02040503050406030204" pitchFamily="18" charset="0"/>
                            <a:ea typeface="HGPｺﾞｼｯｸE" charset="-128"/>
                          </a:rPr>
                          <m:t>𝑍</m:t>
                        </m:r>
                      </m:e>
                      <m:sub>
                        <m:r>
                          <a:rPr kumimoji="1" lang="en-GB" sz="4396" b="0" i="1" kern="1200" dirty="0" smtClean="0">
                            <a:solidFill>
                              <a:srgbClr val="0070C0"/>
                            </a:solidFill>
                            <a:latin typeface="Cambria Math" panose="02040503050406030204" pitchFamily="18" charset="0"/>
                            <a:ea typeface="HGPｺﾞｼｯｸE" charset="-128"/>
                          </a:rPr>
                          <m:t>𝑟</m:t>
                        </m:r>
                      </m:sub>
                    </m:sSub>
                  </m:oMath>
                </a14:m>
                <a:r>
                  <a:rPr kumimoji="1" lang="en-GB" sz="4396" kern="1200" dirty="0">
                    <a:solidFill>
                      <a:srgbClr val="0070C0"/>
                    </a:solidFill>
                    <a:latin typeface="Helvetica Neue Medium"/>
                    <a:ea typeface="HGPｺﾞｼｯｸE" charset="-128"/>
                  </a:rPr>
                  <a:t> = impedance of resonator</a:t>
                </a:r>
              </a:p>
              <a:p>
                <a:pPr algn="l" defTabSz="1826972" eaLnBrk="0" fontAlgn="base">
                  <a:spcBef>
                    <a:spcPct val="0"/>
                  </a:spcBef>
                  <a:spcAft>
                    <a:spcPct val="0"/>
                  </a:spcAft>
                  <a:defRPr/>
                </a:pPr>
                <a14:m>
                  <m:oMath xmlns:m="http://schemas.openxmlformats.org/officeDocument/2006/math">
                    <m:sSub>
                      <m:sSubPr>
                        <m:ctrlPr>
                          <a:rPr kumimoji="1" lang="en-GB" sz="4796" i="1" kern="1200">
                            <a:solidFill>
                              <a:srgbClr val="0070C0"/>
                            </a:solidFill>
                            <a:latin typeface="Cambria Math" panose="02040503050406030204" pitchFamily="18" charset="0"/>
                          </a:rPr>
                        </m:ctrlPr>
                      </m:sSubPr>
                      <m:e>
                        <m:r>
                          <a:rPr kumimoji="1" lang="en-GB" sz="4796" i="1" kern="1200">
                            <a:solidFill>
                              <a:srgbClr val="0070C0"/>
                            </a:solidFill>
                            <a:latin typeface="Cambria Math" panose="02040503050406030204" pitchFamily="18" charset="0"/>
                            <a:ea typeface="Cambria Math" panose="02040503050406030204" pitchFamily="18" charset="0"/>
                          </a:rPr>
                          <m:t>𝜔</m:t>
                        </m:r>
                      </m:e>
                      <m:sub>
                        <m:r>
                          <a:rPr kumimoji="1" lang="en-GB" sz="4796" i="1" kern="1200">
                            <a:solidFill>
                              <a:srgbClr val="0070C0"/>
                            </a:solidFill>
                            <a:latin typeface="Cambria Math" panose="02040503050406030204" pitchFamily="18" charset="0"/>
                          </a:rPr>
                          <m:t>0</m:t>
                        </m:r>
                      </m:sub>
                    </m:sSub>
                  </m:oMath>
                </a14:m>
                <a:r>
                  <a:rPr kumimoji="1" lang="en-GB" sz="4396" kern="1200" dirty="0">
                    <a:solidFill>
                      <a:srgbClr val="0070C0"/>
                    </a:solidFill>
                    <a:latin typeface="Arial"/>
                    <a:ea typeface="HGPｺﾞｼｯｸE" charset="-128"/>
                  </a:rPr>
                  <a:t>= resonant frequency</a:t>
                </a:r>
                <a:endParaRPr kumimoji="1" lang="en-GB" sz="4396" kern="1200" dirty="0">
                  <a:solidFill>
                    <a:srgbClr val="0070C0"/>
                  </a:solidFill>
                  <a:latin typeface="Helvetica Neue Medium"/>
                  <a:ea typeface="HGPｺﾞｼｯｸE" charset="-128"/>
                </a:endParaRPr>
              </a:p>
              <a:p>
                <a:pPr algn="l" defTabSz="1826972" eaLnBrk="0" fontAlgn="base">
                  <a:spcBef>
                    <a:spcPct val="0"/>
                  </a:spcBef>
                  <a:spcAft>
                    <a:spcPct val="0"/>
                  </a:spcAft>
                  <a:defRPr/>
                </a:pPr>
                <a:endParaRPr kumimoji="1" lang="en-GB" sz="4396" kern="1200" dirty="0">
                  <a:solidFill>
                    <a:prstClr val="black"/>
                  </a:solidFill>
                  <a:latin typeface="Arial"/>
                  <a:ea typeface="HGPｺﾞｼｯｸE" charset="-128"/>
                </a:endParaRPr>
              </a:p>
            </p:txBody>
          </p:sp>
        </mc:Choice>
        <mc:Fallback xmlns="">
          <p:sp>
            <p:nvSpPr>
              <p:cNvPr id="14" name="Rectangle 172">
                <a:extLst>
                  <a:ext uri="{FF2B5EF4-FFF2-40B4-BE49-F238E27FC236}">
                    <a16:creationId xmlns:a16="http://schemas.microsoft.com/office/drawing/2014/main" id="{6E99E21C-617A-C610-7C86-CAA707B12D80}"/>
                  </a:ext>
                </a:extLst>
              </p:cNvPr>
              <p:cNvSpPr>
                <a:spLocks noRot="1" noChangeAspect="1" noMove="1" noResize="1" noEditPoints="1" noAdjustHandles="1" noChangeArrowheads="1" noChangeShapeType="1" noTextEdit="1"/>
              </p:cNvSpPr>
              <p:nvPr/>
            </p:nvSpPr>
            <p:spPr>
              <a:xfrm>
                <a:off x="1401105" y="9072662"/>
                <a:ext cx="7331494" cy="3564181"/>
              </a:xfrm>
              <a:prstGeom prst="rect">
                <a:avLst/>
              </a:prstGeom>
              <a:blipFill>
                <a:blip r:embed="rId5"/>
                <a:stretch>
                  <a:fillRect l="-3408" t="-2564" r="-2494"/>
                </a:stretch>
              </a:blipFill>
            </p:spPr>
            <p:txBody>
              <a:bodyPr/>
              <a:lstStyle/>
              <a:p>
                <a:r>
                  <a:rPr lang="en-GB">
                    <a:noFill/>
                  </a:rPr>
                  <a:t> </a:t>
                </a:r>
              </a:p>
            </p:txBody>
          </p:sp>
        </mc:Fallback>
      </mc:AlternateContent>
      <p:grpSp>
        <p:nvGrpSpPr>
          <p:cNvPr id="2" name="Group 1">
            <a:extLst>
              <a:ext uri="{FF2B5EF4-FFF2-40B4-BE49-F238E27FC236}">
                <a16:creationId xmlns:a16="http://schemas.microsoft.com/office/drawing/2014/main" id="{63663A0A-8029-5090-1645-1DC55E9D750D}"/>
              </a:ext>
            </a:extLst>
          </p:cNvPr>
          <p:cNvGrpSpPr/>
          <p:nvPr/>
        </p:nvGrpSpPr>
        <p:grpSpPr>
          <a:xfrm>
            <a:off x="948109" y="4067399"/>
            <a:ext cx="12998046" cy="2861942"/>
            <a:chOff x="467704" y="2033699"/>
            <a:chExt cx="6499023" cy="1430971"/>
          </a:xfrm>
        </p:grpSpPr>
        <mc:AlternateContent xmlns:mc="http://schemas.openxmlformats.org/markup-compatibility/2006" xmlns:a14="http://schemas.microsoft.com/office/drawing/2010/main">
          <mc:Choice Requires="a14">
            <p:sp>
              <p:nvSpPr>
                <p:cNvPr id="15" name="TextBox 37">
                  <a:extLst>
                    <a:ext uri="{FF2B5EF4-FFF2-40B4-BE49-F238E27FC236}">
                      <a16:creationId xmlns:a16="http://schemas.microsoft.com/office/drawing/2014/main" id="{73C8433E-3007-6978-229A-6CCEDD917068}"/>
                    </a:ext>
                  </a:extLst>
                </p:cNvPr>
                <p:cNvSpPr txBox="1"/>
                <p:nvPr/>
              </p:nvSpPr>
              <p:spPr>
                <a:xfrm>
                  <a:off x="467704" y="2433939"/>
                  <a:ext cx="6499023" cy="1030731"/>
                </a:xfrm>
                <a:prstGeom prst="rect">
                  <a:avLst/>
                </a:prstGeom>
                <a:noFill/>
              </p:spPr>
              <p:txBody>
                <a:bodyPr wrap="none" rtlCol="0">
                  <a:spAutoFit/>
                </a:bodyPr>
                <a:lstStyle/>
                <a:p>
                  <a:pPr algn="l" defTabSz="1826972" hangingPunct="1">
                    <a:defRPr/>
                  </a:pPr>
                  <a14:m>
                    <m:oMathPara xmlns:m="http://schemas.openxmlformats.org/officeDocument/2006/math">
                      <m:oMathParaPr>
                        <m:jc m:val="centerGroup"/>
                      </m:oMathParaPr>
                      <m:oMath xmlns:m="http://schemas.openxmlformats.org/officeDocument/2006/math">
                        <m:sSubSup>
                          <m:sSubSupPr>
                            <m:ctrlPr>
                              <a:rPr lang="en-GB" sz="5594" i="1" kern="1200" smtClean="0">
                                <a:solidFill>
                                  <a:prstClr val="black"/>
                                </a:solidFill>
                                <a:latin typeface="Cambria Math" panose="02040503050406030204" pitchFamily="18" charset="0"/>
                              </a:rPr>
                            </m:ctrlPr>
                          </m:sSubSupPr>
                          <m:e>
                            <m:r>
                              <a:rPr lang="en-GB" sz="5594" b="0" i="1" kern="1200" smtClean="0">
                                <a:solidFill>
                                  <a:prstClr val="black"/>
                                </a:solidFill>
                                <a:latin typeface="Cambria Math" panose="02040503050406030204" pitchFamily="18" charset="0"/>
                              </a:rPr>
                              <m:t>𝑡</m:t>
                            </m:r>
                          </m:e>
                          <m:sub>
                            <m:r>
                              <a:rPr lang="en-GB" sz="5594" b="0" i="1" kern="1200" smtClean="0">
                                <a:solidFill>
                                  <a:prstClr val="black"/>
                                </a:solidFill>
                                <a:latin typeface="Cambria Math" panose="02040503050406030204" pitchFamily="18" charset="0"/>
                              </a:rPr>
                              <m:t>𝑚𝑖𝑛</m:t>
                            </m:r>
                          </m:sub>
                          <m:sup>
                            <m:r>
                              <a:rPr lang="en-GB" sz="5594" b="0" i="1" kern="1200" smtClean="0">
                                <a:solidFill>
                                  <a:prstClr val="black"/>
                                </a:solidFill>
                                <a:latin typeface="Cambria Math" panose="02040503050406030204" pitchFamily="18" charset="0"/>
                              </a:rPr>
                              <m:t>−1</m:t>
                            </m:r>
                          </m:sup>
                        </m:sSubSup>
                        <m:r>
                          <a:rPr lang="en-GB" sz="5594" i="1" kern="1200">
                            <a:solidFill>
                              <a:prstClr val="black"/>
                            </a:solidFill>
                            <a:latin typeface="Cambria Math" panose="02040503050406030204" pitchFamily="18" charset="0"/>
                            <a:ea typeface="Cambria Math" panose="02040503050406030204" pitchFamily="18" charset="0"/>
                          </a:rPr>
                          <m:t>∝</m:t>
                        </m:r>
                        <m:f>
                          <m:fPr>
                            <m:ctrlPr>
                              <a:rPr kumimoji="1" lang="en-GB" sz="5594" i="1" kern="1200" smtClean="0">
                                <a:solidFill>
                                  <a:srgbClr val="0070C0"/>
                                </a:solidFill>
                                <a:latin typeface="Cambria Math" panose="02040503050406030204" pitchFamily="18" charset="0"/>
                              </a:rPr>
                            </m:ctrlPr>
                          </m:fPr>
                          <m:num>
                            <m:r>
                              <a:rPr kumimoji="1" lang="en-GB" sz="5594" i="1" kern="1200">
                                <a:solidFill>
                                  <a:srgbClr val="0070C0"/>
                                </a:solidFill>
                                <a:latin typeface="Cambria Math" panose="02040503050406030204" pitchFamily="18" charset="0"/>
                                <a:ea typeface="Cambria Math" panose="02040503050406030204" pitchFamily="18" charset="0"/>
                              </a:rPr>
                              <m:t>𝛽</m:t>
                            </m:r>
                          </m:num>
                          <m:den>
                            <m:sSup>
                              <m:sSupPr>
                                <m:ctrlPr>
                                  <a:rPr kumimoji="1" lang="en-GB" sz="5594" i="1" kern="1200">
                                    <a:solidFill>
                                      <a:srgbClr val="0070C0"/>
                                    </a:solidFill>
                                    <a:latin typeface="Cambria Math" panose="02040503050406030204" pitchFamily="18" charset="0"/>
                                  </a:rPr>
                                </m:ctrlPr>
                              </m:sSupPr>
                              <m:e>
                                <m:d>
                                  <m:dPr>
                                    <m:ctrlPr>
                                      <a:rPr kumimoji="1" lang="en-GB" sz="5594" i="1" kern="1200">
                                        <a:solidFill>
                                          <a:srgbClr val="0070C0"/>
                                        </a:solidFill>
                                        <a:latin typeface="Cambria Math" panose="02040503050406030204" pitchFamily="18" charset="0"/>
                                      </a:rPr>
                                    </m:ctrlPr>
                                  </m:dPr>
                                  <m:e>
                                    <m:r>
                                      <a:rPr kumimoji="1" lang="en-GB" sz="5594" i="1" kern="1200">
                                        <a:solidFill>
                                          <a:srgbClr val="0070C0"/>
                                        </a:solidFill>
                                        <a:latin typeface="Cambria Math" panose="02040503050406030204" pitchFamily="18" charset="0"/>
                                      </a:rPr>
                                      <m:t>1+</m:t>
                                    </m:r>
                                    <m:r>
                                      <a:rPr kumimoji="1" lang="en-GB" sz="5594" i="1" kern="1200">
                                        <a:solidFill>
                                          <a:srgbClr val="0070C0"/>
                                        </a:solidFill>
                                        <a:latin typeface="Cambria Math" panose="02040503050406030204" pitchFamily="18" charset="0"/>
                                        <a:ea typeface="Cambria Math" panose="02040503050406030204" pitchFamily="18" charset="0"/>
                                      </a:rPr>
                                      <m:t>𝛽</m:t>
                                    </m:r>
                                  </m:e>
                                </m:d>
                              </m:e>
                              <m:sup>
                                <m:r>
                                  <a:rPr kumimoji="1" lang="en-GB" sz="5594" i="1" kern="1200">
                                    <a:solidFill>
                                      <a:srgbClr val="0070C0"/>
                                    </a:solidFill>
                                    <a:latin typeface="Cambria Math" panose="02040503050406030204" pitchFamily="18" charset="0"/>
                                  </a:rPr>
                                  <m:t>2</m:t>
                                </m:r>
                              </m:sup>
                            </m:sSup>
                          </m:den>
                        </m:f>
                        <m:sSub>
                          <m:sSubPr>
                            <m:ctrlPr>
                              <a:rPr kumimoji="1" lang="en-GB" sz="5594" i="1" kern="1200">
                                <a:solidFill>
                                  <a:srgbClr val="0070C0"/>
                                </a:solidFill>
                                <a:latin typeface="Cambria Math" panose="02040503050406030204" pitchFamily="18" charset="0"/>
                              </a:rPr>
                            </m:ctrlPr>
                          </m:sSubPr>
                          <m:e>
                            <m:r>
                              <a:rPr kumimoji="1" lang="en-GB" sz="5594" i="1" kern="1200">
                                <a:solidFill>
                                  <a:srgbClr val="0070C0"/>
                                </a:solidFill>
                                <a:latin typeface="Cambria Math" panose="02040503050406030204" pitchFamily="18" charset="0"/>
                              </a:rPr>
                              <m:t>𝑄</m:t>
                            </m:r>
                          </m:e>
                          <m:sub>
                            <m:r>
                              <a:rPr kumimoji="1" lang="en-GB" sz="5594" i="1" kern="1200">
                                <a:solidFill>
                                  <a:srgbClr val="0070C0"/>
                                </a:solidFill>
                                <a:latin typeface="Cambria Math" panose="02040503050406030204" pitchFamily="18" charset="0"/>
                              </a:rPr>
                              <m:t>0</m:t>
                            </m:r>
                          </m:sub>
                        </m:sSub>
                        <m:sSubSup>
                          <m:sSubSupPr>
                            <m:ctrlPr>
                              <a:rPr kumimoji="1" lang="en-GB" sz="5594" i="1" kern="1200">
                                <a:solidFill>
                                  <a:srgbClr val="0070C0"/>
                                </a:solidFill>
                                <a:latin typeface="Cambria Math" panose="02040503050406030204" pitchFamily="18" charset="0"/>
                              </a:rPr>
                            </m:ctrlPr>
                          </m:sSubSupPr>
                          <m:e>
                            <m:sSub>
                              <m:sSubPr>
                                <m:ctrlPr>
                                  <a:rPr kumimoji="1" lang="en-GB" sz="5594" i="1" kern="1200" smtClean="0">
                                    <a:solidFill>
                                      <a:srgbClr val="0070C0"/>
                                    </a:solidFill>
                                    <a:latin typeface="Cambria Math" panose="02040503050406030204" pitchFamily="18" charset="0"/>
                                  </a:rPr>
                                </m:ctrlPr>
                              </m:sSubPr>
                              <m:e>
                                <m:r>
                                  <a:rPr kumimoji="1" lang="en-GB" sz="5594" b="0" i="1" kern="1200" smtClean="0">
                                    <a:solidFill>
                                      <a:srgbClr val="0070C0"/>
                                    </a:solidFill>
                                    <a:latin typeface="Cambria Math" panose="02040503050406030204" pitchFamily="18" charset="0"/>
                                  </a:rPr>
                                  <m:t>𝑍</m:t>
                                </m:r>
                              </m:e>
                              <m:sub>
                                <m:r>
                                  <a:rPr kumimoji="1" lang="en-GB" sz="5594" b="0" i="1" kern="1200" smtClean="0">
                                    <a:solidFill>
                                      <a:srgbClr val="0070C0"/>
                                    </a:solidFill>
                                    <a:latin typeface="Cambria Math" panose="02040503050406030204" pitchFamily="18" charset="0"/>
                                  </a:rPr>
                                  <m:t>𝑟</m:t>
                                </m:r>
                              </m:sub>
                            </m:sSub>
                            <m:r>
                              <a:rPr kumimoji="1" lang="en-GB" sz="5594" i="1" kern="1200">
                                <a:solidFill>
                                  <a:srgbClr val="0070C0"/>
                                </a:solidFill>
                                <a:latin typeface="Cambria Math" panose="02040503050406030204" pitchFamily="18" charset="0"/>
                                <a:ea typeface="Cambria Math" panose="02040503050406030204" pitchFamily="18" charset="0"/>
                              </a:rPr>
                              <m:t>𝜔</m:t>
                            </m:r>
                          </m:e>
                          <m:sub>
                            <m:r>
                              <a:rPr kumimoji="1" lang="en-GB" sz="5594" i="1" kern="1200">
                                <a:solidFill>
                                  <a:srgbClr val="0070C0"/>
                                </a:solidFill>
                                <a:latin typeface="Cambria Math" panose="02040503050406030204" pitchFamily="18" charset="0"/>
                              </a:rPr>
                              <m:t>0</m:t>
                            </m:r>
                          </m:sub>
                          <m:sup>
                            <m:r>
                              <a:rPr kumimoji="1" lang="en-GB" sz="5594" i="1" kern="1200">
                                <a:solidFill>
                                  <a:srgbClr val="0070C0"/>
                                </a:solidFill>
                                <a:latin typeface="Cambria Math" panose="02040503050406030204" pitchFamily="18" charset="0"/>
                              </a:rPr>
                              <m:t>2</m:t>
                            </m:r>
                          </m:sup>
                        </m:sSubSup>
                        <m:f>
                          <m:fPr>
                            <m:ctrlPr>
                              <a:rPr kumimoji="1" lang="en-GB" sz="5594" i="1" kern="1200">
                                <a:solidFill>
                                  <a:prstClr val="black"/>
                                </a:solidFill>
                                <a:latin typeface="Cambria Math" panose="02040503050406030204" pitchFamily="18" charset="0"/>
                              </a:rPr>
                            </m:ctrlPr>
                          </m:fPr>
                          <m:num>
                            <m:sSup>
                              <m:sSupPr>
                                <m:ctrlPr>
                                  <a:rPr kumimoji="1" lang="en-GB" sz="5594" i="1" kern="1200" smtClean="0">
                                    <a:solidFill>
                                      <a:srgbClr val="FF33CC"/>
                                    </a:solidFill>
                                    <a:latin typeface="Cambria Math" panose="02040503050406030204" pitchFamily="18" charset="0"/>
                                  </a:rPr>
                                </m:ctrlPr>
                              </m:sSupPr>
                              <m:e>
                                <m:d>
                                  <m:dPr>
                                    <m:ctrlPr>
                                      <a:rPr kumimoji="1" lang="en-GB" sz="5594" i="1" kern="1200">
                                        <a:solidFill>
                                          <a:srgbClr val="FF33CC"/>
                                        </a:solidFill>
                                        <a:latin typeface="Cambria Math" panose="02040503050406030204" pitchFamily="18" charset="0"/>
                                      </a:rPr>
                                    </m:ctrlPr>
                                  </m:dPr>
                                  <m:e>
                                    <m:r>
                                      <a:rPr kumimoji="1" lang="en-GB" sz="5594" i="1" kern="1200" smtClean="0">
                                        <a:solidFill>
                                          <a:srgbClr val="FF33CC"/>
                                        </a:solidFill>
                                        <a:latin typeface="Cambria Math" panose="02040503050406030204" pitchFamily="18" charset="0"/>
                                        <a:ea typeface="Cambria Math" panose="02040503050406030204" pitchFamily="18" charset="0"/>
                                      </a:rPr>
                                      <m:t>𝛼</m:t>
                                    </m:r>
                                    <m:r>
                                      <a:rPr kumimoji="1" lang="en-GB" sz="5594" i="1" kern="1200">
                                        <a:solidFill>
                                          <a:srgbClr val="FF33CC"/>
                                        </a:solidFill>
                                        <a:latin typeface="Cambria Math" panose="02040503050406030204" pitchFamily="18" charset="0"/>
                                        <a:ea typeface="Cambria Math" panose="02040503050406030204" pitchFamily="18" charset="0"/>
                                      </a:rPr>
                                      <m:t>𝑒</m:t>
                                    </m:r>
                                  </m:e>
                                </m:d>
                              </m:e>
                              <m:sup>
                                <m:r>
                                  <a:rPr kumimoji="1" lang="en-GB" sz="5594" i="1" kern="1200">
                                    <a:solidFill>
                                      <a:srgbClr val="FF33CC"/>
                                    </a:solidFill>
                                    <a:latin typeface="Cambria Math" panose="02040503050406030204" pitchFamily="18" charset="0"/>
                                  </a:rPr>
                                  <m:t>2</m:t>
                                </m:r>
                              </m:sup>
                            </m:sSup>
                          </m:num>
                          <m:den>
                            <m:sSub>
                              <m:sSubPr>
                                <m:ctrlPr>
                                  <a:rPr kumimoji="1" lang="en-GB" sz="5594" i="1" kern="1200">
                                    <a:solidFill>
                                      <a:srgbClr val="70AD47"/>
                                    </a:solidFill>
                                    <a:latin typeface="Cambria Math" panose="02040503050406030204" pitchFamily="18" charset="0"/>
                                  </a:rPr>
                                </m:ctrlPr>
                              </m:sSubPr>
                              <m:e>
                                <m:r>
                                  <a:rPr kumimoji="1" lang="en-GB" sz="5594" i="1" kern="1200">
                                    <a:solidFill>
                                      <a:srgbClr val="70AD47"/>
                                    </a:solidFill>
                                    <a:latin typeface="Cambria Math" panose="02040503050406030204" pitchFamily="18" charset="0"/>
                                  </a:rPr>
                                  <m:t>𝑘</m:t>
                                </m:r>
                              </m:e>
                              <m:sub>
                                <m:r>
                                  <a:rPr kumimoji="1" lang="en-GB" sz="5594" i="1" kern="1200">
                                    <a:solidFill>
                                      <a:srgbClr val="70AD47"/>
                                    </a:solidFill>
                                    <a:latin typeface="Cambria Math" panose="02040503050406030204" pitchFamily="18" charset="0"/>
                                  </a:rPr>
                                  <m:t>𝐵</m:t>
                                </m:r>
                              </m:sub>
                            </m:sSub>
                            <m:sSub>
                              <m:sSubPr>
                                <m:ctrlPr>
                                  <a:rPr kumimoji="1" lang="en-GB" sz="5594" i="1" kern="1200">
                                    <a:solidFill>
                                      <a:srgbClr val="70AD47"/>
                                    </a:solidFill>
                                    <a:latin typeface="Cambria Math" panose="02040503050406030204" pitchFamily="18" charset="0"/>
                                  </a:rPr>
                                </m:ctrlPr>
                              </m:sSubPr>
                              <m:e>
                                <m:r>
                                  <a:rPr kumimoji="1" lang="en-GB" sz="5594" i="1" kern="1200">
                                    <a:solidFill>
                                      <a:srgbClr val="70AD47"/>
                                    </a:solidFill>
                                    <a:latin typeface="Cambria Math" panose="02040503050406030204" pitchFamily="18" charset="0"/>
                                  </a:rPr>
                                  <m:t>𝑇</m:t>
                                </m:r>
                              </m:e>
                              <m:sub>
                                <m:r>
                                  <a:rPr kumimoji="1" lang="en-GB" sz="5594" i="1" kern="1200">
                                    <a:solidFill>
                                      <a:srgbClr val="70AD47"/>
                                    </a:solidFill>
                                    <a:latin typeface="Cambria Math" panose="02040503050406030204" pitchFamily="18" charset="0"/>
                                  </a:rPr>
                                  <m:t>𝑠𝑦𝑠</m:t>
                                </m:r>
                              </m:sub>
                            </m:sSub>
                          </m:den>
                        </m:f>
                        <m:r>
                          <a:rPr kumimoji="1" lang="en-GB" sz="5594" i="1" kern="1200" smtClean="0">
                            <a:solidFill>
                              <a:srgbClr val="FF33CC"/>
                            </a:solidFill>
                            <a:latin typeface="Cambria Math" panose="02040503050406030204" pitchFamily="18" charset="0"/>
                          </a:rPr>
                          <m:t>𝑔</m:t>
                        </m:r>
                        <m:d>
                          <m:dPr>
                            <m:ctrlPr>
                              <a:rPr kumimoji="1" lang="en-GB" sz="5594" i="1" kern="1200" smtClean="0">
                                <a:solidFill>
                                  <a:srgbClr val="FF33CC"/>
                                </a:solidFill>
                                <a:latin typeface="Cambria Math" panose="02040503050406030204" pitchFamily="18" charset="0"/>
                              </a:rPr>
                            </m:ctrlPr>
                          </m:dPr>
                          <m:e>
                            <m:f>
                              <m:fPr>
                                <m:ctrlPr>
                                  <a:rPr kumimoji="1" lang="en-GB" sz="5594" i="1" kern="1200">
                                    <a:solidFill>
                                      <a:srgbClr val="FF33CC"/>
                                    </a:solidFill>
                                    <a:latin typeface="Cambria Math" panose="02040503050406030204" pitchFamily="18" charset="0"/>
                                  </a:rPr>
                                </m:ctrlPr>
                              </m:fPr>
                              <m:num>
                                <m:r>
                                  <a:rPr kumimoji="1" lang="en-GB" sz="5594" i="1" kern="1200">
                                    <a:solidFill>
                                      <a:srgbClr val="FF33CC"/>
                                    </a:solidFill>
                                    <a:latin typeface="Cambria Math" panose="02040503050406030204" pitchFamily="18" charset="0"/>
                                  </a:rPr>
                                  <m:t>𝑓</m:t>
                                </m:r>
                              </m:num>
                              <m:den>
                                <m:r>
                                  <a:rPr kumimoji="1" lang="en-GB" sz="5594" i="1" kern="1200">
                                    <a:solidFill>
                                      <a:srgbClr val="FF33CC"/>
                                    </a:solidFill>
                                    <a:latin typeface="Cambria Math" panose="02040503050406030204" pitchFamily="18" charset="0"/>
                                    <a:ea typeface="Cambria Math" panose="02040503050406030204" pitchFamily="18" charset="0"/>
                                  </a:rPr>
                                  <m:t>𝛾</m:t>
                                </m:r>
                              </m:den>
                            </m:f>
                            <m:r>
                              <a:rPr kumimoji="1" lang="en-GB" sz="5594" i="1" kern="1200">
                                <a:solidFill>
                                  <a:srgbClr val="FF33CC"/>
                                </a:solidFill>
                                <a:latin typeface="Cambria Math" panose="02040503050406030204" pitchFamily="18" charset="0"/>
                              </a:rPr>
                              <m:t>,</m:t>
                            </m:r>
                            <m:f>
                              <m:fPr>
                                <m:ctrlPr>
                                  <a:rPr kumimoji="1" lang="en-GB" sz="5594" i="1" kern="1200">
                                    <a:solidFill>
                                      <a:srgbClr val="FF33CC"/>
                                    </a:solidFill>
                                    <a:latin typeface="Cambria Math" panose="02040503050406030204" pitchFamily="18" charset="0"/>
                                  </a:rPr>
                                </m:ctrlPr>
                              </m:fPr>
                              <m:num>
                                <m:r>
                                  <a:rPr kumimoji="1" lang="en-GB" sz="5594" i="1" kern="1200">
                                    <a:solidFill>
                                      <a:srgbClr val="FF33CC"/>
                                    </a:solidFill>
                                    <a:latin typeface="Cambria Math" panose="02040503050406030204" pitchFamily="18" charset="0"/>
                                  </a:rPr>
                                  <m:t>h</m:t>
                                </m:r>
                                <m:r>
                                  <a:rPr kumimoji="1" lang="en-GB" sz="5594" i="1" kern="1200">
                                    <a:solidFill>
                                      <a:srgbClr val="FF33CC"/>
                                    </a:solidFill>
                                    <a:latin typeface="Cambria Math" panose="02040503050406030204" pitchFamily="18" charset="0"/>
                                    <a:ea typeface="Cambria Math" panose="02040503050406030204" pitchFamily="18" charset="0"/>
                                  </a:rPr>
                                  <m:t>𝛾</m:t>
                                </m:r>
                              </m:num>
                              <m:den>
                                <m:r>
                                  <a:rPr kumimoji="1" lang="en-GB" sz="5594" i="1" kern="1200">
                                    <a:solidFill>
                                      <a:srgbClr val="FF33CC"/>
                                    </a:solidFill>
                                    <a:latin typeface="Cambria Math" panose="02040503050406030204" pitchFamily="18" charset="0"/>
                                  </a:rPr>
                                  <m:t>𝑘𝑇</m:t>
                                </m:r>
                              </m:den>
                            </m:f>
                          </m:e>
                        </m:d>
                      </m:oMath>
                    </m:oMathPara>
                  </a14:m>
                  <a:endParaRPr lang="en-GB" sz="5594" kern="1200" dirty="0">
                    <a:solidFill>
                      <a:prstClr val="black"/>
                    </a:solidFill>
                    <a:latin typeface="Calibri"/>
                  </a:endParaRPr>
                </a:p>
              </p:txBody>
            </p:sp>
          </mc:Choice>
          <mc:Fallback xmlns="">
            <p:sp>
              <p:nvSpPr>
                <p:cNvPr id="15" name="TextBox 37">
                  <a:extLst>
                    <a:ext uri="{FF2B5EF4-FFF2-40B4-BE49-F238E27FC236}">
                      <a16:creationId xmlns:a16="http://schemas.microsoft.com/office/drawing/2014/main" id="{73C8433E-3007-6978-229A-6CCEDD917068}"/>
                    </a:ext>
                  </a:extLst>
                </p:cNvPr>
                <p:cNvSpPr txBox="1">
                  <a:spLocks noRot="1" noChangeAspect="1" noMove="1" noResize="1" noEditPoints="1" noAdjustHandles="1" noChangeArrowheads="1" noChangeShapeType="1" noTextEdit="1"/>
                </p:cNvSpPr>
                <p:nvPr/>
              </p:nvSpPr>
              <p:spPr>
                <a:xfrm>
                  <a:off x="467704" y="2433939"/>
                  <a:ext cx="6499023" cy="1030731"/>
                </a:xfrm>
                <a:prstGeom prst="rect">
                  <a:avLst/>
                </a:prstGeom>
                <a:blipFill>
                  <a:blip r:embed="rId6"/>
                  <a:stretch>
                    <a:fillRect/>
                  </a:stretch>
                </a:blipFill>
              </p:spPr>
              <p:txBody>
                <a:bodyPr/>
                <a:lstStyle/>
                <a:p>
                  <a:r>
                    <a:rPr lang="en-GB">
                      <a:noFill/>
                    </a:rPr>
                    <a:t> </a:t>
                  </a:r>
                </a:p>
              </p:txBody>
            </p:sp>
          </mc:Fallback>
        </mc:AlternateContent>
        <p:sp>
          <p:nvSpPr>
            <p:cNvPr id="16" name="TextBox 169">
              <a:extLst>
                <a:ext uri="{FF2B5EF4-FFF2-40B4-BE49-F238E27FC236}">
                  <a16:creationId xmlns:a16="http://schemas.microsoft.com/office/drawing/2014/main" id="{E28BF5CE-5DDA-E58F-EDA4-C30EAE43FBD5}"/>
                </a:ext>
              </a:extLst>
            </p:cNvPr>
            <p:cNvSpPr txBox="1"/>
            <p:nvPr/>
          </p:nvSpPr>
          <p:spPr>
            <a:xfrm>
              <a:off x="505800" y="2033699"/>
              <a:ext cx="3675847" cy="384400"/>
            </a:xfrm>
            <a:prstGeom prst="rect">
              <a:avLst/>
            </a:prstGeom>
            <a:noFill/>
          </p:spPr>
          <p:txBody>
            <a:bodyPr wrap="none" rtlCol="0">
              <a:spAutoFit/>
            </a:bodyPr>
            <a:lstStyle/>
            <a:p>
              <a:pPr algn="l" defTabSz="1826972" eaLnBrk="0" fontAlgn="base">
                <a:spcBef>
                  <a:spcPct val="0"/>
                </a:spcBef>
                <a:spcAft>
                  <a:spcPct val="0"/>
                </a:spcAft>
                <a:defRPr/>
              </a:pPr>
              <a:r>
                <a:rPr kumimoji="1" lang="en-GB" sz="4396" kern="1200" dirty="0">
                  <a:solidFill>
                    <a:schemeClr val="tx1"/>
                  </a:solidFill>
                  <a:latin typeface="Helvetica Neue Medium"/>
                </a:rPr>
                <a:t>Measurement rate (SNR=1)*</a:t>
              </a:r>
            </a:p>
          </p:txBody>
        </p:sp>
      </p:grpSp>
      <mc:AlternateContent xmlns:mc="http://schemas.openxmlformats.org/markup-compatibility/2006" xmlns:a14="http://schemas.microsoft.com/office/drawing/2010/main">
        <mc:Choice Requires="a14">
          <p:sp>
            <p:nvSpPr>
              <p:cNvPr id="17" name="Rectangle 171">
                <a:extLst>
                  <a:ext uri="{FF2B5EF4-FFF2-40B4-BE49-F238E27FC236}">
                    <a16:creationId xmlns:a16="http://schemas.microsoft.com/office/drawing/2014/main" id="{D9E7101C-868A-9D32-7C83-173E318419B4}"/>
                  </a:ext>
                </a:extLst>
              </p:cNvPr>
              <p:cNvSpPr/>
              <p:nvPr/>
            </p:nvSpPr>
            <p:spPr>
              <a:xfrm>
                <a:off x="1401317" y="6857081"/>
                <a:ext cx="8945334" cy="2244589"/>
              </a:xfrm>
              <a:prstGeom prst="rect">
                <a:avLst/>
              </a:prstGeom>
            </p:spPr>
            <p:txBody>
              <a:bodyPr wrap="none">
                <a:spAutoFit/>
              </a:bodyPr>
              <a:lstStyle/>
              <a:p>
                <a:pPr algn="l" defTabSz="1826972" eaLnBrk="0" fontAlgn="base">
                  <a:spcBef>
                    <a:spcPct val="0"/>
                  </a:spcBef>
                  <a:spcAft>
                    <a:spcPct val="0"/>
                  </a:spcAft>
                  <a:defRPr/>
                </a:pPr>
                <a14:m>
                  <m:oMath xmlns:m="http://schemas.openxmlformats.org/officeDocument/2006/math">
                    <m:r>
                      <a:rPr kumimoji="1" lang="en-GB" sz="4796" i="1" kern="1200" smtClean="0">
                        <a:solidFill>
                          <a:srgbClr val="FF33CC"/>
                        </a:solidFill>
                        <a:latin typeface="Cambria Math" panose="02040503050406030204" pitchFamily="18" charset="0"/>
                        <a:ea typeface="Cambria Math" panose="02040503050406030204" pitchFamily="18" charset="0"/>
                      </a:rPr>
                      <m:t>𝛼</m:t>
                    </m:r>
                  </m:oMath>
                </a14:m>
                <a:r>
                  <a:rPr kumimoji="1" lang="en-GB" sz="5194" kern="1200" dirty="0">
                    <a:solidFill>
                      <a:srgbClr val="FF33CC"/>
                    </a:solidFill>
                    <a:latin typeface="HGPｺﾞｼｯｸE" charset="-128"/>
                    <a:ea typeface="HGPｺﾞｼｯｸE" charset="-128"/>
                  </a:rPr>
                  <a:t> </a:t>
                </a:r>
                <a:r>
                  <a:rPr kumimoji="1" lang="en-GB" sz="4396" kern="1200" dirty="0">
                    <a:solidFill>
                      <a:srgbClr val="FF33CC"/>
                    </a:solidFill>
                    <a:latin typeface="Helvetica Neue Medium"/>
                    <a:ea typeface="HGPｺﾞｼｯｸE" charset="-128"/>
                  </a:rPr>
                  <a:t>= gate capacitance ratio</a:t>
                </a:r>
              </a:p>
              <a:p>
                <a:pPr algn="l" defTabSz="1826972" eaLnBrk="0" fontAlgn="base">
                  <a:spcBef>
                    <a:spcPct val="0"/>
                  </a:spcBef>
                  <a:spcAft>
                    <a:spcPct val="0"/>
                  </a:spcAft>
                  <a:defRPr/>
                </a:pPr>
                <a14:m>
                  <m:oMath xmlns:m="http://schemas.openxmlformats.org/officeDocument/2006/math">
                    <m:r>
                      <a:rPr kumimoji="1" lang="en-GB" sz="4396" b="0" i="1" kern="1200" smtClean="0">
                        <a:solidFill>
                          <a:srgbClr val="FF33CC"/>
                        </a:solidFill>
                        <a:latin typeface="Cambria Math" panose="02040503050406030204" pitchFamily="18" charset="0"/>
                        <a:ea typeface="HGPｺﾞｼｯｸE" charset="-128"/>
                      </a:rPr>
                      <m:t>𝑓</m:t>
                    </m:r>
                    <m:r>
                      <a:rPr kumimoji="1" lang="en-GB" sz="4396" b="0" i="1" kern="1200" smtClean="0">
                        <a:solidFill>
                          <a:srgbClr val="FF33CC"/>
                        </a:solidFill>
                        <a:latin typeface="Cambria Math" panose="02040503050406030204" pitchFamily="18" charset="0"/>
                        <a:ea typeface="HGPｺﾞｼｯｸE" charset="-128"/>
                      </a:rPr>
                      <m:t>/</m:t>
                    </m:r>
                    <m:r>
                      <a:rPr kumimoji="1" lang="en-GB" sz="4396" b="0" i="1" kern="1200" smtClean="0">
                        <a:solidFill>
                          <a:srgbClr val="FF33CC"/>
                        </a:solidFill>
                        <a:latin typeface="Cambria Math" panose="02040503050406030204" pitchFamily="18" charset="0"/>
                        <a:ea typeface="Cambria Math" panose="02040503050406030204" pitchFamily="18" charset="0"/>
                      </a:rPr>
                      <m:t>𝛾</m:t>
                    </m:r>
                  </m:oMath>
                </a14:m>
                <a:r>
                  <a:rPr kumimoji="1" lang="en-GB" sz="4396" kern="1200" dirty="0">
                    <a:solidFill>
                      <a:srgbClr val="FF33CC"/>
                    </a:solidFill>
                    <a:latin typeface="Helvetica Neue Medium"/>
                    <a:ea typeface="HGPｺﾞｼｯｸE" charset="-128"/>
                  </a:rPr>
                  <a:t>= drive </a:t>
                </a:r>
                <a:r>
                  <a:rPr kumimoji="1" lang="en-GB" sz="4396" kern="1200" dirty="0" err="1">
                    <a:solidFill>
                      <a:srgbClr val="FF33CC"/>
                    </a:solidFill>
                    <a:latin typeface="Helvetica Neue Medium"/>
                    <a:ea typeface="HGPｺﾞｼｯｸE" charset="-128"/>
                  </a:rPr>
                  <a:t>freq</a:t>
                </a:r>
                <a:r>
                  <a:rPr kumimoji="1" lang="en-GB" sz="4396" kern="1200" dirty="0">
                    <a:solidFill>
                      <a:srgbClr val="FF33CC"/>
                    </a:solidFill>
                    <a:latin typeface="Helvetica Neue Medium"/>
                    <a:ea typeface="HGPｺﾞｼｯｸE" charset="-128"/>
                  </a:rPr>
                  <a:t>/ tunnel rate ratio</a:t>
                </a:r>
              </a:p>
              <a:p>
                <a:pPr algn="l" defTabSz="1826972" eaLnBrk="0" fontAlgn="base">
                  <a:spcBef>
                    <a:spcPct val="0"/>
                  </a:spcBef>
                  <a:spcAft>
                    <a:spcPct val="0"/>
                  </a:spcAft>
                  <a:defRPr/>
                </a:pPr>
                <a14:m>
                  <m:oMath xmlns:m="http://schemas.openxmlformats.org/officeDocument/2006/math">
                    <m:r>
                      <a:rPr kumimoji="1" lang="en-GB" sz="4396" b="0" i="1" kern="1200" smtClean="0">
                        <a:solidFill>
                          <a:srgbClr val="FF33CC"/>
                        </a:solidFill>
                        <a:latin typeface="Cambria Math" panose="02040503050406030204" pitchFamily="18" charset="0"/>
                        <a:ea typeface="HGPｺﾞｼｯｸE" charset="-128"/>
                      </a:rPr>
                      <m:t>h</m:t>
                    </m:r>
                    <m:r>
                      <a:rPr kumimoji="1" lang="en-GB" sz="4396" b="0" i="1" kern="1200" smtClean="0">
                        <a:solidFill>
                          <a:srgbClr val="FF33CC"/>
                        </a:solidFill>
                        <a:latin typeface="Cambria Math" panose="02040503050406030204" pitchFamily="18" charset="0"/>
                        <a:ea typeface="Cambria Math" panose="02040503050406030204" pitchFamily="18" charset="0"/>
                      </a:rPr>
                      <m:t>𝛾</m:t>
                    </m:r>
                    <m:r>
                      <a:rPr kumimoji="1" lang="en-GB" sz="4396" i="1" kern="1200">
                        <a:solidFill>
                          <a:srgbClr val="FF33CC"/>
                        </a:solidFill>
                        <a:latin typeface="Cambria Math" panose="02040503050406030204" pitchFamily="18" charset="0"/>
                        <a:ea typeface="HGPｺﾞｼｯｸE" charset="-128"/>
                      </a:rPr>
                      <m:t>/</m:t>
                    </m:r>
                    <m:r>
                      <a:rPr kumimoji="1" lang="en-GB" sz="4396" b="0" i="1" kern="1200" smtClean="0">
                        <a:solidFill>
                          <a:srgbClr val="FF33CC"/>
                        </a:solidFill>
                        <a:latin typeface="Cambria Math" panose="02040503050406030204" pitchFamily="18" charset="0"/>
                        <a:ea typeface="HGPｺﾞｼｯｸE" charset="-128"/>
                      </a:rPr>
                      <m:t>𝑘𝑇</m:t>
                    </m:r>
                  </m:oMath>
                </a14:m>
                <a:r>
                  <a:rPr kumimoji="1" lang="en-GB" sz="4396" kern="1200" dirty="0">
                    <a:solidFill>
                      <a:srgbClr val="FF33CC"/>
                    </a:solidFill>
                    <a:latin typeface="Helvetica Neue Medium"/>
                    <a:ea typeface="HGPｺﾞｼｯｸE" charset="-128"/>
                  </a:rPr>
                  <a:t>= tunnel/thermal energy ratio</a:t>
                </a:r>
              </a:p>
            </p:txBody>
          </p:sp>
        </mc:Choice>
        <mc:Fallback xmlns="">
          <p:sp>
            <p:nvSpPr>
              <p:cNvPr id="17" name="Rectangle 171">
                <a:extLst>
                  <a:ext uri="{FF2B5EF4-FFF2-40B4-BE49-F238E27FC236}">
                    <a16:creationId xmlns:a16="http://schemas.microsoft.com/office/drawing/2014/main" id="{D9E7101C-868A-9D32-7C83-173E318419B4}"/>
                  </a:ext>
                </a:extLst>
              </p:cNvPr>
              <p:cNvSpPr>
                <a:spLocks noRot="1" noChangeAspect="1" noMove="1" noResize="1" noEditPoints="1" noAdjustHandles="1" noChangeArrowheads="1" noChangeShapeType="1" noTextEdit="1"/>
              </p:cNvSpPr>
              <p:nvPr/>
            </p:nvSpPr>
            <p:spPr>
              <a:xfrm>
                <a:off x="1401317" y="6857081"/>
                <a:ext cx="8945334" cy="2244589"/>
              </a:xfrm>
              <a:prstGeom prst="rect">
                <a:avLst/>
              </a:prstGeom>
              <a:blipFill>
                <a:blip r:embed="rId7"/>
                <a:stretch>
                  <a:fillRect t="-815" r="-1840" b="-11957"/>
                </a:stretch>
              </a:blipFill>
            </p:spPr>
            <p:txBody>
              <a:bodyPr/>
              <a:lstStyle/>
              <a:p>
                <a:r>
                  <a:rPr lang="en-GB">
                    <a:noFill/>
                  </a:rPr>
                  <a:t> </a:t>
                </a:r>
              </a:p>
            </p:txBody>
          </p:sp>
        </mc:Fallback>
      </mc:AlternateContent>
      <p:sp>
        <p:nvSpPr>
          <p:cNvPr id="37" name="Rectangle 173">
            <a:extLst>
              <a:ext uri="{FF2B5EF4-FFF2-40B4-BE49-F238E27FC236}">
                <a16:creationId xmlns:a16="http://schemas.microsoft.com/office/drawing/2014/main" id="{8FF802F6-227F-A72B-F8B0-E444180DF8A6}"/>
              </a:ext>
            </a:extLst>
          </p:cNvPr>
          <p:cNvSpPr/>
          <p:nvPr/>
        </p:nvSpPr>
        <p:spPr>
          <a:xfrm>
            <a:off x="1401105" y="11952563"/>
            <a:ext cx="11303094" cy="768800"/>
          </a:xfrm>
          <a:prstGeom prst="rect">
            <a:avLst/>
          </a:prstGeom>
        </p:spPr>
        <p:txBody>
          <a:bodyPr wrap="none">
            <a:spAutoFit/>
          </a:bodyPr>
          <a:lstStyle/>
          <a:p>
            <a:pPr algn="l" defTabSz="1826972" eaLnBrk="0" fontAlgn="base">
              <a:spcBef>
                <a:spcPct val="0"/>
              </a:spcBef>
              <a:spcAft>
                <a:spcPct val="0"/>
              </a:spcAft>
              <a:defRPr/>
            </a:pPr>
            <a:r>
              <a:rPr kumimoji="1" lang="en-GB" sz="4396" kern="1200" dirty="0" err="1">
                <a:solidFill>
                  <a:srgbClr val="FF0000"/>
                </a:solidFill>
                <a:latin typeface="Arial"/>
                <a:ea typeface="HGPｺﾞｼｯｸE" charset="-128"/>
              </a:rPr>
              <a:t>T</a:t>
            </a:r>
            <a:r>
              <a:rPr kumimoji="1" lang="en-GB" sz="4396" kern="1200" baseline="-25000" dirty="0" err="1">
                <a:solidFill>
                  <a:srgbClr val="FF0000"/>
                </a:solidFill>
                <a:latin typeface="Arial"/>
                <a:ea typeface="HGPｺﾞｼｯｸE" charset="-128"/>
              </a:rPr>
              <a:t>sys</a:t>
            </a:r>
            <a:r>
              <a:rPr kumimoji="1" lang="en-GB" sz="4396" kern="1200" dirty="0">
                <a:solidFill>
                  <a:srgbClr val="FF0000"/>
                </a:solidFill>
                <a:latin typeface="Arial"/>
                <a:ea typeface="HGPｺﾞｼｯｸE" charset="-128"/>
              </a:rPr>
              <a:t>= noise temperature of system (amplifier)</a:t>
            </a:r>
          </a:p>
        </p:txBody>
      </p:sp>
      <p:sp>
        <p:nvSpPr>
          <p:cNvPr id="4" name="J Elzerman et al, Nature 430 431 (2004)">
            <a:extLst>
              <a:ext uri="{FF2B5EF4-FFF2-40B4-BE49-F238E27FC236}">
                <a16:creationId xmlns:a16="http://schemas.microsoft.com/office/drawing/2014/main" id="{E3D802DA-67E6-3009-365E-6C3B31290848}"/>
              </a:ext>
            </a:extLst>
          </p:cNvPr>
          <p:cNvSpPr/>
          <p:nvPr/>
        </p:nvSpPr>
        <p:spPr>
          <a:xfrm>
            <a:off x="15691481" y="11952563"/>
            <a:ext cx="8711094" cy="780981"/>
          </a:xfrm>
          <a:prstGeom prst="rect">
            <a:avLst/>
          </a:prstGeom>
          <a:solidFill>
            <a:srgbClr val="F0E8E6"/>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74" tIns="142874" rIns="142874" bIns="142874" anchor="b">
            <a:spAutoFit/>
          </a:bodyPr>
          <a:lstStyle/>
          <a:p>
            <a:pPr algn="l" defTabSz="824674">
              <a:defRPr sz="2800" b="0">
                <a:solidFill>
                  <a:srgbClr val="1637FF"/>
                </a:solidFill>
                <a:latin typeface="Helvetica Neue Light"/>
                <a:ea typeface="Helvetica Neue Light"/>
                <a:cs typeface="Helvetica Neue Light"/>
                <a:sym typeface="Helvetica Neue Light"/>
              </a:defRPr>
            </a:pPr>
            <a:r>
              <a:rPr lang="fr-FR" sz="3200" dirty="0">
                <a:solidFill>
                  <a:srgbClr val="FF0000"/>
                </a:solidFill>
                <a:latin typeface="Helvetica Neue Light"/>
                <a:sym typeface="Helvetica Neue Light"/>
              </a:rPr>
              <a:t>Vigneau </a:t>
            </a:r>
            <a:r>
              <a:rPr lang="fr-FR" sz="3200" i="1" dirty="0">
                <a:solidFill>
                  <a:srgbClr val="FF0000"/>
                </a:solidFill>
                <a:latin typeface="Helvetica Neue"/>
                <a:ea typeface="Helvetica Neue"/>
                <a:cs typeface="Helvetica Neue"/>
              </a:rPr>
              <a:t>et al,</a:t>
            </a:r>
            <a:r>
              <a:rPr lang="fr-FR" sz="3200" dirty="0">
                <a:solidFill>
                  <a:srgbClr val="FF0000"/>
                </a:solidFill>
                <a:latin typeface="Helvetica Neue Light"/>
                <a:sym typeface="Helvetica Neue Light"/>
              </a:rPr>
              <a:t> App Phys </a:t>
            </a:r>
            <a:r>
              <a:rPr lang="fr-FR" sz="3200" dirty="0" err="1">
                <a:solidFill>
                  <a:srgbClr val="FF0000"/>
                </a:solidFill>
                <a:latin typeface="Helvetica Neue Light"/>
                <a:sym typeface="Helvetica Neue Light"/>
              </a:rPr>
              <a:t>Rev</a:t>
            </a:r>
            <a:r>
              <a:rPr lang="fr-FR" sz="3200" dirty="0">
                <a:solidFill>
                  <a:srgbClr val="FF0000"/>
                </a:solidFill>
                <a:latin typeface="Helvetica Neue Light"/>
                <a:sym typeface="Helvetica Neue Light"/>
              </a:rPr>
              <a:t> 10 021305 (2023)</a:t>
            </a:r>
          </a:p>
        </p:txBody>
      </p:sp>
      <p:sp>
        <p:nvSpPr>
          <p:cNvPr id="6" name="quantum MOTION / BRIEF HISTORY">
            <a:extLst>
              <a:ext uri="{FF2B5EF4-FFF2-40B4-BE49-F238E27FC236}">
                <a16:creationId xmlns:a16="http://schemas.microsoft.com/office/drawing/2014/main" id="{2E581383-649E-6C27-91C4-160CA4141AFE}"/>
              </a:ext>
            </a:extLst>
          </p:cNvPr>
          <p:cNvSpPr txBox="1">
            <a:spLocks/>
          </p:cNvSpPr>
          <p:nvPr/>
        </p:nvSpPr>
        <p:spPr>
          <a:xfrm>
            <a:off x="5630053" y="374458"/>
            <a:ext cx="12948994" cy="1292662"/>
          </a:xfrm>
          <a:prstGeom prst="rect">
            <a:avLst/>
          </a:prstGeom>
        </p:spPr>
        <p:txBody>
          <a:bodyPr wrap="none" lIns="0" tIns="0" rIns="0" bIns="0">
            <a:spAutoFit/>
          </a:bodyPr>
          <a:lstStyle>
            <a:lvl1pPr marL="685800" indent="-685800" algn="l" defTabSz="1828800" rtl="0" eaLnBrk="1" latinLnBrk="0" hangingPunct="1">
              <a:spcBef>
                <a:spcPct val="20000"/>
              </a:spcBef>
              <a:buFont typeface="Arial" pitchFamily="34" charset="0"/>
              <a:buChar char="•"/>
              <a:defRPr sz="6400" kern="1200">
                <a:solidFill>
                  <a:schemeClr val="tx1"/>
                </a:solidFill>
                <a:latin typeface="+mn-lt"/>
                <a:ea typeface="+mn-ea"/>
                <a:cs typeface="+mn-cs"/>
              </a:defRPr>
            </a:lvl1pPr>
            <a:lvl2pPr marL="1485900" indent="-571500" algn="l" defTabSz="1828800" rtl="0" eaLnBrk="1" latinLnBrk="0" hangingPunct="1">
              <a:spcBef>
                <a:spcPct val="20000"/>
              </a:spcBef>
              <a:buFont typeface="Arial" pitchFamily="34" charset="0"/>
              <a:buChar char="–"/>
              <a:defRPr sz="5600" kern="1200">
                <a:solidFill>
                  <a:schemeClr val="tx1"/>
                </a:solidFill>
                <a:latin typeface="+mn-lt"/>
                <a:ea typeface="+mn-ea"/>
                <a:cs typeface="+mn-cs"/>
              </a:defRPr>
            </a:lvl2pPr>
            <a:lvl3pPr marL="2286000" indent="-457200" algn="l" defTabSz="1828800" rtl="0" eaLnBrk="1" latinLnBrk="0" hangingPunct="1">
              <a:spcBef>
                <a:spcPct val="20000"/>
              </a:spcBef>
              <a:buFont typeface="Arial" pitchFamily="34" charset="0"/>
              <a:buChar char="•"/>
              <a:defRPr sz="4800" kern="1200">
                <a:solidFill>
                  <a:schemeClr val="tx1"/>
                </a:solidFill>
                <a:latin typeface="+mn-lt"/>
                <a:ea typeface="+mn-ea"/>
                <a:cs typeface="+mn-cs"/>
              </a:defRPr>
            </a:lvl3pPr>
            <a:lvl4pPr marL="3200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4pPr>
            <a:lvl5pPr marL="41148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5pPr>
            <a:lvl6pPr marL="50292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9pPr>
          </a:lstStyle>
          <a:p>
            <a:pPr marL="0" indent="0" algn="ctr" defTabSz="2438338">
              <a:buNone/>
              <a:defRPr sz="8400" b="0" cap="all">
                <a:solidFill>
                  <a:srgbClr val="131428"/>
                </a:solidFill>
                <a:latin typeface="Helvetica"/>
                <a:ea typeface="Helvetica"/>
                <a:cs typeface="Helvetica"/>
                <a:sym typeface="Helvetica"/>
              </a:defRPr>
            </a:pPr>
            <a:r>
              <a:rPr lang="en-GB" sz="8400" cap="all" dirty="0">
                <a:latin typeface="Helvetica"/>
                <a:ea typeface="Helvetica"/>
                <a:cs typeface="Helvetica"/>
                <a:sym typeface="Helvetica"/>
              </a:rPr>
              <a:t>Signal-to noise </a:t>
            </a:r>
            <a:r>
              <a:rPr lang="en-GB" sz="8400" cap="all" dirty="0">
                <a:solidFill>
                  <a:srgbClr val="FF0000"/>
                </a:solidFill>
                <a:latin typeface="Helvetica"/>
                <a:ea typeface="Helvetica"/>
                <a:cs typeface="Helvetica"/>
                <a:sym typeface="Helvetica"/>
              </a:rPr>
              <a:t>ratio</a:t>
            </a:r>
          </a:p>
        </p:txBody>
      </p:sp>
      <p:pic>
        <p:nvPicPr>
          <p:cNvPr id="13" name="Picture 12">
            <a:extLst>
              <a:ext uri="{FF2B5EF4-FFF2-40B4-BE49-F238E27FC236}">
                <a16:creationId xmlns:a16="http://schemas.microsoft.com/office/drawing/2014/main" id="{AF13EA41-33A1-C810-73B2-C07E63487FFE}"/>
              </a:ext>
            </a:extLst>
          </p:cNvPr>
          <p:cNvPicPr>
            <a:picLocks noChangeAspect="1"/>
          </p:cNvPicPr>
          <p:nvPr/>
        </p:nvPicPr>
        <p:blipFill>
          <a:blip r:embed="rId8"/>
          <a:stretch>
            <a:fillRect/>
          </a:stretch>
        </p:blipFill>
        <p:spPr>
          <a:xfrm>
            <a:off x="221851" y="242802"/>
            <a:ext cx="1652248" cy="1660764"/>
          </a:xfrm>
          <a:prstGeom prst="rect">
            <a:avLst/>
          </a:prstGeom>
        </p:spPr>
      </p:pic>
      <p:grpSp>
        <p:nvGrpSpPr>
          <p:cNvPr id="18" name="Group 112">
            <a:extLst>
              <a:ext uri="{FF2B5EF4-FFF2-40B4-BE49-F238E27FC236}">
                <a16:creationId xmlns:a16="http://schemas.microsoft.com/office/drawing/2014/main" id="{B870CEDE-ECB2-B5C5-1E7A-810E704DEEF0}"/>
              </a:ext>
            </a:extLst>
          </p:cNvPr>
          <p:cNvGrpSpPr/>
          <p:nvPr/>
        </p:nvGrpSpPr>
        <p:grpSpPr>
          <a:xfrm>
            <a:off x="16068665" y="3047532"/>
            <a:ext cx="7181716" cy="4077466"/>
            <a:chOff x="632623" y="1796623"/>
            <a:chExt cx="3594602" cy="2040859"/>
          </a:xfrm>
        </p:grpSpPr>
        <p:sp>
          <p:nvSpPr>
            <p:cNvPr id="19" name="Isosceles Triangle 160">
              <a:extLst>
                <a:ext uri="{FF2B5EF4-FFF2-40B4-BE49-F238E27FC236}">
                  <a16:creationId xmlns:a16="http://schemas.microsoft.com/office/drawing/2014/main" id="{26E9A620-B474-50F4-406A-9C90C1EA9DDE}"/>
                </a:ext>
              </a:extLst>
            </p:cNvPr>
            <p:cNvSpPr/>
            <p:nvPr/>
          </p:nvSpPr>
          <p:spPr bwMode="auto">
            <a:xfrm>
              <a:off x="1831296" y="1899827"/>
              <a:ext cx="621566" cy="550712"/>
            </a:xfrm>
            <a:prstGeom prst="triangle">
              <a:avLst/>
            </a:prstGeom>
            <a:solidFill>
              <a:schemeClr val="bg1">
                <a:lumMod val="75000"/>
              </a:schemeClr>
            </a:solidFill>
            <a:ln w="76200">
              <a:solidFill>
                <a:schemeClr val="tx1"/>
              </a:solidFill>
              <a:miter lim="800000"/>
              <a:headEnd/>
              <a:tailEnd/>
            </a:ln>
            <a:effectLst/>
          </p:spPr>
          <p:txBody>
            <a:bodyPr wrap="none" rtlCol="0" anchor="ctr" anchorCtr="0">
              <a:noAutofit/>
            </a:bodyPr>
            <a:lstStyle/>
            <a:p>
              <a:pPr defTabSz="1826972" eaLnBrk="0" fontAlgn="base">
                <a:spcBef>
                  <a:spcPct val="0"/>
                </a:spcBef>
                <a:spcAft>
                  <a:spcPct val="0"/>
                </a:spcAft>
                <a:defRPr/>
              </a:pPr>
              <a:endParaRPr kumimoji="1" lang="en-GB" sz="3596" kern="1200" dirty="0">
                <a:solidFill>
                  <a:srgbClr val="000000"/>
                </a:solidFill>
                <a:latin typeface="Helvetica Neue Medium"/>
              </a:endParaRPr>
            </a:p>
          </p:txBody>
        </p:sp>
        <p:cxnSp>
          <p:nvCxnSpPr>
            <p:cNvPr id="20" name="Straight Connector 161">
              <a:extLst>
                <a:ext uri="{FF2B5EF4-FFF2-40B4-BE49-F238E27FC236}">
                  <a16:creationId xmlns:a16="http://schemas.microsoft.com/office/drawing/2014/main" id="{CB707EB1-A854-76FB-1907-C94B38B43FB7}"/>
                </a:ext>
              </a:extLst>
            </p:cNvPr>
            <p:cNvCxnSpPr/>
            <p:nvPr/>
          </p:nvCxnSpPr>
          <p:spPr bwMode="auto">
            <a:xfrm>
              <a:off x="1424066" y="1899827"/>
              <a:ext cx="0" cy="755275"/>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8" name="Straight Connector 162">
              <a:extLst>
                <a:ext uri="{FF2B5EF4-FFF2-40B4-BE49-F238E27FC236}">
                  <a16:creationId xmlns:a16="http://schemas.microsoft.com/office/drawing/2014/main" id="{D47E5C0B-2BB3-D502-E699-52FB638112F4}"/>
                </a:ext>
              </a:extLst>
            </p:cNvPr>
            <p:cNvCxnSpPr/>
            <p:nvPr/>
          </p:nvCxnSpPr>
          <p:spPr bwMode="auto">
            <a:xfrm>
              <a:off x="1426565" y="2655102"/>
              <a:ext cx="479681"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71" name="Straight Connector 163">
              <a:extLst>
                <a:ext uri="{FF2B5EF4-FFF2-40B4-BE49-F238E27FC236}">
                  <a16:creationId xmlns:a16="http://schemas.microsoft.com/office/drawing/2014/main" id="{C96390A1-D0A6-72AA-3154-8E85A0E2D04E}"/>
                </a:ext>
              </a:extLst>
            </p:cNvPr>
            <p:cNvCxnSpPr/>
            <p:nvPr/>
          </p:nvCxnSpPr>
          <p:spPr bwMode="auto">
            <a:xfrm flipH="1">
              <a:off x="1906246" y="2655101"/>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73" name="Straight Connector 164">
              <a:extLst>
                <a:ext uri="{FF2B5EF4-FFF2-40B4-BE49-F238E27FC236}">
                  <a16:creationId xmlns:a16="http://schemas.microsoft.com/office/drawing/2014/main" id="{BA1D1D33-6B70-FC31-7851-BBD5926A7214}"/>
                </a:ext>
              </a:extLst>
            </p:cNvPr>
            <p:cNvCxnSpPr/>
            <p:nvPr/>
          </p:nvCxnSpPr>
          <p:spPr bwMode="auto">
            <a:xfrm flipH="1">
              <a:off x="2132082" y="2450539"/>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83" name="Straight Connector 165">
              <a:extLst>
                <a:ext uri="{FF2B5EF4-FFF2-40B4-BE49-F238E27FC236}">
                  <a16:creationId xmlns:a16="http://schemas.microsoft.com/office/drawing/2014/main" id="{14A6DA68-176B-92A3-2F6E-4D8F2BA6CAB7}"/>
                </a:ext>
              </a:extLst>
            </p:cNvPr>
            <p:cNvCxnSpPr/>
            <p:nvPr/>
          </p:nvCxnSpPr>
          <p:spPr bwMode="auto">
            <a:xfrm flipH="1">
              <a:off x="2058646" y="2807501"/>
              <a:ext cx="0" cy="252991"/>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pic>
          <p:nvPicPr>
            <p:cNvPr id="84" name="Picture 151">
              <a:extLst>
                <a:ext uri="{FF2B5EF4-FFF2-40B4-BE49-F238E27FC236}">
                  <a16:creationId xmlns:a16="http://schemas.microsoft.com/office/drawing/2014/main" id="{B8143086-7DB3-1BE8-67F2-6C47CBE1218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4844" r="42602" b="57213"/>
            <a:stretch/>
          </p:blipFill>
          <p:spPr bwMode="auto">
            <a:xfrm rot="5400000">
              <a:off x="822397" y="1606850"/>
              <a:ext cx="1813813" cy="219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5" name="Rectangle 167">
              <a:extLst>
                <a:ext uri="{FF2B5EF4-FFF2-40B4-BE49-F238E27FC236}">
                  <a16:creationId xmlns:a16="http://schemas.microsoft.com/office/drawing/2014/main" id="{0FD952EB-407C-9BD8-C4E6-F3A3466CD00E}"/>
                </a:ext>
              </a:extLst>
            </p:cNvPr>
            <p:cNvSpPr/>
            <p:nvPr/>
          </p:nvSpPr>
          <p:spPr bwMode="auto">
            <a:xfrm>
              <a:off x="2414442" y="2703530"/>
              <a:ext cx="1812783" cy="1133952"/>
            </a:xfrm>
            <a:prstGeom prst="rect">
              <a:avLst/>
            </a:prstGeom>
            <a:solidFill>
              <a:schemeClr val="bg1"/>
            </a:solidFill>
            <a:ln w="9525">
              <a:noFill/>
              <a:miter lim="800000"/>
              <a:headEnd/>
              <a:tailEnd/>
            </a:ln>
            <a:effectLst/>
          </p:spPr>
          <p:txBody>
            <a:bodyPr wrap="none" rtlCol="0" anchor="ctr" anchorCtr="0">
              <a:noAutofit/>
            </a:bodyPr>
            <a:lstStyle/>
            <a:p>
              <a:pPr defTabSz="1826972" eaLnBrk="0" fontAlgn="base">
                <a:spcBef>
                  <a:spcPct val="0"/>
                </a:spcBef>
                <a:spcAft>
                  <a:spcPct val="0"/>
                </a:spcAft>
                <a:defRPr/>
              </a:pPr>
              <a:endParaRPr kumimoji="1" lang="en-GB" sz="3596" kern="1200">
                <a:solidFill>
                  <a:srgbClr val="000000"/>
                </a:solidFill>
                <a:latin typeface="Helvetica Neue Medium"/>
              </a:endParaRPr>
            </a:p>
          </p:txBody>
        </p:sp>
        <p:sp>
          <p:nvSpPr>
            <p:cNvPr id="86" name="Rectangle 168">
              <a:extLst>
                <a:ext uri="{FF2B5EF4-FFF2-40B4-BE49-F238E27FC236}">
                  <a16:creationId xmlns:a16="http://schemas.microsoft.com/office/drawing/2014/main" id="{D9C17772-9A10-BE2C-97C8-1BE9F0FFCEA0}"/>
                </a:ext>
              </a:extLst>
            </p:cNvPr>
            <p:cNvSpPr/>
            <p:nvPr/>
          </p:nvSpPr>
          <p:spPr bwMode="auto">
            <a:xfrm>
              <a:off x="632623" y="3313284"/>
              <a:ext cx="1166688" cy="524198"/>
            </a:xfrm>
            <a:prstGeom prst="rect">
              <a:avLst/>
            </a:prstGeom>
            <a:solidFill>
              <a:schemeClr val="bg1"/>
            </a:solidFill>
            <a:ln w="9525">
              <a:noFill/>
              <a:miter lim="800000"/>
              <a:headEnd/>
              <a:tailEnd/>
            </a:ln>
            <a:effectLst/>
          </p:spPr>
          <p:txBody>
            <a:bodyPr wrap="none" rtlCol="0" anchor="ctr" anchorCtr="0">
              <a:noAutofit/>
            </a:bodyPr>
            <a:lstStyle/>
            <a:p>
              <a:pPr defTabSz="1826972" eaLnBrk="0" fontAlgn="base">
                <a:spcBef>
                  <a:spcPct val="0"/>
                </a:spcBef>
                <a:spcAft>
                  <a:spcPct val="0"/>
                </a:spcAft>
                <a:defRPr/>
              </a:pPr>
              <a:endParaRPr kumimoji="1" lang="en-GB" sz="3596" kern="1200">
                <a:solidFill>
                  <a:srgbClr val="000000"/>
                </a:solidFill>
                <a:latin typeface="Helvetica Neue Medium"/>
              </a:endParaRPr>
            </a:p>
          </p:txBody>
        </p:sp>
      </p:grpSp>
      <p:grpSp>
        <p:nvGrpSpPr>
          <p:cNvPr id="87" name="Group 113">
            <a:extLst>
              <a:ext uri="{FF2B5EF4-FFF2-40B4-BE49-F238E27FC236}">
                <a16:creationId xmlns:a16="http://schemas.microsoft.com/office/drawing/2014/main" id="{5789B88F-F8A1-275C-37E5-01538045AE3A}"/>
              </a:ext>
            </a:extLst>
          </p:cNvPr>
          <p:cNvGrpSpPr/>
          <p:nvPr/>
        </p:nvGrpSpPr>
        <p:grpSpPr>
          <a:xfrm>
            <a:off x="17079096" y="6724343"/>
            <a:ext cx="4081874" cy="3711728"/>
            <a:chOff x="5279109" y="3696417"/>
            <a:chExt cx="2043065" cy="1857799"/>
          </a:xfrm>
        </p:grpSpPr>
        <p:grpSp>
          <p:nvGrpSpPr>
            <p:cNvPr id="88" name="Group 114">
              <a:extLst>
                <a:ext uri="{FF2B5EF4-FFF2-40B4-BE49-F238E27FC236}">
                  <a16:creationId xmlns:a16="http://schemas.microsoft.com/office/drawing/2014/main" id="{02FDD325-9709-4B0C-3AA3-792CFA4333F5}"/>
                </a:ext>
              </a:extLst>
            </p:cNvPr>
            <p:cNvGrpSpPr/>
            <p:nvPr/>
          </p:nvGrpSpPr>
          <p:grpSpPr>
            <a:xfrm>
              <a:off x="5279109" y="3696417"/>
              <a:ext cx="2043065" cy="1857799"/>
              <a:chOff x="5435631" y="3928803"/>
              <a:chExt cx="2043065" cy="1857799"/>
            </a:xfrm>
          </p:grpSpPr>
          <p:grpSp>
            <p:nvGrpSpPr>
              <p:cNvPr id="90" name="Group 426">
                <a:extLst>
                  <a:ext uri="{FF2B5EF4-FFF2-40B4-BE49-F238E27FC236}">
                    <a16:creationId xmlns:a16="http://schemas.microsoft.com/office/drawing/2014/main" id="{9565C156-8F1B-D535-64D2-8A5BA440CBC0}"/>
                  </a:ext>
                </a:extLst>
              </p:cNvPr>
              <p:cNvGrpSpPr>
                <a:grpSpLocks/>
              </p:cNvGrpSpPr>
              <p:nvPr/>
            </p:nvGrpSpPr>
            <p:grpSpPr bwMode="auto">
              <a:xfrm rot="-5400000">
                <a:off x="6703799" y="4778176"/>
                <a:ext cx="997220" cy="552575"/>
                <a:chOff x="3857112" y="1219994"/>
                <a:chExt cx="653298" cy="304800"/>
              </a:xfrm>
            </p:grpSpPr>
            <p:cxnSp>
              <p:nvCxnSpPr>
                <p:cNvPr id="125" name="Straight Connector 156">
                  <a:extLst>
                    <a:ext uri="{FF2B5EF4-FFF2-40B4-BE49-F238E27FC236}">
                      <a16:creationId xmlns:a16="http://schemas.microsoft.com/office/drawing/2014/main" id="{A14A9161-1607-22C3-0C25-68F2CCF46A41}"/>
                    </a:ext>
                  </a:extLst>
                </p:cNvPr>
                <p:cNvCxnSpPr/>
                <p:nvPr/>
              </p:nvCxnSpPr>
              <p:spPr>
                <a:xfrm rot="5400000" flipH="1" flipV="1">
                  <a:off x="4022919" y="1206587"/>
                  <a:ext cx="1481" cy="333095"/>
                </a:xfrm>
                <a:prstGeom prst="line">
                  <a:avLst/>
                </a:prstGeom>
                <a:ln w="28575"/>
              </p:spPr>
              <p:style>
                <a:lnRef idx="3">
                  <a:schemeClr val="dk1"/>
                </a:lnRef>
                <a:fillRef idx="0">
                  <a:schemeClr val="dk1"/>
                </a:fillRef>
                <a:effectRef idx="2">
                  <a:schemeClr val="dk1"/>
                </a:effectRef>
                <a:fontRef idx="minor">
                  <a:schemeClr val="tx1"/>
                </a:fontRef>
              </p:style>
            </p:cxnSp>
            <p:cxnSp>
              <p:nvCxnSpPr>
                <p:cNvPr id="126" name="Straight Connector 157">
                  <a:extLst>
                    <a:ext uri="{FF2B5EF4-FFF2-40B4-BE49-F238E27FC236}">
                      <a16:creationId xmlns:a16="http://schemas.microsoft.com/office/drawing/2014/main" id="{CFEDBD09-B8F7-F25D-DD3A-3DF65B45C554}"/>
                    </a:ext>
                  </a:extLst>
                </p:cNvPr>
                <p:cNvCxnSpPr/>
                <p:nvPr/>
              </p:nvCxnSpPr>
              <p:spPr>
                <a:xfrm rot="5400000" flipH="1" flipV="1">
                  <a:off x="4047529" y="1371004"/>
                  <a:ext cx="304800" cy="2779"/>
                </a:xfrm>
                <a:prstGeom prst="line">
                  <a:avLst/>
                </a:prstGeom>
                <a:ln w="28575"/>
              </p:spPr>
              <p:style>
                <a:lnRef idx="3">
                  <a:schemeClr val="dk1"/>
                </a:lnRef>
                <a:fillRef idx="0">
                  <a:schemeClr val="dk1"/>
                </a:fillRef>
                <a:effectRef idx="2">
                  <a:schemeClr val="dk1"/>
                </a:effectRef>
                <a:fontRef idx="minor">
                  <a:schemeClr val="tx1"/>
                </a:fontRef>
              </p:style>
            </p:cxnSp>
            <p:cxnSp>
              <p:nvCxnSpPr>
                <p:cNvPr id="127" name="Straight Connector 158">
                  <a:extLst>
                    <a:ext uri="{FF2B5EF4-FFF2-40B4-BE49-F238E27FC236}">
                      <a16:creationId xmlns:a16="http://schemas.microsoft.com/office/drawing/2014/main" id="{87DEA96A-D112-20D3-04F7-36A4ABB83C6D}"/>
                    </a:ext>
                  </a:extLst>
                </p:cNvPr>
                <p:cNvCxnSpPr/>
                <p:nvPr/>
              </p:nvCxnSpPr>
              <p:spPr>
                <a:xfrm rot="5400000" flipH="1" flipV="1">
                  <a:off x="4122539" y="1371005"/>
                  <a:ext cx="304800" cy="2777"/>
                </a:xfrm>
                <a:prstGeom prst="line">
                  <a:avLst/>
                </a:prstGeom>
                <a:ln w="28575"/>
              </p:spPr>
              <p:style>
                <a:lnRef idx="3">
                  <a:schemeClr val="dk1"/>
                </a:lnRef>
                <a:fillRef idx="0">
                  <a:schemeClr val="dk1"/>
                </a:fillRef>
                <a:effectRef idx="2">
                  <a:schemeClr val="dk1"/>
                </a:effectRef>
                <a:fontRef idx="minor">
                  <a:schemeClr val="tx1"/>
                </a:fontRef>
              </p:style>
            </p:cxnSp>
            <p:cxnSp>
              <p:nvCxnSpPr>
                <p:cNvPr id="128" name="Straight Connector 159">
                  <a:extLst>
                    <a:ext uri="{FF2B5EF4-FFF2-40B4-BE49-F238E27FC236}">
                      <a16:creationId xmlns:a16="http://schemas.microsoft.com/office/drawing/2014/main" id="{65A78F34-C820-51E7-7788-37CD9E5AA171}"/>
                    </a:ext>
                  </a:extLst>
                </p:cNvPr>
                <p:cNvCxnSpPr/>
                <p:nvPr/>
              </p:nvCxnSpPr>
              <p:spPr>
                <a:xfrm>
                  <a:off x="4282604" y="1369220"/>
                  <a:ext cx="227806" cy="3174"/>
                </a:xfrm>
                <a:prstGeom prst="line">
                  <a:avLst/>
                </a:prstGeom>
                <a:ln w="28575"/>
              </p:spPr>
              <p:style>
                <a:lnRef idx="3">
                  <a:schemeClr val="dk1"/>
                </a:lnRef>
                <a:fillRef idx="0">
                  <a:schemeClr val="dk1"/>
                </a:fillRef>
                <a:effectRef idx="2">
                  <a:schemeClr val="dk1"/>
                </a:effectRef>
                <a:fontRef idx="minor">
                  <a:schemeClr val="tx1"/>
                </a:fontRef>
              </p:style>
            </p:cxnSp>
          </p:grpSp>
          <p:cxnSp>
            <p:nvCxnSpPr>
              <p:cNvPr id="91" name="Straight Connector 155">
                <a:extLst>
                  <a:ext uri="{FF2B5EF4-FFF2-40B4-BE49-F238E27FC236}">
                    <a16:creationId xmlns:a16="http://schemas.microsoft.com/office/drawing/2014/main" id="{BB74BD74-C009-3DFB-1727-04822E360BF4}"/>
                  </a:ext>
                </a:extLst>
              </p:cNvPr>
              <p:cNvCxnSpPr/>
              <p:nvPr/>
            </p:nvCxnSpPr>
            <p:spPr bwMode="auto">
              <a:xfrm rot="5400000">
                <a:off x="6315241" y="5441166"/>
                <a:ext cx="19889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118">
                <a:extLst>
                  <a:ext uri="{FF2B5EF4-FFF2-40B4-BE49-F238E27FC236}">
                    <a16:creationId xmlns:a16="http://schemas.microsoft.com/office/drawing/2014/main" id="{EE4B4865-5A75-ED0D-2B02-B29805427F98}"/>
                  </a:ext>
                </a:extLst>
              </p:cNvPr>
              <p:cNvCxnSpPr/>
              <p:nvPr/>
            </p:nvCxnSpPr>
            <p:spPr bwMode="auto">
              <a:xfrm flipH="1" flipV="1">
                <a:off x="6417564" y="4551488"/>
                <a:ext cx="5848" cy="189392"/>
              </a:xfrm>
              <a:prstGeom prst="line">
                <a:avLst/>
              </a:prstGeom>
              <a:ln w="28575"/>
            </p:spPr>
            <p:style>
              <a:lnRef idx="3">
                <a:schemeClr val="dk1"/>
              </a:lnRef>
              <a:fillRef idx="0">
                <a:schemeClr val="dk1"/>
              </a:fillRef>
              <a:effectRef idx="2">
                <a:schemeClr val="dk1"/>
              </a:effectRef>
              <a:fontRef idx="minor">
                <a:schemeClr val="tx1"/>
              </a:fontRef>
            </p:style>
          </p:cxnSp>
          <p:cxnSp>
            <p:nvCxnSpPr>
              <p:cNvPr id="93" name="Straight Connector 119">
                <a:extLst>
                  <a:ext uri="{FF2B5EF4-FFF2-40B4-BE49-F238E27FC236}">
                    <a16:creationId xmlns:a16="http://schemas.microsoft.com/office/drawing/2014/main" id="{F40A20EB-E89A-9280-5F16-EFF75415C457}"/>
                  </a:ext>
                </a:extLst>
              </p:cNvPr>
              <p:cNvCxnSpPr/>
              <p:nvPr/>
            </p:nvCxnSpPr>
            <p:spPr bwMode="auto">
              <a:xfrm flipH="1" flipV="1">
                <a:off x="5661003" y="4538894"/>
                <a:ext cx="1546615" cy="14106"/>
              </a:xfrm>
              <a:prstGeom prst="line">
                <a:avLst/>
              </a:prstGeom>
              <a:ln w="28575"/>
            </p:spPr>
            <p:style>
              <a:lnRef idx="3">
                <a:schemeClr val="dk1"/>
              </a:lnRef>
              <a:fillRef idx="0">
                <a:schemeClr val="dk1"/>
              </a:fillRef>
              <a:effectRef idx="2">
                <a:schemeClr val="dk1"/>
              </a:effectRef>
              <a:fontRef idx="minor">
                <a:schemeClr val="tx1"/>
              </a:fontRef>
            </p:style>
          </p:cxnSp>
          <p:grpSp>
            <p:nvGrpSpPr>
              <p:cNvPr id="94" name="Group 208">
                <a:extLst>
                  <a:ext uri="{FF2B5EF4-FFF2-40B4-BE49-F238E27FC236}">
                    <a16:creationId xmlns:a16="http://schemas.microsoft.com/office/drawing/2014/main" id="{C4B8EAFC-F2D2-E9A5-2576-096B5FAD7C91}"/>
                  </a:ext>
                </a:extLst>
              </p:cNvPr>
              <p:cNvGrpSpPr>
                <a:grpSpLocks/>
              </p:cNvGrpSpPr>
              <p:nvPr/>
            </p:nvGrpSpPr>
            <p:grpSpPr bwMode="auto">
              <a:xfrm>
                <a:off x="6188964" y="5540617"/>
                <a:ext cx="457200" cy="230188"/>
                <a:chOff x="304800" y="1600993"/>
                <a:chExt cx="457200" cy="229395"/>
              </a:xfrm>
            </p:grpSpPr>
            <p:cxnSp>
              <p:nvCxnSpPr>
                <p:cNvPr id="121" name="Straight Connector 147">
                  <a:extLst>
                    <a:ext uri="{FF2B5EF4-FFF2-40B4-BE49-F238E27FC236}">
                      <a16:creationId xmlns:a16="http://schemas.microsoft.com/office/drawing/2014/main" id="{39D971C6-175F-B41E-BCC0-86EA9E192172}"/>
                    </a:ext>
                  </a:extLst>
                </p:cNvPr>
                <p:cNvCxnSpPr/>
                <p:nvPr/>
              </p:nvCxnSpPr>
              <p:spPr>
                <a:xfrm>
                  <a:off x="304800" y="1676931"/>
                  <a:ext cx="4572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48">
                  <a:extLst>
                    <a:ext uri="{FF2B5EF4-FFF2-40B4-BE49-F238E27FC236}">
                      <a16:creationId xmlns:a16="http://schemas.microsoft.com/office/drawing/2014/main" id="{3F629678-6C5E-9CB9-5265-81CBD76C93E4}"/>
                    </a:ext>
                  </a:extLst>
                </p:cNvPr>
                <p:cNvCxnSpPr/>
                <p:nvPr/>
              </p:nvCxnSpPr>
              <p:spPr>
                <a:xfrm>
                  <a:off x="457200" y="1828806"/>
                  <a:ext cx="153988"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49">
                  <a:extLst>
                    <a:ext uri="{FF2B5EF4-FFF2-40B4-BE49-F238E27FC236}">
                      <a16:creationId xmlns:a16="http://schemas.microsoft.com/office/drawing/2014/main" id="{3F3A595A-8012-5542-8A63-C229CD77151A}"/>
                    </a:ext>
                  </a:extLst>
                </p:cNvPr>
                <p:cNvCxnSpPr/>
                <p:nvPr/>
              </p:nvCxnSpPr>
              <p:spPr>
                <a:xfrm rot="5400000" flipH="1" flipV="1">
                  <a:off x="497019" y="1638962"/>
                  <a:ext cx="7593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50">
                  <a:extLst>
                    <a:ext uri="{FF2B5EF4-FFF2-40B4-BE49-F238E27FC236}">
                      <a16:creationId xmlns:a16="http://schemas.microsoft.com/office/drawing/2014/main" id="{C4C0A82D-BE9E-B9CD-70A7-3FE5877FC511}"/>
                    </a:ext>
                  </a:extLst>
                </p:cNvPr>
                <p:cNvCxnSpPr/>
                <p:nvPr/>
              </p:nvCxnSpPr>
              <p:spPr>
                <a:xfrm>
                  <a:off x="381000" y="1752869"/>
                  <a:ext cx="3048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5" name="Group 208">
                <a:extLst>
                  <a:ext uri="{FF2B5EF4-FFF2-40B4-BE49-F238E27FC236}">
                    <a16:creationId xmlns:a16="http://schemas.microsoft.com/office/drawing/2014/main" id="{2191D99C-8895-4B5C-C1BE-F28A28E49369}"/>
                  </a:ext>
                </a:extLst>
              </p:cNvPr>
              <p:cNvGrpSpPr>
                <a:grpSpLocks/>
              </p:cNvGrpSpPr>
              <p:nvPr/>
            </p:nvGrpSpPr>
            <p:grpSpPr bwMode="auto">
              <a:xfrm>
                <a:off x="6974905" y="5556414"/>
                <a:ext cx="457200" cy="230188"/>
                <a:chOff x="304800" y="1600993"/>
                <a:chExt cx="457200" cy="229395"/>
              </a:xfrm>
            </p:grpSpPr>
            <p:cxnSp>
              <p:nvCxnSpPr>
                <p:cNvPr id="117" name="Straight Connector 143">
                  <a:extLst>
                    <a:ext uri="{FF2B5EF4-FFF2-40B4-BE49-F238E27FC236}">
                      <a16:creationId xmlns:a16="http://schemas.microsoft.com/office/drawing/2014/main" id="{A7407CA3-3DD4-A823-CED1-5D499901A0F7}"/>
                    </a:ext>
                  </a:extLst>
                </p:cNvPr>
                <p:cNvCxnSpPr/>
                <p:nvPr/>
              </p:nvCxnSpPr>
              <p:spPr>
                <a:xfrm>
                  <a:off x="304800" y="1676931"/>
                  <a:ext cx="4572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44">
                  <a:extLst>
                    <a:ext uri="{FF2B5EF4-FFF2-40B4-BE49-F238E27FC236}">
                      <a16:creationId xmlns:a16="http://schemas.microsoft.com/office/drawing/2014/main" id="{DD5B06A8-11FA-7152-7F11-59A1DC018EA9}"/>
                    </a:ext>
                  </a:extLst>
                </p:cNvPr>
                <p:cNvCxnSpPr/>
                <p:nvPr/>
              </p:nvCxnSpPr>
              <p:spPr>
                <a:xfrm>
                  <a:off x="457200" y="1828806"/>
                  <a:ext cx="153988"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45">
                  <a:extLst>
                    <a:ext uri="{FF2B5EF4-FFF2-40B4-BE49-F238E27FC236}">
                      <a16:creationId xmlns:a16="http://schemas.microsoft.com/office/drawing/2014/main" id="{72438DA2-BA9D-FBC4-E54D-206C2268C1FE}"/>
                    </a:ext>
                  </a:extLst>
                </p:cNvPr>
                <p:cNvCxnSpPr/>
                <p:nvPr/>
              </p:nvCxnSpPr>
              <p:spPr>
                <a:xfrm rot="5400000" flipH="1" flipV="1">
                  <a:off x="497019" y="1638962"/>
                  <a:ext cx="7593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46">
                  <a:extLst>
                    <a:ext uri="{FF2B5EF4-FFF2-40B4-BE49-F238E27FC236}">
                      <a16:creationId xmlns:a16="http://schemas.microsoft.com/office/drawing/2014/main" id="{196C7CEC-F283-4598-0FF3-00454588C801}"/>
                    </a:ext>
                  </a:extLst>
                </p:cNvPr>
                <p:cNvCxnSpPr/>
                <p:nvPr/>
              </p:nvCxnSpPr>
              <p:spPr>
                <a:xfrm>
                  <a:off x="381000" y="1752869"/>
                  <a:ext cx="3048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 65">
                <a:extLst>
                  <a:ext uri="{FF2B5EF4-FFF2-40B4-BE49-F238E27FC236}">
                    <a16:creationId xmlns:a16="http://schemas.microsoft.com/office/drawing/2014/main" id="{5DA2BC32-A283-8933-81EC-89FFB25AEEA9}"/>
                  </a:ext>
                </a:extLst>
              </p:cNvPr>
              <p:cNvGrpSpPr>
                <a:grpSpLocks/>
              </p:cNvGrpSpPr>
              <p:nvPr/>
            </p:nvGrpSpPr>
            <p:grpSpPr bwMode="auto">
              <a:xfrm rot="5400000">
                <a:off x="5149030" y="4900055"/>
                <a:ext cx="1027122" cy="304800"/>
                <a:chOff x="2819400" y="533400"/>
                <a:chExt cx="1027122" cy="304800"/>
              </a:xfrm>
            </p:grpSpPr>
            <p:cxnSp>
              <p:nvCxnSpPr>
                <p:cNvPr id="106" name="Straight Connector 132">
                  <a:extLst>
                    <a:ext uri="{FF2B5EF4-FFF2-40B4-BE49-F238E27FC236}">
                      <a16:creationId xmlns:a16="http://schemas.microsoft.com/office/drawing/2014/main" id="{F6F5A153-A3D9-CB5F-7610-9B879A46AC63}"/>
                    </a:ext>
                  </a:extLst>
                </p:cNvPr>
                <p:cNvCxnSpPr/>
                <p:nvPr/>
              </p:nvCxnSpPr>
              <p:spPr>
                <a:xfrm>
                  <a:off x="2819400" y="685800"/>
                  <a:ext cx="152400" cy="1588"/>
                </a:xfrm>
                <a:prstGeom prst="line">
                  <a:avLst/>
                </a:prstGeom>
                <a:ln w="28575"/>
              </p:spPr>
              <p:style>
                <a:lnRef idx="3">
                  <a:schemeClr val="dk1"/>
                </a:lnRef>
                <a:fillRef idx="0">
                  <a:schemeClr val="dk1"/>
                </a:fillRef>
                <a:effectRef idx="2">
                  <a:schemeClr val="dk1"/>
                </a:effectRef>
                <a:fontRef idx="minor">
                  <a:schemeClr val="tx1"/>
                </a:fontRef>
              </p:style>
            </p:cxnSp>
            <p:cxnSp>
              <p:nvCxnSpPr>
                <p:cNvPr id="107" name="Straight Connector 133">
                  <a:extLst>
                    <a:ext uri="{FF2B5EF4-FFF2-40B4-BE49-F238E27FC236}">
                      <a16:creationId xmlns:a16="http://schemas.microsoft.com/office/drawing/2014/main" id="{A755243E-A641-CB49-0747-43FD38C6C38A}"/>
                    </a:ext>
                  </a:extLst>
                </p:cNvPr>
                <p:cNvCxnSpPr/>
                <p:nvPr/>
              </p:nvCxnSpPr>
              <p:spPr>
                <a:xfrm rot="16200000" flipH="1">
                  <a:off x="3751267" y="592133"/>
                  <a:ext cx="1588" cy="188922"/>
                </a:xfrm>
                <a:prstGeom prst="line">
                  <a:avLst/>
                </a:prstGeom>
                <a:ln w="28575"/>
              </p:spPr>
              <p:style>
                <a:lnRef idx="3">
                  <a:schemeClr val="dk1"/>
                </a:lnRef>
                <a:fillRef idx="0">
                  <a:schemeClr val="dk1"/>
                </a:fillRef>
                <a:effectRef idx="2">
                  <a:schemeClr val="dk1"/>
                </a:effectRef>
                <a:fontRef idx="minor">
                  <a:schemeClr val="tx1"/>
                </a:fontRef>
              </p:style>
            </p:cxnSp>
            <p:grpSp>
              <p:nvGrpSpPr>
                <p:cNvPr id="108" name="Group 55">
                  <a:extLst>
                    <a:ext uri="{FF2B5EF4-FFF2-40B4-BE49-F238E27FC236}">
                      <a16:creationId xmlns:a16="http://schemas.microsoft.com/office/drawing/2014/main" id="{EB95AACB-2682-8B8F-A611-A0FE9552D266}"/>
                    </a:ext>
                  </a:extLst>
                </p:cNvPr>
                <p:cNvGrpSpPr>
                  <a:grpSpLocks/>
                </p:cNvGrpSpPr>
                <p:nvPr/>
              </p:nvGrpSpPr>
              <p:grpSpPr bwMode="auto">
                <a:xfrm>
                  <a:off x="2971800" y="533400"/>
                  <a:ext cx="228600" cy="304800"/>
                  <a:chOff x="2971800" y="533400"/>
                  <a:chExt cx="228600" cy="304800"/>
                </a:xfrm>
              </p:grpSpPr>
              <p:sp>
                <p:nvSpPr>
                  <p:cNvPr id="115" name="Arc 141">
                    <a:extLst>
                      <a:ext uri="{FF2B5EF4-FFF2-40B4-BE49-F238E27FC236}">
                        <a16:creationId xmlns:a16="http://schemas.microsoft.com/office/drawing/2014/main" id="{3AFFA9F0-8EF0-A103-0E1C-31E0401056CE}"/>
                      </a:ext>
                    </a:extLst>
                  </p:cNvPr>
                  <p:cNvSpPr/>
                  <p:nvPr/>
                </p:nvSpPr>
                <p:spPr>
                  <a:xfrm>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sp>
                <p:nvSpPr>
                  <p:cNvPr id="116" name="Arc 142">
                    <a:extLst>
                      <a:ext uri="{FF2B5EF4-FFF2-40B4-BE49-F238E27FC236}">
                        <a16:creationId xmlns:a16="http://schemas.microsoft.com/office/drawing/2014/main" id="{4380EE47-D436-9261-DDD9-C143AC0B0743}"/>
                      </a:ext>
                    </a:extLst>
                  </p:cNvPr>
                  <p:cNvSpPr/>
                  <p:nvPr/>
                </p:nvSpPr>
                <p:spPr>
                  <a:xfrm flipH="1">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grpSp>
            <p:grpSp>
              <p:nvGrpSpPr>
                <p:cNvPr id="109" name="Group 56">
                  <a:extLst>
                    <a:ext uri="{FF2B5EF4-FFF2-40B4-BE49-F238E27FC236}">
                      <a16:creationId xmlns:a16="http://schemas.microsoft.com/office/drawing/2014/main" id="{FDE94F4F-7E7D-1BC7-28F0-6848F10A8201}"/>
                    </a:ext>
                  </a:extLst>
                </p:cNvPr>
                <p:cNvGrpSpPr>
                  <a:grpSpLocks/>
                </p:cNvGrpSpPr>
                <p:nvPr/>
              </p:nvGrpSpPr>
              <p:grpSpPr bwMode="auto">
                <a:xfrm>
                  <a:off x="3200400" y="533400"/>
                  <a:ext cx="228600" cy="304800"/>
                  <a:chOff x="2971800" y="533400"/>
                  <a:chExt cx="228600" cy="304800"/>
                </a:xfrm>
              </p:grpSpPr>
              <p:sp>
                <p:nvSpPr>
                  <p:cNvPr id="113" name="Arc 139">
                    <a:extLst>
                      <a:ext uri="{FF2B5EF4-FFF2-40B4-BE49-F238E27FC236}">
                        <a16:creationId xmlns:a16="http://schemas.microsoft.com/office/drawing/2014/main" id="{D0461E3D-C3BA-C5E2-E637-BC4001FEF7B4}"/>
                      </a:ext>
                    </a:extLst>
                  </p:cNvPr>
                  <p:cNvSpPr/>
                  <p:nvPr/>
                </p:nvSpPr>
                <p:spPr>
                  <a:xfrm>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sp>
                <p:nvSpPr>
                  <p:cNvPr id="114" name="Arc 140">
                    <a:extLst>
                      <a:ext uri="{FF2B5EF4-FFF2-40B4-BE49-F238E27FC236}">
                        <a16:creationId xmlns:a16="http://schemas.microsoft.com/office/drawing/2014/main" id="{28223DE8-014E-DAB7-02DC-85577B7DE92B}"/>
                      </a:ext>
                    </a:extLst>
                  </p:cNvPr>
                  <p:cNvSpPr/>
                  <p:nvPr/>
                </p:nvSpPr>
                <p:spPr>
                  <a:xfrm flipH="1">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grpSp>
            <p:grpSp>
              <p:nvGrpSpPr>
                <p:cNvPr id="110" name="Group 59">
                  <a:extLst>
                    <a:ext uri="{FF2B5EF4-FFF2-40B4-BE49-F238E27FC236}">
                      <a16:creationId xmlns:a16="http://schemas.microsoft.com/office/drawing/2014/main" id="{A339A84B-9E89-585B-DA02-0747B11CA90C}"/>
                    </a:ext>
                  </a:extLst>
                </p:cNvPr>
                <p:cNvGrpSpPr>
                  <a:grpSpLocks/>
                </p:cNvGrpSpPr>
                <p:nvPr/>
              </p:nvGrpSpPr>
              <p:grpSpPr bwMode="auto">
                <a:xfrm>
                  <a:off x="3429000" y="533400"/>
                  <a:ext cx="228600" cy="304800"/>
                  <a:chOff x="2971800" y="533400"/>
                  <a:chExt cx="228600" cy="304800"/>
                </a:xfrm>
              </p:grpSpPr>
              <p:sp>
                <p:nvSpPr>
                  <p:cNvPr id="111" name="Arc 137">
                    <a:extLst>
                      <a:ext uri="{FF2B5EF4-FFF2-40B4-BE49-F238E27FC236}">
                        <a16:creationId xmlns:a16="http://schemas.microsoft.com/office/drawing/2014/main" id="{8129D95B-8D0B-B8D4-6960-FC10130E02AA}"/>
                      </a:ext>
                    </a:extLst>
                  </p:cNvPr>
                  <p:cNvSpPr/>
                  <p:nvPr/>
                </p:nvSpPr>
                <p:spPr>
                  <a:xfrm>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sp>
                <p:nvSpPr>
                  <p:cNvPr id="112" name="Arc 138">
                    <a:extLst>
                      <a:ext uri="{FF2B5EF4-FFF2-40B4-BE49-F238E27FC236}">
                        <a16:creationId xmlns:a16="http://schemas.microsoft.com/office/drawing/2014/main" id="{5E68BA3B-DC47-3031-5E7A-8D787A3044A9}"/>
                      </a:ext>
                    </a:extLst>
                  </p:cNvPr>
                  <p:cNvSpPr/>
                  <p:nvPr/>
                </p:nvSpPr>
                <p:spPr>
                  <a:xfrm flipH="1">
                    <a:off x="2971800" y="533400"/>
                    <a:ext cx="228600" cy="304800"/>
                  </a:xfrm>
                  <a:prstGeom prst="arc">
                    <a:avLst/>
                  </a:prstGeom>
                  <a:ln w="28575"/>
                </p:spPr>
                <p:style>
                  <a:lnRef idx="3">
                    <a:schemeClr val="dk1"/>
                  </a:lnRef>
                  <a:fillRef idx="0">
                    <a:schemeClr val="dk1"/>
                  </a:fillRef>
                  <a:effectRef idx="2">
                    <a:schemeClr val="dk1"/>
                  </a:effectRef>
                  <a:fontRef idx="minor">
                    <a:schemeClr val="tx1"/>
                  </a:fontRef>
                </p:style>
                <p:txBody>
                  <a:bodyPr anchor="ctr"/>
                  <a:lstStyle/>
                  <a:p>
                    <a:pPr defTabSz="1826972" eaLnBrk="0" fontAlgn="base">
                      <a:spcBef>
                        <a:spcPct val="0"/>
                      </a:spcBef>
                      <a:spcAft>
                        <a:spcPct val="0"/>
                      </a:spcAft>
                      <a:defRPr/>
                    </a:pPr>
                    <a:endParaRPr kumimoji="1" lang="en-US" sz="5194" kern="1200">
                      <a:solidFill>
                        <a:prstClr val="black"/>
                      </a:solidFill>
                      <a:latin typeface="Arial"/>
                      <a:ea typeface="HGPｺﾞｼｯｸE"/>
                    </a:endParaRPr>
                  </a:p>
                </p:txBody>
              </p:sp>
            </p:grpSp>
          </p:grpSp>
          <p:grpSp>
            <p:nvGrpSpPr>
              <p:cNvPr id="97" name="Group 208">
                <a:extLst>
                  <a:ext uri="{FF2B5EF4-FFF2-40B4-BE49-F238E27FC236}">
                    <a16:creationId xmlns:a16="http://schemas.microsoft.com/office/drawing/2014/main" id="{B0C89199-FC6A-82CC-E8A8-0028A8C449BE}"/>
                  </a:ext>
                </a:extLst>
              </p:cNvPr>
              <p:cNvGrpSpPr>
                <a:grpSpLocks/>
              </p:cNvGrpSpPr>
              <p:nvPr/>
            </p:nvGrpSpPr>
            <p:grpSpPr bwMode="auto">
              <a:xfrm>
                <a:off x="5435631" y="5553075"/>
                <a:ext cx="457200" cy="230187"/>
                <a:chOff x="304800" y="1600994"/>
                <a:chExt cx="457200" cy="229394"/>
              </a:xfrm>
            </p:grpSpPr>
            <p:cxnSp>
              <p:nvCxnSpPr>
                <p:cNvPr id="102" name="Straight Connector 128">
                  <a:extLst>
                    <a:ext uri="{FF2B5EF4-FFF2-40B4-BE49-F238E27FC236}">
                      <a16:creationId xmlns:a16="http://schemas.microsoft.com/office/drawing/2014/main" id="{9AC29867-07EC-8EBF-2BDE-9EC850F3C746}"/>
                    </a:ext>
                  </a:extLst>
                </p:cNvPr>
                <p:cNvCxnSpPr/>
                <p:nvPr/>
              </p:nvCxnSpPr>
              <p:spPr>
                <a:xfrm>
                  <a:off x="304800" y="1676931"/>
                  <a:ext cx="4572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29">
                  <a:extLst>
                    <a:ext uri="{FF2B5EF4-FFF2-40B4-BE49-F238E27FC236}">
                      <a16:creationId xmlns:a16="http://schemas.microsoft.com/office/drawing/2014/main" id="{CF5C8094-6AF9-5ED9-A41C-F37F46C7A980}"/>
                    </a:ext>
                  </a:extLst>
                </p:cNvPr>
                <p:cNvCxnSpPr/>
                <p:nvPr/>
              </p:nvCxnSpPr>
              <p:spPr>
                <a:xfrm>
                  <a:off x="457200" y="1828806"/>
                  <a:ext cx="153988"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30">
                  <a:extLst>
                    <a:ext uri="{FF2B5EF4-FFF2-40B4-BE49-F238E27FC236}">
                      <a16:creationId xmlns:a16="http://schemas.microsoft.com/office/drawing/2014/main" id="{2B832A14-4976-E2A7-97DF-CDE6212BC585}"/>
                    </a:ext>
                  </a:extLst>
                </p:cNvPr>
                <p:cNvCxnSpPr/>
                <p:nvPr/>
              </p:nvCxnSpPr>
              <p:spPr>
                <a:xfrm rot="5400000" flipH="1" flipV="1">
                  <a:off x="495432" y="1637375"/>
                  <a:ext cx="75937" cy="31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31">
                  <a:extLst>
                    <a:ext uri="{FF2B5EF4-FFF2-40B4-BE49-F238E27FC236}">
                      <a16:creationId xmlns:a16="http://schemas.microsoft.com/office/drawing/2014/main" id="{236B49D8-7CBD-60A0-87AE-899B4274335A}"/>
                    </a:ext>
                  </a:extLst>
                </p:cNvPr>
                <p:cNvCxnSpPr/>
                <p:nvPr/>
              </p:nvCxnSpPr>
              <p:spPr>
                <a:xfrm>
                  <a:off x="381000" y="1752869"/>
                  <a:ext cx="304800"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8" name="Group 426">
                <a:extLst>
                  <a:ext uri="{FF2B5EF4-FFF2-40B4-BE49-F238E27FC236}">
                    <a16:creationId xmlns:a16="http://schemas.microsoft.com/office/drawing/2014/main" id="{0E592DFE-C332-8C8C-0FFF-581B130104B0}"/>
                  </a:ext>
                </a:extLst>
              </p:cNvPr>
              <p:cNvGrpSpPr>
                <a:grpSpLocks/>
              </p:cNvGrpSpPr>
              <p:nvPr/>
            </p:nvGrpSpPr>
            <p:grpSpPr bwMode="auto">
              <a:xfrm rot="-5400000">
                <a:off x="6096024" y="3972468"/>
                <a:ext cx="639906" cy="552575"/>
                <a:chOff x="3857112" y="1219994"/>
                <a:chExt cx="419215" cy="304800"/>
              </a:xfrm>
            </p:grpSpPr>
            <p:cxnSp>
              <p:nvCxnSpPr>
                <p:cNvPr id="99" name="Straight Connector 125">
                  <a:extLst>
                    <a:ext uri="{FF2B5EF4-FFF2-40B4-BE49-F238E27FC236}">
                      <a16:creationId xmlns:a16="http://schemas.microsoft.com/office/drawing/2014/main" id="{6383D526-2552-7645-0F11-77C6AEB20B0B}"/>
                    </a:ext>
                  </a:extLst>
                </p:cNvPr>
                <p:cNvCxnSpPr/>
                <p:nvPr/>
              </p:nvCxnSpPr>
              <p:spPr>
                <a:xfrm rot="5400000" flipH="1" flipV="1">
                  <a:off x="4022919" y="1206587"/>
                  <a:ext cx="1481" cy="333095"/>
                </a:xfrm>
                <a:prstGeom prst="line">
                  <a:avLst/>
                </a:prstGeom>
                <a:ln w="28575"/>
              </p:spPr>
              <p:style>
                <a:lnRef idx="3">
                  <a:schemeClr val="dk1"/>
                </a:lnRef>
                <a:fillRef idx="0">
                  <a:schemeClr val="dk1"/>
                </a:fillRef>
                <a:effectRef idx="2">
                  <a:schemeClr val="dk1"/>
                </a:effectRef>
                <a:fontRef idx="minor">
                  <a:schemeClr val="tx1"/>
                </a:fontRef>
              </p:style>
            </p:cxnSp>
            <p:cxnSp>
              <p:nvCxnSpPr>
                <p:cNvPr id="100" name="Straight Connector 126">
                  <a:extLst>
                    <a:ext uri="{FF2B5EF4-FFF2-40B4-BE49-F238E27FC236}">
                      <a16:creationId xmlns:a16="http://schemas.microsoft.com/office/drawing/2014/main" id="{7196EE76-17DC-4C83-2B51-23FE5C53FD17}"/>
                    </a:ext>
                  </a:extLst>
                </p:cNvPr>
                <p:cNvCxnSpPr/>
                <p:nvPr/>
              </p:nvCxnSpPr>
              <p:spPr>
                <a:xfrm rot="5400000" flipH="1" flipV="1">
                  <a:off x="4047529" y="1371004"/>
                  <a:ext cx="304800" cy="2779"/>
                </a:xfrm>
                <a:prstGeom prst="line">
                  <a:avLst/>
                </a:prstGeom>
                <a:ln w="28575"/>
              </p:spPr>
              <p:style>
                <a:lnRef idx="3">
                  <a:schemeClr val="dk1"/>
                </a:lnRef>
                <a:fillRef idx="0">
                  <a:schemeClr val="dk1"/>
                </a:fillRef>
                <a:effectRef idx="2">
                  <a:schemeClr val="dk1"/>
                </a:effectRef>
                <a:fontRef idx="minor">
                  <a:schemeClr val="tx1"/>
                </a:fontRef>
              </p:style>
            </p:cxnSp>
            <p:cxnSp>
              <p:nvCxnSpPr>
                <p:cNvPr id="101" name="Straight Connector 127">
                  <a:extLst>
                    <a:ext uri="{FF2B5EF4-FFF2-40B4-BE49-F238E27FC236}">
                      <a16:creationId xmlns:a16="http://schemas.microsoft.com/office/drawing/2014/main" id="{7F900F69-D827-9F7F-D490-B7CF475C4E88}"/>
                    </a:ext>
                  </a:extLst>
                </p:cNvPr>
                <p:cNvCxnSpPr/>
                <p:nvPr/>
              </p:nvCxnSpPr>
              <p:spPr>
                <a:xfrm rot="5400000" flipH="1" flipV="1">
                  <a:off x="4122539" y="1371005"/>
                  <a:ext cx="304800" cy="2777"/>
                </a:xfrm>
                <a:prstGeom prst="line">
                  <a:avLst/>
                </a:prstGeom>
                <a:ln w="28575"/>
              </p:spPr>
              <p:style>
                <a:lnRef idx="3">
                  <a:schemeClr val="dk1"/>
                </a:lnRef>
                <a:fillRef idx="0">
                  <a:schemeClr val="dk1"/>
                </a:fillRef>
                <a:effectRef idx="2">
                  <a:schemeClr val="dk1"/>
                </a:effectRef>
                <a:fontRef idx="minor">
                  <a:schemeClr val="tx1"/>
                </a:fontRef>
              </p:style>
            </p:cxnSp>
          </p:grpSp>
        </p:grpSp>
        <p:sp>
          <p:nvSpPr>
            <p:cNvPr id="89" name="TextBox 115">
              <a:extLst>
                <a:ext uri="{FF2B5EF4-FFF2-40B4-BE49-F238E27FC236}">
                  <a16:creationId xmlns:a16="http://schemas.microsoft.com/office/drawing/2014/main" id="{C51D4B91-ECAC-A25B-BF0C-CD57848013FE}"/>
                </a:ext>
              </a:extLst>
            </p:cNvPr>
            <p:cNvSpPr txBox="1"/>
            <p:nvPr/>
          </p:nvSpPr>
          <p:spPr>
            <a:xfrm rot="16200000">
              <a:off x="5973479" y="4655154"/>
              <a:ext cx="567413" cy="323182"/>
            </a:xfrm>
            <a:prstGeom prst="rect">
              <a:avLst/>
            </a:prstGeom>
            <a:noFill/>
            <a:ln w="28575">
              <a:solidFill>
                <a:schemeClr val="tx1"/>
              </a:solidFill>
            </a:ln>
          </p:spPr>
          <p:txBody>
            <a:bodyPr wrap="none" rtlCol="0">
              <a:spAutoFit/>
            </a:bodyPr>
            <a:lstStyle/>
            <a:p>
              <a:pPr algn="l" defTabSz="1826972" eaLnBrk="0" fontAlgn="base">
                <a:spcBef>
                  <a:spcPct val="0"/>
                </a:spcBef>
                <a:spcAft>
                  <a:spcPct val="0"/>
                </a:spcAft>
                <a:defRPr/>
              </a:pPr>
              <a:r>
                <a:rPr kumimoji="1" lang="en-GB" sz="3596" kern="1200" dirty="0">
                  <a:solidFill>
                    <a:prstClr val="black"/>
                  </a:solidFill>
                  <a:latin typeface="Arial"/>
                  <a:ea typeface="HGPｺﾞｼｯｸE"/>
                </a:rPr>
                <a:t>DUT</a:t>
              </a:r>
            </a:p>
          </p:txBody>
        </p:sp>
      </p:grpSp>
      <p:sp>
        <p:nvSpPr>
          <p:cNvPr id="129" name="Rectangle 128">
            <a:extLst>
              <a:ext uri="{FF2B5EF4-FFF2-40B4-BE49-F238E27FC236}">
                <a16:creationId xmlns:a16="http://schemas.microsoft.com/office/drawing/2014/main" id="{16D9F781-3034-5F93-36D0-FB5B42BA32A6}"/>
              </a:ext>
            </a:extLst>
          </p:cNvPr>
          <p:cNvSpPr/>
          <p:nvPr/>
        </p:nvSpPr>
        <p:spPr>
          <a:xfrm>
            <a:off x="18138338" y="8142494"/>
            <a:ext cx="1714790" cy="2644822"/>
          </a:xfrm>
          <a:prstGeom prst="rect">
            <a:avLst/>
          </a:prstGeom>
          <a:noFill/>
          <a:ln w="57150">
            <a:solidFill>
              <a:srgbClr val="FF33C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en-GB" sz="3600" kern="1200">
              <a:solidFill>
                <a:srgbClr val="FF33CC"/>
              </a:solidFill>
              <a:latin typeface="Calibri" panose="020F0502020204030204"/>
            </a:endParaRPr>
          </a:p>
        </p:txBody>
      </p:sp>
      <p:sp>
        <p:nvSpPr>
          <p:cNvPr id="130" name="Rectangle 129">
            <a:extLst>
              <a:ext uri="{FF2B5EF4-FFF2-40B4-BE49-F238E27FC236}">
                <a16:creationId xmlns:a16="http://schemas.microsoft.com/office/drawing/2014/main" id="{DED191D4-5A2C-73A2-7082-369D3619A5FD}"/>
              </a:ext>
            </a:extLst>
          </p:cNvPr>
          <p:cNvSpPr/>
          <p:nvPr/>
        </p:nvSpPr>
        <p:spPr>
          <a:xfrm>
            <a:off x="16618783" y="6346441"/>
            <a:ext cx="6121917" cy="4745676"/>
          </a:xfrm>
          <a:prstGeom prst="rect">
            <a:avLst/>
          </a:prstGeom>
          <a:noFill/>
          <a:ln w="571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en-GB" sz="3600" kern="1200">
              <a:solidFill>
                <a:prstClr val="white"/>
              </a:solidFill>
              <a:latin typeface="Calibri" panose="020F0502020204030204"/>
            </a:endParaRPr>
          </a:p>
        </p:txBody>
      </p:sp>
      <p:sp>
        <p:nvSpPr>
          <p:cNvPr id="131" name="Rectangle 130">
            <a:extLst>
              <a:ext uri="{FF2B5EF4-FFF2-40B4-BE49-F238E27FC236}">
                <a16:creationId xmlns:a16="http://schemas.microsoft.com/office/drawing/2014/main" id="{5F4A09DF-4403-6776-B2DC-2050342C619B}"/>
              </a:ext>
            </a:extLst>
          </p:cNvPr>
          <p:cNvSpPr/>
          <p:nvPr/>
        </p:nvSpPr>
        <p:spPr>
          <a:xfrm>
            <a:off x="16657632" y="4802223"/>
            <a:ext cx="6121916" cy="1363700"/>
          </a:xfrm>
          <a:prstGeom prst="rect">
            <a:avLst/>
          </a:prstGeom>
          <a:noFill/>
          <a:ln w="57150">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en-GB" sz="3600" kern="1200">
              <a:solidFill>
                <a:srgbClr val="FF0000"/>
              </a:solidFill>
              <a:latin typeface="Calibri" panose="020F0502020204030204"/>
            </a:endParaRPr>
          </a:p>
        </p:txBody>
      </p:sp>
      <p:cxnSp>
        <p:nvCxnSpPr>
          <p:cNvPr id="132" name="Straight Connector 119">
            <a:extLst>
              <a:ext uri="{FF2B5EF4-FFF2-40B4-BE49-F238E27FC236}">
                <a16:creationId xmlns:a16="http://schemas.microsoft.com/office/drawing/2014/main" id="{BDC00546-BFA9-D79A-2027-537DE3C582E1}"/>
              </a:ext>
            </a:extLst>
          </p:cNvPr>
          <p:cNvCxnSpPr>
            <a:cxnSpLocks/>
          </p:cNvCxnSpPr>
          <p:nvPr/>
        </p:nvCxnSpPr>
        <p:spPr bwMode="auto">
          <a:xfrm flipH="1">
            <a:off x="20619379" y="7974638"/>
            <a:ext cx="1400058"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133" name="Straight Connector 143">
            <a:extLst>
              <a:ext uri="{FF2B5EF4-FFF2-40B4-BE49-F238E27FC236}">
                <a16:creationId xmlns:a16="http://schemas.microsoft.com/office/drawing/2014/main" id="{9B43080F-055E-3E18-FBE6-E62A18A3172A}"/>
              </a:ext>
            </a:extLst>
          </p:cNvPr>
          <p:cNvCxnSpPr/>
          <p:nvPr/>
        </p:nvCxnSpPr>
        <p:spPr bwMode="auto">
          <a:xfrm>
            <a:off x="21559540" y="10133960"/>
            <a:ext cx="913448" cy="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44">
            <a:extLst>
              <a:ext uri="{FF2B5EF4-FFF2-40B4-BE49-F238E27FC236}">
                <a16:creationId xmlns:a16="http://schemas.microsoft.com/office/drawing/2014/main" id="{4010AE5B-64DD-E34B-C3FF-D63D02797F25}"/>
              </a:ext>
            </a:extLst>
          </p:cNvPr>
          <p:cNvCxnSpPr/>
          <p:nvPr/>
        </p:nvCxnSpPr>
        <p:spPr bwMode="auto">
          <a:xfrm>
            <a:off x="21864023" y="10438442"/>
            <a:ext cx="307655" cy="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45">
            <a:extLst>
              <a:ext uri="{FF2B5EF4-FFF2-40B4-BE49-F238E27FC236}">
                <a16:creationId xmlns:a16="http://schemas.microsoft.com/office/drawing/2014/main" id="{7922A819-581C-25AA-385B-AA38BFA5EDD5}"/>
              </a:ext>
            </a:extLst>
          </p:cNvPr>
          <p:cNvCxnSpPr>
            <a:cxnSpLocks/>
          </p:cNvCxnSpPr>
          <p:nvPr/>
        </p:nvCxnSpPr>
        <p:spPr bwMode="auto">
          <a:xfrm flipV="1">
            <a:off x="22013093" y="9891499"/>
            <a:ext cx="6346" cy="2424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46">
            <a:extLst>
              <a:ext uri="{FF2B5EF4-FFF2-40B4-BE49-F238E27FC236}">
                <a16:creationId xmlns:a16="http://schemas.microsoft.com/office/drawing/2014/main" id="{45AE4815-2C81-A135-8551-0C49A059B428}"/>
              </a:ext>
            </a:extLst>
          </p:cNvPr>
          <p:cNvCxnSpPr/>
          <p:nvPr/>
        </p:nvCxnSpPr>
        <p:spPr bwMode="auto">
          <a:xfrm>
            <a:off x="21711781" y="10286202"/>
            <a:ext cx="608965" cy="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7" name="TextBox 115">
            <a:extLst>
              <a:ext uri="{FF2B5EF4-FFF2-40B4-BE49-F238E27FC236}">
                <a16:creationId xmlns:a16="http://schemas.microsoft.com/office/drawing/2014/main" id="{0F5B377E-F6EF-2464-AF32-253632E2E005}"/>
              </a:ext>
            </a:extLst>
          </p:cNvPr>
          <p:cNvSpPr txBox="1"/>
          <p:nvPr/>
        </p:nvSpPr>
        <p:spPr>
          <a:xfrm rot="16200000">
            <a:off x="21494891" y="8601596"/>
            <a:ext cx="1087594" cy="676088"/>
          </a:xfrm>
          <a:prstGeom prst="rect">
            <a:avLst/>
          </a:prstGeom>
          <a:noFill/>
          <a:ln w="57150">
            <a:solidFill>
              <a:schemeClr val="tx1"/>
            </a:solidFill>
          </a:ln>
        </p:spPr>
        <p:txBody>
          <a:bodyPr wrap="square" rtlCol="0">
            <a:spAutoFit/>
          </a:bodyPr>
          <a:lstStyle/>
          <a:p>
            <a:pPr algn="l" defTabSz="1826972" eaLnBrk="0" fontAlgn="base">
              <a:spcBef>
                <a:spcPct val="0"/>
              </a:spcBef>
              <a:spcAft>
                <a:spcPct val="0"/>
              </a:spcAft>
              <a:defRPr/>
            </a:pPr>
            <a:endParaRPr kumimoji="1" lang="en-GB" sz="3596" kern="1200" dirty="0">
              <a:solidFill>
                <a:prstClr val="black"/>
              </a:solidFill>
              <a:latin typeface="Arial"/>
              <a:ea typeface="HGPｺﾞｼｯｸE"/>
            </a:endParaRPr>
          </a:p>
        </p:txBody>
      </p:sp>
      <p:cxnSp>
        <p:nvCxnSpPr>
          <p:cNvPr id="138" name="Straight Connector 156">
            <a:extLst>
              <a:ext uri="{FF2B5EF4-FFF2-40B4-BE49-F238E27FC236}">
                <a16:creationId xmlns:a16="http://schemas.microsoft.com/office/drawing/2014/main" id="{5807994B-BAAD-079D-B3C6-22A82D96107C}"/>
              </a:ext>
            </a:extLst>
          </p:cNvPr>
          <p:cNvCxnSpPr>
            <a:cxnSpLocks/>
          </p:cNvCxnSpPr>
          <p:nvPr/>
        </p:nvCxnSpPr>
        <p:spPr bwMode="auto">
          <a:xfrm flipV="1">
            <a:off x="22011617" y="7943254"/>
            <a:ext cx="0" cy="452589"/>
          </a:xfrm>
          <a:prstGeom prst="line">
            <a:avLst/>
          </a:prstGeom>
          <a:ln w="28575"/>
        </p:spPr>
        <p:style>
          <a:lnRef idx="3">
            <a:schemeClr val="dk1"/>
          </a:lnRef>
          <a:fillRef idx="0">
            <a:schemeClr val="dk1"/>
          </a:fillRef>
          <a:effectRef idx="2">
            <a:schemeClr val="dk1"/>
          </a:effectRef>
          <a:fontRef idx="minor">
            <a:schemeClr val="tx1"/>
          </a:fontRef>
        </p:style>
      </p:cxnSp>
      <p:pic>
        <p:nvPicPr>
          <p:cNvPr id="139" name="Picture 2">
            <a:extLst>
              <a:ext uri="{FF2B5EF4-FFF2-40B4-BE49-F238E27FC236}">
                <a16:creationId xmlns:a16="http://schemas.microsoft.com/office/drawing/2014/main" id="{C6D1A379-72E6-2CDE-0E44-D8A2074E4B8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0312" t="2307" r="16813" b="-1"/>
          <a:stretch>
            <a:fillRect/>
          </a:stretch>
        </p:blipFill>
        <p:spPr bwMode="auto">
          <a:xfrm rot="5400000">
            <a:off x="21196998" y="8618018"/>
            <a:ext cx="1613996" cy="936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88168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9"/>
                                        </p:tgtEl>
                                        <p:attrNameLst>
                                          <p:attrName>style.visibility</p:attrName>
                                        </p:attrNameLst>
                                      </p:cBhvr>
                                      <p:to>
                                        <p:strVal val="visible"/>
                                      </p:to>
                                    </p:set>
                                    <p:animEffect transition="in" filter="fade">
                                      <p:cBhvr>
                                        <p:cTn id="25" dur="500"/>
                                        <p:tgtEl>
                                          <p:spTgt spid="12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0"/>
                                        </p:tgtEl>
                                        <p:attrNameLst>
                                          <p:attrName>style.visibility</p:attrName>
                                        </p:attrNameLst>
                                      </p:cBhvr>
                                      <p:to>
                                        <p:strVal val="visible"/>
                                      </p:to>
                                    </p:set>
                                    <p:animEffect transition="in" filter="fade">
                                      <p:cBhvr>
                                        <p:cTn id="28" dur="500"/>
                                        <p:tgtEl>
                                          <p:spTgt spid="13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1"/>
                                        </p:tgtEl>
                                        <p:attrNameLst>
                                          <p:attrName>style.visibility</p:attrName>
                                        </p:attrNameLst>
                                      </p:cBhvr>
                                      <p:to>
                                        <p:strVal val="visible"/>
                                      </p:to>
                                    </p:set>
                                    <p:animEffect transition="in" filter="fade">
                                      <p:cBhvr>
                                        <p:cTn id="31"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37" grpId="0"/>
      <p:bldP spid="129" grpId="0" animBg="1"/>
      <p:bldP spid="130" grpId="0" animBg="1"/>
      <p:bldP spid="13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9B488-339A-B08D-0D54-85E2B549B3B8}"/>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BD5D1629-CC39-AA73-7F9D-67711694FD74}"/>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69</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511045DB-8059-B739-919B-63EC92D1787F}"/>
              </a:ext>
            </a:extLst>
          </p:cNvPr>
          <p:cNvSpPr txBox="1">
            <a:spLocks noGrp="1"/>
          </p:cNvSpPr>
          <p:nvPr>
            <p:ph type="body" sz="quarter" idx="13"/>
          </p:nvPr>
        </p:nvSpPr>
        <p:spPr>
          <a:xfrm>
            <a:off x="8692657" y="931369"/>
            <a:ext cx="6998712"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Rf </a:t>
            </a:r>
            <a:r>
              <a:rPr lang="en-GB" dirty="0">
                <a:solidFill>
                  <a:srgbClr val="FF0000"/>
                </a:solidFill>
              </a:rPr>
              <a:t>readout</a:t>
            </a:r>
            <a:endParaRPr dirty="0">
              <a:solidFill>
                <a:srgbClr val="FF0000"/>
              </a:solidFill>
            </a:endParaRPr>
          </a:p>
        </p:txBody>
      </p:sp>
      <p:grpSp>
        <p:nvGrpSpPr>
          <p:cNvPr id="4" name="Group 3">
            <a:extLst>
              <a:ext uri="{FF2B5EF4-FFF2-40B4-BE49-F238E27FC236}">
                <a16:creationId xmlns:a16="http://schemas.microsoft.com/office/drawing/2014/main" id="{95085C30-A869-B905-86B9-12301401F1CF}"/>
              </a:ext>
            </a:extLst>
          </p:cNvPr>
          <p:cNvGrpSpPr/>
          <p:nvPr/>
        </p:nvGrpSpPr>
        <p:grpSpPr>
          <a:xfrm>
            <a:off x="17736359" y="8760988"/>
            <a:ext cx="6063912" cy="4261539"/>
            <a:chOff x="21494351" y="8359254"/>
            <a:chExt cx="6063912" cy="4261539"/>
          </a:xfrm>
        </p:grpSpPr>
        <p:pic>
          <p:nvPicPr>
            <p:cNvPr id="5" name="Picture 4">
              <a:extLst>
                <a:ext uri="{FF2B5EF4-FFF2-40B4-BE49-F238E27FC236}">
                  <a16:creationId xmlns:a16="http://schemas.microsoft.com/office/drawing/2014/main" id="{DD05C89F-89BD-6763-D794-9A2E33FF668E}"/>
                </a:ext>
              </a:extLst>
            </p:cNvPr>
            <p:cNvPicPr>
              <a:picLocks noChangeAspect="1"/>
            </p:cNvPicPr>
            <p:nvPr/>
          </p:nvPicPr>
          <p:blipFill>
            <a:blip r:embed="rId3"/>
            <a:stretch>
              <a:fillRect/>
            </a:stretch>
          </p:blipFill>
          <p:spPr>
            <a:xfrm>
              <a:off x="21494351" y="9263456"/>
              <a:ext cx="6063912" cy="3357337"/>
            </a:xfrm>
            <a:prstGeom prst="rect">
              <a:avLst/>
            </a:prstGeom>
          </p:spPr>
        </p:pic>
        <p:cxnSp>
          <p:nvCxnSpPr>
            <p:cNvPr id="7" name="Straight Arrow Connector 6">
              <a:extLst>
                <a:ext uri="{FF2B5EF4-FFF2-40B4-BE49-F238E27FC236}">
                  <a16:creationId xmlns:a16="http://schemas.microsoft.com/office/drawing/2014/main" id="{805196DF-FE83-8D64-5EDB-6A69186654BD}"/>
                </a:ext>
              </a:extLst>
            </p:cNvPr>
            <p:cNvCxnSpPr>
              <a:cxnSpLocks/>
            </p:cNvCxnSpPr>
            <p:nvPr/>
          </p:nvCxnSpPr>
          <p:spPr>
            <a:xfrm>
              <a:off x="23362326" y="10398211"/>
              <a:ext cx="2894529" cy="453897"/>
            </a:xfrm>
            <a:prstGeom prst="straightConnector1">
              <a:avLst/>
            </a:prstGeom>
            <a:noFill/>
            <a:ln w="57150" cap="flat">
              <a:solidFill>
                <a:schemeClr val="bg1"/>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sp>
          <p:nvSpPr>
            <p:cNvPr id="11" name="TextBox 10">
              <a:extLst>
                <a:ext uri="{FF2B5EF4-FFF2-40B4-BE49-F238E27FC236}">
                  <a16:creationId xmlns:a16="http://schemas.microsoft.com/office/drawing/2014/main" id="{53909D40-E660-4CEC-0285-9A2E3BB19E46}"/>
                </a:ext>
              </a:extLst>
            </p:cNvPr>
            <p:cNvSpPr txBox="1"/>
            <p:nvPr/>
          </p:nvSpPr>
          <p:spPr>
            <a:xfrm>
              <a:off x="24610806" y="9725931"/>
              <a:ext cx="564258"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5400" b="0" i="0" u="none" strike="noStrike" cap="none" spc="0" normalizeH="0" baseline="0" dirty="0">
                  <a:ln>
                    <a:noFill/>
                  </a:ln>
                  <a:solidFill>
                    <a:schemeClr val="bg1"/>
                  </a:solidFill>
                  <a:effectLst/>
                  <a:uFillTx/>
                  <a:latin typeface="+mn-lt"/>
                  <a:ea typeface="+mn-ea"/>
                  <a:cs typeface="+mn-cs"/>
                  <a:sym typeface="Helvetica Neue"/>
                </a:rPr>
                <a:t>S</a:t>
              </a:r>
            </a:p>
          </p:txBody>
        </p:sp>
        <p:cxnSp>
          <p:nvCxnSpPr>
            <p:cNvPr id="13" name="Straight Arrow Connector 12">
              <a:extLst>
                <a:ext uri="{FF2B5EF4-FFF2-40B4-BE49-F238E27FC236}">
                  <a16:creationId xmlns:a16="http://schemas.microsoft.com/office/drawing/2014/main" id="{04A46CA5-3A62-3D4E-E5EE-63E2A8189369}"/>
                </a:ext>
              </a:extLst>
            </p:cNvPr>
            <p:cNvCxnSpPr>
              <a:cxnSpLocks/>
            </p:cNvCxnSpPr>
            <p:nvPr/>
          </p:nvCxnSpPr>
          <p:spPr>
            <a:xfrm flipV="1">
              <a:off x="22610982" y="10907326"/>
              <a:ext cx="423863" cy="595312"/>
            </a:xfrm>
            <a:prstGeom prst="straightConnector1">
              <a:avLst/>
            </a:prstGeom>
            <a:noFill/>
            <a:ln w="57150" cap="flat">
              <a:solidFill>
                <a:schemeClr val="bg1"/>
              </a:solidFill>
              <a:prstDash val="solid"/>
              <a:miter lim="400000"/>
              <a:headEnd type="none" w="med" len="med"/>
              <a:tailEnd type="triangle" w="med" len="med"/>
            </a:ln>
            <a:effectLst/>
            <a:sp3d/>
          </p:spPr>
          <p:style>
            <a:lnRef idx="0">
              <a:scrgbClr r="0" g="0" b="0"/>
            </a:lnRef>
            <a:fillRef idx="0">
              <a:scrgbClr r="0" g="0" b="0"/>
            </a:fillRef>
            <a:effectRef idx="0">
              <a:scrgbClr r="0" g="0" b="0"/>
            </a:effectRef>
            <a:fontRef idx="none"/>
          </p:style>
        </p:cxnSp>
        <p:cxnSp>
          <p:nvCxnSpPr>
            <p:cNvPr id="18" name="Straight Arrow Connector 17">
              <a:extLst>
                <a:ext uri="{FF2B5EF4-FFF2-40B4-BE49-F238E27FC236}">
                  <a16:creationId xmlns:a16="http://schemas.microsoft.com/office/drawing/2014/main" id="{EDC3883E-68C1-2964-7CF0-8BD821F3AC9A}"/>
                </a:ext>
              </a:extLst>
            </p:cNvPr>
            <p:cNvCxnSpPr>
              <a:cxnSpLocks/>
            </p:cNvCxnSpPr>
            <p:nvPr/>
          </p:nvCxnSpPr>
          <p:spPr>
            <a:xfrm flipH="1">
              <a:off x="23774635" y="9211876"/>
              <a:ext cx="423863" cy="595312"/>
            </a:xfrm>
            <a:prstGeom prst="straightConnector1">
              <a:avLst/>
            </a:prstGeom>
            <a:noFill/>
            <a:ln w="57150" cap="flat">
              <a:solidFill>
                <a:schemeClr val="bg1"/>
              </a:solidFill>
              <a:prstDash val="solid"/>
              <a:miter lim="400000"/>
              <a:headEnd type="none" w="med" len="med"/>
              <a:tailEnd type="triangle" w="med" len="med"/>
            </a:ln>
            <a:effectLst/>
            <a:sp3d/>
          </p:spPr>
          <p:style>
            <a:lnRef idx="0">
              <a:scrgbClr r="0" g="0" b="0"/>
            </a:lnRef>
            <a:fillRef idx="0">
              <a:scrgbClr r="0" g="0" b="0"/>
            </a:fillRef>
            <a:effectRef idx="0">
              <a:scrgbClr r="0" g="0" b="0"/>
            </a:effectRef>
            <a:fontRef idx="none"/>
          </p:style>
        </p:cxnSp>
        <p:cxnSp>
          <p:nvCxnSpPr>
            <p:cNvPr id="19" name="Straight Arrow Connector 18">
              <a:extLst>
                <a:ext uri="{FF2B5EF4-FFF2-40B4-BE49-F238E27FC236}">
                  <a16:creationId xmlns:a16="http://schemas.microsoft.com/office/drawing/2014/main" id="{2C5766BB-ACBA-F705-E328-F9F14B9E0A5A}"/>
                </a:ext>
              </a:extLst>
            </p:cNvPr>
            <p:cNvCxnSpPr>
              <a:cxnSpLocks/>
            </p:cNvCxnSpPr>
            <p:nvPr/>
          </p:nvCxnSpPr>
          <p:spPr>
            <a:xfrm flipV="1">
              <a:off x="25513605" y="11322247"/>
              <a:ext cx="423863" cy="595312"/>
            </a:xfrm>
            <a:prstGeom prst="straightConnector1">
              <a:avLst/>
            </a:prstGeom>
            <a:noFill/>
            <a:ln w="57150" cap="flat">
              <a:solidFill>
                <a:schemeClr val="bg1"/>
              </a:solidFill>
              <a:prstDash val="solid"/>
              <a:miter lim="400000"/>
              <a:headEnd type="none" w="med" len="med"/>
              <a:tailEnd type="triangle" w="med" len="med"/>
            </a:ln>
            <a:effectLst/>
            <a:sp3d/>
          </p:spPr>
          <p:style>
            <a:lnRef idx="0">
              <a:scrgbClr r="0" g="0" b="0"/>
            </a:lnRef>
            <a:fillRef idx="0">
              <a:scrgbClr r="0" g="0" b="0"/>
            </a:fillRef>
            <a:effectRef idx="0">
              <a:scrgbClr r="0" g="0" b="0"/>
            </a:effectRef>
            <a:fontRef idx="none"/>
          </p:style>
        </p:cxnSp>
        <p:cxnSp>
          <p:nvCxnSpPr>
            <p:cNvPr id="20" name="Straight Arrow Connector 19">
              <a:extLst>
                <a:ext uri="{FF2B5EF4-FFF2-40B4-BE49-F238E27FC236}">
                  <a16:creationId xmlns:a16="http://schemas.microsoft.com/office/drawing/2014/main" id="{D65D0F95-2D79-1F0F-8FE5-8ED79DAA4219}"/>
                </a:ext>
              </a:extLst>
            </p:cNvPr>
            <p:cNvCxnSpPr>
              <a:cxnSpLocks/>
            </p:cNvCxnSpPr>
            <p:nvPr/>
          </p:nvCxnSpPr>
          <p:spPr>
            <a:xfrm flipH="1">
              <a:off x="26677258" y="9626797"/>
              <a:ext cx="423863" cy="595312"/>
            </a:xfrm>
            <a:prstGeom prst="straightConnector1">
              <a:avLst/>
            </a:prstGeom>
            <a:noFill/>
            <a:ln w="57150" cap="flat">
              <a:solidFill>
                <a:schemeClr val="bg1"/>
              </a:solidFill>
              <a:prstDash val="solid"/>
              <a:miter lim="400000"/>
              <a:headEnd type="none" w="med" len="med"/>
              <a:tailEnd type="triangle" w="med" len="med"/>
            </a:ln>
            <a:effectLst/>
            <a:sp3d/>
          </p:spPr>
          <p:style>
            <a:lnRef idx="0">
              <a:scrgbClr r="0" g="0" b="0"/>
            </a:lnRef>
            <a:fillRef idx="0">
              <a:scrgbClr r="0" g="0" b="0"/>
            </a:fillRef>
            <a:effectRef idx="0">
              <a:scrgbClr r="0" g="0" b="0"/>
            </a:effectRef>
            <a:fontRef idx="none"/>
          </p:style>
        </p:cxnSp>
        <p:sp>
          <p:nvSpPr>
            <p:cNvPr id="21" name="TextBox 20">
              <a:extLst>
                <a:ext uri="{FF2B5EF4-FFF2-40B4-BE49-F238E27FC236}">
                  <a16:creationId xmlns:a16="http://schemas.microsoft.com/office/drawing/2014/main" id="{BDFB7F2C-8BBD-809C-F6C7-D18CBF3993D6}"/>
                </a:ext>
              </a:extLst>
            </p:cNvPr>
            <p:cNvSpPr txBox="1"/>
            <p:nvPr/>
          </p:nvSpPr>
          <p:spPr>
            <a:xfrm>
              <a:off x="25211615" y="8601831"/>
              <a:ext cx="2115964"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err="1">
                  <a:solidFill>
                    <a:schemeClr val="bg1"/>
                  </a:solidFill>
                </a:rPr>
                <a:t>N</a:t>
              </a:r>
              <a:r>
                <a:rPr lang="en-GB" sz="5400" baseline="-25000" dirty="0" err="1">
                  <a:solidFill>
                    <a:schemeClr val="bg1"/>
                  </a:solidFill>
                </a:rPr>
                <a:t>offpeak</a:t>
              </a:r>
              <a:endParaRPr kumimoji="0" lang="en-GB" sz="5400" b="0" i="0" u="none" strike="noStrike" cap="none" spc="0" normalizeH="0" baseline="0" dirty="0">
                <a:ln>
                  <a:noFill/>
                </a:ln>
                <a:solidFill>
                  <a:schemeClr val="bg1"/>
                </a:solidFill>
                <a:effectLst/>
                <a:uFillTx/>
                <a:latin typeface="+mn-lt"/>
                <a:ea typeface="+mn-ea"/>
                <a:cs typeface="+mn-cs"/>
                <a:sym typeface="Helvetica Neue"/>
              </a:endParaRPr>
            </a:p>
          </p:txBody>
        </p:sp>
        <p:sp>
          <p:nvSpPr>
            <p:cNvPr id="22" name="TextBox 21">
              <a:extLst>
                <a:ext uri="{FF2B5EF4-FFF2-40B4-BE49-F238E27FC236}">
                  <a16:creationId xmlns:a16="http://schemas.microsoft.com/office/drawing/2014/main" id="{9111A46F-5BBD-2B40-4984-DD79DF38EFCD}"/>
                </a:ext>
              </a:extLst>
            </p:cNvPr>
            <p:cNvSpPr txBox="1"/>
            <p:nvPr/>
          </p:nvSpPr>
          <p:spPr>
            <a:xfrm>
              <a:off x="21953138" y="8359254"/>
              <a:ext cx="2115964"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5400" dirty="0">
                  <a:solidFill>
                    <a:schemeClr val="bg1"/>
                  </a:solidFill>
                </a:rPr>
                <a:t>N</a:t>
              </a:r>
              <a:r>
                <a:rPr lang="en-GB" sz="5400" baseline="-25000" dirty="0">
                  <a:solidFill>
                    <a:schemeClr val="bg1"/>
                  </a:solidFill>
                </a:rPr>
                <a:t>onpeak</a:t>
              </a:r>
              <a:endParaRPr kumimoji="0" lang="en-GB" sz="5400" b="0" i="0" u="none" strike="noStrike" cap="none" spc="0" normalizeH="0" baseline="0" dirty="0">
                <a:ln>
                  <a:noFill/>
                </a:ln>
                <a:solidFill>
                  <a:schemeClr val="bg1"/>
                </a:solidFill>
                <a:effectLst/>
                <a:uFillTx/>
                <a:latin typeface="+mn-lt"/>
                <a:ea typeface="+mn-ea"/>
                <a:cs typeface="+mn-cs"/>
                <a:sym typeface="Helvetica Neue"/>
              </a:endParaRPr>
            </a:p>
          </p:txBody>
        </p:sp>
      </p:gr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17DA1518-6A86-179C-3189-81E2336B26FF}"/>
                  </a:ext>
                </a:extLst>
              </p:cNvPr>
              <p:cNvSpPr txBox="1"/>
              <p:nvPr/>
            </p:nvSpPr>
            <p:spPr>
              <a:xfrm>
                <a:off x="5120101" y="10469530"/>
                <a:ext cx="6126229" cy="16624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sSubPr>
                        <m:e>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𝑡</m:t>
                          </m:r>
                        </m:e>
                        <m:sub>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𝑚𝑖𝑛</m:t>
                          </m:r>
                        </m:sub>
                      </m:sSub>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m:t>
                      </m:r>
                      <m:sSubSup>
                        <m:sSubSupPr>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sSubSupPr>
                        <m:e>
                          <m:r>
                            <m:rPr>
                              <m:sty m:val="p"/>
                            </m:rPr>
                            <a:rPr kumimoji="0" lang="el-GR" sz="5400" b="0" i="1" u="none" strike="noStrike" cap="none" spc="0" normalizeH="0" baseline="0" smtClean="0">
                              <a:ln>
                                <a:noFill/>
                              </a:ln>
                              <a:solidFill>
                                <a:schemeClr val="bg1"/>
                              </a:solidFill>
                              <a:effectLst/>
                              <a:uFillTx/>
                              <a:latin typeface="Cambria Math" panose="02040503050406030204" pitchFamily="18" charset="0"/>
                              <a:ea typeface="Cambria Math" panose="02040503050406030204" pitchFamily="18" charset="0"/>
                              <a:sym typeface="Helvetica Neue"/>
                            </a:rPr>
                            <m:t>Γ</m:t>
                          </m:r>
                        </m:e>
                        <m:sub>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𝑚𝑒𝑎𝑠</m:t>
                          </m:r>
                        </m:sub>
                        <m:sup>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−1</m:t>
                          </m:r>
                        </m:sup>
                      </m:sSubSup>
                      <m:r>
                        <a:rPr kumimoji="0" lang="en-GB" sz="5400" b="0" i="0" u="none" strike="noStrike" cap="none" spc="0" normalizeH="0" baseline="0" smtClean="0">
                          <a:ln>
                            <a:noFill/>
                          </a:ln>
                          <a:solidFill>
                            <a:schemeClr val="bg1"/>
                          </a:solidFill>
                          <a:effectLst/>
                          <a:uFillTx/>
                          <a:latin typeface="Cambria Math" panose="02040503050406030204" pitchFamily="18" charset="0"/>
                          <a:sym typeface="Helvetica Neue"/>
                        </a:rPr>
                        <m:t>=</m:t>
                      </m:r>
                      <m:f>
                        <m:fPr>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fPr>
                        <m:num>
                          <m:sSub>
                            <m:sSubPr>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sSubPr>
                            <m:e>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𝑡</m:t>
                              </m:r>
                            </m:e>
                            <m:sub>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𝑖𝑛𝑡</m:t>
                              </m:r>
                            </m:sub>
                          </m:sSub>
                        </m:num>
                        <m:den>
                          <m:r>
                            <m:rPr>
                              <m:sty m:val="p"/>
                            </m:rPr>
                            <a:rPr kumimoji="0" lang="en-GB" sz="5400" b="0" i="0" u="none" strike="noStrike" cap="none" spc="0" normalizeH="0" baseline="0" smtClean="0">
                              <a:ln>
                                <a:noFill/>
                              </a:ln>
                              <a:solidFill>
                                <a:schemeClr val="bg1"/>
                              </a:solidFill>
                              <a:effectLst/>
                              <a:uFillTx/>
                              <a:latin typeface="Cambria Math" panose="02040503050406030204" pitchFamily="18" charset="0"/>
                              <a:sym typeface="Helvetica Neue"/>
                            </a:rPr>
                            <m:t>S</m:t>
                          </m:r>
                          <m:r>
                            <a:rPr kumimoji="0" lang="en-GB" sz="5400" b="0" i="0" u="none" strike="noStrike" cap="none" spc="0" normalizeH="0" baseline="0" smtClean="0">
                              <a:ln>
                                <a:noFill/>
                              </a:ln>
                              <a:solidFill>
                                <a:schemeClr val="bg1"/>
                              </a:solidFill>
                              <a:effectLst/>
                              <a:uFillTx/>
                              <a:latin typeface="Cambria Math" panose="02040503050406030204" pitchFamily="18" charset="0"/>
                              <a:sym typeface="Helvetica Neue"/>
                            </a:rPr>
                            <m:t>/</m:t>
                          </m:r>
                          <m:acc>
                            <m:accPr>
                              <m:chr m:val="̅"/>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accPr>
                            <m:e>
                              <m:r>
                                <m:rPr>
                                  <m:sty m:val="p"/>
                                </m:rPr>
                                <a:rPr kumimoji="0" lang="en-GB" sz="5400" b="0" i="0" u="none" strike="noStrike" cap="none" spc="0" normalizeH="0" baseline="0" smtClean="0">
                                  <a:ln>
                                    <a:noFill/>
                                  </a:ln>
                                  <a:solidFill>
                                    <a:schemeClr val="bg1"/>
                                  </a:solidFill>
                                  <a:effectLst/>
                                  <a:uFillTx/>
                                  <a:latin typeface="Cambria Math" panose="02040503050406030204" pitchFamily="18" charset="0"/>
                                  <a:sym typeface="Helvetica Neue"/>
                                </a:rPr>
                                <m:t>N</m:t>
                              </m:r>
                            </m:e>
                          </m:acc>
                        </m:den>
                      </m:f>
                    </m:oMath>
                  </m:oMathPara>
                </a14:m>
                <a:endParaRPr kumimoji="0" lang="en-GB" sz="5400" b="0" u="none" strike="noStrike" cap="none" spc="0" normalizeH="0" baseline="0" dirty="0">
                  <a:ln>
                    <a:noFill/>
                  </a:ln>
                  <a:solidFill>
                    <a:srgbClr val="5E5E5E"/>
                  </a:solidFill>
                  <a:effectLst/>
                  <a:uFillTx/>
                  <a:sym typeface="Helvetica Neue"/>
                </a:endParaRPr>
              </a:p>
            </p:txBody>
          </p:sp>
        </mc:Choice>
        <mc:Fallback xmlns="">
          <p:sp>
            <p:nvSpPr>
              <p:cNvPr id="23" name="TextBox 22">
                <a:extLst>
                  <a:ext uri="{FF2B5EF4-FFF2-40B4-BE49-F238E27FC236}">
                    <a16:creationId xmlns:a16="http://schemas.microsoft.com/office/drawing/2014/main" id="{17DA1518-6A86-179C-3189-81E2336B26FF}"/>
                  </a:ext>
                </a:extLst>
              </p:cNvPr>
              <p:cNvSpPr txBox="1">
                <a:spLocks noRot="1" noChangeAspect="1" noMove="1" noResize="1" noEditPoints="1" noAdjustHandles="1" noChangeArrowheads="1" noChangeShapeType="1" noTextEdit="1"/>
              </p:cNvSpPr>
              <p:nvPr/>
            </p:nvSpPr>
            <p:spPr>
              <a:xfrm>
                <a:off x="5120101" y="10469530"/>
                <a:ext cx="6126229" cy="1662443"/>
              </a:xfrm>
              <a:prstGeom prst="rect">
                <a:avLst/>
              </a:prstGeom>
              <a:blipFill>
                <a:blip r:embed="rId4"/>
                <a:stretch>
                  <a:fillRect/>
                </a:stretch>
              </a:blipFill>
              <a:ln w="12700" cap="flat">
                <a:noFill/>
                <a:miter lim="400000"/>
              </a:ln>
              <a:effectLst/>
            </p:spPr>
            <p:txBody>
              <a:bodyPr/>
              <a:lstStyle/>
              <a:p>
                <a:r>
                  <a:rPr lang="en-GB">
                    <a:noFill/>
                  </a:rPr>
                  <a:t> </a:t>
                </a:r>
              </a:p>
            </p:txBody>
          </p:sp>
        </mc:Fallback>
      </mc:AlternateContent>
      <p:pic>
        <p:nvPicPr>
          <p:cNvPr id="27" name="Picture 26">
            <a:extLst>
              <a:ext uri="{FF2B5EF4-FFF2-40B4-BE49-F238E27FC236}">
                <a16:creationId xmlns:a16="http://schemas.microsoft.com/office/drawing/2014/main" id="{CBAB506E-837B-6AD3-C299-1319D5B06EAE}"/>
              </a:ext>
            </a:extLst>
          </p:cNvPr>
          <p:cNvPicPr>
            <a:picLocks noChangeAspect="1"/>
          </p:cNvPicPr>
          <p:nvPr/>
        </p:nvPicPr>
        <p:blipFill>
          <a:blip r:embed="rId5"/>
          <a:stretch>
            <a:fillRect/>
          </a:stretch>
        </p:blipFill>
        <p:spPr>
          <a:xfrm>
            <a:off x="11993688" y="9462123"/>
            <a:ext cx="5457587" cy="3730669"/>
          </a:xfrm>
          <a:prstGeom prst="rect">
            <a:avLst/>
          </a:prstGeom>
        </p:spPr>
      </p:pic>
      <p:sp>
        <p:nvSpPr>
          <p:cNvPr id="28" name="Variational quantum algorithms may require very large number of repetitions of a quantum circuit, or variations thereof, to solve a problem…">
            <a:extLst>
              <a:ext uri="{FF2B5EF4-FFF2-40B4-BE49-F238E27FC236}">
                <a16:creationId xmlns:a16="http://schemas.microsoft.com/office/drawing/2014/main" id="{1F9C290E-E7FB-FE7C-7529-A8E1B3CDB473}"/>
              </a:ext>
            </a:extLst>
          </p:cNvPr>
          <p:cNvSpPr txBox="1"/>
          <p:nvPr/>
        </p:nvSpPr>
        <p:spPr>
          <a:xfrm>
            <a:off x="67960" y="9263665"/>
            <a:ext cx="11820234" cy="2795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000" u="sng" kern="0" dirty="0">
                <a:solidFill>
                  <a:schemeClr val="bg1"/>
                </a:solidFill>
                <a:latin typeface="Helvetica Neue Light"/>
                <a:ea typeface="Helvetica Neue Light"/>
                <a:cs typeface="Helvetica Neue Light"/>
                <a:sym typeface="Helvetica Neue Light"/>
              </a:rPr>
              <a:t>Benchmark (minimum integration time):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mc:AlternateContent xmlns:mc="http://schemas.openxmlformats.org/markup-compatibility/2006" xmlns:a14="http://schemas.microsoft.com/office/drawing/2010/main">
        <mc:Choice Requires="a14">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5F6FEBFA-9667-3FF3-B9A0-2A863226BBC7}"/>
                  </a:ext>
                </a:extLst>
              </p:cNvPr>
              <p:cNvSpPr txBox="1"/>
              <p:nvPr/>
            </p:nvSpPr>
            <p:spPr>
              <a:xfrm>
                <a:off x="324738" y="12377886"/>
                <a:ext cx="9590727" cy="84150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14:m>
                  <m:oMath xmlns:m="http://schemas.openxmlformats.org/officeDocument/2006/math">
                    <m:sSub>
                      <m:sSubPr>
                        <m:ctrlPr>
                          <a:rPr kumimoji="0" lang="en-GB" sz="5000" b="0" i="1" u="none" strike="noStrike" cap="none" spc="0" normalizeH="0" baseline="0" smtClean="0">
                            <a:ln>
                              <a:noFill/>
                            </a:ln>
                            <a:solidFill>
                              <a:schemeClr val="bg1"/>
                            </a:solidFill>
                            <a:effectLst/>
                            <a:uFillTx/>
                            <a:latin typeface="Cambria Math" panose="02040503050406030204" pitchFamily="18" charset="0"/>
                            <a:sym typeface="Helvetica Neue"/>
                          </a:rPr>
                        </m:ctrlPr>
                      </m:sSubPr>
                      <m:e>
                        <m:r>
                          <a:rPr kumimoji="0" lang="en-GB" sz="5000" b="0" i="1" u="none" strike="noStrike" cap="none" spc="0" normalizeH="0" baseline="0" smtClean="0">
                            <a:ln>
                              <a:noFill/>
                            </a:ln>
                            <a:solidFill>
                              <a:schemeClr val="bg1"/>
                            </a:solidFill>
                            <a:effectLst/>
                            <a:uFillTx/>
                            <a:latin typeface="Cambria Math" panose="02040503050406030204" pitchFamily="18" charset="0"/>
                            <a:sym typeface="Helvetica Neue"/>
                          </a:rPr>
                          <m:t>𝑡</m:t>
                        </m:r>
                      </m:e>
                      <m:sub>
                        <m:r>
                          <a:rPr kumimoji="0" lang="en-GB" sz="5000" b="0" i="1" u="none" strike="noStrike" cap="none" spc="0" normalizeH="0" baseline="0" smtClean="0">
                            <a:ln>
                              <a:noFill/>
                            </a:ln>
                            <a:solidFill>
                              <a:schemeClr val="bg1"/>
                            </a:solidFill>
                            <a:effectLst/>
                            <a:uFillTx/>
                            <a:latin typeface="Cambria Math" panose="02040503050406030204" pitchFamily="18" charset="0"/>
                            <a:sym typeface="Helvetica Neue"/>
                          </a:rPr>
                          <m:t>𝑖𝑛𝑡</m:t>
                        </m:r>
                      </m:sub>
                    </m:sSub>
                    <m:r>
                      <a:rPr kumimoji="0" lang="en-GB" sz="5000" b="0" i="1" u="none" strike="noStrike" cap="none" spc="0" normalizeH="0" baseline="0" smtClean="0">
                        <a:ln>
                          <a:noFill/>
                        </a:ln>
                        <a:solidFill>
                          <a:schemeClr val="bg1"/>
                        </a:solidFill>
                        <a:effectLst/>
                        <a:uFillTx/>
                        <a:latin typeface="Cambria Math" panose="02040503050406030204" pitchFamily="18" charset="0"/>
                        <a:sym typeface="Helvetica Neue"/>
                      </a:rPr>
                      <m:t> </m:t>
                    </m:r>
                  </m:oMath>
                </a14:m>
                <a:r>
                  <a:rPr lang="en-GB" sz="5000" kern="0" dirty="0">
                    <a:solidFill>
                      <a:schemeClr val="bg1"/>
                    </a:solidFill>
                    <a:latin typeface="Helvetica Neue Light"/>
                    <a:ea typeface="Helvetica Neue Light"/>
                    <a:cs typeface="Helvetica Neue Light"/>
                    <a:sym typeface="Helvetica Neue Light"/>
                  </a:rPr>
                  <a:t>is the integration time</a:t>
                </a:r>
              </a:p>
            </p:txBody>
          </p:sp>
        </mc:Choice>
        <mc:Fallback xmlns="">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5F6FEBFA-9667-3FF3-B9A0-2A863226BBC7}"/>
                  </a:ext>
                </a:extLst>
              </p:cNvPr>
              <p:cNvSpPr txBox="1">
                <a:spLocks noRot="1" noChangeAspect="1" noMove="1" noResize="1" noEditPoints="1" noAdjustHandles="1" noChangeArrowheads="1" noChangeShapeType="1" noTextEdit="1"/>
              </p:cNvSpPr>
              <p:nvPr/>
            </p:nvSpPr>
            <p:spPr>
              <a:xfrm>
                <a:off x="324738" y="12377886"/>
                <a:ext cx="9590727" cy="841500"/>
              </a:xfrm>
              <a:prstGeom prst="rect">
                <a:avLst/>
              </a:prstGeom>
              <a:blipFill>
                <a:blip r:embed="rId6"/>
                <a:stretch>
                  <a:fillRect t="-17986" b="-39568"/>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GB">
                    <a:noFill/>
                  </a:rPr>
                  <a:t> </a:t>
                </a:r>
              </a:p>
            </p:txBody>
          </p:sp>
        </mc:Fallback>
      </mc:AlternateContent>
      <p:sp>
        <p:nvSpPr>
          <p:cNvPr id="6" name="Rectangle 5">
            <a:extLst>
              <a:ext uri="{FF2B5EF4-FFF2-40B4-BE49-F238E27FC236}">
                <a16:creationId xmlns:a16="http://schemas.microsoft.com/office/drawing/2014/main" id="{8AD5E624-B282-5025-32A6-CF9BFF7D8B23}"/>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8" name="Picture 7">
            <a:extLst>
              <a:ext uri="{FF2B5EF4-FFF2-40B4-BE49-F238E27FC236}">
                <a16:creationId xmlns:a16="http://schemas.microsoft.com/office/drawing/2014/main" id="{9A3EEE47-84C1-00DA-8729-870951CD3AB6}"/>
              </a:ext>
            </a:extLst>
          </p:cNvPr>
          <p:cNvPicPr>
            <a:picLocks noChangeAspect="1"/>
          </p:cNvPicPr>
          <p:nvPr/>
        </p:nvPicPr>
        <p:blipFill>
          <a:blip r:embed="rId7"/>
          <a:srcRect r="62464"/>
          <a:stretch/>
        </p:blipFill>
        <p:spPr>
          <a:xfrm>
            <a:off x="2040257" y="4609593"/>
            <a:ext cx="6425807" cy="3010320"/>
          </a:xfrm>
          <a:prstGeom prst="rect">
            <a:avLst/>
          </a:prstGeom>
        </p:spPr>
      </p:pic>
      <p:sp>
        <p:nvSpPr>
          <p:cNvPr id="9" name="Variational quantum algorithms may require very large number of repetitions of a quantum circuit, or variations thereof, to solve a problem…">
            <a:extLst>
              <a:ext uri="{FF2B5EF4-FFF2-40B4-BE49-F238E27FC236}">
                <a16:creationId xmlns:a16="http://schemas.microsoft.com/office/drawing/2014/main" id="{88AED641-7587-01DA-6C9D-2451A91BE5D4}"/>
              </a:ext>
            </a:extLst>
          </p:cNvPr>
          <p:cNvSpPr txBox="1"/>
          <p:nvPr/>
        </p:nvSpPr>
        <p:spPr>
          <a:xfrm>
            <a:off x="2205055" y="2218741"/>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Dissipative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10" name="Right Brace 9">
            <a:extLst>
              <a:ext uri="{FF2B5EF4-FFF2-40B4-BE49-F238E27FC236}">
                <a16:creationId xmlns:a16="http://schemas.microsoft.com/office/drawing/2014/main" id="{D9AACE64-EE71-DB95-9D4B-303B2A3F4A35}"/>
              </a:ext>
            </a:extLst>
          </p:cNvPr>
          <p:cNvSpPr/>
          <p:nvPr/>
        </p:nvSpPr>
        <p:spPr>
          <a:xfrm rot="16200000">
            <a:off x="5013096" y="186653"/>
            <a:ext cx="642899" cy="7085311"/>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12" name="Variational quantum algorithms may require very large number of repetitions of a quantum circuit, or variations thereof, to solve a problem…">
            <a:extLst>
              <a:ext uri="{FF2B5EF4-FFF2-40B4-BE49-F238E27FC236}">
                <a16:creationId xmlns:a16="http://schemas.microsoft.com/office/drawing/2014/main" id="{7FCE5FCE-83C5-1BE1-2096-4128E0E2D8BF}"/>
              </a:ext>
            </a:extLst>
          </p:cNvPr>
          <p:cNvSpPr txBox="1"/>
          <p:nvPr/>
        </p:nvSpPr>
        <p:spPr>
          <a:xfrm>
            <a:off x="2336314" y="7727700"/>
            <a:ext cx="6425807"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(SET, QPC)</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pic>
        <p:nvPicPr>
          <p:cNvPr id="14" name="Picture 13">
            <a:extLst>
              <a:ext uri="{FF2B5EF4-FFF2-40B4-BE49-F238E27FC236}">
                <a16:creationId xmlns:a16="http://schemas.microsoft.com/office/drawing/2014/main" id="{754516D4-EA67-C3CF-4F31-11F4CFCFEE46}"/>
              </a:ext>
            </a:extLst>
          </p:cNvPr>
          <p:cNvPicPr>
            <a:picLocks noChangeAspect="1"/>
          </p:cNvPicPr>
          <p:nvPr/>
        </p:nvPicPr>
        <p:blipFill>
          <a:blip r:embed="rId7"/>
          <a:srcRect l="76738"/>
          <a:stretch/>
        </p:blipFill>
        <p:spPr>
          <a:xfrm>
            <a:off x="17028980" y="4426817"/>
            <a:ext cx="3982127" cy="3010320"/>
          </a:xfrm>
          <a:prstGeom prst="rect">
            <a:avLst/>
          </a:prstGeom>
        </p:spPr>
      </p:pic>
      <p:sp>
        <p:nvSpPr>
          <p:cNvPr id="16" name="Right Brace 15">
            <a:extLst>
              <a:ext uri="{FF2B5EF4-FFF2-40B4-BE49-F238E27FC236}">
                <a16:creationId xmlns:a16="http://schemas.microsoft.com/office/drawing/2014/main" id="{828CD245-F5DF-ED96-6DA8-BC1423DD378C}"/>
              </a:ext>
            </a:extLst>
          </p:cNvPr>
          <p:cNvSpPr/>
          <p:nvPr/>
        </p:nvSpPr>
        <p:spPr>
          <a:xfrm rot="16200000">
            <a:off x="15414670" y="-2259932"/>
            <a:ext cx="554187" cy="11951082"/>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17" name="Variational quantum algorithms may require very large number of repetitions of a quantum circuit, or variations thereof, to solve a problem…">
            <a:extLst>
              <a:ext uri="{FF2B5EF4-FFF2-40B4-BE49-F238E27FC236}">
                <a16:creationId xmlns:a16="http://schemas.microsoft.com/office/drawing/2014/main" id="{F39161A7-08AF-97AC-D9A9-AEFDE19D32E9}"/>
              </a:ext>
            </a:extLst>
          </p:cNvPr>
          <p:cNvSpPr txBox="1"/>
          <p:nvPr/>
        </p:nvSpPr>
        <p:spPr>
          <a:xfrm>
            <a:off x="17024656" y="7748666"/>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In-situ (DGS)</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pic>
        <p:nvPicPr>
          <p:cNvPr id="24" name="Picture 23">
            <a:extLst>
              <a:ext uri="{FF2B5EF4-FFF2-40B4-BE49-F238E27FC236}">
                <a16:creationId xmlns:a16="http://schemas.microsoft.com/office/drawing/2014/main" id="{DAA7263E-8460-12D1-01F3-DF315C09F0F9}"/>
              </a:ext>
            </a:extLst>
          </p:cNvPr>
          <p:cNvPicPr>
            <a:picLocks noChangeAspect="1"/>
          </p:cNvPicPr>
          <p:nvPr/>
        </p:nvPicPr>
        <p:blipFill>
          <a:blip r:embed="rId7"/>
          <a:srcRect l="41499" r="27065"/>
          <a:stretch/>
        </p:blipFill>
        <p:spPr>
          <a:xfrm>
            <a:off x="10369019" y="4748784"/>
            <a:ext cx="5381567" cy="3010320"/>
          </a:xfrm>
          <a:prstGeom prst="rect">
            <a:avLst/>
          </a:prstGeom>
        </p:spPr>
      </p:pic>
      <p:sp>
        <p:nvSpPr>
          <p:cNvPr id="25" name="Variational quantum algorithms may require very large number of repetitions of a quantum circuit, or variations thereof, to solve a problem…">
            <a:extLst>
              <a:ext uri="{FF2B5EF4-FFF2-40B4-BE49-F238E27FC236}">
                <a16:creationId xmlns:a16="http://schemas.microsoft.com/office/drawing/2014/main" id="{91E444B2-6198-06A4-E4D8-F82F56083DE3}"/>
              </a:ext>
            </a:extLst>
          </p:cNvPr>
          <p:cNvSpPr txBox="1"/>
          <p:nvPr/>
        </p:nvSpPr>
        <p:spPr>
          <a:xfrm>
            <a:off x="10290100" y="7723100"/>
            <a:ext cx="5539404" cy="2580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(SEB)</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3" name="Variational quantum algorithms may require very large number of repetitions of a quantum circuit, or variations thereof, to solve a problem…">
            <a:extLst>
              <a:ext uri="{FF2B5EF4-FFF2-40B4-BE49-F238E27FC236}">
                <a16:creationId xmlns:a16="http://schemas.microsoft.com/office/drawing/2014/main" id="{B9C87F1B-A506-1E89-1540-94BA1B5C508D}"/>
              </a:ext>
            </a:extLst>
          </p:cNvPr>
          <p:cNvSpPr txBox="1"/>
          <p:nvPr/>
        </p:nvSpPr>
        <p:spPr>
          <a:xfrm>
            <a:off x="13059802" y="2262473"/>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Dispersive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Tree>
    <p:extLst>
      <p:ext uri="{BB962C8B-B14F-4D97-AF65-F5344CB8AC3E}">
        <p14:creationId xmlns:p14="http://schemas.microsoft.com/office/powerpoint/2010/main" val="171218028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282A6-5627-DE23-438A-F5FDCB0FC784}"/>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4D909A10-0FAF-4A1D-AAF1-897A920D4969}"/>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7</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7B5613D3-EF28-927D-BFF0-B13AC883B721}"/>
              </a:ext>
            </a:extLst>
          </p:cNvPr>
          <p:cNvSpPr txBox="1">
            <a:spLocks noGrp="1"/>
          </p:cNvSpPr>
          <p:nvPr>
            <p:ph type="body" idx="13"/>
          </p:nvPr>
        </p:nvSpPr>
        <p:spPr>
          <a:xfrm>
            <a:off x="3425193" y="931369"/>
            <a:ext cx="17533646"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Electrical readout of </a:t>
            </a:r>
            <a:r>
              <a:rPr lang="en-GB" dirty="0">
                <a:solidFill>
                  <a:srgbClr val="FF2900"/>
                </a:solidFill>
              </a:rPr>
              <a:t>SPINs</a:t>
            </a:r>
            <a:endParaRPr dirty="0">
              <a:solidFill>
                <a:srgbClr val="FF2900"/>
              </a:solidFill>
            </a:endParaRPr>
          </a:p>
        </p:txBody>
      </p:sp>
      <p:sp>
        <p:nvSpPr>
          <p:cNvPr id="3" name="CuadroTexto 4">
            <a:extLst>
              <a:ext uri="{FF2B5EF4-FFF2-40B4-BE49-F238E27FC236}">
                <a16:creationId xmlns:a16="http://schemas.microsoft.com/office/drawing/2014/main" id="{524AC9FF-EFE6-A830-BC77-62C47A95C262}"/>
              </a:ext>
            </a:extLst>
          </p:cNvPr>
          <p:cNvSpPr txBox="1"/>
          <p:nvPr/>
        </p:nvSpPr>
        <p:spPr>
          <a:xfrm>
            <a:off x="671773" y="2819647"/>
            <a:ext cx="18694400" cy="27515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600" lvl="0" indent="-228600" algn="l" defTabSz="914400" hangingPunct="1">
              <a:lnSpc>
                <a:spcPct val="90000"/>
              </a:lnSpc>
              <a:spcBef>
                <a:spcPts val="1000"/>
              </a:spcBef>
              <a:buFont typeface="Arial" panose="020B0604020202020204" pitchFamily="34" charset="0"/>
              <a:buChar char="•"/>
              <a:defRPr/>
            </a:pPr>
            <a:r>
              <a:rPr lang="en-GB" sz="4800" dirty="0">
                <a:solidFill>
                  <a:schemeClr val="bg1"/>
                </a:solidFill>
                <a:latin typeface="Calibri" panose="020F0502020204030204"/>
              </a:rPr>
              <a:t>Measuring the spin of a single electron is an extremely hard task</a:t>
            </a:r>
          </a:p>
          <a:p>
            <a:pPr lvl="0" algn="l" defTabSz="914400" hangingPunct="1">
              <a:lnSpc>
                <a:spcPct val="90000"/>
              </a:lnSpc>
              <a:defRPr/>
            </a:pPr>
            <a:r>
              <a:rPr lang="en-GB" sz="4800" dirty="0">
                <a:solidFill>
                  <a:schemeClr val="bg1"/>
                </a:solidFill>
                <a:latin typeface="Calibri" panose="020F0502020204030204"/>
              </a:rPr>
              <a:t>	- Spin-selective optical excitation</a:t>
            </a:r>
          </a:p>
          <a:p>
            <a:pPr lvl="0" algn="l" defTabSz="914400" hangingPunct="1">
              <a:lnSpc>
                <a:spcPct val="90000"/>
              </a:lnSpc>
              <a:defRPr/>
            </a:pPr>
            <a:r>
              <a:rPr lang="en-GB" sz="4800" dirty="0">
                <a:solidFill>
                  <a:schemeClr val="bg1"/>
                </a:solidFill>
                <a:latin typeface="Calibri" panose="020F0502020204030204"/>
              </a:rPr>
              <a:t>	- Magnetic resonance force microscopy</a:t>
            </a:r>
          </a:p>
          <a:p>
            <a:pPr lvl="0" algn="l" defTabSz="914400" hangingPunct="1">
              <a:lnSpc>
                <a:spcPct val="90000"/>
              </a:lnSpc>
              <a:defRPr/>
            </a:pPr>
            <a:r>
              <a:rPr lang="en-GB" sz="4800" dirty="0">
                <a:solidFill>
                  <a:schemeClr val="bg1"/>
                </a:solidFill>
                <a:latin typeface="Calibri" panose="020F0502020204030204"/>
              </a:rPr>
              <a:t>	- Direct electrical readout is complex </a:t>
            </a:r>
          </a:p>
        </p:txBody>
      </p:sp>
      <p:pic>
        <p:nvPicPr>
          <p:cNvPr id="5" name="Picture 4">
            <a:extLst>
              <a:ext uri="{FF2B5EF4-FFF2-40B4-BE49-F238E27FC236}">
                <a16:creationId xmlns:a16="http://schemas.microsoft.com/office/drawing/2014/main" id="{6CA2B214-EA0C-9BC3-4A1E-8947A554B1A4}"/>
              </a:ext>
            </a:extLst>
          </p:cNvPr>
          <p:cNvPicPr>
            <a:picLocks noChangeAspect="1"/>
          </p:cNvPicPr>
          <p:nvPr/>
        </p:nvPicPr>
        <p:blipFill>
          <a:blip r:embed="rId3"/>
          <a:stretch>
            <a:fillRect/>
          </a:stretch>
        </p:blipFill>
        <p:spPr>
          <a:xfrm>
            <a:off x="671773" y="7000960"/>
            <a:ext cx="6356824" cy="3952788"/>
          </a:xfrm>
          <a:prstGeom prst="rect">
            <a:avLst/>
          </a:prstGeom>
        </p:spPr>
      </p:pic>
      <p:grpSp>
        <p:nvGrpSpPr>
          <p:cNvPr id="32" name="Group 31">
            <a:extLst>
              <a:ext uri="{FF2B5EF4-FFF2-40B4-BE49-F238E27FC236}">
                <a16:creationId xmlns:a16="http://schemas.microsoft.com/office/drawing/2014/main" id="{DA59A660-B3F9-5025-4AB9-4435E0286C28}"/>
              </a:ext>
            </a:extLst>
          </p:cNvPr>
          <p:cNvGrpSpPr/>
          <p:nvPr/>
        </p:nvGrpSpPr>
        <p:grpSpPr>
          <a:xfrm>
            <a:off x="5261870" y="6166785"/>
            <a:ext cx="10147574" cy="4895016"/>
            <a:chOff x="5261870" y="6166785"/>
            <a:chExt cx="10147574" cy="4895016"/>
          </a:xfrm>
        </p:grpSpPr>
        <p:pic>
          <p:nvPicPr>
            <p:cNvPr id="21" name="Picture 20">
              <a:extLst>
                <a:ext uri="{FF2B5EF4-FFF2-40B4-BE49-F238E27FC236}">
                  <a16:creationId xmlns:a16="http://schemas.microsoft.com/office/drawing/2014/main" id="{D9AE4ECF-A098-A7DB-3B36-FA204544EE17}"/>
                </a:ext>
              </a:extLst>
            </p:cNvPr>
            <p:cNvPicPr>
              <a:picLocks noChangeAspect="1"/>
            </p:cNvPicPr>
            <p:nvPr/>
          </p:nvPicPr>
          <p:blipFill>
            <a:blip r:embed="rId4"/>
            <a:stretch>
              <a:fillRect/>
            </a:stretch>
          </p:blipFill>
          <p:spPr>
            <a:xfrm>
              <a:off x="9767014" y="6794417"/>
              <a:ext cx="5642430" cy="4267384"/>
            </a:xfrm>
            <a:prstGeom prst="rect">
              <a:avLst/>
            </a:prstGeom>
          </p:spPr>
        </p:pic>
        <p:sp>
          <p:nvSpPr>
            <p:cNvPr id="23" name="TextBox 22">
              <a:extLst>
                <a:ext uri="{FF2B5EF4-FFF2-40B4-BE49-F238E27FC236}">
                  <a16:creationId xmlns:a16="http://schemas.microsoft.com/office/drawing/2014/main" id="{3D4B5910-C621-D765-B900-29057C6CE4C8}"/>
                </a:ext>
              </a:extLst>
            </p:cNvPr>
            <p:cNvSpPr txBox="1"/>
            <p:nvPr/>
          </p:nvSpPr>
          <p:spPr>
            <a:xfrm>
              <a:off x="5261870" y="6166785"/>
              <a:ext cx="6127711"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2337" hangingPunct="0"/>
              <a:r>
                <a:rPr lang="en-GB" sz="4800" b="1" kern="0" dirty="0">
                  <a:solidFill>
                    <a:schemeClr val="bg1"/>
                  </a:solidFill>
                  <a:latin typeface="Helvetica Neue Light"/>
                  <a:ea typeface="HGPｺﾞｼｯｸE"/>
                  <a:cs typeface="Times New Roman" panose="02020603050405020304" pitchFamily="18" charset="0"/>
                  <a:sym typeface="Helvetica Neue"/>
                </a:rPr>
                <a:t>Spin-to-charge </a:t>
              </a:r>
            </a:p>
            <a:p>
              <a:pPr algn="ctr" defTabSz="412337" hangingPunct="0"/>
              <a:r>
                <a:rPr lang="en-GB" sz="4800" b="1" kern="0" dirty="0">
                  <a:solidFill>
                    <a:schemeClr val="bg1"/>
                  </a:solidFill>
                  <a:latin typeface="Helvetica Neue Light"/>
                  <a:ea typeface="HGPｺﾞｼｯｸE"/>
                  <a:cs typeface="Times New Roman" panose="02020603050405020304" pitchFamily="18" charset="0"/>
                  <a:sym typeface="Helvetica Neue"/>
                </a:rPr>
                <a:t>conversion</a:t>
              </a:r>
              <a:endParaRPr lang="en-GB" sz="4800" b="1" kern="0" dirty="0">
                <a:solidFill>
                  <a:schemeClr val="bg1"/>
                </a:solidFill>
                <a:latin typeface="Helvetica Neue"/>
                <a:sym typeface="Helvetica Neue"/>
              </a:endParaRPr>
            </a:p>
          </p:txBody>
        </p:sp>
        <p:sp>
          <p:nvSpPr>
            <p:cNvPr id="7" name="Arrow: Right 6">
              <a:extLst>
                <a:ext uri="{FF2B5EF4-FFF2-40B4-BE49-F238E27FC236}">
                  <a16:creationId xmlns:a16="http://schemas.microsoft.com/office/drawing/2014/main" id="{D6A9D274-062A-D97C-7C5C-074BAAC71214}"/>
                </a:ext>
              </a:extLst>
            </p:cNvPr>
            <p:cNvSpPr/>
            <p:nvPr/>
          </p:nvSpPr>
          <p:spPr>
            <a:xfrm>
              <a:off x="6837991" y="8364077"/>
              <a:ext cx="3426070" cy="1159594"/>
            </a:xfrm>
            <a:prstGeom prst="right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337" hangingPunct="0"/>
              <a:endParaRPr lang="en-GB" sz="1598" kern="0">
                <a:solidFill>
                  <a:srgbClr val="FFFFFF"/>
                </a:solidFill>
                <a:latin typeface="Helvetica Neue Medium"/>
                <a:sym typeface="Helvetica Neue Medium"/>
              </a:endParaRPr>
            </a:p>
          </p:txBody>
        </p:sp>
      </p:grpSp>
      <p:grpSp>
        <p:nvGrpSpPr>
          <p:cNvPr id="33" name="Group 32">
            <a:extLst>
              <a:ext uri="{FF2B5EF4-FFF2-40B4-BE49-F238E27FC236}">
                <a16:creationId xmlns:a16="http://schemas.microsoft.com/office/drawing/2014/main" id="{EF8AE635-9320-3C92-B69E-D3B00408AFAE}"/>
              </a:ext>
            </a:extLst>
          </p:cNvPr>
          <p:cNvGrpSpPr/>
          <p:nvPr/>
        </p:nvGrpSpPr>
        <p:grpSpPr>
          <a:xfrm>
            <a:off x="13949441" y="6166785"/>
            <a:ext cx="9942913" cy="5757766"/>
            <a:chOff x="13949441" y="6166785"/>
            <a:chExt cx="9942913" cy="5757766"/>
          </a:xfrm>
        </p:grpSpPr>
        <p:sp>
          <p:nvSpPr>
            <p:cNvPr id="25" name="Arrow: Right 24">
              <a:extLst>
                <a:ext uri="{FF2B5EF4-FFF2-40B4-BE49-F238E27FC236}">
                  <a16:creationId xmlns:a16="http://schemas.microsoft.com/office/drawing/2014/main" id="{BF9F4135-D23F-289E-7BF1-A5387503711A}"/>
                </a:ext>
              </a:extLst>
            </p:cNvPr>
            <p:cNvSpPr/>
            <p:nvPr/>
          </p:nvSpPr>
          <p:spPr>
            <a:xfrm>
              <a:off x="15409444" y="8348312"/>
              <a:ext cx="3426070" cy="1159594"/>
            </a:xfrm>
            <a:prstGeom prst="right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337" hangingPunct="0"/>
              <a:endParaRPr lang="en-GB" sz="1598" kern="0">
                <a:solidFill>
                  <a:srgbClr val="FFFFFF"/>
                </a:solidFill>
                <a:latin typeface="Helvetica Neue Medium"/>
                <a:sym typeface="Helvetica Neue Medium"/>
              </a:endParaRPr>
            </a:p>
          </p:txBody>
        </p:sp>
        <p:pic>
          <p:nvPicPr>
            <p:cNvPr id="27" name="Picture 26">
              <a:extLst>
                <a:ext uri="{FF2B5EF4-FFF2-40B4-BE49-F238E27FC236}">
                  <a16:creationId xmlns:a16="http://schemas.microsoft.com/office/drawing/2014/main" id="{67C1A65B-6CB6-26C9-AEBB-11C23F80EC3A}"/>
                </a:ext>
              </a:extLst>
            </p:cNvPr>
            <p:cNvPicPr>
              <a:picLocks noChangeAspect="1"/>
            </p:cNvPicPr>
            <p:nvPr/>
          </p:nvPicPr>
          <p:blipFill>
            <a:blip r:embed="rId5"/>
            <a:stretch>
              <a:fillRect/>
            </a:stretch>
          </p:blipFill>
          <p:spPr>
            <a:xfrm>
              <a:off x="19192341" y="6794417"/>
              <a:ext cx="3272317" cy="4302824"/>
            </a:xfrm>
            <a:prstGeom prst="rect">
              <a:avLst/>
            </a:prstGeom>
          </p:spPr>
        </p:pic>
        <p:sp>
          <p:nvSpPr>
            <p:cNvPr id="29" name="TextBox 28">
              <a:extLst>
                <a:ext uri="{FF2B5EF4-FFF2-40B4-BE49-F238E27FC236}">
                  <a16:creationId xmlns:a16="http://schemas.microsoft.com/office/drawing/2014/main" id="{9FD97AFD-BB63-8D13-12DD-AEFC686ED3EF}"/>
                </a:ext>
              </a:extLst>
            </p:cNvPr>
            <p:cNvSpPr txBox="1"/>
            <p:nvPr/>
          </p:nvSpPr>
          <p:spPr>
            <a:xfrm>
              <a:off x="13949441" y="6166785"/>
              <a:ext cx="6127711"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2337" hangingPunct="0"/>
              <a:r>
                <a:rPr lang="en-GB" sz="4800" b="1" kern="0" dirty="0">
                  <a:solidFill>
                    <a:schemeClr val="bg1"/>
                  </a:solidFill>
                  <a:latin typeface="Helvetica Neue Light"/>
                  <a:ea typeface="HGPｺﾞｼｯｸE"/>
                  <a:cs typeface="Times New Roman" panose="02020603050405020304" pitchFamily="18" charset="0"/>
                  <a:sym typeface="Helvetica Neue"/>
                </a:rPr>
                <a:t>Charge </a:t>
              </a:r>
            </a:p>
            <a:p>
              <a:pPr algn="ctr" defTabSz="412337" hangingPunct="0"/>
              <a:r>
                <a:rPr lang="en-GB" sz="4800" b="1" kern="0" dirty="0">
                  <a:solidFill>
                    <a:schemeClr val="bg1"/>
                  </a:solidFill>
                  <a:latin typeface="Helvetica Neue Light"/>
                  <a:ea typeface="HGPｺﾞｼｯｸE"/>
                  <a:cs typeface="Times New Roman" panose="02020603050405020304" pitchFamily="18" charset="0"/>
                  <a:sym typeface="Helvetica Neue"/>
                </a:rPr>
                <a:t>detection</a:t>
              </a:r>
              <a:endParaRPr lang="en-GB" sz="4800" b="1" kern="0" dirty="0">
                <a:solidFill>
                  <a:schemeClr val="bg1"/>
                </a:solidFill>
                <a:latin typeface="Helvetica Neue"/>
                <a:sym typeface="Helvetica Neue"/>
              </a:endParaRPr>
            </a:p>
          </p:txBody>
        </p:sp>
        <p:sp>
          <p:nvSpPr>
            <p:cNvPr id="31" name="TextBox 30">
              <a:extLst>
                <a:ext uri="{FF2B5EF4-FFF2-40B4-BE49-F238E27FC236}">
                  <a16:creationId xmlns:a16="http://schemas.microsoft.com/office/drawing/2014/main" id="{6CA5176C-4C07-3880-6931-83DD89C38B0A}"/>
                </a:ext>
              </a:extLst>
            </p:cNvPr>
            <p:cNvSpPr txBox="1"/>
            <p:nvPr/>
          </p:nvSpPr>
          <p:spPr>
            <a:xfrm>
              <a:off x="17764643" y="11401331"/>
              <a:ext cx="6127711"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2337" hangingPunct="0"/>
              <a:r>
                <a:rPr lang="en-GB" sz="2800" b="1" kern="0" dirty="0">
                  <a:solidFill>
                    <a:schemeClr val="bg1"/>
                  </a:solidFill>
                  <a:latin typeface="Helvetica Neue Light"/>
                  <a:ea typeface="HGPｺﾞｼｯｸE"/>
                  <a:cs typeface="Times New Roman" panose="02020603050405020304" pitchFamily="18" charset="0"/>
                  <a:sym typeface="Helvetica Neue"/>
                </a:rPr>
                <a:t>Kolbe electrometer</a:t>
              </a:r>
              <a:endParaRPr lang="en-GB" sz="2800" b="1" kern="0" dirty="0">
                <a:solidFill>
                  <a:schemeClr val="bg1"/>
                </a:solidFill>
                <a:latin typeface="Helvetica Neue"/>
                <a:sym typeface="Helvetica Neue"/>
              </a:endParaRPr>
            </a:p>
          </p:txBody>
        </p:sp>
      </p:grpSp>
      <p:sp>
        <p:nvSpPr>
          <p:cNvPr id="2" name="TextBox 1">
            <a:extLst>
              <a:ext uri="{FF2B5EF4-FFF2-40B4-BE49-F238E27FC236}">
                <a16:creationId xmlns:a16="http://schemas.microsoft.com/office/drawing/2014/main" id="{BA40B113-1ADA-0A54-3577-61FE9FC02326}"/>
              </a:ext>
            </a:extLst>
          </p:cNvPr>
          <p:cNvSpPr txBox="1"/>
          <p:nvPr/>
        </p:nvSpPr>
        <p:spPr>
          <a:xfrm>
            <a:off x="1893203" y="11320102"/>
            <a:ext cx="6127711" cy="1569660"/>
          </a:xfrm>
          <a:prstGeom prst="rect">
            <a:avLst/>
          </a:prstGeom>
          <a:noFill/>
          <a:ln w="12700" cap="flat">
            <a:noFill/>
            <a:miter lim="400000"/>
          </a:ln>
          <a:effectLst/>
          <a:sp3d/>
        </p:spPr>
        <p:txBody>
          <a:bodyPr wrap="square">
            <a:spAutoFit/>
          </a:bodyPr>
          <a:lstStyle/>
          <a:p>
            <a:pPr marL="0" marR="0" lvl="0" indent="0" defTabSz="412337" eaLnBrk="1" fontAlgn="auto" latinLnBrk="0" hangingPunct="1">
              <a:lnSpc>
                <a:spcPct val="100000"/>
              </a:lnSpc>
              <a:spcBef>
                <a:spcPts val="0"/>
              </a:spcBef>
              <a:spcAft>
                <a:spcPts val="0"/>
              </a:spcAft>
              <a:buClrTx/>
              <a:buSzTx/>
              <a:buFontTx/>
              <a:buNone/>
              <a:tabLst/>
              <a:defRPr/>
            </a:pPr>
            <a:r>
              <a:rPr kumimoji="0" lang="en-GB" sz="3200" b="1" i="0" u="sng" strike="noStrike" kern="0" cap="none" spc="0" normalizeH="0" baseline="0" noProof="0" dirty="0">
                <a:ln>
                  <a:noFill/>
                </a:ln>
                <a:solidFill>
                  <a:schemeClr val="bg1"/>
                </a:solidFill>
                <a:effectLst/>
                <a:uLnTx/>
                <a:uFillTx/>
                <a:latin typeface="Helvetica Neue Light"/>
                <a:ea typeface="HGPｺﾞｼｯｸE"/>
                <a:cs typeface="Times New Roman" panose="02020603050405020304" pitchFamily="18" charset="0"/>
              </a:rPr>
              <a:t>Spin sensitivity: </a:t>
            </a:r>
          </a:p>
          <a:p>
            <a:pPr marL="0" marR="0" lvl="0" indent="0" defTabSz="412337"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chemeClr val="bg1"/>
                </a:solidFill>
                <a:effectLst/>
                <a:uLnTx/>
                <a:uFillTx/>
                <a:latin typeface="Helvetica Neue Light"/>
                <a:ea typeface="HGPｺﾞｼｯｸE"/>
                <a:cs typeface="Times New Roman" panose="02020603050405020304" pitchFamily="18" charset="0"/>
              </a:rPr>
              <a:t>10 spins/sqrt(Hz)</a:t>
            </a:r>
          </a:p>
          <a:p>
            <a:pPr marL="0" marR="0" lvl="0" indent="0" defTabSz="412337"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chemeClr val="bg1"/>
                </a:solidFill>
                <a:effectLst/>
                <a:uLnTx/>
                <a:uFillTx/>
                <a:latin typeface="Helvetica Neue Light"/>
                <a:ea typeface="HGPｺﾞｼｯｸE"/>
                <a:cs typeface="Times New Roman" panose="02020603050405020304" pitchFamily="18" charset="0"/>
              </a:rPr>
              <a:t>100 seconds to detect 1 spin</a:t>
            </a:r>
            <a:endParaRPr kumimoji="0" lang="en-GB" sz="3200" b="1" i="0" u="none" strike="noStrike" kern="0" cap="none" spc="0" normalizeH="0" baseline="0" noProof="0" dirty="0">
              <a:ln>
                <a:noFill/>
              </a:ln>
              <a:solidFill>
                <a:schemeClr val="bg1"/>
              </a:solidFill>
              <a:effectLst/>
              <a:uLnTx/>
              <a:uFillTx/>
            </a:endParaRPr>
          </a:p>
        </p:txBody>
      </p:sp>
      <p:sp>
        <p:nvSpPr>
          <p:cNvPr id="4" name="TextBox 3">
            <a:extLst>
              <a:ext uri="{FF2B5EF4-FFF2-40B4-BE49-F238E27FC236}">
                <a16:creationId xmlns:a16="http://schemas.microsoft.com/office/drawing/2014/main" id="{1A7B5BC7-4468-5521-503D-8AD47DCD3AF1}"/>
              </a:ext>
            </a:extLst>
          </p:cNvPr>
          <p:cNvSpPr txBox="1"/>
          <p:nvPr/>
        </p:nvSpPr>
        <p:spPr>
          <a:xfrm>
            <a:off x="11389581" y="11401331"/>
            <a:ext cx="9068500" cy="1569660"/>
          </a:xfrm>
          <a:prstGeom prst="rect">
            <a:avLst/>
          </a:prstGeom>
          <a:noFill/>
          <a:ln w="12700" cap="flat">
            <a:noFill/>
            <a:miter lim="400000"/>
          </a:ln>
          <a:effectLst/>
          <a:sp3d/>
        </p:spPr>
        <p:txBody>
          <a:bodyPr wrap="square">
            <a:spAutoFit/>
          </a:bodyPr>
          <a:lstStyle/>
          <a:p>
            <a:pPr marL="0" marR="0" lvl="0" indent="0" defTabSz="412337" eaLnBrk="1" fontAlgn="auto" latinLnBrk="0" hangingPunct="1">
              <a:lnSpc>
                <a:spcPct val="100000"/>
              </a:lnSpc>
              <a:spcBef>
                <a:spcPts val="0"/>
              </a:spcBef>
              <a:spcAft>
                <a:spcPts val="0"/>
              </a:spcAft>
              <a:buClrTx/>
              <a:buSzTx/>
              <a:buFontTx/>
              <a:buNone/>
              <a:tabLst/>
              <a:defRPr/>
            </a:pPr>
            <a:r>
              <a:rPr kumimoji="0" lang="en-GB" sz="3200" b="1" i="0" u="sng" strike="noStrike" kern="0" cap="none" spc="0" normalizeH="0" baseline="0" noProof="0" dirty="0">
                <a:ln>
                  <a:noFill/>
                </a:ln>
                <a:solidFill>
                  <a:schemeClr val="bg1"/>
                </a:solidFill>
                <a:effectLst/>
                <a:uLnTx/>
                <a:uFillTx/>
                <a:latin typeface="Helvetica Neue Light"/>
                <a:ea typeface="HGPｺﾞｼｯｸE"/>
                <a:cs typeface="Times New Roman" panose="02020603050405020304" pitchFamily="18" charset="0"/>
              </a:rPr>
              <a:t>Charge sensitivity: </a:t>
            </a:r>
          </a:p>
          <a:p>
            <a:pPr marL="0" marR="0" lvl="0" indent="0" defTabSz="412337"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chemeClr val="bg1"/>
                </a:solidFill>
                <a:effectLst/>
                <a:uLnTx/>
                <a:uFillTx/>
                <a:latin typeface="Helvetica Neue Light"/>
                <a:ea typeface="HGPｺﾞｼｯｸE"/>
                <a:cs typeface="Times New Roman" panose="02020603050405020304" pitchFamily="18" charset="0"/>
              </a:rPr>
              <a:t>&lt;10</a:t>
            </a:r>
            <a:r>
              <a:rPr kumimoji="0" lang="en-GB" sz="3200" b="1" i="0" u="none" strike="noStrike" kern="0" cap="none" spc="0" normalizeH="0" baseline="30000" noProof="0" dirty="0">
                <a:ln>
                  <a:noFill/>
                </a:ln>
                <a:solidFill>
                  <a:schemeClr val="bg1"/>
                </a:solidFill>
                <a:effectLst/>
                <a:uLnTx/>
                <a:uFillTx/>
                <a:latin typeface="Helvetica Neue Light"/>
                <a:ea typeface="HGPｺﾞｼｯｸE"/>
                <a:cs typeface="Times New Roman" panose="02020603050405020304" pitchFamily="18" charset="0"/>
              </a:rPr>
              <a:t>-5</a:t>
            </a:r>
            <a:r>
              <a:rPr kumimoji="0" lang="en-GB" sz="3200" b="1" i="0" u="none" strike="noStrike" kern="0" cap="none" spc="0" normalizeH="0" baseline="0" noProof="0" dirty="0">
                <a:ln>
                  <a:noFill/>
                </a:ln>
                <a:solidFill>
                  <a:schemeClr val="bg1"/>
                </a:solidFill>
                <a:effectLst/>
                <a:uLnTx/>
                <a:uFillTx/>
                <a:latin typeface="Helvetica Neue Light"/>
                <a:ea typeface="HGPｺﾞｼｯｸE"/>
                <a:cs typeface="Times New Roman" panose="02020603050405020304" pitchFamily="18" charset="0"/>
              </a:rPr>
              <a:t> electrons/sqrt(Hz)</a:t>
            </a:r>
          </a:p>
          <a:p>
            <a:pPr marL="0" marR="0" lvl="0" indent="0" defTabSz="412337"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chemeClr val="bg1"/>
                </a:solidFill>
                <a:effectLst/>
                <a:uLnTx/>
                <a:uFillTx/>
                <a:latin typeface="Helvetica Neue Light"/>
                <a:ea typeface="HGPｺﾞｼｯｸE"/>
                <a:cs typeface="Times New Roman" panose="02020603050405020304" pitchFamily="18" charset="0"/>
              </a:rPr>
              <a:t>100 picosecond to detect 1 electron</a:t>
            </a:r>
            <a:endParaRPr kumimoji="0" lang="en-GB" sz="3200" b="1" i="0" u="none" strike="noStrike" kern="0" cap="none" spc="0" normalizeH="0" baseline="0" noProof="0" dirty="0">
              <a:ln>
                <a:noFill/>
              </a:ln>
              <a:solidFill>
                <a:schemeClr val="bg1"/>
              </a:solidFill>
              <a:effectLst/>
              <a:uLnTx/>
              <a:uFillTx/>
            </a:endParaRPr>
          </a:p>
        </p:txBody>
      </p:sp>
      <p:sp>
        <p:nvSpPr>
          <p:cNvPr id="10" name="TextBox 9">
            <a:extLst>
              <a:ext uri="{FF2B5EF4-FFF2-40B4-BE49-F238E27FC236}">
                <a16:creationId xmlns:a16="http://schemas.microsoft.com/office/drawing/2014/main" id="{646A03E5-24B3-8AD6-2CE3-D5E9FDD60355}"/>
              </a:ext>
            </a:extLst>
          </p:cNvPr>
          <p:cNvSpPr txBox="1"/>
          <p:nvPr/>
        </p:nvSpPr>
        <p:spPr>
          <a:xfrm>
            <a:off x="-1138942" y="13023448"/>
            <a:ext cx="1219200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dirty="0"/>
              <a:t>Bienfait et al, Nat Nano 11 253  (2016)</a:t>
            </a:r>
          </a:p>
        </p:txBody>
      </p:sp>
      <p:sp>
        <p:nvSpPr>
          <p:cNvPr id="16" name="TextBox 15">
            <a:extLst>
              <a:ext uri="{FF2B5EF4-FFF2-40B4-BE49-F238E27FC236}">
                <a16:creationId xmlns:a16="http://schemas.microsoft.com/office/drawing/2014/main" id="{09571EDE-5E7D-D82D-09D2-A799AE063902}"/>
              </a:ext>
            </a:extLst>
          </p:cNvPr>
          <p:cNvSpPr txBox="1"/>
          <p:nvPr/>
        </p:nvSpPr>
        <p:spPr>
          <a:xfrm>
            <a:off x="9767014" y="13007683"/>
            <a:ext cx="12758056"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dirty="0"/>
              <a:t>Thomas et al, Nat Electron  8 75 (2025)</a:t>
            </a:r>
          </a:p>
        </p:txBody>
      </p:sp>
    </p:spTree>
    <p:extLst>
      <p:ext uri="{BB962C8B-B14F-4D97-AF65-F5344CB8AC3E}">
        <p14:creationId xmlns:p14="http://schemas.microsoft.com/office/powerpoint/2010/main" val="844787703"/>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10F1E-6966-D228-5DD8-E06FA7B86A1A}"/>
            </a:ext>
          </a:extLst>
        </p:cNvPr>
        <p:cNvGrpSpPr/>
        <p:nvPr/>
      </p:nvGrpSpPr>
      <p:grpSpPr>
        <a:xfrm>
          <a:off x="0" y="0"/>
          <a:ext cx="0" cy="0"/>
          <a:chOff x="0" y="0"/>
          <a:chExt cx="0" cy="0"/>
        </a:xfrm>
      </p:grpSpPr>
      <p:sp>
        <p:nvSpPr>
          <p:cNvPr id="136" name="quantum MOTION / BRIEF HISTORY">
            <a:extLst>
              <a:ext uri="{FF2B5EF4-FFF2-40B4-BE49-F238E27FC236}">
                <a16:creationId xmlns:a16="http://schemas.microsoft.com/office/drawing/2014/main" id="{A43C8126-D450-46C6-52FE-324B226EFB23}"/>
              </a:ext>
            </a:extLst>
          </p:cNvPr>
          <p:cNvSpPr txBox="1">
            <a:spLocks noGrp="1"/>
          </p:cNvSpPr>
          <p:nvPr>
            <p:ph type="body" sz="quarter" idx="13"/>
          </p:nvPr>
        </p:nvSpPr>
        <p:spPr>
          <a:xfrm>
            <a:off x="8692657" y="931369"/>
            <a:ext cx="6998712"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RF </a:t>
            </a:r>
            <a:r>
              <a:rPr lang="en-GB" dirty="0">
                <a:solidFill>
                  <a:srgbClr val="FF0000"/>
                </a:solidFill>
              </a:rPr>
              <a:t>readout</a:t>
            </a:r>
            <a:endParaRPr dirty="0">
              <a:solidFill>
                <a:srgbClr val="FF0000"/>
              </a:solidFill>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322470F8-30CD-A9A2-9D6C-C0F308E153AD}"/>
                  </a:ext>
                </a:extLst>
              </p:cNvPr>
              <p:cNvSpPr txBox="1"/>
              <p:nvPr/>
            </p:nvSpPr>
            <p:spPr>
              <a:xfrm>
                <a:off x="5120101" y="10469530"/>
                <a:ext cx="6126229" cy="16624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sSubPr>
                        <m:e>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𝑡</m:t>
                          </m:r>
                        </m:e>
                        <m:sub>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𝑚𝑖𝑛</m:t>
                          </m:r>
                        </m:sub>
                      </m:sSub>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m:t>
                      </m:r>
                      <m:sSubSup>
                        <m:sSubSupPr>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sSubSupPr>
                        <m:e>
                          <m:r>
                            <m:rPr>
                              <m:sty m:val="p"/>
                            </m:rPr>
                            <a:rPr kumimoji="0" lang="el-GR" sz="5400" b="0" i="1" u="none" strike="noStrike" cap="none" spc="0" normalizeH="0" baseline="0" smtClean="0">
                              <a:ln>
                                <a:noFill/>
                              </a:ln>
                              <a:solidFill>
                                <a:schemeClr val="bg1"/>
                              </a:solidFill>
                              <a:effectLst/>
                              <a:uFillTx/>
                              <a:latin typeface="Cambria Math" panose="02040503050406030204" pitchFamily="18" charset="0"/>
                              <a:ea typeface="Cambria Math" panose="02040503050406030204" pitchFamily="18" charset="0"/>
                              <a:sym typeface="Helvetica Neue"/>
                            </a:rPr>
                            <m:t>Γ</m:t>
                          </m:r>
                        </m:e>
                        <m:sub>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𝑚𝑒𝑎𝑠</m:t>
                          </m:r>
                        </m:sub>
                        <m:sup>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−1</m:t>
                          </m:r>
                        </m:sup>
                      </m:sSubSup>
                      <m:r>
                        <a:rPr kumimoji="0" lang="en-GB" sz="5400" b="0" i="0" u="none" strike="noStrike" cap="none" spc="0" normalizeH="0" baseline="0" smtClean="0">
                          <a:ln>
                            <a:noFill/>
                          </a:ln>
                          <a:solidFill>
                            <a:schemeClr val="bg1"/>
                          </a:solidFill>
                          <a:effectLst/>
                          <a:uFillTx/>
                          <a:latin typeface="Cambria Math" panose="02040503050406030204" pitchFamily="18" charset="0"/>
                          <a:sym typeface="Helvetica Neue"/>
                        </a:rPr>
                        <m:t>=</m:t>
                      </m:r>
                      <m:f>
                        <m:fPr>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fPr>
                        <m:num>
                          <m:sSub>
                            <m:sSubPr>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sSubPr>
                            <m:e>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𝑡</m:t>
                              </m:r>
                            </m:e>
                            <m:sub>
                              <m: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t>𝑖𝑛𝑡</m:t>
                              </m:r>
                            </m:sub>
                          </m:sSub>
                        </m:num>
                        <m:den>
                          <m:r>
                            <m:rPr>
                              <m:sty m:val="p"/>
                            </m:rPr>
                            <a:rPr kumimoji="0" lang="en-GB" sz="5400" b="0" i="0" u="none" strike="noStrike" cap="none" spc="0" normalizeH="0" baseline="0" smtClean="0">
                              <a:ln>
                                <a:noFill/>
                              </a:ln>
                              <a:solidFill>
                                <a:schemeClr val="bg1"/>
                              </a:solidFill>
                              <a:effectLst/>
                              <a:uFillTx/>
                              <a:latin typeface="Cambria Math" panose="02040503050406030204" pitchFamily="18" charset="0"/>
                              <a:sym typeface="Helvetica Neue"/>
                            </a:rPr>
                            <m:t>S</m:t>
                          </m:r>
                          <m:r>
                            <a:rPr kumimoji="0" lang="en-GB" sz="5400" b="0" i="0" u="none" strike="noStrike" cap="none" spc="0" normalizeH="0" baseline="0" smtClean="0">
                              <a:ln>
                                <a:noFill/>
                              </a:ln>
                              <a:solidFill>
                                <a:schemeClr val="bg1"/>
                              </a:solidFill>
                              <a:effectLst/>
                              <a:uFillTx/>
                              <a:latin typeface="Cambria Math" panose="02040503050406030204" pitchFamily="18" charset="0"/>
                              <a:sym typeface="Helvetica Neue"/>
                            </a:rPr>
                            <m:t>/</m:t>
                          </m:r>
                          <m:acc>
                            <m:accPr>
                              <m:chr m:val="̅"/>
                              <m:ctrlPr>
                                <a:rPr kumimoji="0" lang="en-GB" sz="5400" b="0" i="1" u="none" strike="noStrike" cap="none" spc="0" normalizeH="0" baseline="0" smtClean="0">
                                  <a:ln>
                                    <a:noFill/>
                                  </a:ln>
                                  <a:solidFill>
                                    <a:schemeClr val="bg1"/>
                                  </a:solidFill>
                                  <a:effectLst/>
                                  <a:uFillTx/>
                                  <a:latin typeface="Cambria Math" panose="02040503050406030204" pitchFamily="18" charset="0"/>
                                  <a:sym typeface="Helvetica Neue"/>
                                </a:rPr>
                              </m:ctrlPr>
                            </m:accPr>
                            <m:e>
                              <m:r>
                                <m:rPr>
                                  <m:sty m:val="p"/>
                                </m:rPr>
                                <a:rPr kumimoji="0" lang="en-GB" sz="5400" b="0" i="0" u="none" strike="noStrike" cap="none" spc="0" normalizeH="0" baseline="0" smtClean="0">
                                  <a:ln>
                                    <a:noFill/>
                                  </a:ln>
                                  <a:solidFill>
                                    <a:schemeClr val="bg1"/>
                                  </a:solidFill>
                                  <a:effectLst/>
                                  <a:uFillTx/>
                                  <a:latin typeface="Cambria Math" panose="02040503050406030204" pitchFamily="18" charset="0"/>
                                  <a:sym typeface="Helvetica Neue"/>
                                </a:rPr>
                                <m:t>N</m:t>
                              </m:r>
                            </m:e>
                          </m:acc>
                        </m:den>
                      </m:f>
                    </m:oMath>
                  </m:oMathPara>
                </a14:m>
                <a:endParaRPr kumimoji="0" lang="en-GB" sz="5400" b="0" u="none" strike="noStrike" cap="none" spc="0" normalizeH="0" baseline="0" dirty="0">
                  <a:ln>
                    <a:noFill/>
                  </a:ln>
                  <a:solidFill>
                    <a:srgbClr val="5E5E5E"/>
                  </a:solidFill>
                  <a:effectLst/>
                  <a:uFillTx/>
                  <a:sym typeface="Helvetica Neue"/>
                </a:endParaRPr>
              </a:p>
            </p:txBody>
          </p:sp>
        </mc:Choice>
        <mc:Fallback xmlns="">
          <p:sp>
            <p:nvSpPr>
              <p:cNvPr id="23" name="TextBox 22">
                <a:extLst>
                  <a:ext uri="{FF2B5EF4-FFF2-40B4-BE49-F238E27FC236}">
                    <a16:creationId xmlns:a16="http://schemas.microsoft.com/office/drawing/2014/main" id="{322470F8-30CD-A9A2-9D6C-C0F308E153AD}"/>
                  </a:ext>
                </a:extLst>
              </p:cNvPr>
              <p:cNvSpPr txBox="1">
                <a:spLocks noRot="1" noChangeAspect="1" noMove="1" noResize="1" noEditPoints="1" noAdjustHandles="1" noChangeArrowheads="1" noChangeShapeType="1" noTextEdit="1"/>
              </p:cNvSpPr>
              <p:nvPr/>
            </p:nvSpPr>
            <p:spPr>
              <a:xfrm>
                <a:off x="5120101" y="10469530"/>
                <a:ext cx="6126229" cy="1662443"/>
              </a:xfrm>
              <a:prstGeom prst="rect">
                <a:avLst/>
              </a:prstGeom>
              <a:blipFill>
                <a:blip r:embed="rId3"/>
                <a:stretch>
                  <a:fillRect/>
                </a:stretch>
              </a:blipFill>
              <a:ln w="12700" cap="flat">
                <a:noFill/>
                <a:miter lim="400000"/>
              </a:ln>
              <a:effectLst/>
            </p:spPr>
            <p:txBody>
              <a:bodyPr/>
              <a:lstStyle/>
              <a:p>
                <a:r>
                  <a:rPr lang="en-GB">
                    <a:noFill/>
                  </a:rPr>
                  <a:t> </a:t>
                </a:r>
              </a:p>
            </p:txBody>
          </p:sp>
        </mc:Fallback>
      </mc:AlternateContent>
      <p:sp>
        <p:nvSpPr>
          <p:cNvPr id="28" name="Variational quantum algorithms may require very large number of repetitions of a quantum circuit, or variations thereof, to solve a problem…">
            <a:extLst>
              <a:ext uri="{FF2B5EF4-FFF2-40B4-BE49-F238E27FC236}">
                <a16:creationId xmlns:a16="http://schemas.microsoft.com/office/drawing/2014/main" id="{C4CE851D-A127-F26F-DA2C-56FE60CFB2B9}"/>
              </a:ext>
            </a:extLst>
          </p:cNvPr>
          <p:cNvSpPr txBox="1"/>
          <p:nvPr/>
        </p:nvSpPr>
        <p:spPr>
          <a:xfrm>
            <a:off x="67960" y="9263665"/>
            <a:ext cx="1182023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000" u="sng" kern="0" dirty="0">
                <a:solidFill>
                  <a:schemeClr val="bg1"/>
                </a:solidFill>
                <a:latin typeface="Helvetica Neue Light"/>
                <a:ea typeface="Helvetica Neue Light"/>
                <a:cs typeface="Helvetica Neue Light"/>
                <a:sym typeface="Helvetica Neue Light"/>
              </a:rPr>
              <a:t>Benchmark (minimum integration time):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mc:AlternateContent xmlns:mc="http://schemas.openxmlformats.org/markup-compatibility/2006" xmlns:a14="http://schemas.microsoft.com/office/drawing/2010/main">
        <mc:Choice Requires="a14">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3D6B04D8-CF97-FF3F-7CED-51EB0BB1242A}"/>
                  </a:ext>
                </a:extLst>
              </p:cNvPr>
              <p:cNvSpPr txBox="1"/>
              <p:nvPr/>
            </p:nvSpPr>
            <p:spPr>
              <a:xfrm>
                <a:off x="324738" y="12377886"/>
                <a:ext cx="9590727" cy="841500"/>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14:m>
                  <m:oMath xmlns:m="http://schemas.openxmlformats.org/officeDocument/2006/math">
                    <m:sSub>
                      <m:sSubPr>
                        <m:ctrlPr>
                          <a:rPr kumimoji="0" lang="en-GB" sz="5000" b="0" i="1" u="none" strike="noStrike" cap="none" spc="0" normalizeH="0" baseline="0" smtClean="0">
                            <a:ln>
                              <a:noFill/>
                            </a:ln>
                            <a:solidFill>
                              <a:schemeClr val="bg1"/>
                            </a:solidFill>
                            <a:effectLst/>
                            <a:uFillTx/>
                            <a:latin typeface="Cambria Math" panose="02040503050406030204" pitchFamily="18" charset="0"/>
                            <a:sym typeface="Helvetica Neue"/>
                          </a:rPr>
                        </m:ctrlPr>
                      </m:sSubPr>
                      <m:e>
                        <m:r>
                          <a:rPr kumimoji="0" lang="en-GB" sz="5000" b="0" i="1" u="none" strike="noStrike" cap="none" spc="0" normalizeH="0" baseline="0" smtClean="0">
                            <a:ln>
                              <a:noFill/>
                            </a:ln>
                            <a:solidFill>
                              <a:schemeClr val="bg1"/>
                            </a:solidFill>
                            <a:effectLst/>
                            <a:uFillTx/>
                            <a:latin typeface="Cambria Math" panose="02040503050406030204" pitchFamily="18" charset="0"/>
                            <a:sym typeface="Helvetica Neue"/>
                          </a:rPr>
                          <m:t>𝑡</m:t>
                        </m:r>
                      </m:e>
                      <m:sub>
                        <m:r>
                          <a:rPr kumimoji="0" lang="en-GB" sz="5000" b="0" i="1" u="none" strike="noStrike" cap="none" spc="0" normalizeH="0" baseline="0" smtClean="0">
                            <a:ln>
                              <a:noFill/>
                            </a:ln>
                            <a:solidFill>
                              <a:schemeClr val="bg1"/>
                            </a:solidFill>
                            <a:effectLst/>
                            <a:uFillTx/>
                            <a:latin typeface="Cambria Math" panose="02040503050406030204" pitchFamily="18" charset="0"/>
                            <a:sym typeface="Helvetica Neue"/>
                          </a:rPr>
                          <m:t>𝑖𝑛𝑡</m:t>
                        </m:r>
                      </m:sub>
                    </m:sSub>
                    <m:r>
                      <a:rPr kumimoji="0" lang="en-GB" sz="5000" b="0" i="1" u="none" strike="noStrike" cap="none" spc="0" normalizeH="0" baseline="0" smtClean="0">
                        <a:ln>
                          <a:noFill/>
                        </a:ln>
                        <a:solidFill>
                          <a:schemeClr val="bg1"/>
                        </a:solidFill>
                        <a:effectLst/>
                        <a:uFillTx/>
                        <a:latin typeface="Cambria Math" panose="02040503050406030204" pitchFamily="18" charset="0"/>
                        <a:sym typeface="Helvetica Neue"/>
                      </a:rPr>
                      <m:t> </m:t>
                    </m:r>
                  </m:oMath>
                </a14:m>
                <a:r>
                  <a:rPr lang="en-GB" sz="5000" kern="0" dirty="0">
                    <a:solidFill>
                      <a:schemeClr val="bg1"/>
                    </a:solidFill>
                    <a:latin typeface="Helvetica Neue Light"/>
                    <a:ea typeface="Helvetica Neue Light"/>
                    <a:cs typeface="Helvetica Neue Light"/>
                    <a:sym typeface="Helvetica Neue Light"/>
                  </a:rPr>
                  <a:t>is the integration time</a:t>
                </a:r>
              </a:p>
            </p:txBody>
          </p:sp>
        </mc:Choice>
        <mc:Fallback xmlns="">
          <p:sp>
            <p:nvSpPr>
              <p:cNvPr id="2" name="Variational quantum algorithms may require very large number of repetitions of a quantum circuit, or variations thereof, to solve a problem…">
                <a:extLst>
                  <a:ext uri="{FF2B5EF4-FFF2-40B4-BE49-F238E27FC236}">
                    <a16:creationId xmlns:a16="http://schemas.microsoft.com/office/drawing/2014/main" id="{3D6B04D8-CF97-FF3F-7CED-51EB0BB1242A}"/>
                  </a:ext>
                </a:extLst>
              </p:cNvPr>
              <p:cNvSpPr txBox="1">
                <a:spLocks noRot="1" noChangeAspect="1" noMove="1" noResize="1" noEditPoints="1" noAdjustHandles="1" noChangeArrowheads="1" noChangeShapeType="1" noTextEdit="1"/>
              </p:cNvSpPr>
              <p:nvPr/>
            </p:nvSpPr>
            <p:spPr>
              <a:xfrm>
                <a:off x="324738" y="12377886"/>
                <a:ext cx="9590727" cy="841500"/>
              </a:xfrm>
              <a:prstGeom prst="rect">
                <a:avLst/>
              </a:prstGeom>
              <a:blipFill>
                <a:blip r:embed="rId4"/>
                <a:stretch>
                  <a:fillRect t="-17986" b="-39568"/>
                </a:stretch>
              </a:blipFill>
              <a:ln w="12700">
                <a:miter lim="400000"/>
              </a:ln>
              <a:extLst>
                <a:ext uri="{C572A759-6A51-4108-AA02-DFA0A04FC94B}">
                  <ma14:wrappingTextBoxFlag xmlns:a14="http://schemas.microsoft.com/office/drawing/2010/main" xmlns:ma14="http://schemas.microsoft.com/office/mac/drawingml/2011/main" xmlns:m="http://schemas.openxmlformats.org/officeDocument/2006/math" xmlns="" val="1"/>
                </a:ext>
              </a:extLst>
            </p:spPr>
            <p:txBody>
              <a:bodyPr/>
              <a:lstStyle/>
              <a:p>
                <a:r>
                  <a:rPr lang="en-GB">
                    <a:noFill/>
                  </a:rPr>
                  <a:t> </a:t>
                </a:r>
              </a:p>
            </p:txBody>
          </p:sp>
        </mc:Fallback>
      </mc:AlternateContent>
      <p:sp>
        <p:nvSpPr>
          <p:cNvPr id="6" name="Rectangle 5">
            <a:extLst>
              <a:ext uri="{FF2B5EF4-FFF2-40B4-BE49-F238E27FC236}">
                <a16:creationId xmlns:a16="http://schemas.microsoft.com/office/drawing/2014/main" id="{F9FE4755-3A2A-E9AB-6246-D3EFAB1786D0}"/>
              </a:ext>
            </a:extLst>
          </p:cNvPr>
          <p:cNvSpPr/>
          <p:nvPr/>
        </p:nvSpPr>
        <p:spPr>
          <a:xfrm>
            <a:off x="1877878" y="4400772"/>
            <a:ext cx="20628244" cy="4212052"/>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8" name="Picture 7">
            <a:extLst>
              <a:ext uri="{FF2B5EF4-FFF2-40B4-BE49-F238E27FC236}">
                <a16:creationId xmlns:a16="http://schemas.microsoft.com/office/drawing/2014/main" id="{C1BA5E1F-B16C-064F-3710-7450D6055662}"/>
              </a:ext>
            </a:extLst>
          </p:cNvPr>
          <p:cNvPicPr>
            <a:picLocks noChangeAspect="1"/>
          </p:cNvPicPr>
          <p:nvPr/>
        </p:nvPicPr>
        <p:blipFill>
          <a:blip r:embed="rId5"/>
          <a:srcRect r="62464"/>
          <a:stretch/>
        </p:blipFill>
        <p:spPr>
          <a:xfrm>
            <a:off x="2040257" y="4609593"/>
            <a:ext cx="6425807" cy="3010320"/>
          </a:xfrm>
          <a:prstGeom prst="rect">
            <a:avLst/>
          </a:prstGeom>
        </p:spPr>
      </p:pic>
      <p:sp>
        <p:nvSpPr>
          <p:cNvPr id="9" name="Variational quantum algorithms may require very large number of repetitions of a quantum circuit, or variations thereof, to solve a problem…">
            <a:extLst>
              <a:ext uri="{FF2B5EF4-FFF2-40B4-BE49-F238E27FC236}">
                <a16:creationId xmlns:a16="http://schemas.microsoft.com/office/drawing/2014/main" id="{C2A908E0-3EDE-D1F9-00DD-734E545BA430}"/>
              </a:ext>
            </a:extLst>
          </p:cNvPr>
          <p:cNvSpPr txBox="1"/>
          <p:nvPr/>
        </p:nvSpPr>
        <p:spPr>
          <a:xfrm>
            <a:off x="2205055" y="2218741"/>
            <a:ext cx="5539404" cy="2795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Dissipative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10" name="Right Brace 9">
            <a:extLst>
              <a:ext uri="{FF2B5EF4-FFF2-40B4-BE49-F238E27FC236}">
                <a16:creationId xmlns:a16="http://schemas.microsoft.com/office/drawing/2014/main" id="{A011DBC4-6D3E-9F52-A2E7-92149ACF82A2}"/>
              </a:ext>
            </a:extLst>
          </p:cNvPr>
          <p:cNvSpPr/>
          <p:nvPr/>
        </p:nvSpPr>
        <p:spPr>
          <a:xfrm rot="16200000">
            <a:off x="5013096" y="186653"/>
            <a:ext cx="642899" cy="7085311"/>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12" name="Variational quantum algorithms may require very large number of repetitions of a quantum circuit, or variations thereof, to solve a problem…">
            <a:extLst>
              <a:ext uri="{FF2B5EF4-FFF2-40B4-BE49-F238E27FC236}">
                <a16:creationId xmlns:a16="http://schemas.microsoft.com/office/drawing/2014/main" id="{B11C1BBE-4C28-C38F-F731-A43983FAC91E}"/>
              </a:ext>
            </a:extLst>
          </p:cNvPr>
          <p:cNvSpPr txBox="1"/>
          <p:nvPr/>
        </p:nvSpPr>
        <p:spPr>
          <a:xfrm>
            <a:off x="2336314" y="7727700"/>
            <a:ext cx="6425807" cy="25804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(SET, QPC)</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pic>
        <p:nvPicPr>
          <p:cNvPr id="14" name="Picture 13">
            <a:extLst>
              <a:ext uri="{FF2B5EF4-FFF2-40B4-BE49-F238E27FC236}">
                <a16:creationId xmlns:a16="http://schemas.microsoft.com/office/drawing/2014/main" id="{3DAF1986-B139-002B-A363-3E295455E03F}"/>
              </a:ext>
            </a:extLst>
          </p:cNvPr>
          <p:cNvPicPr>
            <a:picLocks noChangeAspect="1"/>
          </p:cNvPicPr>
          <p:nvPr/>
        </p:nvPicPr>
        <p:blipFill>
          <a:blip r:embed="rId5"/>
          <a:srcRect l="76738"/>
          <a:stretch/>
        </p:blipFill>
        <p:spPr>
          <a:xfrm>
            <a:off x="17028980" y="4426817"/>
            <a:ext cx="3982127" cy="3010320"/>
          </a:xfrm>
          <a:prstGeom prst="rect">
            <a:avLst/>
          </a:prstGeom>
        </p:spPr>
      </p:pic>
      <p:sp>
        <p:nvSpPr>
          <p:cNvPr id="16" name="Right Brace 15">
            <a:extLst>
              <a:ext uri="{FF2B5EF4-FFF2-40B4-BE49-F238E27FC236}">
                <a16:creationId xmlns:a16="http://schemas.microsoft.com/office/drawing/2014/main" id="{4406DEDD-6C86-3ED7-C4C8-B98BB9A3FA8F}"/>
              </a:ext>
            </a:extLst>
          </p:cNvPr>
          <p:cNvSpPr/>
          <p:nvPr/>
        </p:nvSpPr>
        <p:spPr>
          <a:xfrm rot="16200000">
            <a:off x="15414670" y="-2259932"/>
            <a:ext cx="554187" cy="11951082"/>
          </a:xfrm>
          <a:prstGeom prst="rightBrace">
            <a:avLst>
              <a:gd name="adj1" fmla="val 58349"/>
              <a:gd name="adj2" fmla="val 50000"/>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17" name="Variational quantum algorithms may require very large number of repetitions of a quantum circuit, or variations thereof, to solve a problem…">
            <a:extLst>
              <a:ext uri="{FF2B5EF4-FFF2-40B4-BE49-F238E27FC236}">
                <a16:creationId xmlns:a16="http://schemas.microsoft.com/office/drawing/2014/main" id="{7E90BF10-2360-038F-678E-5CC3AD7BE4D5}"/>
              </a:ext>
            </a:extLst>
          </p:cNvPr>
          <p:cNvSpPr txBox="1"/>
          <p:nvPr/>
        </p:nvSpPr>
        <p:spPr>
          <a:xfrm>
            <a:off x="17024656" y="7748666"/>
            <a:ext cx="5539404" cy="25804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In-situ (DGS)</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pic>
        <p:nvPicPr>
          <p:cNvPr id="24" name="Picture 23">
            <a:extLst>
              <a:ext uri="{FF2B5EF4-FFF2-40B4-BE49-F238E27FC236}">
                <a16:creationId xmlns:a16="http://schemas.microsoft.com/office/drawing/2014/main" id="{96DAD2AE-1D57-4ABB-3C40-CB46D4D81C58}"/>
              </a:ext>
            </a:extLst>
          </p:cNvPr>
          <p:cNvPicPr>
            <a:picLocks noChangeAspect="1"/>
          </p:cNvPicPr>
          <p:nvPr/>
        </p:nvPicPr>
        <p:blipFill>
          <a:blip r:embed="rId5"/>
          <a:srcRect l="41499" r="27065"/>
          <a:stretch/>
        </p:blipFill>
        <p:spPr>
          <a:xfrm>
            <a:off x="10369019" y="4748784"/>
            <a:ext cx="5381567" cy="3010320"/>
          </a:xfrm>
          <a:prstGeom prst="rect">
            <a:avLst/>
          </a:prstGeom>
        </p:spPr>
      </p:pic>
      <p:sp>
        <p:nvSpPr>
          <p:cNvPr id="25" name="Variational quantum algorithms may require very large number of repetitions of a quantum circuit, or variations thereof, to solve a problem…">
            <a:extLst>
              <a:ext uri="{FF2B5EF4-FFF2-40B4-BE49-F238E27FC236}">
                <a16:creationId xmlns:a16="http://schemas.microsoft.com/office/drawing/2014/main" id="{9748FB9D-9AAE-77FA-BEB6-ECFD1A62636F}"/>
              </a:ext>
            </a:extLst>
          </p:cNvPr>
          <p:cNvSpPr txBox="1"/>
          <p:nvPr/>
        </p:nvSpPr>
        <p:spPr>
          <a:xfrm>
            <a:off x="10290100" y="7723100"/>
            <a:ext cx="5539404" cy="25804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4000" kern="0" dirty="0">
                <a:solidFill>
                  <a:schemeClr val="bg1"/>
                </a:solidFill>
                <a:latin typeface="Helvetica Neue Light"/>
                <a:ea typeface="Helvetica Neue Light"/>
                <a:cs typeface="Helvetica Neue Light"/>
                <a:sym typeface="Helvetica Neue Light"/>
              </a:rPr>
              <a:t>Charge sensing (SEB)</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FE22D714-C2CD-18FA-2E30-48D79D340E69}"/>
                  </a:ext>
                </a:extLst>
              </p:cNvPr>
              <p:cNvSpPr txBox="1"/>
              <p:nvPr/>
            </p:nvSpPr>
            <p:spPr>
              <a:xfrm>
                <a:off x="11867262" y="10159930"/>
                <a:ext cx="12192000" cy="22722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14:m>
                  <m:oMathPara xmlns:m="http://schemas.openxmlformats.org/officeDocument/2006/math">
                    <m:oMathParaPr>
                      <m:jc m:val="centerGroup"/>
                    </m:oMathParaPr>
                    <m:oMath xmlns:m="http://schemas.openxmlformats.org/officeDocument/2006/math">
                      <m:r>
                        <a:rPr kumimoji="0" lang="en-GB" sz="4400" b="0" i="1" u="none" strike="noStrike" cap="none" spc="0" normalizeH="0" baseline="0" smtClean="0">
                          <a:ln>
                            <a:noFill/>
                          </a:ln>
                          <a:solidFill>
                            <a:schemeClr val="bg1"/>
                          </a:solidFill>
                          <a:effectLst/>
                          <a:uFillTx/>
                          <a:latin typeface="Cambria Math" panose="02040503050406030204" pitchFamily="18" charset="0"/>
                          <a:ea typeface="Cambria Math" panose="02040503050406030204" pitchFamily="18" charset="0"/>
                          <a:sym typeface="Helvetica Neue"/>
                        </a:rPr>
                        <m:t>⟹</m:t>
                      </m:r>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𝐹</m:t>
                      </m:r>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m:t>
                      </m:r>
                      <m:f>
                        <m:fPr>
                          <m:ctrlP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ctrlPr>
                        </m:fPr>
                        <m:num>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1</m:t>
                          </m:r>
                        </m:num>
                        <m:den>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2</m:t>
                          </m:r>
                        </m:den>
                      </m:f>
                      <m:d>
                        <m:dPr>
                          <m:begChr m:val="["/>
                          <m:endChr m:val="]"/>
                          <m:ctrlP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ctrlPr>
                        </m:dPr>
                        <m:e>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1+</m:t>
                          </m:r>
                          <m:r>
                            <m:rPr>
                              <m:sty m:val="p"/>
                            </m:rPr>
                            <a:rPr kumimoji="0" lang="en-GB" sz="4400" b="0" i="0" u="none" strike="noStrike" cap="none" spc="0" normalizeH="0" baseline="0" smtClean="0">
                              <a:ln>
                                <a:noFill/>
                              </a:ln>
                              <a:solidFill>
                                <a:schemeClr val="bg1"/>
                              </a:solidFill>
                              <a:effectLst/>
                              <a:uFillTx/>
                              <a:latin typeface="Cambria Math" panose="02040503050406030204" pitchFamily="18" charset="0"/>
                              <a:sym typeface="Helvetica Neue"/>
                            </a:rPr>
                            <m:t>erf</m:t>
                          </m:r>
                          <m:d>
                            <m:dPr>
                              <m:ctrlP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ctrlPr>
                            </m:dPr>
                            <m:e>
                              <m:rad>
                                <m:radPr>
                                  <m:degHide m:val="on"/>
                                  <m:ctrlP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ctrlPr>
                                </m:radPr>
                                <m:deg/>
                                <m:e>
                                  <m:f>
                                    <m:fPr>
                                      <m:ctrlP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ctrlPr>
                                    </m:fPr>
                                    <m:num>
                                      <m:sSub>
                                        <m:sSubPr>
                                          <m:ctrlP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ctrlPr>
                                        </m:sSubPr>
                                        <m:e>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𝑡</m:t>
                                          </m:r>
                                        </m:e>
                                        <m:sub>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𝑖𝑛𝑡</m:t>
                                          </m:r>
                                        </m:sub>
                                      </m:sSub>
                                    </m:num>
                                    <m:den>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8</m:t>
                                      </m:r>
                                      <m:sSub>
                                        <m:sSubPr>
                                          <m:ctrlP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ctrlPr>
                                        </m:sSubPr>
                                        <m:e>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𝑡</m:t>
                                          </m:r>
                                        </m:e>
                                        <m:sub>
                                          <m:r>
                                            <a:rPr kumimoji="0" lang="en-GB" sz="4400" b="0" i="1" u="none" strike="noStrike" cap="none" spc="0" normalizeH="0" baseline="0" smtClean="0">
                                              <a:ln>
                                                <a:noFill/>
                                              </a:ln>
                                              <a:solidFill>
                                                <a:schemeClr val="bg1"/>
                                              </a:solidFill>
                                              <a:effectLst/>
                                              <a:uFillTx/>
                                              <a:latin typeface="Cambria Math" panose="02040503050406030204" pitchFamily="18" charset="0"/>
                                              <a:sym typeface="Helvetica Neue"/>
                                            </a:rPr>
                                            <m:t>𝑚𝑖𝑛</m:t>
                                          </m:r>
                                        </m:sub>
                                      </m:sSub>
                                    </m:den>
                                  </m:f>
                                </m:e>
                              </m:rad>
                            </m:e>
                          </m:d>
                        </m:e>
                      </m:d>
                    </m:oMath>
                  </m:oMathPara>
                </a14:m>
                <a:endParaRPr kumimoji="0" lang="en-GB" sz="4400" b="0" u="none" strike="noStrike" cap="none" spc="0" normalizeH="0" baseline="0" dirty="0">
                  <a:ln>
                    <a:noFill/>
                  </a:ln>
                  <a:solidFill>
                    <a:srgbClr val="5E5E5E"/>
                  </a:solidFill>
                  <a:effectLst/>
                  <a:uFillTx/>
                  <a:sym typeface="Helvetica Neue"/>
                </a:endParaRPr>
              </a:p>
            </p:txBody>
          </p:sp>
        </mc:Choice>
        <mc:Fallback xmlns="">
          <p:sp>
            <p:nvSpPr>
              <p:cNvPr id="26" name="TextBox 25">
                <a:extLst>
                  <a:ext uri="{FF2B5EF4-FFF2-40B4-BE49-F238E27FC236}">
                    <a16:creationId xmlns:a16="http://schemas.microsoft.com/office/drawing/2014/main" id="{FE22D714-C2CD-18FA-2E30-48D79D340E69}"/>
                  </a:ext>
                </a:extLst>
              </p:cNvPr>
              <p:cNvSpPr txBox="1">
                <a:spLocks noRot="1" noChangeAspect="1" noMove="1" noResize="1" noEditPoints="1" noAdjustHandles="1" noChangeArrowheads="1" noChangeShapeType="1" noTextEdit="1"/>
              </p:cNvSpPr>
              <p:nvPr/>
            </p:nvSpPr>
            <p:spPr>
              <a:xfrm>
                <a:off x="11867262" y="10159930"/>
                <a:ext cx="12192000" cy="2272225"/>
              </a:xfrm>
              <a:prstGeom prst="rect">
                <a:avLst/>
              </a:prstGeom>
              <a:blipFill>
                <a:blip r:embed="rId6"/>
                <a:stretch>
                  <a:fillRect/>
                </a:stretch>
              </a:blipFill>
              <a:ln w="12700" cap="flat">
                <a:noFill/>
                <a:miter lim="400000"/>
              </a:ln>
              <a:effectLst/>
            </p:spPr>
            <p:txBody>
              <a:bodyPr/>
              <a:lstStyle/>
              <a:p>
                <a:r>
                  <a:rPr lang="en-GB">
                    <a:noFill/>
                  </a:rPr>
                  <a:t> </a:t>
                </a:r>
              </a:p>
            </p:txBody>
          </p:sp>
        </mc:Fallback>
      </mc:AlternateContent>
      <p:sp>
        <p:nvSpPr>
          <p:cNvPr id="29" name="Variational quantum algorithms may require very large number of repetitions of a quantum circuit, or variations thereof, to solve a problem…">
            <a:extLst>
              <a:ext uri="{FF2B5EF4-FFF2-40B4-BE49-F238E27FC236}">
                <a16:creationId xmlns:a16="http://schemas.microsoft.com/office/drawing/2014/main" id="{BA0CCCC6-E535-CFE7-5392-4E69648B1224}"/>
              </a:ext>
            </a:extLst>
          </p:cNvPr>
          <p:cNvSpPr txBox="1"/>
          <p:nvPr/>
        </p:nvSpPr>
        <p:spPr>
          <a:xfrm>
            <a:off x="8762121" y="9299878"/>
            <a:ext cx="1182023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000" u="sng" dirty="0">
                <a:solidFill>
                  <a:schemeClr val="bg1"/>
                </a:solidFill>
                <a:latin typeface="Helvetica Neue Light"/>
                <a:ea typeface="Helvetica Neue Light"/>
                <a:cs typeface="Helvetica Neue Light"/>
                <a:sym typeface="Helvetica Neue Light"/>
              </a:rPr>
              <a:t>Electrical Fidelity </a:t>
            </a:r>
            <a:endParaRPr lang="en-GB" sz="5000" u="sng" kern="0" dirty="0">
              <a:solidFill>
                <a:schemeClr val="bg1"/>
              </a:solidFill>
              <a:latin typeface="Helvetica Neue Light"/>
              <a:ea typeface="Helvetica Neue Light"/>
              <a:cs typeface="Helvetica Neue Light"/>
              <a:sym typeface="Helvetica Neue Light"/>
            </a:endParaRP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
        <p:nvSpPr>
          <p:cNvPr id="3" name="Variational quantum algorithms may require very large number of repetitions of a quantum circuit, or variations thereof, to solve a problem…">
            <a:extLst>
              <a:ext uri="{FF2B5EF4-FFF2-40B4-BE49-F238E27FC236}">
                <a16:creationId xmlns:a16="http://schemas.microsoft.com/office/drawing/2014/main" id="{7DE2DD69-700D-49FA-4A7D-98F8D5F63E3E}"/>
              </a:ext>
            </a:extLst>
          </p:cNvPr>
          <p:cNvSpPr txBox="1"/>
          <p:nvPr/>
        </p:nvSpPr>
        <p:spPr>
          <a:xfrm>
            <a:off x="13059802" y="2262473"/>
            <a:ext cx="5539404" cy="2795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681" tIns="35681" rIns="35681" bIns="35681">
            <a:spAutoFit/>
          </a:bodyPr>
          <a:lstStyle/>
          <a:p>
            <a:pPr defTabSz="410355" hangingPunct="0">
              <a:spcBef>
                <a:spcPts val="599"/>
              </a:spcBef>
              <a:buSzPct val="50000"/>
              <a:defRPr sz="3600" b="0">
                <a:latin typeface="+mn-lt"/>
                <a:ea typeface="+mn-ea"/>
                <a:cs typeface="+mn-cs"/>
                <a:sym typeface="Helvetica Neue Medium"/>
              </a:defRPr>
            </a:pPr>
            <a:r>
              <a:rPr lang="en-GB" sz="5400" kern="0" dirty="0">
                <a:solidFill>
                  <a:schemeClr val="bg1"/>
                </a:solidFill>
                <a:latin typeface="Helvetica Neue Light"/>
                <a:ea typeface="Helvetica Neue Light"/>
                <a:cs typeface="Helvetica Neue Light"/>
                <a:sym typeface="Helvetica Neue Light"/>
              </a:rPr>
              <a:t>Dispersive</a:t>
            </a:r>
          </a:p>
          <a:p>
            <a:pPr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a:p>
            <a:pPr marL="0" lvl="1" defTabSz="410355" hangingPunct="0">
              <a:spcBef>
                <a:spcPts val="599"/>
              </a:spcBef>
              <a:buSzPct val="50000"/>
              <a:defRPr sz="3600" b="0">
                <a:latin typeface="+mn-lt"/>
                <a:ea typeface="+mn-ea"/>
                <a:cs typeface="+mn-cs"/>
                <a:sym typeface="Helvetica Neue Medium"/>
              </a:defRPr>
            </a:pPr>
            <a:endParaRPr lang="en-GB" kern="0" dirty="0">
              <a:solidFill>
                <a:schemeClr val="bg1"/>
              </a:solidFill>
              <a:latin typeface="Helvetica Neue Light"/>
              <a:ea typeface="Helvetica Neue Light"/>
              <a:cs typeface="Helvetica Neue Light"/>
              <a:sym typeface="Helvetica Neue Light"/>
            </a:endParaRPr>
          </a:p>
        </p:txBody>
      </p:sp>
    </p:spTree>
    <p:extLst>
      <p:ext uri="{BB962C8B-B14F-4D97-AF65-F5344CB8AC3E}">
        <p14:creationId xmlns:p14="http://schemas.microsoft.com/office/powerpoint/2010/main" val="56440357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34A4F-7823-A7A7-4A11-F52E0916DE86}"/>
            </a:ext>
          </a:extLst>
        </p:cNvPr>
        <p:cNvGrpSpPr/>
        <p:nvPr/>
      </p:nvGrpSpPr>
      <p:grpSpPr>
        <a:xfrm>
          <a:off x="0" y="0"/>
          <a:ext cx="0" cy="0"/>
          <a:chOff x="0" y="0"/>
          <a:chExt cx="0" cy="0"/>
        </a:xfrm>
      </p:grpSpPr>
      <p:sp>
        <p:nvSpPr>
          <p:cNvPr id="136" name="quantum MOTION / BRIEF HISTORY">
            <a:extLst>
              <a:ext uri="{FF2B5EF4-FFF2-40B4-BE49-F238E27FC236}">
                <a16:creationId xmlns:a16="http://schemas.microsoft.com/office/drawing/2014/main" id="{3FD0D96C-2258-D8B4-5FC8-B9467DD217F9}"/>
              </a:ext>
            </a:extLst>
          </p:cNvPr>
          <p:cNvSpPr txBox="1">
            <a:spLocks noGrp="1"/>
          </p:cNvSpPr>
          <p:nvPr>
            <p:ph type="body" sz="quarter" idx="13"/>
          </p:nvPr>
        </p:nvSpPr>
        <p:spPr>
          <a:xfrm>
            <a:off x="6357883" y="931369"/>
            <a:ext cx="11668259"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Spin qubit </a:t>
            </a:r>
            <a:r>
              <a:rPr lang="en-GB" dirty="0">
                <a:solidFill>
                  <a:srgbClr val="FF0000"/>
                </a:solidFill>
              </a:rPr>
              <a:t>readout</a:t>
            </a:r>
            <a:endParaRPr dirty="0">
              <a:solidFill>
                <a:srgbClr val="FF0000"/>
              </a:solidFill>
            </a:endParaRPr>
          </a:p>
        </p:txBody>
      </p:sp>
      <p:pic>
        <p:nvPicPr>
          <p:cNvPr id="4" name="Picture 3">
            <a:extLst>
              <a:ext uri="{FF2B5EF4-FFF2-40B4-BE49-F238E27FC236}">
                <a16:creationId xmlns:a16="http://schemas.microsoft.com/office/drawing/2014/main" id="{8D19F8FA-8C3B-1009-CECB-141F93645604}"/>
              </a:ext>
            </a:extLst>
          </p:cNvPr>
          <p:cNvPicPr>
            <a:picLocks noChangeAspect="1"/>
          </p:cNvPicPr>
          <p:nvPr/>
        </p:nvPicPr>
        <p:blipFill>
          <a:blip r:embed="rId3"/>
          <a:stretch>
            <a:fillRect/>
          </a:stretch>
        </p:blipFill>
        <p:spPr>
          <a:xfrm>
            <a:off x="1692641" y="2772229"/>
            <a:ext cx="20998718" cy="9013371"/>
          </a:xfrm>
          <a:prstGeom prst="rect">
            <a:avLst/>
          </a:prstGeom>
        </p:spPr>
      </p:pic>
      <p:sp>
        <p:nvSpPr>
          <p:cNvPr id="5" name="Rectangle 4">
            <a:extLst>
              <a:ext uri="{FF2B5EF4-FFF2-40B4-BE49-F238E27FC236}">
                <a16:creationId xmlns:a16="http://schemas.microsoft.com/office/drawing/2014/main" id="{A4CE9E58-4327-A173-4C83-F70645713800}"/>
              </a:ext>
            </a:extLst>
          </p:cNvPr>
          <p:cNvSpPr/>
          <p:nvPr/>
        </p:nvSpPr>
        <p:spPr>
          <a:xfrm>
            <a:off x="9578746" y="12584576"/>
            <a:ext cx="6357939" cy="400110"/>
          </a:xfrm>
          <a:prstGeom prst="rect">
            <a:avLst/>
          </a:prstGeom>
          <a:solidFill>
            <a:schemeClr val="accent5"/>
          </a:solidFill>
        </p:spPr>
        <p:txBody>
          <a:bodyPr wrap="square">
            <a:spAutoFit/>
          </a:bodyPr>
          <a:lstStyle/>
          <a:p>
            <a:pPr lvl="0" defTabSz="914400" fontAlgn="base" hangingPunct="1">
              <a:spcBef>
                <a:spcPct val="0"/>
              </a:spcBef>
              <a:spcAft>
                <a:spcPct val="0"/>
              </a:spcAft>
              <a:defRPr/>
            </a:pPr>
            <a:r>
              <a:rPr kumimoji="0" lang="en-GB" sz="2000" b="0" i="0" u="none" strike="noStrike" kern="1200" cap="none" spc="0" normalizeH="0" baseline="0" noProof="0" dirty="0">
                <a:ln>
                  <a:noFill/>
                </a:ln>
                <a:solidFill>
                  <a:srgbClr val="FFFFFF"/>
                </a:solidFill>
                <a:effectLst/>
                <a:uLnTx/>
                <a:uFillTx/>
                <a:latin typeface="Helvetica Neue Light"/>
                <a:sym typeface="Helvetica Neue"/>
              </a:rPr>
              <a:t>F. </a:t>
            </a:r>
            <a:r>
              <a:rPr lang="en-GB" sz="2000" kern="1200" dirty="0">
                <a:solidFill>
                  <a:srgbClr val="FFFFFF"/>
                </a:solidFill>
                <a:latin typeface="Helvetica Neue Light"/>
              </a:rPr>
              <a:t>Von Horsting</a:t>
            </a:r>
            <a:r>
              <a:rPr kumimoji="0" lang="en-GB" sz="2000" b="0" i="0" u="none" strike="noStrike" kern="1200" cap="none" spc="0" normalizeH="0" baseline="0" noProof="0" dirty="0">
                <a:ln>
                  <a:noFill/>
                </a:ln>
                <a:solidFill>
                  <a:srgbClr val="FFFFFF"/>
                </a:solidFill>
                <a:effectLst/>
                <a:uLnTx/>
                <a:uFillTx/>
                <a:latin typeface="Helvetica Neue Light"/>
                <a:sym typeface="Helvetica Neue"/>
              </a:rPr>
              <a:t> et al. Phys Rev App </a:t>
            </a:r>
            <a:r>
              <a:rPr lang="en-GB" sz="2000" kern="1200" dirty="0">
                <a:solidFill>
                  <a:srgbClr val="FFFFFF"/>
                </a:solidFill>
                <a:latin typeface="Helvetica Neue Light"/>
              </a:rPr>
              <a:t> 21, 044016 (2024)</a:t>
            </a:r>
            <a:endParaRPr kumimoji="0" lang="en-US" sz="2000" b="0" i="0" u="none" strike="noStrike" kern="1200" cap="none" spc="0" normalizeH="0" baseline="0" noProof="0" dirty="0">
              <a:ln>
                <a:noFill/>
              </a:ln>
              <a:solidFill>
                <a:srgbClr val="FFFFFF"/>
              </a:solidFill>
              <a:effectLst/>
              <a:uLnTx/>
              <a:uFillTx/>
              <a:latin typeface="Helvetica Neue Light"/>
              <a:sym typeface="Helvetica Neue"/>
            </a:endParaRPr>
          </a:p>
        </p:txBody>
      </p:sp>
      <p:sp>
        <p:nvSpPr>
          <p:cNvPr id="7" name="Rectangle 6">
            <a:extLst>
              <a:ext uri="{FF2B5EF4-FFF2-40B4-BE49-F238E27FC236}">
                <a16:creationId xmlns:a16="http://schemas.microsoft.com/office/drawing/2014/main" id="{6C328E34-8244-103C-9AD9-BC4ABDC50EC9}"/>
              </a:ext>
            </a:extLst>
          </p:cNvPr>
          <p:cNvSpPr/>
          <p:nvPr/>
        </p:nvSpPr>
        <p:spPr>
          <a:xfrm>
            <a:off x="1692641" y="10000343"/>
            <a:ext cx="16479245" cy="464457"/>
          </a:xfrm>
          <a:prstGeom prst="rect">
            <a:avLst/>
          </a:prstGeom>
          <a:noFill/>
          <a:ln w="57150" cap="flat">
            <a:solidFill>
              <a:srgbClr val="FF0000"/>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ectangle 10">
            <a:extLst>
              <a:ext uri="{FF2B5EF4-FFF2-40B4-BE49-F238E27FC236}">
                <a16:creationId xmlns:a16="http://schemas.microsoft.com/office/drawing/2014/main" id="{2C01CFEA-B9C9-D35E-F034-660FE526239F}"/>
              </a:ext>
            </a:extLst>
          </p:cNvPr>
          <p:cNvSpPr/>
          <p:nvPr/>
        </p:nvSpPr>
        <p:spPr>
          <a:xfrm>
            <a:off x="1692641" y="4637314"/>
            <a:ext cx="16333501" cy="464457"/>
          </a:xfrm>
          <a:prstGeom prst="rect">
            <a:avLst/>
          </a:prstGeom>
          <a:noFill/>
          <a:ln w="57150" cap="flat">
            <a:solidFill>
              <a:srgbClr val="FF0000"/>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Rectangle 12">
            <a:extLst>
              <a:ext uri="{FF2B5EF4-FFF2-40B4-BE49-F238E27FC236}">
                <a16:creationId xmlns:a16="http://schemas.microsoft.com/office/drawing/2014/main" id="{FEDEAE54-C78E-0F83-BB59-EFC6F80A6449}"/>
              </a:ext>
            </a:extLst>
          </p:cNvPr>
          <p:cNvSpPr/>
          <p:nvPr/>
        </p:nvSpPr>
        <p:spPr>
          <a:xfrm>
            <a:off x="1692641" y="7336971"/>
            <a:ext cx="16479245" cy="464457"/>
          </a:xfrm>
          <a:prstGeom prst="rect">
            <a:avLst/>
          </a:prstGeom>
          <a:noFill/>
          <a:ln w="57150" cap="flat">
            <a:solidFill>
              <a:srgbClr val="FF0000"/>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9851045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AA69E-07CE-DC5D-8854-A85FE4ECD14E}"/>
            </a:ext>
          </a:extLst>
        </p:cNvPr>
        <p:cNvGrpSpPr/>
        <p:nvPr/>
      </p:nvGrpSpPr>
      <p:grpSpPr>
        <a:xfrm>
          <a:off x="0" y="0"/>
          <a:ext cx="0" cy="0"/>
          <a:chOff x="0" y="0"/>
          <a:chExt cx="0" cy="0"/>
        </a:xfrm>
      </p:grpSpPr>
      <p:sp>
        <p:nvSpPr>
          <p:cNvPr id="135" name="Slide Number">
            <a:extLst>
              <a:ext uri="{FF2B5EF4-FFF2-40B4-BE49-F238E27FC236}">
                <a16:creationId xmlns:a16="http://schemas.microsoft.com/office/drawing/2014/main" id="{7CC620F5-66F8-DAAF-070C-65259969AD19}"/>
              </a:ext>
            </a:extLst>
          </p:cNvP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8</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a:extLst>
              <a:ext uri="{FF2B5EF4-FFF2-40B4-BE49-F238E27FC236}">
                <a16:creationId xmlns:a16="http://schemas.microsoft.com/office/drawing/2014/main" id="{B07F79BD-B7B4-B364-C2BC-F9D65AC076D6}"/>
              </a:ext>
            </a:extLst>
          </p:cNvPr>
          <p:cNvSpPr txBox="1">
            <a:spLocks noGrp="1"/>
          </p:cNvSpPr>
          <p:nvPr>
            <p:ph type="body" idx="13"/>
          </p:nvPr>
        </p:nvSpPr>
        <p:spPr>
          <a:xfrm>
            <a:off x="6475701" y="931369"/>
            <a:ext cx="11432618" cy="1292662"/>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dirty="0">
                <a:solidFill>
                  <a:srgbClr val="FFFFFF"/>
                </a:solidFill>
              </a:rPr>
              <a:t>Silicon </a:t>
            </a:r>
            <a:r>
              <a:rPr lang="en-GB" dirty="0">
                <a:solidFill>
                  <a:srgbClr val="FF2900"/>
                </a:solidFill>
              </a:rPr>
              <a:t>SPIN QUBITS</a:t>
            </a:r>
            <a:endParaRPr dirty="0">
              <a:solidFill>
                <a:srgbClr val="FF2900"/>
              </a:solidFill>
            </a:endParaRPr>
          </a:p>
        </p:txBody>
      </p:sp>
      <p:grpSp>
        <p:nvGrpSpPr>
          <p:cNvPr id="11" name="Group 10">
            <a:extLst>
              <a:ext uri="{FF2B5EF4-FFF2-40B4-BE49-F238E27FC236}">
                <a16:creationId xmlns:a16="http://schemas.microsoft.com/office/drawing/2014/main" id="{9EBE01B7-968B-DFB5-E3A6-F6DC9E661504}"/>
              </a:ext>
            </a:extLst>
          </p:cNvPr>
          <p:cNvGrpSpPr/>
          <p:nvPr/>
        </p:nvGrpSpPr>
        <p:grpSpPr>
          <a:xfrm>
            <a:off x="12696879" y="3560375"/>
            <a:ext cx="11416908" cy="9224256"/>
            <a:chOff x="-91229" y="6203518"/>
            <a:chExt cx="11416908" cy="9224256"/>
          </a:xfrm>
        </p:grpSpPr>
        <p:grpSp>
          <p:nvGrpSpPr>
            <p:cNvPr id="12" name="Group 11">
              <a:extLst>
                <a:ext uri="{FF2B5EF4-FFF2-40B4-BE49-F238E27FC236}">
                  <a16:creationId xmlns:a16="http://schemas.microsoft.com/office/drawing/2014/main" id="{3AE1A8A0-E54E-3D1A-4633-5C64D21B6A7D}"/>
                </a:ext>
              </a:extLst>
            </p:cNvPr>
            <p:cNvGrpSpPr/>
            <p:nvPr/>
          </p:nvGrpSpPr>
          <p:grpSpPr>
            <a:xfrm>
              <a:off x="-91229" y="6203518"/>
              <a:ext cx="11416908" cy="8453973"/>
              <a:chOff x="358722" y="6486934"/>
              <a:chExt cx="11416908" cy="8453973"/>
            </a:xfrm>
          </p:grpSpPr>
          <p:pic>
            <p:nvPicPr>
              <p:cNvPr id="16" name="Picture 15" descr="A picture containing graphical user interface&#10;&#10;Description automatically generated">
                <a:extLst>
                  <a:ext uri="{FF2B5EF4-FFF2-40B4-BE49-F238E27FC236}">
                    <a16:creationId xmlns:a16="http://schemas.microsoft.com/office/drawing/2014/main" id="{01B2AD6B-3C60-F909-4957-4251E9836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722" y="7849355"/>
                <a:ext cx="10965125" cy="5421354"/>
              </a:xfrm>
              <a:prstGeom prst="rect">
                <a:avLst/>
              </a:prstGeom>
            </p:spPr>
          </p:pic>
          <p:sp>
            <p:nvSpPr>
              <p:cNvPr id="14" name="TextBox 13">
                <a:extLst>
                  <a:ext uri="{FF2B5EF4-FFF2-40B4-BE49-F238E27FC236}">
                    <a16:creationId xmlns:a16="http://schemas.microsoft.com/office/drawing/2014/main" id="{A49B3B31-480C-22D7-C389-4DAF0786D866}"/>
                  </a:ext>
                </a:extLst>
              </p:cNvPr>
              <p:cNvSpPr txBox="1"/>
              <p:nvPr/>
            </p:nvSpPr>
            <p:spPr>
              <a:xfrm>
                <a:off x="358722" y="6486934"/>
                <a:ext cx="11416908" cy="769441"/>
              </a:xfrm>
              <a:prstGeom prst="rect">
                <a:avLst/>
              </a:prstGeom>
              <a:noFill/>
            </p:spPr>
            <p:txBody>
              <a:bodyPr wrap="non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latin typeface="Helvetica Neue Medium"/>
                    <a:ea typeface="HGPｺﾞｼｯｸE" charset="-128"/>
                    <a:sym typeface="Helvetica Neue"/>
                  </a:rPr>
                  <a:t>Can be operated at elevated temperatures</a:t>
                </a:r>
              </a:p>
            </p:txBody>
          </p:sp>
          <p:sp>
            <p:nvSpPr>
              <p:cNvPr id="15" name="TextBox 14">
                <a:extLst>
                  <a:ext uri="{FF2B5EF4-FFF2-40B4-BE49-F238E27FC236}">
                    <a16:creationId xmlns:a16="http://schemas.microsoft.com/office/drawing/2014/main" id="{7B3778EE-BED8-A4BA-0ED3-6E815EC0D281}"/>
                  </a:ext>
                </a:extLst>
              </p:cNvPr>
              <p:cNvSpPr txBox="1"/>
              <p:nvPr/>
            </p:nvSpPr>
            <p:spPr>
              <a:xfrm>
                <a:off x="1560436" y="13863689"/>
                <a:ext cx="9273694" cy="1077218"/>
              </a:xfrm>
              <a:prstGeom prst="rect">
                <a:avLst/>
              </a:prstGeom>
              <a:noFill/>
            </p:spPr>
            <p:txBody>
              <a:bodyPr wrap="none" rtlCol="0">
                <a:spAutoFit/>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Helvetica Neue Medium"/>
                    <a:ea typeface="HGPｺﾞｼｯｸE" charset="-128"/>
                    <a:sym typeface="Helvetica Neue"/>
                  </a:rPr>
                  <a:t>Fidelities close to fault tolerant thresholds at 1.4K</a:t>
                </a:r>
              </a:p>
              <a:p>
                <a:pPr marL="0" marR="0" lvl="0" indent="0" algn="ctr" defTabSz="844083" rtl="0" eaLnBrk="1" fontAlgn="auto" latinLnBrk="0" hangingPunct="1">
                  <a:lnSpc>
                    <a:spcPct val="100000"/>
                  </a:lnSpc>
                  <a:spcBef>
                    <a:spcPts val="0"/>
                  </a:spcBef>
                  <a:spcAft>
                    <a:spcPts val="0"/>
                  </a:spcAft>
                  <a:buClrTx/>
                  <a:buSzTx/>
                  <a:buFontTx/>
                  <a:buNone/>
                  <a:tabLst/>
                  <a:defRPr/>
                </a:pPr>
                <a:r>
                  <a:rPr lang="en-GB" sz="3200" kern="1200" dirty="0">
                    <a:solidFill>
                      <a:srgbClr val="FFFFFF"/>
                    </a:solidFill>
                    <a:latin typeface="Helvetica Neue Medium"/>
                    <a:ea typeface="HGPｺﾞｼｯｸE" charset="-128"/>
                  </a:rPr>
                  <a:t>Beneficial for integration with classical electronics</a:t>
                </a:r>
                <a:r>
                  <a:rPr kumimoji="0" lang="en-GB" sz="3200" b="0" i="0" u="none" strike="noStrike" kern="1200" cap="none" spc="0" normalizeH="0" baseline="0" noProof="0" dirty="0">
                    <a:ln>
                      <a:noFill/>
                    </a:ln>
                    <a:solidFill>
                      <a:srgbClr val="FFFFFF"/>
                    </a:solidFill>
                    <a:effectLst/>
                    <a:uLnTx/>
                    <a:uFillTx/>
                    <a:latin typeface="Helvetica Neue Medium"/>
                    <a:ea typeface="HGPｺﾞｼｯｸE" charset="-128"/>
                    <a:sym typeface="Helvetica Neue"/>
                  </a:rPr>
                  <a:t> </a:t>
                </a:r>
              </a:p>
            </p:txBody>
          </p:sp>
        </p:grpSp>
        <p:sp>
          <p:nvSpPr>
            <p:cNvPr id="13" name="TextBox 12">
              <a:extLst>
                <a:ext uri="{FF2B5EF4-FFF2-40B4-BE49-F238E27FC236}">
                  <a16:creationId xmlns:a16="http://schemas.microsoft.com/office/drawing/2014/main" id="{36BF2727-29E5-21CB-77AE-310E4D37523D}"/>
                </a:ext>
              </a:extLst>
            </p:cNvPr>
            <p:cNvSpPr txBox="1"/>
            <p:nvPr/>
          </p:nvSpPr>
          <p:spPr>
            <a:xfrm>
              <a:off x="2770644" y="14904554"/>
              <a:ext cx="6045159" cy="523220"/>
            </a:xfrm>
            <a:prstGeom prst="rect">
              <a:avLst/>
            </a:prstGeom>
            <a:solidFill>
              <a:schemeClr val="accent5"/>
            </a:solidFill>
            <a:ln w="12700" cap="flat">
              <a:noFill/>
              <a:miter lim="400000"/>
            </a:ln>
            <a:effectLst/>
            <a:sp3d/>
          </p:spPr>
          <p:txBody>
            <a:bodyPr wrap="square">
              <a:spAutoFit/>
            </a:bodyPr>
            <a:lstStyle/>
            <a:p>
              <a:pPr marL="0" marR="0" lvl="0" indent="0" algn="r" defTabSz="825500" rtl="0" eaLnBrk="1" fontAlgn="auto" latinLnBrk="0" hangingPunct="1">
                <a:lnSpc>
                  <a:spcPct val="100000"/>
                </a:lnSpc>
                <a:spcBef>
                  <a:spcPts val="0"/>
                </a:spcBef>
                <a:spcAft>
                  <a:spcPts val="0"/>
                </a:spcAft>
                <a:buClrTx/>
                <a:buSzTx/>
                <a:buFontTx/>
                <a:buNone/>
                <a:tabLst/>
                <a:defRPr sz="2800" b="0">
                  <a:solidFill>
                    <a:srgbClr val="1637FF"/>
                  </a:solidFill>
                  <a:latin typeface="Helvetica Neue Light"/>
                  <a:ea typeface="Helvetica Neue Light"/>
                  <a:cs typeface="Helvetica Neue Light"/>
                  <a:sym typeface="Helvetica Neue Light"/>
                </a:defRPr>
              </a:pPr>
              <a:r>
                <a:rPr kumimoji="0" lang="da-DK" sz="28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Yang </a:t>
              </a:r>
              <a:r>
                <a:rPr kumimoji="0" lang="da-DK" sz="2800" b="0" i="1"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et al, </a:t>
              </a:r>
              <a:r>
                <a:rPr kumimoji="0" lang="da-DK" sz="28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Nature  </a:t>
              </a:r>
              <a:r>
                <a:rPr kumimoji="0" lang="da-DK" sz="2800" b="1"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580 </a:t>
              </a:r>
              <a:r>
                <a:rPr kumimoji="0" lang="da-DK" sz="28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350 (2019)</a:t>
              </a:r>
            </a:p>
          </p:txBody>
        </p:sp>
      </p:grpSp>
      <p:pic>
        <p:nvPicPr>
          <p:cNvPr id="17" name="Picture 16">
            <a:extLst>
              <a:ext uri="{FF2B5EF4-FFF2-40B4-BE49-F238E27FC236}">
                <a16:creationId xmlns:a16="http://schemas.microsoft.com/office/drawing/2014/main" id="{5714F254-1240-2612-CE47-387E513E8B23}"/>
              </a:ext>
            </a:extLst>
          </p:cNvPr>
          <p:cNvPicPr>
            <a:picLocks noChangeAspect="1"/>
          </p:cNvPicPr>
          <p:nvPr/>
        </p:nvPicPr>
        <p:blipFill>
          <a:blip r:embed="rId4"/>
          <a:stretch>
            <a:fillRect/>
          </a:stretch>
        </p:blipFill>
        <p:spPr>
          <a:xfrm>
            <a:off x="1108859" y="4711564"/>
            <a:ext cx="10098362" cy="5956435"/>
          </a:xfrm>
          <a:prstGeom prst="rect">
            <a:avLst/>
          </a:prstGeom>
        </p:spPr>
      </p:pic>
      <p:sp>
        <p:nvSpPr>
          <p:cNvPr id="18" name="TextBox 17">
            <a:extLst>
              <a:ext uri="{FF2B5EF4-FFF2-40B4-BE49-F238E27FC236}">
                <a16:creationId xmlns:a16="http://schemas.microsoft.com/office/drawing/2014/main" id="{AE228B8E-834B-64A7-E4A3-2011FAE1FFEF}"/>
              </a:ext>
            </a:extLst>
          </p:cNvPr>
          <p:cNvSpPr txBox="1"/>
          <p:nvPr/>
        </p:nvSpPr>
        <p:spPr>
          <a:xfrm>
            <a:off x="1767254" y="3596500"/>
            <a:ext cx="8781571" cy="769441"/>
          </a:xfrm>
          <a:prstGeom prst="rect">
            <a:avLst/>
          </a:prstGeom>
          <a:noFill/>
        </p:spPr>
        <p:txBody>
          <a:bodyPr wrap="non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latin typeface="Helvetica Neue Medium"/>
                <a:ea typeface="HGPｺﾞｼｯｸE" charset="-128"/>
                <a:sym typeface="Helvetica Neue"/>
              </a:rPr>
              <a:t>Coherent transistor-like devices</a:t>
            </a:r>
          </a:p>
        </p:txBody>
      </p:sp>
      <p:sp>
        <p:nvSpPr>
          <p:cNvPr id="19" name="TextBox 18">
            <a:extLst>
              <a:ext uri="{FF2B5EF4-FFF2-40B4-BE49-F238E27FC236}">
                <a16:creationId xmlns:a16="http://schemas.microsoft.com/office/drawing/2014/main" id="{5308D45A-DD0E-7318-E7B9-B7B129115133}"/>
              </a:ext>
            </a:extLst>
          </p:cNvPr>
          <p:cNvSpPr txBox="1"/>
          <p:nvPr/>
        </p:nvSpPr>
        <p:spPr>
          <a:xfrm>
            <a:off x="2506595" y="12261411"/>
            <a:ext cx="7302888" cy="523220"/>
          </a:xfrm>
          <a:prstGeom prst="rect">
            <a:avLst/>
          </a:prstGeom>
          <a:solidFill>
            <a:schemeClr val="accent5"/>
          </a:solidFill>
          <a:ln w="12700" cap="flat">
            <a:noFill/>
            <a:miter lim="400000"/>
          </a:ln>
          <a:effectLst/>
          <a:sp3d/>
        </p:spPr>
        <p:txBody>
          <a:bodyPr wrap="square">
            <a:spAutoFit/>
          </a:bodyPr>
          <a:lstStyle/>
          <a:p>
            <a:pPr marL="0" marR="0" lvl="0" indent="0" algn="l" defTabSz="825500" rtl="0" eaLnBrk="1" fontAlgn="auto" latinLnBrk="0" hangingPunct="1">
              <a:lnSpc>
                <a:spcPct val="100000"/>
              </a:lnSpc>
              <a:spcBef>
                <a:spcPts val="0"/>
              </a:spcBef>
              <a:spcAft>
                <a:spcPts val="0"/>
              </a:spcAft>
              <a:buClrTx/>
              <a:buSzTx/>
              <a:buFontTx/>
              <a:buNone/>
              <a:tabLst/>
              <a:defRPr sz="2800" b="0">
                <a:solidFill>
                  <a:srgbClr val="1637FF"/>
                </a:solidFill>
                <a:latin typeface="Helvetica Neue Light"/>
                <a:ea typeface="Helvetica Neue Light"/>
                <a:cs typeface="Helvetica Neue Light"/>
                <a:sym typeface="Helvetica Neue Light"/>
              </a:defRPr>
            </a:pPr>
            <a:r>
              <a:rPr kumimoji="0" lang="da-DK" sz="28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M Veldhorst </a:t>
            </a:r>
            <a:r>
              <a:rPr kumimoji="0" lang="da-DK" sz="2800" b="0" i="1" u="none" strike="noStrike" kern="0" cap="none" spc="0" normalizeH="0" baseline="0" noProof="0" dirty="0">
                <a:ln>
                  <a:noFill/>
                </a:ln>
                <a:solidFill>
                  <a:srgbClr val="FFFFFF"/>
                </a:solidFill>
                <a:effectLst/>
                <a:uLnTx/>
                <a:uFillTx/>
                <a:latin typeface="Helvetica Neue Light"/>
                <a:sym typeface="Helvetica Neue Light"/>
              </a:rPr>
              <a:t>et al, </a:t>
            </a:r>
            <a:r>
              <a:rPr kumimoji="0" lang="da-DK" sz="28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Nature Nano </a:t>
            </a:r>
            <a:r>
              <a:rPr kumimoji="0" lang="da-DK" sz="2800" b="1" i="0" u="none" strike="noStrike" kern="0" cap="none" spc="0" normalizeH="0" baseline="0" noProof="0" dirty="0">
                <a:ln>
                  <a:noFill/>
                </a:ln>
                <a:solidFill>
                  <a:srgbClr val="FFFFFF"/>
                </a:solidFill>
                <a:effectLst/>
                <a:uLnTx/>
                <a:uFillTx/>
                <a:latin typeface="Helvetica Neue Light"/>
                <a:sym typeface="Helvetica Neue Light"/>
              </a:rPr>
              <a:t>9 </a:t>
            </a:r>
            <a:r>
              <a:rPr kumimoji="0" lang="da-DK" sz="2800" b="0" i="0" u="none" strike="noStrike" kern="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981 (2014)</a:t>
            </a:r>
          </a:p>
        </p:txBody>
      </p:sp>
      <p:sp>
        <p:nvSpPr>
          <p:cNvPr id="20" name="TextBox 19">
            <a:extLst>
              <a:ext uri="{FF2B5EF4-FFF2-40B4-BE49-F238E27FC236}">
                <a16:creationId xmlns:a16="http://schemas.microsoft.com/office/drawing/2014/main" id="{5D8E4236-9CD3-890F-1794-7D479CEAA3FB}"/>
              </a:ext>
            </a:extLst>
          </p:cNvPr>
          <p:cNvSpPr txBox="1"/>
          <p:nvPr/>
        </p:nvSpPr>
        <p:spPr>
          <a:xfrm>
            <a:off x="721740" y="10987651"/>
            <a:ext cx="10777309" cy="1077218"/>
          </a:xfrm>
          <a:prstGeom prst="rect">
            <a:avLst/>
          </a:prstGeom>
          <a:noFill/>
        </p:spPr>
        <p:txBody>
          <a:bodyPr wrap="none" rtlCol="0">
            <a:spAutoFit/>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Helvetica Neue Medium"/>
                <a:ea typeface="HGPｺﾞｼｯｸE" charset="-128"/>
                <a:sym typeface="Helvetica Neue"/>
              </a:rPr>
              <a:t>One of the most coherent solid-state systems (T</a:t>
            </a:r>
            <a:r>
              <a:rPr kumimoji="0" lang="en-GB" sz="3200" b="0" i="0" u="none" strike="noStrike" kern="1200" cap="none" spc="0" normalizeH="0" baseline="-25000" noProof="0" dirty="0">
                <a:ln>
                  <a:noFill/>
                </a:ln>
                <a:solidFill>
                  <a:srgbClr val="FFFFFF"/>
                </a:solidFill>
                <a:effectLst/>
                <a:uLnTx/>
                <a:uFillTx/>
                <a:latin typeface="Helvetica Neue Medium"/>
                <a:ea typeface="HGPｺﾞｼｯｸE" charset="-128"/>
                <a:sym typeface="Helvetica Neue"/>
              </a:rPr>
              <a:t>2</a:t>
            </a:r>
            <a:r>
              <a:rPr kumimoji="0" lang="en-GB" sz="3200" b="0" i="0" u="none" strike="noStrike" kern="1200" cap="none" spc="0" normalizeH="0" baseline="0" noProof="0" dirty="0">
                <a:ln>
                  <a:noFill/>
                </a:ln>
                <a:solidFill>
                  <a:srgbClr val="FFFFFF"/>
                </a:solidFill>
                <a:effectLst/>
                <a:uLnTx/>
                <a:uFillTx/>
                <a:latin typeface="Helvetica Neue Medium"/>
                <a:ea typeface="HGPｺﾞｼｯｸE" charset="-128"/>
                <a:sym typeface="Helvetica Neue"/>
              </a:rPr>
              <a:t> = 28 </a:t>
            </a:r>
            <a:r>
              <a:rPr kumimoji="0" lang="en-GB" sz="3200" b="0" i="0" u="none" strike="noStrike" kern="1200" cap="none" spc="0" normalizeH="0" baseline="0" noProof="0" dirty="0" err="1">
                <a:ln>
                  <a:noFill/>
                </a:ln>
                <a:solidFill>
                  <a:srgbClr val="FFFFFF"/>
                </a:solidFill>
                <a:effectLst/>
                <a:uLnTx/>
                <a:uFillTx/>
                <a:latin typeface="Helvetica Neue Medium"/>
                <a:ea typeface="HGPｺﾞｼｯｸE" charset="-128"/>
                <a:sym typeface="Helvetica Neue"/>
              </a:rPr>
              <a:t>ms</a:t>
            </a:r>
            <a:r>
              <a:rPr kumimoji="0" lang="en-GB" sz="3200" b="0" i="0" u="none" strike="noStrike" kern="1200" cap="none" spc="0" normalizeH="0" baseline="0" noProof="0" dirty="0">
                <a:ln>
                  <a:noFill/>
                </a:ln>
                <a:solidFill>
                  <a:srgbClr val="FFFFFF"/>
                </a:solidFill>
                <a:effectLst/>
                <a:uLnTx/>
                <a:uFillTx/>
                <a:latin typeface="Helvetica Neue Medium"/>
                <a:ea typeface="HGPｺﾞｼｯｸE" charset="-128"/>
                <a:sym typeface="Helvetica Neue"/>
              </a:rPr>
              <a:t>)</a:t>
            </a:r>
          </a:p>
          <a:p>
            <a:pPr marL="0" marR="0" lvl="0" indent="0" algn="ctr" defTabSz="844083" rtl="0" eaLnBrk="1" fontAlgn="auto" latinLnBrk="0" hangingPunct="1">
              <a:lnSpc>
                <a:spcPct val="100000"/>
              </a:lnSpc>
              <a:spcBef>
                <a:spcPts val="0"/>
              </a:spcBef>
              <a:spcAft>
                <a:spcPts val="0"/>
              </a:spcAft>
              <a:buClrTx/>
              <a:buSzTx/>
              <a:buFontTx/>
              <a:buNone/>
              <a:tabLst/>
              <a:defRPr/>
            </a:pPr>
            <a:r>
              <a:rPr lang="en-GB" sz="3200" kern="1200" dirty="0">
                <a:solidFill>
                  <a:srgbClr val="FFFFFF"/>
                </a:solidFill>
                <a:latin typeface="Helvetica Neue Medium"/>
                <a:ea typeface="HGPｺﾞｼｯｸE" charset="-128"/>
              </a:rPr>
              <a:t>Enabling 1Q, 2Q gates well beyond 99%</a:t>
            </a:r>
            <a:endParaRPr kumimoji="0" lang="en-GB" sz="3200" b="0" i="0" u="none" strike="noStrike" kern="1200" cap="none" spc="0" normalizeH="0" baseline="0" noProof="0" dirty="0">
              <a:ln>
                <a:noFill/>
              </a:ln>
              <a:solidFill>
                <a:srgbClr val="FFFFFF"/>
              </a:solidFill>
              <a:effectLst/>
              <a:uLnTx/>
              <a:uFillTx/>
              <a:latin typeface="Helvetica Neue Medium"/>
              <a:ea typeface="HGPｺﾞｼｯｸE" charset="-128"/>
              <a:sym typeface="Helvetica Neue"/>
            </a:endParaRPr>
          </a:p>
        </p:txBody>
      </p:sp>
    </p:spTree>
    <p:extLst>
      <p:ext uri="{BB962C8B-B14F-4D97-AF65-F5344CB8AC3E}">
        <p14:creationId xmlns:p14="http://schemas.microsoft.com/office/powerpoint/2010/main" val="34784782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D719B70-1C42-3A2F-AB61-95B16C246E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08017" y="5027650"/>
            <a:ext cx="6632221" cy="4598757"/>
          </a:xfrm>
          <a:prstGeom prst="rect">
            <a:avLst/>
          </a:prstGeom>
        </p:spPr>
      </p:pic>
      <p:sp>
        <p:nvSpPr>
          <p:cNvPr id="135" name="Slide Number"/>
          <p:cNvSpPr txBox="1">
            <a:spLocks noGrp="1"/>
          </p:cNvSpPr>
          <p:nvPr>
            <p:ph type="sldNum" sz="quarter" idx="2"/>
          </p:nvPr>
        </p:nvSpPr>
        <p:spPr>
          <a:xfrm>
            <a:off x="23093569" y="12641551"/>
            <a:ext cx="213158" cy="2998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131428"/>
                </a:solidFill>
                <a:effectLst/>
                <a:uLnTx/>
                <a:uFillTx/>
                <a:latin typeface="Helvetica Neue"/>
                <a:sym typeface="Helvetica Neue"/>
              </a:rPr>
              <a:pPr marL="0" marR="0" lvl="0" indent="0" algn="ctr" defTabSz="584200" rtl="0" eaLnBrk="1" fontAlgn="auto" latinLnBrk="0" hangingPunct="0">
                <a:lnSpc>
                  <a:spcPct val="100000"/>
                </a:lnSpc>
                <a:spcBef>
                  <a:spcPts val="0"/>
                </a:spcBef>
                <a:spcAft>
                  <a:spcPts val="0"/>
                </a:spcAft>
                <a:buClrTx/>
                <a:buSzTx/>
                <a:buFontTx/>
                <a:buNone/>
                <a:tabLst/>
                <a:defRPr/>
              </a:pPr>
              <a:t>9</a:t>
            </a:fld>
            <a:endParaRPr kumimoji="0" sz="1400" b="0" i="0" u="none" strike="noStrike" kern="0" cap="none" spc="0" normalizeH="0" baseline="0" noProof="0">
              <a:ln>
                <a:noFill/>
              </a:ln>
              <a:solidFill>
                <a:srgbClr val="131428"/>
              </a:solidFill>
              <a:effectLst/>
              <a:uLnTx/>
              <a:uFillTx/>
              <a:latin typeface="Helvetica Neue"/>
              <a:sym typeface="Helvetica Neue"/>
            </a:endParaRPr>
          </a:p>
        </p:txBody>
      </p:sp>
      <p:sp>
        <p:nvSpPr>
          <p:cNvPr id="136" name="quantum MOTION / BRIEF HISTORY"/>
          <p:cNvSpPr txBox="1">
            <a:spLocks noGrp="1"/>
          </p:cNvSpPr>
          <p:nvPr>
            <p:ph type="body" idx="13"/>
          </p:nvPr>
        </p:nvSpPr>
        <p:spPr>
          <a:xfrm>
            <a:off x="7113699" y="931369"/>
            <a:ext cx="10156628" cy="1107996"/>
          </a:xfrm>
          <a:prstGeom prst="rect">
            <a:avLst/>
          </a:prstGeom>
        </p:spPr>
        <p:txBody>
          <a:bodyPr/>
          <a:lstStyle/>
          <a:p>
            <a:pPr algn="ctr" defTabSz="2438338">
              <a:defRPr sz="8400" b="0" cap="all">
                <a:solidFill>
                  <a:srgbClr val="131428"/>
                </a:solidFill>
                <a:latin typeface="Helvetica"/>
                <a:ea typeface="Helvetica"/>
                <a:cs typeface="Helvetica"/>
                <a:sym typeface="Helvetica"/>
              </a:defRPr>
            </a:pPr>
            <a:r>
              <a:rPr lang="en-GB" sz="7200" dirty="0">
                <a:solidFill>
                  <a:srgbClr val="FFFFFF"/>
                </a:solidFill>
              </a:rPr>
              <a:t>Scaling </a:t>
            </a:r>
            <a:r>
              <a:rPr lang="en-GB" sz="7200" dirty="0">
                <a:solidFill>
                  <a:srgbClr val="FF0000"/>
                </a:solidFill>
              </a:rPr>
              <a:t>spin qubits</a:t>
            </a:r>
            <a:endParaRPr sz="7200" dirty="0">
              <a:solidFill>
                <a:srgbClr val="FF0000"/>
              </a:solidFill>
            </a:endParaRPr>
          </a:p>
        </p:txBody>
      </p:sp>
      <p:sp>
        <p:nvSpPr>
          <p:cNvPr id="10" name="Founded by JJLM and Simon Benjamin (University of Oxford)…">
            <a:extLst>
              <a:ext uri="{FF2B5EF4-FFF2-40B4-BE49-F238E27FC236}">
                <a16:creationId xmlns:a16="http://schemas.microsoft.com/office/drawing/2014/main" id="{B957936E-CF30-9290-471A-FB1C07AA86AF}"/>
              </a:ext>
            </a:extLst>
          </p:cNvPr>
          <p:cNvSpPr txBox="1"/>
          <p:nvPr/>
        </p:nvSpPr>
        <p:spPr>
          <a:xfrm>
            <a:off x="1748302" y="9915593"/>
            <a:ext cx="9549089"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Repeated unit cell</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Two-dimensional arrangement with NN</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Necessitates classical electronics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Requires frequent readout</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O(1M) qubits</a:t>
            </a:r>
            <a:endParaRPr kumimoji="0" sz="4000" b="0"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11" name="Founded by JJLM and Simon Benjamin (University of Oxford)…">
            <a:extLst>
              <a:ext uri="{FF2B5EF4-FFF2-40B4-BE49-F238E27FC236}">
                <a16:creationId xmlns:a16="http://schemas.microsoft.com/office/drawing/2014/main" id="{80F4202A-CAA2-6EB7-094B-1DB08B4E2376}"/>
              </a:ext>
            </a:extLst>
          </p:cNvPr>
          <p:cNvSpPr txBox="1"/>
          <p:nvPr/>
        </p:nvSpPr>
        <p:spPr>
          <a:xfrm>
            <a:off x="2609803" y="2738903"/>
            <a:ext cx="5798062" cy="13506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685800" marR="0" lvl="0" indent="-685800" algn="l" defTabSz="2438338" rtl="0" eaLnBrk="1" fontAlgn="auto" latinLnBrk="0" hangingPunct="0">
              <a:lnSpc>
                <a:spcPct val="2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800" b="0" i="0" u="none" strike="noStrike" kern="0" cap="none" spc="0" normalizeH="0" baseline="0" noProof="0" dirty="0">
                <a:ln>
                  <a:noFill/>
                </a:ln>
                <a:solidFill>
                  <a:srgbClr val="FFFFFF"/>
                </a:solidFill>
                <a:effectLst/>
                <a:uLnTx/>
                <a:uFillTx/>
                <a:latin typeface="Helvetica"/>
                <a:cs typeface="Helvetica"/>
                <a:sym typeface="Helvetica"/>
              </a:rPr>
              <a:t>The Surface Code</a:t>
            </a:r>
            <a:endParaRPr kumimoji="0" sz="4800" b="0" i="0" u="none" strike="noStrike" kern="0" cap="none" spc="0" normalizeH="0" baseline="0" noProof="0" dirty="0">
              <a:ln>
                <a:noFill/>
              </a:ln>
              <a:solidFill>
                <a:srgbClr val="FFFFFF"/>
              </a:solidFill>
              <a:effectLst/>
              <a:uLnTx/>
              <a:uFillTx/>
              <a:latin typeface="Helvetica"/>
              <a:cs typeface="Helvetica"/>
              <a:sym typeface="Helvetica"/>
            </a:endParaRPr>
          </a:p>
        </p:txBody>
      </p:sp>
      <p:grpSp>
        <p:nvGrpSpPr>
          <p:cNvPr id="14" name="Group 13">
            <a:extLst>
              <a:ext uri="{FF2B5EF4-FFF2-40B4-BE49-F238E27FC236}">
                <a16:creationId xmlns:a16="http://schemas.microsoft.com/office/drawing/2014/main" id="{B4CDC1D9-2832-19FA-C1D7-1C91C8C4F82B}"/>
              </a:ext>
            </a:extLst>
          </p:cNvPr>
          <p:cNvGrpSpPr/>
          <p:nvPr/>
        </p:nvGrpSpPr>
        <p:grpSpPr>
          <a:xfrm>
            <a:off x="13015448" y="2738902"/>
            <a:ext cx="10291279" cy="10357049"/>
            <a:chOff x="13015448" y="2738902"/>
            <a:chExt cx="10291279" cy="10357049"/>
          </a:xfrm>
        </p:grpSpPr>
        <p:pic>
          <p:nvPicPr>
            <p:cNvPr id="2" name="Picture 1" descr="A close-up of a computer chip&#10;&#10;Description automatically generated">
              <a:extLst>
                <a:ext uri="{FF2B5EF4-FFF2-40B4-BE49-F238E27FC236}">
                  <a16:creationId xmlns:a16="http://schemas.microsoft.com/office/drawing/2014/main" id="{99406369-E2ED-4787-37CB-4AFC995DDF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43764" y="4295828"/>
              <a:ext cx="5787736" cy="5413529"/>
            </a:xfrm>
            <a:prstGeom prst="rect">
              <a:avLst/>
            </a:prstGeom>
          </p:spPr>
        </p:pic>
        <p:sp>
          <p:nvSpPr>
            <p:cNvPr id="12" name="Founded by JJLM and Simon Benjamin (University of Oxford)…">
              <a:extLst>
                <a:ext uri="{FF2B5EF4-FFF2-40B4-BE49-F238E27FC236}">
                  <a16:creationId xmlns:a16="http://schemas.microsoft.com/office/drawing/2014/main" id="{C0B9FE8A-ED5D-5699-EA15-5BD7258B2890}"/>
                </a:ext>
              </a:extLst>
            </p:cNvPr>
            <p:cNvSpPr txBox="1"/>
            <p:nvPr/>
          </p:nvSpPr>
          <p:spPr>
            <a:xfrm>
              <a:off x="13086610" y="2738902"/>
              <a:ext cx="8976816" cy="13506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685800" marR="0" lvl="0" indent="-685800" algn="l" defTabSz="2438338" rtl="0" eaLnBrk="1" fontAlgn="auto" latinLnBrk="0" hangingPunct="0">
                <a:lnSpc>
                  <a:spcPct val="2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800" b="0" i="0" u="none" strike="noStrike" kern="0" cap="none" spc="0" normalizeH="0" baseline="0" noProof="0" dirty="0">
                  <a:ln>
                    <a:noFill/>
                  </a:ln>
                  <a:solidFill>
                    <a:srgbClr val="FFFFFF"/>
                  </a:solidFill>
                  <a:effectLst/>
                  <a:uLnTx/>
                  <a:uFillTx/>
                  <a:latin typeface="Helvetica"/>
                  <a:cs typeface="Helvetica"/>
                  <a:sym typeface="Helvetica"/>
                </a:rPr>
                <a:t>A silicon CMOS image sensor</a:t>
              </a:r>
              <a:endParaRPr kumimoji="0" sz="4800" b="0" i="0" u="none" strike="noStrike" kern="0" cap="none" spc="0" normalizeH="0" baseline="0" noProof="0" dirty="0">
                <a:ln>
                  <a:noFill/>
                </a:ln>
                <a:solidFill>
                  <a:srgbClr val="FFFFFF"/>
                </a:solidFill>
                <a:effectLst/>
                <a:uLnTx/>
                <a:uFillTx/>
                <a:latin typeface="Helvetica"/>
                <a:cs typeface="Helvetica"/>
                <a:sym typeface="Helvetica"/>
              </a:endParaRPr>
            </a:p>
          </p:txBody>
        </p:sp>
        <p:sp>
          <p:nvSpPr>
            <p:cNvPr id="13" name="Founded by JJLM and Simon Benjamin (University of Oxford)…">
              <a:extLst>
                <a:ext uri="{FF2B5EF4-FFF2-40B4-BE49-F238E27FC236}">
                  <a16:creationId xmlns:a16="http://schemas.microsoft.com/office/drawing/2014/main" id="{5B94B4B7-BA05-2996-D4A9-3BF435406AB0}"/>
                </a:ext>
              </a:extLst>
            </p:cNvPr>
            <p:cNvSpPr txBox="1"/>
            <p:nvPr/>
          </p:nvSpPr>
          <p:spPr>
            <a:xfrm>
              <a:off x="13015448" y="9915593"/>
              <a:ext cx="10291279" cy="318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Repeated unit cell</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Two-dimensional arrangement</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Integrates diodes and classical electronics</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O(10M) pixels read at 30 fps </a:t>
              </a:r>
            </a:p>
            <a:p>
              <a:pPr marL="571500" marR="0" lvl="0" indent="-571500" algn="l" defTabSz="2438338" rtl="0" eaLnBrk="1" fontAlgn="auto" latinLnBrk="0" hangingPunct="0">
                <a:lnSpc>
                  <a:spcPct val="100000"/>
                </a:lnSpc>
                <a:spcBef>
                  <a:spcPts val="0"/>
                </a:spcBef>
                <a:spcAft>
                  <a:spcPts val="0"/>
                </a:spcAft>
                <a:buClrTx/>
                <a:buSzTx/>
                <a:buFont typeface="Arial" panose="020B0604020202020204" pitchFamily="34" charset="0"/>
                <a:buChar char="•"/>
                <a:tabLst/>
                <a:defRPr sz="4900">
                  <a:solidFill>
                    <a:srgbClr val="FFFFFF"/>
                  </a:solidFill>
                  <a:latin typeface="Helvetica"/>
                  <a:ea typeface="Helvetica"/>
                  <a:cs typeface="Helvetica"/>
                  <a:sym typeface="Helvetica"/>
                </a:defRPr>
              </a:pPr>
              <a:r>
                <a:rPr kumimoji="0" lang="en-GB" sz="4000" b="0" i="0" u="none" strike="noStrike" kern="0" cap="none" spc="0" normalizeH="0" baseline="0" noProof="0" dirty="0">
                  <a:ln>
                    <a:noFill/>
                  </a:ln>
                  <a:solidFill>
                    <a:srgbClr val="FFFFFF"/>
                  </a:solidFill>
                  <a:effectLst/>
                  <a:uLnTx/>
                  <a:uFillTx/>
                  <a:latin typeface="Helvetica"/>
                  <a:cs typeface="Helvetica"/>
                  <a:sym typeface="Helvetica"/>
                </a:rPr>
                <a:t>O(100M) pixels</a:t>
              </a:r>
              <a:endParaRPr kumimoji="0" sz="4000" b="0" i="0" u="none" strike="noStrike" kern="0" cap="none" spc="0" normalizeH="0" baseline="0" noProof="0" dirty="0">
                <a:ln>
                  <a:noFill/>
                </a:ln>
                <a:solidFill>
                  <a:srgbClr val="FFFFFF"/>
                </a:solidFill>
                <a:effectLst/>
                <a:uLnTx/>
                <a:uFillTx/>
                <a:latin typeface="Helvetica"/>
                <a:cs typeface="Helvetica"/>
                <a:sym typeface="Helvetica"/>
              </a:endParaRPr>
            </a:p>
          </p:txBody>
        </p:sp>
      </p:grpSp>
      <p:pic>
        <p:nvPicPr>
          <p:cNvPr id="3" name="Picture 2" descr="Diagram of a photocopy with text&#10;&#10;Description automatically generated with medium confidence">
            <a:extLst>
              <a:ext uri="{FF2B5EF4-FFF2-40B4-BE49-F238E27FC236}">
                <a16:creationId xmlns:a16="http://schemas.microsoft.com/office/drawing/2014/main" id="{E164CCA1-46DA-61AF-F0CE-B202DC2A52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57287" y="4479633"/>
            <a:ext cx="4360986" cy="3570398"/>
          </a:xfrm>
          <a:prstGeom prst="rect">
            <a:avLst/>
          </a:prstGeom>
        </p:spPr>
      </p:pic>
    </p:spTree>
    <p:extLst>
      <p:ext uri="{BB962C8B-B14F-4D97-AF65-F5344CB8AC3E}">
        <p14:creationId xmlns:p14="http://schemas.microsoft.com/office/powerpoint/2010/main" val="23373301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QM">
      <a:dk1>
        <a:srgbClr val="131429"/>
      </a:dk1>
      <a:lt1>
        <a:sysClr val="window" lastClr="FFFFFF"/>
      </a:lt1>
      <a:dk2>
        <a:srgbClr val="000000"/>
      </a:dk2>
      <a:lt2>
        <a:srgbClr val="E8E8E8"/>
      </a:lt2>
      <a:accent1>
        <a:srgbClr val="FF4342"/>
      </a:accent1>
      <a:accent2>
        <a:srgbClr val="FFB627"/>
      </a:accent2>
      <a:accent3>
        <a:srgbClr val="ADD7BB"/>
      </a:accent3>
      <a:accent4>
        <a:srgbClr val="03A0B5"/>
      </a:accent4>
      <a:accent5>
        <a:srgbClr val="E23777"/>
      </a:accent5>
      <a:accent6>
        <a:srgbClr val="A67DB8"/>
      </a:accent6>
      <a:hlink>
        <a:srgbClr val="3B19FB"/>
      </a:hlink>
      <a:folHlink>
        <a:srgbClr val="96607D"/>
      </a:folHlink>
    </a:clrScheme>
    <a:fontScheme name="Custom 1">
      <a:majorFont>
        <a:latin typeface="Helvetica Neue"/>
        <a:ea typeface="Helvetica"/>
        <a:cs typeface="Helvetica"/>
      </a:majorFont>
      <a:minorFont>
        <a:latin typeface="Helvetica Neue Medium"/>
        <a:ea typeface="Helvetica Neue Medium"/>
        <a:cs typeface="Helvetica Neue Mediu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solidFill>
              <a:schemeClr val="bg1"/>
            </a:solidFill>
          </a:defRPr>
        </a:defPPr>
      </a:lstStyle>
    </a:txDef>
  </a:objectDefaults>
  <a:extraClrSchemeLst/>
  <a:extLst>
    <a:ext uri="{05A4C25C-085E-4340-85A3-A5531E510DB2}">
      <thm15:themeFamily xmlns:thm15="http://schemas.microsoft.com/office/thememl/2012/main" name="QM - Dark.potx" id="{9E1AF429-F0A9-45D6-83CF-C5171B9EC7A4}" vid="{B981C54C-9AEA-45DF-AFC1-914FEA315B75}"/>
    </a:ext>
  </a:extLst>
</a:theme>
</file>

<file path=ppt/theme/theme3.xml><?xml version="1.0" encoding="utf-8"?>
<a:theme xmlns:a="http://schemas.openxmlformats.org/drawingml/2006/main" name="1_Master">
  <a:themeElements>
    <a:clrScheme name="Custom 4">
      <a:dk1>
        <a:srgbClr val="000000"/>
      </a:dk1>
      <a:lt1>
        <a:srgbClr val="FFFFFF"/>
      </a:lt1>
      <a:dk2>
        <a:srgbClr val="134256"/>
      </a:dk2>
      <a:lt2>
        <a:srgbClr val="197084"/>
      </a:lt2>
      <a:accent1>
        <a:srgbClr val="4EB749"/>
      </a:accent1>
      <a:accent2>
        <a:srgbClr val="58AECA"/>
      </a:accent2>
      <a:accent3>
        <a:srgbClr val="8BB44C"/>
      </a:accent3>
      <a:accent4>
        <a:srgbClr val="8064A2"/>
      </a:accent4>
      <a:accent5>
        <a:srgbClr val="4BACC6"/>
      </a:accent5>
      <a:accent6>
        <a:srgbClr val="F79646"/>
      </a:accent6>
      <a:hlink>
        <a:srgbClr val="0000FF"/>
      </a:hlink>
      <a:folHlink>
        <a:srgbClr val="80008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E4C6D842-A363-4B74-B32C-9EE7D833C32A}" vid="{AFFC2C62-D61F-4AE4-960C-7AE2E84420EE}"/>
    </a:ext>
  </a:extLst>
</a:theme>
</file>

<file path=ppt/theme/theme7.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66340</TotalTime>
  <Words>4789</Words>
  <Application>Microsoft Office PowerPoint</Application>
  <PresentationFormat>Custom</PresentationFormat>
  <Paragraphs>847</Paragraphs>
  <Slides>71</Slides>
  <Notes>64</Notes>
  <HiddenSlides>7</HiddenSlides>
  <MMClips>0</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71</vt:i4>
      </vt:variant>
    </vt:vector>
  </HeadingPairs>
  <TitlesOfParts>
    <vt:vector size="91" baseType="lpstr">
      <vt:lpstr>HGPｺﾞｼｯｸE</vt:lpstr>
      <vt:lpstr>Aptos</vt:lpstr>
      <vt:lpstr>Arial</vt:lpstr>
      <vt:lpstr>Calibri</vt:lpstr>
      <vt:lpstr>Calibri Light</vt:lpstr>
      <vt:lpstr>Cambria Math</vt:lpstr>
      <vt:lpstr>Courier New</vt:lpstr>
      <vt:lpstr>Franklin Gothic Medium Cond</vt:lpstr>
      <vt:lpstr>Helvetica</vt:lpstr>
      <vt:lpstr>Helvetica Neue</vt:lpstr>
      <vt:lpstr>Helvetica Neue Light</vt:lpstr>
      <vt:lpstr>Helvetica Neue Medium</vt:lpstr>
      <vt:lpstr>Times New Roman</vt:lpstr>
      <vt:lpstr>Wingdings</vt:lpstr>
      <vt:lpstr>21_BasicWhite</vt:lpstr>
      <vt:lpstr>Default</vt:lpstr>
      <vt:lpstr>1_Master</vt:lpstr>
      <vt:lpstr>1_White</vt:lpstr>
      <vt:lpstr>Custom Design</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Bonus STUFF if useful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Fernando Gonzalez</dc:creator>
  <cp:lastModifiedBy>Fernando Gonzalez</cp:lastModifiedBy>
  <cp:revision>23</cp:revision>
  <dcterms:modified xsi:type="dcterms:W3CDTF">2026-07-16T10:57:07Z</dcterms:modified>
</cp:coreProperties>
</file>