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</p:sldMasterIdLst>
  <p:sldIdLst>
    <p:sldId id="268" r:id="rId3"/>
    <p:sldId id="258" r:id="rId4"/>
    <p:sldId id="263" r:id="rId5"/>
    <p:sldId id="269" r:id="rId6"/>
    <p:sldId id="270" r:id="rId7"/>
    <p:sldId id="271" r:id="rId8"/>
    <p:sldId id="267" r:id="rId9"/>
    <p:sldId id="273" r:id="rId10"/>
    <p:sldId id="272" r:id="rId11"/>
    <p:sldId id="277" r:id="rId12"/>
    <p:sldId id="274" r:id="rId13"/>
    <p:sldId id="278" r:id="rId14"/>
    <p:sldId id="275" r:id="rId15"/>
    <p:sldId id="276" r:id="rId16"/>
    <p:sldId id="282" r:id="rId17"/>
    <p:sldId id="279" r:id="rId18"/>
    <p:sldId id="285" r:id="rId19"/>
    <p:sldId id="280" r:id="rId20"/>
    <p:sldId id="283" r:id="rId21"/>
    <p:sldId id="284" r:id="rId22"/>
    <p:sldId id="286" r:id="rId23"/>
    <p:sldId id="281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6" r:id="rId32"/>
    <p:sldId id="294" r:id="rId33"/>
    <p:sldId id="295" r:id="rId34"/>
    <p:sldId id="297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8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44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 userDrawn="1"/>
        </p:nvSpPr>
        <p:spPr bwMode="invGray">
          <a:xfrm>
            <a:off x="0" y="6368844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2 Marcador de contenido"/>
          <p:cNvSpPr>
            <a:spLocks noGrp="1"/>
          </p:cNvSpPr>
          <p:nvPr>
            <p:ph idx="1"/>
          </p:nvPr>
        </p:nvSpPr>
        <p:spPr>
          <a:xfrm>
            <a:off x="666712" y="785795"/>
            <a:ext cx="10972800" cy="4911361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grpSp>
        <p:nvGrpSpPr>
          <p:cNvPr id="7" name="2 Grupo"/>
          <p:cNvGrpSpPr/>
          <p:nvPr userDrawn="1"/>
        </p:nvGrpSpPr>
        <p:grpSpPr>
          <a:xfrm>
            <a:off x="0" y="6443018"/>
            <a:ext cx="898154" cy="414982"/>
            <a:chOff x="-371" y="6443700"/>
            <a:chExt cx="898154" cy="414982"/>
          </a:xfrm>
        </p:grpSpPr>
        <p:pic>
          <p:nvPicPr>
            <p:cNvPr id="8" name="Picture 4" descr="Image result for universidad del pais vasco, logo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71" y="6443700"/>
              <a:ext cx="836664" cy="4149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10" descr="Image result for csic, logo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723" y="6453336"/>
              <a:ext cx="257060" cy="248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16/07/2026</a:t>
            </a:fld>
            <a:r>
              <a:rPr lang="es-ES" smtClean="0"/>
              <a:t> </a:t>
            </a:r>
            <a:endParaRPr lang="es-E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Maxim ILYN, Nanogune seminar</a:t>
            </a:r>
            <a:endParaRPr lang="es-ES" dirty="0" smtClean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6627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200" cy="1599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3200" b="0" strike="noStrike" spc="-1">
                <a:solidFill>
                  <a:schemeClr val="dk1"/>
                </a:solidFill>
                <a:latin typeface="Calibri Light"/>
              </a:rPr>
              <a:t>Click to edit Master title style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120" cy="4872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chemeClr val="dk1"/>
                </a:solidFill>
                <a:latin typeface="Calibri"/>
              </a:rPr>
              <a:t>Edit Master text styles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1"/>
                </a:solidFill>
                <a:latin typeface="Calibri"/>
              </a:rPr>
              <a:t>Second level</a:t>
            </a: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Third level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Fourth level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Fifth level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200" cy="381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strike="noStrike" spc="-1">
                <a:solidFill>
                  <a:schemeClr val="dk1"/>
                </a:solidFill>
                <a:latin typeface="Calibri"/>
              </a:rPr>
              <a:t>Edit Master text styles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s-ES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>
                <a:solidFill>
                  <a:srgbClr val="000000"/>
                </a:solidFill>
                <a:latin typeface="Calibri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6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7B5F6337-8A9E-4FE1-9E37-3A13A96DD9EE}" type="slidenum">
              <a: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20148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cture with Cap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200" cy="1599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3200" b="0" strike="noStrike" spc="-1">
                <a:solidFill>
                  <a:schemeClr val="dk1"/>
                </a:solidFill>
                <a:latin typeface="Calibri Light"/>
              </a:rPr>
              <a:t>Click to edit Master title style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120" cy="4872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strike="noStrike" spc="-1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3200" b="0" strike="noStrike" spc="-1">
                <a:solidFill>
                  <a:schemeClr val="dk1"/>
                </a:solidFill>
                <a:latin typeface="Calibri"/>
              </a:rPr>
              <a:t>Second Outline Level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strike="noStrike" spc="-1">
                <a:solidFill>
                  <a:schemeClr val="dk1"/>
                </a:solidFill>
                <a:latin typeface="Calibri"/>
              </a:rPr>
              <a:t>Third Outline Level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3200" b="0" strike="noStrike" spc="-1">
                <a:solidFill>
                  <a:schemeClr val="dk1"/>
                </a:solidFill>
                <a:latin typeface="Calibri"/>
              </a:rPr>
              <a:t>Fourth Outline Level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strike="noStrike" spc="-1">
                <a:solidFill>
                  <a:schemeClr val="dk1"/>
                </a:solidFill>
                <a:latin typeface="Calibri"/>
              </a:rPr>
              <a:t>Fifth Outline Level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strike="noStrike" spc="-1">
                <a:solidFill>
                  <a:schemeClr val="dk1"/>
                </a:solidFill>
                <a:latin typeface="Calibri"/>
              </a:rPr>
              <a:t>Sixth Outline Level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200" b="0" strike="noStrike" spc="-1">
                <a:solidFill>
                  <a:schemeClr val="dk1"/>
                </a:solidFill>
                <a:latin typeface="Calibri"/>
              </a:rPr>
              <a:t>Seventh Outline Level</a:t>
            </a:r>
            <a:endParaRPr lang="en-US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200" cy="3810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strike="noStrike" spc="-1">
                <a:solidFill>
                  <a:schemeClr val="dk1"/>
                </a:solidFill>
                <a:latin typeface="Calibri"/>
              </a:rPr>
              <a:t>Edit Master text styles</a:t>
            </a:r>
            <a:endParaRPr lang="en-US" sz="1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s-ES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>
                <a:solidFill>
                  <a:srgbClr val="000000"/>
                </a:solidFill>
                <a:latin typeface="Calibri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4DA6E09-3578-4D35-950C-765F5A40D82C}" type="slidenum">
              <a: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886292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6000" b="0" strike="noStrike" spc="-1">
                <a:solidFill>
                  <a:schemeClr val="dk1"/>
                </a:solidFill>
                <a:latin typeface="Calibri Light"/>
              </a:rPr>
              <a:t>Click to edit Master title style</a:t>
            </a:r>
            <a:endParaRPr lang="en-US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s-ES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>
                <a:solidFill>
                  <a:srgbClr val="000000"/>
                </a:solidFill>
                <a:latin typeface="Calibri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041C436-BF83-4C2D-995E-9ECECF333F5C}" type="slidenum">
              <a: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3976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800" b="0" strike="noStrike" spc="-1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solidFill>
                  <a:schemeClr val="dk1"/>
                </a:solidFill>
                <a:latin typeface="Calibri"/>
              </a:rPr>
              <a:t>Second Outline Level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chemeClr val="dk1"/>
                </a:solidFill>
                <a:latin typeface="Calibri"/>
              </a:rPr>
              <a:t>Third Outline Level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strike="noStrike" spc="-1">
                <a:solidFill>
                  <a:schemeClr val="dk1"/>
                </a:solidFill>
                <a:latin typeface="Calibri"/>
              </a:rPr>
              <a:t>Fourth Outline Level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chemeClr val="dk1"/>
                </a:solidFill>
                <a:latin typeface="Calibri"/>
              </a:rPr>
              <a:t>Fifth Outline Level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chemeClr val="dk1"/>
                </a:solidFill>
                <a:latin typeface="Calibri"/>
              </a:rPr>
              <a:t>Sixth Outline Level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chemeClr val="dk1"/>
                </a:solidFill>
                <a:latin typeface="Calibri"/>
              </a:rPr>
              <a:t>Seventh Outline Level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43375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efau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6000" b="0" strike="noStrike" spc="-1">
                <a:solidFill>
                  <a:schemeClr val="dk1"/>
                </a:solidFill>
                <a:latin typeface="Calibri Light"/>
              </a:rPr>
              <a:t>Click to edit Master title style</a:t>
            </a:r>
            <a:endParaRPr lang="en-US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dt" idx="25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ftr" idx="26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s-ES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>
                <a:solidFill>
                  <a:srgbClr val="000000"/>
                </a:solidFill>
                <a:latin typeface="Calibri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sldNum" idx="27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32048DD-7BB8-40FB-A2F0-8F2E05F20269}" type="slidenum">
              <a: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3976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800" b="0" strike="noStrike" spc="-1">
                <a:solidFill>
                  <a:schemeClr val="dk1"/>
                </a:solidFill>
                <a:latin typeface="Calibri"/>
              </a:rPr>
              <a:t>Click to edit the outline text format</a:t>
            </a: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solidFill>
                  <a:schemeClr val="dk1"/>
                </a:solidFill>
                <a:latin typeface="Calibri"/>
              </a:rPr>
              <a:t>Second Outline Level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chemeClr val="dk1"/>
                </a:solidFill>
                <a:latin typeface="Calibri"/>
              </a:rPr>
              <a:t>Third Outline Level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1800" b="0" strike="noStrike" spc="-1">
                <a:solidFill>
                  <a:schemeClr val="dk1"/>
                </a:solidFill>
                <a:latin typeface="Calibri"/>
              </a:rPr>
              <a:t>Fourth Outline Level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chemeClr val="dk1"/>
                </a:solidFill>
                <a:latin typeface="Calibri"/>
              </a:rPr>
              <a:t>Fifth Outline Level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chemeClr val="dk1"/>
                </a:solidFill>
                <a:latin typeface="Calibri"/>
              </a:rPr>
              <a:t>Sixth Outline Level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chemeClr val="dk1"/>
                </a:solidFill>
                <a:latin typeface="Calibri"/>
              </a:rPr>
              <a:t>Seventh Outline Level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84601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strike="noStrike" spc="-1">
                <a:solidFill>
                  <a:schemeClr val="dk1"/>
                </a:solidFill>
                <a:latin typeface="Calibri Light"/>
              </a:rPr>
              <a:t>Click to edit Master title style</a:t>
            </a:r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4520" cy="435024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1"/>
                </a:solidFill>
                <a:latin typeface="Calibri"/>
              </a:rPr>
              <a:t>Edit Master text styles</a:t>
            </a: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Second level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Third level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Fourth level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Fifth level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dt" idx="28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ftr" idx="29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s-ES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>
                <a:solidFill>
                  <a:srgbClr val="000000"/>
                </a:solidFill>
                <a:latin typeface="Calibri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sldNum" idx="30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DE56C38-DCAB-486B-9C51-8753B09F5221}" type="slidenum">
              <a: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3743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724960" y="365040"/>
            <a:ext cx="2628000" cy="581076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strike="noStrike" spc="-1">
                <a:solidFill>
                  <a:schemeClr val="dk1"/>
                </a:solidFill>
                <a:latin typeface="Calibri Light"/>
              </a:rPr>
              <a:t>Click to edit Master title style</a:t>
            </a:r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365040"/>
            <a:ext cx="7733160" cy="581076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1"/>
                </a:solidFill>
                <a:latin typeface="Calibri"/>
              </a:rPr>
              <a:t>Edit Master text styles</a:t>
            </a: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Second level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Third level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Fourth level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Fifth level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dt" idx="31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ftr" idx="32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s-ES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>
                <a:solidFill>
                  <a:srgbClr val="000000"/>
                </a:solidFill>
                <a:latin typeface="Calibri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9" name="PlaceHolder 5"/>
          <p:cNvSpPr>
            <a:spLocks noGrp="1"/>
          </p:cNvSpPr>
          <p:nvPr>
            <p:ph type="sldNum" idx="33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36E3D25-FE3B-44DE-96E3-6A4D34F98957}" type="slidenum">
              <a: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42795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strike="noStrike" spc="-1">
                <a:solidFill>
                  <a:schemeClr val="dk1"/>
                </a:solidFill>
                <a:latin typeface="Calibri Light"/>
              </a:rPr>
              <a:t>Click to edit Master title style</a:t>
            </a:r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4520" cy="4350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1"/>
                </a:solidFill>
                <a:latin typeface="Calibri"/>
              </a:rPr>
              <a:t>Edit Master text styles</a:t>
            </a: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Second level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Third level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Fourth level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Fifth level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dt" idx="34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ftr" idx="35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s-ES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>
                <a:solidFill>
                  <a:srgbClr val="000000"/>
                </a:solidFill>
                <a:latin typeface="Calibri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5"/>
          <p:cNvSpPr>
            <a:spLocks noGrp="1"/>
          </p:cNvSpPr>
          <p:nvPr>
            <p:ph type="sldNum" idx="36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A4C3159-DA49-473B-9004-3C65680FC3E6}" type="slidenum">
              <a: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31870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24" name="2 Grupo"/>
          <p:cNvGrpSpPr/>
          <p:nvPr userDrawn="1"/>
        </p:nvGrpSpPr>
        <p:grpSpPr>
          <a:xfrm>
            <a:off x="0" y="6443018"/>
            <a:ext cx="898154" cy="414982"/>
            <a:chOff x="-371" y="6443700"/>
            <a:chExt cx="898154" cy="414982"/>
          </a:xfrm>
        </p:grpSpPr>
        <p:pic>
          <p:nvPicPr>
            <p:cNvPr id="25" name="Picture 4" descr="Image result for universidad del pais vasco, logo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71" y="6443700"/>
              <a:ext cx="836664" cy="4149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10" descr="Image result for csic, logo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723" y="6453336"/>
              <a:ext cx="257060" cy="248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16/07/2026</a:t>
            </a:fld>
            <a:r>
              <a:rPr lang="es-ES" smtClean="0"/>
              <a:t> </a:t>
            </a:r>
            <a:endParaRPr lang="es-ES" dirty="0"/>
          </a:p>
        </p:txBody>
      </p:sp>
      <p:sp>
        <p:nvSpPr>
          <p:cNvPr id="31" name="Footer Placeholder 3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Maxim ILYN, Nanogune seminar</a:t>
            </a:r>
            <a:endParaRPr lang="es-ES" dirty="0" smtClean="0"/>
          </a:p>
        </p:txBody>
      </p:sp>
      <p:sp>
        <p:nvSpPr>
          <p:cNvPr id="32" name="Slide Number Placeholder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7322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1"/>
            <a:ext cx="12192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11 Rectángulo"/>
          <p:cNvSpPr/>
          <p:nvPr/>
        </p:nvSpPr>
        <p:spPr bwMode="invGray">
          <a:xfrm>
            <a:off x="0" y="2602520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99744" y="118872"/>
            <a:ext cx="10684256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87552" y="1828800"/>
            <a:ext cx="10696448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9273126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1" y="0"/>
            <a:ext cx="12191999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3355848"/>
            <a:ext cx="107696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914400" y="1828800"/>
            <a:ext cx="107696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348671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4520" cy="2851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6000" b="0" strike="noStrike" spc="-1">
                <a:solidFill>
                  <a:schemeClr val="dk1"/>
                </a:solidFill>
                <a:latin typeface="Calibri Light"/>
              </a:rPr>
              <a:t>Click to edit Master title style</a:t>
            </a:r>
            <a:endParaRPr lang="en-US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4520" cy="1499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Edit Master text styles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s-ES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>
                <a:solidFill>
                  <a:srgbClr val="000000"/>
                </a:solidFill>
                <a:latin typeface="Calibri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D2D751AD-60AF-48C8-A617-220FD5A24E38}" type="slidenum">
              <a: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43629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strike="noStrike" spc="-1">
                <a:solidFill>
                  <a:schemeClr val="dk1"/>
                </a:solidFill>
                <a:latin typeface="Calibri Light"/>
              </a:rPr>
              <a:t>Click to edit Master title style</a:t>
            </a:r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0400" cy="4350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1"/>
                </a:solidFill>
                <a:latin typeface="Calibri"/>
              </a:rPr>
              <a:t>Edit Master text styles</a:t>
            </a: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Second level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Third level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Fourth level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Fifth level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0400" cy="4350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1"/>
                </a:solidFill>
                <a:latin typeface="Calibri"/>
              </a:rPr>
              <a:t>Edit Master text styles</a:t>
            </a: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Second level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Third level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Fourth level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Fifth level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s-ES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>
                <a:solidFill>
                  <a:srgbClr val="000000"/>
                </a:solidFill>
                <a:latin typeface="Calibri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6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37FBCDE-5AB6-421E-874A-93B048875C76}" type="slidenum">
              <a: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255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mparis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4520" cy="132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strike="noStrike" spc="-1">
                <a:solidFill>
                  <a:schemeClr val="dk1"/>
                </a:solidFill>
                <a:latin typeface="Calibri Light"/>
              </a:rPr>
              <a:t>Click to edit Master title style</a:t>
            </a:r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6640" cy="822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strike="noStrike" spc="-1">
                <a:solidFill>
                  <a:schemeClr val="dk1"/>
                </a:solidFill>
                <a:latin typeface="Calibri"/>
              </a:rPr>
              <a:t>Edit Master text styles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6640" cy="3683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1"/>
                </a:solidFill>
                <a:latin typeface="Calibri"/>
              </a:rPr>
              <a:t>Edit Master text styles</a:t>
            </a: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Second level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Third level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Fourth level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Fifth level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200" cy="822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strike="noStrike" spc="-1">
                <a:solidFill>
                  <a:schemeClr val="dk1"/>
                </a:solidFill>
                <a:latin typeface="Calibri"/>
              </a:rPr>
              <a:t>Edit Master text styles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200" cy="3683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strike="noStrike" spc="-1">
                <a:solidFill>
                  <a:schemeClr val="dk1"/>
                </a:solidFill>
                <a:latin typeface="Calibri"/>
              </a:rPr>
              <a:t>Edit Master text styles</a:t>
            </a:r>
            <a:endParaRPr lang="en-US" sz="2800" b="0" strike="noStrike" spc="-1">
              <a:solidFill>
                <a:srgbClr val="000000"/>
              </a:solidFill>
              <a:latin typeface="Calibri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strike="noStrike" spc="-1">
                <a:solidFill>
                  <a:schemeClr val="dk1"/>
                </a:solidFill>
                <a:latin typeface="Calibri"/>
              </a:rPr>
              <a:t>Second level</a:t>
            </a:r>
            <a:endParaRPr lang="en-US" sz="2400" b="0" strike="noStrike" spc="-1">
              <a:solidFill>
                <a:srgbClr val="000000"/>
              </a:solidFill>
              <a:latin typeface="Calibri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strike="noStrike" spc="-1">
                <a:solidFill>
                  <a:schemeClr val="dk1"/>
                </a:solidFill>
                <a:latin typeface="Calibri"/>
              </a:rPr>
              <a:t>Third level</a:t>
            </a:r>
            <a:endParaRPr lang="en-US" sz="2000" b="0" strike="noStrike" spc="-1">
              <a:solidFill>
                <a:srgbClr val="000000"/>
              </a:solidFill>
              <a:latin typeface="Calibri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Fourth level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Calibri"/>
              </a:rPr>
              <a:t>Fifth level</a:t>
            </a:r>
            <a:endParaRPr lang="en-U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6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7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s-ES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>
                <a:solidFill>
                  <a:srgbClr val="000000"/>
                </a:solidFill>
                <a:latin typeface="Calibri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8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62BC642-B95E-4C1D-B3D3-65BA51558D7B}" type="slidenum">
              <a: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9737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520" cy="132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strike="noStrike" spc="-1">
                <a:solidFill>
                  <a:schemeClr val="dk1"/>
                </a:solidFill>
                <a:latin typeface="Calibri Light"/>
              </a:rPr>
              <a:t>Click to edit Master title style</a:t>
            </a:r>
            <a:endParaRPr lang="en-US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s-ES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>
                <a:solidFill>
                  <a:srgbClr val="000000"/>
                </a:solidFill>
                <a:latin typeface="Calibri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7940B36-8640-4618-90F3-E3B7C2EF19FC}" type="slidenum">
              <a: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67944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&lt;date/time&gt;</a:t>
            </a:r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37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es-ES" sz="14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1400" b="0" strike="noStrike" spc="-1">
                <a:solidFill>
                  <a:srgbClr val="000000"/>
                </a:solidFill>
                <a:latin typeface="Calibri"/>
              </a:rPr>
              <a:t>&lt;footer&gt;</a:t>
            </a:r>
            <a:endParaRPr lang="en-US" sz="1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120" cy="36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E4D2C21B-BE58-42D4-BD97-6C8EA9BB7882}" type="slidenum">
              <a:rPr lang="es-ES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en-U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6549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 bwMode="invGray">
          <a:xfrm flipV="1">
            <a:off x="-43" y="0"/>
            <a:ext cx="12192000" cy="72555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6 Rectángulo"/>
          <p:cNvSpPr/>
          <p:nvPr/>
        </p:nvSpPr>
        <p:spPr bwMode="ltGray">
          <a:xfrm>
            <a:off x="1" y="-24"/>
            <a:ext cx="12191999" cy="725581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-1" y="-24"/>
            <a:ext cx="12191957" cy="725581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s-ES" dirty="0" smtClean="0"/>
              <a:t>El titulo del patrón</a:t>
            </a:r>
            <a:endParaRPr kumimoji="0" lang="en-U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557" y="1234396"/>
            <a:ext cx="109728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s-ES" dirty="0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dirty="0" smtClean="0"/>
              <a:t>Segundo nivel</a:t>
            </a:r>
          </a:p>
          <a:p>
            <a:pPr lvl="2" eaLnBrk="1" latinLnBrk="0" hangingPunct="1"/>
            <a:r>
              <a:rPr kumimoji="0" lang="es-ES" dirty="0" smtClean="0"/>
              <a:t>Tercer nivel</a:t>
            </a:r>
          </a:p>
          <a:p>
            <a:pPr lvl="3" eaLnBrk="1" latinLnBrk="0" hangingPunct="1"/>
            <a:r>
              <a:rPr kumimoji="0" lang="es-ES" dirty="0" smtClean="0"/>
              <a:t>Cuarto nivel</a:t>
            </a:r>
          </a:p>
          <a:p>
            <a:pPr lvl="4" eaLnBrk="1" latinLnBrk="0" hangingPunct="1"/>
            <a:r>
              <a:rPr kumimoji="0" lang="es-ES" dirty="0" smtClean="0"/>
              <a:t>Quinto nivel</a:t>
            </a:r>
            <a:endParaRPr kumimoji="0" lang="en-U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941532" y="6476999"/>
            <a:ext cx="120012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7A847CFC-816F-41D0-AAC0-9BF4FEBC753E}" type="datetimeFigureOut">
              <a:rPr lang="es-ES" smtClean="0"/>
              <a:pPr/>
              <a:t>16/07/2026</a:t>
            </a:fld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216426" y="6476999"/>
            <a:ext cx="8647995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r>
              <a:rPr lang="es-ES" dirty="0" smtClean="0"/>
              <a:t>Maxim ILYN, </a:t>
            </a:r>
            <a:r>
              <a:rPr lang="es-ES" dirty="0" err="1" smtClean="0"/>
              <a:t>Nanogune</a:t>
            </a:r>
            <a:r>
              <a:rPr lang="es-ES" dirty="0" smtClean="0"/>
              <a:t> </a:t>
            </a:r>
            <a:r>
              <a:rPr lang="es-ES" dirty="0" err="1" smtClean="0"/>
              <a:t>seminar</a:t>
            </a:r>
            <a:endParaRPr lang="es-ES" dirty="0" smtClean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0939195" y="6476999"/>
            <a:ext cx="978485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32FADFE-3B8F-471C-ABF0-DBC7717ECBBC}" type="slidenum">
              <a:rPr lang="es-ES" smtClean="0"/>
              <a:pPr/>
              <a:t>‹#›</a:t>
            </a:fld>
            <a:endParaRPr lang="es-ES"/>
          </a:p>
        </p:txBody>
      </p:sp>
      <p:sp>
        <p:nvSpPr>
          <p:cNvPr id="9" name="8 Rectángulo"/>
          <p:cNvSpPr/>
          <p:nvPr userDrawn="1"/>
        </p:nvSpPr>
        <p:spPr bwMode="invGray">
          <a:xfrm>
            <a:off x="0" y="6368844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</p:spTree>
    <p:extLst>
      <p:ext uri="{BB962C8B-B14F-4D97-AF65-F5344CB8AC3E}">
        <p14:creationId xmlns:p14="http://schemas.microsoft.com/office/powerpoint/2010/main" val="2638321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rtl="0" eaLnBrk="1" latinLnBrk="0" hangingPunct="1">
        <a:spcBef>
          <a:spcPct val="0"/>
        </a:spcBef>
        <a:buNone/>
        <a:defRPr kumimoji="0" sz="4500" b="1" kern="1200" baseline="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6545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5.png"/><Relationship Id="rId7" Type="http://schemas.openxmlformats.org/officeDocument/2006/relationships/image" Target="../media/image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1753818" y="215736"/>
            <a:ext cx="86843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Corbel"/>
              </a:rPr>
              <a:t>Bolometers </a:t>
            </a:r>
            <a:r>
              <a:rPr lang="en-US" sz="2800" dirty="0" smtClean="0">
                <a:solidFill>
                  <a:prstClr val="black"/>
                </a:solidFill>
                <a:latin typeface="Corbel"/>
              </a:rPr>
              <a:t>Based </a:t>
            </a:r>
            <a:r>
              <a:rPr lang="en-US" sz="2800" dirty="0">
                <a:solidFill>
                  <a:prstClr val="black"/>
                </a:solidFill>
                <a:latin typeface="Corbel"/>
              </a:rPr>
              <a:t>on </a:t>
            </a:r>
            <a:r>
              <a:rPr lang="en-US" sz="2800" dirty="0" smtClean="0">
                <a:solidFill>
                  <a:prstClr val="black"/>
                </a:solidFill>
                <a:latin typeface="Corbel"/>
              </a:rPr>
              <a:t>Co/</a:t>
            </a:r>
            <a:r>
              <a:rPr lang="en-US" sz="2800" dirty="0" err="1" smtClean="0">
                <a:solidFill>
                  <a:prstClr val="black"/>
                </a:solidFill>
                <a:latin typeface="Corbel"/>
              </a:rPr>
              <a:t>AlOx</a:t>
            </a:r>
            <a:r>
              <a:rPr lang="en-US" sz="2800" dirty="0" smtClean="0">
                <a:solidFill>
                  <a:prstClr val="black"/>
                </a:solidFill>
                <a:latin typeface="Corbel"/>
              </a:rPr>
              <a:t>/Al/</a:t>
            </a:r>
            <a:r>
              <a:rPr lang="en-US" sz="2800" dirty="0" err="1" smtClean="0">
                <a:solidFill>
                  <a:prstClr val="black"/>
                </a:solidFill>
                <a:latin typeface="Corbel"/>
              </a:rPr>
              <a:t>EuS</a:t>
            </a:r>
            <a:r>
              <a:rPr lang="en-US" sz="2800" dirty="0" smtClean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Corbel"/>
              </a:rPr>
              <a:t>Tunneling </a:t>
            </a:r>
            <a:r>
              <a:rPr lang="en-US" sz="2800" dirty="0" smtClean="0">
                <a:solidFill>
                  <a:prstClr val="black"/>
                </a:solidFill>
                <a:latin typeface="Corbel"/>
              </a:rPr>
              <a:t>Junctions</a:t>
            </a:r>
            <a:endParaRPr lang="en-US" sz="2800" dirty="0">
              <a:solidFill>
                <a:prstClr val="black"/>
              </a:solidFill>
              <a:latin typeface="Corbe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238" y="1062627"/>
            <a:ext cx="11685524" cy="548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24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990" y="751255"/>
            <a:ext cx="3314700" cy="32289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67467" y="31110"/>
            <a:ext cx="2047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Beckmann´s 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616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4100" y="751255"/>
            <a:ext cx="3335320" cy="53591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990" y="751255"/>
            <a:ext cx="3314700" cy="32289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67467" y="31110"/>
            <a:ext cx="2047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Beckmann´s results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822518" y="31110"/>
            <a:ext cx="2022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Our Al/</a:t>
            </a:r>
            <a:r>
              <a:rPr lang="en-US" dirty="0" err="1" smtClean="0"/>
              <a:t>AlOx</a:t>
            </a:r>
            <a:r>
              <a:rPr lang="en-US" dirty="0" smtClean="0"/>
              <a:t>/Al/</a:t>
            </a:r>
            <a:r>
              <a:rPr lang="en-US" dirty="0" err="1" smtClean="0"/>
              <a:t>EuS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81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4100" y="751255"/>
            <a:ext cx="3335320" cy="53591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990" y="751255"/>
            <a:ext cx="3314700" cy="32289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0830" y="400442"/>
            <a:ext cx="3503627" cy="59807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67467" y="31110"/>
            <a:ext cx="2047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Beckmann´s results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822518" y="31110"/>
            <a:ext cx="2022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Our Al/</a:t>
            </a:r>
            <a:r>
              <a:rPr lang="en-US" dirty="0" err="1" smtClean="0"/>
              <a:t>AlOx</a:t>
            </a:r>
            <a:r>
              <a:rPr lang="en-US" dirty="0" smtClean="0"/>
              <a:t>/Al/</a:t>
            </a:r>
            <a:r>
              <a:rPr lang="en-US" dirty="0" err="1" smtClean="0"/>
              <a:t>EuS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648818" y="31110"/>
            <a:ext cx="20848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Our Co/</a:t>
            </a:r>
            <a:r>
              <a:rPr lang="en-US" dirty="0" err="1" smtClean="0"/>
              <a:t>AlOx</a:t>
            </a:r>
            <a:r>
              <a:rPr lang="en-US" dirty="0" smtClean="0"/>
              <a:t>/Al/</a:t>
            </a:r>
            <a:r>
              <a:rPr lang="en-US" dirty="0" err="1" smtClean="0"/>
              <a:t>EuS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31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912" y="677372"/>
            <a:ext cx="2792361" cy="26926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912" y="3370006"/>
            <a:ext cx="2792361" cy="277269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19693" y="5219373"/>
            <a:ext cx="84917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X-Ray sensor 	</a:t>
            </a:r>
            <a:r>
              <a:rPr lang="en-US" dirty="0" err="1" smtClean="0"/>
              <a:t>Ilari</a:t>
            </a:r>
            <a:r>
              <a:rPr lang="en-US" dirty="0" smtClean="0"/>
              <a:t> </a:t>
            </a:r>
            <a:r>
              <a:rPr lang="en-US" dirty="0" err="1"/>
              <a:t>Maasilta</a:t>
            </a:r>
            <a:r>
              <a:rPr lang="en-US" dirty="0"/>
              <a:t> (ilari.j.maasilta@jyu.fi )</a:t>
            </a:r>
          </a:p>
          <a:p>
            <a:r>
              <a:rPr lang="en-US" dirty="0" smtClean="0"/>
              <a:t>		</a:t>
            </a:r>
            <a:r>
              <a:rPr lang="en-US" dirty="0" err="1" smtClean="0"/>
              <a:t>Geng</a:t>
            </a:r>
            <a:r>
              <a:rPr lang="en-US" dirty="0" smtClean="0"/>
              <a:t> </a:t>
            </a:r>
            <a:r>
              <a:rPr lang="en-US" dirty="0" err="1"/>
              <a:t>Zhuoran</a:t>
            </a:r>
            <a:r>
              <a:rPr lang="en-US" dirty="0"/>
              <a:t> (zhuoran.z.geng@jyu.fi )</a:t>
            </a:r>
          </a:p>
          <a:p>
            <a:r>
              <a:rPr lang="en-US" dirty="0" smtClean="0"/>
              <a:t>THz sensor	Alessandro </a:t>
            </a:r>
            <a:r>
              <a:rPr lang="en-US" dirty="0" err="1" smtClean="0"/>
              <a:t>Monfardini</a:t>
            </a:r>
            <a:r>
              <a:rPr lang="en-US" dirty="0"/>
              <a:t> (alessandro.monfardini@neel.cnrs.fr)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14286" r="10918"/>
          <a:stretch/>
        </p:blipFill>
        <p:spPr>
          <a:xfrm>
            <a:off x="3619692" y="677372"/>
            <a:ext cx="8572308" cy="377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72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563" y="0"/>
            <a:ext cx="11259234" cy="63333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783136"/>
            <a:ext cx="2217851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X-Ray Calorimeter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64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563" y="0"/>
            <a:ext cx="11259234" cy="63333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783136"/>
            <a:ext cx="2573518" cy="369331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X-Ray Calorimeter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When a photon hits the superconducting absorber, </a:t>
            </a:r>
            <a:r>
              <a:rPr lang="en-US" dirty="0" smtClean="0"/>
              <a:t>it generates </a:t>
            </a:r>
            <a:r>
              <a:rPr lang="en-US" dirty="0"/>
              <a:t>a population of quasiparticles which is proportional to the released energy.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These quasiparticles travel </a:t>
            </a:r>
            <a:r>
              <a:rPr lang="en-US" dirty="0"/>
              <a:t>through the superconducting layer of the transducer towards the junction.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61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10" y="461913"/>
            <a:ext cx="12141569" cy="5703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76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10" y="461913"/>
            <a:ext cx="12141569" cy="57032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3152" y="461913"/>
            <a:ext cx="3649627" cy="2752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5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29704"/>
            <a:ext cx="7498567" cy="61700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7327" y="358218"/>
            <a:ext cx="6397905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• </a:t>
            </a:r>
            <a:r>
              <a:rPr lang="en-US" b="1" dirty="0"/>
              <a:t>Thickness </a:t>
            </a:r>
            <a:r>
              <a:rPr lang="en-US" dirty="0"/>
              <a:t>determines the absorption efficiency of the incoming</a:t>
            </a:r>
          </a:p>
          <a:p>
            <a:r>
              <a:rPr lang="en-US" dirty="0"/>
              <a:t>X-rays (also known as stopping power). In principle, thicker layers</a:t>
            </a:r>
          </a:p>
          <a:p>
            <a:r>
              <a:rPr lang="en-US" dirty="0"/>
              <a:t>are better for this task, as each photon interacts through a</a:t>
            </a:r>
          </a:p>
          <a:p>
            <a:r>
              <a:rPr lang="en-US" dirty="0"/>
              <a:t>greater length with the material, transferring its energy to it.</a:t>
            </a:r>
          </a:p>
          <a:p>
            <a:r>
              <a:rPr lang="en-US" dirty="0"/>
              <a:t>• </a:t>
            </a:r>
            <a:r>
              <a:rPr lang="en-US" b="1" dirty="0"/>
              <a:t>Area </a:t>
            </a:r>
            <a:r>
              <a:rPr lang="en-US" dirty="0"/>
              <a:t>determines the rate of the X-ray events (cross</a:t>
            </a:r>
          </a:p>
          <a:p>
            <a:r>
              <a:rPr lang="en-US" dirty="0"/>
              <a:t>section). A larger area increases the number of</a:t>
            </a:r>
          </a:p>
          <a:p>
            <a:r>
              <a:rPr lang="en-US" dirty="0"/>
              <a:t>absorbed photons.</a:t>
            </a:r>
          </a:p>
          <a:p>
            <a:r>
              <a:rPr lang="en-US" dirty="0"/>
              <a:t>• </a:t>
            </a:r>
            <a:r>
              <a:rPr lang="en-US" b="1" dirty="0"/>
              <a:t>Volume </a:t>
            </a:r>
            <a:r>
              <a:rPr lang="en-US" dirty="0"/>
              <a:t>determines the heat</a:t>
            </a:r>
          </a:p>
          <a:p>
            <a:r>
              <a:rPr lang="en-US" dirty="0" smtClean="0"/>
              <a:t>capacity, </a:t>
            </a:r>
            <a:r>
              <a:rPr lang="en-US" dirty="0"/>
              <a:t>which dictates</a:t>
            </a:r>
          </a:p>
          <a:p>
            <a:r>
              <a:rPr lang="en-US" dirty="0"/>
              <a:t>the peak signal and the</a:t>
            </a:r>
          </a:p>
          <a:p>
            <a:r>
              <a:rPr lang="en-US" dirty="0"/>
              <a:t>ultimate energy resolution.</a:t>
            </a:r>
          </a:p>
          <a:p>
            <a:r>
              <a:rPr lang="en-US" dirty="0"/>
              <a:t>Larger volume reduces the signal</a:t>
            </a:r>
          </a:p>
          <a:p>
            <a:r>
              <a:rPr lang="en-US" dirty="0"/>
              <a:t>level and degrades the resolution.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20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65724"/>
          <a:stretch/>
        </p:blipFill>
        <p:spPr>
          <a:xfrm>
            <a:off x="169683" y="169498"/>
            <a:ext cx="4883084" cy="59486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4451" y="248139"/>
            <a:ext cx="5083986" cy="228295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13394" y="2531097"/>
            <a:ext cx="63786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Crossover from amplifier limited NEP (dashed line) to detector limited NEP at high 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9862" y="2883678"/>
            <a:ext cx="5005669" cy="23001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192583" y="5183818"/>
            <a:ext cx="6999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The energy resolution and (b) time constants of a SFTED X-ray calorimeter with the different</a:t>
            </a:r>
          </a:p>
          <a:p>
            <a:pPr algn="ctr"/>
            <a:r>
              <a:rPr lang="en-US" sz="1400" dirty="0"/>
              <a:t>SQUID options.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92583" y="5856571"/>
            <a:ext cx="69994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“Thermoelectric Radiation Detector Based on </a:t>
            </a:r>
            <a:r>
              <a:rPr lang="en-US" sz="1400" dirty="0" smtClean="0"/>
              <a:t>Superconductor-ferromagnet Systems</a:t>
            </a:r>
            <a:r>
              <a:rPr lang="en-US" sz="1400" dirty="0"/>
              <a:t>” </a:t>
            </a:r>
            <a:endParaRPr lang="en-US" sz="1400" dirty="0" smtClean="0"/>
          </a:p>
          <a:p>
            <a:r>
              <a:rPr lang="en-US" sz="1400" dirty="0" smtClean="0"/>
              <a:t>Phys</a:t>
            </a:r>
            <a:r>
              <a:rPr lang="en-US" sz="1400" dirty="0"/>
              <a:t>. Rev. App.. 10, 034053 (2018). </a:t>
            </a:r>
          </a:p>
        </p:txBody>
      </p:sp>
    </p:spTree>
    <p:extLst>
      <p:ext uri="{BB962C8B-B14F-4D97-AF65-F5344CB8AC3E}">
        <p14:creationId xmlns:p14="http://schemas.microsoft.com/office/powerpoint/2010/main" val="118782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kumimoji="0" lang="es-E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DIPC workshop</a:t>
            </a:r>
            <a:r>
              <a:rPr kumimoji="0" lang="en-GB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530209" y="5437634"/>
            <a:ext cx="5127326" cy="572631"/>
            <a:chOff x="3167899" y="5270573"/>
            <a:chExt cx="5127326" cy="572631"/>
          </a:xfrm>
        </p:grpSpPr>
        <p:pic>
          <p:nvPicPr>
            <p:cNvPr id="13" name="Picture 2" descr="Image result for dipc logo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66774" y="5313109"/>
              <a:ext cx="928451" cy="5300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5" name="Group 34"/>
            <p:cNvGrpSpPr/>
            <p:nvPr/>
          </p:nvGrpSpPr>
          <p:grpSpPr>
            <a:xfrm>
              <a:off x="3167899" y="5270573"/>
              <a:ext cx="4061887" cy="572631"/>
              <a:chOff x="6677025" y="3217188"/>
              <a:chExt cx="3890437" cy="519744"/>
            </a:xfrm>
          </p:grpSpPr>
          <p:pic>
            <p:nvPicPr>
              <p:cNvPr id="6" name="Picture 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483424" y="3217188"/>
                <a:ext cx="1084038" cy="5197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7" name="Picture 6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03247" y="3217188"/>
                <a:ext cx="348971" cy="4826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056" name="Picture 8" descr="Seminario/Taller: Modelado multifísico - modelos basados en ecuaciones y  optimización (San Sebastián)-Comsol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77025" y="3219780"/>
                <a:ext cx="2030112" cy="4991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" name="TextBox 1"/>
          <p:cNvSpPr txBox="1"/>
          <p:nvPr/>
        </p:nvSpPr>
        <p:spPr>
          <a:xfrm>
            <a:off x="3261445" y="4324847"/>
            <a:ext cx="5669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err="1" smtClean="0"/>
              <a:t>Materials</a:t>
            </a:r>
            <a:r>
              <a:rPr lang="es-ES" sz="2400" dirty="0" smtClean="0"/>
              <a:t> </a:t>
            </a:r>
            <a:r>
              <a:rPr lang="es-ES" sz="2400" dirty="0" err="1" smtClean="0"/>
              <a:t>for</a:t>
            </a:r>
            <a:r>
              <a:rPr lang="es-ES" sz="2400" dirty="0" smtClean="0"/>
              <a:t> Quantum Technologies </a:t>
            </a:r>
            <a:r>
              <a:rPr lang="es-ES" sz="2400" dirty="0" err="1" smtClean="0"/>
              <a:t>group</a:t>
            </a:r>
            <a:endParaRPr lang="en-US" sz="2400" dirty="0"/>
          </a:p>
        </p:txBody>
      </p:sp>
      <p:grpSp>
        <p:nvGrpSpPr>
          <p:cNvPr id="9" name="Group 8"/>
          <p:cNvGrpSpPr/>
          <p:nvPr/>
        </p:nvGrpSpPr>
        <p:grpSpPr>
          <a:xfrm>
            <a:off x="2242674" y="626184"/>
            <a:ext cx="7706652" cy="3314221"/>
            <a:chOff x="2242674" y="626184"/>
            <a:chExt cx="7706652" cy="3314221"/>
          </a:xfrm>
        </p:grpSpPr>
        <p:sp>
          <p:nvSpPr>
            <p:cNvPr id="10" name="Rectangle 9"/>
            <p:cNvSpPr/>
            <p:nvPr/>
          </p:nvSpPr>
          <p:spPr>
            <a:xfrm>
              <a:off x="5561108" y="3393871"/>
              <a:ext cx="131583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77800" indent="-177800">
                <a:defRPr/>
              </a:pPr>
              <a:r>
                <a:rPr lang="es-ES" sz="1600" dirty="0">
                  <a:solidFill>
                    <a:prstClr val="black"/>
                  </a:solidFill>
                  <a:latin typeface="Corbel"/>
                </a:rPr>
                <a:t>F.S. </a:t>
              </a:r>
              <a:r>
                <a:rPr lang="es-ES" sz="1600" dirty="0" err="1" smtClean="0">
                  <a:solidFill>
                    <a:prstClr val="black"/>
                  </a:solidFill>
                  <a:latin typeface="Corbel"/>
                </a:rPr>
                <a:t>Bergeret</a:t>
              </a:r>
              <a:r>
                <a:rPr lang="es-ES" sz="1600" dirty="0" smtClean="0">
                  <a:solidFill>
                    <a:prstClr val="black"/>
                  </a:solidFill>
                  <a:latin typeface="Corbel"/>
                </a:rPr>
                <a:t>   </a:t>
              </a:r>
              <a:endParaRPr lang="en-US" sz="1600" dirty="0">
                <a:solidFill>
                  <a:prstClr val="black"/>
                </a:solidFill>
                <a:latin typeface="Corbel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676208" y="3396580"/>
              <a:ext cx="1762227" cy="543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es-ES" sz="1600" dirty="0" smtClean="0">
                  <a:solidFill>
                    <a:prstClr val="black"/>
                  </a:solidFill>
                  <a:latin typeface="+mj-lt"/>
                </a:rPr>
                <a:t>C. </a:t>
              </a:r>
              <a:r>
                <a:rPr lang="es-ES" sz="1600" dirty="0" err="1" smtClean="0">
                  <a:solidFill>
                    <a:prstClr val="black"/>
                  </a:solidFill>
                  <a:latin typeface="+mj-lt"/>
                </a:rPr>
                <a:t>Rogero</a:t>
              </a:r>
              <a:endParaRPr lang="es-ES" sz="1600" dirty="0">
                <a:solidFill>
                  <a:prstClr val="black"/>
                </a:solidFill>
                <a:latin typeface="Tw Cen MT" panose="020B0602020104020603"/>
              </a:endParaRPr>
            </a:p>
          </p:txBody>
        </p:sp>
        <p:pic>
          <p:nvPicPr>
            <p:cNvPr id="2052" name="Picture 4" descr="Celia Rogero new director at the head of CFM – CFM – Materials Physics Center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869"/>
            <a:stretch/>
          </p:blipFill>
          <p:spPr bwMode="auto">
            <a:xfrm>
              <a:off x="2242674" y="626186"/>
              <a:ext cx="2629297" cy="23990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566082" y="626184"/>
              <a:ext cx="2383244" cy="2383244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8110786" y="3396580"/>
              <a:ext cx="1293834" cy="543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es-ES" sz="1600" dirty="0" smtClean="0">
                  <a:solidFill>
                    <a:prstClr val="black"/>
                  </a:solidFill>
                  <a:latin typeface="+mj-lt"/>
                </a:rPr>
                <a:t>M. </a:t>
              </a:r>
              <a:r>
                <a:rPr lang="es-ES" sz="1600" dirty="0" err="1" smtClean="0">
                  <a:solidFill>
                    <a:prstClr val="black"/>
                  </a:solidFill>
                  <a:latin typeface="+mj-lt"/>
                </a:rPr>
                <a:t>Ilyn</a:t>
              </a:r>
              <a:endParaRPr lang="es-ES" sz="1600" dirty="0">
                <a:solidFill>
                  <a:prstClr val="black"/>
                </a:solidFill>
                <a:latin typeface="Tw Cen MT" panose="020B0602020104020603"/>
              </a:endParaRPr>
            </a:p>
          </p:txBody>
        </p:sp>
        <p:pic>
          <p:nvPicPr>
            <p:cNvPr id="1026" name="Picture 2" descr="https://cfm.ehu.es/view/files/Perfil-Sebastian-Bergeret_mini-200x200.jp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8161" y="626184"/>
              <a:ext cx="2399072" cy="23990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7431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096" y="90659"/>
            <a:ext cx="11835559" cy="62818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783136"/>
            <a:ext cx="2030299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THz Calorimeter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67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096" y="90659"/>
            <a:ext cx="11835559" cy="62818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783136"/>
            <a:ext cx="2030299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THz Calorimeter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0275" y="90659"/>
            <a:ext cx="2969380" cy="291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964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98" y="97459"/>
            <a:ext cx="6457950" cy="34956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1759" y="220792"/>
            <a:ext cx="4752975" cy="34956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41444" y="3817856"/>
            <a:ext cx="4463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Zero bias current flowing into the N electrode as </a:t>
            </a:r>
            <a:r>
              <a:rPr lang="en-US" sz="1200" dirty="0" smtClean="0"/>
              <a:t>a function </a:t>
            </a:r>
            <a:r>
              <a:rPr lang="en-US" sz="1200" dirty="0"/>
              <a:t>of the 150 GHz illumination conditions (</a:t>
            </a:r>
            <a:r>
              <a:rPr lang="en-US" sz="1200" dirty="0" err="1"/>
              <a:t>polarisation</a:t>
            </a:r>
            <a:r>
              <a:rPr lang="en-US" sz="1200" dirty="0"/>
              <a:t>, </a:t>
            </a:r>
            <a:r>
              <a:rPr lang="en-US" sz="1200" dirty="0" smtClean="0"/>
              <a:t>and ON/OFF</a:t>
            </a:r>
            <a:r>
              <a:rPr lang="en-US" sz="1200" dirty="0"/>
              <a:t>). H = 20 </a:t>
            </a:r>
            <a:r>
              <a:rPr lang="en-US" sz="1200" dirty="0" err="1"/>
              <a:t>mT</a:t>
            </a:r>
            <a:r>
              <a:rPr lang="en-US" sz="1200" dirty="0"/>
              <a:t> along the direction of the superconductor (</a:t>
            </a:r>
            <a:r>
              <a:rPr lang="en-US" sz="1200" dirty="0" smtClean="0"/>
              <a:t>S) and </a:t>
            </a:r>
            <a:r>
              <a:rPr lang="en-US" sz="1200" dirty="0"/>
              <a:t>T = 120 </a:t>
            </a:r>
            <a:r>
              <a:rPr lang="en-US" sz="1200" dirty="0" err="1"/>
              <a:t>mK.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5414037"/>
            <a:ext cx="12191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Geng</a:t>
            </a:r>
            <a:r>
              <a:rPr lang="en-US" sz="1400" dirty="0"/>
              <a:t>, Z.; </a:t>
            </a:r>
            <a:r>
              <a:rPr lang="en-US" sz="1400" dirty="0" err="1"/>
              <a:t>Hijano</a:t>
            </a:r>
            <a:r>
              <a:rPr lang="en-US" sz="1400" dirty="0"/>
              <a:t>, A.; </a:t>
            </a:r>
            <a:r>
              <a:rPr lang="en-US" sz="1400" dirty="0" err="1"/>
              <a:t>Ilić</a:t>
            </a:r>
            <a:r>
              <a:rPr lang="en-US" sz="1400" dirty="0"/>
              <a:t>, S.; </a:t>
            </a:r>
            <a:r>
              <a:rPr lang="en-US" sz="1400" dirty="0" err="1"/>
              <a:t>Ilyn</a:t>
            </a:r>
            <a:r>
              <a:rPr lang="en-US" sz="1400" dirty="0"/>
              <a:t>, M.; </a:t>
            </a:r>
            <a:r>
              <a:rPr lang="en-US" sz="1400" dirty="0" err="1"/>
              <a:t>Maasilta</a:t>
            </a:r>
            <a:r>
              <a:rPr lang="en-US" sz="1400" dirty="0"/>
              <a:t>, I.; </a:t>
            </a:r>
            <a:r>
              <a:rPr lang="en-US" sz="1400" dirty="0" err="1"/>
              <a:t>Monfardini</a:t>
            </a:r>
            <a:r>
              <a:rPr lang="en-US" sz="1400" dirty="0"/>
              <a:t>, A.; Spies, M.; </a:t>
            </a:r>
            <a:r>
              <a:rPr lang="en-US" sz="1400" dirty="0" err="1"/>
              <a:t>Strambini</a:t>
            </a:r>
            <a:r>
              <a:rPr lang="en-US" sz="1400" dirty="0"/>
              <a:t>, E.; Virtanen, P.; </a:t>
            </a:r>
            <a:r>
              <a:rPr lang="en-US" sz="1400" dirty="0" err="1"/>
              <a:t>Calvo</a:t>
            </a:r>
            <a:r>
              <a:rPr lang="en-US" sz="1400" dirty="0"/>
              <a:t>, M.; González-</a:t>
            </a:r>
            <a:r>
              <a:rPr lang="en-US" sz="1400" dirty="0" err="1"/>
              <a:t>Orellána</a:t>
            </a:r>
            <a:r>
              <a:rPr lang="en-US" sz="1400" dirty="0"/>
              <a:t>, C.; </a:t>
            </a:r>
            <a:r>
              <a:rPr lang="en-US" sz="1400" dirty="0" err="1"/>
              <a:t>Helenius</a:t>
            </a:r>
            <a:r>
              <a:rPr lang="en-US" sz="1400" dirty="0"/>
              <a:t>, A. P.; </a:t>
            </a:r>
            <a:r>
              <a:rPr lang="en-US" sz="1400" dirty="0" err="1"/>
              <a:t>Khorshidian</a:t>
            </a:r>
            <a:r>
              <a:rPr lang="en-US" sz="1400" dirty="0"/>
              <a:t>, S.; De Araujo, C. I. L.; Levy-Bertrand, F.; </a:t>
            </a:r>
            <a:r>
              <a:rPr lang="en-US" sz="1400" dirty="0" err="1"/>
              <a:t>Rogero</a:t>
            </a:r>
            <a:r>
              <a:rPr lang="en-US" sz="1400" dirty="0"/>
              <a:t>, C.; </a:t>
            </a:r>
            <a:r>
              <a:rPr lang="en-US" sz="1400" dirty="0" err="1"/>
              <a:t>Giazotto</a:t>
            </a:r>
            <a:r>
              <a:rPr lang="en-US" sz="1400" dirty="0"/>
              <a:t>, F.; </a:t>
            </a:r>
            <a:r>
              <a:rPr lang="en-US" sz="1400" dirty="0" err="1"/>
              <a:t>Bergeret</a:t>
            </a:r>
            <a:r>
              <a:rPr lang="en-US" sz="1400" dirty="0"/>
              <a:t>, F. S.; </a:t>
            </a:r>
            <a:r>
              <a:rPr lang="en-US" sz="1400" dirty="0" err="1"/>
              <a:t>Heikkilä</a:t>
            </a:r>
            <a:r>
              <a:rPr lang="en-US" sz="1400" dirty="0"/>
              <a:t>, T. T. </a:t>
            </a:r>
            <a:endParaRPr lang="en-US" sz="1400" dirty="0" smtClean="0"/>
          </a:p>
          <a:p>
            <a:r>
              <a:rPr lang="en-US" sz="1400" dirty="0" smtClean="0"/>
              <a:t>Superconductor-Ferromagnet </a:t>
            </a:r>
            <a:r>
              <a:rPr lang="en-US" sz="1400" dirty="0"/>
              <a:t>Hybrids for Non-Reciprocal Electronics and Detectors. </a:t>
            </a:r>
            <a:endParaRPr lang="en-US" sz="1400" dirty="0" smtClean="0"/>
          </a:p>
          <a:p>
            <a:r>
              <a:rPr lang="en-US" sz="1400" dirty="0" err="1" smtClean="0"/>
              <a:t>Supercond</a:t>
            </a:r>
            <a:r>
              <a:rPr lang="en-US" sz="1400" dirty="0"/>
              <a:t>. Sci. Technol. 2023, 36 (12), </a:t>
            </a:r>
            <a:r>
              <a:rPr lang="en-US" sz="1400" dirty="0" smtClean="0"/>
              <a:t>123001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870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1047" y="0"/>
            <a:ext cx="10590953" cy="63440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4268" y="103695"/>
            <a:ext cx="3912124" cy="224676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b="1" i="1" dirty="0">
                <a:latin typeface="AvenirNext-BoldItalic"/>
              </a:rPr>
              <a:t>Bolometer integrating </a:t>
            </a:r>
            <a:r>
              <a:rPr lang="en-US" sz="1400" b="1" i="1" dirty="0" err="1">
                <a:latin typeface="AvenirNext-BoldItalic"/>
              </a:rPr>
              <a:t>Tiebow</a:t>
            </a:r>
            <a:r>
              <a:rPr lang="en-US" sz="1400" b="1" i="1" dirty="0">
                <a:latin typeface="AvenirNext-BoldItalic"/>
              </a:rPr>
              <a:t> antennas for detection of radiation in the THz </a:t>
            </a:r>
            <a:r>
              <a:rPr lang="en-US" sz="1400" b="1" i="1" dirty="0" smtClean="0">
                <a:latin typeface="AvenirNext-BoldItalic"/>
              </a:rPr>
              <a:t>range </a:t>
            </a:r>
          </a:p>
          <a:p>
            <a:r>
              <a:rPr lang="en-US" sz="1400" i="1" dirty="0" smtClean="0">
                <a:latin typeface="AvenirNext-Italic"/>
              </a:rPr>
              <a:t>A nearby capacitor </a:t>
            </a:r>
            <a:r>
              <a:rPr lang="en-US" sz="1400" i="1" dirty="0">
                <a:latin typeface="AvenirNext-Italic"/>
              </a:rPr>
              <a:t>is used to create a resonator. </a:t>
            </a:r>
            <a:endParaRPr lang="en-US" sz="1400" i="1" dirty="0" smtClean="0">
              <a:latin typeface="AvenirNext-Italic"/>
            </a:endParaRPr>
          </a:p>
          <a:p>
            <a:r>
              <a:rPr lang="en-US" sz="1400" i="1" dirty="0" smtClean="0">
                <a:latin typeface="AvenirNext-Italic"/>
              </a:rPr>
              <a:t>The </a:t>
            </a:r>
            <a:r>
              <a:rPr lang="en-US" sz="1400" i="1" dirty="0">
                <a:latin typeface="AvenirNext-Italic"/>
              </a:rPr>
              <a:t>feed line on top of the image is used to read </a:t>
            </a:r>
            <a:r>
              <a:rPr lang="en-US" sz="1400" i="1" dirty="0" smtClean="0">
                <a:latin typeface="AvenirNext-Italic"/>
              </a:rPr>
              <a:t>the changes </a:t>
            </a:r>
            <a:r>
              <a:rPr lang="en-US" sz="1400" i="1" dirty="0">
                <a:latin typeface="AvenirNext-Italic"/>
              </a:rPr>
              <a:t>in amplitude and phase of a bias signal</a:t>
            </a:r>
            <a:r>
              <a:rPr lang="en-US" sz="1400" i="1" dirty="0" smtClean="0">
                <a:latin typeface="AvenirNext-Italic"/>
              </a:rPr>
              <a:t>.</a:t>
            </a:r>
          </a:p>
          <a:p>
            <a:r>
              <a:rPr lang="en-US" sz="1400" i="1" dirty="0" smtClean="0">
                <a:latin typeface="AvenirNext-Italic"/>
              </a:rPr>
              <a:t>Antenna is fabricated from </a:t>
            </a:r>
            <a:r>
              <a:rPr lang="en-US" sz="1400" i="1" dirty="0" err="1" smtClean="0">
                <a:latin typeface="AvenirNext-Italic"/>
              </a:rPr>
              <a:t>theSC</a:t>
            </a:r>
            <a:r>
              <a:rPr lang="en-US" sz="1400" i="1" dirty="0" smtClean="0">
                <a:latin typeface="AvenirNext-Italic"/>
              </a:rPr>
              <a:t> material with bigger </a:t>
            </a:r>
            <a:r>
              <a:rPr lang="en-US" sz="1400" i="1" dirty="0" err="1" smtClean="0">
                <a:latin typeface="AvenirNext-Italic"/>
              </a:rPr>
              <a:t>bangap</a:t>
            </a:r>
            <a:endParaRPr lang="en-US" sz="1400" i="1" dirty="0" smtClean="0">
              <a:latin typeface="AvenirNext-Italic"/>
            </a:endParaRP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54909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0" y="182502"/>
            <a:ext cx="12140950" cy="45591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0" y="182502"/>
            <a:ext cx="5143500" cy="3429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3611502"/>
            <a:ext cx="519455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dirty="0"/>
              <a:t>Design of the </a:t>
            </a:r>
            <a:r>
              <a:rPr lang="en-US" sz="1200" dirty="0" err="1"/>
              <a:t>iKID</a:t>
            </a:r>
            <a:r>
              <a:rPr lang="en-US" sz="1200" dirty="0"/>
              <a:t> readout scheme with two </a:t>
            </a:r>
            <a:r>
              <a:rPr lang="en-US" sz="1200" dirty="0" smtClean="0"/>
              <a:t>different materials </a:t>
            </a:r>
            <a:r>
              <a:rPr lang="en-US" sz="1200" dirty="0"/>
              <a:t>design (a) Resonators (in blue) are to connect to </a:t>
            </a:r>
            <a:r>
              <a:rPr lang="en-US" sz="1200" dirty="0" smtClean="0"/>
              <a:t>the detectors </a:t>
            </a:r>
            <a:r>
              <a:rPr lang="en-US" sz="1200" dirty="0"/>
              <a:t>(not shown) via the dc-current lines (in red). The </a:t>
            </a:r>
            <a:r>
              <a:rPr lang="en-US" sz="1200" dirty="0" smtClean="0"/>
              <a:t>blue horizontal </a:t>
            </a:r>
            <a:r>
              <a:rPr lang="en-US" sz="1200" dirty="0"/>
              <a:t>line is a readout line to monitor the </a:t>
            </a:r>
            <a:r>
              <a:rPr lang="en-US" sz="1200" dirty="0" smtClean="0"/>
              <a:t>resonance frequencies</a:t>
            </a:r>
            <a:r>
              <a:rPr lang="en-US" sz="1200" dirty="0"/>
              <a:t>. (b) Zoom on a resonator.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5414037"/>
            <a:ext cx="12191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Geng</a:t>
            </a:r>
            <a:r>
              <a:rPr lang="en-US" sz="1400" dirty="0"/>
              <a:t>, Z.; </a:t>
            </a:r>
            <a:r>
              <a:rPr lang="en-US" sz="1400" dirty="0" err="1"/>
              <a:t>Hijano</a:t>
            </a:r>
            <a:r>
              <a:rPr lang="en-US" sz="1400" dirty="0"/>
              <a:t>, A.; </a:t>
            </a:r>
            <a:r>
              <a:rPr lang="en-US" sz="1400" dirty="0" err="1"/>
              <a:t>Ilić</a:t>
            </a:r>
            <a:r>
              <a:rPr lang="en-US" sz="1400" dirty="0"/>
              <a:t>, S.; </a:t>
            </a:r>
            <a:r>
              <a:rPr lang="en-US" sz="1400" dirty="0" err="1"/>
              <a:t>Ilyn</a:t>
            </a:r>
            <a:r>
              <a:rPr lang="en-US" sz="1400" dirty="0"/>
              <a:t>, M.; </a:t>
            </a:r>
            <a:r>
              <a:rPr lang="en-US" sz="1400" dirty="0" err="1"/>
              <a:t>Maasilta</a:t>
            </a:r>
            <a:r>
              <a:rPr lang="en-US" sz="1400" dirty="0"/>
              <a:t>, I.; </a:t>
            </a:r>
            <a:r>
              <a:rPr lang="en-US" sz="1400" dirty="0" err="1"/>
              <a:t>Monfardini</a:t>
            </a:r>
            <a:r>
              <a:rPr lang="en-US" sz="1400" dirty="0"/>
              <a:t>, A.; Spies, M.; </a:t>
            </a:r>
            <a:r>
              <a:rPr lang="en-US" sz="1400" dirty="0" err="1"/>
              <a:t>Strambini</a:t>
            </a:r>
            <a:r>
              <a:rPr lang="en-US" sz="1400" dirty="0"/>
              <a:t>, E.; Virtanen, P.; </a:t>
            </a:r>
            <a:r>
              <a:rPr lang="en-US" sz="1400" dirty="0" err="1"/>
              <a:t>Calvo</a:t>
            </a:r>
            <a:r>
              <a:rPr lang="en-US" sz="1400" dirty="0"/>
              <a:t>, M.; González-</a:t>
            </a:r>
            <a:r>
              <a:rPr lang="en-US" sz="1400" dirty="0" err="1"/>
              <a:t>Orellána</a:t>
            </a:r>
            <a:r>
              <a:rPr lang="en-US" sz="1400" dirty="0"/>
              <a:t>, C.; </a:t>
            </a:r>
            <a:r>
              <a:rPr lang="en-US" sz="1400" dirty="0" err="1"/>
              <a:t>Helenius</a:t>
            </a:r>
            <a:r>
              <a:rPr lang="en-US" sz="1400" dirty="0"/>
              <a:t>, A. P.; </a:t>
            </a:r>
            <a:r>
              <a:rPr lang="en-US" sz="1400" dirty="0" err="1"/>
              <a:t>Khorshidian</a:t>
            </a:r>
            <a:r>
              <a:rPr lang="en-US" sz="1400" dirty="0"/>
              <a:t>, S.; De Araujo, C. I. L.; Levy-Bertrand, F.; </a:t>
            </a:r>
            <a:r>
              <a:rPr lang="en-US" sz="1400" dirty="0" err="1"/>
              <a:t>Rogero</a:t>
            </a:r>
            <a:r>
              <a:rPr lang="en-US" sz="1400" dirty="0"/>
              <a:t>, C.; </a:t>
            </a:r>
            <a:r>
              <a:rPr lang="en-US" sz="1400" dirty="0" err="1"/>
              <a:t>Giazotto</a:t>
            </a:r>
            <a:r>
              <a:rPr lang="en-US" sz="1400" dirty="0"/>
              <a:t>, F.; </a:t>
            </a:r>
            <a:r>
              <a:rPr lang="en-US" sz="1400" dirty="0" err="1"/>
              <a:t>Bergeret</a:t>
            </a:r>
            <a:r>
              <a:rPr lang="en-US" sz="1400" dirty="0"/>
              <a:t>, F. S.; </a:t>
            </a:r>
            <a:r>
              <a:rPr lang="en-US" sz="1400" dirty="0" err="1"/>
              <a:t>Heikkilä</a:t>
            </a:r>
            <a:r>
              <a:rPr lang="en-US" sz="1400" dirty="0"/>
              <a:t>, T. T. </a:t>
            </a:r>
            <a:endParaRPr lang="en-US" sz="1400" dirty="0" smtClean="0"/>
          </a:p>
          <a:p>
            <a:r>
              <a:rPr lang="en-US" sz="1400" dirty="0" smtClean="0"/>
              <a:t>Superconductor-Ferromagnet </a:t>
            </a:r>
            <a:r>
              <a:rPr lang="en-US" sz="1400" dirty="0"/>
              <a:t>Hybrids for Non-Reciprocal Electronics and Detectors. </a:t>
            </a:r>
            <a:endParaRPr lang="en-US" sz="1400" dirty="0" smtClean="0"/>
          </a:p>
          <a:p>
            <a:r>
              <a:rPr lang="en-US" sz="1400" dirty="0" err="1" smtClean="0"/>
              <a:t>Supercond</a:t>
            </a:r>
            <a:r>
              <a:rPr lang="en-US" sz="1400" dirty="0"/>
              <a:t>. Sci. Technol. 2023, 36 (12), </a:t>
            </a:r>
            <a:r>
              <a:rPr lang="en-US" sz="1400" dirty="0" smtClean="0"/>
              <a:t>123001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7154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70927" y="1535927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Cryogenic thermoelectric element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Self-powered sensor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Thermoelectric detector of  X-ray radiation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400" dirty="0"/>
              <a:t> NEP of 1..10 </a:t>
            </a:r>
            <a:r>
              <a:rPr lang="en-US" sz="2400" dirty="0" err="1"/>
              <a:t>aW</a:t>
            </a:r>
            <a:r>
              <a:rPr lang="en-US" sz="2400" dirty="0"/>
              <a:t>/(Hz)**1/2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400" dirty="0"/>
              <a:t>energy resolution of 2 eV at 6 </a:t>
            </a:r>
            <a:r>
              <a:rPr lang="en-US" sz="2400" dirty="0" err="1"/>
              <a:t>keV</a:t>
            </a:r>
            <a:r>
              <a:rPr lang="en-US" sz="2400" dirty="0"/>
              <a:t>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400" dirty="0"/>
              <a:t>pulse decay times down below 100 </a:t>
            </a:r>
            <a:r>
              <a:rPr lang="en-US" sz="2400" dirty="0" err="1"/>
              <a:t>μs</a:t>
            </a:r>
            <a:r>
              <a:rPr lang="en-US" sz="24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Thermoelectric detector of THz (here, 100 GHz to 1.5 THz) radiation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400" dirty="0"/>
              <a:t>NEP of 1..10 </a:t>
            </a:r>
            <a:r>
              <a:rPr lang="en-US" sz="2400" dirty="0" err="1"/>
              <a:t>aW</a:t>
            </a:r>
            <a:r>
              <a:rPr lang="en-US" sz="2400" dirty="0"/>
              <a:t>/(Hz)**1/2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400" dirty="0"/>
              <a:t>time constant below 100 ps.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3662" y="215735"/>
            <a:ext cx="11464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Corbel"/>
              </a:rPr>
              <a:t>What’s new in the bolometers Based </a:t>
            </a:r>
            <a:r>
              <a:rPr lang="en-US" sz="2800" dirty="0">
                <a:solidFill>
                  <a:prstClr val="black"/>
                </a:solidFill>
                <a:latin typeface="Corbel"/>
              </a:rPr>
              <a:t>on </a:t>
            </a:r>
            <a:r>
              <a:rPr lang="en-US" sz="2800" dirty="0" smtClean="0">
                <a:solidFill>
                  <a:prstClr val="black"/>
                </a:solidFill>
                <a:latin typeface="Corbel"/>
              </a:rPr>
              <a:t>Co/</a:t>
            </a:r>
            <a:r>
              <a:rPr lang="en-US" sz="2800" dirty="0" err="1" smtClean="0">
                <a:solidFill>
                  <a:prstClr val="black"/>
                </a:solidFill>
                <a:latin typeface="Corbel"/>
              </a:rPr>
              <a:t>AlOx</a:t>
            </a:r>
            <a:r>
              <a:rPr lang="en-US" sz="2800" dirty="0" smtClean="0">
                <a:solidFill>
                  <a:prstClr val="black"/>
                </a:solidFill>
                <a:latin typeface="Corbel"/>
              </a:rPr>
              <a:t>/Al/</a:t>
            </a:r>
            <a:r>
              <a:rPr lang="en-US" sz="2800" dirty="0" err="1" smtClean="0">
                <a:solidFill>
                  <a:prstClr val="black"/>
                </a:solidFill>
                <a:latin typeface="Corbel"/>
              </a:rPr>
              <a:t>EuS</a:t>
            </a:r>
            <a:r>
              <a:rPr lang="en-US" sz="2800" dirty="0" smtClean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Corbel"/>
              </a:rPr>
              <a:t>Tunneling </a:t>
            </a:r>
            <a:r>
              <a:rPr lang="en-US" sz="2800" dirty="0" smtClean="0">
                <a:solidFill>
                  <a:prstClr val="black"/>
                </a:solidFill>
                <a:latin typeface="Corbel"/>
              </a:rPr>
              <a:t>Junctions?</a:t>
            </a:r>
            <a:endParaRPr lang="en-US" sz="2800" dirty="0">
              <a:solidFill>
                <a:prstClr val="black"/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0307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0712" y="52387"/>
            <a:ext cx="8110587" cy="636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5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328" y="761836"/>
            <a:ext cx="4571116" cy="52839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3080" y="817868"/>
            <a:ext cx="6029325" cy="36290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52020" y="4446893"/>
            <a:ext cx="517641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Measured (left) and modeled (right) transmission </a:t>
            </a:r>
            <a:r>
              <a:rPr lang="en-US" sz="1400" dirty="0" err="1"/>
              <a:t>func</a:t>
            </a:r>
            <a:r>
              <a:rPr lang="en-US" sz="1400" dirty="0"/>
              <a:t>-</a:t>
            </a:r>
          </a:p>
          <a:p>
            <a:r>
              <a:rPr lang="en-US" sz="1400" dirty="0" err="1"/>
              <a:t>tions</a:t>
            </a:r>
            <a:r>
              <a:rPr lang="en-US" sz="1400" dirty="0"/>
              <a:t> of the HS. The right plot is the function </a:t>
            </a:r>
            <a:r>
              <a:rPr lang="en-US" sz="1400" dirty="0" smtClean="0"/>
              <a:t>f(ω), </a:t>
            </a:r>
            <a:r>
              <a:rPr lang="en-US" sz="1400" dirty="0"/>
              <a:t>based</a:t>
            </a:r>
          </a:p>
          <a:p>
            <a:r>
              <a:rPr lang="en-US" sz="1400" dirty="0"/>
              <a:t>on the second quantization of coupled harmonic oscillators, while</a:t>
            </a:r>
          </a:p>
          <a:p>
            <a:r>
              <a:rPr lang="en-US" sz="1400" dirty="0"/>
              <a:t>the left one is a SO-to-readout (see Fig. 2) transmission measure-</a:t>
            </a:r>
          </a:p>
          <a:p>
            <a:r>
              <a:rPr lang="en-US" sz="1400" dirty="0" err="1"/>
              <a:t>ment</a:t>
            </a:r>
            <a:r>
              <a:rPr lang="en-US" sz="1400" dirty="0"/>
              <a:t> with the JPA off, performed at 90 </a:t>
            </a:r>
            <a:r>
              <a:rPr lang="en-US" sz="1400" dirty="0" err="1"/>
              <a:t>mK.</a:t>
            </a:r>
            <a:r>
              <a:rPr lang="en-US" sz="1400" dirty="0"/>
              <a:t> Color scales are in</a:t>
            </a:r>
          </a:p>
          <a:p>
            <a:r>
              <a:rPr lang="en-US" sz="1400" dirty="0"/>
              <a:t>arbitrary units (brighter colors correspond to higher amplitudes).</a:t>
            </a:r>
          </a:p>
          <a:p>
            <a:r>
              <a:rPr lang="en-US" sz="1400" dirty="0"/>
              <a:t>The dashed line in the left plot identifies the low-frequency hybrid</a:t>
            </a:r>
          </a:p>
          <a:p>
            <a:r>
              <a:rPr lang="en-US" sz="1400" dirty="0"/>
              <a:t>mode, having resonant frequencies ω1 and linewidths γ1.</a:t>
            </a:r>
          </a:p>
        </p:txBody>
      </p:sp>
    </p:spTree>
    <p:extLst>
      <p:ext uri="{BB962C8B-B14F-4D97-AF65-F5344CB8AC3E}">
        <p14:creationId xmlns:p14="http://schemas.microsoft.com/office/powerpoint/2010/main" val="371199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/>
          <a:stretch/>
        </p:blipFill>
        <p:spPr>
          <a:xfrm>
            <a:off x="615057" y="231246"/>
            <a:ext cx="4861915" cy="4085838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" name="Imagen 8"/>
          <p:cNvPicPr/>
          <p:nvPr/>
        </p:nvPicPr>
        <p:blipFill>
          <a:blip r:embed="rId3"/>
          <a:srcRect r="66556"/>
          <a:stretch/>
        </p:blipFill>
        <p:spPr>
          <a:xfrm>
            <a:off x="7282555" y="14429"/>
            <a:ext cx="3930017" cy="4472728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0" y="4571117"/>
            <a:ext cx="121920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1400" dirty="0"/>
              <a:t>(1)</a:t>
            </a:r>
            <a:r>
              <a:rPr lang="en-US" sz="1400" dirty="0" err="1"/>
              <a:t>Tabuchi</a:t>
            </a:r>
            <a:r>
              <a:rPr lang="en-US" sz="1400" dirty="0"/>
              <a:t>, Y.; </a:t>
            </a:r>
            <a:r>
              <a:rPr lang="en-US" sz="1400" dirty="0" err="1"/>
              <a:t>Ishino</a:t>
            </a:r>
            <a:r>
              <a:rPr lang="en-US" sz="1400" dirty="0"/>
              <a:t>, S.; Noguchi, A.; Ishikawa, T.; Yamazaki, R.; </a:t>
            </a:r>
            <a:r>
              <a:rPr lang="en-US" sz="1400" dirty="0" err="1"/>
              <a:t>Usami</a:t>
            </a:r>
            <a:r>
              <a:rPr lang="en-US" sz="1400" dirty="0"/>
              <a:t>, K.; Nakamura, Y. Coherent Coupling between a Ferromagnetic Magnon and a Superconducting Qubit. Science 2015, 349 (6246), 405–408. https://doi.org/10.1126/science.aaa3693.       </a:t>
            </a:r>
            <a:endParaRPr lang="en-US" sz="1400" dirty="0" smtClean="0"/>
          </a:p>
          <a:p>
            <a:r>
              <a:rPr lang="en-US" sz="1400" dirty="0" smtClean="0"/>
              <a:t> </a:t>
            </a:r>
            <a:r>
              <a:rPr lang="en-US" sz="1400" dirty="0"/>
              <a:t>(2)</a:t>
            </a:r>
            <a:r>
              <a:rPr lang="en-US" sz="1400" dirty="0" err="1"/>
              <a:t>Lachance-Quirion</a:t>
            </a:r>
            <a:r>
              <a:rPr lang="en-US" sz="1400" dirty="0"/>
              <a:t>, D.; </a:t>
            </a:r>
            <a:r>
              <a:rPr lang="en-US" sz="1400" dirty="0" err="1"/>
              <a:t>Tabuchi</a:t>
            </a:r>
            <a:r>
              <a:rPr lang="en-US" sz="1400" dirty="0"/>
              <a:t>, Y.; </a:t>
            </a:r>
            <a:r>
              <a:rPr lang="en-US" sz="1400" dirty="0" err="1"/>
              <a:t>Gloppe</a:t>
            </a:r>
            <a:r>
              <a:rPr lang="en-US" sz="1400" dirty="0"/>
              <a:t>, A.; </a:t>
            </a:r>
            <a:r>
              <a:rPr lang="en-US" sz="1400" dirty="0" err="1"/>
              <a:t>Usami</a:t>
            </a:r>
            <a:r>
              <a:rPr lang="en-US" sz="1400" dirty="0"/>
              <a:t>, K.; Nakamura, Y. Hybrid Quantum Systems Based on Magnonics. Appl. Phys. Express 2019, 12 (7), 070101. https://doi.org/10.7567/1882-0786/ab248d.       </a:t>
            </a:r>
            <a:endParaRPr lang="en-US" sz="1400" dirty="0" smtClean="0"/>
          </a:p>
          <a:p>
            <a:r>
              <a:rPr lang="en-US" sz="1400" dirty="0" smtClean="0"/>
              <a:t> </a:t>
            </a:r>
            <a:r>
              <a:rPr lang="en-US" sz="1400" dirty="0"/>
              <a:t>(3)</a:t>
            </a:r>
            <a:r>
              <a:rPr lang="en-US" sz="1400" dirty="0" err="1"/>
              <a:t>Lachance-Quirion</a:t>
            </a:r>
            <a:r>
              <a:rPr lang="en-US" sz="1400" dirty="0"/>
              <a:t>, D.; </a:t>
            </a:r>
            <a:r>
              <a:rPr lang="en-US" sz="1400" dirty="0" err="1"/>
              <a:t>Wolski</a:t>
            </a:r>
            <a:r>
              <a:rPr lang="en-US" sz="1400" dirty="0"/>
              <a:t>, S. P.; </a:t>
            </a:r>
            <a:r>
              <a:rPr lang="en-US" sz="1400" dirty="0" err="1"/>
              <a:t>Tabuchi</a:t>
            </a:r>
            <a:r>
              <a:rPr lang="en-US" sz="1400" dirty="0"/>
              <a:t>, Y.; </a:t>
            </a:r>
            <a:r>
              <a:rPr lang="en-US" sz="1400" dirty="0" err="1"/>
              <a:t>Kono</a:t>
            </a:r>
            <a:r>
              <a:rPr lang="en-US" sz="1400" dirty="0"/>
              <a:t>, S.; </a:t>
            </a:r>
            <a:r>
              <a:rPr lang="en-US" sz="1400" dirty="0" err="1"/>
              <a:t>Usami</a:t>
            </a:r>
            <a:r>
              <a:rPr lang="en-US" sz="1400" dirty="0"/>
              <a:t>, K.; Nakamura, Y. Entanglement-Based Single-Shot Detection of a Single Magnon with a Superconducting Qubit. Science 2020, 367 (6476), 425–428. https://doi.org/10.1126/science.aaz9236.        </a:t>
            </a:r>
            <a:endParaRPr lang="en-US" sz="1400" dirty="0" smtClean="0"/>
          </a:p>
          <a:p>
            <a:r>
              <a:rPr lang="en-US" sz="1400" dirty="0" smtClean="0"/>
              <a:t>(</a:t>
            </a:r>
            <a:r>
              <a:rPr lang="en-US" sz="1400" dirty="0"/>
              <a:t>4)Clerk, A. A.; </a:t>
            </a:r>
            <a:r>
              <a:rPr lang="en-US" sz="1400" dirty="0" err="1"/>
              <a:t>Lehnert</a:t>
            </a:r>
            <a:r>
              <a:rPr lang="en-US" sz="1400" dirty="0"/>
              <a:t>, K. W.; </a:t>
            </a:r>
            <a:r>
              <a:rPr lang="en-US" sz="1400" dirty="0" err="1"/>
              <a:t>Bertet</a:t>
            </a:r>
            <a:r>
              <a:rPr lang="en-US" sz="1400" dirty="0"/>
              <a:t>, P.; </a:t>
            </a:r>
            <a:r>
              <a:rPr lang="en-US" sz="1400" dirty="0" err="1"/>
              <a:t>Petta</a:t>
            </a:r>
            <a:r>
              <a:rPr lang="en-US" sz="1400" dirty="0"/>
              <a:t>, J. R.; Nakamura, Y. Hybrid Quantum Systems with Circuit Quantum Electrodynamics. Nat. Phys. 2020, 16 (3), 257–267. https://doi.org/10.1038/s41567-020-0797-9. </a:t>
            </a:r>
          </a:p>
        </p:txBody>
      </p:sp>
    </p:spTree>
    <p:extLst>
      <p:ext uri="{BB962C8B-B14F-4D97-AF65-F5344CB8AC3E}">
        <p14:creationId xmlns:p14="http://schemas.microsoft.com/office/powerpoint/2010/main" val="116391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060" y="1127060"/>
            <a:ext cx="4892410" cy="381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27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441" y="877998"/>
            <a:ext cx="9702728" cy="545995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3662" y="215735"/>
            <a:ext cx="11464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Corbel"/>
              </a:rPr>
              <a:t>What’s new in the bolometers Based </a:t>
            </a:r>
            <a:r>
              <a:rPr lang="en-US" sz="2800" dirty="0">
                <a:solidFill>
                  <a:prstClr val="black"/>
                </a:solidFill>
                <a:latin typeface="Corbel"/>
              </a:rPr>
              <a:t>on </a:t>
            </a:r>
            <a:r>
              <a:rPr lang="en-US" sz="2800" dirty="0" smtClean="0">
                <a:solidFill>
                  <a:prstClr val="black"/>
                </a:solidFill>
                <a:latin typeface="Corbel"/>
              </a:rPr>
              <a:t>Co/</a:t>
            </a:r>
            <a:r>
              <a:rPr lang="en-US" sz="2800" dirty="0" err="1" smtClean="0">
                <a:solidFill>
                  <a:prstClr val="black"/>
                </a:solidFill>
                <a:latin typeface="Corbel"/>
              </a:rPr>
              <a:t>AlOx</a:t>
            </a:r>
            <a:r>
              <a:rPr lang="en-US" sz="2800" dirty="0" smtClean="0">
                <a:solidFill>
                  <a:prstClr val="black"/>
                </a:solidFill>
                <a:latin typeface="Corbel"/>
              </a:rPr>
              <a:t>/Al/</a:t>
            </a:r>
            <a:r>
              <a:rPr lang="en-US" sz="2800" dirty="0" err="1" smtClean="0">
                <a:solidFill>
                  <a:prstClr val="black"/>
                </a:solidFill>
                <a:latin typeface="Corbel"/>
              </a:rPr>
              <a:t>EuS</a:t>
            </a:r>
            <a:r>
              <a:rPr lang="en-US" sz="2800" dirty="0" smtClean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Corbel"/>
              </a:rPr>
              <a:t>Tunneling </a:t>
            </a:r>
            <a:r>
              <a:rPr lang="en-US" sz="2800" dirty="0" smtClean="0">
                <a:solidFill>
                  <a:prstClr val="black"/>
                </a:solidFill>
                <a:latin typeface="Corbel"/>
              </a:rPr>
              <a:t>Junctions?</a:t>
            </a:r>
            <a:endParaRPr lang="en-US" sz="2800" dirty="0">
              <a:solidFill>
                <a:prstClr val="black"/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42638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060" y="1127060"/>
            <a:ext cx="4892410" cy="38128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460" y="486568"/>
            <a:ext cx="5988220" cy="4810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2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Text 1"/>
          <p:cNvSpPr/>
          <p:nvPr/>
        </p:nvSpPr>
        <p:spPr>
          <a:xfrm>
            <a:off x="906548" y="576061"/>
            <a:ext cx="10711080" cy="600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>
              <a:lnSpc>
                <a:spcPct val="100000"/>
              </a:lnSpc>
            </a:pPr>
            <a:r>
              <a:rPr lang="en-US" sz="2000" b="1" i="1" strike="noStrike" spc="-1" dirty="0">
                <a:solidFill>
                  <a:srgbClr val="5A6270"/>
                </a:solidFill>
                <a:latin typeface="Calibri"/>
                <a:ea typeface="Calibri"/>
              </a:rPr>
              <a:t>S/FI/S sandwich on the CPW strip = slow-wave cavity; </a:t>
            </a:r>
            <a:r>
              <a:rPr lang="en-US" sz="2000" b="1" i="1" strike="noStrike" spc="-1" dirty="0" err="1">
                <a:solidFill>
                  <a:srgbClr val="5A6270"/>
                </a:solidFill>
                <a:latin typeface="Calibri"/>
                <a:ea typeface="Calibri"/>
              </a:rPr>
              <a:t>EuS</a:t>
            </a:r>
            <a:r>
              <a:rPr lang="en-US" sz="2000" b="1" i="1" strike="noStrike" spc="-1" dirty="0">
                <a:solidFill>
                  <a:srgbClr val="5A6270"/>
                </a:solidFill>
                <a:latin typeface="Calibri"/>
                <a:ea typeface="Calibri"/>
              </a:rPr>
              <a:t> magnons hybridize with its </a:t>
            </a:r>
            <a:r>
              <a:rPr lang="en-US" sz="2000" b="1" i="1" strike="noStrike" spc="-1" dirty="0" err="1">
                <a:solidFill>
                  <a:srgbClr val="5A6270"/>
                </a:solidFill>
                <a:latin typeface="Calibri"/>
                <a:ea typeface="Calibri"/>
              </a:rPr>
              <a:t>Swihart</a:t>
            </a:r>
            <a:r>
              <a:rPr lang="en-US" sz="2000" b="1" i="1" strike="noStrike" spc="-1" dirty="0">
                <a:solidFill>
                  <a:srgbClr val="5A6270"/>
                </a:solidFill>
                <a:latin typeface="Calibri"/>
                <a:ea typeface="Calibri"/>
              </a:rPr>
              <a:t> modes</a:t>
            </a:r>
            <a:endParaRPr lang="en-US" sz="20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6" name="Image 0" descr="/tmp/schematic_hi-1.png"/>
          <p:cNvPicPr/>
          <p:nvPr/>
        </p:nvPicPr>
        <p:blipFill>
          <a:blip r:embed="rId2"/>
          <a:stretch/>
        </p:blipFill>
        <p:spPr>
          <a:xfrm>
            <a:off x="668640" y="1780200"/>
            <a:ext cx="7823880" cy="3899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" name="Text 2"/>
          <p:cNvSpPr/>
          <p:nvPr/>
        </p:nvSpPr>
        <p:spPr>
          <a:xfrm>
            <a:off x="9090120" y="2358720"/>
            <a:ext cx="2239200" cy="2911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2280" indent="-152280" defTabSz="457200">
              <a:lnSpc>
                <a:spcPct val="100000"/>
              </a:lnSpc>
              <a:spcAft>
                <a:spcPts val="1001"/>
              </a:spcAft>
              <a:buClr>
                <a:srgbClr val="2A2F3A"/>
              </a:buClr>
              <a:buFont typeface="Symbol" charset="2"/>
              <a:buChar char=""/>
            </a:pPr>
            <a:r>
              <a:rPr lang="en-US" sz="1150" b="1" strike="noStrike" spc="-1">
                <a:solidFill>
                  <a:srgbClr val="2A2F3A"/>
                </a:solidFill>
                <a:latin typeface="Calibri"/>
                <a:ea typeface="Calibri"/>
              </a:rPr>
              <a:t>Al CPW driven in transmission — we measure S21(f, H0) with a VNA</a:t>
            </a:r>
            <a:endParaRPr lang="en-US" sz="1150" b="0" strike="noStrike" spc="-1">
              <a:solidFill>
                <a:srgbClr val="000000"/>
              </a:solidFill>
              <a:latin typeface="Calibri"/>
            </a:endParaRPr>
          </a:p>
          <a:p>
            <a:pPr marL="152280" indent="-152280" defTabSz="457200">
              <a:lnSpc>
                <a:spcPct val="100000"/>
              </a:lnSpc>
              <a:spcAft>
                <a:spcPts val="1001"/>
              </a:spcAft>
              <a:buClr>
                <a:srgbClr val="2A2F3A"/>
              </a:buClr>
              <a:buFont typeface="Symbol" charset="2"/>
              <a:buChar char=""/>
            </a:pPr>
            <a:r>
              <a:rPr lang="en-US" sz="1150" b="0" strike="noStrike" spc="-1">
                <a:solidFill>
                  <a:srgbClr val="2A2F3A"/>
                </a:solidFill>
                <a:latin typeface="Calibri"/>
                <a:ea typeface="Calibri"/>
              </a:rPr>
              <a:t>EuS/Al bilayer on the strip forms a vertical Al/EuS/Al = S/FI/S stack</a:t>
            </a:r>
            <a:endParaRPr lang="en-US" sz="1150" b="0" strike="noStrike" spc="-1">
              <a:solidFill>
                <a:srgbClr val="000000"/>
              </a:solidFill>
              <a:latin typeface="Calibri"/>
            </a:endParaRPr>
          </a:p>
          <a:p>
            <a:pPr marL="152280" indent="-152280" defTabSz="457200">
              <a:lnSpc>
                <a:spcPct val="100000"/>
              </a:lnSpc>
              <a:spcAft>
                <a:spcPts val="1001"/>
              </a:spcAft>
              <a:buClr>
                <a:srgbClr val="2A2F3A"/>
              </a:buClr>
              <a:buFont typeface="Symbol" charset="2"/>
              <a:buChar char=""/>
            </a:pPr>
            <a:r>
              <a:rPr lang="en-US" sz="1150" b="0" strike="noStrike" spc="-1">
                <a:solidFill>
                  <a:srgbClr val="2A2F3A"/>
                </a:solidFill>
                <a:latin typeface="Calibri"/>
                <a:ea typeface="Calibri"/>
              </a:rPr>
              <a:t>Microwave field squeezed into dFI + 2λ ≈ 0.5 µm → slow Swihart modes (vSw ≈ 0.13c)</a:t>
            </a:r>
            <a:endParaRPr lang="en-US" sz="1150" b="0" strike="noStrike" spc="-1">
              <a:solidFill>
                <a:srgbClr val="000000"/>
              </a:solidFill>
              <a:latin typeface="Calibri"/>
            </a:endParaRPr>
          </a:p>
          <a:p>
            <a:pPr marL="152280" indent="-152280" defTabSz="457200">
              <a:lnSpc>
                <a:spcPct val="100000"/>
              </a:lnSpc>
              <a:spcAft>
                <a:spcPts val="1001"/>
              </a:spcAft>
              <a:buClr>
                <a:srgbClr val="2A2F3A"/>
              </a:buClr>
              <a:buFont typeface="Symbol" charset="2"/>
              <a:buChar char=""/>
            </a:pPr>
            <a:r>
              <a:rPr lang="en-US" sz="1150" b="0" strike="noStrike" spc="-1">
                <a:solidFill>
                  <a:srgbClr val="2A2F3A"/>
                </a:solidFill>
                <a:latin typeface="Calibri"/>
                <a:ea typeface="Calibri"/>
              </a:rPr>
              <a:t>Kittel magnons in EuS anticross the Swihart standing waves → magnon-polaritons</a:t>
            </a:r>
            <a:endParaRPr lang="en-US" sz="1150" b="0" strike="noStrike" spc="-1">
              <a:solidFill>
                <a:srgbClr val="000000"/>
              </a:solidFill>
              <a:latin typeface="Calibri"/>
            </a:endParaRPr>
          </a:p>
          <a:p>
            <a:pPr marL="152280" indent="-152280" defTabSz="457200">
              <a:lnSpc>
                <a:spcPct val="100000"/>
              </a:lnSpc>
              <a:spcAft>
                <a:spcPts val="1001"/>
              </a:spcAft>
              <a:buClr>
                <a:srgbClr val="2A2F3A"/>
              </a:buClr>
              <a:buFont typeface="Symbol" charset="2"/>
              <a:buChar char=""/>
            </a:pPr>
            <a:r>
              <a:rPr lang="en-US" sz="1150" b="0" strike="noStrike" spc="-1">
                <a:solidFill>
                  <a:srgbClr val="2A2F3A"/>
                </a:solidFill>
                <a:latin typeface="Calibri"/>
                <a:ea typeface="Calibri"/>
              </a:rPr>
              <a:t>Large EuS moment (µ0Ms ≈ 1.5 T) → coupling can be ultrastrong (g → ΩFMR/2)</a:t>
            </a:r>
            <a:endParaRPr lang="en-US" sz="115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8667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Text 2"/>
          <p:cNvSpPr/>
          <p:nvPr/>
        </p:nvSpPr>
        <p:spPr>
          <a:xfrm>
            <a:off x="7411091" y="3470227"/>
            <a:ext cx="3976560" cy="1279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2280" indent="-152280" defTabSz="457200">
              <a:lnSpc>
                <a:spcPct val="100000"/>
              </a:lnSpc>
              <a:spcAft>
                <a:spcPts val="601"/>
              </a:spcAft>
              <a:buClr>
                <a:srgbClr val="2A2F3A"/>
              </a:buClr>
              <a:buFont typeface="Symbol" charset="2"/>
              <a:buChar char=""/>
            </a:pPr>
            <a:r>
              <a:rPr lang="en-US" sz="1150" b="1" strike="noStrike" spc="-1">
                <a:solidFill>
                  <a:srgbClr val="2A2F3A"/>
                </a:solidFill>
                <a:latin typeface="Calibri"/>
                <a:ea typeface="Calibri"/>
              </a:rPr>
              <a:t>Floating plate ⇒ open–open sandwich resonator ⇒ comb of field-tunable notches, not a bulk stopband</a:t>
            </a:r>
            <a:endParaRPr lang="en-US" sz="1150" b="0" strike="noStrike" spc="-1">
              <a:solidFill>
                <a:srgbClr val="000000"/>
              </a:solidFill>
              <a:latin typeface="Calibri"/>
            </a:endParaRPr>
          </a:p>
          <a:p>
            <a:pPr marL="152280" indent="-152280" defTabSz="457200">
              <a:lnSpc>
                <a:spcPct val="100000"/>
              </a:lnSpc>
              <a:spcAft>
                <a:spcPts val="601"/>
              </a:spcAft>
              <a:buClr>
                <a:srgbClr val="2A2F3A"/>
              </a:buClr>
              <a:buFont typeface="Symbol" charset="2"/>
              <a:buChar char=""/>
            </a:pPr>
            <a:r>
              <a:rPr lang="en-US" sz="1150" b="0" strike="noStrike" spc="-1">
                <a:solidFill>
                  <a:srgbClr val="2A2F3A"/>
                </a:solidFill>
                <a:latin typeface="Calibri"/>
                <a:ea typeface="Calibri"/>
              </a:rPr>
              <a:t>Baseline stays high: the loading is set by the small plate–ground fringing Cpg — the key electrostatic unknown</a:t>
            </a:r>
            <a:endParaRPr lang="en-US" sz="1150" b="0" strike="noStrike" spc="-1">
              <a:solidFill>
                <a:srgbClr val="000000"/>
              </a:solidFill>
              <a:latin typeface="Calibri"/>
            </a:endParaRPr>
          </a:p>
          <a:p>
            <a:pPr marL="152280" indent="-152280" defTabSz="457200">
              <a:lnSpc>
                <a:spcPct val="100000"/>
              </a:lnSpc>
              <a:spcAft>
                <a:spcPts val="601"/>
              </a:spcAft>
              <a:buClr>
                <a:srgbClr val="D9541E"/>
              </a:buClr>
              <a:buFont typeface="Symbol" charset="2"/>
              <a:buChar char=""/>
            </a:pPr>
            <a:r>
              <a:rPr lang="en-US" sz="1150" b="0" strike="noStrike" spc="-1">
                <a:solidFill>
                  <a:srgbClr val="D9541E"/>
                </a:solidFill>
                <a:latin typeface="Calibri"/>
                <a:ea typeface="Calibri"/>
              </a:rPr>
              <a:t>The two levels bracket what the VNA will show — the data will pick the picture</a:t>
            </a:r>
            <a:endParaRPr lang="en-US" sz="115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6" name="Picture 5" descr="A graph of a graph&#10;&#10;AI-generated content may be incorrect."/>
          <p:cNvPicPr/>
          <p:nvPr/>
        </p:nvPicPr>
        <p:blipFill>
          <a:blip r:embed="rId2"/>
          <a:stretch/>
        </p:blipFill>
        <p:spPr>
          <a:xfrm>
            <a:off x="7254851" y="799747"/>
            <a:ext cx="4062960" cy="2368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" name="Picture 6" descr="A red and white graph&#10;&#10;AI-generated content may be incorrect."/>
          <p:cNvPicPr/>
          <p:nvPr/>
        </p:nvPicPr>
        <p:blipFill>
          <a:blip r:embed="rId3"/>
          <a:stretch/>
        </p:blipFill>
        <p:spPr>
          <a:xfrm>
            <a:off x="502691" y="799747"/>
            <a:ext cx="6400440" cy="4447800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31847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TextBox 4"/>
          <p:cNvSpPr/>
          <p:nvPr/>
        </p:nvSpPr>
        <p:spPr>
          <a:xfrm>
            <a:off x="2605493" y="247320"/>
            <a:ext cx="6980414" cy="583321"/>
          </a:xfrm>
          <a:prstGeom prst="rect">
            <a:avLst/>
          </a:prstGeom>
          <a:solidFill>
            <a:srgbClr val="5A6378">
              <a:lumMod val="20000"/>
              <a:lumOff val="80000"/>
            </a:srgbClr>
          </a:solidFill>
          <a:ln w="0">
            <a:noFill/>
          </a:ln>
          <a:effectLst/>
        </p:spPr>
        <p:txBody>
          <a:bodyPr wrap="none" lIns="90000" tIns="45000" rIns="90000" bIns="4500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-1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Quantum Magnonics in Planar Devices</a:t>
            </a:r>
            <a:endParaRPr kumimoji="0" lang="en-US" sz="3200" b="0" i="0" u="none" strike="noStrike" kern="0" cap="none" spc="-1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/>
          <a:stretch/>
        </p:blipFill>
        <p:spPr>
          <a:xfrm>
            <a:off x="1199520" y="1594080"/>
            <a:ext cx="2410920" cy="2026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" name="Imagen 8"/>
          <p:cNvPicPr/>
          <p:nvPr/>
        </p:nvPicPr>
        <p:blipFill>
          <a:blip r:embed="rId3"/>
          <a:srcRect r="66556"/>
          <a:stretch/>
        </p:blipFill>
        <p:spPr>
          <a:xfrm>
            <a:off x="4686480" y="3043800"/>
            <a:ext cx="2818080" cy="3207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" name="Picture 1"/>
          <p:cNvPicPr/>
          <p:nvPr/>
        </p:nvPicPr>
        <p:blipFill>
          <a:blip r:embed="rId4"/>
          <a:stretch/>
        </p:blipFill>
        <p:spPr>
          <a:xfrm>
            <a:off x="8256240" y="1550880"/>
            <a:ext cx="2817000" cy="206928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9" name="Straight Arrow Connector 8"/>
          <p:cNvCxnSpPr/>
          <p:nvPr/>
        </p:nvCxnSpPr>
        <p:spPr>
          <a:xfrm>
            <a:off x="4686120" y="2235600"/>
            <a:ext cx="2997720" cy="1080"/>
          </a:xfrm>
          <a:prstGeom prst="straightConnector1">
            <a:avLst/>
          </a:prstGeom>
          <a:ln w="66675" cap="rnd">
            <a:solidFill>
              <a:srgbClr val="EAA900"/>
            </a:solidFill>
            <a:round/>
            <a:tailEnd type="triangle" w="med" len="med"/>
          </a:ln>
        </p:spPr>
      </p:cxnSp>
      <p:pic>
        <p:nvPicPr>
          <p:cNvPr id="10" name="Picture 2" descr="Institute of Microelectronics of Barcelona (IMB-CNM, CSIC) | SMC Spain"/>
          <p:cNvPicPr/>
          <p:nvPr/>
        </p:nvPicPr>
        <p:blipFill>
          <a:blip r:embed="rId5"/>
          <a:stretch/>
        </p:blipFill>
        <p:spPr>
          <a:xfrm>
            <a:off x="1199520" y="4565819"/>
            <a:ext cx="1730160" cy="48276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1" name="Group 34"/>
          <p:cNvGrpSpPr/>
          <p:nvPr/>
        </p:nvGrpSpPr>
        <p:grpSpPr>
          <a:xfrm>
            <a:off x="456276" y="5466684"/>
            <a:ext cx="4061160" cy="571680"/>
            <a:chOff x="6634800" y="5194800"/>
            <a:chExt cx="4061160" cy="571680"/>
          </a:xfrm>
        </p:grpSpPr>
        <p:pic>
          <p:nvPicPr>
            <p:cNvPr id="12" name="Picture 2"/>
            <p:cNvPicPr/>
            <p:nvPr/>
          </p:nvPicPr>
          <p:blipFill>
            <a:blip r:embed="rId6"/>
            <a:stretch/>
          </p:blipFill>
          <p:spPr>
            <a:xfrm>
              <a:off x="9565200" y="5194800"/>
              <a:ext cx="1130760" cy="57168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3" name="Picture 6"/>
            <p:cNvPicPr/>
            <p:nvPr/>
          </p:nvPicPr>
          <p:blipFill>
            <a:blip r:embed="rId7"/>
            <a:stretch/>
          </p:blipFill>
          <p:spPr>
            <a:xfrm>
              <a:off x="9063720" y="5194800"/>
              <a:ext cx="363240" cy="5306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4" name="Picture 8" descr="Seminario/Taller: Modelado multifísico - modelos basados en ecuaciones y  optimización (San Sebastián)-Comsol"/>
            <p:cNvPicPr/>
            <p:nvPr/>
          </p:nvPicPr>
          <p:blipFill>
            <a:blip r:embed="rId8"/>
            <a:stretch/>
          </p:blipFill>
          <p:spPr>
            <a:xfrm>
              <a:off x="6634800" y="5197320"/>
              <a:ext cx="2118600" cy="549000"/>
            </a:xfrm>
            <a:prstGeom prst="rect">
              <a:avLst/>
            </a:prstGeom>
            <a:noFill/>
            <a:ln w="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88491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441" y="877998"/>
            <a:ext cx="9702728" cy="545995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3617" y="1197204"/>
            <a:ext cx="3724096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Cryogenic thermoelectric element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63662" y="215735"/>
            <a:ext cx="11464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Corbel"/>
              </a:rPr>
              <a:t>What’s new in the bolometers Based </a:t>
            </a:r>
            <a:r>
              <a:rPr lang="en-US" sz="2800" dirty="0">
                <a:solidFill>
                  <a:prstClr val="black"/>
                </a:solidFill>
                <a:latin typeface="Corbel"/>
              </a:rPr>
              <a:t>on </a:t>
            </a:r>
            <a:r>
              <a:rPr lang="en-US" sz="2800" dirty="0" smtClean="0">
                <a:solidFill>
                  <a:prstClr val="black"/>
                </a:solidFill>
                <a:latin typeface="Corbel"/>
              </a:rPr>
              <a:t>Co/</a:t>
            </a:r>
            <a:r>
              <a:rPr lang="en-US" sz="2800" dirty="0" err="1" smtClean="0">
                <a:solidFill>
                  <a:prstClr val="black"/>
                </a:solidFill>
                <a:latin typeface="Corbel"/>
              </a:rPr>
              <a:t>AlOx</a:t>
            </a:r>
            <a:r>
              <a:rPr lang="en-US" sz="2800" dirty="0" smtClean="0">
                <a:solidFill>
                  <a:prstClr val="black"/>
                </a:solidFill>
                <a:latin typeface="Corbel"/>
              </a:rPr>
              <a:t>/Al/</a:t>
            </a:r>
            <a:r>
              <a:rPr lang="en-US" sz="2800" dirty="0" err="1" smtClean="0">
                <a:solidFill>
                  <a:prstClr val="black"/>
                </a:solidFill>
                <a:latin typeface="Corbel"/>
              </a:rPr>
              <a:t>EuS</a:t>
            </a:r>
            <a:r>
              <a:rPr lang="en-US" sz="2800" dirty="0" smtClean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Corbel"/>
              </a:rPr>
              <a:t>Tunneling </a:t>
            </a:r>
            <a:r>
              <a:rPr lang="en-US" sz="2800" dirty="0" smtClean="0">
                <a:solidFill>
                  <a:prstClr val="black"/>
                </a:solidFill>
                <a:latin typeface="Corbel"/>
              </a:rPr>
              <a:t>Junctions?</a:t>
            </a:r>
            <a:endParaRPr lang="en-US" sz="2800" dirty="0">
              <a:solidFill>
                <a:prstClr val="black"/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89802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441" y="877998"/>
            <a:ext cx="9702728" cy="545995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3617" y="1197204"/>
            <a:ext cx="3724096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Cryogenic thermoelectric element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Self-powered sensor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3662" y="215735"/>
            <a:ext cx="11464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Corbel"/>
              </a:rPr>
              <a:t>What’s new in the bolometers Based </a:t>
            </a:r>
            <a:r>
              <a:rPr lang="en-US" sz="2800" dirty="0">
                <a:solidFill>
                  <a:prstClr val="black"/>
                </a:solidFill>
                <a:latin typeface="Corbel"/>
              </a:rPr>
              <a:t>on </a:t>
            </a:r>
            <a:r>
              <a:rPr lang="en-US" sz="2800" dirty="0" smtClean="0">
                <a:solidFill>
                  <a:prstClr val="black"/>
                </a:solidFill>
                <a:latin typeface="Corbel"/>
              </a:rPr>
              <a:t>Co/</a:t>
            </a:r>
            <a:r>
              <a:rPr lang="en-US" sz="2800" dirty="0" err="1" smtClean="0">
                <a:solidFill>
                  <a:prstClr val="black"/>
                </a:solidFill>
                <a:latin typeface="Corbel"/>
              </a:rPr>
              <a:t>AlOx</a:t>
            </a:r>
            <a:r>
              <a:rPr lang="en-US" sz="2800" dirty="0" smtClean="0">
                <a:solidFill>
                  <a:prstClr val="black"/>
                </a:solidFill>
                <a:latin typeface="Corbel"/>
              </a:rPr>
              <a:t>/Al/</a:t>
            </a:r>
            <a:r>
              <a:rPr lang="en-US" sz="2800" dirty="0" err="1" smtClean="0">
                <a:solidFill>
                  <a:prstClr val="black"/>
                </a:solidFill>
                <a:latin typeface="Corbel"/>
              </a:rPr>
              <a:t>EuS</a:t>
            </a:r>
            <a:r>
              <a:rPr lang="en-US" sz="2800" dirty="0" smtClean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Corbel"/>
              </a:rPr>
              <a:t>Tunneling </a:t>
            </a:r>
            <a:r>
              <a:rPr lang="en-US" sz="2800" dirty="0" smtClean="0">
                <a:solidFill>
                  <a:prstClr val="black"/>
                </a:solidFill>
                <a:latin typeface="Corbel"/>
              </a:rPr>
              <a:t>Junctions?</a:t>
            </a:r>
            <a:endParaRPr lang="en-US" sz="2800" dirty="0">
              <a:solidFill>
                <a:prstClr val="black"/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291480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441" y="877998"/>
            <a:ext cx="9702728" cy="545995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3616" y="1197204"/>
            <a:ext cx="4725393" cy="286232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Cryogenic thermoelectric element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Self-powered sensor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Thermoelectric </a:t>
            </a:r>
            <a:r>
              <a:rPr lang="en-US" dirty="0"/>
              <a:t>detector of </a:t>
            </a:r>
            <a:r>
              <a:rPr lang="en-US" dirty="0" smtClean="0"/>
              <a:t> X-ray radiation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 smtClean="0"/>
              <a:t> </a:t>
            </a:r>
            <a:r>
              <a:rPr lang="en-US" dirty="0"/>
              <a:t>NEP of 1..</a:t>
            </a:r>
            <a:r>
              <a:rPr lang="en-US" dirty="0" smtClean="0"/>
              <a:t>10 </a:t>
            </a:r>
            <a:r>
              <a:rPr lang="en-US" dirty="0" err="1" smtClean="0"/>
              <a:t>aW</a:t>
            </a:r>
            <a:r>
              <a:rPr lang="en-US" dirty="0" smtClean="0"/>
              <a:t>/(Hz)**1/2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 smtClean="0"/>
              <a:t>energy </a:t>
            </a:r>
            <a:r>
              <a:rPr lang="en-US" dirty="0"/>
              <a:t>resolution of 2 eV at 6 </a:t>
            </a:r>
            <a:r>
              <a:rPr lang="en-US" dirty="0" err="1" smtClean="0"/>
              <a:t>keV</a:t>
            </a:r>
            <a:r>
              <a:rPr lang="en-US" dirty="0" smtClean="0"/>
              <a:t>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 smtClean="0"/>
              <a:t>pulse </a:t>
            </a:r>
            <a:r>
              <a:rPr lang="en-US" dirty="0"/>
              <a:t>decay times down below 100 </a:t>
            </a:r>
            <a:r>
              <a:rPr lang="en-US" dirty="0" err="1"/>
              <a:t>μs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Thermoelectric </a:t>
            </a:r>
            <a:r>
              <a:rPr lang="en-US" dirty="0"/>
              <a:t>detector of THz (here, 100 GHz to 1.5 THz) radiation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 smtClean="0"/>
              <a:t>NEP </a:t>
            </a:r>
            <a:r>
              <a:rPr lang="en-US" dirty="0"/>
              <a:t>of 1..10 </a:t>
            </a:r>
            <a:r>
              <a:rPr lang="en-US" dirty="0" err="1"/>
              <a:t>aW</a:t>
            </a:r>
            <a:r>
              <a:rPr lang="en-US" dirty="0" smtClean="0"/>
              <a:t>/(Hz)**1/2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 smtClean="0"/>
              <a:t>time </a:t>
            </a:r>
            <a:r>
              <a:rPr lang="en-US" dirty="0"/>
              <a:t>constant below 100 ps.</a:t>
            </a:r>
            <a:endParaRPr lang="en-US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363662" y="215735"/>
            <a:ext cx="114646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Corbel"/>
              </a:rPr>
              <a:t>What’s new in the bolometers Based </a:t>
            </a:r>
            <a:r>
              <a:rPr lang="en-US" sz="2800" dirty="0">
                <a:solidFill>
                  <a:prstClr val="black"/>
                </a:solidFill>
                <a:latin typeface="Corbel"/>
              </a:rPr>
              <a:t>on </a:t>
            </a:r>
            <a:r>
              <a:rPr lang="en-US" sz="2800" dirty="0" smtClean="0">
                <a:solidFill>
                  <a:prstClr val="black"/>
                </a:solidFill>
                <a:latin typeface="Corbel"/>
              </a:rPr>
              <a:t>Co/</a:t>
            </a:r>
            <a:r>
              <a:rPr lang="en-US" sz="2800" dirty="0" err="1" smtClean="0">
                <a:solidFill>
                  <a:prstClr val="black"/>
                </a:solidFill>
                <a:latin typeface="Corbel"/>
              </a:rPr>
              <a:t>AlOx</a:t>
            </a:r>
            <a:r>
              <a:rPr lang="en-US" sz="2800" dirty="0" smtClean="0">
                <a:solidFill>
                  <a:prstClr val="black"/>
                </a:solidFill>
                <a:latin typeface="Corbel"/>
              </a:rPr>
              <a:t>/Al/</a:t>
            </a:r>
            <a:r>
              <a:rPr lang="en-US" sz="2800" dirty="0" err="1" smtClean="0">
                <a:solidFill>
                  <a:prstClr val="black"/>
                </a:solidFill>
                <a:latin typeface="Corbel"/>
              </a:rPr>
              <a:t>EuS</a:t>
            </a:r>
            <a:r>
              <a:rPr lang="en-US" sz="2800" dirty="0" smtClean="0">
                <a:solidFill>
                  <a:prstClr val="black"/>
                </a:solidFill>
                <a:latin typeface="Corbel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Corbel"/>
              </a:rPr>
              <a:t>Tunneling </a:t>
            </a:r>
            <a:r>
              <a:rPr lang="en-US" sz="2800" dirty="0" smtClean="0">
                <a:solidFill>
                  <a:prstClr val="black"/>
                </a:solidFill>
                <a:latin typeface="Corbel"/>
              </a:rPr>
              <a:t>Junctions?</a:t>
            </a:r>
            <a:endParaRPr lang="en-US" sz="2800" dirty="0">
              <a:solidFill>
                <a:prstClr val="black"/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283063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8" y="738955"/>
            <a:ext cx="3066575" cy="55845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6116" y="3498128"/>
            <a:ext cx="2761605" cy="28253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6116" y="733921"/>
            <a:ext cx="2761605" cy="27616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64514" y="5419226"/>
            <a:ext cx="625835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 smtClean="0"/>
              <a:t>Sebastián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Bergeret</a:t>
            </a:r>
            <a:endParaRPr lang="en-US" sz="1400" b="1" dirty="0" smtClean="0"/>
          </a:p>
          <a:p>
            <a:r>
              <a:rPr lang="en-US" sz="1400" b="1" dirty="0" err="1" smtClean="0"/>
              <a:t>Tero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Heikkilä</a:t>
            </a:r>
            <a:endParaRPr lang="en-US" sz="1400" b="1" dirty="0" smtClean="0"/>
          </a:p>
          <a:p>
            <a:r>
              <a:rPr lang="en-US" sz="1200" dirty="0"/>
              <a:t>“Predicted Very Large Thermoelectric Effect </a:t>
            </a:r>
            <a:r>
              <a:rPr lang="en-US" sz="1200" dirty="0" smtClean="0"/>
              <a:t>in Ferromagnet-Superconductor </a:t>
            </a:r>
            <a:r>
              <a:rPr lang="en-US" sz="1200" dirty="0"/>
              <a:t>Junctions in the Presence of a Spin-Splitting </a:t>
            </a:r>
            <a:r>
              <a:rPr lang="en-US" sz="1200" dirty="0" smtClean="0"/>
              <a:t>Magnetic Field</a:t>
            </a:r>
            <a:r>
              <a:rPr lang="en-US" sz="1200" dirty="0"/>
              <a:t>”, Phys. Rev. Lett. 112, 057001 (2014</a:t>
            </a:r>
            <a:r>
              <a:rPr lang="en-US" sz="1200" dirty="0" smtClean="0"/>
              <a:t>)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4648328" y="130892"/>
            <a:ext cx="28953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Corbel"/>
              </a:rPr>
              <a:t>How does it work?</a:t>
            </a:r>
            <a:endParaRPr lang="en-US" sz="2800" dirty="0">
              <a:solidFill>
                <a:prstClr val="black"/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36415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8" y="738955"/>
            <a:ext cx="3066575" cy="55845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6116" y="3498128"/>
            <a:ext cx="2761605" cy="28253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6116" y="733921"/>
            <a:ext cx="2761605" cy="27616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64514" y="5419226"/>
            <a:ext cx="625835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 smtClean="0"/>
              <a:t>Sebastián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Bergeret</a:t>
            </a:r>
            <a:endParaRPr lang="en-US" sz="1400" b="1" dirty="0" smtClean="0"/>
          </a:p>
          <a:p>
            <a:r>
              <a:rPr lang="en-US" sz="1400" b="1" dirty="0" err="1" smtClean="0"/>
              <a:t>Tero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Heikkilä</a:t>
            </a:r>
            <a:endParaRPr lang="en-US" sz="1400" b="1" dirty="0" smtClean="0"/>
          </a:p>
          <a:p>
            <a:r>
              <a:rPr lang="en-US" sz="1200" dirty="0"/>
              <a:t>“Predicted Very Large Thermoelectric Effect </a:t>
            </a:r>
            <a:r>
              <a:rPr lang="en-US" sz="1200" dirty="0" smtClean="0"/>
              <a:t>in Ferromagnet-Superconductor </a:t>
            </a:r>
            <a:r>
              <a:rPr lang="en-US" sz="1200" dirty="0"/>
              <a:t>Junctions in the Presence of a Spin-Splitting </a:t>
            </a:r>
            <a:r>
              <a:rPr lang="en-US" sz="1200" dirty="0" smtClean="0"/>
              <a:t>Magnetic Field</a:t>
            </a:r>
            <a:r>
              <a:rPr lang="en-US" sz="1200" dirty="0"/>
              <a:t>”, Phys. Rev. Lett. 112, 057001 (2014</a:t>
            </a:r>
            <a:r>
              <a:rPr lang="en-US" sz="1200" dirty="0" smtClean="0"/>
              <a:t>)</a:t>
            </a:r>
            <a:endParaRPr lang="en-US" sz="12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2681" y="904176"/>
            <a:ext cx="5238750" cy="43338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51317" y="5043662"/>
            <a:ext cx="51651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Kolenda</a:t>
            </a:r>
            <a:r>
              <a:rPr lang="en-US" sz="1200" dirty="0"/>
              <a:t> S, </a:t>
            </a:r>
            <a:r>
              <a:rPr lang="en-US" sz="1200" dirty="0" err="1"/>
              <a:t>Sürgers</a:t>
            </a:r>
            <a:r>
              <a:rPr lang="en-US" sz="1200" dirty="0"/>
              <a:t> C, Fischer G and Beckmann D </a:t>
            </a:r>
            <a:r>
              <a:rPr lang="en-US" sz="1200" dirty="0" smtClean="0"/>
              <a:t>Phys</a:t>
            </a:r>
            <a:r>
              <a:rPr lang="en-US" sz="1200" dirty="0"/>
              <a:t>. Rev. B </a:t>
            </a:r>
            <a:r>
              <a:rPr lang="en-US" sz="1200" dirty="0" smtClean="0"/>
              <a:t>95, 224505 (2017)</a:t>
            </a:r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4648328" y="130892"/>
            <a:ext cx="28953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Corbel"/>
              </a:rPr>
              <a:t>How does it work?</a:t>
            </a:r>
            <a:endParaRPr lang="en-US" sz="2800" dirty="0">
              <a:solidFill>
                <a:prstClr val="black"/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429492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0939195" y="6476999"/>
            <a:ext cx="978485" cy="274320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2FADFE-3B8F-471C-ABF0-DBC7717ECBBC}" type="slidenum">
              <a:rPr kumimoji="0" lang="es-E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4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067467" y="6476999"/>
            <a:ext cx="4525613" cy="311940"/>
          </a:xfrm>
        </p:spPr>
        <p:txBody>
          <a:bodyPr/>
          <a:lstStyle/>
          <a:p>
            <a:pPr lvl="0"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t>Maxim ILYN, </a:t>
            </a:r>
            <a:r>
              <a:rPr lang="es-ES" dirty="0">
                <a:solidFill>
                  <a:prstClr val="black">
                    <a:tint val="95000"/>
                  </a:prstClr>
                </a:solidFill>
              </a:rPr>
              <a:t>DIPC workshop</a:t>
            </a:r>
            <a:r>
              <a:rPr lang="en-GB" dirty="0">
                <a:solidFill>
                  <a:prstClr val="black">
                    <a:tint val="95000"/>
                  </a:prstClr>
                </a:solidFill>
              </a:rPr>
              <a:t> 16/07/2026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3393" y="130892"/>
            <a:ext cx="21852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prstClr val="black"/>
                </a:solidFill>
                <a:latin typeface="Corbel"/>
              </a:rPr>
              <a:t>Does it work?</a:t>
            </a:r>
            <a:endParaRPr lang="en-US" sz="2800" dirty="0">
              <a:solidFill>
                <a:prstClr val="black"/>
              </a:solidFill>
              <a:latin typeface="Corbe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54" y="945595"/>
            <a:ext cx="2243572" cy="19610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180" y="3181136"/>
            <a:ext cx="2123978" cy="197865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180" y="5443475"/>
            <a:ext cx="2365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/>
              <a:t>Kolenda</a:t>
            </a:r>
            <a:r>
              <a:rPr lang="en-US" sz="1200" dirty="0"/>
              <a:t> S, </a:t>
            </a:r>
            <a:r>
              <a:rPr lang="en-US" sz="1200" dirty="0" err="1"/>
              <a:t>Sürgers</a:t>
            </a:r>
            <a:r>
              <a:rPr lang="en-US" sz="1200" dirty="0"/>
              <a:t> C, Fischer G and Beckmann D </a:t>
            </a:r>
            <a:endParaRPr lang="en-US" sz="1200" dirty="0" smtClean="0"/>
          </a:p>
          <a:p>
            <a:r>
              <a:rPr lang="en-US" sz="1200" dirty="0" smtClean="0"/>
              <a:t>Phys</a:t>
            </a:r>
            <a:r>
              <a:rPr lang="en-US" sz="1200" dirty="0"/>
              <a:t>. Rev. B </a:t>
            </a:r>
            <a:r>
              <a:rPr lang="en-US" sz="1200" dirty="0" smtClean="0"/>
              <a:t>95, 224505 (2017)</a:t>
            </a:r>
            <a:endParaRPr lang="en-US" sz="1200" dirty="0"/>
          </a:p>
        </p:txBody>
      </p:sp>
      <p:grpSp>
        <p:nvGrpSpPr>
          <p:cNvPr id="16" name="Group 15"/>
          <p:cNvGrpSpPr/>
          <p:nvPr/>
        </p:nvGrpSpPr>
        <p:grpSpPr>
          <a:xfrm>
            <a:off x="3704734" y="945595"/>
            <a:ext cx="7460038" cy="4452713"/>
            <a:chOff x="3704734" y="945595"/>
            <a:chExt cx="7460038" cy="445271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70722" y="945595"/>
              <a:ext cx="7394050" cy="2169552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04734" y="3136221"/>
              <a:ext cx="7234461" cy="2169667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3874417" y="3214540"/>
              <a:ext cx="179109" cy="1920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345811" y="3218094"/>
              <a:ext cx="179109" cy="1920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8642503" y="3223868"/>
              <a:ext cx="179109" cy="1920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6345810" y="5206218"/>
              <a:ext cx="179109" cy="1920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8642503" y="5201445"/>
              <a:ext cx="179109" cy="1920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874416" y="5173066"/>
              <a:ext cx="179109" cy="1920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874416" y="5443475"/>
            <a:ext cx="72903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 </a:t>
            </a:r>
            <a:r>
              <a:rPr lang="en-US" sz="1200" dirty="0" smtClean="0"/>
              <a:t>Araujo</a:t>
            </a:r>
            <a:r>
              <a:rPr lang="en-US" sz="1200" dirty="0"/>
              <a:t>, C. I. L. de; Virtanen, P.; Spies, M.; González-Orellana, C.; </a:t>
            </a:r>
            <a:r>
              <a:rPr lang="en-US" sz="1200" dirty="0" err="1"/>
              <a:t>Kerschbaumer</a:t>
            </a:r>
            <a:r>
              <a:rPr lang="en-US" sz="1200" dirty="0"/>
              <a:t>, S.; </a:t>
            </a:r>
            <a:r>
              <a:rPr lang="en-US" sz="1200" dirty="0" err="1"/>
              <a:t>Ilyn</a:t>
            </a:r>
            <a:r>
              <a:rPr lang="en-US" sz="1200" dirty="0"/>
              <a:t>, M.; </a:t>
            </a:r>
            <a:r>
              <a:rPr lang="en-US" sz="1200" dirty="0" err="1"/>
              <a:t>Rogero</a:t>
            </a:r>
            <a:r>
              <a:rPr lang="en-US" sz="1200" dirty="0"/>
              <a:t>, C.; </a:t>
            </a:r>
            <a:r>
              <a:rPr lang="en-US" sz="1200" dirty="0" err="1"/>
              <a:t>Heikkilä</a:t>
            </a:r>
            <a:r>
              <a:rPr lang="en-US" sz="1200" dirty="0"/>
              <a:t>, T. T.; </a:t>
            </a:r>
            <a:r>
              <a:rPr lang="en-US" sz="1200" dirty="0" err="1"/>
              <a:t>Giazotto</a:t>
            </a:r>
            <a:r>
              <a:rPr lang="en-US" sz="1200" dirty="0"/>
              <a:t>, F.; </a:t>
            </a:r>
            <a:r>
              <a:rPr lang="en-US" sz="1200" dirty="0" err="1"/>
              <a:t>Strambini</a:t>
            </a:r>
            <a:r>
              <a:rPr lang="en-US" sz="1200" dirty="0"/>
              <a:t>, E. Superconducting Spintronic Heat Engine. </a:t>
            </a:r>
            <a:endParaRPr lang="en-US" sz="1200" dirty="0" smtClean="0"/>
          </a:p>
          <a:p>
            <a:r>
              <a:rPr lang="en-US" sz="1200" dirty="0" smtClean="0"/>
              <a:t>Nat </a:t>
            </a:r>
            <a:r>
              <a:rPr lang="en-US" sz="1200" dirty="0" err="1"/>
              <a:t>Commun</a:t>
            </a:r>
            <a:r>
              <a:rPr lang="en-US" sz="1200" dirty="0"/>
              <a:t> 2024, 15 (1), </a:t>
            </a:r>
            <a:r>
              <a:rPr lang="en-US" sz="1200" dirty="0" smtClean="0"/>
              <a:t>4823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8105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ódulo">
  <a:themeElements>
    <a:clrScheme name="Módulo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ódulo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ódul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1828</TotalTime>
  <Words>1683</Words>
  <Application>Microsoft Office PowerPoint</Application>
  <PresentationFormat>Widescreen</PresentationFormat>
  <Paragraphs>176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6" baseType="lpstr">
      <vt:lpstr>Arial</vt:lpstr>
      <vt:lpstr>AvenirNext-BoldItalic</vt:lpstr>
      <vt:lpstr>AvenirNext-Italic</vt:lpstr>
      <vt:lpstr>Calibri</vt:lpstr>
      <vt:lpstr>Calibri Light</vt:lpstr>
      <vt:lpstr>Corbel</vt:lpstr>
      <vt:lpstr>Symbol</vt:lpstr>
      <vt:lpstr>Tw Cen MT</vt:lpstr>
      <vt:lpstr>Wingdings</vt:lpstr>
      <vt:lpstr>Wingdings 2</vt:lpstr>
      <vt:lpstr>Wingdings 3</vt:lpstr>
      <vt:lpstr>Módulo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Maxim</dc:creator>
  <cp:lastModifiedBy>Maxim</cp:lastModifiedBy>
  <cp:revision>88</cp:revision>
  <dcterms:created xsi:type="dcterms:W3CDTF">2026-07-13T09:50:48Z</dcterms:created>
  <dcterms:modified xsi:type="dcterms:W3CDTF">2026-07-16T06:52:12Z</dcterms:modified>
</cp:coreProperties>
</file>