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0"/>
  </p:notesMasterIdLst>
  <p:sldIdLst>
    <p:sldId id="835" r:id="rId2"/>
    <p:sldId id="258" r:id="rId3"/>
    <p:sldId id="847" r:id="rId4"/>
    <p:sldId id="838" r:id="rId5"/>
    <p:sldId id="850" r:id="rId6"/>
    <p:sldId id="840" r:id="rId7"/>
    <p:sldId id="848" r:id="rId8"/>
    <p:sldId id="849" r:id="rId9"/>
    <p:sldId id="851" r:id="rId10"/>
    <p:sldId id="829" r:id="rId11"/>
    <p:sldId id="858" r:id="rId12"/>
    <p:sldId id="859" r:id="rId13"/>
    <p:sldId id="857" r:id="rId14"/>
    <p:sldId id="854" r:id="rId15"/>
    <p:sldId id="852" r:id="rId16"/>
    <p:sldId id="837" r:id="rId17"/>
    <p:sldId id="844" r:id="rId18"/>
    <p:sldId id="845" r:id="rId19"/>
  </p:sldIdLst>
  <p:sldSz cx="9144000" cy="5143500" type="screen16x9"/>
  <p:notesSz cx="6794500" cy="9906000"/>
  <p:embeddedFontLst>
    <p:embeddedFont>
      <p:font typeface="Catamaran Light" panose="020B0604020202020204" charset="0"/>
      <p:regular r:id="rId21"/>
      <p:bold r:id="rId22"/>
    </p:embeddedFont>
    <p:embeddedFont>
      <p:font typeface="Fira Sans Extra Condensed Medium" panose="020B0604020202020204" charset="0"/>
      <p:regular r:id="rId23"/>
      <p:bold r:id="rId24"/>
      <p:italic r:id="rId25"/>
      <p:boldItalic r:id="rId26"/>
    </p:embeddedFont>
    <p:embeddedFont>
      <p:font typeface="Livvic" pitchFamily="2" charset="0"/>
      <p:regular r:id="rId27"/>
      <p:bold r:id="rId28"/>
      <p:italic r:id="rId29"/>
      <p:boldItalic r:id="rId30"/>
    </p:embeddedFont>
    <p:embeddedFont>
      <p:font typeface="Open Sans Regular" panose="020B0604020202020204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06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3A5FA9"/>
    <a:srgbClr val="231F22"/>
    <a:srgbClr val="EEEDEB"/>
    <a:srgbClr val="EFE6DB"/>
    <a:srgbClr val="908269"/>
    <a:srgbClr val="B88C00"/>
    <a:srgbClr val="DBD8D4"/>
    <a:srgbClr val="5959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CCB5A8-5281-4BC9-9D3D-82CD4D799156}">
  <a:tblStyle styleId="{26CCB5A8-5281-4BC9-9D3D-82CD4D7991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5033" autoAdjust="0"/>
  </p:normalViewPr>
  <p:slideViewPr>
    <p:cSldViewPr snapToGrid="0">
      <p:cViewPr varScale="1">
        <p:scale>
          <a:sx n="109" d="100"/>
          <a:sy n="109" d="100"/>
        </p:scale>
        <p:origin x="768" y="77"/>
      </p:cViewPr>
      <p:guideLst>
        <p:guide orient="horz" pos="6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9920D723-2DBA-5F87-C6DE-4C2581FE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a420aca26_0_266:notes">
            <a:extLst>
              <a:ext uri="{FF2B5EF4-FFF2-40B4-BE49-F238E27FC236}">
                <a16:creationId xmlns:a16="http://schemas.microsoft.com/office/drawing/2014/main" id="{F3FEC4AE-98A1-6C77-9FFE-D37F5B9E6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 dirty="0"/>
          </a:p>
        </p:txBody>
      </p:sp>
      <p:sp>
        <p:nvSpPr>
          <p:cNvPr id="155" name="Google Shape;155;g32a420aca26_0_266:notes">
            <a:extLst>
              <a:ext uri="{FF2B5EF4-FFF2-40B4-BE49-F238E27FC236}">
                <a16:creationId xmlns:a16="http://schemas.microsoft.com/office/drawing/2014/main" id="{60313D89-7228-9F79-D140-DEB1A9EF4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566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FB545-3F6D-6876-8245-3D15DBFB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6F90240-673A-2A91-4E04-4B538374F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CE6654-4402-8BCF-0947-082CFAF9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BD445D-8370-C914-5F77-888D34630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48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49466-051E-5C73-3B79-B66E0348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CFE2BC5-7D81-AB1F-7E43-8298D640B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481C48D-B4C0-CCA3-CD3F-BF71F66F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3A3856-D5DC-69CC-DEE9-FFF3EA79C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170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017ED-4CFD-E0A1-B314-87233C6E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0A68CA8-D386-9CA0-A8D3-7097C5ED5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5A92B93-73D4-7980-BE57-29903F2A0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760DEB-EFAD-0DF7-2380-30FB34FF1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143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44021D1F-168A-DC13-E3D6-4D2A20DA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a420aca26_0_266:notes">
            <a:extLst>
              <a:ext uri="{FF2B5EF4-FFF2-40B4-BE49-F238E27FC236}">
                <a16:creationId xmlns:a16="http://schemas.microsoft.com/office/drawing/2014/main" id="{21FDD7FA-FA3C-8B82-5C68-B06AE06A5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 dirty="0"/>
          </a:p>
        </p:txBody>
      </p:sp>
      <p:sp>
        <p:nvSpPr>
          <p:cNvPr id="155" name="Google Shape;155;g32a420aca26_0_266:notes">
            <a:extLst>
              <a:ext uri="{FF2B5EF4-FFF2-40B4-BE49-F238E27FC236}">
                <a16:creationId xmlns:a16="http://schemas.microsoft.com/office/drawing/2014/main" id="{B663AE80-7EA8-D60A-4C2C-B3E9CD2993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382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272B246E-CDDA-9E38-103A-F1FB1024C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3A75741A-92AA-5941-7578-BF164381A3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A23EF917-A87C-0DD8-0034-E84C6BA31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7046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5B303E52-2483-9488-D82D-F21E84C2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731CDDE3-FB62-5019-7B2B-1577558FBA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59978BEA-6A5A-3368-C551-E8F6D74DAA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5812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a420aca26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173" name="Google Shape;173;g32a420aca26_0_732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2563C-7A21-12CE-38B4-811F4561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E07F5D2-B5CA-6BE2-4C9E-2268ED7A1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42F9CF-6102-CE30-468D-8FB8906C2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F9F1AA-B7AA-0C71-D819-8F882D1B0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12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83C4-0CD1-C285-F0C4-6BBA5A59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6E0578D-1043-E463-2707-0248EB970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714E155-13A5-37C9-2146-4E02A9F67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B983C4-72A4-99F1-9643-E5F478588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4A9D-28D3-BE2D-AD7E-5CEF73DC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F70DB5-8C23-28C0-B65B-C5DA0FD26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CF32F45-71F5-AACC-6557-5076595E5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AFB599-5E2B-41FE-EAB5-409A29872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909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B182-B69A-E4CF-A98A-17ABAB7C6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876950C-A78C-20FE-D572-DA54A50FA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F3598D-3E9D-3535-E75E-D51D8B452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B0EA69-8660-C194-9B76-90E47094E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58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9EA19-DEF4-8259-4C48-38EDA96F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B2902B1-2D2F-43B6-230F-981E6400E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2964DB0-1FF5-8F57-6453-95EDCF8B1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5EDAC4-540F-DB2B-2C74-4D059DB43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128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498F2-747C-5432-A305-5C5FE0FC3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E2C95F-E921-AA67-73A9-E4615D733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14F3BC-2856-5384-EFEC-F8E9857F6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B55FA9-D7F9-1A2C-F208-4CA94A463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189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0336-5910-DB9F-6546-9BCA1F1D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68EF960-51B2-89FB-08C5-088715D96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3CC7CD-6F5A-409A-B480-B0274E01C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F09A4-6BC3-5FAC-12B9-C11E520B9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58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F3A0B1-E824-C323-A00A-4018466E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FF3F05-A89D-4B22-8F08-F81DB1BA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C2229-218D-80EE-9D18-809AB542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962A2-2B0F-D054-C784-A126F363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A351F-620B-996F-4205-612537D19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395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9FA797F-DB1F-58B4-7943-46C4CDCC3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554FC5-13A6-47E9-E09B-DB239E499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62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2135550" y="1599688"/>
            <a:ext cx="4872900" cy="11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2135550" y="28727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8EC9A02-722F-9945-D8D8-2B8A01E94F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66E405E-4E52-A39B-180A-C99843F8F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4010225"/>
            <a:ext cx="7704000" cy="57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1581671-A13B-A622-C2FC-1D80AB020D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CCD2985-E6DE-624A-DC31-C7827DA20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01413"/>
            <a:ext cx="6576000" cy="1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1481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1E03D2E-47D0-B1D5-511D-399A75251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61FCC03-AD4E-42BB-AA76-0FD2C0F60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1C0DA73-9BB1-25FE-44E6-D4C78E30156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6102204-7704-BF17-19C8-417713A532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5553850" y="13138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8D374C4-303E-D324-6F23-541C34A91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0AFC058-2197-AF14-3CCA-1DCF2DB04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2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0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CDC5B1A-0008-D9C4-E83C-D6CD61A0F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7AE325B-310E-ECF7-A1B6-D8CC56F3D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36D7488-09A5-63D8-14AA-F31F947C7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5AF91A-BA1F-1ED8-7046-80F0650D0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9" r:id="rId5"/>
    <p:sldLayoutId id="2147483663" r:id="rId6"/>
    <p:sldLayoutId id="2147483666" r:id="rId7"/>
    <p:sldLayoutId id="2147483676" r:id="rId8"/>
    <p:sldLayoutId id="2147483677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hyperlink" Target="mailto:juancarlos.fernandez@ific.uv.e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hyperlink" Target="mailto:juancarlos.fernandez@ific.uv.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6DB03365-17AB-CF80-94A0-11FF7BBB8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experimentos del LHC presentan sus nuevos resultados">
            <a:extLst>
              <a:ext uri="{FF2B5EF4-FFF2-40B4-BE49-F238E27FC236}">
                <a16:creationId xmlns:a16="http://schemas.microsoft.com/office/drawing/2014/main" id="{0681D738-D79A-9C65-0658-8425E413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16426"/>
            <a:ext cx="7694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36">
            <a:extLst>
              <a:ext uri="{FF2B5EF4-FFF2-40B4-BE49-F238E27FC236}">
                <a16:creationId xmlns:a16="http://schemas.microsoft.com/office/drawing/2014/main" id="{7A4662CD-6E30-172B-4754-EDE7F56FD08D}"/>
              </a:ext>
            </a:extLst>
          </p:cNvPr>
          <p:cNvSpPr/>
          <p:nvPr/>
        </p:nvSpPr>
        <p:spPr>
          <a:xfrm rot="5400000">
            <a:off x="2244397" y="-801673"/>
            <a:ext cx="3358800" cy="6657545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36">
            <a:extLst>
              <a:ext uri="{FF2B5EF4-FFF2-40B4-BE49-F238E27FC236}">
                <a16:creationId xmlns:a16="http://schemas.microsoft.com/office/drawing/2014/main" id="{55608CCD-3278-08D5-2203-8878539832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024" y="2026401"/>
            <a:ext cx="6657546" cy="22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/>
            <a:r>
              <a:rPr lang="en-US" dirty="0">
                <a:latin typeface="Livvic"/>
              </a:rPr>
              <a:t>Project meeting - 14th of May 2026</a:t>
            </a:r>
          </a:p>
          <a:p>
            <a:pPr marL="0" indent="0" algn="ctr"/>
            <a:endParaRPr lang="es-ES" dirty="0">
              <a:latin typeface="Livvic" pitchFamily="2" charset="0"/>
            </a:endParaRPr>
          </a:p>
          <a:p>
            <a:pPr marL="228600" algn="ctr"/>
            <a:r>
              <a:rPr lang="es-ES" b="1" u="sng" dirty="0">
                <a:latin typeface="Livvic"/>
              </a:rPr>
              <a:t>Juan Carlos Fernández Ortega</a:t>
            </a:r>
            <a:r>
              <a:rPr lang="es-ES" b="1" dirty="0">
                <a:latin typeface="Livvic"/>
              </a:rPr>
              <a:t>, </a:t>
            </a:r>
            <a:r>
              <a:rPr lang="en-US" dirty="0">
                <a:latin typeface="Livvic"/>
                <a:ea typeface="Economica-Regular"/>
              </a:rPr>
              <a:t>Laura Karina Pedraza, Daniel Esperante, Nuria Fuster Martínez, Marçà Boronat, César Blanch, Benito Gimeno, Daniel González</a:t>
            </a:r>
            <a:endParaRPr lang="en-US" dirty="0">
              <a:latin typeface="Livvic"/>
            </a:endParaRPr>
          </a:p>
          <a:p>
            <a:pPr marL="0" indent="0" algn="ctr"/>
            <a:r>
              <a:rPr lang="es-ES" u="sng" dirty="0">
                <a:latin typeface="Livvic" pitchFamily="2" charset="0"/>
                <a:hlinkClick r:id="rId4"/>
              </a:rPr>
              <a:t>juancarlos.fernandez@ific.uv.es</a:t>
            </a:r>
            <a:endParaRPr lang="es-ES" u="sng" dirty="0">
              <a:latin typeface="Livvic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0" name="Google Shape;160;p36">
            <a:extLst>
              <a:ext uri="{FF2B5EF4-FFF2-40B4-BE49-F238E27FC236}">
                <a16:creationId xmlns:a16="http://schemas.microsoft.com/office/drawing/2014/main" id="{3B53CE60-15AE-23E0-A1E9-936066E40E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024" y="1180785"/>
            <a:ext cx="6657546" cy="624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dirty="0"/>
              <a:t>Meeting BPM IFIC </a:t>
            </a:r>
            <a:endParaRPr lang="es-ES" dirty="0"/>
          </a:p>
        </p:txBody>
      </p:sp>
      <p:sp>
        <p:nvSpPr>
          <p:cNvPr id="161" name="Google Shape;161;p36">
            <a:extLst>
              <a:ext uri="{FF2B5EF4-FFF2-40B4-BE49-F238E27FC236}">
                <a16:creationId xmlns:a16="http://schemas.microsoft.com/office/drawing/2014/main" id="{6EE4465B-0743-936A-6B32-DA3E015BBBEC}"/>
              </a:ext>
            </a:extLst>
          </p:cNvPr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9F4F67-EB19-5B67-DCCE-F7337FD66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" y="16426"/>
            <a:ext cx="7000161" cy="564420"/>
          </a:xfrm>
          <a:prstGeom prst="rect">
            <a:avLst/>
          </a:prstGeom>
        </p:spPr>
      </p:pic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05364A35-E223-501B-3A79-64DEF78C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70" y="71781"/>
            <a:ext cx="1863510" cy="36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946E215-390F-E9A9-8E38-0DE335313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20" y="4423601"/>
            <a:ext cx="9144000" cy="75892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9AE0A1-D96B-56F4-DEB8-0E22FCCC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5240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35AD8-A880-4473-3AA3-7A2231DAB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5C14A0BC-DAF3-0E45-9FCD-5F01C58738E1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85E8817D-1C89-F370-CD3A-43CDB18CD585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2. Esquema del montaje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A3B1C149-84E7-6514-FBE5-86E0AEDF90B5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43BDAEC2-1841-CC89-6829-1A5E34BAE2D7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D628A7-BB77-9AE1-18FC-061605A52446}"/>
              </a:ext>
            </a:extLst>
          </p:cNvPr>
          <p:cNvSpPr/>
          <p:nvPr/>
        </p:nvSpPr>
        <p:spPr>
          <a:xfrm>
            <a:off x="4663440" y="1855713"/>
            <a:ext cx="4281267" cy="2985999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168BC86-D804-3752-D42E-8255D076D5AF}"/>
              </a:ext>
            </a:extLst>
          </p:cNvPr>
          <p:cNvSpPr/>
          <p:nvPr/>
        </p:nvSpPr>
        <p:spPr>
          <a:xfrm>
            <a:off x="168812" y="1855713"/>
            <a:ext cx="4281267" cy="2986000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4257B7-385C-0893-EFEC-8A77D968108B}"/>
              </a:ext>
            </a:extLst>
          </p:cNvPr>
          <p:cNvSpPr txBox="1"/>
          <p:nvPr/>
        </p:nvSpPr>
        <p:spPr>
          <a:xfrm>
            <a:off x="1303023" y="1504923"/>
            <a:ext cx="197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Local </a:t>
            </a:r>
            <a:r>
              <a:rPr lang="es-ES_tradnl" b="1" dirty="0" err="1"/>
              <a:t>oscillator</a:t>
            </a:r>
            <a:r>
              <a:rPr lang="es-ES_tradnl" b="1" dirty="0"/>
              <a:t> </a:t>
            </a:r>
            <a:r>
              <a:rPr lang="es-ES_tradnl" b="1" dirty="0" err="1"/>
              <a:t>crate</a:t>
            </a:r>
            <a:endParaRPr lang="en-GB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B84D681-AF61-5F48-3784-F265148EA418}"/>
              </a:ext>
            </a:extLst>
          </p:cNvPr>
          <p:cNvSpPr txBox="1"/>
          <p:nvPr/>
        </p:nvSpPr>
        <p:spPr>
          <a:xfrm>
            <a:off x="6190960" y="1520103"/>
            <a:ext cx="1226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err="1"/>
              <a:t>Mixing</a:t>
            </a:r>
            <a:r>
              <a:rPr lang="es-ES_tradnl" b="1" dirty="0"/>
              <a:t> </a:t>
            </a:r>
            <a:r>
              <a:rPr lang="es-ES_tradnl" b="1" dirty="0" err="1"/>
              <a:t>crate</a:t>
            </a:r>
            <a:endParaRPr lang="en-GB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AB1F8A-B299-329B-7DD7-52D9F4D96D2A}"/>
              </a:ext>
            </a:extLst>
          </p:cNvPr>
          <p:cNvSpPr/>
          <p:nvPr/>
        </p:nvSpPr>
        <p:spPr>
          <a:xfrm>
            <a:off x="1894450" y="3878106"/>
            <a:ext cx="698696" cy="604992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PLL2</a:t>
            </a:r>
            <a:endParaRPr lang="en-GB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11A180-1E90-DA1E-1D0F-7A0691A9F2BE}"/>
              </a:ext>
            </a:extLst>
          </p:cNvPr>
          <p:cNvSpPr/>
          <p:nvPr/>
        </p:nvSpPr>
        <p:spPr>
          <a:xfrm>
            <a:off x="973016" y="3878106"/>
            <a:ext cx="698696" cy="604992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PLL3</a:t>
            </a:r>
            <a:endParaRPr lang="en-GB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2B12053-C811-A2AD-AACC-BF308FF33BD4}"/>
              </a:ext>
            </a:extLst>
          </p:cNvPr>
          <p:cNvSpPr/>
          <p:nvPr/>
        </p:nvSpPr>
        <p:spPr>
          <a:xfrm>
            <a:off x="2822916" y="3878106"/>
            <a:ext cx="698696" cy="604992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PLL1</a:t>
            </a:r>
            <a:endParaRPr lang="en-GB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A90949E-B46D-8BF0-07DC-A30784BC9BAC}"/>
              </a:ext>
            </a:extLst>
          </p:cNvPr>
          <p:cNvSpPr/>
          <p:nvPr/>
        </p:nvSpPr>
        <p:spPr>
          <a:xfrm>
            <a:off x="3734973" y="4236720"/>
            <a:ext cx="698696" cy="604992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uC</a:t>
            </a:r>
            <a:endParaRPr lang="en-GB" sz="36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24554F-C0FA-0C68-C540-2E295820F355}"/>
              </a:ext>
            </a:extLst>
          </p:cNvPr>
          <p:cNvSpPr/>
          <p:nvPr/>
        </p:nvSpPr>
        <p:spPr>
          <a:xfrm>
            <a:off x="1764323" y="2722406"/>
            <a:ext cx="1137138" cy="797085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PCB</a:t>
            </a:r>
            <a:endParaRPr lang="en-GB" dirty="0"/>
          </a:p>
        </p:txBody>
      </p: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F813DB03-8AFE-57FE-DC56-252FEAF82E33}"/>
              </a:ext>
            </a:extLst>
          </p:cNvPr>
          <p:cNvCxnSpPr>
            <a:cxnSpLocks/>
            <a:stCxn id="16" idx="1"/>
            <a:endCxn id="12" idx="0"/>
          </p:cNvCxnSpPr>
          <p:nvPr/>
        </p:nvCxnSpPr>
        <p:spPr>
          <a:xfrm rot="10800000" flipV="1">
            <a:off x="1322365" y="3120948"/>
            <a:ext cx="441959" cy="75715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78690C79-D7BF-2F39-1D87-DE6CABEA585F}"/>
              </a:ext>
            </a:extLst>
          </p:cNvPr>
          <p:cNvCxnSpPr>
            <a:cxnSpLocks/>
            <a:stCxn id="16" idx="2"/>
            <a:endCxn id="10" idx="0"/>
          </p:cNvCxnSpPr>
          <p:nvPr/>
        </p:nvCxnSpPr>
        <p:spPr>
          <a:xfrm rot="5400000">
            <a:off x="2109038" y="3654251"/>
            <a:ext cx="358615" cy="8909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C5B91886-DAB1-A175-9282-D19A5348047D}"/>
              </a:ext>
            </a:extLst>
          </p:cNvPr>
          <p:cNvCxnSpPr>
            <a:cxnSpLocks/>
            <a:endCxn id="13" idx="0"/>
          </p:cNvCxnSpPr>
          <p:nvPr/>
        </p:nvCxnSpPr>
        <p:spPr>
          <a:xfrm rot="16200000" flipH="1">
            <a:off x="2763371" y="3469213"/>
            <a:ext cx="529396" cy="288390"/>
          </a:xfrm>
          <a:prstGeom prst="bentConnector3">
            <a:avLst>
              <a:gd name="adj1" fmla="val 3497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BD5929D3-6648-AB0E-A202-893831420699}"/>
              </a:ext>
            </a:extLst>
          </p:cNvPr>
          <p:cNvCxnSpPr>
            <a:stCxn id="16" idx="0"/>
          </p:cNvCxnSpPr>
          <p:nvPr/>
        </p:nvCxnSpPr>
        <p:spPr>
          <a:xfrm rot="5400000" flipH="1" flipV="1">
            <a:off x="3113495" y="1385823"/>
            <a:ext cx="555980" cy="2117187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97D3484B-8261-E4B2-A633-573A461F696E}"/>
              </a:ext>
            </a:extLst>
          </p:cNvPr>
          <p:cNvCxnSpPr>
            <a:stCxn id="15" idx="0"/>
            <a:endCxn id="16" idx="3"/>
          </p:cNvCxnSpPr>
          <p:nvPr/>
        </p:nvCxnSpPr>
        <p:spPr>
          <a:xfrm rot="16200000" flipV="1">
            <a:off x="2935006" y="3087405"/>
            <a:ext cx="1115771" cy="1182860"/>
          </a:xfrm>
          <a:prstGeom prst="bentConnector2">
            <a:avLst/>
          </a:prstGeom>
          <a:ln w="38100">
            <a:solidFill>
              <a:srgbClr val="3A5F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8968BE7-76DC-C672-FC74-1816E081C7B7}"/>
              </a:ext>
            </a:extLst>
          </p:cNvPr>
          <p:cNvSpPr txBox="1"/>
          <p:nvPr/>
        </p:nvSpPr>
        <p:spPr>
          <a:xfrm>
            <a:off x="6056165" y="287045"/>
            <a:ext cx="3305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Cable IDC </a:t>
            </a:r>
            <a:r>
              <a:rPr lang="es-ES_tradnl" b="1" dirty="0" err="1"/>
              <a:t>Ribbon</a:t>
            </a:r>
            <a:r>
              <a:rPr lang="es-ES_tradnl" b="1" dirty="0"/>
              <a:t> 10 pines</a:t>
            </a:r>
          </a:p>
          <a:p>
            <a:r>
              <a:rPr lang="es-ES_tradnl" b="1" dirty="0">
                <a:solidFill>
                  <a:srgbClr val="3A5FA9"/>
                </a:solidFill>
              </a:rPr>
              <a:t>Cable IDC </a:t>
            </a:r>
            <a:r>
              <a:rPr lang="es-ES_tradnl" b="1" dirty="0" err="1">
                <a:solidFill>
                  <a:srgbClr val="3A5FA9"/>
                </a:solidFill>
              </a:rPr>
              <a:t>Ribbon</a:t>
            </a:r>
            <a:r>
              <a:rPr lang="es-ES_tradnl" b="1" dirty="0">
                <a:solidFill>
                  <a:srgbClr val="3A5FA9"/>
                </a:solidFill>
              </a:rPr>
              <a:t> 30 pines</a:t>
            </a:r>
          </a:p>
          <a:p>
            <a:r>
              <a:rPr lang="es-ES_tradnl" b="1" dirty="0">
                <a:solidFill>
                  <a:srgbClr val="00B050"/>
                </a:solidFill>
              </a:rPr>
              <a:t>Cable IDC </a:t>
            </a:r>
            <a:r>
              <a:rPr lang="es-ES_tradnl" b="1" dirty="0" err="1">
                <a:solidFill>
                  <a:srgbClr val="00B050"/>
                </a:solidFill>
              </a:rPr>
              <a:t>Ribbon</a:t>
            </a:r>
            <a:r>
              <a:rPr lang="es-ES_tradnl" b="1" dirty="0">
                <a:solidFill>
                  <a:srgbClr val="00B050"/>
                </a:solidFill>
              </a:rPr>
              <a:t> 40 pines</a:t>
            </a:r>
          </a:p>
          <a:p>
            <a:r>
              <a:rPr lang="es-ES_tradnl" b="1" dirty="0">
                <a:solidFill>
                  <a:srgbClr val="FF0000"/>
                </a:solidFill>
              </a:rPr>
              <a:t>Cables individuales (x6/atenuador)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EDF3C7A-CEB0-AA9B-E027-F0AEA5E45CA2}"/>
              </a:ext>
            </a:extLst>
          </p:cNvPr>
          <p:cNvCxnSpPr/>
          <p:nvPr/>
        </p:nvCxnSpPr>
        <p:spPr>
          <a:xfrm>
            <a:off x="4450079" y="2166426"/>
            <a:ext cx="21336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EAA2F55-8836-95E9-0AE7-FCCB1A45D0BC}"/>
              </a:ext>
            </a:extLst>
          </p:cNvPr>
          <p:cNvSpPr/>
          <p:nvPr/>
        </p:nvSpPr>
        <p:spPr>
          <a:xfrm>
            <a:off x="5296493" y="2082675"/>
            <a:ext cx="1137138" cy="797085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PCB</a:t>
            </a:r>
            <a:endParaRPr lang="en-GB" dirty="0"/>
          </a:p>
        </p:txBody>
      </p: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99B6F869-D72D-4245-B357-3A95036B0315}"/>
              </a:ext>
            </a:extLst>
          </p:cNvPr>
          <p:cNvCxnSpPr>
            <a:endCxn id="37" idx="1"/>
          </p:cNvCxnSpPr>
          <p:nvPr/>
        </p:nvCxnSpPr>
        <p:spPr>
          <a:xfrm>
            <a:off x="4663440" y="2166426"/>
            <a:ext cx="633053" cy="314792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8FEA654-2F41-A73C-DB01-D053DF449105}"/>
              </a:ext>
            </a:extLst>
          </p:cNvPr>
          <p:cNvSpPr/>
          <p:nvPr/>
        </p:nvSpPr>
        <p:spPr>
          <a:xfrm>
            <a:off x="4743156" y="3710340"/>
            <a:ext cx="1531035" cy="1052759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Digital Step </a:t>
            </a:r>
            <a:r>
              <a:rPr lang="es-ES_tradnl" dirty="0" err="1"/>
              <a:t>Attenuator</a:t>
            </a:r>
            <a:r>
              <a:rPr lang="es-ES_tradnl" dirty="0"/>
              <a:t> (</a:t>
            </a:r>
            <a:r>
              <a:rPr lang="es-ES_tradnl" dirty="0" err="1"/>
              <a:t>Minicircuits</a:t>
            </a:r>
            <a:r>
              <a:rPr lang="es-ES_tradnl" dirty="0"/>
              <a:t> - BPM IFIC)</a:t>
            </a:r>
            <a:endParaRPr lang="en-GB" dirty="0"/>
          </a:p>
        </p:txBody>
      </p: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D0449593-B666-7D53-0F2F-F0B94C6B1075}"/>
              </a:ext>
            </a:extLst>
          </p:cNvPr>
          <p:cNvCxnSpPr>
            <a:cxnSpLocks/>
            <a:stCxn id="37" idx="2"/>
            <a:endCxn id="40" idx="0"/>
          </p:cNvCxnSpPr>
          <p:nvPr/>
        </p:nvCxnSpPr>
        <p:spPr>
          <a:xfrm rot="5400000">
            <a:off x="5271578" y="3116856"/>
            <a:ext cx="830580" cy="356388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9E6FD13-0707-AF48-C707-0896A7DE0AA0}"/>
              </a:ext>
            </a:extLst>
          </p:cNvPr>
          <p:cNvSpPr/>
          <p:nvPr/>
        </p:nvSpPr>
        <p:spPr>
          <a:xfrm>
            <a:off x="7119425" y="2973148"/>
            <a:ext cx="1531035" cy="1052759"/>
          </a:xfrm>
          <a:prstGeom prst="rect">
            <a:avLst/>
          </a:prstGeom>
          <a:noFill/>
          <a:ln>
            <a:solidFill>
              <a:srgbClr val="231F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Digital Step </a:t>
            </a:r>
            <a:r>
              <a:rPr lang="es-ES_tradnl" dirty="0" err="1"/>
              <a:t>Attenuator</a:t>
            </a:r>
            <a:r>
              <a:rPr lang="es-ES_tradnl" dirty="0"/>
              <a:t> (</a:t>
            </a:r>
            <a:r>
              <a:rPr lang="es-ES_tradnl" dirty="0" err="1"/>
              <a:t>Minicircuits</a:t>
            </a:r>
            <a:r>
              <a:rPr lang="es-ES_tradnl" dirty="0"/>
              <a:t> - BPM </a:t>
            </a:r>
            <a:r>
              <a:rPr lang="es-ES_tradnl" dirty="0" err="1"/>
              <a:t>Saclay</a:t>
            </a:r>
            <a:r>
              <a:rPr lang="es-ES_tradnl" dirty="0"/>
              <a:t>)</a:t>
            </a:r>
            <a:endParaRPr lang="en-GB" dirty="0"/>
          </a:p>
        </p:txBody>
      </p: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B629BF54-9BE8-95D8-0450-80820608123A}"/>
              </a:ext>
            </a:extLst>
          </p:cNvPr>
          <p:cNvCxnSpPr>
            <a:cxnSpLocks/>
            <a:stCxn id="37" idx="3"/>
            <a:endCxn id="44" idx="0"/>
          </p:cNvCxnSpPr>
          <p:nvPr/>
        </p:nvCxnSpPr>
        <p:spPr>
          <a:xfrm>
            <a:off x="6433631" y="2481218"/>
            <a:ext cx="1451312" cy="491930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78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70DF-A7D0-CBEE-3B61-BE48908F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F9539CAC-7B39-C95F-6B54-DDB102F4853E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FE882F17-C839-C7A4-742C-D577C62713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11</a:t>
            </a:fld>
            <a:endParaRPr lang="es-ES"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4EB4BCD6-DCCA-188E-942A-FE511D28ED29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2. Esquema del montaje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D82F51F1-20CE-44EC-DCB9-B06579D21BF8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3B8A183F-0166-C676-E947-8C5264EA550D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Electrónica – </a:t>
            </a:r>
            <a:r>
              <a:rPr lang="es-ES_tradnl" sz="1600" dirty="0" err="1">
                <a:solidFill>
                  <a:schemeClr val="lt1"/>
                </a:solidFill>
              </a:rPr>
              <a:t>Mixing</a:t>
            </a:r>
            <a:r>
              <a:rPr lang="es-ES_tradnl" sz="1600" dirty="0">
                <a:solidFill>
                  <a:schemeClr val="lt1"/>
                </a:solidFill>
              </a:rPr>
              <a:t> </a:t>
            </a:r>
            <a:r>
              <a:rPr lang="es-ES_tradnl" sz="1600" dirty="0" err="1">
                <a:solidFill>
                  <a:schemeClr val="lt1"/>
                </a:solidFill>
              </a:rPr>
              <a:t>crate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4593B6-E76D-82FB-41BE-87795974D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105" y="1673991"/>
            <a:ext cx="4415789" cy="33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03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CC1C9-0D2C-217C-AFC0-6CC046EA9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F39F3555-6C20-D726-DC91-4B8CC8134844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33937FC6-A7BF-0C97-1C50-037316AF26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12</a:t>
            </a:fld>
            <a:endParaRPr lang="es-ES"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C22F09E5-7BCE-3D45-CAA8-BE9F854015B5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2. Esquema del montaje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47ED9EAC-6E97-55E7-5F66-B58207963339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B47FEC49-1B83-B10B-F1D0-85C657729DC7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Electrónica – </a:t>
            </a:r>
            <a:r>
              <a:rPr lang="es-ES_tradnl" sz="1600" dirty="0" err="1">
                <a:solidFill>
                  <a:schemeClr val="lt1"/>
                </a:solidFill>
              </a:rPr>
              <a:t>Mixing</a:t>
            </a:r>
            <a:r>
              <a:rPr lang="es-ES_tradnl" sz="1600" dirty="0">
                <a:solidFill>
                  <a:schemeClr val="lt1"/>
                </a:solidFill>
              </a:rPr>
              <a:t> </a:t>
            </a:r>
            <a:r>
              <a:rPr lang="es-ES_tradnl" sz="1600" dirty="0" err="1">
                <a:solidFill>
                  <a:schemeClr val="lt1"/>
                </a:solidFill>
              </a:rPr>
              <a:t>crate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BD3454-85B1-F999-93EE-70368766A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764" y="1382653"/>
            <a:ext cx="4956729" cy="37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0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1E866-0657-C7CB-3FAC-0AA7FDBF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54457C79-7A2E-D90D-BD42-86362B197374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2E07955C-B3C4-D962-D723-412D118E9B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13</a:t>
            </a:fld>
            <a:endParaRPr lang="es-ES"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CF237D4D-24DB-07E6-F4F0-C2C4CF4082CA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2. Esquema del montaje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CBA1A90F-4478-38F1-7418-AEBDF742840A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6C0D5408-E2BD-9C1B-0ABC-95EBB50F8634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Electrónica – LO </a:t>
            </a:r>
            <a:r>
              <a:rPr lang="es-ES_tradnl" sz="1600" dirty="0" err="1">
                <a:solidFill>
                  <a:schemeClr val="lt1"/>
                </a:solidFill>
              </a:rPr>
              <a:t>crate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33E1F2-A29D-3016-D512-BFD94336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10" y="1359288"/>
            <a:ext cx="4960187" cy="37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71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39D15-AE9B-039F-1918-B529F2E8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E26AA94F-55F7-8ED1-10CB-11ED2BBE5BAE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464554E7-8F27-79BA-B070-38455EDC20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14</a:t>
            </a:fld>
            <a:endParaRPr lang="es-ES"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7A6B4A02-4F66-5C1A-76CB-782CB5BA0840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2. Esquema del montaje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D346E3C0-FCD8-3CB3-9316-8796C63E0D81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8F9E3659-228E-7055-FB5E-799DB355811E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 err="1">
                <a:solidFill>
                  <a:schemeClr val="lt1"/>
                </a:solidFill>
              </a:rPr>
              <a:t>BPMs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B7D31C0-2308-967C-9ABE-9B7EB238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38" b="32718"/>
          <a:stretch>
            <a:fillRect/>
          </a:stretch>
        </p:blipFill>
        <p:spPr>
          <a:xfrm>
            <a:off x="931985" y="1934375"/>
            <a:ext cx="6858000" cy="2764302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F64B6F56-AD2D-CBF1-2782-94926C9606A4}"/>
              </a:ext>
            </a:extLst>
          </p:cNvPr>
          <p:cNvSpPr/>
          <p:nvPr/>
        </p:nvSpPr>
        <p:spPr>
          <a:xfrm>
            <a:off x="2236763" y="2257865"/>
            <a:ext cx="1631852" cy="1786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C5B0EC1-D8B2-2EE0-EFFA-B99CCFFD2594}"/>
              </a:ext>
            </a:extLst>
          </p:cNvPr>
          <p:cNvSpPr/>
          <p:nvPr/>
        </p:nvSpPr>
        <p:spPr>
          <a:xfrm>
            <a:off x="5013374" y="2257865"/>
            <a:ext cx="1631852" cy="1786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3C75E90-813E-5AFA-5BBC-F69DF98651DF}"/>
              </a:ext>
            </a:extLst>
          </p:cNvPr>
          <p:cNvSpPr txBox="1"/>
          <p:nvPr/>
        </p:nvSpPr>
        <p:spPr>
          <a:xfrm>
            <a:off x="2410854" y="1634455"/>
            <a:ext cx="146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BPM SACLAY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55C4618-69BF-526F-480F-8A37D710B597}"/>
              </a:ext>
            </a:extLst>
          </p:cNvPr>
          <p:cNvSpPr txBox="1"/>
          <p:nvPr/>
        </p:nvSpPr>
        <p:spPr>
          <a:xfrm>
            <a:off x="5405188" y="1642223"/>
            <a:ext cx="97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</a:rPr>
              <a:t>BPM IFIC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454BDC-4641-E92C-7860-3E5C30EDC844}"/>
              </a:ext>
            </a:extLst>
          </p:cNvPr>
          <p:cNvSpPr txBox="1"/>
          <p:nvPr/>
        </p:nvSpPr>
        <p:spPr>
          <a:xfrm>
            <a:off x="3122450" y="4767263"/>
            <a:ext cx="4100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BPM REFERENCIA COREANOS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9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6A903-93CA-46DC-909C-629812282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33A2B596-3966-749C-A54F-869326EA59D6}"/>
              </a:ext>
            </a:extLst>
          </p:cNvPr>
          <p:cNvSpPr/>
          <p:nvPr/>
        </p:nvSpPr>
        <p:spPr>
          <a:xfrm rot="-5400000">
            <a:off x="2593700" y="-1975973"/>
            <a:ext cx="1057500" cy="561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36622F84-4E30-995D-782A-81E53E151E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15</a:t>
            </a:fld>
            <a:endParaRPr lang="es-ES"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F502D5BC-338D-B8F4-A249-0ABFBF26D3EF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3. Lista de tareas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2BF4574D-7405-6421-0DB6-B5F99C380E4B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E725D8E2-B7FC-4F51-0116-47367AE85DB6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57725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DF56F9-08E3-C81B-EB7E-13B3F179B6C4}"/>
              </a:ext>
            </a:extLst>
          </p:cNvPr>
          <p:cNvSpPr txBox="1"/>
          <p:nvPr/>
        </p:nvSpPr>
        <p:spPr>
          <a:xfrm>
            <a:off x="-1" y="1673991"/>
            <a:ext cx="891891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híbridos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y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combiners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dentro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están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cajita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de carton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pequeña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).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Comprobar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señales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:</a:t>
            </a: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r>
              <a:rPr lang="en-GB" sz="1200" b="1" dirty="0">
                <a:latin typeface="+mj-lt"/>
                <a:cs typeface="Calibri" panose="020F0502020204030204" pitchFamily="34" charset="0"/>
              </a:rPr>
              <a:t>Trigger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3.125 Hz.</a:t>
            </a: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3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señales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714 MHz (1 – 1.5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Vpp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):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INPUT PLLs</a:t>
            </a: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r>
              <a:rPr lang="en-GB" sz="1200" b="1" dirty="0">
                <a:latin typeface="+mj-lt"/>
                <a:cs typeface="Calibri" panose="020F0502020204030204" pitchFamily="34" charset="0"/>
              </a:rPr>
              <a:t>Clock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10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MHz.</a:t>
            </a:r>
            <a:endParaRPr lang="en-GB" sz="1200" dirty="0">
              <a:latin typeface="+mj-lt"/>
              <a:cs typeface="Calibri" panose="020F0502020204030204" pitchFamily="34" charset="0"/>
            </a:endParaRP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ATF Local Network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dar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alta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2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osciloscopios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(RIGOL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ya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debería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estarlo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).</a:t>
            </a: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ATF Local Network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dar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alta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M5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creo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que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ya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está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dado de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alta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pero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comprobar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): </a:t>
            </a:r>
          </a:p>
          <a:p>
            <a:pPr marL="342900" lvl="8" algn="just"/>
            <a:r>
              <a:rPr lang="en-GB" sz="1200" dirty="0">
                <a:latin typeface="+mj-lt"/>
                <a:cs typeface="Calibri" panose="020F0502020204030204" pitchFamily="34" charset="0"/>
              </a:rPr>
              <a:t>						MAC ADRESS:DE:AD:BE:EF:FE:ED</a:t>
            </a:r>
          </a:p>
          <a:p>
            <a:pPr marL="342900" lvl="8" algn="just"/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Medidas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isolators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con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VNA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.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Montaje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isolators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Mixing crate.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phase-shifters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Duda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: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¿se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puede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Phase Shifter antes del PLL, o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debe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estar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después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del PLL?.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VLF-400+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que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trae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Marçà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línea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REFERENCIA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en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Mixing Crate. 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>
                <a:latin typeface="+mj-lt"/>
                <a:cs typeface="Calibri" panose="020F0502020204030204" pitchFamily="34" charset="0"/>
              </a:rPr>
              <a:t>Si da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tiempo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Mixer 1:2 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(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que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trae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Marçà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) para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tener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las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señales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de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IF1 e IF2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. Si no da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tiempo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o es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mucho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trabajo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puedo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hacerlo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para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segundo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o tercer shift.</a:t>
            </a:r>
          </a:p>
          <a:p>
            <a:pPr marL="514350" lvl="8" indent="-171450" algn="just">
              <a:buFont typeface="Wingdings" panose="05000000000000000000" pitchFamily="2" charset="2"/>
              <a:buChar char="ü"/>
            </a:pPr>
            <a:r>
              <a:rPr lang="en-GB" sz="1200" dirty="0" err="1">
                <a:latin typeface="+mj-lt"/>
                <a:cs typeface="Calibri" panose="020F0502020204030204" pitchFamily="34" charset="0"/>
              </a:rPr>
              <a:t>Instalar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crates al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lado</a:t>
            </a:r>
            <a:r>
              <a:rPr lang="en-GB" sz="1200" b="1" dirty="0">
                <a:latin typeface="+mj-lt"/>
                <a:cs typeface="Calibri" panose="020F0502020204030204" pitchFamily="34" charset="0"/>
              </a:rPr>
              <a:t> del </a:t>
            </a:r>
            <a:r>
              <a:rPr lang="en-GB" sz="1200" b="1" dirty="0" err="1">
                <a:latin typeface="+mj-lt"/>
                <a:cs typeface="Calibri" panose="020F0502020204030204" pitchFamily="34" charset="0"/>
              </a:rPr>
              <a:t>túnel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.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Yo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llego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domingo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noche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al KEK.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Puedo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hacerlo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lunes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por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la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mañana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GB" sz="1200" dirty="0" err="1"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primer shift es </a:t>
            </a:r>
            <a:r>
              <a:rPr lang="en-GB" sz="1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el</a:t>
            </a:r>
            <a:r>
              <a:rPr lang="en-GB" sz="1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25/05 es a las 17:00h.</a:t>
            </a:r>
            <a:r>
              <a:rPr lang="en-GB" sz="1200" dirty="0">
                <a:latin typeface="+mj-lt"/>
                <a:cs typeface="Calibri" panose="020F0502020204030204" pitchFamily="34" charset="0"/>
              </a:rPr>
              <a:t>	</a:t>
            </a:r>
          </a:p>
          <a:p>
            <a:pPr marL="514350" lvl="8" indent="-171450" algn="just">
              <a:buFont typeface="Wingdings" panose="05000000000000000000" pitchFamily="2" charset="2"/>
              <a:buChar char="q"/>
            </a:pPr>
            <a:endParaRPr lang="en-GB" sz="1200" dirty="0">
              <a:latin typeface="+mj-lt"/>
              <a:cs typeface="Calibri" panose="020F0502020204030204" pitchFamily="34" charset="0"/>
            </a:endParaRPr>
          </a:p>
          <a:p>
            <a:pPr marL="514350" lvl="8" indent="-171450" algn="just">
              <a:buFont typeface="Arial" panose="020B0604020202020204" pitchFamily="34" charset="0"/>
              <a:buChar char="•"/>
            </a:pPr>
            <a:endParaRPr lang="es-ES" sz="1200" dirty="0">
              <a:latin typeface="+mj-lt"/>
              <a:cs typeface="Calibri" panose="020F0502020204030204" pitchFamily="34" charset="0"/>
            </a:endParaRPr>
          </a:p>
          <a:p>
            <a:pPr marL="342900" lvl="8" algn="just"/>
            <a:endParaRPr lang="es-ES" sz="12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6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BA1FC90C-50B2-C0CD-B84B-1F9FB8F0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experimentos del LHC presentan sus nuevos resultados">
            <a:extLst>
              <a:ext uri="{FF2B5EF4-FFF2-40B4-BE49-F238E27FC236}">
                <a16:creationId xmlns:a16="http://schemas.microsoft.com/office/drawing/2014/main" id="{0B542969-1759-B905-2F8D-A91FCF42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16426"/>
            <a:ext cx="7694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36">
            <a:extLst>
              <a:ext uri="{FF2B5EF4-FFF2-40B4-BE49-F238E27FC236}">
                <a16:creationId xmlns:a16="http://schemas.microsoft.com/office/drawing/2014/main" id="{C4A7A3EF-1273-9F3F-6970-EA845E453EE4}"/>
              </a:ext>
            </a:extLst>
          </p:cNvPr>
          <p:cNvSpPr/>
          <p:nvPr/>
        </p:nvSpPr>
        <p:spPr>
          <a:xfrm rot="5400000">
            <a:off x="2244397" y="-801673"/>
            <a:ext cx="3358800" cy="6657545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36">
            <a:extLst>
              <a:ext uri="{FF2B5EF4-FFF2-40B4-BE49-F238E27FC236}">
                <a16:creationId xmlns:a16="http://schemas.microsoft.com/office/drawing/2014/main" id="{905CB478-12D2-5DD3-179E-D0D560656F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024" y="2026401"/>
            <a:ext cx="6657546" cy="22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/>
            <a:r>
              <a:rPr lang="en-US" dirty="0">
                <a:latin typeface="Livvic"/>
              </a:rPr>
              <a:t>Project meeting - 14th of May 2026</a:t>
            </a:r>
          </a:p>
          <a:p>
            <a:pPr marL="0" indent="0" algn="ctr"/>
            <a:endParaRPr lang="es-ES" dirty="0">
              <a:latin typeface="Livvic" pitchFamily="2" charset="0"/>
            </a:endParaRPr>
          </a:p>
          <a:p>
            <a:pPr marL="228600" algn="ctr"/>
            <a:r>
              <a:rPr lang="es-ES" b="1" u="sng" dirty="0">
                <a:latin typeface="Livvic"/>
              </a:rPr>
              <a:t>Juan Carlos Fernández Ortega</a:t>
            </a:r>
            <a:r>
              <a:rPr lang="es-ES" b="1" dirty="0">
                <a:latin typeface="Livvic"/>
              </a:rPr>
              <a:t>, </a:t>
            </a:r>
            <a:r>
              <a:rPr lang="en-US" dirty="0">
                <a:latin typeface="Livvic"/>
                <a:ea typeface="Economica-Regular"/>
              </a:rPr>
              <a:t>Laura Karina Pedraza, Daniel Esperante, Nuria Fuster Martínez, Marçà Boronat, César Blanch, Benito Gimeno, Daniel González</a:t>
            </a:r>
            <a:endParaRPr lang="en-US" dirty="0">
              <a:latin typeface="Livvic"/>
            </a:endParaRPr>
          </a:p>
          <a:p>
            <a:pPr marL="0" indent="0" algn="ctr"/>
            <a:r>
              <a:rPr lang="es-ES" u="sng" dirty="0">
                <a:latin typeface="Livvic" pitchFamily="2" charset="0"/>
                <a:hlinkClick r:id="rId4"/>
              </a:rPr>
              <a:t>juancarlos.fernandez@ific.uv.es</a:t>
            </a:r>
            <a:endParaRPr lang="es-ES" u="sng" dirty="0">
              <a:latin typeface="Livvic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0" name="Google Shape;160;p36">
            <a:extLst>
              <a:ext uri="{FF2B5EF4-FFF2-40B4-BE49-F238E27FC236}">
                <a16:creationId xmlns:a16="http://schemas.microsoft.com/office/drawing/2014/main" id="{9FE38090-E3A5-A048-5D62-5EFA049B03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024" y="1180785"/>
            <a:ext cx="6657546" cy="624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dirty="0"/>
              <a:t>Meeting BPM IFIC </a:t>
            </a:r>
            <a:endParaRPr lang="es-ES" dirty="0"/>
          </a:p>
        </p:txBody>
      </p:sp>
      <p:sp>
        <p:nvSpPr>
          <p:cNvPr id="161" name="Google Shape;161;p36">
            <a:extLst>
              <a:ext uri="{FF2B5EF4-FFF2-40B4-BE49-F238E27FC236}">
                <a16:creationId xmlns:a16="http://schemas.microsoft.com/office/drawing/2014/main" id="{83450B89-F4FD-4FB3-AFF9-E13F24E905BF}"/>
              </a:ext>
            </a:extLst>
          </p:cNvPr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F651C6-B1AB-B6DB-4B4C-91560A466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" y="16426"/>
            <a:ext cx="7000161" cy="564420"/>
          </a:xfrm>
          <a:prstGeom prst="rect">
            <a:avLst/>
          </a:prstGeom>
        </p:spPr>
      </p:pic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F4673BDA-6DB3-173D-037C-814A74DD8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70" y="71781"/>
            <a:ext cx="1863510" cy="36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EA455C2-91EA-30EC-0440-E4EED8251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20" y="4423601"/>
            <a:ext cx="9144000" cy="75892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A55DB5D-9298-E1FD-E459-291C2A84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142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D78BD2D5-0376-DD39-AF0A-5DC81EDD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5E4B9582-7976-EB17-3E94-B26B6EC1BC8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3759" y="2901582"/>
            <a:ext cx="272880" cy="266040"/>
          </a:xfrm>
          <a:prstGeom prst="rect">
            <a:avLst/>
          </a:prstGeom>
          <a:ln w="12600">
            <a:noFill/>
          </a:ln>
        </p:spPr>
      </p:pic>
      <p:grpSp>
        <p:nvGrpSpPr>
          <p:cNvPr id="17" name="Group 5">
            <a:extLst>
              <a:ext uri="{FF2B5EF4-FFF2-40B4-BE49-F238E27FC236}">
                <a16:creationId xmlns:a16="http://schemas.microsoft.com/office/drawing/2014/main" id="{D1A7457F-E9DE-EE7A-9883-8654ECA0E5EA}"/>
              </a:ext>
            </a:extLst>
          </p:cNvPr>
          <p:cNvGrpSpPr/>
          <p:nvPr/>
        </p:nvGrpSpPr>
        <p:grpSpPr>
          <a:xfrm>
            <a:off x="63204" y="2710101"/>
            <a:ext cx="638280" cy="638280"/>
            <a:chOff x="212400" y="2762280"/>
            <a:chExt cx="638280" cy="638280"/>
          </a:xfrm>
        </p:grpSpPr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DCCAC674-E00F-78CA-1ED7-719F72F34108}"/>
                </a:ext>
              </a:extLst>
            </p:cNvPr>
            <p:cNvSpPr/>
            <p:nvPr/>
          </p:nvSpPr>
          <p:spPr>
            <a:xfrm>
              <a:off x="212400" y="2762280"/>
              <a:ext cx="638280" cy="63828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7D1BBBF4-2A0E-A09C-0651-91B2D59F423D}"/>
                </a:ext>
              </a:extLst>
            </p:cNvPr>
            <p:cNvSpPr/>
            <p:nvPr/>
          </p:nvSpPr>
          <p:spPr>
            <a:xfrm>
              <a:off x="393120" y="3011760"/>
              <a:ext cx="2768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+mj-lt"/>
                  <a:ea typeface="Open Sans Regular"/>
                </a:rPr>
                <a:t>cBPM</a:t>
              </a:r>
              <a:endParaRPr lang="es-ES" sz="800" spc="-1" dirty="0">
                <a:latin typeface="+mj-lt"/>
              </a:endParaRPr>
            </a:p>
          </p:txBody>
        </p:sp>
      </p:grpSp>
      <p:sp>
        <p:nvSpPr>
          <p:cNvPr id="31" name="CustomShape 22">
            <a:extLst>
              <a:ext uri="{FF2B5EF4-FFF2-40B4-BE49-F238E27FC236}">
                <a16:creationId xmlns:a16="http://schemas.microsoft.com/office/drawing/2014/main" id="{647FF499-5267-3E66-32EE-7F985FFBFAC0}"/>
              </a:ext>
            </a:extLst>
          </p:cNvPr>
          <p:cNvSpPr/>
          <p:nvPr/>
        </p:nvSpPr>
        <p:spPr>
          <a:xfrm>
            <a:off x="2055498" y="797370"/>
            <a:ext cx="1199160" cy="169277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100" spc="-1" dirty="0">
                <a:latin typeface="+mj-lt"/>
                <a:ea typeface="Open Sans Regular"/>
              </a:rPr>
              <a:t>LO</a:t>
            </a:r>
            <a:r>
              <a:rPr lang="es-ES" sz="700" spc="-1" dirty="0">
                <a:latin typeface="+mj-lt"/>
                <a:ea typeface="Open Sans Regular"/>
              </a:rPr>
              <a:t>1</a:t>
            </a:r>
            <a:r>
              <a:rPr lang="es-ES" sz="1100" spc="-1" dirty="0">
                <a:latin typeface="+mj-lt"/>
                <a:ea typeface="Open Sans Regular"/>
              </a:rPr>
              <a:t> = 1.428 GHz</a:t>
            </a:r>
            <a:endParaRPr lang="es-ES" sz="1100" spc="-1" dirty="0">
              <a:latin typeface="+mj-lt"/>
            </a:endParaRPr>
          </a:p>
        </p:txBody>
      </p:sp>
      <p:sp>
        <p:nvSpPr>
          <p:cNvPr id="56" name="CustomShape 55">
            <a:extLst>
              <a:ext uri="{FF2B5EF4-FFF2-40B4-BE49-F238E27FC236}">
                <a16:creationId xmlns:a16="http://schemas.microsoft.com/office/drawing/2014/main" id="{BE28DADE-735E-2E78-F9F2-66C463020D1F}"/>
              </a:ext>
            </a:extLst>
          </p:cNvPr>
          <p:cNvSpPr/>
          <p:nvPr/>
        </p:nvSpPr>
        <p:spPr>
          <a:xfrm>
            <a:off x="4598176" y="3558905"/>
            <a:ext cx="653962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IF</a:t>
            </a:r>
            <a:r>
              <a:rPr lang="es-ES" sz="500" b="1" spc="-1" dirty="0">
                <a:solidFill>
                  <a:srgbClr val="7C92C4"/>
                </a:solidFill>
                <a:latin typeface="+mj-lt"/>
                <a:ea typeface="Open Sans Regular"/>
              </a:rPr>
              <a:t>1</a:t>
            </a: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 = 203 MHz</a:t>
            </a:r>
            <a:endParaRPr lang="es-ES" sz="800" b="1" spc="-1" dirty="0">
              <a:solidFill>
                <a:srgbClr val="7C92C4"/>
              </a:solidFill>
              <a:latin typeface="+mj-lt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8CCC07-C0B6-BAE6-BBC6-B1C33CD86E2C}"/>
              </a:ext>
            </a:extLst>
          </p:cNvPr>
          <p:cNvGrpSpPr/>
          <p:nvPr/>
        </p:nvGrpSpPr>
        <p:grpSpPr>
          <a:xfrm>
            <a:off x="1370004" y="2798661"/>
            <a:ext cx="449640" cy="449640"/>
            <a:chOff x="1519200" y="2850840"/>
            <a:chExt cx="449640" cy="449640"/>
          </a:xfrm>
        </p:grpSpPr>
        <p:sp>
          <p:nvSpPr>
            <p:cNvPr id="58" name="CustomShape 57">
              <a:extLst>
                <a:ext uri="{FF2B5EF4-FFF2-40B4-BE49-F238E27FC236}">
                  <a16:creationId xmlns:a16="http://schemas.microsoft.com/office/drawing/2014/main" id="{F324E022-7D90-936B-2E2D-76FBCF00BE95}"/>
                </a:ext>
              </a:extLst>
            </p:cNvPr>
            <p:cNvSpPr/>
            <p:nvPr/>
          </p:nvSpPr>
          <p:spPr>
            <a:xfrm>
              <a:off x="1519200" y="2850840"/>
              <a:ext cx="449640" cy="4496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59" name="CustomShape 58">
              <a:extLst>
                <a:ext uri="{FF2B5EF4-FFF2-40B4-BE49-F238E27FC236}">
                  <a16:creationId xmlns:a16="http://schemas.microsoft.com/office/drawing/2014/main" id="{FCC72467-D829-8B70-CA94-679D43227D23}"/>
                </a:ext>
              </a:extLst>
            </p:cNvPr>
            <p:cNvSpPr/>
            <p:nvPr/>
          </p:nvSpPr>
          <p:spPr>
            <a:xfrm>
              <a:off x="1585266" y="2936160"/>
              <a:ext cx="318228" cy="24622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180 </a:t>
              </a:r>
              <a:endParaRPr lang="es-ES" sz="800" spc="-1" dirty="0">
                <a:latin typeface="Arial"/>
              </a:endParaRPr>
            </a:p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Hybrid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60" name="Line 59">
            <a:extLst>
              <a:ext uri="{FF2B5EF4-FFF2-40B4-BE49-F238E27FC236}">
                <a16:creationId xmlns:a16="http://schemas.microsoft.com/office/drawing/2014/main" id="{68E0E9D6-44CC-1F6A-2D67-C57A750EABAC}"/>
              </a:ext>
            </a:extLst>
          </p:cNvPr>
          <p:cNvSpPr/>
          <p:nvPr/>
        </p:nvSpPr>
        <p:spPr>
          <a:xfrm>
            <a:off x="1172724" y="3023301"/>
            <a:ext cx="191880" cy="0"/>
          </a:xfrm>
          <a:prstGeom prst="line">
            <a:avLst/>
          </a:prstGeom>
          <a:ln w="1260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1" name="Line 60">
            <a:extLst>
              <a:ext uri="{FF2B5EF4-FFF2-40B4-BE49-F238E27FC236}">
                <a16:creationId xmlns:a16="http://schemas.microsoft.com/office/drawing/2014/main" id="{4E6DDB5F-7FA0-6962-5ED5-21DE266D3B17}"/>
              </a:ext>
            </a:extLst>
          </p:cNvPr>
          <p:cNvSpPr/>
          <p:nvPr/>
        </p:nvSpPr>
        <p:spPr>
          <a:xfrm flipV="1">
            <a:off x="1595004" y="3243981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2" name="CustomShape 61">
            <a:extLst>
              <a:ext uri="{FF2B5EF4-FFF2-40B4-BE49-F238E27FC236}">
                <a16:creationId xmlns:a16="http://schemas.microsoft.com/office/drawing/2014/main" id="{279E5797-2DA5-61F0-569E-F5B947A17C94}"/>
              </a:ext>
            </a:extLst>
          </p:cNvPr>
          <p:cNvSpPr/>
          <p:nvPr/>
        </p:nvSpPr>
        <p:spPr>
          <a:xfrm>
            <a:off x="1218634" y="2883983"/>
            <a:ext cx="575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solidFill>
                  <a:srgbClr val="929292"/>
                </a:solidFill>
                <a:latin typeface="Open Sans Regular"/>
                <a:ea typeface="Open Sans Regular"/>
              </a:rPr>
              <a:t>Σ</a:t>
            </a:r>
            <a:endParaRPr lang="es-ES" sz="800" spc="-1" dirty="0">
              <a:latin typeface="Arial"/>
            </a:endParaRPr>
          </a:p>
        </p:txBody>
      </p:sp>
      <p:sp>
        <p:nvSpPr>
          <p:cNvPr id="63" name="CustomShape 62">
            <a:extLst>
              <a:ext uri="{FF2B5EF4-FFF2-40B4-BE49-F238E27FC236}">
                <a16:creationId xmlns:a16="http://schemas.microsoft.com/office/drawing/2014/main" id="{68D91C67-BCDD-C5CD-DD95-4B3053F16B3F}"/>
              </a:ext>
            </a:extLst>
          </p:cNvPr>
          <p:cNvSpPr/>
          <p:nvPr/>
        </p:nvSpPr>
        <p:spPr>
          <a:xfrm>
            <a:off x="1862054" y="2883983"/>
            <a:ext cx="5918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solidFill>
                  <a:srgbClr val="929292"/>
                </a:solidFill>
                <a:latin typeface="Open Sans Regular"/>
                <a:ea typeface="Open Sans Regular"/>
              </a:rPr>
              <a:t>Δ</a:t>
            </a:r>
            <a:endParaRPr lang="es-ES" sz="800" spc="-1" dirty="0">
              <a:latin typeface="Arial"/>
            </a:endParaRPr>
          </a:p>
        </p:txBody>
      </p:sp>
      <p:grpSp>
        <p:nvGrpSpPr>
          <p:cNvPr id="192" name="Group 63">
            <a:extLst>
              <a:ext uri="{FF2B5EF4-FFF2-40B4-BE49-F238E27FC236}">
                <a16:creationId xmlns:a16="http://schemas.microsoft.com/office/drawing/2014/main" id="{401DDDDD-707A-5435-828B-08C174FBA44D}"/>
              </a:ext>
            </a:extLst>
          </p:cNvPr>
          <p:cNvGrpSpPr/>
          <p:nvPr/>
        </p:nvGrpSpPr>
        <p:grpSpPr>
          <a:xfrm>
            <a:off x="2626764" y="2817021"/>
            <a:ext cx="4408740" cy="541158"/>
            <a:chOff x="2775960" y="2869200"/>
            <a:chExt cx="4408740" cy="541158"/>
          </a:xfrm>
        </p:grpSpPr>
        <p:sp>
          <p:nvSpPr>
            <p:cNvPr id="193" name="CustomShape 64">
              <a:extLst>
                <a:ext uri="{FF2B5EF4-FFF2-40B4-BE49-F238E27FC236}">
                  <a16:creationId xmlns:a16="http://schemas.microsoft.com/office/drawing/2014/main" id="{223F6982-0692-BAFC-4DD7-D9B483E3C27D}"/>
                </a:ext>
              </a:extLst>
            </p:cNvPr>
            <p:cNvSpPr/>
            <p:nvPr/>
          </p:nvSpPr>
          <p:spPr>
            <a:xfrm rot="5400000">
              <a:off x="4069784" y="2935091"/>
              <a:ext cx="31824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grpSp>
          <p:nvGrpSpPr>
            <p:cNvPr id="194" name="Group 66">
              <a:extLst>
                <a:ext uri="{FF2B5EF4-FFF2-40B4-BE49-F238E27FC236}">
                  <a16:creationId xmlns:a16="http://schemas.microsoft.com/office/drawing/2014/main" id="{34DFD76C-BC13-A3EE-F76D-66F6EF90593C}"/>
                </a:ext>
              </a:extLst>
            </p:cNvPr>
            <p:cNvGrpSpPr/>
            <p:nvPr/>
          </p:nvGrpSpPr>
          <p:grpSpPr>
            <a:xfrm>
              <a:off x="2775960" y="2948847"/>
              <a:ext cx="361800" cy="253080"/>
              <a:chOff x="2775960" y="2948847"/>
              <a:chExt cx="361800" cy="253080"/>
            </a:xfrm>
          </p:grpSpPr>
          <p:sp>
            <p:nvSpPr>
              <p:cNvPr id="212" name="CustomShape 67">
                <a:extLst>
                  <a:ext uri="{FF2B5EF4-FFF2-40B4-BE49-F238E27FC236}">
                    <a16:creationId xmlns:a16="http://schemas.microsoft.com/office/drawing/2014/main" id="{34A6955E-8285-22BC-CD59-127E93CE0774}"/>
                  </a:ext>
                </a:extLst>
              </p:cNvPr>
              <p:cNvSpPr/>
              <p:nvPr/>
            </p:nvSpPr>
            <p:spPr>
              <a:xfrm>
                <a:off x="2775960" y="2948847"/>
                <a:ext cx="361800" cy="2530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13" name="Captura de pantalla 2025-01-31 a la(s) 13.24.00.png" descr="Captura de pantalla 2025-01-31 a la(s) 13.24.00.png">
                <a:extLst>
                  <a:ext uri="{FF2B5EF4-FFF2-40B4-BE49-F238E27FC236}">
                    <a16:creationId xmlns:a16="http://schemas.microsoft.com/office/drawing/2014/main" id="{56DC7003-9227-456E-CB5B-F7A95E9A1B3F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849040" y="2963607"/>
                <a:ext cx="215640" cy="223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95" name="Group 68">
              <a:extLst>
                <a:ext uri="{FF2B5EF4-FFF2-40B4-BE49-F238E27FC236}">
                  <a16:creationId xmlns:a16="http://schemas.microsoft.com/office/drawing/2014/main" id="{31E166E0-2A9A-063D-4CD7-C74388C04804}"/>
                </a:ext>
              </a:extLst>
            </p:cNvPr>
            <p:cNvGrpSpPr/>
            <p:nvPr/>
          </p:nvGrpSpPr>
          <p:grpSpPr>
            <a:xfrm>
              <a:off x="3389406" y="2894487"/>
              <a:ext cx="361800" cy="361800"/>
              <a:chOff x="3389406" y="2894487"/>
              <a:chExt cx="361800" cy="361800"/>
            </a:xfrm>
          </p:grpSpPr>
          <p:sp>
            <p:nvSpPr>
              <p:cNvPr id="210" name="CustomShape 69">
                <a:extLst>
                  <a:ext uri="{FF2B5EF4-FFF2-40B4-BE49-F238E27FC236}">
                    <a16:creationId xmlns:a16="http://schemas.microsoft.com/office/drawing/2014/main" id="{CC999FD2-E54E-9D19-9452-C45466F6A0CE}"/>
                  </a:ext>
                </a:extLst>
              </p:cNvPr>
              <p:cNvSpPr/>
              <p:nvPr/>
            </p:nvSpPr>
            <p:spPr>
              <a:xfrm>
                <a:off x="3389406" y="2894487"/>
                <a:ext cx="361800" cy="36180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11" name="Captura de pantalla 2025-01-31 a la(s) 13.28.39.png" descr="Captura de pantalla 2025-01-31 a la(s) 13.28.39.png">
                <a:extLst>
                  <a:ext uri="{FF2B5EF4-FFF2-40B4-BE49-F238E27FC236}">
                    <a16:creationId xmlns:a16="http://schemas.microsoft.com/office/drawing/2014/main" id="{95DCC469-1664-7D23-DAC6-943AE73BD907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444486" y="2942367"/>
                <a:ext cx="251640" cy="266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96" name="Group 70">
              <a:extLst>
                <a:ext uri="{FF2B5EF4-FFF2-40B4-BE49-F238E27FC236}">
                  <a16:creationId xmlns:a16="http://schemas.microsoft.com/office/drawing/2014/main" id="{A7482FD6-0B8C-BFD5-5D11-AAAE19F8FB7B}"/>
                </a:ext>
              </a:extLst>
            </p:cNvPr>
            <p:cNvGrpSpPr/>
            <p:nvPr/>
          </p:nvGrpSpPr>
          <p:grpSpPr>
            <a:xfrm>
              <a:off x="4575960" y="2869200"/>
              <a:ext cx="412920" cy="412920"/>
              <a:chOff x="4575960" y="2869200"/>
              <a:chExt cx="412920" cy="412920"/>
            </a:xfrm>
          </p:grpSpPr>
          <p:sp>
            <p:nvSpPr>
              <p:cNvPr id="207" name="CustomShape 71">
                <a:extLst>
                  <a:ext uri="{FF2B5EF4-FFF2-40B4-BE49-F238E27FC236}">
                    <a16:creationId xmlns:a16="http://schemas.microsoft.com/office/drawing/2014/main" id="{215C58A6-5D64-E2C1-38E6-C4CBA93DFA82}"/>
                  </a:ext>
                </a:extLst>
              </p:cNvPr>
              <p:cNvSpPr/>
              <p:nvPr/>
            </p:nvSpPr>
            <p:spPr>
              <a:xfrm>
                <a:off x="4575960" y="2869200"/>
                <a:ext cx="412920" cy="412920"/>
              </a:xfrm>
              <a:prstGeom prst="ellipse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08" name="Line 72">
                <a:extLst>
                  <a:ext uri="{FF2B5EF4-FFF2-40B4-BE49-F238E27FC236}">
                    <a16:creationId xmlns:a16="http://schemas.microsoft.com/office/drawing/2014/main" id="{2D274A79-AF4D-E754-1CB2-20A5C6DAF4E8}"/>
                  </a:ext>
                </a:extLst>
              </p:cNvPr>
              <p:cNvSpPr/>
              <p:nvPr/>
            </p:nvSpPr>
            <p:spPr>
              <a:xfrm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09" name="Line 73">
                <a:extLst>
                  <a:ext uri="{FF2B5EF4-FFF2-40B4-BE49-F238E27FC236}">
                    <a16:creationId xmlns:a16="http://schemas.microsoft.com/office/drawing/2014/main" id="{CD12B566-9CC8-828E-D28D-B30812FA54E4}"/>
                  </a:ext>
                </a:extLst>
              </p:cNvPr>
              <p:cNvSpPr/>
              <p:nvPr/>
            </p:nvSpPr>
            <p:spPr>
              <a:xfrm flipH="1"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201" name="Line 85">
              <a:extLst>
                <a:ext uri="{FF2B5EF4-FFF2-40B4-BE49-F238E27FC236}">
                  <a16:creationId xmlns:a16="http://schemas.microsoft.com/office/drawing/2014/main" id="{71BF3CDC-166F-BA68-70A9-137C964D4C85}"/>
                </a:ext>
              </a:extLst>
            </p:cNvPr>
            <p:cNvSpPr/>
            <p:nvPr/>
          </p:nvSpPr>
          <p:spPr>
            <a:xfrm>
              <a:off x="6824700" y="3093970"/>
              <a:ext cx="36000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2" name="CustomShape 86">
              <a:extLst>
                <a:ext uri="{FF2B5EF4-FFF2-40B4-BE49-F238E27FC236}">
                  <a16:creationId xmlns:a16="http://schemas.microsoft.com/office/drawing/2014/main" id="{18B0C7F3-879F-B058-D9A8-816D71E7219A}"/>
                </a:ext>
              </a:extLst>
            </p:cNvPr>
            <p:cNvSpPr/>
            <p:nvPr/>
          </p:nvSpPr>
          <p:spPr>
            <a:xfrm>
              <a:off x="2887141" y="3287247"/>
              <a:ext cx="139077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Att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3" name="CustomShape 87">
              <a:extLst>
                <a:ext uri="{FF2B5EF4-FFF2-40B4-BE49-F238E27FC236}">
                  <a16:creationId xmlns:a16="http://schemas.microsoft.com/office/drawing/2014/main" id="{E38B2F5F-A858-16F4-D524-19D760BE4576}"/>
                </a:ext>
              </a:extLst>
            </p:cNvPr>
            <p:cNvSpPr/>
            <p:nvPr/>
          </p:nvSpPr>
          <p:spPr>
            <a:xfrm>
              <a:off x="3479748" y="3287247"/>
              <a:ext cx="180755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BPF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4" name="CustomShape 88">
              <a:extLst>
                <a:ext uri="{FF2B5EF4-FFF2-40B4-BE49-F238E27FC236}">
                  <a16:creationId xmlns:a16="http://schemas.microsoft.com/office/drawing/2014/main" id="{44EC0024-46AE-3E31-667E-A4F48869BBE5}"/>
                </a:ext>
              </a:extLst>
            </p:cNvPr>
            <p:cNvSpPr/>
            <p:nvPr/>
          </p:nvSpPr>
          <p:spPr>
            <a:xfrm>
              <a:off x="4119586" y="3287171"/>
              <a:ext cx="224036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Amp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5" name="CustomShape 89">
              <a:extLst>
                <a:ext uri="{FF2B5EF4-FFF2-40B4-BE49-F238E27FC236}">
                  <a16:creationId xmlns:a16="http://schemas.microsoft.com/office/drawing/2014/main" id="{44DA7AAD-1B41-A59A-0BFD-692A31CAB501}"/>
                </a:ext>
              </a:extLst>
            </p:cNvPr>
            <p:cNvSpPr/>
            <p:nvPr/>
          </p:nvSpPr>
          <p:spPr>
            <a:xfrm>
              <a:off x="4641840" y="3287520"/>
              <a:ext cx="2811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Mixer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216" name="Line 96">
            <a:extLst>
              <a:ext uri="{FF2B5EF4-FFF2-40B4-BE49-F238E27FC236}">
                <a16:creationId xmlns:a16="http://schemas.microsoft.com/office/drawing/2014/main" id="{96720B61-9820-B631-CE6A-79830C216CCA}"/>
              </a:ext>
            </a:extLst>
          </p:cNvPr>
          <p:cNvSpPr/>
          <p:nvPr/>
        </p:nvSpPr>
        <p:spPr>
          <a:xfrm flipV="1">
            <a:off x="1588524" y="2567901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7" name="Line 97">
            <a:extLst>
              <a:ext uri="{FF2B5EF4-FFF2-40B4-BE49-F238E27FC236}">
                <a16:creationId xmlns:a16="http://schemas.microsoft.com/office/drawing/2014/main" id="{0DC31589-D908-071D-6207-561DA6A58ACA}"/>
              </a:ext>
            </a:extLst>
          </p:cNvPr>
          <p:cNvSpPr/>
          <p:nvPr/>
        </p:nvSpPr>
        <p:spPr>
          <a:xfrm>
            <a:off x="382164" y="2568981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8" name="Line 98">
            <a:extLst>
              <a:ext uri="{FF2B5EF4-FFF2-40B4-BE49-F238E27FC236}">
                <a16:creationId xmlns:a16="http://schemas.microsoft.com/office/drawing/2014/main" id="{9396E299-3DE1-6067-1421-03C95CA91E9D}"/>
              </a:ext>
            </a:extLst>
          </p:cNvPr>
          <p:cNvSpPr/>
          <p:nvPr/>
        </p:nvSpPr>
        <p:spPr>
          <a:xfrm flipV="1">
            <a:off x="382524" y="2557821"/>
            <a:ext cx="0" cy="15192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9" name="Line 99">
            <a:extLst>
              <a:ext uri="{FF2B5EF4-FFF2-40B4-BE49-F238E27FC236}">
                <a16:creationId xmlns:a16="http://schemas.microsoft.com/office/drawing/2014/main" id="{2D92BED8-B832-5570-BEDF-55FE9FAF308B}"/>
              </a:ext>
            </a:extLst>
          </p:cNvPr>
          <p:cNvSpPr/>
          <p:nvPr/>
        </p:nvSpPr>
        <p:spPr>
          <a:xfrm>
            <a:off x="382164" y="3474741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0" name="Line 100">
            <a:extLst>
              <a:ext uri="{FF2B5EF4-FFF2-40B4-BE49-F238E27FC236}">
                <a16:creationId xmlns:a16="http://schemas.microsoft.com/office/drawing/2014/main" id="{55716CD0-5298-D8F0-56A0-0ED984AD91A5}"/>
              </a:ext>
            </a:extLst>
          </p:cNvPr>
          <p:cNvSpPr/>
          <p:nvPr/>
        </p:nvSpPr>
        <p:spPr>
          <a:xfrm flipV="1">
            <a:off x="382524" y="3350181"/>
            <a:ext cx="0" cy="128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4" name="Line 104">
            <a:extLst>
              <a:ext uri="{FF2B5EF4-FFF2-40B4-BE49-F238E27FC236}">
                <a16:creationId xmlns:a16="http://schemas.microsoft.com/office/drawing/2014/main" id="{0784453D-A067-2C6E-B8EE-387FB97246C6}"/>
              </a:ext>
            </a:extLst>
          </p:cNvPr>
          <p:cNvSpPr/>
          <p:nvPr/>
        </p:nvSpPr>
        <p:spPr>
          <a:xfrm flipH="1" flipV="1">
            <a:off x="4641592" y="1550595"/>
            <a:ext cx="0" cy="127800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49" name="CustomShape 136">
            <a:extLst>
              <a:ext uri="{FF2B5EF4-FFF2-40B4-BE49-F238E27FC236}">
                <a16:creationId xmlns:a16="http://schemas.microsoft.com/office/drawing/2014/main" id="{3FE5FBCD-58F2-E7D0-1D81-BDEAF3F0B13C}"/>
              </a:ext>
            </a:extLst>
          </p:cNvPr>
          <p:cNvSpPr/>
          <p:nvPr/>
        </p:nvSpPr>
        <p:spPr>
          <a:xfrm>
            <a:off x="1955433" y="3564741"/>
            <a:ext cx="78034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RF</a:t>
            </a:r>
            <a:r>
              <a:rPr lang="es-ES" sz="5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1</a:t>
            </a: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 = </a:t>
            </a: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1.631</a:t>
            </a: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 GHz</a:t>
            </a:r>
            <a:endParaRPr lang="es-ES" sz="800" b="1" spc="-1" dirty="0">
              <a:solidFill>
                <a:srgbClr val="7C92C4"/>
              </a:solidFill>
              <a:latin typeface="Arial"/>
            </a:endParaRPr>
          </a:p>
        </p:txBody>
      </p:sp>
      <p:sp>
        <p:nvSpPr>
          <p:cNvPr id="256" name="CustomShape 32">
            <a:extLst>
              <a:ext uri="{FF2B5EF4-FFF2-40B4-BE49-F238E27FC236}">
                <a16:creationId xmlns:a16="http://schemas.microsoft.com/office/drawing/2014/main" id="{74370FE5-B190-6A3C-551C-AA74B00F1D09}"/>
              </a:ext>
            </a:extLst>
          </p:cNvPr>
          <p:cNvSpPr/>
          <p:nvPr/>
        </p:nvSpPr>
        <p:spPr>
          <a:xfrm>
            <a:off x="5522764" y="2832436"/>
            <a:ext cx="412920" cy="41292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57" name="Line 33">
            <a:extLst>
              <a:ext uri="{FF2B5EF4-FFF2-40B4-BE49-F238E27FC236}">
                <a16:creationId xmlns:a16="http://schemas.microsoft.com/office/drawing/2014/main" id="{C7088300-3C46-41CA-3734-B2F62CCFBEC1}"/>
              </a:ext>
            </a:extLst>
          </p:cNvPr>
          <p:cNvSpPr/>
          <p:nvPr/>
        </p:nvSpPr>
        <p:spPr>
          <a:xfrm flipV="1">
            <a:off x="5586124" y="2895796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58" name="Line 34">
            <a:extLst>
              <a:ext uri="{FF2B5EF4-FFF2-40B4-BE49-F238E27FC236}">
                <a16:creationId xmlns:a16="http://schemas.microsoft.com/office/drawing/2014/main" id="{3BD16A9B-99EF-E706-5550-8E40541AA3D6}"/>
              </a:ext>
            </a:extLst>
          </p:cNvPr>
          <p:cNvSpPr/>
          <p:nvPr/>
        </p:nvSpPr>
        <p:spPr>
          <a:xfrm flipH="1" flipV="1">
            <a:off x="5586124" y="2895796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2" name="CustomShape 22">
            <a:extLst>
              <a:ext uri="{FF2B5EF4-FFF2-40B4-BE49-F238E27FC236}">
                <a16:creationId xmlns:a16="http://schemas.microsoft.com/office/drawing/2014/main" id="{0FEF95FF-0F02-4B83-7129-635A1125A9D7}"/>
              </a:ext>
            </a:extLst>
          </p:cNvPr>
          <p:cNvSpPr/>
          <p:nvPr/>
        </p:nvSpPr>
        <p:spPr>
          <a:xfrm>
            <a:off x="5850932" y="446240"/>
            <a:ext cx="1199160" cy="169277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100" spc="-1" dirty="0">
                <a:latin typeface="+mj-lt"/>
                <a:ea typeface="Open Sans Regular"/>
              </a:rPr>
              <a:t>LO</a:t>
            </a:r>
            <a:r>
              <a:rPr lang="es-ES" sz="700" spc="-1" dirty="0">
                <a:latin typeface="+mj-lt"/>
                <a:ea typeface="Open Sans Regular"/>
              </a:rPr>
              <a:t>2</a:t>
            </a:r>
            <a:r>
              <a:rPr lang="es-ES" sz="1100" spc="-1" dirty="0">
                <a:latin typeface="+mj-lt"/>
                <a:ea typeface="Open Sans Regular"/>
              </a:rPr>
              <a:t> = 89,25 MHz</a:t>
            </a:r>
            <a:endParaRPr lang="es-ES" sz="1100" spc="-1" dirty="0">
              <a:latin typeface="+mj-lt"/>
            </a:endParaRPr>
          </a:p>
        </p:txBody>
      </p:sp>
      <p:sp>
        <p:nvSpPr>
          <p:cNvPr id="271" name="Line 42">
            <a:extLst>
              <a:ext uri="{FF2B5EF4-FFF2-40B4-BE49-F238E27FC236}">
                <a16:creationId xmlns:a16="http://schemas.microsoft.com/office/drawing/2014/main" id="{DAD4EC8E-F565-8454-A720-97AA179B4970}"/>
              </a:ext>
            </a:extLst>
          </p:cNvPr>
          <p:cNvSpPr/>
          <p:nvPr/>
        </p:nvSpPr>
        <p:spPr>
          <a:xfrm flipV="1">
            <a:off x="5949718" y="3038896"/>
            <a:ext cx="71275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1" name="CustomShape 49">
            <a:extLst>
              <a:ext uri="{FF2B5EF4-FFF2-40B4-BE49-F238E27FC236}">
                <a16:creationId xmlns:a16="http://schemas.microsoft.com/office/drawing/2014/main" id="{C015414B-8349-3EF5-234F-8DDA41CB1128}"/>
              </a:ext>
            </a:extLst>
          </p:cNvPr>
          <p:cNvSpPr/>
          <p:nvPr/>
        </p:nvSpPr>
        <p:spPr>
          <a:xfrm>
            <a:off x="5608869" y="3311989"/>
            <a:ext cx="281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Mixer</a:t>
            </a:r>
            <a:endParaRPr lang="es-ES" sz="800" spc="-1" dirty="0">
              <a:latin typeface="Arial"/>
            </a:endParaRPr>
          </a:p>
        </p:txBody>
      </p:sp>
      <p:sp>
        <p:nvSpPr>
          <p:cNvPr id="285" name="CustomShape 55">
            <a:extLst>
              <a:ext uri="{FF2B5EF4-FFF2-40B4-BE49-F238E27FC236}">
                <a16:creationId xmlns:a16="http://schemas.microsoft.com/office/drawing/2014/main" id="{06A52BA2-06DF-0C9B-CDE6-4215A92C25B1}"/>
              </a:ext>
            </a:extLst>
          </p:cNvPr>
          <p:cNvSpPr/>
          <p:nvPr/>
        </p:nvSpPr>
        <p:spPr>
          <a:xfrm>
            <a:off x="7326746" y="3545019"/>
            <a:ext cx="983224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IF</a:t>
            </a:r>
            <a:r>
              <a:rPr lang="es-ES" sz="500" b="1" spc="-1" dirty="0">
                <a:solidFill>
                  <a:srgbClr val="6ED29B"/>
                </a:solidFill>
                <a:latin typeface="+mj-lt"/>
                <a:ea typeface="Open Sans Regular"/>
              </a:rPr>
              <a:t>2</a:t>
            </a: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= 104,75 MHz</a:t>
            </a:r>
            <a:endParaRPr lang="es-ES" sz="800" b="1" spc="-1" dirty="0">
              <a:solidFill>
                <a:srgbClr val="6ED29B"/>
              </a:solidFill>
              <a:latin typeface="+mj-lt"/>
            </a:endParaRPr>
          </a:p>
        </p:txBody>
      </p:sp>
      <p:sp>
        <p:nvSpPr>
          <p:cNvPr id="288" name="CustomShape 25">
            <a:extLst>
              <a:ext uri="{FF2B5EF4-FFF2-40B4-BE49-F238E27FC236}">
                <a16:creationId xmlns:a16="http://schemas.microsoft.com/office/drawing/2014/main" id="{29C2EC58-1E3E-E5CE-554C-3D557A3DC077}"/>
              </a:ext>
            </a:extLst>
          </p:cNvPr>
          <p:cNvSpPr/>
          <p:nvPr/>
        </p:nvSpPr>
        <p:spPr>
          <a:xfrm rot="5400000">
            <a:off x="7037685" y="2903061"/>
            <a:ext cx="31824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9" name="CustomShape 48">
            <a:extLst>
              <a:ext uri="{FF2B5EF4-FFF2-40B4-BE49-F238E27FC236}">
                <a16:creationId xmlns:a16="http://schemas.microsoft.com/office/drawing/2014/main" id="{7614D4F0-DF82-3A72-4DF3-6F3D85F9C425}"/>
              </a:ext>
            </a:extLst>
          </p:cNvPr>
          <p:cNvSpPr/>
          <p:nvPr/>
        </p:nvSpPr>
        <p:spPr>
          <a:xfrm>
            <a:off x="7084787" y="3271899"/>
            <a:ext cx="224036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Amp</a:t>
            </a:r>
            <a:endParaRPr lang="es-ES" sz="800" spc="-1" dirty="0">
              <a:latin typeface="Arial"/>
            </a:endParaRPr>
          </a:p>
        </p:txBody>
      </p:sp>
      <p:sp>
        <p:nvSpPr>
          <p:cNvPr id="296" name="Line 45">
            <a:extLst>
              <a:ext uri="{FF2B5EF4-FFF2-40B4-BE49-F238E27FC236}">
                <a16:creationId xmlns:a16="http://schemas.microsoft.com/office/drawing/2014/main" id="{FFCAF2A6-FF58-B418-53BD-25D5E5B196FA}"/>
              </a:ext>
            </a:extLst>
          </p:cNvPr>
          <p:cNvSpPr/>
          <p:nvPr/>
        </p:nvSpPr>
        <p:spPr>
          <a:xfrm>
            <a:off x="7350418" y="3045240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98" name="CustomShape 36">
            <a:extLst>
              <a:ext uri="{FF2B5EF4-FFF2-40B4-BE49-F238E27FC236}">
                <a16:creationId xmlns:a16="http://schemas.microsoft.com/office/drawing/2014/main" id="{E9F53E59-47F6-EC20-2202-E78971F47D8E}"/>
              </a:ext>
            </a:extLst>
          </p:cNvPr>
          <p:cNvSpPr/>
          <p:nvPr/>
        </p:nvSpPr>
        <p:spPr>
          <a:xfrm>
            <a:off x="7731142" y="2873268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99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A70BE43E-87BD-AEBA-CF50-23687CE3BD2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75782" y="2921148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300" name="CustomShape 51">
            <a:extLst>
              <a:ext uri="{FF2B5EF4-FFF2-40B4-BE49-F238E27FC236}">
                <a16:creationId xmlns:a16="http://schemas.microsoft.com/office/drawing/2014/main" id="{072F25C4-EF61-3662-7B2E-61E98C009249}"/>
              </a:ext>
            </a:extLst>
          </p:cNvPr>
          <p:cNvSpPr/>
          <p:nvPr/>
        </p:nvSpPr>
        <p:spPr>
          <a:xfrm>
            <a:off x="7837678" y="3271897"/>
            <a:ext cx="167931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grpSp>
        <p:nvGrpSpPr>
          <p:cNvPr id="304" name="Group 16">
            <a:extLst>
              <a:ext uri="{FF2B5EF4-FFF2-40B4-BE49-F238E27FC236}">
                <a16:creationId xmlns:a16="http://schemas.microsoft.com/office/drawing/2014/main" id="{D8AFC3BF-821F-74F4-299D-3214EBEA4AD5}"/>
              </a:ext>
            </a:extLst>
          </p:cNvPr>
          <p:cNvGrpSpPr/>
          <p:nvPr/>
        </p:nvGrpSpPr>
        <p:grpSpPr>
          <a:xfrm>
            <a:off x="8251293" y="2177306"/>
            <a:ext cx="835920" cy="1708216"/>
            <a:chOff x="8043840" y="1744920"/>
            <a:chExt cx="835920" cy="2659680"/>
          </a:xfrm>
        </p:grpSpPr>
        <p:sp>
          <p:nvSpPr>
            <p:cNvPr id="305" name="CustomShape 17">
              <a:extLst>
                <a:ext uri="{FF2B5EF4-FFF2-40B4-BE49-F238E27FC236}">
                  <a16:creationId xmlns:a16="http://schemas.microsoft.com/office/drawing/2014/main" id="{929513AA-ED4E-5657-34AF-B2B1EA8FBB7D}"/>
                </a:ext>
              </a:extLst>
            </p:cNvPr>
            <p:cNvSpPr/>
            <p:nvPr/>
          </p:nvSpPr>
          <p:spPr>
            <a:xfrm>
              <a:off x="8043840" y="1744920"/>
              <a:ext cx="835920" cy="265968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06" name="CustomShape 18">
              <a:extLst>
                <a:ext uri="{FF2B5EF4-FFF2-40B4-BE49-F238E27FC236}">
                  <a16:creationId xmlns:a16="http://schemas.microsoft.com/office/drawing/2014/main" id="{7BC5E20B-56FB-7B08-2112-92C086FF71E8}"/>
                </a:ext>
              </a:extLst>
            </p:cNvPr>
            <p:cNvSpPr/>
            <p:nvPr/>
          </p:nvSpPr>
          <p:spPr>
            <a:xfrm>
              <a:off x="8155080" y="2249280"/>
              <a:ext cx="613080" cy="1651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Oscilloscope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311" name="Line 45">
            <a:extLst>
              <a:ext uri="{FF2B5EF4-FFF2-40B4-BE49-F238E27FC236}">
                <a16:creationId xmlns:a16="http://schemas.microsoft.com/office/drawing/2014/main" id="{865C927C-1898-3CD0-DD7F-EECC2F959E7A}"/>
              </a:ext>
            </a:extLst>
          </p:cNvPr>
          <p:cNvSpPr/>
          <p:nvPr/>
        </p:nvSpPr>
        <p:spPr>
          <a:xfrm>
            <a:off x="8083832" y="3038896"/>
            <a:ext cx="14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3" name="CustomShape 55">
            <a:extLst>
              <a:ext uri="{FF2B5EF4-FFF2-40B4-BE49-F238E27FC236}">
                <a16:creationId xmlns:a16="http://schemas.microsoft.com/office/drawing/2014/main" id="{E0D3ACA2-A43E-766A-4467-C46163B7C1C1}"/>
              </a:ext>
            </a:extLst>
          </p:cNvPr>
          <p:cNvSpPr/>
          <p:nvPr/>
        </p:nvSpPr>
        <p:spPr>
          <a:xfrm>
            <a:off x="5955251" y="2540441"/>
            <a:ext cx="1410120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6ED29B"/>
                </a:solidFill>
                <a:latin typeface="+mj-lt"/>
                <a:ea typeface="Open Sans Regular"/>
              </a:rPr>
              <a:t>Second down-conversion</a:t>
            </a:r>
            <a:endParaRPr lang="es-ES" sz="900" b="1" spc="-1" dirty="0">
              <a:solidFill>
                <a:srgbClr val="6ED29B"/>
              </a:solidFill>
              <a:latin typeface="+mj-lt"/>
            </a:endParaRPr>
          </a:p>
        </p:txBody>
      </p:sp>
      <p:sp>
        <p:nvSpPr>
          <p:cNvPr id="317" name="CustomShape 36">
            <a:extLst>
              <a:ext uri="{FF2B5EF4-FFF2-40B4-BE49-F238E27FC236}">
                <a16:creationId xmlns:a16="http://schemas.microsoft.com/office/drawing/2014/main" id="{1CDB640D-718E-F2C6-AFFC-72F2BEC792CE}"/>
              </a:ext>
            </a:extLst>
          </p:cNvPr>
          <p:cNvSpPr/>
          <p:nvPr/>
        </p:nvSpPr>
        <p:spPr>
          <a:xfrm>
            <a:off x="5019119" y="2853702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8" name="CustomShape 51">
            <a:extLst>
              <a:ext uri="{FF2B5EF4-FFF2-40B4-BE49-F238E27FC236}">
                <a16:creationId xmlns:a16="http://schemas.microsoft.com/office/drawing/2014/main" id="{F88C3DE2-7433-5E39-4919-0D3BD43B26C6}"/>
              </a:ext>
            </a:extLst>
          </p:cNvPr>
          <p:cNvSpPr/>
          <p:nvPr/>
        </p:nvSpPr>
        <p:spPr>
          <a:xfrm>
            <a:off x="5125657" y="3252333"/>
            <a:ext cx="167931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sp>
        <p:nvSpPr>
          <p:cNvPr id="319" name="Line 42">
            <a:extLst>
              <a:ext uri="{FF2B5EF4-FFF2-40B4-BE49-F238E27FC236}">
                <a16:creationId xmlns:a16="http://schemas.microsoft.com/office/drawing/2014/main" id="{9936B8A1-7EF4-710C-0B46-CE9BC09E5D8A}"/>
              </a:ext>
            </a:extLst>
          </p:cNvPr>
          <p:cNvSpPr/>
          <p:nvPr/>
        </p:nvSpPr>
        <p:spPr>
          <a:xfrm>
            <a:off x="5376220" y="3031414"/>
            <a:ext cx="136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23" name="Line 42">
            <a:extLst>
              <a:ext uri="{FF2B5EF4-FFF2-40B4-BE49-F238E27FC236}">
                <a16:creationId xmlns:a16="http://schemas.microsoft.com/office/drawing/2014/main" id="{AA0E8F28-AA35-E6BB-4183-349869C25D57}"/>
              </a:ext>
            </a:extLst>
          </p:cNvPr>
          <p:cNvSpPr/>
          <p:nvPr/>
        </p:nvSpPr>
        <p:spPr>
          <a:xfrm>
            <a:off x="4833357" y="3011453"/>
            <a:ext cx="1836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526" name="CustomShape 55">
            <a:extLst>
              <a:ext uri="{FF2B5EF4-FFF2-40B4-BE49-F238E27FC236}">
                <a16:creationId xmlns:a16="http://schemas.microsoft.com/office/drawing/2014/main" id="{81FD8951-E292-9D49-AA2B-458497E2CA1E}"/>
              </a:ext>
            </a:extLst>
          </p:cNvPr>
          <p:cNvSpPr/>
          <p:nvPr/>
        </p:nvSpPr>
        <p:spPr>
          <a:xfrm>
            <a:off x="2799231" y="2498651"/>
            <a:ext cx="1410120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7C92C4"/>
                </a:solidFill>
                <a:latin typeface="+mj-lt"/>
                <a:ea typeface="Open Sans Regular"/>
              </a:rPr>
              <a:t>First down-conversion</a:t>
            </a:r>
            <a:endParaRPr lang="es-ES" sz="900" b="1" spc="-1" dirty="0">
              <a:solidFill>
                <a:srgbClr val="7C92C4"/>
              </a:solidFill>
              <a:latin typeface="+mj-lt"/>
            </a:endParaRPr>
          </a:p>
        </p:txBody>
      </p:sp>
      <p:sp>
        <p:nvSpPr>
          <p:cNvPr id="527" name="CustomShape 3">
            <a:extLst>
              <a:ext uri="{FF2B5EF4-FFF2-40B4-BE49-F238E27FC236}">
                <a16:creationId xmlns:a16="http://schemas.microsoft.com/office/drawing/2014/main" id="{86017C08-B817-7751-70A9-E311BB89FD0F}"/>
              </a:ext>
            </a:extLst>
          </p:cNvPr>
          <p:cNvSpPr/>
          <p:nvPr/>
        </p:nvSpPr>
        <p:spPr>
          <a:xfrm rot="5400000">
            <a:off x="1623217" y="1379674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528" name="Group 10">
            <a:extLst>
              <a:ext uri="{FF2B5EF4-FFF2-40B4-BE49-F238E27FC236}">
                <a16:creationId xmlns:a16="http://schemas.microsoft.com/office/drawing/2014/main" id="{2E9457E0-E354-B571-2C5A-E6B4F0FE81E8}"/>
              </a:ext>
            </a:extLst>
          </p:cNvPr>
          <p:cNvGrpSpPr/>
          <p:nvPr/>
        </p:nvGrpSpPr>
        <p:grpSpPr>
          <a:xfrm>
            <a:off x="2330617" y="1338994"/>
            <a:ext cx="361440" cy="361440"/>
            <a:chOff x="5440680" y="1726200"/>
            <a:chExt cx="361440" cy="361440"/>
          </a:xfrm>
        </p:grpSpPr>
        <p:sp>
          <p:nvSpPr>
            <p:cNvPr id="529" name="CustomShape 11">
              <a:extLst>
                <a:ext uri="{FF2B5EF4-FFF2-40B4-BE49-F238E27FC236}">
                  <a16:creationId xmlns:a16="http://schemas.microsoft.com/office/drawing/2014/main" id="{A39C0963-FA16-07BC-46FF-18341EEF0D4C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530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F1F97BFC-179E-2308-D2BA-DCF0E9BC7363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532" name="Line 13">
            <a:extLst>
              <a:ext uri="{FF2B5EF4-FFF2-40B4-BE49-F238E27FC236}">
                <a16:creationId xmlns:a16="http://schemas.microsoft.com/office/drawing/2014/main" id="{4ED44D3E-3A2F-7193-737D-916482A37474}"/>
              </a:ext>
            </a:extLst>
          </p:cNvPr>
          <p:cNvSpPr/>
          <p:nvPr/>
        </p:nvSpPr>
        <p:spPr>
          <a:xfrm>
            <a:off x="512257" y="1519714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3" name="Line 14">
            <a:extLst>
              <a:ext uri="{FF2B5EF4-FFF2-40B4-BE49-F238E27FC236}">
                <a16:creationId xmlns:a16="http://schemas.microsoft.com/office/drawing/2014/main" id="{C652A6E8-2699-E7B3-6FD1-E478DCD7866E}"/>
              </a:ext>
            </a:extLst>
          </p:cNvPr>
          <p:cNvSpPr/>
          <p:nvPr/>
        </p:nvSpPr>
        <p:spPr>
          <a:xfrm>
            <a:off x="1304617" y="1519714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4" name="Line 15">
            <a:extLst>
              <a:ext uri="{FF2B5EF4-FFF2-40B4-BE49-F238E27FC236}">
                <a16:creationId xmlns:a16="http://schemas.microsoft.com/office/drawing/2014/main" id="{7315581E-95E5-CE93-8AAD-EE8385E7D08C}"/>
              </a:ext>
            </a:extLst>
          </p:cNvPr>
          <p:cNvSpPr/>
          <p:nvPr/>
        </p:nvSpPr>
        <p:spPr>
          <a:xfrm>
            <a:off x="1915177" y="1519714"/>
            <a:ext cx="41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5" name="Line 16">
            <a:extLst>
              <a:ext uri="{FF2B5EF4-FFF2-40B4-BE49-F238E27FC236}">
                <a16:creationId xmlns:a16="http://schemas.microsoft.com/office/drawing/2014/main" id="{CB993A32-FF0A-3DE9-F150-428754F39E4E}"/>
              </a:ext>
            </a:extLst>
          </p:cNvPr>
          <p:cNvSpPr/>
          <p:nvPr/>
        </p:nvSpPr>
        <p:spPr>
          <a:xfrm>
            <a:off x="2694577" y="1519714"/>
            <a:ext cx="41364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6" name="CustomShape 20">
            <a:extLst>
              <a:ext uri="{FF2B5EF4-FFF2-40B4-BE49-F238E27FC236}">
                <a16:creationId xmlns:a16="http://schemas.microsoft.com/office/drawing/2014/main" id="{EC7DCCD6-C1F2-BDC0-39D8-6837155464EC}"/>
              </a:ext>
            </a:extLst>
          </p:cNvPr>
          <p:cNvSpPr/>
          <p:nvPr/>
        </p:nvSpPr>
        <p:spPr>
          <a:xfrm>
            <a:off x="1796017" y="1731394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7" name="CustomShape 21">
            <a:extLst>
              <a:ext uri="{FF2B5EF4-FFF2-40B4-BE49-F238E27FC236}">
                <a16:creationId xmlns:a16="http://schemas.microsoft.com/office/drawing/2014/main" id="{264B1E5D-5BCB-F8B1-51C4-6048A081A6D4}"/>
              </a:ext>
            </a:extLst>
          </p:cNvPr>
          <p:cNvSpPr/>
          <p:nvPr/>
        </p:nvSpPr>
        <p:spPr>
          <a:xfrm>
            <a:off x="2398117" y="1733773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BPF</a:t>
            </a:r>
            <a:endParaRPr lang="es-ES" sz="800" spc="-1" dirty="0">
              <a:latin typeface="Arial"/>
            </a:endParaRPr>
          </a:p>
        </p:txBody>
      </p:sp>
      <p:sp>
        <p:nvSpPr>
          <p:cNvPr id="538" name="CustomShape 22">
            <a:extLst>
              <a:ext uri="{FF2B5EF4-FFF2-40B4-BE49-F238E27FC236}">
                <a16:creationId xmlns:a16="http://schemas.microsoft.com/office/drawing/2014/main" id="{E52A6938-4799-46EE-CB11-8A622AA6887D}"/>
              </a:ext>
            </a:extLst>
          </p:cNvPr>
          <p:cNvSpPr/>
          <p:nvPr/>
        </p:nvSpPr>
        <p:spPr>
          <a:xfrm>
            <a:off x="1667497" y="1731396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Amp</a:t>
            </a:r>
            <a:endParaRPr lang="es-ES" sz="800" spc="-1">
              <a:latin typeface="Arial"/>
            </a:endParaRPr>
          </a:p>
        </p:txBody>
      </p:sp>
      <p:grpSp>
        <p:nvGrpSpPr>
          <p:cNvPr id="539" name="Group 28">
            <a:extLst>
              <a:ext uri="{FF2B5EF4-FFF2-40B4-BE49-F238E27FC236}">
                <a16:creationId xmlns:a16="http://schemas.microsoft.com/office/drawing/2014/main" id="{2075C47F-659E-B915-FBF0-C79D5FBFF687}"/>
              </a:ext>
            </a:extLst>
          </p:cNvPr>
          <p:cNvGrpSpPr/>
          <p:nvPr/>
        </p:nvGrpSpPr>
        <p:grpSpPr>
          <a:xfrm>
            <a:off x="920137" y="1340794"/>
            <a:ext cx="361440" cy="361440"/>
            <a:chOff x="4030200" y="1728000"/>
            <a:chExt cx="361440" cy="361440"/>
          </a:xfrm>
        </p:grpSpPr>
        <p:sp>
          <p:nvSpPr>
            <p:cNvPr id="540" name="CustomShape 29">
              <a:extLst>
                <a:ext uri="{FF2B5EF4-FFF2-40B4-BE49-F238E27FC236}">
                  <a16:creationId xmlns:a16="http://schemas.microsoft.com/office/drawing/2014/main" id="{79670145-3DA8-92BD-83C2-DF540C4198D6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41" name="CustomShape 30">
            <a:extLst>
              <a:ext uri="{FF2B5EF4-FFF2-40B4-BE49-F238E27FC236}">
                <a16:creationId xmlns:a16="http://schemas.microsoft.com/office/drawing/2014/main" id="{708839CF-1EC5-6306-4C09-FEF6762FBB2C}"/>
              </a:ext>
            </a:extLst>
          </p:cNvPr>
          <p:cNvSpPr/>
          <p:nvPr/>
        </p:nvSpPr>
        <p:spPr>
          <a:xfrm>
            <a:off x="1024537" y="1722756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PLL</a:t>
            </a:r>
            <a:endParaRPr lang="es-ES" sz="800" spc="-1">
              <a:latin typeface="Arial"/>
            </a:endParaRPr>
          </a:p>
        </p:txBody>
      </p:sp>
      <p:sp>
        <p:nvSpPr>
          <p:cNvPr id="542" name="CustomShape 33">
            <a:extLst>
              <a:ext uri="{FF2B5EF4-FFF2-40B4-BE49-F238E27FC236}">
                <a16:creationId xmlns:a16="http://schemas.microsoft.com/office/drawing/2014/main" id="{D181A09E-407D-603F-A43A-6E1A70E5161F}"/>
              </a:ext>
            </a:extLst>
          </p:cNvPr>
          <p:cNvSpPr/>
          <p:nvPr/>
        </p:nvSpPr>
        <p:spPr>
          <a:xfrm>
            <a:off x="1434315" y="1190851"/>
            <a:ext cx="894859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latin typeface="Open Sans Regular"/>
                <a:ea typeface="Open Sans Regular"/>
              </a:rPr>
              <a:t>LO</a:t>
            </a:r>
            <a:r>
              <a:rPr lang="es-ES" sz="600" b="1" spc="-1" dirty="0">
                <a:latin typeface="Open Sans Regular"/>
                <a:ea typeface="Open Sans Regular"/>
              </a:rPr>
              <a:t>1</a:t>
            </a:r>
            <a:r>
              <a:rPr lang="es-ES" sz="900" b="1" spc="-1" dirty="0">
                <a:latin typeface="Open Sans Regular"/>
                <a:ea typeface="Open Sans Regular"/>
              </a:rPr>
              <a:t> =</a:t>
            </a:r>
            <a:r>
              <a:rPr lang="es-ES" sz="900" b="1" dirty="0"/>
              <a:t> 1.428 </a:t>
            </a:r>
            <a:r>
              <a:rPr lang="es-ES" sz="900" b="1" spc="-1" dirty="0">
                <a:latin typeface="Open Sans Regular"/>
                <a:ea typeface="Open Sans Regular"/>
              </a:rPr>
              <a:t>GHz</a:t>
            </a:r>
            <a:endParaRPr lang="es-ES" sz="900" b="1" spc="-1" dirty="0">
              <a:latin typeface="Arial"/>
            </a:endParaRPr>
          </a:p>
        </p:txBody>
      </p:sp>
      <p:sp>
        <p:nvSpPr>
          <p:cNvPr id="543" name="CustomShape 41">
            <a:extLst>
              <a:ext uri="{FF2B5EF4-FFF2-40B4-BE49-F238E27FC236}">
                <a16:creationId xmlns:a16="http://schemas.microsoft.com/office/drawing/2014/main" id="{7C0F3019-E63A-7448-BF06-CDFF1827E311}"/>
              </a:ext>
            </a:extLst>
          </p:cNvPr>
          <p:cNvSpPr/>
          <p:nvPr/>
        </p:nvSpPr>
        <p:spPr>
          <a:xfrm>
            <a:off x="694822" y="395745"/>
            <a:ext cx="824086" cy="387718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cxnSp>
        <p:nvCxnSpPr>
          <p:cNvPr id="544" name="Conector recto 543">
            <a:extLst>
              <a:ext uri="{FF2B5EF4-FFF2-40B4-BE49-F238E27FC236}">
                <a16:creationId xmlns:a16="http://schemas.microsoft.com/office/drawing/2014/main" id="{608BF2F2-AFD8-7725-15AE-94A57335CB46}"/>
              </a:ext>
            </a:extLst>
          </p:cNvPr>
          <p:cNvCxnSpPr>
            <a:cxnSpLocks/>
          </p:cNvCxnSpPr>
          <p:nvPr/>
        </p:nvCxnSpPr>
        <p:spPr>
          <a:xfrm>
            <a:off x="1106865" y="841115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5" name="CustomShape 42">
            <a:extLst>
              <a:ext uri="{FF2B5EF4-FFF2-40B4-BE49-F238E27FC236}">
                <a16:creationId xmlns:a16="http://schemas.microsoft.com/office/drawing/2014/main" id="{4245B1A5-A1FD-ED3E-D65A-43C6B3327F9B}"/>
              </a:ext>
            </a:extLst>
          </p:cNvPr>
          <p:cNvSpPr/>
          <p:nvPr/>
        </p:nvSpPr>
        <p:spPr>
          <a:xfrm>
            <a:off x="715905" y="432739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s-ES" b="1" dirty="0"/>
              <a:t>µC</a:t>
            </a:r>
            <a:endParaRPr lang="es-ES" sz="1800" spc="-1" dirty="0">
              <a:latin typeface="Arial"/>
            </a:endParaRPr>
          </a:p>
        </p:txBody>
      </p:sp>
      <p:sp>
        <p:nvSpPr>
          <p:cNvPr id="546" name="CustomShape 32">
            <a:extLst>
              <a:ext uri="{FF2B5EF4-FFF2-40B4-BE49-F238E27FC236}">
                <a16:creationId xmlns:a16="http://schemas.microsoft.com/office/drawing/2014/main" id="{DBB090E9-D47A-5225-41EA-D1B48FCA7506}"/>
              </a:ext>
            </a:extLst>
          </p:cNvPr>
          <p:cNvSpPr/>
          <p:nvPr/>
        </p:nvSpPr>
        <p:spPr>
          <a:xfrm>
            <a:off x="0" y="1118859"/>
            <a:ext cx="1085214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+mj-lt"/>
                <a:ea typeface="Open Sans Regular"/>
              </a:rPr>
              <a:t>ATF S.G = 714 MHz</a:t>
            </a:r>
            <a:endParaRPr lang="es-ES" sz="800" spc="-1" dirty="0">
              <a:latin typeface="+mj-lt"/>
            </a:endParaRPr>
          </a:p>
        </p:txBody>
      </p:sp>
      <p:grpSp>
        <p:nvGrpSpPr>
          <p:cNvPr id="548" name="Grupo 547">
            <a:extLst>
              <a:ext uri="{FF2B5EF4-FFF2-40B4-BE49-F238E27FC236}">
                <a16:creationId xmlns:a16="http://schemas.microsoft.com/office/drawing/2014/main" id="{AA158E5F-A863-63BA-39CC-1E472F512072}"/>
              </a:ext>
            </a:extLst>
          </p:cNvPr>
          <p:cNvGrpSpPr/>
          <p:nvPr/>
        </p:nvGrpSpPr>
        <p:grpSpPr>
          <a:xfrm rot="5400000">
            <a:off x="3110415" y="1322863"/>
            <a:ext cx="497160" cy="459350"/>
            <a:chOff x="5952760" y="1579971"/>
            <a:chExt cx="497160" cy="459350"/>
          </a:xfrm>
        </p:grpSpPr>
        <p:sp>
          <p:nvSpPr>
            <p:cNvPr id="549" name="Triángulo isósceles 548">
              <a:extLst>
                <a:ext uri="{FF2B5EF4-FFF2-40B4-BE49-F238E27FC236}">
                  <a16:creationId xmlns:a16="http://schemas.microsoft.com/office/drawing/2014/main" id="{D8821D9A-8D70-003D-1189-62F87D02CFD3}"/>
                </a:ext>
              </a:extLst>
            </p:cNvPr>
            <p:cNvSpPr/>
            <p:nvPr/>
          </p:nvSpPr>
          <p:spPr>
            <a:xfrm>
              <a:off x="5952760" y="1579971"/>
              <a:ext cx="497160" cy="459350"/>
            </a:xfrm>
            <a:prstGeom prst="triangle">
              <a:avLst/>
            </a:prstGeom>
            <a:noFill/>
            <a:ln>
              <a:solidFill>
                <a:srgbClr val="231F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0" name="CustomShape 7">
              <a:extLst>
                <a:ext uri="{FF2B5EF4-FFF2-40B4-BE49-F238E27FC236}">
                  <a16:creationId xmlns:a16="http://schemas.microsoft.com/office/drawing/2014/main" id="{26DEB701-1ECB-E8E0-EBAD-216347A96FB8}"/>
                </a:ext>
              </a:extLst>
            </p:cNvPr>
            <p:cNvSpPr/>
            <p:nvPr/>
          </p:nvSpPr>
          <p:spPr>
            <a:xfrm>
              <a:off x="6098458" y="1772545"/>
              <a:ext cx="211062" cy="205881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559" name="Group 36">
            <a:extLst>
              <a:ext uri="{FF2B5EF4-FFF2-40B4-BE49-F238E27FC236}">
                <a16:creationId xmlns:a16="http://schemas.microsoft.com/office/drawing/2014/main" id="{75FCFE68-8150-B17B-9594-F0B9898AAC21}"/>
              </a:ext>
            </a:extLst>
          </p:cNvPr>
          <p:cNvGrpSpPr/>
          <p:nvPr/>
        </p:nvGrpSpPr>
        <p:grpSpPr>
          <a:xfrm>
            <a:off x="4029320" y="1369118"/>
            <a:ext cx="361440" cy="361440"/>
            <a:chOff x="6262200" y="1728000"/>
            <a:chExt cx="361440" cy="361440"/>
          </a:xfrm>
        </p:grpSpPr>
        <p:sp>
          <p:nvSpPr>
            <p:cNvPr id="560" name="CustomShape 37">
              <a:extLst>
                <a:ext uri="{FF2B5EF4-FFF2-40B4-BE49-F238E27FC236}">
                  <a16:creationId xmlns:a16="http://schemas.microsoft.com/office/drawing/2014/main" id="{569724D3-9EA3-968E-D977-7160C5874A3D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62" name="Line 16">
            <a:extLst>
              <a:ext uri="{FF2B5EF4-FFF2-40B4-BE49-F238E27FC236}">
                <a16:creationId xmlns:a16="http://schemas.microsoft.com/office/drawing/2014/main" id="{4467C5C0-718B-8DEA-5A71-E5A41CD659BE}"/>
              </a:ext>
            </a:extLst>
          </p:cNvPr>
          <p:cNvSpPr/>
          <p:nvPr/>
        </p:nvSpPr>
        <p:spPr>
          <a:xfrm>
            <a:off x="3588864" y="1552538"/>
            <a:ext cx="41364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64" name="CustomShape 39">
            <a:extLst>
              <a:ext uri="{FF2B5EF4-FFF2-40B4-BE49-F238E27FC236}">
                <a16:creationId xmlns:a16="http://schemas.microsoft.com/office/drawing/2014/main" id="{7169A549-A189-B9C7-E317-AFF7A26CF1D4}"/>
              </a:ext>
            </a:extLst>
          </p:cNvPr>
          <p:cNvSpPr/>
          <p:nvPr/>
        </p:nvSpPr>
        <p:spPr>
          <a:xfrm>
            <a:off x="3942671" y="1784311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Splitter 1:3</a:t>
            </a:r>
            <a:endParaRPr lang="es-ES" sz="800" spc="-1" dirty="0">
              <a:latin typeface="Arial"/>
            </a:endParaRPr>
          </a:p>
        </p:txBody>
      </p:sp>
      <p:sp>
        <p:nvSpPr>
          <p:cNvPr id="566" name="Line 16">
            <a:extLst>
              <a:ext uri="{FF2B5EF4-FFF2-40B4-BE49-F238E27FC236}">
                <a16:creationId xmlns:a16="http://schemas.microsoft.com/office/drawing/2014/main" id="{A8B989A3-C2A1-31BD-7FEA-40F1A622E736}"/>
              </a:ext>
            </a:extLst>
          </p:cNvPr>
          <p:cNvSpPr/>
          <p:nvPr/>
        </p:nvSpPr>
        <p:spPr>
          <a:xfrm>
            <a:off x="4396830" y="1550595"/>
            <a:ext cx="244762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67" name="CustomShape 21">
            <a:extLst>
              <a:ext uri="{FF2B5EF4-FFF2-40B4-BE49-F238E27FC236}">
                <a16:creationId xmlns:a16="http://schemas.microsoft.com/office/drawing/2014/main" id="{2EAFDBED-8917-9F58-16B0-488D97EF87BB}"/>
              </a:ext>
            </a:extLst>
          </p:cNvPr>
          <p:cNvSpPr/>
          <p:nvPr/>
        </p:nvSpPr>
        <p:spPr>
          <a:xfrm>
            <a:off x="3233568" y="1784311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P.S</a:t>
            </a:r>
            <a:endParaRPr lang="es-ES" sz="800" spc="-1" dirty="0">
              <a:latin typeface="Arial"/>
            </a:endParaRPr>
          </a:p>
        </p:txBody>
      </p:sp>
      <p:grpSp>
        <p:nvGrpSpPr>
          <p:cNvPr id="573" name="Group 10">
            <a:extLst>
              <a:ext uri="{FF2B5EF4-FFF2-40B4-BE49-F238E27FC236}">
                <a16:creationId xmlns:a16="http://schemas.microsoft.com/office/drawing/2014/main" id="{8AD766E3-AE33-03C6-0D31-1782B6668697}"/>
              </a:ext>
            </a:extLst>
          </p:cNvPr>
          <p:cNvGrpSpPr/>
          <p:nvPr/>
        </p:nvGrpSpPr>
        <p:grpSpPr>
          <a:xfrm>
            <a:off x="6412669" y="1236305"/>
            <a:ext cx="361440" cy="361440"/>
            <a:chOff x="5440680" y="1726200"/>
            <a:chExt cx="361440" cy="361440"/>
          </a:xfrm>
        </p:grpSpPr>
        <p:sp>
          <p:nvSpPr>
            <p:cNvPr id="574" name="CustomShape 11">
              <a:extLst>
                <a:ext uri="{FF2B5EF4-FFF2-40B4-BE49-F238E27FC236}">
                  <a16:creationId xmlns:a16="http://schemas.microsoft.com/office/drawing/2014/main" id="{82DBB634-1EC9-84E0-F1BC-DDFD1DE14A6C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575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F701B96A-9F98-4A3C-F907-69A3FD36D7C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577" name="CustomShape 20">
            <a:extLst>
              <a:ext uri="{FF2B5EF4-FFF2-40B4-BE49-F238E27FC236}">
                <a16:creationId xmlns:a16="http://schemas.microsoft.com/office/drawing/2014/main" id="{D7CAB634-B963-A786-2212-82745C865EA1}"/>
              </a:ext>
            </a:extLst>
          </p:cNvPr>
          <p:cNvSpPr/>
          <p:nvPr/>
        </p:nvSpPr>
        <p:spPr>
          <a:xfrm>
            <a:off x="2606964" y="4861536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78" name="CustomShape 21">
            <a:extLst>
              <a:ext uri="{FF2B5EF4-FFF2-40B4-BE49-F238E27FC236}">
                <a16:creationId xmlns:a16="http://schemas.microsoft.com/office/drawing/2014/main" id="{C5FF6BAD-CD25-0036-DAF0-ECD6C992B910}"/>
              </a:ext>
            </a:extLst>
          </p:cNvPr>
          <p:cNvSpPr/>
          <p:nvPr/>
        </p:nvSpPr>
        <p:spPr>
          <a:xfrm>
            <a:off x="6480169" y="1631084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grpSp>
        <p:nvGrpSpPr>
          <p:cNvPr id="581" name="Group 28">
            <a:extLst>
              <a:ext uri="{FF2B5EF4-FFF2-40B4-BE49-F238E27FC236}">
                <a16:creationId xmlns:a16="http://schemas.microsoft.com/office/drawing/2014/main" id="{459C8812-82C8-A0D2-8474-0FE9BFD48D26}"/>
              </a:ext>
            </a:extLst>
          </p:cNvPr>
          <p:cNvGrpSpPr/>
          <p:nvPr/>
        </p:nvGrpSpPr>
        <p:grpSpPr>
          <a:xfrm>
            <a:off x="7963206" y="1257117"/>
            <a:ext cx="361440" cy="361440"/>
            <a:chOff x="4030200" y="1728000"/>
            <a:chExt cx="361440" cy="361440"/>
          </a:xfrm>
        </p:grpSpPr>
        <p:sp>
          <p:nvSpPr>
            <p:cNvPr id="582" name="CustomShape 29">
              <a:extLst>
                <a:ext uri="{FF2B5EF4-FFF2-40B4-BE49-F238E27FC236}">
                  <a16:creationId xmlns:a16="http://schemas.microsoft.com/office/drawing/2014/main" id="{F4E189C2-4B5B-C5B7-F297-83E7FFADF331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83" name="CustomShape 30">
            <a:extLst>
              <a:ext uri="{FF2B5EF4-FFF2-40B4-BE49-F238E27FC236}">
                <a16:creationId xmlns:a16="http://schemas.microsoft.com/office/drawing/2014/main" id="{D45074F1-D9C9-1AEB-8EE7-2FC238FB6A55}"/>
              </a:ext>
            </a:extLst>
          </p:cNvPr>
          <p:cNvSpPr/>
          <p:nvPr/>
        </p:nvSpPr>
        <p:spPr>
          <a:xfrm>
            <a:off x="8069072" y="1631084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PLL</a:t>
            </a:r>
            <a:endParaRPr lang="es-ES" sz="800" spc="-1" dirty="0">
              <a:latin typeface="Arial"/>
            </a:endParaRPr>
          </a:p>
        </p:txBody>
      </p:sp>
      <p:sp>
        <p:nvSpPr>
          <p:cNvPr id="584" name="CustomShape 33">
            <a:extLst>
              <a:ext uri="{FF2B5EF4-FFF2-40B4-BE49-F238E27FC236}">
                <a16:creationId xmlns:a16="http://schemas.microsoft.com/office/drawing/2014/main" id="{3741EEFC-E962-BB9C-1CE4-7350075C9759}"/>
              </a:ext>
            </a:extLst>
          </p:cNvPr>
          <p:cNvSpPr/>
          <p:nvPr/>
        </p:nvSpPr>
        <p:spPr>
          <a:xfrm>
            <a:off x="5841703" y="967148"/>
            <a:ext cx="973125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latin typeface="+mj-lt"/>
                <a:ea typeface="Open Sans Regular"/>
              </a:rPr>
              <a:t>LO</a:t>
            </a:r>
            <a:r>
              <a:rPr lang="es-ES" sz="500" b="1" spc="-1" dirty="0">
                <a:latin typeface="+mj-lt"/>
                <a:ea typeface="Open Sans Regular"/>
              </a:rPr>
              <a:t>2</a:t>
            </a:r>
            <a:r>
              <a:rPr lang="es-ES" sz="800" b="1" spc="-1" dirty="0">
                <a:latin typeface="+mj-lt"/>
                <a:ea typeface="Open Sans Regular"/>
              </a:rPr>
              <a:t> =</a:t>
            </a:r>
            <a:r>
              <a:rPr lang="es-ES" sz="800" b="1" dirty="0">
                <a:latin typeface="+mj-lt"/>
              </a:rPr>
              <a:t> 89,25 MH</a:t>
            </a:r>
            <a:r>
              <a:rPr lang="es-ES" sz="800" b="1" spc="-1" dirty="0">
                <a:latin typeface="+mj-lt"/>
                <a:ea typeface="Open Sans Regular"/>
              </a:rPr>
              <a:t>z</a:t>
            </a:r>
            <a:endParaRPr lang="es-ES" sz="800" b="1" spc="-1" dirty="0">
              <a:latin typeface="+mj-lt"/>
            </a:endParaRPr>
          </a:p>
        </p:txBody>
      </p:sp>
      <p:grpSp>
        <p:nvGrpSpPr>
          <p:cNvPr id="585" name="Group 36">
            <a:extLst>
              <a:ext uri="{FF2B5EF4-FFF2-40B4-BE49-F238E27FC236}">
                <a16:creationId xmlns:a16="http://schemas.microsoft.com/office/drawing/2014/main" id="{A53DE5A6-AB20-9BDD-0510-3863D0C4E4E3}"/>
              </a:ext>
            </a:extLst>
          </p:cNvPr>
          <p:cNvGrpSpPr/>
          <p:nvPr/>
        </p:nvGrpSpPr>
        <p:grpSpPr>
          <a:xfrm>
            <a:off x="5808082" y="1244115"/>
            <a:ext cx="361440" cy="368143"/>
            <a:chOff x="6262200" y="1728000"/>
            <a:chExt cx="361440" cy="361440"/>
          </a:xfrm>
        </p:grpSpPr>
        <p:sp>
          <p:nvSpPr>
            <p:cNvPr id="586" name="CustomShape 37">
              <a:extLst>
                <a:ext uri="{FF2B5EF4-FFF2-40B4-BE49-F238E27FC236}">
                  <a16:creationId xmlns:a16="http://schemas.microsoft.com/office/drawing/2014/main" id="{9FFBB6E9-B8F5-3111-2460-3796F8923984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88" name="CustomShape 39">
            <a:extLst>
              <a:ext uri="{FF2B5EF4-FFF2-40B4-BE49-F238E27FC236}">
                <a16:creationId xmlns:a16="http://schemas.microsoft.com/office/drawing/2014/main" id="{F0F11449-EAE2-1260-56A4-9B79495B7AD2}"/>
              </a:ext>
            </a:extLst>
          </p:cNvPr>
          <p:cNvSpPr/>
          <p:nvPr/>
        </p:nvSpPr>
        <p:spPr>
          <a:xfrm>
            <a:off x="5729044" y="1649218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Splitter 1:3</a:t>
            </a:r>
            <a:endParaRPr lang="es-ES" sz="800" spc="-1" dirty="0">
              <a:latin typeface="Arial"/>
            </a:endParaRPr>
          </a:p>
        </p:txBody>
      </p:sp>
      <p:cxnSp>
        <p:nvCxnSpPr>
          <p:cNvPr id="594" name="Conector recto 593">
            <a:extLst>
              <a:ext uri="{FF2B5EF4-FFF2-40B4-BE49-F238E27FC236}">
                <a16:creationId xmlns:a16="http://schemas.microsoft.com/office/drawing/2014/main" id="{81429541-0801-51F9-840C-11E3199DFFB7}"/>
              </a:ext>
            </a:extLst>
          </p:cNvPr>
          <p:cNvCxnSpPr>
            <a:cxnSpLocks/>
          </p:cNvCxnSpPr>
          <p:nvPr/>
        </p:nvCxnSpPr>
        <p:spPr>
          <a:xfrm>
            <a:off x="8143926" y="793254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5" name="CustomShape 42">
            <a:extLst>
              <a:ext uri="{FF2B5EF4-FFF2-40B4-BE49-F238E27FC236}">
                <a16:creationId xmlns:a16="http://schemas.microsoft.com/office/drawing/2014/main" id="{3D4F561B-E69D-5C69-BF71-26583637470B}"/>
              </a:ext>
            </a:extLst>
          </p:cNvPr>
          <p:cNvSpPr/>
          <p:nvPr/>
        </p:nvSpPr>
        <p:spPr>
          <a:xfrm>
            <a:off x="7780503" y="428623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s-ES" b="1" dirty="0"/>
              <a:t>µC</a:t>
            </a:r>
            <a:endParaRPr lang="es-ES" sz="1800" spc="-1" dirty="0">
              <a:latin typeface="Arial"/>
            </a:endParaRPr>
          </a:p>
        </p:txBody>
      </p:sp>
      <p:sp>
        <p:nvSpPr>
          <p:cNvPr id="617" name="Line 38">
            <a:extLst>
              <a:ext uri="{FF2B5EF4-FFF2-40B4-BE49-F238E27FC236}">
                <a16:creationId xmlns:a16="http://schemas.microsoft.com/office/drawing/2014/main" id="{F859108A-AB8B-17A6-35CE-D3481C324434}"/>
              </a:ext>
            </a:extLst>
          </p:cNvPr>
          <p:cNvSpPr/>
          <p:nvPr/>
        </p:nvSpPr>
        <p:spPr>
          <a:xfrm>
            <a:off x="7859970" y="1419821"/>
            <a:ext cx="108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18" name="Line 38">
            <a:extLst>
              <a:ext uri="{FF2B5EF4-FFF2-40B4-BE49-F238E27FC236}">
                <a16:creationId xmlns:a16="http://schemas.microsoft.com/office/drawing/2014/main" id="{A95107D2-EB84-553D-128E-33149E235D36}"/>
              </a:ext>
            </a:extLst>
          </p:cNvPr>
          <p:cNvSpPr/>
          <p:nvPr/>
        </p:nvSpPr>
        <p:spPr>
          <a:xfrm>
            <a:off x="6180979" y="1413832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19" name="Line 104">
            <a:extLst>
              <a:ext uri="{FF2B5EF4-FFF2-40B4-BE49-F238E27FC236}">
                <a16:creationId xmlns:a16="http://schemas.microsoft.com/office/drawing/2014/main" id="{33A0B2AF-6A91-8544-444F-A1B86BC1E0DE}"/>
              </a:ext>
            </a:extLst>
          </p:cNvPr>
          <p:cNvSpPr/>
          <p:nvPr/>
        </p:nvSpPr>
        <p:spPr>
          <a:xfrm flipH="1" flipV="1">
            <a:off x="5729043" y="1404620"/>
            <a:ext cx="0" cy="1423975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20" name="Line 16">
            <a:extLst>
              <a:ext uri="{FF2B5EF4-FFF2-40B4-BE49-F238E27FC236}">
                <a16:creationId xmlns:a16="http://schemas.microsoft.com/office/drawing/2014/main" id="{F5FC211F-3CC3-6C59-8012-D3E774F1677A}"/>
              </a:ext>
            </a:extLst>
          </p:cNvPr>
          <p:cNvSpPr/>
          <p:nvPr/>
        </p:nvSpPr>
        <p:spPr>
          <a:xfrm>
            <a:off x="5729043" y="1410180"/>
            <a:ext cx="70555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21" name="CustomShape 32">
            <a:extLst>
              <a:ext uri="{FF2B5EF4-FFF2-40B4-BE49-F238E27FC236}">
                <a16:creationId xmlns:a16="http://schemas.microsoft.com/office/drawing/2014/main" id="{125C380D-2580-2B99-2BD0-89CF62B78836}"/>
              </a:ext>
            </a:extLst>
          </p:cNvPr>
          <p:cNvSpPr/>
          <p:nvPr/>
        </p:nvSpPr>
        <p:spPr>
          <a:xfrm>
            <a:off x="8171463" y="1473367"/>
            <a:ext cx="1085214" cy="9233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600" spc="-1" dirty="0">
                <a:latin typeface="+mj-lt"/>
                <a:ea typeface="Open Sans Regular"/>
              </a:rPr>
              <a:t>ATF S.G = 714 MHz</a:t>
            </a:r>
            <a:endParaRPr lang="es-ES" sz="600" spc="-1" dirty="0">
              <a:latin typeface="+mj-lt"/>
            </a:endParaRPr>
          </a:p>
        </p:txBody>
      </p:sp>
      <p:sp>
        <p:nvSpPr>
          <p:cNvPr id="622" name="Line 13">
            <a:extLst>
              <a:ext uri="{FF2B5EF4-FFF2-40B4-BE49-F238E27FC236}">
                <a16:creationId xmlns:a16="http://schemas.microsoft.com/office/drawing/2014/main" id="{E597FBAB-DB77-FD27-25FC-1F05D6F88E0B}"/>
              </a:ext>
            </a:extLst>
          </p:cNvPr>
          <p:cNvSpPr/>
          <p:nvPr/>
        </p:nvSpPr>
        <p:spPr>
          <a:xfrm>
            <a:off x="8352877" y="1419821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24" name="CustomShape 41">
            <a:extLst>
              <a:ext uri="{FF2B5EF4-FFF2-40B4-BE49-F238E27FC236}">
                <a16:creationId xmlns:a16="http://schemas.microsoft.com/office/drawing/2014/main" id="{4D5A9746-C4B8-C472-7752-32911D8752E8}"/>
              </a:ext>
            </a:extLst>
          </p:cNvPr>
          <p:cNvSpPr/>
          <p:nvPr/>
        </p:nvSpPr>
        <p:spPr>
          <a:xfrm>
            <a:off x="7759420" y="378652"/>
            <a:ext cx="824086" cy="387718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25" name="CustomShape 55">
            <a:extLst>
              <a:ext uri="{FF2B5EF4-FFF2-40B4-BE49-F238E27FC236}">
                <a16:creationId xmlns:a16="http://schemas.microsoft.com/office/drawing/2014/main" id="{106863FC-EA84-3521-5018-87EBDA922809}"/>
              </a:ext>
            </a:extLst>
          </p:cNvPr>
          <p:cNvSpPr/>
          <p:nvPr/>
        </p:nvSpPr>
        <p:spPr>
          <a:xfrm>
            <a:off x="2901397" y="3832649"/>
            <a:ext cx="1410120" cy="2769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7C92C4"/>
                </a:solidFill>
                <a:latin typeface="+mj-lt"/>
                <a:ea typeface="Open Sans Regular"/>
              </a:rPr>
              <a:t>X-MICROWAVE TECHNOLOGY</a:t>
            </a:r>
            <a:endParaRPr lang="es-ES" sz="900" b="1" spc="-1" dirty="0">
              <a:solidFill>
                <a:srgbClr val="7C92C4"/>
              </a:solidFill>
              <a:latin typeface="+mj-lt"/>
            </a:endParaRPr>
          </a:p>
        </p:txBody>
      </p:sp>
      <p:sp>
        <p:nvSpPr>
          <p:cNvPr id="627" name="CustomShape 55">
            <a:extLst>
              <a:ext uri="{FF2B5EF4-FFF2-40B4-BE49-F238E27FC236}">
                <a16:creationId xmlns:a16="http://schemas.microsoft.com/office/drawing/2014/main" id="{F7B75DA7-80CE-3982-86A4-F4E5C54EBE5D}"/>
              </a:ext>
            </a:extLst>
          </p:cNvPr>
          <p:cNvSpPr/>
          <p:nvPr/>
        </p:nvSpPr>
        <p:spPr>
          <a:xfrm>
            <a:off x="6296318" y="3832649"/>
            <a:ext cx="1410120" cy="2769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6ED29B"/>
                </a:solidFill>
                <a:latin typeface="+mj-lt"/>
                <a:ea typeface="Open Sans Regular"/>
              </a:rPr>
              <a:t>MINICIRCUITS TECHNOLOGY</a:t>
            </a:r>
          </a:p>
        </p:txBody>
      </p:sp>
      <p:sp>
        <p:nvSpPr>
          <p:cNvPr id="628" name="CustomShape 55">
            <a:extLst>
              <a:ext uri="{FF2B5EF4-FFF2-40B4-BE49-F238E27FC236}">
                <a16:creationId xmlns:a16="http://schemas.microsoft.com/office/drawing/2014/main" id="{CE68DAA2-ED1A-3269-B38A-0ED800EA95AC}"/>
              </a:ext>
            </a:extLst>
          </p:cNvPr>
          <p:cNvSpPr/>
          <p:nvPr/>
        </p:nvSpPr>
        <p:spPr>
          <a:xfrm>
            <a:off x="4041769" y="549324"/>
            <a:ext cx="1410120" cy="46166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000" b="1" spc="-1" dirty="0">
                <a:solidFill>
                  <a:schemeClr val="tx1"/>
                </a:solidFill>
                <a:latin typeface="+mj-lt"/>
                <a:ea typeface="Open Sans Regular"/>
              </a:rPr>
              <a:t>LOCAL OSCILLATOR MINICIRCUITS TECHNOLOGY</a:t>
            </a:r>
          </a:p>
        </p:txBody>
      </p:sp>
      <p:sp>
        <p:nvSpPr>
          <p:cNvPr id="2" name="CustomShape 67">
            <a:extLst>
              <a:ext uri="{FF2B5EF4-FFF2-40B4-BE49-F238E27FC236}">
                <a16:creationId xmlns:a16="http://schemas.microsoft.com/office/drawing/2014/main" id="{87C0C179-6A52-088C-F561-994295F2BA47}"/>
              </a:ext>
            </a:extLst>
          </p:cNvPr>
          <p:cNvSpPr/>
          <p:nvPr/>
        </p:nvSpPr>
        <p:spPr>
          <a:xfrm>
            <a:off x="1994000" y="2895796"/>
            <a:ext cx="361800" cy="25308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0F0839C-6483-4E73-76DB-1B671449C2BC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1994000" y="3022336"/>
            <a:ext cx="36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Line 42">
            <a:extLst>
              <a:ext uri="{FF2B5EF4-FFF2-40B4-BE49-F238E27FC236}">
                <a16:creationId xmlns:a16="http://schemas.microsoft.com/office/drawing/2014/main" id="{54310172-F39A-DA44-8081-762B3641C42F}"/>
              </a:ext>
            </a:extLst>
          </p:cNvPr>
          <p:cNvSpPr/>
          <p:nvPr/>
        </p:nvSpPr>
        <p:spPr>
          <a:xfrm>
            <a:off x="1817535" y="3023301"/>
            <a:ext cx="163782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8" name="Line 42">
            <a:extLst>
              <a:ext uri="{FF2B5EF4-FFF2-40B4-BE49-F238E27FC236}">
                <a16:creationId xmlns:a16="http://schemas.microsoft.com/office/drawing/2014/main" id="{DB2B38DA-4DD9-EDCA-FF62-246CD3ADDB8F}"/>
              </a:ext>
            </a:extLst>
          </p:cNvPr>
          <p:cNvSpPr/>
          <p:nvPr/>
        </p:nvSpPr>
        <p:spPr>
          <a:xfrm>
            <a:off x="2355800" y="3025764"/>
            <a:ext cx="251164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9" name="Line 42">
            <a:extLst>
              <a:ext uri="{FF2B5EF4-FFF2-40B4-BE49-F238E27FC236}">
                <a16:creationId xmlns:a16="http://schemas.microsoft.com/office/drawing/2014/main" id="{F274E012-8F23-01DD-FF78-3E798E249BD5}"/>
              </a:ext>
            </a:extLst>
          </p:cNvPr>
          <p:cNvSpPr/>
          <p:nvPr/>
        </p:nvSpPr>
        <p:spPr>
          <a:xfrm>
            <a:off x="2982635" y="3023301"/>
            <a:ext cx="251164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Line 42">
            <a:extLst>
              <a:ext uri="{FF2B5EF4-FFF2-40B4-BE49-F238E27FC236}">
                <a16:creationId xmlns:a16="http://schemas.microsoft.com/office/drawing/2014/main" id="{D34FFD3E-7DD4-E6CA-A3CD-C81EC8FA5B32}"/>
              </a:ext>
            </a:extLst>
          </p:cNvPr>
          <p:cNvSpPr/>
          <p:nvPr/>
        </p:nvSpPr>
        <p:spPr>
          <a:xfrm>
            <a:off x="3613190" y="3016240"/>
            <a:ext cx="30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2" name="Line 42">
            <a:extLst>
              <a:ext uri="{FF2B5EF4-FFF2-40B4-BE49-F238E27FC236}">
                <a16:creationId xmlns:a16="http://schemas.microsoft.com/office/drawing/2014/main" id="{E7E4BD69-33C4-B828-3D32-FC03C46CE056}"/>
              </a:ext>
            </a:extLst>
          </p:cNvPr>
          <p:cNvSpPr/>
          <p:nvPr/>
        </p:nvSpPr>
        <p:spPr>
          <a:xfrm>
            <a:off x="4209351" y="3023301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4" name="CustomShape 86">
            <a:extLst>
              <a:ext uri="{FF2B5EF4-FFF2-40B4-BE49-F238E27FC236}">
                <a16:creationId xmlns:a16="http://schemas.microsoft.com/office/drawing/2014/main" id="{4A4E350E-A540-930C-74BF-F145A4BB371B}"/>
              </a:ext>
            </a:extLst>
          </p:cNvPr>
          <p:cNvSpPr/>
          <p:nvPr/>
        </p:nvSpPr>
        <p:spPr>
          <a:xfrm>
            <a:off x="2104062" y="3243981"/>
            <a:ext cx="16780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Iso.</a:t>
            </a:r>
            <a:endParaRPr lang="es-ES" sz="800" spc="-1" dirty="0">
              <a:latin typeface="Arial"/>
            </a:endParaRPr>
          </a:p>
        </p:txBody>
      </p:sp>
      <p:sp>
        <p:nvSpPr>
          <p:cNvPr id="15" name="CustomShape 93">
            <a:extLst>
              <a:ext uri="{FF2B5EF4-FFF2-40B4-BE49-F238E27FC236}">
                <a16:creationId xmlns:a16="http://schemas.microsoft.com/office/drawing/2014/main" id="{770A9C2A-785A-7C36-BE20-5C5CDFAE3901}"/>
              </a:ext>
            </a:extLst>
          </p:cNvPr>
          <p:cNvSpPr/>
          <p:nvPr/>
        </p:nvSpPr>
        <p:spPr>
          <a:xfrm>
            <a:off x="1941961" y="2701461"/>
            <a:ext cx="2968314" cy="760320"/>
          </a:xfrm>
          <a:prstGeom prst="rect">
            <a:avLst/>
          </a:prstGeom>
          <a:solidFill>
            <a:srgbClr val="3A5FA9">
              <a:alpha val="15000"/>
            </a:srgbClr>
          </a:solidFill>
          <a:ln w="12600">
            <a:solidFill>
              <a:srgbClr val="306C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EFEE650-423E-FCC7-4EA7-743121F32CAC}"/>
              </a:ext>
            </a:extLst>
          </p:cNvPr>
          <p:cNvGrpSpPr/>
          <p:nvPr/>
        </p:nvGrpSpPr>
        <p:grpSpPr>
          <a:xfrm rot="5400000">
            <a:off x="758213" y="2344844"/>
            <a:ext cx="497160" cy="459350"/>
            <a:chOff x="5952760" y="1579971"/>
            <a:chExt cx="497160" cy="459350"/>
          </a:xfrm>
        </p:grpSpPr>
        <p:sp>
          <p:nvSpPr>
            <p:cNvPr id="4" name="Triángulo isósceles 3">
              <a:extLst>
                <a:ext uri="{FF2B5EF4-FFF2-40B4-BE49-F238E27FC236}">
                  <a16:creationId xmlns:a16="http://schemas.microsoft.com/office/drawing/2014/main" id="{E3941E4E-1D39-2290-B0E2-8FE0591181FB}"/>
                </a:ext>
              </a:extLst>
            </p:cNvPr>
            <p:cNvSpPr/>
            <p:nvPr/>
          </p:nvSpPr>
          <p:spPr>
            <a:xfrm>
              <a:off x="5952760" y="1579971"/>
              <a:ext cx="497160" cy="459350"/>
            </a:xfrm>
            <a:prstGeom prst="triangle">
              <a:avLst/>
            </a:prstGeom>
            <a:noFill/>
            <a:ln>
              <a:solidFill>
                <a:srgbClr val="231F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ustomShape 7">
              <a:extLst>
                <a:ext uri="{FF2B5EF4-FFF2-40B4-BE49-F238E27FC236}">
                  <a16:creationId xmlns:a16="http://schemas.microsoft.com/office/drawing/2014/main" id="{F143C4F0-684D-D431-3457-5E38A0E8004B}"/>
                </a:ext>
              </a:extLst>
            </p:cNvPr>
            <p:cNvSpPr/>
            <p:nvPr/>
          </p:nvSpPr>
          <p:spPr>
            <a:xfrm>
              <a:off x="6098458" y="1772545"/>
              <a:ext cx="211062" cy="205881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7F366A3-549E-B350-5B95-E7E050FB630B}"/>
              </a:ext>
            </a:extLst>
          </p:cNvPr>
          <p:cNvGrpSpPr/>
          <p:nvPr/>
        </p:nvGrpSpPr>
        <p:grpSpPr>
          <a:xfrm rot="5400000">
            <a:off x="759157" y="3236877"/>
            <a:ext cx="497160" cy="459350"/>
            <a:chOff x="5952760" y="1579971"/>
            <a:chExt cx="497160" cy="459350"/>
          </a:xfrm>
        </p:grpSpPr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0EDD2B44-53FA-A4CD-F49E-9E1513E489EC}"/>
                </a:ext>
              </a:extLst>
            </p:cNvPr>
            <p:cNvSpPr/>
            <p:nvPr/>
          </p:nvSpPr>
          <p:spPr>
            <a:xfrm>
              <a:off x="5952760" y="1579971"/>
              <a:ext cx="497160" cy="459350"/>
            </a:xfrm>
            <a:prstGeom prst="triangle">
              <a:avLst/>
            </a:prstGeom>
            <a:noFill/>
            <a:ln>
              <a:solidFill>
                <a:srgbClr val="231F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ustomShape 7">
              <a:extLst>
                <a:ext uri="{FF2B5EF4-FFF2-40B4-BE49-F238E27FC236}">
                  <a16:creationId xmlns:a16="http://schemas.microsoft.com/office/drawing/2014/main" id="{90A47A32-5F47-DA7E-1520-A8C0664DBCB8}"/>
                </a:ext>
              </a:extLst>
            </p:cNvPr>
            <p:cNvSpPr/>
            <p:nvPr/>
          </p:nvSpPr>
          <p:spPr>
            <a:xfrm>
              <a:off x="6098458" y="1772545"/>
              <a:ext cx="211062" cy="205881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1" name="CustomShape 21">
            <a:extLst>
              <a:ext uri="{FF2B5EF4-FFF2-40B4-BE49-F238E27FC236}">
                <a16:creationId xmlns:a16="http://schemas.microsoft.com/office/drawing/2014/main" id="{FAD2B67C-F205-294C-DE80-F40A40E5BDBF}"/>
              </a:ext>
            </a:extLst>
          </p:cNvPr>
          <p:cNvSpPr/>
          <p:nvPr/>
        </p:nvSpPr>
        <p:spPr>
          <a:xfrm>
            <a:off x="880696" y="2772022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P.S</a:t>
            </a:r>
            <a:endParaRPr lang="es-ES" sz="800" spc="-1" dirty="0">
              <a:latin typeface="Arial"/>
            </a:endParaRPr>
          </a:p>
        </p:txBody>
      </p:sp>
      <p:sp>
        <p:nvSpPr>
          <p:cNvPr id="22" name="CustomShape 21">
            <a:extLst>
              <a:ext uri="{FF2B5EF4-FFF2-40B4-BE49-F238E27FC236}">
                <a16:creationId xmlns:a16="http://schemas.microsoft.com/office/drawing/2014/main" id="{872F778D-F598-5048-5E55-5767AF9F74E6}"/>
              </a:ext>
            </a:extLst>
          </p:cNvPr>
          <p:cNvSpPr/>
          <p:nvPr/>
        </p:nvSpPr>
        <p:spPr>
          <a:xfrm>
            <a:off x="881842" y="3673392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P.S</a:t>
            </a:r>
            <a:endParaRPr lang="es-ES" sz="800" spc="-1" dirty="0">
              <a:latin typeface="Arial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0EE7D069-51C7-45C5-349B-C04C13901C61}"/>
              </a:ext>
            </a:extLst>
          </p:cNvPr>
          <p:cNvSpPr/>
          <p:nvPr/>
        </p:nvSpPr>
        <p:spPr>
          <a:xfrm rot="16200000">
            <a:off x="6989001" y="1286056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24" name="CustomShape 22">
            <a:extLst>
              <a:ext uri="{FF2B5EF4-FFF2-40B4-BE49-F238E27FC236}">
                <a16:creationId xmlns:a16="http://schemas.microsoft.com/office/drawing/2014/main" id="{CA6BCE7D-12E4-5B54-F7D0-CD7538070D5A}"/>
              </a:ext>
            </a:extLst>
          </p:cNvPr>
          <p:cNvSpPr/>
          <p:nvPr/>
        </p:nvSpPr>
        <p:spPr>
          <a:xfrm>
            <a:off x="7073515" y="1624317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Amp</a:t>
            </a:r>
            <a:endParaRPr lang="es-ES" sz="800" spc="-1">
              <a:latin typeface="Arial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9F415CC-6FFB-4DAD-6938-E9804B55C56D}"/>
              </a:ext>
            </a:extLst>
          </p:cNvPr>
          <p:cNvSpPr txBox="1"/>
          <p:nvPr/>
        </p:nvSpPr>
        <p:spPr>
          <a:xfrm>
            <a:off x="4623146" y="2481945"/>
            <a:ext cx="653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+17 dBm</a:t>
            </a:r>
            <a:endParaRPr lang="en-GB" sz="700" b="1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117A35D-4DE1-1CE6-E0EF-7FF07E53EF9E}"/>
              </a:ext>
            </a:extLst>
          </p:cNvPr>
          <p:cNvSpPr txBox="1"/>
          <p:nvPr/>
        </p:nvSpPr>
        <p:spPr>
          <a:xfrm>
            <a:off x="5689189" y="2394076"/>
            <a:ext cx="653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+4 dBm</a:t>
            </a:r>
            <a:endParaRPr lang="en-GB" sz="700" b="1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611DD92-55BA-ECA5-04C8-1072B713DDA6}"/>
              </a:ext>
            </a:extLst>
          </p:cNvPr>
          <p:cNvSpPr txBox="1"/>
          <p:nvPr/>
        </p:nvSpPr>
        <p:spPr>
          <a:xfrm>
            <a:off x="7816050" y="4801869"/>
            <a:ext cx="57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IFIC</a:t>
            </a:r>
            <a:endParaRPr lang="en-GB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184ACD9-3901-A781-B8A0-DE86B4D22640}"/>
              </a:ext>
            </a:extLst>
          </p:cNvPr>
          <p:cNvSpPr txBox="1"/>
          <p:nvPr/>
        </p:nvSpPr>
        <p:spPr>
          <a:xfrm>
            <a:off x="7658715" y="1772329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0 dBm</a:t>
            </a:r>
            <a:endParaRPr lang="en-GB" sz="8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8630A6E-08FB-A8A3-C93C-8CD19222696F}"/>
              </a:ext>
            </a:extLst>
          </p:cNvPr>
          <p:cNvSpPr txBox="1"/>
          <p:nvPr/>
        </p:nvSpPr>
        <p:spPr>
          <a:xfrm>
            <a:off x="7135177" y="1763377"/>
            <a:ext cx="72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-9 dBm</a:t>
            </a:r>
            <a:endParaRPr lang="en-GB" sz="800" dirty="0"/>
          </a:p>
        </p:txBody>
      </p:sp>
      <p:sp>
        <p:nvSpPr>
          <p:cNvPr id="36" name="CustomShape 67">
            <a:extLst>
              <a:ext uri="{FF2B5EF4-FFF2-40B4-BE49-F238E27FC236}">
                <a16:creationId xmlns:a16="http://schemas.microsoft.com/office/drawing/2014/main" id="{19AD55E2-2797-B074-E96D-2C09B224E0CD}"/>
              </a:ext>
            </a:extLst>
          </p:cNvPr>
          <p:cNvSpPr/>
          <p:nvPr/>
        </p:nvSpPr>
        <p:spPr>
          <a:xfrm>
            <a:off x="7475878" y="1278518"/>
            <a:ext cx="361800" cy="25308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37" name="Captura de pantalla 2025-01-31 a la(s) 13.24.00.png" descr="Captura de pantalla 2025-01-31 a la(s) 13.24.00.png">
            <a:extLst>
              <a:ext uri="{FF2B5EF4-FFF2-40B4-BE49-F238E27FC236}">
                <a16:creationId xmlns:a16="http://schemas.microsoft.com/office/drawing/2014/main" id="{7EEB9E87-0ECA-337A-442E-30F82F2677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48958" y="1293278"/>
            <a:ext cx="215640" cy="223200"/>
          </a:xfrm>
          <a:prstGeom prst="rect">
            <a:avLst/>
          </a:prstGeom>
          <a:ln w="12600">
            <a:noFill/>
          </a:ln>
        </p:spPr>
      </p:pic>
      <p:sp>
        <p:nvSpPr>
          <p:cNvPr id="38" name="CustomShape 86">
            <a:extLst>
              <a:ext uri="{FF2B5EF4-FFF2-40B4-BE49-F238E27FC236}">
                <a16:creationId xmlns:a16="http://schemas.microsoft.com/office/drawing/2014/main" id="{9C9FB57F-595E-2432-EB18-2892EE333172}"/>
              </a:ext>
            </a:extLst>
          </p:cNvPr>
          <p:cNvSpPr/>
          <p:nvPr/>
        </p:nvSpPr>
        <p:spPr>
          <a:xfrm>
            <a:off x="7587059" y="1616918"/>
            <a:ext cx="139077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Att</a:t>
            </a:r>
            <a:endParaRPr lang="es-ES" sz="800" spc="-1" dirty="0">
              <a:latin typeface="Arial"/>
            </a:endParaRPr>
          </a:p>
        </p:txBody>
      </p:sp>
      <p:sp>
        <p:nvSpPr>
          <p:cNvPr id="39" name="Line 38">
            <a:extLst>
              <a:ext uri="{FF2B5EF4-FFF2-40B4-BE49-F238E27FC236}">
                <a16:creationId xmlns:a16="http://schemas.microsoft.com/office/drawing/2014/main" id="{1F1A0451-ED9C-6EE5-28FB-F2B7D8DDC36D}"/>
              </a:ext>
            </a:extLst>
          </p:cNvPr>
          <p:cNvSpPr/>
          <p:nvPr/>
        </p:nvSpPr>
        <p:spPr>
          <a:xfrm>
            <a:off x="7293622" y="1411292"/>
            <a:ext cx="18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0" name="Line 38">
            <a:extLst>
              <a:ext uri="{FF2B5EF4-FFF2-40B4-BE49-F238E27FC236}">
                <a16:creationId xmlns:a16="http://schemas.microsoft.com/office/drawing/2014/main" id="{3810D60C-683C-72FA-0053-D4560F5EA166}"/>
              </a:ext>
            </a:extLst>
          </p:cNvPr>
          <p:cNvSpPr/>
          <p:nvPr/>
        </p:nvSpPr>
        <p:spPr>
          <a:xfrm>
            <a:off x="6814828" y="1424481"/>
            <a:ext cx="18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D48FBC5-8FA0-A6F5-2090-906271FCBD09}"/>
              </a:ext>
            </a:extLst>
          </p:cNvPr>
          <p:cNvSpPr txBox="1"/>
          <p:nvPr/>
        </p:nvSpPr>
        <p:spPr>
          <a:xfrm>
            <a:off x="6562843" y="1768783"/>
            <a:ext cx="818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+ 11 dBm</a:t>
            </a:r>
            <a:endParaRPr lang="en-GB" sz="8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8753519-BB39-B17A-FBDC-A5E781E384D3}"/>
              </a:ext>
            </a:extLst>
          </p:cNvPr>
          <p:cNvSpPr txBox="1"/>
          <p:nvPr/>
        </p:nvSpPr>
        <p:spPr>
          <a:xfrm>
            <a:off x="5962148" y="1748968"/>
            <a:ext cx="650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+ 10 dBm</a:t>
            </a:r>
            <a:endParaRPr lang="en-GB" sz="8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5AA6564-4E60-8980-C163-0AF1F13C61C1}"/>
              </a:ext>
            </a:extLst>
          </p:cNvPr>
          <p:cNvSpPr txBox="1"/>
          <p:nvPr/>
        </p:nvSpPr>
        <p:spPr>
          <a:xfrm>
            <a:off x="1196946" y="1858931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+3 dBm</a:t>
            </a:r>
            <a:endParaRPr lang="en-GB" sz="8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5CEB576-2F65-505A-CEB7-DB7CAA752D49}"/>
              </a:ext>
            </a:extLst>
          </p:cNvPr>
          <p:cNvSpPr txBox="1"/>
          <p:nvPr/>
        </p:nvSpPr>
        <p:spPr>
          <a:xfrm>
            <a:off x="1875729" y="1885316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+23 dBm</a:t>
            </a:r>
            <a:endParaRPr lang="en-GB" sz="8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3A19A76-77AA-EF34-4E5B-0010C10705F9}"/>
              </a:ext>
            </a:extLst>
          </p:cNvPr>
          <p:cNvSpPr txBox="1"/>
          <p:nvPr/>
        </p:nvSpPr>
        <p:spPr>
          <a:xfrm>
            <a:off x="2649083" y="1916398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+22 dBm</a:t>
            </a:r>
            <a:endParaRPr lang="en-GB" sz="8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75236BD-DD74-C4DB-2052-7EF556E3D395}"/>
              </a:ext>
            </a:extLst>
          </p:cNvPr>
          <p:cNvSpPr txBox="1"/>
          <p:nvPr/>
        </p:nvSpPr>
        <p:spPr>
          <a:xfrm>
            <a:off x="2435963" y="1116378"/>
            <a:ext cx="1162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+27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4DF231-E5E5-8E88-B25B-1690B06D80F2}"/>
              </a:ext>
            </a:extLst>
          </p:cNvPr>
          <p:cNvSpPr txBox="1"/>
          <p:nvPr/>
        </p:nvSpPr>
        <p:spPr>
          <a:xfrm>
            <a:off x="3479152" y="1917873"/>
            <a:ext cx="710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≈ +22 dBm</a:t>
            </a:r>
            <a:endParaRPr lang="en-GB" sz="800" dirty="0"/>
          </a:p>
        </p:txBody>
      </p:sp>
      <p:sp>
        <p:nvSpPr>
          <p:cNvPr id="52" name="CustomShape 22">
            <a:extLst>
              <a:ext uri="{FF2B5EF4-FFF2-40B4-BE49-F238E27FC236}">
                <a16:creationId xmlns:a16="http://schemas.microsoft.com/office/drawing/2014/main" id="{03540A2A-51D7-5C0B-BFB4-99C8A6C723BB}"/>
              </a:ext>
            </a:extLst>
          </p:cNvPr>
          <p:cNvSpPr/>
          <p:nvPr/>
        </p:nvSpPr>
        <p:spPr>
          <a:xfrm>
            <a:off x="3136013" y="5020389"/>
            <a:ext cx="66382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+1.6 dB</a:t>
            </a:r>
            <a:endParaRPr lang="es-ES" sz="800" spc="-1" dirty="0">
              <a:latin typeface="Arial"/>
            </a:endParaRPr>
          </a:p>
        </p:txBody>
      </p:sp>
      <p:sp>
        <p:nvSpPr>
          <p:cNvPr id="54" name="CustomShape 22">
            <a:extLst>
              <a:ext uri="{FF2B5EF4-FFF2-40B4-BE49-F238E27FC236}">
                <a16:creationId xmlns:a16="http://schemas.microsoft.com/office/drawing/2014/main" id="{3F4CD6D9-5E30-BA37-CE61-4BBCE18DE4B0}"/>
              </a:ext>
            </a:extLst>
          </p:cNvPr>
          <p:cNvSpPr/>
          <p:nvPr/>
        </p:nvSpPr>
        <p:spPr>
          <a:xfrm>
            <a:off x="4925157" y="4410905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-0.7 dB</a:t>
            </a:r>
            <a:endParaRPr lang="es-ES" sz="800" spc="-1" dirty="0">
              <a:latin typeface="Arial"/>
            </a:endParaRPr>
          </a:p>
        </p:txBody>
      </p:sp>
      <p:sp>
        <p:nvSpPr>
          <p:cNvPr id="55" name="CustomShape 22">
            <a:extLst>
              <a:ext uri="{FF2B5EF4-FFF2-40B4-BE49-F238E27FC236}">
                <a16:creationId xmlns:a16="http://schemas.microsoft.com/office/drawing/2014/main" id="{5CC0F7CA-FFBE-8F68-D11D-D175AF2ABDE7}"/>
              </a:ext>
            </a:extLst>
          </p:cNvPr>
          <p:cNvSpPr/>
          <p:nvPr/>
        </p:nvSpPr>
        <p:spPr>
          <a:xfrm>
            <a:off x="5467241" y="4410905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-7 dB</a:t>
            </a:r>
            <a:endParaRPr lang="es-ES" sz="800" spc="-1" dirty="0">
              <a:latin typeface="Arial"/>
            </a:endParaRPr>
          </a:p>
        </p:txBody>
      </p:sp>
      <p:sp>
        <p:nvSpPr>
          <p:cNvPr id="513" name="CustomShape 22">
            <a:extLst>
              <a:ext uri="{FF2B5EF4-FFF2-40B4-BE49-F238E27FC236}">
                <a16:creationId xmlns:a16="http://schemas.microsoft.com/office/drawing/2014/main" id="{5BC54B75-8A6C-CE29-5268-BF2FD37D7561}"/>
              </a:ext>
            </a:extLst>
          </p:cNvPr>
          <p:cNvSpPr/>
          <p:nvPr/>
        </p:nvSpPr>
        <p:spPr>
          <a:xfrm>
            <a:off x="6950754" y="4418031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+18 dB</a:t>
            </a:r>
            <a:endParaRPr lang="es-ES" sz="800" spc="-1" dirty="0">
              <a:latin typeface="Arial"/>
            </a:endParaRPr>
          </a:p>
        </p:txBody>
      </p:sp>
      <p:sp>
        <p:nvSpPr>
          <p:cNvPr id="515" name="CuadroTexto 514">
            <a:extLst>
              <a:ext uri="{FF2B5EF4-FFF2-40B4-BE49-F238E27FC236}">
                <a16:creationId xmlns:a16="http://schemas.microsoft.com/office/drawing/2014/main" id="{8C88EA34-007C-8B3B-4009-C2FF312F3620}"/>
              </a:ext>
            </a:extLst>
          </p:cNvPr>
          <p:cNvSpPr txBox="1"/>
          <p:nvPr/>
        </p:nvSpPr>
        <p:spPr>
          <a:xfrm>
            <a:off x="6981706" y="2698321"/>
            <a:ext cx="1066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18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16" name="CustomShape 22">
            <a:extLst>
              <a:ext uri="{FF2B5EF4-FFF2-40B4-BE49-F238E27FC236}">
                <a16:creationId xmlns:a16="http://schemas.microsoft.com/office/drawing/2014/main" id="{FA605DCB-CCAF-644A-1A1C-91B0C0F58406}"/>
              </a:ext>
            </a:extLst>
          </p:cNvPr>
          <p:cNvSpPr/>
          <p:nvPr/>
        </p:nvSpPr>
        <p:spPr>
          <a:xfrm>
            <a:off x="7633674" y="4418031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-0.5 dB</a:t>
            </a:r>
            <a:endParaRPr lang="es-ES" sz="800" spc="-1" dirty="0">
              <a:latin typeface="Arial"/>
            </a:endParaRPr>
          </a:p>
        </p:txBody>
      </p:sp>
      <p:sp>
        <p:nvSpPr>
          <p:cNvPr id="517" name="Abrir llave 516">
            <a:extLst>
              <a:ext uri="{FF2B5EF4-FFF2-40B4-BE49-F238E27FC236}">
                <a16:creationId xmlns:a16="http://schemas.microsoft.com/office/drawing/2014/main" id="{1398F58C-2713-3A23-84A7-6B96CDAD4837}"/>
              </a:ext>
            </a:extLst>
          </p:cNvPr>
          <p:cNvSpPr/>
          <p:nvPr/>
        </p:nvSpPr>
        <p:spPr>
          <a:xfrm rot="16200000">
            <a:off x="6139092" y="3599880"/>
            <a:ext cx="378346" cy="233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CustomShape 22">
            <a:extLst>
              <a:ext uri="{FF2B5EF4-FFF2-40B4-BE49-F238E27FC236}">
                <a16:creationId xmlns:a16="http://schemas.microsoft.com/office/drawing/2014/main" id="{AE89EFB7-3012-C954-9A6A-0E7366A51E6B}"/>
              </a:ext>
            </a:extLst>
          </p:cNvPr>
          <p:cNvSpPr/>
          <p:nvPr/>
        </p:nvSpPr>
        <p:spPr>
          <a:xfrm>
            <a:off x="5916283" y="4980344"/>
            <a:ext cx="853736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+10.3 dB</a:t>
            </a:r>
            <a:endParaRPr lang="es-ES" sz="800" spc="-1" dirty="0">
              <a:latin typeface="Arial"/>
            </a:endParaRPr>
          </a:p>
        </p:txBody>
      </p:sp>
      <p:sp>
        <p:nvSpPr>
          <p:cNvPr id="519" name="CuadroTexto 518">
            <a:extLst>
              <a:ext uri="{FF2B5EF4-FFF2-40B4-BE49-F238E27FC236}">
                <a16:creationId xmlns:a16="http://schemas.microsoft.com/office/drawing/2014/main" id="{7FCE1A66-F253-DC89-1D43-FD99312FCA6D}"/>
              </a:ext>
            </a:extLst>
          </p:cNvPr>
          <p:cNvSpPr txBox="1"/>
          <p:nvPr/>
        </p:nvSpPr>
        <p:spPr>
          <a:xfrm>
            <a:off x="3711191" y="2648156"/>
            <a:ext cx="1066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20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20" name="CustomShape 22">
            <a:extLst>
              <a:ext uri="{FF2B5EF4-FFF2-40B4-BE49-F238E27FC236}">
                <a16:creationId xmlns:a16="http://schemas.microsoft.com/office/drawing/2014/main" id="{F8A30E69-7821-D524-F4FE-71C9EDF2BF5E}"/>
              </a:ext>
            </a:extLst>
          </p:cNvPr>
          <p:cNvSpPr/>
          <p:nvPr/>
        </p:nvSpPr>
        <p:spPr>
          <a:xfrm>
            <a:off x="3012299" y="4394038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-2.5 dB</a:t>
            </a:r>
            <a:endParaRPr lang="es-ES" sz="800" spc="-1" dirty="0">
              <a:latin typeface="Arial"/>
            </a:endParaRPr>
          </a:p>
        </p:txBody>
      </p:sp>
      <p:sp>
        <p:nvSpPr>
          <p:cNvPr id="521" name="CustomShape 22">
            <a:extLst>
              <a:ext uri="{FF2B5EF4-FFF2-40B4-BE49-F238E27FC236}">
                <a16:creationId xmlns:a16="http://schemas.microsoft.com/office/drawing/2014/main" id="{4C430C14-E696-F953-1558-2F6438A45A54}"/>
              </a:ext>
            </a:extLst>
          </p:cNvPr>
          <p:cNvSpPr/>
          <p:nvPr/>
        </p:nvSpPr>
        <p:spPr>
          <a:xfrm>
            <a:off x="3653303" y="4412326"/>
            <a:ext cx="65821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+12.5 dB</a:t>
            </a:r>
            <a:endParaRPr lang="es-ES" sz="800" spc="-1" dirty="0">
              <a:latin typeface="Arial"/>
            </a:endParaRPr>
          </a:p>
        </p:txBody>
      </p:sp>
      <p:sp>
        <p:nvSpPr>
          <p:cNvPr id="522" name="CustomShape 22">
            <a:extLst>
              <a:ext uri="{FF2B5EF4-FFF2-40B4-BE49-F238E27FC236}">
                <a16:creationId xmlns:a16="http://schemas.microsoft.com/office/drawing/2014/main" id="{50A2A596-32CC-9A78-3AE7-32002538566B}"/>
              </a:ext>
            </a:extLst>
          </p:cNvPr>
          <p:cNvSpPr/>
          <p:nvPr/>
        </p:nvSpPr>
        <p:spPr>
          <a:xfrm>
            <a:off x="4336224" y="4412326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-6.5 dB</a:t>
            </a:r>
            <a:endParaRPr lang="es-ES" sz="800" spc="-1" dirty="0">
              <a:latin typeface="Arial"/>
            </a:endParaRPr>
          </a:p>
        </p:txBody>
      </p:sp>
      <p:sp>
        <p:nvSpPr>
          <p:cNvPr id="531" name="CustomShape 22">
            <a:extLst>
              <a:ext uri="{FF2B5EF4-FFF2-40B4-BE49-F238E27FC236}">
                <a16:creationId xmlns:a16="http://schemas.microsoft.com/office/drawing/2014/main" id="{55A1753D-95C4-B839-0B68-92BF64265611}"/>
              </a:ext>
            </a:extLst>
          </p:cNvPr>
          <p:cNvSpPr/>
          <p:nvPr/>
        </p:nvSpPr>
        <p:spPr>
          <a:xfrm>
            <a:off x="2395742" y="4393422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-1.5 dB</a:t>
            </a:r>
            <a:endParaRPr lang="es-ES" sz="800" spc="-1" dirty="0">
              <a:latin typeface="Arial"/>
            </a:endParaRPr>
          </a:p>
        </p:txBody>
      </p:sp>
      <p:sp>
        <p:nvSpPr>
          <p:cNvPr id="547" name="CuadroTexto 546">
            <a:extLst>
              <a:ext uri="{FF2B5EF4-FFF2-40B4-BE49-F238E27FC236}">
                <a16:creationId xmlns:a16="http://schemas.microsoft.com/office/drawing/2014/main" id="{11884BC0-9186-63B2-9D21-368D7779639A}"/>
              </a:ext>
            </a:extLst>
          </p:cNvPr>
          <p:cNvSpPr txBox="1"/>
          <p:nvPr/>
        </p:nvSpPr>
        <p:spPr>
          <a:xfrm>
            <a:off x="-86648" y="4842853"/>
            <a:ext cx="3383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rgbClr val="FF0000"/>
                </a:solidFill>
              </a:rPr>
              <a:t>Máximo entrada para no saturar el primer amplificador = +8.1 dBm</a:t>
            </a:r>
          </a:p>
          <a:p>
            <a:r>
              <a:rPr lang="es-ES" sz="800" dirty="0">
                <a:solidFill>
                  <a:srgbClr val="FF0000"/>
                </a:solidFill>
              </a:rPr>
              <a:t>Máximo entrada para no saturar el segundo amplificador = +5.3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53" name="CuadroTexto 552">
            <a:extLst>
              <a:ext uri="{FF2B5EF4-FFF2-40B4-BE49-F238E27FC236}">
                <a16:creationId xmlns:a16="http://schemas.microsoft.com/office/drawing/2014/main" id="{B7F7930D-63C8-3965-D1CE-C804DE963C05}"/>
              </a:ext>
            </a:extLst>
          </p:cNvPr>
          <p:cNvSpPr txBox="1"/>
          <p:nvPr/>
        </p:nvSpPr>
        <p:spPr>
          <a:xfrm>
            <a:off x="6639563" y="1049265"/>
            <a:ext cx="12204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+20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55" name="CustomShape 93">
            <a:extLst>
              <a:ext uri="{FF2B5EF4-FFF2-40B4-BE49-F238E27FC236}">
                <a16:creationId xmlns:a16="http://schemas.microsoft.com/office/drawing/2014/main" id="{3CDCA89E-CAAC-2AEE-EF11-8127D5C96C1B}"/>
              </a:ext>
            </a:extLst>
          </p:cNvPr>
          <p:cNvSpPr/>
          <p:nvPr/>
        </p:nvSpPr>
        <p:spPr>
          <a:xfrm>
            <a:off x="4974304" y="2702390"/>
            <a:ext cx="3246687" cy="760320"/>
          </a:xfrm>
          <a:prstGeom prst="rect">
            <a:avLst/>
          </a:prstGeom>
          <a:solidFill>
            <a:srgbClr val="00B050">
              <a:alpha val="15000"/>
            </a:srgbClr>
          </a:solidFill>
          <a:ln w="12600">
            <a:solidFill>
              <a:srgbClr val="306C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556" name="CustomShape 22">
            <a:extLst>
              <a:ext uri="{FF2B5EF4-FFF2-40B4-BE49-F238E27FC236}">
                <a16:creationId xmlns:a16="http://schemas.microsoft.com/office/drawing/2014/main" id="{9332AEB4-DD06-3A70-D799-DBBD4AB5578D}"/>
              </a:ext>
            </a:extLst>
          </p:cNvPr>
          <p:cNvSpPr/>
          <p:nvPr/>
        </p:nvSpPr>
        <p:spPr>
          <a:xfrm>
            <a:off x="1888176" y="4392668"/>
            <a:ext cx="513495" cy="24622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-0.4 dB</a:t>
            </a:r>
            <a:endParaRPr lang="es-ES" sz="800" spc="-1" dirty="0">
              <a:latin typeface="Arial"/>
            </a:endParaRPr>
          </a:p>
        </p:txBody>
      </p:sp>
      <p:sp>
        <p:nvSpPr>
          <p:cNvPr id="557" name="Abrir llave 556">
            <a:extLst>
              <a:ext uri="{FF2B5EF4-FFF2-40B4-BE49-F238E27FC236}">
                <a16:creationId xmlns:a16="http://schemas.microsoft.com/office/drawing/2014/main" id="{EB0DC344-759F-CB0F-E181-166E6C7840CF}"/>
              </a:ext>
            </a:extLst>
          </p:cNvPr>
          <p:cNvSpPr/>
          <p:nvPr/>
        </p:nvSpPr>
        <p:spPr>
          <a:xfrm rot="16200000">
            <a:off x="3251707" y="3312332"/>
            <a:ext cx="389040" cy="2952728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CustomShape 136">
            <a:extLst>
              <a:ext uri="{FF2B5EF4-FFF2-40B4-BE49-F238E27FC236}">
                <a16:creationId xmlns:a16="http://schemas.microsoft.com/office/drawing/2014/main" id="{B6A7C7F3-3F16-C4BB-4A7A-4786A746E6EE}"/>
              </a:ext>
            </a:extLst>
          </p:cNvPr>
          <p:cNvSpPr/>
          <p:nvPr/>
        </p:nvSpPr>
        <p:spPr>
          <a:xfrm>
            <a:off x="5376220" y="3564740"/>
            <a:ext cx="842731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RF</a:t>
            </a:r>
            <a:r>
              <a:rPr lang="es-ES" sz="500" b="1" spc="-1" dirty="0">
                <a:solidFill>
                  <a:srgbClr val="6ED29B"/>
                </a:solidFill>
                <a:latin typeface="+mj-lt"/>
                <a:ea typeface="Open Sans Regular"/>
              </a:rPr>
              <a:t>2</a:t>
            </a: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 = 113.75 MHz</a:t>
            </a:r>
          </a:p>
        </p:txBody>
      </p:sp>
      <p:sp>
        <p:nvSpPr>
          <p:cNvPr id="561" name="CuadroTexto 560">
            <a:extLst>
              <a:ext uri="{FF2B5EF4-FFF2-40B4-BE49-F238E27FC236}">
                <a16:creationId xmlns:a16="http://schemas.microsoft.com/office/drawing/2014/main" id="{A0E16314-005B-9044-4129-47CFB85F9B8E}"/>
              </a:ext>
            </a:extLst>
          </p:cNvPr>
          <p:cNvSpPr txBox="1"/>
          <p:nvPr/>
        </p:nvSpPr>
        <p:spPr>
          <a:xfrm>
            <a:off x="4574218" y="2363494"/>
            <a:ext cx="948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LO</a:t>
            </a:r>
            <a:r>
              <a:rPr lang="es-ES" sz="400" b="1" dirty="0"/>
              <a:t>1</a:t>
            </a:r>
            <a:r>
              <a:rPr lang="es-ES" sz="800" b="1" dirty="0"/>
              <a:t>=1.428 GHz</a:t>
            </a:r>
            <a:endParaRPr lang="en-GB" sz="700" b="1" dirty="0"/>
          </a:p>
        </p:txBody>
      </p:sp>
      <p:sp>
        <p:nvSpPr>
          <p:cNvPr id="563" name="CuadroTexto 562">
            <a:extLst>
              <a:ext uri="{FF2B5EF4-FFF2-40B4-BE49-F238E27FC236}">
                <a16:creationId xmlns:a16="http://schemas.microsoft.com/office/drawing/2014/main" id="{0C7CC08D-2304-9242-1CAE-F63E9C741900}"/>
              </a:ext>
            </a:extLst>
          </p:cNvPr>
          <p:cNvSpPr txBox="1"/>
          <p:nvPr/>
        </p:nvSpPr>
        <p:spPr>
          <a:xfrm>
            <a:off x="5672874" y="2268017"/>
            <a:ext cx="948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LO</a:t>
            </a:r>
            <a:r>
              <a:rPr lang="es-ES" sz="400" b="1" dirty="0"/>
              <a:t>2</a:t>
            </a:r>
            <a:r>
              <a:rPr lang="es-ES" sz="800" b="1" dirty="0"/>
              <a:t>=89.25 MHz</a:t>
            </a:r>
            <a:endParaRPr lang="en-GB" sz="700" b="1" dirty="0"/>
          </a:p>
        </p:txBody>
      </p:sp>
    </p:spTree>
    <p:extLst>
      <p:ext uri="{BB962C8B-B14F-4D97-AF65-F5344CB8AC3E}">
        <p14:creationId xmlns:p14="http://schemas.microsoft.com/office/powerpoint/2010/main" val="2145771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81B471D8-0DD1-F4D5-5EE7-3C678FF6C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A5AEC1B8-93EA-397A-86BB-012AB19472D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63759" y="2901582"/>
            <a:ext cx="272880" cy="266040"/>
          </a:xfrm>
          <a:prstGeom prst="rect">
            <a:avLst/>
          </a:prstGeom>
          <a:ln w="12600">
            <a:noFill/>
          </a:ln>
        </p:spPr>
      </p:pic>
      <p:grpSp>
        <p:nvGrpSpPr>
          <p:cNvPr id="17" name="Group 5">
            <a:extLst>
              <a:ext uri="{FF2B5EF4-FFF2-40B4-BE49-F238E27FC236}">
                <a16:creationId xmlns:a16="http://schemas.microsoft.com/office/drawing/2014/main" id="{8CE9B310-6555-77E0-E670-D9EDF70D7352}"/>
              </a:ext>
            </a:extLst>
          </p:cNvPr>
          <p:cNvGrpSpPr/>
          <p:nvPr/>
        </p:nvGrpSpPr>
        <p:grpSpPr>
          <a:xfrm>
            <a:off x="63204" y="2710101"/>
            <a:ext cx="638280" cy="638280"/>
            <a:chOff x="212400" y="2762280"/>
            <a:chExt cx="638280" cy="638280"/>
          </a:xfrm>
        </p:grpSpPr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EBAB5A30-97D7-EF60-4D79-E1AB996AF7E9}"/>
                </a:ext>
              </a:extLst>
            </p:cNvPr>
            <p:cNvSpPr/>
            <p:nvPr/>
          </p:nvSpPr>
          <p:spPr>
            <a:xfrm>
              <a:off x="212400" y="2762280"/>
              <a:ext cx="638280" cy="63828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68E2091-0DD9-369A-2BA3-45DE57B63AEF}"/>
                </a:ext>
              </a:extLst>
            </p:cNvPr>
            <p:cNvSpPr/>
            <p:nvPr/>
          </p:nvSpPr>
          <p:spPr>
            <a:xfrm>
              <a:off x="393120" y="3011760"/>
              <a:ext cx="2768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+mj-lt"/>
                  <a:ea typeface="Open Sans Regular"/>
                </a:rPr>
                <a:t>cBPM</a:t>
              </a:r>
              <a:endParaRPr lang="es-ES" sz="800" spc="-1" dirty="0">
                <a:latin typeface="+mj-lt"/>
              </a:endParaRPr>
            </a:p>
          </p:txBody>
        </p:sp>
      </p:grpSp>
      <p:sp>
        <p:nvSpPr>
          <p:cNvPr id="31" name="CustomShape 22">
            <a:extLst>
              <a:ext uri="{FF2B5EF4-FFF2-40B4-BE49-F238E27FC236}">
                <a16:creationId xmlns:a16="http://schemas.microsoft.com/office/drawing/2014/main" id="{2F40F174-CBBB-1D4E-671A-3510DDAFF51E}"/>
              </a:ext>
            </a:extLst>
          </p:cNvPr>
          <p:cNvSpPr/>
          <p:nvPr/>
        </p:nvSpPr>
        <p:spPr>
          <a:xfrm>
            <a:off x="2055498" y="797370"/>
            <a:ext cx="1199160" cy="169277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100" spc="-1" dirty="0">
                <a:latin typeface="+mj-lt"/>
                <a:ea typeface="Open Sans Regular"/>
              </a:rPr>
              <a:t>LO</a:t>
            </a:r>
            <a:r>
              <a:rPr lang="es-ES" sz="700" spc="-1" dirty="0">
                <a:latin typeface="+mj-lt"/>
                <a:ea typeface="Open Sans Regular"/>
              </a:rPr>
              <a:t>1</a:t>
            </a:r>
            <a:r>
              <a:rPr lang="es-ES" sz="1100" spc="-1" dirty="0">
                <a:latin typeface="+mj-lt"/>
                <a:ea typeface="Open Sans Regular"/>
              </a:rPr>
              <a:t> = 1.428 GHz</a:t>
            </a:r>
            <a:endParaRPr lang="es-ES" sz="1100" spc="-1" dirty="0">
              <a:latin typeface="+mj-lt"/>
            </a:endParaRPr>
          </a:p>
        </p:txBody>
      </p:sp>
      <p:sp>
        <p:nvSpPr>
          <p:cNvPr id="56" name="CustomShape 55">
            <a:extLst>
              <a:ext uri="{FF2B5EF4-FFF2-40B4-BE49-F238E27FC236}">
                <a16:creationId xmlns:a16="http://schemas.microsoft.com/office/drawing/2014/main" id="{3CBEDEF9-2C7F-291D-3EC4-1BD22418D42A}"/>
              </a:ext>
            </a:extLst>
          </p:cNvPr>
          <p:cNvSpPr/>
          <p:nvPr/>
        </p:nvSpPr>
        <p:spPr>
          <a:xfrm>
            <a:off x="4598176" y="3558905"/>
            <a:ext cx="653962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IF</a:t>
            </a:r>
            <a:r>
              <a:rPr lang="es-ES" sz="500" b="1" spc="-1" dirty="0">
                <a:solidFill>
                  <a:srgbClr val="7C92C4"/>
                </a:solidFill>
                <a:latin typeface="+mj-lt"/>
                <a:ea typeface="Open Sans Regular"/>
              </a:rPr>
              <a:t>1</a:t>
            </a: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 = 297 MHz</a:t>
            </a:r>
            <a:endParaRPr lang="es-ES" sz="800" b="1" spc="-1" dirty="0">
              <a:solidFill>
                <a:srgbClr val="7C92C4"/>
              </a:solidFill>
              <a:latin typeface="+mj-lt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B29BA9-67C4-D654-D644-F7378A637884}"/>
              </a:ext>
            </a:extLst>
          </p:cNvPr>
          <p:cNvGrpSpPr/>
          <p:nvPr/>
        </p:nvGrpSpPr>
        <p:grpSpPr>
          <a:xfrm>
            <a:off x="1370004" y="2798661"/>
            <a:ext cx="449640" cy="449640"/>
            <a:chOff x="1519200" y="2850840"/>
            <a:chExt cx="449640" cy="449640"/>
          </a:xfrm>
        </p:grpSpPr>
        <p:sp>
          <p:nvSpPr>
            <p:cNvPr id="58" name="CustomShape 57">
              <a:extLst>
                <a:ext uri="{FF2B5EF4-FFF2-40B4-BE49-F238E27FC236}">
                  <a16:creationId xmlns:a16="http://schemas.microsoft.com/office/drawing/2014/main" id="{2B590B55-D3EB-5649-9029-6062C661AF71}"/>
                </a:ext>
              </a:extLst>
            </p:cNvPr>
            <p:cNvSpPr/>
            <p:nvPr/>
          </p:nvSpPr>
          <p:spPr>
            <a:xfrm>
              <a:off x="1519200" y="2850840"/>
              <a:ext cx="449640" cy="4496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59" name="CustomShape 58">
              <a:extLst>
                <a:ext uri="{FF2B5EF4-FFF2-40B4-BE49-F238E27FC236}">
                  <a16:creationId xmlns:a16="http://schemas.microsoft.com/office/drawing/2014/main" id="{49AF5A27-EB3D-9329-28FF-101943ED189E}"/>
                </a:ext>
              </a:extLst>
            </p:cNvPr>
            <p:cNvSpPr/>
            <p:nvPr/>
          </p:nvSpPr>
          <p:spPr>
            <a:xfrm>
              <a:off x="1585266" y="2936160"/>
              <a:ext cx="318228" cy="24622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180 </a:t>
              </a:r>
              <a:endParaRPr lang="es-ES" sz="800" spc="-1" dirty="0">
                <a:latin typeface="Arial"/>
              </a:endParaRPr>
            </a:p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Hybrid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60" name="Line 59">
            <a:extLst>
              <a:ext uri="{FF2B5EF4-FFF2-40B4-BE49-F238E27FC236}">
                <a16:creationId xmlns:a16="http://schemas.microsoft.com/office/drawing/2014/main" id="{3151198E-F5FC-065A-9034-B1BE96AC6AD8}"/>
              </a:ext>
            </a:extLst>
          </p:cNvPr>
          <p:cNvSpPr/>
          <p:nvPr/>
        </p:nvSpPr>
        <p:spPr>
          <a:xfrm>
            <a:off x="1172724" y="3023301"/>
            <a:ext cx="191880" cy="0"/>
          </a:xfrm>
          <a:prstGeom prst="line">
            <a:avLst/>
          </a:prstGeom>
          <a:ln w="1260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1" name="Line 60">
            <a:extLst>
              <a:ext uri="{FF2B5EF4-FFF2-40B4-BE49-F238E27FC236}">
                <a16:creationId xmlns:a16="http://schemas.microsoft.com/office/drawing/2014/main" id="{05AE21DD-6F5D-BA3F-7B1C-46ACE30BF460}"/>
              </a:ext>
            </a:extLst>
          </p:cNvPr>
          <p:cNvSpPr/>
          <p:nvPr/>
        </p:nvSpPr>
        <p:spPr>
          <a:xfrm flipV="1">
            <a:off x="1595004" y="3243981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2" name="CustomShape 61">
            <a:extLst>
              <a:ext uri="{FF2B5EF4-FFF2-40B4-BE49-F238E27FC236}">
                <a16:creationId xmlns:a16="http://schemas.microsoft.com/office/drawing/2014/main" id="{0757FF18-182A-1C2D-AE72-11254C3BBAD9}"/>
              </a:ext>
            </a:extLst>
          </p:cNvPr>
          <p:cNvSpPr/>
          <p:nvPr/>
        </p:nvSpPr>
        <p:spPr>
          <a:xfrm>
            <a:off x="1218634" y="2883983"/>
            <a:ext cx="575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solidFill>
                  <a:srgbClr val="929292"/>
                </a:solidFill>
                <a:latin typeface="Open Sans Regular"/>
                <a:ea typeface="Open Sans Regular"/>
              </a:rPr>
              <a:t>Σ</a:t>
            </a:r>
            <a:endParaRPr lang="es-ES" sz="800" spc="-1" dirty="0">
              <a:latin typeface="Arial"/>
            </a:endParaRPr>
          </a:p>
        </p:txBody>
      </p:sp>
      <p:sp>
        <p:nvSpPr>
          <p:cNvPr id="63" name="CustomShape 62">
            <a:extLst>
              <a:ext uri="{FF2B5EF4-FFF2-40B4-BE49-F238E27FC236}">
                <a16:creationId xmlns:a16="http://schemas.microsoft.com/office/drawing/2014/main" id="{55F2E70E-B459-74E9-74F9-B88BC401CEDB}"/>
              </a:ext>
            </a:extLst>
          </p:cNvPr>
          <p:cNvSpPr/>
          <p:nvPr/>
        </p:nvSpPr>
        <p:spPr>
          <a:xfrm>
            <a:off x="1862054" y="2883983"/>
            <a:ext cx="5918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solidFill>
                  <a:srgbClr val="929292"/>
                </a:solidFill>
                <a:latin typeface="Open Sans Regular"/>
                <a:ea typeface="Open Sans Regular"/>
              </a:rPr>
              <a:t>Δ</a:t>
            </a:r>
            <a:endParaRPr lang="es-ES" sz="800" spc="-1" dirty="0">
              <a:latin typeface="Arial"/>
            </a:endParaRPr>
          </a:p>
        </p:txBody>
      </p:sp>
      <p:grpSp>
        <p:nvGrpSpPr>
          <p:cNvPr id="192" name="Group 63">
            <a:extLst>
              <a:ext uri="{FF2B5EF4-FFF2-40B4-BE49-F238E27FC236}">
                <a16:creationId xmlns:a16="http://schemas.microsoft.com/office/drawing/2014/main" id="{0F0B9B3E-3782-C158-CB25-A678B7F569BF}"/>
              </a:ext>
            </a:extLst>
          </p:cNvPr>
          <p:cNvGrpSpPr/>
          <p:nvPr/>
        </p:nvGrpSpPr>
        <p:grpSpPr>
          <a:xfrm>
            <a:off x="2626764" y="2817021"/>
            <a:ext cx="4408740" cy="541158"/>
            <a:chOff x="2775960" y="2869200"/>
            <a:chExt cx="4408740" cy="541158"/>
          </a:xfrm>
        </p:grpSpPr>
        <p:sp>
          <p:nvSpPr>
            <p:cNvPr id="193" name="CustomShape 64">
              <a:extLst>
                <a:ext uri="{FF2B5EF4-FFF2-40B4-BE49-F238E27FC236}">
                  <a16:creationId xmlns:a16="http://schemas.microsoft.com/office/drawing/2014/main" id="{90203EAA-31D4-FE35-C75E-758887557BDA}"/>
                </a:ext>
              </a:extLst>
            </p:cNvPr>
            <p:cNvSpPr/>
            <p:nvPr/>
          </p:nvSpPr>
          <p:spPr>
            <a:xfrm rot="5400000">
              <a:off x="4069784" y="2935091"/>
              <a:ext cx="31824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grpSp>
          <p:nvGrpSpPr>
            <p:cNvPr id="194" name="Group 66">
              <a:extLst>
                <a:ext uri="{FF2B5EF4-FFF2-40B4-BE49-F238E27FC236}">
                  <a16:creationId xmlns:a16="http://schemas.microsoft.com/office/drawing/2014/main" id="{BEF3B68C-1CF3-0C81-8CAA-A1774312C166}"/>
                </a:ext>
              </a:extLst>
            </p:cNvPr>
            <p:cNvGrpSpPr/>
            <p:nvPr/>
          </p:nvGrpSpPr>
          <p:grpSpPr>
            <a:xfrm>
              <a:off x="2775960" y="2948847"/>
              <a:ext cx="361800" cy="253080"/>
              <a:chOff x="2775960" y="2948847"/>
              <a:chExt cx="361800" cy="253080"/>
            </a:xfrm>
          </p:grpSpPr>
          <p:sp>
            <p:nvSpPr>
              <p:cNvPr id="212" name="CustomShape 67">
                <a:extLst>
                  <a:ext uri="{FF2B5EF4-FFF2-40B4-BE49-F238E27FC236}">
                    <a16:creationId xmlns:a16="http://schemas.microsoft.com/office/drawing/2014/main" id="{B2F7CEBB-95B8-6EA2-8E27-C2708349A9A5}"/>
                  </a:ext>
                </a:extLst>
              </p:cNvPr>
              <p:cNvSpPr/>
              <p:nvPr/>
            </p:nvSpPr>
            <p:spPr>
              <a:xfrm>
                <a:off x="2775960" y="2948847"/>
                <a:ext cx="361800" cy="2530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13" name="Captura de pantalla 2025-01-31 a la(s) 13.24.00.png" descr="Captura de pantalla 2025-01-31 a la(s) 13.24.00.png">
                <a:extLst>
                  <a:ext uri="{FF2B5EF4-FFF2-40B4-BE49-F238E27FC236}">
                    <a16:creationId xmlns:a16="http://schemas.microsoft.com/office/drawing/2014/main" id="{CE058259-3111-1954-F67D-F338D7A3D8DA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849040" y="2963607"/>
                <a:ext cx="215640" cy="223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95" name="Group 68">
              <a:extLst>
                <a:ext uri="{FF2B5EF4-FFF2-40B4-BE49-F238E27FC236}">
                  <a16:creationId xmlns:a16="http://schemas.microsoft.com/office/drawing/2014/main" id="{B848B151-32D6-27BB-44C1-ABDBF66B3EAB}"/>
                </a:ext>
              </a:extLst>
            </p:cNvPr>
            <p:cNvGrpSpPr/>
            <p:nvPr/>
          </p:nvGrpSpPr>
          <p:grpSpPr>
            <a:xfrm>
              <a:off x="3389406" y="2894487"/>
              <a:ext cx="361800" cy="361800"/>
              <a:chOff x="3389406" y="2894487"/>
              <a:chExt cx="361800" cy="361800"/>
            </a:xfrm>
          </p:grpSpPr>
          <p:sp>
            <p:nvSpPr>
              <p:cNvPr id="210" name="CustomShape 69">
                <a:extLst>
                  <a:ext uri="{FF2B5EF4-FFF2-40B4-BE49-F238E27FC236}">
                    <a16:creationId xmlns:a16="http://schemas.microsoft.com/office/drawing/2014/main" id="{70EFF8F0-9313-F4EC-BD6C-6C7E1E8AC415}"/>
                  </a:ext>
                </a:extLst>
              </p:cNvPr>
              <p:cNvSpPr/>
              <p:nvPr/>
            </p:nvSpPr>
            <p:spPr>
              <a:xfrm>
                <a:off x="3389406" y="2894487"/>
                <a:ext cx="361800" cy="36180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11" name="Captura de pantalla 2025-01-31 a la(s) 13.28.39.png" descr="Captura de pantalla 2025-01-31 a la(s) 13.28.39.png">
                <a:extLst>
                  <a:ext uri="{FF2B5EF4-FFF2-40B4-BE49-F238E27FC236}">
                    <a16:creationId xmlns:a16="http://schemas.microsoft.com/office/drawing/2014/main" id="{63C30CB0-2EFC-7BE1-607D-B3A7B798634B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444486" y="2942367"/>
                <a:ext cx="251640" cy="266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196" name="Group 70">
              <a:extLst>
                <a:ext uri="{FF2B5EF4-FFF2-40B4-BE49-F238E27FC236}">
                  <a16:creationId xmlns:a16="http://schemas.microsoft.com/office/drawing/2014/main" id="{140B173F-9AC7-AD1E-B3B0-2BF67CD39AC5}"/>
                </a:ext>
              </a:extLst>
            </p:cNvPr>
            <p:cNvGrpSpPr/>
            <p:nvPr/>
          </p:nvGrpSpPr>
          <p:grpSpPr>
            <a:xfrm>
              <a:off x="4575960" y="2869200"/>
              <a:ext cx="412920" cy="412920"/>
              <a:chOff x="4575960" y="2869200"/>
              <a:chExt cx="412920" cy="412920"/>
            </a:xfrm>
          </p:grpSpPr>
          <p:sp>
            <p:nvSpPr>
              <p:cNvPr id="207" name="CustomShape 71">
                <a:extLst>
                  <a:ext uri="{FF2B5EF4-FFF2-40B4-BE49-F238E27FC236}">
                    <a16:creationId xmlns:a16="http://schemas.microsoft.com/office/drawing/2014/main" id="{E635CFF1-B718-49AF-7190-F0F444761570}"/>
                  </a:ext>
                </a:extLst>
              </p:cNvPr>
              <p:cNvSpPr/>
              <p:nvPr/>
            </p:nvSpPr>
            <p:spPr>
              <a:xfrm>
                <a:off x="4575960" y="2869200"/>
                <a:ext cx="412920" cy="412920"/>
              </a:xfrm>
              <a:prstGeom prst="ellipse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08" name="Line 72">
                <a:extLst>
                  <a:ext uri="{FF2B5EF4-FFF2-40B4-BE49-F238E27FC236}">
                    <a16:creationId xmlns:a16="http://schemas.microsoft.com/office/drawing/2014/main" id="{707DF21B-EDAE-B295-4D2C-ABF4A4F9E707}"/>
                  </a:ext>
                </a:extLst>
              </p:cNvPr>
              <p:cNvSpPr/>
              <p:nvPr/>
            </p:nvSpPr>
            <p:spPr>
              <a:xfrm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09" name="Line 73">
                <a:extLst>
                  <a:ext uri="{FF2B5EF4-FFF2-40B4-BE49-F238E27FC236}">
                    <a16:creationId xmlns:a16="http://schemas.microsoft.com/office/drawing/2014/main" id="{438C50C9-2369-711A-2022-9B559850249D}"/>
                  </a:ext>
                </a:extLst>
              </p:cNvPr>
              <p:cNvSpPr/>
              <p:nvPr/>
            </p:nvSpPr>
            <p:spPr>
              <a:xfrm flipH="1"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201" name="Line 85">
              <a:extLst>
                <a:ext uri="{FF2B5EF4-FFF2-40B4-BE49-F238E27FC236}">
                  <a16:creationId xmlns:a16="http://schemas.microsoft.com/office/drawing/2014/main" id="{248BC6C7-CA24-AE34-D79B-46D09E06FC51}"/>
                </a:ext>
              </a:extLst>
            </p:cNvPr>
            <p:cNvSpPr/>
            <p:nvPr/>
          </p:nvSpPr>
          <p:spPr>
            <a:xfrm>
              <a:off x="6824700" y="3093970"/>
              <a:ext cx="36000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2" name="CustomShape 86">
              <a:extLst>
                <a:ext uri="{FF2B5EF4-FFF2-40B4-BE49-F238E27FC236}">
                  <a16:creationId xmlns:a16="http://schemas.microsoft.com/office/drawing/2014/main" id="{A294FD49-3CF3-CB4A-2E1A-80B1D0401193}"/>
                </a:ext>
              </a:extLst>
            </p:cNvPr>
            <p:cNvSpPr/>
            <p:nvPr/>
          </p:nvSpPr>
          <p:spPr>
            <a:xfrm>
              <a:off x="2887141" y="3287247"/>
              <a:ext cx="139077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Att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3" name="CustomShape 87">
              <a:extLst>
                <a:ext uri="{FF2B5EF4-FFF2-40B4-BE49-F238E27FC236}">
                  <a16:creationId xmlns:a16="http://schemas.microsoft.com/office/drawing/2014/main" id="{8E317C23-E18E-3F54-F0FD-918D31E2526A}"/>
                </a:ext>
              </a:extLst>
            </p:cNvPr>
            <p:cNvSpPr/>
            <p:nvPr/>
          </p:nvSpPr>
          <p:spPr>
            <a:xfrm>
              <a:off x="3479748" y="3287247"/>
              <a:ext cx="180755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BPF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4" name="CustomShape 88">
              <a:extLst>
                <a:ext uri="{FF2B5EF4-FFF2-40B4-BE49-F238E27FC236}">
                  <a16:creationId xmlns:a16="http://schemas.microsoft.com/office/drawing/2014/main" id="{66D72C07-62FC-C1B2-C69D-B658B3060737}"/>
                </a:ext>
              </a:extLst>
            </p:cNvPr>
            <p:cNvSpPr/>
            <p:nvPr/>
          </p:nvSpPr>
          <p:spPr>
            <a:xfrm>
              <a:off x="4119586" y="3287171"/>
              <a:ext cx="224036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Amp</a:t>
              </a:r>
              <a:endParaRPr lang="es-ES" sz="800" spc="-1" dirty="0">
                <a:latin typeface="Arial"/>
              </a:endParaRPr>
            </a:p>
          </p:txBody>
        </p:sp>
        <p:sp>
          <p:nvSpPr>
            <p:cNvPr id="205" name="CustomShape 89">
              <a:extLst>
                <a:ext uri="{FF2B5EF4-FFF2-40B4-BE49-F238E27FC236}">
                  <a16:creationId xmlns:a16="http://schemas.microsoft.com/office/drawing/2014/main" id="{D3C24356-87E3-7928-50A1-39F6D6505352}"/>
                </a:ext>
              </a:extLst>
            </p:cNvPr>
            <p:cNvSpPr/>
            <p:nvPr/>
          </p:nvSpPr>
          <p:spPr>
            <a:xfrm>
              <a:off x="4641840" y="3287520"/>
              <a:ext cx="2811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Mixer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216" name="Line 96">
            <a:extLst>
              <a:ext uri="{FF2B5EF4-FFF2-40B4-BE49-F238E27FC236}">
                <a16:creationId xmlns:a16="http://schemas.microsoft.com/office/drawing/2014/main" id="{8F39CABA-9D1A-40C9-668D-BED2404CFBDC}"/>
              </a:ext>
            </a:extLst>
          </p:cNvPr>
          <p:cNvSpPr/>
          <p:nvPr/>
        </p:nvSpPr>
        <p:spPr>
          <a:xfrm flipV="1">
            <a:off x="1588524" y="2567901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7" name="Line 97">
            <a:extLst>
              <a:ext uri="{FF2B5EF4-FFF2-40B4-BE49-F238E27FC236}">
                <a16:creationId xmlns:a16="http://schemas.microsoft.com/office/drawing/2014/main" id="{41232657-CCAA-88C2-9E86-46B447B0F8EA}"/>
              </a:ext>
            </a:extLst>
          </p:cNvPr>
          <p:cNvSpPr/>
          <p:nvPr/>
        </p:nvSpPr>
        <p:spPr>
          <a:xfrm>
            <a:off x="382164" y="2568981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8" name="Line 98">
            <a:extLst>
              <a:ext uri="{FF2B5EF4-FFF2-40B4-BE49-F238E27FC236}">
                <a16:creationId xmlns:a16="http://schemas.microsoft.com/office/drawing/2014/main" id="{B6F503C4-B0C4-2FED-D78B-842492707560}"/>
              </a:ext>
            </a:extLst>
          </p:cNvPr>
          <p:cNvSpPr/>
          <p:nvPr/>
        </p:nvSpPr>
        <p:spPr>
          <a:xfrm flipV="1">
            <a:off x="382524" y="2557821"/>
            <a:ext cx="0" cy="15192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19" name="Line 99">
            <a:extLst>
              <a:ext uri="{FF2B5EF4-FFF2-40B4-BE49-F238E27FC236}">
                <a16:creationId xmlns:a16="http://schemas.microsoft.com/office/drawing/2014/main" id="{C4D50672-6C92-3B9D-A5AE-226030FB44F4}"/>
              </a:ext>
            </a:extLst>
          </p:cNvPr>
          <p:cNvSpPr/>
          <p:nvPr/>
        </p:nvSpPr>
        <p:spPr>
          <a:xfrm>
            <a:off x="382164" y="3474741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0" name="Line 100">
            <a:extLst>
              <a:ext uri="{FF2B5EF4-FFF2-40B4-BE49-F238E27FC236}">
                <a16:creationId xmlns:a16="http://schemas.microsoft.com/office/drawing/2014/main" id="{9D77BE1E-8B41-8253-AE7C-34EE57453C39}"/>
              </a:ext>
            </a:extLst>
          </p:cNvPr>
          <p:cNvSpPr/>
          <p:nvPr/>
        </p:nvSpPr>
        <p:spPr>
          <a:xfrm flipV="1">
            <a:off x="382524" y="3350181"/>
            <a:ext cx="0" cy="128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4" name="Line 104">
            <a:extLst>
              <a:ext uri="{FF2B5EF4-FFF2-40B4-BE49-F238E27FC236}">
                <a16:creationId xmlns:a16="http://schemas.microsoft.com/office/drawing/2014/main" id="{1F8DFADA-3AE8-C350-8B1C-07F58D13D67E}"/>
              </a:ext>
            </a:extLst>
          </p:cNvPr>
          <p:cNvSpPr/>
          <p:nvPr/>
        </p:nvSpPr>
        <p:spPr>
          <a:xfrm flipH="1" flipV="1">
            <a:off x="4641592" y="1550595"/>
            <a:ext cx="0" cy="127800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49" name="CustomShape 136">
            <a:extLst>
              <a:ext uri="{FF2B5EF4-FFF2-40B4-BE49-F238E27FC236}">
                <a16:creationId xmlns:a16="http://schemas.microsoft.com/office/drawing/2014/main" id="{8C9F5E13-AF93-1E16-03CE-13497D2BDF6B}"/>
              </a:ext>
            </a:extLst>
          </p:cNvPr>
          <p:cNvSpPr/>
          <p:nvPr/>
        </p:nvSpPr>
        <p:spPr>
          <a:xfrm>
            <a:off x="1969860" y="3564741"/>
            <a:ext cx="75148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RF</a:t>
            </a:r>
            <a:r>
              <a:rPr lang="es-ES" sz="5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1</a:t>
            </a: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 = </a:t>
            </a:r>
            <a:r>
              <a:rPr lang="es-ES" sz="800" b="1" spc="-1" dirty="0">
                <a:solidFill>
                  <a:srgbClr val="7C92C4"/>
                </a:solidFill>
                <a:latin typeface="+mj-lt"/>
                <a:ea typeface="Open Sans Regular"/>
              </a:rPr>
              <a:t>1.725</a:t>
            </a:r>
            <a:r>
              <a:rPr lang="es-ES" sz="800" b="1" spc="-1" dirty="0">
                <a:solidFill>
                  <a:srgbClr val="7C92C4"/>
                </a:solidFill>
                <a:latin typeface="Open Sans Regular"/>
                <a:ea typeface="Open Sans Regular"/>
              </a:rPr>
              <a:t> GHz</a:t>
            </a:r>
            <a:endParaRPr lang="es-ES" sz="800" b="1" spc="-1" dirty="0">
              <a:solidFill>
                <a:srgbClr val="7C92C4"/>
              </a:solidFill>
              <a:latin typeface="Arial"/>
            </a:endParaRPr>
          </a:p>
        </p:txBody>
      </p:sp>
      <p:sp>
        <p:nvSpPr>
          <p:cNvPr id="256" name="CustomShape 32">
            <a:extLst>
              <a:ext uri="{FF2B5EF4-FFF2-40B4-BE49-F238E27FC236}">
                <a16:creationId xmlns:a16="http://schemas.microsoft.com/office/drawing/2014/main" id="{AD2A1163-E741-8F34-D04C-E02338164CA3}"/>
              </a:ext>
            </a:extLst>
          </p:cNvPr>
          <p:cNvSpPr/>
          <p:nvPr/>
        </p:nvSpPr>
        <p:spPr>
          <a:xfrm>
            <a:off x="5522764" y="2832436"/>
            <a:ext cx="412920" cy="41292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57" name="Line 33">
            <a:extLst>
              <a:ext uri="{FF2B5EF4-FFF2-40B4-BE49-F238E27FC236}">
                <a16:creationId xmlns:a16="http://schemas.microsoft.com/office/drawing/2014/main" id="{7F1AD234-6BD1-F07B-D419-C381B1FDF6F3}"/>
              </a:ext>
            </a:extLst>
          </p:cNvPr>
          <p:cNvSpPr/>
          <p:nvPr/>
        </p:nvSpPr>
        <p:spPr>
          <a:xfrm flipV="1">
            <a:off x="5586124" y="2895796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58" name="Line 34">
            <a:extLst>
              <a:ext uri="{FF2B5EF4-FFF2-40B4-BE49-F238E27FC236}">
                <a16:creationId xmlns:a16="http://schemas.microsoft.com/office/drawing/2014/main" id="{25A3FE73-6281-DBAE-5905-E8A22D39C540}"/>
              </a:ext>
            </a:extLst>
          </p:cNvPr>
          <p:cNvSpPr/>
          <p:nvPr/>
        </p:nvSpPr>
        <p:spPr>
          <a:xfrm flipH="1" flipV="1">
            <a:off x="5586124" y="2895796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2" name="CustomShape 22">
            <a:extLst>
              <a:ext uri="{FF2B5EF4-FFF2-40B4-BE49-F238E27FC236}">
                <a16:creationId xmlns:a16="http://schemas.microsoft.com/office/drawing/2014/main" id="{61209041-DC95-9FC7-B4E8-5585512566F9}"/>
              </a:ext>
            </a:extLst>
          </p:cNvPr>
          <p:cNvSpPr/>
          <p:nvPr/>
        </p:nvSpPr>
        <p:spPr>
          <a:xfrm>
            <a:off x="5850932" y="446240"/>
            <a:ext cx="1199160" cy="169277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100" spc="-1" dirty="0">
                <a:latin typeface="+mj-lt"/>
                <a:ea typeface="Open Sans Regular"/>
              </a:rPr>
              <a:t>LO</a:t>
            </a:r>
            <a:r>
              <a:rPr lang="es-ES" sz="700" spc="-1" dirty="0">
                <a:latin typeface="+mj-lt"/>
                <a:ea typeface="Open Sans Regular"/>
              </a:rPr>
              <a:t>2</a:t>
            </a:r>
            <a:r>
              <a:rPr lang="es-ES" sz="1100" spc="-1" dirty="0">
                <a:latin typeface="+mj-lt"/>
                <a:ea typeface="Open Sans Regular"/>
              </a:rPr>
              <a:t> = 89,25 MHz</a:t>
            </a:r>
            <a:endParaRPr lang="es-ES" sz="1100" spc="-1" dirty="0">
              <a:latin typeface="+mj-lt"/>
            </a:endParaRPr>
          </a:p>
        </p:txBody>
      </p:sp>
      <p:sp>
        <p:nvSpPr>
          <p:cNvPr id="271" name="Line 42">
            <a:extLst>
              <a:ext uri="{FF2B5EF4-FFF2-40B4-BE49-F238E27FC236}">
                <a16:creationId xmlns:a16="http://schemas.microsoft.com/office/drawing/2014/main" id="{D8EE92BF-B66E-BBFF-F0A3-3237836B8A3F}"/>
              </a:ext>
            </a:extLst>
          </p:cNvPr>
          <p:cNvSpPr/>
          <p:nvPr/>
        </p:nvSpPr>
        <p:spPr>
          <a:xfrm flipV="1">
            <a:off x="5949718" y="3038896"/>
            <a:ext cx="712750" cy="4442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1" name="CustomShape 49">
            <a:extLst>
              <a:ext uri="{FF2B5EF4-FFF2-40B4-BE49-F238E27FC236}">
                <a16:creationId xmlns:a16="http://schemas.microsoft.com/office/drawing/2014/main" id="{866F1D13-C20D-9610-6663-3BCA0D9D3262}"/>
              </a:ext>
            </a:extLst>
          </p:cNvPr>
          <p:cNvSpPr/>
          <p:nvPr/>
        </p:nvSpPr>
        <p:spPr>
          <a:xfrm>
            <a:off x="5608869" y="3311989"/>
            <a:ext cx="281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Mixer</a:t>
            </a:r>
            <a:endParaRPr lang="es-ES" sz="800" spc="-1" dirty="0">
              <a:latin typeface="Arial"/>
            </a:endParaRPr>
          </a:p>
        </p:txBody>
      </p:sp>
      <p:sp>
        <p:nvSpPr>
          <p:cNvPr id="285" name="CustomShape 55">
            <a:extLst>
              <a:ext uri="{FF2B5EF4-FFF2-40B4-BE49-F238E27FC236}">
                <a16:creationId xmlns:a16="http://schemas.microsoft.com/office/drawing/2014/main" id="{45909E95-3722-A58C-A4A0-15E6F525022F}"/>
              </a:ext>
            </a:extLst>
          </p:cNvPr>
          <p:cNvSpPr/>
          <p:nvPr/>
        </p:nvSpPr>
        <p:spPr>
          <a:xfrm>
            <a:off x="7440587" y="3575499"/>
            <a:ext cx="983224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IF</a:t>
            </a:r>
            <a:r>
              <a:rPr lang="es-ES" sz="500" b="1" spc="-1" dirty="0">
                <a:solidFill>
                  <a:srgbClr val="6ED29B"/>
                </a:solidFill>
                <a:latin typeface="+mj-lt"/>
                <a:ea typeface="Open Sans Regular"/>
              </a:rPr>
              <a:t>2</a:t>
            </a: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= 60 MHz</a:t>
            </a:r>
            <a:endParaRPr lang="es-ES" sz="800" b="1" spc="-1" dirty="0">
              <a:solidFill>
                <a:srgbClr val="6ED29B"/>
              </a:solidFill>
              <a:latin typeface="+mj-lt"/>
            </a:endParaRPr>
          </a:p>
        </p:txBody>
      </p:sp>
      <p:sp>
        <p:nvSpPr>
          <p:cNvPr id="288" name="CustomShape 25">
            <a:extLst>
              <a:ext uri="{FF2B5EF4-FFF2-40B4-BE49-F238E27FC236}">
                <a16:creationId xmlns:a16="http://schemas.microsoft.com/office/drawing/2014/main" id="{4C2BE536-AD22-2A25-C809-9D2B208EFF9A}"/>
              </a:ext>
            </a:extLst>
          </p:cNvPr>
          <p:cNvSpPr/>
          <p:nvPr/>
        </p:nvSpPr>
        <p:spPr>
          <a:xfrm rot="5400000">
            <a:off x="7037685" y="2903061"/>
            <a:ext cx="31824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9" name="CustomShape 48">
            <a:extLst>
              <a:ext uri="{FF2B5EF4-FFF2-40B4-BE49-F238E27FC236}">
                <a16:creationId xmlns:a16="http://schemas.microsoft.com/office/drawing/2014/main" id="{07A859B9-DCA6-0B8E-8517-91E52C730237}"/>
              </a:ext>
            </a:extLst>
          </p:cNvPr>
          <p:cNvSpPr/>
          <p:nvPr/>
        </p:nvSpPr>
        <p:spPr>
          <a:xfrm>
            <a:off x="7084787" y="3271899"/>
            <a:ext cx="224036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Amp</a:t>
            </a:r>
            <a:endParaRPr lang="es-ES" sz="800" spc="-1" dirty="0">
              <a:latin typeface="Arial"/>
            </a:endParaRPr>
          </a:p>
        </p:txBody>
      </p:sp>
      <p:sp>
        <p:nvSpPr>
          <p:cNvPr id="296" name="Line 45">
            <a:extLst>
              <a:ext uri="{FF2B5EF4-FFF2-40B4-BE49-F238E27FC236}">
                <a16:creationId xmlns:a16="http://schemas.microsoft.com/office/drawing/2014/main" id="{C66AEBC6-BD17-46AC-57CA-58F40011E226}"/>
              </a:ext>
            </a:extLst>
          </p:cNvPr>
          <p:cNvSpPr/>
          <p:nvPr/>
        </p:nvSpPr>
        <p:spPr>
          <a:xfrm>
            <a:off x="7350418" y="3045240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98" name="CustomShape 36">
            <a:extLst>
              <a:ext uri="{FF2B5EF4-FFF2-40B4-BE49-F238E27FC236}">
                <a16:creationId xmlns:a16="http://schemas.microsoft.com/office/drawing/2014/main" id="{DC40AF42-4965-2DBD-C302-C568E2819633}"/>
              </a:ext>
            </a:extLst>
          </p:cNvPr>
          <p:cNvSpPr/>
          <p:nvPr/>
        </p:nvSpPr>
        <p:spPr>
          <a:xfrm>
            <a:off x="7731142" y="2873268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99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8AE63D31-7125-CB5B-D299-CF2CE09126A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75782" y="2921148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300" name="CustomShape 51">
            <a:extLst>
              <a:ext uri="{FF2B5EF4-FFF2-40B4-BE49-F238E27FC236}">
                <a16:creationId xmlns:a16="http://schemas.microsoft.com/office/drawing/2014/main" id="{69955409-9DDF-EDF5-B281-B4E7CFEE9C05}"/>
              </a:ext>
            </a:extLst>
          </p:cNvPr>
          <p:cNvSpPr/>
          <p:nvPr/>
        </p:nvSpPr>
        <p:spPr>
          <a:xfrm>
            <a:off x="7837678" y="3271897"/>
            <a:ext cx="167931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grpSp>
        <p:nvGrpSpPr>
          <p:cNvPr id="304" name="Group 16">
            <a:extLst>
              <a:ext uri="{FF2B5EF4-FFF2-40B4-BE49-F238E27FC236}">
                <a16:creationId xmlns:a16="http://schemas.microsoft.com/office/drawing/2014/main" id="{DC00D1DD-1A42-BF23-1EB4-4E042EA98234}"/>
              </a:ext>
            </a:extLst>
          </p:cNvPr>
          <p:cNvGrpSpPr/>
          <p:nvPr/>
        </p:nvGrpSpPr>
        <p:grpSpPr>
          <a:xfrm>
            <a:off x="8251293" y="2177306"/>
            <a:ext cx="835920" cy="1708216"/>
            <a:chOff x="8043840" y="1744920"/>
            <a:chExt cx="835920" cy="2659680"/>
          </a:xfrm>
        </p:grpSpPr>
        <p:sp>
          <p:nvSpPr>
            <p:cNvPr id="305" name="CustomShape 17">
              <a:extLst>
                <a:ext uri="{FF2B5EF4-FFF2-40B4-BE49-F238E27FC236}">
                  <a16:creationId xmlns:a16="http://schemas.microsoft.com/office/drawing/2014/main" id="{CC865D65-B65F-1AB0-8415-433DA203A830}"/>
                </a:ext>
              </a:extLst>
            </p:cNvPr>
            <p:cNvSpPr/>
            <p:nvPr/>
          </p:nvSpPr>
          <p:spPr>
            <a:xfrm>
              <a:off x="8043840" y="1744920"/>
              <a:ext cx="835920" cy="265968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06" name="CustomShape 18">
              <a:extLst>
                <a:ext uri="{FF2B5EF4-FFF2-40B4-BE49-F238E27FC236}">
                  <a16:creationId xmlns:a16="http://schemas.microsoft.com/office/drawing/2014/main" id="{CCB63282-4BA3-BFB2-E208-88902ED625DB}"/>
                </a:ext>
              </a:extLst>
            </p:cNvPr>
            <p:cNvSpPr/>
            <p:nvPr/>
          </p:nvSpPr>
          <p:spPr>
            <a:xfrm>
              <a:off x="8155080" y="2249280"/>
              <a:ext cx="613080" cy="1651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tabLst>
                  <a:tab pos="0" algn="l"/>
                </a:tabLst>
              </a:pPr>
              <a:r>
                <a:rPr lang="es-ES" sz="800" spc="-1" dirty="0">
                  <a:latin typeface="Open Sans Regular"/>
                  <a:ea typeface="Open Sans Regular"/>
                </a:rPr>
                <a:t>Oscilloscope</a:t>
              </a:r>
              <a:endParaRPr lang="es-ES" sz="800" spc="-1" dirty="0">
                <a:latin typeface="Arial"/>
              </a:endParaRPr>
            </a:p>
          </p:txBody>
        </p:sp>
      </p:grpSp>
      <p:sp>
        <p:nvSpPr>
          <p:cNvPr id="311" name="Line 45">
            <a:extLst>
              <a:ext uri="{FF2B5EF4-FFF2-40B4-BE49-F238E27FC236}">
                <a16:creationId xmlns:a16="http://schemas.microsoft.com/office/drawing/2014/main" id="{2FE512E9-A013-93C1-62F0-19A59E27C9DD}"/>
              </a:ext>
            </a:extLst>
          </p:cNvPr>
          <p:cNvSpPr/>
          <p:nvPr/>
        </p:nvSpPr>
        <p:spPr>
          <a:xfrm>
            <a:off x="8083832" y="3038896"/>
            <a:ext cx="14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3" name="CustomShape 55">
            <a:extLst>
              <a:ext uri="{FF2B5EF4-FFF2-40B4-BE49-F238E27FC236}">
                <a16:creationId xmlns:a16="http://schemas.microsoft.com/office/drawing/2014/main" id="{20B6E8FC-7B8D-0BB0-69ED-5FF528429C28}"/>
              </a:ext>
            </a:extLst>
          </p:cNvPr>
          <p:cNvSpPr/>
          <p:nvPr/>
        </p:nvSpPr>
        <p:spPr>
          <a:xfrm>
            <a:off x="5955251" y="2540441"/>
            <a:ext cx="1410120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6ED29B"/>
                </a:solidFill>
                <a:latin typeface="+mj-lt"/>
                <a:ea typeface="Open Sans Regular"/>
              </a:rPr>
              <a:t>Second down-conversion</a:t>
            </a:r>
            <a:endParaRPr lang="es-ES" sz="900" b="1" spc="-1" dirty="0">
              <a:solidFill>
                <a:srgbClr val="6ED29B"/>
              </a:solidFill>
              <a:latin typeface="+mj-lt"/>
            </a:endParaRPr>
          </a:p>
        </p:txBody>
      </p:sp>
      <p:sp>
        <p:nvSpPr>
          <p:cNvPr id="317" name="CustomShape 36">
            <a:extLst>
              <a:ext uri="{FF2B5EF4-FFF2-40B4-BE49-F238E27FC236}">
                <a16:creationId xmlns:a16="http://schemas.microsoft.com/office/drawing/2014/main" id="{DECCD227-3780-C648-A1F3-E61B31717C7B}"/>
              </a:ext>
            </a:extLst>
          </p:cNvPr>
          <p:cNvSpPr/>
          <p:nvPr/>
        </p:nvSpPr>
        <p:spPr>
          <a:xfrm>
            <a:off x="5019119" y="2853702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8" name="CustomShape 51">
            <a:extLst>
              <a:ext uri="{FF2B5EF4-FFF2-40B4-BE49-F238E27FC236}">
                <a16:creationId xmlns:a16="http://schemas.microsoft.com/office/drawing/2014/main" id="{48F4AC34-444F-8D83-064E-81959F235F19}"/>
              </a:ext>
            </a:extLst>
          </p:cNvPr>
          <p:cNvSpPr/>
          <p:nvPr/>
        </p:nvSpPr>
        <p:spPr>
          <a:xfrm>
            <a:off x="5125657" y="3252333"/>
            <a:ext cx="167931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sp>
        <p:nvSpPr>
          <p:cNvPr id="319" name="Line 42">
            <a:extLst>
              <a:ext uri="{FF2B5EF4-FFF2-40B4-BE49-F238E27FC236}">
                <a16:creationId xmlns:a16="http://schemas.microsoft.com/office/drawing/2014/main" id="{864A3B34-6DA8-51F2-1F8F-342D1E045D61}"/>
              </a:ext>
            </a:extLst>
          </p:cNvPr>
          <p:cNvSpPr/>
          <p:nvPr/>
        </p:nvSpPr>
        <p:spPr>
          <a:xfrm>
            <a:off x="5376220" y="3031414"/>
            <a:ext cx="136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23" name="Line 42">
            <a:extLst>
              <a:ext uri="{FF2B5EF4-FFF2-40B4-BE49-F238E27FC236}">
                <a16:creationId xmlns:a16="http://schemas.microsoft.com/office/drawing/2014/main" id="{AA53B1AC-5D67-1607-414E-554EDC89253D}"/>
              </a:ext>
            </a:extLst>
          </p:cNvPr>
          <p:cNvSpPr/>
          <p:nvPr/>
        </p:nvSpPr>
        <p:spPr>
          <a:xfrm>
            <a:off x="4833357" y="3011453"/>
            <a:ext cx="1836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526" name="CustomShape 55">
            <a:extLst>
              <a:ext uri="{FF2B5EF4-FFF2-40B4-BE49-F238E27FC236}">
                <a16:creationId xmlns:a16="http://schemas.microsoft.com/office/drawing/2014/main" id="{DADABCC1-EC05-8E11-34A0-C014E95EB49E}"/>
              </a:ext>
            </a:extLst>
          </p:cNvPr>
          <p:cNvSpPr/>
          <p:nvPr/>
        </p:nvSpPr>
        <p:spPr>
          <a:xfrm>
            <a:off x="2799231" y="2498651"/>
            <a:ext cx="1410120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7C92C4"/>
                </a:solidFill>
                <a:latin typeface="+mj-lt"/>
                <a:ea typeface="Open Sans Regular"/>
              </a:rPr>
              <a:t>First down-conversion</a:t>
            </a:r>
            <a:endParaRPr lang="es-ES" sz="900" b="1" spc="-1" dirty="0">
              <a:solidFill>
                <a:srgbClr val="7C92C4"/>
              </a:solidFill>
              <a:latin typeface="+mj-lt"/>
            </a:endParaRPr>
          </a:p>
        </p:txBody>
      </p:sp>
      <p:sp>
        <p:nvSpPr>
          <p:cNvPr id="527" name="CustomShape 3">
            <a:extLst>
              <a:ext uri="{FF2B5EF4-FFF2-40B4-BE49-F238E27FC236}">
                <a16:creationId xmlns:a16="http://schemas.microsoft.com/office/drawing/2014/main" id="{371A7486-4075-27AF-84C6-35C1FD032AF0}"/>
              </a:ext>
            </a:extLst>
          </p:cNvPr>
          <p:cNvSpPr/>
          <p:nvPr/>
        </p:nvSpPr>
        <p:spPr>
          <a:xfrm rot="5400000">
            <a:off x="2637771" y="1379672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528" name="Group 10">
            <a:extLst>
              <a:ext uri="{FF2B5EF4-FFF2-40B4-BE49-F238E27FC236}">
                <a16:creationId xmlns:a16="http://schemas.microsoft.com/office/drawing/2014/main" id="{C120314B-28CC-1CB6-8875-7D3FDE9C68F3}"/>
              </a:ext>
            </a:extLst>
          </p:cNvPr>
          <p:cNvGrpSpPr/>
          <p:nvPr/>
        </p:nvGrpSpPr>
        <p:grpSpPr>
          <a:xfrm>
            <a:off x="3308451" y="1338814"/>
            <a:ext cx="361440" cy="361440"/>
            <a:chOff x="5440680" y="1726200"/>
            <a:chExt cx="361440" cy="361440"/>
          </a:xfrm>
        </p:grpSpPr>
        <p:sp>
          <p:nvSpPr>
            <p:cNvPr id="529" name="CustomShape 11">
              <a:extLst>
                <a:ext uri="{FF2B5EF4-FFF2-40B4-BE49-F238E27FC236}">
                  <a16:creationId xmlns:a16="http://schemas.microsoft.com/office/drawing/2014/main" id="{57DD53BE-148A-8E19-8131-42034A7D7826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530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8C655F2D-DE37-9C37-CA57-E11D249499C9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532" name="Line 13">
            <a:extLst>
              <a:ext uri="{FF2B5EF4-FFF2-40B4-BE49-F238E27FC236}">
                <a16:creationId xmlns:a16="http://schemas.microsoft.com/office/drawing/2014/main" id="{F74FD011-F2F1-5663-C2F7-2E04BAAC47F1}"/>
              </a:ext>
            </a:extLst>
          </p:cNvPr>
          <p:cNvSpPr/>
          <p:nvPr/>
        </p:nvSpPr>
        <p:spPr>
          <a:xfrm>
            <a:off x="512257" y="1519714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3" name="Line 14">
            <a:extLst>
              <a:ext uri="{FF2B5EF4-FFF2-40B4-BE49-F238E27FC236}">
                <a16:creationId xmlns:a16="http://schemas.microsoft.com/office/drawing/2014/main" id="{51D7026D-4840-AB26-2BF3-8E9081312816}"/>
              </a:ext>
            </a:extLst>
          </p:cNvPr>
          <p:cNvSpPr/>
          <p:nvPr/>
        </p:nvSpPr>
        <p:spPr>
          <a:xfrm>
            <a:off x="1304617" y="1519714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5" name="Line 16">
            <a:extLst>
              <a:ext uri="{FF2B5EF4-FFF2-40B4-BE49-F238E27FC236}">
                <a16:creationId xmlns:a16="http://schemas.microsoft.com/office/drawing/2014/main" id="{B201DAC2-18AE-0F29-5FDB-E9CBB5CCEF73}"/>
              </a:ext>
            </a:extLst>
          </p:cNvPr>
          <p:cNvSpPr/>
          <p:nvPr/>
        </p:nvSpPr>
        <p:spPr>
          <a:xfrm>
            <a:off x="3681769" y="1519534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6" name="CustomShape 20">
            <a:extLst>
              <a:ext uri="{FF2B5EF4-FFF2-40B4-BE49-F238E27FC236}">
                <a16:creationId xmlns:a16="http://schemas.microsoft.com/office/drawing/2014/main" id="{AF20EE8F-6B3E-666F-BEBB-D4D892773B04}"/>
              </a:ext>
            </a:extLst>
          </p:cNvPr>
          <p:cNvSpPr/>
          <p:nvPr/>
        </p:nvSpPr>
        <p:spPr>
          <a:xfrm>
            <a:off x="1796017" y="1731394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37" name="CustomShape 21">
            <a:extLst>
              <a:ext uri="{FF2B5EF4-FFF2-40B4-BE49-F238E27FC236}">
                <a16:creationId xmlns:a16="http://schemas.microsoft.com/office/drawing/2014/main" id="{4CD92569-DD8C-855B-F28B-100C28D506F6}"/>
              </a:ext>
            </a:extLst>
          </p:cNvPr>
          <p:cNvSpPr/>
          <p:nvPr/>
        </p:nvSpPr>
        <p:spPr>
          <a:xfrm>
            <a:off x="3375951" y="1733593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BPF</a:t>
            </a:r>
            <a:endParaRPr lang="es-ES" sz="800" spc="-1" dirty="0">
              <a:latin typeface="Arial"/>
            </a:endParaRPr>
          </a:p>
        </p:txBody>
      </p:sp>
      <p:sp>
        <p:nvSpPr>
          <p:cNvPr id="538" name="CustomShape 22">
            <a:extLst>
              <a:ext uri="{FF2B5EF4-FFF2-40B4-BE49-F238E27FC236}">
                <a16:creationId xmlns:a16="http://schemas.microsoft.com/office/drawing/2014/main" id="{6B747373-A920-510E-F12B-BA9474EA8347}"/>
              </a:ext>
            </a:extLst>
          </p:cNvPr>
          <p:cNvSpPr/>
          <p:nvPr/>
        </p:nvSpPr>
        <p:spPr>
          <a:xfrm>
            <a:off x="2682051" y="1731394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Amp</a:t>
            </a:r>
            <a:endParaRPr lang="es-ES" sz="800" spc="-1">
              <a:latin typeface="Arial"/>
            </a:endParaRPr>
          </a:p>
        </p:txBody>
      </p:sp>
      <p:grpSp>
        <p:nvGrpSpPr>
          <p:cNvPr id="539" name="Group 28">
            <a:extLst>
              <a:ext uri="{FF2B5EF4-FFF2-40B4-BE49-F238E27FC236}">
                <a16:creationId xmlns:a16="http://schemas.microsoft.com/office/drawing/2014/main" id="{AC6BA55E-6B3C-446B-63CC-BFF48714B554}"/>
              </a:ext>
            </a:extLst>
          </p:cNvPr>
          <p:cNvGrpSpPr/>
          <p:nvPr/>
        </p:nvGrpSpPr>
        <p:grpSpPr>
          <a:xfrm>
            <a:off x="920137" y="1340794"/>
            <a:ext cx="361440" cy="361440"/>
            <a:chOff x="4030200" y="1728000"/>
            <a:chExt cx="361440" cy="361440"/>
          </a:xfrm>
        </p:grpSpPr>
        <p:sp>
          <p:nvSpPr>
            <p:cNvPr id="540" name="CustomShape 29">
              <a:extLst>
                <a:ext uri="{FF2B5EF4-FFF2-40B4-BE49-F238E27FC236}">
                  <a16:creationId xmlns:a16="http://schemas.microsoft.com/office/drawing/2014/main" id="{CB52D3E6-57BE-38A7-A5F8-23980FB8D4E5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41" name="CustomShape 30">
            <a:extLst>
              <a:ext uri="{FF2B5EF4-FFF2-40B4-BE49-F238E27FC236}">
                <a16:creationId xmlns:a16="http://schemas.microsoft.com/office/drawing/2014/main" id="{D703DE78-0CDA-AA94-DBA0-8BC1CC3403CC}"/>
              </a:ext>
            </a:extLst>
          </p:cNvPr>
          <p:cNvSpPr/>
          <p:nvPr/>
        </p:nvSpPr>
        <p:spPr>
          <a:xfrm>
            <a:off x="1024537" y="1722756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PLL</a:t>
            </a:r>
            <a:endParaRPr lang="es-ES" sz="800" spc="-1">
              <a:latin typeface="Arial"/>
            </a:endParaRPr>
          </a:p>
        </p:txBody>
      </p:sp>
      <p:sp>
        <p:nvSpPr>
          <p:cNvPr id="542" name="CustomShape 33">
            <a:extLst>
              <a:ext uri="{FF2B5EF4-FFF2-40B4-BE49-F238E27FC236}">
                <a16:creationId xmlns:a16="http://schemas.microsoft.com/office/drawing/2014/main" id="{7779A73B-5ECB-1010-06D1-4D007B2E019A}"/>
              </a:ext>
            </a:extLst>
          </p:cNvPr>
          <p:cNvSpPr/>
          <p:nvPr/>
        </p:nvSpPr>
        <p:spPr>
          <a:xfrm>
            <a:off x="1434315" y="1190851"/>
            <a:ext cx="894859" cy="1384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latin typeface="Open Sans Regular"/>
                <a:ea typeface="Open Sans Regular"/>
              </a:rPr>
              <a:t>LO</a:t>
            </a:r>
            <a:r>
              <a:rPr lang="es-ES" sz="600" b="1" spc="-1" dirty="0">
                <a:latin typeface="Open Sans Regular"/>
                <a:ea typeface="Open Sans Regular"/>
              </a:rPr>
              <a:t>1</a:t>
            </a:r>
            <a:r>
              <a:rPr lang="es-ES" sz="900" b="1" spc="-1" dirty="0">
                <a:latin typeface="Open Sans Regular"/>
                <a:ea typeface="Open Sans Regular"/>
              </a:rPr>
              <a:t> =</a:t>
            </a:r>
            <a:r>
              <a:rPr lang="es-ES" sz="900" b="1" dirty="0"/>
              <a:t> 1.428 </a:t>
            </a:r>
            <a:r>
              <a:rPr lang="es-ES" sz="900" b="1" spc="-1" dirty="0">
                <a:latin typeface="Open Sans Regular"/>
                <a:ea typeface="Open Sans Regular"/>
              </a:rPr>
              <a:t>GHz</a:t>
            </a:r>
            <a:endParaRPr lang="es-ES" sz="900" b="1" spc="-1" dirty="0">
              <a:latin typeface="Arial"/>
            </a:endParaRPr>
          </a:p>
        </p:txBody>
      </p:sp>
      <p:sp>
        <p:nvSpPr>
          <p:cNvPr id="543" name="CustomShape 41">
            <a:extLst>
              <a:ext uri="{FF2B5EF4-FFF2-40B4-BE49-F238E27FC236}">
                <a16:creationId xmlns:a16="http://schemas.microsoft.com/office/drawing/2014/main" id="{94FBA465-8F1C-3959-84D8-30076D5D2FC7}"/>
              </a:ext>
            </a:extLst>
          </p:cNvPr>
          <p:cNvSpPr/>
          <p:nvPr/>
        </p:nvSpPr>
        <p:spPr>
          <a:xfrm>
            <a:off x="694822" y="395745"/>
            <a:ext cx="824086" cy="387718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cxnSp>
        <p:nvCxnSpPr>
          <p:cNvPr id="544" name="Conector recto 543">
            <a:extLst>
              <a:ext uri="{FF2B5EF4-FFF2-40B4-BE49-F238E27FC236}">
                <a16:creationId xmlns:a16="http://schemas.microsoft.com/office/drawing/2014/main" id="{6BFE5182-EA22-E205-84D8-6DA996403CB9}"/>
              </a:ext>
            </a:extLst>
          </p:cNvPr>
          <p:cNvCxnSpPr>
            <a:cxnSpLocks/>
          </p:cNvCxnSpPr>
          <p:nvPr/>
        </p:nvCxnSpPr>
        <p:spPr>
          <a:xfrm>
            <a:off x="1106865" y="841115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5" name="CustomShape 42">
            <a:extLst>
              <a:ext uri="{FF2B5EF4-FFF2-40B4-BE49-F238E27FC236}">
                <a16:creationId xmlns:a16="http://schemas.microsoft.com/office/drawing/2014/main" id="{734F317E-7592-ED81-90DA-145F397FE2CF}"/>
              </a:ext>
            </a:extLst>
          </p:cNvPr>
          <p:cNvSpPr/>
          <p:nvPr/>
        </p:nvSpPr>
        <p:spPr>
          <a:xfrm>
            <a:off x="715905" y="432739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s-ES" b="1" dirty="0"/>
              <a:t>µC</a:t>
            </a:r>
            <a:endParaRPr lang="es-ES" sz="1800" spc="-1" dirty="0">
              <a:latin typeface="Arial"/>
            </a:endParaRPr>
          </a:p>
        </p:txBody>
      </p:sp>
      <p:sp>
        <p:nvSpPr>
          <p:cNvPr id="546" name="CustomShape 32">
            <a:extLst>
              <a:ext uri="{FF2B5EF4-FFF2-40B4-BE49-F238E27FC236}">
                <a16:creationId xmlns:a16="http://schemas.microsoft.com/office/drawing/2014/main" id="{7F406E6D-1E48-692E-A826-ED6811934E07}"/>
              </a:ext>
            </a:extLst>
          </p:cNvPr>
          <p:cNvSpPr/>
          <p:nvPr/>
        </p:nvSpPr>
        <p:spPr>
          <a:xfrm>
            <a:off x="0" y="1118859"/>
            <a:ext cx="1085214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+mj-lt"/>
                <a:ea typeface="Open Sans Regular"/>
              </a:rPr>
              <a:t>ATF S.G = 714 MHz</a:t>
            </a:r>
            <a:endParaRPr lang="es-ES" sz="800" spc="-1" dirty="0">
              <a:latin typeface="+mj-lt"/>
            </a:endParaRPr>
          </a:p>
        </p:txBody>
      </p:sp>
      <p:grpSp>
        <p:nvGrpSpPr>
          <p:cNvPr id="559" name="Group 36">
            <a:extLst>
              <a:ext uri="{FF2B5EF4-FFF2-40B4-BE49-F238E27FC236}">
                <a16:creationId xmlns:a16="http://schemas.microsoft.com/office/drawing/2014/main" id="{BF6C5F28-C191-B774-3039-27DB54008306}"/>
              </a:ext>
            </a:extLst>
          </p:cNvPr>
          <p:cNvGrpSpPr/>
          <p:nvPr/>
        </p:nvGrpSpPr>
        <p:grpSpPr>
          <a:xfrm>
            <a:off x="4029320" y="1369118"/>
            <a:ext cx="361440" cy="361440"/>
            <a:chOff x="6262200" y="1728000"/>
            <a:chExt cx="361440" cy="361440"/>
          </a:xfrm>
        </p:grpSpPr>
        <p:sp>
          <p:nvSpPr>
            <p:cNvPr id="560" name="CustomShape 37">
              <a:extLst>
                <a:ext uri="{FF2B5EF4-FFF2-40B4-BE49-F238E27FC236}">
                  <a16:creationId xmlns:a16="http://schemas.microsoft.com/office/drawing/2014/main" id="{174ED5B7-8EB5-0BA4-E535-C8D9769F4FE1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64" name="CustomShape 39">
            <a:extLst>
              <a:ext uri="{FF2B5EF4-FFF2-40B4-BE49-F238E27FC236}">
                <a16:creationId xmlns:a16="http://schemas.microsoft.com/office/drawing/2014/main" id="{5B14E625-D42D-C1C4-1D42-7C6AF4F9880F}"/>
              </a:ext>
            </a:extLst>
          </p:cNvPr>
          <p:cNvSpPr/>
          <p:nvPr/>
        </p:nvSpPr>
        <p:spPr>
          <a:xfrm>
            <a:off x="3942671" y="1784311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Splitter 1:3</a:t>
            </a:r>
            <a:endParaRPr lang="es-ES" sz="800" spc="-1" dirty="0">
              <a:latin typeface="Arial"/>
            </a:endParaRPr>
          </a:p>
        </p:txBody>
      </p:sp>
      <p:sp>
        <p:nvSpPr>
          <p:cNvPr id="566" name="Line 16">
            <a:extLst>
              <a:ext uri="{FF2B5EF4-FFF2-40B4-BE49-F238E27FC236}">
                <a16:creationId xmlns:a16="http://schemas.microsoft.com/office/drawing/2014/main" id="{6F072B99-9022-86C9-598E-DF2015A3CBE5}"/>
              </a:ext>
            </a:extLst>
          </p:cNvPr>
          <p:cNvSpPr/>
          <p:nvPr/>
        </p:nvSpPr>
        <p:spPr>
          <a:xfrm>
            <a:off x="4396830" y="1550595"/>
            <a:ext cx="244762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68" name="Marcador de número de diapositiva 499">
            <a:extLst>
              <a:ext uri="{FF2B5EF4-FFF2-40B4-BE49-F238E27FC236}">
                <a16:creationId xmlns:a16="http://schemas.microsoft.com/office/drawing/2014/main" id="{D499DE08-E40D-7178-DFEE-87BF87282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9100" y="4767263"/>
            <a:ext cx="383760" cy="274637"/>
          </a:xfrm>
        </p:spPr>
        <p:txBody>
          <a:bodyPr/>
          <a:lstStyle/>
          <a:p>
            <a:fld id="{8CAC6F0A-3CD0-45C6-BCB8-134C48A3D246}" type="slidenum">
              <a:rPr lang="es-ES" smtClean="0"/>
              <a:t>18</a:t>
            </a:fld>
            <a:endParaRPr lang="es-ES" dirty="0"/>
          </a:p>
        </p:txBody>
      </p:sp>
      <p:sp>
        <p:nvSpPr>
          <p:cNvPr id="577" name="CustomShape 20">
            <a:extLst>
              <a:ext uri="{FF2B5EF4-FFF2-40B4-BE49-F238E27FC236}">
                <a16:creationId xmlns:a16="http://schemas.microsoft.com/office/drawing/2014/main" id="{7CF48E92-2F0E-1DC8-8A3E-784D9394A963}"/>
              </a:ext>
            </a:extLst>
          </p:cNvPr>
          <p:cNvSpPr/>
          <p:nvPr/>
        </p:nvSpPr>
        <p:spPr>
          <a:xfrm>
            <a:off x="2606964" y="4861536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84" name="CustomShape 33">
            <a:extLst>
              <a:ext uri="{FF2B5EF4-FFF2-40B4-BE49-F238E27FC236}">
                <a16:creationId xmlns:a16="http://schemas.microsoft.com/office/drawing/2014/main" id="{DEF63FCD-CFF9-8758-3810-FE3307E94236}"/>
              </a:ext>
            </a:extLst>
          </p:cNvPr>
          <p:cNvSpPr/>
          <p:nvPr/>
        </p:nvSpPr>
        <p:spPr>
          <a:xfrm>
            <a:off x="5841703" y="967148"/>
            <a:ext cx="973125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latin typeface="+mj-lt"/>
                <a:ea typeface="Open Sans Regular"/>
              </a:rPr>
              <a:t>LO</a:t>
            </a:r>
            <a:r>
              <a:rPr lang="es-ES" sz="500" b="1" spc="-1" dirty="0">
                <a:latin typeface="+mj-lt"/>
                <a:ea typeface="Open Sans Regular"/>
              </a:rPr>
              <a:t>2</a:t>
            </a:r>
            <a:r>
              <a:rPr lang="es-ES" sz="800" b="1" spc="-1" dirty="0">
                <a:latin typeface="+mj-lt"/>
                <a:ea typeface="Open Sans Regular"/>
              </a:rPr>
              <a:t> =</a:t>
            </a:r>
            <a:r>
              <a:rPr lang="es-ES" sz="800" b="1" dirty="0">
                <a:latin typeface="+mj-lt"/>
              </a:rPr>
              <a:t> 357 MH</a:t>
            </a:r>
            <a:r>
              <a:rPr lang="es-ES" sz="800" b="1" spc="-1" dirty="0">
                <a:latin typeface="+mj-lt"/>
                <a:ea typeface="Open Sans Regular"/>
              </a:rPr>
              <a:t>z</a:t>
            </a:r>
            <a:endParaRPr lang="es-ES" sz="800" b="1" spc="-1" dirty="0">
              <a:latin typeface="+mj-lt"/>
            </a:endParaRPr>
          </a:p>
        </p:txBody>
      </p:sp>
      <p:grpSp>
        <p:nvGrpSpPr>
          <p:cNvPr id="585" name="Group 36">
            <a:extLst>
              <a:ext uri="{FF2B5EF4-FFF2-40B4-BE49-F238E27FC236}">
                <a16:creationId xmlns:a16="http://schemas.microsoft.com/office/drawing/2014/main" id="{43C7D2FB-4221-5B3F-448E-8BB3789F0E43}"/>
              </a:ext>
            </a:extLst>
          </p:cNvPr>
          <p:cNvGrpSpPr/>
          <p:nvPr/>
        </p:nvGrpSpPr>
        <p:grpSpPr>
          <a:xfrm>
            <a:off x="5808082" y="1244115"/>
            <a:ext cx="361440" cy="368143"/>
            <a:chOff x="6262200" y="1728000"/>
            <a:chExt cx="361440" cy="361440"/>
          </a:xfrm>
        </p:grpSpPr>
        <p:sp>
          <p:nvSpPr>
            <p:cNvPr id="586" name="CustomShape 37">
              <a:extLst>
                <a:ext uri="{FF2B5EF4-FFF2-40B4-BE49-F238E27FC236}">
                  <a16:creationId xmlns:a16="http://schemas.microsoft.com/office/drawing/2014/main" id="{DE2C3DE0-C4A2-1600-9989-62D8B60420BC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88" name="CustomShape 39">
            <a:extLst>
              <a:ext uri="{FF2B5EF4-FFF2-40B4-BE49-F238E27FC236}">
                <a16:creationId xmlns:a16="http://schemas.microsoft.com/office/drawing/2014/main" id="{1B2CBE50-E305-BA7A-DE1E-DA8BC2CC4EB7}"/>
              </a:ext>
            </a:extLst>
          </p:cNvPr>
          <p:cNvSpPr/>
          <p:nvPr/>
        </p:nvSpPr>
        <p:spPr>
          <a:xfrm>
            <a:off x="5729044" y="1649218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Splitter 1:3</a:t>
            </a:r>
            <a:endParaRPr lang="es-ES" sz="800" spc="-1" dirty="0">
              <a:latin typeface="Arial"/>
            </a:endParaRPr>
          </a:p>
        </p:txBody>
      </p:sp>
      <p:sp>
        <p:nvSpPr>
          <p:cNvPr id="619" name="Line 104">
            <a:extLst>
              <a:ext uri="{FF2B5EF4-FFF2-40B4-BE49-F238E27FC236}">
                <a16:creationId xmlns:a16="http://schemas.microsoft.com/office/drawing/2014/main" id="{7F18881B-EA55-470D-BB7B-1106B512B631}"/>
              </a:ext>
            </a:extLst>
          </p:cNvPr>
          <p:cNvSpPr/>
          <p:nvPr/>
        </p:nvSpPr>
        <p:spPr>
          <a:xfrm flipH="1" flipV="1">
            <a:off x="5729043" y="1404620"/>
            <a:ext cx="0" cy="1423975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620" name="Line 16">
            <a:extLst>
              <a:ext uri="{FF2B5EF4-FFF2-40B4-BE49-F238E27FC236}">
                <a16:creationId xmlns:a16="http://schemas.microsoft.com/office/drawing/2014/main" id="{84646343-8EE9-9DF2-62FD-FB0FFC07544A}"/>
              </a:ext>
            </a:extLst>
          </p:cNvPr>
          <p:cNvSpPr/>
          <p:nvPr/>
        </p:nvSpPr>
        <p:spPr>
          <a:xfrm>
            <a:off x="5729043" y="1410180"/>
            <a:ext cx="70555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25" name="CustomShape 55">
            <a:extLst>
              <a:ext uri="{FF2B5EF4-FFF2-40B4-BE49-F238E27FC236}">
                <a16:creationId xmlns:a16="http://schemas.microsoft.com/office/drawing/2014/main" id="{D54D857E-38CA-DA23-42CB-9B17192E44E3}"/>
              </a:ext>
            </a:extLst>
          </p:cNvPr>
          <p:cNvSpPr/>
          <p:nvPr/>
        </p:nvSpPr>
        <p:spPr>
          <a:xfrm>
            <a:off x="2901397" y="3832649"/>
            <a:ext cx="1410120" cy="2769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7C92C4"/>
                </a:solidFill>
                <a:latin typeface="+mj-lt"/>
                <a:ea typeface="Open Sans Regular"/>
              </a:rPr>
              <a:t>X-MICROWAVE TECHNOLOGY</a:t>
            </a:r>
            <a:endParaRPr lang="es-ES" sz="900" b="1" spc="-1" dirty="0">
              <a:solidFill>
                <a:srgbClr val="7C92C4"/>
              </a:solidFill>
              <a:latin typeface="+mj-lt"/>
            </a:endParaRPr>
          </a:p>
        </p:txBody>
      </p:sp>
      <p:sp>
        <p:nvSpPr>
          <p:cNvPr id="627" name="CustomShape 55">
            <a:extLst>
              <a:ext uri="{FF2B5EF4-FFF2-40B4-BE49-F238E27FC236}">
                <a16:creationId xmlns:a16="http://schemas.microsoft.com/office/drawing/2014/main" id="{4D49CF54-2A23-7983-9AD0-36D5151BE271}"/>
              </a:ext>
            </a:extLst>
          </p:cNvPr>
          <p:cNvSpPr/>
          <p:nvPr/>
        </p:nvSpPr>
        <p:spPr>
          <a:xfrm>
            <a:off x="6296318" y="3832649"/>
            <a:ext cx="1410120" cy="27699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900" b="1" spc="-1" dirty="0">
                <a:solidFill>
                  <a:srgbClr val="6ED29B"/>
                </a:solidFill>
                <a:latin typeface="+mj-lt"/>
                <a:ea typeface="Open Sans Regular"/>
              </a:rPr>
              <a:t>MINICIRCUITS TECHNOLOGY</a:t>
            </a:r>
          </a:p>
        </p:txBody>
      </p:sp>
      <p:sp>
        <p:nvSpPr>
          <p:cNvPr id="628" name="CustomShape 55">
            <a:extLst>
              <a:ext uri="{FF2B5EF4-FFF2-40B4-BE49-F238E27FC236}">
                <a16:creationId xmlns:a16="http://schemas.microsoft.com/office/drawing/2014/main" id="{907B3B44-B9B3-E6F1-F8B6-53499FC63C25}"/>
              </a:ext>
            </a:extLst>
          </p:cNvPr>
          <p:cNvSpPr/>
          <p:nvPr/>
        </p:nvSpPr>
        <p:spPr>
          <a:xfrm>
            <a:off x="4041769" y="549324"/>
            <a:ext cx="1410120" cy="46166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000" b="1" spc="-1" dirty="0">
                <a:solidFill>
                  <a:schemeClr val="tx1"/>
                </a:solidFill>
                <a:latin typeface="+mj-lt"/>
                <a:ea typeface="Open Sans Regular"/>
              </a:rPr>
              <a:t>LOCAL OSCILLATOR MINICIRCUITS TECHNOLOGY</a:t>
            </a:r>
          </a:p>
        </p:txBody>
      </p:sp>
      <p:sp>
        <p:nvSpPr>
          <p:cNvPr id="2" name="CustomShape 67">
            <a:extLst>
              <a:ext uri="{FF2B5EF4-FFF2-40B4-BE49-F238E27FC236}">
                <a16:creationId xmlns:a16="http://schemas.microsoft.com/office/drawing/2014/main" id="{05FE326B-23F3-F468-04F8-A65692DF6E02}"/>
              </a:ext>
            </a:extLst>
          </p:cNvPr>
          <p:cNvSpPr/>
          <p:nvPr/>
        </p:nvSpPr>
        <p:spPr>
          <a:xfrm>
            <a:off x="1994000" y="2895796"/>
            <a:ext cx="361800" cy="25308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C717601-45CB-BF6B-18F3-3DE7D41D590B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1994000" y="3022336"/>
            <a:ext cx="361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Line 42">
            <a:extLst>
              <a:ext uri="{FF2B5EF4-FFF2-40B4-BE49-F238E27FC236}">
                <a16:creationId xmlns:a16="http://schemas.microsoft.com/office/drawing/2014/main" id="{B4C94C8D-74B7-89D6-1DE9-F902BB84C3A2}"/>
              </a:ext>
            </a:extLst>
          </p:cNvPr>
          <p:cNvSpPr/>
          <p:nvPr/>
        </p:nvSpPr>
        <p:spPr>
          <a:xfrm>
            <a:off x="1817535" y="3023301"/>
            <a:ext cx="163782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8" name="Line 42">
            <a:extLst>
              <a:ext uri="{FF2B5EF4-FFF2-40B4-BE49-F238E27FC236}">
                <a16:creationId xmlns:a16="http://schemas.microsoft.com/office/drawing/2014/main" id="{19A42078-22CA-2171-973D-69A83811BCA2}"/>
              </a:ext>
            </a:extLst>
          </p:cNvPr>
          <p:cNvSpPr/>
          <p:nvPr/>
        </p:nvSpPr>
        <p:spPr>
          <a:xfrm>
            <a:off x="2355800" y="3025764"/>
            <a:ext cx="251164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9" name="Line 42">
            <a:extLst>
              <a:ext uri="{FF2B5EF4-FFF2-40B4-BE49-F238E27FC236}">
                <a16:creationId xmlns:a16="http://schemas.microsoft.com/office/drawing/2014/main" id="{D46E2E24-389F-920A-1898-7C390158BD09}"/>
              </a:ext>
            </a:extLst>
          </p:cNvPr>
          <p:cNvSpPr/>
          <p:nvPr/>
        </p:nvSpPr>
        <p:spPr>
          <a:xfrm>
            <a:off x="2982635" y="3023301"/>
            <a:ext cx="251164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0" name="Line 42">
            <a:extLst>
              <a:ext uri="{FF2B5EF4-FFF2-40B4-BE49-F238E27FC236}">
                <a16:creationId xmlns:a16="http://schemas.microsoft.com/office/drawing/2014/main" id="{061C828E-6BD5-9C36-F66C-371D41D4023B}"/>
              </a:ext>
            </a:extLst>
          </p:cNvPr>
          <p:cNvSpPr/>
          <p:nvPr/>
        </p:nvSpPr>
        <p:spPr>
          <a:xfrm>
            <a:off x="3613190" y="3016240"/>
            <a:ext cx="30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2" name="Line 42">
            <a:extLst>
              <a:ext uri="{FF2B5EF4-FFF2-40B4-BE49-F238E27FC236}">
                <a16:creationId xmlns:a16="http://schemas.microsoft.com/office/drawing/2014/main" id="{242C7784-C204-619A-5395-271DA2DC232B}"/>
              </a:ext>
            </a:extLst>
          </p:cNvPr>
          <p:cNvSpPr/>
          <p:nvPr/>
        </p:nvSpPr>
        <p:spPr>
          <a:xfrm>
            <a:off x="4209351" y="3023301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4" name="CustomShape 86">
            <a:extLst>
              <a:ext uri="{FF2B5EF4-FFF2-40B4-BE49-F238E27FC236}">
                <a16:creationId xmlns:a16="http://schemas.microsoft.com/office/drawing/2014/main" id="{E40BB8FF-3504-4459-4135-96AC1581DB04}"/>
              </a:ext>
            </a:extLst>
          </p:cNvPr>
          <p:cNvSpPr/>
          <p:nvPr/>
        </p:nvSpPr>
        <p:spPr>
          <a:xfrm>
            <a:off x="2104062" y="3243981"/>
            <a:ext cx="16780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Iso.</a:t>
            </a:r>
            <a:endParaRPr lang="es-ES" sz="800" spc="-1" dirty="0">
              <a:latin typeface="Arial"/>
            </a:endParaRPr>
          </a:p>
        </p:txBody>
      </p:sp>
      <p:sp>
        <p:nvSpPr>
          <p:cNvPr id="15" name="CustomShape 93">
            <a:extLst>
              <a:ext uri="{FF2B5EF4-FFF2-40B4-BE49-F238E27FC236}">
                <a16:creationId xmlns:a16="http://schemas.microsoft.com/office/drawing/2014/main" id="{8197DA39-D1F2-787F-363C-F95C01EB8FFA}"/>
              </a:ext>
            </a:extLst>
          </p:cNvPr>
          <p:cNvSpPr/>
          <p:nvPr/>
        </p:nvSpPr>
        <p:spPr>
          <a:xfrm>
            <a:off x="1941961" y="2701461"/>
            <a:ext cx="3489022" cy="760320"/>
          </a:xfrm>
          <a:prstGeom prst="rect">
            <a:avLst/>
          </a:prstGeom>
          <a:solidFill>
            <a:srgbClr val="3A5FA9">
              <a:alpha val="15000"/>
            </a:srgbClr>
          </a:solidFill>
          <a:ln w="12600">
            <a:solidFill>
              <a:srgbClr val="306C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5E2C587-3148-3E5C-E3F4-00105DBACF68}"/>
              </a:ext>
            </a:extLst>
          </p:cNvPr>
          <p:cNvGrpSpPr/>
          <p:nvPr/>
        </p:nvGrpSpPr>
        <p:grpSpPr>
          <a:xfrm rot="5400000">
            <a:off x="758213" y="2344844"/>
            <a:ext cx="497160" cy="459350"/>
            <a:chOff x="5952760" y="1579971"/>
            <a:chExt cx="497160" cy="459350"/>
          </a:xfrm>
        </p:grpSpPr>
        <p:sp>
          <p:nvSpPr>
            <p:cNvPr id="4" name="Triángulo isósceles 3">
              <a:extLst>
                <a:ext uri="{FF2B5EF4-FFF2-40B4-BE49-F238E27FC236}">
                  <a16:creationId xmlns:a16="http://schemas.microsoft.com/office/drawing/2014/main" id="{56F3D2B4-0293-7E2A-CB32-2445166E495C}"/>
                </a:ext>
              </a:extLst>
            </p:cNvPr>
            <p:cNvSpPr/>
            <p:nvPr/>
          </p:nvSpPr>
          <p:spPr>
            <a:xfrm>
              <a:off x="5952760" y="1579971"/>
              <a:ext cx="497160" cy="459350"/>
            </a:xfrm>
            <a:prstGeom prst="triangle">
              <a:avLst/>
            </a:prstGeom>
            <a:noFill/>
            <a:ln>
              <a:solidFill>
                <a:srgbClr val="231F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ustomShape 7">
              <a:extLst>
                <a:ext uri="{FF2B5EF4-FFF2-40B4-BE49-F238E27FC236}">
                  <a16:creationId xmlns:a16="http://schemas.microsoft.com/office/drawing/2014/main" id="{917C2AA8-93FA-6059-10D6-43DC6B54386D}"/>
                </a:ext>
              </a:extLst>
            </p:cNvPr>
            <p:cNvSpPr/>
            <p:nvPr/>
          </p:nvSpPr>
          <p:spPr>
            <a:xfrm>
              <a:off x="6098458" y="1772545"/>
              <a:ext cx="211062" cy="205881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C24DB48-EE85-4B12-2FD6-260282703562}"/>
              </a:ext>
            </a:extLst>
          </p:cNvPr>
          <p:cNvGrpSpPr/>
          <p:nvPr/>
        </p:nvGrpSpPr>
        <p:grpSpPr>
          <a:xfrm rot="5400000">
            <a:off x="759157" y="3236877"/>
            <a:ext cx="497160" cy="459350"/>
            <a:chOff x="5952760" y="1579971"/>
            <a:chExt cx="497160" cy="459350"/>
          </a:xfrm>
        </p:grpSpPr>
        <p:sp>
          <p:nvSpPr>
            <p:cNvPr id="16" name="Triángulo isósceles 15">
              <a:extLst>
                <a:ext uri="{FF2B5EF4-FFF2-40B4-BE49-F238E27FC236}">
                  <a16:creationId xmlns:a16="http://schemas.microsoft.com/office/drawing/2014/main" id="{5E871864-7BAD-935F-2B92-08BDFE9A21E7}"/>
                </a:ext>
              </a:extLst>
            </p:cNvPr>
            <p:cNvSpPr/>
            <p:nvPr/>
          </p:nvSpPr>
          <p:spPr>
            <a:xfrm>
              <a:off x="5952760" y="1579971"/>
              <a:ext cx="497160" cy="459350"/>
            </a:xfrm>
            <a:prstGeom prst="triangle">
              <a:avLst/>
            </a:prstGeom>
            <a:noFill/>
            <a:ln>
              <a:solidFill>
                <a:srgbClr val="231F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ustomShape 7">
              <a:extLst>
                <a:ext uri="{FF2B5EF4-FFF2-40B4-BE49-F238E27FC236}">
                  <a16:creationId xmlns:a16="http://schemas.microsoft.com/office/drawing/2014/main" id="{33C1D8BC-1BB6-1107-266E-76424F36626A}"/>
                </a:ext>
              </a:extLst>
            </p:cNvPr>
            <p:cNvSpPr/>
            <p:nvPr/>
          </p:nvSpPr>
          <p:spPr>
            <a:xfrm>
              <a:off x="6098458" y="1772545"/>
              <a:ext cx="211062" cy="205881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1" name="CustomShape 21">
            <a:extLst>
              <a:ext uri="{FF2B5EF4-FFF2-40B4-BE49-F238E27FC236}">
                <a16:creationId xmlns:a16="http://schemas.microsoft.com/office/drawing/2014/main" id="{89417F93-BB12-D74F-C492-D806467E254B}"/>
              </a:ext>
            </a:extLst>
          </p:cNvPr>
          <p:cNvSpPr/>
          <p:nvPr/>
        </p:nvSpPr>
        <p:spPr>
          <a:xfrm>
            <a:off x="880696" y="2772022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P.S</a:t>
            </a:r>
            <a:endParaRPr lang="es-ES" sz="800" spc="-1" dirty="0">
              <a:latin typeface="Arial"/>
            </a:endParaRPr>
          </a:p>
        </p:txBody>
      </p:sp>
      <p:sp>
        <p:nvSpPr>
          <p:cNvPr id="22" name="CustomShape 21">
            <a:extLst>
              <a:ext uri="{FF2B5EF4-FFF2-40B4-BE49-F238E27FC236}">
                <a16:creationId xmlns:a16="http://schemas.microsoft.com/office/drawing/2014/main" id="{FD48A735-A2E1-695D-4877-DB686AD6EA92}"/>
              </a:ext>
            </a:extLst>
          </p:cNvPr>
          <p:cNvSpPr/>
          <p:nvPr/>
        </p:nvSpPr>
        <p:spPr>
          <a:xfrm>
            <a:off x="881842" y="3673392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P.S</a:t>
            </a:r>
            <a:endParaRPr lang="es-ES" sz="800" spc="-1" dirty="0">
              <a:latin typeface="Arial"/>
            </a:endParaRPr>
          </a:p>
        </p:txBody>
      </p:sp>
      <p:sp>
        <p:nvSpPr>
          <p:cNvPr id="25" name="CustomShape 67">
            <a:extLst>
              <a:ext uri="{FF2B5EF4-FFF2-40B4-BE49-F238E27FC236}">
                <a16:creationId xmlns:a16="http://schemas.microsoft.com/office/drawing/2014/main" id="{9E5521B4-5C13-D372-7919-99083611A4D0}"/>
              </a:ext>
            </a:extLst>
          </p:cNvPr>
          <p:cNvSpPr/>
          <p:nvPr/>
        </p:nvSpPr>
        <p:spPr>
          <a:xfrm>
            <a:off x="1654625" y="1376787"/>
            <a:ext cx="361800" cy="25308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6" name="Captura de pantalla 2025-01-31 a la(s) 13.24.00.png" descr="Captura de pantalla 2025-01-31 a la(s) 13.24.00.png">
            <a:extLst>
              <a:ext uri="{FF2B5EF4-FFF2-40B4-BE49-F238E27FC236}">
                <a16:creationId xmlns:a16="http://schemas.microsoft.com/office/drawing/2014/main" id="{F8BA5A3D-D7FB-8DEC-3C4E-33C04C89230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27705" y="1391547"/>
            <a:ext cx="215640" cy="223200"/>
          </a:xfrm>
          <a:prstGeom prst="rect">
            <a:avLst/>
          </a:prstGeom>
          <a:ln w="12600">
            <a:noFill/>
          </a:ln>
        </p:spPr>
      </p:pic>
      <p:sp>
        <p:nvSpPr>
          <p:cNvPr id="27" name="CustomShape 86">
            <a:extLst>
              <a:ext uri="{FF2B5EF4-FFF2-40B4-BE49-F238E27FC236}">
                <a16:creationId xmlns:a16="http://schemas.microsoft.com/office/drawing/2014/main" id="{E3DE04D3-47FD-3A0C-AC43-0FA459287244}"/>
              </a:ext>
            </a:extLst>
          </p:cNvPr>
          <p:cNvSpPr/>
          <p:nvPr/>
        </p:nvSpPr>
        <p:spPr>
          <a:xfrm>
            <a:off x="1765806" y="1715187"/>
            <a:ext cx="139077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Att</a:t>
            </a:r>
            <a:endParaRPr lang="es-ES" sz="800" spc="-1" dirty="0">
              <a:latin typeface="Arial"/>
            </a:endParaRP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52B44177-FE23-2672-3CB6-2CC1FD4051C8}"/>
              </a:ext>
            </a:extLst>
          </p:cNvPr>
          <p:cNvSpPr/>
          <p:nvPr/>
        </p:nvSpPr>
        <p:spPr>
          <a:xfrm>
            <a:off x="2954938" y="1517413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18B2FEE8-4D5B-8E4C-E7BF-FA6DEE646402}"/>
              </a:ext>
            </a:extLst>
          </p:cNvPr>
          <p:cNvSpPr/>
          <p:nvPr/>
        </p:nvSpPr>
        <p:spPr>
          <a:xfrm>
            <a:off x="2003753" y="1519534"/>
            <a:ext cx="648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0A3A7B0-D979-2ADA-2041-7A2C63EB6862}"/>
              </a:ext>
            </a:extLst>
          </p:cNvPr>
          <p:cNvSpPr txBox="1"/>
          <p:nvPr/>
        </p:nvSpPr>
        <p:spPr>
          <a:xfrm>
            <a:off x="4591287" y="2510299"/>
            <a:ext cx="653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+7 dBm</a:t>
            </a:r>
            <a:endParaRPr lang="en-GB" sz="700" b="1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4B244E0-7852-4B3E-FF03-E7C9FD1AAB38}"/>
              </a:ext>
            </a:extLst>
          </p:cNvPr>
          <p:cNvSpPr txBox="1"/>
          <p:nvPr/>
        </p:nvSpPr>
        <p:spPr>
          <a:xfrm>
            <a:off x="5689189" y="2394076"/>
            <a:ext cx="653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+4 dBm</a:t>
            </a:r>
            <a:endParaRPr lang="en-GB" sz="700" b="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86DA785-63E6-124B-8460-79823BE1879A}"/>
              </a:ext>
            </a:extLst>
          </p:cNvPr>
          <p:cNvSpPr txBox="1"/>
          <p:nvPr/>
        </p:nvSpPr>
        <p:spPr>
          <a:xfrm>
            <a:off x="7589470" y="4829327"/>
            <a:ext cx="100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SACLAY</a:t>
            </a:r>
            <a:endParaRPr lang="en-GB" dirty="0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9CE7B4F8-FA7F-32C5-B39D-CFCCEEB4CE29}"/>
              </a:ext>
            </a:extLst>
          </p:cNvPr>
          <p:cNvGrpSpPr/>
          <p:nvPr/>
        </p:nvGrpSpPr>
        <p:grpSpPr>
          <a:xfrm>
            <a:off x="6412669" y="1236305"/>
            <a:ext cx="361440" cy="361440"/>
            <a:chOff x="5440680" y="1726200"/>
            <a:chExt cx="361440" cy="361440"/>
          </a:xfrm>
        </p:grpSpPr>
        <p:sp>
          <p:nvSpPr>
            <p:cNvPr id="39" name="CustomShape 11">
              <a:extLst>
                <a:ext uri="{FF2B5EF4-FFF2-40B4-BE49-F238E27FC236}">
                  <a16:creationId xmlns:a16="http://schemas.microsoft.com/office/drawing/2014/main" id="{D774827D-9DBE-CEB5-341E-A47AD13986D0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40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DE876668-3CE0-9518-BD6F-C5342FE5E0ED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41" name="CustomShape 21">
            <a:extLst>
              <a:ext uri="{FF2B5EF4-FFF2-40B4-BE49-F238E27FC236}">
                <a16:creationId xmlns:a16="http://schemas.microsoft.com/office/drawing/2014/main" id="{0F6E83CE-431E-C67A-3688-2220949E37A3}"/>
              </a:ext>
            </a:extLst>
          </p:cNvPr>
          <p:cNvSpPr/>
          <p:nvPr/>
        </p:nvSpPr>
        <p:spPr>
          <a:xfrm>
            <a:off x="6480169" y="1631084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LPF</a:t>
            </a:r>
            <a:endParaRPr lang="es-ES" sz="800" spc="-1" dirty="0">
              <a:latin typeface="Arial"/>
            </a:endParaRPr>
          </a:p>
        </p:txBody>
      </p:sp>
      <p:grpSp>
        <p:nvGrpSpPr>
          <p:cNvPr id="42" name="Group 28">
            <a:extLst>
              <a:ext uri="{FF2B5EF4-FFF2-40B4-BE49-F238E27FC236}">
                <a16:creationId xmlns:a16="http://schemas.microsoft.com/office/drawing/2014/main" id="{99FD67B5-A539-F789-A205-4F8693421820}"/>
              </a:ext>
            </a:extLst>
          </p:cNvPr>
          <p:cNvGrpSpPr/>
          <p:nvPr/>
        </p:nvGrpSpPr>
        <p:grpSpPr>
          <a:xfrm>
            <a:off x="7963206" y="1257117"/>
            <a:ext cx="361440" cy="361440"/>
            <a:chOff x="4030200" y="1728000"/>
            <a:chExt cx="361440" cy="361440"/>
          </a:xfrm>
        </p:grpSpPr>
        <p:sp>
          <p:nvSpPr>
            <p:cNvPr id="43" name="CustomShape 29">
              <a:extLst>
                <a:ext uri="{FF2B5EF4-FFF2-40B4-BE49-F238E27FC236}">
                  <a16:creationId xmlns:a16="http://schemas.microsoft.com/office/drawing/2014/main" id="{6C8ECF76-7E8E-F9E2-97C8-8B91CA0EBC22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8265A945-359F-7715-35CD-DAF3DF1C8F07}"/>
              </a:ext>
            </a:extLst>
          </p:cNvPr>
          <p:cNvCxnSpPr>
            <a:cxnSpLocks/>
          </p:cNvCxnSpPr>
          <p:nvPr/>
        </p:nvCxnSpPr>
        <p:spPr>
          <a:xfrm>
            <a:off x="8143926" y="793254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CustomShape 42">
            <a:extLst>
              <a:ext uri="{FF2B5EF4-FFF2-40B4-BE49-F238E27FC236}">
                <a16:creationId xmlns:a16="http://schemas.microsoft.com/office/drawing/2014/main" id="{8318DDC0-8D57-7150-4262-5764977E2EB7}"/>
              </a:ext>
            </a:extLst>
          </p:cNvPr>
          <p:cNvSpPr/>
          <p:nvPr/>
        </p:nvSpPr>
        <p:spPr>
          <a:xfrm>
            <a:off x="7780503" y="428623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s-ES" b="1" dirty="0"/>
              <a:t>µC</a:t>
            </a:r>
            <a:endParaRPr lang="es-ES" sz="1800" spc="-1" dirty="0">
              <a:latin typeface="Arial"/>
            </a:endParaRPr>
          </a:p>
        </p:txBody>
      </p:sp>
      <p:sp>
        <p:nvSpPr>
          <p:cNvPr id="46" name="Line 38">
            <a:extLst>
              <a:ext uri="{FF2B5EF4-FFF2-40B4-BE49-F238E27FC236}">
                <a16:creationId xmlns:a16="http://schemas.microsoft.com/office/drawing/2014/main" id="{778CFB8B-B067-336D-1EEF-30C7AEAED812}"/>
              </a:ext>
            </a:extLst>
          </p:cNvPr>
          <p:cNvSpPr/>
          <p:nvPr/>
        </p:nvSpPr>
        <p:spPr>
          <a:xfrm>
            <a:off x="6180979" y="1413832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BE13B157-E91E-3059-D151-0CE283F8D6B4}"/>
              </a:ext>
            </a:extLst>
          </p:cNvPr>
          <p:cNvSpPr/>
          <p:nvPr/>
        </p:nvSpPr>
        <p:spPr>
          <a:xfrm>
            <a:off x="8171463" y="1473367"/>
            <a:ext cx="1085214" cy="9233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600" spc="-1" dirty="0">
                <a:latin typeface="+mj-lt"/>
                <a:ea typeface="Open Sans Regular"/>
              </a:rPr>
              <a:t>ATF S.G = 714 MHz</a:t>
            </a:r>
            <a:endParaRPr lang="es-ES" sz="600" spc="-1" dirty="0">
              <a:latin typeface="+mj-lt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F2E17F5E-28F8-C227-6013-687541E021A2}"/>
              </a:ext>
            </a:extLst>
          </p:cNvPr>
          <p:cNvSpPr/>
          <p:nvPr/>
        </p:nvSpPr>
        <p:spPr>
          <a:xfrm>
            <a:off x="8352877" y="1419821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9" name="CustomShape 41">
            <a:extLst>
              <a:ext uri="{FF2B5EF4-FFF2-40B4-BE49-F238E27FC236}">
                <a16:creationId xmlns:a16="http://schemas.microsoft.com/office/drawing/2014/main" id="{C2DF3044-F4A5-F6DC-8B20-7E28BBB58A4C}"/>
              </a:ext>
            </a:extLst>
          </p:cNvPr>
          <p:cNvSpPr/>
          <p:nvPr/>
        </p:nvSpPr>
        <p:spPr>
          <a:xfrm>
            <a:off x="7759420" y="378652"/>
            <a:ext cx="824086" cy="387718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0" name="CustomShape 3">
            <a:extLst>
              <a:ext uri="{FF2B5EF4-FFF2-40B4-BE49-F238E27FC236}">
                <a16:creationId xmlns:a16="http://schemas.microsoft.com/office/drawing/2014/main" id="{66C75546-A46C-3D5C-E0DF-87FC40B347A5}"/>
              </a:ext>
            </a:extLst>
          </p:cNvPr>
          <p:cNvSpPr/>
          <p:nvPr/>
        </p:nvSpPr>
        <p:spPr>
          <a:xfrm rot="16200000">
            <a:off x="6989001" y="1286056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1" name="CustomShape 22">
            <a:extLst>
              <a:ext uri="{FF2B5EF4-FFF2-40B4-BE49-F238E27FC236}">
                <a16:creationId xmlns:a16="http://schemas.microsoft.com/office/drawing/2014/main" id="{ECE0101D-FF3F-6FD5-D0C6-D2A8F76E128A}"/>
              </a:ext>
            </a:extLst>
          </p:cNvPr>
          <p:cNvSpPr/>
          <p:nvPr/>
        </p:nvSpPr>
        <p:spPr>
          <a:xfrm>
            <a:off x="7073515" y="1624317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>
                <a:latin typeface="Open Sans Regular"/>
                <a:ea typeface="Open Sans Regular"/>
              </a:rPr>
              <a:t>Amp</a:t>
            </a:r>
            <a:endParaRPr lang="es-ES" sz="800" spc="-1">
              <a:latin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DF72540-E51D-8C74-91E6-B2F728C0B906}"/>
              </a:ext>
            </a:extLst>
          </p:cNvPr>
          <p:cNvSpPr txBox="1"/>
          <p:nvPr/>
        </p:nvSpPr>
        <p:spPr>
          <a:xfrm>
            <a:off x="7658715" y="1772329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0 dBm</a:t>
            </a:r>
            <a:endParaRPr lang="en-GB" sz="800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AAFCF8E-AD28-B0EF-B96C-E2AB5600A2D9}"/>
              </a:ext>
            </a:extLst>
          </p:cNvPr>
          <p:cNvSpPr txBox="1"/>
          <p:nvPr/>
        </p:nvSpPr>
        <p:spPr>
          <a:xfrm>
            <a:off x="7135177" y="1763377"/>
            <a:ext cx="727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-9 dBm</a:t>
            </a:r>
            <a:endParaRPr lang="en-GB" sz="800" dirty="0"/>
          </a:p>
        </p:txBody>
      </p:sp>
      <p:sp>
        <p:nvSpPr>
          <p:cNvPr id="54" name="CustomShape 67">
            <a:extLst>
              <a:ext uri="{FF2B5EF4-FFF2-40B4-BE49-F238E27FC236}">
                <a16:creationId xmlns:a16="http://schemas.microsoft.com/office/drawing/2014/main" id="{3361A7F4-C63F-1E2A-8751-882350419FE7}"/>
              </a:ext>
            </a:extLst>
          </p:cNvPr>
          <p:cNvSpPr/>
          <p:nvPr/>
        </p:nvSpPr>
        <p:spPr>
          <a:xfrm>
            <a:off x="7475878" y="1278518"/>
            <a:ext cx="361800" cy="25308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55" name="Captura de pantalla 2025-01-31 a la(s) 13.24.00.png" descr="Captura de pantalla 2025-01-31 a la(s) 13.24.00.png">
            <a:extLst>
              <a:ext uri="{FF2B5EF4-FFF2-40B4-BE49-F238E27FC236}">
                <a16:creationId xmlns:a16="http://schemas.microsoft.com/office/drawing/2014/main" id="{2556EFE8-43BA-50E4-B556-A41A76D28E7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48958" y="1293278"/>
            <a:ext cx="215640" cy="223200"/>
          </a:xfrm>
          <a:prstGeom prst="rect">
            <a:avLst/>
          </a:prstGeom>
          <a:ln w="12600">
            <a:noFill/>
          </a:ln>
        </p:spPr>
      </p:pic>
      <p:sp>
        <p:nvSpPr>
          <p:cNvPr id="512" name="CustomShape 86">
            <a:extLst>
              <a:ext uri="{FF2B5EF4-FFF2-40B4-BE49-F238E27FC236}">
                <a16:creationId xmlns:a16="http://schemas.microsoft.com/office/drawing/2014/main" id="{C986D807-FE50-425F-B68F-955CB5993310}"/>
              </a:ext>
            </a:extLst>
          </p:cNvPr>
          <p:cNvSpPr/>
          <p:nvPr/>
        </p:nvSpPr>
        <p:spPr>
          <a:xfrm>
            <a:off x="7587059" y="1616918"/>
            <a:ext cx="139077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Att</a:t>
            </a:r>
            <a:endParaRPr lang="es-ES" sz="800" spc="-1" dirty="0">
              <a:latin typeface="Arial"/>
            </a:endParaRPr>
          </a:p>
        </p:txBody>
      </p:sp>
      <p:sp>
        <p:nvSpPr>
          <p:cNvPr id="513" name="Line 38">
            <a:extLst>
              <a:ext uri="{FF2B5EF4-FFF2-40B4-BE49-F238E27FC236}">
                <a16:creationId xmlns:a16="http://schemas.microsoft.com/office/drawing/2014/main" id="{E719BE49-DC55-80ED-EDEA-C6DAC14307C3}"/>
              </a:ext>
            </a:extLst>
          </p:cNvPr>
          <p:cNvSpPr/>
          <p:nvPr/>
        </p:nvSpPr>
        <p:spPr>
          <a:xfrm>
            <a:off x="7293622" y="1411292"/>
            <a:ext cx="18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14" name="Line 38">
            <a:extLst>
              <a:ext uri="{FF2B5EF4-FFF2-40B4-BE49-F238E27FC236}">
                <a16:creationId xmlns:a16="http://schemas.microsoft.com/office/drawing/2014/main" id="{29FD5E75-F38B-8869-56E3-15F3C7F5B5D2}"/>
              </a:ext>
            </a:extLst>
          </p:cNvPr>
          <p:cNvSpPr/>
          <p:nvPr/>
        </p:nvSpPr>
        <p:spPr>
          <a:xfrm>
            <a:off x="6814828" y="1424481"/>
            <a:ext cx="18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15" name="CuadroTexto 514">
            <a:extLst>
              <a:ext uri="{FF2B5EF4-FFF2-40B4-BE49-F238E27FC236}">
                <a16:creationId xmlns:a16="http://schemas.microsoft.com/office/drawing/2014/main" id="{67E9251A-2DAC-D806-2AFD-96795685F2EA}"/>
              </a:ext>
            </a:extLst>
          </p:cNvPr>
          <p:cNvSpPr txBox="1"/>
          <p:nvPr/>
        </p:nvSpPr>
        <p:spPr>
          <a:xfrm>
            <a:off x="6562843" y="1768783"/>
            <a:ext cx="818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+ 11 dBm</a:t>
            </a:r>
            <a:endParaRPr lang="en-GB" sz="800" dirty="0"/>
          </a:p>
        </p:txBody>
      </p:sp>
      <p:sp>
        <p:nvSpPr>
          <p:cNvPr id="516" name="CuadroTexto 515">
            <a:extLst>
              <a:ext uri="{FF2B5EF4-FFF2-40B4-BE49-F238E27FC236}">
                <a16:creationId xmlns:a16="http://schemas.microsoft.com/office/drawing/2014/main" id="{69CAEAFA-567A-6129-D70A-4A0394832E2C}"/>
              </a:ext>
            </a:extLst>
          </p:cNvPr>
          <p:cNvSpPr txBox="1"/>
          <p:nvPr/>
        </p:nvSpPr>
        <p:spPr>
          <a:xfrm>
            <a:off x="5962148" y="1748968"/>
            <a:ext cx="650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+ 10 dBm</a:t>
            </a:r>
            <a:endParaRPr lang="en-GB" sz="800" dirty="0"/>
          </a:p>
        </p:txBody>
      </p:sp>
      <p:sp>
        <p:nvSpPr>
          <p:cNvPr id="517" name="CuadroTexto 516">
            <a:extLst>
              <a:ext uri="{FF2B5EF4-FFF2-40B4-BE49-F238E27FC236}">
                <a16:creationId xmlns:a16="http://schemas.microsoft.com/office/drawing/2014/main" id="{D5113532-D9E7-9C5B-1D45-AD3E380518AC}"/>
              </a:ext>
            </a:extLst>
          </p:cNvPr>
          <p:cNvSpPr txBox="1"/>
          <p:nvPr/>
        </p:nvSpPr>
        <p:spPr>
          <a:xfrm>
            <a:off x="1196946" y="1858931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+2 dBm</a:t>
            </a:r>
            <a:endParaRPr lang="en-GB" sz="800" dirty="0"/>
          </a:p>
        </p:txBody>
      </p:sp>
      <p:sp>
        <p:nvSpPr>
          <p:cNvPr id="518" name="CuadroTexto 517">
            <a:extLst>
              <a:ext uri="{FF2B5EF4-FFF2-40B4-BE49-F238E27FC236}">
                <a16:creationId xmlns:a16="http://schemas.microsoft.com/office/drawing/2014/main" id="{DA35EA17-65FD-15E4-ECCB-949DA2234DF6}"/>
              </a:ext>
            </a:extLst>
          </p:cNvPr>
          <p:cNvSpPr txBox="1"/>
          <p:nvPr/>
        </p:nvSpPr>
        <p:spPr>
          <a:xfrm>
            <a:off x="2104062" y="1907945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-6 dBm</a:t>
            </a:r>
            <a:endParaRPr lang="en-GB" sz="800" dirty="0"/>
          </a:p>
        </p:txBody>
      </p:sp>
      <p:sp>
        <p:nvSpPr>
          <p:cNvPr id="519" name="CuadroTexto 518">
            <a:extLst>
              <a:ext uri="{FF2B5EF4-FFF2-40B4-BE49-F238E27FC236}">
                <a16:creationId xmlns:a16="http://schemas.microsoft.com/office/drawing/2014/main" id="{B8167417-C2A7-8153-01E3-E0CFF44C6046}"/>
              </a:ext>
            </a:extLst>
          </p:cNvPr>
          <p:cNvSpPr txBox="1"/>
          <p:nvPr/>
        </p:nvSpPr>
        <p:spPr>
          <a:xfrm>
            <a:off x="2854110" y="1907422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+14 dBm</a:t>
            </a:r>
            <a:endParaRPr lang="en-GB" sz="800" dirty="0"/>
          </a:p>
        </p:txBody>
      </p:sp>
      <p:sp>
        <p:nvSpPr>
          <p:cNvPr id="520" name="CuadroTexto 519">
            <a:extLst>
              <a:ext uri="{FF2B5EF4-FFF2-40B4-BE49-F238E27FC236}">
                <a16:creationId xmlns:a16="http://schemas.microsoft.com/office/drawing/2014/main" id="{B121286C-05C4-7B64-12E8-69483A667573}"/>
              </a:ext>
            </a:extLst>
          </p:cNvPr>
          <p:cNvSpPr txBox="1"/>
          <p:nvPr/>
        </p:nvSpPr>
        <p:spPr>
          <a:xfrm>
            <a:off x="3554142" y="1946038"/>
            <a:ext cx="598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+13 dBm</a:t>
            </a:r>
            <a:endParaRPr lang="en-GB" sz="800" dirty="0"/>
          </a:p>
        </p:txBody>
      </p:sp>
      <p:sp>
        <p:nvSpPr>
          <p:cNvPr id="521" name="CuadroTexto 520">
            <a:extLst>
              <a:ext uri="{FF2B5EF4-FFF2-40B4-BE49-F238E27FC236}">
                <a16:creationId xmlns:a16="http://schemas.microsoft.com/office/drawing/2014/main" id="{D3B56072-C0A8-E238-9A1B-36090FF44B16}"/>
              </a:ext>
            </a:extLst>
          </p:cNvPr>
          <p:cNvSpPr txBox="1"/>
          <p:nvPr/>
        </p:nvSpPr>
        <p:spPr>
          <a:xfrm>
            <a:off x="2435963" y="1116378"/>
            <a:ext cx="11621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+27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22" name="CuadroTexto 521">
            <a:extLst>
              <a:ext uri="{FF2B5EF4-FFF2-40B4-BE49-F238E27FC236}">
                <a16:creationId xmlns:a16="http://schemas.microsoft.com/office/drawing/2014/main" id="{B646FCD7-56B0-4489-B6FA-CD990D3F8DAA}"/>
              </a:ext>
            </a:extLst>
          </p:cNvPr>
          <p:cNvSpPr txBox="1"/>
          <p:nvPr/>
        </p:nvSpPr>
        <p:spPr>
          <a:xfrm>
            <a:off x="6981705" y="2698321"/>
            <a:ext cx="11859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 = +18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23" name="CuadroTexto 522">
            <a:extLst>
              <a:ext uri="{FF2B5EF4-FFF2-40B4-BE49-F238E27FC236}">
                <a16:creationId xmlns:a16="http://schemas.microsoft.com/office/drawing/2014/main" id="{B42E3B45-218E-C558-4B77-38BA1100EB97}"/>
              </a:ext>
            </a:extLst>
          </p:cNvPr>
          <p:cNvSpPr txBox="1"/>
          <p:nvPr/>
        </p:nvSpPr>
        <p:spPr>
          <a:xfrm>
            <a:off x="3711190" y="2648156"/>
            <a:ext cx="117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 =  +23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24" name="CuadroTexto 523">
            <a:extLst>
              <a:ext uri="{FF2B5EF4-FFF2-40B4-BE49-F238E27FC236}">
                <a16:creationId xmlns:a16="http://schemas.microsoft.com/office/drawing/2014/main" id="{E61D2FC3-51DD-F303-26B9-8F969CB3AFD4}"/>
              </a:ext>
            </a:extLst>
          </p:cNvPr>
          <p:cNvSpPr txBox="1"/>
          <p:nvPr/>
        </p:nvSpPr>
        <p:spPr>
          <a:xfrm>
            <a:off x="-81054" y="4813699"/>
            <a:ext cx="335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rgbClr val="FF0000"/>
                </a:solidFill>
              </a:rPr>
              <a:t>Máximo entrada para no saturar el primer amplificador =  +14.1 dBm</a:t>
            </a:r>
          </a:p>
          <a:p>
            <a:r>
              <a:rPr lang="es-ES" sz="800" dirty="0">
                <a:solidFill>
                  <a:srgbClr val="FF0000"/>
                </a:solidFill>
              </a:rPr>
              <a:t>Máximo entrada para no saturar el segundo amplificador = +6.5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25" name="CuadroTexto 524">
            <a:extLst>
              <a:ext uri="{FF2B5EF4-FFF2-40B4-BE49-F238E27FC236}">
                <a16:creationId xmlns:a16="http://schemas.microsoft.com/office/drawing/2014/main" id="{23909D91-7B62-BD82-990C-9DCB1F30C5E6}"/>
              </a:ext>
            </a:extLst>
          </p:cNvPr>
          <p:cNvSpPr txBox="1"/>
          <p:nvPr/>
        </p:nvSpPr>
        <p:spPr>
          <a:xfrm>
            <a:off x="6639563" y="1049265"/>
            <a:ext cx="12204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err="1">
                <a:solidFill>
                  <a:srgbClr val="FF0000"/>
                </a:solidFill>
              </a:rPr>
              <a:t>Pout</a:t>
            </a:r>
            <a:r>
              <a:rPr lang="es-ES" sz="800" dirty="0">
                <a:solidFill>
                  <a:srgbClr val="FF0000"/>
                </a:solidFill>
              </a:rPr>
              <a:t> 1dB= +20 dBm</a:t>
            </a:r>
            <a:endParaRPr lang="en-GB" sz="800" dirty="0">
              <a:solidFill>
                <a:srgbClr val="FF0000"/>
              </a:solidFill>
            </a:endParaRPr>
          </a:p>
        </p:txBody>
      </p:sp>
      <p:sp>
        <p:nvSpPr>
          <p:cNvPr id="531" name="Abrir llave 530">
            <a:extLst>
              <a:ext uri="{FF2B5EF4-FFF2-40B4-BE49-F238E27FC236}">
                <a16:creationId xmlns:a16="http://schemas.microsoft.com/office/drawing/2014/main" id="{2E12C2DC-EE44-990E-9944-ECB360027A59}"/>
              </a:ext>
            </a:extLst>
          </p:cNvPr>
          <p:cNvSpPr/>
          <p:nvPr/>
        </p:nvSpPr>
        <p:spPr>
          <a:xfrm rot="16200000">
            <a:off x="3251707" y="3312332"/>
            <a:ext cx="389040" cy="2952728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CustomShape 22">
            <a:extLst>
              <a:ext uri="{FF2B5EF4-FFF2-40B4-BE49-F238E27FC236}">
                <a16:creationId xmlns:a16="http://schemas.microsoft.com/office/drawing/2014/main" id="{545BF695-A2A3-6EEC-2841-70E77490AF8C}"/>
              </a:ext>
            </a:extLst>
          </p:cNvPr>
          <p:cNvSpPr/>
          <p:nvPr/>
        </p:nvSpPr>
        <p:spPr>
          <a:xfrm>
            <a:off x="3216990" y="5008107"/>
            <a:ext cx="66382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+1.1 dB</a:t>
            </a:r>
            <a:endParaRPr lang="es-ES" sz="800" spc="-1" dirty="0">
              <a:latin typeface="Arial"/>
            </a:endParaRPr>
          </a:p>
        </p:txBody>
      </p:sp>
      <p:sp>
        <p:nvSpPr>
          <p:cNvPr id="547" name="CustomShape 22">
            <a:extLst>
              <a:ext uri="{FF2B5EF4-FFF2-40B4-BE49-F238E27FC236}">
                <a16:creationId xmlns:a16="http://schemas.microsoft.com/office/drawing/2014/main" id="{7175BB5E-C5E3-9B95-631E-81C6C88C8B8D}"/>
              </a:ext>
            </a:extLst>
          </p:cNvPr>
          <p:cNvSpPr/>
          <p:nvPr/>
        </p:nvSpPr>
        <p:spPr>
          <a:xfrm>
            <a:off x="1888176" y="4392668"/>
            <a:ext cx="513495" cy="24622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-0.4 dB</a:t>
            </a:r>
            <a:endParaRPr lang="es-ES" sz="800" spc="-1" dirty="0">
              <a:latin typeface="Arial"/>
            </a:endParaRPr>
          </a:p>
        </p:txBody>
      </p:sp>
      <p:sp>
        <p:nvSpPr>
          <p:cNvPr id="548" name="CustomShape 22">
            <a:extLst>
              <a:ext uri="{FF2B5EF4-FFF2-40B4-BE49-F238E27FC236}">
                <a16:creationId xmlns:a16="http://schemas.microsoft.com/office/drawing/2014/main" id="{0BD55599-DEDE-FC33-9FB4-430A87021738}"/>
              </a:ext>
            </a:extLst>
          </p:cNvPr>
          <p:cNvSpPr/>
          <p:nvPr/>
        </p:nvSpPr>
        <p:spPr>
          <a:xfrm>
            <a:off x="4925157" y="4410905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-0.4 dB</a:t>
            </a:r>
            <a:endParaRPr lang="es-ES" sz="800" spc="-1" dirty="0">
              <a:latin typeface="Arial"/>
            </a:endParaRPr>
          </a:p>
        </p:txBody>
      </p:sp>
      <p:sp>
        <p:nvSpPr>
          <p:cNvPr id="549" name="CustomShape 22">
            <a:extLst>
              <a:ext uri="{FF2B5EF4-FFF2-40B4-BE49-F238E27FC236}">
                <a16:creationId xmlns:a16="http://schemas.microsoft.com/office/drawing/2014/main" id="{58549F10-65E3-7E00-8EE6-7E247E59ED37}"/>
              </a:ext>
            </a:extLst>
          </p:cNvPr>
          <p:cNvSpPr/>
          <p:nvPr/>
        </p:nvSpPr>
        <p:spPr>
          <a:xfrm>
            <a:off x="5467241" y="4410905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-7 dB</a:t>
            </a:r>
            <a:endParaRPr lang="es-ES" sz="800" spc="-1" dirty="0">
              <a:latin typeface="Arial"/>
            </a:endParaRPr>
          </a:p>
        </p:txBody>
      </p:sp>
      <p:sp>
        <p:nvSpPr>
          <p:cNvPr id="551" name="CustomShape 22">
            <a:extLst>
              <a:ext uri="{FF2B5EF4-FFF2-40B4-BE49-F238E27FC236}">
                <a16:creationId xmlns:a16="http://schemas.microsoft.com/office/drawing/2014/main" id="{47B0CBF6-3743-FD1A-441B-CAB8E52F319F}"/>
              </a:ext>
            </a:extLst>
          </p:cNvPr>
          <p:cNvSpPr/>
          <p:nvPr/>
        </p:nvSpPr>
        <p:spPr>
          <a:xfrm>
            <a:off x="6950754" y="4418031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+18 dB</a:t>
            </a:r>
            <a:endParaRPr lang="es-ES" sz="800" spc="-1" dirty="0">
              <a:latin typeface="Arial"/>
            </a:endParaRPr>
          </a:p>
        </p:txBody>
      </p:sp>
      <p:sp>
        <p:nvSpPr>
          <p:cNvPr id="552" name="CustomShape 22">
            <a:extLst>
              <a:ext uri="{FF2B5EF4-FFF2-40B4-BE49-F238E27FC236}">
                <a16:creationId xmlns:a16="http://schemas.microsoft.com/office/drawing/2014/main" id="{9916FC71-6B77-8EB4-0802-7DCA629764D6}"/>
              </a:ext>
            </a:extLst>
          </p:cNvPr>
          <p:cNvSpPr/>
          <p:nvPr/>
        </p:nvSpPr>
        <p:spPr>
          <a:xfrm>
            <a:off x="7633674" y="4418031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-0.6 dB</a:t>
            </a:r>
            <a:endParaRPr lang="es-ES" sz="800" spc="-1" dirty="0">
              <a:latin typeface="Arial"/>
            </a:endParaRPr>
          </a:p>
        </p:txBody>
      </p:sp>
      <p:sp>
        <p:nvSpPr>
          <p:cNvPr id="553" name="Abrir llave 552">
            <a:extLst>
              <a:ext uri="{FF2B5EF4-FFF2-40B4-BE49-F238E27FC236}">
                <a16:creationId xmlns:a16="http://schemas.microsoft.com/office/drawing/2014/main" id="{022ECA9D-CEBF-CEC4-58BB-E70DA32CE3F2}"/>
              </a:ext>
            </a:extLst>
          </p:cNvPr>
          <p:cNvSpPr/>
          <p:nvPr/>
        </p:nvSpPr>
        <p:spPr>
          <a:xfrm rot="16200000">
            <a:off x="6139092" y="3599880"/>
            <a:ext cx="378346" cy="233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CustomShape 22">
            <a:extLst>
              <a:ext uri="{FF2B5EF4-FFF2-40B4-BE49-F238E27FC236}">
                <a16:creationId xmlns:a16="http://schemas.microsoft.com/office/drawing/2014/main" id="{F892FC74-497A-6FA8-7FB1-D7480A0C6BF6}"/>
              </a:ext>
            </a:extLst>
          </p:cNvPr>
          <p:cNvSpPr/>
          <p:nvPr/>
        </p:nvSpPr>
        <p:spPr>
          <a:xfrm>
            <a:off x="5916283" y="4980344"/>
            <a:ext cx="853736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+10.6 dB</a:t>
            </a:r>
            <a:endParaRPr lang="es-ES" sz="800" spc="-1" dirty="0">
              <a:latin typeface="Arial"/>
            </a:endParaRPr>
          </a:p>
        </p:txBody>
      </p:sp>
      <p:sp>
        <p:nvSpPr>
          <p:cNvPr id="555" name="CustomShape 22">
            <a:extLst>
              <a:ext uri="{FF2B5EF4-FFF2-40B4-BE49-F238E27FC236}">
                <a16:creationId xmlns:a16="http://schemas.microsoft.com/office/drawing/2014/main" id="{104B3572-54BE-3743-3ACC-4935C8B1EB20}"/>
              </a:ext>
            </a:extLst>
          </p:cNvPr>
          <p:cNvSpPr/>
          <p:nvPr/>
        </p:nvSpPr>
        <p:spPr>
          <a:xfrm>
            <a:off x="3012299" y="4394038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-0.5 dB</a:t>
            </a:r>
            <a:endParaRPr lang="es-ES" sz="800" spc="-1" dirty="0">
              <a:latin typeface="Arial"/>
            </a:endParaRPr>
          </a:p>
        </p:txBody>
      </p:sp>
      <p:sp>
        <p:nvSpPr>
          <p:cNvPr id="556" name="CustomShape 22">
            <a:extLst>
              <a:ext uri="{FF2B5EF4-FFF2-40B4-BE49-F238E27FC236}">
                <a16:creationId xmlns:a16="http://schemas.microsoft.com/office/drawing/2014/main" id="{21CB1F3E-FB4B-F3BE-853A-092EB9A9CCA1}"/>
              </a:ext>
            </a:extLst>
          </p:cNvPr>
          <p:cNvSpPr/>
          <p:nvPr/>
        </p:nvSpPr>
        <p:spPr>
          <a:xfrm>
            <a:off x="3653303" y="4412326"/>
            <a:ext cx="658213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+11.5 dB</a:t>
            </a:r>
            <a:endParaRPr lang="es-ES" sz="800" spc="-1" dirty="0">
              <a:latin typeface="Arial"/>
            </a:endParaRPr>
          </a:p>
        </p:txBody>
      </p:sp>
      <p:sp>
        <p:nvSpPr>
          <p:cNvPr id="557" name="CustomShape 22">
            <a:extLst>
              <a:ext uri="{FF2B5EF4-FFF2-40B4-BE49-F238E27FC236}">
                <a16:creationId xmlns:a16="http://schemas.microsoft.com/office/drawing/2014/main" id="{AE9D38BA-C36F-72F1-4A62-B54FFB910182}"/>
              </a:ext>
            </a:extLst>
          </p:cNvPr>
          <p:cNvSpPr/>
          <p:nvPr/>
        </p:nvSpPr>
        <p:spPr>
          <a:xfrm>
            <a:off x="4336224" y="4412326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-7 dB</a:t>
            </a:r>
            <a:endParaRPr lang="es-ES" sz="800" spc="-1" dirty="0">
              <a:latin typeface="Arial"/>
            </a:endParaRPr>
          </a:p>
        </p:txBody>
      </p:sp>
      <p:sp>
        <p:nvSpPr>
          <p:cNvPr id="558" name="CustomShape 22">
            <a:extLst>
              <a:ext uri="{FF2B5EF4-FFF2-40B4-BE49-F238E27FC236}">
                <a16:creationId xmlns:a16="http://schemas.microsoft.com/office/drawing/2014/main" id="{3FB1A804-02B2-C0C0-7351-5D85F7C22E56}"/>
              </a:ext>
            </a:extLst>
          </p:cNvPr>
          <p:cNvSpPr/>
          <p:nvPr/>
        </p:nvSpPr>
        <p:spPr>
          <a:xfrm>
            <a:off x="2395742" y="4393422"/>
            <a:ext cx="59415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spc="-1" dirty="0">
                <a:latin typeface="Open Sans Regular"/>
                <a:ea typeface="Open Sans Regular"/>
              </a:rPr>
              <a:t>G = -2.5 dB</a:t>
            </a:r>
            <a:endParaRPr lang="es-ES" sz="800" spc="-1" dirty="0">
              <a:latin typeface="Arial"/>
            </a:endParaRPr>
          </a:p>
        </p:txBody>
      </p:sp>
      <p:sp>
        <p:nvSpPr>
          <p:cNvPr id="565" name="CustomShape 93">
            <a:extLst>
              <a:ext uri="{FF2B5EF4-FFF2-40B4-BE49-F238E27FC236}">
                <a16:creationId xmlns:a16="http://schemas.microsoft.com/office/drawing/2014/main" id="{0082A056-3822-7324-28A0-D5185A254396}"/>
              </a:ext>
            </a:extLst>
          </p:cNvPr>
          <p:cNvSpPr/>
          <p:nvPr/>
        </p:nvSpPr>
        <p:spPr>
          <a:xfrm>
            <a:off x="5470564" y="2702390"/>
            <a:ext cx="2750427" cy="760320"/>
          </a:xfrm>
          <a:prstGeom prst="rect">
            <a:avLst/>
          </a:prstGeom>
          <a:solidFill>
            <a:srgbClr val="00B050">
              <a:alpha val="15000"/>
            </a:srgbClr>
          </a:solidFill>
          <a:ln w="12600">
            <a:solidFill>
              <a:srgbClr val="306C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572" name="CustomShape 136">
            <a:extLst>
              <a:ext uri="{FF2B5EF4-FFF2-40B4-BE49-F238E27FC236}">
                <a16:creationId xmlns:a16="http://schemas.microsoft.com/office/drawing/2014/main" id="{16442222-30AC-FBAD-21DC-BC5C51C02AE8}"/>
              </a:ext>
            </a:extLst>
          </p:cNvPr>
          <p:cNvSpPr/>
          <p:nvPr/>
        </p:nvSpPr>
        <p:spPr>
          <a:xfrm>
            <a:off x="5316053" y="3565828"/>
            <a:ext cx="698846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RF</a:t>
            </a:r>
            <a:r>
              <a:rPr lang="es-ES" sz="500" b="1" spc="-1" dirty="0">
                <a:solidFill>
                  <a:srgbClr val="6ED29B"/>
                </a:solidFill>
                <a:latin typeface="+mj-lt"/>
                <a:ea typeface="Open Sans Regular"/>
              </a:rPr>
              <a:t>2</a:t>
            </a:r>
            <a:r>
              <a:rPr lang="es-ES" sz="800" b="1" spc="-1" dirty="0">
                <a:solidFill>
                  <a:srgbClr val="6ED29B"/>
                </a:solidFill>
                <a:latin typeface="+mj-lt"/>
                <a:ea typeface="Open Sans Regular"/>
              </a:rPr>
              <a:t> = 297 MHz</a:t>
            </a:r>
          </a:p>
        </p:txBody>
      </p:sp>
      <p:sp>
        <p:nvSpPr>
          <p:cNvPr id="576" name="CuadroTexto 575">
            <a:extLst>
              <a:ext uri="{FF2B5EF4-FFF2-40B4-BE49-F238E27FC236}">
                <a16:creationId xmlns:a16="http://schemas.microsoft.com/office/drawing/2014/main" id="{12A7CCE3-DF2B-4856-C139-14D7C42E8C8D}"/>
              </a:ext>
            </a:extLst>
          </p:cNvPr>
          <p:cNvSpPr txBox="1"/>
          <p:nvPr/>
        </p:nvSpPr>
        <p:spPr>
          <a:xfrm>
            <a:off x="4574218" y="2363494"/>
            <a:ext cx="948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LO</a:t>
            </a:r>
            <a:r>
              <a:rPr lang="es-ES" sz="400" b="1" dirty="0"/>
              <a:t>1</a:t>
            </a:r>
            <a:r>
              <a:rPr lang="es-ES" sz="800" b="1" dirty="0"/>
              <a:t>=1.428 GHz</a:t>
            </a:r>
            <a:endParaRPr lang="en-GB" sz="700" b="1" dirty="0"/>
          </a:p>
        </p:txBody>
      </p:sp>
      <p:sp>
        <p:nvSpPr>
          <p:cNvPr id="579" name="CuadroTexto 578">
            <a:extLst>
              <a:ext uri="{FF2B5EF4-FFF2-40B4-BE49-F238E27FC236}">
                <a16:creationId xmlns:a16="http://schemas.microsoft.com/office/drawing/2014/main" id="{0E0A17BF-E54B-7C74-4EA7-AD512F4866CC}"/>
              </a:ext>
            </a:extLst>
          </p:cNvPr>
          <p:cNvSpPr txBox="1"/>
          <p:nvPr/>
        </p:nvSpPr>
        <p:spPr>
          <a:xfrm>
            <a:off x="5672874" y="2268017"/>
            <a:ext cx="948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LO</a:t>
            </a:r>
            <a:r>
              <a:rPr lang="es-ES" sz="400" b="1" dirty="0"/>
              <a:t>2</a:t>
            </a:r>
            <a:r>
              <a:rPr lang="es-ES" sz="800" b="1" dirty="0"/>
              <a:t>=357 MHz</a:t>
            </a:r>
            <a:endParaRPr lang="en-GB" sz="700" b="1" dirty="0"/>
          </a:p>
        </p:txBody>
      </p:sp>
    </p:spTree>
    <p:extLst>
      <p:ext uri="{BB962C8B-B14F-4D97-AF65-F5344CB8AC3E}">
        <p14:creationId xmlns:p14="http://schemas.microsoft.com/office/powerpoint/2010/main" val="392388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8"/>
          <p:cNvSpPr txBox="1">
            <a:spLocks noGrp="1"/>
          </p:cNvSpPr>
          <p:nvPr>
            <p:ph type="title" idx="8"/>
          </p:nvPr>
        </p:nvSpPr>
        <p:spPr>
          <a:xfrm>
            <a:off x="1921470" y="2199039"/>
            <a:ext cx="100461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81" name="Google Shape;181;p38"/>
          <p:cNvSpPr txBox="1">
            <a:spLocks noGrp="1"/>
          </p:cNvSpPr>
          <p:nvPr>
            <p:ph type="title" idx="2"/>
          </p:nvPr>
        </p:nvSpPr>
        <p:spPr>
          <a:xfrm>
            <a:off x="1921470" y="1203827"/>
            <a:ext cx="100461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5" name="Google Shape;185;p38"/>
          <p:cNvSpPr txBox="1">
            <a:spLocks noGrp="1"/>
          </p:cNvSpPr>
          <p:nvPr>
            <p:ph type="ctrTitle" idx="9"/>
          </p:nvPr>
        </p:nvSpPr>
        <p:spPr>
          <a:xfrm rot="5400000">
            <a:off x="6999112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87" name="Google Shape;187;p38"/>
          <p:cNvSpPr txBox="1">
            <a:spLocks noGrp="1"/>
          </p:cNvSpPr>
          <p:nvPr>
            <p:ph type="ctrTitle" idx="6"/>
          </p:nvPr>
        </p:nvSpPr>
        <p:spPr>
          <a:xfrm>
            <a:off x="3432897" y="2199039"/>
            <a:ext cx="386405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2500" dirty="0"/>
              <a:t>Esquema del montaje</a:t>
            </a:r>
          </a:p>
        </p:txBody>
      </p:sp>
      <p:sp>
        <p:nvSpPr>
          <p:cNvPr id="188" name="Google Shape;188;p38"/>
          <p:cNvSpPr txBox="1">
            <a:spLocks noGrp="1"/>
          </p:cNvSpPr>
          <p:nvPr>
            <p:ph type="ctrTitle"/>
          </p:nvPr>
        </p:nvSpPr>
        <p:spPr>
          <a:xfrm>
            <a:off x="3432897" y="1203827"/>
            <a:ext cx="371583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1100"/>
              <a:buFont typeface="Arial"/>
            </a:pPr>
            <a:endParaRPr sz="2500" dirty="0"/>
          </a:p>
          <a:p>
            <a:r>
              <a:rPr lang="es-ES" sz="2500" dirty="0"/>
              <a:t>Linealidad electrónica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D2007171-8C7E-3626-DDB7-6F27BB7EAE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08688" y="4767263"/>
            <a:ext cx="406662" cy="274637"/>
          </a:xfrm>
        </p:spPr>
        <p:txBody>
          <a:bodyPr/>
          <a:lstStyle/>
          <a:p>
            <a:fld id="{8CAC6F0A-3CD0-45C6-BCB8-134C48A3D246}" type="slidenum">
              <a:rPr lang="es-ES" smtClean="0"/>
              <a:t>2</a:t>
            </a:fld>
            <a:endParaRPr lang="es-ES" dirty="0"/>
          </a:p>
        </p:txBody>
      </p:sp>
      <p:sp>
        <p:nvSpPr>
          <p:cNvPr id="3" name="Google Shape;187;p38">
            <a:extLst>
              <a:ext uri="{FF2B5EF4-FFF2-40B4-BE49-F238E27FC236}">
                <a16:creationId xmlns:a16="http://schemas.microsoft.com/office/drawing/2014/main" id="{77088420-8720-4BB7-0167-EC1E7EE21BD7}"/>
              </a:ext>
            </a:extLst>
          </p:cNvPr>
          <p:cNvSpPr txBox="1">
            <a:spLocks/>
          </p:cNvSpPr>
          <p:nvPr/>
        </p:nvSpPr>
        <p:spPr>
          <a:xfrm>
            <a:off x="3432897" y="3194251"/>
            <a:ext cx="386405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500" dirty="0"/>
              <a:t>Lista tareas</a:t>
            </a:r>
          </a:p>
        </p:txBody>
      </p:sp>
      <p:sp>
        <p:nvSpPr>
          <p:cNvPr id="4" name="Google Shape;180;p38">
            <a:extLst>
              <a:ext uri="{FF2B5EF4-FFF2-40B4-BE49-F238E27FC236}">
                <a16:creationId xmlns:a16="http://schemas.microsoft.com/office/drawing/2014/main" id="{46E8A126-6C64-2497-0637-E44640DBCC82}"/>
              </a:ext>
            </a:extLst>
          </p:cNvPr>
          <p:cNvSpPr txBox="1">
            <a:spLocks/>
          </p:cNvSpPr>
          <p:nvPr/>
        </p:nvSpPr>
        <p:spPr>
          <a:xfrm>
            <a:off x="1921470" y="3194251"/>
            <a:ext cx="100461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F9FE-60B4-F10F-B58D-2B868D1C6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96082E23-CED8-B467-4623-691029F3D00A}"/>
              </a:ext>
            </a:extLst>
          </p:cNvPr>
          <p:cNvSpPr/>
          <p:nvPr/>
        </p:nvSpPr>
        <p:spPr>
          <a:xfrm rot="-54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8198BEEE-A530-D707-07DA-18207A3F3D9E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IFIC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8F6BB2E9-FEBD-DF03-25B5-02A8C9765CFB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CE2D88-05CD-03D3-C4B4-47EEF86B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5" y="1067950"/>
            <a:ext cx="7209692" cy="40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0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3D287713-239F-7FF1-1882-8C5EEB1209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4</a:t>
            </a:fld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3B3D45B-DC4B-B691-589A-DF6646E4F98A}"/>
              </a:ext>
            </a:extLst>
          </p:cNvPr>
          <p:cNvSpPr txBox="1"/>
          <p:nvPr/>
        </p:nvSpPr>
        <p:spPr>
          <a:xfrm>
            <a:off x="316523" y="862427"/>
            <a:ext cx="8592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Linealidad IFIC cambiando la atenuación del DSA. Double </a:t>
            </a:r>
            <a:r>
              <a:rPr lang="es-ES_tradnl" dirty="0" err="1"/>
              <a:t>downconversion</a:t>
            </a:r>
            <a:r>
              <a:rPr lang="es-ES_tradnl" dirty="0"/>
              <a:t>.</a:t>
            </a:r>
            <a:endParaRPr lang="en-GB" dirty="0"/>
          </a:p>
        </p:txBody>
      </p:sp>
      <p:sp>
        <p:nvSpPr>
          <p:cNvPr id="30" name="Google Shape;237;p42">
            <a:extLst>
              <a:ext uri="{FF2B5EF4-FFF2-40B4-BE49-F238E27FC236}">
                <a16:creationId xmlns:a16="http://schemas.microsoft.com/office/drawing/2014/main" id="{C103A32E-FC94-454D-B19F-F4A2E6BDA371}"/>
              </a:ext>
            </a:extLst>
          </p:cNvPr>
          <p:cNvSpPr/>
          <p:nvPr/>
        </p:nvSpPr>
        <p:spPr>
          <a:xfrm rot="162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39;p42">
            <a:extLst>
              <a:ext uri="{FF2B5EF4-FFF2-40B4-BE49-F238E27FC236}">
                <a16:creationId xmlns:a16="http://schemas.microsoft.com/office/drawing/2014/main" id="{1CE016DB-C9F0-7192-44C0-70D2FB774AA6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IFIC</a:t>
            </a:r>
          </a:p>
        </p:txBody>
      </p:sp>
      <p:sp>
        <p:nvSpPr>
          <p:cNvPr id="32" name="Google Shape;239;p42">
            <a:extLst>
              <a:ext uri="{FF2B5EF4-FFF2-40B4-BE49-F238E27FC236}">
                <a16:creationId xmlns:a16="http://schemas.microsoft.com/office/drawing/2014/main" id="{2A166278-872C-BE22-02C4-CC9007C79F91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69634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Linealidad de la entrada de potencia a la entrada en la línea Y 1DC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7D8207F6-2F5E-1AE4-4C6B-0A3183A5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04" y="1432277"/>
            <a:ext cx="9383778" cy="37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1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D5D85-3460-2AAA-3A32-9D8E6E4BD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70373684-0A14-5BA7-FE50-7E0C52FF2CF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5</a:t>
            </a:fld>
            <a:endParaRPr lang="es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174DAF0-0358-F446-C001-9C3FAAAD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65760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73A5F97-E9A6-0854-F594-0C4B87A70D57}"/>
              </a:ext>
            </a:extLst>
          </p:cNvPr>
          <p:cNvSpPr txBox="1"/>
          <p:nvPr/>
        </p:nvSpPr>
        <p:spPr>
          <a:xfrm>
            <a:off x="316523" y="862427"/>
            <a:ext cx="8592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Linealidad IFIC cambiando la atenuación del DSA. Double </a:t>
            </a:r>
            <a:r>
              <a:rPr lang="es-ES_tradnl" dirty="0" err="1"/>
              <a:t>downconversion</a:t>
            </a:r>
            <a:r>
              <a:rPr lang="es-ES_tradnl" dirty="0"/>
              <a:t>.</a:t>
            </a:r>
            <a:endParaRPr lang="en-GB" dirty="0"/>
          </a:p>
        </p:txBody>
      </p:sp>
      <p:sp>
        <p:nvSpPr>
          <p:cNvPr id="30" name="Google Shape;237;p42">
            <a:extLst>
              <a:ext uri="{FF2B5EF4-FFF2-40B4-BE49-F238E27FC236}">
                <a16:creationId xmlns:a16="http://schemas.microsoft.com/office/drawing/2014/main" id="{E014FD7D-1AE2-60F6-F2B3-E65A09EE5416}"/>
              </a:ext>
            </a:extLst>
          </p:cNvPr>
          <p:cNvSpPr/>
          <p:nvPr/>
        </p:nvSpPr>
        <p:spPr>
          <a:xfrm rot="162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39;p42">
            <a:extLst>
              <a:ext uri="{FF2B5EF4-FFF2-40B4-BE49-F238E27FC236}">
                <a16:creationId xmlns:a16="http://schemas.microsoft.com/office/drawing/2014/main" id="{CDE6BD86-3D39-3583-F58B-26D570F240D5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IFIC</a:t>
            </a:r>
          </a:p>
        </p:txBody>
      </p:sp>
      <p:sp>
        <p:nvSpPr>
          <p:cNvPr id="32" name="Google Shape;239;p42">
            <a:extLst>
              <a:ext uri="{FF2B5EF4-FFF2-40B4-BE49-F238E27FC236}">
                <a16:creationId xmlns:a16="http://schemas.microsoft.com/office/drawing/2014/main" id="{EF5A7457-B7AA-26E7-F1FB-D4FCFEE5A96A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5704435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Linealidad del Digital Step </a:t>
            </a:r>
            <a:r>
              <a:rPr lang="es-ES_tradnl" sz="1600" dirty="0" err="1">
                <a:solidFill>
                  <a:schemeClr val="lt1"/>
                </a:solidFill>
              </a:rPr>
              <a:t>Attenuator</a:t>
            </a:r>
            <a:r>
              <a:rPr lang="es-ES_tradnl" sz="1600" dirty="0">
                <a:solidFill>
                  <a:schemeClr val="lt1"/>
                </a:solidFill>
              </a:rPr>
              <a:t> en la línea X 2DC</a:t>
            </a:r>
            <a:endParaRPr lang="en-GB" sz="16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AC944-6395-9A8E-B58F-C86ACFF52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ADC9AF20-3A38-0960-F971-9646AB9BC3F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6</a:t>
            </a:fld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AA1EEFB-36F5-0593-AFE6-09163391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379" y="1343464"/>
            <a:ext cx="4128868" cy="30966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B8EEF7-AAFF-84CF-AFB7-6E2175C0A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3" y="1298892"/>
            <a:ext cx="4128868" cy="309665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CD529C-316B-44FF-0895-F0D7207F53FF}"/>
              </a:ext>
            </a:extLst>
          </p:cNvPr>
          <p:cNvSpPr txBox="1"/>
          <p:nvPr/>
        </p:nvSpPr>
        <p:spPr>
          <a:xfrm>
            <a:off x="548640" y="883393"/>
            <a:ext cx="344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  Atenuación 0 dB Digital Step </a:t>
            </a:r>
            <a:r>
              <a:rPr lang="es-ES_tradnl" dirty="0" err="1"/>
              <a:t>Attenuator</a:t>
            </a:r>
            <a:r>
              <a:rPr lang="es-ES_tradnl" dirty="0"/>
              <a:t> </a:t>
            </a:r>
            <a:endParaRPr lang="en-GB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46134DC-0038-20FF-857E-2E7EC926FF53}"/>
              </a:ext>
            </a:extLst>
          </p:cNvPr>
          <p:cNvSpPr/>
          <p:nvPr/>
        </p:nvSpPr>
        <p:spPr>
          <a:xfrm>
            <a:off x="5521569" y="2370406"/>
            <a:ext cx="738554" cy="2069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E471B1-E70E-276E-DFB0-E8A783208F83}"/>
              </a:ext>
            </a:extLst>
          </p:cNvPr>
          <p:cNvSpPr txBox="1"/>
          <p:nvPr/>
        </p:nvSpPr>
        <p:spPr>
          <a:xfrm>
            <a:off x="4861268" y="775672"/>
            <a:ext cx="396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Atenuación 30 dB Digital Step </a:t>
            </a:r>
            <a:r>
              <a:rPr lang="es-ES_tradnl" dirty="0" err="1"/>
              <a:t>Attenuator</a:t>
            </a:r>
            <a:r>
              <a:rPr lang="es-ES_tradnl" dirty="0"/>
              <a:t> (la componente de la LO no se atenúa nunca)</a:t>
            </a:r>
            <a:endParaRPr lang="en-GB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F67C4AE-1956-D677-AD2F-D40F54B68391}"/>
              </a:ext>
            </a:extLst>
          </p:cNvPr>
          <p:cNvSpPr txBox="1"/>
          <p:nvPr/>
        </p:nvSpPr>
        <p:spPr>
          <a:xfrm>
            <a:off x="405618" y="283171"/>
            <a:ext cx="553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</a:rPr>
              <a:t>¿Problema al filtrar? ¿O es problema del mixer?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2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0A279-13BD-8785-5520-D85F7D6D2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C8282388-FBCE-ADD8-F3E2-62A8F25DC153}"/>
              </a:ext>
            </a:extLst>
          </p:cNvPr>
          <p:cNvSpPr/>
          <p:nvPr/>
        </p:nvSpPr>
        <p:spPr>
          <a:xfrm rot="-54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1A87C661-3826-80FE-368C-A6E1D0CD2DBF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SACLAY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552167C7-0394-B60B-5F00-4086E5DE7FD7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4220293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DB6F43-EBA7-DBA3-6420-F5D824884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42" y="1067950"/>
            <a:ext cx="7242325" cy="40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E4CC8-BAB8-7BDB-51EC-174A2DAC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4587CA12-8A02-BBF6-E59D-23996C53BCF5}"/>
              </a:ext>
            </a:extLst>
          </p:cNvPr>
          <p:cNvSpPr/>
          <p:nvPr/>
        </p:nvSpPr>
        <p:spPr>
          <a:xfrm rot="-54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6C1130F1-D510-5BBB-5426-E5D25D727F23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SACLAY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2307D61F-92AD-664C-A35B-0DB8FC8C228C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739959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Linealidad de la entrada de potencia a la entrada en la línea Y 2DC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CB021C-BD01-C8D4-232C-B86FFE2E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601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5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2517F-DAC8-7227-0E2D-6A610DF4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ABED8FD5-CC52-B012-185C-AC3D51A677CB}"/>
              </a:ext>
            </a:extLst>
          </p:cNvPr>
          <p:cNvSpPr/>
          <p:nvPr/>
        </p:nvSpPr>
        <p:spPr>
          <a:xfrm rot="-5400000">
            <a:off x="3782708" y="-3164979"/>
            <a:ext cx="1057500" cy="79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1EE80126-BC6B-ADEA-C65A-98B7F37B779A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8570872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1. SISTEMA DOWNCONVERSION BPM SACLAY</a:t>
            </a:r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113B037F-751A-7997-C4E9-7FCCF64CCF5F}"/>
              </a:ext>
            </a:extLst>
          </p:cNvPr>
          <p:cNvSpPr txBox="1">
            <a:spLocks/>
          </p:cNvSpPr>
          <p:nvPr/>
        </p:nvSpPr>
        <p:spPr>
          <a:xfrm>
            <a:off x="351707" y="812803"/>
            <a:ext cx="7399591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_tradnl" sz="1600" dirty="0">
                <a:solidFill>
                  <a:schemeClr val="lt1"/>
                </a:solidFill>
              </a:rPr>
              <a:t>Linealidad del Digital Step </a:t>
            </a:r>
            <a:r>
              <a:rPr lang="es-ES_tradnl" sz="1600" dirty="0" err="1">
                <a:solidFill>
                  <a:schemeClr val="lt1"/>
                </a:solidFill>
              </a:rPr>
              <a:t>Attenuator</a:t>
            </a:r>
            <a:r>
              <a:rPr lang="es-ES_tradnl" sz="1600" dirty="0">
                <a:solidFill>
                  <a:schemeClr val="lt1"/>
                </a:solidFill>
              </a:rPr>
              <a:t> en la línea X 2DC</a:t>
            </a:r>
            <a:endParaRPr lang="en-GB" sz="1600" dirty="0">
              <a:solidFill>
                <a:schemeClr val="l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A7B13F-0895-84AC-72C4-6ECC7E06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601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3584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31288</TotalTime>
  <Words>1044</Words>
  <Application>Microsoft Office PowerPoint</Application>
  <PresentationFormat>Presentación en pantalla (16:9)</PresentationFormat>
  <Paragraphs>244</Paragraphs>
  <Slides>18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Open Sans Regular</vt:lpstr>
      <vt:lpstr>Roboto</vt:lpstr>
      <vt:lpstr>Wingdings</vt:lpstr>
      <vt:lpstr>Livvic</vt:lpstr>
      <vt:lpstr>Fira Sans Extra Condensed Medium</vt:lpstr>
      <vt:lpstr>Arial</vt:lpstr>
      <vt:lpstr>Catamaran Light</vt:lpstr>
      <vt:lpstr>Engineering Project Proposal by Slidesgo</vt:lpstr>
      <vt:lpstr>Meeting BPM IFIC </vt:lpstr>
      <vt:lpstr>02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Meeting BPM IFIC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BPM_IFIC_17-04_26</dc:title>
  <dc:creator>juan carlos fernandez</dc:creator>
  <cp:lastModifiedBy>jcferort@etsid.upv.es</cp:lastModifiedBy>
  <cp:revision>331</cp:revision>
  <cp:lastPrinted>2025-11-13T09:57:28Z</cp:lastPrinted>
  <dcterms:modified xsi:type="dcterms:W3CDTF">2026-05-14T11:48:33Z</dcterms:modified>
</cp:coreProperties>
</file>