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63" r:id="rId2"/>
  </p:sldMasterIdLst>
  <p:notesMasterIdLst>
    <p:notesMasterId r:id="rId129"/>
  </p:notesMasterIdLst>
  <p:sldIdLst>
    <p:sldId id="847" r:id="rId3"/>
    <p:sldId id="501" r:id="rId4"/>
    <p:sldId id="718" r:id="rId5"/>
    <p:sldId id="670" r:id="rId6"/>
    <p:sldId id="671" r:id="rId7"/>
    <p:sldId id="673" r:id="rId8"/>
    <p:sldId id="829" r:id="rId9"/>
    <p:sldId id="674" r:id="rId10"/>
    <p:sldId id="828" r:id="rId11"/>
    <p:sldId id="827" r:id="rId12"/>
    <p:sldId id="672" r:id="rId13"/>
    <p:sldId id="680" r:id="rId14"/>
    <p:sldId id="731" r:id="rId15"/>
    <p:sldId id="724" r:id="rId16"/>
    <p:sldId id="786" r:id="rId17"/>
    <p:sldId id="614" r:id="rId18"/>
    <p:sldId id="722" r:id="rId19"/>
    <p:sldId id="615" r:id="rId20"/>
    <p:sldId id="720" r:id="rId21"/>
    <p:sldId id="616" r:id="rId22"/>
    <p:sldId id="815" r:id="rId23"/>
    <p:sldId id="693" r:id="rId24"/>
    <p:sldId id="694" r:id="rId25"/>
    <p:sldId id="697" r:id="rId26"/>
    <p:sldId id="698" r:id="rId27"/>
    <p:sldId id="817" r:id="rId28"/>
    <p:sldId id="707" r:id="rId29"/>
    <p:sldId id="702" r:id="rId30"/>
    <p:sldId id="703" r:id="rId31"/>
    <p:sldId id="705" r:id="rId32"/>
    <p:sldId id="726" r:id="rId33"/>
    <p:sldId id="787" r:id="rId34"/>
    <p:sldId id="840" r:id="rId35"/>
    <p:sldId id="841" r:id="rId36"/>
    <p:sldId id="842" r:id="rId37"/>
    <p:sldId id="843" r:id="rId38"/>
    <p:sldId id="784" r:id="rId39"/>
    <p:sldId id="793" r:id="rId40"/>
    <p:sldId id="794" r:id="rId41"/>
    <p:sldId id="796" r:id="rId42"/>
    <p:sldId id="798" r:id="rId43"/>
    <p:sldId id="800" r:id="rId44"/>
    <p:sldId id="805" r:id="rId45"/>
    <p:sldId id="806" r:id="rId46"/>
    <p:sldId id="845" r:id="rId47"/>
    <p:sldId id="807" r:id="rId48"/>
    <p:sldId id="844" r:id="rId49"/>
    <p:sldId id="839" r:id="rId50"/>
    <p:sldId id="834" r:id="rId51"/>
    <p:sldId id="835" r:id="rId52"/>
    <p:sldId id="836" r:id="rId53"/>
    <p:sldId id="838" r:id="rId54"/>
    <p:sldId id="830" r:id="rId55"/>
    <p:sldId id="831" r:id="rId56"/>
    <p:sldId id="832" r:id="rId57"/>
    <p:sldId id="833" r:id="rId58"/>
    <p:sldId id="814" r:id="rId59"/>
    <p:sldId id="808" r:id="rId60"/>
    <p:sldId id="809" r:id="rId61"/>
    <p:sldId id="810" r:id="rId62"/>
    <p:sldId id="811" r:id="rId63"/>
    <p:sldId id="812" r:id="rId64"/>
    <p:sldId id="813" r:id="rId65"/>
    <p:sldId id="771" r:id="rId66"/>
    <p:sldId id="709" r:id="rId67"/>
    <p:sldId id="710" r:id="rId68"/>
    <p:sldId id="712" r:id="rId69"/>
    <p:sldId id="769" r:id="rId70"/>
    <p:sldId id="773" r:id="rId71"/>
    <p:sldId id="774" r:id="rId72"/>
    <p:sldId id="775" r:id="rId73"/>
    <p:sldId id="776" r:id="rId74"/>
    <p:sldId id="777" r:id="rId75"/>
    <p:sldId id="778" r:id="rId76"/>
    <p:sldId id="781" r:id="rId77"/>
    <p:sldId id="788" r:id="rId78"/>
    <p:sldId id="790" r:id="rId79"/>
    <p:sldId id="789" r:id="rId80"/>
    <p:sldId id="779" r:id="rId81"/>
    <p:sldId id="723" r:id="rId82"/>
    <p:sldId id="725" r:id="rId83"/>
    <p:sldId id="644" r:id="rId84"/>
    <p:sldId id="783" r:id="rId85"/>
    <p:sldId id="650" r:id="rId86"/>
    <p:sldId id="655" r:id="rId87"/>
    <p:sldId id="649" r:id="rId88"/>
    <p:sldId id="635" r:id="rId89"/>
    <p:sldId id="604" r:id="rId90"/>
    <p:sldId id="662" r:id="rId91"/>
    <p:sldId id="663" r:id="rId92"/>
    <p:sldId id="664" r:id="rId93"/>
    <p:sldId id="665" r:id="rId94"/>
    <p:sldId id="782" r:id="rId95"/>
    <p:sldId id="651" r:id="rId96"/>
    <p:sldId id="652" r:id="rId97"/>
    <p:sldId id="600" r:id="rId98"/>
    <p:sldId id="646" r:id="rId99"/>
    <p:sldId id="653" r:id="rId100"/>
    <p:sldId id="739" r:id="rId101"/>
    <p:sldId id="740" r:id="rId102"/>
    <p:sldId id="741" r:id="rId103"/>
    <p:sldId id="785" r:id="rId104"/>
    <p:sldId id="743" r:id="rId105"/>
    <p:sldId id="744" r:id="rId106"/>
    <p:sldId id="745" r:id="rId107"/>
    <p:sldId id="746" r:id="rId108"/>
    <p:sldId id="747" r:id="rId109"/>
    <p:sldId id="748" r:id="rId110"/>
    <p:sldId id="749" r:id="rId111"/>
    <p:sldId id="751" r:id="rId112"/>
    <p:sldId id="752" r:id="rId113"/>
    <p:sldId id="753" r:id="rId114"/>
    <p:sldId id="754" r:id="rId115"/>
    <p:sldId id="756" r:id="rId116"/>
    <p:sldId id="757" r:id="rId117"/>
    <p:sldId id="758" r:id="rId118"/>
    <p:sldId id="759" r:id="rId119"/>
    <p:sldId id="760" r:id="rId120"/>
    <p:sldId id="761" r:id="rId121"/>
    <p:sldId id="762" r:id="rId122"/>
    <p:sldId id="763" r:id="rId123"/>
    <p:sldId id="764" r:id="rId124"/>
    <p:sldId id="765" r:id="rId125"/>
    <p:sldId id="766" r:id="rId126"/>
    <p:sldId id="767" r:id="rId127"/>
    <p:sldId id="848" r:id="rId128"/>
  </p:sldIdLst>
  <p:sldSz cx="12192000" cy="6858000"/>
  <p:notesSz cx="6888163" cy="10021888"/>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83" userDrawn="1">
          <p15:clr>
            <a:srgbClr val="A4A3A4"/>
          </p15:clr>
        </p15:guide>
        <p15:guide id="2" pos="3863" userDrawn="1">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1" roundtripDataSignature="AMtx7mifIeVF7KfotfmY9bwGoNYqouFRW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1A63A0"/>
    <a:srgbClr val="FF0000"/>
    <a:srgbClr val="A5E8F8"/>
    <a:srgbClr val="0000FF"/>
    <a:srgbClr val="89A4A7"/>
    <a:srgbClr val="000000"/>
    <a:srgbClr val="FCB7A2"/>
    <a:srgbClr val="4D799D"/>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1C53183-A43F-4BE5-BC4B-5E8CE9062092}">
  <a:tblStyle styleId="{41C53183-A43F-4BE5-BC4B-5E8CE9062092}" styleName="Table_0">
    <a:wholeTbl>
      <a:tcTxStyle b="off" i="off">
        <a:font>
          <a:latin typeface="Arial"/>
          <a:ea typeface="Arial"/>
          <a:cs typeface="Arial"/>
        </a:font>
        <a:schemeClr val="dk1"/>
      </a:tcTxStyle>
      <a:tcStyle>
        <a:tcBdr>
          <a:left>
            <a:ln w="12700" cap="flat" cmpd="sng">
              <a:solidFill>
                <a:schemeClr val="accent4"/>
              </a:solidFill>
              <a:prstDash val="solid"/>
              <a:round/>
              <a:headEnd type="none" w="sm" len="sm"/>
              <a:tailEnd type="none" w="sm" len="sm"/>
            </a:ln>
          </a:left>
          <a:right>
            <a:ln w="12700" cap="flat" cmpd="sng">
              <a:solidFill>
                <a:schemeClr val="accent4"/>
              </a:solidFill>
              <a:prstDash val="solid"/>
              <a:round/>
              <a:headEnd type="none" w="sm" len="sm"/>
              <a:tailEnd type="none" w="sm" len="sm"/>
            </a:ln>
          </a:right>
          <a:top>
            <a:ln w="12700" cap="flat" cmpd="sng">
              <a:solidFill>
                <a:schemeClr val="accent4"/>
              </a:solidFill>
              <a:prstDash val="solid"/>
              <a:round/>
              <a:headEnd type="none" w="sm" len="sm"/>
              <a:tailEnd type="none" w="sm" len="sm"/>
            </a:ln>
          </a:top>
          <a:bottom>
            <a:ln w="12700" cap="flat" cmpd="sng">
              <a:solidFill>
                <a:schemeClr val="accent4"/>
              </a:solidFill>
              <a:prstDash val="solid"/>
              <a:round/>
              <a:headEnd type="none" w="sm" len="sm"/>
              <a:tailEnd type="none" w="sm" len="sm"/>
            </a:ln>
          </a:bottom>
          <a:insideH>
            <a:ln w="12700" cap="flat" cmpd="sng">
              <a:solidFill>
                <a:schemeClr val="accent4"/>
              </a:solidFill>
              <a:prstDash val="solid"/>
              <a:round/>
              <a:headEnd type="none" w="sm" len="sm"/>
              <a:tailEnd type="none" w="sm" len="sm"/>
            </a:ln>
          </a:insideH>
          <a:insideV>
            <a:ln w="12700" cap="flat" cmpd="sng">
              <a:solidFill>
                <a:schemeClr val="accent4"/>
              </a:solidFill>
              <a:prstDash val="solid"/>
              <a:round/>
              <a:headEnd type="none" w="sm" len="sm"/>
              <a:tailEnd type="none" w="sm" len="sm"/>
            </a:ln>
          </a:insideV>
        </a:tcBdr>
        <a:fill>
          <a:solidFill>
            <a:srgbClr val="FFFFFF">
              <a:alpha val="0"/>
            </a:srgbClr>
          </a:solidFill>
        </a:fill>
      </a:tcStyle>
    </a:wholeTbl>
    <a:band1H>
      <a:tcTxStyle/>
      <a:tcStyle>
        <a:tcBdr/>
        <a:fill>
          <a:solidFill>
            <a:schemeClr val="accent4">
              <a:alpha val="20000"/>
            </a:schemeClr>
          </a:solidFill>
        </a:fill>
      </a:tcStyle>
    </a:band1H>
    <a:band2H>
      <a:tcTxStyle/>
      <a:tcStyle>
        <a:tcBdr/>
      </a:tcStyle>
    </a:band2H>
    <a:band1V>
      <a:tcTxStyle/>
      <a:tcStyle>
        <a:tcBdr/>
        <a:fill>
          <a:solidFill>
            <a:schemeClr val="accent4">
              <a:alpha val="20000"/>
            </a:schemeClr>
          </a:solidFill>
        </a:fill>
      </a:tcStyle>
    </a:band1V>
    <a:band2V>
      <a:tcTxStyle/>
      <a:tcStyle>
        <a:tcBdr/>
      </a:tcStyle>
    </a:band2V>
    <a:lastCol>
      <a:tcTxStyle b="on" i="off"/>
      <a:tcStyle>
        <a:tcBdr/>
      </a:tcStyle>
    </a:lastCol>
    <a:firstCol>
      <a:tcTxStyle b="on" i="off"/>
      <a:tcStyle>
        <a:tcBdr/>
      </a:tcStyle>
    </a:firstCol>
    <a:lastRow>
      <a:tcTxStyle b="on" i="off"/>
      <a:tcStyle>
        <a:tcBdr>
          <a:top>
            <a:ln w="50800" cap="flat" cmpd="sng">
              <a:solidFill>
                <a:schemeClr val="accent4"/>
              </a:solidFill>
              <a:prstDash val="solid"/>
              <a:round/>
              <a:headEnd type="none" w="sm" len="sm"/>
              <a:tailEnd type="none" w="sm" len="sm"/>
            </a:ln>
          </a:top>
        </a:tcBdr>
        <a:fill>
          <a:solidFill>
            <a:srgbClr val="FFFFFF">
              <a:alpha val="0"/>
            </a:srgbClr>
          </a:solidFill>
        </a:fill>
      </a:tcStyle>
    </a:lastRow>
    <a:seCell>
      <a:tcTxStyle/>
      <a:tcStyle>
        <a:tcBdr/>
      </a:tcStyle>
    </a:seCell>
    <a:swCell>
      <a:tcTxStyle/>
      <a:tcStyle>
        <a:tcBdr/>
      </a:tcStyle>
    </a:swCell>
    <a:firstRow>
      <a:tcTxStyle b="on" i="off"/>
      <a:tcStyle>
        <a:tcBdr>
          <a:bottom>
            <a:ln w="25400" cap="flat" cmpd="sng">
              <a:solidFill>
                <a:schemeClr val="accent4"/>
              </a:solidFill>
              <a:prstDash val="solid"/>
              <a:round/>
              <a:headEnd type="none" w="sm" len="sm"/>
              <a:tailEnd type="none" w="sm" len="sm"/>
            </a:ln>
          </a:bottom>
        </a:tcBdr>
        <a:fill>
          <a:solidFill>
            <a:srgbClr val="FFFFFF">
              <a:alpha val="0"/>
            </a:srgbClr>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889" autoAdjust="0"/>
  </p:normalViewPr>
  <p:slideViewPr>
    <p:cSldViewPr snapToGrid="0">
      <p:cViewPr varScale="1">
        <p:scale>
          <a:sx n="60" d="100"/>
          <a:sy n="60" d="100"/>
        </p:scale>
        <p:origin x="600" y="96"/>
      </p:cViewPr>
      <p:guideLst>
        <p:guide orient="horz" pos="2183"/>
        <p:guide pos="3863"/>
      </p:guideLst>
    </p:cSldViewPr>
  </p:slideViewPr>
  <p:notesTextViewPr>
    <p:cViewPr>
      <p:scale>
        <a:sx n="1" d="1"/>
        <a:sy n="1" d="1"/>
      </p:scale>
      <p:origin x="0" y="0"/>
    </p:cViewPr>
  </p:notesTextViewPr>
  <p:sorterViewPr>
    <p:cViewPr varScale="1">
      <p:scale>
        <a:sx n="100" d="100"/>
        <a:sy n="100" d="100"/>
      </p:scale>
      <p:origin x="0" y="-8388"/>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28" Type="http://schemas.openxmlformats.org/officeDocument/2006/relationships/slide" Target="slides/slide126.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11" Type="http://customschemas.google.com/relationships/presentationmetadata" Target="metadata"/><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notesMaster" Target="notesMasters/notesMaster1.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12" Type="http://schemas.openxmlformats.org/officeDocument/2006/relationships/presProps" Target="presProps.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13" Type="http://schemas.openxmlformats.org/officeDocument/2006/relationships/viewProps" Target="viewProps.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214" Type="http://schemas.openxmlformats.org/officeDocument/2006/relationships/theme" Target="theme/them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4" Type="http://schemas.openxmlformats.org/officeDocument/2006/relationships/slide" Target="slides/slide2.xml"/><Relationship Id="rId9" Type="http://schemas.openxmlformats.org/officeDocument/2006/relationships/slide" Target="slides/slide7.xml"/><Relationship Id="rId215" Type="http://schemas.openxmlformats.org/officeDocument/2006/relationships/tableStyles" Target="tableStyles.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84871" cy="501094"/>
          </a:xfrm>
          <a:prstGeom prst="rect">
            <a:avLst/>
          </a:prstGeom>
          <a:noFill/>
          <a:ln>
            <a:noFill/>
          </a:ln>
        </p:spPr>
        <p:txBody>
          <a:bodyPr spcFirstLastPara="1" wrap="square" lIns="96625" tIns="48300" rIns="96625" bIns="48300" anchor="t" anchorCtr="0">
            <a:noAutofit/>
          </a:bodyPr>
          <a:lstStyle>
            <a:lvl1pPr marR="0" lvl="0" algn="l" rtl="0">
              <a:spcBef>
                <a:spcPts val="0"/>
              </a:spcBef>
              <a:spcAft>
                <a:spcPts val="0"/>
              </a:spcAft>
              <a:buSzPts val="1400"/>
              <a:buNone/>
              <a:defRPr sz="13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901698" y="0"/>
            <a:ext cx="2984871" cy="501094"/>
          </a:xfrm>
          <a:prstGeom prst="rect">
            <a:avLst/>
          </a:prstGeom>
          <a:noFill/>
          <a:ln>
            <a:noFill/>
          </a:ln>
        </p:spPr>
        <p:txBody>
          <a:bodyPr spcFirstLastPara="1" wrap="square" lIns="96625" tIns="48300" rIns="96625" bIns="48300" anchor="t" anchorCtr="0">
            <a:noAutofit/>
          </a:bodyPr>
          <a:lstStyle>
            <a:lvl1pPr marR="0" lvl="0" algn="r" rtl="0">
              <a:spcBef>
                <a:spcPts val="0"/>
              </a:spcBef>
              <a:spcAft>
                <a:spcPts val="0"/>
              </a:spcAft>
              <a:buSzPts val="1400"/>
              <a:buNone/>
              <a:defRPr sz="13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8817" y="4760397"/>
            <a:ext cx="5510530" cy="4509850"/>
          </a:xfrm>
          <a:prstGeom prst="rect">
            <a:avLst/>
          </a:prstGeom>
          <a:noFill/>
          <a:ln>
            <a:noFill/>
          </a:ln>
        </p:spPr>
        <p:txBody>
          <a:bodyPr spcFirstLastPara="1" wrap="square" lIns="96625" tIns="48300" rIns="96625" bIns="48300" anchor="t" anchorCtr="0">
            <a:normAutofit/>
          </a:bodyPr>
          <a:lstStyle>
            <a:lvl1pPr marL="457200" marR="0" lvl="0"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519054"/>
            <a:ext cx="2984871" cy="501094"/>
          </a:xfrm>
          <a:prstGeom prst="rect">
            <a:avLst/>
          </a:prstGeom>
          <a:noFill/>
          <a:ln>
            <a:noFill/>
          </a:ln>
        </p:spPr>
        <p:txBody>
          <a:bodyPr spcFirstLastPara="1" wrap="square" lIns="96625" tIns="48300" rIns="96625" bIns="48300" anchor="b" anchorCtr="0">
            <a:noAutofit/>
          </a:bodyPr>
          <a:lstStyle>
            <a:lvl1pPr marR="0" lvl="0" algn="l" rtl="0">
              <a:spcBef>
                <a:spcPts val="0"/>
              </a:spcBef>
              <a:spcAft>
                <a:spcPts val="0"/>
              </a:spcAft>
              <a:buSzPts val="1400"/>
              <a:buNone/>
              <a:defRPr sz="13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901698" y="9519054"/>
            <a:ext cx="2984871" cy="501094"/>
          </a:xfrm>
          <a:prstGeom prst="rect">
            <a:avLst/>
          </a:prstGeom>
          <a:noFill/>
          <a:ln>
            <a:noFill/>
          </a:ln>
        </p:spPr>
        <p:txBody>
          <a:bodyPr spcFirstLastPara="1" wrap="square" lIns="96625" tIns="48300" rIns="96625" bIns="48300" anchor="b" anchorCtr="0">
            <a:noAutofit/>
          </a:bodyPr>
          <a:lstStyle/>
          <a:p>
            <a:pPr marL="0" marR="0" lvl="0" indent="0" algn="r" rtl="0">
              <a:spcBef>
                <a:spcPts val="0"/>
              </a:spcBef>
              <a:spcAft>
                <a:spcPts val="0"/>
              </a:spcAft>
              <a:buNone/>
            </a:pPr>
            <a:fld id="{00000000-1234-1234-1234-123412341234}" type="slidenum">
              <a:rPr lang="es-ES" sz="1300" b="0" i="0" u="none" strike="noStrike" cap="none">
                <a:solidFill>
                  <a:schemeClr val="dk1"/>
                </a:solidFill>
                <a:latin typeface="Arial"/>
                <a:ea typeface="Arial"/>
                <a:cs typeface="Arial"/>
                <a:sym typeface="Arial"/>
              </a:rPr>
              <a:t>‹Nº›</a:t>
            </a:fld>
            <a:endParaRPr sz="13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103188" y="750888"/>
            <a:ext cx="6681787" cy="3759200"/>
          </a:xfrm>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s-ES" dirty="0"/>
          </a:p>
          <a:p>
            <a:pPr eaLnBrk="1" hangingPunct="1">
              <a:buFontTx/>
              <a:buChar char="•"/>
            </a:pPr>
            <a:endParaRPr lang="es-ES" dirty="0"/>
          </a:p>
          <a:p>
            <a:pPr eaLnBrk="1" hangingPunct="1">
              <a:buFontTx/>
              <a:buNone/>
            </a:pPr>
            <a:endParaRPr lang="es-ES" dirty="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0081EB8-48EF-4E45-A5B3-DC82EDF3E682}" type="slidenum">
              <a:rPr kumimoji="0" lang="es-ES" sz="1300" b="0" i="0" u="none" strike="noStrike" kern="1200" cap="none" spc="0" normalizeH="0" baseline="0" noProof="0" smtClean="0">
                <a:ln>
                  <a:noFill/>
                </a:ln>
                <a:solidFill>
                  <a:prstClr val="black"/>
                </a:solidFill>
                <a:effectLst/>
                <a:uLnTx/>
                <a:uFillTx/>
                <a:latin typeface="Arial"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s-ES" sz="1300" b="0" i="0" u="none" strike="noStrike" kern="1200" cap="none" spc="0" normalizeH="0" baseline="0" noProof="0">
              <a:ln>
                <a:noFill/>
              </a:ln>
              <a:solidFill>
                <a:prstClr val="black"/>
              </a:solidFill>
              <a:effectLst/>
              <a:uLnTx/>
              <a:uFillTx/>
              <a:latin typeface="Arial" pitchFamily="34" charset="0"/>
              <a:ea typeface="+mn-ea"/>
              <a:cs typeface="+mn-cs"/>
            </a:endParaRPr>
          </a:p>
        </p:txBody>
      </p:sp>
    </p:spTree>
    <p:extLst>
      <p:ext uri="{BB962C8B-B14F-4D97-AF65-F5344CB8AC3E}">
        <p14:creationId xmlns:p14="http://schemas.microsoft.com/office/powerpoint/2010/main" val="315438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86" name="Google Shape;86;p1:notes"/>
          <p:cNvSpPr txBox="1">
            <a:spLocks noGrp="1"/>
          </p:cNvSpPr>
          <p:nvPr>
            <p:ph type="body" idx="1"/>
          </p:nvPr>
        </p:nvSpPr>
        <p:spPr>
          <a:xfrm>
            <a:off x="688817" y="4760397"/>
            <a:ext cx="5510530" cy="4509850"/>
          </a:xfrm>
          <a:prstGeom prst="rect">
            <a:avLst/>
          </a:prstGeom>
          <a:noFill/>
          <a:ln>
            <a:noFill/>
          </a:ln>
        </p:spPr>
        <p:txBody>
          <a:bodyPr spcFirstLastPara="1" wrap="square" lIns="96625" tIns="48300" rIns="96625" bIns="48300" anchor="t" anchorCtr="0">
            <a:normAutofit/>
          </a:bodyPr>
          <a:lstStyle/>
          <a:p>
            <a:pPr marL="0" lvl="0" indent="0" algn="l" rtl="0">
              <a:spcBef>
                <a:spcPts val="0"/>
              </a:spcBef>
              <a:spcAft>
                <a:spcPts val="0"/>
              </a:spcAft>
              <a:buClr>
                <a:schemeClr val="dk1"/>
              </a:buClr>
              <a:buSzPts val="1200"/>
              <a:buFont typeface="Calibri"/>
              <a:buNone/>
            </a:pPr>
            <a:endParaRPr/>
          </a:p>
        </p:txBody>
      </p:sp>
      <p:sp>
        <p:nvSpPr>
          <p:cNvPr id="87" name="Google Shape;87;p1:notes"/>
          <p:cNvSpPr txBox="1">
            <a:spLocks noGrp="1"/>
          </p:cNvSpPr>
          <p:nvPr>
            <p:ph type="sldNum" idx="12"/>
          </p:nvPr>
        </p:nvSpPr>
        <p:spPr>
          <a:xfrm>
            <a:off x="3901698" y="9519054"/>
            <a:ext cx="2984871" cy="501094"/>
          </a:xfrm>
          <a:prstGeom prst="rect">
            <a:avLst/>
          </a:prstGeom>
          <a:noFill/>
          <a:ln>
            <a:noFill/>
          </a:ln>
        </p:spPr>
        <p:txBody>
          <a:bodyPr spcFirstLastPara="1" wrap="square" lIns="96625" tIns="48300" rIns="96625" bIns="48300" anchor="b" anchorCtr="0">
            <a:noAutofit/>
          </a:bodyPr>
          <a:lstStyle/>
          <a:p>
            <a:pPr marL="0" lvl="0" indent="0" algn="r" rtl="0">
              <a:spcBef>
                <a:spcPts val="0"/>
              </a:spcBef>
              <a:spcAft>
                <a:spcPts val="0"/>
              </a:spcAft>
              <a:buNone/>
            </a:pPr>
            <a:fld id="{00000000-1234-1234-1234-123412341234}" type="slidenum">
              <a:rPr lang="es-ES">
                <a:latin typeface="Arial"/>
                <a:ea typeface="Arial"/>
                <a:cs typeface="Arial"/>
                <a:sym typeface="Arial"/>
              </a:rPr>
              <a:t>2</a:t>
            </a:fld>
            <a:endParaRPr>
              <a:latin typeface="Arial"/>
              <a:ea typeface="Arial"/>
              <a:cs typeface="Arial"/>
              <a:sym typeface="Arial"/>
            </a:endParaRPr>
          </a:p>
        </p:txBody>
      </p:sp>
    </p:spTree>
    <p:extLst>
      <p:ext uri="{BB962C8B-B14F-4D97-AF65-F5344CB8AC3E}">
        <p14:creationId xmlns:p14="http://schemas.microsoft.com/office/powerpoint/2010/main" val="4126063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Make</a:t>
            </a:r>
            <a:r>
              <a:rPr lang="es-ES" dirty="0"/>
              <a:t> </a:t>
            </a:r>
            <a:r>
              <a:rPr lang="es-ES" dirty="0" err="1"/>
              <a:t>think</a:t>
            </a:r>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3</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92010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Make</a:t>
            </a:r>
            <a:r>
              <a:rPr lang="es-ES" dirty="0"/>
              <a:t> </a:t>
            </a:r>
            <a:r>
              <a:rPr lang="es-ES" dirty="0" err="1"/>
              <a:t>understand</a:t>
            </a:r>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4</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07277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Understand</a:t>
            </a:r>
            <a:r>
              <a:rPr lang="es-ES" dirty="0"/>
              <a:t> +</a:t>
            </a:r>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5</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18958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Make</a:t>
            </a:r>
            <a:r>
              <a:rPr lang="es-ES" dirty="0"/>
              <a:t> </a:t>
            </a:r>
            <a:r>
              <a:rPr lang="es-ES" dirty="0" err="1"/>
              <a:t>feel</a:t>
            </a:r>
            <a:r>
              <a:rPr lang="es-ES" dirty="0"/>
              <a:t> + </a:t>
            </a:r>
            <a:r>
              <a:rPr lang="es-ES" dirty="0" err="1"/>
              <a:t>understand</a:t>
            </a:r>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7</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61200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Make</a:t>
            </a:r>
            <a:r>
              <a:rPr lang="es-ES" dirty="0"/>
              <a:t> </a:t>
            </a:r>
            <a:r>
              <a:rPr lang="es-ES" dirty="0" err="1"/>
              <a:t>feel</a:t>
            </a:r>
            <a:r>
              <a:rPr lang="es-ES" dirty="0"/>
              <a:t> + </a:t>
            </a:r>
            <a:r>
              <a:rPr lang="es-ES" dirty="0" err="1"/>
              <a:t>understand</a:t>
            </a:r>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8</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173390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Make</a:t>
            </a:r>
            <a:r>
              <a:rPr lang="es-ES" dirty="0"/>
              <a:t> </a:t>
            </a:r>
            <a:r>
              <a:rPr lang="es-ES" dirty="0" err="1"/>
              <a:t>feel</a:t>
            </a:r>
            <a:r>
              <a:rPr lang="es-ES" dirty="0"/>
              <a:t> + </a:t>
            </a:r>
            <a:r>
              <a:rPr lang="es-ES" dirty="0" err="1"/>
              <a:t>understand</a:t>
            </a:r>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9</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07898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Make</a:t>
            </a:r>
            <a:r>
              <a:rPr lang="es-ES" dirty="0"/>
              <a:t> </a:t>
            </a:r>
            <a:r>
              <a:rPr lang="es-ES" dirty="0" err="1"/>
              <a:t>feel</a:t>
            </a:r>
            <a:r>
              <a:rPr lang="es-ES" dirty="0"/>
              <a:t> + </a:t>
            </a:r>
            <a:r>
              <a:rPr lang="es-ES" dirty="0" err="1"/>
              <a:t>understand</a:t>
            </a:r>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10</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906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7B6D41A1-7A26-4780-AB12-FB0F8E7ECE76}" type="slidenum">
              <a:rPr lang="es-ES" smtClean="0"/>
              <a:pPr/>
              <a:t>12</a:t>
            </a:fld>
            <a:endParaRPr lang="es-ES"/>
          </a:p>
        </p:txBody>
      </p:sp>
      <p:sp>
        <p:nvSpPr>
          <p:cNvPr id="83971" name="Text Box 2"/>
          <p:cNvSpPr txBox="1">
            <a:spLocks noChangeArrowheads="1"/>
          </p:cNvSpPr>
          <p:nvPr/>
        </p:nvSpPr>
        <p:spPr bwMode="auto">
          <a:xfrm>
            <a:off x="2152551" y="760342"/>
            <a:ext cx="2583061" cy="3759947"/>
          </a:xfrm>
          <a:prstGeom prst="rect">
            <a:avLst/>
          </a:prstGeom>
          <a:solidFill>
            <a:srgbClr val="FFFFFF"/>
          </a:solidFill>
          <a:ln w="9360">
            <a:solidFill>
              <a:srgbClr val="000000"/>
            </a:solidFill>
            <a:miter lim="800000"/>
            <a:headEnd/>
            <a:tailEnd/>
          </a:ln>
        </p:spPr>
        <p:txBody>
          <a:bodyPr wrap="none" lIns="96615" tIns="48308" rIns="96615" bIns="48308" anchor="ctr"/>
          <a:lstStyle/>
          <a:p>
            <a:endParaRPr lang="es-ES"/>
          </a:p>
        </p:txBody>
      </p:sp>
      <p:sp>
        <p:nvSpPr>
          <p:cNvPr id="83972" name="Text Box 3"/>
          <p:cNvSpPr>
            <a:spLocks noGrp="1" noChangeArrowheads="1"/>
          </p:cNvSpPr>
          <p:nvPr>
            <p:ph type="body"/>
          </p:nvPr>
        </p:nvSpPr>
        <p:spPr>
          <a:xfrm>
            <a:off x="688818" y="4760397"/>
            <a:ext cx="5504152" cy="4509850"/>
          </a:xfrm>
          <a:noFill/>
          <a:ln/>
        </p:spPr>
        <p:txBody>
          <a:bodyPr wrap="none" lIns="96608" tIns="48304" rIns="96608" bIns="48304" anchor="ctr"/>
          <a:lstStyle/>
          <a:p>
            <a:r>
              <a:rPr lang="de-DE" i="1" dirty="0"/>
              <a:t>Message:</a:t>
            </a:r>
            <a:r>
              <a:rPr lang="de-DE" i="1" baseline="0" dirty="0"/>
              <a:t> experimentally, important quantity to model/quantify abundances, etc,  is the neutron-capture cross sections in thoe kT values keV</a:t>
            </a:r>
            <a:endParaRPr lang="de-DE" i="1" dirty="0"/>
          </a:p>
          <a:p>
            <a:endParaRPr lang="de-DE" dirty="0"/>
          </a:p>
        </p:txBody>
      </p:sp>
    </p:spTree>
    <p:extLst>
      <p:ext uri="{BB962C8B-B14F-4D97-AF65-F5344CB8AC3E}">
        <p14:creationId xmlns:p14="http://schemas.microsoft.com/office/powerpoint/2010/main" val="1895501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7B6D41A1-7A26-4780-AB12-FB0F8E7ECE76}" type="slidenum">
              <a:rPr lang="es-ES" smtClean="0"/>
              <a:pPr/>
              <a:t>13</a:t>
            </a:fld>
            <a:endParaRPr lang="es-ES"/>
          </a:p>
        </p:txBody>
      </p:sp>
      <p:sp>
        <p:nvSpPr>
          <p:cNvPr id="83971" name="Text Box 2"/>
          <p:cNvSpPr txBox="1">
            <a:spLocks noChangeArrowheads="1"/>
          </p:cNvSpPr>
          <p:nvPr/>
        </p:nvSpPr>
        <p:spPr bwMode="auto">
          <a:xfrm>
            <a:off x="2152551" y="760342"/>
            <a:ext cx="2583061" cy="3759947"/>
          </a:xfrm>
          <a:prstGeom prst="rect">
            <a:avLst/>
          </a:prstGeom>
          <a:solidFill>
            <a:srgbClr val="FFFFFF"/>
          </a:solidFill>
          <a:ln w="9360">
            <a:solidFill>
              <a:srgbClr val="000000"/>
            </a:solidFill>
            <a:miter lim="800000"/>
            <a:headEnd/>
            <a:tailEnd/>
          </a:ln>
        </p:spPr>
        <p:txBody>
          <a:bodyPr wrap="none" lIns="96615" tIns="48308" rIns="96615" bIns="48308" anchor="ctr"/>
          <a:lstStyle/>
          <a:p>
            <a:endParaRPr lang="es-ES"/>
          </a:p>
        </p:txBody>
      </p:sp>
      <p:sp>
        <p:nvSpPr>
          <p:cNvPr id="83972" name="Text Box 3"/>
          <p:cNvSpPr>
            <a:spLocks noGrp="1" noChangeArrowheads="1"/>
          </p:cNvSpPr>
          <p:nvPr>
            <p:ph type="body"/>
          </p:nvPr>
        </p:nvSpPr>
        <p:spPr>
          <a:xfrm>
            <a:off x="688818" y="4760397"/>
            <a:ext cx="5504152" cy="4509850"/>
          </a:xfrm>
          <a:noFill/>
          <a:ln/>
        </p:spPr>
        <p:txBody>
          <a:bodyPr wrap="none" lIns="96608" tIns="48304" rIns="96608" bIns="48304" anchor="ctr"/>
          <a:lstStyle/>
          <a:p>
            <a:endParaRPr lang="de-DE" i="1" dirty="0"/>
          </a:p>
          <a:p>
            <a:endParaRPr lang="de-DE" dirty="0"/>
          </a:p>
        </p:txBody>
      </p:sp>
    </p:spTree>
    <p:extLst>
      <p:ext uri="{BB962C8B-B14F-4D97-AF65-F5344CB8AC3E}">
        <p14:creationId xmlns:p14="http://schemas.microsoft.com/office/powerpoint/2010/main" val="3984182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86" name="Google Shape;86;p1:notes"/>
          <p:cNvSpPr txBox="1">
            <a:spLocks noGrp="1"/>
          </p:cNvSpPr>
          <p:nvPr>
            <p:ph type="body" idx="1"/>
          </p:nvPr>
        </p:nvSpPr>
        <p:spPr>
          <a:xfrm>
            <a:off x="688817" y="4760397"/>
            <a:ext cx="5510530" cy="4509850"/>
          </a:xfrm>
          <a:prstGeom prst="rect">
            <a:avLst/>
          </a:prstGeom>
          <a:noFill/>
          <a:ln>
            <a:noFill/>
          </a:ln>
        </p:spPr>
        <p:txBody>
          <a:bodyPr spcFirstLastPara="1" wrap="square" lIns="96625" tIns="48300" rIns="96625" bIns="48300" anchor="t" anchorCtr="0">
            <a:normAutofit/>
          </a:bodyPr>
          <a:lstStyle/>
          <a:p>
            <a:pPr marL="0" lvl="0" indent="0" algn="l" rtl="0">
              <a:spcBef>
                <a:spcPts val="0"/>
              </a:spcBef>
              <a:spcAft>
                <a:spcPts val="0"/>
              </a:spcAft>
              <a:buClr>
                <a:schemeClr val="dk1"/>
              </a:buClr>
              <a:buSzPts val="1200"/>
              <a:buFont typeface="Calibri"/>
              <a:buNone/>
            </a:pPr>
            <a:endParaRPr/>
          </a:p>
        </p:txBody>
      </p:sp>
      <p:sp>
        <p:nvSpPr>
          <p:cNvPr id="87" name="Google Shape;87;p1:notes"/>
          <p:cNvSpPr txBox="1">
            <a:spLocks noGrp="1"/>
          </p:cNvSpPr>
          <p:nvPr>
            <p:ph type="sldNum" idx="12"/>
          </p:nvPr>
        </p:nvSpPr>
        <p:spPr>
          <a:xfrm>
            <a:off x="3901698" y="9519054"/>
            <a:ext cx="2984871" cy="501094"/>
          </a:xfrm>
          <a:prstGeom prst="rect">
            <a:avLst/>
          </a:prstGeom>
          <a:noFill/>
          <a:ln>
            <a:noFill/>
          </a:ln>
        </p:spPr>
        <p:txBody>
          <a:bodyPr spcFirstLastPara="1" wrap="square" lIns="96625" tIns="48300" rIns="96625" bIns="48300" anchor="b" anchorCtr="0">
            <a:noAutofit/>
          </a:bodyPr>
          <a:lstStyle/>
          <a:p>
            <a:pPr marL="0" lvl="0" indent="0" algn="r" rtl="0">
              <a:spcBef>
                <a:spcPts val="0"/>
              </a:spcBef>
              <a:spcAft>
                <a:spcPts val="0"/>
              </a:spcAft>
              <a:buNone/>
            </a:pPr>
            <a:fld id="{00000000-1234-1234-1234-123412341234}" type="slidenum">
              <a:rPr lang="es-ES">
                <a:latin typeface="Arial"/>
                <a:ea typeface="Arial"/>
                <a:cs typeface="Arial"/>
                <a:sym typeface="Arial"/>
              </a:rPr>
              <a:t>15</a:t>
            </a:fld>
            <a:endParaRPr>
              <a:latin typeface="Arial"/>
              <a:ea typeface="Arial"/>
              <a:cs typeface="Arial"/>
              <a:sym typeface="Arial"/>
            </a:endParaRPr>
          </a:p>
        </p:txBody>
      </p:sp>
    </p:spTree>
    <p:extLst>
      <p:ext uri="{BB962C8B-B14F-4D97-AF65-F5344CB8AC3E}">
        <p14:creationId xmlns:p14="http://schemas.microsoft.com/office/powerpoint/2010/main" val="4035097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10"/>
          </p:nvPr>
        </p:nvSpPr>
        <p:spPr/>
        <p:txBody>
          <a:bodyPr/>
          <a:lstStyle/>
          <a:p>
            <a:fld id="{E0564E63-1B77-514A-83BB-9B83B35B7E7A}" type="slidenum">
              <a:rPr lang="en-US" smtClean="0"/>
              <a:t>16</a:t>
            </a:fld>
            <a:endParaRPr lang="en-US"/>
          </a:p>
        </p:txBody>
      </p:sp>
    </p:spTree>
    <p:extLst>
      <p:ext uri="{BB962C8B-B14F-4D97-AF65-F5344CB8AC3E}">
        <p14:creationId xmlns:p14="http://schemas.microsoft.com/office/powerpoint/2010/main" val="3847269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03188" y="750888"/>
            <a:ext cx="6681787" cy="3759200"/>
          </a:xfrm>
        </p:spPr>
      </p:sp>
      <p:sp>
        <p:nvSpPr>
          <p:cNvPr id="3" name="Segnaposto note 2"/>
          <p:cNvSpPr>
            <a:spLocks noGrp="1"/>
          </p:cNvSpPr>
          <p:nvPr>
            <p:ph type="body" idx="1"/>
          </p:nvPr>
        </p:nvSpPr>
        <p:spPr/>
        <p:txBody>
          <a:bodyPr>
            <a:normAutofit/>
          </a:bodyPr>
          <a:lstStyle/>
          <a:p>
            <a:endParaRPr lang="it-IT" dirty="0"/>
          </a:p>
        </p:txBody>
      </p:sp>
      <p:sp>
        <p:nvSpPr>
          <p:cNvPr id="4" name="Segnaposto numero diapositiva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C48FB5-0C47-43E1-8F48-2241B4108256}" type="slidenum">
              <a:rPr kumimoji="0" lang="it-I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it-IT"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92628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03188" y="750888"/>
            <a:ext cx="6681787" cy="3759200"/>
          </a:xfrm>
        </p:spPr>
      </p:sp>
      <p:sp>
        <p:nvSpPr>
          <p:cNvPr id="3" name="Segnaposto note 2"/>
          <p:cNvSpPr>
            <a:spLocks noGrp="1"/>
          </p:cNvSpPr>
          <p:nvPr>
            <p:ph type="body" idx="1"/>
          </p:nvPr>
        </p:nvSpPr>
        <p:spPr/>
        <p:txBody>
          <a:bodyPr>
            <a:normAutofit/>
          </a:bodyPr>
          <a:lstStyle/>
          <a:p>
            <a:endParaRPr lang="it-IT" dirty="0"/>
          </a:p>
        </p:txBody>
      </p:sp>
      <p:sp>
        <p:nvSpPr>
          <p:cNvPr id="4" name="Segnaposto numero diapositiva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C48FB5-0C47-43E1-8F48-2241B4108256}" type="slidenum">
              <a:rPr kumimoji="0" lang="it-I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it-IT"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38830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03188" y="750888"/>
            <a:ext cx="6681787" cy="3759200"/>
          </a:xfrm>
        </p:spPr>
      </p:sp>
      <p:sp>
        <p:nvSpPr>
          <p:cNvPr id="3" name="Segnaposto note 2"/>
          <p:cNvSpPr>
            <a:spLocks noGrp="1"/>
          </p:cNvSpPr>
          <p:nvPr>
            <p:ph type="body" idx="1"/>
          </p:nvPr>
        </p:nvSpPr>
        <p:spPr/>
        <p:txBody>
          <a:bodyPr>
            <a:normAutofit/>
          </a:bodyPr>
          <a:lstStyle/>
          <a:p>
            <a:r>
              <a:rPr lang="it-IT" dirty="0"/>
              <a:t>N_TOF started in 2001</a:t>
            </a:r>
            <a:r>
              <a:rPr lang="it-IT" baseline="0" dirty="0"/>
              <a:t> with the 185m long flight-path, so called EAR1, and in 2014 a new station at 20 m was built, so that we can perform very high-resolution neutron-reaction measurements at EAR1, and high-flux high-resolution measurements at EAR2. We are working now on the construction and development of a new area at only 3m from the spallation source, the NEAR station, which I will explain in the last part of my presentation.</a:t>
            </a:r>
            <a:endParaRPr lang="it-IT" dirty="0"/>
          </a:p>
        </p:txBody>
      </p:sp>
      <p:sp>
        <p:nvSpPr>
          <p:cNvPr id="4" name="Segnaposto numero diapositiva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C48FB5-0C47-43E1-8F48-2241B4108256}" type="slidenum">
              <a:rPr kumimoji="0" lang="it-I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it-IT"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994827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This</a:t>
            </a:r>
            <a:r>
              <a:rPr lang="es-ES" dirty="0"/>
              <a:t> </a:t>
            </a:r>
            <a:r>
              <a:rPr lang="es-ES" dirty="0" err="1"/>
              <a:t>slide</a:t>
            </a:r>
            <a:r>
              <a:rPr lang="es-ES" dirty="0"/>
              <a:t> </a:t>
            </a:r>
            <a:r>
              <a:rPr lang="es-ES" dirty="0" err="1"/>
              <a:t>summarizes</a:t>
            </a:r>
            <a:r>
              <a:rPr lang="es-ES" dirty="0"/>
              <a:t> </a:t>
            </a:r>
            <a:r>
              <a:rPr lang="es-ES" dirty="0" err="1"/>
              <a:t>all</a:t>
            </a:r>
            <a:r>
              <a:rPr lang="es-ES" dirty="0"/>
              <a:t> </a:t>
            </a:r>
            <a:r>
              <a:rPr lang="es-ES" dirty="0" err="1"/>
              <a:t>the</a:t>
            </a:r>
            <a:r>
              <a:rPr lang="es-ES" baseline="0" dirty="0"/>
              <a:t> XS MEASUREMENTS </a:t>
            </a:r>
            <a:r>
              <a:rPr lang="es-ES" baseline="0" dirty="0" err="1"/>
              <a:t>performed</a:t>
            </a:r>
            <a:r>
              <a:rPr lang="es-ES" baseline="0" dirty="0"/>
              <a:t> so </a:t>
            </a:r>
            <a:r>
              <a:rPr lang="es-ES" baseline="0" dirty="0" err="1"/>
              <a:t>far</a:t>
            </a:r>
            <a:r>
              <a:rPr lang="es-ES" baseline="0" dirty="0"/>
              <a:t> at </a:t>
            </a:r>
            <a:r>
              <a:rPr lang="es-ES" baseline="0" dirty="0" err="1"/>
              <a:t>n_TOF</a:t>
            </a:r>
            <a:r>
              <a:rPr lang="es-ES" baseline="0" dirty="0"/>
              <a:t>, more </a:t>
            </a:r>
            <a:r>
              <a:rPr lang="es-ES" baseline="0" dirty="0" err="1"/>
              <a:t>than</a:t>
            </a:r>
            <a:r>
              <a:rPr lang="es-ES" baseline="0" dirty="0"/>
              <a:t> 60% are </a:t>
            </a:r>
            <a:r>
              <a:rPr lang="es-ES" baseline="0" dirty="0" err="1"/>
              <a:t>related</a:t>
            </a:r>
            <a:r>
              <a:rPr lang="es-ES" baseline="0" dirty="0"/>
              <a:t> to RADIATIVE NEUTRON CAPTURE </a:t>
            </a:r>
            <a:r>
              <a:rPr lang="es-ES" baseline="0" dirty="0" err="1"/>
              <a:t>XSs</a:t>
            </a:r>
            <a:r>
              <a:rPr lang="es-ES" baseline="0" dirty="0"/>
              <a:t>, </a:t>
            </a:r>
            <a:r>
              <a:rPr lang="es-ES" baseline="0" dirty="0" err="1"/>
              <a:t>mostly</a:t>
            </a:r>
            <a:r>
              <a:rPr lang="es-ES" baseline="0" dirty="0"/>
              <a:t> </a:t>
            </a:r>
            <a:r>
              <a:rPr lang="es-ES" baseline="0" dirty="0" err="1"/>
              <a:t>using</a:t>
            </a:r>
            <a:r>
              <a:rPr lang="es-ES" baseline="0" dirty="0"/>
              <a:t> </a:t>
            </a:r>
            <a:r>
              <a:rPr lang="es-ES" baseline="0" dirty="0" err="1"/>
              <a:t>the</a:t>
            </a:r>
            <a:r>
              <a:rPr lang="es-ES" baseline="0" dirty="0"/>
              <a:t> TOTAL-ENERGY-DETECTION </a:t>
            </a:r>
            <a:r>
              <a:rPr lang="es-ES" baseline="0" dirty="0" err="1"/>
              <a:t>technique</a:t>
            </a:r>
            <a:r>
              <a:rPr lang="es-ES" baseline="0" dirty="0"/>
              <a:t> </a:t>
            </a:r>
            <a:r>
              <a:rPr lang="es-ES" baseline="0" dirty="0" err="1"/>
              <a:t>using</a:t>
            </a:r>
            <a:r>
              <a:rPr lang="es-ES" baseline="0" dirty="0"/>
              <a:t> </a:t>
            </a:r>
            <a:r>
              <a:rPr lang="es-ES" baseline="0" dirty="0" err="1"/>
              <a:t>low-efficiency</a:t>
            </a:r>
            <a:r>
              <a:rPr lang="es-ES" baseline="0" dirty="0"/>
              <a:t> C6D6-detectors, and </a:t>
            </a:r>
            <a:r>
              <a:rPr lang="es-ES" baseline="0" dirty="0" err="1"/>
              <a:t>also</a:t>
            </a:r>
            <a:r>
              <a:rPr lang="es-ES" baseline="0" dirty="0"/>
              <a:t> </a:t>
            </a:r>
            <a:r>
              <a:rPr lang="es-ES" baseline="0" dirty="0" err="1"/>
              <a:t>the</a:t>
            </a:r>
            <a:r>
              <a:rPr lang="es-ES" baseline="0" dirty="0"/>
              <a:t> TAC, </a:t>
            </a:r>
            <a:r>
              <a:rPr lang="es-ES" baseline="0" dirty="0" err="1"/>
              <a:t>mainly</a:t>
            </a:r>
            <a:r>
              <a:rPr lang="es-ES" baseline="0" dirty="0"/>
              <a:t> </a:t>
            </a:r>
            <a:r>
              <a:rPr lang="es-ES" baseline="0" dirty="0" err="1"/>
              <a:t>for</a:t>
            </a:r>
            <a:r>
              <a:rPr lang="es-ES" baseline="0" dirty="0"/>
              <a:t> </a:t>
            </a:r>
            <a:r>
              <a:rPr lang="es-ES" baseline="0" dirty="0" err="1"/>
              <a:t>radiative</a:t>
            </a:r>
            <a:r>
              <a:rPr lang="es-ES" baseline="0" dirty="0"/>
              <a:t> XS </a:t>
            </a:r>
            <a:r>
              <a:rPr lang="es-ES" baseline="0" dirty="0" err="1"/>
              <a:t>measurements</a:t>
            </a:r>
            <a:r>
              <a:rPr lang="es-ES" baseline="0" dirty="0"/>
              <a:t> in </a:t>
            </a:r>
            <a:r>
              <a:rPr lang="es-ES" baseline="0" dirty="0" err="1"/>
              <a:t>the</a:t>
            </a:r>
            <a:r>
              <a:rPr lang="es-ES" baseline="0" dirty="0"/>
              <a:t> </a:t>
            </a:r>
            <a:r>
              <a:rPr lang="es-ES" baseline="0" dirty="0" err="1"/>
              <a:t>actinides</a:t>
            </a:r>
            <a:r>
              <a:rPr lang="es-ES" baseline="0" dirty="0"/>
              <a:t> </a:t>
            </a:r>
            <a:r>
              <a:rPr lang="es-ES" baseline="0" dirty="0" err="1"/>
              <a:t>region</a:t>
            </a:r>
            <a:r>
              <a:rPr lang="es-ES" baseline="0" dirty="0"/>
              <a:t>. </a:t>
            </a:r>
          </a:p>
          <a:p>
            <a:r>
              <a:rPr lang="es-ES" baseline="0" dirty="0" err="1"/>
              <a:t>About</a:t>
            </a:r>
            <a:r>
              <a:rPr lang="es-ES" baseline="0" dirty="0"/>
              <a:t> 30% of </a:t>
            </a:r>
            <a:r>
              <a:rPr lang="es-ES" baseline="0" dirty="0" err="1"/>
              <a:t>the</a:t>
            </a:r>
            <a:r>
              <a:rPr lang="es-ES" baseline="0" dirty="0"/>
              <a:t> </a:t>
            </a:r>
            <a:r>
              <a:rPr lang="es-ES" baseline="0" dirty="0" err="1"/>
              <a:t>measurements</a:t>
            </a:r>
            <a:r>
              <a:rPr lang="es-ES" baseline="0" dirty="0"/>
              <a:t> are FISSION CROSS SECTIONS, </a:t>
            </a:r>
            <a:r>
              <a:rPr lang="es-ES" baseline="0" dirty="0" err="1"/>
              <a:t>hereby</a:t>
            </a:r>
            <a:r>
              <a:rPr lang="es-ES" baseline="0" dirty="0"/>
              <a:t> </a:t>
            </a:r>
            <a:r>
              <a:rPr lang="es-ES" baseline="0" dirty="0" err="1"/>
              <a:t>using</a:t>
            </a:r>
            <a:r>
              <a:rPr lang="es-ES" baseline="0" dirty="0"/>
              <a:t> a </a:t>
            </a:r>
            <a:r>
              <a:rPr lang="es-ES" baseline="0" dirty="0" err="1"/>
              <a:t>variety</a:t>
            </a:r>
            <a:r>
              <a:rPr lang="es-ES" baseline="0" dirty="0"/>
              <a:t> of </a:t>
            </a:r>
            <a:r>
              <a:rPr lang="es-ES" baseline="0" dirty="0" err="1"/>
              <a:t>instrumentation</a:t>
            </a:r>
            <a:r>
              <a:rPr lang="es-ES" baseline="0" dirty="0"/>
              <a:t>, </a:t>
            </a:r>
            <a:r>
              <a:rPr lang="es-ES" baseline="0" dirty="0" err="1"/>
              <a:t>from</a:t>
            </a:r>
            <a:r>
              <a:rPr lang="es-ES" baseline="0" dirty="0"/>
              <a:t> </a:t>
            </a:r>
            <a:r>
              <a:rPr lang="es-ES" baseline="0" dirty="0" err="1"/>
              <a:t>PPACs</a:t>
            </a:r>
            <a:r>
              <a:rPr lang="es-ES" baseline="0" dirty="0"/>
              <a:t>, micro-MEGAS and Si-</a:t>
            </a:r>
            <a:r>
              <a:rPr lang="es-ES" baseline="0" dirty="0" err="1"/>
              <a:t>detectors</a:t>
            </a:r>
            <a:r>
              <a:rPr lang="es-ES" baseline="0" dirty="0"/>
              <a:t>.</a:t>
            </a:r>
          </a:p>
          <a:p>
            <a:r>
              <a:rPr lang="es-ES" baseline="0" dirty="0" err="1"/>
              <a:t>Finally</a:t>
            </a:r>
            <a:r>
              <a:rPr lang="es-ES" baseline="0" dirty="0"/>
              <a:t>, </a:t>
            </a:r>
            <a:r>
              <a:rPr lang="es-ES" baseline="0" dirty="0" err="1"/>
              <a:t>about</a:t>
            </a:r>
            <a:r>
              <a:rPr lang="es-ES" baseline="0" dirty="0"/>
              <a:t> 8% of </a:t>
            </a:r>
            <a:r>
              <a:rPr lang="es-ES" baseline="0" dirty="0" err="1"/>
              <a:t>the</a:t>
            </a:r>
            <a:r>
              <a:rPr lang="es-ES" baseline="0" dirty="0"/>
              <a:t> </a:t>
            </a:r>
            <a:r>
              <a:rPr lang="es-ES" baseline="0" dirty="0" err="1"/>
              <a:t>measurements</a:t>
            </a:r>
            <a:r>
              <a:rPr lang="es-ES" baseline="0" dirty="0"/>
              <a:t> are </a:t>
            </a:r>
            <a:r>
              <a:rPr lang="es-ES" baseline="0" dirty="0" err="1"/>
              <a:t>related</a:t>
            </a:r>
            <a:r>
              <a:rPr lang="es-ES" baseline="0" dirty="0"/>
              <a:t> to NEUTRON-INDUCED LIGHT-CHARGED PARTICLE EMISSION, </a:t>
            </a:r>
            <a:r>
              <a:rPr lang="es-ES" baseline="0" dirty="0" err="1"/>
              <a:t>mainly</a:t>
            </a:r>
            <a:r>
              <a:rPr lang="es-ES" baseline="0" dirty="0"/>
              <a:t> </a:t>
            </a:r>
            <a:r>
              <a:rPr lang="es-ES" baseline="0" dirty="0" err="1"/>
              <a:t>for</a:t>
            </a:r>
            <a:r>
              <a:rPr lang="es-ES" baseline="0" dirty="0"/>
              <a:t> BB-NS and Medical </a:t>
            </a:r>
            <a:r>
              <a:rPr lang="es-ES" baseline="0" dirty="0" err="1"/>
              <a:t>applications</a:t>
            </a:r>
            <a:r>
              <a:rPr lang="es-ES" baseline="0" dirty="0"/>
              <a:t> </a:t>
            </a:r>
            <a:r>
              <a:rPr lang="es-ES" baseline="0" dirty="0" err="1"/>
              <a:t>using</a:t>
            </a:r>
            <a:r>
              <a:rPr lang="es-ES" baseline="0" dirty="0"/>
              <a:t> Micro-MEGAS and Si-</a:t>
            </a:r>
            <a:r>
              <a:rPr lang="es-ES" baseline="0" dirty="0" err="1"/>
              <a:t>detectors</a:t>
            </a:r>
            <a:r>
              <a:rPr lang="es-ES" baseline="0" dirty="0"/>
              <a:t>.</a:t>
            </a:r>
          </a:p>
          <a:p>
            <a:endParaRPr lang="es-ES" baseline="0" dirty="0"/>
          </a:p>
          <a:p>
            <a:r>
              <a:rPr lang="es-ES" baseline="0" dirty="0"/>
              <a:t>Note </a:t>
            </a:r>
            <a:r>
              <a:rPr lang="es-ES" baseline="0" dirty="0" err="1"/>
              <a:t>that</a:t>
            </a:r>
            <a:r>
              <a:rPr lang="es-ES" baseline="0" dirty="0"/>
              <a:t> </a:t>
            </a:r>
            <a:r>
              <a:rPr lang="es-ES" baseline="0" dirty="0" err="1"/>
              <a:t>these</a:t>
            </a:r>
            <a:r>
              <a:rPr lang="es-ES" baseline="0" dirty="0"/>
              <a:t> series of </a:t>
            </a:r>
            <a:r>
              <a:rPr lang="es-ES" baseline="0" dirty="0" err="1"/>
              <a:t>measurements</a:t>
            </a:r>
            <a:r>
              <a:rPr lang="es-ES" baseline="0" dirty="0"/>
              <a:t> </a:t>
            </a:r>
            <a:r>
              <a:rPr lang="es-ES" baseline="0" dirty="0" err="1"/>
              <a:t>have</a:t>
            </a:r>
            <a:r>
              <a:rPr lang="es-ES" baseline="0" dirty="0"/>
              <a:t> </a:t>
            </a:r>
            <a:r>
              <a:rPr lang="es-ES" baseline="0" dirty="0" err="1"/>
              <a:t>been</a:t>
            </a:r>
            <a:r>
              <a:rPr lang="es-ES" baseline="0" dirty="0"/>
              <a:t> </a:t>
            </a:r>
            <a:r>
              <a:rPr lang="es-ES" baseline="0" dirty="0" err="1"/>
              <a:t>interrumpted</a:t>
            </a:r>
            <a:r>
              <a:rPr lang="es-ES" baseline="0" dirty="0"/>
              <a:t> </a:t>
            </a:r>
            <a:r>
              <a:rPr lang="es-ES" baseline="0" dirty="0" err="1"/>
              <a:t>by</a:t>
            </a:r>
            <a:r>
              <a:rPr lang="es-ES" baseline="0" dirty="0"/>
              <a:t> LHC </a:t>
            </a:r>
            <a:r>
              <a:rPr lang="es-ES" baseline="0" dirty="0" err="1"/>
              <a:t>breaks</a:t>
            </a:r>
            <a:r>
              <a:rPr lang="es-ES" baseline="0" dirty="0"/>
              <a:t> </a:t>
            </a:r>
            <a:r>
              <a:rPr lang="es-ES" baseline="0" dirty="0" err="1"/>
              <a:t>or</a:t>
            </a:r>
            <a:r>
              <a:rPr lang="es-ES" baseline="0" dirty="0"/>
              <a:t> </a:t>
            </a:r>
            <a:r>
              <a:rPr lang="es-ES" baseline="0" dirty="0" err="1"/>
              <a:t>long</a:t>
            </a:r>
            <a:r>
              <a:rPr lang="es-ES" baseline="0" dirty="0"/>
              <a:t> CERN </a:t>
            </a:r>
            <a:r>
              <a:rPr lang="es-ES" baseline="0" dirty="0" err="1"/>
              <a:t>shutdowns</a:t>
            </a:r>
            <a:r>
              <a:rPr lang="es-ES" baseline="0" dirty="0"/>
              <a:t>, of 2y (LS1) and 4y (LS2), </a:t>
            </a:r>
            <a:r>
              <a:rPr lang="es-ES" baseline="0" dirty="0" err="1"/>
              <a:t>which</a:t>
            </a:r>
            <a:r>
              <a:rPr lang="es-ES" baseline="0" dirty="0"/>
              <a:t> </a:t>
            </a:r>
            <a:r>
              <a:rPr lang="es-ES" baseline="0" dirty="0" err="1"/>
              <a:t>we</a:t>
            </a:r>
            <a:r>
              <a:rPr lang="es-ES" baseline="0" dirty="0"/>
              <a:t> </a:t>
            </a:r>
            <a:r>
              <a:rPr lang="es-ES" baseline="0" dirty="0" err="1"/>
              <a:t>have</a:t>
            </a:r>
            <a:r>
              <a:rPr lang="es-ES" baseline="0" dirty="0"/>
              <a:t> </a:t>
            </a:r>
            <a:r>
              <a:rPr lang="es-ES" baseline="0" dirty="0" err="1"/>
              <a:t>also</a:t>
            </a:r>
            <a:r>
              <a:rPr lang="es-ES" baseline="0" dirty="0"/>
              <a:t> </a:t>
            </a:r>
            <a:r>
              <a:rPr lang="es-ES" baseline="0" dirty="0" err="1"/>
              <a:t>profited</a:t>
            </a:r>
            <a:r>
              <a:rPr lang="es-ES" baseline="0" dirty="0"/>
              <a:t> to </a:t>
            </a:r>
            <a:r>
              <a:rPr lang="es-ES" baseline="0" dirty="0" err="1"/>
              <a:t>implement</a:t>
            </a:r>
            <a:r>
              <a:rPr lang="es-ES" baseline="0" dirty="0"/>
              <a:t> </a:t>
            </a:r>
            <a:r>
              <a:rPr lang="es-ES" baseline="0" dirty="0" err="1"/>
              <a:t>upgrades</a:t>
            </a:r>
            <a:r>
              <a:rPr lang="es-ES" baseline="0" dirty="0"/>
              <a:t> of </a:t>
            </a:r>
            <a:r>
              <a:rPr lang="es-ES" baseline="0" dirty="0" err="1"/>
              <a:t>our</a:t>
            </a:r>
            <a:r>
              <a:rPr lang="es-ES" baseline="0" dirty="0"/>
              <a:t> </a:t>
            </a:r>
            <a:r>
              <a:rPr lang="es-ES" baseline="0" dirty="0" err="1"/>
              <a:t>n_TOF</a:t>
            </a:r>
            <a:r>
              <a:rPr lang="es-ES" baseline="0" dirty="0"/>
              <a:t> </a:t>
            </a:r>
            <a:r>
              <a:rPr lang="es-ES" baseline="0" dirty="0" err="1"/>
              <a:t>facility</a:t>
            </a:r>
            <a:r>
              <a:rPr lang="es-ES" baseline="0" dirty="0"/>
              <a:t>, </a:t>
            </a:r>
            <a:r>
              <a:rPr lang="es-ES" baseline="0" dirty="0" err="1"/>
              <a:t>which</a:t>
            </a:r>
            <a:r>
              <a:rPr lang="es-ES" baseline="0" dirty="0"/>
              <a:t> I </a:t>
            </a:r>
            <a:r>
              <a:rPr lang="es-ES" baseline="0" dirty="0" err="1"/>
              <a:t>will</a:t>
            </a:r>
            <a:r>
              <a:rPr lang="es-ES" baseline="0" dirty="0"/>
              <a:t> </a:t>
            </a:r>
            <a:r>
              <a:rPr lang="es-ES" baseline="0" dirty="0" err="1"/>
              <a:t>report</a:t>
            </a:r>
            <a:r>
              <a:rPr lang="es-ES" baseline="0" dirty="0"/>
              <a:t> in a </a:t>
            </a:r>
            <a:r>
              <a:rPr lang="es-ES" baseline="0" dirty="0" err="1"/>
              <a:t>few</a:t>
            </a:r>
            <a:r>
              <a:rPr lang="es-ES" baseline="0" dirty="0"/>
              <a:t> minutes.</a:t>
            </a:r>
          </a:p>
          <a:p>
            <a:endParaRPr lang="es-ES" baseline="0" dirty="0"/>
          </a:p>
          <a:p>
            <a:r>
              <a:rPr lang="es-ES" baseline="0" dirty="0" err="1"/>
              <a:t>Along</a:t>
            </a:r>
            <a:r>
              <a:rPr lang="es-ES" baseline="0" dirty="0"/>
              <a:t> </a:t>
            </a:r>
            <a:r>
              <a:rPr lang="es-ES" baseline="0" dirty="0" err="1"/>
              <a:t>the</a:t>
            </a:r>
            <a:r>
              <a:rPr lang="es-ES" baseline="0" dirty="0"/>
              <a:t> </a:t>
            </a:r>
            <a:r>
              <a:rPr lang="es-ES" baseline="0" dirty="0" err="1"/>
              <a:t>presentation</a:t>
            </a:r>
            <a:r>
              <a:rPr lang="es-ES" baseline="0" dirty="0"/>
              <a:t> I </a:t>
            </a:r>
            <a:r>
              <a:rPr lang="es-ES" baseline="0" dirty="0" err="1"/>
              <a:t>will</a:t>
            </a:r>
            <a:r>
              <a:rPr lang="es-ES" baseline="0" dirty="0"/>
              <a:t> show a </a:t>
            </a:r>
            <a:r>
              <a:rPr lang="es-ES" baseline="0" dirty="0" err="1"/>
              <a:t>physics</a:t>
            </a:r>
            <a:r>
              <a:rPr lang="es-ES" baseline="0" dirty="0"/>
              <a:t> </a:t>
            </a:r>
            <a:r>
              <a:rPr lang="es-ES" baseline="0" dirty="0" err="1"/>
              <a:t>application</a:t>
            </a:r>
            <a:r>
              <a:rPr lang="es-ES" baseline="0" dirty="0"/>
              <a:t> </a:t>
            </a:r>
            <a:r>
              <a:rPr lang="es-ES" baseline="0" dirty="0" err="1"/>
              <a:t>for</a:t>
            </a:r>
            <a:r>
              <a:rPr lang="es-ES" baseline="0" dirty="0"/>
              <a:t> </a:t>
            </a:r>
            <a:r>
              <a:rPr lang="es-ES" baseline="0" dirty="0" err="1"/>
              <a:t>each</a:t>
            </a:r>
            <a:r>
              <a:rPr lang="es-ES" baseline="0" dirty="0"/>
              <a:t> </a:t>
            </a:r>
            <a:r>
              <a:rPr lang="es-ES" baseline="0" dirty="0" err="1"/>
              <a:t>one</a:t>
            </a:r>
            <a:r>
              <a:rPr lang="es-ES" baseline="0" dirty="0"/>
              <a:t> of </a:t>
            </a:r>
            <a:r>
              <a:rPr lang="es-ES" baseline="0" dirty="0" err="1"/>
              <a:t>these</a:t>
            </a:r>
            <a:r>
              <a:rPr lang="es-ES" baseline="0" dirty="0"/>
              <a:t> </a:t>
            </a:r>
            <a:r>
              <a:rPr lang="es-ES" baseline="0" dirty="0" err="1"/>
              <a:t>three</a:t>
            </a:r>
            <a:r>
              <a:rPr lang="es-ES" baseline="0" dirty="0"/>
              <a:t> </a:t>
            </a:r>
            <a:r>
              <a:rPr lang="es-ES" baseline="0" dirty="0" err="1"/>
              <a:t>different</a:t>
            </a:r>
            <a:r>
              <a:rPr lang="es-ES" baseline="0" dirty="0"/>
              <a:t> </a:t>
            </a:r>
            <a:r>
              <a:rPr lang="es-ES" baseline="0" dirty="0" err="1"/>
              <a:t>types</a:t>
            </a:r>
            <a:r>
              <a:rPr lang="es-ES" baseline="0" dirty="0"/>
              <a:t> of </a:t>
            </a:r>
            <a:r>
              <a:rPr lang="es-ES" baseline="0" dirty="0" err="1"/>
              <a:t>reactions</a:t>
            </a:r>
            <a:r>
              <a:rPr lang="es-ES" baseline="0" dirty="0"/>
              <a:t>, </a:t>
            </a:r>
            <a:r>
              <a:rPr lang="es-ES" baseline="0" dirty="0" err="1"/>
              <a:t>along</a:t>
            </a:r>
            <a:r>
              <a:rPr lang="es-ES" baseline="0" dirty="0"/>
              <a:t> </a:t>
            </a:r>
            <a:r>
              <a:rPr lang="es-ES" baseline="0" dirty="0" err="1"/>
              <a:t>with</a:t>
            </a:r>
            <a:r>
              <a:rPr lang="es-ES" baseline="0" dirty="0"/>
              <a:t> </a:t>
            </a:r>
            <a:r>
              <a:rPr lang="es-ES" baseline="0" dirty="0" err="1"/>
              <a:t>the</a:t>
            </a:r>
            <a:r>
              <a:rPr lang="es-ES" baseline="0" dirty="0"/>
              <a:t> </a:t>
            </a:r>
            <a:r>
              <a:rPr lang="es-ES" baseline="0" dirty="0" err="1"/>
              <a:t>necessary</a:t>
            </a:r>
            <a:r>
              <a:rPr lang="es-ES" baseline="0" dirty="0"/>
              <a:t> </a:t>
            </a:r>
            <a:r>
              <a:rPr lang="es-ES" baseline="0" dirty="0" err="1"/>
              <a:t>developments</a:t>
            </a:r>
            <a:r>
              <a:rPr lang="es-ES" baseline="0" dirty="0"/>
              <a:t> in </a:t>
            </a:r>
            <a:r>
              <a:rPr lang="es-ES" baseline="0" dirty="0" err="1"/>
              <a:t>instrumentation</a:t>
            </a:r>
            <a:r>
              <a:rPr lang="es-ES" baseline="0" dirty="0"/>
              <a:t> </a:t>
            </a:r>
            <a:r>
              <a:rPr lang="es-ES" baseline="0" dirty="0" err="1"/>
              <a:t>needed</a:t>
            </a:r>
            <a:r>
              <a:rPr lang="es-ES" baseline="0" dirty="0"/>
              <a:t> to </a:t>
            </a:r>
            <a:r>
              <a:rPr lang="es-ES" baseline="0" dirty="0" err="1"/>
              <a:t>measure</a:t>
            </a:r>
            <a:r>
              <a:rPr lang="es-ES" baseline="0" dirty="0"/>
              <a:t> </a:t>
            </a:r>
            <a:r>
              <a:rPr lang="es-ES" baseline="0" dirty="0" err="1"/>
              <a:t>them</a:t>
            </a:r>
            <a:r>
              <a:rPr lang="es-ES" baseline="0" dirty="0"/>
              <a:t>.</a:t>
            </a:r>
            <a:endParaRPr lang="es-ES" dirty="0"/>
          </a:p>
        </p:txBody>
      </p:sp>
      <p:sp>
        <p:nvSpPr>
          <p:cNvPr id="4" name="Slide Number Placeholder 3"/>
          <p:cNvSpPr>
            <a:spLocks noGrp="1"/>
          </p:cNvSpPr>
          <p:nvPr>
            <p:ph type="sldNum" sz="quarter" idx="10"/>
          </p:nvPr>
        </p:nvSpPr>
        <p:spPr/>
        <p:txBody>
          <a:bodyPr/>
          <a:lstStyle/>
          <a:p>
            <a:fld id="{E0564E63-1B77-514A-83BB-9B83B35B7E7A}" type="slidenum">
              <a:rPr lang="en-US" smtClean="0"/>
              <a:t>20</a:t>
            </a:fld>
            <a:endParaRPr lang="en-US"/>
          </a:p>
        </p:txBody>
      </p:sp>
    </p:spTree>
    <p:extLst>
      <p:ext uri="{BB962C8B-B14F-4D97-AF65-F5344CB8AC3E}">
        <p14:creationId xmlns:p14="http://schemas.microsoft.com/office/powerpoint/2010/main" val="38910465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10"/>
          </p:nvPr>
        </p:nvSpPr>
        <p:spPr/>
        <p:txBody>
          <a:bodyPr/>
          <a:lstStyle/>
          <a:p>
            <a:pPr>
              <a:defRPr/>
            </a:pPr>
            <a:fld id="{89655792-A56B-4476-9D93-BABD26ABC267}" type="slidenum">
              <a:rPr lang="es-ES" smtClean="0"/>
              <a:pPr>
                <a:defRPr/>
              </a:pPr>
              <a:t>25</a:t>
            </a:fld>
            <a:endParaRPr lang="es-ES"/>
          </a:p>
        </p:txBody>
      </p:sp>
    </p:spTree>
    <p:extLst>
      <p:ext uri="{BB962C8B-B14F-4D97-AF65-F5344CB8AC3E}">
        <p14:creationId xmlns:p14="http://schemas.microsoft.com/office/powerpoint/2010/main" val="19511959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r>
              <a:rPr lang="es-ES" dirty="0" err="1"/>
              <a:t>Another</a:t>
            </a:r>
            <a:r>
              <a:rPr lang="es-ES" dirty="0"/>
              <a:t> </a:t>
            </a:r>
            <a:r>
              <a:rPr lang="es-ES" dirty="0" err="1"/>
              <a:t>important</a:t>
            </a:r>
            <a:r>
              <a:rPr lang="es-ES" dirty="0"/>
              <a:t> experimental </a:t>
            </a:r>
            <a:r>
              <a:rPr lang="es-ES" dirty="0" err="1"/>
              <a:t>challenge</a:t>
            </a:r>
            <a:r>
              <a:rPr lang="es-ES" dirty="0"/>
              <a:t> in</a:t>
            </a:r>
            <a:r>
              <a:rPr lang="es-ES" baseline="0" dirty="0"/>
              <a:t> </a:t>
            </a:r>
            <a:r>
              <a:rPr lang="es-ES" baseline="0" dirty="0" err="1"/>
              <a:t>these</a:t>
            </a:r>
            <a:r>
              <a:rPr lang="es-ES" baseline="0" dirty="0"/>
              <a:t> </a:t>
            </a:r>
            <a:r>
              <a:rPr lang="es-ES" baseline="0" dirty="0" err="1"/>
              <a:t>experiments</a:t>
            </a:r>
            <a:r>
              <a:rPr lang="es-ES" baseline="0" dirty="0"/>
              <a:t> </a:t>
            </a:r>
            <a:r>
              <a:rPr lang="es-ES" baseline="0" dirty="0" err="1"/>
              <a:t>is</a:t>
            </a:r>
            <a:r>
              <a:rPr lang="es-ES" baseline="0" dirty="0"/>
              <a:t> </a:t>
            </a:r>
            <a:r>
              <a:rPr lang="es-ES" baseline="0" dirty="0" err="1"/>
              <a:t>related</a:t>
            </a:r>
            <a:r>
              <a:rPr lang="es-ES" baseline="0" dirty="0"/>
              <a:t> to </a:t>
            </a:r>
            <a:r>
              <a:rPr lang="es-ES" baseline="0" dirty="0" err="1"/>
              <a:t>the</a:t>
            </a:r>
            <a:r>
              <a:rPr lang="es-ES" baseline="0" dirty="0"/>
              <a:t> </a:t>
            </a:r>
            <a:r>
              <a:rPr lang="es-ES" baseline="0" dirty="0" err="1"/>
              <a:t>neutron</a:t>
            </a:r>
            <a:r>
              <a:rPr lang="es-ES" baseline="0" dirty="0"/>
              <a:t> </a:t>
            </a:r>
            <a:r>
              <a:rPr lang="es-ES" baseline="0" dirty="0" err="1"/>
              <a:t>induced</a:t>
            </a:r>
            <a:r>
              <a:rPr lang="es-ES" baseline="0" dirty="0"/>
              <a:t> </a:t>
            </a:r>
            <a:r>
              <a:rPr lang="es-ES" baseline="0" dirty="0" err="1"/>
              <a:t>background</a:t>
            </a:r>
            <a:r>
              <a:rPr lang="es-ES" baseline="0" dirty="0"/>
              <a:t>. A </a:t>
            </a:r>
            <a:r>
              <a:rPr lang="es-ES" baseline="0" dirty="0" err="1"/>
              <a:t>good</a:t>
            </a:r>
            <a:r>
              <a:rPr lang="es-ES" baseline="0" dirty="0"/>
              <a:t> </a:t>
            </a:r>
            <a:r>
              <a:rPr lang="es-ES" baseline="0" dirty="0" err="1"/>
              <a:t>neutron</a:t>
            </a:r>
            <a:r>
              <a:rPr lang="es-ES" baseline="0" dirty="0"/>
              <a:t> capture </a:t>
            </a:r>
            <a:r>
              <a:rPr lang="es-ES" baseline="0" dirty="0" err="1"/>
              <a:t>event</a:t>
            </a:r>
            <a:r>
              <a:rPr lang="es-ES" baseline="0" dirty="0"/>
              <a:t> </a:t>
            </a:r>
            <a:r>
              <a:rPr lang="es-ES" baseline="0" dirty="0" err="1"/>
              <a:t>with</a:t>
            </a:r>
            <a:r>
              <a:rPr lang="es-ES" baseline="0" dirty="0"/>
              <a:t> C6D6 </a:t>
            </a:r>
            <a:r>
              <a:rPr lang="es-ES" baseline="0" dirty="0" err="1"/>
              <a:t>detectors</a:t>
            </a:r>
            <a:r>
              <a:rPr lang="es-ES" baseline="0" dirty="0"/>
              <a:t> looks </a:t>
            </a:r>
            <a:r>
              <a:rPr lang="es-ES" baseline="0" dirty="0" err="1"/>
              <a:t>like</a:t>
            </a:r>
            <a:r>
              <a:rPr lang="es-ES" baseline="0" dirty="0"/>
              <a:t> </a:t>
            </a:r>
            <a:r>
              <a:rPr lang="es-ES" baseline="0" dirty="0" err="1"/>
              <a:t>this</a:t>
            </a:r>
            <a:r>
              <a:rPr lang="es-ES" baseline="0" dirty="0"/>
              <a:t>, </a:t>
            </a:r>
            <a:r>
              <a:rPr lang="es-ES" baseline="0" dirty="0" err="1"/>
              <a:t>however</a:t>
            </a:r>
            <a:endParaRPr lang="es-ES" dirty="0"/>
          </a:p>
        </p:txBody>
      </p:sp>
      <p:sp>
        <p:nvSpPr>
          <p:cNvPr id="4" name="Slide Number Placeholder 3"/>
          <p:cNvSpPr>
            <a:spLocks noGrp="1"/>
          </p:cNvSpPr>
          <p:nvPr>
            <p:ph type="sldNum" sz="quarter" idx="10"/>
          </p:nvPr>
        </p:nvSpPr>
        <p:spPr/>
        <p:txBody>
          <a:bodyPr/>
          <a:lstStyle/>
          <a:p>
            <a:fld id="{E0564E63-1B77-514A-83BB-9B83B35B7E7A}" type="slidenum">
              <a:rPr lang="en-US" smtClean="0"/>
              <a:t>28</a:t>
            </a:fld>
            <a:endParaRPr lang="en-US"/>
          </a:p>
        </p:txBody>
      </p:sp>
    </p:spTree>
    <p:extLst>
      <p:ext uri="{BB962C8B-B14F-4D97-AF65-F5344CB8AC3E}">
        <p14:creationId xmlns:p14="http://schemas.microsoft.com/office/powerpoint/2010/main" val="18766940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8"/>
        <p:cNvGrpSpPr/>
        <p:nvPr/>
      </p:nvGrpSpPr>
      <p:grpSpPr>
        <a:xfrm>
          <a:off x="0" y="0"/>
          <a:ext cx="0" cy="0"/>
          <a:chOff x="0" y="0"/>
          <a:chExt cx="0" cy="0"/>
        </a:xfrm>
      </p:grpSpPr>
      <p:sp>
        <p:nvSpPr>
          <p:cNvPr id="829" name="Google Shape;829;g13f8ec404e1_0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0" name="Google Shape;830;g13f8ec404e1_0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9290409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8"/>
        <p:cNvGrpSpPr/>
        <p:nvPr/>
      </p:nvGrpSpPr>
      <p:grpSpPr>
        <a:xfrm>
          <a:off x="0" y="0"/>
          <a:ext cx="0" cy="0"/>
          <a:chOff x="0" y="0"/>
          <a:chExt cx="0" cy="0"/>
        </a:xfrm>
      </p:grpSpPr>
      <p:sp>
        <p:nvSpPr>
          <p:cNvPr id="1639" name="Google Shape;1639;ge275be7224_3_11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0" name="Google Shape;1640;ge275be7224_3_11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994122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86" name="Google Shape;86;p1:notes"/>
          <p:cNvSpPr txBox="1">
            <a:spLocks noGrp="1"/>
          </p:cNvSpPr>
          <p:nvPr>
            <p:ph type="body" idx="1"/>
          </p:nvPr>
        </p:nvSpPr>
        <p:spPr>
          <a:xfrm>
            <a:off x="688817" y="4760397"/>
            <a:ext cx="5510530" cy="4509850"/>
          </a:xfrm>
          <a:prstGeom prst="rect">
            <a:avLst/>
          </a:prstGeom>
          <a:noFill/>
          <a:ln>
            <a:noFill/>
          </a:ln>
        </p:spPr>
        <p:txBody>
          <a:bodyPr spcFirstLastPara="1" wrap="square" lIns="96625" tIns="48300" rIns="96625" bIns="48300" anchor="t" anchorCtr="0">
            <a:normAutofit/>
          </a:bodyPr>
          <a:lstStyle/>
          <a:p>
            <a:pPr marL="0" lvl="0" indent="0" algn="l" rtl="0">
              <a:spcBef>
                <a:spcPts val="0"/>
              </a:spcBef>
              <a:spcAft>
                <a:spcPts val="0"/>
              </a:spcAft>
              <a:buClr>
                <a:schemeClr val="dk1"/>
              </a:buClr>
              <a:buSzPts val="1200"/>
              <a:buFont typeface="Calibri"/>
              <a:buNone/>
            </a:pPr>
            <a:endParaRPr/>
          </a:p>
        </p:txBody>
      </p:sp>
      <p:sp>
        <p:nvSpPr>
          <p:cNvPr id="87" name="Google Shape;87;p1:notes"/>
          <p:cNvSpPr txBox="1">
            <a:spLocks noGrp="1"/>
          </p:cNvSpPr>
          <p:nvPr>
            <p:ph type="sldNum" idx="12"/>
          </p:nvPr>
        </p:nvSpPr>
        <p:spPr>
          <a:xfrm>
            <a:off x="3901698" y="9519054"/>
            <a:ext cx="2984871" cy="501094"/>
          </a:xfrm>
          <a:prstGeom prst="rect">
            <a:avLst/>
          </a:prstGeom>
          <a:noFill/>
          <a:ln>
            <a:noFill/>
          </a:ln>
        </p:spPr>
        <p:txBody>
          <a:bodyPr spcFirstLastPara="1" wrap="square" lIns="96625" tIns="48300" rIns="96625" bIns="48300" anchor="b" anchorCtr="0">
            <a:noAutofit/>
          </a:bodyPr>
          <a:lstStyle/>
          <a:p>
            <a:pPr marL="0" lvl="0" indent="0" algn="r" rtl="0">
              <a:spcBef>
                <a:spcPts val="0"/>
              </a:spcBef>
              <a:spcAft>
                <a:spcPts val="0"/>
              </a:spcAft>
              <a:buNone/>
            </a:pPr>
            <a:fld id="{00000000-1234-1234-1234-123412341234}" type="slidenum">
              <a:rPr lang="es-ES">
                <a:latin typeface="Arial"/>
                <a:ea typeface="Arial"/>
                <a:cs typeface="Arial"/>
                <a:sym typeface="Arial"/>
              </a:rPr>
              <a:t>32</a:t>
            </a:fld>
            <a:endParaRPr>
              <a:latin typeface="Arial"/>
              <a:ea typeface="Arial"/>
              <a:cs typeface="Arial"/>
              <a:sym typeface="Arial"/>
            </a:endParaRPr>
          </a:p>
        </p:txBody>
      </p:sp>
    </p:spTree>
    <p:extLst>
      <p:ext uri="{BB962C8B-B14F-4D97-AF65-F5344CB8AC3E}">
        <p14:creationId xmlns:p14="http://schemas.microsoft.com/office/powerpoint/2010/main" val="37499120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57f1fb4251_0_16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57f1fb4251_0_1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br>
              <a:rPr lang="en" b="1" dirty="0"/>
            </a:br>
            <a:br>
              <a:rPr lang="en" b="1" dirty="0"/>
            </a:br>
            <a:endParaRPr b="1" dirty="0"/>
          </a:p>
        </p:txBody>
      </p:sp>
    </p:spTree>
    <p:extLst>
      <p:ext uri="{BB962C8B-B14F-4D97-AF65-F5344CB8AC3E}">
        <p14:creationId xmlns:p14="http://schemas.microsoft.com/office/powerpoint/2010/main" val="897673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57f1fb4251_0_16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57f1fb4251_0_1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br>
              <a:rPr lang="en" b="1" dirty="0"/>
            </a:br>
            <a:br>
              <a:rPr lang="en" b="1" dirty="0"/>
            </a:br>
            <a:endParaRPr b="1" dirty="0"/>
          </a:p>
        </p:txBody>
      </p:sp>
    </p:spTree>
    <p:extLst>
      <p:ext uri="{BB962C8B-B14F-4D97-AF65-F5344CB8AC3E}">
        <p14:creationId xmlns:p14="http://schemas.microsoft.com/office/powerpoint/2010/main" val="33583969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57f1fb4251_0_16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57f1fb4251_0_1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br>
              <a:rPr lang="en" b="1" dirty="0"/>
            </a:br>
            <a:br>
              <a:rPr lang="en" b="1" dirty="0"/>
            </a:br>
            <a:endParaRPr b="1" dirty="0"/>
          </a:p>
        </p:txBody>
      </p:sp>
    </p:spTree>
    <p:extLst>
      <p:ext uri="{BB962C8B-B14F-4D97-AF65-F5344CB8AC3E}">
        <p14:creationId xmlns:p14="http://schemas.microsoft.com/office/powerpoint/2010/main" val="1660570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57f1fb4251_0_16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57f1fb4251_0_1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br>
              <a:rPr lang="en" b="1" dirty="0"/>
            </a:br>
            <a:br>
              <a:rPr lang="en" b="1" dirty="0"/>
            </a:br>
            <a:endParaRPr b="1" dirty="0"/>
          </a:p>
        </p:txBody>
      </p:sp>
    </p:spTree>
    <p:extLst>
      <p:ext uri="{BB962C8B-B14F-4D97-AF65-F5344CB8AC3E}">
        <p14:creationId xmlns:p14="http://schemas.microsoft.com/office/powerpoint/2010/main" val="41629640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57f1fb4251_0_16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57f1fb4251_0_1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br>
              <a:rPr lang="en" b="1" dirty="0"/>
            </a:br>
            <a:br>
              <a:rPr lang="en" b="1" dirty="0"/>
            </a:br>
            <a:endParaRPr b="1" dirty="0"/>
          </a:p>
        </p:txBody>
      </p:sp>
    </p:spTree>
    <p:extLst>
      <p:ext uri="{BB962C8B-B14F-4D97-AF65-F5344CB8AC3E}">
        <p14:creationId xmlns:p14="http://schemas.microsoft.com/office/powerpoint/2010/main" val="5864874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103188" y="750888"/>
            <a:ext cx="6681787" cy="3759200"/>
          </a:xfrm>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s-ES" dirty="0"/>
          </a:p>
          <a:p>
            <a:pPr eaLnBrk="1" hangingPunct="1">
              <a:buFontTx/>
              <a:buChar char="•"/>
            </a:pPr>
            <a:endParaRPr lang="es-ES" dirty="0"/>
          </a:p>
          <a:p>
            <a:pPr eaLnBrk="1" hangingPunct="1">
              <a:buFontTx/>
              <a:buNone/>
            </a:pPr>
            <a:endParaRPr lang="es-ES" dirty="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081EB8-48EF-4E45-A5B3-DC82EDF3E682}" type="slidenum">
              <a:rPr lang="es-ES" smtClean="0">
                <a:latin typeface="Arial" pitchFamily="34" charset="0"/>
              </a:rPr>
              <a:pPr/>
              <a:t>40</a:t>
            </a:fld>
            <a:endParaRPr lang="es-ES">
              <a:latin typeface="Arial" pitchFamily="34" charset="0"/>
            </a:endParaRPr>
          </a:p>
        </p:txBody>
      </p:sp>
    </p:spTree>
    <p:extLst>
      <p:ext uri="{BB962C8B-B14F-4D97-AF65-F5344CB8AC3E}">
        <p14:creationId xmlns:p14="http://schemas.microsoft.com/office/powerpoint/2010/main" val="42379295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3298523885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3298523885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ES" baseline="0" dirty="0"/>
              <a:t>Forefront </a:t>
            </a:r>
            <a:r>
              <a:rPr lang="es-ES" baseline="0" dirty="0" err="1"/>
              <a:t>facilities</a:t>
            </a:r>
            <a:r>
              <a:rPr lang="es-ES" baseline="0" dirty="0"/>
              <a:t> and sub-</a:t>
            </a:r>
            <a:r>
              <a:rPr lang="es-ES" baseline="0" dirty="0" err="1"/>
              <a:t>facilities</a:t>
            </a:r>
            <a:r>
              <a:rPr lang="es-ES" baseline="0" dirty="0"/>
              <a:t>, </a:t>
            </a:r>
            <a:r>
              <a:rPr lang="es-ES" baseline="0" dirty="0" err="1"/>
              <a:t>like</a:t>
            </a:r>
            <a:r>
              <a:rPr lang="es-ES" baseline="0" dirty="0"/>
              <a:t> CERN </a:t>
            </a:r>
            <a:r>
              <a:rPr lang="es-ES" baseline="0" dirty="0" err="1"/>
              <a:t>or</a:t>
            </a:r>
            <a:r>
              <a:rPr lang="es-ES" baseline="0" dirty="0"/>
              <a:t> </a:t>
            </a:r>
            <a:r>
              <a:rPr lang="es-ES" baseline="0" dirty="0" err="1"/>
              <a:t>the</a:t>
            </a:r>
            <a:r>
              <a:rPr lang="es-ES" baseline="0" dirty="0"/>
              <a:t> new FAIR, in </a:t>
            </a:r>
            <a:r>
              <a:rPr lang="es-ES" baseline="0" dirty="0" err="1"/>
              <a:t>combination</a:t>
            </a:r>
            <a:r>
              <a:rPr lang="es-ES" baseline="0" dirty="0"/>
              <a:t> </a:t>
            </a:r>
            <a:r>
              <a:rPr lang="es-ES" baseline="0" dirty="0" err="1"/>
              <a:t>with</a:t>
            </a:r>
            <a:r>
              <a:rPr lang="es-ES" baseline="0" dirty="0"/>
              <a:t> new </a:t>
            </a:r>
            <a:r>
              <a:rPr lang="es-ES" baseline="0" dirty="0" err="1"/>
              <a:t>concepts</a:t>
            </a:r>
            <a:r>
              <a:rPr lang="es-ES" baseline="0" dirty="0"/>
              <a:t> and ideas, new </a:t>
            </a:r>
            <a:r>
              <a:rPr lang="es-ES" baseline="0" dirty="0" err="1"/>
              <a:t>instrument</a:t>
            </a:r>
            <a:r>
              <a:rPr lang="es-ES" baseline="0" dirty="0"/>
              <a:t> </a:t>
            </a:r>
            <a:r>
              <a:rPr lang="es-ES" baseline="0" dirty="0" err="1"/>
              <a:t>developments</a:t>
            </a:r>
            <a:r>
              <a:rPr lang="es-ES" baseline="0" dirty="0"/>
              <a:t>, </a:t>
            </a:r>
            <a:r>
              <a:rPr lang="es-ES" baseline="0" dirty="0" err="1"/>
              <a:t>guide</a:t>
            </a:r>
            <a:r>
              <a:rPr lang="es-ES" baseline="0" dirty="0"/>
              <a:t> </a:t>
            </a:r>
            <a:r>
              <a:rPr lang="es-ES" baseline="0" dirty="0" err="1"/>
              <a:t>us</a:t>
            </a:r>
            <a:r>
              <a:rPr lang="es-ES" baseline="0" dirty="0"/>
              <a:t> </a:t>
            </a:r>
            <a:r>
              <a:rPr lang="es-ES" baseline="0" dirty="0" err="1"/>
              <a:t>towards</a:t>
            </a:r>
            <a:r>
              <a:rPr lang="es-ES" baseline="0" dirty="0"/>
              <a:t> a </a:t>
            </a:r>
            <a:r>
              <a:rPr lang="es-ES" baseline="0" dirty="0" err="1"/>
              <a:t>better</a:t>
            </a:r>
            <a:r>
              <a:rPr lang="es-ES" baseline="0" dirty="0"/>
              <a:t> </a:t>
            </a:r>
            <a:r>
              <a:rPr lang="es-ES" baseline="0" dirty="0" err="1"/>
              <a:t>understanding</a:t>
            </a:r>
            <a:r>
              <a:rPr lang="es-ES" baseline="0" dirty="0"/>
              <a:t> of </a:t>
            </a:r>
            <a:r>
              <a:rPr lang="es-ES" baseline="0" dirty="0" err="1"/>
              <a:t>our</a:t>
            </a:r>
            <a:r>
              <a:rPr lang="es-ES" baseline="0" dirty="0"/>
              <a:t> </a:t>
            </a:r>
            <a:r>
              <a:rPr lang="es-ES" baseline="0" dirty="0" err="1"/>
              <a:t>universe</a:t>
            </a:r>
            <a:r>
              <a:rPr lang="es-ES" baseline="0" dirty="0"/>
              <a:t>, </a:t>
            </a:r>
            <a:r>
              <a:rPr lang="es-ES" baseline="0" dirty="0" err="1"/>
              <a:t>its</a:t>
            </a:r>
            <a:r>
              <a:rPr lang="es-ES" baseline="0" dirty="0"/>
              <a:t> </a:t>
            </a:r>
            <a:r>
              <a:rPr lang="es-ES" baseline="0" dirty="0" err="1"/>
              <a:t>constituents</a:t>
            </a:r>
            <a:r>
              <a:rPr lang="es-ES" baseline="0" dirty="0"/>
              <a:t>, </a:t>
            </a:r>
            <a:r>
              <a:rPr lang="es-ES" baseline="0" dirty="0" err="1"/>
              <a:t>the</a:t>
            </a:r>
            <a:r>
              <a:rPr lang="es-ES" baseline="0" dirty="0"/>
              <a:t> </a:t>
            </a:r>
            <a:r>
              <a:rPr lang="es-ES" baseline="0" dirty="0" err="1"/>
              <a:t>basic</a:t>
            </a:r>
            <a:r>
              <a:rPr lang="es-ES" baseline="0" dirty="0"/>
              <a:t> </a:t>
            </a:r>
            <a:r>
              <a:rPr lang="es-ES" baseline="0" dirty="0" err="1"/>
              <a:t>building</a:t>
            </a:r>
            <a:r>
              <a:rPr lang="es-ES" baseline="0" dirty="0"/>
              <a:t> blocks </a:t>
            </a:r>
            <a:r>
              <a:rPr lang="es-ES" baseline="0" dirty="0" err="1"/>
              <a:t>from</a:t>
            </a:r>
            <a:r>
              <a:rPr lang="es-ES" baseline="0" dirty="0"/>
              <a:t> </a:t>
            </a:r>
            <a:r>
              <a:rPr lang="es-ES" baseline="0" dirty="0" err="1"/>
              <a:t>which</a:t>
            </a:r>
            <a:r>
              <a:rPr lang="es-ES" baseline="0" dirty="0"/>
              <a:t> </a:t>
            </a:r>
            <a:r>
              <a:rPr lang="es-ES" baseline="0" dirty="0" err="1"/>
              <a:t>we</a:t>
            </a:r>
            <a:r>
              <a:rPr lang="es-ES" baseline="0" dirty="0"/>
              <a:t> and </a:t>
            </a:r>
            <a:r>
              <a:rPr lang="es-ES" baseline="0" dirty="0" err="1"/>
              <a:t>our</a:t>
            </a:r>
            <a:r>
              <a:rPr lang="es-ES" baseline="0" dirty="0"/>
              <a:t> </a:t>
            </a:r>
            <a:r>
              <a:rPr lang="es-ES" baseline="0" dirty="0" err="1"/>
              <a:t>world</a:t>
            </a:r>
            <a:r>
              <a:rPr lang="es-ES" baseline="0" dirty="0"/>
              <a:t> are </a:t>
            </a:r>
            <a:r>
              <a:rPr lang="es-ES" baseline="0" dirty="0" err="1"/>
              <a:t>built</a:t>
            </a:r>
            <a:r>
              <a:rPr lang="es-ES" baseline="0" dirty="0"/>
              <a:t>. And in </a:t>
            </a:r>
            <a:r>
              <a:rPr lang="es-ES" baseline="0" dirty="0" err="1"/>
              <a:t>some</a:t>
            </a:r>
            <a:r>
              <a:rPr lang="es-ES" baseline="0" dirty="0"/>
              <a:t> cases, </a:t>
            </a:r>
            <a:r>
              <a:rPr lang="es-ES" baseline="0" dirty="0" err="1"/>
              <a:t>these</a:t>
            </a:r>
            <a:r>
              <a:rPr lang="es-ES" baseline="0" dirty="0"/>
              <a:t> </a:t>
            </a:r>
            <a:r>
              <a:rPr lang="es-ES" baseline="0" dirty="0" err="1"/>
              <a:t>developments</a:t>
            </a:r>
            <a:r>
              <a:rPr lang="es-ES" baseline="0" dirty="0"/>
              <a:t> </a:t>
            </a:r>
            <a:r>
              <a:rPr lang="es-ES" baseline="0" dirty="0" err="1"/>
              <a:t>may</a:t>
            </a:r>
            <a:r>
              <a:rPr lang="es-ES" baseline="0" dirty="0"/>
              <a:t> </a:t>
            </a:r>
            <a:r>
              <a:rPr lang="es-ES" baseline="0" dirty="0" err="1"/>
              <a:t>also</a:t>
            </a:r>
            <a:r>
              <a:rPr lang="es-ES" baseline="0" dirty="0"/>
              <a:t> </a:t>
            </a:r>
            <a:r>
              <a:rPr lang="es-ES" baseline="0" dirty="0" err="1"/>
              <a:t>help</a:t>
            </a:r>
            <a:r>
              <a:rPr lang="es-ES" baseline="0" dirty="0"/>
              <a:t> </a:t>
            </a:r>
            <a:r>
              <a:rPr lang="es-ES" baseline="0" dirty="0" err="1"/>
              <a:t>us</a:t>
            </a:r>
            <a:r>
              <a:rPr lang="es-ES" baseline="0" dirty="0"/>
              <a:t> to </a:t>
            </a:r>
            <a:r>
              <a:rPr lang="es-ES" baseline="0" dirty="0" err="1"/>
              <a:t>improve</a:t>
            </a:r>
            <a:r>
              <a:rPr lang="es-ES" baseline="0" dirty="0"/>
              <a:t> </a:t>
            </a:r>
            <a:r>
              <a:rPr lang="es-ES" baseline="0" dirty="0" err="1"/>
              <a:t>our</a:t>
            </a:r>
            <a:r>
              <a:rPr lang="es-ES" baseline="0" dirty="0"/>
              <a:t> </a:t>
            </a:r>
            <a:r>
              <a:rPr lang="es-ES" baseline="0" dirty="0" err="1"/>
              <a:t>existence</a:t>
            </a:r>
            <a:r>
              <a:rPr lang="es-ES" baseline="0" dirty="0"/>
              <a:t> as living </a:t>
            </a:r>
            <a:r>
              <a:rPr lang="es-ES" baseline="0" dirty="0" err="1"/>
              <a:t>beings</a:t>
            </a:r>
            <a:r>
              <a:rPr lang="es-ES" baseline="0" dirty="0"/>
              <a:t>, in </a:t>
            </a:r>
            <a:r>
              <a:rPr lang="es-ES" baseline="0" dirty="0" err="1"/>
              <a:t>this</a:t>
            </a:r>
            <a:r>
              <a:rPr lang="es-ES" baseline="0" dirty="0"/>
              <a:t> </a:t>
            </a:r>
            <a:r>
              <a:rPr lang="es-ES" baseline="0" dirty="0" err="1"/>
              <a:t>fascinating</a:t>
            </a:r>
            <a:r>
              <a:rPr lang="es-ES" baseline="0" dirty="0"/>
              <a:t> </a:t>
            </a:r>
            <a:r>
              <a:rPr lang="es-ES" baseline="0" dirty="0" err="1"/>
              <a:t>universe</a:t>
            </a:r>
            <a:r>
              <a:rPr lang="es-ES" baseline="0" dirty="0"/>
              <a:t>.</a:t>
            </a:r>
            <a:endParaRPr dirty="0"/>
          </a:p>
        </p:txBody>
      </p:sp>
    </p:spTree>
    <p:extLst>
      <p:ext uri="{BB962C8B-B14F-4D97-AF65-F5344CB8AC3E}">
        <p14:creationId xmlns:p14="http://schemas.microsoft.com/office/powerpoint/2010/main" val="12629636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103188" y="750888"/>
            <a:ext cx="6681787" cy="3759200"/>
          </a:xfrm>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s-ES" dirty="0"/>
          </a:p>
          <a:p>
            <a:pPr eaLnBrk="1" hangingPunct="1">
              <a:buFontTx/>
              <a:buChar char="•"/>
            </a:pPr>
            <a:endParaRPr lang="es-ES" dirty="0"/>
          </a:p>
          <a:p>
            <a:pPr eaLnBrk="1" hangingPunct="1">
              <a:buFontTx/>
              <a:buNone/>
            </a:pPr>
            <a:endParaRPr lang="es-ES" dirty="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081EB8-48EF-4E45-A5B3-DC82EDF3E682}" type="slidenum">
              <a:rPr lang="es-ES" smtClean="0">
                <a:latin typeface="Arial" pitchFamily="34" charset="0"/>
              </a:rPr>
              <a:pPr/>
              <a:t>46</a:t>
            </a:fld>
            <a:endParaRPr lang="es-ES">
              <a:latin typeface="Arial" pitchFamily="34" charset="0"/>
            </a:endParaRPr>
          </a:p>
        </p:txBody>
      </p:sp>
    </p:spTree>
    <p:extLst>
      <p:ext uri="{BB962C8B-B14F-4D97-AF65-F5344CB8AC3E}">
        <p14:creationId xmlns:p14="http://schemas.microsoft.com/office/powerpoint/2010/main" val="1892476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40" name="Google Shape;140;p3: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96962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start with neutron-burst nucleosynthesis in the He/C zone. When the shock wave passes through this region, it heats the He-rich material to about 10⁹ K for a few seconds. That’s hot enough to activate the ²²Ne(</a:t>
            </a:r>
            <a:r>
              <a:rPr lang="el-GR" dirty="0"/>
              <a:t>α,</a:t>
            </a:r>
            <a:r>
              <a:rPr lang="en-US" dirty="0"/>
              <a:t>n)²⁵Mg reaction, releasing a burst of neutrons.</a:t>
            </a:r>
          </a:p>
          <a:p>
            <a:r>
              <a:rPr lang="en-US" dirty="0"/>
              <a:t>These neutrons drive rapid neutron-capture reactions over a few seconds, making neutron-poor isotopes more neutron-rich. And we can detect this process in the grains: Type X grains often show enrichments in isotopes like ⁹⁵Mo and ⁹⁷Mo—classic signatures of neutron bursts.</a:t>
            </a:r>
          </a:p>
          <a:p>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48</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9353592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81787" cy="3759200"/>
          </a:xfrm>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s-ES" sz="1300" b="0" i="0" u="none" strike="noStrike" cap="none" smtClean="0">
                <a:solidFill>
                  <a:schemeClr val="dk1"/>
                </a:solidFill>
                <a:latin typeface="Arial"/>
                <a:ea typeface="Arial"/>
                <a:cs typeface="Arial"/>
                <a:sym typeface="Arial"/>
              </a:rPr>
              <a:t>49</a:t>
            </a:fld>
            <a:endParaRPr lang="es-ES" sz="13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4089433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8"/>
        <p:cNvGrpSpPr/>
        <p:nvPr/>
      </p:nvGrpSpPr>
      <p:grpSpPr>
        <a:xfrm>
          <a:off x="0" y="0"/>
          <a:ext cx="0" cy="0"/>
          <a:chOff x="0" y="0"/>
          <a:chExt cx="0" cy="0"/>
        </a:xfrm>
      </p:grpSpPr>
      <p:sp>
        <p:nvSpPr>
          <p:cNvPr id="1139" name="Google Shape;1139;g31dfbccab9b_0_3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0" name="Google Shape;1140;g31dfbccab9b_0_3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(n,g) play also a relevant role in the synthesis of elments,.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I particular The slow neutron capture (or s process), is responsible of ½ of the abundances of A&gt;56</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In this process, the study of (n,g) cross section in the lab of some particular nuclei, the so-called branching points, allows to accurately determine </a:t>
            </a:r>
            <a:endParaRPr>
              <a:solidFill>
                <a:schemeClr val="dk1"/>
              </a:solidFill>
            </a:endParaRPr>
          </a:p>
          <a:p>
            <a:pPr marL="0" lvl="0" indent="0" algn="l" rtl="0">
              <a:spcBef>
                <a:spcPts val="0"/>
              </a:spcBef>
              <a:spcAft>
                <a:spcPts val="0"/>
              </a:spcAft>
              <a:buNone/>
            </a:pPr>
            <a:r>
              <a:rPr lang="en">
                <a:solidFill>
                  <a:schemeClr val="dk1"/>
                </a:solidFill>
              </a:rPr>
              <a:t>The conditions </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r>
              <a:rPr lang="en">
                <a:solidFill>
                  <a:schemeClr val="dk1"/>
                </a:solidFill>
              </a:rPr>
              <a:t>→ Challenging measurements since they are radioactive isotopes where very low masses can be produced.</a:t>
            </a:r>
            <a:endParaRPr>
              <a:solidFill>
                <a:schemeClr val="dk1"/>
              </a:solidFill>
            </a:endParaRPr>
          </a:p>
          <a:p>
            <a:pPr marL="457200" lvl="0" indent="-298450" algn="l" rtl="0">
              <a:spcBef>
                <a:spcPts val="0"/>
              </a:spcBef>
              <a:spcAft>
                <a:spcPts val="0"/>
              </a:spcAft>
              <a:buClr>
                <a:schemeClr val="dk1"/>
              </a:buClr>
              <a:buSzPts val="1100"/>
              <a:buChar char="-"/>
            </a:pPr>
            <a:r>
              <a:rPr lang="en">
                <a:solidFill>
                  <a:schemeClr val="dk1"/>
                </a:solidFill>
              </a:rPr>
              <a:t>Indeed the stellar (n,g) rates  have not been measured for most or have large unc. &gt;10%.</a:t>
            </a:r>
            <a:endParaRPr>
              <a:solidFill>
                <a:schemeClr val="dk1"/>
              </a:solidFill>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5219362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9"/>
        <p:cNvGrpSpPr/>
        <p:nvPr/>
      </p:nvGrpSpPr>
      <p:grpSpPr>
        <a:xfrm>
          <a:off x="0" y="0"/>
          <a:ext cx="0" cy="0"/>
          <a:chOff x="0" y="0"/>
          <a:chExt cx="0" cy="0"/>
        </a:xfrm>
      </p:grpSpPr>
      <p:sp>
        <p:nvSpPr>
          <p:cNvPr id="1170" name="Google Shape;1170;g3679db74a90_82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1" name="Google Shape;1171;g3679db74a90_82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 b="1">
                <a:solidFill>
                  <a:schemeClr val="dk1"/>
                </a:solidFill>
              </a:rPr>
              <a:t> →Cs-135: Mention when introducing the Cs-135 ISOLDE + NEAR (Taioli)</a:t>
            </a:r>
            <a:endParaRPr/>
          </a:p>
        </p:txBody>
      </p:sp>
    </p:spTree>
    <p:extLst>
      <p:ext uri="{BB962C8B-B14F-4D97-AF65-F5344CB8AC3E}">
        <p14:creationId xmlns:p14="http://schemas.microsoft.com/office/powerpoint/2010/main" val="37228484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1"/>
        <p:cNvGrpSpPr/>
        <p:nvPr/>
      </p:nvGrpSpPr>
      <p:grpSpPr>
        <a:xfrm>
          <a:off x="0" y="0"/>
          <a:ext cx="0" cy="0"/>
          <a:chOff x="0" y="0"/>
          <a:chExt cx="0" cy="0"/>
        </a:xfrm>
      </p:grpSpPr>
      <p:sp>
        <p:nvSpPr>
          <p:cNvPr id="1212" name="Google Shape;1212;g3611f9a3daf_1_9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3" name="Google Shape;1213;g3611f9a3daf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(n,g) play also a relevant role in the synthesis of elments,.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I particular The slow neutron capture (or s process), is responsible of ½ of the abundances of A&gt;56</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r>
              <a:rPr lang="en" dirty="0">
                <a:solidFill>
                  <a:schemeClr val="dk1"/>
                </a:solidFill>
              </a:rPr>
              <a:t>In this process, the study of (n,g) cross section in the lab of some particular nuclei, the so-called branching points, allows to accurately determine </a:t>
            </a:r>
            <a:endParaRPr dirty="0">
              <a:solidFill>
                <a:schemeClr val="dk1"/>
              </a:solidFill>
            </a:endParaRPr>
          </a:p>
          <a:p>
            <a:pPr marL="0" lvl="0" indent="0" algn="l" rtl="0">
              <a:spcBef>
                <a:spcPts val="0"/>
              </a:spcBef>
              <a:spcAft>
                <a:spcPts val="0"/>
              </a:spcAft>
              <a:buNone/>
            </a:pPr>
            <a:r>
              <a:rPr lang="en" dirty="0">
                <a:solidFill>
                  <a:schemeClr val="dk1"/>
                </a:solidFill>
              </a:rPr>
              <a:t>The conditions </a:t>
            </a:r>
            <a:endParaRPr dirty="0">
              <a:solidFill>
                <a:schemeClr val="dk1"/>
              </a:solidFill>
            </a:endParaRPr>
          </a:p>
          <a:p>
            <a:pPr marL="0" lvl="0" indent="0" algn="l" rtl="0">
              <a:spcBef>
                <a:spcPts val="0"/>
              </a:spcBef>
              <a:spcAft>
                <a:spcPts val="0"/>
              </a:spcAft>
              <a:buNone/>
            </a:pPr>
            <a:endParaRPr dirty="0">
              <a:solidFill>
                <a:schemeClr val="dk1"/>
              </a:solidFill>
            </a:endParaRPr>
          </a:p>
          <a:p>
            <a:pPr marL="0" lvl="0" indent="0" algn="l" rtl="0">
              <a:spcBef>
                <a:spcPts val="0"/>
              </a:spcBef>
              <a:spcAft>
                <a:spcPts val="0"/>
              </a:spcAft>
              <a:buNone/>
            </a:pPr>
            <a:r>
              <a:rPr lang="en" dirty="0">
                <a:solidFill>
                  <a:schemeClr val="dk1"/>
                </a:solidFill>
              </a:rPr>
              <a:t>→ Challenging measurements since they are radioactive isotopes where very low masses can be produced.</a:t>
            </a:r>
            <a:endParaRPr dirty="0">
              <a:solidFill>
                <a:schemeClr val="dk1"/>
              </a:solidFill>
            </a:endParaRPr>
          </a:p>
          <a:p>
            <a:pPr marL="457200" lvl="0" indent="-298450" algn="l" rtl="0">
              <a:spcBef>
                <a:spcPts val="0"/>
              </a:spcBef>
              <a:spcAft>
                <a:spcPts val="0"/>
              </a:spcAft>
              <a:buClr>
                <a:schemeClr val="dk1"/>
              </a:buClr>
              <a:buSzPts val="1100"/>
              <a:buChar char="-"/>
            </a:pPr>
            <a:r>
              <a:rPr lang="en" dirty="0">
                <a:solidFill>
                  <a:schemeClr val="dk1"/>
                </a:solidFill>
              </a:rPr>
              <a:t>Indeed the stellar (n,g) rates  have not been measured for most or have large unc. &gt;10%.</a:t>
            </a:r>
            <a:endParaRPr dirty="0">
              <a:solidFill>
                <a:schemeClr val="dk1"/>
              </a:solidFil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841073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1312993450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 name="Google Shape;539;g1312993450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869259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257f1fb4251_0_27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 name="Google Shape;552;g257f1fb4251_0_27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546713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1312993450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 name="Google Shape;539;g1312993450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I'll search for articles by these authors on mixing mechanisms in AGB stars and 13C </a:t>
            </a:r>
            <a:r>
              <a:rPr lang="en-US" dirty="0" err="1"/>
              <a:t>formation.Based</a:t>
            </a:r>
            <a:r>
              <a:rPr lang="en-US" dirty="0"/>
              <a:t> on the articles by </a:t>
            </a:r>
            <a:r>
              <a:rPr lang="en-US" dirty="0" err="1"/>
              <a:t>Vescovi</a:t>
            </a:r>
            <a:r>
              <a:rPr lang="en-US" dirty="0"/>
              <a:t>, </a:t>
            </a:r>
            <a:r>
              <a:rPr lang="en-US" dirty="0" err="1"/>
              <a:t>Cristallo</a:t>
            </a:r>
            <a:r>
              <a:rPr lang="en-US" dirty="0"/>
              <a:t>, </a:t>
            </a:r>
            <a:r>
              <a:rPr lang="en-US" dirty="0" err="1"/>
              <a:t>Trippella</a:t>
            </a:r>
            <a:r>
              <a:rPr lang="en-US" dirty="0"/>
              <a:t> and collaborators, I can explain the different mixing mechanisms and the fundamental problem of 13C formation in AGB stars.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The 13C Problem in AGB Stars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The major neutron source in AGB stars is the 13C(α,n)16O reaction, which requires a 13C-enriched layer (the "13C pocket") to reproduce observed s-process distributions. During third dredge-up (TDU), protons must be partially mixed from the H-rich envelope into the He-rich </a:t>
            </a:r>
            <a:r>
              <a:rPr lang="en-US" dirty="0" err="1"/>
              <a:t>intershell</a:t>
            </a:r>
            <a:r>
              <a:rPr lang="en-US" dirty="0"/>
              <a:t>, where they're captured by abundant 12C nuclei to produce 13C.</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**The core problem**: The physical process governing mass-exchange at the interface between the convective envelope and the radiative core remains poorly understood. Standard stellar evolution theory cannot explain how this partial mixing occurs, as the interface should be a sharp boundary.</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The Four Main Mixing Mechanisms: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1. **Convective Overshoot**</a:t>
            </a:r>
          </a:p>
          <a:p>
            <a:pPr marL="0" lvl="0" indent="0" algn="l" rtl="0">
              <a:spcBef>
                <a:spcPts val="0"/>
              </a:spcBef>
              <a:spcAft>
                <a:spcPts val="0"/>
              </a:spcAft>
              <a:buNone/>
            </a:pPr>
            <a:r>
              <a:rPr lang="en-US" dirty="0"/>
              <a:t>Herwig (2000) and </a:t>
            </a:r>
            <a:r>
              <a:rPr lang="en-US" dirty="0" err="1"/>
              <a:t>Cristallo</a:t>
            </a:r>
            <a:r>
              <a:rPr lang="en-US" dirty="0"/>
              <a:t> et al. (2009) successfully employed convective overshoot to reproduce the mixing mechanism. In the FRUITY models, convection extends a fraction β</a:t>
            </a:r>
            <a:r>
              <a:rPr lang="en-US" dirty="0" err="1"/>
              <a:t>Hp</a:t>
            </a:r>
            <a:r>
              <a:rPr lang="en-US" dirty="0"/>
              <a:t> beyond the Schwarzschild limit, creating an exponentially decaying profile of convective velocities. </a:t>
            </a:r>
            <a:r>
              <a:rPr lang="en-US" dirty="0" err="1"/>
              <a:t>Cristallo</a:t>
            </a:r>
            <a:r>
              <a:rPr lang="en-US" dirty="0"/>
              <a:t> et al. (2009) tuned β = 0.1 to maximize s-process production, though more recent models with updated physics require β = 0.025, which produces almost no 13C.</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2. **Rotation-Induced Mixing**</a:t>
            </a:r>
          </a:p>
          <a:p>
            <a:pPr marL="0" lvl="0" indent="0" algn="l" rtl="0">
              <a:spcBef>
                <a:spcPts val="0"/>
              </a:spcBef>
              <a:spcAft>
                <a:spcPts val="0"/>
              </a:spcAft>
              <a:buNone/>
            </a:pPr>
            <a:r>
              <a:rPr lang="en-US" dirty="0"/>
              <a:t>Rotation produces 13C pockets too small (~10−7 M⊙) to reproduce observations. More critically, rotational mixing can pollute the 13C pocket with 14N (a neutron poison via the 14N(</a:t>
            </a:r>
            <a:r>
              <a:rPr lang="en-US" dirty="0" err="1"/>
              <a:t>n,p</a:t>
            </a:r>
            <a:r>
              <a:rPr lang="en-US" dirty="0"/>
              <a:t>)14C reaction), strongly inhibiting the s-process. Piersanti et al. (2013) showed that the </a:t>
            </a:r>
            <a:r>
              <a:rPr lang="en-US" dirty="0" err="1"/>
              <a:t>Goldreich</a:t>
            </a:r>
            <a:r>
              <a:rPr lang="en-US" dirty="0"/>
              <a:t>-Schubert-Fricke instability forces more complete mixing, creating 14N-dominated layers rather than 13C pockets.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3. **Internal Gravity Waves (IGWs)**</a:t>
            </a:r>
          </a:p>
          <a:p>
            <a:pPr marL="0" lvl="0" indent="0" algn="l" rtl="0">
              <a:spcBef>
                <a:spcPts val="0"/>
              </a:spcBef>
              <a:spcAft>
                <a:spcPts val="0"/>
              </a:spcAft>
              <a:buNone/>
            </a:pPr>
            <a:r>
              <a:rPr lang="en-US" dirty="0" err="1"/>
              <a:t>Denissenkov</a:t>
            </a:r>
            <a:r>
              <a:rPr lang="en-US" dirty="0"/>
              <a:t> &amp; Tout (2003) investigated mixing induced by internal gravity waves generated by convective motions at the convective/radiative interface. This produces 13C pockets with masses of approximately 10−4 M⊙. The convective boundary mixing parameters (f1, f2, D2) can be fitted to hydrodynamic simulations, with the pocket size dominated by IGW effects (f2 and D2 parameters).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4. **Magnetic Buoyancy**</a:t>
            </a:r>
          </a:p>
          <a:p>
            <a:pPr marL="0" lvl="0" indent="0" algn="l" rtl="0">
              <a:spcBef>
                <a:spcPts val="0"/>
              </a:spcBef>
              <a:spcAft>
                <a:spcPts val="0"/>
              </a:spcAft>
              <a:buNone/>
            </a:pPr>
            <a:r>
              <a:rPr lang="en-US" dirty="0" err="1"/>
              <a:t>Vescovi</a:t>
            </a:r>
            <a:r>
              <a:rPr lang="en-US" dirty="0"/>
              <a:t> et al. (2020) proposed that a toroidal magnetic field (~105 G) in the radiative He-</a:t>
            </a:r>
            <a:r>
              <a:rPr lang="en-US" dirty="0" err="1"/>
              <a:t>intershell</a:t>
            </a:r>
            <a:r>
              <a:rPr lang="en-US" dirty="0"/>
              <a:t> triggers buoyant rise of magnetic flux tubes. This induces a matter flow pushed to the envelope, which by mass conservation creates a </a:t>
            </a:r>
            <a:r>
              <a:rPr lang="en-US" dirty="0" err="1"/>
              <a:t>downflow</a:t>
            </a:r>
            <a:r>
              <a:rPr lang="en-US" dirty="0"/>
              <a:t> of H-rich material into the He-</a:t>
            </a:r>
            <a:r>
              <a:rPr lang="en-US" dirty="0" err="1"/>
              <a:t>intershell</a:t>
            </a:r>
            <a:r>
              <a:rPr lang="en-US" dirty="0"/>
              <a:t>. Differential rotation can create the required toroidal field by stretching a small preexisting poloidal field, with energy provided by rotation.</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The magnetic-buoyancy pockets are remarkably larger than standard FRUITY models, showing an almost flat 13C distribution with negligible 14N. These models successfully reproduce isotopic abundance ratios in </a:t>
            </a:r>
            <a:r>
              <a:rPr lang="en-US" dirty="0" err="1"/>
              <a:t>presolar</a:t>
            </a:r>
            <a:r>
              <a:rPr lang="en-US" dirty="0"/>
              <a:t> </a:t>
            </a:r>
            <a:r>
              <a:rPr lang="en-US" dirty="0" err="1"/>
              <a:t>SiC</a:t>
            </a:r>
            <a:r>
              <a:rPr lang="en-US" dirty="0"/>
              <a:t> grains.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 Current Status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Among attempts at self-consistent treatment, 2D and 3D simulations of magnetic buoyancy are the most promising. Recent FUNS models implement magnetic-buoyancy-induced mixing directly in stellar evolutionary codes, marking progress toward solving this longstanding problem in AGB nucleosynthesis.</a:t>
            </a:r>
            <a:endParaRPr dirty="0"/>
          </a:p>
        </p:txBody>
      </p:sp>
    </p:spTree>
    <p:extLst>
      <p:ext uri="{BB962C8B-B14F-4D97-AF65-F5344CB8AC3E}">
        <p14:creationId xmlns:p14="http://schemas.microsoft.com/office/powerpoint/2010/main" val="13397019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103188" y="750888"/>
            <a:ext cx="6681787" cy="3759200"/>
          </a:xfrm>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s-ES" dirty="0"/>
          </a:p>
          <a:p>
            <a:pPr eaLnBrk="1" hangingPunct="1">
              <a:buFontTx/>
              <a:buChar char="•"/>
            </a:pPr>
            <a:endParaRPr lang="es-ES" dirty="0"/>
          </a:p>
          <a:p>
            <a:pPr eaLnBrk="1" hangingPunct="1">
              <a:buFontTx/>
              <a:buNone/>
            </a:pPr>
            <a:endParaRPr lang="es-ES" dirty="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081EB8-48EF-4E45-A5B3-DC82EDF3E682}" type="slidenum">
              <a:rPr lang="es-ES" smtClean="0">
                <a:latin typeface="Arial" pitchFamily="34" charset="0"/>
              </a:rPr>
              <a:pPr/>
              <a:t>57</a:t>
            </a:fld>
            <a:endParaRPr lang="es-ES">
              <a:latin typeface="Arial" pitchFamily="34" charset="0"/>
            </a:endParaRPr>
          </a:p>
        </p:txBody>
      </p:sp>
    </p:spTree>
    <p:extLst>
      <p:ext uri="{BB962C8B-B14F-4D97-AF65-F5344CB8AC3E}">
        <p14:creationId xmlns:p14="http://schemas.microsoft.com/office/powerpoint/2010/main" val="36694603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103188" y="750888"/>
            <a:ext cx="6681787" cy="3759200"/>
          </a:xfrm>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s-ES" dirty="0"/>
          </a:p>
          <a:p>
            <a:pPr eaLnBrk="1" hangingPunct="1">
              <a:buFontTx/>
              <a:buChar char="•"/>
            </a:pPr>
            <a:endParaRPr lang="es-ES" dirty="0"/>
          </a:p>
          <a:p>
            <a:pPr eaLnBrk="1" hangingPunct="1">
              <a:buFontTx/>
              <a:buNone/>
            </a:pPr>
            <a:endParaRPr lang="es-ES" dirty="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081EB8-48EF-4E45-A5B3-DC82EDF3E682}" type="slidenum">
              <a:rPr lang="es-ES" smtClean="0">
                <a:latin typeface="Arial" pitchFamily="34" charset="0"/>
              </a:rPr>
              <a:pPr/>
              <a:t>58</a:t>
            </a:fld>
            <a:endParaRPr lang="es-ES">
              <a:latin typeface="Arial" pitchFamily="34" charset="0"/>
            </a:endParaRPr>
          </a:p>
        </p:txBody>
      </p:sp>
    </p:spTree>
    <p:extLst>
      <p:ext uri="{BB962C8B-B14F-4D97-AF65-F5344CB8AC3E}">
        <p14:creationId xmlns:p14="http://schemas.microsoft.com/office/powerpoint/2010/main" val="6467896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86" name="Google Shape;86;p1:notes"/>
          <p:cNvSpPr txBox="1">
            <a:spLocks noGrp="1"/>
          </p:cNvSpPr>
          <p:nvPr>
            <p:ph type="body" idx="1"/>
          </p:nvPr>
        </p:nvSpPr>
        <p:spPr>
          <a:xfrm>
            <a:off x="688817" y="4760397"/>
            <a:ext cx="5510530" cy="4509850"/>
          </a:xfrm>
          <a:prstGeom prst="rect">
            <a:avLst/>
          </a:prstGeom>
          <a:noFill/>
          <a:ln>
            <a:noFill/>
          </a:ln>
        </p:spPr>
        <p:txBody>
          <a:bodyPr spcFirstLastPara="1" wrap="square" lIns="96625" tIns="48300" rIns="96625" bIns="48300" anchor="t" anchorCtr="0">
            <a:normAutofit/>
          </a:bodyPr>
          <a:lstStyle/>
          <a:p>
            <a:pPr marL="0" lvl="0" indent="0" algn="l" rtl="0">
              <a:spcBef>
                <a:spcPts val="0"/>
              </a:spcBef>
              <a:spcAft>
                <a:spcPts val="0"/>
              </a:spcAft>
              <a:buClr>
                <a:schemeClr val="dk1"/>
              </a:buClr>
              <a:buSzPts val="1200"/>
              <a:buFont typeface="Calibri"/>
              <a:buNone/>
            </a:pPr>
            <a:endParaRPr/>
          </a:p>
        </p:txBody>
      </p:sp>
      <p:sp>
        <p:nvSpPr>
          <p:cNvPr id="87" name="Google Shape;87;p1:notes"/>
          <p:cNvSpPr txBox="1">
            <a:spLocks noGrp="1"/>
          </p:cNvSpPr>
          <p:nvPr>
            <p:ph type="sldNum" idx="12"/>
          </p:nvPr>
        </p:nvSpPr>
        <p:spPr>
          <a:xfrm>
            <a:off x="3901698" y="9519054"/>
            <a:ext cx="2984871" cy="501094"/>
          </a:xfrm>
          <a:prstGeom prst="rect">
            <a:avLst/>
          </a:prstGeom>
          <a:noFill/>
          <a:ln>
            <a:noFill/>
          </a:ln>
        </p:spPr>
        <p:txBody>
          <a:bodyPr spcFirstLastPara="1" wrap="square" lIns="96625" tIns="48300" rIns="96625" bIns="48300" anchor="b" anchorCtr="0">
            <a:noAutofit/>
          </a:bodyPr>
          <a:lstStyle/>
          <a:p>
            <a:pPr marL="0" lvl="0" indent="0" algn="r" rtl="0">
              <a:spcBef>
                <a:spcPts val="0"/>
              </a:spcBef>
              <a:spcAft>
                <a:spcPts val="0"/>
              </a:spcAft>
              <a:buNone/>
            </a:pPr>
            <a:fld id="{00000000-1234-1234-1234-123412341234}" type="slidenum">
              <a:rPr lang="es-ES">
                <a:latin typeface="Arial"/>
                <a:ea typeface="Arial"/>
                <a:cs typeface="Arial"/>
                <a:sym typeface="Arial"/>
              </a:rPr>
              <a:t>67</a:t>
            </a:fld>
            <a:endParaRPr>
              <a:latin typeface="Arial"/>
              <a:ea typeface="Arial"/>
              <a:cs typeface="Arial"/>
              <a:sym typeface="Arial"/>
            </a:endParaRPr>
          </a:p>
        </p:txBody>
      </p:sp>
    </p:spTree>
    <p:extLst>
      <p:ext uri="{BB962C8B-B14F-4D97-AF65-F5344CB8AC3E}">
        <p14:creationId xmlns:p14="http://schemas.microsoft.com/office/powerpoint/2010/main" val="243157209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3298523885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3298523885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063152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5"/>
        <p:cNvGrpSpPr/>
        <p:nvPr/>
      </p:nvGrpSpPr>
      <p:grpSpPr>
        <a:xfrm>
          <a:off x="0" y="0"/>
          <a:ext cx="0" cy="0"/>
          <a:chOff x="0" y="0"/>
          <a:chExt cx="0" cy="0"/>
        </a:xfrm>
      </p:grpSpPr>
      <p:sp>
        <p:nvSpPr>
          <p:cNvPr id="1286" name="Google Shape;1286;p43: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287" name="Google Shape;1287;p43: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155276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4: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63" name="Google Shape;163;p4: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817669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5: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95" name="Google Shape;195;p5: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2755728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7: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258" name="Google Shape;258;p7: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30509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40" name="Google Shape;140;p3: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40025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e15390249f_0_5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e15390249f_0_5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Font typeface="Arial"/>
              <a:buNone/>
            </a:pPr>
            <a:r>
              <a:rPr lang="en" sz="1200">
                <a:solidFill>
                  <a:schemeClr val="dk1"/>
                </a:solidFill>
                <a:latin typeface="Calibri"/>
                <a:ea typeface="Calibri"/>
                <a:cs typeface="Calibri"/>
                <a:sym typeface="Calibri"/>
              </a:rPr>
              <a:t>How do we carry cross section measurements as a function of the neutron energy at n_TOF?</a:t>
            </a: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r>
              <a:rPr lang="en" sz="1200">
                <a:solidFill>
                  <a:schemeClr val="dk1"/>
                </a:solidFill>
                <a:latin typeface="Calibri"/>
                <a:ea typeface="Calibri"/>
                <a:cs typeface="Calibri"/>
                <a:sym typeface="Calibri"/>
              </a:rPr>
              <a:t>As we can see in this sketch (indicar arriba)</a:t>
            </a: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r>
              <a:rPr lang="en" sz="1200">
                <a:solidFill>
                  <a:schemeClr val="dk1"/>
                </a:solidFill>
                <a:latin typeface="Calibri"/>
                <a:ea typeface="Calibri"/>
                <a:cs typeface="Calibri"/>
                <a:sym typeface="Calibri"/>
              </a:rPr>
              <a:t>1) When a proton bunch hits the spallation target,  shown in this figure (indicar), a neutron bunch is produced and partially moderated using water layers.</a:t>
            </a: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r>
              <a:rPr lang="en" sz="1200">
                <a:solidFill>
                  <a:schemeClr val="dk1"/>
                </a:solidFill>
                <a:latin typeface="Calibri"/>
                <a:ea typeface="Calibri"/>
                <a:cs typeface="Calibri"/>
                <a:sym typeface="Calibri"/>
              </a:rPr>
              <a:t>2) These neutrons escape from the target and fly along the beam line. The time it takes a neutron to fly along the flightpath L depends on their velocity, as shown in this sketch.</a:t>
            </a: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r>
              <a:rPr lang="en" sz="1200">
                <a:solidFill>
                  <a:schemeClr val="dk1"/>
                </a:solidFill>
                <a:latin typeface="Calibri"/>
                <a:ea typeface="Calibri"/>
                <a:cs typeface="Calibri"/>
                <a:sym typeface="Calibri"/>
              </a:rPr>
              <a:t>3) Once they arrive to the experimental area, they interact with the sample of interest and produce g-rays, measured with the detectors shown below. </a:t>
            </a: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r>
              <a:rPr lang="en" sz="1200">
                <a:solidFill>
                  <a:schemeClr val="dk1"/>
                </a:solidFill>
                <a:latin typeface="Calibri"/>
                <a:ea typeface="Calibri"/>
                <a:cs typeface="Calibri"/>
                <a:sym typeface="Calibri"/>
              </a:rPr>
              <a:t>4) The kinetic energy of a neutron inducing a reaction is calculated from its time-of-flight using this non-relativistic expression which applies in the energy range under study in this work. </a:t>
            </a:r>
            <a:endParaRPr sz="1200">
              <a:solidFill>
                <a:schemeClr val="dk1"/>
              </a:solidFill>
              <a:latin typeface="Calibri"/>
              <a:ea typeface="Calibri"/>
              <a:cs typeface="Calibri"/>
              <a:sym typeface="Calibri"/>
            </a:endParaRPr>
          </a:p>
          <a:p>
            <a:pPr marL="0" lvl="0" indent="0" algn="l" rtl="0">
              <a:lnSpc>
                <a:spcPct val="90000"/>
              </a:lnSpc>
              <a:spcBef>
                <a:spcPts val="360"/>
              </a:spcBef>
              <a:spcAft>
                <a:spcPts val="0"/>
              </a:spcAft>
              <a:buClr>
                <a:schemeClr val="dk1"/>
              </a:buClr>
              <a:buFont typeface="Arial"/>
              <a:buNone/>
            </a:pPr>
            <a:r>
              <a:rPr lang="en" sz="1200">
                <a:solidFill>
                  <a:schemeClr val="dk1"/>
                </a:solidFill>
                <a:latin typeface="Calibri"/>
                <a:ea typeface="Calibri"/>
                <a:cs typeface="Calibri"/>
                <a:sym typeface="Calibri"/>
              </a:rPr>
              <a:t>The arrival of the prompt g-rays to the EAR is used as the time reference to determine the neutron time-of –fight from the measured time of a detector signal.</a:t>
            </a:r>
            <a:endParaRPr/>
          </a:p>
        </p:txBody>
      </p:sp>
    </p:spTree>
    <p:extLst>
      <p:ext uri="{BB962C8B-B14F-4D97-AF65-F5344CB8AC3E}">
        <p14:creationId xmlns:p14="http://schemas.microsoft.com/office/powerpoint/2010/main" val="42902955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g150fa08083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9" name="Google Shape;579;g150fa08083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Clr>
                <a:schemeClr val="dk1"/>
              </a:buClr>
              <a:buSzPts val="1100"/>
              <a:buChar char="-"/>
            </a:pPr>
            <a:r>
              <a:rPr lang="en">
                <a:solidFill>
                  <a:schemeClr val="dk1"/>
                </a:solidFill>
              </a:rPr>
              <a:t>Captura neutrónica, medida detectando la cascada de radiación gamma producida </a:t>
            </a:r>
            <a:endParaRPr>
              <a:solidFill>
                <a:schemeClr val="dk1"/>
              </a:solidFill>
            </a:endParaRPr>
          </a:p>
          <a:p>
            <a:pPr marL="457200" lvl="0" indent="-298450" algn="l" rtl="0">
              <a:spcBef>
                <a:spcPts val="0"/>
              </a:spcBef>
              <a:spcAft>
                <a:spcPts val="0"/>
              </a:spcAft>
              <a:buClr>
                <a:schemeClr val="dk1"/>
              </a:buClr>
              <a:buSzPts val="1100"/>
              <a:buChar char="-"/>
            </a:pPr>
            <a:r>
              <a:rPr lang="en">
                <a:solidFill>
                  <a:schemeClr val="dk1"/>
                </a:solidFill>
              </a:rPr>
              <a:t>La magnitud de interés es la s. Eficaz, que presenta estrucutras resonantes, nuc. Compuesto</a:t>
            </a:r>
            <a:endParaRPr>
              <a:solidFill>
                <a:schemeClr val="dk1"/>
              </a:solidFill>
            </a:endParaRPr>
          </a:p>
          <a:p>
            <a:pPr marL="457200" lvl="0" indent="-298450" algn="l" rtl="0">
              <a:spcBef>
                <a:spcPts val="0"/>
              </a:spcBef>
              <a:spcAft>
                <a:spcPts val="0"/>
              </a:spcAft>
              <a:buClr>
                <a:schemeClr val="dk1"/>
              </a:buClr>
              <a:buSzPts val="1100"/>
              <a:buChar char="-"/>
            </a:pPr>
            <a:r>
              <a:rPr lang="en">
                <a:solidFill>
                  <a:schemeClr val="dk1"/>
                </a:solidFill>
              </a:rPr>
              <a:t>Existen diferentes tipos de instalaciones y técnicas, pero para determinar la s. Eficaz en función de la energía → haz blanco + tof (CERN n_TOF)</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r>
              <a:rPr lang="en">
                <a:solidFill>
                  <a:schemeClr val="dk1"/>
                </a:solidFill>
              </a:rPr>
              <a:t>The probability of capturing a neutron varies with the neutron energy, and it is reflected in the neutron cross section, which typically show </a:t>
            </a:r>
            <a:endParaRPr>
              <a:solidFill>
                <a:schemeClr val="dk1"/>
              </a:solidFill>
            </a:endParaRPr>
          </a:p>
          <a:p>
            <a:pPr marL="0" lvl="0" indent="0" algn="l" rtl="0">
              <a:spcBef>
                <a:spcPts val="0"/>
              </a:spcBef>
              <a:spcAft>
                <a:spcPts val="0"/>
              </a:spcAft>
              <a:buNone/>
            </a:pPr>
            <a:r>
              <a:rPr lang="en">
                <a:solidFill>
                  <a:schemeClr val="dk1"/>
                </a:solidFill>
              </a:rPr>
              <a:t>Energies and some energies which correspond to pseudostates in the compound nucleus.</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Different types of neutron beams facilities can be used to measure neutron cross sections in different energy ranges. The most comprehesive measurements, covering the full range of stellar interest are the pulsed white neutron beams combined with the TOF technique, such as the n_TOF Facility </a:t>
            </a:r>
            <a:endParaRPr>
              <a:solidFill>
                <a:schemeClr val="dk1"/>
              </a:solidFill>
            </a:endParaRPr>
          </a:p>
        </p:txBody>
      </p:sp>
    </p:spTree>
    <p:extLst>
      <p:ext uri="{BB962C8B-B14F-4D97-AF65-F5344CB8AC3E}">
        <p14:creationId xmlns:p14="http://schemas.microsoft.com/office/powerpoint/2010/main" val="215591562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01C6F4B8-B257-4414-A739-CCE80A88662F}" type="slidenum">
              <a:rPr lang="es-ES" smtClean="0"/>
              <a:pPr/>
              <a:t>82</a:t>
            </a:fld>
            <a:endParaRPr lang="es-ES"/>
          </a:p>
        </p:txBody>
      </p:sp>
      <p:sp>
        <p:nvSpPr>
          <p:cNvPr id="91139" name="Rectangle 2"/>
          <p:cNvSpPr>
            <a:spLocks noGrp="1" noRot="1" noChangeAspect="1" noChangeArrowheads="1" noTextEdit="1"/>
          </p:cNvSpPr>
          <p:nvPr>
            <p:ph type="sldImg"/>
          </p:nvPr>
        </p:nvSpPr>
        <p:spPr>
          <a:xfrm>
            <a:off x="103188" y="750888"/>
            <a:ext cx="6681787" cy="3759200"/>
          </a:xfrm>
          <a:ln/>
        </p:spPr>
      </p:sp>
      <p:sp>
        <p:nvSpPr>
          <p:cNvPr id="911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25426431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40" name="Google Shape;140;p3: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515159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7"/>
        <p:cNvGrpSpPr/>
        <p:nvPr/>
      </p:nvGrpSpPr>
      <p:grpSpPr>
        <a:xfrm>
          <a:off x="0" y="0"/>
          <a:ext cx="0" cy="0"/>
          <a:chOff x="0" y="0"/>
          <a:chExt cx="0" cy="0"/>
        </a:xfrm>
      </p:grpSpPr>
      <p:sp>
        <p:nvSpPr>
          <p:cNvPr id="1618" name="Google Shape;1618;ge275be7224_3_1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9" name="Google Shape;1619;ge275be7224_3_1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9108162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6" name="Google Shape;406;p26:notes"/>
          <p:cNvSpPr txBox="1">
            <a:spLocks noGrp="1"/>
          </p:cNvSpPr>
          <p:nvPr>
            <p:ph type="body" idx="1"/>
          </p:nvPr>
        </p:nvSpPr>
        <p:spPr>
          <a:xfrm>
            <a:off x="685800" y="4343400"/>
            <a:ext cx="5485680" cy="4114080"/>
          </a:xfrm>
          <a:prstGeom prst="rect">
            <a:avLst/>
          </a:prstGeom>
          <a:noFill/>
          <a:ln>
            <a:noFill/>
          </a:ln>
        </p:spPr>
        <p:txBody>
          <a:bodyPr spcFirstLastPara="1" wrap="square" lIns="0" tIns="91425" rIns="0" bIns="91425" anchor="t" anchorCtr="0">
            <a:noAutofit/>
          </a:bodyPr>
          <a:lstStyle/>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Examples of reconstructed DoI coordinates for the central scan</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position (a-c) and for a peripheral scan position (d-f). In each case the 2D</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(x; y) positions as reconstructed using a NN-algorithm are shown (a,d) and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corresponding calibrated DoI distributions are shown in panels (b,e). The distribution of 3D-coordinates is shown in (c,f).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DoI-calibrated from the measured area (A</a:t>
            </a:r>
            <a:r>
              <a:rPr lang="es-ES" sz="600" b="0" strike="noStrike">
                <a:solidFill>
                  <a:srgbClr val="000000"/>
                </a:solidFill>
                <a:latin typeface="Arial"/>
                <a:ea typeface="Arial"/>
                <a:cs typeface="Arial"/>
                <a:sym typeface="Arial"/>
              </a:rPr>
              <a:t>w</a:t>
            </a:r>
            <a:r>
              <a:rPr lang="es-ES" sz="1100" b="0" strike="noStrike">
                <a:solidFill>
                  <a:srgbClr val="000000"/>
                </a:solidFill>
                <a:latin typeface="Arial"/>
                <a:ea typeface="Arial"/>
                <a:cs typeface="Arial"/>
                <a:sym typeface="Arial"/>
              </a:rPr>
              <a:t>) of the scintillationlight distribubion at half maximum (red-line histogram). MC simulation of</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 values without broadening (dashed-line histogram) and with 5 mm fwhm</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broadening (blue-line histogram).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The prominent peak in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experimental distribution arises from γ-ray hits near the optical window (large DoIs), where most of the charge above h</a:t>
            </a:r>
            <a:r>
              <a:rPr lang="es-ES" sz="700" b="0" strike="noStrike">
                <a:solidFill>
                  <a:srgbClr val="000000"/>
                </a:solidFill>
                <a:latin typeface="Arial"/>
                <a:ea typeface="Arial"/>
                <a:cs typeface="Arial"/>
                <a:sym typeface="Arial"/>
              </a:rPr>
              <a:t>w </a:t>
            </a:r>
            <a:r>
              <a:rPr lang="es-ES" sz="1100" b="0" strike="noStrike">
                <a:solidFill>
                  <a:srgbClr val="000000"/>
                </a:solidFill>
                <a:latin typeface="Arial"/>
                <a:ea typeface="Arial"/>
                <a:cs typeface="Arial"/>
                <a:sym typeface="Arial"/>
              </a:rPr>
              <a:t>is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concentrated in just one single pixel of the Si-PM. This leads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to a slight overestimation of events with large DoI-values.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p:txBody>
      </p:sp>
    </p:spTree>
    <p:extLst>
      <p:ext uri="{BB962C8B-B14F-4D97-AF65-F5344CB8AC3E}">
        <p14:creationId xmlns:p14="http://schemas.microsoft.com/office/powerpoint/2010/main" val="42948895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6" name="Google Shape;406;p26:notes"/>
          <p:cNvSpPr txBox="1">
            <a:spLocks noGrp="1"/>
          </p:cNvSpPr>
          <p:nvPr>
            <p:ph type="body" idx="1"/>
          </p:nvPr>
        </p:nvSpPr>
        <p:spPr>
          <a:xfrm>
            <a:off x="685800" y="4343400"/>
            <a:ext cx="5485680" cy="4114080"/>
          </a:xfrm>
          <a:prstGeom prst="rect">
            <a:avLst/>
          </a:prstGeom>
          <a:noFill/>
          <a:ln>
            <a:noFill/>
          </a:ln>
        </p:spPr>
        <p:txBody>
          <a:bodyPr spcFirstLastPara="1" wrap="square" lIns="0" tIns="91425" rIns="0" bIns="91425" anchor="t" anchorCtr="0">
            <a:noAutofit/>
          </a:bodyPr>
          <a:lstStyle/>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Examples of reconstructed DoI coordinates for the central scan</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position (a-c) and for a peripheral scan position (d-f). In each case the 2D</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(x; y) positions as reconstructed using a NN-algorithm are shown (a,d) and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corresponding calibrated DoI distributions are shown in panels (b,e). The distribution of 3D-coordinates is shown in (c,f).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DoI-calibrated from the measured area (A</a:t>
            </a:r>
            <a:r>
              <a:rPr lang="es-ES" sz="600" b="0" strike="noStrike">
                <a:solidFill>
                  <a:srgbClr val="000000"/>
                </a:solidFill>
                <a:latin typeface="Arial"/>
                <a:ea typeface="Arial"/>
                <a:cs typeface="Arial"/>
                <a:sym typeface="Arial"/>
              </a:rPr>
              <a:t>w</a:t>
            </a:r>
            <a:r>
              <a:rPr lang="es-ES" sz="1100" b="0" strike="noStrike">
                <a:solidFill>
                  <a:srgbClr val="000000"/>
                </a:solidFill>
                <a:latin typeface="Arial"/>
                <a:ea typeface="Arial"/>
                <a:cs typeface="Arial"/>
                <a:sym typeface="Arial"/>
              </a:rPr>
              <a:t>) of the scintillationlight distribubion at half maximum (red-line histogram). MC simulation of</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 values without broadening (dashed-line histogram) and with 5 mm fwhm</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broadening (blue-line histogram).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The prominent peak in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experimental distribution arises from γ-ray hits near the optical window (large DoIs), where most of the charge above h</a:t>
            </a:r>
            <a:r>
              <a:rPr lang="es-ES" sz="700" b="0" strike="noStrike">
                <a:solidFill>
                  <a:srgbClr val="000000"/>
                </a:solidFill>
                <a:latin typeface="Arial"/>
                <a:ea typeface="Arial"/>
                <a:cs typeface="Arial"/>
                <a:sym typeface="Arial"/>
              </a:rPr>
              <a:t>w </a:t>
            </a:r>
            <a:r>
              <a:rPr lang="es-ES" sz="1100" b="0" strike="noStrike">
                <a:solidFill>
                  <a:srgbClr val="000000"/>
                </a:solidFill>
                <a:latin typeface="Arial"/>
                <a:ea typeface="Arial"/>
                <a:cs typeface="Arial"/>
                <a:sym typeface="Arial"/>
              </a:rPr>
              <a:t>is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concentrated in just one single pixel of the Si-PM. This leads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to a slight overestimation of events with large DoI-values.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p:txBody>
      </p:sp>
    </p:spTree>
    <p:extLst>
      <p:ext uri="{BB962C8B-B14F-4D97-AF65-F5344CB8AC3E}">
        <p14:creationId xmlns:p14="http://schemas.microsoft.com/office/powerpoint/2010/main" val="32125035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body" idx="1"/>
          </p:nvPr>
        </p:nvSpPr>
        <p:spPr>
          <a:xfrm>
            <a:off x="688817" y="4760397"/>
            <a:ext cx="5510530" cy="4509850"/>
          </a:xfrm>
          <a:prstGeom prst="rect">
            <a:avLst/>
          </a:prstGeom>
        </p:spPr>
        <p:txBody>
          <a:bodyPr spcFirstLastPara="1" wrap="square" lIns="96625" tIns="48300" rIns="96625" bIns="48300" anchor="t" anchorCtr="0">
            <a:noAutofit/>
          </a:bodyPr>
          <a:lstStyle/>
          <a:p>
            <a:pPr marL="0" lvl="0" indent="0" algn="l" rtl="0">
              <a:spcBef>
                <a:spcPts val="360"/>
              </a:spcBef>
              <a:spcAft>
                <a:spcPts val="0"/>
              </a:spcAft>
              <a:buNone/>
            </a:pPr>
            <a:endParaRPr/>
          </a:p>
        </p:txBody>
      </p:sp>
      <p:sp>
        <p:nvSpPr>
          <p:cNvPr id="140" name="Google Shape;140;p3:notes"/>
          <p:cNvSpPr>
            <a:spLocks noGrp="1" noRot="1" noChangeAspect="1"/>
          </p:cNvSpPr>
          <p:nvPr>
            <p:ph type="sldImg" idx="2"/>
          </p:nvPr>
        </p:nvSpPr>
        <p:spPr>
          <a:xfrm>
            <a:off x="103188" y="750888"/>
            <a:ext cx="6681787" cy="37592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585858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g1eb787c8199_0_2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1" name="Google Shape;761;g1eb787c8199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34608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4"/>
        <p:cNvGrpSpPr/>
        <p:nvPr/>
      </p:nvGrpSpPr>
      <p:grpSpPr>
        <a:xfrm>
          <a:off x="0" y="0"/>
          <a:ext cx="0" cy="0"/>
          <a:chOff x="0" y="0"/>
          <a:chExt cx="0" cy="0"/>
        </a:xfrm>
      </p:grpSpPr>
      <p:sp>
        <p:nvSpPr>
          <p:cNvPr id="795" name="Google Shape;795;g1eb787c8199_0_2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6" name="Google Shape;796;g1eb787c8199_0_2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428117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1"/>
        <p:cNvGrpSpPr/>
        <p:nvPr/>
      </p:nvGrpSpPr>
      <p:grpSpPr>
        <a:xfrm>
          <a:off x="0" y="0"/>
          <a:ext cx="0" cy="0"/>
          <a:chOff x="0" y="0"/>
          <a:chExt cx="0" cy="0"/>
        </a:xfrm>
      </p:grpSpPr>
      <p:sp>
        <p:nvSpPr>
          <p:cNvPr id="832" name="Google Shape;832;g2bb582fdc73_4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3" name="Google Shape;833;g2bb582fdc73_4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2662750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9"/>
        <p:cNvGrpSpPr/>
        <p:nvPr/>
      </p:nvGrpSpPr>
      <p:grpSpPr>
        <a:xfrm>
          <a:off x="0" y="0"/>
          <a:ext cx="0" cy="0"/>
          <a:chOff x="0" y="0"/>
          <a:chExt cx="0" cy="0"/>
        </a:xfrm>
      </p:grpSpPr>
      <p:sp>
        <p:nvSpPr>
          <p:cNvPr id="870" name="Google Shape;870;g29e98191150_0_2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1" name="Google Shape;871;g29e98191150_0_2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1833051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3"/>
        <p:cNvGrpSpPr/>
        <p:nvPr/>
      </p:nvGrpSpPr>
      <p:grpSpPr>
        <a:xfrm>
          <a:off x="0" y="0"/>
          <a:ext cx="0" cy="0"/>
          <a:chOff x="0" y="0"/>
          <a:chExt cx="0" cy="0"/>
        </a:xfrm>
      </p:grpSpPr>
      <p:sp>
        <p:nvSpPr>
          <p:cNvPr id="884" name="Google Shape;884;g1eb787c8199_0_3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5" name="Google Shape;885;g1eb787c8199_0_3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5066626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7"/>
        <p:cNvGrpSpPr/>
        <p:nvPr/>
      </p:nvGrpSpPr>
      <p:grpSpPr>
        <a:xfrm>
          <a:off x="0" y="0"/>
          <a:ext cx="0" cy="0"/>
          <a:chOff x="0" y="0"/>
          <a:chExt cx="0" cy="0"/>
        </a:xfrm>
      </p:grpSpPr>
      <p:sp>
        <p:nvSpPr>
          <p:cNvPr id="918" name="Google Shape;918;g29c730652a1_0_4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9" name="Google Shape;919;g29c730652a1_0_4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360724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4"/>
        <p:cNvGrpSpPr/>
        <p:nvPr/>
      </p:nvGrpSpPr>
      <p:grpSpPr>
        <a:xfrm>
          <a:off x="0" y="0"/>
          <a:ext cx="0" cy="0"/>
          <a:chOff x="0" y="0"/>
          <a:chExt cx="0" cy="0"/>
        </a:xfrm>
      </p:grpSpPr>
      <p:sp>
        <p:nvSpPr>
          <p:cNvPr id="965" name="Google Shape;965;g29c730652a1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6" name="Google Shape;966;g29c730652a1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4955359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4"/>
        <p:cNvGrpSpPr/>
        <p:nvPr/>
      </p:nvGrpSpPr>
      <p:grpSpPr>
        <a:xfrm>
          <a:off x="0" y="0"/>
          <a:ext cx="0" cy="0"/>
          <a:chOff x="0" y="0"/>
          <a:chExt cx="0" cy="0"/>
        </a:xfrm>
      </p:grpSpPr>
      <p:sp>
        <p:nvSpPr>
          <p:cNvPr id="1065" name="Google Shape;1065;g2bb582fdc73_4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6" name="Google Shape;1066;g2bb582fdc73_4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1649445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9"/>
        <p:cNvGrpSpPr/>
        <p:nvPr/>
      </p:nvGrpSpPr>
      <p:grpSpPr>
        <a:xfrm>
          <a:off x="0" y="0"/>
          <a:ext cx="0" cy="0"/>
          <a:chOff x="0" y="0"/>
          <a:chExt cx="0" cy="0"/>
        </a:xfrm>
      </p:grpSpPr>
      <p:sp>
        <p:nvSpPr>
          <p:cNvPr id="1080" name="Google Shape;1080;g2baa7f7542d_106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1" name="Google Shape;1081;g2baa7f7542d_106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4672510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8"/>
        <p:cNvGrpSpPr/>
        <p:nvPr/>
      </p:nvGrpSpPr>
      <p:grpSpPr>
        <a:xfrm>
          <a:off x="0" y="0"/>
          <a:ext cx="0" cy="0"/>
          <a:chOff x="0" y="0"/>
          <a:chExt cx="0" cy="0"/>
        </a:xfrm>
      </p:grpSpPr>
      <p:sp>
        <p:nvSpPr>
          <p:cNvPr id="1099" name="Google Shape;1099;g2bb36e0159e_9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0" name="Google Shape;1100;g2bb36e0159e_9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999664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2"/>
        <p:cNvGrpSpPr/>
        <p:nvPr/>
      </p:nvGrpSpPr>
      <p:grpSpPr>
        <a:xfrm>
          <a:off x="0" y="0"/>
          <a:ext cx="0" cy="0"/>
          <a:chOff x="0" y="0"/>
          <a:chExt cx="0" cy="0"/>
        </a:xfrm>
      </p:grpSpPr>
      <p:sp>
        <p:nvSpPr>
          <p:cNvPr id="1113" name="Google Shape;1113;g29e98191150_0_2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4" name="Google Shape;1114;g29e98191150_0_2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356088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6"/>
        <p:cNvGrpSpPr/>
        <p:nvPr/>
      </p:nvGrpSpPr>
      <p:grpSpPr>
        <a:xfrm>
          <a:off x="0" y="0"/>
          <a:ext cx="0" cy="0"/>
          <a:chOff x="0" y="0"/>
          <a:chExt cx="0" cy="0"/>
        </a:xfrm>
      </p:grpSpPr>
      <p:sp>
        <p:nvSpPr>
          <p:cNvPr id="1157" name="Google Shape;1157;g2bb36e0133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8" name="Google Shape;1158;g2bb36e0133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7889582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2"/>
        <p:cNvGrpSpPr/>
        <p:nvPr/>
      </p:nvGrpSpPr>
      <p:grpSpPr>
        <a:xfrm>
          <a:off x="0" y="0"/>
          <a:ext cx="0" cy="0"/>
          <a:chOff x="0" y="0"/>
          <a:chExt cx="0" cy="0"/>
        </a:xfrm>
      </p:grpSpPr>
      <p:sp>
        <p:nvSpPr>
          <p:cNvPr id="1173" name="Google Shape;1173;g2bb36e0159e_9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4" name="Google Shape;1174;g2bb36e0159e_9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62952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7"/>
        <p:cNvGrpSpPr/>
        <p:nvPr/>
      </p:nvGrpSpPr>
      <p:grpSpPr>
        <a:xfrm>
          <a:off x="0" y="0"/>
          <a:ext cx="0" cy="0"/>
          <a:chOff x="0" y="0"/>
          <a:chExt cx="0" cy="0"/>
        </a:xfrm>
      </p:grpSpPr>
      <p:sp>
        <p:nvSpPr>
          <p:cNvPr id="1188" name="Google Shape;1188;g29c730652a1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9" name="Google Shape;1189;g29c730652a1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8081114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7"/>
        <p:cNvGrpSpPr/>
        <p:nvPr/>
      </p:nvGrpSpPr>
      <p:grpSpPr>
        <a:xfrm>
          <a:off x="0" y="0"/>
          <a:ext cx="0" cy="0"/>
          <a:chOff x="0" y="0"/>
          <a:chExt cx="0" cy="0"/>
        </a:xfrm>
      </p:grpSpPr>
      <p:sp>
        <p:nvSpPr>
          <p:cNvPr id="1618" name="Google Shape;1618;ge275be7224_3_1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9" name="Google Shape;1619;ge275be7224_3_1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5006998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6" name="Google Shape;406;p26:notes"/>
          <p:cNvSpPr txBox="1">
            <a:spLocks noGrp="1"/>
          </p:cNvSpPr>
          <p:nvPr>
            <p:ph type="body" idx="1"/>
          </p:nvPr>
        </p:nvSpPr>
        <p:spPr>
          <a:xfrm>
            <a:off x="685800" y="4343400"/>
            <a:ext cx="5485680" cy="4114080"/>
          </a:xfrm>
          <a:prstGeom prst="rect">
            <a:avLst/>
          </a:prstGeom>
          <a:noFill/>
          <a:ln>
            <a:noFill/>
          </a:ln>
        </p:spPr>
        <p:txBody>
          <a:bodyPr spcFirstLastPara="1" wrap="square" lIns="0" tIns="91425" rIns="0" bIns="91425" anchor="t" anchorCtr="0">
            <a:noAutofit/>
          </a:bodyPr>
          <a:lstStyle/>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Examples of reconstructed DoI coordinates for the central scan</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position (a-c) and for a peripheral scan position (d-f). In each case the 2D</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(x; y) positions as reconstructed using a NN-algorithm are shown (a,d) and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corresponding calibrated DoI distributions are shown in panels (b,e). The distribution of 3D-coordinates is shown in (c,f).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DoI-calibrated from the measured area (A</a:t>
            </a:r>
            <a:r>
              <a:rPr lang="es-ES" sz="600" b="0" strike="noStrike">
                <a:solidFill>
                  <a:srgbClr val="000000"/>
                </a:solidFill>
                <a:latin typeface="Arial"/>
                <a:ea typeface="Arial"/>
                <a:cs typeface="Arial"/>
                <a:sym typeface="Arial"/>
              </a:rPr>
              <a:t>w</a:t>
            </a:r>
            <a:r>
              <a:rPr lang="es-ES" sz="1100" b="0" strike="noStrike">
                <a:solidFill>
                  <a:srgbClr val="000000"/>
                </a:solidFill>
                <a:latin typeface="Arial"/>
                <a:ea typeface="Arial"/>
                <a:cs typeface="Arial"/>
                <a:sym typeface="Arial"/>
              </a:rPr>
              <a:t>) of the scintillationlight distribubion at half maximum (red-line histogram). MC simulation of</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 values without broadening (dashed-line histogram) and with 5 mm fwhm</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broadening (blue-line histogram).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The prominent peak in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experimental distribution arises from γ-ray hits near the optical window (large DoIs), where most of the charge above h</a:t>
            </a:r>
            <a:r>
              <a:rPr lang="es-ES" sz="700" b="0" strike="noStrike">
                <a:solidFill>
                  <a:srgbClr val="000000"/>
                </a:solidFill>
                <a:latin typeface="Arial"/>
                <a:ea typeface="Arial"/>
                <a:cs typeface="Arial"/>
                <a:sym typeface="Arial"/>
              </a:rPr>
              <a:t>w </a:t>
            </a:r>
            <a:r>
              <a:rPr lang="es-ES" sz="1100" b="0" strike="noStrike">
                <a:solidFill>
                  <a:srgbClr val="000000"/>
                </a:solidFill>
                <a:latin typeface="Arial"/>
                <a:ea typeface="Arial"/>
                <a:cs typeface="Arial"/>
                <a:sym typeface="Arial"/>
              </a:rPr>
              <a:t>is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concentrated in just one single pixel of the Si-PM. This leads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to a slight overestimation of events with large DoI-values.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p:txBody>
      </p:sp>
    </p:spTree>
    <p:extLst>
      <p:ext uri="{BB962C8B-B14F-4D97-AF65-F5344CB8AC3E}">
        <p14:creationId xmlns:p14="http://schemas.microsoft.com/office/powerpoint/2010/main" val="127929050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6" name="Google Shape;406;p26:notes"/>
          <p:cNvSpPr txBox="1">
            <a:spLocks noGrp="1"/>
          </p:cNvSpPr>
          <p:nvPr>
            <p:ph type="body" idx="1"/>
          </p:nvPr>
        </p:nvSpPr>
        <p:spPr>
          <a:xfrm>
            <a:off x="685800" y="4343400"/>
            <a:ext cx="5485680" cy="4114080"/>
          </a:xfrm>
          <a:prstGeom prst="rect">
            <a:avLst/>
          </a:prstGeom>
          <a:noFill/>
          <a:ln>
            <a:noFill/>
          </a:ln>
        </p:spPr>
        <p:txBody>
          <a:bodyPr spcFirstLastPara="1" wrap="square" lIns="0" tIns="91425" rIns="0" bIns="91425" anchor="t" anchorCtr="0">
            <a:noAutofit/>
          </a:bodyPr>
          <a:lstStyle/>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Examples of reconstructed DoI coordinates for the central scan</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position (a-c) and for a peripheral scan position (d-f). In each case the 2D</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(x; y) positions as reconstructed using a NN-algorithm are shown (a,d) and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corresponding calibrated DoI distributions are shown in panels (b,e). The distribution of 3D-coordinates is shown in (c,f).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DoI-calibrated from the measured area (A</a:t>
            </a:r>
            <a:r>
              <a:rPr lang="es-ES" sz="600" b="0" strike="noStrike">
                <a:solidFill>
                  <a:srgbClr val="000000"/>
                </a:solidFill>
                <a:latin typeface="Arial"/>
                <a:ea typeface="Arial"/>
                <a:cs typeface="Arial"/>
                <a:sym typeface="Arial"/>
              </a:rPr>
              <a:t>w</a:t>
            </a:r>
            <a:r>
              <a:rPr lang="es-ES" sz="1100" b="0" strike="noStrike">
                <a:solidFill>
                  <a:srgbClr val="000000"/>
                </a:solidFill>
                <a:latin typeface="Arial"/>
                <a:ea typeface="Arial"/>
                <a:cs typeface="Arial"/>
                <a:sym typeface="Arial"/>
              </a:rPr>
              <a:t>) of the scintillationlight distribubion at half maximum (red-line histogram). MC simulation of</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DoI values without broadening (dashed-line histogram) and with 5 mm fwhm</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broadening (blue-line histogram).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The prominent peak in the</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experimental distribution arises from γ-ray hits near the optical window (large DoIs), where most of the charge above h</a:t>
            </a:r>
            <a:r>
              <a:rPr lang="es-ES" sz="700" b="0" strike="noStrike">
                <a:solidFill>
                  <a:srgbClr val="000000"/>
                </a:solidFill>
                <a:latin typeface="Arial"/>
                <a:ea typeface="Arial"/>
                <a:cs typeface="Arial"/>
                <a:sym typeface="Arial"/>
              </a:rPr>
              <a:t>w </a:t>
            </a:r>
            <a:r>
              <a:rPr lang="es-ES" sz="1100" b="0" strike="noStrike">
                <a:solidFill>
                  <a:srgbClr val="000000"/>
                </a:solidFill>
                <a:latin typeface="Arial"/>
                <a:ea typeface="Arial"/>
                <a:cs typeface="Arial"/>
                <a:sym typeface="Arial"/>
              </a:rPr>
              <a:t>is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concentrated in just one single pixel of the Si-PM. This leads</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r>
              <a:rPr lang="es-ES" sz="1100" b="0" strike="noStrike">
                <a:solidFill>
                  <a:srgbClr val="000000"/>
                </a:solidFill>
                <a:latin typeface="Arial"/>
                <a:ea typeface="Arial"/>
                <a:cs typeface="Arial"/>
                <a:sym typeface="Arial"/>
              </a:rPr>
              <a:t>to a slight overestimation of events with large DoI-values.  </a:t>
            </a: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a:p>
            <a:pPr marL="216000" lvl="0" indent="-216000" algn="l" rtl="0">
              <a:lnSpc>
                <a:spcPct val="100000"/>
              </a:lnSpc>
              <a:spcBef>
                <a:spcPts val="0"/>
              </a:spcBef>
              <a:spcAft>
                <a:spcPts val="0"/>
              </a:spcAft>
              <a:buNone/>
            </a:pPr>
            <a:endParaRPr sz="1100" b="0" strike="noStrike">
              <a:latin typeface="Arial"/>
              <a:ea typeface="Arial"/>
              <a:cs typeface="Arial"/>
              <a:sym typeface="Arial"/>
            </a:endParaRPr>
          </a:p>
        </p:txBody>
      </p:sp>
    </p:spTree>
    <p:extLst>
      <p:ext uri="{BB962C8B-B14F-4D97-AF65-F5344CB8AC3E}">
        <p14:creationId xmlns:p14="http://schemas.microsoft.com/office/powerpoint/2010/main" val="416752383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103188" y="750888"/>
            <a:ext cx="6681787" cy="3759200"/>
          </a:xfrm>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s-ES" dirty="0"/>
          </a:p>
          <a:p>
            <a:pPr eaLnBrk="1" hangingPunct="1">
              <a:buFontTx/>
              <a:buChar char="•"/>
            </a:pPr>
            <a:endParaRPr lang="es-ES" dirty="0"/>
          </a:p>
          <a:p>
            <a:pPr eaLnBrk="1" hangingPunct="1">
              <a:buFontTx/>
              <a:buNone/>
            </a:pPr>
            <a:endParaRPr lang="es-ES" dirty="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0081EB8-48EF-4E45-A5B3-DC82EDF3E682}" type="slidenum">
              <a:rPr kumimoji="0" lang="es-ES" sz="1300" b="0" i="0" u="none" strike="noStrike" kern="1200" cap="none" spc="0" normalizeH="0" baseline="0" noProof="0" smtClean="0">
                <a:ln>
                  <a:noFill/>
                </a:ln>
                <a:solidFill>
                  <a:prstClr val="black"/>
                </a:solidFill>
                <a:effectLst/>
                <a:uLnTx/>
                <a:uFillTx/>
                <a:latin typeface="Arial"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126</a:t>
            </a:fld>
            <a:endParaRPr kumimoji="0" lang="es-ES" sz="1300" b="0" i="0" u="none" strike="noStrike" kern="1200" cap="none" spc="0" normalizeH="0" baseline="0" noProof="0">
              <a:ln>
                <a:noFill/>
              </a:ln>
              <a:solidFill>
                <a:prstClr val="black"/>
              </a:solidFill>
              <a:effectLst/>
              <a:uLnTx/>
              <a:uFillTx/>
              <a:latin typeface="Arial" pitchFamily="34" charset="0"/>
              <a:ea typeface="+mn-ea"/>
              <a:cs typeface="+mn-cs"/>
            </a:endParaRPr>
          </a:p>
        </p:txBody>
      </p:sp>
    </p:spTree>
    <p:extLst>
      <p:ext uri="{BB962C8B-B14F-4D97-AF65-F5344CB8AC3E}">
        <p14:creationId xmlns:p14="http://schemas.microsoft.com/office/powerpoint/2010/main" val="117446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75"/>
          <p:cNvSpPr txBox="1">
            <a:spLocks noGrp="1"/>
          </p:cNvSpPr>
          <p:nvPr>
            <p:ph type="ctrTitle"/>
          </p:nvPr>
        </p:nvSpPr>
        <p:spPr>
          <a:xfrm>
            <a:off x="914400" y="2130426"/>
            <a:ext cx="103632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7" name="Google Shape;17;p75"/>
          <p:cNvSpPr txBox="1">
            <a:spLocks noGrp="1"/>
          </p:cNvSpPr>
          <p:nvPr>
            <p:ph type="subTitle" idx="1"/>
          </p:nvPr>
        </p:nvSpPr>
        <p:spPr>
          <a:xfrm>
            <a:off x="1828800" y="3886200"/>
            <a:ext cx="85344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chemeClr val="dk1"/>
              </a:buClr>
              <a:buSzPts val="3200"/>
              <a:buFont typeface="Arial"/>
              <a:buNone/>
              <a:defRPr/>
            </a:lvl1pPr>
            <a:lvl2pPr lvl="1" algn="ctr">
              <a:spcBef>
                <a:spcPts val="560"/>
              </a:spcBef>
              <a:spcAft>
                <a:spcPts val="0"/>
              </a:spcAft>
              <a:buClr>
                <a:schemeClr val="dk1"/>
              </a:buClr>
              <a:buSzPts val="2800"/>
              <a:buFont typeface="Arial"/>
              <a:buNone/>
              <a:defRPr/>
            </a:lvl2pPr>
            <a:lvl3pPr lvl="2" algn="ctr">
              <a:spcBef>
                <a:spcPts val="480"/>
              </a:spcBef>
              <a:spcAft>
                <a:spcPts val="0"/>
              </a:spcAft>
              <a:buClr>
                <a:schemeClr val="dk1"/>
              </a:buClr>
              <a:buSzPts val="2400"/>
              <a:buFont typeface="Arial"/>
              <a:buNone/>
              <a:defRPr/>
            </a:lvl3pPr>
            <a:lvl4pPr lvl="3" algn="ctr">
              <a:spcBef>
                <a:spcPts val="400"/>
              </a:spcBef>
              <a:spcAft>
                <a:spcPts val="0"/>
              </a:spcAft>
              <a:buClr>
                <a:schemeClr val="dk1"/>
              </a:buClr>
              <a:buSzPts val="2000"/>
              <a:buFont typeface="Arial"/>
              <a:buNone/>
              <a:defRPr/>
            </a:lvl4pPr>
            <a:lvl5pPr lvl="4" algn="ctr">
              <a:spcBef>
                <a:spcPts val="400"/>
              </a:spcBef>
              <a:spcAft>
                <a:spcPts val="0"/>
              </a:spcAft>
              <a:buClr>
                <a:schemeClr val="dk1"/>
              </a:buClr>
              <a:buSzPts val="2000"/>
              <a:buFont typeface="Arial"/>
              <a:buNone/>
              <a:defRPr/>
            </a:lvl5pPr>
            <a:lvl6pPr lvl="5" algn="ctr">
              <a:spcBef>
                <a:spcPts val="400"/>
              </a:spcBef>
              <a:spcAft>
                <a:spcPts val="0"/>
              </a:spcAft>
              <a:buClr>
                <a:schemeClr val="dk1"/>
              </a:buClr>
              <a:buSzPts val="2000"/>
              <a:buFont typeface="Arial"/>
              <a:buNone/>
              <a:defRPr/>
            </a:lvl6pPr>
            <a:lvl7pPr lvl="6" algn="ctr">
              <a:spcBef>
                <a:spcPts val="400"/>
              </a:spcBef>
              <a:spcAft>
                <a:spcPts val="0"/>
              </a:spcAft>
              <a:buClr>
                <a:schemeClr val="dk1"/>
              </a:buClr>
              <a:buSzPts val="2000"/>
              <a:buFont typeface="Arial"/>
              <a:buNone/>
              <a:defRPr/>
            </a:lvl7pPr>
            <a:lvl8pPr lvl="7" algn="ctr">
              <a:spcBef>
                <a:spcPts val="400"/>
              </a:spcBef>
              <a:spcAft>
                <a:spcPts val="0"/>
              </a:spcAft>
              <a:buClr>
                <a:schemeClr val="dk1"/>
              </a:buClr>
              <a:buSzPts val="2000"/>
              <a:buFont typeface="Arial"/>
              <a:buNone/>
              <a:defRPr/>
            </a:lvl8pPr>
            <a:lvl9pPr lvl="8" algn="ctr">
              <a:spcBef>
                <a:spcPts val="400"/>
              </a:spcBef>
              <a:spcAft>
                <a:spcPts val="0"/>
              </a:spcAft>
              <a:buClr>
                <a:schemeClr val="dk1"/>
              </a:buClr>
              <a:buSzPts val="2000"/>
              <a:buFont typeface="Arial"/>
              <a:buNone/>
              <a:defRPr/>
            </a:lvl9pPr>
          </a:lstStyle>
          <a:p>
            <a:endParaRPr/>
          </a:p>
        </p:txBody>
      </p:sp>
      <p:sp>
        <p:nvSpPr>
          <p:cNvPr id="18" name="Google Shape;18;p75"/>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75"/>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75"/>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b="0" i="0" u="none" strike="noStrike" cap="none">
                <a:solidFill>
                  <a:schemeClr val="dk1"/>
                </a:solidFill>
                <a:latin typeface="Arial"/>
                <a:ea typeface="Arial"/>
                <a:cs typeface="Arial"/>
                <a:sym typeface="Arial"/>
              </a:defRPr>
            </a:lvl1pPr>
            <a:lvl2pPr marL="0" marR="0" lvl="1" indent="0" algn="r">
              <a:spcBef>
                <a:spcPts val="0"/>
              </a:spcBef>
              <a:spcAft>
                <a:spcPts val="0"/>
              </a:spcAft>
              <a:buNone/>
              <a:defRPr sz="1400" b="0" i="0" u="none" strike="noStrike" cap="none">
                <a:solidFill>
                  <a:schemeClr val="dk1"/>
                </a:solidFill>
                <a:latin typeface="Arial"/>
                <a:ea typeface="Arial"/>
                <a:cs typeface="Arial"/>
                <a:sym typeface="Arial"/>
              </a:defRPr>
            </a:lvl2pPr>
            <a:lvl3pPr marL="0" marR="0" lvl="2" indent="0" algn="r">
              <a:spcBef>
                <a:spcPts val="0"/>
              </a:spcBef>
              <a:spcAft>
                <a:spcPts val="0"/>
              </a:spcAft>
              <a:buNone/>
              <a:defRPr sz="1400" b="0" i="0" u="none" strike="noStrike" cap="none">
                <a:solidFill>
                  <a:schemeClr val="dk1"/>
                </a:solidFill>
                <a:latin typeface="Arial"/>
                <a:ea typeface="Arial"/>
                <a:cs typeface="Arial"/>
                <a:sym typeface="Arial"/>
              </a:defRPr>
            </a:lvl3pPr>
            <a:lvl4pPr marL="0" marR="0" lvl="3" indent="0" algn="r">
              <a:spcBef>
                <a:spcPts val="0"/>
              </a:spcBef>
              <a:spcAft>
                <a:spcPts val="0"/>
              </a:spcAft>
              <a:buNone/>
              <a:defRPr sz="1400" b="0" i="0" u="none" strike="noStrike" cap="none">
                <a:solidFill>
                  <a:schemeClr val="dk1"/>
                </a:solidFill>
                <a:latin typeface="Arial"/>
                <a:ea typeface="Arial"/>
                <a:cs typeface="Arial"/>
                <a:sym typeface="Arial"/>
              </a:defRPr>
            </a:lvl4pPr>
            <a:lvl5pPr marL="0" marR="0" lvl="4" indent="0" algn="r">
              <a:spcBef>
                <a:spcPts val="0"/>
              </a:spcBef>
              <a:spcAft>
                <a:spcPts val="0"/>
              </a:spcAft>
              <a:buNone/>
              <a:defRPr sz="1400" b="0" i="0" u="none" strike="noStrike" cap="none">
                <a:solidFill>
                  <a:schemeClr val="dk1"/>
                </a:solidFill>
                <a:latin typeface="Arial"/>
                <a:ea typeface="Arial"/>
                <a:cs typeface="Arial"/>
                <a:sym typeface="Arial"/>
              </a:defRPr>
            </a:lvl5pPr>
            <a:lvl6pPr marL="0" marR="0" lvl="5" indent="0" algn="r">
              <a:spcBef>
                <a:spcPts val="0"/>
              </a:spcBef>
              <a:spcAft>
                <a:spcPts val="0"/>
              </a:spcAft>
              <a:buNone/>
              <a:defRPr sz="1400" b="0" i="0" u="none" strike="noStrike" cap="none">
                <a:solidFill>
                  <a:schemeClr val="dk1"/>
                </a:solidFill>
                <a:latin typeface="Arial"/>
                <a:ea typeface="Arial"/>
                <a:cs typeface="Arial"/>
                <a:sym typeface="Arial"/>
              </a:defRPr>
            </a:lvl6pPr>
            <a:lvl7pPr marL="0" marR="0" lvl="6" indent="0" algn="r">
              <a:spcBef>
                <a:spcPts val="0"/>
              </a:spcBef>
              <a:spcAft>
                <a:spcPts val="0"/>
              </a:spcAft>
              <a:buNone/>
              <a:defRPr sz="1400" b="0" i="0" u="none" strike="noStrike" cap="none">
                <a:solidFill>
                  <a:schemeClr val="dk1"/>
                </a:solidFill>
                <a:latin typeface="Arial"/>
                <a:ea typeface="Arial"/>
                <a:cs typeface="Arial"/>
                <a:sym typeface="Arial"/>
              </a:defRPr>
            </a:lvl7pPr>
            <a:lvl8pPr marL="0" marR="0" lvl="7" indent="0" algn="r">
              <a:spcBef>
                <a:spcPts val="0"/>
              </a:spcBef>
              <a:spcAft>
                <a:spcPts val="0"/>
              </a:spcAft>
              <a:buNone/>
              <a:defRPr sz="1400" b="0" i="0" u="none" strike="noStrike" cap="none">
                <a:solidFill>
                  <a:schemeClr val="dk1"/>
                </a:solidFill>
                <a:latin typeface="Arial"/>
                <a:ea typeface="Arial"/>
                <a:cs typeface="Arial"/>
                <a:sym typeface="Arial"/>
              </a:defRPr>
            </a:lvl8pPr>
            <a:lvl9pPr marL="0" marR="0" lvl="8" indent="0" algn="r">
              <a:spcBef>
                <a:spcPts val="0"/>
              </a:spcBef>
              <a:spcAft>
                <a:spcPts val="0"/>
              </a:spcAft>
              <a:buNone/>
              <a:defRPr sz="1400" b="0" i="0" u="none" strike="noStrike" cap="none">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7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3" name="Google Shape;23;p76"/>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76"/>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76"/>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76"/>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
        <p:cNvGrpSpPr/>
        <p:nvPr/>
      </p:nvGrpSpPr>
      <p:grpSpPr>
        <a:xfrm>
          <a:off x="0" y="0"/>
          <a:ext cx="0" cy="0"/>
          <a:chOff x="0" y="0"/>
          <a:chExt cx="0" cy="0"/>
        </a:xfrm>
      </p:grpSpPr>
      <p:sp>
        <p:nvSpPr>
          <p:cNvPr id="28" name="Google Shape;28;p77"/>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77"/>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77"/>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6"/>
        <p:cNvGrpSpPr/>
        <p:nvPr/>
      </p:nvGrpSpPr>
      <p:grpSpPr>
        <a:xfrm>
          <a:off x="0" y="0"/>
          <a:ext cx="0" cy="0"/>
          <a:chOff x="0" y="0"/>
          <a:chExt cx="0" cy="0"/>
        </a:xfrm>
      </p:grpSpPr>
      <p:sp>
        <p:nvSpPr>
          <p:cNvPr id="37" name="Google Shape;37;p79"/>
          <p:cNvSpPr txBox="1">
            <a:spLocks noGrp="1"/>
          </p:cNvSpPr>
          <p:nvPr>
            <p:ph type="title"/>
          </p:nvPr>
        </p:nvSpPr>
        <p:spPr>
          <a:xfrm>
            <a:off x="963084" y="4406901"/>
            <a:ext cx="103632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8" name="Google Shape;38;p79"/>
          <p:cNvSpPr txBox="1">
            <a:spLocks noGrp="1"/>
          </p:cNvSpPr>
          <p:nvPr>
            <p:ph type="body" idx="1"/>
          </p:nvPr>
        </p:nvSpPr>
        <p:spPr>
          <a:xfrm>
            <a:off x="963084" y="2906713"/>
            <a:ext cx="103632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chemeClr val="dk1"/>
              </a:buClr>
              <a:buSzPts val="2000"/>
              <a:buFont typeface="Arial"/>
              <a:buNone/>
              <a:defRPr sz="2000"/>
            </a:lvl1pPr>
            <a:lvl2pPr marL="914400" lvl="1" indent="-228600" algn="l">
              <a:spcBef>
                <a:spcPts val="360"/>
              </a:spcBef>
              <a:spcAft>
                <a:spcPts val="0"/>
              </a:spcAft>
              <a:buClr>
                <a:schemeClr val="dk1"/>
              </a:buClr>
              <a:buSzPts val="1800"/>
              <a:buFont typeface="Arial"/>
              <a:buNone/>
              <a:defRPr sz="1800"/>
            </a:lvl2pPr>
            <a:lvl3pPr marL="1371600" lvl="2" indent="-228600" algn="l">
              <a:spcBef>
                <a:spcPts val="320"/>
              </a:spcBef>
              <a:spcAft>
                <a:spcPts val="0"/>
              </a:spcAft>
              <a:buClr>
                <a:schemeClr val="dk1"/>
              </a:buClr>
              <a:buSzPts val="1600"/>
              <a:buFont typeface="Arial"/>
              <a:buNone/>
              <a:defRPr sz="1600"/>
            </a:lvl3pPr>
            <a:lvl4pPr marL="1828800" lvl="3" indent="-228600" algn="l">
              <a:spcBef>
                <a:spcPts val="280"/>
              </a:spcBef>
              <a:spcAft>
                <a:spcPts val="0"/>
              </a:spcAft>
              <a:buClr>
                <a:schemeClr val="dk1"/>
              </a:buClr>
              <a:buSzPts val="1400"/>
              <a:buFont typeface="Arial"/>
              <a:buNone/>
              <a:defRPr sz="1400"/>
            </a:lvl4pPr>
            <a:lvl5pPr marL="2286000" lvl="4" indent="-228600" algn="l">
              <a:spcBef>
                <a:spcPts val="280"/>
              </a:spcBef>
              <a:spcAft>
                <a:spcPts val="0"/>
              </a:spcAft>
              <a:buClr>
                <a:schemeClr val="dk1"/>
              </a:buClr>
              <a:buSzPts val="1400"/>
              <a:buFont typeface="Arial"/>
              <a:buNone/>
              <a:defRPr sz="1400"/>
            </a:lvl5pPr>
            <a:lvl6pPr marL="2743200" lvl="5" indent="-228600" algn="l">
              <a:spcBef>
                <a:spcPts val="280"/>
              </a:spcBef>
              <a:spcAft>
                <a:spcPts val="0"/>
              </a:spcAft>
              <a:buClr>
                <a:schemeClr val="dk1"/>
              </a:buClr>
              <a:buSzPts val="1400"/>
              <a:buFont typeface="Arial"/>
              <a:buNone/>
              <a:defRPr sz="1400"/>
            </a:lvl6pPr>
            <a:lvl7pPr marL="3200400" lvl="6" indent="-228600" algn="l">
              <a:spcBef>
                <a:spcPts val="280"/>
              </a:spcBef>
              <a:spcAft>
                <a:spcPts val="0"/>
              </a:spcAft>
              <a:buClr>
                <a:schemeClr val="dk1"/>
              </a:buClr>
              <a:buSzPts val="1400"/>
              <a:buFont typeface="Arial"/>
              <a:buNone/>
              <a:defRPr sz="1400"/>
            </a:lvl7pPr>
            <a:lvl8pPr marL="3657600" lvl="7" indent="-228600" algn="l">
              <a:spcBef>
                <a:spcPts val="280"/>
              </a:spcBef>
              <a:spcAft>
                <a:spcPts val="0"/>
              </a:spcAft>
              <a:buClr>
                <a:schemeClr val="dk1"/>
              </a:buClr>
              <a:buSzPts val="1400"/>
              <a:buFont typeface="Arial"/>
              <a:buNone/>
              <a:defRPr sz="1400"/>
            </a:lvl8pPr>
            <a:lvl9pPr marL="4114800" lvl="8" indent="-228600" algn="l">
              <a:spcBef>
                <a:spcPts val="280"/>
              </a:spcBef>
              <a:spcAft>
                <a:spcPts val="0"/>
              </a:spcAft>
              <a:buClr>
                <a:schemeClr val="dk1"/>
              </a:buClr>
              <a:buSzPts val="1400"/>
              <a:buFont typeface="Arial"/>
              <a:buNone/>
              <a:defRPr sz="1400"/>
            </a:lvl9pPr>
          </a:lstStyle>
          <a:p>
            <a:endParaRPr/>
          </a:p>
        </p:txBody>
      </p:sp>
      <p:sp>
        <p:nvSpPr>
          <p:cNvPr id="39" name="Google Shape;39;p79"/>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79"/>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79"/>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8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4" name="Google Shape;44;p80"/>
          <p:cNvSpPr txBox="1">
            <a:spLocks noGrp="1"/>
          </p:cNvSpPr>
          <p:nvPr>
            <p:ph type="body" idx="1"/>
          </p:nvPr>
        </p:nvSpPr>
        <p:spPr>
          <a:xfrm>
            <a:off x="609600" y="1600201"/>
            <a:ext cx="5384800" cy="4525963"/>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
        <p:nvSpPr>
          <p:cNvPr id="45" name="Google Shape;45;p80"/>
          <p:cNvSpPr txBox="1">
            <a:spLocks noGrp="1"/>
          </p:cNvSpPr>
          <p:nvPr>
            <p:ph type="body" idx="2"/>
          </p:nvPr>
        </p:nvSpPr>
        <p:spPr>
          <a:xfrm>
            <a:off x="6197600" y="1600201"/>
            <a:ext cx="5384800" cy="4525963"/>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
        <p:nvSpPr>
          <p:cNvPr id="46" name="Google Shape;46;p80"/>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80"/>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80"/>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8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1" name="Google Shape;51;p81"/>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52" name="Google Shape;52;p81"/>
          <p:cNvSpPr txBox="1">
            <a:spLocks noGrp="1"/>
          </p:cNvSpPr>
          <p:nvPr>
            <p:ph type="body" idx="2"/>
          </p:nvPr>
        </p:nvSpPr>
        <p:spPr>
          <a:xfrm>
            <a:off x="609600" y="2174875"/>
            <a:ext cx="5386917" cy="3951288"/>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
        <p:nvSpPr>
          <p:cNvPr id="53" name="Google Shape;53;p81"/>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54" name="Google Shape;54;p81"/>
          <p:cNvSpPr txBox="1">
            <a:spLocks noGrp="1"/>
          </p:cNvSpPr>
          <p:nvPr>
            <p:ph type="body" idx="4"/>
          </p:nvPr>
        </p:nvSpPr>
        <p:spPr>
          <a:xfrm>
            <a:off x="6193368" y="2174875"/>
            <a:ext cx="5389033" cy="3951288"/>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
        <p:nvSpPr>
          <p:cNvPr id="55" name="Google Shape;55;p81"/>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1"/>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1"/>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82"/>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82"/>
          <p:cNvSpPr txBox="1">
            <a:spLocks noGrp="1"/>
          </p:cNvSpPr>
          <p:nvPr>
            <p:ph type="body" idx="1"/>
          </p:nvPr>
        </p:nvSpPr>
        <p:spPr>
          <a:xfrm>
            <a:off x="4766733" y="273051"/>
            <a:ext cx="6815667" cy="585311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Font typeface="Arial"/>
              <a:buChar char="•"/>
              <a:defRPr sz="3200"/>
            </a:lvl1pPr>
            <a:lvl2pPr marL="914400" lvl="1" indent="-406400" algn="l">
              <a:spcBef>
                <a:spcPts val="560"/>
              </a:spcBef>
              <a:spcAft>
                <a:spcPts val="0"/>
              </a:spcAft>
              <a:buClr>
                <a:schemeClr val="dk1"/>
              </a:buClr>
              <a:buSzPts val="2800"/>
              <a:buFont typeface="Arial"/>
              <a:buChar char="–"/>
              <a:defRPr sz="2800"/>
            </a:lvl2pPr>
            <a:lvl3pPr marL="1371600" lvl="2" indent="-381000" algn="l">
              <a:spcBef>
                <a:spcPts val="480"/>
              </a:spcBef>
              <a:spcAft>
                <a:spcPts val="0"/>
              </a:spcAft>
              <a:buClr>
                <a:schemeClr val="dk1"/>
              </a:buClr>
              <a:buSzPts val="2400"/>
              <a:buFont typeface="Arial"/>
              <a:buChar char="•"/>
              <a:defRPr sz="2400"/>
            </a:lvl3pPr>
            <a:lvl4pPr marL="1828800" lvl="3" indent="-355600" algn="l">
              <a:spcBef>
                <a:spcPts val="400"/>
              </a:spcBef>
              <a:spcAft>
                <a:spcPts val="0"/>
              </a:spcAft>
              <a:buClr>
                <a:schemeClr val="dk1"/>
              </a:buClr>
              <a:buSzPts val="2000"/>
              <a:buFont typeface="Arial"/>
              <a:buChar char="–"/>
              <a:defRPr sz="2000"/>
            </a:lvl4pPr>
            <a:lvl5pPr marL="2286000" lvl="4" indent="-355600" algn="l">
              <a:spcBef>
                <a:spcPts val="400"/>
              </a:spcBef>
              <a:spcAft>
                <a:spcPts val="0"/>
              </a:spcAft>
              <a:buClr>
                <a:schemeClr val="dk1"/>
              </a:buClr>
              <a:buSzPts val="2000"/>
              <a:buFont typeface="Arial"/>
              <a:buChar char="»"/>
              <a:defRPr sz="2000"/>
            </a:lvl5pPr>
            <a:lvl6pPr marL="2743200" lvl="5" indent="-355600" algn="l">
              <a:spcBef>
                <a:spcPts val="400"/>
              </a:spcBef>
              <a:spcAft>
                <a:spcPts val="0"/>
              </a:spcAft>
              <a:buClr>
                <a:schemeClr val="dk1"/>
              </a:buClr>
              <a:buSzPts val="2000"/>
              <a:buFont typeface="Arial"/>
              <a:buChar char="»"/>
              <a:defRPr sz="2000"/>
            </a:lvl6pPr>
            <a:lvl7pPr marL="3200400" lvl="6" indent="-355600" algn="l">
              <a:spcBef>
                <a:spcPts val="400"/>
              </a:spcBef>
              <a:spcAft>
                <a:spcPts val="0"/>
              </a:spcAft>
              <a:buClr>
                <a:schemeClr val="dk1"/>
              </a:buClr>
              <a:buSzPts val="2000"/>
              <a:buFont typeface="Arial"/>
              <a:buChar char="»"/>
              <a:defRPr sz="2000"/>
            </a:lvl7pPr>
            <a:lvl8pPr marL="3657600" lvl="7" indent="-355600" algn="l">
              <a:spcBef>
                <a:spcPts val="400"/>
              </a:spcBef>
              <a:spcAft>
                <a:spcPts val="0"/>
              </a:spcAft>
              <a:buClr>
                <a:schemeClr val="dk1"/>
              </a:buClr>
              <a:buSzPts val="2000"/>
              <a:buFont typeface="Arial"/>
              <a:buChar char="»"/>
              <a:defRPr sz="2000"/>
            </a:lvl8pPr>
            <a:lvl9pPr marL="4114800" lvl="8" indent="-355600" algn="l">
              <a:spcBef>
                <a:spcPts val="400"/>
              </a:spcBef>
              <a:spcAft>
                <a:spcPts val="0"/>
              </a:spcAft>
              <a:buClr>
                <a:schemeClr val="dk1"/>
              </a:buClr>
              <a:buSzPts val="2000"/>
              <a:buFont typeface="Arial"/>
              <a:buChar char="»"/>
              <a:defRPr sz="2000"/>
            </a:lvl9pPr>
          </a:lstStyle>
          <a:p>
            <a:endParaRPr/>
          </a:p>
        </p:txBody>
      </p:sp>
      <p:sp>
        <p:nvSpPr>
          <p:cNvPr id="61" name="Google Shape;61;p82"/>
          <p:cNvSpPr txBox="1">
            <a:spLocks noGrp="1"/>
          </p:cNvSpPr>
          <p:nvPr>
            <p:ph type="body" idx="2"/>
          </p:nvPr>
        </p:nvSpPr>
        <p:spPr>
          <a:xfrm>
            <a:off x="609601" y="1435101"/>
            <a:ext cx="4011084" cy="4691063"/>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
        <p:nvSpPr>
          <p:cNvPr id="62" name="Google Shape;62;p82"/>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82"/>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82"/>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83"/>
          <p:cNvSpPr txBox="1">
            <a:spLocks noGrp="1"/>
          </p:cNvSpPr>
          <p:nvPr>
            <p:ph type="title"/>
          </p:nvPr>
        </p:nvSpPr>
        <p:spPr>
          <a:xfrm>
            <a:off x="2389717" y="4800600"/>
            <a:ext cx="73152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7" name="Google Shape;67;p83"/>
          <p:cNvSpPr>
            <a:spLocks noGrp="1"/>
          </p:cNvSpPr>
          <p:nvPr>
            <p:ph type="pic" idx="2"/>
          </p:nvPr>
        </p:nvSpPr>
        <p:spPr>
          <a:xfrm>
            <a:off x="2389717" y="612775"/>
            <a:ext cx="7315200" cy="4114800"/>
          </a:xfrm>
          <a:prstGeom prst="rect">
            <a:avLst/>
          </a:prstGeom>
          <a:noFill/>
          <a:ln>
            <a:noFill/>
          </a:ln>
        </p:spPr>
      </p:sp>
      <p:sp>
        <p:nvSpPr>
          <p:cNvPr id="68" name="Google Shape;68;p83"/>
          <p:cNvSpPr txBox="1">
            <a:spLocks noGrp="1"/>
          </p:cNvSpPr>
          <p:nvPr>
            <p:ph type="body" idx="1"/>
          </p:nvPr>
        </p:nvSpPr>
        <p:spPr>
          <a:xfrm>
            <a:off x="2389717" y="5367338"/>
            <a:ext cx="7315200" cy="804862"/>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
        <p:nvSpPr>
          <p:cNvPr id="69" name="Google Shape;69;p83"/>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83"/>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83"/>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8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4" name="Google Shape;74;p84"/>
          <p:cNvSpPr txBox="1">
            <a:spLocks noGrp="1"/>
          </p:cNvSpPr>
          <p:nvPr>
            <p:ph type="body" idx="1"/>
          </p:nvPr>
        </p:nvSpPr>
        <p:spPr>
          <a:xfrm rot="5400000">
            <a:off x="3833020" y="-1623218"/>
            <a:ext cx="4525963" cy="10972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84"/>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84"/>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84"/>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85"/>
          <p:cNvSpPr txBox="1">
            <a:spLocks noGrp="1"/>
          </p:cNvSpPr>
          <p:nvPr>
            <p:ph type="title"/>
          </p:nvPr>
        </p:nvSpPr>
        <p:spPr>
          <a:xfrm rot="5400000">
            <a:off x="7285039" y="1828801"/>
            <a:ext cx="5851525" cy="2743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80" name="Google Shape;80;p85"/>
          <p:cNvSpPr txBox="1">
            <a:spLocks noGrp="1"/>
          </p:cNvSpPr>
          <p:nvPr>
            <p:ph type="body" idx="1"/>
          </p:nvPr>
        </p:nvSpPr>
        <p:spPr>
          <a:xfrm rot="5400000">
            <a:off x="1697039" y="-812800"/>
            <a:ext cx="5851525" cy="80264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85"/>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85"/>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85"/>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1"/>
        <p:cNvGrpSpPr/>
        <p:nvPr/>
      </p:nvGrpSpPr>
      <p:grpSpPr>
        <a:xfrm>
          <a:off x="0" y="0"/>
          <a:ext cx="0" cy="0"/>
          <a:chOff x="0" y="0"/>
          <a:chExt cx="0" cy="0"/>
        </a:xfrm>
      </p:grpSpPr>
      <p:sp>
        <p:nvSpPr>
          <p:cNvPr id="32" name="Google Shape;32;p7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78"/>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78"/>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78"/>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400">
                <a:solidFill>
                  <a:schemeClr val="dk1"/>
                </a:solidFill>
                <a:latin typeface="Arial"/>
                <a:ea typeface="Arial"/>
                <a:cs typeface="Arial"/>
                <a:sym typeface="Arial"/>
              </a:defRPr>
            </a:lvl1pPr>
            <a:lvl2pPr marL="0" marR="0" lvl="1" indent="0" algn="r">
              <a:spcBef>
                <a:spcPts val="0"/>
              </a:spcBef>
              <a:spcAft>
                <a:spcPts val="0"/>
              </a:spcAft>
              <a:buNone/>
              <a:defRPr sz="1400">
                <a:solidFill>
                  <a:schemeClr val="dk1"/>
                </a:solidFill>
                <a:latin typeface="Arial"/>
                <a:ea typeface="Arial"/>
                <a:cs typeface="Arial"/>
                <a:sym typeface="Arial"/>
              </a:defRPr>
            </a:lvl2pPr>
            <a:lvl3pPr marL="0" marR="0" lvl="2" indent="0" algn="r">
              <a:spcBef>
                <a:spcPts val="0"/>
              </a:spcBef>
              <a:spcAft>
                <a:spcPts val="0"/>
              </a:spcAft>
              <a:buNone/>
              <a:defRPr sz="1400">
                <a:solidFill>
                  <a:schemeClr val="dk1"/>
                </a:solidFill>
                <a:latin typeface="Arial"/>
                <a:ea typeface="Arial"/>
                <a:cs typeface="Arial"/>
                <a:sym typeface="Arial"/>
              </a:defRPr>
            </a:lvl3pPr>
            <a:lvl4pPr marL="0" marR="0" lvl="3" indent="0" algn="r">
              <a:spcBef>
                <a:spcPts val="0"/>
              </a:spcBef>
              <a:spcAft>
                <a:spcPts val="0"/>
              </a:spcAft>
              <a:buNone/>
              <a:defRPr sz="1400">
                <a:solidFill>
                  <a:schemeClr val="dk1"/>
                </a:solidFill>
                <a:latin typeface="Arial"/>
                <a:ea typeface="Arial"/>
                <a:cs typeface="Arial"/>
                <a:sym typeface="Arial"/>
              </a:defRPr>
            </a:lvl4pPr>
            <a:lvl5pPr marL="0" marR="0" lvl="4" indent="0" algn="r">
              <a:spcBef>
                <a:spcPts val="0"/>
              </a:spcBef>
              <a:spcAft>
                <a:spcPts val="0"/>
              </a:spcAft>
              <a:buNone/>
              <a:defRPr sz="1400">
                <a:solidFill>
                  <a:schemeClr val="dk1"/>
                </a:solidFill>
                <a:latin typeface="Arial"/>
                <a:ea typeface="Arial"/>
                <a:cs typeface="Arial"/>
                <a:sym typeface="Arial"/>
              </a:defRPr>
            </a:lvl5pPr>
            <a:lvl6pPr marL="0" marR="0" lvl="5" indent="0" algn="r">
              <a:spcBef>
                <a:spcPts val="0"/>
              </a:spcBef>
              <a:spcAft>
                <a:spcPts val="0"/>
              </a:spcAft>
              <a:buNone/>
              <a:defRPr sz="1400">
                <a:solidFill>
                  <a:schemeClr val="dk1"/>
                </a:solidFill>
                <a:latin typeface="Arial"/>
                <a:ea typeface="Arial"/>
                <a:cs typeface="Arial"/>
                <a:sym typeface="Arial"/>
              </a:defRPr>
            </a:lvl6pPr>
            <a:lvl7pPr marL="0" marR="0" lvl="6" indent="0" algn="r">
              <a:spcBef>
                <a:spcPts val="0"/>
              </a:spcBef>
              <a:spcAft>
                <a:spcPts val="0"/>
              </a:spcAft>
              <a:buNone/>
              <a:defRPr sz="1400">
                <a:solidFill>
                  <a:schemeClr val="dk1"/>
                </a:solidFill>
                <a:latin typeface="Arial"/>
                <a:ea typeface="Arial"/>
                <a:cs typeface="Arial"/>
                <a:sym typeface="Arial"/>
              </a:defRPr>
            </a:lvl7pPr>
            <a:lvl8pPr marL="0" marR="0" lvl="7" indent="0" algn="r">
              <a:spcBef>
                <a:spcPts val="0"/>
              </a:spcBef>
              <a:spcAft>
                <a:spcPts val="0"/>
              </a:spcAft>
              <a:buNone/>
              <a:defRPr sz="1400">
                <a:solidFill>
                  <a:schemeClr val="dk1"/>
                </a:solidFill>
                <a:latin typeface="Arial"/>
                <a:ea typeface="Arial"/>
                <a:cs typeface="Arial"/>
                <a:sym typeface="Arial"/>
              </a:defRPr>
            </a:lvl8pPr>
            <a:lvl9pPr marL="0" marR="0" lvl="8" indent="0" algn="r">
              <a:spcBef>
                <a:spcPts val="0"/>
              </a:spcBef>
              <a:spcAft>
                <a:spcPts val="0"/>
              </a:spcAft>
              <a:buNone/>
              <a:defRPr sz="1400">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extLst>
      <p:ext uri="{BB962C8B-B14F-4D97-AF65-F5344CB8AC3E}">
        <p14:creationId xmlns:p14="http://schemas.microsoft.com/office/powerpoint/2010/main" val="1194543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3550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457189" lvl="0" indent="-342892">
              <a:spcBef>
                <a:spcPts val="0"/>
              </a:spcBef>
              <a:spcAft>
                <a:spcPts val="0"/>
              </a:spcAft>
              <a:buSzPts val="1800"/>
              <a:buChar char="●"/>
              <a:defRPr/>
            </a:lvl1pPr>
            <a:lvl2pPr marL="914378" lvl="1" indent="-317492">
              <a:spcBef>
                <a:spcPts val="0"/>
              </a:spcBef>
              <a:spcAft>
                <a:spcPts val="0"/>
              </a:spcAft>
              <a:buSzPts val="1400"/>
              <a:buChar char="○"/>
              <a:defRPr/>
            </a:lvl2pPr>
            <a:lvl3pPr marL="1371566" lvl="2" indent="-317492">
              <a:spcBef>
                <a:spcPts val="0"/>
              </a:spcBef>
              <a:spcAft>
                <a:spcPts val="0"/>
              </a:spcAft>
              <a:buSzPts val="1400"/>
              <a:buChar char="■"/>
              <a:defRPr/>
            </a:lvl3pPr>
            <a:lvl4pPr marL="1828754" lvl="3" indent="-317492">
              <a:spcBef>
                <a:spcPts val="0"/>
              </a:spcBef>
              <a:spcAft>
                <a:spcPts val="0"/>
              </a:spcAft>
              <a:buSzPts val="1400"/>
              <a:buChar char="●"/>
              <a:defRPr/>
            </a:lvl4pPr>
            <a:lvl5pPr marL="2285943" lvl="4" indent="-317492">
              <a:spcBef>
                <a:spcPts val="0"/>
              </a:spcBef>
              <a:spcAft>
                <a:spcPts val="0"/>
              </a:spcAft>
              <a:buSzPts val="1400"/>
              <a:buChar char="○"/>
              <a:defRPr/>
            </a:lvl5pPr>
            <a:lvl6pPr marL="2743132" lvl="5" indent="-317492">
              <a:spcBef>
                <a:spcPts val="0"/>
              </a:spcBef>
              <a:spcAft>
                <a:spcPts val="0"/>
              </a:spcAft>
              <a:buSzPts val="1400"/>
              <a:buChar char="■"/>
              <a:defRPr/>
            </a:lvl6pPr>
            <a:lvl7pPr marL="3200320" lvl="6" indent="-317492">
              <a:spcBef>
                <a:spcPts val="0"/>
              </a:spcBef>
              <a:spcAft>
                <a:spcPts val="0"/>
              </a:spcAft>
              <a:buSzPts val="1400"/>
              <a:buChar char="●"/>
              <a:defRPr/>
            </a:lvl7pPr>
            <a:lvl8pPr marL="3657509" lvl="7" indent="-317492">
              <a:spcBef>
                <a:spcPts val="0"/>
              </a:spcBef>
              <a:spcAft>
                <a:spcPts val="0"/>
              </a:spcAft>
              <a:buSzPts val="1400"/>
              <a:buChar char="○"/>
              <a:defRPr/>
            </a:lvl8pPr>
            <a:lvl9pPr marL="4114697" lvl="8" indent="-317492">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‹Nº›</a:t>
            </a:fld>
            <a:endParaRPr lang="es"/>
          </a:p>
        </p:txBody>
      </p:sp>
    </p:spTree>
    <p:extLst>
      <p:ext uri="{BB962C8B-B14F-4D97-AF65-F5344CB8AC3E}">
        <p14:creationId xmlns:p14="http://schemas.microsoft.com/office/powerpoint/2010/main" val="3545015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2"/>
            <a:ext cx="10363200" cy="1470025"/>
          </a:xfrm>
        </p:spPr>
        <p:txBody>
          <a:bodyPr/>
          <a:lstStyle/>
          <a:p>
            <a:r>
              <a:rPr lang="en-US"/>
              <a:t>Click to edit Master title style</a:t>
            </a:r>
            <a:endParaRPr lang="es-E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342892" indent="0" algn="ctr">
              <a:buNone/>
              <a:defRPr/>
            </a:lvl2pPr>
            <a:lvl3pPr marL="685783" indent="0" algn="ctr">
              <a:buNone/>
              <a:defRPr/>
            </a:lvl3pPr>
            <a:lvl4pPr marL="1028675" indent="0" algn="ctr">
              <a:buNone/>
              <a:defRPr/>
            </a:lvl4pPr>
            <a:lvl5pPr marL="1371566" indent="0" algn="ctr">
              <a:buNone/>
              <a:defRPr/>
            </a:lvl5pPr>
            <a:lvl6pPr marL="1714457" indent="0" algn="ctr">
              <a:buNone/>
              <a:defRPr/>
            </a:lvl6pPr>
            <a:lvl7pPr marL="2057348" indent="0" algn="ctr">
              <a:buNone/>
              <a:defRPr/>
            </a:lvl7pPr>
            <a:lvl8pPr marL="2400240" indent="0" algn="ctr">
              <a:buNone/>
              <a:defRPr/>
            </a:lvl8pPr>
            <a:lvl9pPr marL="2743132" indent="0" algn="ctr">
              <a:buNone/>
              <a:defRPr/>
            </a:lvl9pPr>
          </a:lstStyle>
          <a:p>
            <a:r>
              <a:rPr lang="en-US"/>
              <a:t>Click to edit Master subtitle style</a:t>
            </a:r>
            <a:endParaRPr lang="es-ES"/>
          </a:p>
        </p:txBody>
      </p:sp>
      <p:sp>
        <p:nvSpPr>
          <p:cNvPr id="4"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6A96C8BE-AC0F-495B-A5BC-0F74C0B75D1A}"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1949471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s-E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84A733AF-2DE4-4025-9C3C-BDCD3160F544}"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1655602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7"/>
            <a:ext cx="10363200" cy="1362075"/>
          </a:xfrm>
        </p:spPr>
        <p:txBody>
          <a:bodyPr anchor="t"/>
          <a:lstStyle>
            <a:lvl1pPr algn="l">
              <a:defRPr sz="3000" b="1" cap="all"/>
            </a:lvl1pPr>
          </a:lstStyle>
          <a:p>
            <a:r>
              <a:rPr lang="en-US"/>
              <a:t>Click to edit Master title style</a:t>
            </a:r>
            <a:endParaRPr lang="es-E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lvl1pPr>
            <a:lvl2pPr marL="342892" indent="0">
              <a:buNone/>
              <a:defRPr sz="1350"/>
            </a:lvl2pPr>
            <a:lvl3pPr marL="685783" indent="0">
              <a:buNone/>
              <a:defRPr sz="1200"/>
            </a:lvl3pPr>
            <a:lvl4pPr marL="1028675" indent="0">
              <a:buNone/>
              <a:defRPr sz="1050"/>
            </a:lvl4pPr>
            <a:lvl5pPr marL="1371566" indent="0">
              <a:buNone/>
              <a:defRPr sz="1050"/>
            </a:lvl5pPr>
            <a:lvl6pPr marL="1714457" indent="0">
              <a:buNone/>
              <a:defRPr sz="1050"/>
            </a:lvl6pPr>
            <a:lvl7pPr marL="2057348" indent="0">
              <a:buNone/>
              <a:defRPr sz="1050"/>
            </a:lvl7pPr>
            <a:lvl8pPr marL="2400240" indent="0">
              <a:buNone/>
              <a:defRPr sz="1050"/>
            </a:lvl8pPr>
            <a:lvl9pPr marL="2743132" indent="0">
              <a:buNone/>
              <a:defRPr sz="105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710E12BD-2970-4098-966B-1B6B1C3232D0}"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3099121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s-ES"/>
          </a:p>
        </p:txBody>
      </p:sp>
      <p:sp>
        <p:nvSpPr>
          <p:cNvPr id="3" name="Content Placeholder 2"/>
          <p:cNvSpPr>
            <a:spLocks noGrp="1"/>
          </p:cNvSpPr>
          <p:nvPr>
            <p:ph sz="half" idx="1"/>
          </p:nvPr>
        </p:nvSpPr>
        <p:spPr>
          <a:xfrm>
            <a:off x="609600" y="1600206"/>
            <a:ext cx="53848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Content Placeholder 3"/>
          <p:cNvSpPr>
            <a:spLocks noGrp="1"/>
          </p:cNvSpPr>
          <p:nvPr>
            <p:ph sz="half" idx="2"/>
          </p:nvPr>
        </p:nvSpPr>
        <p:spPr>
          <a:xfrm>
            <a:off x="6197600" y="1600206"/>
            <a:ext cx="53848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5"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78EDAAAA-644D-4579-A323-AC796BC3ED06}"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3688628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s-E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5" name="Text Placeholder 4"/>
          <p:cNvSpPr>
            <a:spLocks noGrp="1"/>
          </p:cNvSpPr>
          <p:nvPr>
            <p:ph type="body" sz="quarter" idx="3"/>
          </p:nvPr>
        </p:nvSpPr>
        <p:spPr>
          <a:xfrm>
            <a:off x="6193372" y="1535113"/>
            <a:ext cx="5389033" cy="639762"/>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72"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7"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47773133-4126-4A9B-9389-05EDEF47A19B}"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8252372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s-ES"/>
          </a:p>
        </p:txBody>
      </p:sp>
      <p:sp>
        <p:nvSpPr>
          <p:cNvPr id="3"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E6CDFC75-E015-4C69-9CF7-4A305F8583FB}"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3832574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4B6E9294-19DE-4494-BBC9-3411CBF71115}"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37053481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1500" b="1"/>
            </a:lvl1pPr>
          </a:lstStyle>
          <a:p>
            <a:r>
              <a:rPr lang="en-US"/>
              <a:t>Click to edit Master title style</a:t>
            </a:r>
            <a:endParaRPr lang="es-ES"/>
          </a:p>
        </p:txBody>
      </p:sp>
      <p:sp>
        <p:nvSpPr>
          <p:cNvPr id="3" name="Content Placeholder 2"/>
          <p:cNvSpPr>
            <a:spLocks noGrp="1"/>
          </p:cNvSpPr>
          <p:nvPr>
            <p:ph idx="1"/>
          </p:nvPr>
        </p:nvSpPr>
        <p:spPr>
          <a:xfrm>
            <a:off x="4766733" y="273057"/>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050"/>
            </a:lvl1pPr>
            <a:lvl2pPr marL="342892" indent="0">
              <a:buNone/>
              <a:defRPr sz="900"/>
            </a:lvl2pPr>
            <a:lvl3pPr marL="685783" indent="0">
              <a:buNone/>
              <a:defRPr sz="750"/>
            </a:lvl3pPr>
            <a:lvl4pPr marL="1028675" indent="0">
              <a:buNone/>
              <a:defRPr sz="675"/>
            </a:lvl4pPr>
            <a:lvl5pPr marL="1371566" indent="0">
              <a:buNone/>
              <a:defRPr sz="675"/>
            </a:lvl5pPr>
            <a:lvl6pPr marL="1714457" indent="0">
              <a:buNone/>
              <a:defRPr sz="675"/>
            </a:lvl6pPr>
            <a:lvl7pPr marL="2057348" indent="0">
              <a:buNone/>
              <a:defRPr sz="675"/>
            </a:lvl7pPr>
            <a:lvl8pPr marL="2400240" indent="0">
              <a:buNone/>
              <a:defRPr sz="675"/>
            </a:lvl8pPr>
            <a:lvl9pPr marL="2743132" indent="0">
              <a:buNone/>
              <a:defRPr sz="675"/>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9B9497AB-4916-435C-B598-3E39556FAC1F}"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4909386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a:t>Click to edit Master title style</a:t>
            </a:r>
            <a:endParaRPr lang="es-ES"/>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892" indent="0">
              <a:buNone/>
              <a:defRPr sz="2100"/>
            </a:lvl2pPr>
            <a:lvl3pPr marL="685783" indent="0">
              <a:buNone/>
              <a:defRPr sz="1800"/>
            </a:lvl3pPr>
            <a:lvl4pPr marL="1028675" indent="0">
              <a:buNone/>
              <a:defRPr sz="1500"/>
            </a:lvl4pPr>
            <a:lvl5pPr marL="1371566" indent="0">
              <a:buNone/>
              <a:defRPr sz="1500"/>
            </a:lvl5pPr>
            <a:lvl6pPr marL="1714457" indent="0">
              <a:buNone/>
              <a:defRPr sz="1500"/>
            </a:lvl6pPr>
            <a:lvl7pPr marL="2057348" indent="0">
              <a:buNone/>
              <a:defRPr sz="1500"/>
            </a:lvl7pPr>
            <a:lvl8pPr marL="2400240" indent="0">
              <a:buNone/>
              <a:defRPr sz="1500"/>
            </a:lvl8pPr>
            <a:lvl9pPr marL="2743132" indent="0">
              <a:buNone/>
              <a:defRPr sz="1500"/>
            </a:lvl9pPr>
          </a:lstStyle>
          <a:p>
            <a:pPr lvl="0"/>
            <a:endParaRPr lang="es-E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892" indent="0">
              <a:buNone/>
              <a:defRPr sz="900"/>
            </a:lvl2pPr>
            <a:lvl3pPr marL="685783" indent="0">
              <a:buNone/>
              <a:defRPr sz="750"/>
            </a:lvl3pPr>
            <a:lvl4pPr marL="1028675" indent="0">
              <a:buNone/>
              <a:defRPr sz="675"/>
            </a:lvl4pPr>
            <a:lvl5pPr marL="1371566" indent="0">
              <a:buNone/>
              <a:defRPr sz="675"/>
            </a:lvl5pPr>
            <a:lvl6pPr marL="1714457" indent="0">
              <a:buNone/>
              <a:defRPr sz="675"/>
            </a:lvl6pPr>
            <a:lvl7pPr marL="2057348" indent="0">
              <a:buNone/>
              <a:defRPr sz="675"/>
            </a:lvl7pPr>
            <a:lvl8pPr marL="2400240" indent="0">
              <a:buNone/>
              <a:defRPr sz="675"/>
            </a:lvl8pPr>
            <a:lvl9pPr marL="2743132" indent="0">
              <a:buNone/>
              <a:defRPr sz="675"/>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AD6259F4-415A-4896-BFF4-152ED35E1324}"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21364767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s-ES"/>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892D5BC2-C466-4E0A-B835-AB6D6460430E}"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27606608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5"/>
            <a:ext cx="2743200" cy="5851525"/>
          </a:xfrm>
        </p:spPr>
        <p:txBody>
          <a:bodyPr vert="eaVert"/>
          <a:lstStyle/>
          <a:p>
            <a:r>
              <a:rPr lang="en-US"/>
              <a:t>Click to edit Master title style</a:t>
            </a:r>
            <a:endParaRPr lang="es-ES"/>
          </a:p>
        </p:txBody>
      </p:sp>
      <p:sp>
        <p:nvSpPr>
          <p:cNvPr id="3" name="Vertical Text Placeholder 2"/>
          <p:cNvSpPr>
            <a:spLocks noGrp="1"/>
          </p:cNvSpPr>
          <p:nvPr>
            <p:ph type="body" orient="vert" idx="1"/>
          </p:nvPr>
        </p:nvSpPr>
        <p:spPr>
          <a:xfrm>
            <a:off x="609600" y="274645"/>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Rectangle 4"/>
          <p:cNvSpPr>
            <a:spLocks noGrp="1" noChangeArrowheads="1"/>
          </p:cNvSpPr>
          <p:nvPr>
            <p:ph type="dt" sz="half" idx="10"/>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defTabSz="685800" fontAlgn="base">
              <a:spcBef>
                <a:spcPct val="0"/>
              </a:spcBef>
              <a:spcAft>
                <a:spcPct val="0"/>
              </a:spcAft>
              <a:buClrTx/>
              <a:defRPr/>
            </a:pPr>
            <a:endParaRPr lang="en-US" kern="120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defTabSz="685800" fontAlgn="base">
              <a:spcBef>
                <a:spcPct val="0"/>
              </a:spcBef>
              <a:spcAft>
                <a:spcPct val="0"/>
              </a:spcAft>
              <a:buClrTx/>
              <a:defRPr/>
            </a:pPr>
            <a:fld id="{2C1659AE-B325-44B7-AB36-204D43D7827E}"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7061449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120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7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2"/>
                </a:solidFill>
                <a:latin typeface="Arial"/>
                <a:ea typeface="Arial"/>
                <a:cs typeface="Arial"/>
                <a:sym typeface="Arial"/>
              </a:defRPr>
            </a:lvl1pPr>
            <a:lvl2pPr marR="0" lvl="1" algn="ctr" rtl="0">
              <a:spcBef>
                <a:spcPts val="0"/>
              </a:spcBef>
              <a:spcAft>
                <a:spcPts val="0"/>
              </a:spcAft>
              <a:buSzPts val="1400"/>
              <a:buNone/>
              <a:defRPr sz="4400" b="0" i="0" u="none" strike="noStrike" cap="none">
                <a:solidFill>
                  <a:schemeClr val="dk2"/>
                </a:solidFill>
                <a:latin typeface="Arial"/>
                <a:ea typeface="Arial"/>
                <a:cs typeface="Arial"/>
                <a:sym typeface="Arial"/>
              </a:defRPr>
            </a:lvl2pPr>
            <a:lvl3pPr marR="0" lvl="2" algn="ctr" rtl="0">
              <a:spcBef>
                <a:spcPts val="0"/>
              </a:spcBef>
              <a:spcAft>
                <a:spcPts val="0"/>
              </a:spcAft>
              <a:buSzPts val="1400"/>
              <a:buNone/>
              <a:defRPr sz="4400" b="0" i="0" u="none" strike="noStrike" cap="none">
                <a:solidFill>
                  <a:schemeClr val="dk2"/>
                </a:solidFill>
                <a:latin typeface="Arial"/>
                <a:ea typeface="Arial"/>
                <a:cs typeface="Arial"/>
                <a:sym typeface="Arial"/>
              </a:defRPr>
            </a:lvl3pPr>
            <a:lvl4pPr marR="0" lvl="3" algn="ctr" rtl="0">
              <a:spcBef>
                <a:spcPts val="0"/>
              </a:spcBef>
              <a:spcAft>
                <a:spcPts val="0"/>
              </a:spcAft>
              <a:buSzPts val="1400"/>
              <a:buNone/>
              <a:defRPr sz="4400" b="0" i="0" u="none" strike="noStrike" cap="none">
                <a:solidFill>
                  <a:schemeClr val="dk2"/>
                </a:solidFill>
                <a:latin typeface="Arial"/>
                <a:ea typeface="Arial"/>
                <a:cs typeface="Arial"/>
                <a:sym typeface="Arial"/>
              </a:defRPr>
            </a:lvl4pPr>
            <a:lvl5pPr marR="0" lvl="4" algn="ctr" rtl="0">
              <a:spcBef>
                <a:spcPts val="0"/>
              </a:spcBef>
              <a:spcAft>
                <a:spcPts val="0"/>
              </a:spcAft>
              <a:buSzPts val="1400"/>
              <a:buNone/>
              <a:defRPr sz="4400" b="0" i="0" u="none" strike="noStrike" cap="none">
                <a:solidFill>
                  <a:schemeClr val="dk2"/>
                </a:solidFill>
                <a:latin typeface="Arial"/>
                <a:ea typeface="Arial"/>
                <a:cs typeface="Arial"/>
                <a:sym typeface="Arial"/>
              </a:defRPr>
            </a:lvl5pPr>
            <a:lvl6pPr marR="0" lvl="5" algn="ctr" rtl="0">
              <a:spcBef>
                <a:spcPts val="0"/>
              </a:spcBef>
              <a:spcAft>
                <a:spcPts val="0"/>
              </a:spcAft>
              <a:buSzPts val="1400"/>
              <a:buNone/>
              <a:defRPr sz="4400" b="0" i="0" u="none" strike="noStrike" cap="none">
                <a:solidFill>
                  <a:schemeClr val="dk2"/>
                </a:solidFill>
                <a:latin typeface="Arial"/>
                <a:ea typeface="Arial"/>
                <a:cs typeface="Arial"/>
                <a:sym typeface="Arial"/>
              </a:defRPr>
            </a:lvl6pPr>
            <a:lvl7pPr marR="0" lvl="6" algn="ctr" rtl="0">
              <a:spcBef>
                <a:spcPts val="0"/>
              </a:spcBef>
              <a:spcAft>
                <a:spcPts val="0"/>
              </a:spcAft>
              <a:buSzPts val="1400"/>
              <a:buNone/>
              <a:defRPr sz="4400" b="0" i="0" u="none" strike="noStrike" cap="none">
                <a:solidFill>
                  <a:schemeClr val="dk2"/>
                </a:solidFill>
                <a:latin typeface="Arial"/>
                <a:ea typeface="Arial"/>
                <a:cs typeface="Arial"/>
                <a:sym typeface="Arial"/>
              </a:defRPr>
            </a:lvl7pPr>
            <a:lvl8pPr marR="0" lvl="7" algn="ctr" rtl="0">
              <a:spcBef>
                <a:spcPts val="0"/>
              </a:spcBef>
              <a:spcAft>
                <a:spcPts val="0"/>
              </a:spcAft>
              <a:buSzPts val="1400"/>
              <a:buNone/>
              <a:defRPr sz="4400" b="0" i="0" u="none" strike="noStrike" cap="none">
                <a:solidFill>
                  <a:schemeClr val="dk2"/>
                </a:solidFill>
                <a:latin typeface="Arial"/>
                <a:ea typeface="Arial"/>
                <a:cs typeface="Arial"/>
                <a:sym typeface="Arial"/>
              </a:defRPr>
            </a:lvl8pPr>
            <a:lvl9pPr marR="0" lvl="8" algn="ctr" rtl="0">
              <a:spcBef>
                <a:spcPts val="0"/>
              </a:spcBef>
              <a:spcAft>
                <a:spcPts val="0"/>
              </a:spcAft>
              <a:buSzPts val="1400"/>
              <a:buNone/>
              <a:defRPr sz="4400" b="0" i="0" u="none" strike="noStrike" cap="none">
                <a:solidFill>
                  <a:schemeClr val="dk2"/>
                </a:solidFill>
                <a:latin typeface="Arial"/>
                <a:ea typeface="Arial"/>
                <a:cs typeface="Arial"/>
                <a:sym typeface="Arial"/>
              </a:defRPr>
            </a:lvl9pPr>
          </a:lstStyle>
          <a:p>
            <a:endParaRPr/>
          </a:p>
        </p:txBody>
      </p:sp>
      <p:sp>
        <p:nvSpPr>
          <p:cNvPr id="11" name="Google Shape;11;p74"/>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Arial"/>
                <a:ea typeface="Arial"/>
                <a:cs typeface="Arial"/>
                <a:sym typeface="Arial"/>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endParaRPr/>
          </a:p>
        </p:txBody>
      </p:sp>
      <p:sp>
        <p:nvSpPr>
          <p:cNvPr id="12" name="Google Shape;12;p74"/>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4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74"/>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14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74"/>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spcAft>
                <a:spcPts val="0"/>
              </a:spcAft>
              <a:buNone/>
              <a:defRPr sz="1400" b="0" i="0" u="none" strike="noStrike" cap="none">
                <a:solidFill>
                  <a:schemeClr val="dk1"/>
                </a:solidFill>
                <a:latin typeface="Arial"/>
                <a:ea typeface="Arial"/>
                <a:cs typeface="Arial"/>
                <a:sym typeface="Arial"/>
              </a:defRPr>
            </a:lvl1pPr>
            <a:lvl2pPr marL="0" marR="0" lvl="1" indent="0" algn="r" rtl="0">
              <a:spcBef>
                <a:spcPts val="0"/>
              </a:spcBef>
              <a:spcAft>
                <a:spcPts val="0"/>
              </a:spcAft>
              <a:buNone/>
              <a:defRPr sz="1400" b="0" i="0" u="none" strike="noStrike" cap="none">
                <a:solidFill>
                  <a:schemeClr val="dk1"/>
                </a:solidFill>
                <a:latin typeface="Arial"/>
                <a:ea typeface="Arial"/>
                <a:cs typeface="Arial"/>
                <a:sym typeface="Arial"/>
              </a:defRPr>
            </a:lvl2pPr>
            <a:lvl3pPr marL="0" marR="0" lvl="2" indent="0" algn="r" rtl="0">
              <a:spcBef>
                <a:spcPts val="0"/>
              </a:spcBef>
              <a:spcAft>
                <a:spcPts val="0"/>
              </a:spcAft>
              <a:buNone/>
              <a:defRPr sz="1400" b="0" i="0" u="none" strike="noStrike" cap="none">
                <a:solidFill>
                  <a:schemeClr val="dk1"/>
                </a:solidFill>
                <a:latin typeface="Arial"/>
                <a:ea typeface="Arial"/>
                <a:cs typeface="Arial"/>
                <a:sym typeface="Arial"/>
              </a:defRPr>
            </a:lvl3pPr>
            <a:lvl4pPr marL="0" marR="0" lvl="3" indent="0" algn="r" rtl="0">
              <a:spcBef>
                <a:spcPts val="0"/>
              </a:spcBef>
              <a:spcAft>
                <a:spcPts val="0"/>
              </a:spcAft>
              <a:buNone/>
              <a:defRPr sz="1400" b="0" i="0" u="none" strike="noStrike" cap="none">
                <a:solidFill>
                  <a:schemeClr val="dk1"/>
                </a:solidFill>
                <a:latin typeface="Arial"/>
                <a:ea typeface="Arial"/>
                <a:cs typeface="Arial"/>
                <a:sym typeface="Arial"/>
              </a:defRPr>
            </a:lvl4pPr>
            <a:lvl5pPr marL="0" marR="0" lvl="4" indent="0" algn="r" rtl="0">
              <a:spcBef>
                <a:spcPts val="0"/>
              </a:spcBef>
              <a:spcAft>
                <a:spcPts val="0"/>
              </a:spcAft>
              <a:buNone/>
              <a:defRPr sz="1400" b="0" i="0" u="none" strike="noStrike" cap="none">
                <a:solidFill>
                  <a:schemeClr val="dk1"/>
                </a:solidFill>
                <a:latin typeface="Arial"/>
                <a:ea typeface="Arial"/>
                <a:cs typeface="Arial"/>
                <a:sym typeface="Arial"/>
              </a:defRPr>
            </a:lvl5pPr>
            <a:lvl6pPr marL="0" marR="0" lvl="5" indent="0" algn="r" rtl="0">
              <a:spcBef>
                <a:spcPts val="0"/>
              </a:spcBef>
              <a:spcAft>
                <a:spcPts val="0"/>
              </a:spcAft>
              <a:buNone/>
              <a:defRPr sz="1400" b="0" i="0" u="none" strike="noStrike" cap="none">
                <a:solidFill>
                  <a:schemeClr val="dk1"/>
                </a:solidFill>
                <a:latin typeface="Arial"/>
                <a:ea typeface="Arial"/>
                <a:cs typeface="Arial"/>
                <a:sym typeface="Arial"/>
              </a:defRPr>
            </a:lvl6pPr>
            <a:lvl7pPr marL="0" marR="0" lvl="6" indent="0" algn="r" rtl="0">
              <a:spcBef>
                <a:spcPts val="0"/>
              </a:spcBef>
              <a:spcAft>
                <a:spcPts val="0"/>
              </a:spcAft>
              <a:buNone/>
              <a:defRPr sz="1400" b="0" i="0" u="none" strike="noStrike" cap="none">
                <a:solidFill>
                  <a:schemeClr val="dk1"/>
                </a:solidFill>
                <a:latin typeface="Arial"/>
                <a:ea typeface="Arial"/>
                <a:cs typeface="Arial"/>
                <a:sym typeface="Arial"/>
              </a:defRPr>
            </a:lvl7pPr>
            <a:lvl8pPr marL="0" marR="0" lvl="7" indent="0" algn="r" rtl="0">
              <a:spcBef>
                <a:spcPts val="0"/>
              </a:spcBef>
              <a:spcAft>
                <a:spcPts val="0"/>
              </a:spcAft>
              <a:buNone/>
              <a:defRPr sz="1400" b="0" i="0" u="none" strike="noStrike" cap="none">
                <a:solidFill>
                  <a:schemeClr val="dk1"/>
                </a:solidFill>
                <a:latin typeface="Arial"/>
                <a:ea typeface="Arial"/>
                <a:cs typeface="Arial"/>
                <a:sym typeface="Arial"/>
              </a:defRPr>
            </a:lvl8pPr>
            <a:lvl9pPr marL="0" marR="0" lvl="8" indent="0" algn="r" rtl="0">
              <a:spcBef>
                <a:spcPts val="0"/>
              </a:spcBef>
              <a:spcAft>
                <a:spcPts val="0"/>
              </a:spcAft>
              <a:buNone/>
              <a:defRPr sz="1400" b="0" i="0" u="none" strike="noStrike" cap="none">
                <a:solidFill>
                  <a:schemeClr val="dk1"/>
                </a:solidFill>
                <a:latin typeface="Arial"/>
                <a:ea typeface="Arial"/>
                <a:cs typeface="Arial"/>
                <a:sym typeface="Arial"/>
              </a:defRPr>
            </a:lvl9pPr>
          </a:lstStyle>
          <a:p>
            <a:fld id="{00000000-1234-1234-1234-123412341234}" type="slidenum">
              <a:rPr lang="es-ES" smtClean="0"/>
              <a:pPr/>
              <a:t>‹Nº›</a:t>
            </a:fld>
            <a:endParaRPr lang="es-ES"/>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609600" y="1600206"/>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50">
                <a:latin typeface="Arial" charset="0"/>
              </a:defRPr>
            </a:lvl1pPr>
          </a:lstStyle>
          <a:p>
            <a:pPr defTabSz="685800" fontAlgn="base">
              <a:spcBef>
                <a:spcPct val="0"/>
              </a:spcBef>
              <a:spcAft>
                <a:spcPct val="0"/>
              </a:spcAft>
              <a:buClrTx/>
              <a:defRPr/>
            </a:pPr>
            <a:endParaRPr lang="en-US" kern="1200">
              <a:ea typeface="+mn-ea"/>
              <a:cs typeface="+mn-cs"/>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50">
                <a:latin typeface="Arial" charset="0"/>
              </a:defRPr>
            </a:lvl1pPr>
          </a:lstStyle>
          <a:p>
            <a:pPr defTabSz="685800" fontAlgn="base">
              <a:spcBef>
                <a:spcPct val="0"/>
              </a:spcBef>
              <a:spcAft>
                <a:spcPct val="0"/>
              </a:spcAft>
              <a:buClrTx/>
              <a:defRPr/>
            </a:pPr>
            <a:endParaRPr lang="en-US" kern="1200">
              <a:ea typeface="+mn-ea"/>
              <a:cs typeface="+mn-cs"/>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50">
                <a:latin typeface="Arial" charset="0"/>
              </a:defRPr>
            </a:lvl1pPr>
          </a:lstStyle>
          <a:p>
            <a:pPr defTabSz="685800" fontAlgn="base">
              <a:spcBef>
                <a:spcPct val="0"/>
              </a:spcBef>
              <a:spcAft>
                <a:spcPct val="0"/>
              </a:spcAft>
              <a:buClrTx/>
              <a:defRPr/>
            </a:pPr>
            <a:fld id="{6569016B-2FB6-4AFB-9B37-3DD1078E63CA}" type="slidenum">
              <a:rPr lang="en-US" kern="1200" smtClean="0">
                <a:ea typeface="+mn-ea"/>
                <a:cs typeface="+mn-cs"/>
              </a:rPr>
              <a:pPr defTabSz="685800" fontAlgn="base">
                <a:spcBef>
                  <a:spcPct val="0"/>
                </a:spcBef>
                <a:spcAft>
                  <a:spcPct val="0"/>
                </a:spcAft>
                <a:buClrTx/>
                <a:defRPr/>
              </a:pPr>
              <a:t>‹Nº›</a:t>
            </a:fld>
            <a:endParaRPr lang="en-US" kern="1200">
              <a:ea typeface="+mn-ea"/>
              <a:cs typeface="+mn-cs"/>
            </a:endParaRPr>
          </a:p>
        </p:txBody>
      </p:sp>
    </p:spTree>
    <p:extLst>
      <p:ext uri="{BB962C8B-B14F-4D97-AF65-F5344CB8AC3E}">
        <p14:creationId xmlns:p14="http://schemas.microsoft.com/office/powerpoint/2010/main" val="2413754850"/>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xStyles>
    <p:titleStyle>
      <a:lvl1pPr algn="ctr" rtl="0" eaLnBrk="0" fontAlgn="base" hangingPunct="0">
        <a:spcBef>
          <a:spcPct val="0"/>
        </a:spcBef>
        <a:spcAft>
          <a:spcPct val="0"/>
        </a:spcAft>
        <a:defRPr sz="33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Arial" charset="0"/>
        </a:defRPr>
      </a:lvl2pPr>
      <a:lvl3pPr algn="ctr" rtl="0" eaLnBrk="0" fontAlgn="base" hangingPunct="0">
        <a:spcBef>
          <a:spcPct val="0"/>
        </a:spcBef>
        <a:spcAft>
          <a:spcPct val="0"/>
        </a:spcAft>
        <a:defRPr sz="3300">
          <a:solidFill>
            <a:schemeClr val="tx2"/>
          </a:solidFill>
          <a:latin typeface="Arial" charset="0"/>
        </a:defRPr>
      </a:lvl3pPr>
      <a:lvl4pPr algn="ctr" rtl="0" eaLnBrk="0" fontAlgn="base" hangingPunct="0">
        <a:spcBef>
          <a:spcPct val="0"/>
        </a:spcBef>
        <a:spcAft>
          <a:spcPct val="0"/>
        </a:spcAft>
        <a:defRPr sz="3300">
          <a:solidFill>
            <a:schemeClr val="tx2"/>
          </a:solidFill>
          <a:latin typeface="Arial" charset="0"/>
        </a:defRPr>
      </a:lvl4pPr>
      <a:lvl5pPr algn="ctr" rtl="0" eaLnBrk="0" fontAlgn="base" hangingPunct="0">
        <a:spcBef>
          <a:spcPct val="0"/>
        </a:spcBef>
        <a:spcAft>
          <a:spcPct val="0"/>
        </a:spcAft>
        <a:defRPr sz="3300">
          <a:solidFill>
            <a:schemeClr val="tx2"/>
          </a:solidFill>
          <a:latin typeface="Arial" charset="0"/>
        </a:defRPr>
      </a:lvl5pPr>
      <a:lvl6pPr marL="342892" algn="ctr" rtl="0" fontAlgn="base">
        <a:spcBef>
          <a:spcPct val="0"/>
        </a:spcBef>
        <a:spcAft>
          <a:spcPct val="0"/>
        </a:spcAft>
        <a:defRPr sz="3300">
          <a:solidFill>
            <a:schemeClr val="tx2"/>
          </a:solidFill>
          <a:latin typeface="Arial" charset="0"/>
        </a:defRPr>
      </a:lvl6pPr>
      <a:lvl7pPr marL="685783" algn="ctr" rtl="0" fontAlgn="base">
        <a:spcBef>
          <a:spcPct val="0"/>
        </a:spcBef>
        <a:spcAft>
          <a:spcPct val="0"/>
        </a:spcAft>
        <a:defRPr sz="3300">
          <a:solidFill>
            <a:schemeClr val="tx2"/>
          </a:solidFill>
          <a:latin typeface="Arial" charset="0"/>
        </a:defRPr>
      </a:lvl7pPr>
      <a:lvl8pPr marL="1028675" algn="ctr" rtl="0" fontAlgn="base">
        <a:spcBef>
          <a:spcPct val="0"/>
        </a:spcBef>
        <a:spcAft>
          <a:spcPct val="0"/>
        </a:spcAft>
        <a:defRPr sz="3300">
          <a:solidFill>
            <a:schemeClr val="tx2"/>
          </a:solidFill>
          <a:latin typeface="Arial" charset="0"/>
        </a:defRPr>
      </a:lvl8pPr>
      <a:lvl9pPr marL="1371566" algn="ctr" rtl="0" fontAlgn="base">
        <a:spcBef>
          <a:spcPct val="0"/>
        </a:spcBef>
        <a:spcAft>
          <a:spcPct val="0"/>
        </a:spcAft>
        <a:defRPr sz="3300">
          <a:solidFill>
            <a:schemeClr val="tx2"/>
          </a:solidFill>
          <a:latin typeface="Arial" charset="0"/>
        </a:defRPr>
      </a:lvl9pPr>
    </p:titleStyle>
    <p:bodyStyle>
      <a:lvl1pPr marL="257168" indent="-257168" algn="l" rtl="0" eaLnBrk="0" fontAlgn="base" hangingPunct="0">
        <a:spcBef>
          <a:spcPct val="20000"/>
        </a:spcBef>
        <a:spcAft>
          <a:spcPct val="0"/>
        </a:spcAft>
        <a:buChar char="•"/>
        <a:defRPr sz="2400">
          <a:solidFill>
            <a:schemeClr val="tx1"/>
          </a:solidFill>
          <a:latin typeface="+mn-lt"/>
          <a:ea typeface="+mn-ea"/>
          <a:cs typeface="+mn-cs"/>
        </a:defRPr>
      </a:lvl1pPr>
      <a:lvl2pPr marL="557199" indent="-214308" algn="l" rtl="0" eaLnBrk="0" fontAlgn="base" hangingPunct="0">
        <a:spcBef>
          <a:spcPct val="20000"/>
        </a:spcBef>
        <a:spcAft>
          <a:spcPct val="0"/>
        </a:spcAft>
        <a:buChar char="–"/>
        <a:defRPr sz="2100">
          <a:solidFill>
            <a:schemeClr val="tx1"/>
          </a:solidFill>
          <a:latin typeface="+mn-lt"/>
        </a:defRPr>
      </a:lvl2pPr>
      <a:lvl3pPr marL="857228" indent="-171446" algn="l" rtl="0" eaLnBrk="0" fontAlgn="base" hangingPunct="0">
        <a:spcBef>
          <a:spcPct val="20000"/>
        </a:spcBef>
        <a:spcAft>
          <a:spcPct val="0"/>
        </a:spcAft>
        <a:buChar char="•"/>
        <a:defRPr sz="1800">
          <a:solidFill>
            <a:schemeClr val="tx1"/>
          </a:solidFill>
          <a:latin typeface="+mn-lt"/>
        </a:defRPr>
      </a:lvl3pPr>
      <a:lvl4pPr marL="1200120" indent="-171446" algn="l" rtl="0" eaLnBrk="0" fontAlgn="base" hangingPunct="0">
        <a:spcBef>
          <a:spcPct val="20000"/>
        </a:spcBef>
        <a:spcAft>
          <a:spcPct val="0"/>
        </a:spcAft>
        <a:buChar char="–"/>
        <a:defRPr sz="1500">
          <a:solidFill>
            <a:schemeClr val="tx1"/>
          </a:solidFill>
          <a:latin typeface="+mn-lt"/>
        </a:defRPr>
      </a:lvl4pPr>
      <a:lvl5pPr marL="1543012" indent="-171446" algn="l" rtl="0" eaLnBrk="0" fontAlgn="base" hangingPunct="0">
        <a:spcBef>
          <a:spcPct val="20000"/>
        </a:spcBef>
        <a:spcAft>
          <a:spcPct val="0"/>
        </a:spcAft>
        <a:buChar char="»"/>
        <a:defRPr sz="1500">
          <a:solidFill>
            <a:schemeClr val="tx1"/>
          </a:solidFill>
          <a:latin typeface="+mn-lt"/>
        </a:defRPr>
      </a:lvl5pPr>
      <a:lvl6pPr marL="1885903" indent="-171446" algn="l" rtl="0" fontAlgn="base">
        <a:spcBef>
          <a:spcPct val="20000"/>
        </a:spcBef>
        <a:spcAft>
          <a:spcPct val="0"/>
        </a:spcAft>
        <a:buChar char="»"/>
        <a:defRPr sz="1500">
          <a:solidFill>
            <a:schemeClr val="tx1"/>
          </a:solidFill>
          <a:latin typeface="+mn-lt"/>
        </a:defRPr>
      </a:lvl6pPr>
      <a:lvl7pPr marL="2228795" indent="-171446" algn="l" rtl="0" fontAlgn="base">
        <a:spcBef>
          <a:spcPct val="20000"/>
        </a:spcBef>
        <a:spcAft>
          <a:spcPct val="0"/>
        </a:spcAft>
        <a:buChar char="»"/>
        <a:defRPr sz="1500">
          <a:solidFill>
            <a:schemeClr val="tx1"/>
          </a:solidFill>
          <a:latin typeface="+mn-lt"/>
        </a:defRPr>
      </a:lvl7pPr>
      <a:lvl8pPr marL="2571686" indent="-171446" algn="l" rtl="0" fontAlgn="base">
        <a:spcBef>
          <a:spcPct val="20000"/>
        </a:spcBef>
        <a:spcAft>
          <a:spcPct val="0"/>
        </a:spcAft>
        <a:buChar char="»"/>
        <a:defRPr sz="1500">
          <a:solidFill>
            <a:schemeClr val="tx1"/>
          </a:solidFill>
          <a:latin typeface="+mn-lt"/>
        </a:defRPr>
      </a:lvl8pPr>
      <a:lvl9pPr marL="2914577" indent="-171446" algn="l" rtl="0" fontAlgn="base">
        <a:spcBef>
          <a:spcPct val="20000"/>
        </a:spcBef>
        <a:spcAft>
          <a:spcPct val="0"/>
        </a:spcAft>
        <a:buChar char="»"/>
        <a:defRPr sz="1500">
          <a:solidFill>
            <a:schemeClr val="tx1"/>
          </a:solidFill>
          <a:latin typeface="+mn-lt"/>
        </a:defRPr>
      </a:lvl9pPr>
    </p:bodyStyle>
    <p:otherStyle>
      <a:defPPr>
        <a:defRPr lang="es-E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emf"/><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emf"/><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gif"/><Relationship Id="rId1" Type="http://schemas.openxmlformats.org/officeDocument/2006/relationships/slideLayout" Target="../slideLayouts/slideLayout3.xml"/><Relationship Id="rId5" Type="http://schemas.openxmlformats.org/officeDocument/2006/relationships/image" Target="../media/image12.jpe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0.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24.jpe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openxmlformats.org/officeDocument/2006/relationships/image" Target="../media/image24.jpe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11.png"/><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notesSlide" Target="../notesSlides/notesSlide10.xml"/><Relationship Id="rId7" Type="http://schemas.openxmlformats.org/officeDocument/2006/relationships/image" Target="../media/image33.png"/><Relationship Id="rId12" Type="http://schemas.openxmlformats.org/officeDocument/2006/relationships/image" Target="../media/image27.png"/><Relationship Id="rId2" Type="http://schemas.openxmlformats.org/officeDocument/2006/relationships/slideLayout" Target="../slideLayouts/slideLayout11.xml"/><Relationship Id="rId1" Type="http://schemas.openxmlformats.org/officeDocument/2006/relationships/tags" Target="../tags/tag1.xml"/><Relationship Id="rId6" Type="http://schemas.openxmlformats.org/officeDocument/2006/relationships/image" Target="../media/image32.png"/><Relationship Id="rId11" Type="http://schemas.openxmlformats.org/officeDocument/2006/relationships/image" Target="../media/image37.jpeg"/><Relationship Id="rId5" Type="http://schemas.openxmlformats.org/officeDocument/2006/relationships/image" Target="../media/image31.jpeg"/><Relationship Id="rId10" Type="http://schemas.openxmlformats.org/officeDocument/2006/relationships/image" Target="../media/image36.jpeg"/><Relationship Id="rId4" Type="http://schemas.openxmlformats.org/officeDocument/2006/relationships/image" Target="../media/image30.jpeg"/><Relationship Id="rId9" Type="http://schemas.openxmlformats.org/officeDocument/2006/relationships/image" Target="../media/image35.png"/></Relationships>
</file>

<file path=ppt/slides/_rels/slide13.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6.png"/><Relationship Id="rId3" Type="http://schemas.openxmlformats.org/officeDocument/2006/relationships/notesSlide" Target="../notesSlides/notesSlide11.xml"/><Relationship Id="rId7" Type="http://schemas.openxmlformats.org/officeDocument/2006/relationships/image" Target="../media/image41.png"/><Relationship Id="rId12" Type="http://schemas.openxmlformats.org/officeDocument/2006/relationships/image" Target="../media/image45.jpeg"/><Relationship Id="rId2" Type="http://schemas.openxmlformats.org/officeDocument/2006/relationships/slideLayout" Target="../slideLayouts/slideLayout11.xml"/><Relationship Id="rId1" Type="http://schemas.openxmlformats.org/officeDocument/2006/relationships/tags" Target="../tags/tag2.xml"/><Relationship Id="rId6" Type="http://schemas.openxmlformats.org/officeDocument/2006/relationships/image" Target="../media/image40.png"/><Relationship Id="rId11" Type="http://schemas.openxmlformats.org/officeDocument/2006/relationships/image" Target="../media/image44.jpeg"/><Relationship Id="rId5" Type="http://schemas.openxmlformats.org/officeDocument/2006/relationships/image" Target="../media/image39.jpeg"/><Relationship Id="rId10" Type="http://schemas.openxmlformats.org/officeDocument/2006/relationships/image" Target="../media/image43.png"/><Relationship Id="rId4" Type="http://schemas.openxmlformats.org/officeDocument/2006/relationships/image" Target="../media/image38.png"/><Relationship Id="rId9" Type="http://schemas.openxmlformats.org/officeDocument/2006/relationships/image" Target="../media/image27.png"/></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47.jpeg"/><Relationship Id="rId7" Type="http://schemas.openxmlformats.org/officeDocument/2006/relationships/image" Target="../media/image27.pn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6.gif"/></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52.png"/><Relationship Id="rId4" Type="http://schemas.openxmlformats.org/officeDocument/2006/relationships/image" Target="../media/image2.emf"/></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03/PhysRevAccelBeams.24.093001" TargetMode="External"/><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56.gif"/><Relationship Id="rId5" Type="http://schemas.openxmlformats.org/officeDocument/2006/relationships/image" Target="../media/image55.gif"/><Relationship Id="rId10" Type="http://schemas.openxmlformats.org/officeDocument/2006/relationships/image" Target="../media/image2.emf"/><Relationship Id="rId4" Type="http://schemas.openxmlformats.org/officeDocument/2006/relationships/image" Target="../media/image54.png"/><Relationship Id="rId9" Type="http://schemas.openxmlformats.org/officeDocument/2006/relationships/image" Target="../media/image52.png"/></Relationships>
</file>

<file path=ppt/slides/_rels/slide18.xml.rels><?xml version="1.0" encoding="UTF-8" standalone="yes"?>
<Relationships xmlns="http://schemas.openxmlformats.org/package/2006/relationships"><Relationship Id="rId8" Type="http://schemas.openxmlformats.org/officeDocument/2006/relationships/image" Target="../media/image2.emf"/><Relationship Id="rId3" Type="http://schemas.openxmlformats.org/officeDocument/2006/relationships/image" Target="../media/image53.png"/><Relationship Id="rId7"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60.png"/><Relationship Id="rId5" Type="http://schemas.openxmlformats.org/officeDocument/2006/relationships/image" Target="../media/image59.png"/><Relationship Id="rId10" Type="http://schemas.openxmlformats.org/officeDocument/2006/relationships/image" Target="../media/image61.png"/><Relationship Id="rId4" Type="http://schemas.openxmlformats.org/officeDocument/2006/relationships/image" Target="../media/image58.jpeg"/><Relationship Id="rId9" Type="http://schemas.openxmlformats.org/officeDocument/2006/relationships/image" Target="../media/image48.png"/></Relationships>
</file>

<file path=ppt/slides/_rels/slide19.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3.png"/><Relationship Id="rId7" Type="http://schemas.openxmlformats.org/officeDocument/2006/relationships/image" Target="../media/image2.emf"/><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63.png"/><Relationship Id="rId10" Type="http://schemas.openxmlformats.org/officeDocument/2006/relationships/image" Target="../media/image58.jpeg"/><Relationship Id="rId4" Type="http://schemas.openxmlformats.org/officeDocument/2006/relationships/image" Target="../media/image62.jpeg"/><Relationship Id="rId9" Type="http://schemas.openxmlformats.org/officeDocument/2006/relationships/image" Target="../media/image65.png"/></Relationships>
</file>

<file path=ppt/slides/_rels/slide2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emf"/><Relationship Id="rId4" Type="http://schemas.openxmlformats.org/officeDocument/2006/relationships/image" Target="../media/image52.png"/></Relationships>
</file>

<file path=ppt/slides/_rels/slide2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69.jpeg"/></Relationships>
</file>

<file path=ppt/slides/_rels/slide22.xml.rels><?xml version="1.0" encoding="UTF-8" standalone="yes"?>
<Relationships xmlns="http://schemas.openxmlformats.org/package/2006/relationships"><Relationship Id="rId8" Type="http://schemas.openxmlformats.org/officeDocument/2006/relationships/image" Target="../media/image49.jpeg"/><Relationship Id="rId13" Type="http://schemas.openxmlformats.org/officeDocument/2006/relationships/image" Target="../media/image2.emf"/><Relationship Id="rId3" Type="http://schemas.openxmlformats.org/officeDocument/2006/relationships/image" Target="../media/image72.png"/><Relationship Id="rId7" Type="http://schemas.openxmlformats.org/officeDocument/2006/relationships/image" Target="../media/image75.png"/><Relationship Id="rId12" Type="http://schemas.openxmlformats.org/officeDocument/2006/relationships/image" Target="../media/image52.png"/><Relationship Id="rId2" Type="http://schemas.openxmlformats.org/officeDocument/2006/relationships/image" Target="../media/image71.png"/><Relationship Id="rId1" Type="http://schemas.openxmlformats.org/officeDocument/2006/relationships/slideLayout" Target="../slideLayouts/slideLayout2.xml"/><Relationship Id="rId6" Type="http://schemas.openxmlformats.org/officeDocument/2006/relationships/image" Target="../media/image74.png"/><Relationship Id="rId11" Type="http://schemas.openxmlformats.org/officeDocument/2006/relationships/image" Target="../media/image78.png"/><Relationship Id="rId5" Type="http://schemas.openxmlformats.org/officeDocument/2006/relationships/image" Target="../media/image73.png"/><Relationship Id="rId10" Type="http://schemas.openxmlformats.org/officeDocument/2006/relationships/image" Target="../media/image77.jpeg"/><Relationship Id="rId4" Type="http://schemas.openxmlformats.org/officeDocument/2006/relationships/hyperlink" Target="https://doi.org/10.1126/science.1226919" TargetMode="External"/><Relationship Id="rId9" Type="http://schemas.openxmlformats.org/officeDocument/2006/relationships/image" Target="../media/image76.jpeg"/></Relationships>
</file>

<file path=ppt/slides/_rels/slide2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79.png"/><Relationship Id="rId7" Type="http://schemas.openxmlformats.org/officeDocument/2006/relationships/image" Target="../media/image82.png"/><Relationship Id="rId2"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70.jpeg"/><Relationship Id="rId5" Type="http://schemas.openxmlformats.org/officeDocument/2006/relationships/image" Target="../media/image81.jpeg"/><Relationship Id="rId4" Type="http://schemas.openxmlformats.org/officeDocument/2006/relationships/image" Target="../media/image80.png"/><Relationship Id="rId9" Type="http://schemas.openxmlformats.org/officeDocument/2006/relationships/image" Target="../media/image2.emf"/></Relationships>
</file>

<file path=ppt/slides/_rels/slide24.xml.rels><?xml version="1.0" encoding="UTF-8" standalone="yes"?>
<Relationships xmlns="http://schemas.openxmlformats.org/package/2006/relationships"><Relationship Id="rId8" Type="http://schemas.openxmlformats.org/officeDocument/2006/relationships/image" Target="../media/image2.emf"/><Relationship Id="rId3" Type="http://schemas.openxmlformats.org/officeDocument/2006/relationships/image" Target="../media/image53.png"/><Relationship Id="rId7" Type="http://schemas.openxmlformats.org/officeDocument/2006/relationships/image" Target="../media/image52.png"/><Relationship Id="rId2" Type="http://schemas.openxmlformats.org/officeDocument/2006/relationships/image" Target="../media/image80.pn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72.png"/><Relationship Id="rId9" Type="http://schemas.openxmlformats.org/officeDocument/2006/relationships/image" Target="../media/image85.jpg"/></Relationships>
</file>

<file path=ppt/slides/_rels/slide25.xml.rels><?xml version="1.0" encoding="UTF-8" standalone="yes"?>
<Relationships xmlns="http://schemas.openxmlformats.org/package/2006/relationships"><Relationship Id="rId8" Type="http://schemas.openxmlformats.org/officeDocument/2006/relationships/image" Target="../media/image69.jpeg"/><Relationship Id="rId13" Type="http://schemas.openxmlformats.org/officeDocument/2006/relationships/image" Target="../media/image91.jpeg"/><Relationship Id="rId3" Type="http://schemas.openxmlformats.org/officeDocument/2006/relationships/image" Target="../media/image86.png"/><Relationship Id="rId7" Type="http://schemas.openxmlformats.org/officeDocument/2006/relationships/image" Target="../media/image89.png"/><Relationship Id="rId12" Type="http://schemas.openxmlformats.org/officeDocument/2006/relationships/hyperlink" Target="https://journals.aps.org/prl/abstract/10.1103/PhysRevLett.133.052702"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88.png"/><Relationship Id="rId11" Type="http://schemas.openxmlformats.org/officeDocument/2006/relationships/image" Target="../media/image2.emf"/><Relationship Id="rId5" Type="http://schemas.openxmlformats.org/officeDocument/2006/relationships/image" Target="../media/image87.png"/><Relationship Id="rId10" Type="http://schemas.openxmlformats.org/officeDocument/2006/relationships/image" Target="../media/image52.png"/><Relationship Id="rId4" Type="http://schemas.openxmlformats.org/officeDocument/2006/relationships/image" Target="../media/image83.png"/><Relationship Id="rId9" Type="http://schemas.openxmlformats.org/officeDocument/2006/relationships/image" Target="../media/image90.jpeg"/><Relationship Id="rId14" Type="http://schemas.openxmlformats.org/officeDocument/2006/relationships/image" Target="../media/image92.jpeg"/></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93.png"/></Relationships>
</file>

<file path=ppt/slides/_rels/slide27.x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101.jpeg"/><Relationship Id="rId3" Type="http://schemas.openxmlformats.org/officeDocument/2006/relationships/oleObject" Target="../embeddings/oleObject2.bin"/><Relationship Id="rId7" Type="http://schemas.openxmlformats.org/officeDocument/2006/relationships/image" Target="../media/image96.jpg"/><Relationship Id="rId12" Type="http://schemas.openxmlformats.org/officeDocument/2006/relationships/image" Target="../media/image100.png"/><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image" Target="../media/image95.png"/><Relationship Id="rId11" Type="http://schemas.openxmlformats.org/officeDocument/2006/relationships/image" Target="../media/image99.png"/><Relationship Id="rId5" Type="http://schemas.openxmlformats.org/officeDocument/2006/relationships/image" Target="../media/image94.png"/><Relationship Id="rId15" Type="http://schemas.openxmlformats.org/officeDocument/2006/relationships/image" Target="../media/image2.emf"/><Relationship Id="rId10" Type="http://schemas.openxmlformats.org/officeDocument/2006/relationships/image" Target="../media/image98.png"/><Relationship Id="rId4" Type="http://schemas.openxmlformats.org/officeDocument/2006/relationships/image" Target="../media/image93.png"/><Relationship Id="rId9" Type="http://schemas.openxmlformats.org/officeDocument/2006/relationships/image" Target="../media/image97.png"/><Relationship Id="rId14" Type="http://schemas.openxmlformats.org/officeDocument/2006/relationships/image" Target="../media/image52.png"/></Relationships>
</file>

<file path=ppt/slides/_rels/slide28.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image" Target="../media/image102.jpg"/><Relationship Id="rId7" Type="http://schemas.openxmlformats.org/officeDocument/2006/relationships/image" Target="../media/image106.jpg"/><Relationship Id="rId12" Type="http://schemas.openxmlformats.org/officeDocument/2006/relationships/image" Target="../media/image2.emf"/><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05.png"/><Relationship Id="rId11" Type="http://schemas.openxmlformats.org/officeDocument/2006/relationships/image" Target="../media/image52.png"/><Relationship Id="rId5" Type="http://schemas.openxmlformats.org/officeDocument/2006/relationships/image" Target="../media/image104.jpg"/><Relationship Id="rId10" Type="http://schemas.openxmlformats.org/officeDocument/2006/relationships/image" Target="../media/image109.png"/><Relationship Id="rId4" Type="http://schemas.openxmlformats.org/officeDocument/2006/relationships/image" Target="../media/image103.png"/><Relationship Id="rId9" Type="http://schemas.openxmlformats.org/officeDocument/2006/relationships/image" Target="../media/image108.jpeg"/></Relationships>
</file>

<file path=ppt/slides/_rels/slide29.xml.rels><?xml version="1.0" encoding="UTF-8" standalone="yes"?>
<Relationships xmlns="http://schemas.openxmlformats.org/package/2006/relationships"><Relationship Id="rId8" Type="http://schemas.openxmlformats.org/officeDocument/2006/relationships/image" Target="../media/image115.png"/><Relationship Id="rId13" Type="http://schemas.openxmlformats.org/officeDocument/2006/relationships/image" Target="../media/image106.jpg"/><Relationship Id="rId3" Type="http://schemas.openxmlformats.org/officeDocument/2006/relationships/image" Target="../media/image110.png"/><Relationship Id="rId7" Type="http://schemas.openxmlformats.org/officeDocument/2006/relationships/image" Target="../media/image114.png"/><Relationship Id="rId12" Type="http://schemas.openxmlformats.org/officeDocument/2006/relationships/image" Target="../media/image119.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113.png"/><Relationship Id="rId11" Type="http://schemas.openxmlformats.org/officeDocument/2006/relationships/image" Target="../media/image118.png"/><Relationship Id="rId5" Type="http://schemas.openxmlformats.org/officeDocument/2006/relationships/image" Target="../media/image112.png"/><Relationship Id="rId10" Type="http://schemas.openxmlformats.org/officeDocument/2006/relationships/image" Target="../media/image117.png"/><Relationship Id="rId4" Type="http://schemas.openxmlformats.org/officeDocument/2006/relationships/image" Target="../media/image111.png"/><Relationship Id="rId9" Type="http://schemas.openxmlformats.org/officeDocument/2006/relationships/image" Target="../media/image116.gif"/><Relationship Id="rId14" Type="http://schemas.openxmlformats.org/officeDocument/2006/relationships/image" Target="../media/image107.png"/></Relationships>
</file>

<file path=ppt/slides/_rels/slide30.xml.rels><?xml version="1.0" encoding="UTF-8" standalone="yes"?>
<Relationships xmlns="http://schemas.openxmlformats.org/package/2006/relationships"><Relationship Id="rId8" Type="http://schemas.openxmlformats.org/officeDocument/2006/relationships/image" Target="../media/image123.gif"/><Relationship Id="rId13" Type="http://schemas.openxmlformats.org/officeDocument/2006/relationships/image" Target="../media/image127.png"/><Relationship Id="rId18" Type="http://schemas.openxmlformats.org/officeDocument/2006/relationships/image" Target="../media/image132.png"/><Relationship Id="rId3" Type="http://schemas.openxmlformats.org/officeDocument/2006/relationships/slideLayout" Target="../slideLayouts/slideLayout1.xml"/><Relationship Id="rId7" Type="http://schemas.openxmlformats.org/officeDocument/2006/relationships/image" Target="../media/image122.gif"/><Relationship Id="rId12" Type="http://schemas.openxmlformats.org/officeDocument/2006/relationships/image" Target="../media/image107.png"/><Relationship Id="rId17" Type="http://schemas.openxmlformats.org/officeDocument/2006/relationships/image" Target="../media/image131.png"/><Relationship Id="rId2" Type="http://schemas.openxmlformats.org/officeDocument/2006/relationships/video" Target="../media/media1.mp4"/><Relationship Id="rId16" Type="http://schemas.openxmlformats.org/officeDocument/2006/relationships/image" Target="../media/image130.png"/><Relationship Id="rId20" Type="http://schemas.openxmlformats.org/officeDocument/2006/relationships/image" Target="../media/image106.jpg"/><Relationship Id="rId1" Type="http://schemas.microsoft.com/office/2007/relationships/media" Target="../media/media1.mp4"/><Relationship Id="rId6" Type="http://schemas.openxmlformats.org/officeDocument/2006/relationships/image" Target="../media/image121.png"/><Relationship Id="rId11" Type="http://schemas.openxmlformats.org/officeDocument/2006/relationships/image" Target="../media/image126.gif"/><Relationship Id="rId5" Type="http://schemas.openxmlformats.org/officeDocument/2006/relationships/image" Target="../media/image120.png"/><Relationship Id="rId15" Type="http://schemas.openxmlformats.org/officeDocument/2006/relationships/image" Target="../media/image129.jpg"/><Relationship Id="rId10" Type="http://schemas.openxmlformats.org/officeDocument/2006/relationships/image" Target="../media/image125.gif"/><Relationship Id="rId19" Type="http://schemas.openxmlformats.org/officeDocument/2006/relationships/image" Target="../media/image133.jpeg"/><Relationship Id="rId4" Type="http://schemas.openxmlformats.org/officeDocument/2006/relationships/notesSlide" Target="../notesSlides/notesSlide21.xml"/><Relationship Id="rId9" Type="http://schemas.openxmlformats.org/officeDocument/2006/relationships/image" Target="../media/image124.gif"/><Relationship Id="rId14" Type="http://schemas.openxmlformats.org/officeDocument/2006/relationships/image" Target="../media/image128.png"/></Relationships>
</file>

<file path=ppt/slides/_rels/slide31.xml.rels><?xml version="1.0" encoding="UTF-8" standalone="yes"?>
<Relationships xmlns="http://schemas.openxmlformats.org/package/2006/relationships"><Relationship Id="rId8" Type="http://schemas.openxmlformats.org/officeDocument/2006/relationships/image" Target="../media/image136.png"/><Relationship Id="rId13" Type="http://schemas.openxmlformats.org/officeDocument/2006/relationships/image" Target="../media/image141.png"/><Relationship Id="rId3" Type="http://schemas.openxmlformats.org/officeDocument/2006/relationships/hyperlink" Target="https://doi.org/10.1016/j.nima.2016.04.002" TargetMode="External"/><Relationship Id="rId7" Type="http://schemas.openxmlformats.org/officeDocument/2006/relationships/image" Target="../media/image135.png"/><Relationship Id="rId12" Type="http://schemas.openxmlformats.org/officeDocument/2006/relationships/image" Target="../media/image140.png"/><Relationship Id="rId17" Type="http://schemas.openxmlformats.org/officeDocument/2006/relationships/image" Target="../media/image143.jpeg"/><Relationship Id="rId2" Type="http://schemas.openxmlformats.org/officeDocument/2006/relationships/image" Target="../media/image134.jpg"/><Relationship Id="rId16" Type="http://schemas.openxmlformats.org/officeDocument/2006/relationships/image" Target="../media/image2.emf"/><Relationship Id="rId1" Type="http://schemas.openxmlformats.org/officeDocument/2006/relationships/slideLayout" Target="../slideLayouts/slideLayout2.xml"/><Relationship Id="rId6" Type="http://schemas.openxmlformats.org/officeDocument/2006/relationships/hyperlink" Target="https://doi.org/10.1051/epjconf/202327913001" TargetMode="External"/><Relationship Id="rId11" Type="http://schemas.openxmlformats.org/officeDocument/2006/relationships/image" Target="../media/image139.gif"/><Relationship Id="rId5" Type="http://schemas.openxmlformats.org/officeDocument/2006/relationships/hyperlink" Target="https://doi.org/10.1140/epja/s10050-021-00507-7" TargetMode="External"/><Relationship Id="rId15" Type="http://schemas.openxmlformats.org/officeDocument/2006/relationships/image" Target="../media/image52.png"/><Relationship Id="rId10" Type="http://schemas.openxmlformats.org/officeDocument/2006/relationships/image" Target="../media/image138.png"/><Relationship Id="rId4" Type="http://schemas.openxmlformats.org/officeDocument/2006/relationships/hyperlink" Target="https://doi.org/10.1016/j.nima.2019.163228" TargetMode="External"/><Relationship Id="rId9" Type="http://schemas.openxmlformats.org/officeDocument/2006/relationships/image" Target="../media/image137.png"/><Relationship Id="rId14" Type="http://schemas.openxmlformats.org/officeDocument/2006/relationships/image" Target="../media/image142.emf"/></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6.gif"/></Relationships>
</file>

<file path=ppt/slides/_rels/slide33.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147.png"/><Relationship Id="rId2" Type="http://schemas.openxmlformats.org/officeDocument/2006/relationships/notesSlide" Target="../notesSlides/notesSlide23.xml"/><Relationship Id="rId1" Type="http://schemas.openxmlformats.org/officeDocument/2006/relationships/slideLayout" Target="../slideLayouts/slideLayout11.xml"/><Relationship Id="rId6" Type="http://schemas.openxmlformats.org/officeDocument/2006/relationships/image" Target="../media/image146.jpeg"/><Relationship Id="rId5" Type="http://schemas.openxmlformats.org/officeDocument/2006/relationships/image" Target="../media/image145.png"/><Relationship Id="rId4" Type="http://schemas.openxmlformats.org/officeDocument/2006/relationships/image" Target="../media/image144.png"/></Relationships>
</file>

<file path=ppt/slides/_rels/slide34.xml.rels><?xml version="1.0" encoding="UTF-8" standalone="yes"?>
<Relationships xmlns="http://schemas.openxmlformats.org/package/2006/relationships"><Relationship Id="rId8" Type="http://schemas.openxmlformats.org/officeDocument/2006/relationships/image" Target="../media/image153.jpeg"/><Relationship Id="rId3" Type="http://schemas.openxmlformats.org/officeDocument/2006/relationships/image" Target="../media/image148.png"/><Relationship Id="rId7" Type="http://schemas.openxmlformats.org/officeDocument/2006/relationships/image" Target="../media/image152.png"/><Relationship Id="rId2" Type="http://schemas.openxmlformats.org/officeDocument/2006/relationships/notesSlide" Target="../notesSlides/notesSlide24.xml"/><Relationship Id="rId1" Type="http://schemas.openxmlformats.org/officeDocument/2006/relationships/slideLayout" Target="../slideLayouts/slideLayout11.xml"/><Relationship Id="rId6" Type="http://schemas.openxmlformats.org/officeDocument/2006/relationships/image" Target="../media/image151.png"/><Relationship Id="rId11" Type="http://schemas.openxmlformats.org/officeDocument/2006/relationships/image" Target="../media/image154.png"/><Relationship Id="rId5" Type="http://schemas.openxmlformats.org/officeDocument/2006/relationships/image" Target="../media/image150.jpeg"/><Relationship Id="rId10" Type="http://schemas.openxmlformats.org/officeDocument/2006/relationships/image" Target="../media/image330.png"/><Relationship Id="rId4" Type="http://schemas.openxmlformats.org/officeDocument/2006/relationships/image" Target="../media/image149.jpeg"/><Relationship Id="rId9" Type="http://schemas.openxmlformats.org/officeDocument/2006/relationships/image" Target="../media/image42.png"/></Relationships>
</file>

<file path=ppt/slides/_rels/slide35.xml.rels><?xml version="1.0" encoding="UTF-8" standalone="yes"?>
<Relationships xmlns="http://schemas.openxmlformats.org/package/2006/relationships"><Relationship Id="rId8" Type="http://schemas.openxmlformats.org/officeDocument/2006/relationships/image" Target="../media/image153.jpeg"/><Relationship Id="rId13" Type="http://schemas.openxmlformats.org/officeDocument/2006/relationships/image" Target="../media/image157.png"/><Relationship Id="rId18" Type="http://schemas.openxmlformats.org/officeDocument/2006/relationships/image" Target="../media/image162.png"/><Relationship Id="rId3" Type="http://schemas.openxmlformats.org/officeDocument/2006/relationships/image" Target="../media/image148.png"/><Relationship Id="rId7" Type="http://schemas.openxmlformats.org/officeDocument/2006/relationships/image" Target="../media/image152.png"/><Relationship Id="rId12" Type="http://schemas.openxmlformats.org/officeDocument/2006/relationships/image" Target="../media/image156.png"/><Relationship Id="rId17" Type="http://schemas.openxmlformats.org/officeDocument/2006/relationships/image" Target="../media/image161.png"/><Relationship Id="rId2" Type="http://schemas.openxmlformats.org/officeDocument/2006/relationships/notesSlide" Target="../notesSlides/notesSlide25.xml"/><Relationship Id="rId16" Type="http://schemas.openxmlformats.org/officeDocument/2006/relationships/image" Target="../media/image160.png"/><Relationship Id="rId1" Type="http://schemas.openxmlformats.org/officeDocument/2006/relationships/slideLayout" Target="../slideLayouts/slideLayout11.xml"/><Relationship Id="rId6" Type="http://schemas.openxmlformats.org/officeDocument/2006/relationships/image" Target="../media/image151.png"/><Relationship Id="rId11" Type="http://schemas.openxmlformats.org/officeDocument/2006/relationships/image" Target="../media/image155.png"/><Relationship Id="rId5" Type="http://schemas.openxmlformats.org/officeDocument/2006/relationships/image" Target="../media/image150.jpeg"/><Relationship Id="rId15" Type="http://schemas.openxmlformats.org/officeDocument/2006/relationships/image" Target="../media/image159.png"/><Relationship Id="rId10" Type="http://schemas.openxmlformats.org/officeDocument/2006/relationships/image" Target="../media/image330.png"/><Relationship Id="rId19" Type="http://schemas.openxmlformats.org/officeDocument/2006/relationships/image" Target="../media/image154.png"/><Relationship Id="rId4" Type="http://schemas.openxmlformats.org/officeDocument/2006/relationships/image" Target="../media/image149.jpeg"/><Relationship Id="rId9" Type="http://schemas.openxmlformats.org/officeDocument/2006/relationships/image" Target="../media/image42.png"/><Relationship Id="rId14" Type="http://schemas.openxmlformats.org/officeDocument/2006/relationships/image" Target="../media/image158.jpeg"/></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163.png"/><Relationship Id="rId4" Type="http://schemas.openxmlformats.org/officeDocument/2006/relationships/image" Target="../media/image12.jpeg"/></Relationships>
</file>

<file path=ppt/slides/_rels/slide37.xml.rels><?xml version="1.0" encoding="UTF-8" standalone="yes"?>
<Relationships xmlns="http://schemas.openxmlformats.org/package/2006/relationships"><Relationship Id="rId3" Type="http://schemas.openxmlformats.org/officeDocument/2006/relationships/image" Target="../media/image165.png"/><Relationship Id="rId7" Type="http://schemas.openxmlformats.org/officeDocument/2006/relationships/image" Target="../media/image12.jpeg"/><Relationship Id="rId2" Type="http://schemas.openxmlformats.org/officeDocument/2006/relationships/image" Target="../media/image164.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66.png"/></Relationships>
</file>

<file path=ppt/slides/_rels/slide38.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3" Type="http://schemas.openxmlformats.org/officeDocument/2006/relationships/image" Target="../media/image168.png"/><Relationship Id="rId7" Type="http://schemas.openxmlformats.org/officeDocument/2006/relationships/image" Target="../media/image172.png"/><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171.png"/><Relationship Id="rId5" Type="http://schemas.openxmlformats.org/officeDocument/2006/relationships/image" Target="../media/image170.emf"/><Relationship Id="rId4" Type="http://schemas.openxmlformats.org/officeDocument/2006/relationships/image" Target="../media/image169.png"/></Relationships>
</file>

<file path=ppt/slides/_rels/slide41.xml.rels><?xml version="1.0" encoding="UTF-8" standalone="yes"?>
<Relationships xmlns="http://schemas.openxmlformats.org/package/2006/relationships"><Relationship Id="rId8" Type="http://schemas.openxmlformats.org/officeDocument/2006/relationships/image" Target="../media/image176.png"/><Relationship Id="rId3" Type="http://schemas.openxmlformats.org/officeDocument/2006/relationships/image" Target="../media/image174.png"/><Relationship Id="rId7" Type="http://schemas.openxmlformats.org/officeDocument/2006/relationships/image" Target="../media/image175.png"/><Relationship Id="rId2" Type="http://schemas.openxmlformats.org/officeDocument/2006/relationships/image" Target="../media/image173.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gif"/><Relationship Id="rId4" Type="http://schemas.openxmlformats.org/officeDocument/2006/relationships/image" Target="../media/image5.png"/><Relationship Id="rId9" Type="http://schemas.openxmlformats.org/officeDocument/2006/relationships/image" Target="../media/image177.png"/></Relationships>
</file>

<file path=ppt/slides/_rels/slide42.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hyperlink" Target="https://arxiv.org/abs/2508.15465" TargetMode="External"/><Relationship Id="rId7" Type="http://schemas.openxmlformats.org/officeDocument/2006/relationships/image" Target="../media/image182.png"/><Relationship Id="rId2" Type="http://schemas.openxmlformats.org/officeDocument/2006/relationships/image" Target="../media/image178.png"/><Relationship Id="rId1" Type="http://schemas.openxmlformats.org/officeDocument/2006/relationships/slideLayout" Target="../slideLayouts/slideLayout13.xml"/><Relationship Id="rId6" Type="http://schemas.openxmlformats.org/officeDocument/2006/relationships/image" Target="../media/image181.png"/><Relationship Id="rId5" Type="http://schemas.openxmlformats.org/officeDocument/2006/relationships/image" Target="../media/image180.png"/><Relationship Id="rId4" Type="http://schemas.openxmlformats.org/officeDocument/2006/relationships/image" Target="../media/image179.png"/><Relationship Id="rId9" Type="http://schemas.openxmlformats.org/officeDocument/2006/relationships/image" Target="../media/image175.png"/></Relationships>
</file>

<file path=ppt/slides/_rels/slide43.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hyperlink" Target="https://arxiv.org/abs/2508.15465" TargetMode="External"/><Relationship Id="rId1" Type="http://schemas.openxmlformats.org/officeDocument/2006/relationships/slideLayout" Target="../slideLayouts/slideLayout13.xml"/><Relationship Id="rId6" Type="http://schemas.openxmlformats.org/officeDocument/2006/relationships/image" Target="../media/image186.png"/><Relationship Id="rId5" Type="http://schemas.openxmlformats.org/officeDocument/2006/relationships/image" Target="../media/image185.jpeg"/><Relationship Id="rId4" Type="http://schemas.openxmlformats.org/officeDocument/2006/relationships/image" Target="../media/image184.jpeg"/></Relationships>
</file>

<file path=ppt/slides/_rels/slide44.xml.rels><?xml version="1.0" encoding="UTF-8" standalone="yes"?>
<Relationships xmlns="http://schemas.openxmlformats.org/package/2006/relationships"><Relationship Id="rId3" Type="http://schemas.openxmlformats.org/officeDocument/2006/relationships/image" Target="../media/image187.png"/><Relationship Id="rId7" Type="http://schemas.openxmlformats.org/officeDocument/2006/relationships/image" Target="../media/image190.jpeg"/><Relationship Id="rId2" Type="http://schemas.openxmlformats.org/officeDocument/2006/relationships/hyperlink" Target="https://arxiv.org/abs/2508.15465" TargetMode="External"/><Relationship Id="rId1" Type="http://schemas.openxmlformats.org/officeDocument/2006/relationships/slideLayout" Target="../slideLayouts/slideLayout13.xml"/><Relationship Id="rId6" Type="http://schemas.openxmlformats.org/officeDocument/2006/relationships/image" Target="../media/image176.png"/><Relationship Id="rId5" Type="http://schemas.openxmlformats.org/officeDocument/2006/relationships/image" Target="../media/image189.gif"/><Relationship Id="rId4" Type="http://schemas.openxmlformats.org/officeDocument/2006/relationships/image" Target="../media/image188.png"/></Relationships>
</file>

<file path=ppt/slides/_rels/slide45.xml.rels><?xml version="1.0" encoding="UTF-8" standalone="yes"?>
<Relationships xmlns="http://schemas.openxmlformats.org/package/2006/relationships"><Relationship Id="rId8" Type="http://schemas.openxmlformats.org/officeDocument/2006/relationships/image" Target="../media/image162.png"/><Relationship Id="rId13" Type="http://schemas.openxmlformats.org/officeDocument/2006/relationships/image" Target="../media/image159.png"/><Relationship Id="rId3" Type="http://schemas.openxmlformats.org/officeDocument/2006/relationships/image" Target="../media/image12.jpeg"/><Relationship Id="rId7" Type="http://schemas.openxmlformats.org/officeDocument/2006/relationships/image" Target="../media/image161.png"/><Relationship Id="rId12" Type="http://schemas.openxmlformats.org/officeDocument/2006/relationships/image" Target="../media/image158.jpeg"/><Relationship Id="rId17" Type="http://schemas.openxmlformats.org/officeDocument/2006/relationships/hyperlink" Target="https://doi.org/10.1140/epja/s10050-025-01563-z" TargetMode="External"/><Relationship Id="rId2" Type="http://schemas.openxmlformats.org/officeDocument/2006/relationships/notesSlide" Target="../notesSlides/notesSlide29.xml"/><Relationship Id="rId16" Type="http://schemas.openxmlformats.org/officeDocument/2006/relationships/image" Target="../media/image173.png"/><Relationship Id="rId1" Type="http://schemas.openxmlformats.org/officeDocument/2006/relationships/slideLayout" Target="../slideLayouts/slideLayout1.xml"/><Relationship Id="rId6" Type="http://schemas.openxmlformats.org/officeDocument/2006/relationships/image" Target="../media/image160.png"/><Relationship Id="rId11" Type="http://schemas.openxmlformats.org/officeDocument/2006/relationships/image" Target="../media/image157.png"/><Relationship Id="rId5" Type="http://schemas.openxmlformats.org/officeDocument/2006/relationships/image" Target="../media/image192.png"/><Relationship Id="rId15" Type="http://schemas.openxmlformats.org/officeDocument/2006/relationships/image" Target="../media/image167.png"/><Relationship Id="rId10" Type="http://schemas.openxmlformats.org/officeDocument/2006/relationships/image" Target="../media/image156.png"/><Relationship Id="rId4" Type="http://schemas.openxmlformats.org/officeDocument/2006/relationships/image" Target="../media/image191.png"/><Relationship Id="rId9" Type="http://schemas.openxmlformats.org/officeDocument/2006/relationships/image" Target="../media/image155.png"/><Relationship Id="rId14" Type="http://schemas.openxmlformats.org/officeDocument/2006/relationships/image" Target="../media/image193.png"/></Relationships>
</file>

<file path=ppt/slides/_rels/slide46.xml.rels><?xml version="1.0" encoding="UTF-8" standalone="yes"?>
<Relationships xmlns="http://schemas.openxmlformats.org/package/2006/relationships"><Relationship Id="rId8" Type="http://schemas.openxmlformats.org/officeDocument/2006/relationships/image" Target="../media/image176.png"/><Relationship Id="rId13" Type="http://schemas.openxmlformats.org/officeDocument/2006/relationships/image" Target="../media/image196.png"/><Relationship Id="rId3" Type="http://schemas.openxmlformats.org/officeDocument/2006/relationships/image" Target="../media/image194.png"/><Relationship Id="rId7" Type="http://schemas.openxmlformats.org/officeDocument/2006/relationships/image" Target="../media/image175.png"/><Relationship Id="rId12"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image" Target="../media/image2.emf"/><Relationship Id="rId5" Type="http://schemas.openxmlformats.org/officeDocument/2006/relationships/image" Target="../media/image6.gif"/><Relationship Id="rId10" Type="http://schemas.openxmlformats.org/officeDocument/2006/relationships/image" Target="../media/image52.png"/><Relationship Id="rId4" Type="http://schemas.openxmlformats.org/officeDocument/2006/relationships/image" Target="../media/image5.png"/><Relationship Id="rId9" Type="http://schemas.openxmlformats.org/officeDocument/2006/relationships/image" Target="../media/image195.png"/><Relationship Id="rId14" Type="http://schemas.openxmlformats.org/officeDocument/2006/relationships/image" Target="../media/image98.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97.jpeg"/><Relationship Id="rId7" Type="http://schemas.openxmlformats.org/officeDocument/2006/relationships/image" Target="../media/image200.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199.png"/><Relationship Id="rId5" Type="http://schemas.microsoft.com/office/2007/relationships/hdphoto" Target="../media/hdphoto1.wdp"/><Relationship Id="rId4" Type="http://schemas.openxmlformats.org/officeDocument/2006/relationships/image" Target="../media/image198.png"/></Relationships>
</file>

<file path=ppt/slides/_rels/slide4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64.png"/><Relationship Id="rId7"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66.png"/><Relationship Id="rId4" Type="http://schemas.openxmlformats.org/officeDocument/2006/relationships/image" Target="../media/image165.png"/></Relationships>
</file>

<file path=ppt/slides/_rels/slide50.xml.rels><?xml version="1.0" encoding="UTF-8" standalone="yes"?>
<Relationships xmlns="http://schemas.openxmlformats.org/package/2006/relationships"><Relationship Id="rId8" Type="http://schemas.openxmlformats.org/officeDocument/2006/relationships/hyperlink" Target="https://arxiv.org/abs/2209.04443" TargetMode="External"/><Relationship Id="rId3" Type="http://schemas.openxmlformats.org/officeDocument/2006/relationships/image" Target="../media/image201.png"/><Relationship Id="rId7" Type="http://schemas.openxmlformats.org/officeDocument/2006/relationships/image" Target="../media/image84.png"/><Relationship Id="rId2" Type="http://schemas.openxmlformats.org/officeDocument/2006/relationships/notesSlide" Target="../notesSlides/notesSlide34.xml"/><Relationship Id="rId1" Type="http://schemas.openxmlformats.org/officeDocument/2006/relationships/slideLayout" Target="../slideLayouts/slideLayout11.xml"/><Relationship Id="rId6" Type="http://schemas.openxmlformats.org/officeDocument/2006/relationships/image" Target="../media/image204.jpg"/><Relationship Id="rId5" Type="http://schemas.openxmlformats.org/officeDocument/2006/relationships/image" Target="../media/image203.png"/><Relationship Id="rId4" Type="http://schemas.openxmlformats.org/officeDocument/2006/relationships/image" Target="../media/image202.png"/><Relationship Id="rId9" Type="http://schemas.openxmlformats.org/officeDocument/2006/relationships/image" Target="../media/image205.png"/></Relationships>
</file>

<file path=ppt/slides/_rels/slide51.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image" Target="../media/image206.png"/><Relationship Id="rId7" Type="http://schemas.openxmlformats.org/officeDocument/2006/relationships/image" Target="../media/image210.png"/><Relationship Id="rId2" Type="http://schemas.openxmlformats.org/officeDocument/2006/relationships/notesSlide" Target="../notesSlides/notesSlide35.xml"/><Relationship Id="rId1" Type="http://schemas.openxmlformats.org/officeDocument/2006/relationships/slideLayout" Target="../slideLayouts/slideLayout11.xml"/><Relationship Id="rId6" Type="http://schemas.openxmlformats.org/officeDocument/2006/relationships/image" Target="../media/image209.png"/><Relationship Id="rId5" Type="http://schemas.openxmlformats.org/officeDocument/2006/relationships/image" Target="../media/image208.png"/><Relationship Id="rId4" Type="http://schemas.openxmlformats.org/officeDocument/2006/relationships/image" Target="../media/image207.png"/></Relationships>
</file>

<file path=ppt/slides/_rels/slide52.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image" Target="../media/image211.png"/><Relationship Id="rId7" Type="http://schemas.openxmlformats.org/officeDocument/2006/relationships/image" Target="../media/image84.png"/><Relationship Id="rId2" Type="http://schemas.openxmlformats.org/officeDocument/2006/relationships/notesSlide" Target="../notesSlides/notesSlide36.xml"/><Relationship Id="rId1" Type="http://schemas.openxmlformats.org/officeDocument/2006/relationships/slideLayout" Target="../slideLayouts/slideLayout11.xml"/><Relationship Id="rId6" Type="http://schemas.openxmlformats.org/officeDocument/2006/relationships/image" Target="../media/image213.png"/><Relationship Id="rId5" Type="http://schemas.openxmlformats.org/officeDocument/2006/relationships/hyperlink" Target="https://cds.cern.ch/record/2913936?ln=en" TargetMode="External"/><Relationship Id="rId4" Type="http://schemas.openxmlformats.org/officeDocument/2006/relationships/image" Target="../media/image212.png"/></Relationships>
</file>

<file path=ppt/slides/_rels/slide5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214.png"/><Relationship Id="rId7" Type="http://schemas.openxmlformats.org/officeDocument/2006/relationships/image" Target="../media/image200.png"/><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image" Target="../media/image199.png"/><Relationship Id="rId5" Type="http://schemas.openxmlformats.org/officeDocument/2006/relationships/image" Target="../media/image216.png"/><Relationship Id="rId4" Type="http://schemas.openxmlformats.org/officeDocument/2006/relationships/image" Target="../media/image215.png"/><Relationship Id="rId9" Type="http://schemas.openxmlformats.org/officeDocument/2006/relationships/image" Target="../media/image217.png"/></Relationships>
</file>

<file path=ppt/slides/_rels/slide55.xml.rels><?xml version="1.0" encoding="UTF-8" standalone="yes"?>
<Relationships xmlns="http://schemas.openxmlformats.org/package/2006/relationships"><Relationship Id="rId8" Type="http://schemas.openxmlformats.org/officeDocument/2006/relationships/image" Target="../media/image220.emf"/><Relationship Id="rId3" Type="http://schemas.openxmlformats.org/officeDocument/2006/relationships/image" Target="../media/image159.png"/><Relationship Id="rId7" Type="http://schemas.openxmlformats.org/officeDocument/2006/relationships/image" Target="../media/image219.emf"/><Relationship Id="rId2" Type="http://schemas.openxmlformats.org/officeDocument/2006/relationships/notesSlide" Target="../notesSlides/notesSlide38.xml"/><Relationship Id="rId1" Type="http://schemas.openxmlformats.org/officeDocument/2006/relationships/slideLayout" Target="../slideLayouts/slideLayout11.xml"/><Relationship Id="rId6" Type="http://schemas.openxmlformats.org/officeDocument/2006/relationships/image" Target="../media/image84.png"/><Relationship Id="rId5" Type="http://schemas.openxmlformats.org/officeDocument/2006/relationships/image" Target="../media/image218.png"/><Relationship Id="rId4" Type="http://schemas.openxmlformats.org/officeDocument/2006/relationships/hyperlink" Target="https://doi.org/10.1016/j.nima.2024.170110" TargetMode="External"/></Relationships>
</file>

<file path=ppt/slides/_rels/slide56.xml.rels><?xml version="1.0" encoding="UTF-8" standalone="yes"?>
<Relationships xmlns="http://schemas.openxmlformats.org/package/2006/relationships"><Relationship Id="rId8" Type="http://schemas.openxmlformats.org/officeDocument/2006/relationships/image" Target="../media/image223.png"/><Relationship Id="rId3" Type="http://schemas.openxmlformats.org/officeDocument/2006/relationships/image" Target="../media/image199.png"/><Relationship Id="rId7" Type="http://schemas.openxmlformats.org/officeDocument/2006/relationships/image" Target="../media/image46.png"/><Relationship Id="rId2" Type="http://schemas.openxmlformats.org/officeDocument/2006/relationships/notesSlide" Target="../notesSlides/notesSlide39.xml"/><Relationship Id="rId1" Type="http://schemas.openxmlformats.org/officeDocument/2006/relationships/slideLayout" Target="../slideLayouts/slideLayout13.xml"/><Relationship Id="rId6" Type="http://schemas.openxmlformats.org/officeDocument/2006/relationships/image" Target="../media/image222.png"/><Relationship Id="rId5" Type="http://schemas.openxmlformats.org/officeDocument/2006/relationships/image" Target="../media/image221.png"/><Relationship Id="rId4" Type="http://schemas.openxmlformats.org/officeDocument/2006/relationships/image" Target="../media/image200.png"/></Relationships>
</file>

<file path=ppt/slides/_rels/slide57.xml.rels><?xml version="1.0" encoding="UTF-8" standalone="yes"?>
<Relationships xmlns="http://schemas.openxmlformats.org/package/2006/relationships"><Relationship Id="rId3" Type="http://schemas.openxmlformats.org/officeDocument/2006/relationships/image" Target="../media/image168.png"/><Relationship Id="rId7" Type="http://schemas.openxmlformats.org/officeDocument/2006/relationships/image" Target="../media/image172.pn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171.png"/><Relationship Id="rId5" Type="http://schemas.openxmlformats.org/officeDocument/2006/relationships/image" Target="../media/image170.emf"/><Relationship Id="rId4" Type="http://schemas.openxmlformats.org/officeDocument/2006/relationships/image" Target="../media/image169.png"/></Relationships>
</file>

<file path=ppt/slides/_rels/slide58.xml.rels><?xml version="1.0" encoding="UTF-8" standalone="yes"?>
<Relationships xmlns="http://schemas.openxmlformats.org/package/2006/relationships"><Relationship Id="rId3" Type="http://schemas.openxmlformats.org/officeDocument/2006/relationships/image" Target="../media/image224.png"/><Relationship Id="rId7" Type="http://schemas.openxmlformats.org/officeDocument/2006/relationships/image" Target="../media/image227.gif"/><Relationship Id="rId2" Type="http://schemas.openxmlformats.org/officeDocument/2006/relationships/notesSlide" Target="../notesSlides/notesSlide41.xml"/><Relationship Id="rId1" Type="http://schemas.openxmlformats.org/officeDocument/2006/relationships/slideLayout" Target="../slideLayouts/slideLayout1.xml"/><Relationship Id="rId6" Type="http://schemas.openxmlformats.org/officeDocument/2006/relationships/hyperlink" Target="https://www.adelphitech.com/" TargetMode="External"/><Relationship Id="rId5" Type="http://schemas.openxmlformats.org/officeDocument/2006/relationships/image" Target="../media/image226.png"/><Relationship Id="rId4" Type="http://schemas.openxmlformats.org/officeDocument/2006/relationships/image" Target="../media/image225.png"/></Relationships>
</file>

<file path=ppt/slides/_rels/slide59.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image" Target="../media/image228.png"/><Relationship Id="rId1" Type="http://schemas.openxmlformats.org/officeDocument/2006/relationships/slideLayout" Target="../slideLayouts/slideLayout13.xml"/><Relationship Id="rId5" Type="http://schemas.openxmlformats.org/officeDocument/2006/relationships/image" Target="../media/image231.jpeg"/><Relationship Id="rId4" Type="http://schemas.openxmlformats.org/officeDocument/2006/relationships/image" Target="../media/image230.jpeg"/></Relationships>
</file>

<file path=ppt/slides/_rels/slide60.xml.rels><?xml version="1.0" encoding="UTF-8" standalone="yes"?>
<Relationships xmlns="http://schemas.openxmlformats.org/package/2006/relationships"><Relationship Id="rId8" Type="http://schemas.openxmlformats.org/officeDocument/2006/relationships/image" Target="../media/image234.png"/><Relationship Id="rId3" Type="http://schemas.openxmlformats.org/officeDocument/2006/relationships/image" Target="../media/image233.png"/><Relationship Id="rId7" Type="http://schemas.openxmlformats.org/officeDocument/2006/relationships/image" Target="../media/image186.png"/><Relationship Id="rId2" Type="http://schemas.openxmlformats.org/officeDocument/2006/relationships/image" Target="../media/image232.png"/><Relationship Id="rId1" Type="http://schemas.openxmlformats.org/officeDocument/2006/relationships/slideLayout" Target="../slideLayouts/slideLayout13.xml"/><Relationship Id="rId6" Type="http://schemas.openxmlformats.org/officeDocument/2006/relationships/image" Target="../media/image180.png"/><Relationship Id="rId5" Type="http://schemas.openxmlformats.org/officeDocument/2006/relationships/image" Target="../media/image179.png"/><Relationship Id="rId10" Type="http://schemas.openxmlformats.org/officeDocument/2006/relationships/image" Target="../media/image236.png"/><Relationship Id="rId4" Type="http://schemas.openxmlformats.org/officeDocument/2006/relationships/image" Target="../media/image177.png"/><Relationship Id="rId9" Type="http://schemas.openxmlformats.org/officeDocument/2006/relationships/image" Target="../media/image235.png"/></Relationships>
</file>

<file path=ppt/slides/_rels/slide61.xml.rels><?xml version="1.0" encoding="UTF-8" standalone="yes"?>
<Relationships xmlns="http://schemas.openxmlformats.org/package/2006/relationships"><Relationship Id="rId8" Type="http://schemas.openxmlformats.org/officeDocument/2006/relationships/image" Target="../media/image237.png"/><Relationship Id="rId3" Type="http://schemas.openxmlformats.org/officeDocument/2006/relationships/image" Target="../media/image179.png"/><Relationship Id="rId7" Type="http://schemas.openxmlformats.org/officeDocument/2006/relationships/image" Target="../media/image236.png"/><Relationship Id="rId2" Type="http://schemas.openxmlformats.org/officeDocument/2006/relationships/image" Target="../media/image177.png"/><Relationship Id="rId1" Type="http://schemas.openxmlformats.org/officeDocument/2006/relationships/slideLayout" Target="../slideLayouts/slideLayout13.xml"/><Relationship Id="rId6" Type="http://schemas.openxmlformats.org/officeDocument/2006/relationships/image" Target="../media/image235.png"/><Relationship Id="rId5" Type="http://schemas.openxmlformats.org/officeDocument/2006/relationships/image" Target="../media/image186.png"/><Relationship Id="rId10" Type="http://schemas.openxmlformats.org/officeDocument/2006/relationships/image" Target="../media/image239.png"/><Relationship Id="rId4" Type="http://schemas.openxmlformats.org/officeDocument/2006/relationships/image" Target="../media/image180.png"/><Relationship Id="rId9" Type="http://schemas.openxmlformats.org/officeDocument/2006/relationships/image" Target="../media/image238.png"/></Relationships>
</file>

<file path=ppt/slides/_rels/slide62.xml.rels><?xml version="1.0" encoding="UTF-8" standalone="yes"?>
<Relationships xmlns="http://schemas.openxmlformats.org/package/2006/relationships"><Relationship Id="rId8" Type="http://schemas.openxmlformats.org/officeDocument/2006/relationships/image" Target="../media/image235.png"/><Relationship Id="rId3" Type="http://schemas.openxmlformats.org/officeDocument/2006/relationships/image" Target="../media/image178.png"/><Relationship Id="rId7" Type="http://schemas.openxmlformats.org/officeDocument/2006/relationships/image" Target="../media/image186.png"/><Relationship Id="rId2" Type="http://schemas.openxmlformats.org/officeDocument/2006/relationships/image" Target="../media/image240.png"/><Relationship Id="rId1" Type="http://schemas.openxmlformats.org/officeDocument/2006/relationships/slideLayout" Target="../slideLayouts/slideLayout13.xml"/><Relationship Id="rId6" Type="http://schemas.openxmlformats.org/officeDocument/2006/relationships/image" Target="../media/image180.png"/><Relationship Id="rId5" Type="http://schemas.openxmlformats.org/officeDocument/2006/relationships/image" Target="../media/image179.png"/><Relationship Id="rId4" Type="http://schemas.openxmlformats.org/officeDocument/2006/relationships/image" Target="../media/image177.png"/><Relationship Id="rId9" Type="http://schemas.openxmlformats.org/officeDocument/2006/relationships/image" Target="../media/image236.png"/></Relationships>
</file>

<file path=ppt/slides/_rels/slide63.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241.png"/><Relationship Id="rId1" Type="http://schemas.openxmlformats.org/officeDocument/2006/relationships/slideLayout" Target="../slideLayouts/slideLayout13.xml"/><Relationship Id="rId4" Type="http://schemas.openxmlformats.org/officeDocument/2006/relationships/image" Target="../media/image242.png"/></Relationships>
</file>

<file path=ppt/slides/_rels/slide64.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2.xml"/><Relationship Id="rId6" Type="http://schemas.openxmlformats.org/officeDocument/2006/relationships/image" Target="../media/image243.png"/><Relationship Id="rId5" Type="http://schemas.openxmlformats.org/officeDocument/2006/relationships/image" Target="../media/image170.emf"/><Relationship Id="rId4" Type="http://schemas.openxmlformats.org/officeDocument/2006/relationships/image" Target="../media/image166.png"/></Relationships>
</file>

<file path=ppt/slides/_rels/slide65.xml.rels><?xml version="1.0" encoding="UTF-8" standalone="yes"?>
<Relationships xmlns="http://schemas.openxmlformats.org/package/2006/relationships"><Relationship Id="rId3" Type="http://schemas.openxmlformats.org/officeDocument/2006/relationships/image" Target="../media/image245.png"/><Relationship Id="rId7" Type="http://schemas.openxmlformats.org/officeDocument/2006/relationships/image" Target="../media/image243.png"/><Relationship Id="rId2" Type="http://schemas.openxmlformats.org/officeDocument/2006/relationships/image" Target="../media/image244.png"/><Relationship Id="rId1" Type="http://schemas.openxmlformats.org/officeDocument/2006/relationships/slideLayout" Target="../slideLayouts/slideLayout2.xml"/><Relationship Id="rId6" Type="http://schemas.openxmlformats.org/officeDocument/2006/relationships/image" Target="../media/image170.emf"/><Relationship Id="rId5" Type="http://schemas.openxmlformats.org/officeDocument/2006/relationships/image" Target="../media/image247.png"/><Relationship Id="rId4" Type="http://schemas.openxmlformats.org/officeDocument/2006/relationships/image" Target="../media/image246.png"/></Relationships>
</file>

<file path=ppt/slides/_rels/slide66.xml.rels><?xml version="1.0" encoding="UTF-8" standalone="yes"?>
<Relationships xmlns="http://schemas.openxmlformats.org/package/2006/relationships"><Relationship Id="rId8" Type="http://schemas.openxmlformats.org/officeDocument/2006/relationships/image" Target="../media/image170.emf"/><Relationship Id="rId3" Type="http://schemas.openxmlformats.org/officeDocument/2006/relationships/image" Target="../media/image209.png"/><Relationship Id="rId7" Type="http://schemas.openxmlformats.org/officeDocument/2006/relationships/image" Target="../media/image250.png"/><Relationship Id="rId2" Type="http://schemas.openxmlformats.org/officeDocument/2006/relationships/image" Target="../media/image189.gif"/><Relationship Id="rId1" Type="http://schemas.openxmlformats.org/officeDocument/2006/relationships/slideLayout" Target="../slideLayouts/slideLayout2.xml"/><Relationship Id="rId6" Type="http://schemas.openxmlformats.org/officeDocument/2006/relationships/image" Target="../media/image249.png"/><Relationship Id="rId5" Type="http://schemas.openxmlformats.org/officeDocument/2006/relationships/image" Target="../media/image57.png"/><Relationship Id="rId4" Type="http://schemas.openxmlformats.org/officeDocument/2006/relationships/image" Target="../media/image248.jpeg"/></Relationships>
</file>

<file path=ppt/slides/_rels/slide6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2.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6.gif"/></Relationships>
</file>

<file path=ppt/slides/_rels/slide6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3.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6.gif"/></Relationships>
</file>

<file path=ppt/slides/_rels/slide69.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54.png"/><Relationship Id="rId5" Type="http://schemas.openxmlformats.org/officeDocument/2006/relationships/image" Target="../media/image253.jpg"/><Relationship Id="rId4" Type="http://schemas.openxmlformats.org/officeDocument/2006/relationships/image" Target="../media/image252.png"/></Relationships>
</file>

<file path=ppt/slides/_rels/slide70.xml.rels><?xml version="1.0" encoding="UTF-8" standalone="yes"?>
<Relationships xmlns="http://schemas.openxmlformats.org/package/2006/relationships"><Relationship Id="rId8" Type="http://schemas.openxmlformats.org/officeDocument/2006/relationships/image" Target="../media/image258.png"/><Relationship Id="rId3" Type="http://schemas.openxmlformats.org/officeDocument/2006/relationships/image" Target="../media/image37.jpeg"/><Relationship Id="rId7" Type="http://schemas.openxmlformats.org/officeDocument/2006/relationships/image" Target="../media/image257.emf"/><Relationship Id="rId2" Type="http://schemas.openxmlformats.org/officeDocument/2006/relationships/image" Target="../media/image255.png"/><Relationship Id="rId1" Type="http://schemas.openxmlformats.org/officeDocument/2006/relationships/slideLayout" Target="../slideLayouts/slideLayout2.xml"/><Relationship Id="rId6" Type="http://schemas.openxmlformats.org/officeDocument/2006/relationships/image" Target="../media/image256.png"/><Relationship Id="rId5" Type="http://schemas.openxmlformats.org/officeDocument/2006/relationships/image" Target="../media/image45.jpeg"/><Relationship Id="rId10" Type="http://schemas.openxmlformats.org/officeDocument/2006/relationships/image" Target="../media/image259.jpeg"/><Relationship Id="rId4" Type="http://schemas.openxmlformats.org/officeDocument/2006/relationships/image" Target="../media/image40.png"/><Relationship Id="rId9" Type="http://schemas.openxmlformats.org/officeDocument/2006/relationships/image" Target="../media/image41.png"/></Relationships>
</file>

<file path=ppt/slides/_rels/slide71.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hyperlink" Target="http://observe.arc.nasa.gov/nasa/space/stellardeath/graphics/redgiant.jpg" TargetMode="External"/><Relationship Id="rId1" Type="http://schemas.openxmlformats.org/officeDocument/2006/relationships/slideLayout" Target="../slideLayouts/slideLayout2.xml"/><Relationship Id="rId5" Type="http://schemas.openxmlformats.org/officeDocument/2006/relationships/image" Target="../media/image261.png"/><Relationship Id="rId4" Type="http://schemas.openxmlformats.org/officeDocument/2006/relationships/image" Target="../media/image35.png"/></Relationships>
</file>

<file path=ppt/slides/_rels/slide72.xml.rels><?xml version="1.0" encoding="UTF-8" standalone="yes"?>
<Relationships xmlns="http://schemas.openxmlformats.org/package/2006/relationships"><Relationship Id="rId8" Type="http://schemas.openxmlformats.org/officeDocument/2006/relationships/image" Target="../media/image266.png"/><Relationship Id="rId13" Type="http://schemas.openxmlformats.org/officeDocument/2006/relationships/image" Target="../media/image271.jpg"/><Relationship Id="rId3" Type="http://schemas.openxmlformats.org/officeDocument/2006/relationships/image" Target="../media/image28.png"/><Relationship Id="rId7" Type="http://schemas.openxmlformats.org/officeDocument/2006/relationships/image" Target="../media/image265.png"/><Relationship Id="rId12" Type="http://schemas.openxmlformats.org/officeDocument/2006/relationships/image" Target="../media/image270.jpg"/><Relationship Id="rId2" Type="http://schemas.openxmlformats.org/officeDocument/2006/relationships/notesSlide" Target="../notesSlides/notesSlide45.xml"/><Relationship Id="rId1" Type="http://schemas.openxmlformats.org/officeDocument/2006/relationships/slideLayout" Target="../slideLayouts/slideLayout3.xml"/><Relationship Id="rId6" Type="http://schemas.openxmlformats.org/officeDocument/2006/relationships/image" Target="../media/image264.gif"/><Relationship Id="rId11" Type="http://schemas.openxmlformats.org/officeDocument/2006/relationships/image" Target="../media/image269.png"/><Relationship Id="rId5" Type="http://schemas.openxmlformats.org/officeDocument/2006/relationships/image" Target="../media/image263.png"/><Relationship Id="rId15" Type="http://schemas.openxmlformats.org/officeDocument/2006/relationships/image" Target="../media/image273.png"/><Relationship Id="rId10" Type="http://schemas.openxmlformats.org/officeDocument/2006/relationships/image" Target="../media/image268.png"/><Relationship Id="rId4" Type="http://schemas.openxmlformats.org/officeDocument/2006/relationships/image" Target="../media/image262.png"/><Relationship Id="rId9" Type="http://schemas.openxmlformats.org/officeDocument/2006/relationships/image" Target="../media/image267.png"/><Relationship Id="rId14" Type="http://schemas.openxmlformats.org/officeDocument/2006/relationships/image" Target="../media/image272.jpg"/></Relationships>
</file>

<file path=ppt/slides/_rels/slide73.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275.png"/></Relationships>
</file>

<file path=ppt/slides/_rels/slide74.xml.rels><?xml version="1.0" encoding="UTF-8" standalone="yes"?>
<Relationships xmlns="http://schemas.openxmlformats.org/package/2006/relationships"><Relationship Id="rId3" Type="http://schemas.openxmlformats.org/officeDocument/2006/relationships/image" Target="../media/image276.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140.png"/><Relationship Id="rId7" Type="http://schemas.openxmlformats.org/officeDocument/2006/relationships/image" Target="../media/image279.jpg"/><Relationship Id="rId2" Type="http://schemas.openxmlformats.org/officeDocument/2006/relationships/notesSlide" Target="../notesSlides/notesSlide49.xml"/><Relationship Id="rId1" Type="http://schemas.openxmlformats.org/officeDocument/2006/relationships/slideLayout" Target="../slideLayouts/slideLayout1.xml"/><Relationship Id="rId6" Type="http://schemas.openxmlformats.org/officeDocument/2006/relationships/image" Target="../media/image278.jpg"/><Relationship Id="rId5" Type="http://schemas.openxmlformats.org/officeDocument/2006/relationships/image" Target="../media/image277.png"/><Relationship Id="rId10" Type="http://schemas.openxmlformats.org/officeDocument/2006/relationships/image" Target="../media/image281.jpg"/><Relationship Id="rId4" Type="http://schemas.openxmlformats.org/officeDocument/2006/relationships/image" Target="../media/image209.png"/><Relationship Id="rId9" Type="http://schemas.openxmlformats.org/officeDocument/2006/relationships/image" Target="../media/image280.png"/></Relationships>
</file>

<file path=ppt/slides/_rels/slide7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282.png"/><Relationship Id="rId1" Type="http://schemas.openxmlformats.org/officeDocument/2006/relationships/slideLayout" Target="../slideLayouts/slideLayout2.xml"/><Relationship Id="rId5" Type="http://schemas.openxmlformats.org/officeDocument/2006/relationships/image" Target="../media/image284.jpeg"/><Relationship Id="rId4" Type="http://schemas.openxmlformats.org/officeDocument/2006/relationships/image" Target="../media/image283.png"/></Relationships>
</file>

<file path=ppt/slides/_rels/slide78.xml.rels><?xml version="1.0" encoding="UTF-8" standalone="yes"?>
<Relationships xmlns="http://schemas.openxmlformats.org/package/2006/relationships"><Relationship Id="rId8" Type="http://schemas.openxmlformats.org/officeDocument/2006/relationships/image" Target="../media/image287.png"/><Relationship Id="rId3" Type="http://schemas.openxmlformats.org/officeDocument/2006/relationships/image" Target="../media/image285.png"/><Relationship Id="rId7" Type="http://schemas.openxmlformats.org/officeDocument/2006/relationships/image" Target="../media/image60.png"/><Relationship Id="rId2" Type="http://schemas.openxmlformats.org/officeDocument/2006/relationships/notesSlide" Target="../notesSlides/notesSlide50.xml"/><Relationship Id="rId1" Type="http://schemas.openxmlformats.org/officeDocument/2006/relationships/slideLayout" Target="../slideLayouts/slideLayout1.xml"/><Relationship Id="rId6" Type="http://schemas.openxmlformats.org/officeDocument/2006/relationships/image" Target="../media/image286.png"/><Relationship Id="rId5" Type="http://schemas.openxmlformats.org/officeDocument/2006/relationships/image" Target="../media/image209.png"/><Relationship Id="rId4" Type="http://schemas.openxmlformats.org/officeDocument/2006/relationships/image" Target="../media/image140.png"/></Relationships>
</file>

<file path=ppt/slides/_rels/slide79.xml.rels><?xml version="1.0" encoding="UTF-8" standalone="yes"?>
<Relationships xmlns="http://schemas.openxmlformats.org/package/2006/relationships"><Relationship Id="rId8" Type="http://schemas.openxmlformats.org/officeDocument/2006/relationships/image" Target="../media/image294.jpeg"/><Relationship Id="rId3" Type="http://schemas.openxmlformats.org/officeDocument/2006/relationships/image" Target="../media/image289.png"/><Relationship Id="rId7" Type="http://schemas.openxmlformats.org/officeDocument/2006/relationships/image" Target="../media/image293.png"/><Relationship Id="rId2" Type="http://schemas.openxmlformats.org/officeDocument/2006/relationships/image" Target="../media/image288.png"/><Relationship Id="rId1" Type="http://schemas.openxmlformats.org/officeDocument/2006/relationships/slideLayout" Target="../slideLayouts/slideLayout2.xml"/><Relationship Id="rId6" Type="http://schemas.openxmlformats.org/officeDocument/2006/relationships/image" Target="../media/image292.png"/><Relationship Id="rId5" Type="http://schemas.openxmlformats.org/officeDocument/2006/relationships/image" Target="../media/image291.png"/><Relationship Id="rId4" Type="http://schemas.openxmlformats.org/officeDocument/2006/relationships/image" Target="../media/image290.png"/></Relationships>
</file>

<file path=ppt/slides/_rels/slide80.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hyperlink" Target="https://doi.org/10.1016/j.ppnp.2018.02.002" TargetMode="External"/><Relationship Id="rId7" Type="http://schemas.openxmlformats.org/officeDocument/2006/relationships/image" Target="../media/image57.png"/><Relationship Id="rId2" Type="http://schemas.openxmlformats.org/officeDocument/2006/relationships/image" Target="../media/image295.png"/><Relationship Id="rId1" Type="http://schemas.openxmlformats.org/officeDocument/2006/relationships/slideLayout" Target="../slideLayouts/slideLayout12.xml"/><Relationship Id="rId6" Type="http://schemas.openxmlformats.org/officeDocument/2006/relationships/image" Target="../media/image56.gif"/><Relationship Id="rId5" Type="http://schemas.openxmlformats.org/officeDocument/2006/relationships/image" Target="../media/image55.gif"/><Relationship Id="rId4" Type="http://schemas.openxmlformats.org/officeDocument/2006/relationships/image" Target="../media/image54.png"/><Relationship Id="rId9" Type="http://schemas.openxmlformats.org/officeDocument/2006/relationships/hyperlink" Target="https://doi.org/10.1103/PhysRevAccelBeams.24.093001"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296.png"/><Relationship Id="rId7" Type="http://schemas.openxmlformats.org/officeDocument/2006/relationships/image" Target="../media/image300.png"/><Relationship Id="rId2"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299.png"/><Relationship Id="rId5" Type="http://schemas.openxmlformats.org/officeDocument/2006/relationships/image" Target="../media/image298.png"/><Relationship Id="rId4" Type="http://schemas.openxmlformats.org/officeDocument/2006/relationships/image" Target="../media/image297.png"/></Relationships>
</file>

<file path=ppt/slides/_rels/slide82.xml.rels><?xml version="1.0" encoding="UTF-8" standalone="yes"?>
<Relationships xmlns="http://schemas.openxmlformats.org/package/2006/relationships"><Relationship Id="rId8" Type="http://schemas.openxmlformats.org/officeDocument/2006/relationships/image" Target="../media/image303.png"/><Relationship Id="rId3" Type="http://schemas.openxmlformats.org/officeDocument/2006/relationships/slideLayout" Target="../slideLayouts/slideLayout2.xml"/><Relationship Id="rId7" Type="http://schemas.openxmlformats.org/officeDocument/2006/relationships/image" Target="../media/image302.jfif"/><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5.png"/><Relationship Id="rId5" Type="http://schemas.openxmlformats.org/officeDocument/2006/relationships/image" Target="../media/image301.png"/><Relationship Id="rId10" Type="http://schemas.openxmlformats.org/officeDocument/2006/relationships/image" Target="../media/image305.png"/><Relationship Id="rId4" Type="http://schemas.openxmlformats.org/officeDocument/2006/relationships/notesSlide" Target="../notesSlides/notesSlide51.xml"/><Relationship Id="rId9" Type="http://schemas.openxmlformats.org/officeDocument/2006/relationships/image" Target="../media/image304.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8" Type="http://schemas.openxmlformats.org/officeDocument/2006/relationships/image" Target="../media/image311.png"/><Relationship Id="rId13" Type="http://schemas.openxmlformats.org/officeDocument/2006/relationships/image" Target="../media/image316.jpeg"/><Relationship Id="rId3" Type="http://schemas.openxmlformats.org/officeDocument/2006/relationships/image" Target="../media/image307.png"/><Relationship Id="rId7" Type="http://schemas.openxmlformats.org/officeDocument/2006/relationships/hyperlink" Target="material/EPJA_iTED_PoC_JLM.pdf" TargetMode="External"/><Relationship Id="rId12" Type="http://schemas.openxmlformats.org/officeDocument/2006/relationships/image" Target="../media/image315.png"/><Relationship Id="rId2" Type="http://schemas.openxmlformats.org/officeDocument/2006/relationships/image" Target="../media/image306.png"/><Relationship Id="rId1" Type="http://schemas.openxmlformats.org/officeDocument/2006/relationships/slideLayout" Target="../slideLayouts/slideLayout2.xml"/><Relationship Id="rId6" Type="http://schemas.openxmlformats.org/officeDocument/2006/relationships/image" Target="../media/image310.png"/><Relationship Id="rId11" Type="http://schemas.openxmlformats.org/officeDocument/2006/relationships/image" Target="../media/image314.png"/><Relationship Id="rId5" Type="http://schemas.openxmlformats.org/officeDocument/2006/relationships/image" Target="../media/image309.png"/><Relationship Id="rId15" Type="http://schemas.openxmlformats.org/officeDocument/2006/relationships/image" Target="../media/image6.gif"/><Relationship Id="rId10" Type="http://schemas.openxmlformats.org/officeDocument/2006/relationships/image" Target="../media/image313.png"/><Relationship Id="rId4" Type="http://schemas.openxmlformats.org/officeDocument/2006/relationships/image" Target="../media/image308.png"/><Relationship Id="rId9" Type="http://schemas.openxmlformats.org/officeDocument/2006/relationships/image" Target="../media/image312.png"/><Relationship Id="rId14" Type="http://schemas.openxmlformats.org/officeDocument/2006/relationships/image" Target="../media/image5.png"/></Relationships>
</file>

<file path=ppt/slides/_rels/slide85.xml.rels><?xml version="1.0" encoding="UTF-8" standalone="yes"?>
<Relationships xmlns="http://schemas.openxmlformats.org/package/2006/relationships"><Relationship Id="rId3" Type="http://schemas.openxmlformats.org/officeDocument/2006/relationships/image" Target="../media/image318.png"/><Relationship Id="rId7" Type="http://schemas.openxmlformats.org/officeDocument/2006/relationships/image" Target="../media/image2740.png"/><Relationship Id="rId2" Type="http://schemas.openxmlformats.org/officeDocument/2006/relationships/image" Target="../media/image317.png"/><Relationship Id="rId1" Type="http://schemas.openxmlformats.org/officeDocument/2006/relationships/slideLayout" Target="../slideLayouts/slideLayout2.xml"/><Relationship Id="rId6" Type="http://schemas.openxmlformats.org/officeDocument/2006/relationships/image" Target="../media/image321.png"/><Relationship Id="rId5" Type="http://schemas.openxmlformats.org/officeDocument/2006/relationships/image" Target="../media/image320.png"/><Relationship Id="rId4" Type="http://schemas.openxmlformats.org/officeDocument/2006/relationships/image" Target="../media/image319.png"/></Relationships>
</file>

<file path=ppt/slides/_rels/slide8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23.emf"/><Relationship Id="rId7" Type="http://schemas.openxmlformats.org/officeDocument/2006/relationships/image" Target="../media/image316.jpeg"/><Relationship Id="rId12" Type="http://schemas.openxmlformats.org/officeDocument/2006/relationships/image" Target="../media/image327.png"/><Relationship Id="rId2" Type="http://schemas.openxmlformats.org/officeDocument/2006/relationships/image" Target="../media/image322.jpeg"/><Relationship Id="rId1" Type="http://schemas.openxmlformats.org/officeDocument/2006/relationships/slideLayout" Target="../slideLayouts/slideLayout2.xml"/><Relationship Id="rId6" Type="http://schemas.openxmlformats.org/officeDocument/2006/relationships/image" Target="../media/image325.png"/><Relationship Id="rId11" Type="http://schemas.openxmlformats.org/officeDocument/2006/relationships/image" Target="../media/image326.png"/><Relationship Id="rId5" Type="http://schemas.openxmlformats.org/officeDocument/2006/relationships/hyperlink" Target="material/Olleros_2018_J._Inst._13_P03014.pdf" TargetMode="External"/><Relationship Id="rId10" Type="http://schemas.openxmlformats.org/officeDocument/2006/relationships/hyperlink" Target="material/ML-aided_3D_PositionReconstructionLaCl3_JBC_NIMA2021.pdf" TargetMode="External"/><Relationship Id="rId4" Type="http://schemas.openxmlformats.org/officeDocument/2006/relationships/image" Target="../media/image324.emf"/><Relationship Id="rId9" Type="http://schemas.openxmlformats.org/officeDocument/2006/relationships/image" Target="../media/image6.gif"/></Relationships>
</file>

<file path=ppt/slides/_rels/slide87.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image" Target="../media/image328.png"/><Relationship Id="rId1" Type="http://schemas.openxmlformats.org/officeDocument/2006/relationships/slideLayout" Target="../slideLayouts/slideLayout2.xml"/><Relationship Id="rId6" Type="http://schemas.openxmlformats.org/officeDocument/2006/relationships/image" Target="../media/image333.png"/><Relationship Id="rId5" Type="http://schemas.openxmlformats.org/officeDocument/2006/relationships/image" Target="../media/image332.png"/><Relationship Id="rId4" Type="http://schemas.openxmlformats.org/officeDocument/2006/relationships/image" Target="../media/image331.png"/></Relationships>
</file>

<file path=ppt/slides/_rels/slide88.xml.rels><?xml version="1.0" encoding="UTF-8" standalone="yes"?>
<Relationships xmlns="http://schemas.openxmlformats.org/package/2006/relationships"><Relationship Id="rId8" Type="http://schemas.openxmlformats.org/officeDocument/2006/relationships/image" Target="../media/image337.png"/><Relationship Id="rId3" Type="http://schemas.openxmlformats.org/officeDocument/2006/relationships/image" Target="../media/image8.png"/><Relationship Id="rId7" Type="http://schemas.openxmlformats.org/officeDocument/2006/relationships/image" Target="../media/image336.png"/><Relationship Id="rId2" Type="http://schemas.openxmlformats.org/officeDocument/2006/relationships/notesSlide" Target="../notesSlides/notesSlide53.xml"/><Relationship Id="rId1" Type="http://schemas.openxmlformats.org/officeDocument/2006/relationships/slideLayout" Target="../slideLayouts/slideLayout1.xml"/><Relationship Id="rId6" Type="http://schemas.openxmlformats.org/officeDocument/2006/relationships/image" Target="../media/image335.png"/><Relationship Id="rId5" Type="http://schemas.openxmlformats.org/officeDocument/2006/relationships/image" Target="../media/image334.png"/><Relationship Id="rId4" Type="http://schemas.openxmlformats.org/officeDocument/2006/relationships/image" Target="../media/image84.png"/></Relationships>
</file>

<file path=ppt/slides/_rels/slide89.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54.xml"/><Relationship Id="rId1" Type="http://schemas.openxmlformats.org/officeDocument/2006/relationships/slideLayout" Target="../slideLayouts/slideLayout2.xml"/><Relationship Id="rId5" Type="http://schemas.openxmlformats.org/officeDocument/2006/relationships/image" Target="../media/image340.png"/><Relationship Id="rId4" Type="http://schemas.openxmlformats.org/officeDocument/2006/relationships/image" Target="../media/image339.png"/></Relationships>
</file>

<file path=ppt/slides/_rels/slide90.xml.rels><?xml version="1.0" encoding="UTF-8" standalone="yes"?>
<Relationships xmlns="http://schemas.openxmlformats.org/package/2006/relationships"><Relationship Id="rId3" Type="http://schemas.openxmlformats.org/officeDocument/2006/relationships/image" Target="../media/image341.emf"/><Relationship Id="rId2" Type="http://schemas.openxmlformats.org/officeDocument/2006/relationships/notesSlide" Target="../notesSlides/notesSlide55.xml"/><Relationship Id="rId1" Type="http://schemas.openxmlformats.org/officeDocument/2006/relationships/slideLayout" Target="../slideLayouts/slideLayout2.xml"/><Relationship Id="rId5" Type="http://schemas.openxmlformats.org/officeDocument/2006/relationships/image" Target="../media/image343.emf"/><Relationship Id="rId4" Type="http://schemas.openxmlformats.org/officeDocument/2006/relationships/image" Target="../media/image342.emf"/></Relationships>
</file>

<file path=ppt/slides/_rels/slide91.xml.rels><?xml version="1.0" encoding="UTF-8" standalone="yes"?>
<Relationships xmlns="http://schemas.openxmlformats.org/package/2006/relationships"><Relationship Id="rId8" Type="http://schemas.openxmlformats.org/officeDocument/2006/relationships/image" Target="../media/image316.jpeg"/><Relationship Id="rId3" Type="http://schemas.openxmlformats.org/officeDocument/2006/relationships/image" Target="../media/image345.emf"/><Relationship Id="rId7" Type="http://schemas.openxmlformats.org/officeDocument/2006/relationships/image" Target="../media/image347.emf"/><Relationship Id="rId12" Type="http://schemas.openxmlformats.org/officeDocument/2006/relationships/image" Target="../media/image350.png"/><Relationship Id="rId2" Type="http://schemas.openxmlformats.org/officeDocument/2006/relationships/image" Target="../media/image344.jpeg"/><Relationship Id="rId1" Type="http://schemas.openxmlformats.org/officeDocument/2006/relationships/slideLayout" Target="../slideLayouts/slideLayout2.xml"/><Relationship Id="rId6" Type="http://schemas.openxmlformats.org/officeDocument/2006/relationships/image" Target="../media/image118.png"/><Relationship Id="rId11" Type="http://schemas.openxmlformats.org/officeDocument/2006/relationships/image" Target="../media/image349.png"/><Relationship Id="rId5" Type="http://schemas.openxmlformats.org/officeDocument/2006/relationships/image" Target="../media/image346.png"/><Relationship Id="rId10" Type="http://schemas.openxmlformats.org/officeDocument/2006/relationships/image" Target="../media/image348.png"/><Relationship Id="rId4" Type="http://schemas.openxmlformats.org/officeDocument/2006/relationships/image" Target="../media/image311.png"/><Relationship Id="rId9" Type="http://schemas.openxmlformats.org/officeDocument/2006/relationships/image" Target="../media/image322.jpeg"/></Relationships>
</file>

<file path=ppt/slides/_rels/slide92.xml.rels><?xml version="1.0" encoding="UTF-8" standalone="yes"?>
<Relationships xmlns="http://schemas.openxmlformats.org/package/2006/relationships"><Relationship Id="rId8" Type="http://schemas.openxmlformats.org/officeDocument/2006/relationships/image" Target="../media/image357.png"/><Relationship Id="rId13" Type="http://schemas.openxmlformats.org/officeDocument/2006/relationships/image" Target="../media/image362.png"/><Relationship Id="rId3" Type="http://schemas.openxmlformats.org/officeDocument/2006/relationships/image" Target="../media/image352.emf"/><Relationship Id="rId7" Type="http://schemas.openxmlformats.org/officeDocument/2006/relationships/image" Target="../media/image356.jpeg"/><Relationship Id="rId12" Type="http://schemas.openxmlformats.org/officeDocument/2006/relationships/image" Target="../media/image361.png"/><Relationship Id="rId2" Type="http://schemas.openxmlformats.org/officeDocument/2006/relationships/image" Target="../media/image351.emf"/><Relationship Id="rId1" Type="http://schemas.openxmlformats.org/officeDocument/2006/relationships/slideLayout" Target="../slideLayouts/slideLayout2.xml"/><Relationship Id="rId6" Type="http://schemas.openxmlformats.org/officeDocument/2006/relationships/image" Target="../media/image355.emf"/><Relationship Id="rId11" Type="http://schemas.openxmlformats.org/officeDocument/2006/relationships/image" Target="../media/image360.emf"/><Relationship Id="rId5" Type="http://schemas.openxmlformats.org/officeDocument/2006/relationships/image" Target="../media/image354.emf"/><Relationship Id="rId10" Type="http://schemas.openxmlformats.org/officeDocument/2006/relationships/image" Target="../media/image359.png"/><Relationship Id="rId4" Type="http://schemas.openxmlformats.org/officeDocument/2006/relationships/image" Target="../media/image353.emf"/><Relationship Id="rId9" Type="http://schemas.openxmlformats.org/officeDocument/2006/relationships/image" Target="../media/image358.gif"/></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8" Type="http://schemas.openxmlformats.org/officeDocument/2006/relationships/image" Target="../media/image316.jpeg"/><Relationship Id="rId13" Type="http://schemas.openxmlformats.org/officeDocument/2006/relationships/image" Target="../media/image371.jpeg"/><Relationship Id="rId3" Type="http://schemas.openxmlformats.org/officeDocument/2006/relationships/image" Target="../media/image364.png"/><Relationship Id="rId7" Type="http://schemas.openxmlformats.org/officeDocument/2006/relationships/image" Target="../media/image368.png"/><Relationship Id="rId12" Type="http://schemas.openxmlformats.org/officeDocument/2006/relationships/image" Target="../media/image370.jpeg"/><Relationship Id="rId2" Type="http://schemas.openxmlformats.org/officeDocument/2006/relationships/image" Target="../media/image363.png"/><Relationship Id="rId1" Type="http://schemas.openxmlformats.org/officeDocument/2006/relationships/slideLayout" Target="../slideLayouts/slideLayout2.xml"/><Relationship Id="rId6" Type="http://schemas.openxmlformats.org/officeDocument/2006/relationships/image" Target="../media/image367.png"/><Relationship Id="rId11" Type="http://schemas.openxmlformats.org/officeDocument/2006/relationships/image" Target="../media/image369.png"/><Relationship Id="rId5" Type="http://schemas.openxmlformats.org/officeDocument/2006/relationships/image" Target="../media/image366.png"/><Relationship Id="rId10" Type="http://schemas.openxmlformats.org/officeDocument/2006/relationships/image" Target="../media/image6.gif"/><Relationship Id="rId4" Type="http://schemas.openxmlformats.org/officeDocument/2006/relationships/image" Target="../media/image365.png"/><Relationship Id="rId9" Type="http://schemas.openxmlformats.org/officeDocument/2006/relationships/image" Target="../media/image5.png"/><Relationship Id="rId14" Type="http://schemas.openxmlformats.org/officeDocument/2006/relationships/image" Target="../media/image372.png"/></Relationships>
</file>

<file path=ppt/slides/_rels/slide95.xml.rels><?xml version="1.0" encoding="UTF-8" standalone="yes"?>
<Relationships xmlns="http://schemas.openxmlformats.org/package/2006/relationships"><Relationship Id="rId8" Type="http://schemas.openxmlformats.org/officeDocument/2006/relationships/image" Target="../media/image373.png"/><Relationship Id="rId3" Type="http://schemas.openxmlformats.org/officeDocument/2006/relationships/image" Target="../media/image364.png"/><Relationship Id="rId7" Type="http://schemas.openxmlformats.org/officeDocument/2006/relationships/image" Target="../media/image372.png"/><Relationship Id="rId2" Type="http://schemas.openxmlformats.org/officeDocument/2006/relationships/image" Target="../media/image363.png"/><Relationship Id="rId1" Type="http://schemas.openxmlformats.org/officeDocument/2006/relationships/slideLayout" Target="../slideLayouts/slideLayout2.xml"/><Relationship Id="rId6" Type="http://schemas.openxmlformats.org/officeDocument/2006/relationships/image" Target="../media/image6.gif"/><Relationship Id="rId5" Type="http://schemas.openxmlformats.org/officeDocument/2006/relationships/image" Target="../media/image5.png"/><Relationship Id="rId4" Type="http://schemas.openxmlformats.org/officeDocument/2006/relationships/image" Target="../media/image316.jpeg"/></Relationships>
</file>

<file path=ppt/slides/_rels/slide96.xml.rels><?xml version="1.0" encoding="UTF-8" standalone="yes"?>
<Relationships xmlns="http://schemas.openxmlformats.org/package/2006/relationships"><Relationship Id="rId8" Type="http://schemas.openxmlformats.org/officeDocument/2006/relationships/image" Target="../media/image376.png"/><Relationship Id="rId13" Type="http://schemas.openxmlformats.org/officeDocument/2006/relationships/image" Target="../media/image381.png"/><Relationship Id="rId3" Type="http://schemas.openxmlformats.org/officeDocument/2006/relationships/image" Target="../media/image363.png"/><Relationship Id="rId7" Type="http://schemas.openxmlformats.org/officeDocument/2006/relationships/image" Target="../media/image375.png"/><Relationship Id="rId12" Type="http://schemas.openxmlformats.org/officeDocument/2006/relationships/image" Target="../media/image380.png"/><Relationship Id="rId2" Type="http://schemas.openxmlformats.org/officeDocument/2006/relationships/image" Target="../media/image374.png"/><Relationship Id="rId1" Type="http://schemas.openxmlformats.org/officeDocument/2006/relationships/slideLayout" Target="../slideLayouts/slideLayout2.xml"/><Relationship Id="rId6" Type="http://schemas.openxmlformats.org/officeDocument/2006/relationships/image" Target="../media/image6.gif"/><Relationship Id="rId11" Type="http://schemas.openxmlformats.org/officeDocument/2006/relationships/image" Target="../media/image379.png"/><Relationship Id="rId5" Type="http://schemas.openxmlformats.org/officeDocument/2006/relationships/image" Target="../media/image5.png"/><Relationship Id="rId10" Type="http://schemas.openxmlformats.org/officeDocument/2006/relationships/image" Target="../media/image378.png"/><Relationship Id="rId4" Type="http://schemas.openxmlformats.org/officeDocument/2006/relationships/image" Target="../media/image316.jpeg"/><Relationship Id="rId9" Type="http://schemas.openxmlformats.org/officeDocument/2006/relationships/image" Target="../media/image377.png"/><Relationship Id="rId14" Type="http://schemas.openxmlformats.org/officeDocument/2006/relationships/hyperlink" Target="material/draft_ScientificRep_JLM21.pdf" TargetMode="External"/></Relationships>
</file>

<file path=ppt/slides/_rels/slide9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83.jpeg"/><Relationship Id="rId7" Type="http://schemas.openxmlformats.org/officeDocument/2006/relationships/image" Target="../media/image316.jpeg"/><Relationship Id="rId2" Type="http://schemas.openxmlformats.org/officeDocument/2006/relationships/image" Target="../media/image382.png"/><Relationship Id="rId1" Type="http://schemas.openxmlformats.org/officeDocument/2006/relationships/slideLayout" Target="../slideLayouts/slideLayout2.xml"/><Relationship Id="rId6" Type="http://schemas.openxmlformats.org/officeDocument/2006/relationships/image" Target="../media/image385.png"/><Relationship Id="rId11" Type="http://schemas.openxmlformats.org/officeDocument/2006/relationships/hyperlink" Target="material/draft_ScientificRep_JLM21.pdf" TargetMode="External"/><Relationship Id="rId5" Type="http://schemas.openxmlformats.org/officeDocument/2006/relationships/image" Target="../media/image363.png"/><Relationship Id="rId10" Type="http://schemas.openxmlformats.org/officeDocument/2006/relationships/image" Target="../media/image386.jpeg"/><Relationship Id="rId4" Type="http://schemas.openxmlformats.org/officeDocument/2006/relationships/image" Target="../media/image384.png"/><Relationship Id="rId9" Type="http://schemas.openxmlformats.org/officeDocument/2006/relationships/image" Target="../media/image6.gif"/></Relationships>
</file>

<file path=ppt/slides/_rels/slide9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16.jpeg"/><Relationship Id="rId1" Type="http://schemas.openxmlformats.org/officeDocument/2006/relationships/slideLayout" Target="../slideLayouts/slideLayout2.xml"/><Relationship Id="rId6" Type="http://schemas.openxmlformats.org/officeDocument/2006/relationships/image" Target="../media/image388.png"/><Relationship Id="rId5" Type="http://schemas.openxmlformats.org/officeDocument/2006/relationships/image" Target="../media/image387.png"/><Relationship Id="rId4" Type="http://schemas.openxmlformats.org/officeDocument/2006/relationships/image" Target="../media/image6.gif"/></Relationships>
</file>

<file path=ppt/slides/_rels/slide99.xml.rels><?xml version="1.0" encoding="UTF-8" standalone="yes"?>
<Relationships xmlns="http://schemas.openxmlformats.org/package/2006/relationships"><Relationship Id="rId3" Type="http://schemas.openxmlformats.org/officeDocument/2006/relationships/image" Target="../media/image389.png"/><Relationship Id="rId2" Type="http://schemas.openxmlformats.org/officeDocument/2006/relationships/image" Target="../media/image316.jpeg"/><Relationship Id="rId1" Type="http://schemas.openxmlformats.org/officeDocument/2006/relationships/slideLayout" Target="../slideLayouts/slideLayout2.xml"/><Relationship Id="rId5" Type="http://schemas.openxmlformats.org/officeDocument/2006/relationships/image" Target="../media/image391.png"/><Relationship Id="rId4" Type="http://schemas.openxmlformats.org/officeDocument/2006/relationships/image" Target="../media/image390.png"/></Relationships>
</file>

<file path=ppt/slides/_rels/slide100.xml.rels><?xml version="1.0" encoding="UTF-8" standalone="yes"?>
<Relationships xmlns="http://schemas.openxmlformats.org/package/2006/relationships"><Relationship Id="rId8" Type="http://schemas.openxmlformats.org/officeDocument/2006/relationships/hyperlink" Target="material/draft_ScientificRep_JLM21.pdf" TargetMode="External"/><Relationship Id="rId3" Type="http://schemas.openxmlformats.org/officeDocument/2006/relationships/image" Target="../media/image392.jpeg"/><Relationship Id="rId7" Type="http://schemas.openxmlformats.org/officeDocument/2006/relationships/image" Target="../media/image393.jpeg"/><Relationship Id="rId2" Type="http://schemas.openxmlformats.org/officeDocument/2006/relationships/image" Target="../media/image382.png"/><Relationship Id="rId1" Type="http://schemas.openxmlformats.org/officeDocument/2006/relationships/slideLayout" Target="../slideLayouts/slideLayout2.xml"/><Relationship Id="rId6" Type="http://schemas.openxmlformats.org/officeDocument/2006/relationships/image" Target="../media/image385.png"/><Relationship Id="rId5" Type="http://schemas.openxmlformats.org/officeDocument/2006/relationships/image" Target="../media/image363.png"/><Relationship Id="rId4" Type="http://schemas.openxmlformats.org/officeDocument/2006/relationships/image" Target="../media/image384.png"/><Relationship Id="rId9" Type="http://schemas.openxmlformats.org/officeDocument/2006/relationships/image" Target="../media/image316.jpeg"/></Relationships>
</file>

<file path=ppt/slides/_rels/slide101.xml.rels><?xml version="1.0" encoding="UTF-8" standalone="yes"?>
<Relationships xmlns="http://schemas.openxmlformats.org/package/2006/relationships"><Relationship Id="rId3" Type="http://schemas.openxmlformats.org/officeDocument/2006/relationships/image" Target="../media/image388.png"/><Relationship Id="rId2" Type="http://schemas.openxmlformats.org/officeDocument/2006/relationships/image" Target="../media/image387.png"/><Relationship Id="rId1" Type="http://schemas.openxmlformats.org/officeDocument/2006/relationships/slideLayout" Target="../slideLayouts/slideLayout2.xml"/><Relationship Id="rId4" Type="http://schemas.openxmlformats.org/officeDocument/2006/relationships/image" Target="../media/image316.jpeg"/></Relationships>
</file>

<file path=ppt/slides/_rels/slide102.xml.rels><?xml version="1.0" encoding="UTF-8" standalone="yes"?>
<Relationships xmlns="http://schemas.openxmlformats.org/package/2006/relationships"><Relationship Id="rId8" Type="http://schemas.openxmlformats.org/officeDocument/2006/relationships/image" Target="../media/image6.gif"/><Relationship Id="rId13" Type="http://schemas.openxmlformats.org/officeDocument/2006/relationships/image" Target="../media/image400.gif"/><Relationship Id="rId3" Type="http://schemas.openxmlformats.org/officeDocument/2006/relationships/image" Target="../media/image370.jpeg"/><Relationship Id="rId7" Type="http://schemas.openxmlformats.org/officeDocument/2006/relationships/image" Target="../media/image5.png"/><Relationship Id="rId12" Type="http://schemas.openxmlformats.org/officeDocument/2006/relationships/image" Target="../media/image399.gif"/><Relationship Id="rId17" Type="http://schemas.openxmlformats.org/officeDocument/2006/relationships/image" Target="../media/image316.jpeg"/><Relationship Id="rId2" Type="http://schemas.openxmlformats.org/officeDocument/2006/relationships/image" Target="../media/image394.png"/><Relationship Id="rId16" Type="http://schemas.openxmlformats.org/officeDocument/2006/relationships/image" Target="../media/image403.png"/><Relationship Id="rId1" Type="http://schemas.openxmlformats.org/officeDocument/2006/relationships/slideLayout" Target="../slideLayouts/slideLayout2.xml"/><Relationship Id="rId6" Type="http://schemas.openxmlformats.org/officeDocument/2006/relationships/image" Target="../media/image395.jpeg"/><Relationship Id="rId11" Type="http://schemas.openxmlformats.org/officeDocument/2006/relationships/image" Target="../media/image398.gif"/><Relationship Id="rId5" Type="http://schemas.openxmlformats.org/officeDocument/2006/relationships/hyperlink" Target="https://rdcu.be/cZ63m" TargetMode="External"/><Relationship Id="rId15" Type="http://schemas.openxmlformats.org/officeDocument/2006/relationships/image" Target="../media/image402.png"/><Relationship Id="rId10" Type="http://schemas.openxmlformats.org/officeDocument/2006/relationships/image" Target="../media/image397.png"/><Relationship Id="rId4" Type="http://schemas.openxmlformats.org/officeDocument/2006/relationships/image" Target="../media/image371.jpeg"/><Relationship Id="rId9" Type="http://schemas.openxmlformats.org/officeDocument/2006/relationships/image" Target="../media/image396.png"/><Relationship Id="rId14" Type="http://schemas.openxmlformats.org/officeDocument/2006/relationships/image" Target="../media/image401.jpeg"/></Relationships>
</file>

<file path=ppt/slides/_rels/slide103.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57.xml"/><Relationship Id="rId1" Type="http://schemas.openxmlformats.org/officeDocument/2006/relationships/slideLayout" Target="../slideLayouts/slideLayout13.xml"/><Relationship Id="rId6" Type="http://schemas.openxmlformats.org/officeDocument/2006/relationships/image" Target="../media/image406.png"/><Relationship Id="rId5" Type="http://schemas.openxmlformats.org/officeDocument/2006/relationships/image" Target="../media/image405.png"/><Relationship Id="rId4" Type="http://schemas.openxmlformats.org/officeDocument/2006/relationships/image" Target="../media/image404.png"/></Relationships>
</file>

<file path=ppt/slides/_rels/slide104.xml.rels><?xml version="1.0" encoding="UTF-8" standalone="yes"?>
<Relationships xmlns="http://schemas.openxmlformats.org/package/2006/relationships"><Relationship Id="rId3" Type="http://schemas.openxmlformats.org/officeDocument/2006/relationships/image" Target="../media/image407.png"/><Relationship Id="rId2" Type="http://schemas.openxmlformats.org/officeDocument/2006/relationships/notesSlide" Target="../notesSlides/notesSlide58.xml"/><Relationship Id="rId1" Type="http://schemas.openxmlformats.org/officeDocument/2006/relationships/slideLayout" Target="../slideLayouts/slideLayout13.xml"/><Relationship Id="rId5" Type="http://schemas.openxmlformats.org/officeDocument/2006/relationships/image" Target="../media/image409.png"/><Relationship Id="rId4" Type="http://schemas.openxmlformats.org/officeDocument/2006/relationships/image" Target="../media/image408.png"/></Relationships>
</file>

<file path=ppt/slides/_rels/slide105.xml.rels><?xml version="1.0" encoding="UTF-8" standalone="yes"?>
<Relationships xmlns="http://schemas.openxmlformats.org/package/2006/relationships"><Relationship Id="rId3" Type="http://schemas.openxmlformats.org/officeDocument/2006/relationships/image" Target="../media/image407.png"/><Relationship Id="rId2" Type="http://schemas.openxmlformats.org/officeDocument/2006/relationships/notesSlide" Target="../notesSlides/notesSlide59.xml"/><Relationship Id="rId1" Type="http://schemas.openxmlformats.org/officeDocument/2006/relationships/slideLayout" Target="../slideLayouts/slideLayout13.xml"/><Relationship Id="rId5" Type="http://schemas.openxmlformats.org/officeDocument/2006/relationships/image" Target="../media/image409.png"/><Relationship Id="rId4" Type="http://schemas.openxmlformats.org/officeDocument/2006/relationships/image" Target="../media/image408.png"/></Relationships>
</file>

<file path=ppt/slides/_rels/slide106.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0.xml"/><Relationship Id="rId1" Type="http://schemas.openxmlformats.org/officeDocument/2006/relationships/slideLayout" Target="../slideLayouts/slideLayout13.xml"/><Relationship Id="rId4" Type="http://schemas.openxmlformats.org/officeDocument/2006/relationships/image" Target="../media/image404.png"/></Relationships>
</file>

<file path=ppt/slides/_rels/slide107.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1.xml"/><Relationship Id="rId1" Type="http://schemas.openxmlformats.org/officeDocument/2006/relationships/slideLayout" Target="../slideLayouts/slideLayout13.xml"/><Relationship Id="rId6" Type="http://schemas.openxmlformats.org/officeDocument/2006/relationships/image" Target="../media/image406.png"/><Relationship Id="rId5" Type="http://schemas.openxmlformats.org/officeDocument/2006/relationships/image" Target="../media/image405.png"/><Relationship Id="rId4" Type="http://schemas.openxmlformats.org/officeDocument/2006/relationships/image" Target="../media/image404.png"/></Relationships>
</file>

<file path=ppt/slides/_rels/slide108.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62.xml"/><Relationship Id="rId1" Type="http://schemas.openxmlformats.org/officeDocument/2006/relationships/slideLayout" Target="../slideLayouts/slideLayout13.xml"/><Relationship Id="rId5" Type="http://schemas.openxmlformats.org/officeDocument/2006/relationships/image" Target="../media/image412.png"/><Relationship Id="rId4" Type="http://schemas.openxmlformats.org/officeDocument/2006/relationships/image" Target="../media/image411.png"/></Relationships>
</file>

<file path=ppt/slides/_rels/slide109.xml.rels><?xml version="1.0" encoding="UTF-8" standalone="yes"?>
<Relationships xmlns="http://schemas.openxmlformats.org/package/2006/relationships"><Relationship Id="rId8" Type="http://schemas.openxmlformats.org/officeDocument/2006/relationships/hyperlink" Target="https://doi.org/10.1038/s41598-022-06126-6" TargetMode="External"/><Relationship Id="rId3" Type="http://schemas.openxmlformats.org/officeDocument/2006/relationships/image" Target="../media/image194.png"/><Relationship Id="rId7" Type="http://schemas.openxmlformats.org/officeDocument/2006/relationships/hyperlink" Target="https://doi.org/10.1140/epjp/s13360-023-03805-9" TargetMode="External"/><Relationship Id="rId2" Type="http://schemas.openxmlformats.org/officeDocument/2006/relationships/notesSlide" Target="../notesSlides/notesSlide63.xml"/><Relationship Id="rId1" Type="http://schemas.openxmlformats.org/officeDocument/2006/relationships/slideLayout" Target="../slideLayouts/slideLayout13.xml"/><Relationship Id="rId6" Type="http://schemas.openxmlformats.org/officeDocument/2006/relationships/hyperlink" Target="http://dx.doi.org/10.1016/j.nima.2015.06.056" TargetMode="External"/><Relationship Id="rId5" Type="http://schemas.openxmlformats.org/officeDocument/2006/relationships/image" Target="../media/image413.png"/><Relationship Id="rId4" Type="http://schemas.openxmlformats.org/officeDocument/2006/relationships/image" Target="../media/image404.png"/></Relationships>
</file>

<file path=ppt/slides/_rels/slide110.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4.xml"/><Relationship Id="rId1" Type="http://schemas.openxmlformats.org/officeDocument/2006/relationships/slideLayout" Target="../slideLayouts/slideLayout13.xml"/><Relationship Id="rId6" Type="http://schemas.openxmlformats.org/officeDocument/2006/relationships/image" Target="../media/image415.png"/><Relationship Id="rId5" Type="http://schemas.openxmlformats.org/officeDocument/2006/relationships/image" Target="../media/image414.png"/><Relationship Id="rId4" Type="http://schemas.openxmlformats.org/officeDocument/2006/relationships/image" Target="../media/image404.png"/></Relationships>
</file>

<file path=ppt/slides/_rels/slide111.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5.xml"/><Relationship Id="rId1" Type="http://schemas.openxmlformats.org/officeDocument/2006/relationships/slideLayout" Target="../slideLayouts/slideLayout13.xml"/><Relationship Id="rId6" Type="http://schemas.openxmlformats.org/officeDocument/2006/relationships/image" Target="../media/image417.png"/><Relationship Id="rId5" Type="http://schemas.openxmlformats.org/officeDocument/2006/relationships/image" Target="../media/image416.png"/><Relationship Id="rId4" Type="http://schemas.openxmlformats.org/officeDocument/2006/relationships/image" Target="../media/image404.png"/></Relationships>
</file>

<file path=ppt/slides/_rels/slide112.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6.xml"/><Relationship Id="rId1" Type="http://schemas.openxmlformats.org/officeDocument/2006/relationships/slideLayout" Target="../slideLayouts/slideLayout13.xml"/><Relationship Id="rId6" Type="http://schemas.openxmlformats.org/officeDocument/2006/relationships/image" Target="../media/image419.png"/><Relationship Id="rId5" Type="http://schemas.openxmlformats.org/officeDocument/2006/relationships/image" Target="../media/image418.png"/><Relationship Id="rId4" Type="http://schemas.openxmlformats.org/officeDocument/2006/relationships/image" Target="../media/image404.png"/></Relationships>
</file>

<file path=ppt/slides/_rels/slide113.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7.xml"/><Relationship Id="rId1" Type="http://schemas.openxmlformats.org/officeDocument/2006/relationships/slideLayout" Target="../slideLayouts/slideLayout13.xml"/><Relationship Id="rId5" Type="http://schemas.openxmlformats.org/officeDocument/2006/relationships/image" Target="../media/image420.png"/><Relationship Id="rId4" Type="http://schemas.openxmlformats.org/officeDocument/2006/relationships/image" Target="../media/image404.png"/></Relationships>
</file>

<file path=ppt/slides/_rels/slide114.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8.xml"/><Relationship Id="rId1" Type="http://schemas.openxmlformats.org/officeDocument/2006/relationships/slideLayout" Target="../slideLayouts/slideLayout13.xml"/><Relationship Id="rId6" Type="http://schemas.openxmlformats.org/officeDocument/2006/relationships/image" Target="../media/image422.png"/><Relationship Id="rId5" Type="http://schemas.openxmlformats.org/officeDocument/2006/relationships/image" Target="../media/image421.png"/><Relationship Id="rId4" Type="http://schemas.openxmlformats.org/officeDocument/2006/relationships/image" Target="../media/image404.png"/></Relationships>
</file>

<file path=ppt/slides/_rels/slide115.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69.xml"/><Relationship Id="rId1" Type="http://schemas.openxmlformats.org/officeDocument/2006/relationships/slideLayout" Target="../slideLayouts/slideLayout13.xml"/><Relationship Id="rId6" Type="http://schemas.openxmlformats.org/officeDocument/2006/relationships/hyperlink" Target="https://doi.org/10.1038/s41598-022-06126-6" TargetMode="External"/><Relationship Id="rId5" Type="http://schemas.openxmlformats.org/officeDocument/2006/relationships/image" Target="../media/image423.png"/><Relationship Id="rId4" Type="http://schemas.openxmlformats.org/officeDocument/2006/relationships/image" Target="../media/image404.png"/></Relationships>
</file>

<file path=ppt/slides/_rels/slide116.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70.xml"/><Relationship Id="rId1" Type="http://schemas.openxmlformats.org/officeDocument/2006/relationships/slideLayout" Target="../slideLayouts/slideLayout13.xml"/><Relationship Id="rId6" Type="http://schemas.openxmlformats.org/officeDocument/2006/relationships/hyperlink" Target="https://www.ncbi.nlm.nih.gov/pmc/articles/PMC7332216/" TargetMode="External"/><Relationship Id="rId5" Type="http://schemas.openxmlformats.org/officeDocument/2006/relationships/image" Target="../media/image424.png"/><Relationship Id="rId4" Type="http://schemas.openxmlformats.org/officeDocument/2006/relationships/image" Target="../media/image404.png"/></Relationships>
</file>

<file path=ppt/slides/_rels/slide117.xml.rels><?xml version="1.0" encoding="UTF-8" standalone="yes"?>
<Relationships xmlns="http://schemas.openxmlformats.org/package/2006/relationships"><Relationship Id="rId3" Type="http://schemas.openxmlformats.org/officeDocument/2006/relationships/image" Target="../media/image426.png"/><Relationship Id="rId2" Type="http://schemas.openxmlformats.org/officeDocument/2006/relationships/image" Target="../media/image425.png"/><Relationship Id="rId1" Type="http://schemas.openxmlformats.org/officeDocument/2006/relationships/slideLayout" Target="../slideLayouts/slideLayout2.xml"/><Relationship Id="rId4" Type="http://schemas.openxmlformats.org/officeDocument/2006/relationships/image" Target="../media/image427.png"/></Relationships>
</file>

<file path=ppt/slides/_rels/slide118.xml.rels><?xml version="1.0" encoding="UTF-8" standalone="yes"?>
<Relationships xmlns="http://schemas.openxmlformats.org/package/2006/relationships"><Relationship Id="rId3" Type="http://schemas.openxmlformats.org/officeDocument/2006/relationships/image" Target="../media/image318.png"/><Relationship Id="rId7" Type="http://schemas.openxmlformats.org/officeDocument/2006/relationships/image" Target="../media/image3800.png"/><Relationship Id="rId2" Type="http://schemas.openxmlformats.org/officeDocument/2006/relationships/image" Target="../media/image317.png"/><Relationship Id="rId1" Type="http://schemas.openxmlformats.org/officeDocument/2006/relationships/slideLayout" Target="../slideLayouts/slideLayout2.xml"/><Relationship Id="rId6" Type="http://schemas.openxmlformats.org/officeDocument/2006/relationships/image" Target="../media/image321.png"/><Relationship Id="rId5" Type="http://schemas.openxmlformats.org/officeDocument/2006/relationships/image" Target="../media/image320.png"/><Relationship Id="rId4" Type="http://schemas.openxmlformats.org/officeDocument/2006/relationships/image" Target="../media/image319.png"/></Relationships>
</file>

<file path=ppt/slides/_rels/slide119.xml.rels><?xml version="1.0" encoding="UTF-8" standalone="yes"?>
<Relationships xmlns="http://schemas.openxmlformats.org/package/2006/relationships"><Relationship Id="rId8" Type="http://schemas.openxmlformats.org/officeDocument/2006/relationships/image" Target="../media/image326.png"/><Relationship Id="rId3" Type="http://schemas.openxmlformats.org/officeDocument/2006/relationships/image" Target="../media/image323.emf"/><Relationship Id="rId7" Type="http://schemas.openxmlformats.org/officeDocument/2006/relationships/hyperlink" Target="material/ML-aided_3D_PositionReconstructionLaCl3_JBC_NIMA2021.pdf" TargetMode="External"/><Relationship Id="rId2" Type="http://schemas.openxmlformats.org/officeDocument/2006/relationships/image" Target="../media/image322.jpeg"/><Relationship Id="rId1" Type="http://schemas.openxmlformats.org/officeDocument/2006/relationships/slideLayout" Target="../slideLayouts/slideLayout2.xml"/><Relationship Id="rId6" Type="http://schemas.openxmlformats.org/officeDocument/2006/relationships/image" Target="../media/image325.png"/><Relationship Id="rId5" Type="http://schemas.openxmlformats.org/officeDocument/2006/relationships/hyperlink" Target="material/Olleros_2018_J._Inst._13_P03014.pdf" TargetMode="External"/><Relationship Id="rId10" Type="http://schemas.openxmlformats.org/officeDocument/2006/relationships/image" Target="../media/image428.jpeg"/><Relationship Id="rId4" Type="http://schemas.openxmlformats.org/officeDocument/2006/relationships/image" Target="../media/image324.emf"/><Relationship Id="rId9" Type="http://schemas.openxmlformats.org/officeDocument/2006/relationships/image" Target="../media/image327.png"/></Relationships>
</file>

<file path=ppt/slides/_rels/slide120.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image" Target="../media/image328.png"/><Relationship Id="rId1" Type="http://schemas.openxmlformats.org/officeDocument/2006/relationships/slideLayout" Target="../slideLayouts/slideLayout2.xml"/><Relationship Id="rId6" Type="http://schemas.openxmlformats.org/officeDocument/2006/relationships/image" Target="../media/image333.png"/><Relationship Id="rId5" Type="http://schemas.openxmlformats.org/officeDocument/2006/relationships/image" Target="../media/image332.png"/><Relationship Id="rId4" Type="http://schemas.openxmlformats.org/officeDocument/2006/relationships/image" Target="../media/image331.png"/></Relationships>
</file>

<file path=ppt/slides/_rels/slide121.xml.rels><?xml version="1.0" encoding="UTF-8" standalone="yes"?>
<Relationships xmlns="http://schemas.openxmlformats.org/package/2006/relationships"><Relationship Id="rId8" Type="http://schemas.openxmlformats.org/officeDocument/2006/relationships/image" Target="../media/image337.png"/><Relationship Id="rId3" Type="http://schemas.openxmlformats.org/officeDocument/2006/relationships/image" Target="../media/image8.png"/><Relationship Id="rId7" Type="http://schemas.openxmlformats.org/officeDocument/2006/relationships/image" Target="../media/image336.png"/><Relationship Id="rId2" Type="http://schemas.openxmlformats.org/officeDocument/2006/relationships/notesSlide" Target="../notesSlides/notesSlide71.xml"/><Relationship Id="rId1" Type="http://schemas.openxmlformats.org/officeDocument/2006/relationships/slideLayout" Target="../slideLayouts/slideLayout1.xml"/><Relationship Id="rId6" Type="http://schemas.openxmlformats.org/officeDocument/2006/relationships/image" Target="../media/image335.png"/><Relationship Id="rId5" Type="http://schemas.openxmlformats.org/officeDocument/2006/relationships/image" Target="../media/image334.png"/><Relationship Id="rId4" Type="http://schemas.openxmlformats.org/officeDocument/2006/relationships/image" Target="../media/image84.png"/></Relationships>
</file>

<file path=ppt/slides/_rels/slide122.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72.xml"/><Relationship Id="rId1" Type="http://schemas.openxmlformats.org/officeDocument/2006/relationships/slideLayout" Target="../slideLayouts/slideLayout2.xml"/><Relationship Id="rId5" Type="http://schemas.openxmlformats.org/officeDocument/2006/relationships/image" Target="../media/image340.png"/><Relationship Id="rId4" Type="http://schemas.openxmlformats.org/officeDocument/2006/relationships/image" Target="../media/image339.png"/></Relationships>
</file>

<file path=ppt/slides/_rels/slide123.xml.rels><?xml version="1.0" encoding="UTF-8" standalone="yes"?>
<Relationships xmlns="http://schemas.openxmlformats.org/package/2006/relationships"><Relationship Id="rId3" Type="http://schemas.openxmlformats.org/officeDocument/2006/relationships/image" Target="../media/image341.emf"/><Relationship Id="rId2" Type="http://schemas.openxmlformats.org/officeDocument/2006/relationships/notesSlide" Target="../notesSlides/notesSlide73.xml"/><Relationship Id="rId1" Type="http://schemas.openxmlformats.org/officeDocument/2006/relationships/slideLayout" Target="../slideLayouts/slideLayout2.xml"/><Relationship Id="rId5" Type="http://schemas.openxmlformats.org/officeDocument/2006/relationships/image" Target="../media/image343.emf"/><Relationship Id="rId4" Type="http://schemas.openxmlformats.org/officeDocument/2006/relationships/image" Target="../media/image342.emf"/></Relationships>
</file>

<file path=ppt/slides/_rels/slide124.xml.rels><?xml version="1.0" encoding="UTF-8" standalone="yes"?>
<Relationships xmlns="http://schemas.openxmlformats.org/package/2006/relationships"><Relationship Id="rId8" Type="http://schemas.openxmlformats.org/officeDocument/2006/relationships/image" Target="../media/image316.jpeg"/><Relationship Id="rId3" Type="http://schemas.openxmlformats.org/officeDocument/2006/relationships/image" Target="../media/image345.emf"/><Relationship Id="rId7" Type="http://schemas.openxmlformats.org/officeDocument/2006/relationships/image" Target="../media/image347.emf"/><Relationship Id="rId12" Type="http://schemas.openxmlformats.org/officeDocument/2006/relationships/image" Target="../media/image350.png"/><Relationship Id="rId2" Type="http://schemas.openxmlformats.org/officeDocument/2006/relationships/image" Target="../media/image344.jpeg"/><Relationship Id="rId1" Type="http://schemas.openxmlformats.org/officeDocument/2006/relationships/slideLayout" Target="../slideLayouts/slideLayout2.xml"/><Relationship Id="rId6" Type="http://schemas.openxmlformats.org/officeDocument/2006/relationships/image" Target="../media/image118.png"/><Relationship Id="rId11" Type="http://schemas.openxmlformats.org/officeDocument/2006/relationships/image" Target="../media/image349.png"/><Relationship Id="rId5" Type="http://schemas.openxmlformats.org/officeDocument/2006/relationships/image" Target="../media/image346.png"/><Relationship Id="rId10" Type="http://schemas.openxmlformats.org/officeDocument/2006/relationships/image" Target="../media/image348.png"/><Relationship Id="rId4" Type="http://schemas.openxmlformats.org/officeDocument/2006/relationships/image" Target="../media/image311.png"/><Relationship Id="rId9" Type="http://schemas.openxmlformats.org/officeDocument/2006/relationships/image" Target="../media/image322.jpeg"/></Relationships>
</file>

<file path=ppt/slides/_rels/slide125.xml.rels><?xml version="1.0" encoding="UTF-8" standalone="yes"?>
<Relationships xmlns="http://schemas.openxmlformats.org/package/2006/relationships"><Relationship Id="rId8" Type="http://schemas.openxmlformats.org/officeDocument/2006/relationships/image" Target="../media/image357.png"/><Relationship Id="rId13" Type="http://schemas.openxmlformats.org/officeDocument/2006/relationships/image" Target="../media/image362.png"/><Relationship Id="rId3" Type="http://schemas.openxmlformats.org/officeDocument/2006/relationships/image" Target="../media/image352.emf"/><Relationship Id="rId7" Type="http://schemas.openxmlformats.org/officeDocument/2006/relationships/image" Target="../media/image356.jpeg"/><Relationship Id="rId12" Type="http://schemas.openxmlformats.org/officeDocument/2006/relationships/image" Target="../media/image361.png"/><Relationship Id="rId2" Type="http://schemas.openxmlformats.org/officeDocument/2006/relationships/image" Target="../media/image351.emf"/><Relationship Id="rId1" Type="http://schemas.openxmlformats.org/officeDocument/2006/relationships/slideLayout" Target="../slideLayouts/slideLayout2.xml"/><Relationship Id="rId6" Type="http://schemas.openxmlformats.org/officeDocument/2006/relationships/image" Target="../media/image355.emf"/><Relationship Id="rId11" Type="http://schemas.openxmlformats.org/officeDocument/2006/relationships/image" Target="../media/image360.emf"/><Relationship Id="rId5" Type="http://schemas.openxmlformats.org/officeDocument/2006/relationships/image" Target="../media/image354.emf"/><Relationship Id="rId10" Type="http://schemas.openxmlformats.org/officeDocument/2006/relationships/image" Target="../media/image359.png"/><Relationship Id="rId4" Type="http://schemas.openxmlformats.org/officeDocument/2006/relationships/image" Target="../media/image353.emf"/><Relationship Id="rId9" Type="http://schemas.openxmlformats.org/officeDocument/2006/relationships/image" Target="../media/image358.gif"/></Relationships>
</file>

<file path=ppt/slides/_rels/slide126.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429.png"/><Relationship Id="rId7" Type="http://schemas.openxmlformats.org/officeDocument/2006/relationships/image" Target="../media/image5.png"/><Relationship Id="rId2" Type="http://schemas.openxmlformats.org/officeDocument/2006/relationships/notesSlide" Target="../notesSlides/notesSlide7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emf"/><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4B64FE95-6DCC-F566-0760-DB2CCA495606}"/>
              </a:ext>
            </a:extLst>
          </p:cNvPr>
          <p:cNvPicPr>
            <a:picLocks noChangeAspect="1"/>
          </p:cNvPicPr>
          <p:nvPr/>
        </p:nvPicPr>
        <p:blipFill>
          <a:blip r:embed="rId3"/>
          <a:srcRect t="10999" b="14562"/>
          <a:stretch/>
        </p:blipFill>
        <p:spPr>
          <a:xfrm>
            <a:off x="0" y="0"/>
            <a:ext cx="12192000" cy="6840265"/>
          </a:xfrm>
          <a:prstGeom prst="rect">
            <a:avLst/>
          </a:prstGeom>
        </p:spPr>
      </p:pic>
      <p:sp>
        <p:nvSpPr>
          <p:cNvPr id="13" name="TextBox 12">
            <a:extLst>
              <a:ext uri="{FF2B5EF4-FFF2-40B4-BE49-F238E27FC236}">
                <a16:creationId xmlns:a16="http://schemas.microsoft.com/office/drawing/2014/main" id="{92AC5E2C-7140-3554-DE36-F82E970E9DD4}"/>
              </a:ext>
            </a:extLst>
          </p:cNvPr>
          <p:cNvSpPr txBox="1"/>
          <p:nvPr/>
        </p:nvSpPr>
        <p:spPr>
          <a:xfrm>
            <a:off x="2271561" y="1827287"/>
            <a:ext cx="7373564" cy="96884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pPr algn="ctr" defTabSz="685800" fontAlgn="base">
              <a:spcBef>
                <a:spcPct val="0"/>
              </a:spcBef>
              <a:spcAft>
                <a:spcPct val="0"/>
              </a:spcAft>
              <a:buClrTx/>
            </a:pPr>
            <a:r>
              <a:rPr lang="en-US" sz="3600" b="1" kern="1200" dirty="0" err="1">
                <a:solidFill>
                  <a:schemeClr val="bg1"/>
                </a:solidFill>
                <a:effectLst>
                  <a:outerShdw blurRad="38100" dist="38100" dir="2700000" algn="tl">
                    <a:srgbClr val="000000">
                      <a:alpha val="43137"/>
                    </a:srgbClr>
                  </a:outerShdw>
                </a:effectLst>
                <a:latin typeface="Roboto" panose="02000000000000000000" pitchFamily="2" charset="0"/>
                <a:ea typeface="+mn-ea"/>
                <a:cs typeface="+mn-cs"/>
              </a:rPr>
              <a:t>Astrofísica</a:t>
            </a:r>
            <a:r>
              <a:rPr lang="en-US" sz="3600" b="1" kern="1200" dirty="0">
                <a:solidFill>
                  <a:schemeClr val="bg1"/>
                </a:solidFill>
                <a:effectLst>
                  <a:outerShdw blurRad="38100" dist="38100" dir="2700000" algn="tl">
                    <a:srgbClr val="000000">
                      <a:alpha val="43137"/>
                    </a:srgbClr>
                  </a:outerShdw>
                </a:effectLst>
                <a:latin typeface="Roboto" panose="02000000000000000000" pitchFamily="2" charset="0"/>
                <a:ea typeface="+mn-ea"/>
                <a:cs typeface="+mn-cs"/>
              </a:rPr>
              <a:t> Nuclear Experimental @ IFIC</a:t>
            </a:r>
            <a:endParaRPr lang="en-GB" sz="3600" b="1" kern="1200" dirty="0">
              <a:solidFill>
                <a:schemeClr val="bg1"/>
              </a:solidFill>
              <a:effectLst>
                <a:outerShdw blurRad="38100" dist="38100" dir="2700000" algn="tl">
                  <a:srgbClr val="000000">
                    <a:alpha val="43137"/>
                  </a:srgbClr>
                </a:outerShdw>
              </a:effectLst>
              <a:latin typeface="Roboto" panose="02000000000000000000" pitchFamily="2" charset="0"/>
              <a:ea typeface="+mn-ea"/>
              <a:cs typeface="+mn-cs"/>
            </a:endParaRPr>
          </a:p>
        </p:txBody>
      </p:sp>
      <p:sp>
        <p:nvSpPr>
          <p:cNvPr id="15" name="TextBox 14">
            <a:extLst>
              <a:ext uri="{FF2B5EF4-FFF2-40B4-BE49-F238E27FC236}">
                <a16:creationId xmlns:a16="http://schemas.microsoft.com/office/drawing/2014/main" id="{92AC5E2C-7140-3554-DE36-F82E970E9DD4}"/>
              </a:ext>
            </a:extLst>
          </p:cNvPr>
          <p:cNvSpPr txBox="1"/>
          <p:nvPr/>
        </p:nvSpPr>
        <p:spPr>
          <a:xfrm>
            <a:off x="2154854" y="5592264"/>
            <a:ext cx="7219080" cy="39681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pPr algn="ctr" defTabSz="685800" fontAlgn="base">
              <a:spcBef>
                <a:spcPct val="0"/>
              </a:spcBef>
              <a:spcAft>
                <a:spcPct val="0"/>
              </a:spcAft>
              <a:buClrTx/>
            </a:pPr>
            <a:r>
              <a:rPr lang="en-US"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César Domingo Pardo</a:t>
            </a:r>
          </a:p>
          <a:p>
            <a:pPr algn="ctr" defTabSz="685800" fontAlgn="base">
              <a:spcBef>
                <a:spcPct val="0"/>
              </a:spcBef>
              <a:spcAft>
                <a:spcPct val="0"/>
              </a:spcAft>
              <a:buClrTx/>
            </a:pPr>
            <a:r>
              <a:rPr lang="en-US"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Summer Student </a:t>
            </a:r>
            <a:r>
              <a:rPr lang="en-US" sz="2000" kern="1200" dirty="0" err="1">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Programme</a:t>
            </a:r>
            <a:r>
              <a:rPr lang="en-US"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 2026</a:t>
            </a:r>
          </a:p>
          <a:p>
            <a:pPr algn="ctr" defTabSz="685800" fontAlgn="base">
              <a:spcBef>
                <a:spcPct val="0"/>
              </a:spcBef>
              <a:spcAft>
                <a:spcPct val="0"/>
              </a:spcAft>
              <a:buClrTx/>
            </a:pPr>
            <a:endParaRPr lang="en-GB"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endParaRPr>
          </a:p>
        </p:txBody>
      </p:sp>
      <p:pic>
        <p:nvPicPr>
          <p:cNvPr id="11" name="Picture 10">
            <a:extLst>
              <a:ext uri="{FF2B5EF4-FFF2-40B4-BE49-F238E27FC236}">
                <a16:creationId xmlns:a16="http://schemas.microsoft.com/office/drawing/2014/main" id="{93DA1843-23AD-DC44-A942-0DE72F523126}"/>
              </a:ext>
            </a:extLst>
          </p:cNvPr>
          <p:cNvPicPr>
            <a:picLocks noChangeAspect="1"/>
          </p:cNvPicPr>
          <p:nvPr/>
        </p:nvPicPr>
        <p:blipFill>
          <a:blip r:embed="rId4"/>
          <a:stretch>
            <a:fillRect/>
          </a:stretch>
        </p:blipFill>
        <p:spPr>
          <a:xfrm>
            <a:off x="10768974" y="5568181"/>
            <a:ext cx="1205040" cy="841799"/>
          </a:xfrm>
          <a:prstGeom prst="rect">
            <a:avLst/>
          </a:prstGeom>
        </p:spPr>
      </p:pic>
      <p:pic>
        <p:nvPicPr>
          <p:cNvPr id="12" name="Picture 4" descr="CERN Logo and symbol, meaning, history, PNG, brand"/>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987810" y="5635178"/>
            <a:ext cx="886800" cy="75067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https://lh7-rt.googleusercontent.com/slidesz/AGV_vUdDTgqsJNio6j0wfJ9peZrXxNAows7UOwkWPR1r8bFiSALGOfhqPVu5YqnNPrt-qY4pBmxGvgJh5aLSsck8hqUjwSVMBLc0sm5LmvbFXDSk0SOoGJQnU5bVIqM3T5HP05AbrVbShr7DibyUEtKamz7RAKFEBFh3=s2048?key=cTvbmGmNFyZO6qv31GD1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869850" y="6409981"/>
            <a:ext cx="2209800" cy="430284"/>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p:cNvGrpSpPr/>
          <p:nvPr/>
        </p:nvGrpSpPr>
        <p:grpSpPr>
          <a:xfrm>
            <a:off x="213941" y="6037708"/>
            <a:ext cx="1863330" cy="744545"/>
            <a:chOff x="2635363" y="4515035"/>
            <a:chExt cx="1863330" cy="744545"/>
          </a:xfrm>
        </p:grpSpPr>
        <p:pic>
          <p:nvPicPr>
            <p:cNvPr id="18" name="Picture 6" descr="Image result for CSIC logo"/>
            <p:cNvPicPr>
              <a:picLocks noChangeAspect="1" noChangeArrowheads="1"/>
            </p:cNvPicPr>
            <p:nvPr/>
          </p:nvPicPr>
          <p:blipFill>
            <a:blip r:embed="rId7" cstate="print"/>
            <a:srcRect/>
            <a:stretch>
              <a:fillRect/>
            </a:stretch>
          </p:blipFill>
          <p:spPr bwMode="auto">
            <a:xfrm>
              <a:off x="3962400" y="4515035"/>
              <a:ext cx="536293" cy="744545"/>
            </a:xfrm>
            <a:prstGeom prst="rect">
              <a:avLst/>
            </a:prstGeom>
            <a:noFill/>
          </p:spPr>
        </p:pic>
        <p:pic>
          <p:nvPicPr>
            <p:cNvPr id="19" name="Picture 1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399015" y="4515035"/>
              <a:ext cx="563385" cy="744545"/>
            </a:xfrm>
            <a:prstGeom prst="rect">
              <a:avLst/>
            </a:prstGeom>
          </p:spPr>
        </p:pic>
        <p:pic>
          <p:nvPicPr>
            <p:cNvPr id="20" name="Picture 4" descr="El IFIC renueva su imagen corporativa en su 75.º aniversario ..."/>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635363" y="4531581"/>
              <a:ext cx="765612" cy="727999"/>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Google Shape;1647;p80"/>
          <p:cNvPicPr preferRelativeResize="0"/>
          <p:nvPr/>
        </p:nvPicPr>
        <p:blipFill rotWithShape="1">
          <a:blip r:embed="rId10">
            <a:alphaModFix/>
          </a:blip>
          <a:srcRect l="5644" t="15350" r="10101" b="12851"/>
          <a:stretch/>
        </p:blipFill>
        <p:spPr>
          <a:xfrm>
            <a:off x="2271561" y="6054254"/>
            <a:ext cx="1189394" cy="727999"/>
          </a:xfrm>
          <a:prstGeom prst="rect">
            <a:avLst/>
          </a:prstGeom>
          <a:noFill/>
          <a:ln>
            <a:noFill/>
          </a:ln>
        </p:spPr>
      </p:pic>
    </p:spTree>
    <p:extLst>
      <p:ext uri="{BB962C8B-B14F-4D97-AF65-F5344CB8AC3E}">
        <p14:creationId xmlns:p14="http://schemas.microsoft.com/office/powerpoint/2010/main" val="806237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9" name="TextBox 8">
            <a:extLst>
              <a:ext uri="{FF2B5EF4-FFF2-40B4-BE49-F238E27FC236}">
                <a16:creationId xmlns:a16="http://schemas.microsoft.com/office/drawing/2014/main" id="{92AC5E2C-7140-3554-DE36-F82E970E9DD4}"/>
              </a:ext>
            </a:extLst>
          </p:cNvPr>
          <p:cNvSpPr txBox="1"/>
          <p:nvPr/>
        </p:nvSpPr>
        <p:spPr>
          <a:xfrm>
            <a:off x="422031" y="81682"/>
            <a:ext cx="11605846" cy="636601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pPr>
              <a:lnSpc>
                <a:spcPct val="250000"/>
              </a:lnSpc>
            </a:pPr>
            <a:r>
              <a:rPr lang="en-US" sz="4000" dirty="0">
                <a:solidFill>
                  <a:srgbClr val="4D799D"/>
                </a:solidFill>
                <a:effectLst>
                  <a:outerShdw blurRad="50800" dist="38100" dir="2700000" algn="tl" rotWithShape="0">
                    <a:prstClr val="black">
                      <a:alpha val="40000"/>
                    </a:prstClr>
                  </a:outerShdw>
                </a:effectLst>
                <a:latin typeface="Roboto" panose="02000000000000000000" pitchFamily="2" charset="0"/>
              </a:rPr>
              <a:t>Outline</a:t>
            </a:r>
          </a:p>
          <a:p>
            <a:pPr marL="285750" indent="-285750">
              <a:lnSpc>
                <a:spcPct val="250000"/>
              </a:lnSpc>
              <a:buFont typeface="Arial" panose="020B0604020202020204" pitchFamily="34" charset="0"/>
              <a:buChar char="•"/>
            </a:pPr>
            <a:r>
              <a:rPr lang="es-ES" sz="2000" dirty="0">
                <a:solidFill>
                  <a:srgbClr val="4D799D"/>
                </a:solidFill>
                <a:latin typeface="Arial" panose="020B0604020202020204" pitchFamily="34" charset="0"/>
                <a:cs typeface="Arial" panose="020B0604020202020204" pitchFamily="34" charset="0"/>
              </a:rPr>
              <a:t>Heavy </a:t>
            </a:r>
            <a:r>
              <a:rPr lang="es-ES" sz="2000" dirty="0" err="1">
                <a:solidFill>
                  <a:srgbClr val="4D799D"/>
                </a:solidFill>
                <a:latin typeface="Arial" panose="020B0604020202020204" pitchFamily="34" charset="0"/>
                <a:cs typeface="Arial" panose="020B0604020202020204" pitchFamily="34" charset="0"/>
              </a:rPr>
              <a:t>elements</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nucleosynthesis</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How</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stars</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make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gold</a:t>
            </a:r>
            <a:r>
              <a:rPr lang="es-ES" sz="2000" dirty="0">
                <a:solidFill>
                  <a:srgbClr val="4D799D"/>
                </a:solidFill>
                <a:latin typeface="Arial" panose="020B0604020202020204" pitchFamily="34" charset="0"/>
                <a:cs typeface="Arial" panose="020B0604020202020204" pitchFamily="34" charset="0"/>
              </a:rPr>
              <a:t> (r-</a:t>
            </a:r>
            <a:r>
              <a:rPr lang="es-ES" sz="2000" dirty="0" err="1">
                <a:solidFill>
                  <a:srgbClr val="4D799D"/>
                </a:solidFill>
                <a:latin typeface="Arial" panose="020B0604020202020204" pitchFamily="34" charset="0"/>
                <a:cs typeface="Arial" panose="020B0604020202020204" pitchFamily="34" charset="0"/>
              </a:rPr>
              <a:t>process</a:t>
            </a:r>
            <a:r>
              <a:rPr lang="es-ES" sz="2000" dirty="0">
                <a:solidFill>
                  <a:srgbClr val="4D799D"/>
                </a:solidFill>
                <a:latin typeface="Arial" panose="020B0604020202020204" pitchFamily="34" charset="0"/>
                <a:cs typeface="Arial" panose="020B0604020202020204" pitchFamily="34" charset="0"/>
              </a:rPr>
              <a:t>) and lead (s-</a:t>
            </a:r>
            <a:r>
              <a:rPr lang="es-ES" sz="2000" dirty="0" err="1">
                <a:solidFill>
                  <a:srgbClr val="4D799D"/>
                </a:solidFill>
                <a:latin typeface="Arial" panose="020B0604020202020204" pitchFamily="34" charset="0"/>
                <a:cs typeface="Arial" panose="020B0604020202020204" pitchFamily="34" charset="0"/>
              </a:rPr>
              <a:t>process</a:t>
            </a:r>
            <a:r>
              <a:rPr lang="es-ES" sz="2000" dirty="0">
                <a:solidFill>
                  <a:srgbClr val="4D799D"/>
                </a:solidFill>
                <a:latin typeface="Arial" panose="020B0604020202020204" pitchFamily="34" charset="0"/>
                <a:cs typeface="Arial" panose="020B0604020202020204" pitchFamily="34" charset="0"/>
              </a:rPr>
              <a:t>)?</a:t>
            </a:r>
          </a:p>
          <a:p>
            <a:pPr marL="285750" indent="-285750">
              <a:lnSpc>
                <a:spcPct val="25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Neutron</a:t>
            </a:r>
            <a:r>
              <a:rPr lang="es-ES" sz="2000" dirty="0">
                <a:solidFill>
                  <a:srgbClr val="4D799D"/>
                </a:solidFill>
                <a:latin typeface="Arial" panose="020B0604020202020204" pitchFamily="34" charset="0"/>
                <a:cs typeface="Arial" panose="020B0604020202020204" pitchFamily="34" charset="0"/>
              </a:rPr>
              <a:t>-capture </a:t>
            </a:r>
            <a:r>
              <a:rPr lang="es-ES" sz="2000" dirty="0" err="1">
                <a:solidFill>
                  <a:srgbClr val="4D799D"/>
                </a:solidFill>
                <a:latin typeface="Arial" panose="020B0604020202020204" pitchFamily="34" charset="0"/>
                <a:cs typeface="Arial" panose="020B0604020202020204" pitchFamily="34" charset="0"/>
              </a:rPr>
              <a:t>experiments</a:t>
            </a:r>
            <a:r>
              <a:rPr lang="es-ES" sz="2000" dirty="0">
                <a:solidFill>
                  <a:srgbClr val="4D799D"/>
                </a:solidFill>
                <a:latin typeface="Arial" panose="020B0604020202020204" pitchFamily="34" charset="0"/>
                <a:cs typeface="Arial" panose="020B0604020202020204" pitchFamily="34" charset="0"/>
              </a:rPr>
              <a:t> at CERN </a:t>
            </a:r>
            <a:r>
              <a:rPr lang="es-ES" sz="2000" dirty="0" err="1">
                <a:solidFill>
                  <a:srgbClr val="4D799D"/>
                </a:solidFill>
                <a:latin typeface="Arial" panose="020B0604020202020204" pitchFamily="34" charset="0"/>
                <a:cs typeface="Arial" panose="020B0604020202020204" pitchFamily="34" charset="0"/>
              </a:rPr>
              <a:t>n_TOF</a:t>
            </a:r>
            <a:r>
              <a:rPr lang="es-ES" sz="2000" dirty="0">
                <a:solidFill>
                  <a:srgbClr val="4D799D"/>
                </a:solidFill>
                <a:latin typeface="Arial" panose="020B0604020202020204" pitchFamily="34" charset="0"/>
                <a:cs typeface="Arial" panose="020B0604020202020204" pitchFamily="34" charset="0"/>
              </a:rPr>
              <a:t>: Red-</a:t>
            </a:r>
            <a:r>
              <a:rPr lang="es-ES" sz="2000" dirty="0" err="1">
                <a:solidFill>
                  <a:srgbClr val="4D799D"/>
                </a:solidFill>
                <a:latin typeface="Arial" panose="020B0604020202020204" pitchFamily="34" charset="0"/>
                <a:cs typeface="Arial" panose="020B0604020202020204" pitchFamily="34" charset="0"/>
              </a:rPr>
              <a:t>Giant</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stars</a:t>
            </a:r>
            <a:r>
              <a:rPr lang="es-ES" sz="2000" dirty="0">
                <a:solidFill>
                  <a:srgbClr val="4D799D"/>
                </a:solidFill>
                <a:latin typeface="Arial" panose="020B0604020202020204" pitchFamily="34" charset="0"/>
                <a:cs typeface="Arial" panose="020B0604020202020204" pitchFamily="34" charset="0"/>
              </a:rPr>
              <a:t> in </a:t>
            </a:r>
            <a:r>
              <a:rPr lang="es-ES" sz="2000" dirty="0" err="1">
                <a:solidFill>
                  <a:srgbClr val="4D799D"/>
                </a:solidFill>
                <a:latin typeface="Arial" panose="020B0604020202020204" pitchFamily="34" charset="0"/>
                <a:cs typeface="Arial" panose="020B0604020202020204" pitchFamily="34" charset="0"/>
              </a:rPr>
              <a:t>the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lab</a:t>
            </a:r>
            <a:endParaRPr lang="es-ES" sz="2000" dirty="0">
              <a:solidFill>
                <a:srgbClr val="4D799D"/>
              </a:solidFill>
              <a:latin typeface="Arial" panose="020B0604020202020204" pitchFamily="34" charset="0"/>
              <a:cs typeface="Arial" panose="020B0604020202020204" pitchFamily="34" charset="0"/>
            </a:endParaRPr>
          </a:p>
          <a:p>
            <a:pPr marL="285750" indent="-285750">
              <a:lnSpc>
                <a:spcPct val="25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Enhancing</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detection</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sensitivity</a:t>
            </a:r>
            <a:r>
              <a:rPr lang="es-ES" sz="2000" dirty="0">
                <a:solidFill>
                  <a:srgbClr val="4D799D"/>
                </a:solidFill>
                <a:latin typeface="Arial" panose="020B0604020202020204" pitchFamily="34" charset="0"/>
                <a:cs typeface="Arial" panose="020B0604020202020204" pitchFamily="34" charset="0"/>
              </a:rPr>
              <a:t> in </a:t>
            </a:r>
            <a:r>
              <a:rPr lang="es-ES" sz="2000" dirty="0" err="1">
                <a:solidFill>
                  <a:srgbClr val="4D799D"/>
                </a:solidFill>
                <a:latin typeface="Arial" panose="020B0604020202020204" pitchFamily="34" charset="0"/>
                <a:cs typeface="Arial" panose="020B0604020202020204" pitchFamily="34" charset="0"/>
              </a:rPr>
              <a:t>neutron</a:t>
            </a:r>
            <a:r>
              <a:rPr lang="es-ES" sz="2000" dirty="0">
                <a:solidFill>
                  <a:srgbClr val="4D799D"/>
                </a:solidFill>
                <a:latin typeface="Arial" panose="020B0604020202020204" pitchFamily="34" charset="0"/>
                <a:cs typeface="Arial" panose="020B0604020202020204" pitchFamily="34" charset="0"/>
              </a:rPr>
              <a:t> capture TOF </a:t>
            </a:r>
            <a:r>
              <a:rPr lang="es-ES" sz="2000" dirty="0" err="1">
                <a:solidFill>
                  <a:srgbClr val="4D799D"/>
                </a:solidFill>
                <a:latin typeface="Arial" panose="020B0604020202020204" pitchFamily="34" charset="0"/>
                <a:cs typeface="Arial" panose="020B0604020202020204" pitchFamily="34" charset="0"/>
              </a:rPr>
              <a:t>experiments</a:t>
            </a:r>
            <a:endParaRPr lang="es-ES" sz="2000" dirty="0">
              <a:solidFill>
                <a:srgbClr val="4D799D"/>
              </a:solidFill>
              <a:latin typeface="Arial" panose="020B0604020202020204" pitchFamily="34" charset="0"/>
              <a:cs typeface="Arial" panose="020B0604020202020204" pitchFamily="34" charset="0"/>
            </a:endParaRPr>
          </a:p>
          <a:p>
            <a:pPr marL="285750" indent="-285750">
              <a:lnSpc>
                <a:spcPct val="25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What</a:t>
            </a:r>
            <a:r>
              <a:rPr lang="es-ES" sz="2000" dirty="0">
                <a:solidFill>
                  <a:srgbClr val="4D799D"/>
                </a:solidFill>
                <a:latin typeface="Arial" panose="020B0604020202020204" pitchFamily="34" charset="0"/>
                <a:cs typeface="Arial" panose="020B0604020202020204" pitchFamily="34" charset="0"/>
              </a:rPr>
              <a:t> are </a:t>
            </a:r>
            <a:r>
              <a:rPr lang="es-ES" sz="2000" dirty="0" err="1">
                <a:solidFill>
                  <a:srgbClr val="4D799D"/>
                </a:solidFill>
                <a:latin typeface="Arial" panose="020B0604020202020204" pitchFamily="34" charset="0"/>
                <a:cs typeface="Arial" panose="020B0604020202020204" pitchFamily="34" charset="0"/>
              </a:rPr>
              <a:t>the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limits</a:t>
            </a:r>
            <a:r>
              <a:rPr lang="es-ES" sz="2000" dirty="0">
                <a:solidFill>
                  <a:srgbClr val="4D799D"/>
                </a:solidFill>
                <a:latin typeface="Arial" panose="020B0604020202020204" pitchFamily="34" charset="0"/>
                <a:cs typeface="Arial" panose="020B0604020202020204" pitchFamily="34" charset="0"/>
              </a:rPr>
              <a:t>?: r-</a:t>
            </a:r>
            <a:r>
              <a:rPr lang="es-ES" sz="2000" dirty="0" err="1">
                <a:solidFill>
                  <a:srgbClr val="4D799D"/>
                </a:solidFill>
                <a:latin typeface="Arial" panose="020B0604020202020204" pitchFamily="34" charset="0"/>
                <a:cs typeface="Arial" panose="020B0604020202020204" pitchFamily="34" charset="0"/>
              </a:rPr>
              <a:t>process</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neutron-reactions</a:t>
            </a:r>
            <a:r>
              <a:rPr lang="es-ES" sz="2000" dirty="0">
                <a:solidFill>
                  <a:srgbClr val="4D799D"/>
                </a:solidFill>
                <a:latin typeface="Arial" panose="020B0604020202020204" pitchFamily="34" charset="0"/>
                <a:cs typeface="Arial" panose="020B0604020202020204" pitchFamily="34" charset="0"/>
              </a:rPr>
              <a:t> in </a:t>
            </a:r>
            <a:r>
              <a:rPr lang="es-ES" sz="2000" dirty="0" err="1">
                <a:solidFill>
                  <a:srgbClr val="4D799D"/>
                </a:solidFill>
                <a:latin typeface="Arial" panose="020B0604020202020204" pitchFamily="34" charset="0"/>
                <a:cs typeface="Arial" panose="020B0604020202020204" pitchFamily="34" charset="0"/>
              </a:rPr>
              <a:t>the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lab</a:t>
            </a:r>
            <a:r>
              <a:rPr lang="es-ES" sz="2000" dirty="0">
                <a:solidFill>
                  <a:srgbClr val="4D799D"/>
                </a:solidFill>
                <a:latin typeface="Arial" panose="020B0604020202020204" pitchFamily="34" charset="0"/>
                <a:cs typeface="Arial" panose="020B0604020202020204" pitchFamily="34" charset="0"/>
              </a:rPr>
              <a:t>? GSI+TRIUMF+IFIC </a:t>
            </a:r>
            <a:r>
              <a:rPr lang="es-ES" sz="2000" dirty="0" err="1">
                <a:solidFill>
                  <a:srgbClr val="4D799D"/>
                </a:solidFill>
                <a:latin typeface="Arial" panose="020B0604020202020204" pitchFamily="34" charset="0"/>
                <a:cs typeface="Arial" panose="020B0604020202020204" pitchFamily="34" charset="0"/>
              </a:rPr>
              <a:t>initiative</a:t>
            </a:r>
            <a:endParaRPr lang="es-ES" sz="2000" dirty="0">
              <a:solidFill>
                <a:srgbClr val="4D799D"/>
              </a:solidFill>
              <a:latin typeface="Arial" panose="020B0604020202020204" pitchFamily="34" charset="0"/>
              <a:cs typeface="Arial" panose="020B0604020202020204" pitchFamily="34" charset="0"/>
            </a:endParaRPr>
          </a:p>
          <a:p>
            <a:pPr marL="285750" indent="-285750">
              <a:lnSpc>
                <a:spcPct val="25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Summary</a:t>
            </a:r>
            <a:r>
              <a:rPr lang="es-ES" sz="2000" dirty="0">
                <a:solidFill>
                  <a:srgbClr val="4D799D"/>
                </a:solidFill>
                <a:latin typeface="Arial" panose="020B0604020202020204" pitchFamily="34" charset="0"/>
                <a:cs typeface="Arial" panose="020B0604020202020204" pitchFamily="34" charset="0"/>
              </a:rPr>
              <a:t> &amp; Outlook</a:t>
            </a:r>
          </a:p>
          <a:p>
            <a:pPr>
              <a:lnSpc>
                <a:spcPct val="250000"/>
              </a:lnSpc>
            </a:pPr>
            <a:endParaRPr lang="en-GB" sz="40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2245592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71650" y="0"/>
            <a:ext cx="8705850" cy="6875436"/>
          </a:xfrm>
          <a:prstGeom prst="rect">
            <a:avLst/>
          </a:prstGeom>
        </p:spPr>
      </p:pic>
    </p:spTree>
    <p:extLst>
      <p:ext uri="{BB962C8B-B14F-4D97-AF65-F5344CB8AC3E}">
        <p14:creationId xmlns:p14="http://schemas.microsoft.com/office/powerpoint/2010/main" val="3209779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oogle Shape;152;p30"/>
          <p:cNvPicPr preferRelativeResize="0"/>
          <p:nvPr/>
        </p:nvPicPr>
        <p:blipFill rotWithShape="1">
          <a:blip r:embed="rId3">
            <a:alphaModFix/>
          </a:blip>
          <a:srcRect l="1962" t="16384" r="1877" b="10426"/>
          <a:stretch/>
        </p:blipFill>
        <p:spPr>
          <a:xfrm>
            <a:off x="1524000" y="961534"/>
            <a:ext cx="9144000" cy="5896466"/>
          </a:xfrm>
          <a:prstGeom prst="rect">
            <a:avLst/>
          </a:prstGeom>
          <a:noFill/>
          <a:ln>
            <a:noFill/>
          </a:ln>
        </p:spPr>
      </p:pic>
      <p:sp>
        <p:nvSpPr>
          <p:cNvPr id="2" name="Oval 1"/>
          <p:cNvSpPr/>
          <p:nvPr/>
        </p:nvSpPr>
        <p:spPr>
          <a:xfrm>
            <a:off x="6383520" y="4060600"/>
            <a:ext cx="740004" cy="78478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6" name="Oval 5"/>
          <p:cNvSpPr/>
          <p:nvPr/>
        </p:nvSpPr>
        <p:spPr>
          <a:xfrm>
            <a:off x="7321485" y="4109303"/>
            <a:ext cx="1236484" cy="78478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7" name="Oval 6"/>
          <p:cNvSpPr/>
          <p:nvPr/>
        </p:nvSpPr>
        <p:spPr>
          <a:xfrm rot="21187253">
            <a:off x="1766077" y="2792714"/>
            <a:ext cx="8845324" cy="385808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9" name="TextBox 8">
            <a:extLst>
              <a:ext uri="{FF2B5EF4-FFF2-40B4-BE49-F238E27FC236}">
                <a16:creationId xmlns:a16="http://schemas.microsoft.com/office/drawing/2014/main" id="{92AC5E2C-7140-3554-DE36-F82E970E9DD4}"/>
              </a:ext>
            </a:extLst>
          </p:cNvPr>
          <p:cNvSpPr txBox="1"/>
          <p:nvPr/>
        </p:nvSpPr>
        <p:spPr>
          <a:xfrm>
            <a:off x="0" y="9764"/>
            <a:ext cx="11508812"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origin of the elements:	Making Gold (r-process) and Lead (s-process)</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3" name="TextBox 2"/>
          <p:cNvSpPr txBox="1"/>
          <p:nvPr/>
        </p:nvSpPr>
        <p:spPr>
          <a:xfrm>
            <a:off x="1566864" y="6428510"/>
            <a:ext cx="1736436" cy="307777"/>
          </a:xfrm>
          <a:prstGeom prst="rect">
            <a:avLst/>
          </a:prstGeom>
          <a:noFill/>
        </p:spPr>
        <p:txBody>
          <a:bodyPr wrap="square" rtlCol="0">
            <a:spAutoFit/>
          </a:bodyPr>
          <a:lstStyle/>
          <a:p>
            <a:r>
              <a:rPr lang="es-ES" dirty="0">
                <a:solidFill>
                  <a:schemeClr val="bg1"/>
                </a:solidFill>
              </a:rPr>
              <a:t>LRP-2024</a:t>
            </a:r>
          </a:p>
        </p:txBody>
      </p:sp>
    </p:spTree>
    <p:extLst>
      <p:ext uri="{BB962C8B-B14F-4D97-AF65-F5344CB8AC3E}">
        <p14:creationId xmlns:p14="http://schemas.microsoft.com/office/powerpoint/2010/main" val="97487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bla_nuclidos.png"/>
          <p:cNvPicPr>
            <a:picLocks noChangeAspect="1"/>
          </p:cNvPicPr>
          <p:nvPr/>
        </p:nvPicPr>
        <p:blipFill>
          <a:blip r:embed="rId3"/>
          <a:stretch>
            <a:fillRect/>
          </a:stretch>
        </p:blipFill>
        <p:spPr>
          <a:xfrm>
            <a:off x="1524000" y="4"/>
            <a:ext cx="9144000" cy="6958853"/>
          </a:xfrm>
          <a:prstGeom prst="rect">
            <a:avLst/>
          </a:prstGeom>
        </p:spPr>
      </p:pic>
      <p:grpSp>
        <p:nvGrpSpPr>
          <p:cNvPr id="8" name="Group 7"/>
          <p:cNvGrpSpPr/>
          <p:nvPr/>
        </p:nvGrpSpPr>
        <p:grpSpPr>
          <a:xfrm>
            <a:off x="2211066" y="4572001"/>
            <a:ext cx="8265056" cy="2297565"/>
            <a:chOff x="687066" y="4572000"/>
            <a:chExt cx="8265056" cy="2297565"/>
          </a:xfrm>
        </p:grpSpPr>
        <p:grpSp>
          <p:nvGrpSpPr>
            <p:cNvPr id="23" name="Group 22"/>
            <p:cNvGrpSpPr/>
            <p:nvPr/>
          </p:nvGrpSpPr>
          <p:grpSpPr>
            <a:xfrm>
              <a:off x="687066" y="4572000"/>
              <a:ext cx="8265056" cy="2297565"/>
              <a:chOff x="687066" y="4572000"/>
              <a:chExt cx="8265056" cy="2297565"/>
            </a:xfrm>
          </p:grpSpPr>
          <p:grpSp>
            <p:nvGrpSpPr>
              <p:cNvPr id="4" name="Group 3"/>
              <p:cNvGrpSpPr/>
              <p:nvPr/>
            </p:nvGrpSpPr>
            <p:grpSpPr>
              <a:xfrm>
                <a:off x="4419603" y="4572000"/>
                <a:ext cx="4532519" cy="2286001"/>
                <a:chOff x="4419603" y="4572000"/>
                <a:chExt cx="4532519" cy="2286001"/>
              </a:xfrm>
            </p:grpSpPr>
            <p:pic>
              <p:nvPicPr>
                <p:cNvPr id="7" name="Picture 2" descr="http://www.ligo.org/science/GW-Overview/images/inspiral_image.jpg"/>
                <p:cNvPicPr>
                  <a:picLocks noChangeAspect="1" noChangeArrowheads="1"/>
                </p:cNvPicPr>
                <p:nvPr/>
              </p:nvPicPr>
              <p:blipFill>
                <a:blip r:embed="rId4"/>
                <a:srcRect/>
                <a:stretch>
                  <a:fillRect/>
                </a:stretch>
              </p:blipFill>
              <p:spPr bwMode="auto">
                <a:xfrm>
                  <a:off x="4419603" y="4572000"/>
                  <a:ext cx="4532519" cy="1219200"/>
                </a:xfrm>
                <a:prstGeom prst="rect">
                  <a:avLst/>
                </a:prstGeom>
                <a:noFill/>
                <a:ln>
                  <a:noFill/>
                </a:ln>
              </p:spPr>
            </p:pic>
            <p:pic>
              <p:nvPicPr>
                <p:cNvPr id="3" name="Picture 2"/>
                <p:cNvPicPr>
                  <a:picLocks noChangeAspect="1"/>
                </p:cNvPicPr>
                <p:nvPr/>
              </p:nvPicPr>
              <p:blipFill>
                <a:blip r:embed="rId5"/>
                <a:stretch>
                  <a:fillRect/>
                </a:stretch>
              </p:blipFill>
              <p:spPr>
                <a:xfrm>
                  <a:off x="5160311" y="5968486"/>
                  <a:ext cx="3791808" cy="889515"/>
                </a:xfrm>
                <a:prstGeom prst="rect">
                  <a:avLst/>
                </a:prstGeom>
              </p:spPr>
            </p:pic>
          </p:grpSp>
          <p:pic>
            <p:nvPicPr>
              <p:cNvPr id="21" name="Picture 20"/>
              <p:cNvPicPr>
                <a:picLocks noChangeAspect="1"/>
              </p:cNvPicPr>
              <p:nvPr/>
            </p:nvPicPr>
            <p:blipFill>
              <a:blip r:embed="rId6"/>
              <a:stretch>
                <a:fillRect/>
              </a:stretch>
            </p:blipFill>
            <p:spPr>
              <a:xfrm>
                <a:off x="2222571" y="5928866"/>
                <a:ext cx="2745859" cy="929135"/>
              </a:xfrm>
              <a:prstGeom prst="rect">
                <a:avLst/>
              </a:prstGeom>
            </p:spPr>
          </p:pic>
          <p:pic>
            <p:nvPicPr>
              <p:cNvPr id="22" name="Picture 21"/>
              <p:cNvPicPr>
                <a:picLocks noChangeAspect="1"/>
              </p:cNvPicPr>
              <p:nvPr/>
            </p:nvPicPr>
            <p:blipFill>
              <a:blip r:embed="rId7"/>
              <a:stretch>
                <a:fillRect/>
              </a:stretch>
            </p:blipFill>
            <p:spPr>
              <a:xfrm>
                <a:off x="687066" y="4988166"/>
                <a:ext cx="1506013" cy="1881399"/>
              </a:xfrm>
              <a:prstGeom prst="rect">
                <a:avLst/>
              </a:prstGeom>
            </p:spPr>
          </p:pic>
        </p:grpSp>
        <p:sp>
          <p:nvSpPr>
            <p:cNvPr id="5" name="TextBox 4"/>
            <p:cNvSpPr txBox="1"/>
            <p:nvPr/>
          </p:nvSpPr>
          <p:spPr>
            <a:xfrm>
              <a:off x="6616635" y="6047845"/>
              <a:ext cx="2017336" cy="307777"/>
            </a:xfrm>
            <a:prstGeom prst="rect">
              <a:avLst/>
            </a:prstGeom>
            <a:noFill/>
          </p:spPr>
          <p:txBody>
            <a:bodyPr wrap="square" rtlCol="0">
              <a:spAutoFit/>
            </a:bodyPr>
            <a:lstStyle/>
            <a:p>
              <a:r>
                <a:rPr lang="es-ES" dirty="0"/>
                <a:t>S.J. </a:t>
              </a:r>
              <a:r>
                <a:rPr lang="es-ES" dirty="0" err="1"/>
                <a:t>Smartt</a:t>
              </a:r>
              <a:r>
                <a:rPr lang="es-ES" dirty="0"/>
                <a:t>+ 2017</a:t>
              </a:r>
            </a:p>
          </p:txBody>
        </p:sp>
        <p:sp>
          <p:nvSpPr>
            <p:cNvPr id="11" name="TextBox 10"/>
            <p:cNvSpPr txBox="1"/>
            <p:nvPr/>
          </p:nvSpPr>
          <p:spPr>
            <a:xfrm>
              <a:off x="3410935" y="6221139"/>
              <a:ext cx="2017336" cy="307777"/>
            </a:xfrm>
            <a:prstGeom prst="rect">
              <a:avLst/>
            </a:prstGeom>
            <a:noFill/>
          </p:spPr>
          <p:txBody>
            <a:bodyPr wrap="square" rtlCol="0">
              <a:spAutoFit/>
            </a:bodyPr>
            <a:lstStyle/>
            <a:p>
              <a:r>
                <a:rPr lang="es-ES" dirty="0" err="1"/>
                <a:t>D.Watson</a:t>
              </a:r>
              <a:r>
                <a:rPr lang="es-ES" dirty="0"/>
                <a:t>+ 2019</a:t>
              </a:r>
            </a:p>
          </p:txBody>
        </p:sp>
      </p:grpSp>
      <p:grpSp>
        <p:nvGrpSpPr>
          <p:cNvPr id="10" name="Group 9"/>
          <p:cNvGrpSpPr/>
          <p:nvPr/>
        </p:nvGrpSpPr>
        <p:grpSpPr>
          <a:xfrm>
            <a:off x="6639070" y="3401259"/>
            <a:ext cx="4873657" cy="953160"/>
            <a:chOff x="5160311" y="3359622"/>
            <a:chExt cx="4873657" cy="953160"/>
          </a:xfrm>
        </p:grpSpPr>
        <p:sp>
          <p:nvSpPr>
            <p:cNvPr id="9" name="TextBox 8"/>
            <p:cNvSpPr txBox="1"/>
            <p:nvPr/>
          </p:nvSpPr>
          <p:spPr>
            <a:xfrm>
              <a:off x="5160311" y="3359622"/>
              <a:ext cx="4873657" cy="307777"/>
            </a:xfrm>
            <a:prstGeom prst="rect">
              <a:avLst/>
            </a:prstGeom>
            <a:noFill/>
          </p:spPr>
          <p:txBody>
            <a:bodyPr wrap="square" rtlCol="0">
              <a:spAutoFit/>
            </a:bodyPr>
            <a:lstStyle/>
            <a:p>
              <a:r>
                <a:rPr lang="es-ES" dirty="0" err="1">
                  <a:solidFill>
                    <a:schemeClr val="bg1"/>
                  </a:solidFill>
                </a:rPr>
                <a:t>Origin</a:t>
              </a:r>
              <a:r>
                <a:rPr lang="es-ES" dirty="0">
                  <a:solidFill>
                    <a:schemeClr val="bg1"/>
                  </a:solidFill>
                </a:rPr>
                <a:t> of </a:t>
              </a:r>
              <a:r>
                <a:rPr lang="es-ES" dirty="0" err="1">
                  <a:solidFill>
                    <a:schemeClr val="bg1"/>
                  </a:solidFill>
                </a:rPr>
                <a:t>the</a:t>
              </a:r>
              <a:r>
                <a:rPr lang="es-ES" dirty="0">
                  <a:solidFill>
                    <a:schemeClr val="bg1"/>
                  </a:solidFill>
                </a:rPr>
                <a:t> </a:t>
              </a:r>
              <a:r>
                <a:rPr lang="es-ES" dirty="0" err="1">
                  <a:solidFill>
                    <a:schemeClr val="bg1"/>
                  </a:solidFill>
                </a:rPr>
                <a:t>Elments</a:t>
              </a:r>
              <a:r>
                <a:rPr lang="es-ES" dirty="0">
                  <a:solidFill>
                    <a:schemeClr val="bg1"/>
                  </a:solidFill>
                </a:rPr>
                <a:t>, </a:t>
              </a:r>
              <a:r>
                <a:rPr lang="es-ES" dirty="0" err="1">
                  <a:solidFill>
                    <a:schemeClr val="bg1"/>
                  </a:solidFill>
                </a:rPr>
                <a:t>Arcones&amp;Thielemann</a:t>
              </a:r>
              <a:r>
                <a:rPr lang="es-ES" dirty="0">
                  <a:solidFill>
                    <a:schemeClr val="bg1"/>
                  </a:solidFill>
                </a:rPr>
                <a:t> 2023</a:t>
              </a:r>
            </a:p>
          </p:txBody>
        </p:sp>
        <p:sp>
          <p:nvSpPr>
            <p:cNvPr id="14" name="TextBox 13"/>
            <p:cNvSpPr txBox="1"/>
            <p:nvPr/>
          </p:nvSpPr>
          <p:spPr>
            <a:xfrm>
              <a:off x="5160311" y="3574118"/>
              <a:ext cx="4247757" cy="738664"/>
            </a:xfrm>
            <a:prstGeom prst="rect">
              <a:avLst/>
            </a:prstGeom>
            <a:noFill/>
          </p:spPr>
          <p:txBody>
            <a:bodyPr wrap="square" rtlCol="0">
              <a:spAutoFit/>
            </a:bodyPr>
            <a:lstStyle/>
            <a:p>
              <a:r>
                <a:rPr lang="es-ES" dirty="0">
                  <a:solidFill>
                    <a:schemeClr val="bg1"/>
                  </a:solidFill>
                </a:rPr>
                <a:t>Neutrinos and </a:t>
              </a:r>
              <a:r>
                <a:rPr lang="es-ES" dirty="0" err="1">
                  <a:solidFill>
                    <a:schemeClr val="bg1"/>
                  </a:solidFill>
                </a:rPr>
                <a:t>nucleosynthesis</a:t>
              </a:r>
              <a:r>
                <a:rPr lang="es-ES" dirty="0">
                  <a:solidFill>
                    <a:schemeClr val="bg1"/>
                  </a:solidFill>
                </a:rPr>
                <a:t> of </a:t>
              </a:r>
              <a:r>
                <a:rPr lang="es-ES" dirty="0" err="1">
                  <a:solidFill>
                    <a:schemeClr val="bg1"/>
                  </a:solidFill>
                </a:rPr>
                <a:t>elements</a:t>
              </a:r>
              <a:r>
                <a:rPr lang="es-ES" dirty="0">
                  <a:solidFill>
                    <a:schemeClr val="bg1"/>
                  </a:solidFill>
                </a:rPr>
                <a:t>, Fisher+ 2024</a:t>
              </a:r>
            </a:p>
            <a:p>
              <a:r>
                <a:rPr lang="es-ES" dirty="0" err="1">
                  <a:solidFill>
                    <a:schemeClr val="bg1"/>
                  </a:solidFill>
                  <a:sym typeface="Wingdings" panose="05000000000000000000" pitchFamily="2" charset="2"/>
                </a:rPr>
                <a:t>Many</a:t>
              </a:r>
              <a:r>
                <a:rPr lang="es-ES" dirty="0">
                  <a:solidFill>
                    <a:schemeClr val="bg1"/>
                  </a:solidFill>
                  <a:sym typeface="Wingdings" panose="05000000000000000000" pitchFamily="2" charset="2"/>
                </a:rPr>
                <a:t> </a:t>
              </a:r>
              <a:r>
                <a:rPr lang="es-ES" dirty="0" err="1">
                  <a:solidFill>
                    <a:schemeClr val="bg1"/>
                  </a:solidFill>
                  <a:sym typeface="Wingdings" panose="05000000000000000000" pitchFamily="2" charset="2"/>
                </a:rPr>
                <a:t>candidates</a:t>
              </a:r>
              <a:r>
                <a:rPr lang="es-ES" dirty="0">
                  <a:solidFill>
                    <a:schemeClr val="bg1"/>
                  </a:solidFill>
                  <a:sym typeface="Wingdings" panose="05000000000000000000" pitchFamily="2" charset="2"/>
                </a:rPr>
                <a:t>: </a:t>
              </a:r>
              <a:r>
                <a:rPr lang="es-ES" dirty="0" err="1">
                  <a:solidFill>
                    <a:schemeClr val="bg1"/>
                  </a:solidFill>
                </a:rPr>
                <a:t>Collapsars</a:t>
              </a:r>
              <a:r>
                <a:rPr lang="es-ES" dirty="0">
                  <a:solidFill>
                    <a:schemeClr val="bg1"/>
                  </a:solidFill>
                </a:rPr>
                <a:t>, MR-</a:t>
              </a:r>
              <a:r>
                <a:rPr lang="es-ES" dirty="0" err="1">
                  <a:solidFill>
                    <a:schemeClr val="bg1"/>
                  </a:solidFill>
                </a:rPr>
                <a:t>SNe</a:t>
              </a:r>
              <a:r>
                <a:rPr lang="es-ES" dirty="0">
                  <a:solidFill>
                    <a:schemeClr val="bg1"/>
                  </a:solidFill>
                </a:rPr>
                <a:t>, </a:t>
              </a:r>
              <a:r>
                <a:rPr lang="es-ES" dirty="0" err="1">
                  <a:solidFill>
                    <a:schemeClr val="bg1"/>
                  </a:solidFill>
                </a:rPr>
                <a:t>etc</a:t>
              </a:r>
              <a:endParaRPr lang="es-ES" dirty="0">
                <a:solidFill>
                  <a:schemeClr val="bg1"/>
                </a:solidFill>
              </a:endParaRPr>
            </a:p>
          </p:txBody>
        </p:sp>
      </p:grpSp>
      <p:sp>
        <p:nvSpPr>
          <p:cNvPr id="17" name="TextBox 16">
            <a:extLst>
              <a:ext uri="{FF2B5EF4-FFF2-40B4-BE49-F238E27FC236}">
                <a16:creationId xmlns:a16="http://schemas.microsoft.com/office/drawing/2014/main" id="{92AC5E2C-7140-3554-DE36-F82E970E9DD4}"/>
              </a:ext>
            </a:extLst>
          </p:cNvPr>
          <p:cNvSpPr txBox="1"/>
          <p:nvPr/>
        </p:nvSpPr>
        <p:spPr>
          <a:xfrm>
            <a:off x="1524000" y="66011"/>
            <a:ext cx="7809722"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0070C0"/>
                </a:solidFill>
                <a:effectLst>
                  <a:outerShdw blurRad="50800" dist="38100" dir="2700000" algn="tl" rotWithShape="0">
                    <a:prstClr val="black">
                      <a:alpha val="40000"/>
                    </a:prstClr>
                  </a:outerShdw>
                </a:effectLst>
                <a:latin typeface="Roboto" panose="02000000000000000000" pitchFamily="2" charset="0"/>
              </a:rPr>
              <a:t>Heavy Elements Nucleosynthesis: </a:t>
            </a:r>
          </a:p>
          <a:p>
            <a:r>
              <a:rPr lang="en-US" sz="2800" dirty="0">
                <a:solidFill>
                  <a:srgbClr val="0070C0"/>
                </a:solidFill>
                <a:effectLst>
                  <a:outerShdw blurRad="50800" dist="38100" dir="2700000" algn="tl" rotWithShape="0">
                    <a:prstClr val="black">
                      <a:alpha val="40000"/>
                    </a:prstClr>
                  </a:outerShdw>
                </a:effectLst>
                <a:latin typeface="Roboto" panose="02000000000000000000" pitchFamily="2" charset="0"/>
              </a:rPr>
              <a:t>		Making Gold (r-process)</a:t>
            </a:r>
            <a:endParaRPr lang="en-GB" sz="2800" dirty="0">
              <a:solidFill>
                <a:srgbClr val="0070C0"/>
              </a:solidFill>
              <a:effectLst>
                <a:outerShdw blurRad="50800" dist="38100" dir="2700000" algn="tl" rotWithShape="0">
                  <a:prstClr val="black">
                    <a:alpha val="40000"/>
                  </a:prstClr>
                </a:outerShdw>
              </a:effectLst>
              <a:latin typeface="Roboto" panose="02000000000000000000" pitchFamily="2" charset="0"/>
            </a:endParaRPr>
          </a:p>
        </p:txBody>
      </p:sp>
      <p:sp>
        <p:nvSpPr>
          <p:cNvPr id="18" name="TextBox 17"/>
          <p:cNvSpPr txBox="1"/>
          <p:nvPr/>
        </p:nvSpPr>
        <p:spPr bwMode="auto">
          <a:xfrm>
            <a:off x="8763000" y="2610700"/>
            <a:ext cx="1905000" cy="748923"/>
          </a:xfrm>
          <a:prstGeom prst="rect">
            <a:avLst/>
          </a:prstGeom>
          <a:noFill/>
          <a:ln w="9525">
            <a:noFill/>
            <a:miter lim="800000"/>
            <a:headEnd/>
            <a:tailEnd/>
          </a:ln>
        </p:spPr>
        <p:txBody>
          <a:bodyPr wrap="square" rtlCol="0">
            <a:spAutoFit/>
          </a:bodyPr>
          <a:lstStyle/>
          <a:p>
            <a:r>
              <a:rPr lang="es-ES" sz="1600" dirty="0">
                <a:solidFill>
                  <a:schemeClr val="bg1"/>
                </a:solidFill>
                <a:latin typeface="+mn-lt"/>
              </a:rPr>
              <a:t>T = 10</a:t>
            </a:r>
            <a:r>
              <a:rPr lang="es-ES" sz="1600" baseline="30000" dirty="0">
                <a:solidFill>
                  <a:schemeClr val="bg1"/>
                </a:solidFill>
                <a:latin typeface="+mn-lt"/>
              </a:rPr>
              <a:t>8</a:t>
            </a:r>
            <a:r>
              <a:rPr lang="es-ES" sz="1600" dirty="0">
                <a:solidFill>
                  <a:schemeClr val="bg1"/>
                </a:solidFill>
                <a:latin typeface="+mn-lt"/>
              </a:rPr>
              <a:t>-10</a:t>
            </a:r>
            <a:r>
              <a:rPr lang="es-ES" sz="1600" baseline="30000" dirty="0">
                <a:solidFill>
                  <a:schemeClr val="bg1"/>
                </a:solidFill>
                <a:latin typeface="+mn-lt"/>
              </a:rPr>
              <a:t>10</a:t>
            </a:r>
            <a:r>
              <a:rPr lang="es-ES" sz="1600" dirty="0">
                <a:solidFill>
                  <a:schemeClr val="bg1"/>
                </a:solidFill>
                <a:latin typeface="+mn-lt"/>
              </a:rPr>
              <a:t> K</a:t>
            </a:r>
          </a:p>
          <a:p>
            <a:r>
              <a:rPr lang="es-ES" sz="1600" dirty="0" err="1">
                <a:solidFill>
                  <a:schemeClr val="bg1"/>
                </a:solidFill>
                <a:latin typeface="+mn-lt"/>
              </a:rPr>
              <a:t>N</a:t>
            </a:r>
            <a:r>
              <a:rPr lang="es-ES" sz="1600" baseline="-25000" dirty="0" err="1">
                <a:solidFill>
                  <a:schemeClr val="bg1"/>
                </a:solidFill>
                <a:latin typeface="+mn-lt"/>
              </a:rPr>
              <a:t>n</a:t>
            </a:r>
            <a:r>
              <a:rPr lang="es-ES" sz="1600" dirty="0">
                <a:solidFill>
                  <a:schemeClr val="bg1"/>
                </a:solidFill>
                <a:latin typeface="+mn-lt"/>
              </a:rPr>
              <a:t> = 10</a:t>
            </a:r>
            <a:r>
              <a:rPr lang="es-ES" sz="1600" baseline="30000" dirty="0">
                <a:solidFill>
                  <a:schemeClr val="bg1"/>
                </a:solidFill>
                <a:latin typeface="+mn-lt"/>
              </a:rPr>
              <a:t>20</a:t>
            </a:r>
            <a:r>
              <a:rPr lang="es-ES" sz="1600" dirty="0">
                <a:solidFill>
                  <a:schemeClr val="bg1"/>
                </a:solidFill>
                <a:latin typeface="+mn-lt"/>
              </a:rPr>
              <a:t>-10</a:t>
            </a:r>
            <a:r>
              <a:rPr lang="es-ES" sz="1600" baseline="30000" dirty="0">
                <a:solidFill>
                  <a:schemeClr val="bg1"/>
                </a:solidFill>
                <a:latin typeface="+mn-lt"/>
              </a:rPr>
              <a:t>27</a:t>
            </a:r>
            <a:r>
              <a:rPr lang="es-ES" sz="1600" dirty="0">
                <a:solidFill>
                  <a:schemeClr val="bg1"/>
                </a:solidFill>
                <a:latin typeface="+mn-lt"/>
              </a:rPr>
              <a:t> cm</a:t>
            </a:r>
            <a:r>
              <a:rPr lang="es-ES" sz="1600" baseline="30000" dirty="0">
                <a:solidFill>
                  <a:schemeClr val="bg1"/>
                </a:solidFill>
                <a:latin typeface="+mn-lt"/>
              </a:rPr>
              <a:t>-3</a:t>
            </a:r>
            <a:endParaRPr lang="es-ES" sz="1600" dirty="0">
              <a:solidFill>
                <a:schemeClr val="bg1"/>
              </a:solidFill>
              <a:latin typeface="+mn-lt"/>
            </a:endParaRPr>
          </a:p>
          <a:p>
            <a:endParaRPr lang="es-ES" sz="1600" baseline="30000" dirty="0">
              <a:solidFill>
                <a:schemeClr val="bg1"/>
              </a:solidFill>
              <a:latin typeface="+mn-lt"/>
            </a:endParaRPr>
          </a:p>
        </p:txBody>
      </p:sp>
      <p:pic>
        <p:nvPicPr>
          <p:cNvPr id="19"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8">
            <a:extLst>
              <a:ext uri="{28A0092B-C50C-407E-A947-70E740481C1C}">
                <a14:useLocalDpi xmlns:a14="http://schemas.microsoft.com/office/drawing/2010/main" val="0"/>
              </a:ext>
            </a:extLst>
          </a:blip>
          <a:srcRect l="41469" t="28443" r="51011" b="58878"/>
          <a:stretch/>
        </p:blipFill>
        <p:spPr bwMode="auto">
          <a:xfrm>
            <a:off x="11259225" y="66011"/>
            <a:ext cx="809869" cy="911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32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072" y="530873"/>
            <a:ext cx="5887195" cy="5592836"/>
          </a:xfrm>
          <a:prstGeom prst="rect">
            <a:avLst/>
          </a:prstGeom>
        </p:spPr>
      </p:pic>
      <p:pic>
        <p:nvPicPr>
          <p:cNvPr id="3" name="Picture 2"/>
          <p:cNvPicPr>
            <a:picLocks noChangeAspect="1"/>
          </p:cNvPicPr>
          <p:nvPr/>
        </p:nvPicPr>
        <p:blipFill>
          <a:blip r:embed="rId3"/>
          <a:stretch>
            <a:fillRect/>
          </a:stretch>
        </p:blipFill>
        <p:spPr>
          <a:xfrm>
            <a:off x="6786789" y="3880750"/>
            <a:ext cx="5065482" cy="977455"/>
          </a:xfrm>
          <a:prstGeom prst="rect">
            <a:avLst/>
          </a:prstGeom>
          <a:ln>
            <a:solidFill>
              <a:schemeClr val="tx1"/>
            </a:solidFill>
          </a:ln>
        </p:spPr>
      </p:pic>
      <p:sp>
        <p:nvSpPr>
          <p:cNvPr id="10" name="TextBox 9"/>
          <p:cNvSpPr txBox="1"/>
          <p:nvPr/>
        </p:nvSpPr>
        <p:spPr>
          <a:xfrm>
            <a:off x="6677025" y="3366518"/>
            <a:ext cx="3458066" cy="307777"/>
          </a:xfrm>
          <a:prstGeom prst="rect">
            <a:avLst/>
          </a:prstGeom>
          <a:noFill/>
        </p:spPr>
        <p:txBody>
          <a:bodyPr wrap="square" rtlCol="0">
            <a:spAutoFit/>
          </a:bodyPr>
          <a:lstStyle/>
          <a:p>
            <a:r>
              <a:rPr lang="es-ES" dirty="0" err="1"/>
              <a:t>Most</a:t>
            </a:r>
            <a:r>
              <a:rPr lang="es-ES" dirty="0"/>
              <a:t> </a:t>
            </a:r>
            <a:r>
              <a:rPr lang="es-ES" dirty="0" err="1"/>
              <a:t>recent</a:t>
            </a:r>
            <a:r>
              <a:rPr lang="es-ES" dirty="0"/>
              <a:t> </a:t>
            </a:r>
            <a:r>
              <a:rPr lang="es-ES" dirty="0" err="1"/>
              <a:t>advanced</a:t>
            </a:r>
            <a:r>
              <a:rPr lang="es-ES" dirty="0"/>
              <a:t> NS-</a:t>
            </a:r>
            <a:r>
              <a:rPr lang="es-ES" dirty="0" err="1"/>
              <a:t>toolkit</a:t>
            </a:r>
            <a:r>
              <a:rPr lang="es-ES" dirty="0"/>
              <a:t>:</a:t>
            </a:r>
          </a:p>
        </p:txBody>
      </p:sp>
      <p:sp>
        <p:nvSpPr>
          <p:cNvPr id="11" name="TextBox 10">
            <a:extLst>
              <a:ext uri="{FF2B5EF4-FFF2-40B4-BE49-F238E27FC236}">
                <a16:creationId xmlns:a16="http://schemas.microsoft.com/office/drawing/2014/main" id="{92AC5E2C-7140-3554-DE36-F82E970E9DD4}"/>
              </a:ext>
            </a:extLst>
          </p:cNvPr>
          <p:cNvSpPr txBox="1"/>
          <p:nvPr/>
        </p:nvSpPr>
        <p:spPr>
          <a:xfrm>
            <a:off x="1524000" y="8530"/>
            <a:ext cx="9006526" cy="46366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r-process: all elements at once, in a few seconds</a:t>
            </a:r>
          </a:p>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4" name="TextBox 3"/>
          <p:cNvSpPr txBox="1"/>
          <p:nvPr/>
        </p:nvSpPr>
        <p:spPr>
          <a:xfrm>
            <a:off x="4304539" y="4858205"/>
            <a:ext cx="1019175" cy="307777"/>
          </a:xfrm>
          <a:prstGeom prst="rect">
            <a:avLst/>
          </a:prstGeom>
          <a:noFill/>
        </p:spPr>
        <p:txBody>
          <a:bodyPr wrap="square" rtlCol="0">
            <a:spAutoFit/>
          </a:bodyPr>
          <a:lstStyle/>
          <a:p>
            <a:r>
              <a:rPr lang="es-ES" dirty="0">
                <a:solidFill>
                  <a:srgbClr val="0000FF"/>
                </a:solidFill>
              </a:rPr>
              <a:t>Ir, Pt, Au</a:t>
            </a:r>
          </a:p>
        </p:txBody>
      </p:sp>
      <p:sp>
        <p:nvSpPr>
          <p:cNvPr id="12" name="TextBox 11"/>
          <p:cNvSpPr txBox="1">
            <a:spLocks noChangeArrowheads="1"/>
          </p:cNvSpPr>
          <p:nvPr/>
        </p:nvSpPr>
        <p:spPr bwMode="auto">
          <a:xfrm>
            <a:off x="1641093" y="6257836"/>
            <a:ext cx="4752975" cy="600164"/>
          </a:xfrm>
          <a:prstGeom prst="rect">
            <a:avLst/>
          </a:prstGeom>
          <a:noFill/>
          <a:ln w="9525">
            <a:noFill/>
            <a:miter lim="800000"/>
            <a:headEnd/>
            <a:tailEnd/>
          </a:ln>
        </p:spPr>
        <p:txBody>
          <a:bodyPr wrap="square">
            <a:spAutoFit/>
          </a:bodyPr>
          <a:lstStyle/>
          <a:p>
            <a:r>
              <a:rPr lang="es-ES" sz="1100" dirty="0" err="1">
                <a:solidFill>
                  <a:schemeClr val="bg1">
                    <a:lumMod val="50000"/>
                  </a:schemeClr>
                </a:solidFill>
              </a:rPr>
              <a:t>By</a:t>
            </a:r>
            <a:r>
              <a:rPr lang="es-ES" sz="1100" dirty="0">
                <a:solidFill>
                  <a:schemeClr val="bg1">
                    <a:lumMod val="50000"/>
                  </a:schemeClr>
                </a:solidFill>
              </a:rPr>
              <a:t> CDP </a:t>
            </a:r>
            <a:r>
              <a:rPr lang="es-ES" sz="1100" dirty="0" err="1">
                <a:solidFill>
                  <a:schemeClr val="bg1">
                    <a:lumMod val="50000"/>
                  </a:schemeClr>
                </a:solidFill>
              </a:rPr>
              <a:t>with</a:t>
            </a:r>
            <a:r>
              <a:rPr lang="es-ES" sz="1100" dirty="0">
                <a:solidFill>
                  <a:schemeClr val="bg1">
                    <a:lumMod val="50000"/>
                  </a:schemeClr>
                </a:solidFill>
              </a:rPr>
              <a:t> ROOT, </a:t>
            </a:r>
            <a:r>
              <a:rPr lang="es-ES" sz="1100" dirty="0" err="1">
                <a:solidFill>
                  <a:schemeClr val="bg1">
                    <a:lumMod val="50000"/>
                  </a:schemeClr>
                </a:solidFill>
              </a:rPr>
              <a:t>modSN-Thermotrajectory</a:t>
            </a:r>
            <a:r>
              <a:rPr lang="es-ES" sz="1100" dirty="0">
                <a:solidFill>
                  <a:schemeClr val="bg1">
                    <a:lumMod val="50000"/>
                  </a:schemeClr>
                </a:solidFill>
              </a:rPr>
              <a:t> </a:t>
            </a:r>
            <a:r>
              <a:rPr lang="es-ES" sz="1100" dirty="0" err="1">
                <a:solidFill>
                  <a:schemeClr val="bg1">
                    <a:lumMod val="50000"/>
                  </a:schemeClr>
                </a:solidFill>
              </a:rPr>
              <a:t>from</a:t>
            </a:r>
            <a:r>
              <a:rPr lang="es-ES" sz="1100" dirty="0">
                <a:solidFill>
                  <a:schemeClr val="bg1">
                    <a:lumMod val="50000"/>
                  </a:schemeClr>
                </a:solidFill>
              </a:rPr>
              <a:t> AA+GMP’21, </a:t>
            </a:r>
          </a:p>
          <a:p>
            <a:r>
              <a:rPr lang="es-ES" sz="1100" dirty="0" err="1">
                <a:solidFill>
                  <a:schemeClr val="bg1">
                    <a:lumMod val="50000"/>
                  </a:schemeClr>
                </a:solidFill>
              </a:rPr>
              <a:t>NucNet</a:t>
            </a:r>
            <a:r>
              <a:rPr lang="es-ES" sz="1100" dirty="0">
                <a:solidFill>
                  <a:schemeClr val="bg1">
                    <a:lumMod val="50000"/>
                  </a:schemeClr>
                </a:solidFill>
              </a:rPr>
              <a:t> </a:t>
            </a:r>
            <a:r>
              <a:rPr lang="es-ES" sz="1100" dirty="0" err="1">
                <a:solidFill>
                  <a:schemeClr val="bg1">
                    <a:lumMod val="50000"/>
                  </a:schemeClr>
                </a:solidFill>
              </a:rPr>
              <a:t>network</a:t>
            </a:r>
            <a:r>
              <a:rPr lang="es-ES" sz="1100" dirty="0">
                <a:solidFill>
                  <a:schemeClr val="bg1">
                    <a:lumMod val="50000"/>
                  </a:schemeClr>
                </a:solidFill>
              </a:rPr>
              <a:t> </a:t>
            </a:r>
            <a:r>
              <a:rPr lang="es-ES" sz="1100" dirty="0" err="1">
                <a:solidFill>
                  <a:schemeClr val="bg1">
                    <a:lumMod val="50000"/>
                  </a:schemeClr>
                </a:solidFill>
              </a:rPr>
              <a:t>code</a:t>
            </a:r>
            <a:r>
              <a:rPr lang="es-ES" sz="1100" dirty="0">
                <a:solidFill>
                  <a:schemeClr val="bg1">
                    <a:lumMod val="50000"/>
                  </a:schemeClr>
                </a:solidFill>
              </a:rPr>
              <a:t>, B. Meyer et al., </a:t>
            </a:r>
            <a:r>
              <a:rPr lang="es-ES" sz="1100" dirty="0" err="1">
                <a:solidFill>
                  <a:schemeClr val="bg1">
                    <a:lumMod val="50000"/>
                  </a:schemeClr>
                </a:solidFill>
              </a:rPr>
              <a:t>Clemson</a:t>
            </a:r>
            <a:r>
              <a:rPr lang="es-ES" sz="1100" dirty="0">
                <a:solidFill>
                  <a:schemeClr val="bg1">
                    <a:lumMod val="50000"/>
                  </a:schemeClr>
                </a:solidFill>
              </a:rPr>
              <a:t> </a:t>
            </a:r>
            <a:r>
              <a:rPr lang="es-ES" sz="1100" dirty="0" err="1">
                <a:solidFill>
                  <a:schemeClr val="bg1">
                    <a:lumMod val="50000"/>
                  </a:schemeClr>
                </a:solidFill>
              </a:rPr>
              <a:t>University</a:t>
            </a:r>
            <a:endParaRPr lang="es-ES" sz="1100" dirty="0">
              <a:solidFill>
                <a:schemeClr val="bg1">
                  <a:lumMod val="50000"/>
                </a:schemeClr>
              </a:solidFill>
            </a:endParaRPr>
          </a:p>
          <a:p>
            <a:r>
              <a:rPr lang="es-ES" sz="1100" dirty="0">
                <a:solidFill>
                  <a:schemeClr val="bg1">
                    <a:lumMod val="50000"/>
                  </a:schemeClr>
                </a:solidFill>
              </a:rPr>
              <a:t>FRDM+QRPA (P. </a:t>
            </a:r>
            <a:r>
              <a:rPr lang="es-ES" sz="1100" dirty="0" err="1">
                <a:solidFill>
                  <a:schemeClr val="bg1">
                    <a:lumMod val="50000"/>
                  </a:schemeClr>
                </a:solidFill>
              </a:rPr>
              <a:t>Möller</a:t>
            </a:r>
            <a:r>
              <a:rPr lang="es-ES" sz="1100" dirty="0">
                <a:solidFill>
                  <a:schemeClr val="bg1">
                    <a:lumMod val="50000"/>
                  </a:schemeClr>
                </a:solidFill>
              </a:rPr>
              <a:t>) + JINA </a:t>
            </a:r>
            <a:r>
              <a:rPr lang="es-ES" sz="1100" dirty="0" err="1">
                <a:solidFill>
                  <a:schemeClr val="bg1">
                    <a:lumMod val="50000"/>
                  </a:schemeClr>
                </a:solidFill>
              </a:rPr>
              <a:t>Reaclib</a:t>
            </a:r>
            <a:r>
              <a:rPr lang="es-ES" sz="1100" dirty="0">
                <a:solidFill>
                  <a:schemeClr val="bg1">
                    <a:lumMod val="50000"/>
                  </a:schemeClr>
                </a:solidFill>
              </a:rPr>
              <a:t> </a:t>
            </a:r>
            <a:r>
              <a:rPr lang="es-ES" sz="1100" dirty="0" err="1">
                <a:solidFill>
                  <a:schemeClr val="bg1">
                    <a:lumMod val="50000"/>
                  </a:schemeClr>
                </a:solidFill>
              </a:rPr>
              <a:t>Database</a:t>
            </a:r>
            <a:r>
              <a:rPr lang="es-ES" sz="1100" dirty="0">
                <a:solidFill>
                  <a:schemeClr val="bg1">
                    <a:lumMod val="50000"/>
                  </a:schemeClr>
                </a:solidFill>
              </a:rPr>
              <a:t> </a:t>
            </a:r>
          </a:p>
        </p:txBody>
      </p:sp>
      <p:pic>
        <p:nvPicPr>
          <p:cNvPr id="13"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4">
            <a:extLst>
              <a:ext uri="{28A0092B-C50C-407E-A947-70E740481C1C}">
                <a14:useLocalDpi xmlns:a14="http://schemas.microsoft.com/office/drawing/2010/main" val="0"/>
              </a:ext>
            </a:extLst>
          </a:blip>
          <a:srcRect l="41469" t="28443" r="51011" b="58878"/>
          <a:stretch/>
        </p:blipFill>
        <p:spPr bwMode="auto">
          <a:xfrm>
            <a:off x="11290373" y="74932"/>
            <a:ext cx="809869" cy="91110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ttp://www.ligo.org/science/GW-Overview/images/inspiral_image.jpg"/>
          <p:cNvPicPr>
            <a:picLocks noChangeAspect="1" noChangeArrowheads="1"/>
          </p:cNvPicPr>
          <p:nvPr/>
        </p:nvPicPr>
        <p:blipFill>
          <a:blip r:embed="rId5"/>
          <a:srcRect/>
          <a:stretch>
            <a:fillRect/>
          </a:stretch>
        </p:blipFill>
        <p:spPr bwMode="auto">
          <a:xfrm>
            <a:off x="6394068" y="1317420"/>
            <a:ext cx="5603591" cy="1507307"/>
          </a:xfrm>
          <a:prstGeom prst="rect">
            <a:avLst/>
          </a:prstGeom>
          <a:noFill/>
          <a:ln>
            <a:noFill/>
          </a:ln>
        </p:spPr>
      </p:pic>
    </p:spTree>
    <p:extLst>
      <p:ext uri="{BB962C8B-B14F-4D97-AF65-F5344CB8AC3E}">
        <p14:creationId xmlns:p14="http://schemas.microsoft.com/office/powerpoint/2010/main" val="628252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3">
            <a:extLst>
              <a:ext uri="{28A0092B-C50C-407E-A947-70E740481C1C}">
                <a14:useLocalDpi xmlns:a14="http://schemas.microsoft.com/office/drawing/2010/main" val="0"/>
              </a:ext>
            </a:extLst>
          </a:blip>
          <a:srcRect l="41469" t="28443" r="51011" b="58878"/>
          <a:stretch/>
        </p:blipFill>
        <p:spPr bwMode="auto">
          <a:xfrm>
            <a:off x="11290373" y="74932"/>
            <a:ext cx="809869" cy="911103"/>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2AC5E2C-7140-3554-DE36-F82E970E9DD4}"/>
              </a:ext>
            </a:extLst>
          </p:cNvPr>
          <p:cNvSpPr txBox="1"/>
          <p:nvPr/>
        </p:nvSpPr>
        <p:spPr>
          <a:xfrm>
            <a:off x="1524000" y="8530"/>
            <a:ext cx="9984812" cy="56682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r-process: How much gold is produced in one event?</a:t>
            </a:r>
          </a:p>
          <a:p>
            <a:endPar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16" name="Picture 23" descr="traj_aacold_laststep.png"/>
          <p:cNvPicPr>
            <a:picLocks noChangeAspect="1"/>
          </p:cNvPicPr>
          <p:nvPr/>
        </p:nvPicPr>
        <p:blipFill>
          <a:blip r:embed="rId4"/>
          <a:srcRect r="8965"/>
          <a:stretch>
            <a:fillRect/>
          </a:stretch>
        </p:blipFill>
        <p:spPr bwMode="auto">
          <a:xfrm>
            <a:off x="178969" y="3664121"/>
            <a:ext cx="4863640" cy="2466071"/>
          </a:xfrm>
          <a:prstGeom prst="rect">
            <a:avLst/>
          </a:prstGeom>
          <a:noFill/>
          <a:ln w="9525">
            <a:noFill/>
            <a:miter lim="800000"/>
            <a:headEnd/>
            <a:tailEnd/>
          </a:ln>
        </p:spPr>
      </p:pic>
      <p:pic>
        <p:nvPicPr>
          <p:cNvPr id="17" name="Picture 16" descr="nc_aacold_step117_aio.png"/>
          <p:cNvPicPr>
            <a:picLocks noChangeAspect="1"/>
          </p:cNvPicPr>
          <p:nvPr/>
        </p:nvPicPr>
        <p:blipFill>
          <a:blip r:embed="rId5"/>
          <a:srcRect t="7898" r="9232"/>
          <a:stretch>
            <a:fillRect/>
          </a:stretch>
        </p:blipFill>
        <p:spPr>
          <a:xfrm>
            <a:off x="142876" y="1091200"/>
            <a:ext cx="4870067" cy="2258165"/>
          </a:xfrm>
          <a:prstGeom prst="rect">
            <a:avLst/>
          </a:prstGeom>
        </p:spPr>
      </p:pic>
      <p:grpSp>
        <p:nvGrpSpPr>
          <p:cNvPr id="4" name="Group 3"/>
          <p:cNvGrpSpPr/>
          <p:nvPr/>
        </p:nvGrpSpPr>
        <p:grpSpPr>
          <a:xfrm>
            <a:off x="6351782" y="2190750"/>
            <a:ext cx="5568433" cy="2051988"/>
            <a:chOff x="7367587" y="3549390"/>
            <a:chExt cx="6141578" cy="2414588"/>
          </a:xfrm>
        </p:grpSpPr>
        <p:pic>
          <p:nvPicPr>
            <p:cNvPr id="2" name="Picture 1"/>
            <p:cNvPicPr>
              <a:picLocks noChangeAspect="1"/>
            </p:cNvPicPr>
            <p:nvPr/>
          </p:nvPicPr>
          <p:blipFill>
            <a:blip r:embed="rId6"/>
            <a:stretch>
              <a:fillRect/>
            </a:stretch>
          </p:blipFill>
          <p:spPr>
            <a:xfrm>
              <a:off x="7367587" y="3549390"/>
              <a:ext cx="3628479" cy="2414588"/>
            </a:xfrm>
            <a:prstGeom prst="rect">
              <a:avLst/>
            </a:prstGeom>
          </p:spPr>
        </p:pic>
        <p:sp>
          <p:nvSpPr>
            <p:cNvPr id="21" name="TextBox 20"/>
            <p:cNvSpPr txBox="1"/>
            <p:nvPr/>
          </p:nvSpPr>
          <p:spPr>
            <a:xfrm>
              <a:off x="11270790" y="4067432"/>
              <a:ext cx="2238375" cy="1107996"/>
            </a:xfrm>
            <a:prstGeom prst="rect">
              <a:avLst/>
            </a:prstGeom>
            <a:noFill/>
          </p:spPr>
          <p:txBody>
            <a:bodyPr wrap="square" rtlCol="0">
              <a:spAutoFit/>
            </a:bodyPr>
            <a:lstStyle/>
            <a:p>
              <a:r>
                <a:rPr lang="es-ES" sz="6600" dirty="0">
                  <a:solidFill>
                    <a:srgbClr val="FF0000"/>
                  </a:solidFill>
                </a:rPr>
                <a:t>?</a:t>
              </a:r>
            </a:p>
          </p:txBody>
        </p:sp>
      </p:grpSp>
      <p:grpSp>
        <p:nvGrpSpPr>
          <p:cNvPr id="7" name="Group 6"/>
          <p:cNvGrpSpPr/>
          <p:nvPr/>
        </p:nvGrpSpPr>
        <p:grpSpPr>
          <a:xfrm>
            <a:off x="6516406" y="4310207"/>
            <a:ext cx="5788709" cy="2198428"/>
            <a:chOff x="6516406" y="4310207"/>
            <a:chExt cx="5788709" cy="2198428"/>
          </a:xfrm>
        </p:grpSpPr>
        <p:pic>
          <p:nvPicPr>
            <p:cNvPr id="6" name="Picture 5"/>
            <p:cNvPicPr>
              <a:picLocks noChangeAspect="1"/>
            </p:cNvPicPr>
            <p:nvPr/>
          </p:nvPicPr>
          <p:blipFill>
            <a:blip r:embed="rId7"/>
            <a:stretch>
              <a:fillRect/>
            </a:stretch>
          </p:blipFill>
          <p:spPr>
            <a:xfrm>
              <a:off x="6516406" y="4310207"/>
              <a:ext cx="3333880" cy="2198428"/>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6" name="TextBox 25"/>
            <p:cNvSpPr txBox="1"/>
            <p:nvPr/>
          </p:nvSpPr>
          <p:spPr>
            <a:xfrm>
              <a:off x="10275630" y="4626291"/>
              <a:ext cx="2029485" cy="941608"/>
            </a:xfrm>
            <a:prstGeom prst="rect">
              <a:avLst/>
            </a:prstGeom>
            <a:noFill/>
          </p:spPr>
          <p:txBody>
            <a:bodyPr wrap="square" rtlCol="0">
              <a:spAutoFit/>
            </a:bodyPr>
            <a:lstStyle/>
            <a:p>
              <a:r>
                <a:rPr lang="es-ES" sz="6600" dirty="0">
                  <a:solidFill>
                    <a:srgbClr val="FF0000"/>
                  </a:solidFill>
                </a:rPr>
                <a:t>?</a:t>
              </a:r>
            </a:p>
          </p:txBody>
        </p:sp>
      </p:grpSp>
      <p:grpSp>
        <p:nvGrpSpPr>
          <p:cNvPr id="8" name="Group 7"/>
          <p:cNvGrpSpPr/>
          <p:nvPr/>
        </p:nvGrpSpPr>
        <p:grpSpPr>
          <a:xfrm>
            <a:off x="7131989" y="895614"/>
            <a:ext cx="3915517" cy="1425097"/>
            <a:chOff x="7131989" y="895614"/>
            <a:chExt cx="3915517" cy="1425097"/>
          </a:xfrm>
        </p:grpSpPr>
        <p:sp>
          <p:nvSpPr>
            <p:cNvPr id="3" name="TextBox 2"/>
            <p:cNvSpPr txBox="1"/>
            <p:nvPr/>
          </p:nvSpPr>
          <p:spPr>
            <a:xfrm>
              <a:off x="9373511" y="1145280"/>
              <a:ext cx="1673995" cy="748115"/>
            </a:xfrm>
            <a:prstGeom prst="rect">
              <a:avLst/>
            </a:prstGeom>
            <a:noFill/>
          </p:spPr>
          <p:txBody>
            <a:bodyPr wrap="square" rtlCol="0">
              <a:spAutoFit/>
            </a:bodyPr>
            <a:lstStyle/>
            <a:p>
              <a:r>
                <a:rPr lang="es-ES" sz="6600" dirty="0">
                  <a:solidFill>
                    <a:srgbClr val="FF0000"/>
                  </a:solidFill>
                </a:rPr>
                <a:t>?</a:t>
              </a:r>
            </a:p>
          </p:txBody>
        </p:sp>
        <p:pic>
          <p:nvPicPr>
            <p:cNvPr id="32772" name="Picture 4" descr="Un agricultor descubre 150 toneladas de oro en su terreno y el hallazgo  queda en manos del Estado - Libertad Digital"/>
            <p:cNvPicPr>
              <a:picLocks noChangeAspect="1" noChangeArrowheads="1"/>
            </p:cNvPicPr>
            <p:nvPr/>
          </p:nvPicPr>
          <p:blipFill rotWithShape="1">
            <a:blip r:embed="rId8">
              <a:extLst>
                <a:ext uri="{28A0092B-C50C-407E-A947-70E740481C1C}">
                  <a14:useLocalDpi xmlns:a14="http://schemas.microsoft.com/office/drawing/2010/main" val="0"/>
                </a:ext>
              </a:extLst>
            </a:blip>
            <a:srcRect t="10943" r="39678"/>
            <a:stretch/>
          </p:blipFill>
          <p:spPr bwMode="auto">
            <a:xfrm>
              <a:off x="7131989" y="895614"/>
              <a:ext cx="1729448" cy="14250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pic>
        <p:nvPicPr>
          <p:cNvPr id="38" name="Picture 2" descr="http://www.ligo.org/science/GW-Overview/images/inspiral_image.jpg"/>
          <p:cNvPicPr>
            <a:picLocks noChangeAspect="1" noChangeArrowheads="1"/>
          </p:cNvPicPr>
          <p:nvPr/>
        </p:nvPicPr>
        <p:blipFill>
          <a:blip r:embed="rId9"/>
          <a:srcRect/>
          <a:stretch>
            <a:fillRect/>
          </a:stretch>
        </p:blipFill>
        <p:spPr bwMode="auto">
          <a:xfrm>
            <a:off x="791396" y="575354"/>
            <a:ext cx="2914813" cy="784054"/>
          </a:xfrm>
          <a:prstGeom prst="rect">
            <a:avLst/>
          </a:prstGeom>
          <a:noFill/>
          <a:ln>
            <a:noFill/>
          </a:ln>
        </p:spPr>
      </p:pic>
    </p:spTree>
    <p:extLst>
      <p:ext uri="{BB962C8B-B14F-4D97-AF65-F5344CB8AC3E}">
        <p14:creationId xmlns:p14="http://schemas.microsoft.com/office/powerpoint/2010/main" val="47743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718" y="892494"/>
            <a:ext cx="1828230" cy="1809948"/>
          </a:xfrm>
          <a:prstGeom prst="rect">
            <a:avLst/>
          </a:prstGeom>
        </p:spPr>
      </p:pic>
      <p:sp>
        <p:nvSpPr>
          <p:cNvPr id="25" name="TextBox 24"/>
          <p:cNvSpPr txBox="1"/>
          <p:nvPr/>
        </p:nvSpPr>
        <p:spPr bwMode="auto">
          <a:xfrm>
            <a:off x="5155632" y="3134477"/>
            <a:ext cx="2254818" cy="954107"/>
          </a:xfrm>
          <a:prstGeom prst="rect">
            <a:avLst/>
          </a:prstGeom>
          <a:noFill/>
          <a:ln w="9525">
            <a:noFill/>
            <a:miter lim="800000"/>
            <a:headEnd/>
            <a:tailEnd/>
          </a:ln>
          <a:effectLst/>
        </p:spPr>
        <p:txBody>
          <a:bodyPr wrap="square" rtlCol="0">
            <a:spAutoFit/>
          </a:bodyPr>
          <a:lstStyle/>
          <a:p>
            <a:pPr algn="ctr">
              <a:spcBef>
                <a:spcPct val="50000"/>
              </a:spcBef>
            </a:pPr>
            <a:r>
              <a:rPr lang="es-ES" sz="2800" dirty="0">
                <a:solidFill>
                  <a:schemeClr val="accent2"/>
                </a:solidFill>
              </a:rPr>
              <a:t>&gt;10 x </a:t>
            </a:r>
            <a:r>
              <a:rPr lang="es-ES" sz="2800" dirty="0" err="1">
                <a:solidFill>
                  <a:schemeClr val="accent2"/>
                </a:solidFill>
              </a:rPr>
              <a:t>Planet</a:t>
            </a:r>
            <a:r>
              <a:rPr lang="es-ES" sz="2800" dirty="0">
                <a:solidFill>
                  <a:schemeClr val="accent2"/>
                </a:solidFill>
              </a:rPr>
              <a:t> </a:t>
            </a:r>
            <a:r>
              <a:rPr lang="es-ES" sz="2800" dirty="0" err="1">
                <a:solidFill>
                  <a:schemeClr val="accent2"/>
                </a:solidFill>
              </a:rPr>
              <a:t>Earth</a:t>
            </a:r>
            <a:r>
              <a:rPr lang="es-ES" sz="2800" dirty="0">
                <a:solidFill>
                  <a:schemeClr val="accent2"/>
                </a:solidFill>
              </a:rPr>
              <a:t>’ </a:t>
            </a:r>
            <a:r>
              <a:rPr lang="es-ES" sz="2800" dirty="0" err="1">
                <a:solidFill>
                  <a:schemeClr val="accent2"/>
                </a:solidFill>
              </a:rPr>
              <a:t>weight</a:t>
            </a:r>
            <a:endParaRPr lang="es-ES" sz="2800" dirty="0">
              <a:solidFill>
                <a:schemeClr val="accent2"/>
              </a:solidFill>
            </a:endParaRPr>
          </a:p>
        </p:txBody>
      </p:sp>
      <p:sp>
        <p:nvSpPr>
          <p:cNvPr id="22" name="TextBox 21">
            <a:extLst>
              <a:ext uri="{FF2B5EF4-FFF2-40B4-BE49-F238E27FC236}">
                <a16:creationId xmlns:a16="http://schemas.microsoft.com/office/drawing/2014/main" id="{92AC5E2C-7140-3554-DE36-F82E970E9DD4}"/>
              </a:ext>
            </a:extLst>
          </p:cNvPr>
          <p:cNvSpPr txBox="1"/>
          <p:nvPr/>
        </p:nvSpPr>
        <p:spPr>
          <a:xfrm>
            <a:off x="1524000" y="8530"/>
            <a:ext cx="9984812" cy="56682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r-process: How much gold is produced in one event?</a:t>
            </a:r>
          </a:p>
          <a:p>
            <a:endPar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7"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4">
            <a:extLst>
              <a:ext uri="{28A0092B-C50C-407E-A947-70E740481C1C}">
                <a14:useLocalDpi xmlns:a14="http://schemas.microsoft.com/office/drawing/2010/main" val="0"/>
              </a:ext>
            </a:extLst>
          </a:blip>
          <a:srcRect l="41469" t="28443" r="51011" b="58878"/>
          <a:stretch/>
        </p:blipFill>
        <p:spPr bwMode="auto">
          <a:xfrm>
            <a:off x="11290373" y="74932"/>
            <a:ext cx="809869" cy="91110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892" y="844559"/>
            <a:ext cx="1828230" cy="1809948"/>
          </a:xfrm>
          <a:prstGeom prst="rect">
            <a:avLst/>
          </a:prstGeom>
        </p:spPr>
      </p:pic>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9024" y="892494"/>
            <a:ext cx="1828230" cy="1809948"/>
          </a:xfrm>
          <a:prstGeom prst="rect">
            <a:avLst/>
          </a:prstGeom>
        </p:spPr>
      </p:pic>
      <p:pic>
        <p:nvPicPr>
          <p:cNvPr id="31" name="Picture 3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9737" y="2812201"/>
            <a:ext cx="1828230" cy="1809948"/>
          </a:xfrm>
          <a:prstGeom prst="rect">
            <a:avLst/>
          </a:prstGeom>
        </p:spPr>
      </p:pic>
      <p:pic>
        <p:nvPicPr>
          <p:cNvPr id="32" name="Picture 3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8115" y="2730708"/>
            <a:ext cx="1828230" cy="1809948"/>
          </a:xfrm>
          <a:prstGeom prst="rect">
            <a:avLst/>
          </a:prstGeom>
        </p:spPr>
      </p:pic>
      <p:pic>
        <p:nvPicPr>
          <p:cNvPr id="33" name="Picture 3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0536" y="1052437"/>
            <a:ext cx="1828230" cy="1809948"/>
          </a:xfrm>
          <a:prstGeom prst="rect">
            <a:avLst/>
          </a:prstGeom>
        </p:spPr>
      </p:pic>
      <p:pic>
        <p:nvPicPr>
          <p:cNvPr id="34" name="Picture 3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885" y="4733661"/>
            <a:ext cx="1828230" cy="1809948"/>
          </a:xfrm>
          <a:prstGeom prst="rect">
            <a:avLst/>
          </a:prstGeom>
        </p:spPr>
      </p:pic>
      <p:pic>
        <p:nvPicPr>
          <p:cNvPr id="35" name="Picture 3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4366" y="4809537"/>
            <a:ext cx="1828230" cy="1809948"/>
          </a:xfrm>
          <a:prstGeom prst="rect">
            <a:avLst/>
          </a:prstGeom>
        </p:spPr>
      </p:pic>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9984" y="4540656"/>
            <a:ext cx="1828230" cy="1809948"/>
          </a:xfrm>
          <a:prstGeom prst="rect">
            <a:avLst/>
          </a:prstGeom>
        </p:spPr>
      </p:pic>
      <p:pic>
        <p:nvPicPr>
          <p:cNvPr id="37" name="Picture 3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67077" y="4838008"/>
            <a:ext cx="1828230" cy="1809948"/>
          </a:xfrm>
          <a:prstGeom prst="rect">
            <a:avLst/>
          </a:prstGeom>
        </p:spPr>
      </p:pic>
    </p:spTree>
    <p:extLst>
      <p:ext uri="{BB962C8B-B14F-4D97-AF65-F5344CB8AC3E}">
        <p14:creationId xmlns:p14="http://schemas.microsoft.com/office/powerpoint/2010/main" val="605105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30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30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3000"/>
                                        <p:tgtEl>
                                          <p:spTgt spid="31"/>
                                        </p:tgtEl>
                                      </p:cBhvr>
                                    </p:animEffect>
                                  </p:childTnLst>
                                </p:cTn>
                              </p:par>
                              <p:par>
                                <p:cTn id="17" presetID="10" presetClass="entr" presetSubtype="0" fill="hold"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3000"/>
                                        <p:tgtEl>
                                          <p:spTgt spid="32"/>
                                        </p:tgtEl>
                                      </p:cBhvr>
                                    </p:animEffect>
                                  </p:childTnLst>
                                </p:cTn>
                              </p:par>
                              <p:par>
                                <p:cTn id="20" presetID="10" presetClass="entr" presetSubtype="0" fill="hold" nodeType="with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3000"/>
                                        <p:tgtEl>
                                          <p:spTgt spid="33"/>
                                        </p:tgtEl>
                                      </p:cBhvr>
                                    </p:animEffect>
                                  </p:childTnLst>
                                </p:cTn>
                              </p:par>
                              <p:par>
                                <p:cTn id="23" presetID="10" presetClass="entr" presetSubtype="0" fill="hold" nodeType="withEffect">
                                  <p:stCondLst>
                                    <p:cond delay="0"/>
                                  </p:stCondLst>
                                  <p:childTnLst>
                                    <p:set>
                                      <p:cBhvr>
                                        <p:cTn id="24" dur="1" fill="hold">
                                          <p:stCondLst>
                                            <p:cond delay="0"/>
                                          </p:stCondLst>
                                        </p:cTn>
                                        <p:tgtEl>
                                          <p:spTgt spid="34"/>
                                        </p:tgtEl>
                                        <p:attrNameLst>
                                          <p:attrName>style.visibility</p:attrName>
                                        </p:attrNameLst>
                                      </p:cBhvr>
                                      <p:to>
                                        <p:strVal val="visible"/>
                                      </p:to>
                                    </p:set>
                                    <p:animEffect transition="in" filter="fade">
                                      <p:cBhvr>
                                        <p:cTn id="25" dur="3000"/>
                                        <p:tgtEl>
                                          <p:spTgt spid="34"/>
                                        </p:tgtEl>
                                      </p:cBhvr>
                                    </p:animEffect>
                                  </p:childTnLst>
                                </p:cTn>
                              </p:par>
                              <p:par>
                                <p:cTn id="26" presetID="10" presetClass="entr" presetSubtype="0" fill="hold" nodeType="withEffect">
                                  <p:stCondLst>
                                    <p:cond delay="0"/>
                                  </p:stCondLst>
                                  <p:childTnLst>
                                    <p:set>
                                      <p:cBhvr>
                                        <p:cTn id="27" dur="1" fill="hold">
                                          <p:stCondLst>
                                            <p:cond delay="0"/>
                                          </p:stCondLst>
                                        </p:cTn>
                                        <p:tgtEl>
                                          <p:spTgt spid="35"/>
                                        </p:tgtEl>
                                        <p:attrNameLst>
                                          <p:attrName>style.visibility</p:attrName>
                                        </p:attrNameLst>
                                      </p:cBhvr>
                                      <p:to>
                                        <p:strVal val="visible"/>
                                      </p:to>
                                    </p:set>
                                    <p:animEffect transition="in" filter="fade">
                                      <p:cBhvr>
                                        <p:cTn id="28" dur="3000"/>
                                        <p:tgtEl>
                                          <p:spTgt spid="35"/>
                                        </p:tgtEl>
                                      </p:cBhvr>
                                    </p:animEffect>
                                  </p:childTnLst>
                                </p:cTn>
                              </p:par>
                              <p:par>
                                <p:cTn id="29" presetID="10" presetClass="entr" presetSubtype="0" fill="hold" nodeType="withEffect">
                                  <p:stCondLst>
                                    <p:cond delay="0"/>
                                  </p:stCondLst>
                                  <p:childTnLst>
                                    <p:set>
                                      <p:cBhvr>
                                        <p:cTn id="30" dur="1" fill="hold">
                                          <p:stCondLst>
                                            <p:cond delay="0"/>
                                          </p:stCondLst>
                                        </p:cTn>
                                        <p:tgtEl>
                                          <p:spTgt spid="36"/>
                                        </p:tgtEl>
                                        <p:attrNameLst>
                                          <p:attrName>style.visibility</p:attrName>
                                        </p:attrNameLst>
                                      </p:cBhvr>
                                      <p:to>
                                        <p:strVal val="visible"/>
                                      </p:to>
                                    </p:set>
                                    <p:animEffect transition="in" filter="fade">
                                      <p:cBhvr>
                                        <p:cTn id="31" dur="3000"/>
                                        <p:tgtEl>
                                          <p:spTgt spid="36"/>
                                        </p:tgtEl>
                                      </p:cBhvr>
                                    </p:animEffect>
                                  </p:childTnLst>
                                </p:cTn>
                              </p:par>
                              <p:par>
                                <p:cTn id="32" presetID="10" presetClass="entr" presetSubtype="0" fill="hold" nodeType="withEffect">
                                  <p:stCondLst>
                                    <p:cond delay="0"/>
                                  </p:stCondLst>
                                  <p:childTnLst>
                                    <p:set>
                                      <p:cBhvr>
                                        <p:cTn id="33" dur="1" fill="hold">
                                          <p:stCondLst>
                                            <p:cond delay="0"/>
                                          </p:stCondLst>
                                        </p:cTn>
                                        <p:tgtEl>
                                          <p:spTgt spid="37"/>
                                        </p:tgtEl>
                                        <p:attrNameLst>
                                          <p:attrName>style.visibility</p:attrName>
                                        </p:attrNameLst>
                                      </p:cBhvr>
                                      <p:to>
                                        <p:strVal val="visible"/>
                                      </p:to>
                                    </p:set>
                                    <p:animEffect transition="in" filter="fade">
                                      <p:cBhvr>
                                        <p:cTn id="34" dur="3000"/>
                                        <p:tgtEl>
                                          <p:spTgt spid="3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3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9524" y="1279525"/>
            <a:ext cx="1828230" cy="1809948"/>
          </a:xfrm>
          <a:prstGeom prst="rect">
            <a:avLst/>
          </a:prstGeom>
        </p:spPr>
      </p:pic>
      <p:sp>
        <p:nvSpPr>
          <p:cNvPr id="25" name="TextBox 24"/>
          <p:cNvSpPr txBox="1"/>
          <p:nvPr/>
        </p:nvSpPr>
        <p:spPr bwMode="auto">
          <a:xfrm>
            <a:off x="4727007" y="3524237"/>
            <a:ext cx="2858924" cy="707886"/>
          </a:xfrm>
          <a:prstGeom prst="rect">
            <a:avLst/>
          </a:prstGeom>
          <a:noFill/>
          <a:ln w="9525">
            <a:noFill/>
            <a:miter lim="800000"/>
            <a:headEnd/>
            <a:tailEnd/>
          </a:ln>
          <a:effectLst/>
        </p:spPr>
        <p:txBody>
          <a:bodyPr wrap="square" rtlCol="0">
            <a:spAutoFit/>
          </a:bodyPr>
          <a:lstStyle/>
          <a:p>
            <a:pPr algn="ctr">
              <a:spcBef>
                <a:spcPct val="50000"/>
              </a:spcBef>
            </a:pPr>
            <a:r>
              <a:rPr lang="es-ES" sz="2000" dirty="0" err="1">
                <a:solidFill>
                  <a:schemeClr val="accent2"/>
                </a:solidFill>
              </a:rPr>
              <a:t>Approx</a:t>
            </a:r>
            <a:r>
              <a:rPr lang="es-ES" sz="2000" dirty="0">
                <a:solidFill>
                  <a:schemeClr val="accent2"/>
                </a:solidFill>
              </a:rPr>
              <a:t>. 10x </a:t>
            </a:r>
            <a:r>
              <a:rPr lang="es-ES" sz="2000" dirty="0" err="1">
                <a:solidFill>
                  <a:schemeClr val="accent2"/>
                </a:solidFill>
              </a:rPr>
              <a:t>weight</a:t>
            </a:r>
            <a:r>
              <a:rPr lang="es-ES" sz="2000" dirty="0">
                <a:solidFill>
                  <a:schemeClr val="accent2"/>
                </a:solidFill>
              </a:rPr>
              <a:t> of </a:t>
            </a:r>
            <a:r>
              <a:rPr lang="es-ES" sz="2000" dirty="0" err="1">
                <a:solidFill>
                  <a:schemeClr val="accent2"/>
                </a:solidFill>
              </a:rPr>
              <a:t>Planet</a:t>
            </a:r>
            <a:r>
              <a:rPr lang="es-ES" sz="2000" dirty="0">
                <a:solidFill>
                  <a:schemeClr val="accent2"/>
                </a:solidFill>
              </a:rPr>
              <a:t> </a:t>
            </a:r>
            <a:r>
              <a:rPr lang="es-ES" sz="2000" dirty="0" err="1">
                <a:solidFill>
                  <a:schemeClr val="accent2"/>
                </a:solidFill>
              </a:rPr>
              <a:t>Earth</a:t>
            </a:r>
            <a:endParaRPr lang="es-ES" sz="2000" dirty="0">
              <a:solidFill>
                <a:schemeClr val="accent2"/>
              </a:solidFill>
            </a:endParaRPr>
          </a:p>
        </p:txBody>
      </p:sp>
      <p:sp>
        <p:nvSpPr>
          <p:cNvPr id="22" name="TextBox 21">
            <a:extLst>
              <a:ext uri="{FF2B5EF4-FFF2-40B4-BE49-F238E27FC236}">
                <a16:creationId xmlns:a16="http://schemas.microsoft.com/office/drawing/2014/main" id="{92AC5E2C-7140-3554-DE36-F82E970E9DD4}"/>
              </a:ext>
            </a:extLst>
          </p:cNvPr>
          <p:cNvSpPr txBox="1"/>
          <p:nvPr/>
        </p:nvSpPr>
        <p:spPr>
          <a:xfrm>
            <a:off x="1524000" y="8530"/>
            <a:ext cx="9984812" cy="56682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r-process: Half of the abundances of heavy elements</a:t>
            </a:r>
          </a:p>
          <a:p>
            <a:endPar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7"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4">
            <a:extLst>
              <a:ext uri="{28A0092B-C50C-407E-A947-70E740481C1C}">
                <a14:useLocalDpi xmlns:a14="http://schemas.microsoft.com/office/drawing/2010/main" val="0"/>
              </a:ext>
            </a:extLst>
          </a:blip>
          <a:srcRect l="41469" t="28443" r="51011" b="58878"/>
          <a:stretch/>
        </p:blipFill>
        <p:spPr bwMode="auto">
          <a:xfrm>
            <a:off x="11290373" y="74932"/>
            <a:ext cx="809869" cy="91110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8572" y="1279525"/>
            <a:ext cx="1828230" cy="1809948"/>
          </a:xfrm>
          <a:prstGeom prst="rect">
            <a:avLst/>
          </a:prstGeom>
        </p:spPr>
      </p:pic>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2784" y="1207646"/>
            <a:ext cx="1828230" cy="1809948"/>
          </a:xfrm>
          <a:prstGeom prst="rect">
            <a:avLst/>
          </a:prstGeom>
        </p:spPr>
      </p:pic>
      <p:pic>
        <p:nvPicPr>
          <p:cNvPr id="31" name="Picture 3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5931" y="3019582"/>
            <a:ext cx="1828230" cy="1809948"/>
          </a:xfrm>
          <a:prstGeom prst="rect">
            <a:avLst/>
          </a:prstGeom>
        </p:spPr>
      </p:pic>
      <p:pic>
        <p:nvPicPr>
          <p:cNvPr id="32" name="Picture 3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4048" y="3058329"/>
            <a:ext cx="1828230" cy="1809948"/>
          </a:xfrm>
          <a:prstGeom prst="rect">
            <a:avLst/>
          </a:prstGeom>
        </p:spPr>
      </p:pic>
      <p:pic>
        <p:nvPicPr>
          <p:cNvPr id="33" name="Picture 3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6051" y="1294177"/>
            <a:ext cx="1828230" cy="1809948"/>
          </a:xfrm>
          <a:prstGeom prst="rect">
            <a:avLst/>
          </a:prstGeom>
        </p:spPr>
      </p:pic>
      <p:pic>
        <p:nvPicPr>
          <p:cNvPr id="34" name="Picture 3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8222" y="4809861"/>
            <a:ext cx="1828230" cy="1809948"/>
          </a:xfrm>
          <a:prstGeom prst="rect">
            <a:avLst/>
          </a:prstGeom>
        </p:spPr>
      </p:pic>
      <p:pic>
        <p:nvPicPr>
          <p:cNvPr id="35" name="Picture 3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892" y="4809861"/>
            <a:ext cx="1828230" cy="1809948"/>
          </a:xfrm>
          <a:prstGeom prst="rect">
            <a:avLst/>
          </a:prstGeom>
        </p:spPr>
      </p:pic>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4002" y="4838008"/>
            <a:ext cx="1828230" cy="1809948"/>
          </a:xfrm>
          <a:prstGeom prst="rect">
            <a:avLst/>
          </a:prstGeom>
        </p:spPr>
      </p:pic>
      <p:pic>
        <p:nvPicPr>
          <p:cNvPr id="37" name="Picture 3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1908" y="4931029"/>
            <a:ext cx="1828230" cy="1809948"/>
          </a:xfrm>
          <a:prstGeom prst="rect">
            <a:avLst/>
          </a:prstGeom>
        </p:spPr>
      </p:pic>
      <p:pic>
        <p:nvPicPr>
          <p:cNvPr id="35842" name="Picture 2" descr="Imagine the Univers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02938" y="839108"/>
            <a:ext cx="8809546" cy="6018892"/>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5095716" y="986035"/>
            <a:ext cx="6242844" cy="5815693"/>
          </a:xfrm>
          <a:prstGeom prst="ellipse">
            <a:avLst/>
          </a:prstGeom>
          <a:noFill/>
          <a:ln>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73264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9524" y="1279525"/>
            <a:ext cx="1828230" cy="1809948"/>
          </a:xfrm>
          <a:prstGeom prst="rect">
            <a:avLst/>
          </a:prstGeom>
        </p:spPr>
      </p:pic>
      <p:sp>
        <p:nvSpPr>
          <p:cNvPr id="25" name="TextBox 24"/>
          <p:cNvSpPr txBox="1"/>
          <p:nvPr/>
        </p:nvSpPr>
        <p:spPr bwMode="auto">
          <a:xfrm>
            <a:off x="4727007" y="3524237"/>
            <a:ext cx="2858924" cy="707886"/>
          </a:xfrm>
          <a:prstGeom prst="rect">
            <a:avLst/>
          </a:prstGeom>
          <a:noFill/>
          <a:ln w="9525">
            <a:noFill/>
            <a:miter lim="800000"/>
            <a:headEnd/>
            <a:tailEnd/>
          </a:ln>
          <a:effectLst/>
        </p:spPr>
        <p:txBody>
          <a:bodyPr wrap="square" rtlCol="0">
            <a:spAutoFit/>
          </a:bodyPr>
          <a:lstStyle/>
          <a:p>
            <a:pPr algn="ctr">
              <a:spcBef>
                <a:spcPct val="50000"/>
              </a:spcBef>
            </a:pPr>
            <a:r>
              <a:rPr lang="es-ES" sz="2000" dirty="0" err="1">
                <a:solidFill>
                  <a:schemeClr val="accent2"/>
                </a:solidFill>
              </a:rPr>
              <a:t>Approx</a:t>
            </a:r>
            <a:r>
              <a:rPr lang="es-ES" sz="2000" dirty="0">
                <a:solidFill>
                  <a:schemeClr val="accent2"/>
                </a:solidFill>
              </a:rPr>
              <a:t>. 10x </a:t>
            </a:r>
            <a:r>
              <a:rPr lang="es-ES" sz="2000" dirty="0" err="1">
                <a:solidFill>
                  <a:schemeClr val="accent2"/>
                </a:solidFill>
              </a:rPr>
              <a:t>weight</a:t>
            </a:r>
            <a:r>
              <a:rPr lang="es-ES" sz="2000" dirty="0">
                <a:solidFill>
                  <a:schemeClr val="accent2"/>
                </a:solidFill>
              </a:rPr>
              <a:t> of </a:t>
            </a:r>
            <a:r>
              <a:rPr lang="es-ES" sz="2000" dirty="0" err="1">
                <a:solidFill>
                  <a:schemeClr val="accent2"/>
                </a:solidFill>
              </a:rPr>
              <a:t>Planet</a:t>
            </a:r>
            <a:r>
              <a:rPr lang="es-ES" sz="2000" dirty="0">
                <a:solidFill>
                  <a:schemeClr val="accent2"/>
                </a:solidFill>
              </a:rPr>
              <a:t> </a:t>
            </a:r>
            <a:r>
              <a:rPr lang="es-ES" sz="2000" dirty="0" err="1">
                <a:solidFill>
                  <a:schemeClr val="accent2"/>
                </a:solidFill>
              </a:rPr>
              <a:t>Earth</a:t>
            </a:r>
            <a:endParaRPr lang="es-ES" sz="2000" dirty="0">
              <a:solidFill>
                <a:schemeClr val="accent2"/>
              </a:solidFill>
            </a:endParaRPr>
          </a:p>
        </p:txBody>
      </p:sp>
      <p:sp>
        <p:nvSpPr>
          <p:cNvPr id="22" name="TextBox 21">
            <a:extLst>
              <a:ext uri="{FF2B5EF4-FFF2-40B4-BE49-F238E27FC236}">
                <a16:creationId xmlns:a16="http://schemas.microsoft.com/office/drawing/2014/main" id="{92AC5E2C-7140-3554-DE36-F82E970E9DD4}"/>
              </a:ext>
            </a:extLst>
          </p:cNvPr>
          <p:cNvSpPr txBox="1"/>
          <p:nvPr/>
        </p:nvSpPr>
        <p:spPr>
          <a:xfrm>
            <a:off x="1524000" y="8530"/>
            <a:ext cx="9984812" cy="56682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s-process: The other half of the observed abundances</a:t>
            </a:r>
          </a:p>
          <a:p>
            <a:endPar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7"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4">
            <a:extLst>
              <a:ext uri="{28A0092B-C50C-407E-A947-70E740481C1C}">
                <a14:useLocalDpi xmlns:a14="http://schemas.microsoft.com/office/drawing/2010/main" val="0"/>
              </a:ext>
            </a:extLst>
          </a:blip>
          <a:srcRect l="41469" t="28443" r="51011" b="58878"/>
          <a:stretch/>
        </p:blipFill>
        <p:spPr bwMode="auto">
          <a:xfrm>
            <a:off x="11290373" y="74932"/>
            <a:ext cx="809869" cy="91110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8572" y="1279525"/>
            <a:ext cx="1828230" cy="1809948"/>
          </a:xfrm>
          <a:prstGeom prst="rect">
            <a:avLst/>
          </a:prstGeom>
        </p:spPr>
      </p:pic>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2784" y="1207646"/>
            <a:ext cx="1828230" cy="1809948"/>
          </a:xfrm>
          <a:prstGeom prst="rect">
            <a:avLst/>
          </a:prstGeom>
        </p:spPr>
      </p:pic>
      <p:pic>
        <p:nvPicPr>
          <p:cNvPr id="31" name="Picture 3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5931" y="3019582"/>
            <a:ext cx="1828230" cy="1809948"/>
          </a:xfrm>
          <a:prstGeom prst="rect">
            <a:avLst/>
          </a:prstGeom>
        </p:spPr>
      </p:pic>
      <p:pic>
        <p:nvPicPr>
          <p:cNvPr id="32" name="Picture 3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4048" y="3058329"/>
            <a:ext cx="1828230" cy="1809948"/>
          </a:xfrm>
          <a:prstGeom prst="rect">
            <a:avLst/>
          </a:prstGeom>
        </p:spPr>
      </p:pic>
      <p:pic>
        <p:nvPicPr>
          <p:cNvPr id="33" name="Picture 3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6051" y="1294177"/>
            <a:ext cx="1828230" cy="1809948"/>
          </a:xfrm>
          <a:prstGeom prst="rect">
            <a:avLst/>
          </a:prstGeom>
        </p:spPr>
      </p:pic>
      <p:pic>
        <p:nvPicPr>
          <p:cNvPr id="34" name="Picture 3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8222" y="4809861"/>
            <a:ext cx="1828230" cy="1809948"/>
          </a:xfrm>
          <a:prstGeom prst="rect">
            <a:avLst/>
          </a:prstGeom>
        </p:spPr>
      </p:pic>
      <p:pic>
        <p:nvPicPr>
          <p:cNvPr id="35" name="Picture 3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892" y="4809861"/>
            <a:ext cx="1828230" cy="1809948"/>
          </a:xfrm>
          <a:prstGeom prst="rect">
            <a:avLst/>
          </a:prstGeom>
        </p:spPr>
      </p:pic>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4002" y="4838008"/>
            <a:ext cx="1828230" cy="1809948"/>
          </a:xfrm>
          <a:prstGeom prst="rect">
            <a:avLst/>
          </a:prstGeom>
        </p:spPr>
      </p:pic>
      <p:pic>
        <p:nvPicPr>
          <p:cNvPr id="37" name="Picture 3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1908" y="4931029"/>
            <a:ext cx="1828230" cy="1809948"/>
          </a:xfrm>
          <a:prstGeom prst="rect">
            <a:avLst/>
          </a:prstGeom>
        </p:spPr>
      </p:pic>
      <p:pic>
        <p:nvPicPr>
          <p:cNvPr id="35842" name="Picture 2" descr="Imagine the Univers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02938" y="839108"/>
            <a:ext cx="8809546" cy="6018892"/>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1200525" y="925284"/>
            <a:ext cx="6242844" cy="5815693"/>
          </a:xfrm>
          <a:prstGeom prst="ellipse">
            <a:avLst/>
          </a:prstGeom>
          <a:noFill/>
          <a:ln>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04897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bla_nuclidos.png"/>
          <p:cNvPicPr>
            <a:picLocks noChangeAspect="1"/>
          </p:cNvPicPr>
          <p:nvPr/>
        </p:nvPicPr>
        <p:blipFill>
          <a:blip r:embed="rId2"/>
          <a:stretch>
            <a:fillRect/>
          </a:stretch>
        </p:blipFill>
        <p:spPr>
          <a:xfrm>
            <a:off x="1524000" y="4"/>
            <a:ext cx="9144000" cy="6958853"/>
          </a:xfrm>
          <a:prstGeom prst="rect">
            <a:avLst/>
          </a:prstGeom>
        </p:spPr>
      </p:pic>
      <p:grpSp>
        <p:nvGrpSpPr>
          <p:cNvPr id="5" name="Group 4"/>
          <p:cNvGrpSpPr/>
          <p:nvPr/>
        </p:nvGrpSpPr>
        <p:grpSpPr>
          <a:xfrm>
            <a:off x="1886179" y="154841"/>
            <a:ext cx="3209697" cy="2283559"/>
            <a:chOff x="90676" y="167350"/>
            <a:chExt cx="2429017" cy="1558116"/>
          </a:xfrm>
        </p:grpSpPr>
        <p:pic>
          <p:nvPicPr>
            <p:cNvPr id="24" name="Picture 23"/>
            <p:cNvPicPr>
              <a:picLocks noChangeAspect="1"/>
            </p:cNvPicPr>
            <p:nvPr/>
          </p:nvPicPr>
          <p:blipFill>
            <a:blip r:embed="rId3"/>
            <a:stretch>
              <a:fillRect/>
            </a:stretch>
          </p:blipFill>
          <p:spPr>
            <a:xfrm>
              <a:off x="90676" y="167350"/>
              <a:ext cx="2429017" cy="986618"/>
            </a:xfrm>
            <a:prstGeom prst="rect">
              <a:avLst/>
            </a:prstGeom>
          </p:spPr>
        </p:pic>
        <p:pic>
          <p:nvPicPr>
            <p:cNvPr id="28674" name="Picture 2" descr="https://images.theconversation.com/files/217061/original/file-20180501-135814-1bplcdr.png?ixlib=rb-1.1.0&amp;q=45&amp;auto=format&amp;w=754&amp;fit=cli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76" y="1201528"/>
              <a:ext cx="2429017" cy="523938"/>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Picture 2"/>
          <p:cNvPicPr>
            <a:picLocks noChangeAspect="1"/>
          </p:cNvPicPr>
          <p:nvPr/>
        </p:nvPicPr>
        <p:blipFill>
          <a:blip r:embed="rId5"/>
          <a:stretch>
            <a:fillRect/>
          </a:stretch>
        </p:blipFill>
        <p:spPr>
          <a:xfrm>
            <a:off x="9791700" y="154840"/>
            <a:ext cx="666796" cy="952566"/>
          </a:xfrm>
          <a:prstGeom prst="rect">
            <a:avLst/>
          </a:prstGeom>
        </p:spPr>
      </p:pic>
      <p:pic>
        <p:nvPicPr>
          <p:cNvPr id="7" name="Google Shape;166;p4"/>
          <p:cNvPicPr preferRelativeResize="0"/>
          <p:nvPr/>
        </p:nvPicPr>
        <p:blipFill rotWithShape="1">
          <a:blip r:embed="rId6">
            <a:alphaModFix/>
          </a:blip>
          <a:srcRect/>
          <a:stretch/>
        </p:blipFill>
        <p:spPr>
          <a:xfrm>
            <a:off x="6494942" y="219496"/>
            <a:ext cx="3963555" cy="2283559"/>
          </a:xfrm>
          <a:prstGeom prst="rect">
            <a:avLst/>
          </a:prstGeom>
          <a:noFill/>
          <a:ln w="9525" cap="flat" cmpd="sng">
            <a:solidFill>
              <a:schemeClr val="dk1"/>
            </a:solidFill>
            <a:prstDash val="solid"/>
            <a:miter lim="800000"/>
            <a:headEnd type="none" w="sm" len="sm"/>
            <a:tailEnd type="none" w="sm" len="sm"/>
          </a:ln>
        </p:spPr>
      </p:pic>
      <p:pic>
        <p:nvPicPr>
          <p:cNvPr id="8" name="Picture 7"/>
          <p:cNvPicPr>
            <a:picLocks noChangeAspect="1"/>
          </p:cNvPicPr>
          <p:nvPr/>
        </p:nvPicPr>
        <p:blipFill>
          <a:blip r:embed="rId5"/>
          <a:stretch>
            <a:fillRect/>
          </a:stretch>
        </p:blipFill>
        <p:spPr>
          <a:xfrm>
            <a:off x="11546791" y="110917"/>
            <a:ext cx="485426" cy="693466"/>
          </a:xfrm>
          <a:prstGeom prst="rect">
            <a:avLst/>
          </a:prstGeom>
        </p:spPr>
      </p:pic>
      <p:pic>
        <p:nvPicPr>
          <p:cNvPr id="4" name="Picture 3"/>
          <p:cNvPicPr>
            <a:picLocks noChangeAspect="1"/>
          </p:cNvPicPr>
          <p:nvPr/>
        </p:nvPicPr>
        <p:blipFill>
          <a:blip r:embed="rId7"/>
          <a:stretch>
            <a:fillRect/>
          </a:stretch>
        </p:blipFill>
        <p:spPr>
          <a:xfrm>
            <a:off x="7001104" y="2567711"/>
            <a:ext cx="3197143" cy="1834426"/>
          </a:xfrm>
          <a:prstGeom prst="rect">
            <a:avLst/>
          </a:prstGeom>
        </p:spPr>
      </p:pic>
    </p:spTree>
    <p:extLst>
      <p:ext uri="{BB962C8B-B14F-4D97-AF65-F5344CB8AC3E}">
        <p14:creationId xmlns:p14="http://schemas.microsoft.com/office/powerpoint/2010/main" val="170428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Picture 65" descr="ab_empty.jpg"/>
          <p:cNvPicPr>
            <a:picLocks noChangeAspect="1"/>
          </p:cNvPicPr>
          <p:nvPr/>
        </p:nvPicPr>
        <p:blipFill>
          <a:blip r:embed="rId4"/>
          <a:stretch>
            <a:fillRect/>
          </a:stretch>
        </p:blipFill>
        <p:spPr>
          <a:xfrm>
            <a:off x="3469456" y="2666214"/>
            <a:ext cx="3086100" cy="2092872"/>
          </a:xfrm>
          <a:prstGeom prst="rect">
            <a:avLst/>
          </a:prstGeom>
        </p:spPr>
      </p:pic>
      <p:pic>
        <p:nvPicPr>
          <p:cNvPr id="68" name="Picture 67" descr="ab_S.jpg"/>
          <p:cNvPicPr>
            <a:picLocks noChangeAspect="1"/>
          </p:cNvPicPr>
          <p:nvPr/>
        </p:nvPicPr>
        <p:blipFill>
          <a:blip r:embed="rId5"/>
          <a:stretch>
            <a:fillRect/>
          </a:stretch>
        </p:blipFill>
        <p:spPr>
          <a:xfrm>
            <a:off x="3468559" y="2666214"/>
            <a:ext cx="3085550" cy="2092500"/>
          </a:xfrm>
          <a:prstGeom prst="rect">
            <a:avLst/>
          </a:prstGeom>
        </p:spPr>
      </p:pic>
      <p:pic>
        <p:nvPicPr>
          <p:cNvPr id="1005" name="Picture 472" descr="nc_lnl_H2Fe"/>
          <p:cNvPicPr>
            <a:picLocks noChangeAspect="1" noChangeArrowheads="1"/>
          </p:cNvPicPr>
          <p:nvPr/>
        </p:nvPicPr>
        <p:blipFill>
          <a:blip r:embed="rId6"/>
          <a:srcRect t="5478"/>
          <a:stretch>
            <a:fillRect/>
          </a:stretch>
        </p:blipFill>
        <p:spPr bwMode="auto">
          <a:xfrm>
            <a:off x="3526606" y="558071"/>
            <a:ext cx="3257550" cy="2083140"/>
          </a:xfrm>
          <a:prstGeom prst="rect">
            <a:avLst/>
          </a:prstGeom>
          <a:noFill/>
          <a:ln w="9525">
            <a:noFill/>
            <a:miter lim="800000"/>
            <a:headEnd/>
            <a:tailEnd/>
          </a:ln>
        </p:spPr>
      </p:pic>
      <p:pic>
        <p:nvPicPr>
          <p:cNvPr id="1004" name="Picture 485" descr="nc_lnl_H2Bi_spath"/>
          <p:cNvPicPr>
            <a:picLocks noChangeAspect="1" noChangeArrowheads="1"/>
          </p:cNvPicPr>
          <p:nvPr/>
        </p:nvPicPr>
        <p:blipFill>
          <a:blip r:embed="rId7"/>
          <a:srcRect t="5478"/>
          <a:stretch>
            <a:fillRect/>
          </a:stretch>
        </p:blipFill>
        <p:spPr bwMode="auto">
          <a:xfrm>
            <a:off x="3526606" y="558071"/>
            <a:ext cx="3257550" cy="2083140"/>
          </a:xfrm>
          <a:prstGeom prst="rect">
            <a:avLst/>
          </a:prstGeom>
          <a:noFill/>
          <a:ln w="9525">
            <a:noFill/>
            <a:miter lim="800000"/>
            <a:headEnd/>
            <a:tailEnd/>
          </a:ln>
        </p:spPr>
      </p:pic>
      <p:sp>
        <p:nvSpPr>
          <p:cNvPr id="19458" name="Line 2"/>
          <p:cNvSpPr>
            <a:spLocks noChangeShapeType="1"/>
          </p:cNvSpPr>
          <p:nvPr/>
        </p:nvSpPr>
        <p:spPr bwMode="auto">
          <a:xfrm>
            <a:off x="8006930" y="3457980"/>
            <a:ext cx="1965722" cy="0"/>
          </a:xfrm>
          <a:prstGeom prst="line">
            <a:avLst/>
          </a:prstGeom>
          <a:noFill/>
          <a:ln w="12700">
            <a:noFill/>
            <a:prstDash val="sysDot"/>
            <a:round/>
            <a:headEnd/>
            <a:tailEnd/>
          </a:ln>
        </p:spPr>
        <p:txBody>
          <a:bodyPr/>
          <a:lstStyle/>
          <a:p>
            <a:endParaRPr lang="es-ES" sz="1050"/>
          </a:p>
        </p:txBody>
      </p:sp>
      <p:sp>
        <p:nvSpPr>
          <p:cNvPr id="19461" name="Line 251"/>
          <p:cNvSpPr>
            <a:spLocks noChangeShapeType="1"/>
          </p:cNvSpPr>
          <p:nvPr/>
        </p:nvSpPr>
        <p:spPr bwMode="auto">
          <a:xfrm>
            <a:off x="8006930" y="3457980"/>
            <a:ext cx="1965722" cy="0"/>
          </a:xfrm>
          <a:prstGeom prst="line">
            <a:avLst/>
          </a:prstGeom>
          <a:noFill/>
          <a:ln w="12700">
            <a:noFill/>
            <a:prstDash val="sysDot"/>
            <a:round/>
            <a:headEnd/>
            <a:tailEnd/>
          </a:ln>
        </p:spPr>
        <p:txBody>
          <a:bodyPr/>
          <a:lstStyle/>
          <a:p>
            <a:endParaRPr lang="es-ES" sz="1050"/>
          </a:p>
        </p:txBody>
      </p:sp>
      <p:sp>
        <p:nvSpPr>
          <p:cNvPr id="19463" name="Rectangle 256"/>
          <p:cNvSpPr>
            <a:spLocks noChangeArrowheads="1"/>
          </p:cNvSpPr>
          <p:nvPr/>
        </p:nvSpPr>
        <p:spPr bwMode="auto">
          <a:xfrm>
            <a:off x="8178378" y="921951"/>
            <a:ext cx="11222" cy="46166"/>
          </a:xfrm>
          <a:prstGeom prst="rect">
            <a:avLst/>
          </a:prstGeom>
          <a:noFill/>
          <a:ln w="9525">
            <a:noFill/>
            <a:miter lim="800000"/>
            <a:headEnd/>
            <a:tailEnd/>
          </a:ln>
        </p:spPr>
        <p:txBody>
          <a:bodyPr wrap="none" lIns="0" tIns="0" rIns="0" bIns="0">
            <a:spAutoFit/>
          </a:bodyPr>
          <a:lstStyle/>
          <a:p>
            <a:r>
              <a:rPr lang="en-US" sz="300">
                <a:latin typeface="Helvetica" pitchFamily="34" charset="0"/>
              </a:rPr>
              <a:t> </a:t>
            </a:r>
            <a:endParaRPr lang="en-US" sz="1050"/>
          </a:p>
        </p:txBody>
      </p:sp>
      <p:sp>
        <p:nvSpPr>
          <p:cNvPr id="19464" name="Rectangle 257"/>
          <p:cNvSpPr>
            <a:spLocks noChangeArrowheads="1"/>
          </p:cNvSpPr>
          <p:nvPr/>
        </p:nvSpPr>
        <p:spPr bwMode="auto">
          <a:xfrm>
            <a:off x="8178378" y="921951"/>
            <a:ext cx="11222" cy="46166"/>
          </a:xfrm>
          <a:prstGeom prst="rect">
            <a:avLst/>
          </a:prstGeom>
          <a:noFill/>
          <a:ln w="9525">
            <a:noFill/>
            <a:miter lim="800000"/>
            <a:headEnd/>
            <a:tailEnd/>
          </a:ln>
        </p:spPr>
        <p:txBody>
          <a:bodyPr wrap="none" lIns="0" tIns="0" rIns="0" bIns="0">
            <a:spAutoFit/>
          </a:bodyPr>
          <a:lstStyle/>
          <a:p>
            <a:r>
              <a:rPr lang="en-US" sz="300">
                <a:latin typeface="Helvetica" pitchFamily="34" charset="0"/>
              </a:rPr>
              <a:t> </a:t>
            </a:r>
            <a:endParaRPr lang="en-US" sz="1050"/>
          </a:p>
        </p:txBody>
      </p:sp>
      <p:sp>
        <p:nvSpPr>
          <p:cNvPr id="19465" name="Rectangle 258"/>
          <p:cNvSpPr>
            <a:spLocks noChangeArrowheads="1"/>
          </p:cNvSpPr>
          <p:nvPr/>
        </p:nvSpPr>
        <p:spPr bwMode="auto">
          <a:xfrm>
            <a:off x="8171238" y="944572"/>
            <a:ext cx="1925240" cy="1481138"/>
          </a:xfrm>
          <a:prstGeom prst="rect">
            <a:avLst/>
          </a:prstGeom>
          <a:solidFill>
            <a:srgbClr val="FFFFFF"/>
          </a:solidFill>
          <a:ln w="9525">
            <a:noFill/>
            <a:miter lim="800000"/>
            <a:headEnd/>
            <a:tailEnd/>
          </a:ln>
        </p:spPr>
        <p:txBody>
          <a:bodyPr/>
          <a:lstStyle/>
          <a:p>
            <a:endParaRPr lang="es-ES" sz="1050"/>
          </a:p>
        </p:txBody>
      </p:sp>
      <p:sp>
        <p:nvSpPr>
          <p:cNvPr id="19466" name="Line 259"/>
          <p:cNvSpPr>
            <a:spLocks noChangeShapeType="1"/>
          </p:cNvSpPr>
          <p:nvPr/>
        </p:nvSpPr>
        <p:spPr bwMode="auto">
          <a:xfrm>
            <a:off x="8171238" y="944571"/>
            <a:ext cx="1925240" cy="1191"/>
          </a:xfrm>
          <a:prstGeom prst="line">
            <a:avLst/>
          </a:prstGeom>
          <a:noFill/>
          <a:ln w="4763">
            <a:solidFill>
              <a:srgbClr val="FFFFFF"/>
            </a:solidFill>
            <a:round/>
            <a:headEnd/>
            <a:tailEnd/>
          </a:ln>
        </p:spPr>
        <p:txBody>
          <a:bodyPr/>
          <a:lstStyle/>
          <a:p>
            <a:endParaRPr lang="es-ES" sz="1050"/>
          </a:p>
        </p:txBody>
      </p:sp>
      <p:sp>
        <p:nvSpPr>
          <p:cNvPr id="19471" name="Line 264"/>
          <p:cNvSpPr>
            <a:spLocks noChangeShapeType="1"/>
          </p:cNvSpPr>
          <p:nvPr/>
        </p:nvSpPr>
        <p:spPr bwMode="auto">
          <a:xfrm>
            <a:off x="8171238" y="2425708"/>
            <a:ext cx="1190" cy="0"/>
          </a:xfrm>
          <a:prstGeom prst="line">
            <a:avLst/>
          </a:prstGeom>
          <a:noFill/>
          <a:ln w="4763">
            <a:solidFill>
              <a:srgbClr val="FFFFFF"/>
            </a:solidFill>
            <a:round/>
            <a:headEnd/>
            <a:tailEnd/>
          </a:ln>
        </p:spPr>
        <p:txBody>
          <a:bodyPr/>
          <a:lstStyle/>
          <a:p>
            <a:endParaRPr lang="es-ES" sz="1050"/>
          </a:p>
        </p:txBody>
      </p:sp>
      <p:sp>
        <p:nvSpPr>
          <p:cNvPr id="19472" name="Line 265"/>
          <p:cNvSpPr>
            <a:spLocks noChangeShapeType="1"/>
          </p:cNvSpPr>
          <p:nvPr/>
        </p:nvSpPr>
        <p:spPr bwMode="auto">
          <a:xfrm flipV="1">
            <a:off x="8171238" y="944572"/>
            <a:ext cx="1190" cy="1481138"/>
          </a:xfrm>
          <a:prstGeom prst="line">
            <a:avLst/>
          </a:prstGeom>
          <a:noFill/>
          <a:ln w="4763">
            <a:solidFill>
              <a:srgbClr val="FFFFFF"/>
            </a:solidFill>
            <a:round/>
            <a:headEnd/>
            <a:tailEnd/>
          </a:ln>
        </p:spPr>
        <p:txBody>
          <a:bodyPr/>
          <a:lstStyle/>
          <a:p>
            <a:endParaRPr lang="es-ES" sz="1050"/>
          </a:p>
        </p:txBody>
      </p:sp>
      <p:sp>
        <p:nvSpPr>
          <p:cNvPr id="19473" name="Line 266"/>
          <p:cNvSpPr>
            <a:spLocks noChangeShapeType="1"/>
          </p:cNvSpPr>
          <p:nvPr/>
        </p:nvSpPr>
        <p:spPr bwMode="auto">
          <a:xfrm>
            <a:off x="8171238" y="944571"/>
            <a:ext cx="1190" cy="1191"/>
          </a:xfrm>
          <a:prstGeom prst="line">
            <a:avLst/>
          </a:prstGeom>
          <a:noFill/>
          <a:ln w="4763">
            <a:solidFill>
              <a:srgbClr val="FFFFFF"/>
            </a:solidFill>
            <a:round/>
            <a:headEnd/>
            <a:tailEnd/>
          </a:ln>
        </p:spPr>
        <p:txBody>
          <a:bodyPr/>
          <a:lstStyle/>
          <a:p>
            <a:endParaRPr lang="es-ES" sz="1050"/>
          </a:p>
        </p:txBody>
      </p:sp>
      <p:sp>
        <p:nvSpPr>
          <p:cNvPr id="19663" name="Text Box 457"/>
          <p:cNvSpPr txBox="1">
            <a:spLocks noChangeArrowheads="1"/>
          </p:cNvSpPr>
          <p:nvPr/>
        </p:nvSpPr>
        <p:spPr bwMode="auto">
          <a:xfrm>
            <a:off x="6784156" y="608815"/>
            <a:ext cx="3314700" cy="253916"/>
          </a:xfrm>
          <a:prstGeom prst="rect">
            <a:avLst/>
          </a:prstGeom>
          <a:noFill/>
          <a:ln w="9525">
            <a:noFill/>
            <a:miter lim="800000"/>
            <a:headEnd/>
            <a:tailEnd/>
          </a:ln>
        </p:spPr>
        <p:txBody>
          <a:bodyPr>
            <a:spAutoFit/>
          </a:bodyPr>
          <a:lstStyle/>
          <a:p>
            <a:pPr>
              <a:spcBef>
                <a:spcPct val="50000"/>
              </a:spcBef>
            </a:pPr>
            <a:r>
              <a:rPr lang="en-US" sz="1050" dirty="0">
                <a:solidFill>
                  <a:schemeClr val="accent6">
                    <a:lumMod val="60000"/>
                    <a:lumOff val="40000"/>
                  </a:schemeClr>
                </a:solidFill>
              </a:rPr>
              <a:t>s process in Massive Stars (Red Giants) </a:t>
            </a:r>
          </a:p>
        </p:txBody>
      </p:sp>
      <p:sp>
        <p:nvSpPr>
          <p:cNvPr id="19676" name="Rectangle 477"/>
          <p:cNvSpPr>
            <a:spLocks noChangeArrowheads="1"/>
          </p:cNvSpPr>
          <p:nvPr/>
        </p:nvSpPr>
        <p:spPr bwMode="auto">
          <a:xfrm>
            <a:off x="3983806" y="2951964"/>
            <a:ext cx="114300" cy="114300"/>
          </a:xfrm>
          <a:prstGeom prst="rect">
            <a:avLst/>
          </a:prstGeom>
          <a:solidFill>
            <a:schemeClr val="bg1"/>
          </a:solidFill>
          <a:ln w="9525">
            <a:solidFill>
              <a:schemeClr val="bg1"/>
            </a:solidFill>
            <a:miter lim="800000"/>
            <a:headEnd/>
            <a:tailEnd/>
          </a:ln>
        </p:spPr>
        <p:txBody>
          <a:bodyPr wrap="none" anchor="ctr"/>
          <a:lstStyle/>
          <a:p>
            <a:endParaRPr lang="es-ES" sz="1050"/>
          </a:p>
        </p:txBody>
      </p:sp>
      <p:pic>
        <p:nvPicPr>
          <p:cNvPr id="148481" name="Picture 1"/>
          <p:cNvPicPr>
            <a:picLocks noChangeAspect="1" noChangeArrowheads="1"/>
          </p:cNvPicPr>
          <p:nvPr/>
        </p:nvPicPr>
        <p:blipFill>
          <a:blip r:embed="rId8"/>
          <a:srcRect l="26839" t="61516" r="35692" b="6398"/>
          <a:stretch>
            <a:fillRect/>
          </a:stretch>
        </p:blipFill>
        <p:spPr bwMode="auto">
          <a:xfrm>
            <a:off x="6612706" y="894568"/>
            <a:ext cx="3600450" cy="1733587"/>
          </a:xfrm>
          <a:prstGeom prst="rect">
            <a:avLst/>
          </a:prstGeom>
          <a:noFill/>
          <a:ln w="9525">
            <a:noFill/>
            <a:miter lim="800000"/>
            <a:headEnd/>
            <a:tailEnd/>
          </a:ln>
          <a:effectLst/>
        </p:spPr>
      </p:pic>
      <p:cxnSp>
        <p:nvCxnSpPr>
          <p:cNvPr id="26" name="Straight Arrow Connector 25"/>
          <p:cNvCxnSpPr/>
          <p:nvPr/>
        </p:nvCxnSpPr>
        <p:spPr bwMode="auto">
          <a:xfrm>
            <a:off x="6727010" y="255191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bwMode="auto">
          <a:xfrm>
            <a:off x="7012760" y="255191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bwMode="auto">
          <a:xfrm>
            <a:off x="7298510" y="255191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bwMode="auto">
          <a:xfrm rot="16200000" flipV="1">
            <a:off x="7235936" y="232873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bwMode="auto">
          <a:xfrm>
            <a:off x="7241360" y="232331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bwMode="auto">
          <a:xfrm rot="16200000" flipV="1">
            <a:off x="7235936" y="2157289"/>
            <a:ext cx="138588" cy="12774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bwMode="auto">
          <a:xfrm>
            <a:off x="7241360" y="21518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bwMode="auto">
          <a:xfrm>
            <a:off x="7927161" y="1866114"/>
            <a:ext cx="215153" cy="204312"/>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p:nvPr/>
        </p:nvCxnSpPr>
        <p:spPr bwMode="auto">
          <a:xfrm rot="16200000" flipV="1">
            <a:off x="7693135" y="187153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p:nvPr/>
        </p:nvCxnSpPr>
        <p:spPr bwMode="auto">
          <a:xfrm rot="16200000" flipV="1">
            <a:off x="8150336" y="1871539"/>
            <a:ext cx="195738" cy="184897"/>
          </a:xfrm>
          <a:prstGeom prst="straightConnector1">
            <a:avLst/>
          </a:prstGeom>
          <a:ln w="28575" cap="sq">
            <a:solidFill>
              <a:srgbClr val="FF0000">
                <a:alpha val="76000"/>
              </a:srgb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bwMode="auto">
          <a:xfrm>
            <a:off x="8727260" y="14660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bwMode="auto">
          <a:xfrm>
            <a:off x="7469960" y="21518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p:nvPr/>
        </p:nvCxnSpPr>
        <p:spPr bwMode="auto">
          <a:xfrm>
            <a:off x="7698560" y="21518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bwMode="auto">
          <a:xfrm>
            <a:off x="7984310" y="2151867"/>
            <a:ext cx="184897" cy="1360"/>
          </a:xfrm>
          <a:prstGeom prst="straightConnector1">
            <a:avLst/>
          </a:prstGeom>
          <a:ln w="28575" cap="sq">
            <a:solidFill>
              <a:srgbClr val="FF3300">
                <a:alpha val="76863"/>
              </a:srgb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bwMode="auto">
          <a:xfrm>
            <a:off x="8212910" y="2151867"/>
            <a:ext cx="184897" cy="1360"/>
          </a:xfrm>
          <a:prstGeom prst="straightConnector1">
            <a:avLst/>
          </a:prstGeom>
          <a:ln w="28575" cap="sq">
            <a:solidFill>
              <a:srgbClr val="FF0000">
                <a:alpha val="76000"/>
              </a:srgb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bwMode="auto">
          <a:xfrm>
            <a:off x="7755710" y="19232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bwMode="auto">
          <a:xfrm>
            <a:off x="8212910" y="1923267"/>
            <a:ext cx="184897" cy="1360"/>
          </a:xfrm>
          <a:prstGeom prst="straightConnector1">
            <a:avLst/>
          </a:prstGeom>
          <a:ln w="28575" cap="sq">
            <a:solidFill>
              <a:srgbClr val="FF0000">
                <a:alpha val="76000"/>
              </a:srgb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4" name="Straight Arrow Connector 83"/>
          <p:cNvCxnSpPr/>
          <p:nvPr/>
        </p:nvCxnSpPr>
        <p:spPr bwMode="auto">
          <a:xfrm rot="16200000" flipV="1">
            <a:off x="8207485" y="1700089"/>
            <a:ext cx="195738" cy="184897"/>
          </a:xfrm>
          <a:prstGeom prst="straightConnector1">
            <a:avLst/>
          </a:prstGeom>
          <a:ln w="28575" cap="sq">
            <a:solidFill>
              <a:srgbClr val="FF0000">
                <a:alpha val="76000"/>
              </a:srgb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5" name="Straight Arrow Connector 84"/>
          <p:cNvCxnSpPr/>
          <p:nvPr/>
        </p:nvCxnSpPr>
        <p:spPr bwMode="auto">
          <a:xfrm rot="16200000" flipV="1">
            <a:off x="7693136" y="164293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p:nvPr/>
        </p:nvCxnSpPr>
        <p:spPr bwMode="auto">
          <a:xfrm>
            <a:off x="7755710" y="16946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p:nvPr/>
        </p:nvCxnSpPr>
        <p:spPr bwMode="auto">
          <a:xfrm>
            <a:off x="7984311" y="1694664"/>
            <a:ext cx="215153" cy="204312"/>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89" name="Straight Arrow Connector 88"/>
          <p:cNvCxnSpPr/>
          <p:nvPr/>
        </p:nvCxnSpPr>
        <p:spPr bwMode="auto">
          <a:xfrm>
            <a:off x="8212910" y="16946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0" name="Straight Arrow Connector 89"/>
          <p:cNvCxnSpPr/>
          <p:nvPr/>
        </p:nvCxnSpPr>
        <p:spPr bwMode="auto">
          <a:xfrm>
            <a:off x="8441510" y="16946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1" name="Straight Arrow Connector 90"/>
          <p:cNvCxnSpPr/>
          <p:nvPr/>
        </p:nvCxnSpPr>
        <p:spPr bwMode="auto">
          <a:xfrm>
            <a:off x="8670110" y="16946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p:nvPr/>
        </p:nvCxnSpPr>
        <p:spPr bwMode="auto">
          <a:xfrm rot="16200000" flipV="1">
            <a:off x="8607536" y="147148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3" name="Straight Arrow Connector 92"/>
          <p:cNvCxnSpPr/>
          <p:nvPr/>
        </p:nvCxnSpPr>
        <p:spPr bwMode="auto">
          <a:xfrm rot="16200000" flipV="1">
            <a:off x="8664685" y="118573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5" name="Straight Arrow Connector 94"/>
          <p:cNvCxnSpPr/>
          <p:nvPr/>
        </p:nvCxnSpPr>
        <p:spPr bwMode="auto">
          <a:xfrm>
            <a:off x="8670110" y="12374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6" name="Straight Arrow Connector 95"/>
          <p:cNvCxnSpPr/>
          <p:nvPr/>
        </p:nvCxnSpPr>
        <p:spPr bwMode="auto">
          <a:xfrm>
            <a:off x="8898711" y="1237464"/>
            <a:ext cx="215153" cy="204312"/>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7" name="Straight Arrow Connector 96"/>
          <p:cNvCxnSpPr/>
          <p:nvPr/>
        </p:nvCxnSpPr>
        <p:spPr bwMode="auto">
          <a:xfrm>
            <a:off x="9184460" y="14660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8" name="Straight Arrow Connector 97"/>
          <p:cNvCxnSpPr/>
          <p:nvPr/>
        </p:nvCxnSpPr>
        <p:spPr bwMode="auto">
          <a:xfrm rot="16200000" flipV="1">
            <a:off x="9121885" y="124288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99" name="Straight Arrow Connector 98"/>
          <p:cNvCxnSpPr/>
          <p:nvPr/>
        </p:nvCxnSpPr>
        <p:spPr bwMode="auto">
          <a:xfrm>
            <a:off x="9184460" y="12374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100" name="Straight Arrow Connector 99"/>
          <p:cNvCxnSpPr/>
          <p:nvPr/>
        </p:nvCxnSpPr>
        <p:spPr bwMode="auto">
          <a:xfrm>
            <a:off x="9413060" y="12374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101" name="Straight Arrow Connector 100"/>
          <p:cNvCxnSpPr/>
          <p:nvPr/>
        </p:nvCxnSpPr>
        <p:spPr bwMode="auto">
          <a:xfrm>
            <a:off x="9698810" y="12374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102" name="Straight Arrow Connector 101"/>
          <p:cNvCxnSpPr/>
          <p:nvPr/>
        </p:nvCxnSpPr>
        <p:spPr bwMode="auto">
          <a:xfrm rot="16200000" flipV="1">
            <a:off x="9636235" y="1014289"/>
            <a:ext cx="195738" cy="184897"/>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103" name="Straight Arrow Connector 102"/>
          <p:cNvCxnSpPr/>
          <p:nvPr/>
        </p:nvCxnSpPr>
        <p:spPr bwMode="auto">
          <a:xfrm>
            <a:off x="9641660" y="10088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104" name="Straight Arrow Connector 103"/>
          <p:cNvCxnSpPr/>
          <p:nvPr/>
        </p:nvCxnSpPr>
        <p:spPr bwMode="auto">
          <a:xfrm>
            <a:off x="9870261" y="1008864"/>
            <a:ext cx="215153" cy="204312"/>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cxnSp>
        <p:nvCxnSpPr>
          <p:cNvPr id="105" name="Straight Arrow Connector 104"/>
          <p:cNvCxnSpPr/>
          <p:nvPr/>
        </p:nvCxnSpPr>
        <p:spPr bwMode="auto">
          <a:xfrm>
            <a:off x="10120712" y="1237467"/>
            <a:ext cx="184897" cy="136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sp>
        <p:nvSpPr>
          <p:cNvPr id="65" name="Rectangle 25"/>
          <p:cNvSpPr>
            <a:spLocks noChangeArrowheads="1"/>
          </p:cNvSpPr>
          <p:nvPr/>
        </p:nvSpPr>
        <p:spPr bwMode="auto">
          <a:xfrm>
            <a:off x="215486" y="4796216"/>
            <a:ext cx="3340405" cy="1350026"/>
          </a:xfrm>
          <a:prstGeom prst="rect">
            <a:avLst/>
          </a:prstGeom>
          <a:noFill/>
          <a:ln w="12700">
            <a:noFill/>
            <a:miter lim="800000"/>
            <a:headEnd type="none" w="sm" len="sm"/>
            <a:tailEnd type="none" w="sm" len="sm"/>
          </a:ln>
        </p:spPr>
        <p:txBody>
          <a:bodyPr wrap="square" lIns="56810" tIns="28405" rIns="56810" bIns="28405">
            <a:spAutoFit/>
          </a:bodyPr>
          <a:lstStyle/>
          <a:p>
            <a:pPr defTabSz="567915"/>
            <a:r>
              <a:rPr lang="en-US" b="1" dirty="0">
                <a:solidFill>
                  <a:srgbClr val="1A63A0"/>
                </a:solidFill>
              </a:rPr>
              <a:t>Massive Stars (M&gt;8M</a:t>
            </a:r>
            <a:r>
              <a:rPr lang="en-US" b="1" baseline="-25000" dirty="0">
                <a:solidFill>
                  <a:srgbClr val="1A63A0"/>
                </a:solidFill>
                <a:latin typeface="Wingdings 2" panose="05020102010507070707" pitchFamily="18" charset="2"/>
              </a:rPr>
              <a:t>8</a:t>
            </a:r>
            <a:r>
              <a:rPr lang="en-US" b="1" dirty="0">
                <a:solidFill>
                  <a:srgbClr val="1A63A0"/>
                </a:solidFill>
              </a:rPr>
              <a:t>)</a:t>
            </a:r>
          </a:p>
          <a:p>
            <a:pPr defTabSz="567915"/>
            <a:r>
              <a:rPr lang="en-US" dirty="0">
                <a:solidFill>
                  <a:srgbClr val="1A63A0"/>
                </a:solidFill>
              </a:rPr>
              <a:t>  core He-burning    shell C-burning </a:t>
            </a:r>
          </a:p>
          <a:p>
            <a:pPr defTabSz="567915"/>
            <a:r>
              <a:rPr lang="en-US" dirty="0">
                <a:solidFill>
                  <a:srgbClr val="1A63A0"/>
                </a:solidFill>
              </a:rPr>
              <a:t>    3-3.5·10</a:t>
            </a:r>
            <a:r>
              <a:rPr lang="en-US" baseline="30000" dirty="0">
                <a:solidFill>
                  <a:srgbClr val="1A63A0"/>
                </a:solidFill>
              </a:rPr>
              <a:t>8</a:t>
            </a:r>
            <a:r>
              <a:rPr lang="en-US" dirty="0">
                <a:solidFill>
                  <a:srgbClr val="1A63A0"/>
                </a:solidFill>
              </a:rPr>
              <a:t> K	          ~1·10</a:t>
            </a:r>
            <a:r>
              <a:rPr lang="en-US" baseline="30000" dirty="0">
                <a:solidFill>
                  <a:srgbClr val="1A63A0"/>
                </a:solidFill>
              </a:rPr>
              <a:t>9</a:t>
            </a:r>
            <a:r>
              <a:rPr lang="en-US" dirty="0">
                <a:solidFill>
                  <a:srgbClr val="1A63A0"/>
                </a:solidFill>
              </a:rPr>
              <a:t> K</a:t>
            </a:r>
          </a:p>
          <a:p>
            <a:pPr defTabSz="567915"/>
            <a:r>
              <a:rPr lang="en-US" dirty="0">
                <a:solidFill>
                  <a:srgbClr val="1A63A0"/>
                </a:solidFill>
              </a:rPr>
              <a:t>     </a:t>
            </a:r>
            <a:r>
              <a:rPr lang="en-US" dirty="0" err="1">
                <a:solidFill>
                  <a:srgbClr val="1A63A0"/>
                </a:solidFill>
              </a:rPr>
              <a:t>kT</a:t>
            </a:r>
            <a:r>
              <a:rPr lang="en-US" dirty="0">
                <a:solidFill>
                  <a:srgbClr val="1A63A0"/>
                </a:solidFill>
              </a:rPr>
              <a:t>=25 </a:t>
            </a:r>
            <a:r>
              <a:rPr lang="en-US" dirty="0" err="1">
                <a:solidFill>
                  <a:srgbClr val="1A63A0"/>
                </a:solidFill>
              </a:rPr>
              <a:t>keV</a:t>
            </a:r>
            <a:r>
              <a:rPr lang="en-US" dirty="0">
                <a:solidFill>
                  <a:srgbClr val="1A63A0"/>
                </a:solidFill>
              </a:rPr>
              <a:t>	          </a:t>
            </a:r>
            <a:r>
              <a:rPr lang="en-US" dirty="0" err="1">
                <a:solidFill>
                  <a:srgbClr val="1A63A0"/>
                </a:solidFill>
              </a:rPr>
              <a:t>kT</a:t>
            </a:r>
            <a:r>
              <a:rPr lang="en-US" dirty="0">
                <a:solidFill>
                  <a:srgbClr val="1A63A0"/>
                </a:solidFill>
              </a:rPr>
              <a:t>=90 </a:t>
            </a:r>
            <a:r>
              <a:rPr lang="en-US" dirty="0" err="1">
                <a:solidFill>
                  <a:srgbClr val="1A63A0"/>
                </a:solidFill>
              </a:rPr>
              <a:t>keV</a:t>
            </a:r>
            <a:endParaRPr lang="en-US" dirty="0">
              <a:solidFill>
                <a:srgbClr val="1A63A0"/>
              </a:solidFill>
            </a:endParaRPr>
          </a:p>
          <a:p>
            <a:pPr defTabSz="567915"/>
            <a:r>
              <a:rPr lang="en-US" b="1" dirty="0">
                <a:solidFill>
                  <a:srgbClr val="1A63A0"/>
                </a:solidFill>
              </a:rPr>
              <a:t>     10</a:t>
            </a:r>
            <a:r>
              <a:rPr lang="en-US" b="1" baseline="30000" dirty="0">
                <a:solidFill>
                  <a:srgbClr val="1A63A0"/>
                </a:solidFill>
              </a:rPr>
              <a:t>6</a:t>
            </a:r>
            <a:r>
              <a:rPr lang="en-US" b="1" dirty="0">
                <a:solidFill>
                  <a:srgbClr val="1A63A0"/>
                </a:solidFill>
              </a:rPr>
              <a:t> cm</a:t>
            </a:r>
            <a:r>
              <a:rPr lang="en-US" b="1" baseline="30000" dirty="0">
                <a:solidFill>
                  <a:srgbClr val="1A63A0"/>
                </a:solidFill>
              </a:rPr>
              <a:t>-3</a:t>
            </a:r>
            <a:r>
              <a:rPr lang="en-US" b="1" dirty="0">
                <a:solidFill>
                  <a:srgbClr val="1A63A0"/>
                </a:solidFill>
              </a:rPr>
              <a:t> </a:t>
            </a:r>
            <a:r>
              <a:rPr lang="en-US" dirty="0">
                <a:solidFill>
                  <a:srgbClr val="1A63A0"/>
                </a:solidFill>
              </a:rPr>
              <a:t>	         </a:t>
            </a:r>
            <a:r>
              <a:rPr lang="en-US" b="1" dirty="0">
                <a:solidFill>
                  <a:srgbClr val="1A63A0"/>
                </a:solidFill>
              </a:rPr>
              <a:t>10</a:t>
            </a:r>
            <a:r>
              <a:rPr lang="en-US" b="1" baseline="30000" dirty="0">
                <a:solidFill>
                  <a:srgbClr val="1A63A0"/>
                </a:solidFill>
              </a:rPr>
              <a:t>11</a:t>
            </a:r>
            <a:r>
              <a:rPr lang="en-US" b="1" dirty="0">
                <a:solidFill>
                  <a:srgbClr val="1A63A0"/>
                </a:solidFill>
              </a:rPr>
              <a:t>-10</a:t>
            </a:r>
            <a:r>
              <a:rPr lang="en-US" b="1" baseline="30000" dirty="0">
                <a:solidFill>
                  <a:srgbClr val="1A63A0"/>
                </a:solidFill>
              </a:rPr>
              <a:t>12</a:t>
            </a:r>
            <a:r>
              <a:rPr lang="en-US" b="1" dirty="0">
                <a:solidFill>
                  <a:srgbClr val="1A63A0"/>
                </a:solidFill>
              </a:rPr>
              <a:t> cm</a:t>
            </a:r>
            <a:r>
              <a:rPr lang="en-US" b="1" baseline="30000" dirty="0">
                <a:solidFill>
                  <a:srgbClr val="1A63A0"/>
                </a:solidFill>
              </a:rPr>
              <a:t>-3</a:t>
            </a:r>
          </a:p>
          <a:p>
            <a:pPr defTabSz="567915"/>
            <a:r>
              <a:rPr lang="en-US" baseline="30000" dirty="0">
                <a:solidFill>
                  <a:srgbClr val="1A63A0"/>
                </a:solidFill>
              </a:rPr>
              <a:t>                    </a:t>
            </a:r>
            <a:r>
              <a:rPr lang="en-US" b="1" baseline="30000" dirty="0">
                <a:solidFill>
                  <a:srgbClr val="1A63A0"/>
                </a:solidFill>
              </a:rPr>
              <a:t> </a:t>
            </a:r>
            <a:r>
              <a:rPr lang="en-US" b="1" dirty="0">
                <a:solidFill>
                  <a:srgbClr val="1A63A0"/>
                </a:solidFill>
              </a:rPr>
              <a:t>  </a:t>
            </a:r>
            <a:r>
              <a:rPr lang="en-US" baseline="30000" dirty="0">
                <a:solidFill>
                  <a:srgbClr val="1A63A0"/>
                </a:solidFill>
              </a:rPr>
              <a:t> </a:t>
            </a:r>
            <a:r>
              <a:rPr lang="en-US" b="1" baseline="30000" dirty="0">
                <a:solidFill>
                  <a:srgbClr val="1A63A0"/>
                </a:solidFill>
              </a:rPr>
              <a:t>22</a:t>
            </a:r>
            <a:r>
              <a:rPr lang="en-US" b="1" dirty="0">
                <a:solidFill>
                  <a:srgbClr val="1A63A0"/>
                </a:solidFill>
              </a:rPr>
              <a:t>Ne(</a:t>
            </a:r>
            <a:r>
              <a:rPr lang="en-US" b="1" baseline="30000" dirty="0">
                <a:solidFill>
                  <a:srgbClr val="1A63A0"/>
                </a:solidFill>
              </a:rPr>
              <a:t>4</a:t>
            </a:r>
            <a:r>
              <a:rPr lang="en-US" b="1" dirty="0">
                <a:solidFill>
                  <a:srgbClr val="1A63A0"/>
                </a:solidFill>
              </a:rPr>
              <a:t>He,</a:t>
            </a:r>
            <a:r>
              <a:rPr lang="en-US" b="1" dirty="0">
                <a:solidFill>
                  <a:srgbClr val="FF0000"/>
                </a:solidFill>
              </a:rPr>
              <a:t>n</a:t>
            </a:r>
            <a:r>
              <a:rPr lang="en-US" b="1" dirty="0">
                <a:solidFill>
                  <a:srgbClr val="1A63A0"/>
                </a:solidFill>
              </a:rPr>
              <a:t>)</a:t>
            </a:r>
            <a:r>
              <a:rPr lang="en-US" b="1" baseline="30000" dirty="0">
                <a:solidFill>
                  <a:srgbClr val="1A63A0"/>
                </a:solidFill>
              </a:rPr>
              <a:t>25</a:t>
            </a:r>
            <a:r>
              <a:rPr lang="en-US" b="1" dirty="0">
                <a:solidFill>
                  <a:srgbClr val="1A63A0"/>
                </a:solidFill>
              </a:rPr>
              <a:t>Mg</a:t>
            </a:r>
            <a:endParaRPr lang="de-DE" b="1" dirty="0">
              <a:solidFill>
                <a:srgbClr val="1A63A0"/>
              </a:solidFill>
            </a:endParaRPr>
          </a:p>
        </p:txBody>
      </p:sp>
      <p:sp>
        <p:nvSpPr>
          <p:cNvPr id="67" name="Text Box 478"/>
          <p:cNvSpPr txBox="1">
            <a:spLocks noChangeArrowheads="1"/>
          </p:cNvSpPr>
          <p:nvPr/>
        </p:nvSpPr>
        <p:spPr bwMode="auto">
          <a:xfrm>
            <a:off x="5526856" y="2723365"/>
            <a:ext cx="914400" cy="253916"/>
          </a:xfrm>
          <a:prstGeom prst="rect">
            <a:avLst/>
          </a:prstGeom>
          <a:noFill/>
          <a:ln w="9525">
            <a:noFill/>
            <a:miter lim="800000"/>
            <a:headEnd/>
            <a:tailEnd/>
          </a:ln>
        </p:spPr>
        <p:txBody>
          <a:bodyPr>
            <a:spAutoFit/>
          </a:bodyPr>
          <a:lstStyle/>
          <a:p>
            <a:pPr>
              <a:spcBef>
                <a:spcPct val="50000"/>
              </a:spcBef>
            </a:pPr>
            <a:r>
              <a:rPr lang="es-ES" sz="1050" dirty="0">
                <a:solidFill>
                  <a:srgbClr val="00CC00"/>
                </a:solidFill>
              </a:rPr>
              <a:t>s </a:t>
            </a:r>
            <a:r>
              <a:rPr lang="es-ES" sz="1050" dirty="0" err="1">
                <a:solidFill>
                  <a:srgbClr val="00CC00"/>
                </a:solidFill>
              </a:rPr>
              <a:t>process</a:t>
            </a:r>
            <a:endParaRPr lang="es-ES" sz="1050" dirty="0">
              <a:solidFill>
                <a:srgbClr val="00CC00"/>
              </a:solidFill>
            </a:endParaRPr>
          </a:p>
        </p:txBody>
      </p:sp>
      <p:sp>
        <p:nvSpPr>
          <p:cNvPr id="70" name="Rectangle 69"/>
          <p:cNvSpPr/>
          <p:nvPr/>
        </p:nvSpPr>
        <p:spPr>
          <a:xfrm>
            <a:off x="4269556" y="1866114"/>
            <a:ext cx="171450" cy="114300"/>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cxnSp>
        <p:nvCxnSpPr>
          <p:cNvPr id="72" name="Straight Connector 71"/>
          <p:cNvCxnSpPr>
            <a:stCxn id="70" idx="2"/>
          </p:cNvCxnSpPr>
          <p:nvPr/>
        </p:nvCxnSpPr>
        <p:spPr>
          <a:xfrm rot="16200000" flipH="1">
            <a:off x="5169669" y="1166028"/>
            <a:ext cx="628650" cy="2257425"/>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a:stCxn id="70" idx="0"/>
          </p:cNvCxnSpPr>
          <p:nvPr/>
        </p:nvCxnSpPr>
        <p:spPr>
          <a:xfrm rot="5400000" flipH="1" flipV="1">
            <a:off x="4998219" y="251628"/>
            <a:ext cx="971550" cy="2257425"/>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71" name="Text Box 482"/>
          <p:cNvSpPr txBox="1">
            <a:spLocks noChangeArrowheads="1"/>
          </p:cNvSpPr>
          <p:nvPr/>
        </p:nvSpPr>
        <p:spPr bwMode="auto">
          <a:xfrm>
            <a:off x="3812356" y="608815"/>
            <a:ext cx="1485900" cy="807913"/>
          </a:xfrm>
          <a:prstGeom prst="rect">
            <a:avLst/>
          </a:prstGeom>
          <a:noFill/>
          <a:ln w="9525">
            <a:noFill/>
            <a:miter lim="800000"/>
            <a:headEnd/>
            <a:tailEnd/>
          </a:ln>
        </p:spPr>
        <p:txBody>
          <a:bodyPr>
            <a:spAutoFit/>
          </a:bodyPr>
          <a:lstStyle/>
          <a:p>
            <a:pPr>
              <a:spcBef>
                <a:spcPct val="50000"/>
              </a:spcBef>
            </a:pPr>
            <a:r>
              <a:rPr lang="en-US" sz="1050" b="1" dirty="0">
                <a:solidFill>
                  <a:srgbClr val="FF0000"/>
                </a:solidFill>
                <a:latin typeface="Symbol" pitchFamily="18" charset="2"/>
              </a:rPr>
              <a:t>f</a:t>
            </a:r>
            <a:r>
              <a:rPr lang="en-US" sz="1050" b="1" baseline="-25000" dirty="0">
                <a:solidFill>
                  <a:srgbClr val="FF0000"/>
                </a:solidFill>
              </a:rPr>
              <a:t>n  </a:t>
            </a:r>
            <a:r>
              <a:rPr lang="en-US" sz="1500" b="1" baseline="-25000" dirty="0">
                <a:solidFill>
                  <a:srgbClr val="FF0000"/>
                </a:solidFill>
              </a:rPr>
              <a:t> </a:t>
            </a:r>
            <a:r>
              <a:rPr lang="en-US" sz="1500" b="1" dirty="0">
                <a:solidFill>
                  <a:srgbClr val="FF0000"/>
                </a:solidFill>
              </a:rPr>
              <a:t>small</a:t>
            </a:r>
            <a:r>
              <a:rPr lang="en-US" sz="1050" b="1" dirty="0">
                <a:solidFill>
                  <a:srgbClr val="FF0000"/>
                </a:solidFill>
              </a:rPr>
              <a:t>    </a:t>
            </a:r>
          </a:p>
          <a:p>
            <a:pPr>
              <a:spcBef>
                <a:spcPct val="50000"/>
              </a:spcBef>
            </a:pPr>
            <a:r>
              <a:rPr lang="en-US" sz="1050" b="1" dirty="0">
                <a:solidFill>
                  <a:srgbClr val="FF0000"/>
                </a:solidFill>
                <a:latin typeface="Symbol" pitchFamily="18" charset="2"/>
              </a:rPr>
              <a:t>l</a:t>
            </a:r>
            <a:r>
              <a:rPr lang="en-US" sz="1050" b="1" baseline="-25000" dirty="0">
                <a:solidFill>
                  <a:srgbClr val="FF0000"/>
                </a:solidFill>
                <a:latin typeface="Symbol" pitchFamily="18" charset="2"/>
              </a:rPr>
              <a:t>b</a:t>
            </a:r>
            <a:r>
              <a:rPr lang="en-US" sz="1050" b="1" dirty="0">
                <a:solidFill>
                  <a:srgbClr val="FF0000"/>
                </a:solidFill>
              </a:rPr>
              <a:t> &gt;&gt; </a:t>
            </a:r>
            <a:r>
              <a:rPr lang="en-US" sz="1050" b="1" dirty="0" err="1">
                <a:solidFill>
                  <a:srgbClr val="FF0000"/>
                </a:solidFill>
                <a:latin typeface="Symbol" pitchFamily="18" charset="2"/>
              </a:rPr>
              <a:t>l</a:t>
            </a:r>
            <a:r>
              <a:rPr lang="en-US" sz="1050" b="1" baseline="-25000" dirty="0" err="1">
                <a:solidFill>
                  <a:srgbClr val="FF0000"/>
                </a:solidFill>
              </a:rPr>
              <a:t>n</a:t>
            </a:r>
            <a:r>
              <a:rPr lang="en-US" sz="1050" b="1" baseline="-25000" dirty="0" err="1">
                <a:solidFill>
                  <a:srgbClr val="FF0000"/>
                </a:solidFill>
                <a:latin typeface="Symbol" pitchFamily="18" charset="2"/>
              </a:rPr>
              <a:t>,g</a:t>
            </a:r>
            <a:endParaRPr lang="en-US" sz="1050" b="1" baseline="-25000" dirty="0">
              <a:solidFill>
                <a:srgbClr val="FF0000"/>
              </a:solidFill>
              <a:latin typeface="Symbol" pitchFamily="18" charset="2"/>
            </a:endParaRPr>
          </a:p>
          <a:p>
            <a:pPr>
              <a:spcBef>
                <a:spcPct val="50000"/>
              </a:spcBef>
            </a:pPr>
            <a:r>
              <a:rPr lang="en-US" sz="1050" b="1" dirty="0" err="1">
                <a:solidFill>
                  <a:srgbClr val="FF0000"/>
                </a:solidFill>
                <a:latin typeface="Symbol" pitchFamily="18" charset="2"/>
              </a:rPr>
              <a:t>t</a:t>
            </a:r>
            <a:r>
              <a:rPr lang="en-US" sz="1050" b="1" baseline="-25000" dirty="0" err="1">
                <a:solidFill>
                  <a:srgbClr val="FF0000"/>
                </a:solidFill>
                <a:latin typeface="Symbol" pitchFamily="18" charset="2"/>
              </a:rPr>
              <a:t>b</a:t>
            </a:r>
            <a:r>
              <a:rPr lang="en-US" sz="1050" b="1" dirty="0">
                <a:solidFill>
                  <a:srgbClr val="FF0000"/>
                </a:solidFill>
              </a:rPr>
              <a:t> &lt;&lt; </a:t>
            </a:r>
            <a:r>
              <a:rPr lang="en-US" sz="1050" b="1" dirty="0" err="1">
                <a:solidFill>
                  <a:srgbClr val="FF0000"/>
                </a:solidFill>
                <a:latin typeface="Symbol" pitchFamily="18" charset="2"/>
              </a:rPr>
              <a:t>t</a:t>
            </a:r>
            <a:r>
              <a:rPr lang="en-US" sz="1050" b="1" baseline="-25000" dirty="0" err="1">
                <a:solidFill>
                  <a:srgbClr val="FF0000"/>
                </a:solidFill>
              </a:rPr>
              <a:t>n,</a:t>
            </a:r>
            <a:r>
              <a:rPr lang="en-US" sz="1050" b="1" baseline="-25000" dirty="0" err="1">
                <a:solidFill>
                  <a:srgbClr val="FF0000"/>
                </a:solidFill>
                <a:latin typeface="Symbol" pitchFamily="18" charset="2"/>
              </a:rPr>
              <a:t>g</a:t>
            </a:r>
            <a:endParaRPr lang="en-US" sz="1050" b="1" baseline="-25000" dirty="0">
              <a:solidFill>
                <a:srgbClr val="FF0000"/>
              </a:solidFill>
              <a:latin typeface="Symbol" pitchFamily="18" charset="2"/>
            </a:endParaRPr>
          </a:p>
        </p:txBody>
      </p:sp>
      <p:cxnSp>
        <p:nvCxnSpPr>
          <p:cNvPr id="82" name="Straight Arrow Connector 81"/>
          <p:cNvCxnSpPr/>
          <p:nvPr/>
        </p:nvCxnSpPr>
        <p:spPr bwMode="auto">
          <a:xfrm>
            <a:off x="7631968" y="2987029"/>
            <a:ext cx="247482" cy="1670"/>
          </a:xfrm>
          <a:prstGeom prst="straightConnector1">
            <a:avLst/>
          </a:prstGeom>
          <a:ln w="28575" cap="sq">
            <a:solidFill>
              <a:schemeClr val="accent1">
                <a:alpha val="76000"/>
              </a:schemeClr>
            </a:solidFill>
            <a:miter lim="800000"/>
            <a:tailEnd type="arrow"/>
          </a:ln>
          <a:effectLst>
            <a:glow rad="63500">
              <a:schemeClr val="accent2">
                <a:satMod val="175000"/>
                <a:alpha val="40000"/>
              </a:schemeClr>
            </a:glow>
            <a:outerShdw blurRad="50800" dist="50800" dir="5400000" algn="ctr" rotWithShape="0">
              <a:srgbClr val="000000">
                <a:alpha val="29000"/>
              </a:srgbClr>
            </a:outerShdw>
          </a:effectLst>
        </p:spPr>
        <p:style>
          <a:lnRef idx="1">
            <a:schemeClr val="accent1"/>
          </a:lnRef>
          <a:fillRef idx="0">
            <a:schemeClr val="accent1"/>
          </a:fillRef>
          <a:effectRef idx="0">
            <a:schemeClr val="accent1"/>
          </a:effectRef>
          <a:fontRef idx="minor">
            <a:schemeClr val="tx1"/>
          </a:fontRef>
        </p:style>
      </p:cxnSp>
      <p:sp>
        <p:nvSpPr>
          <p:cNvPr id="87" name="TextBox 86"/>
          <p:cNvSpPr txBox="1"/>
          <p:nvPr/>
        </p:nvSpPr>
        <p:spPr bwMode="auto">
          <a:xfrm>
            <a:off x="7927160" y="2815699"/>
            <a:ext cx="1391478" cy="338554"/>
          </a:xfrm>
          <a:prstGeom prst="rect">
            <a:avLst/>
          </a:prstGeom>
          <a:noFill/>
          <a:ln w="9525">
            <a:noFill/>
            <a:miter lim="800000"/>
            <a:headEnd/>
            <a:tailEnd/>
          </a:ln>
          <a:effectLst/>
        </p:spPr>
        <p:txBody>
          <a:bodyPr wrap="square" rtlCol="0">
            <a:spAutoFit/>
          </a:bodyPr>
          <a:lstStyle/>
          <a:p>
            <a:pPr>
              <a:spcBef>
                <a:spcPct val="50000"/>
              </a:spcBef>
            </a:pPr>
            <a:r>
              <a:rPr lang="es-ES" sz="1600" b="1" dirty="0">
                <a:solidFill>
                  <a:srgbClr val="FF0000"/>
                </a:solidFill>
              </a:rPr>
              <a:t>= </a:t>
            </a:r>
            <a:r>
              <a:rPr lang="es-ES" sz="1600" b="1" baseline="30000" dirty="0">
                <a:solidFill>
                  <a:srgbClr val="FF0000"/>
                </a:solidFill>
              </a:rPr>
              <a:t>A</a:t>
            </a:r>
            <a:r>
              <a:rPr lang="es-ES" sz="1100" b="1" dirty="0">
                <a:solidFill>
                  <a:srgbClr val="FF0000"/>
                </a:solidFill>
              </a:rPr>
              <a:t>Z(</a:t>
            </a:r>
            <a:r>
              <a:rPr lang="es-ES" sz="1100" b="1" dirty="0" err="1">
                <a:solidFill>
                  <a:srgbClr val="FF0000"/>
                </a:solidFill>
              </a:rPr>
              <a:t>n,</a:t>
            </a:r>
            <a:r>
              <a:rPr lang="es-ES" sz="1100" b="1" dirty="0" err="1">
                <a:solidFill>
                  <a:srgbClr val="FF0000"/>
                </a:solidFill>
                <a:latin typeface="Symbol" pitchFamily="18" charset="2"/>
              </a:rPr>
              <a:t>g</a:t>
            </a:r>
            <a:r>
              <a:rPr lang="es-ES" sz="1100" b="1" dirty="0">
                <a:solidFill>
                  <a:srgbClr val="FF0000"/>
                </a:solidFill>
              </a:rPr>
              <a:t>)</a:t>
            </a:r>
            <a:r>
              <a:rPr lang="es-ES" sz="1100" b="1" baseline="30000" dirty="0">
                <a:solidFill>
                  <a:srgbClr val="FF0000"/>
                </a:solidFill>
              </a:rPr>
              <a:t> </a:t>
            </a:r>
            <a:r>
              <a:rPr lang="es-ES" sz="1600" b="1" baseline="30000" dirty="0">
                <a:solidFill>
                  <a:srgbClr val="FF0000"/>
                </a:solidFill>
              </a:rPr>
              <a:t>A+1</a:t>
            </a:r>
            <a:r>
              <a:rPr lang="es-ES" sz="1100" b="1" dirty="0">
                <a:solidFill>
                  <a:srgbClr val="FF0000"/>
                </a:solidFill>
              </a:rPr>
              <a:t>Z</a:t>
            </a:r>
          </a:p>
        </p:txBody>
      </p:sp>
      <p:sp>
        <p:nvSpPr>
          <p:cNvPr id="69" name="TextBox 68">
            <a:extLst>
              <a:ext uri="{FF2B5EF4-FFF2-40B4-BE49-F238E27FC236}">
                <a16:creationId xmlns:a16="http://schemas.microsoft.com/office/drawing/2014/main" id="{92AC5E2C-7140-3554-DE36-F82E970E9DD4}"/>
              </a:ext>
            </a:extLst>
          </p:cNvPr>
          <p:cNvSpPr txBox="1"/>
          <p:nvPr/>
        </p:nvSpPr>
        <p:spPr>
          <a:xfrm>
            <a:off x="1597588" y="-10415"/>
            <a:ext cx="9081782"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The slow neutron-capture process (s-process) mechanism: Fe to </a:t>
            </a:r>
            <a:r>
              <a:rPr lang="en-US" sz="2400" dirty="0" err="1">
                <a:solidFill>
                  <a:srgbClr val="1A63A0"/>
                </a:solidFill>
                <a:effectLst>
                  <a:outerShdw blurRad="50800" dist="38100" dir="2700000" algn="tl" rotWithShape="0">
                    <a:prstClr val="black">
                      <a:alpha val="40000"/>
                    </a:prstClr>
                  </a:outerShdw>
                </a:effectLst>
                <a:latin typeface="Roboto" panose="02000000000000000000" pitchFamily="2" charset="0"/>
              </a:rPr>
              <a:t>Pb</a:t>
            </a:r>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-Bi</a:t>
            </a:r>
            <a:endParaRPr lang="en-GB" sz="2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73" name="Picture 3"/>
          <p:cNvPicPr>
            <a:picLocks noChangeAspect="1" noChangeArrowheads="1"/>
          </p:cNvPicPr>
          <p:nvPr/>
        </p:nvPicPr>
        <p:blipFill>
          <a:blip r:embed="rId9"/>
          <a:srcRect/>
          <a:stretch>
            <a:fillRect/>
          </a:stretch>
        </p:blipFill>
        <p:spPr bwMode="auto">
          <a:xfrm>
            <a:off x="7791004" y="3500381"/>
            <a:ext cx="3998500" cy="1830227"/>
          </a:xfrm>
          <a:prstGeom prst="rect">
            <a:avLst/>
          </a:prstGeom>
          <a:noFill/>
          <a:ln w="9525">
            <a:noFill/>
            <a:miter lim="800000"/>
            <a:headEnd/>
            <a:tailEnd/>
          </a:ln>
          <a:effectLst/>
        </p:spPr>
      </p:pic>
      <p:pic>
        <p:nvPicPr>
          <p:cNvPr id="74" name="Picture 73" descr="orion.jpg"/>
          <p:cNvPicPr>
            <a:picLocks noChangeAspect="1"/>
          </p:cNvPicPr>
          <p:nvPr/>
        </p:nvPicPr>
        <p:blipFill>
          <a:blip r:embed="rId10"/>
          <a:srcRect l="20198"/>
          <a:stretch>
            <a:fillRect/>
          </a:stretch>
        </p:blipFill>
        <p:spPr>
          <a:xfrm>
            <a:off x="254257" y="2608889"/>
            <a:ext cx="1836729" cy="1967989"/>
          </a:xfrm>
          <a:prstGeom prst="rect">
            <a:avLst/>
          </a:prstGeom>
        </p:spPr>
      </p:pic>
      <p:sp>
        <p:nvSpPr>
          <p:cNvPr id="76" name="TextBox 75"/>
          <p:cNvSpPr txBox="1"/>
          <p:nvPr/>
        </p:nvSpPr>
        <p:spPr bwMode="auto">
          <a:xfrm>
            <a:off x="252810" y="3048430"/>
            <a:ext cx="1751527" cy="307777"/>
          </a:xfrm>
          <a:prstGeom prst="rect">
            <a:avLst/>
          </a:prstGeom>
          <a:noFill/>
          <a:ln w="9525">
            <a:noFill/>
            <a:miter lim="800000"/>
            <a:headEnd/>
            <a:tailEnd/>
          </a:ln>
          <a:effectLst/>
        </p:spPr>
        <p:txBody>
          <a:bodyPr wrap="square" rtlCol="0">
            <a:spAutoFit/>
          </a:bodyPr>
          <a:lstStyle/>
          <a:p>
            <a:pPr>
              <a:spcBef>
                <a:spcPct val="50000"/>
              </a:spcBef>
            </a:pPr>
            <a:r>
              <a:rPr lang="es-ES" b="1" dirty="0">
                <a:solidFill>
                  <a:schemeClr val="bg1">
                    <a:lumMod val="75000"/>
                  </a:schemeClr>
                </a:solidFill>
                <a:effectLst>
                  <a:outerShdw blurRad="38100" dist="38100" dir="2700000" algn="tl">
                    <a:srgbClr val="000000">
                      <a:alpha val="43137"/>
                    </a:srgbClr>
                  </a:outerShdw>
                </a:effectLst>
              </a:rPr>
              <a:t>Betelgeuse</a:t>
            </a:r>
          </a:p>
        </p:txBody>
      </p:sp>
      <p:pic>
        <p:nvPicPr>
          <p:cNvPr id="94" name="Picture 2" descr="http://www.messagetoeagle.com/images/disruptedstarcasA.jpg"/>
          <p:cNvPicPr>
            <a:picLocks noChangeAspect="1" noChangeArrowheads="1"/>
          </p:cNvPicPr>
          <p:nvPr/>
        </p:nvPicPr>
        <p:blipFill>
          <a:blip r:embed="rId11"/>
          <a:srcRect l="1853" t="1932" r="51413" b="4346"/>
          <a:stretch>
            <a:fillRect/>
          </a:stretch>
        </p:blipFill>
        <p:spPr bwMode="auto">
          <a:xfrm>
            <a:off x="257115" y="862731"/>
            <a:ext cx="1833871" cy="1765246"/>
          </a:xfrm>
          <a:prstGeom prst="rect">
            <a:avLst/>
          </a:prstGeom>
          <a:noFill/>
        </p:spPr>
      </p:pic>
      <p:sp>
        <p:nvSpPr>
          <p:cNvPr id="106" name="Oval 105"/>
          <p:cNvSpPr/>
          <p:nvPr/>
        </p:nvSpPr>
        <p:spPr>
          <a:xfrm>
            <a:off x="463423" y="1034850"/>
            <a:ext cx="1399981" cy="128965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cxnSp>
        <p:nvCxnSpPr>
          <p:cNvPr id="107" name="Straight Connector 106"/>
          <p:cNvCxnSpPr>
            <a:stCxn id="106" idx="5"/>
          </p:cNvCxnSpPr>
          <p:nvPr/>
        </p:nvCxnSpPr>
        <p:spPr>
          <a:xfrm flipH="1">
            <a:off x="463423" y="2135635"/>
            <a:ext cx="1194959" cy="816152"/>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a:stCxn id="106" idx="2"/>
          </p:cNvCxnSpPr>
          <p:nvPr/>
        </p:nvCxnSpPr>
        <p:spPr>
          <a:xfrm flipH="1">
            <a:off x="436138" y="1679675"/>
            <a:ext cx="27284" cy="1272112"/>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115" name="Rectangle 27"/>
          <p:cNvSpPr>
            <a:spLocks noChangeArrowheads="1"/>
          </p:cNvSpPr>
          <p:nvPr/>
        </p:nvSpPr>
        <p:spPr bwMode="auto">
          <a:xfrm>
            <a:off x="7197656" y="5288207"/>
            <a:ext cx="3481714" cy="1512776"/>
          </a:xfrm>
          <a:prstGeom prst="rect">
            <a:avLst/>
          </a:prstGeom>
          <a:noFill/>
          <a:ln w="12700">
            <a:noFill/>
            <a:miter lim="800000"/>
            <a:headEnd type="none" w="sm" len="sm"/>
            <a:tailEnd type="none" w="sm" len="sm"/>
          </a:ln>
        </p:spPr>
        <p:txBody>
          <a:bodyPr wrap="square" lIns="75747" tIns="37873" rIns="75747" bIns="37873">
            <a:spAutoFit/>
          </a:bodyPr>
          <a:lstStyle/>
          <a:p>
            <a:pPr defTabSz="757220"/>
            <a:r>
              <a:rPr lang="en-US" b="1" dirty="0">
                <a:solidFill>
                  <a:srgbClr val="1A63A0"/>
                </a:solidFill>
                <a:latin typeface="+mn-lt"/>
              </a:rPr>
              <a:t>Low-Mass AGB Stars 1.5 M</a:t>
            </a:r>
            <a:r>
              <a:rPr lang="en-US" b="1" baseline="-25000" dirty="0">
                <a:solidFill>
                  <a:srgbClr val="1A63A0"/>
                </a:solidFill>
                <a:latin typeface="Wingdings 2" panose="05020102010507070707" pitchFamily="18" charset="2"/>
              </a:rPr>
              <a:t>8</a:t>
            </a:r>
            <a:r>
              <a:rPr lang="en-US" b="1" dirty="0">
                <a:solidFill>
                  <a:srgbClr val="1A63A0"/>
                </a:solidFill>
                <a:latin typeface="+mn-lt"/>
              </a:rPr>
              <a:t> &lt; M &lt; 3M</a:t>
            </a:r>
            <a:r>
              <a:rPr lang="en-US" b="1" baseline="-25000" dirty="0">
                <a:solidFill>
                  <a:srgbClr val="1A63A0"/>
                </a:solidFill>
                <a:latin typeface="Wingdings 2" panose="05020102010507070707" pitchFamily="18" charset="2"/>
              </a:rPr>
              <a:t>8</a:t>
            </a:r>
            <a:r>
              <a:rPr lang="en-US" b="1" dirty="0">
                <a:solidFill>
                  <a:srgbClr val="1A63A0"/>
                </a:solidFill>
                <a:latin typeface="+mn-lt"/>
              </a:rPr>
              <a:t> </a:t>
            </a:r>
          </a:p>
          <a:p>
            <a:pPr defTabSz="757220"/>
            <a:r>
              <a:rPr lang="en-US" dirty="0">
                <a:solidFill>
                  <a:srgbClr val="1A63A0"/>
                </a:solidFill>
                <a:latin typeface="+mn-lt"/>
              </a:rPr>
              <a:t>shell H-burning        He-flash</a:t>
            </a:r>
            <a:r>
              <a:rPr lang="en-US" b="1" dirty="0">
                <a:solidFill>
                  <a:srgbClr val="1A63A0"/>
                </a:solidFill>
                <a:latin typeface="+mn-lt"/>
              </a:rPr>
              <a:t> </a:t>
            </a:r>
          </a:p>
          <a:p>
            <a:pPr defTabSz="757220"/>
            <a:r>
              <a:rPr lang="en-US" dirty="0">
                <a:solidFill>
                  <a:srgbClr val="1A63A0"/>
                </a:solidFill>
                <a:latin typeface="+mn-lt"/>
              </a:rPr>
              <a:t>    0.9·10</a:t>
            </a:r>
            <a:r>
              <a:rPr lang="en-US" baseline="30000" dirty="0">
                <a:solidFill>
                  <a:srgbClr val="1A63A0"/>
                </a:solidFill>
                <a:latin typeface="+mn-lt"/>
              </a:rPr>
              <a:t>8</a:t>
            </a:r>
            <a:r>
              <a:rPr lang="en-US" dirty="0">
                <a:solidFill>
                  <a:srgbClr val="1A63A0"/>
                </a:solidFill>
                <a:latin typeface="+mn-lt"/>
              </a:rPr>
              <a:t> K	  3-3.5·10</a:t>
            </a:r>
            <a:r>
              <a:rPr lang="en-US" baseline="30000" dirty="0">
                <a:solidFill>
                  <a:srgbClr val="1A63A0"/>
                </a:solidFill>
                <a:latin typeface="+mn-lt"/>
              </a:rPr>
              <a:t>8</a:t>
            </a:r>
            <a:r>
              <a:rPr lang="en-US" dirty="0">
                <a:solidFill>
                  <a:srgbClr val="1A63A0"/>
                </a:solidFill>
                <a:latin typeface="+mn-lt"/>
              </a:rPr>
              <a:t> K</a:t>
            </a:r>
          </a:p>
          <a:p>
            <a:pPr defTabSz="757220"/>
            <a:r>
              <a:rPr lang="en-US" dirty="0">
                <a:solidFill>
                  <a:srgbClr val="1A63A0"/>
                </a:solidFill>
                <a:latin typeface="+mn-lt"/>
              </a:rPr>
              <a:t>     </a:t>
            </a:r>
            <a:r>
              <a:rPr lang="en-US" dirty="0" err="1">
                <a:solidFill>
                  <a:srgbClr val="1A63A0"/>
                </a:solidFill>
                <a:latin typeface="+mn-lt"/>
              </a:rPr>
              <a:t>kT</a:t>
            </a:r>
            <a:r>
              <a:rPr lang="en-US" dirty="0">
                <a:solidFill>
                  <a:srgbClr val="1A63A0"/>
                </a:solidFill>
                <a:latin typeface="+mn-lt"/>
              </a:rPr>
              <a:t>=8 </a:t>
            </a:r>
            <a:r>
              <a:rPr lang="en-US" dirty="0" err="1">
                <a:solidFill>
                  <a:srgbClr val="1A63A0"/>
                </a:solidFill>
                <a:latin typeface="+mn-lt"/>
              </a:rPr>
              <a:t>keV</a:t>
            </a:r>
            <a:r>
              <a:rPr lang="en-US" dirty="0">
                <a:solidFill>
                  <a:srgbClr val="1A63A0"/>
                </a:solidFill>
                <a:latin typeface="+mn-lt"/>
              </a:rPr>
              <a:t>	  </a:t>
            </a:r>
            <a:r>
              <a:rPr lang="en-US" dirty="0" err="1">
                <a:solidFill>
                  <a:srgbClr val="1A63A0"/>
                </a:solidFill>
                <a:latin typeface="+mn-lt"/>
              </a:rPr>
              <a:t>kT</a:t>
            </a:r>
            <a:r>
              <a:rPr lang="en-US" dirty="0">
                <a:solidFill>
                  <a:srgbClr val="1A63A0"/>
                </a:solidFill>
                <a:latin typeface="+mn-lt"/>
              </a:rPr>
              <a:t>=23 </a:t>
            </a:r>
            <a:r>
              <a:rPr lang="en-US" dirty="0" err="1">
                <a:solidFill>
                  <a:srgbClr val="1A63A0"/>
                </a:solidFill>
                <a:latin typeface="+mn-lt"/>
              </a:rPr>
              <a:t>keV</a:t>
            </a:r>
            <a:endParaRPr lang="en-US" dirty="0">
              <a:solidFill>
                <a:srgbClr val="1A63A0"/>
              </a:solidFill>
              <a:latin typeface="+mn-lt"/>
            </a:endParaRPr>
          </a:p>
          <a:p>
            <a:pPr defTabSz="757220"/>
            <a:r>
              <a:rPr lang="en-US" dirty="0">
                <a:solidFill>
                  <a:srgbClr val="1A63A0"/>
                </a:solidFill>
                <a:latin typeface="+mn-lt"/>
              </a:rPr>
              <a:t>    10</a:t>
            </a:r>
            <a:r>
              <a:rPr lang="en-US" baseline="30000" dirty="0">
                <a:solidFill>
                  <a:srgbClr val="1A63A0"/>
                </a:solidFill>
                <a:latin typeface="+mn-lt"/>
              </a:rPr>
              <a:t>7-</a:t>
            </a:r>
            <a:r>
              <a:rPr lang="en-US" dirty="0">
                <a:solidFill>
                  <a:srgbClr val="1A63A0"/>
                </a:solidFill>
                <a:latin typeface="+mn-lt"/>
              </a:rPr>
              <a:t>10</a:t>
            </a:r>
            <a:r>
              <a:rPr lang="en-US" baseline="30000" dirty="0">
                <a:solidFill>
                  <a:srgbClr val="1A63A0"/>
                </a:solidFill>
                <a:latin typeface="+mn-lt"/>
              </a:rPr>
              <a:t>8</a:t>
            </a:r>
            <a:r>
              <a:rPr lang="en-US" dirty="0">
                <a:solidFill>
                  <a:srgbClr val="1A63A0"/>
                </a:solidFill>
                <a:latin typeface="+mn-lt"/>
              </a:rPr>
              <a:t> cm</a:t>
            </a:r>
            <a:r>
              <a:rPr lang="en-US" baseline="30000" dirty="0">
                <a:solidFill>
                  <a:srgbClr val="1A63A0"/>
                </a:solidFill>
                <a:latin typeface="+mn-lt"/>
              </a:rPr>
              <a:t>-3</a:t>
            </a:r>
            <a:r>
              <a:rPr lang="en-US" dirty="0">
                <a:solidFill>
                  <a:srgbClr val="1A63A0"/>
                </a:solidFill>
                <a:latin typeface="+mn-lt"/>
              </a:rPr>
              <a:t> 	  10</a:t>
            </a:r>
            <a:r>
              <a:rPr lang="en-US" baseline="30000" dirty="0">
                <a:solidFill>
                  <a:srgbClr val="1A63A0"/>
                </a:solidFill>
                <a:latin typeface="+mn-lt"/>
              </a:rPr>
              <a:t>10</a:t>
            </a:r>
            <a:r>
              <a:rPr lang="en-US" dirty="0">
                <a:solidFill>
                  <a:srgbClr val="1A63A0"/>
                </a:solidFill>
                <a:latin typeface="+mn-lt"/>
              </a:rPr>
              <a:t>-10</a:t>
            </a:r>
            <a:r>
              <a:rPr lang="en-US" baseline="30000" dirty="0">
                <a:solidFill>
                  <a:srgbClr val="1A63A0"/>
                </a:solidFill>
                <a:latin typeface="+mn-lt"/>
              </a:rPr>
              <a:t>11</a:t>
            </a:r>
            <a:r>
              <a:rPr lang="en-US" dirty="0">
                <a:solidFill>
                  <a:srgbClr val="1A63A0"/>
                </a:solidFill>
                <a:latin typeface="+mn-lt"/>
              </a:rPr>
              <a:t> cm</a:t>
            </a:r>
            <a:r>
              <a:rPr lang="en-US" baseline="30000" dirty="0">
                <a:solidFill>
                  <a:srgbClr val="1A63A0"/>
                </a:solidFill>
                <a:latin typeface="+mn-lt"/>
              </a:rPr>
              <a:t>-3</a:t>
            </a:r>
          </a:p>
          <a:p>
            <a:pPr defTabSz="757220"/>
            <a:endParaRPr lang="en-US" baseline="30000" dirty="0">
              <a:solidFill>
                <a:srgbClr val="1A63A0"/>
              </a:solidFill>
              <a:latin typeface="+mn-lt"/>
            </a:endParaRPr>
          </a:p>
          <a:p>
            <a:pPr defTabSz="757220"/>
            <a:r>
              <a:rPr lang="en-US" baseline="30000" dirty="0">
                <a:solidFill>
                  <a:srgbClr val="1A63A0"/>
                </a:solidFill>
                <a:latin typeface="+mn-lt"/>
              </a:rPr>
              <a:t>       </a:t>
            </a:r>
            <a:r>
              <a:rPr lang="en-US" b="1" baseline="30000" dirty="0">
                <a:solidFill>
                  <a:srgbClr val="1A63A0"/>
                </a:solidFill>
                <a:latin typeface="+mn-lt"/>
              </a:rPr>
              <a:t>13</a:t>
            </a:r>
            <a:r>
              <a:rPr lang="en-US" b="1" dirty="0">
                <a:solidFill>
                  <a:srgbClr val="1A63A0"/>
                </a:solidFill>
                <a:latin typeface="+mn-lt"/>
              </a:rPr>
              <a:t>C(</a:t>
            </a:r>
            <a:r>
              <a:rPr lang="en-US" b="1" baseline="30000" dirty="0">
                <a:solidFill>
                  <a:srgbClr val="1A63A0"/>
                </a:solidFill>
              </a:rPr>
              <a:t>4</a:t>
            </a:r>
            <a:r>
              <a:rPr lang="en-US" b="1" dirty="0">
                <a:solidFill>
                  <a:srgbClr val="1A63A0"/>
                </a:solidFill>
              </a:rPr>
              <a:t>He</a:t>
            </a:r>
            <a:r>
              <a:rPr lang="en-US" b="1" dirty="0">
                <a:solidFill>
                  <a:srgbClr val="1A63A0"/>
                </a:solidFill>
                <a:latin typeface="+mn-lt"/>
              </a:rPr>
              <a:t>,</a:t>
            </a:r>
            <a:r>
              <a:rPr lang="en-US" b="1" dirty="0">
                <a:solidFill>
                  <a:srgbClr val="FF0000"/>
                </a:solidFill>
                <a:latin typeface="+mn-lt"/>
              </a:rPr>
              <a:t>n</a:t>
            </a:r>
            <a:r>
              <a:rPr lang="en-US" b="1" dirty="0">
                <a:solidFill>
                  <a:srgbClr val="1A63A0"/>
                </a:solidFill>
                <a:latin typeface="+mn-lt"/>
              </a:rPr>
              <a:t>)</a:t>
            </a:r>
            <a:r>
              <a:rPr lang="en-US" b="1" baseline="30000" dirty="0">
                <a:solidFill>
                  <a:srgbClr val="1A63A0"/>
                </a:solidFill>
                <a:latin typeface="+mn-lt"/>
              </a:rPr>
              <a:t>16</a:t>
            </a:r>
            <a:r>
              <a:rPr lang="en-US" b="1" dirty="0">
                <a:solidFill>
                  <a:srgbClr val="1A63A0"/>
                </a:solidFill>
                <a:latin typeface="+mn-lt"/>
              </a:rPr>
              <a:t>O         </a:t>
            </a:r>
            <a:r>
              <a:rPr lang="en-US" dirty="0">
                <a:solidFill>
                  <a:srgbClr val="1A63A0"/>
                </a:solidFill>
                <a:latin typeface="+mn-lt"/>
              </a:rPr>
              <a:t> </a:t>
            </a:r>
            <a:r>
              <a:rPr lang="en-US" b="1" baseline="30000" dirty="0">
                <a:solidFill>
                  <a:srgbClr val="1A63A0"/>
                </a:solidFill>
                <a:latin typeface="+mn-lt"/>
              </a:rPr>
              <a:t>22</a:t>
            </a:r>
            <a:r>
              <a:rPr lang="en-US" b="1" dirty="0">
                <a:solidFill>
                  <a:srgbClr val="1A63A0"/>
                </a:solidFill>
                <a:latin typeface="+mn-lt"/>
              </a:rPr>
              <a:t>Ne(</a:t>
            </a:r>
            <a:r>
              <a:rPr lang="en-US" b="1" baseline="30000" dirty="0">
                <a:solidFill>
                  <a:srgbClr val="1A63A0"/>
                </a:solidFill>
              </a:rPr>
              <a:t>4</a:t>
            </a:r>
            <a:r>
              <a:rPr lang="en-US" b="1" dirty="0">
                <a:solidFill>
                  <a:srgbClr val="1A63A0"/>
                </a:solidFill>
              </a:rPr>
              <a:t>He</a:t>
            </a:r>
            <a:r>
              <a:rPr lang="en-US" b="1" dirty="0">
                <a:solidFill>
                  <a:srgbClr val="1A63A0"/>
                </a:solidFill>
                <a:latin typeface="+mn-lt"/>
              </a:rPr>
              <a:t>,</a:t>
            </a:r>
            <a:r>
              <a:rPr lang="en-US" b="1" dirty="0">
                <a:solidFill>
                  <a:srgbClr val="FF0000"/>
                </a:solidFill>
                <a:latin typeface="+mn-lt"/>
              </a:rPr>
              <a:t>n</a:t>
            </a:r>
            <a:r>
              <a:rPr lang="en-US" b="1" dirty="0">
                <a:solidFill>
                  <a:srgbClr val="1A63A0"/>
                </a:solidFill>
                <a:latin typeface="+mn-lt"/>
              </a:rPr>
              <a:t>)</a:t>
            </a:r>
            <a:r>
              <a:rPr lang="en-US" b="1" baseline="30000" dirty="0">
                <a:solidFill>
                  <a:srgbClr val="1A63A0"/>
                </a:solidFill>
                <a:latin typeface="+mn-lt"/>
              </a:rPr>
              <a:t>25</a:t>
            </a:r>
            <a:r>
              <a:rPr lang="en-US" b="1" dirty="0">
                <a:solidFill>
                  <a:srgbClr val="1A63A0"/>
                </a:solidFill>
                <a:latin typeface="+mn-lt"/>
              </a:rPr>
              <a:t>Mg</a:t>
            </a:r>
            <a:endParaRPr lang="de-DE" b="1" dirty="0">
              <a:solidFill>
                <a:srgbClr val="1A63A0"/>
              </a:solidFill>
              <a:latin typeface="+mn-lt"/>
            </a:endParaRPr>
          </a:p>
        </p:txBody>
      </p:sp>
      <p:grpSp>
        <p:nvGrpSpPr>
          <p:cNvPr id="13" name="Group 12"/>
          <p:cNvGrpSpPr/>
          <p:nvPr/>
        </p:nvGrpSpPr>
        <p:grpSpPr>
          <a:xfrm>
            <a:off x="4645858" y="2817975"/>
            <a:ext cx="1673840" cy="493139"/>
            <a:chOff x="3121858" y="2817974"/>
            <a:chExt cx="1673840" cy="493139"/>
          </a:xfrm>
        </p:grpSpPr>
        <p:sp>
          <p:nvSpPr>
            <p:cNvPr id="116" name="TextBox 115"/>
            <p:cNvSpPr txBox="1"/>
            <p:nvPr/>
          </p:nvSpPr>
          <p:spPr>
            <a:xfrm>
              <a:off x="4347524" y="3003336"/>
              <a:ext cx="448174" cy="307777"/>
            </a:xfrm>
            <a:prstGeom prst="rect">
              <a:avLst/>
            </a:prstGeom>
            <a:noFill/>
          </p:spPr>
          <p:txBody>
            <a:bodyPr wrap="square" rtlCol="0">
              <a:spAutoFit/>
            </a:bodyPr>
            <a:lstStyle/>
            <a:p>
              <a:r>
                <a:rPr lang="es-ES" dirty="0">
                  <a:solidFill>
                    <a:srgbClr val="00B050"/>
                  </a:solidFill>
                </a:rPr>
                <a:t>Pb</a:t>
              </a:r>
            </a:p>
          </p:txBody>
        </p:sp>
        <p:sp>
          <p:nvSpPr>
            <p:cNvPr id="117" name="TextBox 116"/>
            <p:cNvSpPr txBox="1"/>
            <p:nvPr/>
          </p:nvSpPr>
          <p:spPr>
            <a:xfrm>
              <a:off x="3121858" y="2817974"/>
              <a:ext cx="448174" cy="307777"/>
            </a:xfrm>
            <a:prstGeom prst="rect">
              <a:avLst/>
            </a:prstGeom>
            <a:noFill/>
          </p:spPr>
          <p:txBody>
            <a:bodyPr wrap="square" rtlCol="0">
              <a:spAutoFit/>
            </a:bodyPr>
            <a:lstStyle/>
            <a:p>
              <a:r>
                <a:rPr lang="es-ES" dirty="0">
                  <a:solidFill>
                    <a:srgbClr val="00B050"/>
                  </a:solidFill>
                </a:rPr>
                <a:t>Ba</a:t>
              </a:r>
            </a:p>
          </p:txBody>
        </p:sp>
      </p:grpSp>
      <p:pic>
        <p:nvPicPr>
          <p:cNvPr id="109" name="Picture 108"/>
          <p:cNvPicPr>
            <a:picLocks noChangeAspect="1"/>
          </p:cNvPicPr>
          <p:nvPr/>
        </p:nvPicPr>
        <p:blipFill>
          <a:blip r:embed="rId12"/>
          <a:stretch>
            <a:fillRect/>
          </a:stretch>
        </p:blipFill>
        <p:spPr>
          <a:xfrm>
            <a:off x="11546791" y="110917"/>
            <a:ext cx="485426" cy="693466"/>
          </a:xfrm>
          <a:prstGeom prst="rect">
            <a:avLst/>
          </a:prstGeom>
        </p:spPr>
      </p:pic>
      <p:sp>
        <p:nvSpPr>
          <p:cNvPr id="2" name="Oval 1"/>
          <p:cNvSpPr/>
          <p:nvPr/>
        </p:nvSpPr>
        <p:spPr>
          <a:xfrm>
            <a:off x="7390958" y="2632632"/>
            <a:ext cx="1815355" cy="69457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Tree>
    <p:custDataLst>
      <p:tags r:id="rId1"/>
    </p:custDataLst>
    <p:extLst>
      <p:ext uri="{BB962C8B-B14F-4D97-AF65-F5344CB8AC3E}">
        <p14:creationId xmlns:p14="http://schemas.microsoft.com/office/powerpoint/2010/main" val="2820198826"/>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left)">
                                      <p:cBhvr>
                                        <p:cTn id="7" dur="1000"/>
                                        <p:tgtEl>
                                          <p:spTgt spid="26"/>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1000"/>
                                        <p:tgtEl>
                                          <p:spTgt spid="27"/>
                                        </p:tgtEl>
                                      </p:cBhvr>
                                    </p:animEffect>
                                  </p:childTnLst>
                                </p:cTn>
                              </p:par>
                            </p:childTnLst>
                          </p:cTn>
                        </p:par>
                        <p:par>
                          <p:cTn id="12" fill="hold">
                            <p:stCondLst>
                              <p:cond delay="2000"/>
                            </p:stCondLst>
                            <p:childTnLst>
                              <p:par>
                                <p:cTn id="13" presetID="22" presetClass="entr" presetSubtype="8" fill="hold"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wipe(left)">
                                      <p:cBhvr>
                                        <p:cTn id="15" dur="1000"/>
                                        <p:tgtEl>
                                          <p:spTgt spid="29"/>
                                        </p:tgtEl>
                                      </p:cBhvr>
                                    </p:animEffect>
                                  </p:childTnLst>
                                </p:cTn>
                              </p:par>
                            </p:childTnLst>
                          </p:cTn>
                        </p:par>
                        <p:par>
                          <p:cTn id="16" fill="hold">
                            <p:stCondLst>
                              <p:cond delay="3000"/>
                            </p:stCondLst>
                            <p:childTnLst>
                              <p:par>
                                <p:cTn id="17" presetID="22" presetClass="entr" presetSubtype="4" fill="hold" nodeType="after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wipe(down)">
                                      <p:cBhvr>
                                        <p:cTn id="19" dur="1000"/>
                                        <p:tgtEl>
                                          <p:spTgt spid="30"/>
                                        </p:tgtEl>
                                      </p:cBhvr>
                                    </p:animEffect>
                                  </p:childTnLst>
                                </p:cTn>
                              </p:par>
                            </p:childTnLst>
                          </p:cTn>
                        </p:par>
                        <p:par>
                          <p:cTn id="20" fill="hold">
                            <p:stCondLst>
                              <p:cond delay="4000"/>
                            </p:stCondLst>
                            <p:childTnLst>
                              <p:par>
                                <p:cTn id="21" presetID="22" presetClass="entr" presetSubtype="8" fill="hold" nodeType="afterEffect">
                                  <p:stCondLst>
                                    <p:cond delay="0"/>
                                  </p:stCondLst>
                                  <p:childTnLst>
                                    <p:set>
                                      <p:cBhvr>
                                        <p:cTn id="22" dur="1" fill="hold">
                                          <p:stCondLst>
                                            <p:cond delay="0"/>
                                          </p:stCondLst>
                                        </p:cTn>
                                        <p:tgtEl>
                                          <p:spTgt spid="41"/>
                                        </p:tgtEl>
                                        <p:attrNameLst>
                                          <p:attrName>style.visibility</p:attrName>
                                        </p:attrNameLst>
                                      </p:cBhvr>
                                      <p:to>
                                        <p:strVal val="visible"/>
                                      </p:to>
                                    </p:set>
                                    <p:animEffect transition="in" filter="wipe(left)">
                                      <p:cBhvr>
                                        <p:cTn id="23" dur="1000"/>
                                        <p:tgtEl>
                                          <p:spTgt spid="41"/>
                                        </p:tgtEl>
                                      </p:cBhvr>
                                    </p:animEffect>
                                  </p:childTnLst>
                                </p:cTn>
                              </p:par>
                            </p:childTnLst>
                          </p:cTn>
                        </p:par>
                        <p:par>
                          <p:cTn id="24" fill="hold">
                            <p:stCondLst>
                              <p:cond delay="5000"/>
                            </p:stCondLst>
                            <p:childTnLst>
                              <p:par>
                                <p:cTn id="25" presetID="22" presetClass="entr" presetSubtype="4" fill="hold" nodeType="after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wipe(down)">
                                      <p:cBhvr>
                                        <p:cTn id="27" dur="1000"/>
                                        <p:tgtEl>
                                          <p:spTgt spid="42"/>
                                        </p:tgtEl>
                                      </p:cBhvr>
                                    </p:animEffect>
                                  </p:childTnLst>
                                </p:cTn>
                              </p:par>
                            </p:childTnLst>
                          </p:cTn>
                        </p:par>
                        <p:par>
                          <p:cTn id="28" fill="hold">
                            <p:stCondLst>
                              <p:cond delay="6000"/>
                            </p:stCondLst>
                            <p:childTnLst>
                              <p:par>
                                <p:cTn id="29" presetID="22" presetClass="entr" presetSubtype="8" fill="hold" nodeType="afterEffect">
                                  <p:stCondLst>
                                    <p:cond delay="0"/>
                                  </p:stCondLst>
                                  <p:childTnLst>
                                    <p:set>
                                      <p:cBhvr>
                                        <p:cTn id="30" dur="1" fill="hold">
                                          <p:stCondLst>
                                            <p:cond delay="0"/>
                                          </p:stCondLst>
                                        </p:cTn>
                                        <p:tgtEl>
                                          <p:spTgt spid="43"/>
                                        </p:tgtEl>
                                        <p:attrNameLst>
                                          <p:attrName>style.visibility</p:attrName>
                                        </p:attrNameLst>
                                      </p:cBhvr>
                                      <p:to>
                                        <p:strVal val="visible"/>
                                      </p:to>
                                    </p:set>
                                    <p:animEffect transition="in" filter="wipe(left)">
                                      <p:cBhvr>
                                        <p:cTn id="31" dur="1000"/>
                                        <p:tgtEl>
                                          <p:spTgt spid="43"/>
                                        </p:tgtEl>
                                      </p:cBhvr>
                                    </p:animEffect>
                                  </p:childTnLst>
                                </p:cTn>
                              </p:par>
                            </p:childTnLst>
                          </p:cTn>
                        </p:par>
                        <p:par>
                          <p:cTn id="32" fill="hold">
                            <p:stCondLst>
                              <p:cond delay="7000"/>
                            </p:stCondLst>
                            <p:childTnLst>
                              <p:par>
                                <p:cTn id="33" presetID="22" presetClass="entr" presetSubtype="8" fill="hold" nodeType="afterEffect">
                                  <p:stCondLst>
                                    <p:cond delay="0"/>
                                  </p:stCondLst>
                                  <p:childTnLst>
                                    <p:set>
                                      <p:cBhvr>
                                        <p:cTn id="34" dur="1" fill="hold">
                                          <p:stCondLst>
                                            <p:cond delay="0"/>
                                          </p:stCondLst>
                                        </p:cTn>
                                        <p:tgtEl>
                                          <p:spTgt spid="77"/>
                                        </p:tgtEl>
                                        <p:attrNameLst>
                                          <p:attrName>style.visibility</p:attrName>
                                        </p:attrNameLst>
                                      </p:cBhvr>
                                      <p:to>
                                        <p:strVal val="visible"/>
                                      </p:to>
                                    </p:set>
                                    <p:animEffect transition="in" filter="wipe(left)">
                                      <p:cBhvr>
                                        <p:cTn id="35" dur="1000"/>
                                        <p:tgtEl>
                                          <p:spTgt spid="77"/>
                                        </p:tgtEl>
                                      </p:cBhvr>
                                    </p:animEffect>
                                  </p:childTnLst>
                                </p:cTn>
                              </p:par>
                            </p:childTnLst>
                          </p:cTn>
                        </p:par>
                        <p:par>
                          <p:cTn id="36" fill="hold">
                            <p:stCondLst>
                              <p:cond delay="8000"/>
                            </p:stCondLst>
                            <p:childTnLst>
                              <p:par>
                                <p:cTn id="37" presetID="22" presetClass="entr" presetSubtype="8" fill="hold" nodeType="afterEffect">
                                  <p:stCondLst>
                                    <p:cond delay="0"/>
                                  </p:stCondLst>
                                  <p:childTnLst>
                                    <p:set>
                                      <p:cBhvr>
                                        <p:cTn id="38" dur="1" fill="hold">
                                          <p:stCondLst>
                                            <p:cond delay="0"/>
                                          </p:stCondLst>
                                        </p:cTn>
                                        <p:tgtEl>
                                          <p:spTgt spid="78"/>
                                        </p:tgtEl>
                                        <p:attrNameLst>
                                          <p:attrName>style.visibility</p:attrName>
                                        </p:attrNameLst>
                                      </p:cBhvr>
                                      <p:to>
                                        <p:strVal val="visible"/>
                                      </p:to>
                                    </p:set>
                                    <p:animEffect transition="in" filter="wipe(left)">
                                      <p:cBhvr>
                                        <p:cTn id="39" dur="1000"/>
                                        <p:tgtEl>
                                          <p:spTgt spid="78"/>
                                        </p:tgtEl>
                                      </p:cBhvr>
                                    </p:animEffect>
                                  </p:childTnLst>
                                </p:cTn>
                              </p:par>
                            </p:childTnLst>
                          </p:cTn>
                        </p:par>
                        <p:par>
                          <p:cTn id="40" fill="hold">
                            <p:stCondLst>
                              <p:cond delay="9000"/>
                            </p:stCondLst>
                            <p:childTnLst>
                              <p:par>
                                <p:cTn id="41" presetID="22" presetClass="entr" presetSubtype="4" fill="hold" nodeType="afterEffect">
                                  <p:stCondLst>
                                    <p:cond delay="0"/>
                                  </p:stCondLst>
                                  <p:childTnLst>
                                    <p:set>
                                      <p:cBhvr>
                                        <p:cTn id="42" dur="1" fill="hold">
                                          <p:stCondLst>
                                            <p:cond delay="0"/>
                                          </p:stCondLst>
                                        </p:cTn>
                                        <p:tgtEl>
                                          <p:spTgt spid="55"/>
                                        </p:tgtEl>
                                        <p:attrNameLst>
                                          <p:attrName>style.visibility</p:attrName>
                                        </p:attrNameLst>
                                      </p:cBhvr>
                                      <p:to>
                                        <p:strVal val="visible"/>
                                      </p:to>
                                    </p:set>
                                    <p:animEffect transition="in" filter="wipe(down)">
                                      <p:cBhvr>
                                        <p:cTn id="43" dur="1000"/>
                                        <p:tgtEl>
                                          <p:spTgt spid="55"/>
                                        </p:tgtEl>
                                      </p:cBhvr>
                                    </p:animEffect>
                                  </p:childTnLst>
                                </p:cTn>
                              </p:par>
                            </p:childTnLst>
                          </p:cTn>
                        </p:par>
                        <p:par>
                          <p:cTn id="44" fill="hold">
                            <p:stCondLst>
                              <p:cond delay="10000"/>
                            </p:stCondLst>
                            <p:childTnLst>
                              <p:par>
                                <p:cTn id="45" presetID="22" presetClass="entr" presetSubtype="8" fill="hold" nodeType="afterEffect">
                                  <p:stCondLst>
                                    <p:cond delay="0"/>
                                  </p:stCondLst>
                                  <p:childTnLst>
                                    <p:set>
                                      <p:cBhvr>
                                        <p:cTn id="46" dur="1" fill="hold">
                                          <p:stCondLst>
                                            <p:cond delay="0"/>
                                          </p:stCondLst>
                                        </p:cTn>
                                        <p:tgtEl>
                                          <p:spTgt spid="81"/>
                                        </p:tgtEl>
                                        <p:attrNameLst>
                                          <p:attrName>style.visibility</p:attrName>
                                        </p:attrNameLst>
                                      </p:cBhvr>
                                      <p:to>
                                        <p:strVal val="visible"/>
                                      </p:to>
                                    </p:set>
                                    <p:animEffect transition="in" filter="wipe(left)">
                                      <p:cBhvr>
                                        <p:cTn id="47" dur="1000"/>
                                        <p:tgtEl>
                                          <p:spTgt spid="81"/>
                                        </p:tgtEl>
                                      </p:cBhvr>
                                    </p:animEffect>
                                  </p:childTnLst>
                                </p:cTn>
                              </p:par>
                            </p:childTnLst>
                          </p:cTn>
                        </p:par>
                        <p:par>
                          <p:cTn id="48" fill="hold">
                            <p:stCondLst>
                              <p:cond delay="11000"/>
                            </p:stCondLst>
                            <p:childTnLst>
                              <p:par>
                                <p:cTn id="49" presetID="22" presetClass="entr" presetSubtype="1" fill="hold" nodeType="afterEffect">
                                  <p:stCondLst>
                                    <p:cond delay="0"/>
                                  </p:stCondLst>
                                  <p:childTnLst>
                                    <p:set>
                                      <p:cBhvr>
                                        <p:cTn id="50" dur="1" fill="hold">
                                          <p:stCondLst>
                                            <p:cond delay="0"/>
                                          </p:stCondLst>
                                        </p:cTn>
                                        <p:tgtEl>
                                          <p:spTgt spid="54"/>
                                        </p:tgtEl>
                                        <p:attrNameLst>
                                          <p:attrName>style.visibility</p:attrName>
                                        </p:attrNameLst>
                                      </p:cBhvr>
                                      <p:to>
                                        <p:strVal val="visible"/>
                                      </p:to>
                                    </p:set>
                                    <p:animEffect transition="in" filter="wipe(up)">
                                      <p:cBhvr>
                                        <p:cTn id="51" dur="1000"/>
                                        <p:tgtEl>
                                          <p:spTgt spid="54"/>
                                        </p:tgtEl>
                                      </p:cBhvr>
                                    </p:animEffect>
                                  </p:childTnLst>
                                </p:cTn>
                              </p:par>
                              <p:par>
                                <p:cTn id="52" presetID="22" presetClass="entr" presetSubtype="4" fill="hold" nodeType="withEffect">
                                  <p:stCondLst>
                                    <p:cond delay="0"/>
                                  </p:stCondLst>
                                  <p:childTnLst>
                                    <p:set>
                                      <p:cBhvr>
                                        <p:cTn id="53" dur="1" fill="hold">
                                          <p:stCondLst>
                                            <p:cond delay="0"/>
                                          </p:stCondLst>
                                        </p:cTn>
                                        <p:tgtEl>
                                          <p:spTgt spid="85"/>
                                        </p:tgtEl>
                                        <p:attrNameLst>
                                          <p:attrName>style.visibility</p:attrName>
                                        </p:attrNameLst>
                                      </p:cBhvr>
                                      <p:to>
                                        <p:strVal val="visible"/>
                                      </p:to>
                                    </p:set>
                                    <p:animEffect transition="in" filter="wipe(down)">
                                      <p:cBhvr>
                                        <p:cTn id="54" dur="1000"/>
                                        <p:tgtEl>
                                          <p:spTgt spid="85"/>
                                        </p:tgtEl>
                                      </p:cBhvr>
                                    </p:animEffect>
                                  </p:childTnLst>
                                </p:cTn>
                              </p:par>
                            </p:childTnLst>
                          </p:cTn>
                        </p:par>
                        <p:par>
                          <p:cTn id="55" fill="hold">
                            <p:stCondLst>
                              <p:cond delay="12000"/>
                            </p:stCondLst>
                            <p:childTnLst>
                              <p:par>
                                <p:cTn id="56" presetID="22" presetClass="entr" presetSubtype="8" fill="hold" nodeType="afterEffect">
                                  <p:stCondLst>
                                    <p:cond delay="0"/>
                                  </p:stCondLst>
                                  <p:childTnLst>
                                    <p:set>
                                      <p:cBhvr>
                                        <p:cTn id="57" dur="1" fill="hold">
                                          <p:stCondLst>
                                            <p:cond delay="0"/>
                                          </p:stCondLst>
                                        </p:cTn>
                                        <p:tgtEl>
                                          <p:spTgt spid="79"/>
                                        </p:tgtEl>
                                        <p:attrNameLst>
                                          <p:attrName>style.visibility</p:attrName>
                                        </p:attrNameLst>
                                      </p:cBhvr>
                                      <p:to>
                                        <p:strVal val="visible"/>
                                      </p:to>
                                    </p:set>
                                    <p:animEffect transition="in" filter="wipe(left)">
                                      <p:cBhvr>
                                        <p:cTn id="58" dur="1000"/>
                                        <p:tgtEl>
                                          <p:spTgt spid="79"/>
                                        </p:tgtEl>
                                      </p:cBhvr>
                                    </p:animEffect>
                                  </p:childTnLst>
                                </p:cTn>
                              </p:par>
                            </p:childTnLst>
                          </p:cTn>
                        </p:par>
                        <p:par>
                          <p:cTn id="59" fill="hold">
                            <p:stCondLst>
                              <p:cond delay="13000"/>
                            </p:stCondLst>
                            <p:childTnLst>
                              <p:par>
                                <p:cTn id="60" presetID="22" presetClass="entr" presetSubtype="8" fill="hold" nodeType="afterEffect">
                                  <p:stCondLst>
                                    <p:cond delay="0"/>
                                  </p:stCondLst>
                                  <p:childTnLst>
                                    <p:set>
                                      <p:cBhvr>
                                        <p:cTn id="61" dur="1" fill="hold">
                                          <p:stCondLst>
                                            <p:cond delay="0"/>
                                          </p:stCondLst>
                                        </p:cTn>
                                        <p:tgtEl>
                                          <p:spTgt spid="80"/>
                                        </p:tgtEl>
                                        <p:attrNameLst>
                                          <p:attrName>style.visibility</p:attrName>
                                        </p:attrNameLst>
                                      </p:cBhvr>
                                      <p:to>
                                        <p:strVal val="visible"/>
                                      </p:to>
                                    </p:set>
                                    <p:animEffect transition="in" filter="wipe(left)">
                                      <p:cBhvr>
                                        <p:cTn id="62" dur="1000"/>
                                        <p:tgtEl>
                                          <p:spTgt spid="80"/>
                                        </p:tgtEl>
                                      </p:cBhvr>
                                    </p:animEffect>
                                  </p:childTnLst>
                                </p:cTn>
                              </p:par>
                            </p:childTnLst>
                          </p:cTn>
                        </p:par>
                        <p:par>
                          <p:cTn id="63" fill="hold">
                            <p:stCondLst>
                              <p:cond delay="14000"/>
                            </p:stCondLst>
                            <p:childTnLst>
                              <p:par>
                                <p:cTn id="64" presetID="22" presetClass="entr" presetSubtype="4" fill="hold" nodeType="afterEffect">
                                  <p:stCondLst>
                                    <p:cond delay="0"/>
                                  </p:stCondLst>
                                  <p:childTnLst>
                                    <p:set>
                                      <p:cBhvr>
                                        <p:cTn id="65" dur="1" fill="hold">
                                          <p:stCondLst>
                                            <p:cond delay="0"/>
                                          </p:stCondLst>
                                        </p:cTn>
                                        <p:tgtEl>
                                          <p:spTgt spid="56"/>
                                        </p:tgtEl>
                                        <p:attrNameLst>
                                          <p:attrName>style.visibility</p:attrName>
                                        </p:attrNameLst>
                                      </p:cBhvr>
                                      <p:to>
                                        <p:strVal val="visible"/>
                                      </p:to>
                                    </p:set>
                                    <p:animEffect transition="in" filter="wipe(down)">
                                      <p:cBhvr>
                                        <p:cTn id="66" dur="1000"/>
                                        <p:tgtEl>
                                          <p:spTgt spid="56"/>
                                        </p:tgtEl>
                                      </p:cBhvr>
                                    </p:animEffect>
                                  </p:childTnLst>
                                </p:cTn>
                              </p:par>
                            </p:childTnLst>
                          </p:cTn>
                        </p:par>
                        <p:par>
                          <p:cTn id="67" fill="hold">
                            <p:stCondLst>
                              <p:cond delay="15000"/>
                            </p:stCondLst>
                            <p:childTnLst>
                              <p:par>
                                <p:cTn id="68" presetID="22" presetClass="entr" presetSubtype="8" fill="hold" nodeType="afterEffect">
                                  <p:stCondLst>
                                    <p:cond delay="0"/>
                                  </p:stCondLst>
                                  <p:childTnLst>
                                    <p:set>
                                      <p:cBhvr>
                                        <p:cTn id="69" dur="1" fill="hold">
                                          <p:stCondLst>
                                            <p:cond delay="0"/>
                                          </p:stCondLst>
                                        </p:cTn>
                                        <p:tgtEl>
                                          <p:spTgt spid="83"/>
                                        </p:tgtEl>
                                        <p:attrNameLst>
                                          <p:attrName>style.visibility</p:attrName>
                                        </p:attrNameLst>
                                      </p:cBhvr>
                                      <p:to>
                                        <p:strVal val="visible"/>
                                      </p:to>
                                    </p:set>
                                    <p:animEffect transition="in" filter="wipe(left)">
                                      <p:cBhvr>
                                        <p:cTn id="70" dur="1000"/>
                                        <p:tgtEl>
                                          <p:spTgt spid="83"/>
                                        </p:tgtEl>
                                      </p:cBhvr>
                                    </p:animEffect>
                                  </p:childTnLst>
                                </p:cTn>
                              </p:par>
                            </p:childTnLst>
                          </p:cTn>
                        </p:par>
                        <p:par>
                          <p:cTn id="71" fill="hold">
                            <p:stCondLst>
                              <p:cond delay="16000"/>
                            </p:stCondLst>
                            <p:childTnLst>
                              <p:par>
                                <p:cTn id="72" presetID="22" presetClass="entr" presetSubtype="4" fill="hold" nodeType="afterEffect">
                                  <p:stCondLst>
                                    <p:cond delay="0"/>
                                  </p:stCondLst>
                                  <p:childTnLst>
                                    <p:set>
                                      <p:cBhvr>
                                        <p:cTn id="73" dur="1" fill="hold">
                                          <p:stCondLst>
                                            <p:cond delay="0"/>
                                          </p:stCondLst>
                                        </p:cTn>
                                        <p:tgtEl>
                                          <p:spTgt spid="84"/>
                                        </p:tgtEl>
                                        <p:attrNameLst>
                                          <p:attrName>style.visibility</p:attrName>
                                        </p:attrNameLst>
                                      </p:cBhvr>
                                      <p:to>
                                        <p:strVal val="visible"/>
                                      </p:to>
                                    </p:set>
                                    <p:animEffect transition="in" filter="wipe(down)">
                                      <p:cBhvr>
                                        <p:cTn id="74" dur="1000"/>
                                        <p:tgtEl>
                                          <p:spTgt spid="84"/>
                                        </p:tgtEl>
                                      </p:cBhvr>
                                    </p:animEffect>
                                  </p:childTnLst>
                                </p:cTn>
                              </p:par>
                            </p:childTnLst>
                          </p:cTn>
                        </p:par>
                        <p:par>
                          <p:cTn id="75" fill="hold">
                            <p:stCondLst>
                              <p:cond delay="17000"/>
                            </p:stCondLst>
                            <p:childTnLst>
                              <p:par>
                                <p:cTn id="76" presetID="22" presetClass="entr" presetSubtype="8" fill="hold" nodeType="afterEffect">
                                  <p:stCondLst>
                                    <p:cond delay="0"/>
                                  </p:stCondLst>
                                  <p:childTnLst>
                                    <p:set>
                                      <p:cBhvr>
                                        <p:cTn id="77" dur="1" fill="hold">
                                          <p:stCondLst>
                                            <p:cond delay="0"/>
                                          </p:stCondLst>
                                        </p:cTn>
                                        <p:tgtEl>
                                          <p:spTgt spid="89"/>
                                        </p:tgtEl>
                                        <p:attrNameLst>
                                          <p:attrName>style.visibility</p:attrName>
                                        </p:attrNameLst>
                                      </p:cBhvr>
                                      <p:to>
                                        <p:strVal val="visible"/>
                                      </p:to>
                                    </p:set>
                                    <p:animEffect transition="in" filter="wipe(left)">
                                      <p:cBhvr>
                                        <p:cTn id="78" dur="1000"/>
                                        <p:tgtEl>
                                          <p:spTgt spid="89"/>
                                        </p:tgtEl>
                                      </p:cBhvr>
                                    </p:animEffect>
                                  </p:childTnLst>
                                </p:cTn>
                              </p:par>
                              <p:par>
                                <p:cTn id="79" presetID="22" presetClass="entr" presetSubtype="8" fill="hold" nodeType="withEffect">
                                  <p:stCondLst>
                                    <p:cond delay="0"/>
                                  </p:stCondLst>
                                  <p:childTnLst>
                                    <p:set>
                                      <p:cBhvr>
                                        <p:cTn id="80" dur="1" fill="hold">
                                          <p:stCondLst>
                                            <p:cond delay="0"/>
                                          </p:stCondLst>
                                        </p:cTn>
                                        <p:tgtEl>
                                          <p:spTgt spid="86"/>
                                        </p:tgtEl>
                                        <p:attrNameLst>
                                          <p:attrName>style.visibility</p:attrName>
                                        </p:attrNameLst>
                                      </p:cBhvr>
                                      <p:to>
                                        <p:strVal val="visible"/>
                                      </p:to>
                                    </p:set>
                                    <p:animEffect transition="in" filter="wipe(left)">
                                      <p:cBhvr>
                                        <p:cTn id="81" dur="1000"/>
                                        <p:tgtEl>
                                          <p:spTgt spid="86"/>
                                        </p:tgtEl>
                                      </p:cBhvr>
                                    </p:animEffect>
                                  </p:childTnLst>
                                </p:cTn>
                              </p:par>
                            </p:childTnLst>
                          </p:cTn>
                        </p:par>
                        <p:par>
                          <p:cTn id="82" fill="hold">
                            <p:stCondLst>
                              <p:cond delay="18000"/>
                            </p:stCondLst>
                            <p:childTnLst>
                              <p:par>
                                <p:cTn id="83" presetID="22" presetClass="entr" presetSubtype="1" fill="hold" nodeType="afterEffect">
                                  <p:stCondLst>
                                    <p:cond delay="0"/>
                                  </p:stCondLst>
                                  <p:childTnLst>
                                    <p:set>
                                      <p:cBhvr>
                                        <p:cTn id="84" dur="1" fill="hold">
                                          <p:stCondLst>
                                            <p:cond delay="0"/>
                                          </p:stCondLst>
                                        </p:cTn>
                                        <p:tgtEl>
                                          <p:spTgt spid="88"/>
                                        </p:tgtEl>
                                        <p:attrNameLst>
                                          <p:attrName>style.visibility</p:attrName>
                                        </p:attrNameLst>
                                      </p:cBhvr>
                                      <p:to>
                                        <p:strVal val="visible"/>
                                      </p:to>
                                    </p:set>
                                    <p:animEffect transition="in" filter="wipe(up)">
                                      <p:cBhvr>
                                        <p:cTn id="85" dur="1000"/>
                                        <p:tgtEl>
                                          <p:spTgt spid="88"/>
                                        </p:tgtEl>
                                      </p:cBhvr>
                                    </p:animEffect>
                                  </p:childTnLst>
                                </p:cTn>
                              </p:par>
                            </p:childTnLst>
                          </p:cTn>
                        </p:par>
                        <p:par>
                          <p:cTn id="86" fill="hold">
                            <p:stCondLst>
                              <p:cond delay="19000"/>
                            </p:stCondLst>
                            <p:childTnLst>
                              <p:par>
                                <p:cTn id="87" presetID="22" presetClass="entr" presetSubtype="8" fill="hold" nodeType="afterEffect">
                                  <p:stCondLst>
                                    <p:cond delay="0"/>
                                  </p:stCondLst>
                                  <p:childTnLst>
                                    <p:set>
                                      <p:cBhvr>
                                        <p:cTn id="88" dur="1" fill="hold">
                                          <p:stCondLst>
                                            <p:cond delay="0"/>
                                          </p:stCondLst>
                                        </p:cTn>
                                        <p:tgtEl>
                                          <p:spTgt spid="90"/>
                                        </p:tgtEl>
                                        <p:attrNameLst>
                                          <p:attrName>style.visibility</p:attrName>
                                        </p:attrNameLst>
                                      </p:cBhvr>
                                      <p:to>
                                        <p:strVal val="visible"/>
                                      </p:to>
                                    </p:set>
                                    <p:animEffect transition="in" filter="wipe(left)">
                                      <p:cBhvr>
                                        <p:cTn id="89" dur="1000"/>
                                        <p:tgtEl>
                                          <p:spTgt spid="90"/>
                                        </p:tgtEl>
                                      </p:cBhvr>
                                    </p:animEffect>
                                  </p:childTnLst>
                                </p:cTn>
                              </p:par>
                            </p:childTnLst>
                          </p:cTn>
                        </p:par>
                        <p:par>
                          <p:cTn id="90" fill="hold">
                            <p:stCondLst>
                              <p:cond delay="20000"/>
                            </p:stCondLst>
                            <p:childTnLst>
                              <p:par>
                                <p:cTn id="91" presetID="22" presetClass="entr" presetSubtype="8" fill="hold" nodeType="afterEffect">
                                  <p:stCondLst>
                                    <p:cond delay="0"/>
                                  </p:stCondLst>
                                  <p:childTnLst>
                                    <p:set>
                                      <p:cBhvr>
                                        <p:cTn id="92" dur="1" fill="hold">
                                          <p:stCondLst>
                                            <p:cond delay="0"/>
                                          </p:stCondLst>
                                        </p:cTn>
                                        <p:tgtEl>
                                          <p:spTgt spid="91"/>
                                        </p:tgtEl>
                                        <p:attrNameLst>
                                          <p:attrName>style.visibility</p:attrName>
                                        </p:attrNameLst>
                                      </p:cBhvr>
                                      <p:to>
                                        <p:strVal val="visible"/>
                                      </p:to>
                                    </p:set>
                                    <p:animEffect transition="in" filter="wipe(left)">
                                      <p:cBhvr>
                                        <p:cTn id="93" dur="1000"/>
                                        <p:tgtEl>
                                          <p:spTgt spid="91"/>
                                        </p:tgtEl>
                                      </p:cBhvr>
                                    </p:animEffect>
                                  </p:childTnLst>
                                </p:cTn>
                              </p:par>
                            </p:childTnLst>
                          </p:cTn>
                        </p:par>
                        <p:par>
                          <p:cTn id="94" fill="hold">
                            <p:stCondLst>
                              <p:cond delay="21000"/>
                            </p:stCondLst>
                            <p:childTnLst>
                              <p:par>
                                <p:cTn id="95" presetID="22" presetClass="entr" presetSubtype="4" fill="hold" nodeType="afterEffect">
                                  <p:stCondLst>
                                    <p:cond delay="0"/>
                                  </p:stCondLst>
                                  <p:childTnLst>
                                    <p:set>
                                      <p:cBhvr>
                                        <p:cTn id="96" dur="1" fill="hold">
                                          <p:stCondLst>
                                            <p:cond delay="0"/>
                                          </p:stCondLst>
                                        </p:cTn>
                                        <p:tgtEl>
                                          <p:spTgt spid="92"/>
                                        </p:tgtEl>
                                        <p:attrNameLst>
                                          <p:attrName>style.visibility</p:attrName>
                                        </p:attrNameLst>
                                      </p:cBhvr>
                                      <p:to>
                                        <p:strVal val="visible"/>
                                      </p:to>
                                    </p:set>
                                    <p:animEffect transition="in" filter="wipe(down)">
                                      <p:cBhvr>
                                        <p:cTn id="97" dur="1000"/>
                                        <p:tgtEl>
                                          <p:spTgt spid="92"/>
                                        </p:tgtEl>
                                      </p:cBhvr>
                                    </p:animEffect>
                                  </p:childTnLst>
                                </p:cTn>
                              </p:par>
                            </p:childTnLst>
                          </p:cTn>
                        </p:par>
                        <p:par>
                          <p:cTn id="98" fill="hold">
                            <p:stCondLst>
                              <p:cond delay="22000"/>
                            </p:stCondLst>
                            <p:childTnLst>
                              <p:par>
                                <p:cTn id="99" presetID="22" presetClass="entr" presetSubtype="8" fill="hold" nodeType="afterEffect">
                                  <p:stCondLst>
                                    <p:cond delay="0"/>
                                  </p:stCondLst>
                                  <p:childTnLst>
                                    <p:set>
                                      <p:cBhvr>
                                        <p:cTn id="100" dur="1" fill="hold">
                                          <p:stCondLst>
                                            <p:cond delay="0"/>
                                          </p:stCondLst>
                                        </p:cTn>
                                        <p:tgtEl>
                                          <p:spTgt spid="63"/>
                                        </p:tgtEl>
                                        <p:attrNameLst>
                                          <p:attrName>style.visibility</p:attrName>
                                        </p:attrNameLst>
                                      </p:cBhvr>
                                      <p:to>
                                        <p:strVal val="visible"/>
                                      </p:to>
                                    </p:set>
                                    <p:animEffect transition="in" filter="wipe(left)">
                                      <p:cBhvr>
                                        <p:cTn id="101" dur="2000"/>
                                        <p:tgtEl>
                                          <p:spTgt spid="63"/>
                                        </p:tgtEl>
                                      </p:cBhvr>
                                    </p:animEffect>
                                  </p:childTnLst>
                                </p:cTn>
                              </p:par>
                            </p:childTnLst>
                          </p:cTn>
                        </p:par>
                        <p:par>
                          <p:cTn id="102" fill="hold">
                            <p:stCondLst>
                              <p:cond delay="24000"/>
                            </p:stCondLst>
                            <p:childTnLst>
                              <p:par>
                                <p:cTn id="103" presetID="22" presetClass="entr" presetSubtype="4" fill="hold" nodeType="afterEffect">
                                  <p:stCondLst>
                                    <p:cond delay="0"/>
                                  </p:stCondLst>
                                  <p:childTnLst>
                                    <p:set>
                                      <p:cBhvr>
                                        <p:cTn id="104" dur="1" fill="hold">
                                          <p:stCondLst>
                                            <p:cond delay="0"/>
                                          </p:stCondLst>
                                        </p:cTn>
                                        <p:tgtEl>
                                          <p:spTgt spid="93"/>
                                        </p:tgtEl>
                                        <p:attrNameLst>
                                          <p:attrName>style.visibility</p:attrName>
                                        </p:attrNameLst>
                                      </p:cBhvr>
                                      <p:to>
                                        <p:strVal val="visible"/>
                                      </p:to>
                                    </p:set>
                                    <p:animEffect transition="in" filter="wipe(down)">
                                      <p:cBhvr>
                                        <p:cTn id="105" dur="1000"/>
                                        <p:tgtEl>
                                          <p:spTgt spid="93"/>
                                        </p:tgtEl>
                                      </p:cBhvr>
                                    </p:animEffect>
                                  </p:childTnLst>
                                </p:cTn>
                              </p:par>
                            </p:childTnLst>
                          </p:cTn>
                        </p:par>
                        <p:par>
                          <p:cTn id="106" fill="hold">
                            <p:stCondLst>
                              <p:cond delay="25000"/>
                            </p:stCondLst>
                            <p:childTnLst>
                              <p:par>
                                <p:cTn id="107" presetID="22" presetClass="entr" presetSubtype="8" fill="hold" nodeType="afterEffect">
                                  <p:stCondLst>
                                    <p:cond delay="0"/>
                                  </p:stCondLst>
                                  <p:childTnLst>
                                    <p:set>
                                      <p:cBhvr>
                                        <p:cTn id="108" dur="1" fill="hold">
                                          <p:stCondLst>
                                            <p:cond delay="0"/>
                                          </p:stCondLst>
                                        </p:cTn>
                                        <p:tgtEl>
                                          <p:spTgt spid="95"/>
                                        </p:tgtEl>
                                        <p:attrNameLst>
                                          <p:attrName>style.visibility</p:attrName>
                                        </p:attrNameLst>
                                      </p:cBhvr>
                                      <p:to>
                                        <p:strVal val="visible"/>
                                      </p:to>
                                    </p:set>
                                    <p:animEffect transition="in" filter="wipe(left)">
                                      <p:cBhvr>
                                        <p:cTn id="109" dur="1000"/>
                                        <p:tgtEl>
                                          <p:spTgt spid="95"/>
                                        </p:tgtEl>
                                      </p:cBhvr>
                                    </p:animEffect>
                                  </p:childTnLst>
                                </p:cTn>
                              </p:par>
                            </p:childTnLst>
                          </p:cTn>
                        </p:par>
                        <p:par>
                          <p:cTn id="110" fill="hold">
                            <p:stCondLst>
                              <p:cond delay="26000"/>
                            </p:stCondLst>
                            <p:childTnLst>
                              <p:par>
                                <p:cTn id="111" presetID="22" presetClass="entr" presetSubtype="1" fill="hold" nodeType="afterEffect">
                                  <p:stCondLst>
                                    <p:cond delay="0"/>
                                  </p:stCondLst>
                                  <p:childTnLst>
                                    <p:set>
                                      <p:cBhvr>
                                        <p:cTn id="112" dur="1" fill="hold">
                                          <p:stCondLst>
                                            <p:cond delay="0"/>
                                          </p:stCondLst>
                                        </p:cTn>
                                        <p:tgtEl>
                                          <p:spTgt spid="96"/>
                                        </p:tgtEl>
                                        <p:attrNameLst>
                                          <p:attrName>style.visibility</p:attrName>
                                        </p:attrNameLst>
                                      </p:cBhvr>
                                      <p:to>
                                        <p:strVal val="visible"/>
                                      </p:to>
                                    </p:set>
                                    <p:animEffect transition="in" filter="wipe(up)">
                                      <p:cBhvr>
                                        <p:cTn id="113" dur="2000"/>
                                        <p:tgtEl>
                                          <p:spTgt spid="96"/>
                                        </p:tgtEl>
                                      </p:cBhvr>
                                    </p:animEffect>
                                  </p:childTnLst>
                                </p:cTn>
                              </p:par>
                            </p:childTnLst>
                          </p:cTn>
                        </p:par>
                        <p:par>
                          <p:cTn id="114" fill="hold">
                            <p:stCondLst>
                              <p:cond delay="28000"/>
                            </p:stCondLst>
                            <p:childTnLst>
                              <p:par>
                                <p:cTn id="115" presetID="22" presetClass="entr" presetSubtype="8" fill="hold" nodeType="afterEffect">
                                  <p:stCondLst>
                                    <p:cond delay="0"/>
                                  </p:stCondLst>
                                  <p:childTnLst>
                                    <p:set>
                                      <p:cBhvr>
                                        <p:cTn id="116" dur="1" fill="hold">
                                          <p:stCondLst>
                                            <p:cond delay="0"/>
                                          </p:stCondLst>
                                        </p:cTn>
                                        <p:tgtEl>
                                          <p:spTgt spid="97"/>
                                        </p:tgtEl>
                                        <p:attrNameLst>
                                          <p:attrName>style.visibility</p:attrName>
                                        </p:attrNameLst>
                                      </p:cBhvr>
                                      <p:to>
                                        <p:strVal val="visible"/>
                                      </p:to>
                                    </p:set>
                                    <p:animEffect transition="in" filter="wipe(left)">
                                      <p:cBhvr>
                                        <p:cTn id="117" dur="2000"/>
                                        <p:tgtEl>
                                          <p:spTgt spid="97"/>
                                        </p:tgtEl>
                                      </p:cBhvr>
                                    </p:animEffect>
                                  </p:childTnLst>
                                </p:cTn>
                              </p:par>
                            </p:childTnLst>
                          </p:cTn>
                        </p:par>
                        <p:par>
                          <p:cTn id="118" fill="hold">
                            <p:stCondLst>
                              <p:cond delay="30000"/>
                            </p:stCondLst>
                            <p:childTnLst>
                              <p:par>
                                <p:cTn id="119" presetID="22" presetClass="entr" presetSubtype="4" fill="hold" nodeType="afterEffect">
                                  <p:stCondLst>
                                    <p:cond delay="0"/>
                                  </p:stCondLst>
                                  <p:childTnLst>
                                    <p:set>
                                      <p:cBhvr>
                                        <p:cTn id="120" dur="1" fill="hold">
                                          <p:stCondLst>
                                            <p:cond delay="0"/>
                                          </p:stCondLst>
                                        </p:cTn>
                                        <p:tgtEl>
                                          <p:spTgt spid="98"/>
                                        </p:tgtEl>
                                        <p:attrNameLst>
                                          <p:attrName>style.visibility</p:attrName>
                                        </p:attrNameLst>
                                      </p:cBhvr>
                                      <p:to>
                                        <p:strVal val="visible"/>
                                      </p:to>
                                    </p:set>
                                    <p:animEffect transition="in" filter="wipe(down)">
                                      <p:cBhvr>
                                        <p:cTn id="121" dur="1000"/>
                                        <p:tgtEl>
                                          <p:spTgt spid="98"/>
                                        </p:tgtEl>
                                      </p:cBhvr>
                                    </p:animEffect>
                                  </p:childTnLst>
                                </p:cTn>
                              </p:par>
                            </p:childTnLst>
                          </p:cTn>
                        </p:par>
                        <p:par>
                          <p:cTn id="122" fill="hold">
                            <p:stCondLst>
                              <p:cond delay="31000"/>
                            </p:stCondLst>
                            <p:childTnLst>
                              <p:par>
                                <p:cTn id="123" presetID="22" presetClass="entr" presetSubtype="8" fill="hold" nodeType="afterEffect">
                                  <p:stCondLst>
                                    <p:cond delay="0"/>
                                  </p:stCondLst>
                                  <p:childTnLst>
                                    <p:set>
                                      <p:cBhvr>
                                        <p:cTn id="124" dur="1" fill="hold">
                                          <p:stCondLst>
                                            <p:cond delay="0"/>
                                          </p:stCondLst>
                                        </p:cTn>
                                        <p:tgtEl>
                                          <p:spTgt spid="99"/>
                                        </p:tgtEl>
                                        <p:attrNameLst>
                                          <p:attrName>style.visibility</p:attrName>
                                        </p:attrNameLst>
                                      </p:cBhvr>
                                      <p:to>
                                        <p:strVal val="visible"/>
                                      </p:to>
                                    </p:set>
                                    <p:animEffect transition="in" filter="wipe(left)">
                                      <p:cBhvr>
                                        <p:cTn id="125" dur="1000"/>
                                        <p:tgtEl>
                                          <p:spTgt spid="99"/>
                                        </p:tgtEl>
                                      </p:cBhvr>
                                    </p:animEffect>
                                  </p:childTnLst>
                                </p:cTn>
                              </p:par>
                            </p:childTnLst>
                          </p:cTn>
                        </p:par>
                        <p:par>
                          <p:cTn id="126" fill="hold">
                            <p:stCondLst>
                              <p:cond delay="32000"/>
                            </p:stCondLst>
                            <p:childTnLst>
                              <p:par>
                                <p:cTn id="127" presetID="22" presetClass="entr" presetSubtype="8" fill="hold" nodeType="afterEffect">
                                  <p:stCondLst>
                                    <p:cond delay="0"/>
                                  </p:stCondLst>
                                  <p:childTnLst>
                                    <p:set>
                                      <p:cBhvr>
                                        <p:cTn id="128" dur="1" fill="hold">
                                          <p:stCondLst>
                                            <p:cond delay="0"/>
                                          </p:stCondLst>
                                        </p:cTn>
                                        <p:tgtEl>
                                          <p:spTgt spid="100"/>
                                        </p:tgtEl>
                                        <p:attrNameLst>
                                          <p:attrName>style.visibility</p:attrName>
                                        </p:attrNameLst>
                                      </p:cBhvr>
                                      <p:to>
                                        <p:strVal val="visible"/>
                                      </p:to>
                                    </p:set>
                                    <p:animEffect transition="in" filter="wipe(left)">
                                      <p:cBhvr>
                                        <p:cTn id="129" dur="1000"/>
                                        <p:tgtEl>
                                          <p:spTgt spid="100"/>
                                        </p:tgtEl>
                                      </p:cBhvr>
                                    </p:animEffect>
                                  </p:childTnLst>
                                </p:cTn>
                              </p:par>
                            </p:childTnLst>
                          </p:cTn>
                        </p:par>
                        <p:par>
                          <p:cTn id="130" fill="hold">
                            <p:stCondLst>
                              <p:cond delay="33000"/>
                            </p:stCondLst>
                            <p:childTnLst>
                              <p:par>
                                <p:cTn id="131" presetID="22" presetClass="entr" presetSubtype="8" fill="hold" nodeType="afterEffect">
                                  <p:stCondLst>
                                    <p:cond delay="0"/>
                                  </p:stCondLst>
                                  <p:childTnLst>
                                    <p:set>
                                      <p:cBhvr>
                                        <p:cTn id="132" dur="1" fill="hold">
                                          <p:stCondLst>
                                            <p:cond delay="0"/>
                                          </p:stCondLst>
                                        </p:cTn>
                                        <p:tgtEl>
                                          <p:spTgt spid="101"/>
                                        </p:tgtEl>
                                        <p:attrNameLst>
                                          <p:attrName>style.visibility</p:attrName>
                                        </p:attrNameLst>
                                      </p:cBhvr>
                                      <p:to>
                                        <p:strVal val="visible"/>
                                      </p:to>
                                    </p:set>
                                    <p:animEffect transition="in" filter="wipe(left)">
                                      <p:cBhvr>
                                        <p:cTn id="133" dur="1000"/>
                                        <p:tgtEl>
                                          <p:spTgt spid="101"/>
                                        </p:tgtEl>
                                      </p:cBhvr>
                                    </p:animEffect>
                                  </p:childTnLst>
                                </p:cTn>
                              </p:par>
                            </p:childTnLst>
                          </p:cTn>
                        </p:par>
                        <p:par>
                          <p:cTn id="134" fill="hold">
                            <p:stCondLst>
                              <p:cond delay="34000"/>
                            </p:stCondLst>
                            <p:childTnLst>
                              <p:par>
                                <p:cTn id="135" presetID="22" presetClass="entr" presetSubtype="4" fill="hold" nodeType="afterEffect">
                                  <p:stCondLst>
                                    <p:cond delay="0"/>
                                  </p:stCondLst>
                                  <p:childTnLst>
                                    <p:set>
                                      <p:cBhvr>
                                        <p:cTn id="136" dur="1" fill="hold">
                                          <p:stCondLst>
                                            <p:cond delay="0"/>
                                          </p:stCondLst>
                                        </p:cTn>
                                        <p:tgtEl>
                                          <p:spTgt spid="102"/>
                                        </p:tgtEl>
                                        <p:attrNameLst>
                                          <p:attrName>style.visibility</p:attrName>
                                        </p:attrNameLst>
                                      </p:cBhvr>
                                      <p:to>
                                        <p:strVal val="visible"/>
                                      </p:to>
                                    </p:set>
                                    <p:animEffect transition="in" filter="wipe(down)">
                                      <p:cBhvr>
                                        <p:cTn id="137" dur="1000"/>
                                        <p:tgtEl>
                                          <p:spTgt spid="102"/>
                                        </p:tgtEl>
                                      </p:cBhvr>
                                    </p:animEffect>
                                  </p:childTnLst>
                                </p:cTn>
                              </p:par>
                            </p:childTnLst>
                          </p:cTn>
                        </p:par>
                        <p:par>
                          <p:cTn id="138" fill="hold">
                            <p:stCondLst>
                              <p:cond delay="35000"/>
                            </p:stCondLst>
                            <p:childTnLst>
                              <p:par>
                                <p:cTn id="139" presetID="22" presetClass="entr" presetSubtype="8" fill="hold" nodeType="afterEffect">
                                  <p:stCondLst>
                                    <p:cond delay="0"/>
                                  </p:stCondLst>
                                  <p:childTnLst>
                                    <p:set>
                                      <p:cBhvr>
                                        <p:cTn id="140" dur="1" fill="hold">
                                          <p:stCondLst>
                                            <p:cond delay="0"/>
                                          </p:stCondLst>
                                        </p:cTn>
                                        <p:tgtEl>
                                          <p:spTgt spid="103"/>
                                        </p:tgtEl>
                                        <p:attrNameLst>
                                          <p:attrName>style.visibility</p:attrName>
                                        </p:attrNameLst>
                                      </p:cBhvr>
                                      <p:to>
                                        <p:strVal val="visible"/>
                                      </p:to>
                                    </p:set>
                                    <p:animEffect transition="in" filter="wipe(left)">
                                      <p:cBhvr>
                                        <p:cTn id="141" dur="1000"/>
                                        <p:tgtEl>
                                          <p:spTgt spid="103"/>
                                        </p:tgtEl>
                                      </p:cBhvr>
                                    </p:animEffect>
                                  </p:childTnLst>
                                </p:cTn>
                              </p:par>
                            </p:childTnLst>
                          </p:cTn>
                        </p:par>
                        <p:par>
                          <p:cTn id="142" fill="hold">
                            <p:stCondLst>
                              <p:cond delay="36000"/>
                            </p:stCondLst>
                            <p:childTnLst>
                              <p:par>
                                <p:cTn id="143" presetID="22" presetClass="entr" presetSubtype="1" fill="hold" nodeType="afterEffect">
                                  <p:stCondLst>
                                    <p:cond delay="0"/>
                                  </p:stCondLst>
                                  <p:childTnLst>
                                    <p:set>
                                      <p:cBhvr>
                                        <p:cTn id="144" dur="1" fill="hold">
                                          <p:stCondLst>
                                            <p:cond delay="0"/>
                                          </p:stCondLst>
                                        </p:cTn>
                                        <p:tgtEl>
                                          <p:spTgt spid="104"/>
                                        </p:tgtEl>
                                        <p:attrNameLst>
                                          <p:attrName>style.visibility</p:attrName>
                                        </p:attrNameLst>
                                      </p:cBhvr>
                                      <p:to>
                                        <p:strVal val="visible"/>
                                      </p:to>
                                    </p:set>
                                    <p:animEffect transition="in" filter="wipe(up)">
                                      <p:cBhvr>
                                        <p:cTn id="145" dur="2000"/>
                                        <p:tgtEl>
                                          <p:spTgt spid="104"/>
                                        </p:tgtEl>
                                      </p:cBhvr>
                                    </p:animEffect>
                                  </p:childTnLst>
                                </p:cTn>
                              </p:par>
                            </p:childTnLst>
                          </p:cTn>
                        </p:par>
                        <p:par>
                          <p:cTn id="146" fill="hold">
                            <p:stCondLst>
                              <p:cond delay="38000"/>
                            </p:stCondLst>
                            <p:childTnLst>
                              <p:par>
                                <p:cTn id="147" presetID="22" presetClass="entr" presetSubtype="8" fill="hold" nodeType="afterEffect">
                                  <p:stCondLst>
                                    <p:cond delay="0"/>
                                  </p:stCondLst>
                                  <p:childTnLst>
                                    <p:set>
                                      <p:cBhvr>
                                        <p:cTn id="148" dur="1" fill="hold">
                                          <p:stCondLst>
                                            <p:cond delay="0"/>
                                          </p:stCondLst>
                                        </p:cTn>
                                        <p:tgtEl>
                                          <p:spTgt spid="105"/>
                                        </p:tgtEl>
                                        <p:attrNameLst>
                                          <p:attrName>style.visibility</p:attrName>
                                        </p:attrNameLst>
                                      </p:cBhvr>
                                      <p:to>
                                        <p:strVal val="visible"/>
                                      </p:to>
                                    </p:set>
                                    <p:animEffect transition="in" filter="wipe(left)">
                                      <p:cBhvr>
                                        <p:cTn id="149" dur="1000"/>
                                        <p:tgtEl>
                                          <p:spTgt spid="105"/>
                                        </p:tgtEl>
                                      </p:cBhvr>
                                    </p:animEffect>
                                  </p:childTnLst>
                                </p:cTn>
                              </p:par>
                            </p:childTnLst>
                          </p:cTn>
                        </p:par>
                        <p:par>
                          <p:cTn id="150" fill="hold">
                            <p:stCondLst>
                              <p:cond delay="39000"/>
                            </p:stCondLst>
                            <p:childTnLst>
                              <p:par>
                                <p:cTn id="151" presetID="22" presetClass="entr" presetSubtype="8" fill="hold" nodeType="afterEffect">
                                  <p:stCondLst>
                                    <p:cond delay="0"/>
                                  </p:stCondLst>
                                  <p:childTnLst>
                                    <p:set>
                                      <p:cBhvr>
                                        <p:cTn id="152" dur="1" fill="hold">
                                          <p:stCondLst>
                                            <p:cond delay="0"/>
                                          </p:stCondLst>
                                        </p:cTn>
                                        <p:tgtEl>
                                          <p:spTgt spid="1004"/>
                                        </p:tgtEl>
                                        <p:attrNameLst>
                                          <p:attrName>style.visibility</p:attrName>
                                        </p:attrNameLst>
                                      </p:cBhvr>
                                      <p:to>
                                        <p:strVal val="visible"/>
                                      </p:to>
                                    </p:set>
                                    <p:animEffect transition="in" filter="wipe(left)">
                                      <p:cBhvr>
                                        <p:cTn id="153" dur="4000"/>
                                        <p:tgtEl>
                                          <p:spTgt spid="1004"/>
                                        </p:tgtEl>
                                      </p:cBhvr>
                                    </p:animEffect>
                                  </p:childTnLst>
                                </p:cTn>
                              </p:par>
                              <p:par>
                                <p:cTn id="154" presetID="22" presetClass="entr" presetSubtype="8" fill="hold" nodeType="withEffect">
                                  <p:stCondLst>
                                    <p:cond delay="500"/>
                                  </p:stCondLst>
                                  <p:childTnLst>
                                    <p:set>
                                      <p:cBhvr>
                                        <p:cTn id="155" dur="1" fill="hold">
                                          <p:stCondLst>
                                            <p:cond delay="0"/>
                                          </p:stCondLst>
                                        </p:cTn>
                                        <p:tgtEl>
                                          <p:spTgt spid="68"/>
                                        </p:tgtEl>
                                        <p:attrNameLst>
                                          <p:attrName>style.visibility</p:attrName>
                                        </p:attrNameLst>
                                      </p:cBhvr>
                                      <p:to>
                                        <p:strVal val="visible"/>
                                      </p:to>
                                    </p:set>
                                    <p:animEffect transition="in" filter="wipe(left)">
                                      <p:cBhvr>
                                        <p:cTn id="156" dur="3000"/>
                                        <p:tgtEl>
                                          <p:spTgt spid="68"/>
                                        </p:tgtEl>
                                      </p:cBhvr>
                                    </p:animEffect>
                                  </p:childTnLst>
                                </p:cTn>
                              </p:par>
                            </p:childTnLst>
                          </p:cTn>
                        </p:par>
                        <p:par>
                          <p:cTn id="157" fill="hold">
                            <p:stCondLst>
                              <p:cond delay="43000"/>
                            </p:stCondLst>
                            <p:childTnLst>
                              <p:par>
                                <p:cTn id="158" presetID="1" presetClass="entr" presetSubtype="0" fill="hold" nodeType="afterEffect">
                                  <p:stCondLst>
                                    <p:cond delay="0"/>
                                  </p:stCondLst>
                                  <p:childTnLst>
                                    <p:set>
                                      <p:cBhvr>
                                        <p:cTn id="159" dur="1" fill="hold">
                                          <p:stCondLst>
                                            <p:cond delay="0"/>
                                          </p:stCondLst>
                                        </p:cTn>
                                        <p:tgtEl>
                                          <p:spTgt spid="13"/>
                                        </p:tgtEl>
                                        <p:attrNameLst>
                                          <p:attrName>style.visibility</p:attrName>
                                        </p:attrNameLst>
                                      </p:cBhvr>
                                      <p:to>
                                        <p:strVal val="visible"/>
                                      </p:to>
                                    </p:set>
                                  </p:childTnLst>
                                </p:cTn>
                              </p:par>
                            </p:childTnLst>
                          </p:cTn>
                        </p:par>
                      </p:childTnLst>
                    </p:cTn>
                  </p:par>
                  <p:par>
                    <p:cTn id="160" fill="hold">
                      <p:stCondLst>
                        <p:cond delay="indefinite"/>
                      </p:stCondLst>
                      <p:childTnLst>
                        <p:par>
                          <p:cTn id="161" fill="hold">
                            <p:stCondLst>
                              <p:cond delay="0"/>
                            </p:stCondLst>
                            <p:childTnLst>
                              <p:par>
                                <p:cTn id="162" presetID="14" presetClass="entr" presetSubtype="10" fill="hold" grpId="0" nodeType="clickEffect">
                                  <p:stCondLst>
                                    <p:cond delay="0"/>
                                  </p:stCondLst>
                                  <p:childTnLst>
                                    <p:set>
                                      <p:cBhvr>
                                        <p:cTn id="163" dur="1" fill="hold">
                                          <p:stCondLst>
                                            <p:cond delay="0"/>
                                          </p:stCondLst>
                                        </p:cTn>
                                        <p:tgtEl>
                                          <p:spTgt spid="2"/>
                                        </p:tgtEl>
                                        <p:attrNameLst>
                                          <p:attrName>style.visibility</p:attrName>
                                        </p:attrNameLst>
                                      </p:cBhvr>
                                      <p:to>
                                        <p:strVal val="visible"/>
                                      </p:to>
                                    </p:set>
                                    <p:animEffect transition="in" filter="randombar(horizontal)">
                                      <p:cBhvr>
                                        <p:cTn id="16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Line 2"/>
          <p:cNvSpPr>
            <a:spLocks noChangeShapeType="1"/>
          </p:cNvSpPr>
          <p:nvPr/>
        </p:nvSpPr>
        <p:spPr bwMode="auto">
          <a:xfrm>
            <a:off x="8006930" y="3457980"/>
            <a:ext cx="1965722" cy="0"/>
          </a:xfrm>
          <a:prstGeom prst="line">
            <a:avLst/>
          </a:prstGeom>
          <a:noFill/>
          <a:ln w="12700">
            <a:noFill/>
            <a:prstDash val="sysDot"/>
            <a:round/>
            <a:headEnd/>
            <a:tailEnd/>
          </a:ln>
        </p:spPr>
        <p:txBody>
          <a:bodyPr/>
          <a:lstStyle/>
          <a:p>
            <a:endParaRPr lang="es-ES" sz="1050"/>
          </a:p>
        </p:txBody>
      </p:sp>
      <p:sp>
        <p:nvSpPr>
          <p:cNvPr id="19461" name="Line 251"/>
          <p:cNvSpPr>
            <a:spLocks noChangeShapeType="1"/>
          </p:cNvSpPr>
          <p:nvPr/>
        </p:nvSpPr>
        <p:spPr bwMode="auto">
          <a:xfrm>
            <a:off x="8006930" y="3457980"/>
            <a:ext cx="1965722" cy="0"/>
          </a:xfrm>
          <a:prstGeom prst="line">
            <a:avLst/>
          </a:prstGeom>
          <a:noFill/>
          <a:ln w="12700">
            <a:noFill/>
            <a:prstDash val="sysDot"/>
            <a:round/>
            <a:headEnd/>
            <a:tailEnd/>
          </a:ln>
        </p:spPr>
        <p:txBody>
          <a:bodyPr/>
          <a:lstStyle/>
          <a:p>
            <a:endParaRPr lang="es-ES" sz="1050"/>
          </a:p>
        </p:txBody>
      </p:sp>
      <p:sp>
        <p:nvSpPr>
          <p:cNvPr id="19676" name="Rectangle 477"/>
          <p:cNvSpPr>
            <a:spLocks noChangeArrowheads="1"/>
          </p:cNvSpPr>
          <p:nvPr/>
        </p:nvSpPr>
        <p:spPr bwMode="auto">
          <a:xfrm>
            <a:off x="3983806" y="2951964"/>
            <a:ext cx="114300" cy="114300"/>
          </a:xfrm>
          <a:prstGeom prst="rect">
            <a:avLst/>
          </a:prstGeom>
          <a:solidFill>
            <a:schemeClr val="bg1"/>
          </a:solidFill>
          <a:ln w="9525">
            <a:solidFill>
              <a:schemeClr val="bg1"/>
            </a:solidFill>
            <a:miter lim="800000"/>
            <a:headEnd/>
            <a:tailEnd/>
          </a:ln>
        </p:spPr>
        <p:txBody>
          <a:bodyPr wrap="none" anchor="ctr"/>
          <a:lstStyle/>
          <a:p>
            <a:endParaRPr lang="es-ES" sz="1050"/>
          </a:p>
        </p:txBody>
      </p:sp>
      <p:sp>
        <p:nvSpPr>
          <p:cNvPr id="69" name="TextBox 68">
            <a:extLst>
              <a:ext uri="{FF2B5EF4-FFF2-40B4-BE49-F238E27FC236}">
                <a16:creationId xmlns:a16="http://schemas.microsoft.com/office/drawing/2014/main" id="{92AC5E2C-7140-3554-DE36-F82E970E9DD4}"/>
              </a:ext>
            </a:extLst>
          </p:cNvPr>
          <p:cNvSpPr txBox="1"/>
          <p:nvPr/>
        </p:nvSpPr>
        <p:spPr>
          <a:xfrm>
            <a:off x="1597588" y="-10415"/>
            <a:ext cx="9081782"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Many open questions in s-process nucleosynthesis</a:t>
            </a:r>
            <a:endParaRPr lang="en-GB"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7" name="Group 6"/>
          <p:cNvGrpSpPr/>
          <p:nvPr/>
        </p:nvGrpSpPr>
        <p:grpSpPr>
          <a:xfrm>
            <a:off x="4382260" y="726570"/>
            <a:ext cx="7558032" cy="2582051"/>
            <a:chOff x="4382260" y="726570"/>
            <a:chExt cx="7558032" cy="2582051"/>
          </a:xfrm>
        </p:grpSpPr>
        <p:pic>
          <p:nvPicPr>
            <p:cNvPr id="3" name="Picture 2"/>
            <p:cNvPicPr>
              <a:picLocks noChangeAspect="1"/>
            </p:cNvPicPr>
            <p:nvPr/>
          </p:nvPicPr>
          <p:blipFill>
            <a:blip r:embed="rId4"/>
            <a:stretch>
              <a:fillRect/>
            </a:stretch>
          </p:blipFill>
          <p:spPr>
            <a:xfrm>
              <a:off x="4382260" y="726570"/>
              <a:ext cx="4821771" cy="2402731"/>
            </a:xfrm>
            <a:prstGeom prst="rect">
              <a:avLst/>
            </a:prstGeom>
          </p:spPr>
        </p:pic>
        <p:pic>
          <p:nvPicPr>
            <p:cNvPr id="29700" name="Picture 4" descr="http://www.oa-abruzzo.inaf.it/CRISTALLO/rota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61270" y="764467"/>
              <a:ext cx="2244647" cy="22446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679370" y="3047011"/>
              <a:ext cx="1260922" cy="261610"/>
            </a:xfrm>
            <a:prstGeom prst="rect">
              <a:avLst/>
            </a:prstGeom>
            <a:noFill/>
          </p:spPr>
          <p:txBody>
            <a:bodyPr wrap="square" rtlCol="0">
              <a:spAutoFit/>
            </a:bodyPr>
            <a:lstStyle/>
            <a:p>
              <a:r>
                <a:rPr lang="es-ES" sz="1100" dirty="0"/>
                <a:t>S. Cristallo+2014</a:t>
              </a:r>
            </a:p>
          </p:txBody>
        </p:sp>
      </p:grpSp>
      <p:grpSp>
        <p:nvGrpSpPr>
          <p:cNvPr id="11" name="Group 10"/>
          <p:cNvGrpSpPr/>
          <p:nvPr/>
        </p:nvGrpSpPr>
        <p:grpSpPr>
          <a:xfrm>
            <a:off x="-2510" y="4614020"/>
            <a:ext cx="6335954" cy="2180090"/>
            <a:chOff x="349571" y="4544970"/>
            <a:chExt cx="6335954" cy="2180090"/>
          </a:xfrm>
        </p:grpSpPr>
        <p:pic>
          <p:nvPicPr>
            <p:cNvPr id="112" name="Picture 5"/>
            <p:cNvPicPr>
              <a:picLocks noChangeAspect="1" noChangeArrowheads="1"/>
            </p:cNvPicPr>
            <p:nvPr/>
          </p:nvPicPr>
          <p:blipFill>
            <a:blip r:embed="rId6"/>
            <a:srcRect/>
            <a:stretch>
              <a:fillRect/>
            </a:stretch>
          </p:blipFill>
          <p:spPr bwMode="auto">
            <a:xfrm>
              <a:off x="3166750" y="5025643"/>
              <a:ext cx="3116063" cy="667808"/>
            </a:xfrm>
            <a:prstGeom prst="rect">
              <a:avLst/>
            </a:prstGeom>
            <a:noFill/>
            <a:ln w="3175">
              <a:solidFill>
                <a:schemeClr val="tx1"/>
              </a:solidFill>
              <a:miter lim="800000"/>
              <a:headEnd/>
              <a:tailEnd/>
            </a:ln>
            <a:effectLst/>
          </p:spPr>
        </p:pic>
        <p:pic>
          <p:nvPicPr>
            <p:cNvPr id="113" name="Picture 112"/>
            <p:cNvPicPr>
              <a:picLocks noChangeAspect="1"/>
            </p:cNvPicPr>
            <p:nvPr/>
          </p:nvPicPr>
          <p:blipFill>
            <a:blip r:embed="rId7"/>
            <a:stretch>
              <a:fillRect/>
            </a:stretch>
          </p:blipFill>
          <p:spPr>
            <a:xfrm>
              <a:off x="4209641" y="5896584"/>
              <a:ext cx="2475884" cy="724948"/>
            </a:xfrm>
            <a:prstGeom prst="rect">
              <a:avLst/>
            </a:prstGeom>
          </p:spPr>
        </p:pic>
        <p:pic>
          <p:nvPicPr>
            <p:cNvPr id="114" name="Picture 2" descr="http://www.messagetoeagle.com/images/disruptedstarcasA.jpg"/>
            <p:cNvPicPr>
              <a:picLocks noChangeAspect="1" noChangeArrowheads="1"/>
            </p:cNvPicPr>
            <p:nvPr/>
          </p:nvPicPr>
          <p:blipFill>
            <a:blip r:embed="rId8"/>
            <a:srcRect l="1853" t="1932" r="51413" b="4346"/>
            <a:stretch>
              <a:fillRect/>
            </a:stretch>
          </p:blipFill>
          <p:spPr bwMode="auto">
            <a:xfrm>
              <a:off x="349571" y="4544970"/>
              <a:ext cx="2264841" cy="2180090"/>
            </a:xfrm>
            <a:prstGeom prst="ellipse">
              <a:avLst/>
            </a:prstGeom>
            <a:ln>
              <a:noFill/>
            </a:ln>
            <a:effectLst>
              <a:softEdge rad="112500"/>
            </a:effectLst>
          </p:spPr>
        </p:pic>
      </p:grpSp>
      <p:pic>
        <p:nvPicPr>
          <p:cNvPr id="17" name="Picture 16"/>
          <p:cNvPicPr>
            <a:picLocks noChangeAspect="1"/>
          </p:cNvPicPr>
          <p:nvPr/>
        </p:nvPicPr>
        <p:blipFill>
          <a:blip r:embed="rId9"/>
          <a:stretch>
            <a:fillRect/>
          </a:stretch>
        </p:blipFill>
        <p:spPr>
          <a:xfrm>
            <a:off x="11475970" y="110917"/>
            <a:ext cx="485426" cy="693466"/>
          </a:xfrm>
          <a:prstGeom prst="rect">
            <a:avLst/>
          </a:prstGeom>
        </p:spPr>
      </p:pic>
      <p:grpSp>
        <p:nvGrpSpPr>
          <p:cNvPr id="10" name="Group 9"/>
          <p:cNvGrpSpPr/>
          <p:nvPr/>
        </p:nvGrpSpPr>
        <p:grpSpPr>
          <a:xfrm>
            <a:off x="115713" y="2545150"/>
            <a:ext cx="5526374" cy="2316359"/>
            <a:chOff x="104432" y="2547106"/>
            <a:chExt cx="5526374" cy="2316359"/>
          </a:xfrm>
        </p:grpSpPr>
        <p:grpSp>
          <p:nvGrpSpPr>
            <p:cNvPr id="9" name="Group 8"/>
            <p:cNvGrpSpPr/>
            <p:nvPr/>
          </p:nvGrpSpPr>
          <p:grpSpPr>
            <a:xfrm>
              <a:off x="104432" y="2547106"/>
              <a:ext cx="5526374" cy="2316359"/>
              <a:chOff x="104432" y="2547106"/>
              <a:chExt cx="5526374" cy="2316359"/>
            </a:xfrm>
          </p:grpSpPr>
          <p:sp>
            <p:nvSpPr>
              <p:cNvPr id="2" name="TextBox 1"/>
              <p:cNvSpPr txBox="1"/>
              <p:nvPr/>
            </p:nvSpPr>
            <p:spPr>
              <a:xfrm>
                <a:off x="104432" y="2547106"/>
                <a:ext cx="5526374" cy="2031325"/>
              </a:xfrm>
              <a:prstGeom prst="rect">
                <a:avLst/>
              </a:prstGeom>
              <a:noFill/>
            </p:spPr>
            <p:txBody>
              <a:bodyPr wrap="square" rtlCol="0">
                <a:spAutoFit/>
              </a:bodyPr>
              <a:lstStyle/>
              <a:p>
                <a:r>
                  <a:rPr lang="es-ES" dirty="0">
                    <a:solidFill>
                      <a:srgbClr val="1A63A0"/>
                    </a:solidFill>
                  </a:rPr>
                  <a:t>C13-pocket:</a:t>
                </a:r>
              </a:p>
              <a:p>
                <a:pPr marL="285750" lvl="1" indent="-285750">
                  <a:buFontTx/>
                  <a:buChar char="-"/>
                </a:pPr>
                <a:r>
                  <a:rPr lang="es-ES" dirty="0" err="1">
                    <a:solidFill>
                      <a:srgbClr val="1A63A0"/>
                    </a:solidFill>
                  </a:rPr>
                  <a:t>Rotation</a:t>
                </a:r>
                <a:endParaRPr lang="es-ES" dirty="0">
                  <a:solidFill>
                    <a:srgbClr val="1A63A0"/>
                  </a:solidFill>
                </a:endParaRPr>
              </a:p>
              <a:p>
                <a:pPr marL="285750" indent="-285750">
                  <a:buFontTx/>
                  <a:buChar char="-"/>
                </a:pPr>
                <a:r>
                  <a:rPr lang="es-ES" dirty="0" err="1">
                    <a:solidFill>
                      <a:srgbClr val="1A63A0"/>
                    </a:solidFill>
                  </a:rPr>
                  <a:t>Overshoot</a:t>
                </a:r>
                <a:endParaRPr lang="es-ES" dirty="0">
                  <a:solidFill>
                    <a:srgbClr val="1A63A0"/>
                  </a:solidFill>
                </a:endParaRPr>
              </a:p>
              <a:p>
                <a:pPr marL="285750" indent="-285750">
                  <a:buFontTx/>
                  <a:buChar char="-"/>
                </a:pPr>
                <a:r>
                  <a:rPr lang="es-ES" dirty="0" err="1">
                    <a:solidFill>
                      <a:srgbClr val="1A63A0"/>
                    </a:solidFill>
                  </a:rPr>
                  <a:t>Magnetic</a:t>
                </a:r>
                <a:r>
                  <a:rPr lang="es-ES" dirty="0">
                    <a:solidFill>
                      <a:srgbClr val="1A63A0"/>
                    </a:solidFill>
                  </a:rPr>
                  <a:t> </a:t>
                </a:r>
                <a:r>
                  <a:rPr lang="es-ES" dirty="0" err="1">
                    <a:solidFill>
                      <a:srgbClr val="1A63A0"/>
                    </a:solidFill>
                  </a:rPr>
                  <a:t>Buoyancy</a:t>
                </a:r>
                <a:endParaRPr lang="es-ES" dirty="0">
                  <a:solidFill>
                    <a:srgbClr val="1A63A0"/>
                  </a:solidFill>
                </a:endParaRPr>
              </a:p>
              <a:p>
                <a:pPr marL="285750" indent="-285750">
                  <a:buFontTx/>
                  <a:buChar char="-"/>
                </a:pPr>
                <a:r>
                  <a:rPr lang="es-ES" dirty="0" err="1">
                    <a:solidFill>
                      <a:srgbClr val="1A63A0"/>
                    </a:solidFill>
                  </a:rPr>
                  <a:t>Gravity</a:t>
                </a:r>
                <a:r>
                  <a:rPr lang="es-ES" dirty="0">
                    <a:solidFill>
                      <a:srgbClr val="1A63A0"/>
                    </a:solidFill>
                  </a:rPr>
                  <a:t> </a:t>
                </a:r>
                <a:r>
                  <a:rPr lang="es-ES" dirty="0" err="1">
                    <a:solidFill>
                      <a:srgbClr val="1A63A0"/>
                    </a:solidFill>
                  </a:rPr>
                  <a:t>Waves</a:t>
                </a:r>
                <a:endParaRPr lang="es-ES" dirty="0">
                  <a:solidFill>
                    <a:srgbClr val="1A63A0"/>
                  </a:solidFill>
                </a:endParaRPr>
              </a:p>
              <a:p>
                <a:r>
                  <a:rPr lang="es-ES" dirty="0" err="1">
                    <a:solidFill>
                      <a:srgbClr val="1A63A0"/>
                    </a:solidFill>
                  </a:rPr>
                  <a:t>Metallicity</a:t>
                </a:r>
                <a:endParaRPr lang="es-ES" dirty="0">
                  <a:solidFill>
                    <a:srgbClr val="1A63A0"/>
                  </a:solidFill>
                </a:endParaRPr>
              </a:p>
              <a:p>
                <a:r>
                  <a:rPr lang="es-ES" dirty="0" err="1">
                    <a:solidFill>
                      <a:srgbClr val="1A63A0"/>
                    </a:solidFill>
                  </a:rPr>
                  <a:t>Stellar</a:t>
                </a:r>
                <a:r>
                  <a:rPr lang="es-ES" dirty="0">
                    <a:solidFill>
                      <a:srgbClr val="1A63A0"/>
                    </a:solidFill>
                  </a:rPr>
                  <a:t> </a:t>
                </a:r>
                <a:r>
                  <a:rPr lang="es-ES" dirty="0" err="1">
                    <a:solidFill>
                      <a:srgbClr val="1A63A0"/>
                    </a:solidFill>
                  </a:rPr>
                  <a:t>mass</a:t>
                </a:r>
                <a:endParaRPr lang="es-ES" dirty="0">
                  <a:solidFill>
                    <a:srgbClr val="1A63A0"/>
                  </a:solidFill>
                </a:endParaRPr>
              </a:p>
              <a:p>
                <a:r>
                  <a:rPr lang="es-ES" dirty="0" err="1">
                    <a:solidFill>
                      <a:srgbClr val="1A63A0"/>
                    </a:solidFill>
                  </a:rPr>
                  <a:t>Thermal</a:t>
                </a:r>
                <a:r>
                  <a:rPr lang="es-ES" dirty="0">
                    <a:solidFill>
                      <a:srgbClr val="1A63A0"/>
                    </a:solidFill>
                  </a:rPr>
                  <a:t> </a:t>
                </a:r>
                <a:r>
                  <a:rPr lang="es-ES" dirty="0" err="1">
                    <a:solidFill>
                      <a:srgbClr val="1A63A0"/>
                    </a:solidFill>
                  </a:rPr>
                  <a:t>gradients</a:t>
                </a:r>
                <a:endParaRPr lang="es-ES" dirty="0">
                  <a:solidFill>
                    <a:srgbClr val="1A63A0"/>
                  </a:solidFill>
                </a:endParaRPr>
              </a:p>
              <a:p>
                <a:pPr marL="285750" indent="-285750">
                  <a:buFontTx/>
                  <a:buChar char="-"/>
                </a:pPr>
                <a:endParaRPr lang="es-ES" dirty="0">
                  <a:solidFill>
                    <a:srgbClr val="1A63A0"/>
                  </a:solidFill>
                </a:endParaRPr>
              </a:p>
            </p:txBody>
          </p:sp>
          <p:pic>
            <p:nvPicPr>
              <p:cNvPr id="5" name="Picture 4"/>
              <p:cNvPicPr>
                <a:picLocks noChangeAspect="1"/>
              </p:cNvPicPr>
              <p:nvPr/>
            </p:nvPicPr>
            <p:blipFill>
              <a:blip r:embed="rId10"/>
              <a:stretch>
                <a:fillRect/>
              </a:stretch>
            </p:blipFill>
            <p:spPr>
              <a:xfrm>
                <a:off x="3199693" y="3065941"/>
                <a:ext cx="1683481" cy="1797524"/>
              </a:xfrm>
              <a:prstGeom prst="rect">
                <a:avLst/>
              </a:prstGeom>
            </p:spPr>
          </p:pic>
        </p:grpSp>
        <p:sp>
          <p:nvSpPr>
            <p:cNvPr id="8" name="Rectangle 7"/>
            <p:cNvSpPr/>
            <p:nvPr/>
          </p:nvSpPr>
          <p:spPr>
            <a:xfrm>
              <a:off x="1486785" y="2708398"/>
              <a:ext cx="1921050" cy="369332"/>
            </a:xfrm>
            <a:prstGeom prst="rect">
              <a:avLst/>
            </a:prstGeom>
          </p:spPr>
          <p:txBody>
            <a:bodyPr wrap="square">
              <a:spAutoFit/>
            </a:bodyPr>
            <a:lstStyle/>
            <a:p>
              <a:r>
                <a:rPr lang="en-US" sz="1800" baseline="30000" dirty="0">
                  <a:solidFill>
                    <a:srgbClr val="1A63A0"/>
                  </a:solidFill>
                </a:rPr>
                <a:t> </a:t>
              </a:r>
              <a:r>
                <a:rPr lang="en-US" sz="1800" b="1" baseline="30000" dirty="0">
                  <a:solidFill>
                    <a:srgbClr val="1A63A0"/>
                  </a:solidFill>
                </a:rPr>
                <a:t>13</a:t>
              </a:r>
              <a:r>
                <a:rPr lang="en-US" sz="1800" b="1" dirty="0">
                  <a:solidFill>
                    <a:srgbClr val="1A63A0"/>
                  </a:solidFill>
                </a:rPr>
                <a:t>C(</a:t>
              </a:r>
              <a:r>
                <a:rPr lang="en-US" sz="1800" b="1" baseline="30000" dirty="0">
                  <a:solidFill>
                    <a:srgbClr val="1A63A0"/>
                  </a:solidFill>
                </a:rPr>
                <a:t>4</a:t>
              </a:r>
              <a:r>
                <a:rPr lang="en-US" sz="1800" b="1" dirty="0">
                  <a:solidFill>
                    <a:srgbClr val="1A63A0"/>
                  </a:solidFill>
                </a:rPr>
                <a:t>He,</a:t>
              </a:r>
              <a:r>
                <a:rPr lang="en-US" sz="1800" b="1" dirty="0">
                  <a:solidFill>
                    <a:srgbClr val="FF0000"/>
                  </a:solidFill>
                </a:rPr>
                <a:t>n</a:t>
              </a:r>
              <a:r>
                <a:rPr lang="en-US" sz="1800" b="1" dirty="0">
                  <a:solidFill>
                    <a:srgbClr val="1A63A0"/>
                  </a:solidFill>
                </a:rPr>
                <a:t>)</a:t>
              </a:r>
              <a:r>
                <a:rPr lang="en-US" sz="1800" b="1" baseline="30000" dirty="0">
                  <a:solidFill>
                    <a:srgbClr val="1A63A0"/>
                  </a:solidFill>
                </a:rPr>
                <a:t>16</a:t>
              </a:r>
              <a:r>
                <a:rPr lang="en-US" sz="1800" b="1" dirty="0">
                  <a:solidFill>
                    <a:srgbClr val="1A63A0"/>
                  </a:solidFill>
                </a:rPr>
                <a:t>O</a:t>
              </a:r>
              <a:endParaRPr lang="es-ES" sz="1800" dirty="0"/>
            </a:p>
          </p:txBody>
        </p:sp>
      </p:grpSp>
      <p:pic>
        <p:nvPicPr>
          <p:cNvPr id="32770" name="Picture 2" descr="A new twist on stellar rotation"/>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58591" y="723130"/>
            <a:ext cx="1629182" cy="1845377"/>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p:cNvGrpSpPr/>
          <p:nvPr/>
        </p:nvGrpSpPr>
        <p:grpSpPr>
          <a:xfrm>
            <a:off x="9161270" y="3917531"/>
            <a:ext cx="2945161" cy="2758442"/>
            <a:chOff x="9161270" y="3917531"/>
            <a:chExt cx="2945161" cy="2758442"/>
          </a:xfrm>
        </p:grpSpPr>
        <p:pic>
          <p:nvPicPr>
            <p:cNvPr id="110" name="Picture 4" descr="https://encrypted-tbn3.gstatic.com/images?q=tbn:ANd9GcSWzzhrth1jVIigYu99DIqr9fqaTWkCYNs7QzHMAQuajJ7SPhSbow"/>
            <p:cNvPicPr>
              <a:picLocks noChangeAspect="1" noChangeArrowheads="1"/>
            </p:cNvPicPr>
            <p:nvPr/>
          </p:nvPicPr>
          <p:blipFill>
            <a:blip r:embed="rId12"/>
            <a:srcRect l="4973" t="3420" r="4973" b="5131"/>
            <a:stretch>
              <a:fillRect/>
            </a:stretch>
          </p:blipFill>
          <p:spPr bwMode="auto">
            <a:xfrm>
              <a:off x="9161270" y="3917531"/>
              <a:ext cx="2561043" cy="2517821"/>
            </a:xfrm>
            <a:prstGeom prst="rect">
              <a:avLst/>
            </a:prstGeom>
            <a:noFill/>
          </p:spPr>
        </p:pic>
        <p:sp>
          <p:nvSpPr>
            <p:cNvPr id="26" name="TextBox 25"/>
            <p:cNvSpPr txBox="1"/>
            <p:nvPr/>
          </p:nvSpPr>
          <p:spPr>
            <a:xfrm>
              <a:off x="10845509" y="6414363"/>
              <a:ext cx="1260922" cy="261610"/>
            </a:xfrm>
            <a:prstGeom prst="rect">
              <a:avLst/>
            </a:prstGeom>
            <a:noFill/>
          </p:spPr>
          <p:txBody>
            <a:bodyPr wrap="square" rtlCol="0">
              <a:spAutoFit/>
            </a:bodyPr>
            <a:lstStyle/>
            <a:p>
              <a:r>
                <a:rPr lang="es-ES" sz="1100" dirty="0"/>
                <a:t>A.Maeder+2012</a:t>
              </a:r>
            </a:p>
          </p:txBody>
        </p:sp>
      </p:grpSp>
      <p:grpSp>
        <p:nvGrpSpPr>
          <p:cNvPr id="12" name="Group 11"/>
          <p:cNvGrpSpPr/>
          <p:nvPr/>
        </p:nvGrpSpPr>
        <p:grpSpPr>
          <a:xfrm>
            <a:off x="6096000" y="3242405"/>
            <a:ext cx="2781250" cy="2650901"/>
            <a:chOff x="6096000" y="3242405"/>
            <a:chExt cx="2781250" cy="2650901"/>
          </a:xfrm>
        </p:grpSpPr>
        <p:pic>
          <p:nvPicPr>
            <p:cNvPr id="20" name="Picture 19"/>
            <p:cNvPicPr>
              <a:picLocks noChangeAspect="1"/>
            </p:cNvPicPr>
            <p:nvPr/>
          </p:nvPicPr>
          <p:blipFill>
            <a:blip r:embed="rId13"/>
            <a:stretch>
              <a:fillRect/>
            </a:stretch>
          </p:blipFill>
          <p:spPr>
            <a:xfrm>
              <a:off x="6096000" y="3242405"/>
              <a:ext cx="2781250" cy="2389291"/>
            </a:xfrm>
            <a:prstGeom prst="rect">
              <a:avLst/>
            </a:prstGeom>
          </p:spPr>
        </p:pic>
        <p:sp>
          <p:nvSpPr>
            <p:cNvPr id="27" name="TextBox 26"/>
            <p:cNvSpPr txBox="1"/>
            <p:nvPr/>
          </p:nvSpPr>
          <p:spPr>
            <a:xfrm>
              <a:off x="7609420" y="5631696"/>
              <a:ext cx="1260922" cy="261610"/>
            </a:xfrm>
            <a:prstGeom prst="rect">
              <a:avLst/>
            </a:prstGeom>
            <a:noFill/>
          </p:spPr>
          <p:txBody>
            <a:bodyPr wrap="square" rtlCol="0">
              <a:spAutoFit/>
            </a:bodyPr>
            <a:lstStyle/>
            <a:p>
              <a:r>
                <a:rPr lang="es-ES" sz="1100" dirty="0" err="1"/>
                <a:t>N.Liu</a:t>
              </a:r>
              <a:r>
                <a:rPr lang="es-ES" sz="1100" dirty="0"/>
                <a:t> 2020</a:t>
              </a:r>
            </a:p>
          </p:txBody>
        </p:sp>
      </p:grpSp>
    </p:spTree>
    <p:custDataLst>
      <p:tags r:id="rId1"/>
    </p:custDataLst>
    <p:extLst>
      <p:ext uri="{BB962C8B-B14F-4D97-AF65-F5344CB8AC3E}">
        <p14:creationId xmlns:p14="http://schemas.microsoft.com/office/powerpoint/2010/main" val="1062103596"/>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500"/>
                                        <p:tgtEl>
                                          <p:spTgt spid="32770"/>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p:cNvGrpSpPr/>
          <p:nvPr/>
        </p:nvGrpSpPr>
        <p:grpSpPr>
          <a:xfrm>
            <a:off x="6862433" y="2487326"/>
            <a:ext cx="3692247" cy="2503938"/>
            <a:chOff x="5338432" y="2487326"/>
            <a:chExt cx="3692247" cy="2503938"/>
          </a:xfrm>
        </p:grpSpPr>
        <p:pic>
          <p:nvPicPr>
            <p:cNvPr id="13" name="Picture 12" descr="ab_S.jpg"/>
            <p:cNvPicPr>
              <a:picLocks noChangeAspect="1"/>
            </p:cNvPicPr>
            <p:nvPr/>
          </p:nvPicPr>
          <p:blipFill>
            <a:blip r:embed="rId2"/>
            <a:stretch>
              <a:fillRect/>
            </a:stretch>
          </p:blipFill>
          <p:spPr>
            <a:xfrm>
              <a:off x="5338432" y="2487326"/>
              <a:ext cx="3692247" cy="2503938"/>
            </a:xfrm>
            <a:prstGeom prst="rect">
              <a:avLst/>
            </a:prstGeom>
          </p:spPr>
        </p:pic>
        <p:sp>
          <p:nvSpPr>
            <p:cNvPr id="25" name="TextBox 24"/>
            <p:cNvSpPr txBox="1"/>
            <p:nvPr/>
          </p:nvSpPr>
          <p:spPr>
            <a:xfrm>
              <a:off x="8076623" y="2915555"/>
              <a:ext cx="448174" cy="307777"/>
            </a:xfrm>
            <a:prstGeom prst="rect">
              <a:avLst/>
            </a:prstGeom>
            <a:noFill/>
          </p:spPr>
          <p:txBody>
            <a:bodyPr wrap="square" rtlCol="0">
              <a:spAutoFit/>
            </a:bodyPr>
            <a:lstStyle/>
            <a:p>
              <a:r>
                <a:rPr lang="es-ES" dirty="0">
                  <a:solidFill>
                    <a:srgbClr val="00B050"/>
                  </a:solidFill>
                </a:rPr>
                <a:t>Pb</a:t>
              </a:r>
            </a:p>
          </p:txBody>
        </p:sp>
        <p:sp>
          <p:nvSpPr>
            <p:cNvPr id="27" name="TextBox 26"/>
            <p:cNvSpPr txBox="1"/>
            <p:nvPr/>
          </p:nvSpPr>
          <p:spPr>
            <a:xfrm>
              <a:off x="6850957" y="2730193"/>
              <a:ext cx="448174" cy="307777"/>
            </a:xfrm>
            <a:prstGeom prst="rect">
              <a:avLst/>
            </a:prstGeom>
            <a:noFill/>
          </p:spPr>
          <p:txBody>
            <a:bodyPr wrap="square" rtlCol="0">
              <a:spAutoFit/>
            </a:bodyPr>
            <a:lstStyle/>
            <a:p>
              <a:r>
                <a:rPr lang="es-ES" dirty="0">
                  <a:solidFill>
                    <a:srgbClr val="00B050"/>
                  </a:solidFill>
                </a:rPr>
                <a:t>Ba</a:t>
              </a:r>
            </a:p>
          </p:txBody>
        </p:sp>
      </p:grpSp>
      <p:sp>
        <p:nvSpPr>
          <p:cNvPr id="4" name="TextBox 3">
            <a:extLst>
              <a:ext uri="{FF2B5EF4-FFF2-40B4-BE49-F238E27FC236}">
                <a16:creationId xmlns:a16="http://schemas.microsoft.com/office/drawing/2014/main" id="{92AC5E2C-7140-3554-DE36-F82E970E9DD4}"/>
              </a:ext>
            </a:extLst>
          </p:cNvPr>
          <p:cNvSpPr txBox="1"/>
          <p:nvPr/>
        </p:nvSpPr>
        <p:spPr>
          <a:xfrm>
            <a:off x="310566" y="-18858"/>
            <a:ext cx="9738232" cy="58576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How does it work?</a:t>
            </a:r>
            <a:endParaRPr lang="en-GB"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11" name="Plus 10"/>
          <p:cNvSpPr/>
          <p:nvPr/>
        </p:nvSpPr>
        <p:spPr>
          <a:xfrm>
            <a:off x="3769699" y="2965237"/>
            <a:ext cx="821094" cy="927525"/>
          </a:xfrm>
          <a:prstGeom prst="mathPlus">
            <a:avLst>
              <a:gd name="adj1" fmla="val 988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2" name="Equal 11"/>
          <p:cNvSpPr/>
          <p:nvPr/>
        </p:nvSpPr>
        <p:spPr>
          <a:xfrm>
            <a:off x="5825064" y="3098650"/>
            <a:ext cx="867747" cy="766349"/>
          </a:xfrm>
          <a:prstGeom prst="mathEqual">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grpSp>
        <p:nvGrpSpPr>
          <p:cNvPr id="10" name="Group 9"/>
          <p:cNvGrpSpPr/>
          <p:nvPr/>
        </p:nvGrpSpPr>
        <p:grpSpPr>
          <a:xfrm>
            <a:off x="7206949" y="135520"/>
            <a:ext cx="3096333" cy="2647600"/>
            <a:chOff x="5934347" y="171692"/>
            <a:chExt cx="3096333" cy="2647600"/>
          </a:xfrm>
        </p:grpSpPr>
        <p:pic>
          <p:nvPicPr>
            <p:cNvPr id="29698" name="Picture 2" descr="Chapter 16, Section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4347" y="171692"/>
              <a:ext cx="3096333" cy="2315634"/>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7383942" y="2028671"/>
              <a:ext cx="1140855" cy="790621"/>
              <a:chOff x="7383942" y="2028671"/>
              <a:chExt cx="1140855" cy="790621"/>
            </a:xfrm>
          </p:grpSpPr>
          <p:sp>
            <p:nvSpPr>
              <p:cNvPr id="18" name="TextBox 17"/>
              <p:cNvSpPr txBox="1"/>
              <p:nvPr/>
            </p:nvSpPr>
            <p:spPr>
              <a:xfrm>
                <a:off x="7383942" y="2028671"/>
                <a:ext cx="1140855" cy="523220"/>
              </a:xfrm>
              <a:prstGeom prst="rect">
                <a:avLst/>
              </a:prstGeom>
              <a:noFill/>
            </p:spPr>
            <p:txBody>
              <a:bodyPr wrap="square" rtlCol="0">
                <a:spAutoFit/>
              </a:bodyPr>
              <a:lstStyle/>
              <a:p>
                <a:r>
                  <a:rPr lang="es-ES" sz="2800" b="1" dirty="0">
                    <a:solidFill>
                      <a:srgbClr val="FF0000"/>
                    </a:solidFill>
                  </a:rPr>
                  <a:t>?</a:t>
                </a:r>
              </a:p>
            </p:txBody>
          </p:sp>
          <p:sp>
            <p:nvSpPr>
              <p:cNvPr id="19" name="Equal 18"/>
              <p:cNvSpPr/>
              <p:nvPr/>
            </p:nvSpPr>
            <p:spPr>
              <a:xfrm>
                <a:off x="7383942" y="2388814"/>
                <a:ext cx="429209" cy="430478"/>
              </a:xfrm>
              <a:prstGeom prst="mathEqual">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grpSp>
      </p:grpSp>
      <p:grpSp>
        <p:nvGrpSpPr>
          <p:cNvPr id="3" name="Group 2"/>
          <p:cNvGrpSpPr/>
          <p:nvPr/>
        </p:nvGrpSpPr>
        <p:grpSpPr>
          <a:xfrm>
            <a:off x="269803" y="3823443"/>
            <a:ext cx="4852946" cy="2721863"/>
            <a:chOff x="136847" y="3825714"/>
            <a:chExt cx="4852946" cy="2721863"/>
          </a:xfrm>
        </p:grpSpPr>
        <p:sp>
          <p:nvSpPr>
            <p:cNvPr id="7" name="TextBox 6"/>
            <p:cNvSpPr txBox="1"/>
            <p:nvPr/>
          </p:nvSpPr>
          <p:spPr>
            <a:xfrm>
              <a:off x="136847" y="3825714"/>
              <a:ext cx="4852946" cy="307777"/>
            </a:xfrm>
            <a:prstGeom prst="rect">
              <a:avLst/>
            </a:prstGeom>
            <a:noFill/>
          </p:spPr>
          <p:txBody>
            <a:bodyPr wrap="square" rtlCol="0">
              <a:spAutoFit/>
            </a:bodyPr>
            <a:lstStyle/>
            <a:p>
              <a:r>
                <a:rPr lang="es-ES" dirty="0">
                  <a:solidFill>
                    <a:srgbClr val="1A63A0"/>
                  </a:solidFill>
                </a:rPr>
                <a:t> </a:t>
              </a:r>
              <a:r>
                <a:rPr lang="es-ES" dirty="0" err="1">
                  <a:solidFill>
                    <a:srgbClr val="1A63A0"/>
                  </a:solidFill>
                </a:rPr>
                <a:t>Experiment</a:t>
              </a:r>
              <a:r>
                <a:rPr lang="es-ES" dirty="0">
                  <a:solidFill>
                    <a:srgbClr val="1A63A0"/>
                  </a:solidFill>
                </a:rPr>
                <a:t>: </a:t>
              </a:r>
              <a:r>
                <a:rPr lang="es-ES" dirty="0" err="1">
                  <a:solidFill>
                    <a:srgbClr val="1A63A0"/>
                  </a:solidFill>
                </a:rPr>
                <a:t>neutron</a:t>
              </a:r>
              <a:r>
                <a:rPr lang="es-ES" dirty="0">
                  <a:solidFill>
                    <a:srgbClr val="1A63A0"/>
                  </a:solidFill>
                </a:rPr>
                <a:t>-capture </a:t>
              </a:r>
              <a:r>
                <a:rPr lang="es-ES" dirty="0" err="1">
                  <a:solidFill>
                    <a:srgbClr val="1A63A0"/>
                  </a:solidFill>
                </a:rPr>
                <a:t>cross</a:t>
              </a:r>
              <a:r>
                <a:rPr lang="es-ES" dirty="0">
                  <a:solidFill>
                    <a:srgbClr val="1A63A0"/>
                  </a:solidFill>
                </a:rPr>
                <a:t> </a:t>
              </a:r>
              <a:r>
                <a:rPr lang="es-ES" dirty="0" err="1">
                  <a:solidFill>
                    <a:srgbClr val="1A63A0"/>
                  </a:solidFill>
                </a:rPr>
                <a:t>sections</a:t>
              </a:r>
              <a:endParaRPr lang="es-ES" dirty="0">
                <a:solidFill>
                  <a:srgbClr val="1A63A0"/>
                </a:solidFill>
              </a:endParaRPr>
            </a:p>
          </p:txBody>
        </p:sp>
        <p:pic>
          <p:nvPicPr>
            <p:cNvPr id="17" name="Picture 99" descr="CSBi_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780" y="4184704"/>
              <a:ext cx="3441004" cy="2362873"/>
            </a:xfrm>
            <a:prstGeom prst="rect">
              <a:avLst/>
            </a:prstGeom>
            <a:noFill/>
            <a:extLst>
              <a:ext uri="{909E8E84-426E-40DD-AFC4-6F175D3DCCD1}">
                <a14:hiddenFill xmlns:a14="http://schemas.microsoft.com/office/drawing/2010/main">
                  <a:solidFill>
                    <a:srgbClr val="FFFFFF"/>
                  </a:solidFill>
                </a14:hiddenFill>
              </a:ext>
            </a:extLst>
          </p:spPr>
        </p:pic>
      </p:grpSp>
      <p:sp>
        <p:nvSpPr>
          <p:cNvPr id="24" name="Oval 23"/>
          <p:cNvSpPr/>
          <p:nvPr/>
        </p:nvSpPr>
        <p:spPr>
          <a:xfrm>
            <a:off x="-47008" y="3429000"/>
            <a:ext cx="4817893" cy="350233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28" name="Group 27"/>
          <p:cNvGrpSpPr/>
          <p:nvPr/>
        </p:nvGrpSpPr>
        <p:grpSpPr>
          <a:xfrm>
            <a:off x="6666673" y="4902088"/>
            <a:ext cx="3888006" cy="1937613"/>
            <a:chOff x="5142673" y="4902087"/>
            <a:chExt cx="3888006" cy="1937613"/>
          </a:xfrm>
        </p:grpSpPr>
        <p:grpSp>
          <p:nvGrpSpPr>
            <p:cNvPr id="23" name="Group 22"/>
            <p:cNvGrpSpPr/>
            <p:nvPr/>
          </p:nvGrpSpPr>
          <p:grpSpPr>
            <a:xfrm>
              <a:off x="6288010" y="4902087"/>
              <a:ext cx="2742669" cy="1937613"/>
              <a:chOff x="6141985" y="4373456"/>
              <a:chExt cx="3156946" cy="2172939"/>
            </a:xfrm>
          </p:grpSpPr>
          <p:pic>
            <p:nvPicPr>
              <p:cNvPr id="14" name="Picture 2" descr="The Allende Meteorite (Mexico)"/>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4494"/>
              <a:stretch/>
            </p:blipFill>
            <p:spPr bwMode="auto">
              <a:xfrm>
                <a:off x="6141985" y="4567756"/>
                <a:ext cx="3156946" cy="1978639"/>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roup 19"/>
              <p:cNvGrpSpPr/>
              <p:nvPr/>
            </p:nvGrpSpPr>
            <p:grpSpPr>
              <a:xfrm>
                <a:off x="7349678" y="4373456"/>
                <a:ext cx="1140855" cy="906588"/>
                <a:chOff x="7348592" y="687653"/>
                <a:chExt cx="1140855" cy="906588"/>
              </a:xfrm>
            </p:grpSpPr>
            <p:sp>
              <p:nvSpPr>
                <p:cNvPr id="21" name="TextBox 20"/>
                <p:cNvSpPr txBox="1"/>
                <p:nvPr/>
              </p:nvSpPr>
              <p:spPr>
                <a:xfrm>
                  <a:off x="7348592" y="687653"/>
                  <a:ext cx="1140855" cy="586766"/>
                </a:xfrm>
                <a:prstGeom prst="rect">
                  <a:avLst/>
                </a:prstGeom>
                <a:noFill/>
              </p:spPr>
              <p:txBody>
                <a:bodyPr wrap="square" rtlCol="0">
                  <a:spAutoFit/>
                </a:bodyPr>
                <a:lstStyle/>
                <a:p>
                  <a:r>
                    <a:rPr lang="es-ES" sz="2800" b="1" dirty="0">
                      <a:solidFill>
                        <a:srgbClr val="FF0000"/>
                      </a:solidFill>
                    </a:rPr>
                    <a:t>?</a:t>
                  </a:r>
                </a:p>
              </p:txBody>
            </p:sp>
            <p:sp>
              <p:nvSpPr>
                <p:cNvPr id="22" name="Equal 21"/>
                <p:cNvSpPr/>
                <p:nvPr/>
              </p:nvSpPr>
              <p:spPr>
                <a:xfrm>
                  <a:off x="7370965" y="1080117"/>
                  <a:ext cx="486958" cy="514124"/>
                </a:xfrm>
                <a:prstGeom prst="mathEqual">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grpSp>
        </p:grpSp>
        <p:pic>
          <p:nvPicPr>
            <p:cNvPr id="37890" name="Picture 2" descr="presolar grain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2673" y="5676397"/>
              <a:ext cx="1159806" cy="998723"/>
            </a:xfrm>
            <a:prstGeom prst="rect">
              <a:avLst/>
            </a:prstGeom>
            <a:noFill/>
            <a:extLst>
              <a:ext uri="{909E8E84-426E-40DD-AFC4-6F175D3DCCD1}">
                <a14:hiddenFill xmlns:a14="http://schemas.microsoft.com/office/drawing/2010/main">
                  <a:solidFill>
                    <a:srgbClr val="FFFFFF"/>
                  </a:solidFill>
                </a14:hiddenFill>
              </a:ext>
            </a:extLst>
          </p:spPr>
        </p:pic>
      </p:grpSp>
      <p:pic>
        <p:nvPicPr>
          <p:cNvPr id="29" name="Picture 28"/>
          <p:cNvPicPr>
            <a:picLocks noChangeAspect="1"/>
          </p:cNvPicPr>
          <p:nvPr/>
        </p:nvPicPr>
        <p:blipFill>
          <a:blip r:embed="rId7"/>
          <a:stretch>
            <a:fillRect/>
          </a:stretch>
        </p:blipFill>
        <p:spPr>
          <a:xfrm>
            <a:off x="9970443" y="67247"/>
            <a:ext cx="485426" cy="693466"/>
          </a:xfrm>
          <a:prstGeom prst="rect">
            <a:avLst/>
          </a:prstGeom>
        </p:spPr>
      </p:pic>
      <p:pic>
        <p:nvPicPr>
          <p:cNvPr id="30" name="Picture 3"/>
          <p:cNvPicPr>
            <a:picLocks noChangeAspect="1" noChangeArrowheads="1"/>
          </p:cNvPicPr>
          <p:nvPr/>
        </p:nvPicPr>
        <p:blipFill rotWithShape="1">
          <a:blip r:embed="rId8"/>
          <a:srcRect l="-82" t="-449" r="207" b="449"/>
          <a:stretch/>
        </p:blipFill>
        <p:spPr bwMode="auto">
          <a:xfrm>
            <a:off x="-9431" y="637291"/>
            <a:ext cx="5132180" cy="2352048"/>
          </a:xfrm>
          <a:prstGeom prst="rect">
            <a:avLst/>
          </a:prstGeom>
          <a:noFill/>
          <a:ln w="9525">
            <a:noFill/>
            <a:miter lim="800000"/>
            <a:headEnd/>
            <a:tailEnd/>
          </a:ln>
          <a:effectLst/>
        </p:spPr>
      </p:pic>
      <p:sp>
        <p:nvSpPr>
          <p:cNvPr id="9" name="TextBox 8"/>
          <p:cNvSpPr txBox="1"/>
          <p:nvPr/>
        </p:nvSpPr>
        <p:spPr>
          <a:xfrm>
            <a:off x="1709189" y="4332423"/>
            <a:ext cx="2607172" cy="400110"/>
          </a:xfrm>
          <a:prstGeom prst="rect">
            <a:avLst/>
          </a:prstGeom>
          <a:noFill/>
        </p:spPr>
        <p:txBody>
          <a:bodyPr wrap="square" rtlCol="0">
            <a:spAutoFit/>
          </a:bodyPr>
          <a:lstStyle/>
          <a:p>
            <a:r>
              <a:rPr lang="es-ES" sz="2000" baseline="30000" dirty="0">
                <a:solidFill>
                  <a:srgbClr val="FF0000"/>
                </a:solidFill>
              </a:rPr>
              <a:t>A</a:t>
            </a:r>
            <a:r>
              <a:rPr lang="es-ES" sz="2000" dirty="0">
                <a:solidFill>
                  <a:srgbClr val="FF0000"/>
                </a:solidFill>
              </a:rPr>
              <a:t>Z(</a:t>
            </a:r>
            <a:r>
              <a:rPr lang="es-ES" sz="2000" dirty="0" err="1">
                <a:solidFill>
                  <a:srgbClr val="FF0000"/>
                </a:solidFill>
              </a:rPr>
              <a:t>n,</a:t>
            </a:r>
            <a:r>
              <a:rPr lang="es-ES" sz="2000" dirty="0" err="1">
                <a:solidFill>
                  <a:srgbClr val="FF0000"/>
                </a:solidFill>
                <a:latin typeface="Symbol" panose="05050102010706020507" pitchFamily="18" charset="2"/>
              </a:rPr>
              <a:t>g</a:t>
            </a:r>
            <a:r>
              <a:rPr lang="es-ES" sz="2000" dirty="0">
                <a:solidFill>
                  <a:srgbClr val="FF0000"/>
                </a:solidFill>
              </a:rPr>
              <a:t>)</a:t>
            </a:r>
            <a:r>
              <a:rPr lang="es-ES" sz="2000" baseline="30000" dirty="0">
                <a:solidFill>
                  <a:srgbClr val="FF0000"/>
                </a:solidFill>
              </a:rPr>
              <a:t>A+1</a:t>
            </a:r>
            <a:r>
              <a:rPr lang="es-ES" sz="2000" dirty="0">
                <a:solidFill>
                  <a:srgbClr val="FF0000"/>
                </a:solidFill>
              </a:rPr>
              <a:t>Z</a:t>
            </a:r>
          </a:p>
        </p:txBody>
      </p:sp>
    </p:spTree>
    <p:extLst>
      <p:ext uri="{BB962C8B-B14F-4D97-AF65-F5344CB8AC3E}">
        <p14:creationId xmlns:p14="http://schemas.microsoft.com/office/powerpoint/2010/main" val="225901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6"/>
                                        </p:tgtEl>
                                        <p:attrNameLst>
                                          <p:attrName>style.visibility</p:attrName>
                                        </p:attrNameLst>
                                      </p:cBhvr>
                                      <p:to>
                                        <p:strVal val="visible"/>
                                      </p:to>
                                    </p:set>
                                    <p:animEffect transition="in" filter="fade">
                                      <p:cBhvr>
                                        <p:cTn id="18" dur="500"/>
                                        <p:tgtEl>
                                          <p:spTgt spid="2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fade">
                                      <p:cBhvr>
                                        <p:cTn id="28" dur="500"/>
                                        <p:tgtEl>
                                          <p:spTgt spid="28"/>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wipe(down)">
                                      <p:cBhvr>
                                        <p:cTn id="3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2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97" name="Google Shape;97;p1" descr="Image result for CSIC logo"/>
          <p:cNvPicPr preferRelativeResize="0"/>
          <p:nvPr/>
        </p:nvPicPr>
        <p:blipFill rotWithShape="1">
          <a:blip r:embed="rId3">
            <a:alphaModFix/>
          </a:blip>
          <a:srcRect/>
          <a:stretch/>
        </p:blipFill>
        <p:spPr>
          <a:xfrm>
            <a:off x="1614237" y="6003643"/>
            <a:ext cx="560077" cy="777564"/>
          </a:xfrm>
          <a:prstGeom prst="rect">
            <a:avLst/>
          </a:prstGeom>
          <a:noFill/>
          <a:ln>
            <a:noFill/>
          </a:ln>
        </p:spPr>
      </p:pic>
      <p:pic>
        <p:nvPicPr>
          <p:cNvPr id="98" name="Google Shape;98;p1"/>
          <p:cNvPicPr preferRelativeResize="0"/>
          <p:nvPr/>
        </p:nvPicPr>
        <p:blipFill rotWithShape="1">
          <a:blip r:embed="rId4">
            <a:alphaModFix/>
          </a:blip>
          <a:srcRect/>
          <a:stretch/>
        </p:blipFill>
        <p:spPr>
          <a:xfrm>
            <a:off x="2328759" y="6003644"/>
            <a:ext cx="566896" cy="749185"/>
          </a:xfrm>
          <a:prstGeom prst="rect">
            <a:avLst/>
          </a:prstGeom>
          <a:noFill/>
          <a:ln>
            <a:noFill/>
          </a:ln>
        </p:spPr>
      </p:pic>
      <p:pic>
        <p:nvPicPr>
          <p:cNvPr id="11" name="Google Shape;185;p33"/>
          <p:cNvPicPr preferRelativeResize="0"/>
          <p:nvPr/>
        </p:nvPicPr>
        <p:blipFill rotWithShape="1">
          <a:blip r:embed="rId5">
            <a:alphaModFix/>
          </a:blip>
          <a:srcRect l="5644" t="15350" r="10101" b="12851"/>
          <a:stretch/>
        </p:blipFill>
        <p:spPr>
          <a:xfrm>
            <a:off x="9369779" y="6130178"/>
            <a:ext cx="1086377" cy="622650"/>
          </a:xfrm>
          <a:prstGeom prst="rect">
            <a:avLst/>
          </a:prstGeom>
          <a:noFill/>
          <a:ln>
            <a:noFill/>
          </a:ln>
        </p:spPr>
      </p:pic>
      <p:sp>
        <p:nvSpPr>
          <p:cNvPr id="9" name="TextBox 8">
            <a:extLst>
              <a:ext uri="{FF2B5EF4-FFF2-40B4-BE49-F238E27FC236}">
                <a16:creationId xmlns:a16="http://schemas.microsoft.com/office/drawing/2014/main" id="{92AC5E2C-7140-3554-DE36-F82E970E9DD4}"/>
              </a:ext>
            </a:extLst>
          </p:cNvPr>
          <p:cNvSpPr txBox="1"/>
          <p:nvPr/>
        </p:nvSpPr>
        <p:spPr>
          <a:xfrm>
            <a:off x="1524001" y="81682"/>
            <a:ext cx="8932155"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4000" dirty="0">
                <a:solidFill>
                  <a:srgbClr val="4D799D"/>
                </a:solidFill>
                <a:effectLst>
                  <a:outerShdw blurRad="50800" dist="38100" dir="2700000" algn="tl" rotWithShape="0">
                    <a:prstClr val="black">
                      <a:alpha val="40000"/>
                    </a:prstClr>
                  </a:outerShdw>
                </a:effectLst>
                <a:latin typeface="Roboto" panose="02000000000000000000" pitchFamily="2" charset="0"/>
              </a:rPr>
              <a:t>Outline</a:t>
            </a:r>
          </a:p>
          <a:p>
            <a:pPr marL="285750" indent="-285750">
              <a:lnSpc>
                <a:spcPct val="200000"/>
              </a:lnSpc>
              <a:buFont typeface="Arial" panose="020B0604020202020204" pitchFamily="34" charset="0"/>
              <a:buChar char="•"/>
            </a:pPr>
            <a:r>
              <a:rPr lang="es-ES" sz="2000" dirty="0">
                <a:solidFill>
                  <a:schemeClr val="bg1">
                    <a:lumMod val="85000"/>
                  </a:schemeClr>
                </a:solidFill>
                <a:latin typeface="Arial" panose="020B0604020202020204" pitchFamily="34" charset="0"/>
                <a:cs typeface="Arial" panose="020B0604020202020204" pitchFamily="34" charset="0"/>
              </a:rPr>
              <a:t>Heavy </a:t>
            </a:r>
            <a:r>
              <a:rPr lang="es-ES" sz="2000" dirty="0" err="1">
                <a:solidFill>
                  <a:schemeClr val="bg1">
                    <a:lumMod val="85000"/>
                  </a:schemeClr>
                </a:solidFill>
                <a:latin typeface="Arial" panose="020B0604020202020204" pitchFamily="34" charset="0"/>
                <a:cs typeface="Arial" panose="020B0604020202020204" pitchFamily="34" charset="0"/>
              </a:rPr>
              <a:t>elements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nucleosynthesis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How</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stars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make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gold</a:t>
            </a:r>
            <a:r>
              <a:rPr lang="es-ES" sz="2000" dirty="0">
                <a:solidFill>
                  <a:schemeClr val="bg1">
                    <a:lumMod val="85000"/>
                  </a:schemeClr>
                </a:solidFill>
                <a:latin typeface="Arial" panose="020B0604020202020204" pitchFamily="34" charset="0"/>
                <a:cs typeface="Arial" panose="020B0604020202020204" pitchFamily="34" charset="0"/>
              </a:rPr>
              <a:t> (r-</a:t>
            </a:r>
            <a:r>
              <a:rPr lang="es-ES" sz="2000" dirty="0" err="1">
                <a:solidFill>
                  <a:schemeClr val="bg1">
                    <a:lumMod val="85000"/>
                  </a:schemeClr>
                </a:solidFill>
                <a:latin typeface="Arial" panose="020B0604020202020204" pitchFamily="34" charset="0"/>
                <a:cs typeface="Arial" panose="020B0604020202020204" pitchFamily="34" charset="0"/>
              </a:rPr>
              <a:t>process</a:t>
            </a:r>
            <a:r>
              <a:rPr lang="es-ES" sz="2000" dirty="0">
                <a:solidFill>
                  <a:schemeClr val="bg1">
                    <a:lumMod val="85000"/>
                  </a:schemeClr>
                </a:solidFill>
                <a:latin typeface="Arial" panose="020B0604020202020204" pitchFamily="34" charset="0"/>
                <a:cs typeface="Arial" panose="020B0604020202020204" pitchFamily="34" charset="0"/>
              </a:rPr>
              <a:t>) and lead (s-</a:t>
            </a:r>
            <a:r>
              <a:rPr lang="es-ES" sz="2000" dirty="0" err="1">
                <a:solidFill>
                  <a:schemeClr val="bg1">
                    <a:lumMod val="85000"/>
                  </a:schemeClr>
                </a:solidFill>
                <a:latin typeface="Arial" panose="020B0604020202020204" pitchFamily="34" charset="0"/>
                <a:cs typeface="Arial" panose="020B0604020202020204" pitchFamily="34" charset="0"/>
              </a:rPr>
              <a:t>process</a:t>
            </a:r>
            <a:r>
              <a:rPr lang="es-ES" sz="2000" dirty="0">
                <a:solidFill>
                  <a:schemeClr val="bg1">
                    <a:lumMod val="85000"/>
                  </a:schemeClr>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Neutron</a:t>
            </a:r>
            <a:r>
              <a:rPr lang="es-ES" sz="2000" dirty="0">
                <a:solidFill>
                  <a:srgbClr val="4D799D"/>
                </a:solidFill>
                <a:latin typeface="Arial" panose="020B0604020202020204" pitchFamily="34" charset="0"/>
                <a:cs typeface="Arial" panose="020B0604020202020204" pitchFamily="34" charset="0"/>
              </a:rPr>
              <a:t>-capture </a:t>
            </a:r>
            <a:r>
              <a:rPr lang="es-ES" sz="2000" dirty="0" err="1">
                <a:solidFill>
                  <a:srgbClr val="4D799D"/>
                </a:solidFill>
                <a:latin typeface="Arial" panose="020B0604020202020204" pitchFamily="34" charset="0"/>
                <a:cs typeface="Arial" panose="020B0604020202020204" pitchFamily="34" charset="0"/>
              </a:rPr>
              <a:t>experiments</a:t>
            </a:r>
            <a:r>
              <a:rPr lang="es-ES" sz="2000" dirty="0">
                <a:solidFill>
                  <a:srgbClr val="4D799D"/>
                </a:solidFill>
                <a:latin typeface="Arial" panose="020B0604020202020204" pitchFamily="34" charset="0"/>
                <a:cs typeface="Arial" panose="020B0604020202020204" pitchFamily="34" charset="0"/>
              </a:rPr>
              <a:t> at CERN </a:t>
            </a:r>
            <a:r>
              <a:rPr lang="es-ES" sz="2000" dirty="0" err="1">
                <a:solidFill>
                  <a:srgbClr val="4D799D"/>
                </a:solidFill>
                <a:latin typeface="Arial" panose="020B0604020202020204" pitchFamily="34" charset="0"/>
                <a:cs typeface="Arial" panose="020B0604020202020204" pitchFamily="34" charset="0"/>
              </a:rPr>
              <a:t>n_TOF</a:t>
            </a:r>
            <a:r>
              <a:rPr lang="es-ES" sz="2000" dirty="0">
                <a:solidFill>
                  <a:srgbClr val="4D799D"/>
                </a:solidFill>
                <a:latin typeface="Arial" panose="020B0604020202020204" pitchFamily="34" charset="0"/>
                <a:cs typeface="Arial" panose="020B0604020202020204" pitchFamily="34" charset="0"/>
              </a:rPr>
              <a:t>: Red-</a:t>
            </a:r>
            <a:r>
              <a:rPr lang="es-ES" sz="2000" dirty="0" err="1">
                <a:solidFill>
                  <a:srgbClr val="4D799D"/>
                </a:solidFill>
                <a:latin typeface="Arial" panose="020B0604020202020204" pitchFamily="34" charset="0"/>
                <a:cs typeface="Arial" panose="020B0604020202020204" pitchFamily="34" charset="0"/>
              </a:rPr>
              <a:t>Giant</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stars</a:t>
            </a:r>
            <a:r>
              <a:rPr lang="es-ES" sz="2000" dirty="0">
                <a:solidFill>
                  <a:srgbClr val="4D799D"/>
                </a:solidFill>
                <a:latin typeface="Arial" panose="020B0604020202020204" pitchFamily="34" charset="0"/>
                <a:cs typeface="Arial" panose="020B0604020202020204" pitchFamily="34" charset="0"/>
              </a:rPr>
              <a:t> in </a:t>
            </a:r>
            <a:r>
              <a:rPr lang="es-ES" sz="2000" dirty="0" err="1">
                <a:solidFill>
                  <a:srgbClr val="4D799D"/>
                </a:solidFill>
                <a:latin typeface="Arial" panose="020B0604020202020204" pitchFamily="34" charset="0"/>
                <a:cs typeface="Arial" panose="020B0604020202020204" pitchFamily="34" charset="0"/>
              </a:rPr>
              <a:t>the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lab</a:t>
            </a:r>
            <a:endParaRPr lang="es-ES" sz="2000" dirty="0">
              <a:solidFill>
                <a:srgbClr val="4D799D"/>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Enhancing</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detection</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sensitivity</a:t>
            </a:r>
            <a:r>
              <a:rPr lang="es-ES" sz="2000" dirty="0">
                <a:solidFill>
                  <a:schemeClr val="bg1">
                    <a:lumMod val="85000"/>
                  </a:schemeClr>
                </a:solidFill>
                <a:latin typeface="Arial" panose="020B0604020202020204" pitchFamily="34" charset="0"/>
                <a:cs typeface="Arial" panose="020B0604020202020204" pitchFamily="34" charset="0"/>
              </a:rPr>
              <a:t> in </a:t>
            </a:r>
            <a:r>
              <a:rPr lang="es-ES" sz="2000" dirty="0" err="1">
                <a:solidFill>
                  <a:schemeClr val="bg1">
                    <a:lumMod val="85000"/>
                  </a:schemeClr>
                </a:solidFill>
                <a:latin typeface="Arial" panose="020B0604020202020204" pitchFamily="34" charset="0"/>
                <a:cs typeface="Arial" panose="020B0604020202020204" pitchFamily="34" charset="0"/>
              </a:rPr>
              <a:t>neutron</a:t>
            </a:r>
            <a:r>
              <a:rPr lang="es-ES" sz="2000" dirty="0">
                <a:solidFill>
                  <a:schemeClr val="bg1">
                    <a:lumMod val="85000"/>
                  </a:schemeClr>
                </a:solidFill>
                <a:latin typeface="Arial" panose="020B0604020202020204" pitchFamily="34" charset="0"/>
                <a:cs typeface="Arial" panose="020B0604020202020204" pitchFamily="34" charset="0"/>
              </a:rPr>
              <a:t> capture TOF </a:t>
            </a:r>
            <a:r>
              <a:rPr lang="es-ES" sz="2000" dirty="0" err="1">
                <a:solidFill>
                  <a:schemeClr val="bg1">
                    <a:lumMod val="85000"/>
                  </a:schemeClr>
                </a:solidFill>
                <a:latin typeface="Arial" panose="020B0604020202020204" pitchFamily="34" charset="0"/>
                <a:cs typeface="Arial" panose="020B0604020202020204" pitchFamily="34" charset="0"/>
              </a:rPr>
              <a:t>experiments</a:t>
            </a:r>
            <a:endParaRPr lang="es-ES" sz="2000" dirty="0">
              <a:solidFill>
                <a:schemeClr val="bg1">
                  <a:lumMod val="85000"/>
                </a:schemeClr>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Beyond</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the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limits</a:t>
            </a:r>
            <a:r>
              <a:rPr lang="es-ES" sz="2000" dirty="0">
                <a:solidFill>
                  <a:schemeClr val="bg1">
                    <a:lumMod val="85000"/>
                  </a:schemeClr>
                </a:solidFill>
                <a:latin typeface="Arial" panose="020B0604020202020204" pitchFamily="34" charset="0"/>
                <a:cs typeface="Arial" panose="020B0604020202020204" pitchFamily="34" charset="0"/>
              </a:rPr>
              <a:t>: r-</a:t>
            </a:r>
            <a:r>
              <a:rPr lang="es-ES" sz="2000" dirty="0" err="1">
                <a:solidFill>
                  <a:schemeClr val="bg1">
                    <a:lumMod val="85000"/>
                  </a:schemeClr>
                </a:solidFill>
                <a:latin typeface="Arial" panose="020B0604020202020204" pitchFamily="34" charset="0"/>
                <a:cs typeface="Arial" panose="020B0604020202020204" pitchFamily="34" charset="0"/>
              </a:rPr>
              <a:t>process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neutron-reactions</a:t>
            </a:r>
            <a:r>
              <a:rPr lang="es-ES" sz="2000" dirty="0">
                <a:solidFill>
                  <a:schemeClr val="bg1">
                    <a:lumMod val="85000"/>
                  </a:schemeClr>
                </a:solidFill>
                <a:latin typeface="Arial" panose="020B0604020202020204" pitchFamily="34" charset="0"/>
                <a:cs typeface="Arial" panose="020B0604020202020204" pitchFamily="34" charset="0"/>
              </a:rPr>
              <a:t> in </a:t>
            </a:r>
            <a:r>
              <a:rPr lang="es-ES" sz="2000" dirty="0" err="1">
                <a:solidFill>
                  <a:schemeClr val="bg1">
                    <a:lumMod val="85000"/>
                  </a:schemeClr>
                </a:solidFill>
                <a:latin typeface="Arial" panose="020B0604020202020204" pitchFamily="34" charset="0"/>
                <a:cs typeface="Arial" panose="020B0604020202020204" pitchFamily="34" charset="0"/>
              </a:rPr>
              <a:t>the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lab</a:t>
            </a:r>
            <a:r>
              <a:rPr lang="es-ES" sz="2000" dirty="0">
                <a:solidFill>
                  <a:schemeClr val="bg1">
                    <a:lumMod val="85000"/>
                  </a:schemeClr>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From</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stars</a:t>
            </a:r>
            <a:r>
              <a:rPr lang="es-ES" sz="2000" dirty="0">
                <a:solidFill>
                  <a:schemeClr val="bg1">
                    <a:lumMod val="85000"/>
                  </a:schemeClr>
                </a:solidFill>
                <a:latin typeface="Arial" panose="020B0604020202020204" pitchFamily="34" charset="0"/>
                <a:cs typeface="Arial" panose="020B0604020202020204" pitchFamily="34" charset="0"/>
              </a:rPr>
              <a:t> to </a:t>
            </a:r>
            <a:r>
              <a:rPr lang="es-ES" sz="2000" dirty="0" err="1">
                <a:solidFill>
                  <a:schemeClr val="bg1">
                    <a:lumMod val="85000"/>
                  </a:schemeClr>
                </a:solidFill>
                <a:latin typeface="Arial" panose="020B0604020202020204" pitchFamily="34" charset="0"/>
                <a:cs typeface="Arial" panose="020B0604020202020204" pitchFamily="34" charset="0"/>
              </a:rPr>
              <a:t>tumors</a:t>
            </a:r>
            <a:r>
              <a:rPr lang="es-ES" sz="2000" dirty="0">
                <a:solidFill>
                  <a:schemeClr val="bg1">
                    <a:lumMod val="85000"/>
                  </a:schemeClr>
                </a:solidFill>
                <a:latin typeface="Arial" panose="020B0604020202020204" pitchFamily="34" charset="0"/>
                <a:cs typeface="Arial" panose="020B0604020202020204" pitchFamily="34" charset="0"/>
              </a:rPr>
              <a:t>: ion-</a:t>
            </a:r>
            <a:r>
              <a:rPr lang="es-ES" sz="2000" dirty="0" err="1">
                <a:solidFill>
                  <a:schemeClr val="bg1">
                    <a:lumMod val="85000"/>
                  </a:schemeClr>
                </a:solidFill>
                <a:latin typeface="Arial" panose="020B0604020202020204" pitchFamily="34" charset="0"/>
                <a:cs typeface="Arial" panose="020B0604020202020204" pitchFamily="34" charset="0"/>
              </a:rPr>
              <a:t>range</a:t>
            </a:r>
            <a:r>
              <a:rPr lang="es-ES" sz="2000" dirty="0">
                <a:solidFill>
                  <a:schemeClr val="bg1">
                    <a:lumMod val="85000"/>
                  </a:schemeClr>
                </a:solidFill>
                <a:latin typeface="Arial" panose="020B0604020202020204" pitchFamily="34" charset="0"/>
                <a:cs typeface="Arial" panose="020B0604020202020204" pitchFamily="34" charset="0"/>
              </a:rPr>
              <a:t> &amp; </a:t>
            </a:r>
            <a:r>
              <a:rPr lang="es-ES" sz="2000" dirty="0" err="1">
                <a:solidFill>
                  <a:schemeClr val="bg1">
                    <a:lumMod val="85000"/>
                  </a:schemeClr>
                </a:solidFill>
                <a:latin typeface="Arial" panose="020B0604020202020204" pitchFamily="34" charset="0"/>
                <a:cs typeface="Arial" panose="020B0604020202020204" pitchFamily="34" charset="0"/>
              </a:rPr>
              <a:t>dose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monitoring</a:t>
            </a:r>
            <a:r>
              <a:rPr lang="es-ES" sz="2000" dirty="0">
                <a:solidFill>
                  <a:schemeClr val="bg1">
                    <a:lumMod val="85000"/>
                  </a:schemeClr>
                </a:solidFill>
                <a:latin typeface="Arial" panose="020B0604020202020204" pitchFamily="34" charset="0"/>
                <a:cs typeface="Arial" panose="020B0604020202020204" pitchFamily="34" charset="0"/>
              </a:rPr>
              <a:t> in </a:t>
            </a:r>
            <a:r>
              <a:rPr lang="es-ES" sz="2000" dirty="0" err="1">
                <a:solidFill>
                  <a:schemeClr val="bg1">
                    <a:lumMod val="85000"/>
                  </a:schemeClr>
                </a:solidFill>
                <a:latin typeface="Arial" panose="020B0604020202020204" pitchFamily="34" charset="0"/>
                <a:cs typeface="Arial" panose="020B0604020202020204" pitchFamily="34" charset="0"/>
              </a:rPr>
              <a:t>hadron</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therapy</a:t>
            </a:r>
            <a:endParaRPr lang="es-ES" sz="2000" dirty="0">
              <a:solidFill>
                <a:schemeClr val="bg1">
                  <a:lumMod val="85000"/>
                </a:schemeClr>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Summary</a:t>
            </a:r>
            <a:r>
              <a:rPr lang="es-ES" sz="2000" dirty="0">
                <a:solidFill>
                  <a:schemeClr val="bg1">
                    <a:lumMod val="85000"/>
                  </a:schemeClr>
                </a:solidFill>
                <a:latin typeface="Arial" panose="020B0604020202020204" pitchFamily="34" charset="0"/>
                <a:cs typeface="Arial" panose="020B0604020202020204" pitchFamily="34" charset="0"/>
              </a:rPr>
              <a:t> &amp; Outlook</a:t>
            </a:r>
          </a:p>
          <a:p>
            <a:endParaRPr lang="en-GB" sz="40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1006049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6"/>
          <p:cNvSpPr>
            <a:spLocks noChangeArrowheads="1"/>
          </p:cNvSpPr>
          <p:nvPr/>
        </p:nvSpPr>
        <p:spPr bwMode="auto">
          <a:xfrm flipH="1">
            <a:off x="6724650" y="4442881"/>
            <a:ext cx="137160" cy="13716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050"/>
          </a:p>
        </p:txBody>
      </p:sp>
      <p:sp>
        <p:nvSpPr>
          <p:cNvPr id="11" name="Text Box 8"/>
          <p:cNvSpPr txBox="1">
            <a:spLocks noChangeArrowheads="1"/>
          </p:cNvSpPr>
          <p:nvPr/>
        </p:nvSpPr>
        <p:spPr bwMode="auto">
          <a:xfrm>
            <a:off x="0" y="5812435"/>
            <a:ext cx="12192000" cy="954107"/>
          </a:xfrm>
          <a:prstGeom prst="rect">
            <a:avLst/>
          </a:prstGeom>
          <a:solidFill>
            <a:schemeClr val="bg1">
              <a:lumMod val="85000"/>
            </a:schemeClr>
          </a:solidFill>
          <a:ln w="38100">
            <a:solidFill>
              <a:schemeClr val="accent6">
                <a:lumMod val="75000"/>
              </a:schemeClr>
            </a:solidFill>
            <a:miter lim="800000"/>
            <a:headEnd/>
            <a:tailEnd/>
          </a:ln>
          <a:effectLst/>
        </p:spPr>
        <p:txBody>
          <a:bodyPr wrap="square">
            <a:prstTxWarp prst="textNoShape">
              <a:avLst/>
            </a:prstTxWarp>
            <a:spAutoFit/>
          </a:bodyPr>
          <a:lstStyle/>
          <a:p>
            <a:pPr algn="ctr" defTabSz="1001713"/>
            <a:r>
              <a:rPr lang="en-US" dirty="0">
                <a:latin typeface="Calibri" panose="020F0502020204030204" pitchFamily="34" charset="0"/>
              </a:rPr>
              <a:t>C. Rubbia et al., </a:t>
            </a:r>
            <a:r>
              <a:rPr lang="en-US" b="1" i="1" dirty="0">
                <a:latin typeface="Calibri" panose="020F0502020204030204" pitchFamily="34" charset="0"/>
              </a:rPr>
              <a:t>A high resolution spallation driven facility at the CERN-PS to measure neutron cross sections in the interval from 1 eV to 250 MeV</a:t>
            </a:r>
            <a:r>
              <a:rPr lang="en-US" dirty="0">
                <a:latin typeface="Calibri" panose="020F0502020204030204" pitchFamily="34" charset="0"/>
              </a:rPr>
              <a:t>, </a:t>
            </a:r>
          </a:p>
          <a:p>
            <a:pPr algn="ctr" defTabSz="1001713"/>
            <a:r>
              <a:rPr lang="en-US" dirty="0">
                <a:latin typeface="Calibri" panose="020F0502020204030204" pitchFamily="34" charset="0"/>
              </a:rPr>
              <a:t>CERN/LHC/98-02(EET) 1998.</a:t>
            </a:r>
          </a:p>
          <a:p>
            <a:pPr algn="ctr" defTabSz="1001713"/>
            <a:r>
              <a:rPr lang="es-ES" b="1" dirty="0">
                <a:latin typeface="Calibri" panose="020F0502020204030204" pitchFamily="34" charset="0"/>
              </a:rPr>
              <a:t>CERN </a:t>
            </a:r>
            <a:r>
              <a:rPr lang="es-ES" b="1" dirty="0" err="1">
                <a:latin typeface="Calibri" panose="020F0502020204030204" pitchFamily="34" charset="0"/>
              </a:rPr>
              <a:t>n_TOF</a:t>
            </a:r>
            <a:r>
              <a:rPr lang="es-ES" b="1" dirty="0">
                <a:latin typeface="Calibri" panose="020F0502020204030204" pitchFamily="34" charset="0"/>
              </a:rPr>
              <a:t> </a:t>
            </a:r>
            <a:r>
              <a:rPr lang="es-ES" b="1" dirty="0" err="1">
                <a:latin typeface="Calibri" panose="020F0502020204030204" pitchFamily="34" charset="0"/>
              </a:rPr>
              <a:t>Collaboration</a:t>
            </a:r>
            <a:r>
              <a:rPr lang="es-ES" b="1" dirty="0">
                <a:latin typeface="Calibri" panose="020F0502020204030204" pitchFamily="34" charset="0"/>
              </a:rPr>
              <a:t>: 150 </a:t>
            </a:r>
            <a:r>
              <a:rPr lang="es-ES" b="1" dirty="0" err="1">
                <a:latin typeface="Calibri" panose="020F0502020204030204" pitchFamily="34" charset="0"/>
              </a:rPr>
              <a:t>scientists</a:t>
            </a:r>
            <a:r>
              <a:rPr lang="es-ES" b="1" dirty="0">
                <a:latin typeface="Calibri" panose="020F0502020204030204" pitchFamily="34" charset="0"/>
              </a:rPr>
              <a:t>, 41 </a:t>
            </a:r>
            <a:r>
              <a:rPr lang="es-ES" b="1" dirty="0" err="1">
                <a:latin typeface="Calibri" panose="020F0502020204030204" pitchFamily="34" charset="0"/>
              </a:rPr>
              <a:t>institutions</a:t>
            </a:r>
            <a:r>
              <a:rPr lang="es-ES" b="1" dirty="0">
                <a:latin typeface="Calibri" panose="020F0502020204030204" pitchFamily="34" charset="0"/>
              </a:rPr>
              <a:t> </a:t>
            </a:r>
            <a:r>
              <a:rPr lang="es-ES" b="1" dirty="0" err="1">
                <a:latin typeface="Calibri" panose="020F0502020204030204" pitchFamily="34" charset="0"/>
              </a:rPr>
              <a:t>worldwide</a:t>
            </a:r>
            <a:endParaRPr lang="es-ES" b="1" dirty="0">
              <a:latin typeface="Calibri" panose="020F0502020204030204" pitchFamily="34" charset="0"/>
            </a:endParaRPr>
          </a:p>
          <a:p>
            <a:pPr algn="ctr" defTabSz="1001713"/>
            <a:r>
              <a:rPr lang="es-ES" dirty="0" err="1">
                <a:latin typeface="Calibri" panose="020F0502020204030204" pitchFamily="34" charset="0"/>
              </a:rPr>
              <a:t>n_TOF</a:t>
            </a:r>
            <a:r>
              <a:rPr lang="es-ES" dirty="0">
                <a:latin typeface="Calibri" panose="020F0502020204030204" pitchFamily="34" charset="0"/>
              </a:rPr>
              <a:t> + ISOLDE = </a:t>
            </a:r>
            <a:r>
              <a:rPr lang="es-ES" b="1" dirty="0">
                <a:solidFill>
                  <a:srgbClr val="FF0000"/>
                </a:solidFill>
                <a:latin typeface="Calibri" panose="020F0502020204030204" pitchFamily="34" charset="0"/>
              </a:rPr>
              <a:t>75% of PS </a:t>
            </a:r>
            <a:r>
              <a:rPr lang="es-ES" b="1" dirty="0" err="1">
                <a:solidFill>
                  <a:srgbClr val="FF0000"/>
                </a:solidFill>
                <a:latin typeface="Calibri" panose="020F0502020204030204" pitchFamily="34" charset="0"/>
              </a:rPr>
              <a:t>proton</a:t>
            </a:r>
            <a:r>
              <a:rPr lang="es-ES" b="1" dirty="0">
                <a:solidFill>
                  <a:srgbClr val="FF0000"/>
                </a:solidFill>
                <a:latin typeface="Calibri" panose="020F0502020204030204" pitchFamily="34" charset="0"/>
              </a:rPr>
              <a:t> Budget (!)</a:t>
            </a:r>
            <a:endParaRPr lang="en-US" b="1" dirty="0">
              <a:solidFill>
                <a:srgbClr val="FF0000"/>
              </a:solidFill>
              <a:latin typeface="Calibri" panose="020F0502020204030204" pitchFamily="34" charset="0"/>
            </a:endParaRPr>
          </a:p>
        </p:txBody>
      </p:sp>
      <p:pic>
        <p:nvPicPr>
          <p:cNvPr id="9" name="Picture 2">
            <a:extLst>
              <a:ext uri="{FF2B5EF4-FFF2-40B4-BE49-F238E27FC236}">
                <a16:creationId xmlns:a16="http://schemas.microsoft.com/office/drawing/2014/main" id="{A24693E8-F2A1-E442-1B88-927A7D4C76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90" r="5940" b="23603"/>
          <a:stretch/>
        </p:blipFill>
        <p:spPr bwMode="auto">
          <a:xfrm>
            <a:off x="2140964" y="-94501"/>
            <a:ext cx="8085762" cy="5814174"/>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p:cNvGrpSpPr/>
          <p:nvPr/>
        </p:nvGrpSpPr>
        <p:grpSpPr>
          <a:xfrm>
            <a:off x="1568703" y="3803752"/>
            <a:ext cx="3016812" cy="1278258"/>
            <a:chOff x="270918" y="3971836"/>
            <a:chExt cx="3016812" cy="1278258"/>
          </a:xfrm>
        </p:grpSpPr>
        <p:pic>
          <p:nvPicPr>
            <p:cNvPr id="10" name="Picture 9">
              <a:extLst>
                <a:ext uri="{FF2B5EF4-FFF2-40B4-BE49-F238E27FC236}">
                  <a16:creationId xmlns:a16="http://schemas.microsoft.com/office/drawing/2014/main" id="{93DA1843-23AD-DC44-A942-0DE72F523126}"/>
                </a:ext>
              </a:extLst>
            </p:cNvPr>
            <p:cNvPicPr>
              <a:picLocks noChangeAspect="1"/>
            </p:cNvPicPr>
            <p:nvPr/>
          </p:nvPicPr>
          <p:blipFill>
            <a:blip r:embed="rId4"/>
            <a:stretch>
              <a:fillRect/>
            </a:stretch>
          </p:blipFill>
          <p:spPr>
            <a:xfrm>
              <a:off x="270918" y="3971836"/>
              <a:ext cx="1348607" cy="942089"/>
            </a:xfrm>
            <a:prstGeom prst="rect">
              <a:avLst/>
            </a:prstGeom>
          </p:spPr>
        </p:pic>
        <p:sp>
          <p:nvSpPr>
            <p:cNvPr id="3" name="Oval 2"/>
            <p:cNvSpPr/>
            <p:nvPr/>
          </p:nvSpPr>
          <p:spPr>
            <a:xfrm>
              <a:off x="1438382" y="4345969"/>
              <a:ext cx="1849348" cy="904125"/>
            </a:xfrm>
            <a:prstGeom prst="ellipse">
              <a:avLst/>
            </a:prstGeom>
            <a:solidFill>
              <a:srgbClr val="FF0000">
                <a:alpha val="20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sp>
        <p:nvSpPr>
          <p:cNvPr id="15" name="TextBox 14">
            <a:extLst>
              <a:ext uri="{FF2B5EF4-FFF2-40B4-BE49-F238E27FC236}">
                <a16:creationId xmlns:a16="http://schemas.microsoft.com/office/drawing/2014/main" id="{7D73DD44-2140-CB40-9906-EBF6E3DB0E74}"/>
              </a:ext>
            </a:extLst>
          </p:cNvPr>
          <p:cNvSpPr txBox="1"/>
          <p:nvPr/>
        </p:nvSpPr>
        <p:spPr>
          <a:xfrm rot="20991336">
            <a:off x="4429436" y="4661091"/>
            <a:ext cx="942887" cy="253916"/>
          </a:xfrm>
          <a:prstGeom prst="rect">
            <a:avLst/>
          </a:prstGeom>
          <a:noFill/>
          <a:ln>
            <a:noFill/>
          </a:ln>
        </p:spPr>
        <p:txBody>
          <a:bodyPr wrap="none" rtlCol="0">
            <a:spAutoFit/>
          </a:bodyPr>
          <a:lstStyle/>
          <a:p>
            <a:r>
              <a:rPr lang="en-US" sz="1050" dirty="0">
                <a:solidFill>
                  <a:srgbClr val="7030A0"/>
                </a:solidFill>
              </a:rPr>
              <a:t>proton beam</a:t>
            </a:r>
          </a:p>
        </p:txBody>
      </p:sp>
      <p:pic>
        <p:nvPicPr>
          <p:cNvPr id="2" name="Picture 1"/>
          <p:cNvPicPr>
            <a:picLocks noChangeAspect="1"/>
          </p:cNvPicPr>
          <p:nvPr/>
        </p:nvPicPr>
        <p:blipFill>
          <a:blip r:embed="rId5"/>
          <a:stretch>
            <a:fillRect/>
          </a:stretch>
        </p:blipFill>
        <p:spPr>
          <a:xfrm>
            <a:off x="141608" y="83681"/>
            <a:ext cx="1086002" cy="1057423"/>
          </a:xfrm>
          <a:prstGeom prst="rect">
            <a:avLst/>
          </a:prstGeom>
        </p:spPr>
      </p:pic>
    </p:spTree>
    <p:extLst>
      <p:ext uri="{BB962C8B-B14F-4D97-AF65-F5344CB8AC3E}">
        <p14:creationId xmlns:p14="http://schemas.microsoft.com/office/powerpoint/2010/main" val="1775320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45A3743C-F11D-0347-8C2C-CAAA3DF339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6544" t="22047" r="7857" b="12114"/>
          <a:stretch/>
        </p:blipFill>
        <p:spPr>
          <a:xfrm>
            <a:off x="96437" y="1038434"/>
            <a:ext cx="12024118" cy="5385803"/>
          </a:xfrm>
          <a:prstGeom prst="rect">
            <a:avLst/>
          </a:prstGeom>
        </p:spPr>
      </p:pic>
      <p:cxnSp>
        <p:nvCxnSpPr>
          <p:cNvPr id="3" name="Straight Arrow Connector 2">
            <a:extLst>
              <a:ext uri="{FF2B5EF4-FFF2-40B4-BE49-F238E27FC236}">
                <a16:creationId xmlns:a16="http://schemas.microsoft.com/office/drawing/2014/main" id="{73D7830C-A001-BD49-84ED-73087B9970AF}"/>
              </a:ext>
            </a:extLst>
          </p:cNvPr>
          <p:cNvCxnSpPr>
            <a:cxnSpLocks/>
          </p:cNvCxnSpPr>
          <p:nvPr/>
        </p:nvCxnSpPr>
        <p:spPr>
          <a:xfrm flipH="1" flipV="1">
            <a:off x="11481497" y="6159698"/>
            <a:ext cx="394922" cy="206334"/>
          </a:xfrm>
          <a:prstGeom prst="straightConnector1">
            <a:avLst/>
          </a:prstGeom>
          <a:ln w="50800">
            <a:solidFill>
              <a:srgbClr val="7030A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D73DD44-2140-CB40-9906-EBF6E3DB0E74}"/>
              </a:ext>
            </a:extLst>
          </p:cNvPr>
          <p:cNvSpPr txBox="1"/>
          <p:nvPr/>
        </p:nvSpPr>
        <p:spPr>
          <a:xfrm>
            <a:off x="10352451" y="6545291"/>
            <a:ext cx="1689886" cy="253916"/>
          </a:xfrm>
          <a:prstGeom prst="rect">
            <a:avLst/>
          </a:prstGeom>
          <a:noFill/>
          <a:ln>
            <a:noFill/>
          </a:ln>
        </p:spPr>
        <p:txBody>
          <a:bodyPr wrap="none" rtlCol="0">
            <a:spAutoFit/>
          </a:bodyPr>
          <a:lstStyle/>
          <a:p>
            <a:r>
              <a:rPr lang="en-US" sz="1050" dirty="0">
                <a:solidFill>
                  <a:srgbClr val="7030A0"/>
                </a:solidFill>
              </a:rPr>
              <a:t>proton beam from the PS</a:t>
            </a:r>
          </a:p>
        </p:txBody>
      </p:sp>
      <p:sp>
        <p:nvSpPr>
          <p:cNvPr id="33" name="TextBox 32">
            <a:extLst>
              <a:ext uri="{FF2B5EF4-FFF2-40B4-BE49-F238E27FC236}">
                <a16:creationId xmlns:a16="http://schemas.microsoft.com/office/drawing/2014/main" id="{92AC5E2C-7140-3554-DE36-F82E970E9DD4}"/>
              </a:ext>
            </a:extLst>
          </p:cNvPr>
          <p:cNvSpPr txBox="1"/>
          <p:nvPr/>
        </p:nvSpPr>
        <p:spPr>
          <a:xfrm>
            <a:off x="1597589" y="-10415"/>
            <a:ext cx="8536729"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The CERN </a:t>
            </a:r>
            <a:r>
              <a:rPr lang="en-US" sz="2400" dirty="0" err="1">
                <a:solidFill>
                  <a:srgbClr val="1A63A0"/>
                </a:solidFill>
                <a:effectLst>
                  <a:outerShdw blurRad="50800" dist="38100" dir="2700000" algn="tl" rotWithShape="0">
                    <a:prstClr val="black">
                      <a:alpha val="40000"/>
                    </a:prstClr>
                  </a:outerShdw>
                </a:effectLst>
                <a:latin typeface="Roboto" panose="02000000000000000000" pitchFamily="2" charset="0"/>
              </a:rPr>
              <a:t>n_TOF</a:t>
            </a:r>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 facility: recreating stellar neutron reactions in the lab</a:t>
            </a:r>
            <a:endParaRPr lang="en-GB" sz="2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59" name="Group 58"/>
          <p:cNvGrpSpPr/>
          <p:nvPr/>
        </p:nvGrpSpPr>
        <p:grpSpPr>
          <a:xfrm>
            <a:off x="544173" y="4302162"/>
            <a:ext cx="6739142" cy="2290439"/>
            <a:chOff x="450579" y="3452819"/>
            <a:chExt cx="7165922" cy="2389903"/>
          </a:xfrm>
        </p:grpSpPr>
        <p:grpSp>
          <p:nvGrpSpPr>
            <p:cNvPr id="61" name="Group 60"/>
            <p:cNvGrpSpPr/>
            <p:nvPr/>
          </p:nvGrpSpPr>
          <p:grpSpPr>
            <a:xfrm>
              <a:off x="450579" y="3452819"/>
              <a:ext cx="4626137" cy="2389903"/>
              <a:chOff x="450579" y="3452819"/>
              <a:chExt cx="4626137" cy="2389903"/>
            </a:xfrm>
          </p:grpSpPr>
          <p:pic>
            <p:nvPicPr>
              <p:cNvPr id="63" name="Picture 6">
                <a:extLst>
                  <a:ext uri="{FF2B5EF4-FFF2-40B4-BE49-F238E27FC236}">
                    <a16:creationId xmlns:a16="http://schemas.microsoft.com/office/drawing/2014/main" id="{6283403A-01A8-B67F-9723-5E7124CBBF35}"/>
                  </a:ext>
                </a:extLst>
              </p:cNvPr>
              <p:cNvPicPr>
                <a:picLocks noChangeAspect="1"/>
              </p:cNvPicPr>
              <p:nvPr/>
            </p:nvPicPr>
            <p:blipFill>
              <a:blip r:embed="rId4"/>
              <a:stretch>
                <a:fillRect/>
              </a:stretch>
            </p:blipFill>
            <p:spPr>
              <a:xfrm>
                <a:off x="450579" y="3452819"/>
                <a:ext cx="3395111" cy="2389903"/>
              </a:xfrm>
              <a:prstGeom prst="rect">
                <a:avLst/>
              </a:prstGeom>
            </p:spPr>
          </p:pic>
          <p:pic>
            <p:nvPicPr>
              <p:cNvPr id="64" name="Picture 19">
                <a:extLst>
                  <a:ext uri="{FF2B5EF4-FFF2-40B4-BE49-F238E27FC236}">
                    <a16:creationId xmlns:a16="http://schemas.microsoft.com/office/drawing/2014/main" id="{71B5D3C0-8D9C-6C7E-48BD-3BA84E6E1B6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17006" y="3567919"/>
                <a:ext cx="946292" cy="1158107"/>
              </a:xfrm>
              <a:prstGeom prst="rect">
                <a:avLst/>
              </a:prstGeom>
              <a:ln w="38100">
                <a:solidFill>
                  <a:schemeClr val="tx1"/>
                </a:solidFill>
              </a:ln>
            </p:spPr>
          </p:pic>
          <p:pic>
            <p:nvPicPr>
              <p:cNvPr id="65" name="Picture 20">
                <a:extLst>
                  <a:ext uri="{FF2B5EF4-FFF2-40B4-BE49-F238E27FC236}">
                    <a16:creationId xmlns:a16="http://schemas.microsoft.com/office/drawing/2014/main" id="{F315D23E-54A0-B715-37C5-E2752A460CB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51104" y="4916667"/>
                <a:ext cx="1125612" cy="844209"/>
              </a:xfrm>
              <a:prstGeom prst="rect">
                <a:avLst/>
              </a:prstGeom>
              <a:ln w="38100">
                <a:solidFill>
                  <a:schemeClr val="tx1"/>
                </a:solidFill>
              </a:ln>
            </p:spPr>
          </p:pic>
        </p:grpSp>
        <p:pic>
          <p:nvPicPr>
            <p:cNvPr id="62" name="Picture 61">
              <a:extLst>
                <a:ext uri="{FF2B5EF4-FFF2-40B4-BE49-F238E27FC236}">
                  <a16:creationId xmlns:a16="http://schemas.microsoft.com/office/drawing/2014/main" id="{4DAE95A0-9004-EE03-8EA2-6F961743B772}"/>
                </a:ext>
              </a:extLst>
            </p:cNvPr>
            <p:cNvPicPr>
              <a:picLocks noChangeAspect="1"/>
            </p:cNvPicPr>
            <p:nvPr/>
          </p:nvPicPr>
          <p:blipFill>
            <a:blip r:embed="rId7"/>
            <a:stretch>
              <a:fillRect/>
            </a:stretch>
          </p:blipFill>
          <p:spPr>
            <a:xfrm>
              <a:off x="5517582" y="4251178"/>
              <a:ext cx="2098919" cy="1509697"/>
            </a:xfrm>
            <a:prstGeom prst="rect">
              <a:avLst/>
            </a:prstGeom>
          </p:spPr>
        </p:pic>
      </p:grpSp>
      <p:graphicFrame>
        <p:nvGraphicFramePr>
          <p:cNvPr id="66" name="Group 3">
            <a:extLst>
              <a:ext uri="{FF2B5EF4-FFF2-40B4-BE49-F238E27FC236}">
                <a16:creationId xmlns:a16="http://schemas.microsoft.com/office/drawing/2014/main" id="{2F49DB56-D099-5C44-AB08-713E3C410B99}"/>
              </a:ext>
            </a:extLst>
          </p:cNvPr>
          <p:cNvGraphicFramePr>
            <a:graphicFrameLocks noGrp="1"/>
          </p:cNvGraphicFramePr>
          <p:nvPr>
            <p:extLst>
              <p:ext uri="{D42A27DB-BD31-4B8C-83A1-F6EECF244321}">
                <p14:modId xmlns:p14="http://schemas.microsoft.com/office/powerpoint/2010/main" val="4200930433"/>
              </p:ext>
            </p:extLst>
          </p:nvPr>
        </p:nvGraphicFramePr>
        <p:xfrm>
          <a:off x="5477586" y="767155"/>
          <a:ext cx="4312590" cy="2455164"/>
        </p:xfrm>
        <a:graphic>
          <a:graphicData uri="http://schemas.openxmlformats.org/drawingml/2006/table">
            <a:tbl>
              <a:tblPr/>
              <a:tblGrid>
                <a:gridCol w="2529510">
                  <a:extLst>
                    <a:ext uri="{9D8B030D-6E8A-4147-A177-3AD203B41FA5}">
                      <a16:colId xmlns:a16="http://schemas.microsoft.com/office/drawing/2014/main" val="20000"/>
                    </a:ext>
                  </a:extLst>
                </a:gridCol>
                <a:gridCol w="1783080">
                  <a:extLst>
                    <a:ext uri="{9D8B030D-6E8A-4147-A177-3AD203B41FA5}">
                      <a16:colId xmlns:a16="http://schemas.microsoft.com/office/drawing/2014/main" val="20001"/>
                    </a:ext>
                  </a:extLst>
                </a:gridCol>
              </a:tblGrid>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proton beam momentum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20 GeV/c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CERN PS intensity </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(dedicated mode)</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rgbClr val="FF0000"/>
                          </a:solidFill>
                          <a:effectLst>
                            <a:outerShdw blurRad="38100" dist="38100" dir="2700000" algn="tl">
                              <a:srgbClr val="003366"/>
                            </a:outerShdw>
                          </a:effectLst>
                          <a:latin typeface="Tahoma" charset="0"/>
                        </a:rPr>
                        <a:t>8.5 x 10</a:t>
                      </a:r>
                      <a:r>
                        <a:rPr kumimoji="0" lang="it-IT" altLang="en-US" sz="1050" b="0" i="0" u="none" strike="noStrike" cap="none" normalizeH="0" baseline="30000" dirty="0">
                          <a:ln>
                            <a:noFill/>
                          </a:ln>
                          <a:solidFill>
                            <a:srgbClr val="FF0000"/>
                          </a:solidFill>
                          <a:effectLst>
                            <a:outerShdw blurRad="38100" dist="38100" dir="2700000" algn="tl">
                              <a:srgbClr val="003366"/>
                            </a:outerShdw>
                          </a:effectLst>
                          <a:latin typeface="Tahoma" charset="0"/>
                        </a:rPr>
                        <a:t>12  </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protons/pulse</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err="1">
                          <a:ln>
                            <a:noFill/>
                          </a:ln>
                          <a:solidFill>
                            <a:schemeClr val="accent1">
                              <a:lumMod val="75000"/>
                            </a:schemeClr>
                          </a:solidFill>
                          <a:effectLst>
                            <a:outerShdw blurRad="38100" dist="38100" dir="2700000" algn="tl">
                              <a:srgbClr val="003366"/>
                            </a:outerShdw>
                          </a:effectLst>
                          <a:latin typeface="Tahoma" charset="0"/>
                        </a:rPr>
                        <a:t>repetition</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 </a:t>
                      </a:r>
                      <a:r>
                        <a:rPr kumimoji="0" lang="it-IT" altLang="en-US" sz="1050" b="0" i="0" u="none" strike="noStrike" cap="none" normalizeH="0" baseline="0" dirty="0" err="1">
                          <a:ln>
                            <a:noFill/>
                          </a:ln>
                          <a:solidFill>
                            <a:schemeClr val="accent1">
                              <a:lumMod val="75000"/>
                            </a:schemeClr>
                          </a:solidFill>
                          <a:effectLst>
                            <a:outerShdw blurRad="38100" dist="38100" dir="2700000" algn="tl">
                              <a:srgbClr val="003366"/>
                            </a:outerShdw>
                          </a:effectLst>
                          <a:latin typeface="Tahoma" charset="0"/>
                        </a:rPr>
                        <a:t>frequency</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1 pulse/1.2s</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pulse width</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6 ns (rms)</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n/p</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rgbClr val="FF0000"/>
                          </a:solidFill>
                          <a:effectLst>
                            <a:outerShdw blurRad="38100" dist="38100" dir="2700000" algn="tl">
                              <a:srgbClr val="003366"/>
                            </a:outerShdw>
                          </a:effectLst>
                          <a:latin typeface="Tahoma" charset="0"/>
                        </a:rPr>
                        <a:t>300</a:t>
                      </a:r>
                      <a:endParaRPr kumimoji="0" lang="en-US" altLang="en-US" sz="1050" b="0" i="0" u="none" strike="noStrike" cap="none" normalizeH="0" baseline="0" dirty="0">
                        <a:ln>
                          <a:noFill/>
                        </a:ln>
                        <a:solidFill>
                          <a:srgbClr val="FF0000"/>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lead target dimensions</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80x80x60 cm</a:t>
                      </a:r>
                      <a:r>
                        <a:rPr kumimoji="0" lang="it-IT" altLang="en-US" sz="1050" b="0" i="0" u="none" strike="noStrike" cap="none" normalizeH="0" baseline="30000" dirty="0">
                          <a:ln>
                            <a:noFill/>
                          </a:ln>
                          <a:solidFill>
                            <a:schemeClr val="accent1">
                              <a:lumMod val="75000"/>
                            </a:schemeClr>
                          </a:solidFill>
                          <a:effectLst>
                            <a:outerShdw blurRad="38100" dist="38100" dir="2700000" algn="tl">
                              <a:srgbClr val="003366"/>
                            </a:outerShdw>
                          </a:effectLst>
                          <a:latin typeface="Tahoma" charset="0"/>
                        </a:rPr>
                        <a:t>3</a:t>
                      </a:r>
                      <a:endParaRPr kumimoji="0" lang="en-US" altLang="en-US" sz="1050" b="0" i="0" u="none" strike="noStrike" cap="none" normalizeH="0" baseline="3000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cooling &amp; moderation material</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N</a:t>
                      </a:r>
                      <a:r>
                        <a:rPr kumimoji="0" lang="it-IT" altLang="en-US" sz="1050" b="0" i="0" u="none" strike="noStrike" cap="none" normalizeH="0" baseline="-25000" dirty="0">
                          <a:ln>
                            <a:noFill/>
                          </a:ln>
                          <a:solidFill>
                            <a:schemeClr val="accent1">
                              <a:lumMod val="75000"/>
                            </a:schemeClr>
                          </a:solidFill>
                          <a:effectLst>
                            <a:outerShdw blurRad="38100" dist="38100" dir="2700000" algn="tl">
                              <a:srgbClr val="003366"/>
                            </a:outerShdw>
                          </a:effectLst>
                          <a:latin typeface="Tahoma" charset="0"/>
                        </a:rPr>
                        <a:t>2</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 &amp; H</a:t>
                      </a:r>
                      <a:r>
                        <a:rPr kumimoji="0" lang="it-IT" altLang="en-US" sz="1050" b="0" i="0" u="none" strike="noStrike" cap="none" normalizeH="0" baseline="-25000" dirty="0">
                          <a:ln>
                            <a:noFill/>
                          </a:ln>
                          <a:solidFill>
                            <a:schemeClr val="accent1">
                              <a:lumMod val="75000"/>
                            </a:schemeClr>
                          </a:solidFill>
                          <a:effectLst>
                            <a:outerShdw blurRad="38100" dist="38100" dir="2700000" algn="tl">
                              <a:srgbClr val="003366"/>
                            </a:outerShdw>
                          </a:effectLst>
                          <a:latin typeface="Tahoma" charset="0"/>
                        </a:rPr>
                        <a:t>2</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O (borated)</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27430">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moderator thickness in the exit face</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rPr>
                        <a:t>5 cm</a:t>
                      </a:r>
                      <a:endParaRPr kumimoji="0" lang="en-US" altLang="en-US" sz="1050" b="0" i="0" u="none" strike="noStrike" cap="none" normalizeH="0" baseline="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01103">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err="1">
                          <a:ln>
                            <a:noFill/>
                          </a:ln>
                          <a:solidFill>
                            <a:schemeClr val="accent1">
                              <a:lumMod val="75000"/>
                            </a:schemeClr>
                          </a:solidFill>
                          <a:effectLst>
                            <a:outerShdw blurRad="38100" dist="38100" dir="2700000" algn="tl">
                              <a:srgbClr val="003366"/>
                            </a:outerShdw>
                          </a:effectLst>
                          <a:latin typeface="Tahoma" charset="0"/>
                        </a:rPr>
                        <a:t>neutron</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 </a:t>
                      </a:r>
                      <a:r>
                        <a:rPr kumimoji="0" lang="it-IT" altLang="en-US" sz="1050" b="0" i="0" u="none" strike="noStrike" cap="none" normalizeH="0" baseline="0" dirty="0" err="1">
                          <a:ln>
                            <a:noFill/>
                          </a:ln>
                          <a:solidFill>
                            <a:schemeClr val="accent1">
                              <a:lumMod val="75000"/>
                            </a:schemeClr>
                          </a:solidFill>
                          <a:effectLst>
                            <a:outerShdw blurRad="38100" dist="38100" dir="2700000" algn="tl">
                              <a:srgbClr val="003366"/>
                            </a:outerShdw>
                          </a:effectLst>
                          <a:latin typeface="Tahoma" charset="0"/>
                        </a:rPr>
                        <a:t>beam</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 </a:t>
                      </a:r>
                      <a:r>
                        <a:rPr kumimoji="0" lang="it-IT" altLang="en-US" sz="1050" b="0" i="0" u="none" strike="noStrike" cap="none" normalizeH="0" baseline="0" dirty="0" err="1">
                          <a:ln>
                            <a:noFill/>
                          </a:ln>
                          <a:solidFill>
                            <a:schemeClr val="accent1">
                              <a:lumMod val="75000"/>
                            </a:schemeClr>
                          </a:solidFill>
                          <a:effectLst>
                            <a:outerShdw blurRad="38100" dist="38100" dir="2700000" algn="tl">
                              <a:srgbClr val="003366"/>
                            </a:outerShdw>
                          </a:effectLst>
                          <a:latin typeface="Tahoma" charset="0"/>
                        </a:rPr>
                        <a:t>dimension</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 in EAR-1</a:t>
                      </a:r>
                    </a:p>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a:t>
                      </a:r>
                      <a:r>
                        <a:rPr kumimoji="0" lang="it-IT" altLang="en-US" sz="1050" b="0" i="0" u="none" strike="noStrike" cap="none" normalizeH="0" baseline="0" dirty="0" err="1">
                          <a:ln>
                            <a:noFill/>
                          </a:ln>
                          <a:solidFill>
                            <a:schemeClr val="accent1">
                              <a:lumMod val="75000"/>
                            </a:schemeClr>
                          </a:solidFill>
                          <a:effectLst>
                            <a:outerShdw blurRad="38100" dist="38100" dir="2700000" algn="tl">
                              <a:srgbClr val="003366"/>
                            </a:outerShdw>
                          </a:effectLst>
                          <a:latin typeface="Tahoma" charset="0"/>
                        </a:rPr>
                        <a:t>capture</a:t>
                      </a: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 mode)</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3200">
                          <a:solidFill>
                            <a:schemeClr val="tx1"/>
                          </a:solidFill>
                          <a:effectLst>
                            <a:outerShdw blurRad="38100" dist="38100" dir="2700000" algn="tl">
                              <a:srgbClr val="003366"/>
                            </a:outerShdw>
                          </a:effectLst>
                          <a:latin typeface="Tahoma" charset="0"/>
                        </a:defRPr>
                      </a:lvl1pPr>
                      <a:lvl2pPr>
                        <a:buClr>
                          <a:schemeClr val="folHlink"/>
                        </a:buClr>
                        <a:defRPr sz="2600">
                          <a:solidFill>
                            <a:schemeClr val="tx1"/>
                          </a:solidFill>
                          <a:effectLst>
                            <a:outerShdw blurRad="38100" dist="38100" dir="2700000" algn="tl">
                              <a:srgbClr val="003366"/>
                            </a:outerShdw>
                          </a:effectLst>
                          <a:latin typeface="Tahoma" charset="0"/>
                        </a:defRPr>
                      </a:lvl2pPr>
                      <a:lvl3pPr>
                        <a:buClr>
                          <a:schemeClr val="hlink"/>
                        </a:buClr>
                        <a:defRPr sz="2200">
                          <a:solidFill>
                            <a:schemeClr val="tx1"/>
                          </a:solidFill>
                          <a:effectLst>
                            <a:outerShdw blurRad="38100" dist="38100" dir="2700000" algn="tl">
                              <a:srgbClr val="003366"/>
                            </a:outerShdw>
                          </a:effectLst>
                          <a:latin typeface="Tahoma" charset="0"/>
                        </a:defRPr>
                      </a:lvl3pPr>
                      <a:lvl4pPr>
                        <a:buClr>
                          <a:schemeClr val="folHlink"/>
                        </a:buClr>
                        <a:defRPr sz="2000">
                          <a:solidFill>
                            <a:schemeClr val="tx1"/>
                          </a:solidFill>
                          <a:effectLst>
                            <a:outerShdw blurRad="38100" dist="38100" dir="2700000" algn="tl">
                              <a:srgbClr val="003366"/>
                            </a:outerShdw>
                          </a:effectLst>
                          <a:latin typeface="Tahoma" charset="0"/>
                        </a:defRPr>
                      </a:lvl4pPr>
                      <a:lvl5pPr>
                        <a:buClr>
                          <a:schemeClr val="hlink"/>
                        </a:buClr>
                        <a:defRPr sz="2000">
                          <a:solidFill>
                            <a:schemeClr val="tx1"/>
                          </a:solidFill>
                          <a:effectLst>
                            <a:outerShdw blurRad="38100" dist="38100" dir="2700000" algn="tl">
                              <a:srgbClr val="003366"/>
                            </a:outerShdw>
                          </a:effectLst>
                          <a:latin typeface="Tahoma" charset="0"/>
                        </a:defRPr>
                      </a:lvl5pPr>
                      <a:lvl6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6pPr>
                      <a:lvl7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7pPr>
                      <a:lvl8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8pPr>
                      <a:lvl9pPr fontAlgn="base">
                        <a:spcBef>
                          <a:spcPct val="20000"/>
                        </a:spcBef>
                        <a:spcAft>
                          <a:spcPct val="0"/>
                        </a:spcAft>
                        <a:buClr>
                          <a:schemeClr val="hlink"/>
                        </a:buClr>
                        <a:buSzPct val="65000"/>
                        <a:buFont typeface="Wingdings" charset="2"/>
                        <a:defRPr sz="2000">
                          <a:solidFill>
                            <a:schemeClr val="tx1"/>
                          </a:solidFill>
                          <a:effectLst>
                            <a:outerShdw blurRad="38100" dist="38100" dir="2700000" algn="tl">
                              <a:srgbClr val="003366"/>
                            </a:outerShdw>
                          </a:effectLst>
                          <a:latin typeface="Tahoma" charset="0"/>
                        </a:defRPr>
                      </a:lvl9pPr>
                    </a:lstStyle>
                    <a:p>
                      <a:pPr marL="0" marR="0" lvl="0" indent="0" algn="l" defTabSz="914400" rtl="0" eaLnBrk="1" fontAlgn="base" latinLnBrk="0" hangingPunct="1">
                        <a:lnSpc>
                          <a:spcPct val="100000"/>
                        </a:lnSpc>
                        <a:spcBef>
                          <a:spcPct val="20000"/>
                        </a:spcBef>
                        <a:spcAft>
                          <a:spcPct val="0"/>
                        </a:spcAft>
                        <a:buClr>
                          <a:srgbClr val="ED9719"/>
                        </a:buClr>
                        <a:buSzPct val="65000"/>
                        <a:buFont typeface="Wingdings" charset="2"/>
                        <a:buNone/>
                        <a:tabLst/>
                      </a:pPr>
                      <a:r>
                        <a:rPr kumimoji="0" lang="it-IT"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rPr>
                        <a:t>2 cm (FWHM)</a:t>
                      </a:r>
                      <a:endParaRPr kumimoji="0" lang="en-US" altLang="en-US" sz="1050" b="0" i="0" u="none" strike="noStrike" cap="none" normalizeH="0" baseline="0" dirty="0">
                        <a:ln>
                          <a:noFill/>
                        </a:ln>
                        <a:solidFill>
                          <a:schemeClr val="accent1">
                            <a:lumMod val="75000"/>
                          </a:schemeClr>
                        </a:solidFill>
                        <a:effectLst>
                          <a:outerShdw blurRad="38100" dist="38100" dir="2700000" algn="tl">
                            <a:srgbClr val="003366"/>
                          </a:outerShdw>
                        </a:effectLst>
                        <a:latin typeface="Tahoma"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67" name="TextBox 66"/>
          <p:cNvSpPr txBox="1"/>
          <p:nvPr/>
        </p:nvSpPr>
        <p:spPr bwMode="auto">
          <a:xfrm>
            <a:off x="245674" y="3358447"/>
            <a:ext cx="2895600" cy="830997"/>
          </a:xfrm>
          <a:prstGeom prst="rect">
            <a:avLst/>
          </a:prstGeom>
          <a:noFill/>
          <a:ln w="9525">
            <a:noFill/>
            <a:miter lim="800000"/>
            <a:headEnd/>
            <a:tailEnd/>
          </a:ln>
        </p:spPr>
        <p:txBody>
          <a:bodyPr wrap="square" rtlCol="0">
            <a:spAutoFit/>
          </a:bodyPr>
          <a:lstStyle/>
          <a:p>
            <a:r>
              <a:rPr lang="es-ES" sz="1600" b="1" dirty="0">
                <a:solidFill>
                  <a:srgbClr val="1A63A0"/>
                </a:solidFill>
                <a:latin typeface="+mn-lt"/>
              </a:rPr>
              <a:t>Gen.#3 </a:t>
            </a:r>
            <a:r>
              <a:rPr lang="es-ES" sz="1600" b="1" dirty="0" err="1">
                <a:solidFill>
                  <a:srgbClr val="1A63A0"/>
                </a:solidFill>
                <a:latin typeface="+mn-lt"/>
              </a:rPr>
              <a:t>Spallation</a:t>
            </a:r>
            <a:r>
              <a:rPr lang="es-ES" sz="1600" b="1" dirty="0">
                <a:solidFill>
                  <a:srgbClr val="1A63A0"/>
                </a:solidFill>
                <a:latin typeface="+mn-lt"/>
              </a:rPr>
              <a:t> Target</a:t>
            </a:r>
          </a:p>
          <a:p>
            <a:r>
              <a:rPr lang="es-ES" sz="1600" dirty="0">
                <a:solidFill>
                  <a:srgbClr val="1A63A0"/>
                </a:solidFill>
                <a:latin typeface="+mn-lt"/>
              </a:rPr>
              <a:t>&lt;P&gt; = 5.4 kW </a:t>
            </a:r>
            <a:r>
              <a:rPr lang="es-ES" sz="1600" dirty="0">
                <a:solidFill>
                  <a:srgbClr val="1A63A0"/>
                </a:solidFill>
                <a:latin typeface="+mn-lt"/>
                <a:sym typeface="Wingdings" panose="05000000000000000000" pitchFamily="2" charset="2"/>
              </a:rPr>
              <a:t> 2.2E12 p/s</a:t>
            </a:r>
            <a:endParaRPr lang="es-ES" sz="1600" dirty="0">
              <a:solidFill>
                <a:srgbClr val="1A63A0"/>
              </a:solidFill>
              <a:latin typeface="+mn-lt"/>
            </a:endParaRPr>
          </a:p>
          <a:p>
            <a:r>
              <a:rPr lang="es-ES" sz="1600" dirty="0" err="1">
                <a:solidFill>
                  <a:srgbClr val="1A63A0"/>
                </a:solidFill>
                <a:latin typeface="+mn-lt"/>
              </a:rPr>
              <a:t>P</a:t>
            </a:r>
            <a:r>
              <a:rPr lang="es-ES" sz="1600" baseline="-25000" dirty="0" err="1">
                <a:solidFill>
                  <a:srgbClr val="1A63A0"/>
                </a:solidFill>
              </a:rPr>
              <a:t>peak</a:t>
            </a:r>
            <a:r>
              <a:rPr lang="es-ES" sz="1600" dirty="0">
                <a:solidFill>
                  <a:srgbClr val="1A63A0"/>
                </a:solidFill>
                <a:latin typeface="+mn-lt"/>
              </a:rPr>
              <a:t>= 1.6 TW</a:t>
            </a:r>
          </a:p>
        </p:txBody>
      </p:sp>
      <p:sp>
        <p:nvSpPr>
          <p:cNvPr id="68" name="TextBox 67"/>
          <p:cNvSpPr txBox="1"/>
          <p:nvPr/>
        </p:nvSpPr>
        <p:spPr bwMode="auto">
          <a:xfrm>
            <a:off x="1524000" y="6604084"/>
            <a:ext cx="4514850" cy="253916"/>
          </a:xfrm>
          <a:prstGeom prst="rect">
            <a:avLst/>
          </a:prstGeom>
          <a:noFill/>
          <a:ln w="9525">
            <a:noFill/>
            <a:miter lim="800000"/>
            <a:headEnd/>
            <a:tailEnd/>
          </a:ln>
        </p:spPr>
        <p:txBody>
          <a:bodyPr wrap="square" rtlCol="0">
            <a:spAutoFit/>
          </a:bodyPr>
          <a:lstStyle/>
          <a:p>
            <a:r>
              <a:rPr lang="es-ES" sz="1050" dirty="0">
                <a:solidFill>
                  <a:schemeClr val="accent2">
                    <a:lumMod val="75000"/>
                  </a:schemeClr>
                </a:solidFill>
                <a:latin typeface="+mn-lt"/>
                <a:hlinkClick r:id="rId8"/>
              </a:rPr>
              <a:t>R. Esposito, M. </a:t>
            </a:r>
            <a:r>
              <a:rPr lang="es-ES" sz="1050" dirty="0" err="1">
                <a:solidFill>
                  <a:schemeClr val="accent2">
                    <a:lumMod val="75000"/>
                  </a:schemeClr>
                </a:solidFill>
                <a:latin typeface="+mn-lt"/>
                <a:hlinkClick r:id="rId8"/>
              </a:rPr>
              <a:t>Calviani</a:t>
            </a:r>
            <a:r>
              <a:rPr lang="es-ES" sz="1050" dirty="0">
                <a:solidFill>
                  <a:schemeClr val="accent2">
                    <a:lumMod val="75000"/>
                  </a:schemeClr>
                </a:solidFill>
                <a:latin typeface="+mn-lt"/>
                <a:hlinkClick r:id="rId8"/>
              </a:rPr>
              <a:t> et al. </a:t>
            </a:r>
            <a:r>
              <a:rPr lang="es-ES" sz="1050" dirty="0" err="1">
                <a:solidFill>
                  <a:schemeClr val="accent2">
                    <a:lumMod val="75000"/>
                  </a:schemeClr>
                </a:solidFill>
                <a:latin typeface="+mn-lt"/>
                <a:hlinkClick r:id="rId8"/>
              </a:rPr>
              <a:t>Phys</a:t>
            </a:r>
            <a:r>
              <a:rPr lang="es-ES" sz="1050" dirty="0">
                <a:solidFill>
                  <a:schemeClr val="accent2">
                    <a:lumMod val="75000"/>
                  </a:schemeClr>
                </a:solidFill>
                <a:latin typeface="+mn-lt"/>
                <a:hlinkClick r:id="rId8"/>
              </a:rPr>
              <a:t>. Rev. </a:t>
            </a:r>
            <a:r>
              <a:rPr lang="es-ES" sz="1050" dirty="0" err="1">
                <a:solidFill>
                  <a:schemeClr val="accent2">
                    <a:lumMod val="75000"/>
                  </a:schemeClr>
                </a:solidFill>
                <a:latin typeface="+mn-lt"/>
                <a:hlinkClick r:id="rId8"/>
              </a:rPr>
              <a:t>Acc</a:t>
            </a:r>
            <a:r>
              <a:rPr lang="es-ES" sz="1050" dirty="0">
                <a:solidFill>
                  <a:schemeClr val="accent2">
                    <a:lumMod val="75000"/>
                  </a:schemeClr>
                </a:solidFill>
                <a:latin typeface="+mn-lt"/>
                <a:hlinkClick r:id="rId8"/>
              </a:rPr>
              <a:t>. &amp; </a:t>
            </a:r>
            <a:r>
              <a:rPr lang="es-ES" sz="1050" dirty="0" err="1">
                <a:solidFill>
                  <a:schemeClr val="accent2">
                    <a:lumMod val="75000"/>
                  </a:schemeClr>
                </a:solidFill>
                <a:latin typeface="+mn-lt"/>
                <a:hlinkClick r:id="rId8"/>
              </a:rPr>
              <a:t>Beams</a:t>
            </a:r>
            <a:r>
              <a:rPr lang="es-ES" sz="1050" dirty="0">
                <a:solidFill>
                  <a:schemeClr val="accent2">
                    <a:lumMod val="75000"/>
                  </a:schemeClr>
                </a:solidFill>
                <a:latin typeface="+mn-lt"/>
                <a:hlinkClick r:id="rId8"/>
              </a:rPr>
              <a:t> 24 (2021)</a:t>
            </a:r>
            <a:endParaRPr lang="es-ES" sz="1050" dirty="0">
              <a:solidFill>
                <a:schemeClr val="accent2">
                  <a:lumMod val="75000"/>
                </a:schemeClr>
              </a:solidFill>
              <a:latin typeface="+mn-lt"/>
            </a:endParaRPr>
          </a:p>
        </p:txBody>
      </p:sp>
      <p:pic>
        <p:nvPicPr>
          <p:cNvPr id="15" name="Picture 14"/>
          <p:cNvPicPr>
            <a:picLocks noChangeAspect="1"/>
          </p:cNvPicPr>
          <p:nvPr/>
        </p:nvPicPr>
        <p:blipFill>
          <a:blip r:embed="rId9"/>
          <a:stretch>
            <a:fillRect/>
          </a:stretch>
        </p:blipFill>
        <p:spPr>
          <a:xfrm>
            <a:off x="195784" y="2080"/>
            <a:ext cx="634818" cy="618112"/>
          </a:xfrm>
          <a:prstGeom prst="rect">
            <a:avLst/>
          </a:prstGeom>
        </p:spPr>
      </p:pic>
      <p:pic>
        <p:nvPicPr>
          <p:cNvPr id="16" name="Picture 15">
            <a:extLst>
              <a:ext uri="{FF2B5EF4-FFF2-40B4-BE49-F238E27FC236}">
                <a16:creationId xmlns:a16="http://schemas.microsoft.com/office/drawing/2014/main" id="{93DA1843-23AD-DC44-A942-0DE72F523126}"/>
              </a:ext>
            </a:extLst>
          </p:cNvPr>
          <p:cNvPicPr>
            <a:picLocks noChangeAspect="1"/>
          </p:cNvPicPr>
          <p:nvPr/>
        </p:nvPicPr>
        <p:blipFill>
          <a:blip r:embed="rId10"/>
          <a:stretch>
            <a:fillRect/>
          </a:stretch>
        </p:blipFill>
        <p:spPr>
          <a:xfrm>
            <a:off x="11047166" y="-10415"/>
            <a:ext cx="868663" cy="606817"/>
          </a:xfrm>
          <a:prstGeom prst="rect">
            <a:avLst/>
          </a:prstGeom>
        </p:spPr>
      </p:pic>
    </p:spTree>
    <p:extLst>
      <p:ext uri="{BB962C8B-B14F-4D97-AF65-F5344CB8AC3E}">
        <p14:creationId xmlns:p14="http://schemas.microsoft.com/office/powerpoint/2010/main" val="2032707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p:stCondLst>
                              <p:cond delay="0"/>
                            </p:stCondLst>
                            <p:childTnLst>
                              <p:par>
                                <p:cTn id="8" presetID="22" presetClass="entr" presetSubtype="2" fill="hold"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right)">
                                      <p:cBhvr>
                                        <p:cTn id="10" dur="3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9"/>
                                        </p:tgtEl>
                                        <p:attrNameLst>
                                          <p:attrName>style.visibility</p:attrName>
                                        </p:attrNameLst>
                                      </p:cBhvr>
                                      <p:to>
                                        <p:strVal val="visible"/>
                                      </p:to>
                                    </p:set>
                                  </p:childTnLst>
                                </p:cTn>
                              </p:par>
                              <p:par>
                                <p:cTn id="17" presetID="10" presetClass="entr" presetSubtype="0" fill="hold" grpId="0" nodeType="withEffect">
                                  <p:stCondLst>
                                    <p:cond delay="0"/>
                                  </p:stCondLst>
                                  <p:childTnLst>
                                    <p:set>
                                      <p:cBhvr>
                                        <p:cTn id="18" dur="1" fill="hold">
                                          <p:stCondLst>
                                            <p:cond delay="0"/>
                                          </p:stCondLst>
                                        </p:cTn>
                                        <p:tgtEl>
                                          <p:spTgt spid="68"/>
                                        </p:tgtEl>
                                        <p:attrNameLst>
                                          <p:attrName>style.visibility</p:attrName>
                                        </p:attrNameLst>
                                      </p:cBhvr>
                                      <p:to>
                                        <p:strVal val="visible"/>
                                      </p:to>
                                    </p:set>
                                    <p:animEffect transition="in" filter="fade">
                                      <p:cBhvr>
                                        <p:cTn id="19" dur="500"/>
                                        <p:tgtEl>
                                          <p:spTgt spid="68"/>
                                        </p:tgtEl>
                                      </p:cBhvr>
                                    </p:animEffect>
                                  </p:childTnLst>
                                </p:cTn>
                              </p:par>
                            </p:childTnLst>
                          </p:cTn>
                        </p:par>
                        <p:par>
                          <p:cTn id="20" fill="hold">
                            <p:stCondLst>
                              <p:cond delay="500"/>
                            </p:stCondLst>
                            <p:childTnLst>
                              <p:par>
                                <p:cTn id="21" presetID="10" presetClass="entr" presetSubtype="0" fill="hold" nodeType="afterEffect">
                                  <p:stCondLst>
                                    <p:cond delay="0"/>
                                  </p:stCondLst>
                                  <p:childTnLst>
                                    <p:set>
                                      <p:cBhvr>
                                        <p:cTn id="22" dur="1" fill="hold">
                                          <p:stCondLst>
                                            <p:cond delay="0"/>
                                          </p:stCondLst>
                                        </p:cTn>
                                        <p:tgtEl>
                                          <p:spTgt spid="66"/>
                                        </p:tgtEl>
                                        <p:attrNameLst>
                                          <p:attrName>style.visibility</p:attrName>
                                        </p:attrNameLst>
                                      </p:cBhvr>
                                      <p:to>
                                        <p:strVal val="visible"/>
                                      </p:to>
                                    </p:set>
                                    <p:animEffect transition="in" filter="fade">
                                      <p:cBhvr>
                                        <p:cTn id="23" dur="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7" grpId="1"/>
      <p:bldP spid="6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Picture 76">
            <a:extLst>
              <a:ext uri="{FF2B5EF4-FFF2-40B4-BE49-F238E27FC236}">
                <a16:creationId xmlns:a16="http://schemas.microsoft.com/office/drawing/2014/main" id="{45A3743C-F11D-0347-8C2C-CAAA3DF339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6544" t="22047" r="7857" b="12114"/>
          <a:stretch/>
        </p:blipFill>
        <p:spPr>
          <a:xfrm>
            <a:off x="96437" y="1038434"/>
            <a:ext cx="12024118" cy="5385803"/>
          </a:xfrm>
          <a:prstGeom prst="rect">
            <a:avLst/>
          </a:prstGeom>
        </p:spPr>
      </p:pic>
      <p:cxnSp>
        <p:nvCxnSpPr>
          <p:cNvPr id="78" name="Straight Arrow Connector 77">
            <a:extLst>
              <a:ext uri="{FF2B5EF4-FFF2-40B4-BE49-F238E27FC236}">
                <a16:creationId xmlns:a16="http://schemas.microsoft.com/office/drawing/2014/main" id="{73D7830C-A001-BD49-84ED-73087B9970AF}"/>
              </a:ext>
            </a:extLst>
          </p:cNvPr>
          <p:cNvCxnSpPr>
            <a:cxnSpLocks/>
          </p:cNvCxnSpPr>
          <p:nvPr/>
        </p:nvCxnSpPr>
        <p:spPr>
          <a:xfrm flipH="1" flipV="1">
            <a:off x="11481497" y="6159698"/>
            <a:ext cx="394922" cy="206334"/>
          </a:xfrm>
          <a:prstGeom prst="straightConnector1">
            <a:avLst/>
          </a:prstGeom>
          <a:ln w="50800">
            <a:solidFill>
              <a:srgbClr val="7030A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7D73DD44-2140-CB40-9906-EBF6E3DB0E74}"/>
              </a:ext>
            </a:extLst>
          </p:cNvPr>
          <p:cNvSpPr txBox="1"/>
          <p:nvPr/>
        </p:nvSpPr>
        <p:spPr>
          <a:xfrm>
            <a:off x="10352451" y="6545291"/>
            <a:ext cx="1689886" cy="253916"/>
          </a:xfrm>
          <a:prstGeom prst="rect">
            <a:avLst/>
          </a:prstGeom>
          <a:noFill/>
          <a:ln>
            <a:noFill/>
          </a:ln>
        </p:spPr>
        <p:txBody>
          <a:bodyPr wrap="none" rtlCol="0">
            <a:spAutoFit/>
          </a:bodyPr>
          <a:lstStyle/>
          <a:p>
            <a:r>
              <a:rPr lang="en-US" sz="1050" dirty="0">
                <a:solidFill>
                  <a:srgbClr val="7030A0"/>
                </a:solidFill>
              </a:rPr>
              <a:t>proton beam from the PS</a:t>
            </a:r>
          </a:p>
        </p:txBody>
      </p:sp>
      <p:grpSp>
        <p:nvGrpSpPr>
          <p:cNvPr id="7" name="Group 6"/>
          <p:cNvGrpSpPr/>
          <p:nvPr/>
        </p:nvGrpSpPr>
        <p:grpSpPr>
          <a:xfrm>
            <a:off x="150277" y="3584879"/>
            <a:ext cx="3794018" cy="2839357"/>
            <a:chOff x="1210172" y="3951008"/>
            <a:chExt cx="3796150" cy="2740522"/>
          </a:xfrm>
        </p:grpSpPr>
        <p:pic>
          <p:nvPicPr>
            <p:cNvPr id="1026" name="Picture 2" descr="https://lh3.googleusercontent.com/kgcSrwRbPQuDZgR-BdZpDg0aYTj5LWo3U1Vz8rAOuvCcJW4nHrC2OtRk-FkwAMwhMdvpqdUMgX2F-nbIG2tr0ciIeM8n3qELxLI-S3RC4K6aFnjaGEroN8pwl2GEMPMHvDunGLZ67Avz0D-6EOEMXAyjiEmkSTGSxOHOST7KOA-DWlDR05hjQVsoRV5Bw2lFMIF1LVlTPjKjihaWTJCjdvF5wsoZOSO3bdfZ2gZktIrp3jW9_r6u1iIYoX3c2tf58TRDuZwGUHe_DvIk3BtW8c0JNb5NP3kD9jpli6nub4tQljqipPaWKFdWG0jxihGyjGt4wGsi23hW9WCkxf6Uj9blN1zJaXgDVOiuBv9Tra0g0OwfngqNTghXs7eTmPoRH-2-ANDT5BZIaW74WBYwkXmsaNfx97Gps9UE1EMLIj3FhsgUF-qgqsaTrJgy0VfNanU5c54zhcmLx-3mWuAM0C9aVb0Ko-oSdbp3Cv90gsx5Fg-Dl_FU9SRTt7L4SCc72fBJykXeenC8rZ-CmzsaRMl3MjhvYuLOqVkQkak8qIG9lDBjhuWtslstLYerB9wS3V1v5b_V4zj1FiSR_Wf4i8yytme3Sn-YuLhsHIyPzcOBfb_ChC6aeVmVlGYiLsNSpRN9SGvEMuskL3cxz6v8hsk75Vnevp3r9xsEUJ7ZgurHWbknuVY4Lyq5VedQrp988eQNrbvsKSEIIY8TnroqD-TlZ9WXjMAnMdWzFc_vNRf10pQaWQglBY3qudXCLRrgd4c4Gm65qHAEFWIP6SdEB2T1yZTsWXiz3Fef8wqxP5vDa92ssok8iX1PDvoyPQ7Q7h9vcwKVHlzIquCilxLt8BpEJm8bfzhy2_cuMTVj=w1148-h862-no?authuser=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0172" y="3951008"/>
              <a:ext cx="3654029" cy="2740522"/>
            </a:xfrm>
            <a:prstGeom prst="rect">
              <a:avLst/>
            </a:prstGeom>
            <a:noFill/>
            <a:scene3d>
              <a:camera prst="orthographicFront">
                <a:rot lat="0" lon="10800000" rev="0"/>
              </a:camera>
              <a:lightRig rig="threePt" dir="t"/>
            </a:scene3d>
            <a:extLst>
              <a:ext uri="{909E8E84-426E-40DD-AFC4-6F175D3DCCD1}">
                <a14:hiddenFill xmlns:a14="http://schemas.microsoft.com/office/drawing/2010/main">
                  <a:solidFill>
                    <a:srgbClr val="FFFFFF"/>
                  </a:solidFill>
                </a14:hiddenFill>
              </a:ext>
            </a:extLst>
          </p:spPr>
        </p:pic>
        <p:cxnSp>
          <p:nvCxnSpPr>
            <p:cNvPr id="16" name="Straight Arrow Connector 15">
              <a:extLst>
                <a:ext uri="{FF2B5EF4-FFF2-40B4-BE49-F238E27FC236}">
                  <a16:creationId xmlns:a16="http://schemas.microsoft.com/office/drawing/2014/main" id="{73D7830C-A001-BD49-84ED-73087B9970AF}"/>
                </a:ext>
              </a:extLst>
            </p:cNvPr>
            <p:cNvCxnSpPr>
              <a:cxnSpLocks/>
            </p:cNvCxnSpPr>
            <p:nvPr/>
          </p:nvCxnSpPr>
          <p:spPr>
            <a:xfrm flipH="1" flipV="1">
              <a:off x="3380874" y="5811173"/>
              <a:ext cx="1625448" cy="392525"/>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grpSp>
      <p:cxnSp>
        <p:nvCxnSpPr>
          <p:cNvPr id="25" name="Straight Arrow Connector 24">
            <a:extLst>
              <a:ext uri="{FF2B5EF4-FFF2-40B4-BE49-F238E27FC236}">
                <a16:creationId xmlns:a16="http://schemas.microsoft.com/office/drawing/2014/main" id="{73D7830C-A001-BD49-84ED-73087B9970AF}"/>
              </a:ext>
            </a:extLst>
          </p:cNvPr>
          <p:cNvCxnSpPr>
            <a:cxnSpLocks/>
          </p:cNvCxnSpPr>
          <p:nvPr/>
        </p:nvCxnSpPr>
        <p:spPr>
          <a:xfrm flipH="1" flipV="1">
            <a:off x="3864807" y="3020349"/>
            <a:ext cx="7204665" cy="2868752"/>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7D73DD44-2140-CB40-9906-EBF6E3DB0E74}"/>
              </a:ext>
            </a:extLst>
          </p:cNvPr>
          <p:cNvSpPr txBox="1"/>
          <p:nvPr/>
        </p:nvSpPr>
        <p:spPr>
          <a:xfrm rot="1207381">
            <a:off x="6844366" y="4079198"/>
            <a:ext cx="1040670" cy="253916"/>
          </a:xfrm>
          <a:prstGeom prst="rect">
            <a:avLst/>
          </a:prstGeom>
          <a:noFill/>
        </p:spPr>
        <p:txBody>
          <a:bodyPr wrap="none" rtlCol="0">
            <a:spAutoFit/>
          </a:bodyPr>
          <a:lstStyle/>
          <a:p>
            <a:r>
              <a:rPr lang="en-US" sz="1050" dirty="0">
                <a:solidFill>
                  <a:srgbClr val="FF0000"/>
                </a:solidFill>
              </a:rPr>
              <a:t>Neutron beam</a:t>
            </a:r>
          </a:p>
        </p:txBody>
      </p:sp>
      <p:sp>
        <p:nvSpPr>
          <p:cNvPr id="33" name="TextBox 32">
            <a:extLst>
              <a:ext uri="{FF2B5EF4-FFF2-40B4-BE49-F238E27FC236}">
                <a16:creationId xmlns:a16="http://schemas.microsoft.com/office/drawing/2014/main" id="{92AC5E2C-7140-3554-DE36-F82E970E9DD4}"/>
              </a:ext>
            </a:extLst>
          </p:cNvPr>
          <p:cNvSpPr txBox="1"/>
          <p:nvPr/>
        </p:nvSpPr>
        <p:spPr>
          <a:xfrm>
            <a:off x="1597589" y="-10415"/>
            <a:ext cx="8536729"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The CERN </a:t>
            </a:r>
            <a:r>
              <a:rPr lang="en-US" sz="2400" dirty="0" err="1">
                <a:solidFill>
                  <a:srgbClr val="1A63A0"/>
                </a:solidFill>
                <a:effectLst>
                  <a:outerShdw blurRad="50800" dist="38100" dir="2700000" algn="tl" rotWithShape="0">
                    <a:prstClr val="black">
                      <a:alpha val="40000"/>
                    </a:prstClr>
                  </a:outerShdw>
                </a:effectLst>
                <a:latin typeface="Roboto" panose="02000000000000000000" pitchFamily="2" charset="0"/>
              </a:rPr>
              <a:t>n_TOF</a:t>
            </a:r>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 facility: recreating stellar neutron reactions in the lab</a:t>
            </a:r>
            <a:endParaRPr lang="en-GB" sz="2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2" name="Group 11"/>
          <p:cNvGrpSpPr/>
          <p:nvPr/>
        </p:nvGrpSpPr>
        <p:grpSpPr>
          <a:xfrm>
            <a:off x="6471318" y="4613189"/>
            <a:ext cx="769620" cy="1984399"/>
            <a:chOff x="4874166" y="4640620"/>
            <a:chExt cx="769620" cy="1984399"/>
          </a:xfrm>
        </p:grpSpPr>
        <p:grpSp>
          <p:nvGrpSpPr>
            <p:cNvPr id="44" name="Google Shape;410;p41"/>
            <p:cNvGrpSpPr/>
            <p:nvPr/>
          </p:nvGrpSpPr>
          <p:grpSpPr>
            <a:xfrm rot="3328165">
              <a:off x="5074927" y="4439859"/>
              <a:ext cx="368098" cy="769620"/>
              <a:chOff x="2047675" y="2841875"/>
              <a:chExt cx="368100" cy="769625"/>
            </a:xfrm>
          </p:grpSpPr>
          <p:sp>
            <p:nvSpPr>
              <p:cNvPr id="45"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6"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7"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8"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nvGrpSpPr>
            <p:cNvPr id="49" name="Google Shape;410;p41"/>
            <p:cNvGrpSpPr/>
            <p:nvPr/>
          </p:nvGrpSpPr>
          <p:grpSpPr>
            <a:xfrm rot="8307860">
              <a:off x="5052546" y="5855399"/>
              <a:ext cx="368098" cy="769620"/>
              <a:chOff x="2047675" y="2841875"/>
              <a:chExt cx="368100" cy="769625"/>
            </a:xfrm>
          </p:grpSpPr>
          <p:sp>
            <p:nvSpPr>
              <p:cNvPr id="50"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51"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52"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53"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grpSp>
        <p:nvGrpSpPr>
          <p:cNvPr id="13" name="Group 12"/>
          <p:cNvGrpSpPr/>
          <p:nvPr/>
        </p:nvGrpSpPr>
        <p:grpSpPr>
          <a:xfrm>
            <a:off x="5066390" y="4968465"/>
            <a:ext cx="1909177" cy="1048917"/>
            <a:chOff x="3542389" y="4968464"/>
            <a:chExt cx="1909177" cy="1048917"/>
          </a:xfrm>
        </p:grpSpPr>
        <p:grpSp>
          <p:nvGrpSpPr>
            <p:cNvPr id="35" name="Group 34"/>
            <p:cNvGrpSpPr/>
            <p:nvPr/>
          </p:nvGrpSpPr>
          <p:grpSpPr>
            <a:xfrm rot="10800000">
              <a:off x="3542389" y="4968464"/>
              <a:ext cx="1909177" cy="1048917"/>
              <a:chOff x="2531066" y="4192717"/>
              <a:chExt cx="1909177" cy="1048917"/>
            </a:xfrm>
          </p:grpSpPr>
          <p:sp>
            <p:nvSpPr>
              <p:cNvPr id="36" name="Google Shape;396;p41"/>
              <p:cNvSpPr txBox="1"/>
              <p:nvPr/>
            </p:nvSpPr>
            <p:spPr>
              <a:xfrm rot="10800000">
                <a:off x="2531066" y="4751114"/>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sp>
            <p:nvSpPr>
              <p:cNvPr id="38" name="Google Shape;399;p41"/>
              <p:cNvSpPr txBox="1"/>
              <p:nvPr/>
            </p:nvSpPr>
            <p:spPr>
              <a:xfrm rot="10800000">
                <a:off x="3365343" y="4520618"/>
                <a:ext cx="1074900" cy="693000"/>
              </a:xfrm>
              <a:prstGeom prst="rect">
                <a:avLst/>
              </a:prstGeom>
              <a:noFill/>
              <a:ln>
                <a:noFill/>
              </a:ln>
            </p:spPr>
            <p:txBody>
              <a:bodyPr spcFirstLastPara="1" wrap="square" lIns="91425" tIns="45700" rIns="91425" bIns="45700" anchor="t" anchorCtr="0">
                <a:noAutofit/>
              </a:bodyPr>
              <a:lstStyle/>
              <a:p>
                <a:pPr>
                  <a:buClr>
                    <a:srgbClr val="000000"/>
                  </a:buClr>
                  <a:buSzPts val="1600"/>
                </a:pPr>
                <a:r>
                  <a:rPr lang="en" sz="1200" dirty="0">
                    <a:solidFill>
                      <a:srgbClr val="00B050"/>
                    </a:solidFill>
                  </a:rPr>
                  <a:t>Neutron capture event</a:t>
                </a:r>
                <a:endParaRPr sz="1200" dirty="0">
                  <a:solidFill>
                    <a:srgbClr val="00B050"/>
                  </a:solidFill>
                </a:endParaRPr>
              </a:p>
            </p:txBody>
          </p:sp>
          <p:grpSp>
            <p:nvGrpSpPr>
              <p:cNvPr id="39" name="Group 38"/>
              <p:cNvGrpSpPr/>
              <p:nvPr/>
            </p:nvGrpSpPr>
            <p:grpSpPr>
              <a:xfrm>
                <a:off x="3108280" y="4192717"/>
                <a:ext cx="859283" cy="1048917"/>
                <a:chOff x="3108280" y="4192717"/>
                <a:chExt cx="859283" cy="1048917"/>
              </a:xfrm>
            </p:grpSpPr>
            <p:sp>
              <p:nvSpPr>
                <p:cNvPr id="40" name="Google Shape;403;p41"/>
                <p:cNvSpPr/>
                <p:nvPr/>
              </p:nvSpPr>
              <p:spPr>
                <a:xfrm rot="14284915">
                  <a:off x="2891953" y="4432533"/>
                  <a:ext cx="582720" cy="10308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41" name="Google Shape;404;p41"/>
                <p:cNvSpPr/>
                <p:nvPr/>
              </p:nvSpPr>
              <p:spPr>
                <a:xfrm rot="20235205">
                  <a:off x="3384891" y="4547970"/>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42" name="Google Shape;405;p41"/>
                <p:cNvSpPr/>
                <p:nvPr/>
              </p:nvSpPr>
              <p:spPr>
                <a:xfrm rot="7943155">
                  <a:off x="2868476" y="4898732"/>
                  <a:ext cx="582706" cy="10309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grpSp>
        <p:sp>
          <p:nvSpPr>
            <p:cNvPr id="54" name="Google Shape;396;p41"/>
            <p:cNvSpPr txBox="1"/>
            <p:nvPr/>
          </p:nvSpPr>
          <p:spPr>
            <a:xfrm>
              <a:off x="4751358" y="5435174"/>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sp>
          <p:nvSpPr>
            <p:cNvPr id="55" name="Google Shape;396;p41"/>
            <p:cNvSpPr txBox="1"/>
            <p:nvPr/>
          </p:nvSpPr>
          <p:spPr>
            <a:xfrm>
              <a:off x="4154625" y="5258277"/>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grpSp>
      <p:cxnSp>
        <p:nvCxnSpPr>
          <p:cNvPr id="56" name="Straight Arrow Connector 55">
            <a:extLst>
              <a:ext uri="{FF2B5EF4-FFF2-40B4-BE49-F238E27FC236}">
                <a16:creationId xmlns:a16="http://schemas.microsoft.com/office/drawing/2014/main" id="{73D7830C-A001-BD49-84ED-73087B9970AF}"/>
              </a:ext>
            </a:extLst>
          </p:cNvPr>
          <p:cNvCxnSpPr>
            <a:cxnSpLocks/>
          </p:cNvCxnSpPr>
          <p:nvPr/>
        </p:nvCxnSpPr>
        <p:spPr>
          <a:xfrm flipH="1" flipV="1">
            <a:off x="6119014" y="5476563"/>
            <a:ext cx="1185804" cy="14794"/>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7D73DD44-2140-CB40-9906-EBF6E3DB0E74}"/>
              </a:ext>
            </a:extLst>
          </p:cNvPr>
          <p:cNvSpPr txBox="1"/>
          <p:nvPr/>
        </p:nvSpPr>
        <p:spPr>
          <a:xfrm>
            <a:off x="6652189" y="5250438"/>
            <a:ext cx="1040670" cy="253916"/>
          </a:xfrm>
          <a:prstGeom prst="rect">
            <a:avLst/>
          </a:prstGeom>
          <a:noFill/>
        </p:spPr>
        <p:txBody>
          <a:bodyPr wrap="none" rtlCol="0">
            <a:spAutoFit/>
          </a:bodyPr>
          <a:lstStyle/>
          <a:p>
            <a:r>
              <a:rPr lang="en-US" sz="1050" dirty="0">
                <a:solidFill>
                  <a:srgbClr val="FF0000"/>
                </a:solidFill>
              </a:rPr>
              <a:t>Neutron beam</a:t>
            </a:r>
          </a:p>
        </p:txBody>
      </p:sp>
      <p:grpSp>
        <p:nvGrpSpPr>
          <p:cNvPr id="11" name="Group 10"/>
          <p:cNvGrpSpPr/>
          <p:nvPr/>
        </p:nvGrpSpPr>
        <p:grpSpPr>
          <a:xfrm>
            <a:off x="5463281" y="5274235"/>
            <a:ext cx="996061" cy="930004"/>
            <a:chOff x="3939280" y="5274235"/>
            <a:chExt cx="996061" cy="930004"/>
          </a:xfrm>
        </p:grpSpPr>
        <p:sp>
          <p:nvSpPr>
            <p:cNvPr id="57" name="Google Shape;401;p41"/>
            <p:cNvSpPr/>
            <p:nvPr/>
          </p:nvSpPr>
          <p:spPr>
            <a:xfrm>
              <a:off x="4560230" y="5274235"/>
              <a:ext cx="61500" cy="378900"/>
            </a:xfrm>
            <a:prstGeom prst="rect">
              <a:avLst/>
            </a:prstGeom>
            <a:solidFill>
              <a:srgbClr val="FF33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 name="TextBox 3"/>
            <p:cNvSpPr txBox="1"/>
            <p:nvPr/>
          </p:nvSpPr>
          <p:spPr>
            <a:xfrm>
              <a:off x="3939280" y="5681019"/>
              <a:ext cx="996061" cy="523220"/>
            </a:xfrm>
            <a:prstGeom prst="rect">
              <a:avLst/>
            </a:prstGeom>
            <a:noFill/>
          </p:spPr>
          <p:txBody>
            <a:bodyPr wrap="square" rtlCol="0">
              <a:spAutoFit/>
            </a:bodyPr>
            <a:lstStyle/>
            <a:p>
              <a:r>
                <a:rPr lang="es-ES" b="1" dirty="0" err="1">
                  <a:solidFill>
                    <a:srgbClr val="FF0000"/>
                  </a:solidFill>
                </a:rPr>
                <a:t>Sample</a:t>
              </a:r>
              <a:r>
                <a:rPr lang="es-ES" b="1" dirty="0">
                  <a:solidFill>
                    <a:srgbClr val="FF0000"/>
                  </a:solidFill>
                </a:rPr>
                <a:t> </a:t>
              </a:r>
            </a:p>
            <a:p>
              <a:r>
                <a:rPr lang="es-ES" b="1" baseline="30000" dirty="0">
                  <a:solidFill>
                    <a:srgbClr val="FF0000"/>
                  </a:solidFill>
                </a:rPr>
                <a:t> A</a:t>
              </a:r>
              <a:r>
                <a:rPr lang="es-ES" b="1" dirty="0">
                  <a:solidFill>
                    <a:srgbClr val="FF0000"/>
                  </a:solidFill>
                </a:rPr>
                <a:t>X</a:t>
              </a:r>
            </a:p>
          </p:txBody>
        </p:sp>
      </p:grpSp>
      <p:cxnSp>
        <p:nvCxnSpPr>
          <p:cNvPr id="91" name="Straight Arrow Connector 90">
            <a:extLst>
              <a:ext uri="{FF2B5EF4-FFF2-40B4-BE49-F238E27FC236}">
                <a16:creationId xmlns:a16="http://schemas.microsoft.com/office/drawing/2014/main" id="{73D7830C-A001-BD49-84ED-73087B9970AF}"/>
              </a:ext>
            </a:extLst>
          </p:cNvPr>
          <p:cNvCxnSpPr>
            <a:cxnSpLocks/>
          </p:cNvCxnSpPr>
          <p:nvPr/>
        </p:nvCxnSpPr>
        <p:spPr>
          <a:xfrm flipH="1" flipV="1">
            <a:off x="4880481" y="5174145"/>
            <a:ext cx="1203749" cy="305471"/>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93" name="TextBox 92"/>
          <p:cNvSpPr txBox="1"/>
          <p:nvPr/>
        </p:nvSpPr>
        <p:spPr>
          <a:xfrm>
            <a:off x="5463279" y="5679689"/>
            <a:ext cx="1218848" cy="523220"/>
          </a:xfrm>
          <a:prstGeom prst="rect">
            <a:avLst/>
          </a:prstGeom>
          <a:noFill/>
        </p:spPr>
        <p:txBody>
          <a:bodyPr wrap="square" rtlCol="0">
            <a:spAutoFit/>
          </a:bodyPr>
          <a:lstStyle/>
          <a:p>
            <a:r>
              <a:rPr lang="es-ES" b="1" dirty="0" err="1">
                <a:solidFill>
                  <a:srgbClr val="FF0000"/>
                </a:solidFill>
              </a:rPr>
              <a:t>Sample</a:t>
            </a:r>
            <a:r>
              <a:rPr lang="es-ES" b="1" dirty="0">
                <a:solidFill>
                  <a:srgbClr val="FF0000"/>
                </a:solidFill>
              </a:rPr>
              <a:t> </a:t>
            </a:r>
          </a:p>
          <a:p>
            <a:r>
              <a:rPr lang="es-ES" b="1" baseline="30000" dirty="0">
                <a:solidFill>
                  <a:srgbClr val="FF0000"/>
                </a:solidFill>
              </a:rPr>
              <a:t> A</a:t>
            </a:r>
            <a:r>
              <a:rPr lang="es-ES" b="1" dirty="0">
                <a:solidFill>
                  <a:srgbClr val="FF0000"/>
                </a:solidFill>
              </a:rPr>
              <a:t>X(</a:t>
            </a:r>
            <a:r>
              <a:rPr lang="es-ES" b="1" dirty="0" err="1">
                <a:solidFill>
                  <a:srgbClr val="FF0000"/>
                </a:solidFill>
              </a:rPr>
              <a:t>n,</a:t>
            </a:r>
            <a:r>
              <a:rPr lang="es-ES" b="1" dirty="0" err="1">
                <a:solidFill>
                  <a:srgbClr val="FF0000"/>
                </a:solidFill>
                <a:latin typeface="Symbol" panose="05050102010706020507" pitchFamily="18" charset="2"/>
              </a:rPr>
              <a:t>g</a:t>
            </a:r>
            <a:r>
              <a:rPr lang="es-ES" b="1" dirty="0">
                <a:solidFill>
                  <a:srgbClr val="FF0000"/>
                </a:solidFill>
              </a:rPr>
              <a:t>)</a:t>
            </a:r>
            <a:r>
              <a:rPr lang="es-ES" b="1" baseline="30000" dirty="0">
                <a:solidFill>
                  <a:srgbClr val="FF0000"/>
                </a:solidFill>
              </a:rPr>
              <a:t>A+1</a:t>
            </a:r>
            <a:r>
              <a:rPr lang="es-ES" b="1" dirty="0">
                <a:solidFill>
                  <a:srgbClr val="FF0000"/>
                </a:solidFill>
              </a:rPr>
              <a:t>X</a:t>
            </a:r>
          </a:p>
        </p:txBody>
      </p:sp>
      <p:sp>
        <p:nvSpPr>
          <p:cNvPr id="59" name="TextBox 58">
            <a:extLst>
              <a:ext uri="{FF2B5EF4-FFF2-40B4-BE49-F238E27FC236}">
                <a16:creationId xmlns:a16="http://schemas.microsoft.com/office/drawing/2014/main" id="{9A5D85B9-5D43-D544-95DE-4E9C887CB4CA}"/>
              </a:ext>
            </a:extLst>
          </p:cNvPr>
          <p:cNvSpPr txBox="1"/>
          <p:nvPr/>
        </p:nvSpPr>
        <p:spPr>
          <a:xfrm>
            <a:off x="3474697" y="2162819"/>
            <a:ext cx="2203928" cy="415498"/>
          </a:xfrm>
          <a:prstGeom prst="rect">
            <a:avLst/>
          </a:prstGeom>
          <a:noFill/>
        </p:spPr>
        <p:txBody>
          <a:bodyPr wrap="square" rtlCol="0">
            <a:spAutoFit/>
          </a:bodyPr>
          <a:lstStyle/>
          <a:p>
            <a:r>
              <a:rPr lang="en-US" sz="1050" dirty="0"/>
              <a:t>Horizontal flight path </a:t>
            </a:r>
          </a:p>
          <a:p>
            <a:r>
              <a:rPr lang="en-US" sz="1050" dirty="0"/>
              <a:t>leading to</a:t>
            </a:r>
            <a:r>
              <a:rPr lang="en-US" sz="1050" b="1" dirty="0">
                <a:solidFill>
                  <a:srgbClr val="FF0000"/>
                </a:solidFill>
              </a:rPr>
              <a:t> EAR1 </a:t>
            </a:r>
            <a:r>
              <a:rPr lang="en-US" sz="1050" dirty="0"/>
              <a:t>at </a:t>
            </a:r>
            <a:r>
              <a:rPr lang="en-US" sz="1050" b="1" dirty="0">
                <a:solidFill>
                  <a:srgbClr val="FF0000"/>
                </a:solidFill>
              </a:rPr>
              <a:t>182.5 m</a:t>
            </a:r>
            <a:r>
              <a:rPr lang="en-US" sz="1050" dirty="0">
                <a:solidFill>
                  <a:srgbClr val="FF0000"/>
                </a:solidFill>
              </a:rPr>
              <a:t>  </a:t>
            </a:r>
          </a:p>
        </p:txBody>
      </p:sp>
      <p:grpSp>
        <p:nvGrpSpPr>
          <p:cNvPr id="61" name="Group 60"/>
          <p:cNvGrpSpPr/>
          <p:nvPr/>
        </p:nvGrpSpPr>
        <p:grpSpPr>
          <a:xfrm>
            <a:off x="150277" y="3584879"/>
            <a:ext cx="3794018" cy="2839357"/>
            <a:chOff x="286363" y="4205716"/>
            <a:chExt cx="3058181" cy="2291082"/>
          </a:xfrm>
        </p:grpSpPr>
        <p:grpSp>
          <p:nvGrpSpPr>
            <p:cNvPr id="62" name="Group 61"/>
            <p:cNvGrpSpPr/>
            <p:nvPr/>
          </p:nvGrpSpPr>
          <p:grpSpPr>
            <a:xfrm>
              <a:off x="286363" y="4205716"/>
              <a:ext cx="3058181" cy="2291082"/>
              <a:chOff x="1210172" y="3951008"/>
              <a:chExt cx="3796150" cy="2740522"/>
            </a:xfrm>
          </p:grpSpPr>
          <p:pic>
            <p:nvPicPr>
              <p:cNvPr id="65" name="Picture 2" descr="https://lh3.googleusercontent.com/kgcSrwRbPQuDZgR-BdZpDg0aYTj5LWo3U1Vz8rAOuvCcJW4nHrC2OtRk-FkwAMwhMdvpqdUMgX2F-nbIG2tr0ciIeM8n3qELxLI-S3RC4K6aFnjaGEroN8pwl2GEMPMHvDunGLZ67Avz0D-6EOEMXAyjiEmkSTGSxOHOST7KOA-DWlDR05hjQVsoRV5Bw2lFMIF1LVlTPjKjihaWTJCjdvF5wsoZOSO3bdfZ2gZktIrp3jW9_r6u1iIYoX3c2tf58TRDuZwGUHe_DvIk3BtW8c0JNb5NP3kD9jpli6nub4tQljqipPaWKFdWG0jxihGyjGt4wGsi23hW9WCkxf6Uj9blN1zJaXgDVOiuBv9Tra0g0OwfngqNTghXs7eTmPoRH-2-ANDT5BZIaW74WBYwkXmsaNfx97Gps9UE1EMLIj3FhsgUF-qgqsaTrJgy0VfNanU5c54zhcmLx-3mWuAM0C9aVb0Ko-oSdbp3Cv90gsx5Fg-Dl_FU9SRTt7L4SCc72fBJykXeenC8rZ-CmzsaRMl3MjhvYuLOqVkQkak8qIG9lDBjhuWtslstLYerB9wS3V1v5b_V4zj1FiSR_Wf4i8yytme3Sn-YuLhsHIyPzcOBfb_ChC6aeVmVlGYiLsNSpRN9SGvEMuskL3cxz6v8hsk75Vnevp3r9xsEUJ7ZgurHWbknuVY4Lyq5VedQrp988eQNrbvsKSEIIY8TnroqD-TlZ9WXjMAnMdWzFc_vNRf10pQaWQglBY3qudXCLRrgd4c4Gm65qHAEFWIP6SdEB2T1yZTsWXiz3Fef8wqxP5vDa92ssok8iX1PDvoyPQ7Q7h9vcwKVHlzIquCilxLt8BpEJm8bfzhy2_cuMTVj=w1148-h862-no?authuser=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0172" y="3951008"/>
                <a:ext cx="3654029" cy="2740522"/>
              </a:xfrm>
              <a:prstGeom prst="rect">
                <a:avLst/>
              </a:prstGeom>
              <a:noFill/>
              <a:scene3d>
                <a:camera prst="orthographicFront">
                  <a:rot lat="0" lon="10800000" rev="0"/>
                </a:camera>
                <a:lightRig rig="threePt" dir="t"/>
              </a:scene3d>
              <a:extLst>
                <a:ext uri="{909E8E84-426E-40DD-AFC4-6F175D3DCCD1}">
                  <a14:hiddenFill xmlns:a14="http://schemas.microsoft.com/office/drawing/2010/main">
                    <a:solidFill>
                      <a:srgbClr val="FFFFFF"/>
                    </a:solidFill>
                  </a14:hiddenFill>
                </a:ext>
              </a:extLst>
            </p:spPr>
          </p:pic>
          <p:cxnSp>
            <p:nvCxnSpPr>
              <p:cNvPr id="66" name="Straight Arrow Connector 65">
                <a:extLst>
                  <a:ext uri="{FF2B5EF4-FFF2-40B4-BE49-F238E27FC236}">
                    <a16:creationId xmlns:a16="http://schemas.microsoft.com/office/drawing/2014/main" id="{73D7830C-A001-BD49-84ED-73087B9970AF}"/>
                  </a:ext>
                </a:extLst>
              </p:cNvPr>
              <p:cNvCxnSpPr>
                <a:cxnSpLocks/>
              </p:cNvCxnSpPr>
              <p:nvPr/>
            </p:nvCxnSpPr>
            <p:spPr>
              <a:xfrm flipH="1" flipV="1">
                <a:off x="3380874" y="5811173"/>
                <a:ext cx="1625448" cy="392525"/>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grpSp>
        <p:sp>
          <p:nvSpPr>
            <p:cNvPr id="63" name="Google Shape;404;p41"/>
            <p:cNvSpPr/>
            <p:nvPr/>
          </p:nvSpPr>
          <p:spPr>
            <a:xfrm rot="9435205">
              <a:off x="1506615" y="5832230"/>
              <a:ext cx="527746" cy="75673"/>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64" name="Google Shape;405;p41"/>
            <p:cNvSpPr/>
            <p:nvPr/>
          </p:nvSpPr>
          <p:spPr>
            <a:xfrm rot="18743155">
              <a:off x="1937543" y="5666959"/>
              <a:ext cx="380474" cy="4571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grpSp>
        <p:nvGrpSpPr>
          <p:cNvPr id="6" name="Group 5"/>
          <p:cNvGrpSpPr/>
          <p:nvPr/>
        </p:nvGrpSpPr>
        <p:grpSpPr>
          <a:xfrm>
            <a:off x="6697157" y="556669"/>
            <a:ext cx="2556739" cy="3214868"/>
            <a:chOff x="5173156" y="556669"/>
            <a:chExt cx="2556739" cy="3214868"/>
          </a:xfrm>
        </p:grpSpPr>
        <p:grpSp>
          <p:nvGrpSpPr>
            <p:cNvPr id="5" name="Group 4"/>
            <p:cNvGrpSpPr/>
            <p:nvPr/>
          </p:nvGrpSpPr>
          <p:grpSpPr>
            <a:xfrm>
              <a:off x="5173156" y="556669"/>
              <a:ext cx="2556739" cy="3214868"/>
              <a:chOff x="5173156" y="556669"/>
              <a:chExt cx="2556739" cy="3214868"/>
            </a:xfrm>
          </p:grpSpPr>
          <p:grpSp>
            <p:nvGrpSpPr>
              <p:cNvPr id="18" name="Group 17"/>
              <p:cNvGrpSpPr/>
              <p:nvPr/>
            </p:nvGrpSpPr>
            <p:grpSpPr>
              <a:xfrm>
                <a:off x="5173156" y="556669"/>
                <a:ext cx="2556739" cy="3214868"/>
                <a:chOff x="5173156" y="556669"/>
                <a:chExt cx="2556739" cy="3214868"/>
              </a:xfrm>
            </p:grpSpPr>
            <p:pic>
              <p:nvPicPr>
                <p:cNvPr id="60" name="Picture 59" descr="Screen Shot 2018-03-02 at 17.33.19.png">
                  <a:extLst>
                    <a:ext uri="{FF2B5EF4-FFF2-40B4-BE49-F238E27FC236}">
                      <a16:creationId xmlns:a16="http://schemas.microsoft.com/office/drawing/2014/main" id="{EFE63864-036F-1348-98B9-5F43F86CFA70}"/>
                    </a:ext>
                  </a:extLst>
                </p:cNvPr>
                <p:cNvPicPr>
                  <a:picLocks noChangeAspect="1"/>
                </p:cNvPicPr>
                <p:nvPr/>
              </p:nvPicPr>
              <p:blipFill rotWithShape="1">
                <a:blip r:embed="rId5">
                  <a:extLst>
                    <a:ext uri="{28A0092B-C50C-407E-A947-70E740481C1C}">
                      <a14:useLocalDpi xmlns:a14="http://schemas.microsoft.com/office/drawing/2010/main" val="0"/>
                    </a:ext>
                  </a:extLst>
                </a:blip>
                <a:srcRect b="39"/>
                <a:stretch/>
              </p:blipFill>
              <p:spPr>
                <a:xfrm>
                  <a:off x="5173156" y="1527532"/>
                  <a:ext cx="2556739" cy="2244005"/>
                </a:xfrm>
                <a:prstGeom prst="rect">
                  <a:avLst/>
                </a:prstGeom>
              </p:spPr>
            </p:pic>
            <p:pic>
              <p:nvPicPr>
                <p:cNvPr id="88" name="Google Shape;1047;p64"/>
                <p:cNvPicPr preferRelativeResize="0"/>
                <p:nvPr/>
              </p:nvPicPr>
              <p:blipFill rotWithShape="1">
                <a:blip r:embed="rId6">
                  <a:alphaModFix/>
                </a:blip>
                <a:srcRect r="53814" b="40022"/>
                <a:stretch/>
              </p:blipFill>
              <p:spPr>
                <a:xfrm>
                  <a:off x="5382558" y="556669"/>
                  <a:ext cx="1369041" cy="1076825"/>
                </a:xfrm>
                <a:prstGeom prst="rect">
                  <a:avLst/>
                </a:prstGeom>
                <a:noFill/>
                <a:ln>
                  <a:noFill/>
                </a:ln>
              </p:spPr>
            </p:pic>
          </p:grpSp>
          <p:sp>
            <p:nvSpPr>
              <p:cNvPr id="67" name="Google Shape;405;p41"/>
              <p:cNvSpPr/>
              <p:nvPr/>
            </p:nvSpPr>
            <p:spPr>
              <a:xfrm rot="3895911">
                <a:off x="6243579" y="1361684"/>
                <a:ext cx="530331" cy="62423"/>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solidFill>
                <a:schemeClr val="accent3"/>
              </a:solidFill>
              <a:ln w="19050" cap="flat" cmpd="sng">
                <a:solidFill>
                  <a:srgbClr val="00B050"/>
                </a:solidFill>
                <a:prstDash val="solid"/>
                <a:round/>
                <a:headEnd type="none" w="med" len="med"/>
                <a:tailEnd type="stealth" w="med" len="med"/>
              </a:ln>
            </p:spPr>
          </p:sp>
        </p:grpSp>
        <p:sp>
          <p:nvSpPr>
            <p:cNvPr id="68" name="Google Shape;405;p41"/>
            <p:cNvSpPr/>
            <p:nvPr/>
          </p:nvSpPr>
          <p:spPr>
            <a:xfrm rot="19818596">
              <a:off x="6366108" y="738171"/>
              <a:ext cx="479145" cy="99375"/>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solidFill>
              <a:schemeClr val="accent3"/>
            </a:solidFill>
            <a:ln w="19050" cap="flat" cmpd="sng">
              <a:solidFill>
                <a:srgbClr val="00B050"/>
              </a:solidFill>
              <a:prstDash val="solid"/>
              <a:round/>
              <a:headEnd type="none" w="med" len="med"/>
              <a:tailEnd type="stealth" w="med" len="med"/>
            </a:ln>
          </p:spPr>
        </p:sp>
        <p:sp>
          <p:nvSpPr>
            <p:cNvPr id="69" name="Google Shape;405;p41"/>
            <p:cNvSpPr/>
            <p:nvPr/>
          </p:nvSpPr>
          <p:spPr>
            <a:xfrm rot="13319953">
              <a:off x="5798734" y="679670"/>
              <a:ext cx="479145" cy="99375"/>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solidFill>
              <a:schemeClr val="accent3"/>
            </a:solidFill>
            <a:ln w="19050" cap="flat" cmpd="sng">
              <a:solidFill>
                <a:srgbClr val="00B050"/>
              </a:solidFill>
              <a:prstDash val="solid"/>
              <a:round/>
              <a:headEnd type="none" w="med" len="med"/>
              <a:tailEnd type="stealth" w="med" len="med"/>
            </a:ln>
          </p:spPr>
        </p:sp>
      </p:grpSp>
      <p:pic>
        <p:nvPicPr>
          <p:cNvPr id="72" name="Picture 71"/>
          <p:cNvPicPr>
            <a:picLocks noChangeAspect="1"/>
          </p:cNvPicPr>
          <p:nvPr/>
        </p:nvPicPr>
        <p:blipFill>
          <a:blip r:embed="rId7"/>
          <a:stretch>
            <a:fillRect/>
          </a:stretch>
        </p:blipFill>
        <p:spPr>
          <a:xfrm>
            <a:off x="195784" y="2080"/>
            <a:ext cx="634818" cy="618112"/>
          </a:xfrm>
          <a:prstGeom prst="rect">
            <a:avLst/>
          </a:prstGeom>
        </p:spPr>
      </p:pic>
      <p:pic>
        <p:nvPicPr>
          <p:cNvPr id="73" name="Picture 72">
            <a:extLst>
              <a:ext uri="{FF2B5EF4-FFF2-40B4-BE49-F238E27FC236}">
                <a16:creationId xmlns:a16="http://schemas.microsoft.com/office/drawing/2014/main" id="{93DA1843-23AD-DC44-A942-0DE72F523126}"/>
              </a:ext>
            </a:extLst>
          </p:cNvPr>
          <p:cNvPicPr>
            <a:picLocks noChangeAspect="1"/>
          </p:cNvPicPr>
          <p:nvPr/>
        </p:nvPicPr>
        <p:blipFill>
          <a:blip r:embed="rId8"/>
          <a:stretch>
            <a:fillRect/>
          </a:stretch>
        </p:blipFill>
        <p:spPr>
          <a:xfrm>
            <a:off x="11047166" y="-10415"/>
            <a:ext cx="868663" cy="606817"/>
          </a:xfrm>
          <a:prstGeom prst="rect">
            <a:avLst/>
          </a:prstGeom>
        </p:spPr>
      </p:pic>
      <p:grpSp>
        <p:nvGrpSpPr>
          <p:cNvPr id="10" name="Group 9"/>
          <p:cNvGrpSpPr/>
          <p:nvPr/>
        </p:nvGrpSpPr>
        <p:grpSpPr>
          <a:xfrm>
            <a:off x="5541797" y="660571"/>
            <a:ext cx="4082967" cy="2831335"/>
            <a:chOff x="5541797" y="660571"/>
            <a:chExt cx="4082967" cy="2831335"/>
          </a:xfrm>
        </p:grpSpPr>
        <p:grpSp>
          <p:nvGrpSpPr>
            <p:cNvPr id="70" name="Group 69"/>
            <p:cNvGrpSpPr/>
            <p:nvPr/>
          </p:nvGrpSpPr>
          <p:grpSpPr>
            <a:xfrm>
              <a:off x="5541797" y="660571"/>
              <a:ext cx="4082967" cy="2831335"/>
              <a:chOff x="5541797" y="660571"/>
              <a:chExt cx="4082967" cy="2831335"/>
            </a:xfrm>
          </p:grpSpPr>
          <p:pic>
            <p:nvPicPr>
              <p:cNvPr id="71" name="Picture 99" descr="CSBi_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41797" y="1173615"/>
                <a:ext cx="4082967" cy="2318291"/>
              </a:xfrm>
              <a:prstGeom prst="rect">
                <a:avLst/>
              </a:prstGeom>
              <a:noFill/>
              <a:extLst>
                <a:ext uri="{909E8E84-426E-40DD-AFC4-6F175D3DCCD1}">
                  <a14:hiddenFill xmlns:a14="http://schemas.microsoft.com/office/drawing/2010/main">
                    <a:solidFill>
                      <a:srgbClr val="FFFFFF"/>
                    </a:solidFill>
                  </a14:hiddenFill>
                </a:ext>
              </a:extLst>
            </p:spPr>
          </p:pic>
          <p:grpSp>
            <p:nvGrpSpPr>
              <p:cNvPr id="74" name="Google Shape;980;p63"/>
              <p:cNvGrpSpPr/>
              <p:nvPr/>
            </p:nvGrpSpPr>
            <p:grpSpPr>
              <a:xfrm>
                <a:off x="6852822" y="660571"/>
                <a:ext cx="2127008" cy="965644"/>
                <a:chOff x="4062123" y="5028731"/>
                <a:chExt cx="2127008" cy="965644"/>
              </a:xfrm>
            </p:grpSpPr>
            <p:pic>
              <p:nvPicPr>
                <p:cNvPr id="75" name="Google Shape;981;p63" descr="Z:\home\jlerendegui\Desktop\Link to Defensa_Tesis\Figures\n_TOF_1eV_500keV\Facility_experimental_setup\Time_of_flight.png"/>
                <p:cNvPicPr preferRelativeResize="0"/>
                <p:nvPr/>
              </p:nvPicPr>
              <p:blipFill rotWithShape="1">
                <a:blip r:embed="rId10">
                  <a:alphaModFix/>
                </a:blip>
                <a:srcRect/>
                <a:stretch/>
              </p:blipFill>
              <p:spPr>
                <a:xfrm>
                  <a:off x="4062123" y="5452396"/>
                  <a:ext cx="2061785" cy="541979"/>
                </a:xfrm>
                <a:prstGeom prst="rect">
                  <a:avLst/>
                </a:prstGeom>
                <a:noFill/>
                <a:ln>
                  <a:noFill/>
                </a:ln>
              </p:spPr>
            </p:pic>
            <p:sp>
              <p:nvSpPr>
                <p:cNvPr id="76" name="Google Shape;982;p63"/>
                <p:cNvSpPr/>
                <p:nvPr/>
              </p:nvSpPr>
              <p:spPr>
                <a:xfrm>
                  <a:off x="4062131" y="5028731"/>
                  <a:ext cx="2127000" cy="395700"/>
                </a:xfrm>
                <a:prstGeom prst="rect">
                  <a:avLst/>
                </a:prstGeom>
                <a:noFill/>
                <a:ln w="31750" cap="flat" cmpd="sng">
                  <a:solidFill>
                    <a:srgbClr val="20768B"/>
                  </a:solidFill>
                  <a:prstDash val="solid"/>
                  <a:round/>
                  <a:headEnd type="none" w="sm" len="sm"/>
                  <a:tailEnd type="none" w="sm" len="sm"/>
                </a:ln>
              </p:spPr>
              <p:txBody>
                <a:bodyPr spcFirstLastPara="1" wrap="square" lIns="91425" tIns="45700" rIns="91425" bIns="45700" anchor="ctr" anchorCtr="0">
                  <a:noAutofit/>
                </a:bodyPr>
                <a:lstStyle/>
                <a:p>
                  <a:pPr algn="ctr">
                    <a:buSzPts val="1400"/>
                  </a:pPr>
                  <a:r>
                    <a:rPr lang="en" b="1" dirty="0">
                      <a:latin typeface="Lucida Sans"/>
                      <a:ea typeface="Lucida Sans"/>
                      <a:cs typeface="Lucida Sans"/>
                      <a:sym typeface="Lucida Sans"/>
                    </a:rPr>
                    <a:t>Time to energy</a:t>
                  </a:r>
                  <a:endParaRPr sz="1200" dirty="0"/>
                </a:p>
                <a:p>
                  <a:pPr algn="ctr">
                    <a:buSzPts val="1400"/>
                  </a:pPr>
                  <a:r>
                    <a:rPr lang="en" b="1" dirty="0">
                      <a:latin typeface="Lucida Sans"/>
                      <a:ea typeface="Lucida Sans"/>
                      <a:cs typeface="Lucida Sans"/>
                      <a:sym typeface="Lucida Sans"/>
                    </a:rPr>
                    <a:t>conversion</a:t>
                  </a:r>
                  <a:endParaRPr b="1" dirty="0">
                    <a:latin typeface="Lucida Sans"/>
                    <a:ea typeface="Lucida Sans"/>
                    <a:cs typeface="Lucida Sans"/>
                    <a:sym typeface="Lucida Sans"/>
                  </a:endParaRPr>
                </a:p>
              </p:txBody>
            </p:sp>
          </p:grpSp>
        </p:grpSp>
        <p:sp>
          <p:nvSpPr>
            <p:cNvPr id="9" name="TextBox 8"/>
            <p:cNvSpPr txBox="1"/>
            <p:nvPr/>
          </p:nvSpPr>
          <p:spPr>
            <a:xfrm rot="16200000">
              <a:off x="4690741" y="1901714"/>
              <a:ext cx="2181056" cy="276999"/>
            </a:xfrm>
            <a:prstGeom prst="rect">
              <a:avLst/>
            </a:prstGeom>
            <a:solidFill>
              <a:schemeClr val="bg1"/>
            </a:solidFill>
          </p:spPr>
          <p:txBody>
            <a:bodyPr wrap="square" rtlCol="0">
              <a:spAutoFit/>
            </a:bodyPr>
            <a:lstStyle/>
            <a:p>
              <a:r>
                <a:rPr lang="es-ES" sz="1200" b="1" dirty="0"/>
                <a:t>Detector </a:t>
              </a:r>
              <a:r>
                <a:rPr lang="es-ES" sz="1200" b="1" dirty="0" err="1"/>
                <a:t>Count</a:t>
              </a:r>
              <a:r>
                <a:rPr lang="es-ES" sz="1200" b="1" dirty="0"/>
                <a:t> </a:t>
              </a:r>
              <a:r>
                <a:rPr lang="es-ES" sz="1200" b="1" dirty="0" err="1"/>
                <a:t>Rate</a:t>
              </a:r>
              <a:r>
                <a:rPr lang="es-ES" sz="1200" b="1" dirty="0"/>
                <a:t> (C/s)</a:t>
              </a:r>
            </a:p>
          </p:txBody>
        </p:sp>
      </p:grpSp>
    </p:spTree>
    <p:extLst>
      <p:ext uri="{BB962C8B-B14F-4D97-AF65-F5344CB8AC3E}">
        <p14:creationId xmlns:p14="http://schemas.microsoft.com/office/powerpoint/2010/main" val="395356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wipe(right)">
                                      <p:cBhvr>
                                        <p:cTn id="7" dur="2000"/>
                                        <p:tgtEl>
                                          <p:spTgt spid="25"/>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fade">
                                      <p:cBhvr>
                                        <p:cTn id="11" dur="500"/>
                                        <p:tgtEl>
                                          <p:spTgt spid="59"/>
                                        </p:tgtEl>
                                      </p:cBhvr>
                                    </p:animEffect>
                                  </p:childTnLst>
                                </p:cTn>
                              </p:par>
                            </p:childTnLst>
                          </p:cTn>
                        </p:par>
                        <p:par>
                          <p:cTn id="12" fill="hold">
                            <p:stCondLst>
                              <p:cond delay="2500"/>
                            </p:stCondLst>
                            <p:childTnLst>
                              <p:par>
                                <p:cTn id="13" presetID="1" presetClass="entr" presetSubtype="0" fill="hold" grpId="0" nodeType="after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par>
                          <p:cTn id="15" fill="hold">
                            <p:stCondLst>
                              <p:cond delay="2500"/>
                            </p:stCondLst>
                            <p:childTnLst>
                              <p:par>
                                <p:cTn id="16" presetID="10" presetClass="entr" presetSubtype="0" fill="hold" nodeType="afterEffect">
                                  <p:stCondLst>
                                    <p:cond delay="0"/>
                                  </p:stCondLst>
                                  <p:childTnLst>
                                    <p:set>
                                      <p:cBhvr>
                                        <p:cTn id="17" dur="1" fill="hold">
                                          <p:stCondLst>
                                            <p:cond delay="0"/>
                                          </p:stCondLst>
                                        </p:cTn>
                                        <p:tgtEl>
                                          <p:spTgt spid="61"/>
                                        </p:tgtEl>
                                        <p:attrNameLst>
                                          <p:attrName>style.visibility</p:attrName>
                                        </p:attrNameLst>
                                      </p:cBhvr>
                                      <p:to>
                                        <p:strVal val="visible"/>
                                      </p:to>
                                    </p:set>
                                    <p:animEffect transition="in" filter="fade">
                                      <p:cBhvr>
                                        <p:cTn id="18" dur="500"/>
                                        <p:tgtEl>
                                          <p:spTgt spid="6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nodeType="clickEffect">
                                  <p:stCondLst>
                                    <p:cond delay="0"/>
                                  </p:stCondLst>
                                  <p:childTnLst>
                                    <p:animEffect transition="out" filter="wipe(down)">
                                      <p:cBhvr>
                                        <p:cTn id="27" dur="500"/>
                                        <p:tgtEl>
                                          <p:spTgt spid="10"/>
                                        </p:tgtEl>
                                      </p:cBhvr>
                                    </p:animEffect>
                                    <p:set>
                                      <p:cBhvr>
                                        <p:cTn id="28" dur="1" fill="hold">
                                          <p:stCondLst>
                                            <p:cond delay="499"/>
                                          </p:stCondLst>
                                        </p:cTn>
                                        <p:tgtEl>
                                          <p:spTgt spid="10"/>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6"/>
                                        </p:tgtEl>
                                        <p:attrNameLst>
                                          <p:attrName>style.visibility</p:attrName>
                                        </p:attrNameLst>
                                      </p:cBhvr>
                                      <p:to>
                                        <p:strVal val="visible"/>
                                      </p:to>
                                    </p:set>
                                  </p:childTnLst>
                                </p:cTn>
                              </p:par>
                            </p:childTnLst>
                          </p:cTn>
                        </p:par>
                        <p:par>
                          <p:cTn id="35" fill="hold">
                            <p:stCondLst>
                              <p:cond delay="0"/>
                            </p:stCondLst>
                            <p:childTnLst>
                              <p:par>
                                <p:cTn id="36" presetID="1" presetClass="entr" presetSubtype="0" fill="hold" grpId="0" nodeType="afterEffect">
                                  <p:stCondLst>
                                    <p:cond delay="0"/>
                                  </p:stCondLst>
                                  <p:childTnLst>
                                    <p:set>
                                      <p:cBhvr>
                                        <p:cTn id="37" dur="1" fill="hold">
                                          <p:stCondLst>
                                            <p:cond delay="0"/>
                                          </p:stCondLst>
                                        </p:cTn>
                                        <p:tgtEl>
                                          <p:spTgt spid="58"/>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91"/>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xit" presetSubtype="0" fill="hold" nodeType="clickEffect">
                                  <p:stCondLst>
                                    <p:cond delay="0"/>
                                  </p:stCondLst>
                                  <p:childTnLst>
                                    <p:set>
                                      <p:cBhvr>
                                        <p:cTn id="45" dur="1" fill="hold">
                                          <p:stCondLst>
                                            <p:cond delay="0"/>
                                          </p:stCondLst>
                                        </p:cTn>
                                        <p:tgtEl>
                                          <p:spTgt spid="91"/>
                                        </p:tgtEl>
                                        <p:attrNameLst>
                                          <p:attrName>style.visibility</p:attrName>
                                        </p:attrNameLst>
                                      </p:cBhvr>
                                      <p:to>
                                        <p:strVal val="hidden"/>
                                      </p:to>
                                    </p:set>
                                  </p:childTnLst>
                                </p:cTn>
                              </p:par>
                              <p:par>
                                <p:cTn id="46" presetID="1" presetClass="entr" presetSubtype="0" fill="hold" nodeType="withEffect">
                                  <p:stCondLst>
                                    <p:cond delay="0"/>
                                  </p:stCondLst>
                                  <p:childTnLst>
                                    <p:set>
                                      <p:cBhvr>
                                        <p:cTn id="47" dur="1" fill="hold">
                                          <p:stCondLst>
                                            <p:cond delay="0"/>
                                          </p:stCondLst>
                                        </p:cTn>
                                        <p:tgtEl>
                                          <p:spTgt spid="13"/>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93"/>
                                        </p:tgtEl>
                                        <p:attrNameLst>
                                          <p:attrName>style.visibility</p:attrName>
                                        </p:attrNameLst>
                                      </p:cBhvr>
                                      <p:to>
                                        <p:strVal val="visible"/>
                                      </p:to>
                                    </p:set>
                                  </p:childTnLst>
                                </p:cTn>
                              </p:par>
                            </p:childTnLst>
                          </p:cTn>
                        </p:par>
                        <p:par>
                          <p:cTn id="50" fill="hold">
                            <p:stCondLst>
                              <p:cond delay="0"/>
                            </p:stCondLst>
                            <p:childTnLst>
                              <p:par>
                                <p:cTn id="51" presetID="10" presetClass="entr" presetSubtype="0" fill="hold" nodeType="after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500"/>
                                        <p:tgtEl>
                                          <p:spTgt spid="6"/>
                                        </p:tgtEl>
                                      </p:cBhvr>
                                    </p:animEffect>
                                  </p:childTnLst>
                                </p:cTn>
                              </p:par>
                              <p:par>
                                <p:cTn id="54" presetID="1" presetClass="entr" presetSubtype="0" fill="hold" nodeType="withEffect">
                                  <p:stCondLst>
                                    <p:cond delay="0"/>
                                  </p:stCondLst>
                                  <p:childTnLst>
                                    <p:set>
                                      <p:cBhvr>
                                        <p:cTn id="55" dur="1" fill="hold">
                                          <p:stCondLst>
                                            <p:cond delay="0"/>
                                          </p:stCondLst>
                                        </p:cTn>
                                        <p:tgtEl>
                                          <p:spTgt spid="12"/>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58" grpId="0"/>
      <p:bldP spid="93" grpId="0"/>
      <p:bldP spid="5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45A3743C-F11D-0347-8C2C-CAAA3DF339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6544" t="22047" r="7857" b="12114"/>
          <a:stretch/>
        </p:blipFill>
        <p:spPr>
          <a:xfrm>
            <a:off x="96437" y="1038434"/>
            <a:ext cx="12024118" cy="5385803"/>
          </a:xfrm>
          <a:prstGeom prst="rect">
            <a:avLst/>
          </a:prstGeom>
        </p:spPr>
      </p:pic>
      <p:cxnSp>
        <p:nvCxnSpPr>
          <p:cNvPr id="43" name="Straight Arrow Connector 42">
            <a:extLst>
              <a:ext uri="{FF2B5EF4-FFF2-40B4-BE49-F238E27FC236}">
                <a16:creationId xmlns:a16="http://schemas.microsoft.com/office/drawing/2014/main" id="{73D7830C-A001-BD49-84ED-73087B9970AF}"/>
              </a:ext>
            </a:extLst>
          </p:cNvPr>
          <p:cNvCxnSpPr>
            <a:cxnSpLocks/>
          </p:cNvCxnSpPr>
          <p:nvPr/>
        </p:nvCxnSpPr>
        <p:spPr>
          <a:xfrm flipH="1" flipV="1">
            <a:off x="3864807" y="3020349"/>
            <a:ext cx="7204665" cy="2868752"/>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EA40FD4-C5D9-FA42-A48B-D444BAFD212A}"/>
              </a:ext>
            </a:extLst>
          </p:cNvPr>
          <p:cNvSpPr txBox="1"/>
          <p:nvPr/>
        </p:nvSpPr>
        <p:spPr>
          <a:xfrm>
            <a:off x="7639051" y="3361828"/>
            <a:ext cx="1944740" cy="738664"/>
          </a:xfrm>
          <a:prstGeom prst="rect">
            <a:avLst/>
          </a:prstGeom>
          <a:noFill/>
        </p:spPr>
        <p:txBody>
          <a:bodyPr wrap="square" rtlCol="0">
            <a:spAutoFit/>
          </a:bodyPr>
          <a:lstStyle/>
          <a:p>
            <a:r>
              <a:rPr lang="en-US" dirty="0"/>
              <a:t>Vertical flight path </a:t>
            </a:r>
          </a:p>
          <a:p>
            <a:r>
              <a:rPr lang="en-US" dirty="0"/>
              <a:t>leading to</a:t>
            </a:r>
            <a:r>
              <a:rPr lang="en-US" dirty="0">
                <a:solidFill>
                  <a:srgbClr val="FF0000"/>
                </a:solidFill>
              </a:rPr>
              <a:t> </a:t>
            </a:r>
            <a:r>
              <a:rPr lang="en-US" b="1" dirty="0">
                <a:solidFill>
                  <a:srgbClr val="FF0000"/>
                </a:solidFill>
              </a:rPr>
              <a:t>EAR2</a:t>
            </a:r>
            <a:r>
              <a:rPr lang="en-US" dirty="0">
                <a:solidFill>
                  <a:srgbClr val="FF0000"/>
                </a:solidFill>
              </a:rPr>
              <a:t> </a:t>
            </a:r>
            <a:r>
              <a:rPr lang="en-US" dirty="0"/>
              <a:t>at </a:t>
            </a:r>
            <a:r>
              <a:rPr lang="en-US" b="1" dirty="0"/>
              <a:t>18.2 m</a:t>
            </a:r>
          </a:p>
        </p:txBody>
      </p:sp>
      <p:grpSp>
        <p:nvGrpSpPr>
          <p:cNvPr id="9" name="Group 8"/>
          <p:cNvGrpSpPr/>
          <p:nvPr/>
        </p:nvGrpSpPr>
        <p:grpSpPr>
          <a:xfrm>
            <a:off x="6096000" y="1179662"/>
            <a:ext cx="6024555" cy="2109254"/>
            <a:chOff x="4454012" y="1328744"/>
            <a:chExt cx="6024555" cy="2109254"/>
          </a:xfrm>
        </p:grpSpPr>
        <p:pic>
          <p:nvPicPr>
            <p:cNvPr id="30" name="Picture 29">
              <a:extLst>
                <a:ext uri="{FF2B5EF4-FFF2-40B4-BE49-F238E27FC236}">
                  <a16:creationId xmlns:a16="http://schemas.microsoft.com/office/drawing/2014/main" id="{10C40C60-6445-ED4D-9D3D-33D106A3E92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29181" y="1369317"/>
              <a:ext cx="2449386" cy="1740586"/>
            </a:xfrm>
            <a:prstGeom prst="rect">
              <a:avLst/>
            </a:pr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t="8925" r="7401"/>
            <a:stretch/>
          </p:blipFill>
          <p:spPr>
            <a:xfrm>
              <a:off x="4454012" y="1328744"/>
              <a:ext cx="3164683" cy="2109254"/>
            </a:xfrm>
            <a:prstGeom prst="rect">
              <a:avLst/>
            </a:prstGeom>
          </p:spPr>
        </p:pic>
      </p:grpSp>
      <p:sp>
        <p:nvSpPr>
          <p:cNvPr id="33" name="TextBox 32">
            <a:extLst>
              <a:ext uri="{FF2B5EF4-FFF2-40B4-BE49-F238E27FC236}">
                <a16:creationId xmlns:a16="http://schemas.microsoft.com/office/drawing/2014/main" id="{92AC5E2C-7140-3554-DE36-F82E970E9DD4}"/>
              </a:ext>
            </a:extLst>
          </p:cNvPr>
          <p:cNvSpPr txBox="1"/>
          <p:nvPr/>
        </p:nvSpPr>
        <p:spPr>
          <a:xfrm>
            <a:off x="1597589" y="-10415"/>
            <a:ext cx="8536729"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The CERN </a:t>
            </a:r>
            <a:r>
              <a:rPr lang="en-US" sz="2400" dirty="0" err="1">
                <a:solidFill>
                  <a:srgbClr val="1A63A0"/>
                </a:solidFill>
                <a:effectLst>
                  <a:outerShdw blurRad="50800" dist="38100" dir="2700000" algn="tl" rotWithShape="0">
                    <a:prstClr val="black">
                      <a:alpha val="40000"/>
                    </a:prstClr>
                  </a:outerShdw>
                </a:effectLst>
                <a:latin typeface="Roboto" panose="02000000000000000000" pitchFamily="2" charset="0"/>
              </a:rPr>
              <a:t>n_TOF</a:t>
            </a:r>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 facility: recreating stellar neutron reactions in the lab</a:t>
            </a:r>
            <a:endParaRPr lang="en-GB" sz="2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34" name="Picture 33"/>
          <p:cNvPicPr>
            <a:picLocks noChangeAspect="1"/>
          </p:cNvPicPr>
          <p:nvPr/>
        </p:nvPicPr>
        <p:blipFill>
          <a:blip r:embed="rId6"/>
          <a:stretch>
            <a:fillRect/>
          </a:stretch>
        </p:blipFill>
        <p:spPr>
          <a:xfrm>
            <a:off x="195784" y="2080"/>
            <a:ext cx="634818" cy="618112"/>
          </a:xfrm>
          <a:prstGeom prst="rect">
            <a:avLst/>
          </a:prstGeom>
        </p:spPr>
      </p:pic>
      <p:pic>
        <p:nvPicPr>
          <p:cNvPr id="35" name="Picture 34">
            <a:extLst>
              <a:ext uri="{FF2B5EF4-FFF2-40B4-BE49-F238E27FC236}">
                <a16:creationId xmlns:a16="http://schemas.microsoft.com/office/drawing/2014/main" id="{93DA1843-23AD-DC44-A942-0DE72F523126}"/>
              </a:ext>
            </a:extLst>
          </p:cNvPr>
          <p:cNvPicPr>
            <a:picLocks noChangeAspect="1"/>
          </p:cNvPicPr>
          <p:nvPr/>
        </p:nvPicPr>
        <p:blipFill>
          <a:blip r:embed="rId7"/>
          <a:stretch>
            <a:fillRect/>
          </a:stretch>
        </p:blipFill>
        <p:spPr>
          <a:xfrm>
            <a:off x="11047166" y="-10415"/>
            <a:ext cx="868663" cy="606817"/>
          </a:xfrm>
          <a:prstGeom prst="rect">
            <a:avLst/>
          </a:prstGeom>
        </p:spPr>
      </p:pic>
      <p:pic>
        <p:nvPicPr>
          <p:cNvPr id="36" name="Google Shape;206;p2"/>
          <p:cNvPicPr preferRelativeResize="0"/>
          <p:nvPr/>
        </p:nvPicPr>
        <p:blipFill>
          <a:blip r:embed="rId8">
            <a:alphaModFix/>
          </a:blip>
          <a:stretch>
            <a:fillRect/>
          </a:stretch>
        </p:blipFill>
        <p:spPr>
          <a:xfrm>
            <a:off x="5085687" y="4772764"/>
            <a:ext cx="2772576" cy="2001700"/>
          </a:xfrm>
          <a:prstGeom prst="rect">
            <a:avLst/>
          </a:prstGeom>
          <a:noFill/>
          <a:ln>
            <a:noFill/>
          </a:ln>
        </p:spPr>
      </p:pic>
      <p:pic>
        <p:nvPicPr>
          <p:cNvPr id="32" name="Picture 2"/>
          <p:cNvPicPr>
            <a:picLocks noChangeAspect="1" noChangeArrowheads="1"/>
          </p:cNvPicPr>
          <p:nvPr/>
        </p:nvPicPr>
        <p:blipFill>
          <a:blip r:embed="rId9" cstate="print"/>
          <a:srcRect/>
          <a:stretch>
            <a:fillRect/>
          </a:stretch>
        </p:blipFill>
        <p:spPr bwMode="auto">
          <a:xfrm>
            <a:off x="7715538" y="5967220"/>
            <a:ext cx="2508914" cy="861868"/>
          </a:xfrm>
          <a:prstGeom prst="rect">
            <a:avLst/>
          </a:prstGeom>
          <a:noFill/>
          <a:ln w="9525">
            <a:noFill/>
            <a:miter lim="800000"/>
            <a:headEnd/>
            <a:tailEnd/>
          </a:ln>
        </p:spPr>
      </p:pic>
      <p:grpSp>
        <p:nvGrpSpPr>
          <p:cNvPr id="28" name="Group 27"/>
          <p:cNvGrpSpPr/>
          <p:nvPr/>
        </p:nvGrpSpPr>
        <p:grpSpPr>
          <a:xfrm>
            <a:off x="150277" y="3584879"/>
            <a:ext cx="3794018" cy="2839357"/>
            <a:chOff x="286363" y="4205716"/>
            <a:chExt cx="3058181" cy="2291082"/>
          </a:xfrm>
        </p:grpSpPr>
        <p:grpSp>
          <p:nvGrpSpPr>
            <p:cNvPr id="37" name="Group 36"/>
            <p:cNvGrpSpPr/>
            <p:nvPr/>
          </p:nvGrpSpPr>
          <p:grpSpPr>
            <a:xfrm>
              <a:off x="286363" y="4205716"/>
              <a:ext cx="3058181" cy="2291082"/>
              <a:chOff x="1210172" y="3951008"/>
              <a:chExt cx="3796150" cy="2740522"/>
            </a:xfrm>
          </p:grpSpPr>
          <p:pic>
            <p:nvPicPr>
              <p:cNvPr id="40" name="Picture 2" descr="https://lh3.googleusercontent.com/kgcSrwRbPQuDZgR-BdZpDg0aYTj5LWo3U1Vz8rAOuvCcJW4nHrC2OtRk-FkwAMwhMdvpqdUMgX2F-nbIG2tr0ciIeM8n3qELxLI-S3RC4K6aFnjaGEroN8pwl2GEMPMHvDunGLZ67Avz0D-6EOEMXAyjiEmkSTGSxOHOST7KOA-DWlDR05hjQVsoRV5Bw2lFMIF1LVlTPjKjihaWTJCjdvF5wsoZOSO3bdfZ2gZktIrp3jW9_r6u1iIYoX3c2tf58TRDuZwGUHe_DvIk3BtW8c0JNb5NP3kD9jpli6nub4tQljqipPaWKFdWG0jxihGyjGt4wGsi23hW9WCkxf6Uj9blN1zJaXgDVOiuBv9Tra0g0OwfngqNTghXs7eTmPoRH-2-ANDT5BZIaW74WBYwkXmsaNfx97Gps9UE1EMLIj3FhsgUF-qgqsaTrJgy0VfNanU5c54zhcmLx-3mWuAM0C9aVb0Ko-oSdbp3Cv90gsx5Fg-Dl_FU9SRTt7L4SCc72fBJykXeenC8rZ-CmzsaRMl3MjhvYuLOqVkQkak8qIG9lDBjhuWtslstLYerB9wS3V1v5b_V4zj1FiSR_Wf4i8yytme3Sn-YuLhsHIyPzcOBfb_ChC6aeVmVlGYiLsNSpRN9SGvEMuskL3cxz6v8hsk75Vnevp3r9xsEUJ7ZgurHWbknuVY4Lyq5VedQrp988eQNrbvsKSEIIY8TnroqD-TlZ9WXjMAnMdWzFc_vNRf10pQaWQglBY3qudXCLRrgd4c4Gm65qHAEFWIP6SdEB2T1yZTsWXiz3Fef8wqxP5vDa92ssok8iX1PDvoyPQ7Q7h9vcwKVHlzIquCilxLt8BpEJm8bfzhy2_cuMTVj=w1148-h862-no?authuser=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10172" y="3951008"/>
                <a:ext cx="3654029" cy="2740522"/>
              </a:xfrm>
              <a:prstGeom prst="rect">
                <a:avLst/>
              </a:prstGeom>
              <a:noFill/>
              <a:scene3d>
                <a:camera prst="orthographicFront">
                  <a:rot lat="0" lon="10800000" rev="0"/>
                </a:camera>
                <a:lightRig rig="threePt" dir="t"/>
              </a:scene3d>
              <a:extLst>
                <a:ext uri="{909E8E84-426E-40DD-AFC4-6F175D3DCCD1}">
                  <a14:hiddenFill xmlns:a14="http://schemas.microsoft.com/office/drawing/2010/main">
                    <a:solidFill>
                      <a:srgbClr val="FFFFFF"/>
                    </a:solidFill>
                  </a14:hiddenFill>
                </a:ext>
              </a:extLst>
            </p:spPr>
          </p:pic>
          <p:cxnSp>
            <p:nvCxnSpPr>
              <p:cNvPr id="41" name="Straight Arrow Connector 40">
                <a:extLst>
                  <a:ext uri="{FF2B5EF4-FFF2-40B4-BE49-F238E27FC236}">
                    <a16:creationId xmlns:a16="http://schemas.microsoft.com/office/drawing/2014/main" id="{73D7830C-A001-BD49-84ED-73087B9970AF}"/>
                  </a:ext>
                </a:extLst>
              </p:cNvPr>
              <p:cNvCxnSpPr>
                <a:cxnSpLocks/>
              </p:cNvCxnSpPr>
              <p:nvPr/>
            </p:nvCxnSpPr>
            <p:spPr>
              <a:xfrm flipH="1" flipV="1">
                <a:off x="3380874" y="5811173"/>
                <a:ext cx="1625448" cy="392525"/>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grpSp>
        <p:sp>
          <p:nvSpPr>
            <p:cNvPr id="38" name="Google Shape;404;p41"/>
            <p:cNvSpPr/>
            <p:nvPr/>
          </p:nvSpPr>
          <p:spPr>
            <a:xfrm rot="9435205">
              <a:off x="1506615" y="5832230"/>
              <a:ext cx="527746" cy="75673"/>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39" name="Google Shape;405;p41"/>
            <p:cNvSpPr/>
            <p:nvPr/>
          </p:nvSpPr>
          <p:spPr>
            <a:xfrm rot="18743155">
              <a:off x="1937543" y="5666959"/>
              <a:ext cx="380474" cy="4571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sp>
        <p:nvSpPr>
          <p:cNvPr id="22" name="TextBox 21">
            <a:extLst>
              <a:ext uri="{FF2B5EF4-FFF2-40B4-BE49-F238E27FC236}">
                <a16:creationId xmlns:a16="http://schemas.microsoft.com/office/drawing/2014/main" id="{6EA40FD4-C5D9-FA42-A48B-D444BAFD212A}"/>
              </a:ext>
            </a:extLst>
          </p:cNvPr>
          <p:cNvSpPr txBox="1"/>
          <p:nvPr/>
        </p:nvSpPr>
        <p:spPr>
          <a:xfrm>
            <a:off x="7639051" y="5270831"/>
            <a:ext cx="1050156" cy="584775"/>
          </a:xfrm>
          <a:prstGeom prst="rect">
            <a:avLst/>
          </a:prstGeom>
          <a:noFill/>
        </p:spPr>
        <p:txBody>
          <a:bodyPr wrap="square" rtlCol="0">
            <a:spAutoFit/>
          </a:bodyPr>
          <a:lstStyle/>
          <a:p>
            <a:r>
              <a:rPr lang="en-US" sz="1600" b="1" dirty="0">
                <a:solidFill>
                  <a:srgbClr val="FF0000"/>
                </a:solidFill>
              </a:rPr>
              <a:t>NEAR</a:t>
            </a:r>
            <a:r>
              <a:rPr lang="en-US" sz="1600" dirty="0"/>
              <a:t> at </a:t>
            </a:r>
            <a:r>
              <a:rPr lang="en-US" sz="1600" b="1" dirty="0"/>
              <a:t>3 m</a:t>
            </a:r>
          </a:p>
        </p:txBody>
      </p:sp>
    </p:spTree>
    <p:extLst>
      <p:ext uri="{BB962C8B-B14F-4D97-AF65-F5344CB8AC3E}">
        <p14:creationId xmlns:p14="http://schemas.microsoft.com/office/powerpoint/2010/main" val="3843461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571977" y="750192"/>
            <a:ext cx="8774450" cy="4813140"/>
          </a:xfrm>
          <a:prstGeom prst="rect">
            <a:avLst/>
          </a:prstGeom>
        </p:spPr>
      </p:pic>
      <p:sp>
        <p:nvSpPr>
          <p:cNvPr id="7" name="TextBox 6">
            <a:extLst>
              <a:ext uri="{FF2B5EF4-FFF2-40B4-BE49-F238E27FC236}">
                <a16:creationId xmlns:a16="http://schemas.microsoft.com/office/drawing/2014/main" id="{92AC5E2C-7140-3554-DE36-F82E970E9DD4}"/>
              </a:ext>
            </a:extLst>
          </p:cNvPr>
          <p:cNvSpPr txBox="1"/>
          <p:nvPr/>
        </p:nvSpPr>
        <p:spPr>
          <a:xfrm>
            <a:off x="1597588" y="-10414"/>
            <a:ext cx="9738232" cy="58576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What we have done at </a:t>
            </a:r>
            <a:r>
              <a:rPr lang="en-US" sz="3200" dirty="0" err="1">
                <a:solidFill>
                  <a:srgbClr val="1A63A0"/>
                </a:solidFill>
                <a:effectLst>
                  <a:outerShdw blurRad="50800" dist="38100" dir="2700000" algn="tl" rotWithShape="0">
                    <a:prstClr val="black">
                      <a:alpha val="40000"/>
                    </a:prstClr>
                  </a:outerShdw>
                </a:effectLst>
                <a:latin typeface="Roboto" panose="02000000000000000000" pitchFamily="2" charset="0"/>
              </a:rPr>
              <a:t>n_TOF</a:t>
            </a:r>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 </a:t>
            </a: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endPar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a:p>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About 50% related to astrophysics</a:t>
            </a:r>
            <a:endParaRPr lang="en-GB"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9" name="Oval 8"/>
          <p:cNvSpPr/>
          <p:nvPr/>
        </p:nvSpPr>
        <p:spPr>
          <a:xfrm>
            <a:off x="6721151" y="4059165"/>
            <a:ext cx="494522" cy="31689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 name="Oval 9"/>
          <p:cNvSpPr/>
          <p:nvPr/>
        </p:nvSpPr>
        <p:spPr>
          <a:xfrm>
            <a:off x="9157699" y="2976466"/>
            <a:ext cx="549249" cy="41054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1" name="Picture 10"/>
          <p:cNvPicPr>
            <a:picLocks noChangeAspect="1"/>
          </p:cNvPicPr>
          <p:nvPr/>
        </p:nvPicPr>
        <p:blipFill>
          <a:blip r:embed="rId4"/>
          <a:stretch>
            <a:fillRect/>
          </a:stretch>
        </p:blipFill>
        <p:spPr>
          <a:xfrm>
            <a:off x="195784" y="2080"/>
            <a:ext cx="634818" cy="618112"/>
          </a:xfrm>
          <a:prstGeom prst="rect">
            <a:avLst/>
          </a:prstGeom>
        </p:spPr>
      </p:pic>
      <p:pic>
        <p:nvPicPr>
          <p:cNvPr id="12" name="Picture 11">
            <a:extLst>
              <a:ext uri="{FF2B5EF4-FFF2-40B4-BE49-F238E27FC236}">
                <a16:creationId xmlns:a16="http://schemas.microsoft.com/office/drawing/2014/main" id="{93DA1843-23AD-DC44-A942-0DE72F523126}"/>
              </a:ext>
            </a:extLst>
          </p:cNvPr>
          <p:cNvPicPr>
            <a:picLocks noChangeAspect="1"/>
          </p:cNvPicPr>
          <p:nvPr/>
        </p:nvPicPr>
        <p:blipFill>
          <a:blip r:embed="rId5"/>
          <a:stretch>
            <a:fillRect/>
          </a:stretch>
        </p:blipFill>
        <p:spPr>
          <a:xfrm>
            <a:off x="11047166" y="-10415"/>
            <a:ext cx="868663" cy="606817"/>
          </a:xfrm>
          <a:prstGeom prst="rect">
            <a:avLst/>
          </a:prstGeom>
        </p:spPr>
      </p:pic>
    </p:spTree>
    <p:extLst>
      <p:ext uri="{BB962C8B-B14F-4D97-AF65-F5344CB8AC3E}">
        <p14:creationId xmlns:p14="http://schemas.microsoft.com/office/powerpoint/2010/main" val="788139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2" end="12"/>
                                            </p:txEl>
                                          </p:spTgt>
                                        </p:tgtEl>
                                        <p:attrNameLst>
                                          <p:attrName>style.visibility</p:attrName>
                                        </p:attrNameLst>
                                      </p:cBhvr>
                                      <p:to>
                                        <p:strVal val="visible"/>
                                      </p:to>
                                    </p:set>
                                    <p:animEffect transition="in" filter="fade">
                                      <p:cBhvr>
                                        <p:cTn id="7" dur="500"/>
                                        <p:tgtEl>
                                          <p:spTgt spid="7">
                                            <p:txEl>
                                              <p:pRg st="12" end="1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92506" y="2226846"/>
            <a:ext cx="11081084" cy="16954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Measuring  Neutron capture on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Tl (3.8y) to understand the cosmic origin of the s-only isotope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Pb</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30722" name="Picture 2" descr="42.100+ Sand Clock Fotografías de stock, fotos e imágenes libres de  derechos - iStock | Reloj de arena, Time, Sand wat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0031" y="4033726"/>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p:cNvPicPr>
            <a:picLocks noChangeAspect="1"/>
          </p:cNvPicPr>
          <p:nvPr/>
        </p:nvPicPr>
        <p:blipFill>
          <a:blip r:embed="rId3"/>
          <a:stretch>
            <a:fillRect/>
          </a:stretch>
        </p:blipFill>
        <p:spPr>
          <a:xfrm>
            <a:off x="4574401" y="169750"/>
            <a:ext cx="2705100" cy="1695450"/>
          </a:xfrm>
          <a:prstGeom prst="ellipse">
            <a:avLst/>
          </a:prstGeom>
          <a:ln>
            <a:noFill/>
          </a:ln>
          <a:effectLst>
            <a:softEdge rad="112500"/>
          </a:effectLst>
        </p:spPr>
      </p:pic>
      <p:pic>
        <p:nvPicPr>
          <p:cNvPr id="56" name="Picture 2" descr="Solar System – Earth-log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724578">
            <a:off x="929760" y="4215617"/>
            <a:ext cx="2929059" cy="19347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0" name="Picture 2" descr="http://www.idi.mineco.gob.es/stfls/MICINN/Investigacion/IMAGENES/Piscina%20reactor%20ILL.jpg"/>
          <p:cNvPicPr>
            <a:picLocks noChangeAspect="1" noChangeArrowheads="1"/>
          </p:cNvPicPr>
          <p:nvPr/>
        </p:nvPicPr>
        <p:blipFill>
          <a:blip r:embed="rId5"/>
          <a:srcRect/>
          <a:stretch>
            <a:fillRect/>
          </a:stretch>
        </p:blipFill>
        <p:spPr bwMode="auto">
          <a:xfrm>
            <a:off x="6785002" y="3610440"/>
            <a:ext cx="4918858" cy="3315612"/>
          </a:xfrm>
          <a:prstGeom prst="ellipse">
            <a:avLst/>
          </a:prstGeom>
          <a:ln>
            <a:noFill/>
          </a:ln>
          <a:effectLst>
            <a:softEdge rad="112500"/>
          </a:effectLst>
        </p:spPr>
      </p:pic>
    </p:spTree>
    <p:extLst>
      <p:ext uri="{BB962C8B-B14F-4D97-AF65-F5344CB8AC3E}">
        <p14:creationId xmlns:p14="http://schemas.microsoft.com/office/powerpoint/2010/main" val="1199094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524000" y="60948"/>
            <a:ext cx="9144000" cy="61401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62500" lnSpcReduction="20000"/>
          </a:bodyPr>
          <a:lstStyle/>
          <a:p>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Pb: Calibrating AGB models &amp;“defining” the age of our Solar System</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14"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84670" y="1863454"/>
            <a:ext cx="1910731" cy="1602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8" name="Straight Connector 17"/>
          <p:cNvCxnSpPr/>
          <p:nvPr/>
        </p:nvCxnSpPr>
        <p:spPr>
          <a:xfrm flipV="1">
            <a:off x="3552355" y="2751107"/>
            <a:ext cx="2713723" cy="762149"/>
          </a:xfrm>
          <a:prstGeom prst="line">
            <a:avLst/>
          </a:prstGeom>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635406" y="1746084"/>
            <a:ext cx="2924674" cy="1682916"/>
            <a:chOff x="243281" y="1148495"/>
            <a:chExt cx="3805518" cy="2346443"/>
          </a:xfrm>
        </p:grpSpPr>
        <p:pic>
          <p:nvPicPr>
            <p:cNvPr id="6" name="Picture 5"/>
            <p:cNvPicPr>
              <a:picLocks noChangeAspect="1"/>
            </p:cNvPicPr>
            <p:nvPr/>
          </p:nvPicPr>
          <p:blipFill rotWithShape="1">
            <a:blip r:embed="rId3"/>
            <a:srcRect l="13580"/>
            <a:stretch/>
          </p:blipFill>
          <p:spPr>
            <a:xfrm>
              <a:off x="243281" y="1148495"/>
              <a:ext cx="3805518" cy="2346443"/>
            </a:xfrm>
            <a:prstGeom prst="rect">
              <a:avLst/>
            </a:prstGeom>
          </p:spPr>
        </p:pic>
        <p:sp>
          <p:nvSpPr>
            <p:cNvPr id="22" name="Rectangle 21"/>
            <p:cNvSpPr/>
            <p:nvPr/>
          </p:nvSpPr>
          <p:spPr>
            <a:xfrm>
              <a:off x="643331" y="2177194"/>
              <a:ext cx="514350" cy="46049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8" name="Right Arrow 7"/>
            <p:cNvSpPr/>
            <p:nvPr/>
          </p:nvSpPr>
          <p:spPr>
            <a:xfrm>
              <a:off x="1545894" y="2694838"/>
              <a:ext cx="293642" cy="218939"/>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grpSp>
        <p:nvGrpSpPr>
          <p:cNvPr id="9" name="Group 8"/>
          <p:cNvGrpSpPr/>
          <p:nvPr/>
        </p:nvGrpSpPr>
        <p:grpSpPr>
          <a:xfrm>
            <a:off x="5298988" y="3719998"/>
            <a:ext cx="6844509" cy="3160981"/>
            <a:chOff x="5049357" y="3128902"/>
            <a:chExt cx="6983214" cy="3685760"/>
          </a:xfrm>
        </p:grpSpPr>
        <p:grpSp>
          <p:nvGrpSpPr>
            <p:cNvPr id="10" name="Group 9"/>
            <p:cNvGrpSpPr/>
            <p:nvPr/>
          </p:nvGrpSpPr>
          <p:grpSpPr>
            <a:xfrm>
              <a:off x="5049357" y="3128902"/>
              <a:ext cx="6228243" cy="3685760"/>
              <a:chOff x="5049357" y="3128902"/>
              <a:chExt cx="6228243" cy="3685760"/>
            </a:xfrm>
          </p:grpSpPr>
          <p:sp>
            <p:nvSpPr>
              <p:cNvPr id="12" name="TextBox 25">
                <a:extLst>
                  <a:ext uri="{FF2B5EF4-FFF2-40B4-BE49-F238E27FC236}">
                    <a16:creationId xmlns:a16="http://schemas.microsoft.com/office/drawing/2014/main" id="{8E35CDB0-6A0F-4523-99E8-2FE140C7610C}"/>
                  </a:ext>
                </a:extLst>
              </p:cNvPr>
              <p:cNvSpPr txBox="1"/>
              <p:nvPr/>
            </p:nvSpPr>
            <p:spPr>
              <a:xfrm>
                <a:off x="5471350" y="6276352"/>
                <a:ext cx="2798647" cy="538310"/>
              </a:xfrm>
              <a:prstGeom prst="rect">
                <a:avLst/>
              </a:prstGeom>
              <a:noFill/>
            </p:spPr>
            <p:txBody>
              <a:bodyPr wrap="non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rgbClr val="1A63A0"/>
                    </a:solidFill>
                    <a:latin typeface="AdvOT483a8203"/>
                  </a:rPr>
                  <a:t>J.N. Connelly et al. Science </a:t>
                </a:r>
                <a:r>
                  <a:rPr lang="en-GB" sz="1200" b="1" dirty="0">
                    <a:solidFill>
                      <a:srgbClr val="1A63A0"/>
                    </a:solidFill>
                    <a:latin typeface="AdvOT483a8203"/>
                  </a:rPr>
                  <a:t>338</a:t>
                </a:r>
                <a:r>
                  <a:rPr lang="en-GB" sz="1200" dirty="0">
                    <a:solidFill>
                      <a:srgbClr val="1A63A0"/>
                    </a:solidFill>
                    <a:latin typeface="AdvOT483a8203"/>
                  </a:rPr>
                  <a:t> 2012</a:t>
                </a:r>
              </a:p>
              <a:p>
                <a:r>
                  <a:rPr lang="en-GB" sz="1200" dirty="0">
                    <a:solidFill>
                      <a:srgbClr val="1A63A0"/>
                    </a:solidFill>
                    <a:latin typeface="AdvOT483a8203"/>
                  </a:rPr>
                  <a:t>DOI: </a:t>
                </a:r>
                <a:r>
                  <a:rPr lang="en-GB" sz="1200" dirty="0">
                    <a:solidFill>
                      <a:srgbClr val="211E1E"/>
                    </a:solidFill>
                    <a:latin typeface="AdvOT483a8203"/>
                    <a:hlinkClick r:id="rId4"/>
                  </a:rPr>
                  <a:t>10.1126/science.1226919</a:t>
                </a:r>
                <a:endParaRPr lang="en-GB" sz="1200" dirty="0"/>
              </a:p>
            </p:txBody>
          </p:sp>
          <p:pic>
            <p:nvPicPr>
              <p:cNvPr id="13" name="Picture 12"/>
              <p:cNvPicPr>
                <a:picLocks noChangeAspect="1"/>
              </p:cNvPicPr>
              <p:nvPr/>
            </p:nvPicPr>
            <p:blipFill>
              <a:blip r:embed="rId5"/>
              <a:stretch>
                <a:fillRect/>
              </a:stretch>
            </p:blipFill>
            <p:spPr>
              <a:xfrm>
                <a:off x="8486303" y="3128902"/>
                <a:ext cx="2791297" cy="3502805"/>
              </a:xfrm>
              <a:prstGeom prst="rect">
                <a:avLst/>
              </a:prstGeom>
            </p:spPr>
          </p:pic>
          <p:grpSp>
            <p:nvGrpSpPr>
              <p:cNvPr id="15" name="Group 14"/>
              <p:cNvGrpSpPr/>
              <p:nvPr/>
            </p:nvGrpSpPr>
            <p:grpSpPr>
              <a:xfrm>
                <a:off x="5049357" y="3157491"/>
                <a:ext cx="3325310" cy="3014709"/>
                <a:chOff x="7567765" y="3128903"/>
                <a:chExt cx="3178369" cy="2890897"/>
              </a:xfrm>
            </p:grpSpPr>
            <p:pic>
              <p:nvPicPr>
                <p:cNvPr id="16" name="Picture 15"/>
                <p:cNvPicPr>
                  <a:picLocks noChangeAspect="1"/>
                </p:cNvPicPr>
                <p:nvPr/>
              </p:nvPicPr>
              <p:blipFill>
                <a:blip r:embed="rId6"/>
                <a:stretch>
                  <a:fillRect/>
                </a:stretch>
              </p:blipFill>
              <p:spPr>
                <a:xfrm>
                  <a:off x="7998570" y="3128903"/>
                  <a:ext cx="2659168" cy="376297"/>
                </a:xfrm>
                <a:prstGeom prst="rect">
                  <a:avLst/>
                </a:prstGeom>
              </p:spPr>
            </p:pic>
            <p:pic>
              <p:nvPicPr>
                <p:cNvPr id="19" name="Picture 18"/>
                <p:cNvPicPr>
                  <a:picLocks noChangeAspect="1"/>
                </p:cNvPicPr>
                <p:nvPr/>
              </p:nvPicPr>
              <p:blipFill>
                <a:blip r:embed="rId7"/>
                <a:stretch>
                  <a:fillRect/>
                </a:stretch>
              </p:blipFill>
              <p:spPr>
                <a:xfrm>
                  <a:off x="7567765" y="3518609"/>
                  <a:ext cx="3178369" cy="2501191"/>
                </a:xfrm>
                <a:prstGeom prst="rect">
                  <a:avLst/>
                </a:prstGeom>
              </p:spPr>
            </p:pic>
          </p:grpSp>
        </p:grpSp>
        <p:pic>
          <p:nvPicPr>
            <p:cNvPr id="11" name="Picture 2" descr="The Allende Meteorite (Mexico)"/>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959983" y="4623483"/>
              <a:ext cx="2072588" cy="1554442"/>
            </a:xfrm>
            <a:prstGeom prst="rect">
              <a:avLst/>
            </a:prstGeom>
            <a:noFill/>
            <a:extLst>
              <a:ext uri="{909E8E84-426E-40DD-AFC4-6F175D3DCCD1}">
                <a14:hiddenFill xmlns:a14="http://schemas.microsoft.com/office/drawing/2010/main">
                  <a:solidFill>
                    <a:srgbClr val="FFFFFF"/>
                  </a:solidFill>
                </a14:hiddenFill>
              </a:ext>
            </a:extLst>
          </p:spPr>
        </p:pic>
      </p:grpSp>
      <p:pic>
        <p:nvPicPr>
          <p:cNvPr id="21" name="Picture 48" descr="hourglass"/>
          <p:cNvPicPr>
            <a:picLocks noChangeAspect="1" noChangeArrowheads="1"/>
          </p:cNvPicPr>
          <p:nvPr/>
        </p:nvPicPr>
        <p:blipFill rotWithShape="1">
          <a:blip r:embed="rId9"/>
          <a:srcRect l="66995" t="27515" r="1442" b="-1407"/>
          <a:stretch/>
        </p:blipFill>
        <p:spPr bwMode="auto">
          <a:xfrm>
            <a:off x="8352718" y="799796"/>
            <a:ext cx="2011846" cy="1408889"/>
          </a:xfrm>
          <a:prstGeom prst="rect">
            <a:avLst/>
          </a:prstGeom>
          <a:noFill/>
          <a:ln w="9525">
            <a:noFill/>
            <a:miter lim="800000"/>
            <a:headEnd/>
            <a:tailEnd/>
          </a:ln>
        </p:spPr>
      </p:pic>
      <p:pic>
        <p:nvPicPr>
          <p:cNvPr id="20" name="Picture 48" descr="hourglass"/>
          <p:cNvPicPr>
            <a:picLocks noChangeAspect="1" noChangeArrowheads="1"/>
          </p:cNvPicPr>
          <p:nvPr/>
        </p:nvPicPr>
        <p:blipFill rotWithShape="1">
          <a:blip r:embed="rId9"/>
          <a:srcRect l="36089" t="27515" r="33755" b="-1407"/>
          <a:stretch/>
        </p:blipFill>
        <p:spPr bwMode="auto">
          <a:xfrm>
            <a:off x="8443553" y="2205293"/>
            <a:ext cx="1897787" cy="1390990"/>
          </a:xfrm>
          <a:prstGeom prst="rect">
            <a:avLst/>
          </a:prstGeom>
          <a:noFill/>
          <a:ln w="9525">
            <a:noFill/>
            <a:miter lim="800000"/>
            <a:headEnd/>
            <a:tailEnd/>
          </a:ln>
        </p:spPr>
      </p:pic>
      <p:cxnSp>
        <p:nvCxnSpPr>
          <p:cNvPr id="17" name="Straight Connector 16"/>
          <p:cNvCxnSpPr/>
          <p:nvPr/>
        </p:nvCxnSpPr>
        <p:spPr>
          <a:xfrm>
            <a:off x="3650915" y="1863454"/>
            <a:ext cx="2769720" cy="791783"/>
          </a:xfrm>
          <a:prstGeom prst="line">
            <a:avLst/>
          </a:prstGeom>
        </p:spPr>
        <p:style>
          <a:lnRef idx="1">
            <a:schemeClr val="accent1"/>
          </a:lnRef>
          <a:fillRef idx="0">
            <a:schemeClr val="accent1"/>
          </a:fillRef>
          <a:effectRef idx="0">
            <a:schemeClr val="accent1"/>
          </a:effectRef>
          <a:fontRef idx="minor">
            <a:schemeClr val="tx1"/>
          </a:fontRef>
        </p:style>
      </p:cxnSp>
      <p:grpSp>
        <p:nvGrpSpPr>
          <p:cNvPr id="36" name="Group 35"/>
          <p:cNvGrpSpPr/>
          <p:nvPr/>
        </p:nvGrpSpPr>
        <p:grpSpPr>
          <a:xfrm>
            <a:off x="195784" y="4235771"/>
            <a:ext cx="3878953" cy="2357053"/>
            <a:chOff x="502460" y="3250943"/>
            <a:chExt cx="3724275" cy="2650070"/>
          </a:xfrm>
        </p:grpSpPr>
        <p:pic>
          <p:nvPicPr>
            <p:cNvPr id="37" name="Picture 2" descr="GALACTIC CHEMICAL EVOLUTION AND SOLAR s-PROCESS ABUNDANCES: DEPENDENCE ON  THE 13C-POCKET STRUCTURE - IOPscienc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2460" y="3250943"/>
              <a:ext cx="3724275" cy="2650070"/>
            </a:xfrm>
            <a:prstGeom prst="rect">
              <a:avLst/>
            </a:prstGeom>
            <a:noFill/>
            <a:extLst>
              <a:ext uri="{909E8E84-426E-40DD-AFC4-6F175D3DCCD1}">
                <a14:hiddenFill xmlns:a14="http://schemas.microsoft.com/office/drawing/2010/main">
                  <a:solidFill>
                    <a:srgbClr val="FFFFFF"/>
                  </a:solidFill>
                </a14:hiddenFill>
              </a:ext>
            </a:extLst>
          </p:spPr>
        </p:pic>
        <p:sp>
          <p:nvSpPr>
            <p:cNvPr id="38" name="Oval 37"/>
            <p:cNvSpPr/>
            <p:nvPr/>
          </p:nvSpPr>
          <p:spPr>
            <a:xfrm>
              <a:off x="3733800" y="3886200"/>
              <a:ext cx="201109" cy="2286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grpSp>
        <p:nvGrpSpPr>
          <p:cNvPr id="41" name="Group 40"/>
          <p:cNvGrpSpPr/>
          <p:nvPr/>
        </p:nvGrpSpPr>
        <p:grpSpPr>
          <a:xfrm>
            <a:off x="2461640" y="3995059"/>
            <a:ext cx="1639549" cy="2597765"/>
            <a:chOff x="937639" y="3995059"/>
            <a:chExt cx="1639549" cy="2597765"/>
          </a:xfrm>
        </p:grpSpPr>
        <p:sp>
          <p:nvSpPr>
            <p:cNvPr id="39" name="Rectangle 38"/>
            <p:cNvSpPr/>
            <p:nvPr/>
          </p:nvSpPr>
          <p:spPr>
            <a:xfrm>
              <a:off x="937639" y="4235770"/>
              <a:ext cx="1531241" cy="2357054"/>
            </a:xfrm>
            <a:prstGeom prst="rect">
              <a:avLst/>
            </a:prstGeom>
            <a:solidFill>
              <a:srgbClr val="FCB7A2">
                <a:alpha val="4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40" name="TextBox 39"/>
            <p:cNvSpPr txBox="1"/>
            <p:nvPr/>
          </p:nvSpPr>
          <p:spPr>
            <a:xfrm>
              <a:off x="1169368" y="3995059"/>
              <a:ext cx="1407820" cy="523220"/>
            </a:xfrm>
            <a:prstGeom prst="rect">
              <a:avLst/>
            </a:prstGeom>
            <a:noFill/>
          </p:spPr>
          <p:txBody>
            <a:bodyPr wrap="square" rtlCol="0">
              <a:spAutoFit/>
            </a:bodyPr>
            <a:lstStyle/>
            <a:p>
              <a:r>
                <a:rPr lang="es-ES" dirty="0" err="1"/>
                <a:t>Low-Mass</a:t>
              </a:r>
              <a:r>
                <a:rPr lang="es-ES" dirty="0"/>
                <a:t> AGB </a:t>
              </a:r>
              <a:r>
                <a:rPr lang="es-ES" dirty="0" err="1"/>
                <a:t>models</a:t>
              </a:r>
              <a:endParaRPr lang="es-ES" dirty="0"/>
            </a:p>
          </p:txBody>
        </p:sp>
      </p:grpSp>
      <p:grpSp>
        <p:nvGrpSpPr>
          <p:cNvPr id="48" name="Group 47"/>
          <p:cNvGrpSpPr/>
          <p:nvPr/>
        </p:nvGrpSpPr>
        <p:grpSpPr>
          <a:xfrm>
            <a:off x="2097744" y="2757401"/>
            <a:ext cx="1535133" cy="962598"/>
            <a:chOff x="1697228" y="2763612"/>
            <a:chExt cx="1535133" cy="962598"/>
          </a:xfrm>
        </p:grpSpPr>
        <p:cxnSp>
          <p:nvCxnSpPr>
            <p:cNvPr id="43" name="Straight Arrow Connector 42"/>
            <p:cNvCxnSpPr/>
            <p:nvPr/>
          </p:nvCxnSpPr>
          <p:spPr>
            <a:xfrm flipH="1" flipV="1">
              <a:off x="1697228" y="3466356"/>
              <a:ext cx="362681" cy="259854"/>
            </a:xfrm>
            <a:prstGeom prst="straightConnector1">
              <a:avLst/>
            </a:prstGeom>
            <a:ln w="28575">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flipH="1" flipV="1">
              <a:off x="1941006" y="3277862"/>
              <a:ext cx="362681" cy="259854"/>
            </a:xfrm>
            <a:prstGeom prst="straightConnector1">
              <a:avLst/>
            </a:prstGeom>
            <a:ln w="28575">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H="1" flipV="1">
              <a:off x="2200504" y="3058226"/>
              <a:ext cx="362681" cy="259854"/>
            </a:xfrm>
            <a:prstGeom prst="straightConnector1">
              <a:avLst/>
            </a:prstGeom>
            <a:ln w="28575">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H="1" flipV="1">
              <a:off x="2489885" y="2763612"/>
              <a:ext cx="362681" cy="259854"/>
            </a:xfrm>
            <a:prstGeom prst="straightConnector1">
              <a:avLst/>
            </a:prstGeom>
            <a:ln w="28575">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rot="19016140">
              <a:off x="2136590" y="3304196"/>
              <a:ext cx="1095771" cy="307777"/>
            </a:xfrm>
            <a:prstGeom prst="rect">
              <a:avLst/>
            </a:prstGeom>
            <a:noFill/>
          </p:spPr>
          <p:txBody>
            <a:bodyPr wrap="square" rtlCol="0">
              <a:spAutoFit/>
            </a:bodyPr>
            <a:lstStyle/>
            <a:p>
              <a:r>
                <a:rPr lang="es-ES" dirty="0">
                  <a:solidFill>
                    <a:srgbClr val="0000CC"/>
                  </a:solidFill>
                </a:rPr>
                <a:t>r-</a:t>
              </a:r>
              <a:r>
                <a:rPr lang="es-ES" dirty="0" err="1">
                  <a:solidFill>
                    <a:srgbClr val="0000CC"/>
                  </a:solidFill>
                </a:rPr>
                <a:t>process</a:t>
              </a:r>
              <a:endParaRPr lang="es-ES" dirty="0">
                <a:solidFill>
                  <a:srgbClr val="0000CC"/>
                </a:solidFill>
              </a:endParaRPr>
            </a:p>
          </p:txBody>
        </p:sp>
      </p:grpSp>
      <p:grpSp>
        <p:nvGrpSpPr>
          <p:cNvPr id="58" name="Group 57"/>
          <p:cNvGrpSpPr/>
          <p:nvPr/>
        </p:nvGrpSpPr>
        <p:grpSpPr>
          <a:xfrm>
            <a:off x="1899334" y="942742"/>
            <a:ext cx="1717002" cy="1541147"/>
            <a:chOff x="1498819" y="948952"/>
            <a:chExt cx="1717002" cy="1541147"/>
          </a:xfrm>
        </p:grpSpPr>
        <p:grpSp>
          <p:nvGrpSpPr>
            <p:cNvPr id="5" name="Group 4"/>
            <p:cNvGrpSpPr/>
            <p:nvPr/>
          </p:nvGrpSpPr>
          <p:grpSpPr>
            <a:xfrm>
              <a:off x="2147580" y="955214"/>
              <a:ext cx="536895" cy="330545"/>
              <a:chOff x="2113398" y="1008538"/>
              <a:chExt cx="536895" cy="330545"/>
            </a:xfrm>
          </p:grpSpPr>
          <p:sp>
            <p:nvSpPr>
              <p:cNvPr id="25" name="Rectangle 24"/>
              <p:cNvSpPr/>
              <p:nvPr/>
            </p:nvSpPr>
            <p:spPr>
              <a:xfrm>
                <a:off x="2159538" y="1008538"/>
                <a:ext cx="391198" cy="330545"/>
              </a:xfrm>
              <a:prstGeom prst="rect">
                <a:avLst/>
              </a:prstGeom>
              <a:solidFill>
                <a:srgbClr val="A5E8F8"/>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6" name="TextBox 25"/>
              <p:cNvSpPr txBox="1"/>
              <p:nvPr/>
            </p:nvSpPr>
            <p:spPr>
              <a:xfrm>
                <a:off x="2113398" y="1016735"/>
                <a:ext cx="536895" cy="276999"/>
              </a:xfrm>
              <a:prstGeom prst="rect">
                <a:avLst/>
              </a:prstGeom>
              <a:noFill/>
            </p:spPr>
            <p:txBody>
              <a:bodyPr wrap="square" rtlCol="0">
                <a:spAutoFit/>
              </a:bodyPr>
              <a:lstStyle/>
              <a:p>
                <a:r>
                  <a:rPr lang="es-ES" sz="1200" b="1" baseline="30000" dirty="0"/>
                  <a:t>235</a:t>
                </a:r>
                <a:r>
                  <a:rPr lang="es-ES" sz="1200" b="1" dirty="0"/>
                  <a:t>U</a:t>
                </a:r>
              </a:p>
            </p:txBody>
          </p:sp>
        </p:grpSp>
        <p:cxnSp>
          <p:nvCxnSpPr>
            <p:cNvPr id="28" name="Straight Arrow Connector 27"/>
            <p:cNvCxnSpPr>
              <a:stCxn id="25" idx="2"/>
            </p:cNvCxnSpPr>
            <p:nvPr/>
          </p:nvCxnSpPr>
          <p:spPr>
            <a:xfrm flipH="1">
              <a:off x="1854842" y="1285759"/>
              <a:ext cx="534477" cy="1200785"/>
            </a:xfrm>
            <a:prstGeom prst="straightConnector1">
              <a:avLst/>
            </a:prstGeom>
            <a:ln w="28575">
              <a:solidFill>
                <a:srgbClr val="F98607"/>
              </a:solidFill>
              <a:prstDash val="sysDot"/>
              <a:tailEnd type="triangle"/>
            </a:ln>
          </p:spPr>
          <p:style>
            <a:lnRef idx="1">
              <a:schemeClr val="accent1"/>
            </a:lnRef>
            <a:fillRef idx="0">
              <a:schemeClr val="accent1"/>
            </a:fillRef>
            <a:effectRef idx="0">
              <a:schemeClr val="accent1"/>
            </a:effectRef>
            <a:fontRef idx="minor">
              <a:schemeClr val="tx1"/>
            </a:fontRef>
          </p:style>
        </p:cxnSp>
        <p:grpSp>
          <p:nvGrpSpPr>
            <p:cNvPr id="3" name="Group 2"/>
            <p:cNvGrpSpPr/>
            <p:nvPr/>
          </p:nvGrpSpPr>
          <p:grpSpPr>
            <a:xfrm>
              <a:off x="1636370" y="948952"/>
              <a:ext cx="536895" cy="330545"/>
              <a:chOff x="2704457" y="1003257"/>
              <a:chExt cx="536895" cy="330545"/>
            </a:xfrm>
          </p:grpSpPr>
          <p:sp>
            <p:nvSpPr>
              <p:cNvPr id="33" name="Rectangle 32"/>
              <p:cNvSpPr/>
              <p:nvPr/>
            </p:nvSpPr>
            <p:spPr>
              <a:xfrm>
                <a:off x="2742980" y="1003257"/>
                <a:ext cx="391198" cy="330545"/>
              </a:xfrm>
              <a:prstGeom prst="rect">
                <a:avLst/>
              </a:prstGeom>
              <a:solidFill>
                <a:srgbClr val="A5E8F8"/>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7" name="TextBox 6"/>
              <p:cNvSpPr txBox="1"/>
              <p:nvPr/>
            </p:nvSpPr>
            <p:spPr>
              <a:xfrm>
                <a:off x="2704457" y="1016779"/>
                <a:ext cx="536895" cy="276999"/>
              </a:xfrm>
              <a:prstGeom prst="rect">
                <a:avLst/>
              </a:prstGeom>
              <a:noFill/>
            </p:spPr>
            <p:txBody>
              <a:bodyPr wrap="square" rtlCol="0">
                <a:spAutoFit/>
              </a:bodyPr>
              <a:lstStyle/>
              <a:p>
                <a:r>
                  <a:rPr lang="es-ES" sz="1200" b="1" baseline="30000" dirty="0"/>
                  <a:t>238</a:t>
                </a:r>
                <a:r>
                  <a:rPr lang="es-ES" sz="1200" b="1" dirty="0"/>
                  <a:t>U</a:t>
                </a:r>
              </a:p>
            </p:txBody>
          </p:sp>
        </p:grpSp>
        <p:cxnSp>
          <p:nvCxnSpPr>
            <p:cNvPr id="30" name="Straight Arrow Connector 29"/>
            <p:cNvCxnSpPr>
              <a:stCxn id="33" idx="2"/>
            </p:cNvCxnSpPr>
            <p:nvPr/>
          </p:nvCxnSpPr>
          <p:spPr>
            <a:xfrm flipH="1">
              <a:off x="1498819" y="1279497"/>
              <a:ext cx="371673" cy="1203923"/>
            </a:xfrm>
            <a:prstGeom prst="straightConnector1">
              <a:avLst/>
            </a:prstGeom>
            <a:ln w="28575">
              <a:solidFill>
                <a:srgbClr val="F98607"/>
              </a:solidFill>
              <a:prstDash val="sysDot"/>
              <a:tailEnd type="triangle"/>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a:xfrm>
              <a:off x="2643545" y="956209"/>
              <a:ext cx="572276" cy="330545"/>
              <a:chOff x="2094348" y="1008538"/>
              <a:chExt cx="572276" cy="330545"/>
            </a:xfrm>
          </p:grpSpPr>
          <p:sp>
            <p:nvSpPr>
              <p:cNvPr id="50" name="Rectangle 49"/>
              <p:cNvSpPr/>
              <p:nvPr/>
            </p:nvSpPr>
            <p:spPr>
              <a:xfrm>
                <a:off x="2159538" y="1008538"/>
                <a:ext cx="391198" cy="330545"/>
              </a:xfrm>
              <a:prstGeom prst="rect">
                <a:avLst/>
              </a:prstGeom>
              <a:solidFill>
                <a:srgbClr val="A5E8F8"/>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1" name="TextBox 50"/>
              <p:cNvSpPr txBox="1"/>
              <p:nvPr/>
            </p:nvSpPr>
            <p:spPr>
              <a:xfrm>
                <a:off x="2094348" y="1016735"/>
                <a:ext cx="572276" cy="276999"/>
              </a:xfrm>
              <a:prstGeom prst="rect">
                <a:avLst/>
              </a:prstGeom>
              <a:noFill/>
            </p:spPr>
            <p:txBody>
              <a:bodyPr wrap="square" rtlCol="0">
                <a:spAutoFit/>
              </a:bodyPr>
              <a:lstStyle/>
              <a:p>
                <a:r>
                  <a:rPr lang="es-ES" sz="1200" b="1" baseline="30000" dirty="0"/>
                  <a:t>232</a:t>
                </a:r>
                <a:r>
                  <a:rPr lang="es-ES" sz="1200" b="1" dirty="0"/>
                  <a:t>Th</a:t>
                </a:r>
              </a:p>
            </p:txBody>
          </p:sp>
        </p:grpSp>
        <p:cxnSp>
          <p:nvCxnSpPr>
            <p:cNvPr id="52" name="Straight Arrow Connector 51"/>
            <p:cNvCxnSpPr/>
            <p:nvPr/>
          </p:nvCxnSpPr>
          <p:spPr>
            <a:xfrm flipH="1">
              <a:off x="2256403" y="1285695"/>
              <a:ext cx="618719" cy="1204404"/>
            </a:xfrm>
            <a:prstGeom prst="straightConnector1">
              <a:avLst/>
            </a:prstGeom>
            <a:ln w="28575">
              <a:solidFill>
                <a:srgbClr val="F98607"/>
              </a:solidFill>
              <a:prstDash val="sysDot"/>
              <a:tailEnd type="triangle"/>
            </a:ln>
          </p:spPr>
          <p:style>
            <a:lnRef idx="1">
              <a:schemeClr val="accent1"/>
            </a:lnRef>
            <a:fillRef idx="0">
              <a:schemeClr val="accent1"/>
            </a:fillRef>
            <a:effectRef idx="0">
              <a:schemeClr val="accent1"/>
            </a:effectRef>
            <a:fontRef idx="minor">
              <a:schemeClr val="tx1"/>
            </a:fontRef>
          </p:style>
        </p:cxnSp>
      </p:grpSp>
      <p:pic>
        <p:nvPicPr>
          <p:cNvPr id="57" name="Picture 56"/>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40876" y="591975"/>
            <a:ext cx="3210789" cy="1224580"/>
          </a:xfrm>
          <a:prstGeom prst="rect">
            <a:avLst/>
          </a:prstGeom>
        </p:spPr>
      </p:pic>
      <p:pic>
        <p:nvPicPr>
          <p:cNvPr id="53" name="Picture 52"/>
          <p:cNvPicPr>
            <a:picLocks noChangeAspect="1"/>
          </p:cNvPicPr>
          <p:nvPr/>
        </p:nvPicPr>
        <p:blipFill>
          <a:blip r:embed="rId12"/>
          <a:stretch>
            <a:fillRect/>
          </a:stretch>
        </p:blipFill>
        <p:spPr>
          <a:xfrm>
            <a:off x="195784" y="2080"/>
            <a:ext cx="634818" cy="618112"/>
          </a:xfrm>
          <a:prstGeom prst="rect">
            <a:avLst/>
          </a:prstGeom>
        </p:spPr>
      </p:pic>
      <p:pic>
        <p:nvPicPr>
          <p:cNvPr id="54" name="Picture 53">
            <a:extLst>
              <a:ext uri="{FF2B5EF4-FFF2-40B4-BE49-F238E27FC236}">
                <a16:creationId xmlns:a16="http://schemas.microsoft.com/office/drawing/2014/main" id="{93DA1843-23AD-DC44-A942-0DE72F523126}"/>
              </a:ext>
            </a:extLst>
          </p:cNvPr>
          <p:cNvPicPr>
            <a:picLocks noChangeAspect="1"/>
          </p:cNvPicPr>
          <p:nvPr/>
        </p:nvPicPr>
        <p:blipFill>
          <a:blip r:embed="rId13"/>
          <a:stretch>
            <a:fillRect/>
          </a:stretch>
        </p:blipFill>
        <p:spPr>
          <a:xfrm>
            <a:off x="11047166" y="-10415"/>
            <a:ext cx="868663" cy="606817"/>
          </a:xfrm>
          <a:prstGeom prst="rect">
            <a:avLst/>
          </a:prstGeom>
        </p:spPr>
      </p:pic>
    </p:spTree>
    <p:extLst>
      <p:ext uri="{BB962C8B-B14F-4D97-AF65-F5344CB8AC3E}">
        <p14:creationId xmlns:p14="http://schemas.microsoft.com/office/powerpoint/2010/main" val="2991205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500"/>
                                        <p:tgtEl>
                                          <p:spTgt spid="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fade">
                                      <p:cBhvr>
                                        <p:cTn id="12" dur="500"/>
                                        <p:tgtEl>
                                          <p:spTgt spid="36"/>
                                        </p:tgtEl>
                                      </p:cBhvr>
                                    </p:animEffect>
                                  </p:childTnLst>
                                </p:cTn>
                              </p:par>
                              <p:par>
                                <p:cTn id="13" presetID="10" presetClass="entr" presetSubtype="0" fill="hold" nodeType="withEffect">
                                  <p:stCondLst>
                                    <p:cond delay="0"/>
                                  </p:stCondLst>
                                  <p:childTnLst>
                                    <p:set>
                                      <p:cBhvr>
                                        <p:cTn id="14" dur="1" fill="hold">
                                          <p:stCondLst>
                                            <p:cond delay="0"/>
                                          </p:stCondLst>
                                        </p:cTn>
                                        <p:tgtEl>
                                          <p:spTgt spid="41"/>
                                        </p:tgtEl>
                                        <p:attrNameLst>
                                          <p:attrName>style.visibility</p:attrName>
                                        </p:attrNameLst>
                                      </p:cBhvr>
                                      <p:to>
                                        <p:strVal val="visible"/>
                                      </p:to>
                                    </p:set>
                                    <p:animEffect transition="in" filter="fade">
                                      <p:cBhvr>
                                        <p:cTn id="15" dur="500"/>
                                        <p:tgtEl>
                                          <p:spTgt spid="4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8"/>
                                        </p:tgtEl>
                                        <p:attrNameLst>
                                          <p:attrName>style.visibility</p:attrName>
                                        </p:attrNameLst>
                                      </p:cBhvr>
                                      <p:to>
                                        <p:strVal val="visible"/>
                                      </p:to>
                                    </p:set>
                                    <p:animEffect transition="in" filter="fade">
                                      <p:cBhvr>
                                        <p:cTn id="20" dur="500"/>
                                        <p:tgtEl>
                                          <p:spTgt spid="5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7"/>
                                        </p:tgtEl>
                                        <p:attrNameLst>
                                          <p:attrName>style.visibility</p:attrName>
                                        </p:attrNameLst>
                                      </p:cBhvr>
                                      <p:to>
                                        <p:strVal val="visible"/>
                                      </p:to>
                                    </p:set>
                                    <p:animEffect transition="in" filter="fade">
                                      <p:cBhvr>
                                        <p:cTn id="25" dur="500"/>
                                        <p:tgtEl>
                                          <p:spTgt spid="5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500"/>
                                        <p:tgtEl>
                                          <p:spTgt spid="21"/>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13580"/>
          <a:stretch/>
        </p:blipFill>
        <p:spPr>
          <a:xfrm>
            <a:off x="258322" y="1021055"/>
            <a:ext cx="3336740" cy="2057400"/>
          </a:xfrm>
          <a:prstGeom prst="rect">
            <a:avLst/>
          </a:prstGeom>
        </p:spPr>
      </p:pic>
      <p:sp>
        <p:nvSpPr>
          <p:cNvPr id="5" name="Right Arrow 4"/>
          <p:cNvSpPr/>
          <p:nvPr/>
        </p:nvSpPr>
        <p:spPr>
          <a:xfrm>
            <a:off x="1341328" y="2392656"/>
            <a:ext cx="293642" cy="218939"/>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nvGrpSpPr>
          <p:cNvPr id="8" name="Group 7"/>
          <p:cNvGrpSpPr/>
          <p:nvPr/>
        </p:nvGrpSpPr>
        <p:grpSpPr>
          <a:xfrm>
            <a:off x="5799088" y="1428750"/>
            <a:ext cx="1714500" cy="704472"/>
            <a:chOff x="5700117" y="762000"/>
            <a:chExt cx="2286000" cy="939296"/>
          </a:xfrm>
        </p:grpSpPr>
        <p:pic>
          <p:nvPicPr>
            <p:cNvPr id="1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6317" y="1062504"/>
              <a:ext cx="2209800" cy="63879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TextBox 17"/>
            <p:cNvSpPr txBox="1"/>
            <p:nvPr/>
          </p:nvSpPr>
          <p:spPr bwMode="auto">
            <a:xfrm>
              <a:off x="5700117" y="762000"/>
              <a:ext cx="1691283" cy="369332"/>
            </a:xfrm>
            <a:prstGeom prst="rect">
              <a:avLst/>
            </a:prstGeom>
            <a:noFill/>
            <a:ln w="9525">
              <a:noFill/>
              <a:miter lim="800000"/>
              <a:headEnd/>
              <a:tailEnd/>
            </a:ln>
          </p:spPr>
          <p:txBody>
            <a:bodyPr wrap="square" rtlCol="0">
              <a:spAutoFit/>
            </a:bodyPr>
            <a:lstStyle/>
            <a:p>
              <a:r>
                <a:rPr lang="es-ES" sz="1200" baseline="30000" dirty="0">
                  <a:solidFill>
                    <a:schemeClr val="accent2">
                      <a:lumMod val="75000"/>
                    </a:schemeClr>
                  </a:solidFill>
                  <a:latin typeface="+mn-lt"/>
                </a:rPr>
                <a:t>203</a:t>
              </a:r>
              <a:r>
                <a:rPr lang="es-ES" sz="1200" dirty="0">
                  <a:solidFill>
                    <a:schemeClr val="accent2">
                      <a:lumMod val="75000"/>
                    </a:schemeClr>
                  </a:solidFill>
                  <a:latin typeface="+mn-lt"/>
                </a:rPr>
                <a:t>Tl (225 mg)</a:t>
              </a:r>
            </a:p>
          </p:txBody>
        </p:sp>
      </p:grpSp>
      <p:grpSp>
        <p:nvGrpSpPr>
          <p:cNvPr id="3" name="Group 2"/>
          <p:cNvGrpSpPr/>
          <p:nvPr/>
        </p:nvGrpSpPr>
        <p:grpSpPr>
          <a:xfrm>
            <a:off x="8201025" y="1365879"/>
            <a:ext cx="2259754" cy="1100510"/>
            <a:chOff x="8902700" y="678172"/>
            <a:chExt cx="3013005" cy="1467346"/>
          </a:xfrm>
        </p:grpSpPr>
        <p:pic>
          <p:nvPicPr>
            <p:cNvPr id="16" name="Picture 2">
              <a:extLst>
                <a:ext uri="{FF2B5EF4-FFF2-40B4-BE49-F238E27FC236}">
                  <a16:creationId xmlns:a16="http://schemas.microsoft.com/office/drawing/2014/main" id="{811DD529-6176-8B6A-2099-ACCE452C93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63200" y="678172"/>
              <a:ext cx="1552505" cy="14673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 name="TextBox 18"/>
            <p:cNvSpPr txBox="1"/>
            <p:nvPr/>
          </p:nvSpPr>
          <p:spPr bwMode="auto">
            <a:xfrm>
              <a:off x="8902700" y="996347"/>
              <a:ext cx="1587500" cy="861774"/>
            </a:xfrm>
            <a:prstGeom prst="rect">
              <a:avLst/>
            </a:prstGeom>
            <a:noFill/>
            <a:ln w="9525">
              <a:noFill/>
              <a:miter lim="800000"/>
              <a:headEnd/>
              <a:tailEnd/>
            </a:ln>
          </p:spPr>
          <p:txBody>
            <a:bodyPr wrap="square" rtlCol="0">
              <a:spAutoFit/>
            </a:bodyPr>
            <a:lstStyle/>
            <a:p>
              <a:r>
                <a:rPr lang="es-ES" sz="1200" baseline="30000" dirty="0">
                  <a:solidFill>
                    <a:schemeClr val="accent2">
                      <a:lumMod val="75000"/>
                    </a:schemeClr>
                  </a:solidFill>
                  <a:latin typeface="+mn-lt"/>
                </a:rPr>
                <a:t>203</a:t>
              </a:r>
              <a:r>
                <a:rPr lang="es-ES" sz="1200" dirty="0">
                  <a:solidFill>
                    <a:schemeClr val="accent2">
                      <a:lumMod val="75000"/>
                    </a:schemeClr>
                  </a:solidFill>
                  <a:latin typeface="+mn-lt"/>
                </a:rPr>
                <a:t>Tl (216 mg)</a:t>
              </a:r>
            </a:p>
            <a:p>
              <a:r>
                <a:rPr lang="es-ES" sz="1200" dirty="0">
                  <a:solidFill>
                    <a:schemeClr val="accent2">
                      <a:lumMod val="75000"/>
                    </a:schemeClr>
                  </a:solidFill>
                  <a:latin typeface="+mn-lt"/>
                </a:rPr>
                <a:t>+</a:t>
              </a:r>
            </a:p>
            <a:p>
              <a:r>
                <a:rPr lang="es-ES" sz="1200" baseline="30000" dirty="0">
                  <a:solidFill>
                    <a:schemeClr val="accent2">
                      <a:lumMod val="75000"/>
                    </a:schemeClr>
                  </a:solidFill>
                </a:rPr>
                <a:t>204</a:t>
              </a:r>
              <a:r>
                <a:rPr lang="es-ES" sz="1200" dirty="0">
                  <a:solidFill>
                    <a:schemeClr val="accent2">
                      <a:lumMod val="75000"/>
                    </a:schemeClr>
                  </a:solidFill>
                  <a:latin typeface="+mn-lt"/>
                </a:rPr>
                <a:t>Tl (9 mg)</a:t>
              </a:r>
            </a:p>
          </p:txBody>
        </p:sp>
      </p:grpSp>
      <p:sp>
        <p:nvSpPr>
          <p:cNvPr id="20" name="Rectangle 19"/>
          <p:cNvSpPr/>
          <p:nvPr/>
        </p:nvSpPr>
        <p:spPr>
          <a:xfrm>
            <a:off x="634839" y="1935455"/>
            <a:ext cx="400050" cy="3429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nvGrpSpPr>
          <p:cNvPr id="11" name="Group 10"/>
          <p:cNvGrpSpPr/>
          <p:nvPr/>
        </p:nvGrpSpPr>
        <p:grpSpPr>
          <a:xfrm>
            <a:off x="5629869" y="3829050"/>
            <a:ext cx="2571750" cy="2400300"/>
            <a:chOff x="342900" y="3734459"/>
            <a:chExt cx="3429000" cy="3200400"/>
          </a:xfrm>
        </p:grpSpPr>
        <p:sp>
          <p:nvSpPr>
            <p:cNvPr id="10" name="Explosion 2 9"/>
            <p:cNvSpPr/>
            <p:nvPr/>
          </p:nvSpPr>
          <p:spPr>
            <a:xfrm rot="2048512">
              <a:off x="342900" y="3734459"/>
              <a:ext cx="3429000" cy="3200400"/>
            </a:xfrm>
            <a:prstGeom prst="irregularSeal2">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9" name="TextBox 8"/>
            <p:cNvSpPr txBox="1"/>
            <p:nvPr/>
          </p:nvSpPr>
          <p:spPr bwMode="auto">
            <a:xfrm>
              <a:off x="1219199" y="4609310"/>
              <a:ext cx="1769017" cy="1415772"/>
            </a:xfrm>
            <a:prstGeom prst="rect">
              <a:avLst/>
            </a:prstGeom>
            <a:noFill/>
            <a:ln w="9525">
              <a:noFill/>
              <a:miter lim="800000"/>
              <a:headEnd/>
              <a:tailEnd/>
            </a:ln>
          </p:spPr>
          <p:txBody>
            <a:bodyPr wrap="square" rtlCol="0">
              <a:spAutoFit/>
            </a:bodyPr>
            <a:lstStyle/>
            <a:p>
              <a:r>
                <a:rPr lang="es-ES" sz="2100" dirty="0" err="1">
                  <a:solidFill>
                    <a:schemeClr val="accent2">
                      <a:lumMod val="75000"/>
                    </a:schemeClr>
                  </a:solidFill>
                  <a:latin typeface="+mn-lt"/>
                </a:rPr>
                <a:t>There</a:t>
              </a:r>
              <a:r>
                <a:rPr lang="es-ES" sz="2100" dirty="0">
                  <a:solidFill>
                    <a:schemeClr val="accent2">
                      <a:lumMod val="75000"/>
                    </a:schemeClr>
                  </a:solidFill>
                  <a:latin typeface="+mn-lt"/>
                </a:rPr>
                <a:t> </a:t>
              </a:r>
              <a:r>
                <a:rPr lang="es-ES" sz="2100" dirty="0" err="1">
                  <a:solidFill>
                    <a:schemeClr val="accent2">
                      <a:lumMod val="75000"/>
                    </a:schemeClr>
                  </a:solidFill>
                  <a:latin typeface="+mn-lt"/>
                </a:rPr>
                <a:t>is</a:t>
              </a:r>
              <a:r>
                <a:rPr lang="es-ES" sz="2100" dirty="0">
                  <a:solidFill>
                    <a:schemeClr val="accent2">
                      <a:lumMod val="75000"/>
                    </a:schemeClr>
                  </a:solidFill>
                  <a:latin typeface="+mn-lt"/>
                </a:rPr>
                <a:t> no </a:t>
              </a:r>
              <a:r>
                <a:rPr lang="es-ES" sz="2100" baseline="30000" dirty="0">
                  <a:solidFill>
                    <a:schemeClr val="accent2">
                      <a:lumMod val="75000"/>
                    </a:schemeClr>
                  </a:solidFill>
                  <a:latin typeface="+mn-lt"/>
                </a:rPr>
                <a:t>204</a:t>
              </a:r>
              <a:r>
                <a:rPr lang="es-ES" sz="2100" dirty="0">
                  <a:solidFill>
                    <a:schemeClr val="accent2">
                      <a:lumMod val="75000"/>
                    </a:schemeClr>
                  </a:solidFill>
                  <a:latin typeface="+mn-lt"/>
                </a:rPr>
                <a:t>Tl in </a:t>
              </a:r>
              <a:r>
                <a:rPr lang="es-ES" sz="2100" dirty="0" err="1">
                  <a:solidFill>
                    <a:schemeClr val="accent2">
                      <a:lumMod val="75000"/>
                    </a:schemeClr>
                  </a:solidFill>
                  <a:latin typeface="+mn-lt"/>
                </a:rPr>
                <a:t>nature</a:t>
              </a:r>
              <a:r>
                <a:rPr lang="es-ES" sz="2100" dirty="0">
                  <a:solidFill>
                    <a:schemeClr val="accent2">
                      <a:lumMod val="75000"/>
                    </a:schemeClr>
                  </a:solidFill>
                  <a:latin typeface="+mn-lt"/>
                </a:rPr>
                <a:t>!</a:t>
              </a:r>
            </a:p>
          </p:txBody>
        </p:sp>
      </p:grpSp>
      <p:pic>
        <p:nvPicPr>
          <p:cNvPr id="21" name="Picture 2" descr="Surprised Emoji Images - Free Download on Freepik"/>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99115" y="3709248"/>
            <a:ext cx="889151" cy="889151"/>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92AC5E2C-7140-3554-DE36-F82E970E9DD4}"/>
              </a:ext>
            </a:extLst>
          </p:cNvPr>
          <p:cNvSpPr txBox="1"/>
          <p:nvPr/>
        </p:nvSpPr>
        <p:spPr>
          <a:xfrm>
            <a:off x="1524000" y="-24077"/>
            <a:ext cx="6800850" cy="59855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85000" lnSpcReduction="10000"/>
          </a:bodyPr>
          <a:lstStyle/>
          <a:p>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Pb abundance determined by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Tl(</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3300" b="1"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23" name="TextBox 22">
            <a:extLst>
              <a:ext uri="{FF2B5EF4-FFF2-40B4-BE49-F238E27FC236}">
                <a16:creationId xmlns:a16="http://schemas.microsoft.com/office/drawing/2014/main" id="{92AC5E2C-7140-3554-DE36-F82E970E9DD4}"/>
              </a:ext>
            </a:extLst>
          </p:cNvPr>
          <p:cNvSpPr txBox="1"/>
          <p:nvPr/>
        </p:nvSpPr>
        <p:spPr>
          <a:xfrm>
            <a:off x="2131272" y="6241443"/>
            <a:ext cx="8536729" cy="5715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62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Mimicking stellar nucleosynthesis with a reactor to produce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Tl</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3" name="Group 12"/>
          <p:cNvGrpSpPr/>
          <p:nvPr/>
        </p:nvGrpSpPr>
        <p:grpSpPr>
          <a:xfrm>
            <a:off x="958995" y="3649956"/>
            <a:ext cx="2626470" cy="1984399"/>
            <a:chOff x="637355" y="4124116"/>
            <a:chExt cx="2626470" cy="1984399"/>
          </a:xfrm>
        </p:grpSpPr>
        <p:grpSp>
          <p:nvGrpSpPr>
            <p:cNvPr id="24" name="Group 23"/>
            <p:cNvGrpSpPr/>
            <p:nvPr/>
          </p:nvGrpSpPr>
          <p:grpSpPr>
            <a:xfrm>
              <a:off x="1969132" y="4124116"/>
              <a:ext cx="769620" cy="1984399"/>
              <a:chOff x="4874166" y="4640620"/>
              <a:chExt cx="769620" cy="1984399"/>
            </a:xfrm>
          </p:grpSpPr>
          <p:grpSp>
            <p:nvGrpSpPr>
              <p:cNvPr id="25" name="Google Shape;410;p41"/>
              <p:cNvGrpSpPr/>
              <p:nvPr/>
            </p:nvGrpSpPr>
            <p:grpSpPr>
              <a:xfrm rot="3328165">
                <a:off x="5074927" y="4439859"/>
                <a:ext cx="368098" cy="769620"/>
                <a:chOff x="2047675" y="2841875"/>
                <a:chExt cx="368100" cy="769625"/>
              </a:xfrm>
            </p:grpSpPr>
            <p:sp>
              <p:nvSpPr>
                <p:cNvPr id="31"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2"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3"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4"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nvGrpSpPr>
              <p:cNvPr id="26" name="Google Shape;410;p41"/>
              <p:cNvGrpSpPr/>
              <p:nvPr/>
            </p:nvGrpSpPr>
            <p:grpSpPr>
              <a:xfrm rot="8307860">
                <a:off x="5052546" y="5855399"/>
                <a:ext cx="368098" cy="769620"/>
                <a:chOff x="2047675" y="2841875"/>
                <a:chExt cx="368100" cy="769625"/>
              </a:xfrm>
            </p:grpSpPr>
            <p:sp>
              <p:nvSpPr>
                <p:cNvPr id="27"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28"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29"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0"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grpSp>
          <p:nvGrpSpPr>
            <p:cNvPr id="35" name="Group 34"/>
            <p:cNvGrpSpPr/>
            <p:nvPr/>
          </p:nvGrpSpPr>
          <p:grpSpPr>
            <a:xfrm>
              <a:off x="637355" y="4451960"/>
              <a:ext cx="1909177" cy="1048917"/>
              <a:chOff x="3542389" y="4968464"/>
              <a:chExt cx="1909177" cy="1048917"/>
            </a:xfrm>
          </p:grpSpPr>
          <p:grpSp>
            <p:nvGrpSpPr>
              <p:cNvPr id="36" name="Group 35"/>
              <p:cNvGrpSpPr/>
              <p:nvPr/>
            </p:nvGrpSpPr>
            <p:grpSpPr>
              <a:xfrm rot="10800000">
                <a:off x="3542389" y="4968464"/>
                <a:ext cx="1909177" cy="1048917"/>
                <a:chOff x="2531066" y="4192717"/>
                <a:chExt cx="1909177" cy="1048917"/>
              </a:xfrm>
            </p:grpSpPr>
            <p:sp>
              <p:nvSpPr>
                <p:cNvPr id="39" name="Google Shape;396;p41"/>
                <p:cNvSpPr txBox="1"/>
                <p:nvPr/>
              </p:nvSpPr>
              <p:spPr>
                <a:xfrm rot="10800000">
                  <a:off x="2531066" y="4751114"/>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sp>
              <p:nvSpPr>
                <p:cNvPr id="41" name="Google Shape;399;p41"/>
                <p:cNvSpPr txBox="1"/>
                <p:nvPr/>
              </p:nvSpPr>
              <p:spPr>
                <a:xfrm rot="10800000">
                  <a:off x="3365343" y="4520618"/>
                  <a:ext cx="1074900" cy="693000"/>
                </a:xfrm>
                <a:prstGeom prst="rect">
                  <a:avLst/>
                </a:prstGeom>
                <a:noFill/>
                <a:ln>
                  <a:noFill/>
                </a:ln>
              </p:spPr>
              <p:txBody>
                <a:bodyPr spcFirstLastPara="1" wrap="square" lIns="91425" tIns="45700" rIns="91425" bIns="45700" anchor="t" anchorCtr="0">
                  <a:noAutofit/>
                </a:bodyPr>
                <a:lstStyle/>
                <a:p>
                  <a:pPr>
                    <a:buClr>
                      <a:srgbClr val="000000"/>
                    </a:buClr>
                    <a:buSzPts val="1600"/>
                  </a:pPr>
                  <a:r>
                    <a:rPr lang="en" sz="1200" dirty="0">
                      <a:solidFill>
                        <a:srgbClr val="00B050"/>
                      </a:solidFill>
                    </a:rPr>
                    <a:t>Neutron capture event</a:t>
                  </a:r>
                  <a:endParaRPr sz="1200" dirty="0">
                    <a:solidFill>
                      <a:srgbClr val="00B050"/>
                    </a:solidFill>
                  </a:endParaRPr>
                </a:p>
              </p:txBody>
            </p:sp>
            <p:grpSp>
              <p:nvGrpSpPr>
                <p:cNvPr id="42" name="Group 41"/>
                <p:cNvGrpSpPr/>
                <p:nvPr/>
              </p:nvGrpSpPr>
              <p:grpSpPr>
                <a:xfrm>
                  <a:off x="3108280" y="4192717"/>
                  <a:ext cx="859283" cy="1048917"/>
                  <a:chOff x="3108280" y="4192717"/>
                  <a:chExt cx="859283" cy="1048917"/>
                </a:xfrm>
              </p:grpSpPr>
              <p:sp>
                <p:nvSpPr>
                  <p:cNvPr id="43" name="Google Shape;403;p41"/>
                  <p:cNvSpPr/>
                  <p:nvPr/>
                </p:nvSpPr>
                <p:spPr>
                  <a:xfrm rot="14284915">
                    <a:off x="2891953" y="4432533"/>
                    <a:ext cx="582720" cy="10308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44" name="Google Shape;404;p41"/>
                  <p:cNvSpPr/>
                  <p:nvPr/>
                </p:nvSpPr>
                <p:spPr>
                  <a:xfrm rot="20235205">
                    <a:off x="3384891" y="4547970"/>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45" name="Google Shape;405;p41"/>
                  <p:cNvSpPr/>
                  <p:nvPr/>
                </p:nvSpPr>
                <p:spPr>
                  <a:xfrm rot="7943155">
                    <a:off x="2868476" y="4898732"/>
                    <a:ext cx="582706" cy="10309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grpSp>
          <p:sp>
            <p:nvSpPr>
              <p:cNvPr id="37" name="Google Shape;396;p41"/>
              <p:cNvSpPr txBox="1"/>
              <p:nvPr/>
            </p:nvSpPr>
            <p:spPr>
              <a:xfrm>
                <a:off x="4751358" y="5435174"/>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sp>
            <p:nvSpPr>
              <p:cNvPr id="38" name="Google Shape;396;p41"/>
              <p:cNvSpPr txBox="1"/>
              <p:nvPr/>
            </p:nvSpPr>
            <p:spPr>
              <a:xfrm>
                <a:off x="4154625" y="5258277"/>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grpSp>
        <p:cxnSp>
          <p:nvCxnSpPr>
            <p:cNvPr id="46" name="Straight Arrow Connector 45">
              <a:extLst>
                <a:ext uri="{FF2B5EF4-FFF2-40B4-BE49-F238E27FC236}">
                  <a16:creationId xmlns:a16="http://schemas.microsoft.com/office/drawing/2014/main" id="{73D7830C-A001-BD49-84ED-73087B9970AF}"/>
                </a:ext>
              </a:extLst>
            </p:cNvPr>
            <p:cNvCxnSpPr>
              <a:cxnSpLocks/>
            </p:cNvCxnSpPr>
            <p:nvPr/>
          </p:nvCxnSpPr>
          <p:spPr>
            <a:xfrm flipH="1" flipV="1">
              <a:off x="1689980" y="4960059"/>
              <a:ext cx="1185804" cy="14794"/>
            </a:xfrm>
            <a:prstGeom prst="straightConnector1">
              <a:avLst/>
            </a:prstGeom>
            <a:ln w="5080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7D73DD44-2140-CB40-9906-EBF6E3DB0E74}"/>
                </a:ext>
              </a:extLst>
            </p:cNvPr>
            <p:cNvSpPr txBox="1"/>
            <p:nvPr/>
          </p:nvSpPr>
          <p:spPr>
            <a:xfrm>
              <a:off x="2223155" y="4733934"/>
              <a:ext cx="1040670" cy="253916"/>
            </a:xfrm>
            <a:prstGeom prst="rect">
              <a:avLst/>
            </a:prstGeom>
            <a:noFill/>
          </p:spPr>
          <p:txBody>
            <a:bodyPr wrap="none" rtlCol="0">
              <a:spAutoFit/>
            </a:bodyPr>
            <a:lstStyle/>
            <a:p>
              <a:r>
                <a:rPr lang="en-US" sz="1050" dirty="0">
                  <a:solidFill>
                    <a:srgbClr val="FF0000"/>
                  </a:solidFill>
                </a:rPr>
                <a:t>Neutron beam</a:t>
              </a:r>
            </a:p>
          </p:txBody>
        </p:sp>
        <p:grpSp>
          <p:nvGrpSpPr>
            <p:cNvPr id="48" name="Group 47"/>
            <p:cNvGrpSpPr/>
            <p:nvPr/>
          </p:nvGrpSpPr>
          <p:grpSpPr>
            <a:xfrm>
              <a:off x="1034246" y="4757731"/>
              <a:ext cx="996061" cy="930004"/>
              <a:chOff x="3939280" y="5274235"/>
              <a:chExt cx="996061" cy="930004"/>
            </a:xfrm>
          </p:grpSpPr>
          <p:sp>
            <p:nvSpPr>
              <p:cNvPr id="49" name="Google Shape;401;p41"/>
              <p:cNvSpPr/>
              <p:nvPr/>
            </p:nvSpPr>
            <p:spPr>
              <a:xfrm>
                <a:off x="4560230" y="5274235"/>
                <a:ext cx="61500" cy="378900"/>
              </a:xfrm>
              <a:prstGeom prst="rect">
                <a:avLst/>
              </a:prstGeom>
              <a:solidFill>
                <a:srgbClr val="FF33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50" name="TextBox 49"/>
              <p:cNvSpPr txBox="1"/>
              <p:nvPr/>
            </p:nvSpPr>
            <p:spPr>
              <a:xfrm>
                <a:off x="3939280" y="5681019"/>
                <a:ext cx="996061" cy="523220"/>
              </a:xfrm>
              <a:prstGeom prst="rect">
                <a:avLst/>
              </a:prstGeom>
              <a:noFill/>
            </p:spPr>
            <p:txBody>
              <a:bodyPr wrap="square" rtlCol="0">
                <a:spAutoFit/>
              </a:bodyPr>
              <a:lstStyle/>
              <a:p>
                <a:r>
                  <a:rPr lang="es-ES" b="1" dirty="0" err="1">
                    <a:solidFill>
                      <a:srgbClr val="FF0000"/>
                    </a:solidFill>
                  </a:rPr>
                  <a:t>Sample</a:t>
                </a:r>
                <a:r>
                  <a:rPr lang="es-ES" b="1" dirty="0">
                    <a:solidFill>
                      <a:srgbClr val="FF0000"/>
                    </a:solidFill>
                  </a:rPr>
                  <a:t> </a:t>
                </a:r>
              </a:p>
              <a:p>
                <a:r>
                  <a:rPr lang="es-ES" b="1" baseline="30000" dirty="0">
                    <a:solidFill>
                      <a:srgbClr val="FF0000"/>
                    </a:solidFill>
                  </a:rPr>
                  <a:t> 204</a:t>
                </a:r>
                <a:r>
                  <a:rPr lang="es-ES" b="1" dirty="0">
                    <a:solidFill>
                      <a:srgbClr val="FF0000"/>
                    </a:solidFill>
                  </a:rPr>
                  <a:t>Tl</a:t>
                </a:r>
              </a:p>
            </p:txBody>
          </p:sp>
        </p:grpSp>
      </p:grpSp>
      <p:sp>
        <p:nvSpPr>
          <p:cNvPr id="14" name="Right Arrow 13"/>
          <p:cNvSpPr/>
          <p:nvPr/>
        </p:nvSpPr>
        <p:spPr>
          <a:xfrm>
            <a:off x="7708907" y="1679939"/>
            <a:ext cx="420624" cy="4274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2" name="Group 1"/>
          <p:cNvGrpSpPr/>
          <p:nvPr/>
        </p:nvGrpSpPr>
        <p:grpSpPr>
          <a:xfrm>
            <a:off x="5496142" y="2514600"/>
            <a:ext cx="5171858" cy="3486150"/>
            <a:chOff x="5296190" y="2209800"/>
            <a:chExt cx="6895810" cy="4648200"/>
          </a:xfrm>
        </p:grpSpPr>
        <p:pic>
          <p:nvPicPr>
            <p:cNvPr id="7" name="Picture 2" descr="http://www.idi.mineco.gob.es/stfls/MICINN/Investigacion/IMAGENES/Piscina%20reactor%20ILL.jpg"/>
            <p:cNvPicPr>
              <a:picLocks noChangeAspect="1" noChangeArrowheads="1"/>
            </p:cNvPicPr>
            <p:nvPr/>
          </p:nvPicPr>
          <p:blipFill>
            <a:blip r:embed="rId6"/>
            <a:srcRect/>
            <a:stretch>
              <a:fillRect/>
            </a:stretch>
          </p:blipFill>
          <p:spPr bwMode="auto">
            <a:xfrm>
              <a:off x="5296190" y="2209800"/>
              <a:ext cx="6895810" cy="4648200"/>
            </a:xfrm>
            <a:prstGeom prst="rect">
              <a:avLst/>
            </a:prstGeom>
            <a:noFill/>
          </p:spPr>
        </p:pic>
        <p:pic>
          <p:nvPicPr>
            <p:cNvPr id="15" name="Google Shape;1014;p64"/>
            <p:cNvPicPr preferRelativeResize="0"/>
            <p:nvPr/>
          </p:nvPicPr>
          <p:blipFill rotWithShape="1">
            <a:blip r:embed="rId7">
              <a:alphaModFix/>
            </a:blip>
            <a:srcRect l="-7700" b="-5887"/>
            <a:stretch/>
          </p:blipFill>
          <p:spPr>
            <a:xfrm>
              <a:off x="5347976" y="5998659"/>
              <a:ext cx="954212" cy="859341"/>
            </a:xfrm>
            <a:prstGeom prst="rect">
              <a:avLst/>
            </a:prstGeom>
            <a:noFill/>
            <a:ln w="9525" cap="flat" cmpd="sng">
              <a:solidFill>
                <a:srgbClr val="0000FF"/>
              </a:solidFill>
              <a:prstDash val="solid"/>
              <a:round/>
              <a:headEnd type="none" w="sm" len="sm"/>
              <a:tailEnd type="none" w="sm" len="sm"/>
            </a:ln>
          </p:spPr>
        </p:pic>
      </p:grpSp>
      <p:pic>
        <p:nvPicPr>
          <p:cNvPr id="51" name="Picture 50"/>
          <p:cNvPicPr>
            <a:picLocks noChangeAspect="1"/>
          </p:cNvPicPr>
          <p:nvPr/>
        </p:nvPicPr>
        <p:blipFill>
          <a:blip r:embed="rId8"/>
          <a:stretch>
            <a:fillRect/>
          </a:stretch>
        </p:blipFill>
        <p:spPr>
          <a:xfrm>
            <a:off x="195784" y="2080"/>
            <a:ext cx="634818" cy="618112"/>
          </a:xfrm>
          <a:prstGeom prst="rect">
            <a:avLst/>
          </a:prstGeom>
        </p:spPr>
      </p:pic>
      <p:pic>
        <p:nvPicPr>
          <p:cNvPr id="52" name="Picture 51">
            <a:extLst>
              <a:ext uri="{FF2B5EF4-FFF2-40B4-BE49-F238E27FC236}">
                <a16:creationId xmlns:a16="http://schemas.microsoft.com/office/drawing/2014/main" id="{93DA1843-23AD-DC44-A942-0DE72F523126}"/>
              </a:ext>
            </a:extLst>
          </p:cNvPr>
          <p:cNvPicPr>
            <a:picLocks noChangeAspect="1"/>
          </p:cNvPicPr>
          <p:nvPr/>
        </p:nvPicPr>
        <p:blipFill>
          <a:blip r:embed="rId9"/>
          <a:stretch>
            <a:fillRect/>
          </a:stretch>
        </p:blipFill>
        <p:spPr>
          <a:xfrm>
            <a:off x="11047166" y="-10415"/>
            <a:ext cx="868663" cy="606817"/>
          </a:xfrm>
          <a:prstGeom prst="rect">
            <a:avLst/>
          </a:prstGeom>
        </p:spPr>
      </p:pic>
    </p:spTree>
    <p:extLst>
      <p:ext uri="{BB962C8B-B14F-4D97-AF65-F5344CB8AC3E}">
        <p14:creationId xmlns:p14="http://schemas.microsoft.com/office/powerpoint/2010/main" val="410818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childTnLst>
                                </p:cTn>
                              </p:par>
                              <p:par>
                                <p:cTn id="12" presetID="14" presetClass="entr" presetSubtype="10" fill="hold" nodeType="with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randombar(horizontal)">
                                      <p:cBhvr>
                                        <p:cTn id="14" dur="500"/>
                                        <p:tgtEl>
                                          <p:spTgt spid="2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childTnLst>
                                </p:cTn>
                              </p:par>
                            </p:childTnLst>
                          </p:cTn>
                        </p:par>
                        <p:par>
                          <p:cTn id="24" fill="hold">
                            <p:stCondLst>
                              <p:cond delay="0"/>
                            </p:stCondLst>
                            <p:childTnLst>
                              <p:par>
                                <p:cTn id="25" presetID="10" presetClass="entr" presetSubtype="0" fill="hold" grpId="0" nodeType="after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par>
                                <p:cTn id="33" presetID="1" presetClass="entr" presetSubtype="0" fill="hold" nodeType="with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811DD529-6176-8B6A-2099-ACCE452C93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3035" y="1463982"/>
            <a:ext cx="1164379" cy="1100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Google Shape;200;p2"/>
          <p:cNvPicPr preferRelativeResize="0"/>
          <p:nvPr/>
        </p:nvPicPr>
        <p:blipFill rotWithShape="1">
          <a:blip r:embed="rId3">
            <a:alphaModFix/>
          </a:blip>
          <a:srcRect l="16544" t="22048" r="7857" b="12114"/>
          <a:stretch/>
        </p:blipFill>
        <p:spPr>
          <a:xfrm>
            <a:off x="6413187" y="4198682"/>
            <a:ext cx="5502642" cy="2399361"/>
          </a:xfrm>
          <a:prstGeom prst="rect">
            <a:avLst/>
          </a:prstGeom>
          <a:noFill/>
          <a:ln>
            <a:noFill/>
          </a:ln>
        </p:spPr>
      </p:pic>
      <p:sp>
        <p:nvSpPr>
          <p:cNvPr id="32" name="TextBox 31"/>
          <p:cNvSpPr txBox="1"/>
          <p:nvPr/>
        </p:nvSpPr>
        <p:spPr bwMode="auto">
          <a:xfrm>
            <a:off x="4071481" y="672802"/>
            <a:ext cx="2457780" cy="830997"/>
          </a:xfrm>
          <a:prstGeom prst="rect">
            <a:avLst/>
          </a:prstGeom>
          <a:noFill/>
          <a:ln w="9525">
            <a:noFill/>
            <a:miter lim="800000"/>
            <a:headEnd/>
            <a:tailEnd/>
          </a:ln>
        </p:spPr>
        <p:txBody>
          <a:bodyPr wrap="square" rtlCol="0">
            <a:spAutoFit/>
          </a:bodyPr>
          <a:lstStyle/>
          <a:p>
            <a:r>
              <a:rPr lang="es-ES" sz="1600" baseline="30000" dirty="0">
                <a:solidFill>
                  <a:schemeClr val="accent2">
                    <a:lumMod val="75000"/>
                  </a:schemeClr>
                </a:solidFill>
                <a:latin typeface="+mn-lt"/>
              </a:rPr>
              <a:t>203</a:t>
            </a:r>
            <a:r>
              <a:rPr lang="es-ES" sz="1600" dirty="0">
                <a:solidFill>
                  <a:schemeClr val="accent2">
                    <a:lumMod val="75000"/>
                  </a:schemeClr>
                </a:solidFill>
                <a:latin typeface="+mn-lt"/>
              </a:rPr>
              <a:t>Tl (216 mg)</a:t>
            </a:r>
          </a:p>
          <a:p>
            <a:r>
              <a:rPr lang="es-ES" sz="1600" dirty="0">
                <a:solidFill>
                  <a:schemeClr val="accent2">
                    <a:lumMod val="75000"/>
                  </a:schemeClr>
                </a:solidFill>
                <a:latin typeface="+mn-lt"/>
              </a:rPr>
              <a:t>+</a:t>
            </a:r>
          </a:p>
          <a:p>
            <a:r>
              <a:rPr lang="es-ES" sz="1600" baseline="30000" dirty="0">
                <a:solidFill>
                  <a:schemeClr val="accent2">
                    <a:lumMod val="75000"/>
                  </a:schemeClr>
                </a:solidFill>
              </a:rPr>
              <a:t>204</a:t>
            </a:r>
            <a:r>
              <a:rPr lang="es-ES" sz="1600" dirty="0">
                <a:solidFill>
                  <a:schemeClr val="accent2">
                    <a:lumMod val="75000"/>
                  </a:schemeClr>
                </a:solidFill>
                <a:latin typeface="+mn-lt"/>
              </a:rPr>
              <a:t>Tl (9 mg)</a:t>
            </a:r>
          </a:p>
        </p:txBody>
      </p:sp>
      <p:grpSp>
        <p:nvGrpSpPr>
          <p:cNvPr id="3" name="Group 2"/>
          <p:cNvGrpSpPr/>
          <p:nvPr/>
        </p:nvGrpSpPr>
        <p:grpSpPr>
          <a:xfrm>
            <a:off x="63147" y="849992"/>
            <a:ext cx="3336740" cy="2057400"/>
            <a:chOff x="-9850" y="866677"/>
            <a:chExt cx="3336740" cy="2057400"/>
          </a:xfrm>
        </p:grpSpPr>
        <p:pic>
          <p:nvPicPr>
            <p:cNvPr id="6" name="Picture 5"/>
            <p:cNvPicPr>
              <a:picLocks noChangeAspect="1"/>
            </p:cNvPicPr>
            <p:nvPr/>
          </p:nvPicPr>
          <p:blipFill rotWithShape="1">
            <a:blip r:embed="rId4"/>
            <a:srcRect l="13580"/>
            <a:stretch/>
          </p:blipFill>
          <p:spPr>
            <a:xfrm>
              <a:off x="-9850" y="866677"/>
              <a:ext cx="3336740" cy="2057400"/>
            </a:xfrm>
            <a:prstGeom prst="rect">
              <a:avLst/>
            </a:prstGeom>
          </p:spPr>
        </p:pic>
        <p:sp>
          <p:nvSpPr>
            <p:cNvPr id="5" name="Right Arrow 4"/>
            <p:cNvSpPr/>
            <p:nvPr/>
          </p:nvSpPr>
          <p:spPr>
            <a:xfrm>
              <a:off x="1073156" y="2273039"/>
              <a:ext cx="293642" cy="218939"/>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33" name="Rectangle 32"/>
            <p:cNvSpPr/>
            <p:nvPr/>
          </p:nvSpPr>
          <p:spPr>
            <a:xfrm>
              <a:off x="366667" y="1781077"/>
              <a:ext cx="400050" cy="3429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pic>
        <p:nvPicPr>
          <p:cNvPr id="22" name="Imagen 19"/>
          <p:cNvPicPr>
            <a:picLocks noChangeAspect="1"/>
          </p:cNvPicPr>
          <p:nvPr/>
        </p:nvPicPr>
        <p:blipFill>
          <a:blip r:embed="rId5"/>
          <a:stretch>
            <a:fillRect/>
          </a:stretch>
        </p:blipFill>
        <p:spPr>
          <a:xfrm>
            <a:off x="6182352" y="1053602"/>
            <a:ext cx="5929985" cy="2826394"/>
          </a:xfrm>
          <a:prstGeom prst="rect">
            <a:avLst/>
          </a:prstGeom>
        </p:spPr>
      </p:pic>
      <p:sp>
        <p:nvSpPr>
          <p:cNvPr id="17" name="TextBox 16">
            <a:extLst>
              <a:ext uri="{FF2B5EF4-FFF2-40B4-BE49-F238E27FC236}">
                <a16:creationId xmlns:a16="http://schemas.microsoft.com/office/drawing/2014/main" id="{92AC5E2C-7140-3554-DE36-F82E970E9DD4}"/>
              </a:ext>
            </a:extLst>
          </p:cNvPr>
          <p:cNvSpPr txBox="1"/>
          <p:nvPr/>
        </p:nvSpPr>
        <p:spPr>
          <a:xfrm>
            <a:off x="1524001" y="111078"/>
            <a:ext cx="8229600" cy="44559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850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Tl (3.78y) neutron-capture at CERN </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n_TOF</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18" name="Google Shape;436;p31"/>
          <p:cNvPicPr preferRelativeResize="0"/>
          <p:nvPr/>
        </p:nvPicPr>
        <p:blipFill rotWithShape="1">
          <a:blip r:embed="rId6">
            <a:alphaModFix/>
          </a:blip>
          <a:srcRect/>
          <a:stretch/>
        </p:blipFill>
        <p:spPr>
          <a:xfrm>
            <a:off x="9336137" y="72340"/>
            <a:ext cx="1188728" cy="710183"/>
          </a:xfrm>
          <a:prstGeom prst="rect">
            <a:avLst/>
          </a:prstGeom>
          <a:noFill/>
          <a:ln>
            <a:noFill/>
          </a:ln>
        </p:spPr>
      </p:pic>
      <p:cxnSp>
        <p:nvCxnSpPr>
          <p:cNvPr id="8" name="Straight Arrow Connector 7"/>
          <p:cNvCxnSpPr/>
          <p:nvPr/>
        </p:nvCxnSpPr>
        <p:spPr>
          <a:xfrm flipH="1">
            <a:off x="3399888" y="2014237"/>
            <a:ext cx="1435336" cy="291133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3" name="Picture 22"/>
          <p:cNvPicPr>
            <a:picLocks noChangeAspect="1"/>
          </p:cNvPicPr>
          <p:nvPr/>
        </p:nvPicPr>
        <p:blipFill>
          <a:blip r:embed="rId7"/>
          <a:stretch>
            <a:fillRect/>
          </a:stretch>
        </p:blipFill>
        <p:spPr>
          <a:xfrm>
            <a:off x="195784" y="2080"/>
            <a:ext cx="634818" cy="618112"/>
          </a:xfrm>
          <a:prstGeom prst="rect">
            <a:avLst/>
          </a:prstGeom>
        </p:spPr>
      </p:pic>
      <p:pic>
        <p:nvPicPr>
          <p:cNvPr id="24" name="Picture 23">
            <a:extLst>
              <a:ext uri="{FF2B5EF4-FFF2-40B4-BE49-F238E27FC236}">
                <a16:creationId xmlns:a16="http://schemas.microsoft.com/office/drawing/2014/main" id="{93DA1843-23AD-DC44-A942-0DE72F523126}"/>
              </a:ext>
            </a:extLst>
          </p:cNvPr>
          <p:cNvPicPr>
            <a:picLocks noChangeAspect="1"/>
          </p:cNvPicPr>
          <p:nvPr/>
        </p:nvPicPr>
        <p:blipFill>
          <a:blip r:embed="rId8"/>
          <a:stretch>
            <a:fillRect/>
          </a:stretch>
        </p:blipFill>
        <p:spPr>
          <a:xfrm>
            <a:off x="11047166" y="-10415"/>
            <a:ext cx="868663" cy="606817"/>
          </a:xfrm>
          <a:prstGeom prst="rect">
            <a:avLst/>
          </a:prstGeom>
        </p:spPr>
      </p:pic>
      <p:pic>
        <p:nvPicPr>
          <p:cNvPr id="25" name="Picture 24"/>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1551" y="3137392"/>
            <a:ext cx="6358391" cy="3576351"/>
          </a:xfrm>
          <a:prstGeom prst="rect">
            <a:avLst/>
          </a:prstGeom>
        </p:spPr>
      </p:pic>
    </p:spTree>
    <p:extLst>
      <p:ext uri="{BB962C8B-B14F-4D97-AF65-F5344CB8AC3E}">
        <p14:creationId xmlns:p14="http://schemas.microsoft.com/office/powerpoint/2010/main" val="631100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259" y="1135083"/>
            <a:ext cx="2356280" cy="1976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Box 23">
            <a:extLst>
              <a:ext uri="{FF2B5EF4-FFF2-40B4-BE49-F238E27FC236}">
                <a16:creationId xmlns:a16="http://schemas.microsoft.com/office/drawing/2014/main" id="{92AC5E2C-7140-3554-DE36-F82E970E9DD4}"/>
              </a:ext>
            </a:extLst>
          </p:cNvPr>
          <p:cNvSpPr txBox="1"/>
          <p:nvPr/>
        </p:nvSpPr>
        <p:spPr>
          <a:xfrm>
            <a:off x="1524000" y="84025"/>
            <a:ext cx="6800850" cy="59855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85000" lnSpcReduction="10000"/>
          </a:bodyPr>
          <a:lstStyle/>
          <a:p>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Pb abundance determined by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Tl(</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3300" b="1"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7" name="Imagen 19"/>
          <p:cNvPicPr>
            <a:picLocks noChangeAspect="1"/>
          </p:cNvPicPr>
          <p:nvPr/>
        </p:nvPicPr>
        <p:blipFill>
          <a:blip r:embed="rId4"/>
          <a:stretch>
            <a:fillRect/>
          </a:stretch>
        </p:blipFill>
        <p:spPr>
          <a:xfrm>
            <a:off x="34691" y="4059398"/>
            <a:ext cx="3485556" cy="1661312"/>
          </a:xfrm>
          <a:prstGeom prst="rect">
            <a:avLst/>
          </a:prstGeom>
        </p:spPr>
      </p:pic>
      <p:grpSp>
        <p:nvGrpSpPr>
          <p:cNvPr id="6" name="Group 5"/>
          <p:cNvGrpSpPr/>
          <p:nvPr/>
        </p:nvGrpSpPr>
        <p:grpSpPr>
          <a:xfrm>
            <a:off x="4811129" y="992296"/>
            <a:ext cx="6670368" cy="5929308"/>
            <a:chOff x="3548452" y="1031521"/>
            <a:chExt cx="6670368" cy="5929308"/>
          </a:xfrm>
        </p:grpSpPr>
        <p:grpSp>
          <p:nvGrpSpPr>
            <p:cNvPr id="11" name="Group 10"/>
            <p:cNvGrpSpPr/>
            <p:nvPr/>
          </p:nvGrpSpPr>
          <p:grpSpPr>
            <a:xfrm>
              <a:off x="3548452" y="1031521"/>
              <a:ext cx="6670368" cy="3138692"/>
              <a:chOff x="6010231" y="3439631"/>
              <a:chExt cx="6965489" cy="2988644"/>
            </a:xfrm>
          </p:grpSpPr>
          <p:pic>
            <p:nvPicPr>
              <p:cNvPr id="15" name="Picture 2" descr="Fig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0231" y="3439631"/>
                <a:ext cx="4498827" cy="2195428"/>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p:cNvSpPr txBox="1"/>
              <p:nvPr/>
            </p:nvSpPr>
            <p:spPr bwMode="auto">
              <a:xfrm>
                <a:off x="6029707" y="5812842"/>
                <a:ext cx="6946013" cy="615433"/>
              </a:xfrm>
              <a:prstGeom prst="rect">
                <a:avLst/>
              </a:prstGeom>
              <a:noFill/>
              <a:ln w="9525">
                <a:noFill/>
                <a:miter lim="800000"/>
                <a:headEnd/>
                <a:tailEnd/>
              </a:ln>
            </p:spPr>
            <p:txBody>
              <a:bodyPr wrap="square" rtlCol="0">
                <a:spAutoFit/>
              </a:bodyPr>
              <a:lstStyle/>
              <a:p>
                <a:r>
                  <a:rPr lang="en-US" sz="1100" dirty="0">
                    <a:solidFill>
                      <a:srgbClr val="1A63A0"/>
                    </a:solidFill>
                  </a:rPr>
                  <a:t>The uncertainty arising from the </a:t>
                </a:r>
                <a:r>
                  <a:rPr lang="en-US" sz="1100" baseline="30000" dirty="0">
                    <a:solidFill>
                      <a:srgbClr val="1A63A0"/>
                    </a:solidFill>
                  </a:rPr>
                  <a:t>204</a:t>
                </a:r>
                <a:r>
                  <a:rPr lang="en-US" sz="1100" dirty="0">
                    <a:solidFill>
                      <a:srgbClr val="1A63A0"/>
                    </a:solidFill>
                  </a:rPr>
                  <a:t>Tl(n,𝛾) cross section on the 𝑠-process </a:t>
                </a:r>
                <a:r>
                  <a:rPr lang="en-US" dirty="0">
                    <a:solidFill>
                      <a:srgbClr val="1A63A0"/>
                    </a:solidFill>
                  </a:rPr>
                  <a:t>abundance</a:t>
                </a:r>
                <a:r>
                  <a:rPr lang="en-US" sz="1100" dirty="0">
                    <a:solidFill>
                      <a:srgbClr val="1A63A0"/>
                    </a:solidFill>
                  </a:rPr>
                  <a:t> of  </a:t>
                </a:r>
                <a:r>
                  <a:rPr lang="en-US" sz="1100" baseline="30000" dirty="0">
                    <a:solidFill>
                      <a:srgbClr val="1A63A0"/>
                    </a:solidFill>
                  </a:rPr>
                  <a:t>204</a:t>
                </a:r>
                <a:r>
                  <a:rPr lang="en-US" sz="1100" dirty="0">
                    <a:solidFill>
                      <a:srgbClr val="1A63A0"/>
                    </a:solidFill>
                  </a:rPr>
                  <a:t>Pb has been </a:t>
                </a:r>
                <a:r>
                  <a:rPr lang="en-US" sz="1100" dirty="0">
                    <a:solidFill>
                      <a:srgbClr val="FF0000"/>
                    </a:solidFill>
                  </a:rPr>
                  <a:t>reduced from ∼30% down to </a:t>
                </a:r>
                <a:r>
                  <a:rPr lang="en-US" sz="1100" b="1" dirty="0">
                    <a:solidFill>
                      <a:srgbClr val="FF0000"/>
                    </a:solidFill>
                  </a:rPr>
                  <a:t>+8%/−6%</a:t>
                </a:r>
                <a:r>
                  <a:rPr lang="en-US" sz="1100" dirty="0">
                    <a:solidFill>
                      <a:srgbClr val="FF0000"/>
                    </a:solidFill>
                  </a:rPr>
                  <a:t>, </a:t>
                </a:r>
                <a:r>
                  <a:rPr lang="en-US" sz="1100" dirty="0">
                    <a:solidFill>
                      <a:srgbClr val="1A63A0"/>
                    </a:solidFill>
                  </a:rPr>
                  <a:t>and the 𝑠-process calculations are in agreement with K. </a:t>
                </a:r>
                <a:r>
                  <a:rPr lang="en-US" sz="1100" dirty="0" err="1">
                    <a:solidFill>
                      <a:srgbClr val="1A63A0"/>
                    </a:solidFill>
                  </a:rPr>
                  <a:t>Lodders</a:t>
                </a:r>
                <a:r>
                  <a:rPr lang="en-US" sz="1100" dirty="0">
                    <a:solidFill>
                      <a:srgbClr val="1A63A0"/>
                    </a:solidFill>
                  </a:rPr>
                  <a:t> in 2021.</a:t>
                </a:r>
              </a:p>
            </p:txBody>
          </p:sp>
        </p:grpSp>
        <p:pic>
          <p:nvPicPr>
            <p:cNvPr id="19" name="Picture 2" descr="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120833" y="1613370"/>
              <a:ext cx="812016" cy="520139"/>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4" descr="Logo"/>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20833" y="2404328"/>
              <a:ext cx="915341" cy="221666"/>
            </a:xfrm>
            <a:prstGeom prst="rect">
              <a:avLst/>
            </a:prstGeom>
            <a:noFill/>
            <a:extLst>
              <a:ext uri="{909E8E84-426E-40DD-AFC4-6F175D3DCCD1}">
                <a14:hiddenFill xmlns:a14="http://schemas.microsoft.com/office/drawing/2010/main">
                  <a:solidFill>
                    <a:srgbClr val="FFFFFF"/>
                  </a:solidFill>
                </a14:hiddenFill>
              </a:ext>
            </a:extLst>
          </p:spPr>
        </p:pic>
        <p:sp>
          <p:nvSpPr>
            <p:cNvPr id="21" name="Oval 20"/>
            <p:cNvSpPr/>
            <p:nvPr/>
          </p:nvSpPr>
          <p:spPr>
            <a:xfrm>
              <a:off x="7263714" y="1613370"/>
              <a:ext cx="577477" cy="72341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pic>
          <p:nvPicPr>
            <p:cNvPr id="30722" name="Picture 2" descr="Solar System – Earth-log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85387" y="4981899"/>
              <a:ext cx="2355804" cy="15560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36742" y="4071121"/>
              <a:ext cx="5128475" cy="738664"/>
            </a:xfrm>
            <a:prstGeom prst="rect">
              <a:avLst/>
            </a:prstGeom>
            <a:noFill/>
          </p:spPr>
          <p:txBody>
            <a:bodyPr wrap="square" rtlCol="0">
              <a:spAutoFit/>
            </a:bodyPr>
            <a:lstStyle/>
            <a:p>
              <a:r>
                <a:rPr lang="es-ES" baseline="30000" dirty="0">
                  <a:solidFill>
                    <a:srgbClr val="1A63A0"/>
                  </a:solidFill>
                  <a:sym typeface="Wingdings" panose="05000000000000000000" pitchFamily="2" charset="2"/>
                </a:rPr>
                <a:t>204</a:t>
              </a:r>
              <a:r>
                <a:rPr lang="es-ES" dirty="0">
                  <a:solidFill>
                    <a:srgbClr val="1A63A0"/>
                  </a:solidFill>
                  <a:sym typeface="Wingdings" panose="05000000000000000000" pitchFamily="2" charset="2"/>
                </a:rPr>
                <a:t>Pb </a:t>
              </a:r>
              <a:r>
                <a:rPr lang="es-ES" dirty="0" err="1">
                  <a:solidFill>
                    <a:srgbClr val="1A63A0"/>
                  </a:solidFill>
                  <a:sym typeface="Wingdings" panose="05000000000000000000" pitchFamily="2" charset="2"/>
                </a:rPr>
                <a:t>abundance</a:t>
              </a:r>
              <a:r>
                <a:rPr lang="es-ES" dirty="0">
                  <a:solidFill>
                    <a:srgbClr val="1A63A0"/>
                  </a:solidFill>
                  <a:sym typeface="Wingdings" panose="05000000000000000000" pitchFamily="2" charset="2"/>
                </a:rPr>
                <a:t> of </a:t>
              </a:r>
              <a:r>
                <a:rPr lang="es-ES" dirty="0" err="1">
                  <a:solidFill>
                    <a:srgbClr val="1A63A0"/>
                  </a:solidFill>
                  <a:sym typeface="Wingdings" panose="05000000000000000000" pitchFamily="2" charset="2"/>
                </a:rPr>
                <a:t>pure</a:t>
              </a:r>
              <a:r>
                <a:rPr lang="es-ES" dirty="0">
                  <a:solidFill>
                    <a:srgbClr val="1A63A0"/>
                  </a:solidFill>
                  <a:sym typeface="Wingdings" panose="05000000000000000000" pitchFamily="2" charset="2"/>
                </a:rPr>
                <a:t> s-</a:t>
              </a:r>
              <a:r>
                <a:rPr lang="es-ES" dirty="0" err="1">
                  <a:solidFill>
                    <a:srgbClr val="1A63A0"/>
                  </a:solidFill>
                  <a:sym typeface="Wingdings" panose="05000000000000000000" pitchFamily="2" charset="2"/>
                </a:rPr>
                <a:t>process</a:t>
              </a:r>
              <a:r>
                <a:rPr lang="es-ES" dirty="0">
                  <a:solidFill>
                    <a:srgbClr val="1A63A0"/>
                  </a:solidFill>
                  <a:sym typeface="Wingdings" panose="05000000000000000000" pitchFamily="2" charset="2"/>
                </a:rPr>
                <a:t> </a:t>
              </a:r>
              <a:r>
                <a:rPr lang="es-ES" dirty="0" err="1">
                  <a:solidFill>
                    <a:srgbClr val="1A63A0"/>
                  </a:solidFill>
                  <a:sym typeface="Wingdings" panose="05000000000000000000" pitchFamily="2" charset="2"/>
                </a:rPr>
                <a:t>origin</a:t>
              </a:r>
              <a:r>
                <a:rPr lang="es-ES" dirty="0">
                  <a:solidFill>
                    <a:srgbClr val="1A63A0"/>
                  </a:solidFill>
                  <a:sym typeface="Wingdings" panose="05000000000000000000" pitchFamily="2" charset="2"/>
                </a:rPr>
                <a:t>:</a:t>
              </a:r>
            </a:p>
            <a:p>
              <a:r>
                <a:rPr lang="es-ES" dirty="0">
                  <a:solidFill>
                    <a:srgbClr val="1A63A0"/>
                  </a:solidFill>
                  <a:sym typeface="Wingdings" panose="05000000000000000000" pitchFamily="2" charset="2"/>
                </a:rPr>
                <a:t></a:t>
              </a:r>
              <a:r>
                <a:rPr lang="es-ES" dirty="0">
                  <a:solidFill>
                    <a:srgbClr val="1A63A0"/>
                  </a:solidFill>
                </a:rPr>
                <a:t>No </a:t>
              </a:r>
              <a:r>
                <a:rPr lang="es-ES" dirty="0" err="1">
                  <a:solidFill>
                    <a:srgbClr val="1A63A0"/>
                  </a:solidFill>
                </a:rPr>
                <a:t>need</a:t>
              </a:r>
              <a:r>
                <a:rPr lang="es-ES" dirty="0">
                  <a:solidFill>
                    <a:srgbClr val="1A63A0"/>
                  </a:solidFill>
                </a:rPr>
                <a:t> </a:t>
              </a:r>
              <a:r>
                <a:rPr lang="es-ES" dirty="0" err="1">
                  <a:solidFill>
                    <a:srgbClr val="1A63A0"/>
                  </a:solidFill>
                </a:rPr>
                <a:t>for</a:t>
              </a:r>
              <a:r>
                <a:rPr lang="es-ES" dirty="0">
                  <a:solidFill>
                    <a:srgbClr val="1A63A0"/>
                  </a:solidFill>
                </a:rPr>
                <a:t> </a:t>
              </a:r>
              <a:r>
                <a:rPr lang="es-ES" dirty="0" err="1">
                  <a:solidFill>
                    <a:srgbClr val="1A63A0"/>
                  </a:solidFill>
                </a:rPr>
                <a:t>fractionation</a:t>
              </a:r>
              <a:r>
                <a:rPr lang="es-ES" dirty="0">
                  <a:solidFill>
                    <a:srgbClr val="1A63A0"/>
                  </a:solidFill>
                </a:rPr>
                <a:t> </a:t>
              </a:r>
              <a:r>
                <a:rPr lang="es-ES" dirty="0" err="1">
                  <a:solidFill>
                    <a:srgbClr val="1A63A0"/>
                  </a:solidFill>
                </a:rPr>
                <a:t>mechanisms</a:t>
              </a:r>
              <a:r>
                <a:rPr lang="es-ES" dirty="0">
                  <a:solidFill>
                    <a:srgbClr val="1A63A0"/>
                  </a:solidFill>
                </a:rPr>
                <a:t> in </a:t>
              </a:r>
              <a:r>
                <a:rPr lang="es-ES" dirty="0" err="1">
                  <a:solidFill>
                    <a:srgbClr val="1A63A0"/>
                  </a:solidFill>
                </a:rPr>
                <a:t>early</a:t>
              </a:r>
              <a:r>
                <a:rPr lang="es-ES" dirty="0">
                  <a:solidFill>
                    <a:srgbClr val="1A63A0"/>
                  </a:solidFill>
                </a:rPr>
                <a:t> Solar </a:t>
              </a:r>
              <a:r>
                <a:rPr lang="es-ES" dirty="0" err="1">
                  <a:solidFill>
                    <a:srgbClr val="1A63A0"/>
                  </a:solidFill>
                </a:rPr>
                <a:t>system</a:t>
              </a:r>
              <a:endParaRPr lang="es-ES" dirty="0">
                <a:solidFill>
                  <a:srgbClr val="1A63A0"/>
                </a:solidFill>
              </a:endParaRPr>
            </a:p>
            <a:p>
              <a:r>
                <a:rPr lang="es-ES" dirty="0">
                  <a:solidFill>
                    <a:srgbClr val="1A63A0"/>
                  </a:solidFill>
                  <a:sym typeface="Wingdings" panose="05000000000000000000" pitchFamily="2" charset="2"/>
                </a:rPr>
                <a:t></a:t>
              </a:r>
              <a:r>
                <a:rPr lang="es-ES" dirty="0">
                  <a:solidFill>
                    <a:srgbClr val="1A63A0"/>
                  </a:solidFill>
                </a:rPr>
                <a:t>No </a:t>
              </a:r>
              <a:r>
                <a:rPr lang="es-ES" dirty="0" err="1">
                  <a:solidFill>
                    <a:srgbClr val="1A63A0"/>
                  </a:solidFill>
                </a:rPr>
                <a:t>need</a:t>
              </a:r>
              <a:r>
                <a:rPr lang="es-ES" dirty="0">
                  <a:solidFill>
                    <a:srgbClr val="1A63A0"/>
                  </a:solidFill>
                </a:rPr>
                <a:t> </a:t>
              </a:r>
              <a:r>
                <a:rPr lang="es-ES" dirty="0" err="1">
                  <a:solidFill>
                    <a:srgbClr val="1A63A0"/>
                  </a:solidFill>
                </a:rPr>
                <a:t>for</a:t>
              </a:r>
              <a:r>
                <a:rPr lang="es-ES" dirty="0">
                  <a:solidFill>
                    <a:srgbClr val="1A63A0"/>
                  </a:solidFill>
                </a:rPr>
                <a:t> </a:t>
              </a:r>
              <a:r>
                <a:rPr lang="es-ES" dirty="0" err="1">
                  <a:solidFill>
                    <a:srgbClr val="1A63A0"/>
                  </a:solidFill>
                </a:rPr>
                <a:t>invoking</a:t>
              </a:r>
              <a:r>
                <a:rPr lang="es-ES" dirty="0">
                  <a:solidFill>
                    <a:srgbClr val="1A63A0"/>
                  </a:solidFill>
                </a:rPr>
                <a:t> gamma-</a:t>
              </a:r>
              <a:r>
                <a:rPr lang="es-ES" dirty="0" err="1">
                  <a:solidFill>
                    <a:srgbClr val="1A63A0"/>
                  </a:solidFill>
                </a:rPr>
                <a:t>process</a:t>
              </a:r>
              <a:r>
                <a:rPr lang="es-ES" dirty="0">
                  <a:solidFill>
                    <a:srgbClr val="1A63A0"/>
                  </a:solidFill>
                </a:rPr>
                <a:t> </a:t>
              </a:r>
              <a:r>
                <a:rPr lang="es-ES" dirty="0" err="1">
                  <a:solidFill>
                    <a:srgbClr val="1A63A0"/>
                  </a:solidFill>
                </a:rPr>
                <a:t>contributions</a:t>
              </a:r>
              <a:endParaRPr lang="es-ES" dirty="0">
                <a:solidFill>
                  <a:srgbClr val="1A63A0"/>
                </a:solidFill>
              </a:endParaRPr>
            </a:p>
          </p:txBody>
        </p:sp>
        <p:sp>
          <p:nvSpPr>
            <p:cNvPr id="3" name="Lightning Bolt 2"/>
            <p:cNvSpPr/>
            <p:nvPr/>
          </p:nvSpPr>
          <p:spPr>
            <a:xfrm>
              <a:off x="6224743" y="4877528"/>
              <a:ext cx="662574" cy="2083301"/>
            </a:xfrm>
            <a:prstGeom prst="lightningBol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30724" name="Picture 4" descr="Grains of Sand from Core-Collapse Supernova Found in Meteorites"/>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01128" y="4981899"/>
              <a:ext cx="2118242" cy="1556071"/>
            </a:xfrm>
            <a:prstGeom prst="rect">
              <a:avLst/>
            </a:prstGeom>
            <a:noFill/>
            <a:extLst>
              <a:ext uri="{909E8E84-426E-40DD-AFC4-6F175D3DCCD1}">
                <a14:hiddenFill xmlns:a14="http://schemas.microsoft.com/office/drawing/2010/main">
                  <a:solidFill>
                    <a:srgbClr val="FFFFFF"/>
                  </a:solidFill>
                </a14:hiddenFill>
              </a:ext>
            </a:extLst>
          </p:spPr>
        </p:pic>
        <p:sp>
          <p:nvSpPr>
            <p:cNvPr id="4" name="Cross 3"/>
            <p:cNvSpPr/>
            <p:nvPr/>
          </p:nvSpPr>
          <p:spPr>
            <a:xfrm rot="19001113">
              <a:off x="8572104" y="5159528"/>
              <a:ext cx="1093123" cy="1069848"/>
            </a:xfrm>
            <a:prstGeom prst="plus">
              <a:avLst>
                <a:gd name="adj" fmla="val 4173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 name="TextBox 4"/>
            <p:cNvSpPr txBox="1"/>
            <p:nvPr/>
          </p:nvSpPr>
          <p:spPr>
            <a:xfrm>
              <a:off x="5485387" y="6619489"/>
              <a:ext cx="1790915" cy="307777"/>
            </a:xfrm>
            <a:prstGeom prst="rect">
              <a:avLst/>
            </a:prstGeom>
            <a:noFill/>
          </p:spPr>
          <p:txBody>
            <a:bodyPr wrap="square" rtlCol="0">
              <a:spAutoFit/>
            </a:bodyPr>
            <a:lstStyle/>
            <a:p>
              <a:r>
                <a:rPr lang="es-ES" dirty="0"/>
                <a:t>G. </a:t>
              </a:r>
              <a:r>
                <a:rPr lang="es-ES" dirty="0" err="1"/>
                <a:t>Gonzalez</a:t>
              </a:r>
              <a:r>
                <a:rPr lang="es-ES" dirty="0"/>
                <a:t> 2014</a:t>
              </a:r>
            </a:p>
          </p:txBody>
        </p:sp>
        <p:sp>
          <p:nvSpPr>
            <p:cNvPr id="23" name="TextBox 22"/>
            <p:cNvSpPr txBox="1"/>
            <p:nvPr/>
          </p:nvSpPr>
          <p:spPr>
            <a:xfrm>
              <a:off x="8049259" y="6619488"/>
              <a:ext cx="1790915" cy="307777"/>
            </a:xfrm>
            <a:prstGeom prst="rect">
              <a:avLst/>
            </a:prstGeom>
            <a:noFill/>
          </p:spPr>
          <p:txBody>
            <a:bodyPr wrap="square" rtlCol="0">
              <a:spAutoFit/>
            </a:bodyPr>
            <a:lstStyle/>
            <a:p>
              <a:r>
                <a:rPr lang="es-ES" dirty="0" err="1"/>
                <a:t>M.Pignatari</a:t>
              </a:r>
              <a:r>
                <a:rPr lang="es-ES" dirty="0"/>
                <a:t>+ 2016</a:t>
              </a:r>
            </a:p>
          </p:txBody>
        </p:sp>
      </p:grpSp>
      <p:sp>
        <p:nvSpPr>
          <p:cNvPr id="26" name="Plus 25"/>
          <p:cNvSpPr/>
          <p:nvPr/>
        </p:nvSpPr>
        <p:spPr>
          <a:xfrm>
            <a:off x="1146780" y="3102231"/>
            <a:ext cx="821094" cy="927525"/>
          </a:xfrm>
          <a:prstGeom prst="mathPlus">
            <a:avLst>
              <a:gd name="adj1" fmla="val 988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9" name="Equal 28"/>
          <p:cNvSpPr/>
          <p:nvPr/>
        </p:nvSpPr>
        <p:spPr>
          <a:xfrm>
            <a:off x="3494441" y="3117444"/>
            <a:ext cx="867747" cy="766349"/>
          </a:xfrm>
          <a:prstGeom prst="mathEqual">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pic>
        <p:nvPicPr>
          <p:cNvPr id="28" name="Picture 27"/>
          <p:cNvPicPr>
            <a:picLocks noChangeAspect="1"/>
          </p:cNvPicPr>
          <p:nvPr/>
        </p:nvPicPr>
        <p:blipFill>
          <a:blip r:embed="rId10"/>
          <a:stretch>
            <a:fillRect/>
          </a:stretch>
        </p:blipFill>
        <p:spPr>
          <a:xfrm>
            <a:off x="195784" y="2080"/>
            <a:ext cx="634818" cy="618112"/>
          </a:xfrm>
          <a:prstGeom prst="rect">
            <a:avLst/>
          </a:prstGeom>
        </p:spPr>
      </p:pic>
      <p:pic>
        <p:nvPicPr>
          <p:cNvPr id="30" name="Picture 29">
            <a:extLst>
              <a:ext uri="{FF2B5EF4-FFF2-40B4-BE49-F238E27FC236}">
                <a16:creationId xmlns:a16="http://schemas.microsoft.com/office/drawing/2014/main" id="{93DA1843-23AD-DC44-A942-0DE72F523126}"/>
              </a:ext>
            </a:extLst>
          </p:cNvPr>
          <p:cNvPicPr>
            <a:picLocks noChangeAspect="1"/>
          </p:cNvPicPr>
          <p:nvPr/>
        </p:nvPicPr>
        <p:blipFill>
          <a:blip r:embed="rId11"/>
          <a:stretch>
            <a:fillRect/>
          </a:stretch>
        </p:blipFill>
        <p:spPr>
          <a:xfrm>
            <a:off x="11047166" y="-10415"/>
            <a:ext cx="868663" cy="606817"/>
          </a:xfrm>
          <a:prstGeom prst="rect">
            <a:avLst/>
          </a:prstGeom>
        </p:spPr>
      </p:pic>
      <p:sp>
        <p:nvSpPr>
          <p:cNvPr id="31" name="TextBox 25">
            <a:extLst>
              <a:ext uri="{FF2B5EF4-FFF2-40B4-BE49-F238E27FC236}">
                <a16:creationId xmlns:a16="http://schemas.microsoft.com/office/drawing/2014/main" id="{8E35CDB0-6A0F-4523-99E8-2FE140C7610C}"/>
              </a:ext>
            </a:extLst>
          </p:cNvPr>
          <p:cNvSpPr txBox="1"/>
          <p:nvPr/>
        </p:nvSpPr>
        <p:spPr>
          <a:xfrm>
            <a:off x="195784" y="5750352"/>
            <a:ext cx="5086079" cy="923330"/>
          </a:xfrm>
          <a:prstGeom prst="rect">
            <a:avLst/>
          </a:prstGeom>
          <a:solidFill>
            <a:schemeClr val="bg1">
              <a:lumMod val="85000"/>
            </a:schemeClr>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latin typeface="AdvOT483a8203"/>
              </a:rPr>
              <a:t>A Casanovas-</a:t>
            </a:r>
            <a:r>
              <a:rPr lang="en-GB" dirty="0" err="1">
                <a:latin typeface="AdvOT483a8203"/>
              </a:rPr>
              <a:t>Hoste</a:t>
            </a:r>
            <a:r>
              <a:rPr lang="en-GB" dirty="0">
                <a:latin typeface="AdvOT483a8203"/>
              </a:rPr>
              <a:t> </a:t>
            </a:r>
            <a:r>
              <a:rPr lang="en-GB" i="1" dirty="0">
                <a:latin typeface="AdvOT483a8203"/>
              </a:rPr>
              <a:t>et al.</a:t>
            </a:r>
            <a:r>
              <a:rPr lang="en-GB" dirty="0">
                <a:latin typeface="AdvOT483a8203"/>
              </a:rPr>
              <a:t> (</a:t>
            </a:r>
            <a:r>
              <a:rPr lang="en-GB" dirty="0" err="1">
                <a:latin typeface="AdvOT483a8203"/>
              </a:rPr>
              <a:t>n_TOF</a:t>
            </a:r>
            <a:r>
              <a:rPr lang="en-GB" dirty="0">
                <a:latin typeface="AdvOT483a8203"/>
              </a:rPr>
              <a:t>)</a:t>
            </a:r>
          </a:p>
          <a:p>
            <a:r>
              <a:rPr lang="en-GB" dirty="0">
                <a:latin typeface="AdvOT483a8203"/>
              </a:rPr>
              <a:t>Physical Review Letters </a:t>
            </a:r>
            <a:r>
              <a:rPr lang="en-GB" b="1" dirty="0">
                <a:latin typeface="AdvOT483a8203"/>
              </a:rPr>
              <a:t>133</a:t>
            </a:r>
            <a:r>
              <a:rPr lang="en-GB" dirty="0">
                <a:latin typeface="AdvOT483a8203"/>
              </a:rPr>
              <a:t>, 052702 (2024)</a:t>
            </a:r>
          </a:p>
          <a:p>
            <a:r>
              <a:rPr lang="en-GB" dirty="0">
                <a:latin typeface="AdvOT483a8203"/>
              </a:rPr>
              <a:t>DOI: </a:t>
            </a:r>
            <a:r>
              <a:rPr lang="en-GB" dirty="0">
                <a:latin typeface="AdvOT483a8203"/>
                <a:hlinkClick r:id="rId12"/>
              </a:rPr>
              <a:t>10.1103/PhysRevLett.133.052702 </a:t>
            </a:r>
            <a:endParaRPr lang="en-GB" dirty="0"/>
          </a:p>
        </p:txBody>
      </p:sp>
      <p:sp>
        <p:nvSpPr>
          <p:cNvPr id="32" name="TextBox 31"/>
          <p:cNvSpPr txBox="1"/>
          <p:nvPr/>
        </p:nvSpPr>
        <p:spPr bwMode="auto">
          <a:xfrm>
            <a:off x="10424177" y="1087840"/>
            <a:ext cx="1487120" cy="338554"/>
          </a:xfrm>
          <a:prstGeom prst="rect">
            <a:avLst/>
          </a:prstGeom>
          <a:noFill/>
          <a:ln w="9525">
            <a:noFill/>
            <a:miter lim="800000"/>
            <a:headEnd/>
            <a:tailEnd/>
          </a:ln>
        </p:spPr>
        <p:txBody>
          <a:bodyPr wrap="square" rtlCol="0">
            <a:spAutoFit/>
          </a:bodyPr>
          <a:lstStyle/>
          <a:p>
            <a:r>
              <a:rPr lang="es-ES" sz="1600" dirty="0">
                <a:solidFill>
                  <a:srgbClr val="0070C0"/>
                </a:solidFill>
                <a:latin typeface="+mn-lt"/>
              </a:rPr>
              <a:t>CI-</a:t>
            </a:r>
            <a:r>
              <a:rPr lang="es-ES" sz="1600" dirty="0" err="1">
                <a:solidFill>
                  <a:srgbClr val="0070C0"/>
                </a:solidFill>
                <a:latin typeface="+mn-lt"/>
              </a:rPr>
              <a:t>Chondrites</a:t>
            </a:r>
            <a:endParaRPr lang="es-ES" sz="1600" dirty="0">
              <a:solidFill>
                <a:srgbClr val="0070C0"/>
              </a:solidFill>
              <a:latin typeface="+mn-lt"/>
            </a:endParaRPr>
          </a:p>
        </p:txBody>
      </p:sp>
      <p:pic>
        <p:nvPicPr>
          <p:cNvPr id="33" name="Picture 2" descr="https://upload.wikimedia.org/wikipedia/commons/thumb/c/c7/M%C3%A9t%C3%A9orite_Orgueil%2C_exposition_M%C3%A9t%C3%A9orites%2C_Mus%C3%A9um_national_d%27histoire_naturelle_de_Paris.jpg/330px-M%C3%A9t%C3%A9orite_Orgueil%2C_exposition_M%C3%A9t%C3%A9orites%2C_Mus%C3%A9um_national_d%27histoire_naturelle_de_Paris.jpg"/>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b="10745"/>
          <a:stretch/>
        </p:blipFill>
        <p:spPr bwMode="auto">
          <a:xfrm>
            <a:off x="10496077" y="1426394"/>
            <a:ext cx="1246743" cy="1483717"/>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p:cNvSpPr txBox="1"/>
          <p:nvPr/>
        </p:nvSpPr>
        <p:spPr bwMode="auto">
          <a:xfrm>
            <a:off x="10396101" y="2810922"/>
            <a:ext cx="1980542" cy="400110"/>
          </a:xfrm>
          <a:prstGeom prst="rect">
            <a:avLst/>
          </a:prstGeom>
          <a:noFill/>
          <a:ln w="9525">
            <a:noFill/>
            <a:miter lim="800000"/>
            <a:headEnd/>
            <a:tailEnd/>
          </a:ln>
        </p:spPr>
        <p:txBody>
          <a:bodyPr wrap="square" rtlCol="0">
            <a:spAutoFit/>
          </a:bodyPr>
          <a:lstStyle/>
          <a:p>
            <a:r>
              <a:rPr lang="es-ES" sz="1000" dirty="0" err="1">
                <a:solidFill>
                  <a:srgbClr val="0070C0"/>
                </a:solidFill>
                <a:latin typeface="+mn-lt"/>
              </a:rPr>
              <a:t>Lodders</a:t>
            </a:r>
            <a:r>
              <a:rPr lang="es-ES" sz="1000" dirty="0">
                <a:solidFill>
                  <a:srgbClr val="0070C0"/>
                </a:solidFill>
                <a:latin typeface="+mn-lt"/>
              </a:rPr>
              <a:t>, </a:t>
            </a:r>
            <a:r>
              <a:rPr lang="it-IT" sz="1000" dirty="0">
                <a:solidFill>
                  <a:srgbClr val="0070C0"/>
                </a:solidFill>
                <a:latin typeface="+mn-lt"/>
              </a:rPr>
              <a:t>Space Sci. Rev. 217 (2021)</a:t>
            </a:r>
            <a:endParaRPr lang="es-ES" sz="1000" dirty="0">
              <a:solidFill>
                <a:srgbClr val="0070C0"/>
              </a:solidFill>
              <a:latin typeface="+mn-lt"/>
            </a:endParaRPr>
          </a:p>
        </p:txBody>
      </p:sp>
      <p:pic>
        <p:nvPicPr>
          <p:cNvPr id="35" name="Picture 2" descr="Adrià Casanovas Hoste - Universitat Politècnica de Catalunya | LinkedIn"/>
          <p:cNvPicPr>
            <a:picLocks noChangeAspect="1" noChangeArrowheads="1"/>
          </p:cNvPicPr>
          <p:nvPr/>
        </p:nvPicPr>
        <p:blipFill rotWithShape="1">
          <a:blip r:embed="rId14">
            <a:extLst>
              <a:ext uri="{28A0092B-C50C-407E-A947-70E740481C1C}">
                <a14:useLocalDpi xmlns:a14="http://schemas.microsoft.com/office/drawing/2010/main" val="0"/>
              </a:ext>
            </a:extLst>
          </a:blip>
          <a:srcRect l="17745" t="15238" r="15694"/>
          <a:stretch/>
        </p:blipFill>
        <p:spPr bwMode="auto">
          <a:xfrm>
            <a:off x="3706314" y="4320454"/>
            <a:ext cx="951894" cy="1212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0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352524" y="1751942"/>
            <a:ext cx="9990221" cy="156331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pPr algn="ct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Measuring  Neutron capture on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79</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Se (200 </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ky</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to ‘measure’ temperature in Red Giant stars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5" name="Picture 2" descr="http://www.messagetoeagle.com/images/disruptedstarcasA.jpg"/>
          <p:cNvPicPr>
            <a:picLocks noChangeAspect="1" noChangeArrowheads="1"/>
          </p:cNvPicPr>
          <p:nvPr/>
        </p:nvPicPr>
        <p:blipFill>
          <a:blip r:embed="rId2"/>
          <a:srcRect l="1853" t="1932" r="51413" b="4346"/>
          <a:stretch>
            <a:fillRect/>
          </a:stretch>
        </p:blipFill>
        <p:spPr bwMode="auto">
          <a:xfrm>
            <a:off x="4572657" y="3640693"/>
            <a:ext cx="2926960" cy="2817432"/>
          </a:xfrm>
          <a:prstGeom prst="ellipse">
            <a:avLst/>
          </a:prstGeom>
          <a:ln>
            <a:noFill/>
          </a:ln>
          <a:effectLst>
            <a:softEdge rad="112500"/>
          </a:effectLst>
        </p:spPr>
      </p:pic>
      <p:graphicFrame>
        <p:nvGraphicFramePr>
          <p:cNvPr id="6" name="Object 43"/>
          <p:cNvGraphicFramePr>
            <a:graphicFrameLocks noChangeAspect="1"/>
          </p:cNvGraphicFramePr>
          <p:nvPr>
            <p:extLst>
              <p:ext uri="{D42A27DB-BD31-4B8C-83A1-F6EECF244321}">
                <p14:modId xmlns:p14="http://schemas.microsoft.com/office/powerpoint/2010/main" val="2559296259"/>
              </p:ext>
            </p:extLst>
          </p:nvPr>
        </p:nvGraphicFramePr>
        <p:xfrm>
          <a:off x="6447518" y="3252152"/>
          <a:ext cx="1282620" cy="1477478"/>
        </p:xfrm>
        <a:graphic>
          <a:graphicData uri="http://schemas.openxmlformats.org/presentationml/2006/ole">
            <mc:AlternateContent xmlns:mc="http://schemas.openxmlformats.org/markup-compatibility/2006">
              <mc:Choice xmlns:v="urn:schemas-microsoft-com:vml" Requires="v">
                <p:oleObj name="Photo Editor Photo" r:id="rId3" imgW="819048" imgH="1104762" progId="">
                  <p:embed/>
                </p:oleObj>
              </mc:Choice>
              <mc:Fallback>
                <p:oleObj name="Photo Editor Photo" r:id="rId3" imgW="819048" imgH="1104762" progId="">
                  <p:embed/>
                  <p:pic>
                    <p:nvPicPr>
                      <p:cNvPr id="71" name="Object 4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7518" y="3252152"/>
                        <a:ext cx="1282620" cy="1477478"/>
                      </a:xfrm>
                      <a:prstGeom prst="rect">
                        <a:avLst/>
                      </a:prstGeom>
                      <a:noFill/>
                      <a:ln>
                        <a:noFill/>
                      </a:ln>
                      <a:effectLst/>
                    </p:spPr>
                  </p:pic>
                </p:oleObj>
              </mc:Fallback>
            </mc:AlternateContent>
          </a:graphicData>
        </a:graphic>
      </p:graphicFrame>
      <p:pic>
        <p:nvPicPr>
          <p:cNvPr id="9" name="Google Shape;1647;p80"/>
          <p:cNvPicPr preferRelativeResize="0"/>
          <p:nvPr/>
        </p:nvPicPr>
        <p:blipFill rotWithShape="1">
          <a:blip r:embed="rId5">
            <a:alphaModFix/>
          </a:blip>
          <a:srcRect l="5644" t="15350" r="10101" b="12851"/>
          <a:stretch/>
        </p:blipFill>
        <p:spPr>
          <a:xfrm>
            <a:off x="10534810" y="5732289"/>
            <a:ext cx="1385020" cy="791405"/>
          </a:xfrm>
          <a:prstGeom prst="rect">
            <a:avLst/>
          </a:prstGeom>
          <a:noFill/>
          <a:ln>
            <a:noFill/>
          </a:ln>
        </p:spPr>
      </p:pic>
    </p:spTree>
    <p:extLst>
      <p:ext uri="{BB962C8B-B14F-4D97-AF65-F5344CB8AC3E}">
        <p14:creationId xmlns:p14="http://schemas.microsoft.com/office/powerpoint/2010/main" val="8193899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 name="Picture 2" descr="http://www.messagetoeagle.com/images/disruptedstarcasA.jpg"/>
          <p:cNvPicPr>
            <a:picLocks noChangeAspect="1" noChangeArrowheads="1"/>
          </p:cNvPicPr>
          <p:nvPr/>
        </p:nvPicPr>
        <p:blipFill>
          <a:blip r:embed="rId2"/>
          <a:srcRect l="25706" t="1932" r="51413" b="4346"/>
          <a:stretch>
            <a:fillRect/>
          </a:stretch>
        </p:blipFill>
        <p:spPr bwMode="auto">
          <a:xfrm>
            <a:off x="148783" y="1761786"/>
            <a:ext cx="1200728" cy="2360774"/>
          </a:xfrm>
          <a:prstGeom prst="rect">
            <a:avLst/>
          </a:prstGeom>
          <a:noFill/>
        </p:spPr>
      </p:pic>
      <p:graphicFrame>
        <p:nvGraphicFramePr>
          <p:cNvPr id="71" name="Object 43"/>
          <p:cNvGraphicFramePr>
            <a:graphicFrameLocks noChangeAspect="1"/>
          </p:cNvGraphicFramePr>
          <p:nvPr>
            <p:extLst>
              <p:ext uri="{D42A27DB-BD31-4B8C-83A1-F6EECF244321}">
                <p14:modId xmlns:p14="http://schemas.microsoft.com/office/powerpoint/2010/main" val="787655455"/>
              </p:ext>
            </p:extLst>
          </p:nvPr>
        </p:nvGraphicFramePr>
        <p:xfrm>
          <a:off x="456759" y="1843456"/>
          <a:ext cx="713695" cy="822121"/>
        </p:xfrm>
        <a:graphic>
          <a:graphicData uri="http://schemas.openxmlformats.org/presentationml/2006/ole">
            <mc:AlternateContent xmlns:mc="http://schemas.openxmlformats.org/markup-compatibility/2006">
              <mc:Choice xmlns:v="urn:schemas-microsoft-com:vml" Requires="v">
                <p:oleObj name="Photo Editor Photo" r:id="rId3" imgW="819048" imgH="1104762" progId="">
                  <p:embed/>
                </p:oleObj>
              </mc:Choice>
              <mc:Fallback>
                <p:oleObj name="Photo Editor Photo" r:id="rId3" imgW="819048" imgH="1104762" progId="">
                  <p:embed/>
                  <p:pic>
                    <p:nvPicPr>
                      <p:cNvPr id="71" name="Object 4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759" y="1843456"/>
                        <a:ext cx="713695" cy="822121"/>
                      </a:xfrm>
                      <a:prstGeom prst="rect">
                        <a:avLst/>
                      </a:prstGeom>
                      <a:noFill/>
                      <a:ln>
                        <a:noFill/>
                      </a:ln>
                      <a:effectLst/>
                    </p:spPr>
                  </p:pic>
                </p:oleObj>
              </mc:Fallback>
            </mc:AlternateContent>
          </a:graphicData>
        </a:graphic>
      </p:graphicFrame>
      <p:sp>
        <p:nvSpPr>
          <p:cNvPr id="1982467" name="AutoShape 3" descr="data:image/jpeg;base64,/9j/4AAQSkZJRgABAQAAAQABAAD/2wCEAAkGBhQGDxUUBxMVFREWFRQYGRgWFRkeFxcgFhgWGBceGBcaHyYeFxkjGxUXHy8iLycpLCwvGB8xNzAqNSYrMCkBCQoKDgwOFw8PGjUkHiAzNTUuLC4sLio1NSw0KS81Myw2NTU1LzUrLCk1KSksKSwuLywsLTApKTUpMSk1KTU1Nf/AABEIALQBGAMBIgACEQEDEQH/xAAcAAEAAgMBAQEAAAAAAAAAAAAABgcDBAUIAgH/xABIEAABAwIDAwUKDgECBgMAAAABAAIDBBEFBiEHEjFBYXFzshMWIjIzNFFygbEUFSM1NkJSdZGUobPC02KSwYKDk9Hh8CVDU//EABoBAQADAQEBAAAAAAAAAAAAAAAEBQYBAgP/xAAsEQEAAQEGBAUEAwAAAAAAAAAAAQIDBAURMsESM3GBBjQ1QYIhMVFhE1Kx/9oADAMBAAIRAxEAPwC8UREBYayrZQRukq3BkbGlznONg0AXJJWZV7ttqHOoIaeEloqquCBxB1AcS49OrRog0IsxYptHe45ULaKgabCokZeWW3KxpHD/ANve4GZ+Tscwob+HYs2d417nNAGsdzXu636dK7ePTuy02CHCD3OJse6GgC1m2A4ha+A4/PV1MbJ5CWkm4s3XQnkC5m9Ze7YyLn3vlc+nxaI0+IQ+UiPKBoXMvxbcj02uNSCCZgqz2jQjBcXwutptHvn+DPtpvtk0bvekDed+noVmLryIiICIiAiIgIiICIiAiIgIiICIiAiIgIiIIbtAzw/LpipsEZ3XEKk7sTORo4F7x9kf7E8AVxqfZNPjAEmbsRqZJiLlkL9yJnM0Aa29Nh0JlpvxlmrEZKjV1PDDFH/iHhpNvRy/iVjq6+QSPtJJ47vru9J51yZeojNjr8rYjs8aajLFXLV07PCkpqglzi0au7m4a8BwAB5fC4Ke5VzLFm2kjqKDxXjUHi1w0c025QVp5KmdUQP7s4uO/wDWJP1R6VFdljfi3E8YpoNIWVEcjW8gMndN63sa0f8ACuuSsxERHBERAREQFXO2fyeHfedN7nqxlXO2fyeHfedN7noOlnzykXqu94XAw7FI8FlbNiDtyJly51joLEcnOQu/nzykXqu94XHwCnbVVUbahrXMJN2uAIPgniDoV5930j7OPn7OtJmufDG4LMJXMxCnc4AHQFwAOo9KuRVbtUwqHDpsLNFFHGTiNOCWMa0nwhoSBqFaS9PmIiICIiAiIgIiICIiAiIgIiICIiAiIgIiIK1yT9JcY6KbshadZ5V/rv7RW5kn6S4x0U3ZC06zyr/Xf2ivMvdLNQ7Q48oAx1NNVzFx396CJr2j6tiS4Wd4N+HKFi2TYiMYxbFpomvY2U0zw2QWe24l0c0E2dpwupNk/FIqGF4q5WMJfcBzwDaw1sSuDs3lE+O4y6EhzS+nIINwdJOBHFdh5n7rNREXXBERAREQFXO2fyeHfedN7nqxlXO2fyeHfedN7noOlnzykXqu94UcpsHbj7xBO57GyXBcw2eLAnQ8nBfe2FxbUU+6T5OXtMUPwGOerqomYPL3Koc4hj3Dea07riSWm4OgI4cqjVW2VfDkvLLC+O6/z8XtM5ZfjP8Af6dXOOQYsm1OGvpJp5DJX07SJpN4AB7XXAtodFd6pPOGG4hh02G99FWypBxGm3NyNrN3wtb7rRdXYpKjERaeK4vDgkRlxSVkUY4ue4Aez0nmQbi5WIZlhw+oip3ODqmU+DG0guA1Je4fVYADqeNrDVVXnDbqZw6LKjS0Wt3eQa/8uMjTl1d+CbCcJdidTU19e5z5B8kHvN3Fzw18hJ5Tu7gHoBKC6UREBERAREQEREBERBzsex2PLkPdq+4hDmNe4C+4HkNDiPs7xAPovdbtNUtrGB9M5r2OAIc0ggg8CCNCFgxfDW4zTyw1IuyRjmH/AIhZebMt5yrNnU74oXbzI5Hskgf4hLXWcW8sZJF7jQ34FB6eRQvKO1ejzVusc7uFSR5KQ2ueXcf4snC/p5gpogIiIK1yT9JcY6KbshaNZIBK+5Hjv5R9oreyT9JcY6KbshcPEfLSdY/tFTbpdYvEzEzlkq8RxCq5U0zTTnmkGDZDoc3MMmNQiV7HbgO+8WFgbeC4DiStLZVh0eEYxi8NC3dijdTtY25Nh8qbXNyeJWPBslS5mYX0tfUUoa7dLIvFdoDvHXjrb2L72U0Zw/GMXjke6RzDStL3eM+zZBc85Xwt7OLK0miPZLutvN4sabWYyzWoiIvikiIiAiIgKuds/k8O+86b3PVjKuds/k8O+86b3PQaG2Pzim6uXtMUPwCslw+rikwyHu8zXOLIt4N3zuOBG8dBYEn2KYbY/OKbq5e0xQjBsXlwatgkw+mdUva5xEbXWLjuOFr2PISeHIq+qM7bu2d3rijDM5/rP+ykOcsdrMZmw74/oTRhuI025eUP37u1GgFrK61R2bs2VWZKnDm4th0lGGV9O5rnybwed9o3R4DbGxv7FeKsGMQ7PlfitGw96cEL221cXF03PuxHdb7d48ui88Y3iNTiUxOPPldOOImuHN5NIyAGDoAXrhcfMOUqXNLN3F4Wv9DuD2+q8eEPxQeUVK8s45i2G04ZltlT8H3nm8VK57S4nwvDDDc3046Wsu9nHYnUYNeTASaiHU7lrTMHulHRY8xXX2AY93N1RRT3Bv3ZgN7i27HK2x4EEMNuc6aFHUf77MwfYrfyTv6k77MwfYrfyTv6l6GRHHnnvszB9it/JO/qTvszB9it/JO/qXoZEHnnvszB9it/JO/qTvszB9it/JO/qXoZEHnnvszB9it/JO/qTvszB9it/JO/qXoZEHnnvszB9it/JO/qTvszB9it/JO/qXoZEHnnvszB9it/JO/qUMxuonq6iR+Mh4qHEF4ezcfewA3mECxsByL1lX1rcOifLUGzI2Oc4+gNBJ9y8vUGE1e0SslfQRl8kkjnvcdI4943Ae86DdBAtqbAaI64BF+KsXZzj2NOIZgLXVFOLecAmFo/xmJDvYC63oU6ylsSpsGs/GyKqYa2ItC3ojv4fS6/QFY0cYhAEYAA4ACwHQEGKhdI+Npr2sbLbwmscXNB5nFrSfwCzoiOK1yT9JcY6KbshcPEfLSdY/tFdzJP0lxjopuyFw8Q8vJ1j+0VcYVqr7Mz4h0WfWW7g/xtuHvS+C9xv4Xd97e3rDhb6u7u/qsmyfuvxvi3xrufCL0vdNzxN7dk3t2+u7e9lqZWxLGII5BgtJTyRd0Or5QDwFtL+iy2tksks2LYscVa1lQTT90a03a13yugPKLWUC9znbVSuMOp4btZx+vb6rWREUZOEREBERAVc7Z/J4d9503uerGVc7Z/J4d9503ueg0NsfnFN1cvaYo7kP50pvXd+3IpFtj84purl7TFHch/OlN67v25FX183vGza3X0341bpftg8rhX3lB7wrIVb7YPK4V95Qe8KyFYMUIiIC4Fbk2GatjraQCKqYSHOaNJWuFnNkHLpqDxBA5NF30QEREBERAREQEREBERBycz4CMz0zqed7mRSFvdNw2c5rSHFoPIHEAHmJHKtvCsJiwSJsWGRtjibwa0WHTznnW2iAiIgIiIK1yT9JcY6KbshcPEfLSdY/tFdzJP0lxjopuyFw8R8tJ1j+0VcYVqr7Mz4h0WfWU52c+bydb/ABauFs8+fsa6yn90i7uznzeTrf4tXC2efP2NdZT+6RQr5z61rhnlLPpuspERRFiIiICIiAq52z+Tw77zpvc9WMq52z+Tw77zpvc9BobY/OKbq5e0xR3IfzpTeu79uRSLbH5xTdXL2mKO5D+dKb13ftyKvr5veNm1uvpvxq3S/bB5XCvvKD3hWQq32weVwr7yg94VkKwYoREQEREBERAREQEREBERAREQEREBERAREQVrkn6S4x0U3ZC4eI+Wk6x/aK7mSfpLjHRTdkLh4j5aTrH9oq4wrVX2ZnxDos+spzs583k63+LVwtnnz9jXWU/ukXd2c+bydb/Fq4Wzz5+xrrKf3SKFfOfWtcM8pZ9N1lIiKIsRERARFDc95/72yynwhnwjEZtI4W67t/rPtwGhIHLYnQAkB38fzLTZYi7pjMzYma2udXWF7NaNXHmAVW5hzHNtRfSjLtFOaWCrhmM7wGtcGEg7oJ1FnEnUnThqpFlrZYHyirzs/wCF1xsfC8lFyhrW8HWPNa+oF9VYTWhgs0WA9CCq9sfnFN1cvaYo7kP50pvXd+3IpFtj84purl7TFHch/OlN67v25FX183vGza3X0341bprtfw+epZRTYbA+f4NVsne2MXdux66DiSbW0uurlTafRZtd3OmeYqgaGGYbrweBA5HEHSwNwpao1m7Z/SZyb/8AIM3ZR4szPBkaeQ7w8YDjY3GisGKSVFV+EZqqtnc7KPPD+6UzzaCt4DQeLKTwItxJJF7kkXIs8He4cEH6iIgIiICIiAiIgIiICIiAiIgIiw1tazDo3SVjgyNjS5znGwaBxJKDI94jBLyAALkngLcblV/i+1xkkxp8n076+pGh3NIW+tJ6OOvDS11yB8J2zymxfT4Kx1tNJKotOvQ246Bw1dfdsrBMCgy7CIsJjbHGOQcTzuJ1c7nOqCG7PMr11BXVdZmZsLZKpsXgxOJ3Sy44HgLW+sVGsR8tJ1j+0VcypnEfLSdY/tFXGFaq+zM+IdFn1lOdnPm8nW/xaorURV+z/FK2sho/hVJVPa53cn3lYIwbHctcnwjpr0hSrZx5vJ1v8WqWqFfOfWtsL8pZ9N0dyln2kzm0nCpPlG+NG8bsjelp4jnFwpEoXnLZnFmJwqMMd8GxBmrJ49LkfbA8a/C/HpGiwZFz1JWTOoM2NEWIxDmDJ262dH6TYAm2h4jlAiLBO0REHAzxmxmTaGSeaxf4sbD9d5B3W6a8hJ5gVxNmuTHYW11bjvh4jVeG9ztTGHahjeO7pYHoA4NC5eNN798yRUztabD2CeQchlJaWA9Hg9NnBWcgIiIKq2x+cU3Vy9pijuQ/nSm9d37cikW2Pzim6uXtMUdyH86U3ru/bkVfXze8bNrdfTfjVuvdERWDFOdmDAIczUz4MTbvRvHtaeRzTyOB5VCtm+MzYJUy4RmBxdNCN+nkP/2xaW19Iv7xruqxlW+2Ogdh7KbE8PHy9FMwuI4mJxs8W5dSOgOcgshFgoaxuIRMkgN2Pa1zT6Q4Aj3rOgIiICIiAiIgIiICIiAiIgKrs3yP2i4q3C6RxFHT7stW9pN3EHwY7/h7bnTcU/zJjAy/Rz1EvCKN77ekgaDXlJsPaorsbwQ4fh3wis1nrJHVDz6/ij8PC6XFBNqOjZQRtjpGhkbGhrWtFg0DQABZkRAVM4j5aTrH9oq5lTOI+Wk6x/aKuMK1V9mZ8Q6LPrKc7OPN5Ot/i1S1RLZx5vJ1v8WqWqFfOfWtcM8pZ9NxQvaXk05igE+FEsr6b5SB7bBxLdSwk8h5OS9uS95oiiLFG9n+bBnGgZM6wmb8nM0C27I0DfFjqAeIHoKKLYS3vMzNLTs0p8QjMzByCVpcXgdNnH2hEGXZCPjCbE6uTxpax7AfSyLRva/RWQq52HHdw+Zp8ZtXOHdNwrGQEREFVbY/OKbq5e0xR3IfzpTeu79uRSLbH5xTdXL2mKO5D+dKb13ftyKvr5veNm1uvpvxq3XuiIrBihcrNOHDF6Cohfr3SGVvtLTb9bLqrFVu3I3l3ANd7igh+xvEDiOB0pfxYHx/9N7mj9AFNVXmwZtsDivyyTdsqw0BERAREQEREBERAREQEREFf7cqgswZ7IT4UssMY57vBt+inGHUooYY44vFYxjR0NaAPcoHty+Sw2OR3ix1UDj0B3/lWFGd5oI9AQfSIiAqZxHy0nWP7RVzKmcR8tJ1j+0VcYVqr7Mz4h0WfWU52cebydb/ABapaols483k63+LVLVCvnPrWuGeUs+m4iIoixVvtXHwCswmpZ4zKwReya292UTbMO6/FrG+M7EYOnS9/eiD52cO+JcXxWifpeYVLOcSjwrcwuxWUqz2lxOypX0mLUjSWMIgqQBe8bzoSOa59u6FY9LVNro2yUzg6N7Q5rgbhwcLgg8oIKDKiIgqrbH5xTdXL2mKO5D+dKb13ftyKRbY/OKbq5e0xR3IfzpTeu79uRV9fN7xs2t19N+NW690RFYMUKObRcYGBYVVSuNj3J7W+tINxv6uUjVX59m7+MVpsKpDeOFzamqI1ADODDbls4ceHdGnVBKdmeEHA8IpYpBZ/cg5w9BkJeb843rexSdfjW7os3gF+oCIiAiIgIiICIiAiIgIiIIrtQwU49g9VHELvEe+0ekxkPA9u7b2rZ2f42Mw4XTTNNyYmtd6zBuv/UFSBzd4WdwVX5Ml7wMXqMNq9Kepc6opXHhd3jMvwvZtrD7P+SC0UREBUziPlpOsf2irmVM4j5aTrH9oq4wrVX2ZnxDos+spzs483k63+LVLVEtnHm8nW/xapaoV859a1wzyln03ERaOOYzHl+mknrjaONpcfSbcAPS4nQDnURYoHmd/fBmagpotW0sclRJ6ATo2/PcN/wBSLNsjwqSpFRieKi09dJvsHK2IeTHNzcwaiCdYphseMwSQ1zd6KRjmOHpDhY2PEHn5FWmVsZk2Y1Qw3MryaR7iaOod4tv/AM3nk1PsJ5ARa1VzMw5dgzTTugxZgfG78WnkLT9Uj0oOkDfgv1VVFLiWynwZmvxDCwfBc25qYRzjlaPw14tAspjlzaJQ5oaPi+oYH8schDJBzFp4+y6Dax7KNPmVzXYm1ziwENs9zdCQT4p14BauGbPaPCJmS0bHiRhJaTI8gXBHAm3AlSMG/Bfq8cFMznkkU3q2po4Irnh/Gf0EWhimPU+CM3sUnjib6XvA/AHUqA1m0+fNbjBs8p3yO4GqlYWwM9JF+J6deXdK9o7ubQM+jKzGw4c3u2ITeDDC0EnUgbzrcAL3ANr29FyPvZ1ks5Ugc/EXd0rqh3dJ5OJJOoaDyhtz0kk6cF8ZJ2dsyy91RiTzU4hJrJO/W1+Ijv4rf15NBYCYoCIiAiIgIiICIiAiIgIiICIiAoxn/JTc50wax3c6mJ2/BKOLHjh7D/2PEKTogguQNoBxVxo8yt7hicOj2Ot8ppcOYRoSQQSAecaKdKM50yDBnRjfhF46hmsc8ekjCNRryi/J7RY6qKR5uxPZ/wCBm2mdWUw0bU0wu+3J3RpsL2HE26SgtFc92Xqd5JdBESTcncGt1yME2lYdmAD4FVxBx+pI7cf/AKX2KkTKlsgvG5pHMQvVNVVP2l4qopr1Rm+aShjoARSMawE3IaABf2LOtOsxmDDxesmiYByve0e8qGYxtmpKV3c8DbLXTngynYXN5rv5fYCuTMz9ZeopiIyhOaytZh0bpKx7WRsBLnONmgDiSSqsvJtnq27oczBad99QQap7baWNvBBuOYf5HwdmHJVftAkbLnx4hpQQ5lHC4i/KO6uHKOHG+mm7y2VR0bMPjbHRsayNgAa1oAa0DkAHBcdZI4xEAIwA0AAAcABwARfSICIiAovmHZnh+ZiXYhTM7oeL2XY89Jbbe9t0RBXeYsnd6muD1tcxvI34Rdg6AW8y5eFUs+OyBlZiFdu/4zgH8d1ER1YGDbG8OhIkrI31EnK6okc+/SNGn8FO6amZRtDaZrWMHBrQAB0AIiOMqIiAiIgIiICIiAiIgIiICIiAiIgIiIC/CL8V+ogjeNbOcPx8k4hSRF54uaNx/wDqZYlR2TYVhjD8kyZvRM7/AHREGxQ7EMKpSHOp3PP+cryPwuAphheBwYI3dwuGOJvoYwN/G3FEQbyIiAiIg//Z"/>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982469" name="AutoShape 5" descr="data:image/jpeg;base64,/9j/4AAQSkZJRgABAQAAAQABAAD/2wCEAAkGBhQGDxUUBxMVFREWFRQYGRgWFRkeFxcgFhgWGBceGBcaHyYeFxkjGxUXHy8iLycpLCwvGB8xNzAqNSYrMCkBCQoKDgwOFw8PGjUkHiAzNTUuLC4sLio1NSw0KS81Myw2NTU1LzUrLCk1KSksKSwuLywsLTApKTUpMSk1KTU1Nf/AABEIALQBGAMBIgACEQEDEQH/xAAcAAEAAgMBAQEAAAAAAAAAAAAABgcDBAUIAgH/xABIEAABAwIDAwUKDgECBgMAAAABAAIDBBEFBiEHEjFBYXFzshMWIjIzNFFygbEUFSM1NkJSdZGUobPC02KSwYKDk9Hh8CVDU//EABoBAQADAQEBAAAAAAAAAAAAAAAEBQYBAgP/xAAsEQEAAQEGBAUEAwAAAAAAAAAAAQIDBAURMsESM3GBBjQ1QYIhMVFhE1Kx/9oADAMBAAIRAxEAPwC8UREBYayrZQRukq3BkbGlznONg0AXJJWZV7ttqHOoIaeEloqquCBxB1AcS49OrRog0IsxYptHe45ULaKgabCokZeWW3KxpHD/ANve4GZ+Tscwob+HYs2d417nNAGsdzXu636dK7ePTuy02CHCD3OJse6GgC1m2A4ha+A4/PV1MbJ5CWkm4s3XQnkC5m9Ze7YyLn3vlc+nxaI0+IQ+UiPKBoXMvxbcj02uNSCCZgqz2jQjBcXwutptHvn+DPtpvtk0bvekDed+noVmLryIiICIiAiIgIiICIiAiIgIiICIiAiIgIiIIbtAzw/LpipsEZ3XEKk7sTORo4F7x9kf7E8AVxqfZNPjAEmbsRqZJiLlkL9yJnM0Aa29Nh0JlpvxlmrEZKjV1PDDFH/iHhpNvRy/iVjq6+QSPtJJ47vru9J51yZeojNjr8rYjs8aajLFXLV07PCkpqglzi0au7m4a8BwAB5fC4Ke5VzLFm2kjqKDxXjUHi1w0c025QVp5KmdUQP7s4uO/wDWJP1R6VFdljfi3E8YpoNIWVEcjW8gMndN63sa0f8ACuuSsxERHBERAREQFXO2fyeHfedN7nqxlXO2fyeHfedN7noOlnzykXqu94XAw7FI8FlbNiDtyJly51joLEcnOQu/nzykXqu94XHwCnbVVUbahrXMJN2uAIPgniDoV5930j7OPn7OtJmufDG4LMJXMxCnc4AHQFwAOo9KuRVbtUwqHDpsLNFFHGTiNOCWMa0nwhoSBqFaS9PmIiICIiAiIgIiICIiAiIgIiICIiAiIgIiIK1yT9JcY6KbshadZ5V/rv7RW5kn6S4x0U3ZC06zyr/Xf2ivMvdLNQ7Q48oAx1NNVzFx396CJr2j6tiS4Wd4N+HKFi2TYiMYxbFpomvY2U0zw2QWe24l0c0E2dpwupNk/FIqGF4q5WMJfcBzwDaw1sSuDs3lE+O4y6EhzS+nIINwdJOBHFdh5n7rNREXXBERAREQFXO2fyeHfedN7nqxlXO2fyeHfedN7noOlnzykXqu94UcpsHbj7xBO57GyXBcw2eLAnQ8nBfe2FxbUU+6T5OXtMUPwGOerqomYPL3Koc4hj3Dea07riSWm4OgI4cqjVW2VfDkvLLC+O6/z8XtM5ZfjP8Af6dXOOQYsm1OGvpJp5DJX07SJpN4AB7XXAtodFd6pPOGG4hh02G99FWypBxGm3NyNrN3wtb7rRdXYpKjERaeK4vDgkRlxSVkUY4ue4Aez0nmQbi5WIZlhw+oip3ODqmU+DG0guA1Je4fVYADqeNrDVVXnDbqZw6LKjS0Wt3eQa/8uMjTl1d+CbCcJdidTU19e5z5B8kHvN3Fzw18hJ5Tu7gHoBKC6UREBERAREQEREBERBzsex2PLkPdq+4hDmNe4C+4HkNDiPs7xAPovdbtNUtrGB9M5r2OAIc0ggg8CCNCFgxfDW4zTyw1IuyRjmH/AIhZebMt5yrNnU74oXbzI5Hskgf4hLXWcW8sZJF7jQ34FB6eRQvKO1ejzVusc7uFSR5KQ2ueXcf4snC/p5gpogIiIK1yT9JcY6KbshaNZIBK+5Hjv5R9oreyT9JcY6KbshcPEfLSdY/tFTbpdYvEzEzlkq8RxCq5U0zTTnmkGDZDoc3MMmNQiV7HbgO+8WFgbeC4DiStLZVh0eEYxi8NC3dijdTtY25Nh8qbXNyeJWPBslS5mYX0tfUUoa7dLIvFdoDvHXjrb2L72U0Zw/GMXjke6RzDStL3eM+zZBc85Xwt7OLK0miPZLutvN4sabWYyzWoiIvikiIiAiIgKuds/k8O+86b3PVjKuds/k8O+86b3PQaG2Pzim6uXtMUPwCslw+rikwyHu8zXOLIt4N3zuOBG8dBYEn2KYbY/OKbq5e0xQjBsXlwatgkw+mdUva5xEbXWLjuOFr2PISeHIq+qM7bu2d3rijDM5/rP+ykOcsdrMZmw74/oTRhuI025eUP37u1GgFrK61R2bs2VWZKnDm4th0lGGV9O5rnybwed9o3R4DbGxv7FeKsGMQ7PlfitGw96cEL221cXF03PuxHdb7d48ui88Y3iNTiUxOPPldOOImuHN5NIyAGDoAXrhcfMOUqXNLN3F4Wv9DuD2+q8eEPxQeUVK8s45i2G04ZltlT8H3nm8VK57S4nwvDDDc3046Wsu9nHYnUYNeTASaiHU7lrTMHulHRY8xXX2AY93N1RRT3Bv3ZgN7i27HK2x4EEMNuc6aFHUf77MwfYrfyTv6k77MwfYrfyTv6l6GRHHnnvszB9it/JO/qTvszB9it/JO/qXoZEHnnvszB9it/JO/qTvszB9it/JO/qXoZEHnnvszB9it/JO/qTvszB9it/JO/qXoZEHnnvszB9it/JO/qTvszB9it/JO/qXoZEHnnvszB9it/JO/qUMxuonq6iR+Mh4qHEF4ezcfewA3mECxsByL1lX1rcOifLUGzI2Oc4+gNBJ9y8vUGE1e0SslfQRl8kkjnvcdI4943Ae86DdBAtqbAaI64BF+KsXZzj2NOIZgLXVFOLecAmFo/xmJDvYC63oU6ylsSpsGs/GyKqYa2ItC3ojv4fS6/QFY0cYhAEYAA4ACwHQEGKhdI+Npr2sbLbwmscXNB5nFrSfwCzoiOK1yT9JcY6KbshcPEfLSdY/tFdzJP0lxjopuyFw8Q8vJ1j+0VcYVqr7Mz4h0WfWW7g/xtuHvS+C9xv4Xd97e3rDhb6u7u/qsmyfuvxvi3xrufCL0vdNzxN7dk3t2+u7e9lqZWxLGII5BgtJTyRd0Or5QDwFtL+iy2tksks2LYscVa1lQTT90a03a13yugPKLWUC9znbVSuMOp4btZx+vb6rWREUZOEREBERAVc7Z/J4d9503uerGVc7Z/J4d9503ueg0NsfnFN1cvaYo7kP50pvXd+3IpFtj84purl7TFHch/OlN67v25FX183vGza3X0341bpftg8rhX3lB7wrIVb7YPK4V95Qe8KyFYMUIiIC4Fbk2GatjraQCKqYSHOaNJWuFnNkHLpqDxBA5NF30QEREBERAREQEREBERBycz4CMz0zqed7mRSFvdNw2c5rSHFoPIHEAHmJHKtvCsJiwSJsWGRtjibwa0WHTznnW2iAiIgIiIK1yT9JcY6KbshcPEfLSdY/tFdzJP0lxjopuyFw8R8tJ1j+0VcYVqr7Mz4h0WfWU52c+bydb/ABauFs8+fsa6yn90i7uznzeTrf4tXC2efP2NdZT+6RQr5z61rhnlLPpuspERRFiIiICIiAq52z+Tw77zpvc9WMq52z+Tw77zpvc9BobY/OKbq5e0xR3IfzpTeu79uRSLbH5xTdXL2mKO5D+dKb13ftyKvr5veNm1uvpvxq3S/bB5XCvvKD3hWQq32weVwr7yg94VkKwYoREQEREBERAREQEREBERAREQEREBERAREQVrkn6S4x0U3ZC4eI+Wk6x/aK7mSfpLjHRTdkLh4j5aTrH9oq4wrVX2ZnxDos+spzs583k63+LVwtnnz9jXWU/ukXd2c+bydb/Fq4Wzz5+xrrKf3SKFfOfWtcM8pZ9N1lIiKIsRERARFDc95/72yynwhnwjEZtI4W67t/rPtwGhIHLYnQAkB38fzLTZYi7pjMzYma2udXWF7NaNXHmAVW5hzHNtRfSjLtFOaWCrhmM7wGtcGEg7oJ1FnEnUnThqpFlrZYHyirzs/wCF1xsfC8lFyhrW8HWPNa+oF9VYTWhgs0WA9CCq9sfnFN1cvaYo7kP50pvXd+3IpFtj84purl7TFHch/OlN67v25FX183vGza3X0341bprtfw+epZRTYbA+f4NVsne2MXdux66DiSbW0uurlTafRZtd3OmeYqgaGGYbrweBA5HEHSwNwpao1m7Z/SZyb/8AIM3ZR4szPBkaeQ7w8YDjY3GisGKSVFV+EZqqtnc7KPPD+6UzzaCt4DQeLKTwItxJJF7kkXIs8He4cEH6iIgIiICIiAiIgIiICIiAiIgIiw1tazDo3SVjgyNjS5znGwaBxJKDI94jBLyAALkngLcblV/i+1xkkxp8n076+pGh3NIW+tJ6OOvDS11yB8J2zymxfT4Kx1tNJKotOvQ246Bw1dfdsrBMCgy7CIsJjbHGOQcTzuJ1c7nOqCG7PMr11BXVdZmZsLZKpsXgxOJ3Sy44HgLW+sVGsR8tJ1j+0VcypnEfLSdY/tFXGFaq+zM+IdFn1lOdnPm8nW/xaorURV+z/FK2sho/hVJVPa53cn3lYIwbHctcnwjpr0hSrZx5vJ1v8WqWqFfOfWtsL8pZ9N0dyln2kzm0nCpPlG+NG8bsjelp4jnFwpEoXnLZnFmJwqMMd8GxBmrJ49LkfbA8a/C/HpGiwZFz1JWTOoM2NEWIxDmDJ262dH6TYAm2h4jlAiLBO0REHAzxmxmTaGSeaxf4sbD9d5B3W6a8hJ5gVxNmuTHYW11bjvh4jVeG9ztTGHahjeO7pYHoA4NC5eNN798yRUztabD2CeQchlJaWA9Hg9NnBWcgIiIKq2x+cU3Vy9pijuQ/nSm9d37cikW2Pzim6uXtMUdyH86U3ru/bkVfXze8bNrdfTfjVuvdERWDFOdmDAIczUz4MTbvRvHtaeRzTyOB5VCtm+MzYJUy4RmBxdNCN+nkP/2xaW19Iv7xruqxlW+2Ogdh7KbE8PHy9FMwuI4mJxs8W5dSOgOcgshFgoaxuIRMkgN2Pa1zT6Q4Aj3rOgIiICIiAiIgIiICIiAiIgKrs3yP2i4q3C6RxFHT7stW9pN3EHwY7/h7bnTcU/zJjAy/Rz1EvCKN77ekgaDXlJsPaorsbwQ4fh3wis1nrJHVDz6/ij8PC6XFBNqOjZQRtjpGhkbGhrWtFg0DQABZkRAVM4j5aTrH9oq5lTOI+Wk6x/aKuMK1V9mZ8Q6LPrKc7OPN5Ot/i1S1RLZx5vJ1v8WqWqFfOfWtcM8pZ9NxQvaXk05igE+FEsr6b5SB7bBxLdSwk8h5OS9uS95oiiLFG9n+bBnGgZM6wmb8nM0C27I0DfFjqAeIHoKKLYS3vMzNLTs0p8QjMzByCVpcXgdNnH2hEGXZCPjCbE6uTxpax7AfSyLRva/RWQq52HHdw+Zp8ZtXOHdNwrGQEREFVbY/OKbq5e0xR3IfzpTeu79uRSLbH5xTdXL2mKO5D+dKb13ftyKvr5veNm1uvpvxq3XuiIrBihcrNOHDF6Cohfr3SGVvtLTb9bLqrFVu3I3l3ANd7igh+xvEDiOB0pfxYHx/9N7mj9AFNVXmwZtsDivyyTdsqw0BERAREQEREBERAREQEREFf7cqgswZ7IT4UssMY57vBt+inGHUooYY44vFYxjR0NaAPcoHty+Sw2OR3ix1UDj0B3/lWFGd5oI9AQfSIiAqZxHy0nWP7RVzKmcR8tJ1j+0VcYVqr7Mz4h0WfWU52cebydb/ABapaols483k63+LVLVCvnPrWuGeUs+m4iIoixVvtXHwCswmpZ4zKwReya292UTbMO6/FrG+M7EYOnS9/eiD52cO+JcXxWifpeYVLOcSjwrcwuxWUqz2lxOypX0mLUjSWMIgqQBe8bzoSOa59u6FY9LVNro2yUzg6N7Q5rgbhwcLgg8oIKDKiIgqrbH5xTdXL2mKO5D+dKb13ftyKRbY/OKbq5e0xR3IfzpTeu79uRV9fN7xs2t19N+NW690RFYMUKObRcYGBYVVSuNj3J7W+tINxv6uUjVX59m7+MVpsKpDeOFzamqI1ADODDbls4ceHdGnVBKdmeEHA8IpYpBZ/cg5w9BkJeb843rexSdfjW7os3gF+oCIiAiIgIiICIiAiIgIiIIrtQwU49g9VHELvEe+0ekxkPA9u7b2rZ2f42Mw4XTTNNyYmtd6zBuv/UFSBzd4WdwVX5Ml7wMXqMNq9Kepc6opXHhd3jMvwvZtrD7P+SC0UREBUziPlpOsf2irmVM4j5aTrH9oq4wrVX2ZnxDos+spzs483k63+LVLVEtnHm8nW/xapaoV859a1wzyln03ERaOOYzHl+mknrjaONpcfSbcAPS4nQDnURYoHmd/fBmagpotW0sclRJ6ATo2/PcN/wBSLNsjwqSpFRieKi09dJvsHK2IeTHNzcwaiCdYphseMwSQ1zd6KRjmOHpDhY2PEHn5FWmVsZk2Y1Qw3MryaR7iaOod4tv/AM3nk1PsJ5ARa1VzMw5dgzTTugxZgfG78WnkLT9Uj0oOkDfgv1VVFLiWynwZmvxDCwfBc25qYRzjlaPw14tAspjlzaJQ5oaPi+oYH8schDJBzFp4+y6Dax7KNPmVzXYm1ziwENs9zdCQT4p14BauGbPaPCJmS0bHiRhJaTI8gXBHAm3AlSMG/Bfq8cFMznkkU3q2po4Irnh/Gf0EWhimPU+CM3sUnjib6XvA/AHUqA1m0+fNbjBs8p3yO4GqlYWwM9JF+J6deXdK9o7ubQM+jKzGw4c3u2ITeDDC0EnUgbzrcAL3ANr29FyPvZ1ks5Ugc/EXd0rqh3dJ5OJJOoaDyhtz0kk6cF8ZJ2dsyy91RiTzU4hJrJO/W1+Ijv4rf15NBYCYoCIiAiIgIiICIiAiIgIiICIiAoxn/JTc50wax3c6mJ2/BKOLHjh7D/2PEKTogguQNoBxVxo8yt7hicOj2Ot8ppcOYRoSQQSAecaKdKM50yDBnRjfhF46hmsc8ekjCNRryi/J7RY6qKR5uxPZ/wCBm2mdWUw0bU0wu+3J3RpsL2HE26SgtFc92Xqd5JdBESTcncGt1yME2lYdmAD4FVxBx+pI7cf/AKX2KkTKlsgvG5pHMQvVNVVP2l4qopr1Rm+aShjoARSMawE3IaABf2LOtOsxmDDxesmiYByve0e8qGYxtmpKV3c8DbLXTngynYXN5rv5fYCuTMz9ZeopiIyhOaytZh0bpKx7WRsBLnONmgDiSSqsvJtnq27oczBad99QQap7baWNvBBuOYf5HwdmHJVftAkbLnx4hpQQ5lHC4i/KO6uHKOHG+mm7y2VR0bMPjbHRsayNgAa1oAa0DkAHBcdZI4xEAIwA0AAAcABwARfSICIiAovmHZnh+ZiXYhTM7oeL2XY89Jbbe9t0RBXeYsnd6muD1tcxvI34Rdg6AW8y5eFUs+OyBlZiFdu/4zgH8d1ER1YGDbG8OhIkrI31EnK6okc+/SNGn8FO6amZRtDaZrWMHBrQAB0AIiOMqIiAiIgIiICIiAiIgIiICIiAiIgIiIC/CL8V+ogjeNbOcPx8k4hSRF54uaNx/wDqZYlR2TYVhjD8kyZvRM7/AHREGxQ7EMKpSHOp3PP+cryPwuAphheBwYI3dwuGOJvoYwN/G3FEQbyIiAiIg//Z"/>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73" name="Rectangle 72"/>
          <p:cNvSpPr/>
          <p:nvPr/>
        </p:nvSpPr>
        <p:spPr>
          <a:xfrm>
            <a:off x="10312400" y="2146300"/>
            <a:ext cx="203200" cy="431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21" name="Group 20"/>
          <p:cNvGrpSpPr/>
          <p:nvPr/>
        </p:nvGrpSpPr>
        <p:grpSpPr>
          <a:xfrm>
            <a:off x="8459489" y="940428"/>
            <a:ext cx="3151972" cy="3182131"/>
            <a:chOff x="6330312" y="2146300"/>
            <a:chExt cx="2635272" cy="2992370"/>
          </a:xfrm>
        </p:grpSpPr>
        <p:pic>
          <p:nvPicPr>
            <p:cNvPr id="83" name="Picture 82"/>
            <p:cNvPicPr/>
            <p:nvPr/>
          </p:nvPicPr>
          <p:blipFill rotWithShape="1">
            <a:blip r:embed="rId5">
              <a:extLst>
                <a:ext uri="{28A0092B-C50C-407E-A947-70E740481C1C}">
                  <a14:useLocalDpi xmlns:a14="http://schemas.microsoft.com/office/drawing/2010/main" val="0"/>
                </a:ext>
              </a:extLst>
            </a:blip>
            <a:srcRect l="64690"/>
            <a:stretch/>
          </p:blipFill>
          <p:spPr>
            <a:xfrm>
              <a:off x="6330312" y="2146300"/>
              <a:ext cx="2635272" cy="2992370"/>
            </a:xfrm>
            <a:prstGeom prst="rect">
              <a:avLst/>
            </a:prstGeom>
          </p:spPr>
        </p:pic>
        <p:sp>
          <p:nvSpPr>
            <p:cNvPr id="82" name="TextBox 81"/>
            <p:cNvSpPr txBox="1"/>
            <p:nvPr/>
          </p:nvSpPr>
          <p:spPr bwMode="auto">
            <a:xfrm>
              <a:off x="7190705" y="4033062"/>
              <a:ext cx="824247" cy="423040"/>
            </a:xfrm>
            <a:prstGeom prst="rect">
              <a:avLst/>
            </a:prstGeom>
            <a:noFill/>
            <a:ln w="9525">
              <a:noFill/>
              <a:miter lim="800000"/>
              <a:headEnd/>
              <a:tailEnd/>
            </a:ln>
            <a:effectLst/>
          </p:spPr>
          <p:txBody>
            <a:bodyPr wrap="square" rtlCol="0">
              <a:spAutoFit/>
            </a:bodyPr>
            <a:lstStyle/>
            <a:p>
              <a:pPr>
                <a:spcBef>
                  <a:spcPct val="50000"/>
                </a:spcBef>
              </a:pPr>
              <a:r>
                <a:rPr lang="es-ES" sz="1800" b="1" baseline="30000" dirty="0">
                  <a:solidFill>
                    <a:srgbClr val="FF0000"/>
                  </a:solidFill>
                </a:rPr>
                <a:t>79</a:t>
              </a:r>
              <a:r>
                <a:rPr lang="es-ES" sz="1800" b="1" dirty="0">
                  <a:solidFill>
                    <a:srgbClr val="FF0000"/>
                  </a:solidFill>
                </a:rPr>
                <a:t>Se</a:t>
              </a:r>
            </a:p>
          </p:txBody>
        </p:sp>
      </p:grpSp>
      <p:pic>
        <p:nvPicPr>
          <p:cNvPr id="90" name="Picture 3"/>
          <p:cNvPicPr>
            <a:picLocks noChangeAspect="1" noChangeArrowheads="1"/>
          </p:cNvPicPr>
          <p:nvPr/>
        </p:nvPicPr>
        <p:blipFill>
          <a:blip r:embed="rId6"/>
          <a:srcRect l="11067" t="35433" r="28222" b="39862"/>
          <a:stretch>
            <a:fillRect/>
          </a:stretch>
        </p:blipFill>
        <p:spPr bwMode="auto">
          <a:xfrm>
            <a:off x="238328" y="688618"/>
            <a:ext cx="3385418" cy="972323"/>
          </a:xfrm>
          <a:prstGeom prst="rect">
            <a:avLst/>
          </a:prstGeom>
          <a:noFill/>
          <a:ln w="3175">
            <a:solidFill>
              <a:schemeClr val="tx1"/>
            </a:solidFill>
            <a:miter lim="800000"/>
            <a:headEnd/>
            <a:tailEnd/>
          </a:ln>
          <a:effectLst/>
        </p:spPr>
      </p:pic>
      <p:grpSp>
        <p:nvGrpSpPr>
          <p:cNvPr id="48" name="Group 47"/>
          <p:cNvGrpSpPr/>
          <p:nvPr/>
        </p:nvGrpSpPr>
        <p:grpSpPr>
          <a:xfrm>
            <a:off x="535464" y="4437597"/>
            <a:ext cx="3305493" cy="2191372"/>
            <a:chOff x="155574" y="4402375"/>
            <a:chExt cx="3305493" cy="2191372"/>
          </a:xfrm>
        </p:grpSpPr>
        <p:pic>
          <p:nvPicPr>
            <p:cNvPr id="91" name="Google Shape;1007;p64" descr="http://t0.gstatic.com/images?q=tbn:ANd9GcQhoKUtmmtov36_J9_gw7PCJao6q8BfEHrmTbvf5Rqd5fOdSWGy"/>
            <p:cNvPicPr preferRelativeResize="0"/>
            <p:nvPr/>
          </p:nvPicPr>
          <p:blipFill rotWithShape="1">
            <a:blip r:embed="rId7">
              <a:alphaModFix/>
            </a:blip>
            <a:srcRect/>
            <a:stretch/>
          </p:blipFill>
          <p:spPr>
            <a:xfrm>
              <a:off x="155575" y="4402375"/>
              <a:ext cx="3305492" cy="2191372"/>
            </a:xfrm>
            <a:prstGeom prst="rect">
              <a:avLst/>
            </a:prstGeom>
            <a:noFill/>
            <a:ln>
              <a:noFill/>
            </a:ln>
          </p:spPr>
        </p:pic>
        <p:pic>
          <p:nvPicPr>
            <p:cNvPr id="92" name="Google Shape;1014;p64"/>
            <p:cNvPicPr preferRelativeResize="0"/>
            <p:nvPr/>
          </p:nvPicPr>
          <p:blipFill rotWithShape="1">
            <a:blip r:embed="rId8">
              <a:alphaModFix/>
            </a:blip>
            <a:srcRect l="-7700" b="-5887"/>
            <a:stretch/>
          </p:blipFill>
          <p:spPr>
            <a:xfrm>
              <a:off x="155574" y="5734406"/>
              <a:ext cx="954212" cy="859341"/>
            </a:xfrm>
            <a:prstGeom prst="rect">
              <a:avLst/>
            </a:prstGeom>
            <a:noFill/>
            <a:ln w="9525" cap="flat" cmpd="sng">
              <a:solidFill>
                <a:srgbClr val="0000FF"/>
              </a:solidFill>
              <a:prstDash val="solid"/>
              <a:round/>
              <a:headEnd type="none" w="sm" len="sm"/>
              <a:tailEnd type="none" w="sm" len="sm"/>
            </a:ln>
          </p:spPr>
        </p:pic>
      </p:grpSp>
      <p:pic>
        <p:nvPicPr>
          <p:cNvPr id="93" name="Google Shape;1008;p64"/>
          <p:cNvPicPr preferRelativeResize="0"/>
          <p:nvPr/>
        </p:nvPicPr>
        <p:blipFill rotWithShape="1">
          <a:blip r:embed="rId9">
            <a:alphaModFix/>
          </a:blip>
          <a:srcRect l="34584" t="40319" r="34780" b="39169"/>
          <a:stretch/>
        </p:blipFill>
        <p:spPr>
          <a:xfrm>
            <a:off x="5228605" y="4402376"/>
            <a:ext cx="1974742" cy="947153"/>
          </a:xfrm>
          <a:prstGeom prst="rect">
            <a:avLst/>
          </a:prstGeom>
          <a:noFill/>
          <a:ln>
            <a:noFill/>
          </a:ln>
        </p:spPr>
      </p:pic>
      <p:sp>
        <p:nvSpPr>
          <p:cNvPr id="49" name="TextBox 48"/>
          <p:cNvSpPr txBox="1"/>
          <p:nvPr/>
        </p:nvSpPr>
        <p:spPr>
          <a:xfrm>
            <a:off x="5578422" y="5391927"/>
            <a:ext cx="2395074" cy="523220"/>
          </a:xfrm>
          <a:prstGeom prst="rect">
            <a:avLst/>
          </a:prstGeom>
          <a:noFill/>
        </p:spPr>
        <p:txBody>
          <a:bodyPr wrap="square" rtlCol="0">
            <a:spAutoFit/>
          </a:bodyPr>
          <a:lstStyle/>
          <a:p>
            <a:r>
              <a:rPr lang="es-ES" dirty="0">
                <a:solidFill>
                  <a:srgbClr val="1A63A0"/>
                </a:solidFill>
              </a:rPr>
              <a:t>2.8 g of </a:t>
            </a:r>
            <a:r>
              <a:rPr lang="es-ES" baseline="30000" dirty="0">
                <a:solidFill>
                  <a:srgbClr val="1A63A0"/>
                </a:solidFill>
              </a:rPr>
              <a:t>208</a:t>
            </a:r>
            <a:r>
              <a:rPr lang="es-ES" dirty="0">
                <a:solidFill>
                  <a:srgbClr val="1A63A0"/>
                </a:solidFill>
              </a:rPr>
              <a:t>Pb</a:t>
            </a:r>
          </a:p>
          <a:p>
            <a:r>
              <a:rPr lang="es-ES" dirty="0">
                <a:solidFill>
                  <a:srgbClr val="1A63A0"/>
                </a:solidFill>
              </a:rPr>
              <a:t>1.0 g of </a:t>
            </a:r>
            <a:r>
              <a:rPr lang="es-ES" baseline="30000" dirty="0">
                <a:solidFill>
                  <a:srgbClr val="1A63A0"/>
                </a:solidFill>
              </a:rPr>
              <a:t>78</a:t>
            </a:r>
            <a:r>
              <a:rPr lang="es-ES" dirty="0">
                <a:solidFill>
                  <a:srgbClr val="1A63A0"/>
                </a:solidFill>
              </a:rPr>
              <a:t>Se</a:t>
            </a:r>
          </a:p>
        </p:txBody>
      </p:sp>
      <p:sp>
        <p:nvSpPr>
          <p:cNvPr id="94" name="TextBox 93"/>
          <p:cNvSpPr txBox="1"/>
          <p:nvPr/>
        </p:nvSpPr>
        <p:spPr>
          <a:xfrm>
            <a:off x="5578422" y="5913312"/>
            <a:ext cx="2395074" cy="738664"/>
          </a:xfrm>
          <a:prstGeom prst="rect">
            <a:avLst/>
          </a:prstGeom>
          <a:noFill/>
        </p:spPr>
        <p:txBody>
          <a:bodyPr wrap="square" rtlCol="0">
            <a:spAutoFit/>
          </a:bodyPr>
          <a:lstStyle/>
          <a:p>
            <a:r>
              <a:rPr lang="es-ES" dirty="0">
                <a:solidFill>
                  <a:srgbClr val="1A63A0"/>
                </a:solidFill>
              </a:rPr>
              <a:t>3 mg of </a:t>
            </a:r>
            <a:r>
              <a:rPr lang="es-ES" b="1" baseline="30000" dirty="0">
                <a:solidFill>
                  <a:srgbClr val="FF0000"/>
                </a:solidFill>
              </a:rPr>
              <a:t>79</a:t>
            </a:r>
            <a:r>
              <a:rPr lang="es-ES" b="1" dirty="0">
                <a:solidFill>
                  <a:srgbClr val="FF0000"/>
                </a:solidFill>
              </a:rPr>
              <a:t>Se</a:t>
            </a:r>
            <a:endParaRPr lang="es-ES" dirty="0">
              <a:solidFill>
                <a:srgbClr val="FF0000"/>
              </a:solidFill>
            </a:endParaRPr>
          </a:p>
          <a:p>
            <a:r>
              <a:rPr lang="es-ES" dirty="0">
                <a:solidFill>
                  <a:srgbClr val="1A63A0"/>
                </a:solidFill>
              </a:rPr>
              <a:t>1.6 </a:t>
            </a:r>
            <a:r>
              <a:rPr lang="es-ES" dirty="0" err="1">
                <a:solidFill>
                  <a:srgbClr val="1A63A0"/>
                </a:solidFill>
              </a:rPr>
              <a:t>MBq</a:t>
            </a:r>
            <a:r>
              <a:rPr lang="es-ES" dirty="0">
                <a:solidFill>
                  <a:srgbClr val="1A63A0"/>
                </a:solidFill>
              </a:rPr>
              <a:t> of </a:t>
            </a:r>
            <a:r>
              <a:rPr lang="es-ES" baseline="30000" dirty="0">
                <a:solidFill>
                  <a:srgbClr val="1A63A0"/>
                </a:solidFill>
              </a:rPr>
              <a:t>60</a:t>
            </a:r>
            <a:r>
              <a:rPr lang="es-ES" dirty="0">
                <a:solidFill>
                  <a:srgbClr val="1A63A0"/>
                </a:solidFill>
              </a:rPr>
              <a:t>Co</a:t>
            </a:r>
          </a:p>
          <a:p>
            <a:r>
              <a:rPr lang="es-ES" dirty="0">
                <a:solidFill>
                  <a:srgbClr val="1A63A0"/>
                </a:solidFill>
              </a:rPr>
              <a:t>5 </a:t>
            </a:r>
            <a:r>
              <a:rPr lang="es-ES" dirty="0" err="1">
                <a:solidFill>
                  <a:srgbClr val="1A63A0"/>
                </a:solidFill>
              </a:rPr>
              <a:t>MBq</a:t>
            </a:r>
            <a:r>
              <a:rPr lang="es-ES" dirty="0">
                <a:solidFill>
                  <a:srgbClr val="1A63A0"/>
                </a:solidFill>
              </a:rPr>
              <a:t> of </a:t>
            </a:r>
            <a:r>
              <a:rPr lang="es-ES" baseline="30000" dirty="0">
                <a:solidFill>
                  <a:srgbClr val="1A63A0"/>
                </a:solidFill>
              </a:rPr>
              <a:t>75</a:t>
            </a:r>
            <a:r>
              <a:rPr lang="es-ES" dirty="0">
                <a:solidFill>
                  <a:srgbClr val="1A63A0"/>
                </a:solidFill>
              </a:rPr>
              <a:t>Se</a:t>
            </a:r>
          </a:p>
        </p:txBody>
      </p:sp>
      <p:grpSp>
        <p:nvGrpSpPr>
          <p:cNvPr id="52" name="Group 51"/>
          <p:cNvGrpSpPr/>
          <p:nvPr/>
        </p:nvGrpSpPr>
        <p:grpSpPr>
          <a:xfrm>
            <a:off x="9014007" y="4564820"/>
            <a:ext cx="3048235" cy="2177434"/>
            <a:chOff x="5848784" y="4416313"/>
            <a:chExt cx="3048235" cy="2177434"/>
          </a:xfrm>
        </p:grpSpPr>
        <p:pic>
          <p:nvPicPr>
            <p:cNvPr id="99"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48784" y="4416313"/>
              <a:ext cx="2085669" cy="812122"/>
            </a:xfrm>
            <a:prstGeom prst="rect">
              <a:avLst/>
            </a:prstGeom>
            <a:solidFill>
              <a:schemeClr val="bg1"/>
            </a:solidFill>
            <a:ln w="9525">
              <a:noFill/>
              <a:miter lim="800000"/>
              <a:headEnd/>
              <a:tailEnd/>
            </a:ln>
          </p:spPr>
        </p:pic>
        <p:pic>
          <p:nvPicPr>
            <p:cNvPr id="51" name="Picture 50"/>
            <p:cNvPicPr>
              <a:picLocks noChangeAspect="1"/>
            </p:cNvPicPr>
            <p:nvPr/>
          </p:nvPicPr>
          <p:blipFill>
            <a:blip r:embed="rId11"/>
            <a:stretch>
              <a:fillRect/>
            </a:stretch>
          </p:blipFill>
          <p:spPr>
            <a:xfrm>
              <a:off x="5848784" y="5228435"/>
              <a:ext cx="3048235" cy="1365312"/>
            </a:xfrm>
            <a:prstGeom prst="rect">
              <a:avLst/>
            </a:prstGeom>
          </p:spPr>
        </p:pic>
      </p:grpSp>
      <p:sp>
        <p:nvSpPr>
          <p:cNvPr id="28" name="TextBox 27">
            <a:extLst>
              <a:ext uri="{FF2B5EF4-FFF2-40B4-BE49-F238E27FC236}">
                <a16:creationId xmlns:a16="http://schemas.microsoft.com/office/drawing/2014/main" id="{92AC5E2C-7140-3554-DE36-F82E970E9DD4}"/>
              </a:ext>
            </a:extLst>
          </p:cNvPr>
          <p:cNvSpPr txBox="1"/>
          <p:nvPr/>
        </p:nvSpPr>
        <p:spPr>
          <a:xfrm>
            <a:off x="2657603" y="-12163"/>
            <a:ext cx="6800850" cy="59855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The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79</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Se(</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3300" b="1"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stellar thermometer</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9" name="Picture 28" descr="A picture containing text, crossword puzzle, scoreboard, cabinet&#10;&#10;Description automatically generated">
            <a:extLst>
              <a:ext uri="{FF2B5EF4-FFF2-40B4-BE49-F238E27FC236}">
                <a16:creationId xmlns:a16="http://schemas.microsoft.com/office/drawing/2014/main" id="{D5567584-0FD2-4AF7-B022-4E12FD0BE2BB}"/>
              </a:ext>
            </a:extLst>
          </p:cNvPr>
          <p:cNvPicPr>
            <a:picLocks noChangeAspect="1"/>
          </p:cNvPicPr>
          <p:nvPr/>
        </p:nvPicPr>
        <p:blipFill rotWithShape="1">
          <a:blip r:embed="rId12">
            <a:extLst>
              <a:ext uri="{28A0092B-C50C-407E-A947-70E740481C1C}">
                <a14:useLocalDpi xmlns:a14="http://schemas.microsoft.com/office/drawing/2010/main" val="0"/>
              </a:ext>
            </a:extLst>
          </a:blip>
          <a:srcRect l="35518" t="-543" r="21599" b="40126"/>
          <a:stretch/>
        </p:blipFill>
        <p:spPr>
          <a:xfrm>
            <a:off x="3514726" y="1885951"/>
            <a:ext cx="3952875" cy="2000250"/>
          </a:xfrm>
          <a:prstGeom prst="rect">
            <a:avLst/>
          </a:prstGeom>
        </p:spPr>
      </p:pic>
      <p:sp>
        <p:nvSpPr>
          <p:cNvPr id="30" name="Line 11">
            <a:extLst>
              <a:ext uri="{FF2B5EF4-FFF2-40B4-BE49-F238E27FC236}">
                <a16:creationId xmlns:a16="http://schemas.microsoft.com/office/drawing/2014/main" id="{835C25E2-BAD7-46CA-BE41-A5027C3ECC26}"/>
              </a:ext>
            </a:extLst>
          </p:cNvPr>
          <p:cNvSpPr>
            <a:spLocks noChangeShapeType="1"/>
          </p:cNvSpPr>
          <p:nvPr/>
        </p:nvSpPr>
        <p:spPr bwMode="auto">
          <a:xfrm>
            <a:off x="3320600" y="3574832"/>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31" name="Line 12">
            <a:extLst>
              <a:ext uri="{FF2B5EF4-FFF2-40B4-BE49-F238E27FC236}">
                <a16:creationId xmlns:a16="http://schemas.microsoft.com/office/drawing/2014/main" id="{AACBF6D3-4CD8-4D76-B00C-2EB02989632F}"/>
              </a:ext>
            </a:extLst>
          </p:cNvPr>
          <p:cNvSpPr>
            <a:spLocks noChangeShapeType="1"/>
          </p:cNvSpPr>
          <p:nvPr/>
        </p:nvSpPr>
        <p:spPr bwMode="auto">
          <a:xfrm flipH="1" flipV="1">
            <a:off x="4506614" y="2931600"/>
            <a:ext cx="673719" cy="643223"/>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US"/>
          </a:p>
        </p:txBody>
      </p:sp>
      <p:sp>
        <p:nvSpPr>
          <p:cNvPr id="32" name="Text Box 14">
            <a:extLst>
              <a:ext uri="{FF2B5EF4-FFF2-40B4-BE49-F238E27FC236}">
                <a16:creationId xmlns:a16="http://schemas.microsoft.com/office/drawing/2014/main" id="{5AE83812-B3A1-4A39-8A1B-14088D9B0959}"/>
              </a:ext>
            </a:extLst>
          </p:cNvPr>
          <p:cNvSpPr txBox="1">
            <a:spLocks noChangeArrowheads="1"/>
          </p:cNvSpPr>
          <p:nvPr/>
        </p:nvSpPr>
        <p:spPr bwMode="auto">
          <a:xfrm>
            <a:off x="4830461" y="3201124"/>
            <a:ext cx="685800" cy="685800"/>
          </a:xfrm>
          <a:prstGeom prst="rect">
            <a:avLst/>
          </a:prstGeom>
          <a:noFill/>
          <a:ln w="50800">
            <a:solidFill>
              <a:srgbClr val="FF0000"/>
            </a:solidFill>
            <a:miter lim="800000"/>
            <a:headEnd/>
            <a:tailEnd/>
          </a:ln>
          <a:effectLst/>
        </p:spPr>
        <p:txBody>
          <a:bodyPr wrap="none"/>
          <a:lstStyle/>
          <a:p>
            <a:pPr algn="l"/>
            <a:endParaRPr lang="it-IT" altLang="it-IT" sz="2000" dirty="0">
              <a:solidFill>
                <a:schemeClr val="bg1"/>
              </a:solidFill>
              <a:latin typeface="Arial" panose="020B0604020202020204" pitchFamily="34" charset="0"/>
            </a:endParaRPr>
          </a:p>
          <a:p>
            <a:pPr algn="l"/>
            <a:r>
              <a:rPr lang="en-US" altLang="it-IT" sz="1200" dirty="0">
                <a:solidFill>
                  <a:schemeClr val="bg1"/>
                </a:solidFill>
                <a:latin typeface="Arial" panose="020B0604020202020204" pitchFamily="34" charset="0"/>
              </a:rPr>
              <a:t>   </a:t>
            </a:r>
          </a:p>
        </p:txBody>
      </p:sp>
      <p:sp>
        <p:nvSpPr>
          <p:cNvPr id="33" name="Line 11">
            <a:extLst>
              <a:ext uri="{FF2B5EF4-FFF2-40B4-BE49-F238E27FC236}">
                <a16:creationId xmlns:a16="http://schemas.microsoft.com/office/drawing/2014/main" id="{A6E27EB7-9799-4811-B56A-C7F68720A0CE}"/>
              </a:ext>
            </a:extLst>
          </p:cNvPr>
          <p:cNvSpPr>
            <a:spLocks noChangeShapeType="1"/>
          </p:cNvSpPr>
          <p:nvPr/>
        </p:nvSpPr>
        <p:spPr bwMode="auto">
          <a:xfrm>
            <a:off x="3907566" y="3574832"/>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34" name="Line 11">
            <a:extLst>
              <a:ext uri="{FF2B5EF4-FFF2-40B4-BE49-F238E27FC236}">
                <a16:creationId xmlns:a16="http://schemas.microsoft.com/office/drawing/2014/main" id="{10CEB7F1-39B6-4FFC-9AB4-F860002AF51D}"/>
              </a:ext>
            </a:extLst>
          </p:cNvPr>
          <p:cNvSpPr>
            <a:spLocks noChangeShapeType="1"/>
          </p:cNvSpPr>
          <p:nvPr/>
        </p:nvSpPr>
        <p:spPr bwMode="auto">
          <a:xfrm>
            <a:off x="4512639" y="3574832"/>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35" name="Line 11">
            <a:extLst>
              <a:ext uri="{FF2B5EF4-FFF2-40B4-BE49-F238E27FC236}">
                <a16:creationId xmlns:a16="http://schemas.microsoft.com/office/drawing/2014/main" id="{B521D2FE-8DED-44AE-B508-528BF62E65FB}"/>
              </a:ext>
            </a:extLst>
          </p:cNvPr>
          <p:cNvSpPr>
            <a:spLocks noChangeShapeType="1"/>
          </p:cNvSpPr>
          <p:nvPr/>
        </p:nvSpPr>
        <p:spPr bwMode="auto">
          <a:xfrm>
            <a:off x="5173361" y="3574822"/>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36" name="Line 11">
            <a:extLst>
              <a:ext uri="{FF2B5EF4-FFF2-40B4-BE49-F238E27FC236}">
                <a16:creationId xmlns:a16="http://schemas.microsoft.com/office/drawing/2014/main" id="{8E70BE14-1CC6-4828-B96B-5F64954CA296}"/>
              </a:ext>
            </a:extLst>
          </p:cNvPr>
          <p:cNvSpPr>
            <a:spLocks noChangeShapeType="1"/>
          </p:cNvSpPr>
          <p:nvPr/>
        </p:nvSpPr>
        <p:spPr bwMode="auto">
          <a:xfrm>
            <a:off x="4512639" y="2927355"/>
            <a:ext cx="685800" cy="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37" name="Line 11">
            <a:extLst>
              <a:ext uri="{FF2B5EF4-FFF2-40B4-BE49-F238E27FC236}">
                <a16:creationId xmlns:a16="http://schemas.microsoft.com/office/drawing/2014/main" id="{992408C3-47A0-48A7-ABB1-8A2F2BB609D6}"/>
              </a:ext>
            </a:extLst>
          </p:cNvPr>
          <p:cNvSpPr>
            <a:spLocks noChangeShapeType="1"/>
          </p:cNvSpPr>
          <p:nvPr/>
        </p:nvSpPr>
        <p:spPr bwMode="auto">
          <a:xfrm>
            <a:off x="5792338" y="3574822"/>
            <a:ext cx="790963"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US"/>
          </a:p>
        </p:txBody>
      </p:sp>
      <p:sp>
        <p:nvSpPr>
          <p:cNvPr id="38" name="Line 12">
            <a:extLst>
              <a:ext uri="{FF2B5EF4-FFF2-40B4-BE49-F238E27FC236}">
                <a16:creationId xmlns:a16="http://schemas.microsoft.com/office/drawing/2014/main" id="{0510F074-C6F3-4289-9525-715E5132E722}"/>
              </a:ext>
            </a:extLst>
          </p:cNvPr>
          <p:cNvSpPr>
            <a:spLocks noChangeShapeType="1"/>
          </p:cNvSpPr>
          <p:nvPr/>
        </p:nvSpPr>
        <p:spPr bwMode="auto">
          <a:xfrm flipH="1" flipV="1">
            <a:off x="4518680" y="2279890"/>
            <a:ext cx="673719" cy="643223"/>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US"/>
          </a:p>
        </p:txBody>
      </p:sp>
      <p:sp>
        <p:nvSpPr>
          <p:cNvPr id="39" name="Line 12">
            <a:extLst>
              <a:ext uri="{FF2B5EF4-FFF2-40B4-BE49-F238E27FC236}">
                <a16:creationId xmlns:a16="http://schemas.microsoft.com/office/drawing/2014/main" id="{0C453E69-3B2A-40AA-8676-79AF60C0DD1B}"/>
              </a:ext>
            </a:extLst>
          </p:cNvPr>
          <p:cNvSpPr>
            <a:spLocks noChangeShapeType="1"/>
          </p:cNvSpPr>
          <p:nvPr/>
        </p:nvSpPr>
        <p:spPr bwMode="auto">
          <a:xfrm flipH="1" flipV="1">
            <a:off x="5865202" y="2932663"/>
            <a:ext cx="673719" cy="643223"/>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US"/>
          </a:p>
        </p:txBody>
      </p:sp>
      <p:sp>
        <p:nvSpPr>
          <p:cNvPr id="40" name="Line 11">
            <a:extLst>
              <a:ext uri="{FF2B5EF4-FFF2-40B4-BE49-F238E27FC236}">
                <a16:creationId xmlns:a16="http://schemas.microsoft.com/office/drawing/2014/main" id="{FA0C3EF1-B01B-4AAD-B0AE-BBE7E4BAAFDC}"/>
              </a:ext>
            </a:extLst>
          </p:cNvPr>
          <p:cNvSpPr>
            <a:spLocks noChangeShapeType="1"/>
          </p:cNvSpPr>
          <p:nvPr/>
        </p:nvSpPr>
        <p:spPr bwMode="auto">
          <a:xfrm>
            <a:off x="5859161" y="2931599"/>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41" name="Line 12">
            <a:extLst>
              <a:ext uri="{FF2B5EF4-FFF2-40B4-BE49-F238E27FC236}">
                <a16:creationId xmlns:a16="http://schemas.microsoft.com/office/drawing/2014/main" id="{A730CE44-93AD-4945-B266-7C5403895031}"/>
              </a:ext>
            </a:extLst>
          </p:cNvPr>
          <p:cNvSpPr>
            <a:spLocks noChangeShapeType="1"/>
          </p:cNvSpPr>
          <p:nvPr/>
        </p:nvSpPr>
        <p:spPr bwMode="auto">
          <a:xfrm flipH="1" flipV="1">
            <a:off x="5850959" y="2298950"/>
            <a:ext cx="673719" cy="643223"/>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US"/>
          </a:p>
        </p:txBody>
      </p:sp>
      <p:sp>
        <p:nvSpPr>
          <p:cNvPr id="42" name="Line 11">
            <a:extLst>
              <a:ext uri="{FF2B5EF4-FFF2-40B4-BE49-F238E27FC236}">
                <a16:creationId xmlns:a16="http://schemas.microsoft.com/office/drawing/2014/main" id="{67EFA0AC-E090-4459-9055-AD346A17B637}"/>
              </a:ext>
            </a:extLst>
          </p:cNvPr>
          <p:cNvSpPr>
            <a:spLocks noChangeShapeType="1"/>
          </p:cNvSpPr>
          <p:nvPr/>
        </p:nvSpPr>
        <p:spPr bwMode="auto">
          <a:xfrm>
            <a:off x="4537731" y="2289942"/>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43" name="Line 11">
            <a:extLst>
              <a:ext uri="{FF2B5EF4-FFF2-40B4-BE49-F238E27FC236}">
                <a16:creationId xmlns:a16="http://schemas.microsoft.com/office/drawing/2014/main" id="{28F3E9E6-E4A3-49D8-8C6A-335B34F4A1D1}"/>
              </a:ext>
            </a:extLst>
          </p:cNvPr>
          <p:cNvSpPr>
            <a:spLocks noChangeShapeType="1"/>
          </p:cNvSpPr>
          <p:nvPr/>
        </p:nvSpPr>
        <p:spPr bwMode="auto">
          <a:xfrm>
            <a:off x="5859161" y="2298949"/>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44" name="Line 11">
            <a:extLst>
              <a:ext uri="{FF2B5EF4-FFF2-40B4-BE49-F238E27FC236}">
                <a16:creationId xmlns:a16="http://schemas.microsoft.com/office/drawing/2014/main" id="{A7454B8A-38A4-4806-935B-4AAA899F808A}"/>
              </a:ext>
            </a:extLst>
          </p:cNvPr>
          <p:cNvSpPr>
            <a:spLocks noChangeShapeType="1"/>
          </p:cNvSpPr>
          <p:nvPr/>
        </p:nvSpPr>
        <p:spPr bwMode="auto">
          <a:xfrm>
            <a:off x="6430512" y="2298949"/>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45" name="Line 11">
            <a:extLst>
              <a:ext uri="{FF2B5EF4-FFF2-40B4-BE49-F238E27FC236}">
                <a16:creationId xmlns:a16="http://schemas.microsoft.com/office/drawing/2014/main" id="{7AD70EEA-9D22-4128-ABE7-72044C0FD544}"/>
              </a:ext>
            </a:extLst>
          </p:cNvPr>
          <p:cNvSpPr>
            <a:spLocks noChangeShapeType="1"/>
          </p:cNvSpPr>
          <p:nvPr/>
        </p:nvSpPr>
        <p:spPr bwMode="auto">
          <a:xfrm>
            <a:off x="7069743" y="2298949"/>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46" name="Line 12">
            <a:extLst>
              <a:ext uri="{FF2B5EF4-FFF2-40B4-BE49-F238E27FC236}">
                <a16:creationId xmlns:a16="http://schemas.microsoft.com/office/drawing/2014/main" id="{023CA3D0-2227-4E69-BB28-89C77E1235F2}"/>
              </a:ext>
            </a:extLst>
          </p:cNvPr>
          <p:cNvSpPr>
            <a:spLocks noChangeShapeType="1"/>
          </p:cNvSpPr>
          <p:nvPr/>
        </p:nvSpPr>
        <p:spPr bwMode="auto">
          <a:xfrm>
            <a:off x="5195910" y="2282948"/>
            <a:ext cx="685798" cy="653939"/>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US"/>
          </a:p>
        </p:txBody>
      </p:sp>
      <p:sp>
        <p:nvSpPr>
          <p:cNvPr id="47" name="Line 11">
            <a:extLst>
              <a:ext uri="{FF2B5EF4-FFF2-40B4-BE49-F238E27FC236}">
                <a16:creationId xmlns:a16="http://schemas.microsoft.com/office/drawing/2014/main" id="{F8796A7F-CCE8-4E96-9A4A-C0F8A68A3C04}"/>
              </a:ext>
            </a:extLst>
          </p:cNvPr>
          <p:cNvSpPr>
            <a:spLocks noChangeShapeType="1"/>
          </p:cNvSpPr>
          <p:nvPr/>
        </p:nvSpPr>
        <p:spPr bwMode="auto">
          <a:xfrm>
            <a:off x="5192398" y="2295224"/>
            <a:ext cx="6858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US"/>
          </a:p>
        </p:txBody>
      </p:sp>
      <p:sp>
        <p:nvSpPr>
          <p:cNvPr id="50" name="Text Box 14">
            <a:extLst>
              <a:ext uri="{FF2B5EF4-FFF2-40B4-BE49-F238E27FC236}">
                <a16:creationId xmlns:a16="http://schemas.microsoft.com/office/drawing/2014/main" id="{C0541940-254E-4853-A461-C4634922DFD2}"/>
              </a:ext>
            </a:extLst>
          </p:cNvPr>
          <p:cNvSpPr txBox="1">
            <a:spLocks noChangeArrowheads="1"/>
          </p:cNvSpPr>
          <p:nvPr/>
        </p:nvSpPr>
        <p:spPr bwMode="auto">
          <a:xfrm>
            <a:off x="4194831" y="1873409"/>
            <a:ext cx="685800" cy="685800"/>
          </a:xfrm>
          <a:prstGeom prst="rect">
            <a:avLst/>
          </a:prstGeom>
          <a:noFill/>
          <a:ln w="50800">
            <a:solidFill>
              <a:srgbClr val="FF0000"/>
            </a:solidFill>
            <a:miter lim="800000"/>
            <a:headEnd/>
            <a:tailEnd/>
          </a:ln>
          <a:effectLst/>
        </p:spPr>
        <p:txBody>
          <a:bodyPr wrap="none"/>
          <a:lstStyle/>
          <a:p>
            <a:pPr algn="l"/>
            <a:endParaRPr lang="it-IT" altLang="it-IT" sz="2000" dirty="0">
              <a:solidFill>
                <a:schemeClr val="bg1"/>
              </a:solidFill>
              <a:latin typeface="Arial" panose="020B0604020202020204" pitchFamily="34" charset="0"/>
            </a:endParaRPr>
          </a:p>
          <a:p>
            <a:pPr algn="l"/>
            <a:r>
              <a:rPr lang="en-US" altLang="it-IT" sz="1200" dirty="0">
                <a:solidFill>
                  <a:schemeClr val="bg1"/>
                </a:solidFill>
                <a:latin typeface="Arial" panose="020B0604020202020204" pitchFamily="34" charset="0"/>
              </a:rPr>
              <a:t>   </a:t>
            </a:r>
          </a:p>
        </p:txBody>
      </p:sp>
      <p:sp>
        <p:nvSpPr>
          <p:cNvPr id="53" name="Text Box 14">
            <a:extLst>
              <a:ext uri="{FF2B5EF4-FFF2-40B4-BE49-F238E27FC236}">
                <a16:creationId xmlns:a16="http://schemas.microsoft.com/office/drawing/2014/main" id="{E6C8BBC0-ACC2-4DDA-872D-C611E3D5976C}"/>
              </a:ext>
            </a:extLst>
          </p:cNvPr>
          <p:cNvSpPr txBox="1">
            <a:spLocks noChangeArrowheads="1"/>
          </p:cNvSpPr>
          <p:nvPr/>
        </p:nvSpPr>
        <p:spPr bwMode="auto">
          <a:xfrm>
            <a:off x="5474648" y="1877027"/>
            <a:ext cx="685800" cy="685800"/>
          </a:xfrm>
          <a:prstGeom prst="rect">
            <a:avLst/>
          </a:prstGeom>
          <a:noFill/>
          <a:ln w="50800">
            <a:solidFill>
              <a:schemeClr val="accent2"/>
            </a:solidFill>
            <a:miter lim="800000"/>
            <a:headEnd/>
            <a:tailEnd/>
          </a:ln>
          <a:effectLst/>
        </p:spPr>
        <p:txBody>
          <a:bodyPr wrap="none"/>
          <a:lstStyle/>
          <a:p>
            <a:pPr algn="l"/>
            <a:endParaRPr lang="it-IT" altLang="it-IT" sz="2000" dirty="0">
              <a:solidFill>
                <a:schemeClr val="bg1"/>
              </a:solidFill>
              <a:latin typeface="Arial" panose="020B0604020202020204" pitchFamily="34" charset="0"/>
            </a:endParaRPr>
          </a:p>
          <a:p>
            <a:pPr algn="l"/>
            <a:r>
              <a:rPr lang="en-US" altLang="it-IT" sz="1200" dirty="0">
                <a:solidFill>
                  <a:schemeClr val="bg1"/>
                </a:solidFill>
                <a:latin typeface="Arial" panose="020B0604020202020204" pitchFamily="34" charset="0"/>
              </a:rPr>
              <a:t>   </a:t>
            </a:r>
          </a:p>
        </p:txBody>
      </p:sp>
      <p:sp>
        <p:nvSpPr>
          <p:cNvPr id="54" name="TextBox 53">
            <a:extLst>
              <a:ext uri="{FF2B5EF4-FFF2-40B4-BE49-F238E27FC236}">
                <a16:creationId xmlns:a16="http://schemas.microsoft.com/office/drawing/2014/main" id="{23B8376A-2156-419C-90ED-01D054D79D8D}"/>
              </a:ext>
            </a:extLst>
          </p:cNvPr>
          <p:cNvSpPr txBox="1"/>
          <p:nvPr/>
        </p:nvSpPr>
        <p:spPr>
          <a:xfrm>
            <a:off x="6365705" y="1416584"/>
            <a:ext cx="662361" cy="307777"/>
          </a:xfrm>
          <a:prstGeom prst="rect">
            <a:avLst/>
          </a:prstGeom>
          <a:noFill/>
          <a:ln w="53975">
            <a:solidFill>
              <a:schemeClr val="accent2"/>
            </a:solidFill>
          </a:ln>
        </p:spPr>
        <p:txBody>
          <a:bodyPr wrap="none" rtlCol="0" anchor="ctr" anchorCtr="0">
            <a:spAutoFit/>
          </a:bodyPr>
          <a:lstStyle/>
          <a:p>
            <a:pPr algn="ctr"/>
            <a:r>
              <a:rPr lang="en-US" dirty="0"/>
              <a:t>s-only</a:t>
            </a:r>
            <a:endParaRPr lang="en-GB" dirty="0"/>
          </a:p>
        </p:txBody>
      </p:sp>
      <p:cxnSp>
        <p:nvCxnSpPr>
          <p:cNvPr id="55" name="Connector: Elbow 33">
            <a:extLst>
              <a:ext uri="{FF2B5EF4-FFF2-40B4-BE49-F238E27FC236}">
                <a16:creationId xmlns:a16="http://schemas.microsoft.com/office/drawing/2014/main" id="{B3EC00F9-B075-4F46-A2AC-9A8C99F09F75}"/>
              </a:ext>
            </a:extLst>
          </p:cNvPr>
          <p:cNvCxnSpPr>
            <a:stCxn id="50" idx="0"/>
            <a:endCxn id="54" idx="1"/>
          </p:cNvCxnSpPr>
          <p:nvPr/>
        </p:nvCxnSpPr>
        <p:spPr>
          <a:xfrm rot="5400000" flipH="1" flipV="1">
            <a:off x="5300250" y="807956"/>
            <a:ext cx="302937" cy="1827973"/>
          </a:xfrm>
          <a:prstGeom prst="bentConnector2">
            <a:avLst/>
          </a:prstGeom>
          <a:ln w="444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56" name="Connector: Elbow 38">
            <a:extLst>
              <a:ext uri="{FF2B5EF4-FFF2-40B4-BE49-F238E27FC236}">
                <a16:creationId xmlns:a16="http://schemas.microsoft.com/office/drawing/2014/main" id="{75BE31FB-99B9-41E3-88D1-6077F56E616A}"/>
              </a:ext>
            </a:extLst>
          </p:cNvPr>
          <p:cNvCxnSpPr>
            <a:cxnSpLocks/>
            <a:endCxn id="54" idx="1"/>
          </p:cNvCxnSpPr>
          <p:nvPr/>
        </p:nvCxnSpPr>
        <p:spPr>
          <a:xfrm flipV="1">
            <a:off x="5836970" y="1570472"/>
            <a:ext cx="528735" cy="308220"/>
          </a:xfrm>
          <a:prstGeom prst="bentConnector3">
            <a:avLst>
              <a:gd name="adj1" fmla="val 50000"/>
            </a:avLst>
          </a:prstGeom>
          <a:ln w="444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pic>
        <p:nvPicPr>
          <p:cNvPr id="28808" name="Picture 136" descr="Presolar grains from meteorites: Remnants from the early times of the solar  system - ScienceDirect"/>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43341" y="694222"/>
            <a:ext cx="1520946" cy="591027"/>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56"/>
          <p:cNvPicPr>
            <a:picLocks noChangeAspect="1"/>
          </p:cNvPicPr>
          <p:nvPr/>
        </p:nvPicPr>
        <p:blipFill>
          <a:blip r:embed="rId14"/>
          <a:stretch>
            <a:fillRect/>
          </a:stretch>
        </p:blipFill>
        <p:spPr>
          <a:xfrm>
            <a:off x="195784" y="2080"/>
            <a:ext cx="634818" cy="618112"/>
          </a:xfrm>
          <a:prstGeom prst="rect">
            <a:avLst/>
          </a:prstGeom>
        </p:spPr>
      </p:pic>
      <p:pic>
        <p:nvPicPr>
          <p:cNvPr id="58" name="Picture 57">
            <a:extLst>
              <a:ext uri="{FF2B5EF4-FFF2-40B4-BE49-F238E27FC236}">
                <a16:creationId xmlns:a16="http://schemas.microsoft.com/office/drawing/2014/main" id="{93DA1843-23AD-DC44-A942-0DE72F523126}"/>
              </a:ext>
            </a:extLst>
          </p:cNvPr>
          <p:cNvPicPr>
            <a:picLocks noChangeAspect="1"/>
          </p:cNvPicPr>
          <p:nvPr/>
        </p:nvPicPr>
        <p:blipFill>
          <a:blip r:embed="rId15"/>
          <a:stretch>
            <a:fillRect/>
          </a:stretch>
        </p:blipFill>
        <p:spPr>
          <a:xfrm>
            <a:off x="11047166" y="-10415"/>
            <a:ext cx="868663" cy="606817"/>
          </a:xfrm>
          <a:prstGeom prst="rect">
            <a:avLst/>
          </a:prstGeom>
        </p:spPr>
      </p:pic>
    </p:spTree>
    <p:extLst>
      <p:ext uri="{BB962C8B-B14F-4D97-AF65-F5344CB8AC3E}">
        <p14:creationId xmlns:p14="http://schemas.microsoft.com/office/powerpoint/2010/main" val="296991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grpId="0" nodeType="after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p:cTn id="7" dur="500" fill="hold"/>
                                        <p:tgtEl>
                                          <p:spTgt spid="30"/>
                                        </p:tgtEl>
                                        <p:attrNameLst>
                                          <p:attrName>ppt_x</p:attrName>
                                        </p:attrNameLst>
                                      </p:cBhvr>
                                      <p:tavLst>
                                        <p:tav tm="0">
                                          <p:val>
                                            <p:strVal val="#ppt_x-#ppt_w/2"/>
                                          </p:val>
                                        </p:tav>
                                        <p:tav tm="100000">
                                          <p:val>
                                            <p:strVal val="#ppt_x"/>
                                          </p:val>
                                        </p:tav>
                                      </p:tavLst>
                                    </p:anim>
                                    <p:anim calcmode="lin" valueType="num">
                                      <p:cBhvr>
                                        <p:cTn id="8" dur="500" fill="hold"/>
                                        <p:tgtEl>
                                          <p:spTgt spid="30"/>
                                        </p:tgtEl>
                                        <p:attrNameLst>
                                          <p:attrName>ppt_y</p:attrName>
                                        </p:attrNameLst>
                                      </p:cBhvr>
                                      <p:tavLst>
                                        <p:tav tm="0">
                                          <p:val>
                                            <p:strVal val="#ppt_y"/>
                                          </p:val>
                                        </p:tav>
                                        <p:tav tm="100000">
                                          <p:val>
                                            <p:strVal val="#ppt_y"/>
                                          </p:val>
                                        </p:tav>
                                      </p:tavLst>
                                    </p:anim>
                                    <p:anim calcmode="lin" valueType="num">
                                      <p:cBhvr>
                                        <p:cTn id="9" dur="500" fill="hold"/>
                                        <p:tgtEl>
                                          <p:spTgt spid="30"/>
                                        </p:tgtEl>
                                        <p:attrNameLst>
                                          <p:attrName>ppt_w</p:attrName>
                                        </p:attrNameLst>
                                      </p:cBhvr>
                                      <p:tavLst>
                                        <p:tav tm="0">
                                          <p:val>
                                            <p:fltVal val="0"/>
                                          </p:val>
                                        </p:tav>
                                        <p:tav tm="100000">
                                          <p:val>
                                            <p:strVal val="#ppt_w"/>
                                          </p:val>
                                        </p:tav>
                                      </p:tavLst>
                                    </p:anim>
                                    <p:anim calcmode="lin" valueType="num">
                                      <p:cBhvr>
                                        <p:cTn id="10" dur="500" fill="hold"/>
                                        <p:tgtEl>
                                          <p:spTgt spid="30"/>
                                        </p:tgtEl>
                                        <p:attrNameLst>
                                          <p:attrName>ppt_h</p:attrName>
                                        </p:attrNameLst>
                                      </p:cBhvr>
                                      <p:tavLst>
                                        <p:tav tm="0">
                                          <p:val>
                                            <p:strVal val="#ppt_h"/>
                                          </p:val>
                                        </p:tav>
                                        <p:tav tm="100000">
                                          <p:val>
                                            <p:strVal val="#ppt_h"/>
                                          </p:val>
                                        </p:tav>
                                      </p:tavLst>
                                    </p:anim>
                                  </p:childTnLst>
                                </p:cTn>
                              </p:par>
                            </p:childTnLst>
                          </p:cTn>
                        </p:par>
                        <p:par>
                          <p:cTn id="11" fill="hold">
                            <p:stCondLst>
                              <p:cond delay="500"/>
                            </p:stCondLst>
                            <p:childTnLst>
                              <p:par>
                                <p:cTn id="12" presetID="17" presetClass="entr" presetSubtype="8" fill="hold" grpId="0" nodeType="afterEffect">
                                  <p:stCondLst>
                                    <p:cond delay="0"/>
                                  </p:stCondLst>
                                  <p:childTnLst>
                                    <p:set>
                                      <p:cBhvr>
                                        <p:cTn id="13" dur="1" fill="hold">
                                          <p:stCondLst>
                                            <p:cond delay="0"/>
                                          </p:stCondLst>
                                        </p:cTn>
                                        <p:tgtEl>
                                          <p:spTgt spid="33"/>
                                        </p:tgtEl>
                                        <p:attrNameLst>
                                          <p:attrName>style.visibility</p:attrName>
                                        </p:attrNameLst>
                                      </p:cBhvr>
                                      <p:to>
                                        <p:strVal val="visible"/>
                                      </p:to>
                                    </p:set>
                                    <p:anim calcmode="lin" valueType="num">
                                      <p:cBhvr>
                                        <p:cTn id="14" dur="200" fill="hold"/>
                                        <p:tgtEl>
                                          <p:spTgt spid="33"/>
                                        </p:tgtEl>
                                        <p:attrNameLst>
                                          <p:attrName>ppt_x</p:attrName>
                                        </p:attrNameLst>
                                      </p:cBhvr>
                                      <p:tavLst>
                                        <p:tav tm="0">
                                          <p:val>
                                            <p:strVal val="#ppt_x-#ppt_w/2"/>
                                          </p:val>
                                        </p:tav>
                                        <p:tav tm="100000">
                                          <p:val>
                                            <p:strVal val="#ppt_x"/>
                                          </p:val>
                                        </p:tav>
                                      </p:tavLst>
                                    </p:anim>
                                    <p:anim calcmode="lin" valueType="num">
                                      <p:cBhvr>
                                        <p:cTn id="15" dur="200" fill="hold"/>
                                        <p:tgtEl>
                                          <p:spTgt spid="33"/>
                                        </p:tgtEl>
                                        <p:attrNameLst>
                                          <p:attrName>ppt_y</p:attrName>
                                        </p:attrNameLst>
                                      </p:cBhvr>
                                      <p:tavLst>
                                        <p:tav tm="0">
                                          <p:val>
                                            <p:strVal val="#ppt_y"/>
                                          </p:val>
                                        </p:tav>
                                        <p:tav tm="100000">
                                          <p:val>
                                            <p:strVal val="#ppt_y"/>
                                          </p:val>
                                        </p:tav>
                                      </p:tavLst>
                                    </p:anim>
                                    <p:anim calcmode="lin" valueType="num">
                                      <p:cBhvr>
                                        <p:cTn id="16" dur="200" fill="hold"/>
                                        <p:tgtEl>
                                          <p:spTgt spid="33"/>
                                        </p:tgtEl>
                                        <p:attrNameLst>
                                          <p:attrName>ppt_w</p:attrName>
                                        </p:attrNameLst>
                                      </p:cBhvr>
                                      <p:tavLst>
                                        <p:tav tm="0">
                                          <p:val>
                                            <p:fltVal val="0"/>
                                          </p:val>
                                        </p:tav>
                                        <p:tav tm="100000">
                                          <p:val>
                                            <p:strVal val="#ppt_w"/>
                                          </p:val>
                                        </p:tav>
                                      </p:tavLst>
                                    </p:anim>
                                    <p:anim calcmode="lin" valueType="num">
                                      <p:cBhvr>
                                        <p:cTn id="17" dur="200" fill="hold"/>
                                        <p:tgtEl>
                                          <p:spTgt spid="33"/>
                                        </p:tgtEl>
                                        <p:attrNameLst>
                                          <p:attrName>ppt_h</p:attrName>
                                        </p:attrNameLst>
                                      </p:cBhvr>
                                      <p:tavLst>
                                        <p:tav tm="0">
                                          <p:val>
                                            <p:strVal val="#ppt_h"/>
                                          </p:val>
                                        </p:tav>
                                        <p:tav tm="100000">
                                          <p:val>
                                            <p:strVal val="#ppt_h"/>
                                          </p:val>
                                        </p:tav>
                                      </p:tavLst>
                                    </p:anim>
                                  </p:childTnLst>
                                </p:cTn>
                              </p:par>
                            </p:childTnLst>
                          </p:cTn>
                        </p:par>
                        <p:par>
                          <p:cTn id="18" fill="hold">
                            <p:stCondLst>
                              <p:cond delay="700"/>
                            </p:stCondLst>
                            <p:childTnLst>
                              <p:par>
                                <p:cTn id="19" presetID="17" presetClass="entr" presetSubtype="8" fill="hold" grpId="0" nodeType="afterEffect">
                                  <p:stCondLst>
                                    <p:cond delay="0"/>
                                  </p:stCondLst>
                                  <p:childTnLst>
                                    <p:set>
                                      <p:cBhvr>
                                        <p:cTn id="20" dur="1" fill="hold">
                                          <p:stCondLst>
                                            <p:cond delay="0"/>
                                          </p:stCondLst>
                                        </p:cTn>
                                        <p:tgtEl>
                                          <p:spTgt spid="34"/>
                                        </p:tgtEl>
                                        <p:attrNameLst>
                                          <p:attrName>style.visibility</p:attrName>
                                        </p:attrNameLst>
                                      </p:cBhvr>
                                      <p:to>
                                        <p:strVal val="visible"/>
                                      </p:to>
                                    </p:set>
                                    <p:anim calcmode="lin" valueType="num">
                                      <p:cBhvr>
                                        <p:cTn id="21" dur="200" fill="hold"/>
                                        <p:tgtEl>
                                          <p:spTgt spid="34"/>
                                        </p:tgtEl>
                                        <p:attrNameLst>
                                          <p:attrName>ppt_x</p:attrName>
                                        </p:attrNameLst>
                                      </p:cBhvr>
                                      <p:tavLst>
                                        <p:tav tm="0">
                                          <p:val>
                                            <p:strVal val="#ppt_x-#ppt_w/2"/>
                                          </p:val>
                                        </p:tav>
                                        <p:tav tm="100000">
                                          <p:val>
                                            <p:strVal val="#ppt_x"/>
                                          </p:val>
                                        </p:tav>
                                      </p:tavLst>
                                    </p:anim>
                                    <p:anim calcmode="lin" valueType="num">
                                      <p:cBhvr>
                                        <p:cTn id="22" dur="200" fill="hold"/>
                                        <p:tgtEl>
                                          <p:spTgt spid="34"/>
                                        </p:tgtEl>
                                        <p:attrNameLst>
                                          <p:attrName>ppt_y</p:attrName>
                                        </p:attrNameLst>
                                      </p:cBhvr>
                                      <p:tavLst>
                                        <p:tav tm="0">
                                          <p:val>
                                            <p:strVal val="#ppt_y"/>
                                          </p:val>
                                        </p:tav>
                                        <p:tav tm="100000">
                                          <p:val>
                                            <p:strVal val="#ppt_y"/>
                                          </p:val>
                                        </p:tav>
                                      </p:tavLst>
                                    </p:anim>
                                    <p:anim calcmode="lin" valueType="num">
                                      <p:cBhvr>
                                        <p:cTn id="23" dur="200" fill="hold"/>
                                        <p:tgtEl>
                                          <p:spTgt spid="34"/>
                                        </p:tgtEl>
                                        <p:attrNameLst>
                                          <p:attrName>ppt_w</p:attrName>
                                        </p:attrNameLst>
                                      </p:cBhvr>
                                      <p:tavLst>
                                        <p:tav tm="0">
                                          <p:val>
                                            <p:fltVal val="0"/>
                                          </p:val>
                                        </p:tav>
                                        <p:tav tm="100000">
                                          <p:val>
                                            <p:strVal val="#ppt_w"/>
                                          </p:val>
                                        </p:tav>
                                      </p:tavLst>
                                    </p:anim>
                                    <p:anim calcmode="lin" valueType="num">
                                      <p:cBhvr>
                                        <p:cTn id="24" dur="200" fill="hold"/>
                                        <p:tgtEl>
                                          <p:spTgt spid="34"/>
                                        </p:tgtEl>
                                        <p:attrNameLst>
                                          <p:attrName>ppt_h</p:attrName>
                                        </p:attrNameLst>
                                      </p:cBhvr>
                                      <p:tavLst>
                                        <p:tav tm="0">
                                          <p:val>
                                            <p:strVal val="#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childTnLst>
                          </p:cTn>
                        </p:par>
                        <p:par>
                          <p:cTn id="30" fill="hold">
                            <p:stCondLst>
                              <p:cond delay="500"/>
                            </p:stCondLst>
                            <p:childTnLst>
                              <p:par>
                                <p:cTn id="31" presetID="23" presetClass="entr" presetSubtype="16" fill="hold" grpId="0" nodeType="afterEffect">
                                  <p:stCondLst>
                                    <p:cond delay="0"/>
                                  </p:stCondLst>
                                  <p:childTnLst>
                                    <p:set>
                                      <p:cBhvr>
                                        <p:cTn id="32" dur="1" fill="hold">
                                          <p:stCondLst>
                                            <p:cond delay="0"/>
                                          </p:stCondLst>
                                        </p:cTn>
                                        <p:tgtEl>
                                          <p:spTgt spid="31"/>
                                        </p:tgtEl>
                                        <p:attrNameLst>
                                          <p:attrName>style.visibility</p:attrName>
                                        </p:attrNameLst>
                                      </p:cBhvr>
                                      <p:to>
                                        <p:strVal val="visible"/>
                                      </p:to>
                                    </p:set>
                                    <p:anim calcmode="lin" valueType="num">
                                      <p:cBhvr>
                                        <p:cTn id="33" dur="200" fill="hold"/>
                                        <p:tgtEl>
                                          <p:spTgt spid="31"/>
                                        </p:tgtEl>
                                        <p:attrNameLst>
                                          <p:attrName>ppt_w</p:attrName>
                                        </p:attrNameLst>
                                      </p:cBhvr>
                                      <p:tavLst>
                                        <p:tav tm="0">
                                          <p:val>
                                            <p:fltVal val="0"/>
                                          </p:val>
                                        </p:tav>
                                        <p:tav tm="100000">
                                          <p:val>
                                            <p:strVal val="#ppt_w"/>
                                          </p:val>
                                        </p:tav>
                                      </p:tavLst>
                                    </p:anim>
                                    <p:anim calcmode="lin" valueType="num">
                                      <p:cBhvr>
                                        <p:cTn id="34" dur="200" fill="hold"/>
                                        <p:tgtEl>
                                          <p:spTgt spid="31"/>
                                        </p:tgtEl>
                                        <p:attrNameLst>
                                          <p:attrName>ppt_h</p:attrName>
                                        </p:attrNameLst>
                                      </p:cBhvr>
                                      <p:tavLst>
                                        <p:tav tm="0">
                                          <p:val>
                                            <p:fltVal val="0"/>
                                          </p:val>
                                        </p:tav>
                                        <p:tav tm="100000">
                                          <p:val>
                                            <p:strVal val="#ppt_h"/>
                                          </p:val>
                                        </p:tav>
                                      </p:tavLst>
                                    </p:anim>
                                  </p:childTnLst>
                                </p:cTn>
                              </p:par>
                            </p:childTnLst>
                          </p:cTn>
                        </p:par>
                        <p:par>
                          <p:cTn id="35" fill="hold">
                            <p:stCondLst>
                              <p:cond delay="700"/>
                            </p:stCondLst>
                            <p:childTnLst>
                              <p:par>
                                <p:cTn id="36" presetID="17" presetClass="entr" presetSubtype="8" fill="hold" grpId="0" nodeType="afterEffect">
                                  <p:stCondLst>
                                    <p:cond delay="0"/>
                                  </p:stCondLst>
                                  <p:childTnLst>
                                    <p:set>
                                      <p:cBhvr>
                                        <p:cTn id="37" dur="1" fill="hold">
                                          <p:stCondLst>
                                            <p:cond delay="0"/>
                                          </p:stCondLst>
                                        </p:cTn>
                                        <p:tgtEl>
                                          <p:spTgt spid="35"/>
                                        </p:tgtEl>
                                        <p:attrNameLst>
                                          <p:attrName>style.visibility</p:attrName>
                                        </p:attrNameLst>
                                      </p:cBhvr>
                                      <p:to>
                                        <p:strVal val="visible"/>
                                      </p:to>
                                    </p:set>
                                    <p:anim calcmode="lin" valueType="num">
                                      <p:cBhvr>
                                        <p:cTn id="38" dur="200" fill="hold"/>
                                        <p:tgtEl>
                                          <p:spTgt spid="35"/>
                                        </p:tgtEl>
                                        <p:attrNameLst>
                                          <p:attrName>ppt_x</p:attrName>
                                        </p:attrNameLst>
                                      </p:cBhvr>
                                      <p:tavLst>
                                        <p:tav tm="0">
                                          <p:val>
                                            <p:strVal val="#ppt_x-#ppt_w/2"/>
                                          </p:val>
                                        </p:tav>
                                        <p:tav tm="100000">
                                          <p:val>
                                            <p:strVal val="#ppt_x"/>
                                          </p:val>
                                        </p:tav>
                                      </p:tavLst>
                                    </p:anim>
                                    <p:anim calcmode="lin" valueType="num">
                                      <p:cBhvr>
                                        <p:cTn id="39" dur="200" fill="hold"/>
                                        <p:tgtEl>
                                          <p:spTgt spid="35"/>
                                        </p:tgtEl>
                                        <p:attrNameLst>
                                          <p:attrName>ppt_y</p:attrName>
                                        </p:attrNameLst>
                                      </p:cBhvr>
                                      <p:tavLst>
                                        <p:tav tm="0">
                                          <p:val>
                                            <p:strVal val="#ppt_y"/>
                                          </p:val>
                                        </p:tav>
                                        <p:tav tm="100000">
                                          <p:val>
                                            <p:strVal val="#ppt_y"/>
                                          </p:val>
                                        </p:tav>
                                      </p:tavLst>
                                    </p:anim>
                                    <p:anim calcmode="lin" valueType="num">
                                      <p:cBhvr>
                                        <p:cTn id="40" dur="200" fill="hold"/>
                                        <p:tgtEl>
                                          <p:spTgt spid="35"/>
                                        </p:tgtEl>
                                        <p:attrNameLst>
                                          <p:attrName>ppt_w</p:attrName>
                                        </p:attrNameLst>
                                      </p:cBhvr>
                                      <p:tavLst>
                                        <p:tav tm="0">
                                          <p:val>
                                            <p:fltVal val="0"/>
                                          </p:val>
                                        </p:tav>
                                        <p:tav tm="100000">
                                          <p:val>
                                            <p:strVal val="#ppt_w"/>
                                          </p:val>
                                        </p:tav>
                                      </p:tavLst>
                                    </p:anim>
                                    <p:anim calcmode="lin" valueType="num">
                                      <p:cBhvr>
                                        <p:cTn id="41" dur="200" fill="hold"/>
                                        <p:tgtEl>
                                          <p:spTgt spid="35"/>
                                        </p:tgtEl>
                                        <p:attrNameLst>
                                          <p:attrName>ppt_h</p:attrName>
                                        </p:attrNameLst>
                                      </p:cBhvr>
                                      <p:tavLst>
                                        <p:tav tm="0">
                                          <p:val>
                                            <p:strVal val="#ppt_h"/>
                                          </p:val>
                                        </p:tav>
                                        <p:tav tm="100000">
                                          <p:val>
                                            <p:strVal val="#ppt_h"/>
                                          </p:val>
                                        </p:tav>
                                      </p:tavLst>
                                    </p:anim>
                                  </p:childTnLst>
                                </p:cTn>
                              </p:par>
                            </p:childTnLst>
                          </p:cTn>
                        </p:par>
                        <p:par>
                          <p:cTn id="42" fill="hold">
                            <p:stCondLst>
                              <p:cond delay="900"/>
                            </p:stCondLst>
                            <p:childTnLst>
                              <p:par>
                                <p:cTn id="43" presetID="9" presetClass="entr" presetSubtype="0" fill="hold" grpId="0" nodeType="afterEffect">
                                  <p:stCondLst>
                                    <p:cond delay="0"/>
                                  </p:stCondLst>
                                  <p:childTnLst>
                                    <p:set>
                                      <p:cBhvr>
                                        <p:cTn id="44" dur="1" fill="hold">
                                          <p:stCondLst>
                                            <p:cond delay="0"/>
                                          </p:stCondLst>
                                        </p:cTn>
                                        <p:tgtEl>
                                          <p:spTgt spid="32"/>
                                        </p:tgtEl>
                                        <p:attrNameLst>
                                          <p:attrName>style.visibility</p:attrName>
                                        </p:attrNameLst>
                                      </p:cBhvr>
                                      <p:to>
                                        <p:strVal val="visible"/>
                                      </p:to>
                                    </p:set>
                                    <p:animEffect transition="in" filter="dissolve">
                                      <p:cBhvr>
                                        <p:cTn id="45" dur="200"/>
                                        <p:tgtEl>
                                          <p:spTgt spid="32"/>
                                        </p:tgtEl>
                                      </p:cBhvr>
                                    </p:animEffect>
                                  </p:childTnLst>
                                </p:cTn>
                              </p:par>
                            </p:childTnLst>
                          </p:cTn>
                        </p:par>
                        <p:par>
                          <p:cTn id="46" fill="hold">
                            <p:stCondLst>
                              <p:cond delay="1100"/>
                            </p:stCondLst>
                            <p:childTnLst>
                              <p:par>
                                <p:cTn id="47" presetID="17" presetClass="entr" presetSubtype="8" fill="hold" grpId="0" nodeType="after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p:cTn id="49" dur="200" fill="hold"/>
                                        <p:tgtEl>
                                          <p:spTgt spid="36"/>
                                        </p:tgtEl>
                                        <p:attrNameLst>
                                          <p:attrName>ppt_x</p:attrName>
                                        </p:attrNameLst>
                                      </p:cBhvr>
                                      <p:tavLst>
                                        <p:tav tm="0">
                                          <p:val>
                                            <p:strVal val="#ppt_x-#ppt_w/2"/>
                                          </p:val>
                                        </p:tav>
                                        <p:tav tm="100000">
                                          <p:val>
                                            <p:strVal val="#ppt_x"/>
                                          </p:val>
                                        </p:tav>
                                      </p:tavLst>
                                    </p:anim>
                                    <p:anim calcmode="lin" valueType="num">
                                      <p:cBhvr>
                                        <p:cTn id="50" dur="200" fill="hold"/>
                                        <p:tgtEl>
                                          <p:spTgt spid="36"/>
                                        </p:tgtEl>
                                        <p:attrNameLst>
                                          <p:attrName>ppt_y</p:attrName>
                                        </p:attrNameLst>
                                      </p:cBhvr>
                                      <p:tavLst>
                                        <p:tav tm="0">
                                          <p:val>
                                            <p:strVal val="#ppt_y"/>
                                          </p:val>
                                        </p:tav>
                                        <p:tav tm="100000">
                                          <p:val>
                                            <p:strVal val="#ppt_y"/>
                                          </p:val>
                                        </p:tav>
                                      </p:tavLst>
                                    </p:anim>
                                    <p:anim calcmode="lin" valueType="num">
                                      <p:cBhvr>
                                        <p:cTn id="51" dur="200" fill="hold"/>
                                        <p:tgtEl>
                                          <p:spTgt spid="36"/>
                                        </p:tgtEl>
                                        <p:attrNameLst>
                                          <p:attrName>ppt_w</p:attrName>
                                        </p:attrNameLst>
                                      </p:cBhvr>
                                      <p:tavLst>
                                        <p:tav tm="0">
                                          <p:val>
                                            <p:fltVal val="0"/>
                                          </p:val>
                                        </p:tav>
                                        <p:tav tm="100000">
                                          <p:val>
                                            <p:strVal val="#ppt_w"/>
                                          </p:val>
                                        </p:tav>
                                      </p:tavLst>
                                    </p:anim>
                                    <p:anim calcmode="lin" valueType="num">
                                      <p:cBhvr>
                                        <p:cTn id="52" dur="200" fill="hold"/>
                                        <p:tgtEl>
                                          <p:spTgt spid="36"/>
                                        </p:tgtEl>
                                        <p:attrNameLst>
                                          <p:attrName>ppt_h</p:attrName>
                                        </p:attrNameLst>
                                      </p:cBhvr>
                                      <p:tavLst>
                                        <p:tav tm="0">
                                          <p:val>
                                            <p:strVal val="#ppt_h"/>
                                          </p:val>
                                        </p:tav>
                                        <p:tav tm="100000">
                                          <p:val>
                                            <p:strVal val="#ppt_h"/>
                                          </p:val>
                                        </p:tav>
                                      </p:tavLst>
                                    </p:anim>
                                  </p:childTnLst>
                                </p:cTn>
                              </p:par>
                            </p:childTnLst>
                          </p:cTn>
                        </p:par>
                        <p:par>
                          <p:cTn id="53" fill="hold">
                            <p:stCondLst>
                              <p:cond delay="1300"/>
                            </p:stCondLst>
                            <p:childTnLst>
                              <p:par>
                                <p:cTn id="54" presetID="17" presetClass="entr" presetSubtype="8" fill="hold" grpId="0" nodeType="afterEffect">
                                  <p:stCondLst>
                                    <p:cond delay="0"/>
                                  </p:stCondLst>
                                  <p:childTnLst>
                                    <p:set>
                                      <p:cBhvr>
                                        <p:cTn id="55" dur="1" fill="hold">
                                          <p:stCondLst>
                                            <p:cond delay="0"/>
                                          </p:stCondLst>
                                        </p:cTn>
                                        <p:tgtEl>
                                          <p:spTgt spid="37"/>
                                        </p:tgtEl>
                                        <p:attrNameLst>
                                          <p:attrName>style.visibility</p:attrName>
                                        </p:attrNameLst>
                                      </p:cBhvr>
                                      <p:to>
                                        <p:strVal val="visible"/>
                                      </p:to>
                                    </p:set>
                                    <p:anim calcmode="lin" valueType="num">
                                      <p:cBhvr>
                                        <p:cTn id="56" dur="200" fill="hold"/>
                                        <p:tgtEl>
                                          <p:spTgt spid="37"/>
                                        </p:tgtEl>
                                        <p:attrNameLst>
                                          <p:attrName>ppt_x</p:attrName>
                                        </p:attrNameLst>
                                      </p:cBhvr>
                                      <p:tavLst>
                                        <p:tav tm="0">
                                          <p:val>
                                            <p:strVal val="#ppt_x-#ppt_w/2"/>
                                          </p:val>
                                        </p:tav>
                                        <p:tav tm="100000">
                                          <p:val>
                                            <p:strVal val="#ppt_x"/>
                                          </p:val>
                                        </p:tav>
                                      </p:tavLst>
                                    </p:anim>
                                    <p:anim calcmode="lin" valueType="num">
                                      <p:cBhvr>
                                        <p:cTn id="57" dur="200" fill="hold"/>
                                        <p:tgtEl>
                                          <p:spTgt spid="37"/>
                                        </p:tgtEl>
                                        <p:attrNameLst>
                                          <p:attrName>ppt_y</p:attrName>
                                        </p:attrNameLst>
                                      </p:cBhvr>
                                      <p:tavLst>
                                        <p:tav tm="0">
                                          <p:val>
                                            <p:strVal val="#ppt_y"/>
                                          </p:val>
                                        </p:tav>
                                        <p:tav tm="100000">
                                          <p:val>
                                            <p:strVal val="#ppt_y"/>
                                          </p:val>
                                        </p:tav>
                                      </p:tavLst>
                                    </p:anim>
                                    <p:anim calcmode="lin" valueType="num">
                                      <p:cBhvr>
                                        <p:cTn id="58" dur="200" fill="hold"/>
                                        <p:tgtEl>
                                          <p:spTgt spid="37"/>
                                        </p:tgtEl>
                                        <p:attrNameLst>
                                          <p:attrName>ppt_w</p:attrName>
                                        </p:attrNameLst>
                                      </p:cBhvr>
                                      <p:tavLst>
                                        <p:tav tm="0">
                                          <p:val>
                                            <p:fltVal val="0"/>
                                          </p:val>
                                        </p:tav>
                                        <p:tav tm="100000">
                                          <p:val>
                                            <p:strVal val="#ppt_w"/>
                                          </p:val>
                                        </p:tav>
                                      </p:tavLst>
                                    </p:anim>
                                    <p:anim calcmode="lin" valueType="num">
                                      <p:cBhvr>
                                        <p:cTn id="59" dur="200" fill="hold"/>
                                        <p:tgtEl>
                                          <p:spTgt spid="37"/>
                                        </p:tgtEl>
                                        <p:attrNameLst>
                                          <p:attrName>ppt_h</p:attrName>
                                        </p:attrNameLst>
                                      </p:cBhvr>
                                      <p:tavLst>
                                        <p:tav tm="0">
                                          <p:val>
                                            <p:strVal val="#ppt_h"/>
                                          </p:val>
                                        </p:tav>
                                        <p:tav tm="100000">
                                          <p:val>
                                            <p:strVal val="#ppt_h"/>
                                          </p:val>
                                        </p:tav>
                                      </p:tavLst>
                                    </p:anim>
                                  </p:childTnLst>
                                </p:cTn>
                              </p:par>
                            </p:childTnLst>
                          </p:cTn>
                        </p:par>
                        <p:par>
                          <p:cTn id="60" fill="hold">
                            <p:stCondLst>
                              <p:cond delay="1500"/>
                            </p:stCondLst>
                            <p:childTnLst>
                              <p:par>
                                <p:cTn id="61" presetID="23" presetClass="entr" presetSubtype="16" fill="hold" grpId="0" nodeType="afterEffect">
                                  <p:stCondLst>
                                    <p:cond delay="0"/>
                                  </p:stCondLst>
                                  <p:childTnLst>
                                    <p:set>
                                      <p:cBhvr>
                                        <p:cTn id="62" dur="1" fill="hold">
                                          <p:stCondLst>
                                            <p:cond delay="0"/>
                                          </p:stCondLst>
                                        </p:cTn>
                                        <p:tgtEl>
                                          <p:spTgt spid="38"/>
                                        </p:tgtEl>
                                        <p:attrNameLst>
                                          <p:attrName>style.visibility</p:attrName>
                                        </p:attrNameLst>
                                      </p:cBhvr>
                                      <p:to>
                                        <p:strVal val="visible"/>
                                      </p:to>
                                    </p:set>
                                    <p:anim calcmode="lin" valueType="num">
                                      <p:cBhvr>
                                        <p:cTn id="63" dur="200" fill="hold"/>
                                        <p:tgtEl>
                                          <p:spTgt spid="38"/>
                                        </p:tgtEl>
                                        <p:attrNameLst>
                                          <p:attrName>ppt_w</p:attrName>
                                        </p:attrNameLst>
                                      </p:cBhvr>
                                      <p:tavLst>
                                        <p:tav tm="0">
                                          <p:val>
                                            <p:fltVal val="0"/>
                                          </p:val>
                                        </p:tav>
                                        <p:tav tm="100000">
                                          <p:val>
                                            <p:strVal val="#ppt_w"/>
                                          </p:val>
                                        </p:tav>
                                      </p:tavLst>
                                    </p:anim>
                                    <p:anim calcmode="lin" valueType="num">
                                      <p:cBhvr>
                                        <p:cTn id="64" dur="200" fill="hold"/>
                                        <p:tgtEl>
                                          <p:spTgt spid="38"/>
                                        </p:tgtEl>
                                        <p:attrNameLst>
                                          <p:attrName>ppt_h</p:attrName>
                                        </p:attrNameLst>
                                      </p:cBhvr>
                                      <p:tavLst>
                                        <p:tav tm="0">
                                          <p:val>
                                            <p:fltVal val="0"/>
                                          </p:val>
                                        </p:tav>
                                        <p:tav tm="100000">
                                          <p:val>
                                            <p:strVal val="#ppt_h"/>
                                          </p:val>
                                        </p:tav>
                                      </p:tavLst>
                                    </p:anim>
                                  </p:childTnLst>
                                </p:cTn>
                              </p:par>
                            </p:childTnLst>
                          </p:cTn>
                        </p:par>
                        <p:par>
                          <p:cTn id="65" fill="hold">
                            <p:stCondLst>
                              <p:cond delay="1700"/>
                            </p:stCondLst>
                            <p:childTnLst>
                              <p:par>
                                <p:cTn id="66" presetID="23" presetClass="entr" presetSubtype="16" fill="hold" grpId="0" nodeType="afterEffect">
                                  <p:stCondLst>
                                    <p:cond delay="0"/>
                                  </p:stCondLst>
                                  <p:childTnLst>
                                    <p:set>
                                      <p:cBhvr>
                                        <p:cTn id="67" dur="1" fill="hold">
                                          <p:stCondLst>
                                            <p:cond delay="0"/>
                                          </p:stCondLst>
                                        </p:cTn>
                                        <p:tgtEl>
                                          <p:spTgt spid="39"/>
                                        </p:tgtEl>
                                        <p:attrNameLst>
                                          <p:attrName>style.visibility</p:attrName>
                                        </p:attrNameLst>
                                      </p:cBhvr>
                                      <p:to>
                                        <p:strVal val="visible"/>
                                      </p:to>
                                    </p:set>
                                    <p:anim calcmode="lin" valueType="num">
                                      <p:cBhvr>
                                        <p:cTn id="68" dur="200" fill="hold"/>
                                        <p:tgtEl>
                                          <p:spTgt spid="39"/>
                                        </p:tgtEl>
                                        <p:attrNameLst>
                                          <p:attrName>ppt_w</p:attrName>
                                        </p:attrNameLst>
                                      </p:cBhvr>
                                      <p:tavLst>
                                        <p:tav tm="0">
                                          <p:val>
                                            <p:fltVal val="0"/>
                                          </p:val>
                                        </p:tav>
                                        <p:tav tm="100000">
                                          <p:val>
                                            <p:strVal val="#ppt_w"/>
                                          </p:val>
                                        </p:tav>
                                      </p:tavLst>
                                    </p:anim>
                                    <p:anim calcmode="lin" valueType="num">
                                      <p:cBhvr>
                                        <p:cTn id="69" dur="200" fill="hold"/>
                                        <p:tgtEl>
                                          <p:spTgt spid="39"/>
                                        </p:tgtEl>
                                        <p:attrNameLst>
                                          <p:attrName>ppt_h</p:attrName>
                                        </p:attrNameLst>
                                      </p:cBhvr>
                                      <p:tavLst>
                                        <p:tav tm="0">
                                          <p:val>
                                            <p:fltVal val="0"/>
                                          </p:val>
                                        </p:tav>
                                        <p:tav tm="100000">
                                          <p:val>
                                            <p:strVal val="#ppt_h"/>
                                          </p:val>
                                        </p:tav>
                                      </p:tavLst>
                                    </p:anim>
                                  </p:childTnLst>
                                </p:cTn>
                              </p:par>
                            </p:childTnLst>
                          </p:cTn>
                        </p:par>
                        <p:par>
                          <p:cTn id="70" fill="hold">
                            <p:stCondLst>
                              <p:cond delay="1900"/>
                            </p:stCondLst>
                            <p:childTnLst>
                              <p:par>
                                <p:cTn id="71" presetID="17" presetClass="entr" presetSubtype="8" fill="hold" grpId="0" nodeType="afterEffect">
                                  <p:stCondLst>
                                    <p:cond delay="0"/>
                                  </p:stCondLst>
                                  <p:childTnLst>
                                    <p:set>
                                      <p:cBhvr>
                                        <p:cTn id="72" dur="1" fill="hold">
                                          <p:stCondLst>
                                            <p:cond delay="0"/>
                                          </p:stCondLst>
                                        </p:cTn>
                                        <p:tgtEl>
                                          <p:spTgt spid="40"/>
                                        </p:tgtEl>
                                        <p:attrNameLst>
                                          <p:attrName>style.visibility</p:attrName>
                                        </p:attrNameLst>
                                      </p:cBhvr>
                                      <p:to>
                                        <p:strVal val="visible"/>
                                      </p:to>
                                    </p:set>
                                    <p:anim calcmode="lin" valueType="num">
                                      <p:cBhvr>
                                        <p:cTn id="73" dur="200" fill="hold"/>
                                        <p:tgtEl>
                                          <p:spTgt spid="40"/>
                                        </p:tgtEl>
                                        <p:attrNameLst>
                                          <p:attrName>ppt_x</p:attrName>
                                        </p:attrNameLst>
                                      </p:cBhvr>
                                      <p:tavLst>
                                        <p:tav tm="0">
                                          <p:val>
                                            <p:strVal val="#ppt_x-#ppt_w/2"/>
                                          </p:val>
                                        </p:tav>
                                        <p:tav tm="100000">
                                          <p:val>
                                            <p:strVal val="#ppt_x"/>
                                          </p:val>
                                        </p:tav>
                                      </p:tavLst>
                                    </p:anim>
                                    <p:anim calcmode="lin" valueType="num">
                                      <p:cBhvr>
                                        <p:cTn id="74" dur="200" fill="hold"/>
                                        <p:tgtEl>
                                          <p:spTgt spid="40"/>
                                        </p:tgtEl>
                                        <p:attrNameLst>
                                          <p:attrName>ppt_y</p:attrName>
                                        </p:attrNameLst>
                                      </p:cBhvr>
                                      <p:tavLst>
                                        <p:tav tm="0">
                                          <p:val>
                                            <p:strVal val="#ppt_y"/>
                                          </p:val>
                                        </p:tav>
                                        <p:tav tm="100000">
                                          <p:val>
                                            <p:strVal val="#ppt_y"/>
                                          </p:val>
                                        </p:tav>
                                      </p:tavLst>
                                    </p:anim>
                                    <p:anim calcmode="lin" valueType="num">
                                      <p:cBhvr>
                                        <p:cTn id="75" dur="200" fill="hold"/>
                                        <p:tgtEl>
                                          <p:spTgt spid="40"/>
                                        </p:tgtEl>
                                        <p:attrNameLst>
                                          <p:attrName>ppt_w</p:attrName>
                                        </p:attrNameLst>
                                      </p:cBhvr>
                                      <p:tavLst>
                                        <p:tav tm="0">
                                          <p:val>
                                            <p:fltVal val="0"/>
                                          </p:val>
                                        </p:tav>
                                        <p:tav tm="100000">
                                          <p:val>
                                            <p:strVal val="#ppt_w"/>
                                          </p:val>
                                        </p:tav>
                                      </p:tavLst>
                                    </p:anim>
                                    <p:anim calcmode="lin" valueType="num">
                                      <p:cBhvr>
                                        <p:cTn id="76" dur="200" fill="hold"/>
                                        <p:tgtEl>
                                          <p:spTgt spid="40"/>
                                        </p:tgtEl>
                                        <p:attrNameLst>
                                          <p:attrName>ppt_h</p:attrName>
                                        </p:attrNameLst>
                                      </p:cBhvr>
                                      <p:tavLst>
                                        <p:tav tm="0">
                                          <p:val>
                                            <p:strVal val="#ppt_h"/>
                                          </p:val>
                                        </p:tav>
                                        <p:tav tm="100000">
                                          <p:val>
                                            <p:strVal val="#ppt_h"/>
                                          </p:val>
                                        </p:tav>
                                      </p:tavLst>
                                    </p:anim>
                                  </p:childTnLst>
                                </p:cTn>
                              </p:par>
                            </p:childTnLst>
                          </p:cTn>
                        </p:par>
                        <p:par>
                          <p:cTn id="77" fill="hold">
                            <p:stCondLst>
                              <p:cond delay="2100"/>
                            </p:stCondLst>
                            <p:childTnLst>
                              <p:par>
                                <p:cTn id="78" presetID="23" presetClass="entr" presetSubtype="16" fill="hold" grpId="0" nodeType="afterEffect">
                                  <p:stCondLst>
                                    <p:cond delay="0"/>
                                  </p:stCondLst>
                                  <p:childTnLst>
                                    <p:set>
                                      <p:cBhvr>
                                        <p:cTn id="79" dur="1" fill="hold">
                                          <p:stCondLst>
                                            <p:cond delay="0"/>
                                          </p:stCondLst>
                                        </p:cTn>
                                        <p:tgtEl>
                                          <p:spTgt spid="41"/>
                                        </p:tgtEl>
                                        <p:attrNameLst>
                                          <p:attrName>style.visibility</p:attrName>
                                        </p:attrNameLst>
                                      </p:cBhvr>
                                      <p:to>
                                        <p:strVal val="visible"/>
                                      </p:to>
                                    </p:set>
                                    <p:anim calcmode="lin" valueType="num">
                                      <p:cBhvr>
                                        <p:cTn id="80" dur="200" fill="hold"/>
                                        <p:tgtEl>
                                          <p:spTgt spid="41"/>
                                        </p:tgtEl>
                                        <p:attrNameLst>
                                          <p:attrName>ppt_w</p:attrName>
                                        </p:attrNameLst>
                                      </p:cBhvr>
                                      <p:tavLst>
                                        <p:tav tm="0">
                                          <p:val>
                                            <p:fltVal val="0"/>
                                          </p:val>
                                        </p:tav>
                                        <p:tav tm="100000">
                                          <p:val>
                                            <p:strVal val="#ppt_w"/>
                                          </p:val>
                                        </p:tav>
                                      </p:tavLst>
                                    </p:anim>
                                    <p:anim calcmode="lin" valueType="num">
                                      <p:cBhvr>
                                        <p:cTn id="81" dur="200" fill="hold"/>
                                        <p:tgtEl>
                                          <p:spTgt spid="41"/>
                                        </p:tgtEl>
                                        <p:attrNameLst>
                                          <p:attrName>ppt_h</p:attrName>
                                        </p:attrNameLst>
                                      </p:cBhvr>
                                      <p:tavLst>
                                        <p:tav tm="0">
                                          <p:val>
                                            <p:fltVal val="0"/>
                                          </p:val>
                                        </p:tav>
                                        <p:tav tm="100000">
                                          <p:val>
                                            <p:strVal val="#ppt_h"/>
                                          </p:val>
                                        </p:tav>
                                      </p:tavLst>
                                    </p:anim>
                                  </p:childTnLst>
                                </p:cTn>
                              </p:par>
                            </p:childTnLst>
                          </p:cTn>
                        </p:par>
                        <p:par>
                          <p:cTn id="82" fill="hold">
                            <p:stCondLst>
                              <p:cond delay="2300"/>
                            </p:stCondLst>
                            <p:childTnLst>
                              <p:par>
                                <p:cTn id="83" presetID="17" presetClass="entr" presetSubtype="8" fill="hold" grpId="0" nodeType="afterEffect">
                                  <p:stCondLst>
                                    <p:cond delay="0"/>
                                  </p:stCondLst>
                                  <p:childTnLst>
                                    <p:set>
                                      <p:cBhvr>
                                        <p:cTn id="84" dur="1" fill="hold">
                                          <p:stCondLst>
                                            <p:cond delay="0"/>
                                          </p:stCondLst>
                                        </p:cTn>
                                        <p:tgtEl>
                                          <p:spTgt spid="42"/>
                                        </p:tgtEl>
                                        <p:attrNameLst>
                                          <p:attrName>style.visibility</p:attrName>
                                        </p:attrNameLst>
                                      </p:cBhvr>
                                      <p:to>
                                        <p:strVal val="visible"/>
                                      </p:to>
                                    </p:set>
                                    <p:anim calcmode="lin" valueType="num">
                                      <p:cBhvr>
                                        <p:cTn id="85" dur="200" fill="hold"/>
                                        <p:tgtEl>
                                          <p:spTgt spid="42"/>
                                        </p:tgtEl>
                                        <p:attrNameLst>
                                          <p:attrName>ppt_x</p:attrName>
                                        </p:attrNameLst>
                                      </p:cBhvr>
                                      <p:tavLst>
                                        <p:tav tm="0">
                                          <p:val>
                                            <p:strVal val="#ppt_x-#ppt_w/2"/>
                                          </p:val>
                                        </p:tav>
                                        <p:tav tm="100000">
                                          <p:val>
                                            <p:strVal val="#ppt_x"/>
                                          </p:val>
                                        </p:tav>
                                      </p:tavLst>
                                    </p:anim>
                                    <p:anim calcmode="lin" valueType="num">
                                      <p:cBhvr>
                                        <p:cTn id="86" dur="200" fill="hold"/>
                                        <p:tgtEl>
                                          <p:spTgt spid="42"/>
                                        </p:tgtEl>
                                        <p:attrNameLst>
                                          <p:attrName>ppt_y</p:attrName>
                                        </p:attrNameLst>
                                      </p:cBhvr>
                                      <p:tavLst>
                                        <p:tav tm="0">
                                          <p:val>
                                            <p:strVal val="#ppt_y"/>
                                          </p:val>
                                        </p:tav>
                                        <p:tav tm="100000">
                                          <p:val>
                                            <p:strVal val="#ppt_y"/>
                                          </p:val>
                                        </p:tav>
                                      </p:tavLst>
                                    </p:anim>
                                    <p:anim calcmode="lin" valueType="num">
                                      <p:cBhvr>
                                        <p:cTn id="87" dur="200" fill="hold"/>
                                        <p:tgtEl>
                                          <p:spTgt spid="42"/>
                                        </p:tgtEl>
                                        <p:attrNameLst>
                                          <p:attrName>ppt_w</p:attrName>
                                        </p:attrNameLst>
                                      </p:cBhvr>
                                      <p:tavLst>
                                        <p:tav tm="0">
                                          <p:val>
                                            <p:fltVal val="0"/>
                                          </p:val>
                                        </p:tav>
                                        <p:tav tm="100000">
                                          <p:val>
                                            <p:strVal val="#ppt_w"/>
                                          </p:val>
                                        </p:tav>
                                      </p:tavLst>
                                    </p:anim>
                                    <p:anim calcmode="lin" valueType="num">
                                      <p:cBhvr>
                                        <p:cTn id="88" dur="200" fill="hold"/>
                                        <p:tgtEl>
                                          <p:spTgt spid="42"/>
                                        </p:tgtEl>
                                        <p:attrNameLst>
                                          <p:attrName>ppt_h</p:attrName>
                                        </p:attrNameLst>
                                      </p:cBhvr>
                                      <p:tavLst>
                                        <p:tav tm="0">
                                          <p:val>
                                            <p:strVal val="#ppt_h"/>
                                          </p:val>
                                        </p:tav>
                                        <p:tav tm="100000">
                                          <p:val>
                                            <p:strVal val="#ppt_h"/>
                                          </p:val>
                                        </p:tav>
                                      </p:tavLst>
                                    </p:anim>
                                  </p:childTnLst>
                                </p:cTn>
                              </p:par>
                            </p:childTnLst>
                          </p:cTn>
                        </p:par>
                        <p:par>
                          <p:cTn id="89" fill="hold">
                            <p:stCondLst>
                              <p:cond delay="2500"/>
                            </p:stCondLst>
                            <p:childTnLst>
                              <p:par>
                                <p:cTn id="90" presetID="17" presetClass="entr" presetSubtype="8" fill="hold" grpId="0" nodeType="afterEffect">
                                  <p:stCondLst>
                                    <p:cond delay="0"/>
                                  </p:stCondLst>
                                  <p:childTnLst>
                                    <p:set>
                                      <p:cBhvr>
                                        <p:cTn id="91" dur="1" fill="hold">
                                          <p:stCondLst>
                                            <p:cond delay="0"/>
                                          </p:stCondLst>
                                        </p:cTn>
                                        <p:tgtEl>
                                          <p:spTgt spid="43"/>
                                        </p:tgtEl>
                                        <p:attrNameLst>
                                          <p:attrName>style.visibility</p:attrName>
                                        </p:attrNameLst>
                                      </p:cBhvr>
                                      <p:to>
                                        <p:strVal val="visible"/>
                                      </p:to>
                                    </p:set>
                                    <p:anim calcmode="lin" valueType="num">
                                      <p:cBhvr>
                                        <p:cTn id="92" dur="200" fill="hold"/>
                                        <p:tgtEl>
                                          <p:spTgt spid="43"/>
                                        </p:tgtEl>
                                        <p:attrNameLst>
                                          <p:attrName>ppt_x</p:attrName>
                                        </p:attrNameLst>
                                      </p:cBhvr>
                                      <p:tavLst>
                                        <p:tav tm="0">
                                          <p:val>
                                            <p:strVal val="#ppt_x-#ppt_w/2"/>
                                          </p:val>
                                        </p:tav>
                                        <p:tav tm="100000">
                                          <p:val>
                                            <p:strVal val="#ppt_x"/>
                                          </p:val>
                                        </p:tav>
                                      </p:tavLst>
                                    </p:anim>
                                    <p:anim calcmode="lin" valueType="num">
                                      <p:cBhvr>
                                        <p:cTn id="93" dur="200" fill="hold"/>
                                        <p:tgtEl>
                                          <p:spTgt spid="43"/>
                                        </p:tgtEl>
                                        <p:attrNameLst>
                                          <p:attrName>ppt_y</p:attrName>
                                        </p:attrNameLst>
                                      </p:cBhvr>
                                      <p:tavLst>
                                        <p:tav tm="0">
                                          <p:val>
                                            <p:strVal val="#ppt_y"/>
                                          </p:val>
                                        </p:tav>
                                        <p:tav tm="100000">
                                          <p:val>
                                            <p:strVal val="#ppt_y"/>
                                          </p:val>
                                        </p:tav>
                                      </p:tavLst>
                                    </p:anim>
                                    <p:anim calcmode="lin" valueType="num">
                                      <p:cBhvr>
                                        <p:cTn id="94" dur="200" fill="hold"/>
                                        <p:tgtEl>
                                          <p:spTgt spid="43"/>
                                        </p:tgtEl>
                                        <p:attrNameLst>
                                          <p:attrName>ppt_w</p:attrName>
                                        </p:attrNameLst>
                                      </p:cBhvr>
                                      <p:tavLst>
                                        <p:tav tm="0">
                                          <p:val>
                                            <p:fltVal val="0"/>
                                          </p:val>
                                        </p:tav>
                                        <p:tav tm="100000">
                                          <p:val>
                                            <p:strVal val="#ppt_w"/>
                                          </p:val>
                                        </p:tav>
                                      </p:tavLst>
                                    </p:anim>
                                    <p:anim calcmode="lin" valueType="num">
                                      <p:cBhvr>
                                        <p:cTn id="95" dur="200" fill="hold"/>
                                        <p:tgtEl>
                                          <p:spTgt spid="43"/>
                                        </p:tgtEl>
                                        <p:attrNameLst>
                                          <p:attrName>ppt_h</p:attrName>
                                        </p:attrNameLst>
                                      </p:cBhvr>
                                      <p:tavLst>
                                        <p:tav tm="0">
                                          <p:val>
                                            <p:strVal val="#ppt_h"/>
                                          </p:val>
                                        </p:tav>
                                        <p:tav tm="100000">
                                          <p:val>
                                            <p:strVal val="#ppt_h"/>
                                          </p:val>
                                        </p:tav>
                                      </p:tavLst>
                                    </p:anim>
                                  </p:childTnLst>
                                </p:cTn>
                              </p:par>
                            </p:childTnLst>
                          </p:cTn>
                        </p:par>
                        <p:par>
                          <p:cTn id="96" fill="hold">
                            <p:stCondLst>
                              <p:cond delay="2700"/>
                            </p:stCondLst>
                            <p:childTnLst>
                              <p:par>
                                <p:cTn id="97" presetID="17" presetClass="entr" presetSubtype="8" fill="hold" grpId="0" nodeType="afterEffect">
                                  <p:stCondLst>
                                    <p:cond delay="0"/>
                                  </p:stCondLst>
                                  <p:childTnLst>
                                    <p:set>
                                      <p:cBhvr>
                                        <p:cTn id="98" dur="1" fill="hold">
                                          <p:stCondLst>
                                            <p:cond delay="0"/>
                                          </p:stCondLst>
                                        </p:cTn>
                                        <p:tgtEl>
                                          <p:spTgt spid="44"/>
                                        </p:tgtEl>
                                        <p:attrNameLst>
                                          <p:attrName>style.visibility</p:attrName>
                                        </p:attrNameLst>
                                      </p:cBhvr>
                                      <p:to>
                                        <p:strVal val="visible"/>
                                      </p:to>
                                    </p:set>
                                    <p:anim calcmode="lin" valueType="num">
                                      <p:cBhvr>
                                        <p:cTn id="99" dur="200" fill="hold"/>
                                        <p:tgtEl>
                                          <p:spTgt spid="44"/>
                                        </p:tgtEl>
                                        <p:attrNameLst>
                                          <p:attrName>ppt_x</p:attrName>
                                        </p:attrNameLst>
                                      </p:cBhvr>
                                      <p:tavLst>
                                        <p:tav tm="0">
                                          <p:val>
                                            <p:strVal val="#ppt_x-#ppt_w/2"/>
                                          </p:val>
                                        </p:tav>
                                        <p:tav tm="100000">
                                          <p:val>
                                            <p:strVal val="#ppt_x"/>
                                          </p:val>
                                        </p:tav>
                                      </p:tavLst>
                                    </p:anim>
                                    <p:anim calcmode="lin" valueType="num">
                                      <p:cBhvr>
                                        <p:cTn id="100" dur="200" fill="hold"/>
                                        <p:tgtEl>
                                          <p:spTgt spid="44"/>
                                        </p:tgtEl>
                                        <p:attrNameLst>
                                          <p:attrName>ppt_y</p:attrName>
                                        </p:attrNameLst>
                                      </p:cBhvr>
                                      <p:tavLst>
                                        <p:tav tm="0">
                                          <p:val>
                                            <p:strVal val="#ppt_y"/>
                                          </p:val>
                                        </p:tav>
                                        <p:tav tm="100000">
                                          <p:val>
                                            <p:strVal val="#ppt_y"/>
                                          </p:val>
                                        </p:tav>
                                      </p:tavLst>
                                    </p:anim>
                                    <p:anim calcmode="lin" valueType="num">
                                      <p:cBhvr>
                                        <p:cTn id="101" dur="200" fill="hold"/>
                                        <p:tgtEl>
                                          <p:spTgt spid="44"/>
                                        </p:tgtEl>
                                        <p:attrNameLst>
                                          <p:attrName>ppt_w</p:attrName>
                                        </p:attrNameLst>
                                      </p:cBhvr>
                                      <p:tavLst>
                                        <p:tav tm="0">
                                          <p:val>
                                            <p:fltVal val="0"/>
                                          </p:val>
                                        </p:tav>
                                        <p:tav tm="100000">
                                          <p:val>
                                            <p:strVal val="#ppt_w"/>
                                          </p:val>
                                        </p:tav>
                                      </p:tavLst>
                                    </p:anim>
                                    <p:anim calcmode="lin" valueType="num">
                                      <p:cBhvr>
                                        <p:cTn id="102" dur="200" fill="hold"/>
                                        <p:tgtEl>
                                          <p:spTgt spid="44"/>
                                        </p:tgtEl>
                                        <p:attrNameLst>
                                          <p:attrName>ppt_h</p:attrName>
                                        </p:attrNameLst>
                                      </p:cBhvr>
                                      <p:tavLst>
                                        <p:tav tm="0">
                                          <p:val>
                                            <p:strVal val="#ppt_h"/>
                                          </p:val>
                                        </p:tav>
                                        <p:tav tm="100000">
                                          <p:val>
                                            <p:strVal val="#ppt_h"/>
                                          </p:val>
                                        </p:tav>
                                      </p:tavLst>
                                    </p:anim>
                                  </p:childTnLst>
                                </p:cTn>
                              </p:par>
                            </p:childTnLst>
                          </p:cTn>
                        </p:par>
                        <p:par>
                          <p:cTn id="103" fill="hold">
                            <p:stCondLst>
                              <p:cond delay="2900"/>
                            </p:stCondLst>
                            <p:childTnLst>
                              <p:par>
                                <p:cTn id="104" presetID="17" presetClass="entr" presetSubtype="8" fill="hold" grpId="0" nodeType="afterEffect">
                                  <p:stCondLst>
                                    <p:cond delay="0"/>
                                  </p:stCondLst>
                                  <p:childTnLst>
                                    <p:set>
                                      <p:cBhvr>
                                        <p:cTn id="105" dur="1" fill="hold">
                                          <p:stCondLst>
                                            <p:cond delay="0"/>
                                          </p:stCondLst>
                                        </p:cTn>
                                        <p:tgtEl>
                                          <p:spTgt spid="45"/>
                                        </p:tgtEl>
                                        <p:attrNameLst>
                                          <p:attrName>style.visibility</p:attrName>
                                        </p:attrNameLst>
                                      </p:cBhvr>
                                      <p:to>
                                        <p:strVal val="visible"/>
                                      </p:to>
                                    </p:set>
                                    <p:anim calcmode="lin" valueType="num">
                                      <p:cBhvr>
                                        <p:cTn id="106" dur="200" fill="hold"/>
                                        <p:tgtEl>
                                          <p:spTgt spid="45"/>
                                        </p:tgtEl>
                                        <p:attrNameLst>
                                          <p:attrName>ppt_x</p:attrName>
                                        </p:attrNameLst>
                                      </p:cBhvr>
                                      <p:tavLst>
                                        <p:tav tm="0">
                                          <p:val>
                                            <p:strVal val="#ppt_x-#ppt_w/2"/>
                                          </p:val>
                                        </p:tav>
                                        <p:tav tm="100000">
                                          <p:val>
                                            <p:strVal val="#ppt_x"/>
                                          </p:val>
                                        </p:tav>
                                      </p:tavLst>
                                    </p:anim>
                                    <p:anim calcmode="lin" valueType="num">
                                      <p:cBhvr>
                                        <p:cTn id="107" dur="200" fill="hold"/>
                                        <p:tgtEl>
                                          <p:spTgt spid="45"/>
                                        </p:tgtEl>
                                        <p:attrNameLst>
                                          <p:attrName>ppt_y</p:attrName>
                                        </p:attrNameLst>
                                      </p:cBhvr>
                                      <p:tavLst>
                                        <p:tav tm="0">
                                          <p:val>
                                            <p:strVal val="#ppt_y"/>
                                          </p:val>
                                        </p:tav>
                                        <p:tav tm="100000">
                                          <p:val>
                                            <p:strVal val="#ppt_y"/>
                                          </p:val>
                                        </p:tav>
                                      </p:tavLst>
                                    </p:anim>
                                    <p:anim calcmode="lin" valueType="num">
                                      <p:cBhvr>
                                        <p:cTn id="108" dur="200" fill="hold"/>
                                        <p:tgtEl>
                                          <p:spTgt spid="45"/>
                                        </p:tgtEl>
                                        <p:attrNameLst>
                                          <p:attrName>ppt_w</p:attrName>
                                        </p:attrNameLst>
                                      </p:cBhvr>
                                      <p:tavLst>
                                        <p:tav tm="0">
                                          <p:val>
                                            <p:fltVal val="0"/>
                                          </p:val>
                                        </p:tav>
                                        <p:tav tm="100000">
                                          <p:val>
                                            <p:strVal val="#ppt_w"/>
                                          </p:val>
                                        </p:tav>
                                      </p:tavLst>
                                    </p:anim>
                                    <p:anim calcmode="lin" valueType="num">
                                      <p:cBhvr>
                                        <p:cTn id="109" dur="200" fill="hold"/>
                                        <p:tgtEl>
                                          <p:spTgt spid="45"/>
                                        </p:tgtEl>
                                        <p:attrNameLst>
                                          <p:attrName>ppt_h</p:attrName>
                                        </p:attrNameLst>
                                      </p:cBhvr>
                                      <p:tavLst>
                                        <p:tav tm="0">
                                          <p:val>
                                            <p:strVal val="#ppt_h"/>
                                          </p:val>
                                        </p:tav>
                                        <p:tav tm="100000">
                                          <p:val>
                                            <p:strVal val="#ppt_h"/>
                                          </p:val>
                                        </p:tav>
                                      </p:tavLst>
                                    </p:anim>
                                  </p:childTnLst>
                                </p:cTn>
                              </p:par>
                            </p:childTnLst>
                          </p:cTn>
                        </p:par>
                        <p:par>
                          <p:cTn id="110" fill="hold">
                            <p:stCondLst>
                              <p:cond delay="3100"/>
                            </p:stCondLst>
                            <p:childTnLst>
                              <p:par>
                                <p:cTn id="111" presetID="23" presetClass="entr" presetSubtype="16" fill="hold" grpId="0" nodeType="afterEffect">
                                  <p:stCondLst>
                                    <p:cond delay="0"/>
                                  </p:stCondLst>
                                  <p:childTnLst>
                                    <p:set>
                                      <p:cBhvr>
                                        <p:cTn id="112" dur="1" fill="hold">
                                          <p:stCondLst>
                                            <p:cond delay="0"/>
                                          </p:stCondLst>
                                        </p:cTn>
                                        <p:tgtEl>
                                          <p:spTgt spid="46"/>
                                        </p:tgtEl>
                                        <p:attrNameLst>
                                          <p:attrName>style.visibility</p:attrName>
                                        </p:attrNameLst>
                                      </p:cBhvr>
                                      <p:to>
                                        <p:strVal val="visible"/>
                                      </p:to>
                                    </p:set>
                                    <p:anim calcmode="lin" valueType="num">
                                      <p:cBhvr>
                                        <p:cTn id="113" dur="200" fill="hold"/>
                                        <p:tgtEl>
                                          <p:spTgt spid="46"/>
                                        </p:tgtEl>
                                        <p:attrNameLst>
                                          <p:attrName>ppt_w</p:attrName>
                                        </p:attrNameLst>
                                      </p:cBhvr>
                                      <p:tavLst>
                                        <p:tav tm="0">
                                          <p:val>
                                            <p:fltVal val="0"/>
                                          </p:val>
                                        </p:tav>
                                        <p:tav tm="100000">
                                          <p:val>
                                            <p:strVal val="#ppt_w"/>
                                          </p:val>
                                        </p:tav>
                                      </p:tavLst>
                                    </p:anim>
                                    <p:anim calcmode="lin" valueType="num">
                                      <p:cBhvr>
                                        <p:cTn id="114" dur="200" fill="hold"/>
                                        <p:tgtEl>
                                          <p:spTgt spid="46"/>
                                        </p:tgtEl>
                                        <p:attrNameLst>
                                          <p:attrName>ppt_h</p:attrName>
                                        </p:attrNameLst>
                                      </p:cBhvr>
                                      <p:tavLst>
                                        <p:tav tm="0">
                                          <p:val>
                                            <p:fltVal val="0"/>
                                          </p:val>
                                        </p:tav>
                                        <p:tav tm="100000">
                                          <p:val>
                                            <p:strVal val="#ppt_h"/>
                                          </p:val>
                                        </p:tav>
                                      </p:tavLst>
                                    </p:anim>
                                  </p:childTnLst>
                                </p:cTn>
                              </p:par>
                            </p:childTnLst>
                          </p:cTn>
                        </p:par>
                        <p:par>
                          <p:cTn id="115" fill="hold">
                            <p:stCondLst>
                              <p:cond delay="3300"/>
                            </p:stCondLst>
                            <p:childTnLst>
                              <p:par>
                                <p:cTn id="116" presetID="17" presetClass="entr" presetSubtype="8" fill="hold" grpId="0" nodeType="afterEffect">
                                  <p:stCondLst>
                                    <p:cond delay="0"/>
                                  </p:stCondLst>
                                  <p:childTnLst>
                                    <p:set>
                                      <p:cBhvr>
                                        <p:cTn id="117" dur="1" fill="hold">
                                          <p:stCondLst>
                                            <p:cond delay="0"/>
                                          </p:stCondLst>
                                        </p:cTn>
                                        <p:tgtEl>
                                          <p:spTgt spid="47"/>
                                        </p:tgtEl>
                                        <p:attrNameLst>
                                          <p:attrName>style.visibility</p:attrName>
                                        </p:attrNameLst>
                                      </p:cBhvr>
                                      <p:to>
                                        <p:strVal val="visible"/>
                                      </p:to>
                                    </p:set>
                                    <p:anim calcmode="lin" valueType="num">
                                      <p:cBhvr>
                                        <p:cTn id="118" dur="200" fill="hold"/>
                                        <p:tgtEl>
                                          <p:spTgt spid="47"/>
                                        </p:tgtEl>
                                        <p:attrNameLst>
                                          <p:attrName>ppt_x</p:attrName>
                                        </p:attrNameLst>
                                      </p:cBhvr>
                                      <p:tavLst>
                                        <p:tav tm="0">
                                          <p:val>
                                            <p:strVal val="#ppt_x-#ppt_w/2"/>
                                          </p:val>
                                        </p:tav>
                                        <p:tav tm="100000">
                                          <p:val>
                                            <p:strVal val="#ppt_x"/>
                                          </p:val>
                                        </p:tav>
                                      </p:tavLst>
                                    </p:anim>
                                    <p:anim calcmode="lin" valueType="num">
                                      <p:cBhvr>
                                        <p:cTn id="119" dur="200" fill="hold"/>
                                        <p:tgtEl>
                                          <p:spTgt spid="47"/>
                                        </p:tgtEl>
                                        <p:attrNameLst>
                                          <p:attrName>ppt_y</p:attrName>
                                        </p:attrNameLst>
                                      </p:cBhvr>
                                      <p:tavLst>
                                        <p:tav tm="0">
                                          <p:val>
                                            <p:strVal val="#ppt_y"/>
                                          </p:val>
                                        </p:tav>
                                        <p:tav tm="100000">
                                          <p:val>
                                            <p:strVal val="#ppt_y"/>
                                          </p:val>
                                        </p:tav>
                                      </p:tavLst>
                                    </p:anim>
                                    <p:anim calcmode="lin" valueType="num">
                                      <p:cBhvr>
                                        <p:cTn id="120" dur="200" fill="hold"/>
                                        <p:tgtEl>
                                          <p:spTgt spid="47"/>
                                        </p:tgtEl>
                                        <p:attrNameLst>
                                          <p:attrName>ppt_w</p:attrName>
                                        </p:attrNameLst>
                                      </p:cBhvr>
                                      <p:tavLst>
                                        <p:tav tm="0">
                                          <p:val>
                                            <p:fltVal val="0"/>
                                          </p:val>
                                        </p:tav>
                                        <p:tav tm="100000">
                                          <p:val>
                                            <p:strVal val="#ppt_w"/>
                                          </p:val>
                                        </p:tav>
                                      </p:tavLst>
                                    </p:anim>
                                    <p:anim calcmode="lin" valueType="num">
                                      <p:cBhvr>
                                        <p:cTn id="121" dur="200" fill="hold"/>
                                        <p:tgtEl>
                                          <p:spTgt spid="47"/>
                                        </p:tgtEl>
                                        <p:attrNameLst>
                                          <p:attrName>ppt_h</p:attrName>
                                        </p:attrNameLst>
                                      </p:cBhvr>
                                      <p:tavLst>
                                        <p:tav tm="0">
                                          <p:val>
                                            <p:strVal val="#ppt_h"/>
                                          </p:val>
                                        </p:tav>
                                        <p:tav tm="100000">
                                          <p:val>
                                            <p:strVal val="#ppt_h"/>
                                          </p:val>
                                        </p:tav>
                                      </p:tavLst>
                                    </p:anim>
                                  </p:childTnLst>
                                </p:cTn>
                              </p:par>
                            </p:childTnLst>
                          </p:cTn>
                        </p:par>
                        <p:par>
                          <p:cTn id="122" fill="hold">
                            <p:stCondLst>
                              <p:cond delay="3500"/>
                            </p:stCondLst>
                            <p:childTnLst>
                              <p:par>
                                <p:cTn id="123" presetID="9" presetClass="entr" presetSubtype="0" fill="hold" grpId="0" nodeType="afterEffect">
                                  <p:stCondLst>
                                    <p:cond delay="0"/>
                                  </p:stCondLst>
                                  <p:childTnLst>
                                    <p:set>
                                      <p:cBhvr>
                                        <p:cTn id="124" dur="1" fill="hold">
                                          <p:stCondLst>
                                            <p:cond delay="0"/>
                                          </p:stCondLst>
                                        </p:cTn>
                                        <p:tgtEl>
                                          <p:spTgt spid="50"/>
                                        </p:tgtEl>
                                        <p:attrNameLst>
                                          <p:attrName>style.visibility</p:attrName>
                                        </p:attrNameLst>
                                      </p:cBhvr>
                                      <p:to>
                                        <p:strVal val="visible"/>
                                      </p:to>
                                    </p:set>
                                    <p:animEffect transition="in" filter="dissolve">
                                      <p:cBhvr>
                                        <p:cTn id="125" dur="200"/>
                                        <p:tgtEl>
                                          <p:spTgt spid="50"/>
                                        </p:tgtEl>
                                      </p:cBhvr>
                                    </p:animEffect>
                                  </p:childTnLst>
                                </p:cTn>
                              </p:par>
                            </p:childTnLst>
                          </p:cTn>
                        </p:par>
                        <p:par>
                          <p:cTn id="126" fill="hold">
                            <p:stCondLst>
                              <p:cond delay="3700"/>
                            </p:stCondLst>
                            <p:childTnLst>
                              <p:par>
                                <p:cTn id="127" presetID="9" presetClass="entr" presetSubtype="0" fill="hold" grpId="0" nodeType="afterEffect">
                                  <p:stCondLst>
                                    <p:cond delay="0"/>
                                  </p:stCondLst>
                                  <p:childTnLst>
                                    <p:set>
                                      <p:cBhvr>
                                        <p:cTn id="128" dur="1" fill="hold">
                                          <p:stCondLst>
                                            <p:cond delay="0"/>
                                          </p:stCondLst>
                                        </p:cTn>
                                        <p:tgtEl>
                                          <p:spTgt spid="53"/>
                                        </p:tgtEl>
                                        <p:attrNameLst>
                                          <p:attrName>style.visibility</p:attrName>
                                        </p:attrNameLst>
                                      </p:cBhvr>
                                      <p:to>
                                        <p:strVal val="visible"/>
                                      </p:to>
                                    </p:set>
                                    <p:animEffect transition="in" filter="dissolve">
                                      <p:cBhvr>
                                        <p:cTn id="129" dur="200"/>
                                        <p:tgtEl>
                                          <p:spTgt spid="53"/>
                                        </p:tgtEl>
                                      </p:cBhvr>
                                    </p:animEffect>
                                  </p:childTnLst>
                                </p:cTn>
                              </p:par>
                            </p:childTnLst>
                          </p:cTn>
                        </p:par>
                      </p:childTnLst>
                    </p:cTn>
                  </p:par>
                  <p:par>
                    <p:cTn id="130" fill="hold">
                      <p:stCondLst>
                        <p:cond delay="indefinite"/>
                      </p:stCondLst>
                      <p:childTnLst>
                        <p:par>
                          <p:cTn id="131" fill="hold">
                            <p:stCondLst>
                              <p:cond delay="0"/>
                            </p:stCondLst>
                            <p:childTnLst>
                              <p:par>
                                <p:cTn id="132" presetID="1" presetClass="entr" presetSubtype="0" fill="hold" nodeType="clickEffect">
                                  <p:stCondLst>
                                    <p:cond delay="0"/>
                                  </p:stCondLst>
                                  <p:childTnLst>
                                    <p:set>
                                      <p:cBhvr>
                                        <p:cTn id="133" dur="1" fill="hold">
                                          <p:stCondLst>
                                            <p:cond delay="0"/>
                                          </p:stCondLst>
                                        </p:cTn>
                                        <p:tgtEl>
                                          <p:spTgt spid="71"/>
                                        </p:tgtEl>
                                        <p:attrNameLst>
                                          <p:attrName>style.visibility</p:attrName>
                                        </p:attrNameLst>
                                      </p:cBhvr>
                                      <p:to>
                                        <p:strVal val="visible"/>
                                      </p:to>
                                    </p:set>
                                  </p:childTnLst>
                                </p:cTn>
                              </p:par>
                              <p:par>
                                <p:cTn id="134" presetID="10" presetClass="entr" presetSubtype="0" fill="hold" nodeType="withEffect">
                                  <p:stCondLst>
                                    <p:cond delay="0"/>
                                  </p:stCondLst>
                                  <p:childTnLst>
                                    <p:set>
                                      <p:cBhvr>
                                        <p:cTn id="135" dur="1" fill="hold">
                                          <p:stCondLst>
                                            <p:cond delay="0"/>
                                          </p:stCondLst>
                                        </p:cTn>
                                        <p:tgtEl>
                                          <p:spTgt spid="72"/>
                                        </p:tgtEl>
                                        <p:attrNameLst>
                                          <p:attrName>style.visibility</p:attrName>
                                        </p:attrNameLst>
                                      </p:cBhvr>
                                      <p:to>
                                        <p:strVal val="visible"/>
                                      </p:to>
                                    </p:set>
                                    <p:animEffect transition="in" filter="fade">
                                      <p:cBhvr>
                                        <p:cTn id="136" dur="500"/>
                                        <p:tgtEl>
                                          <p:spTgt spid="72"/>
                                        </p:tgtEl>
                                      </p:cBhvr>
                                    </p:animEffect>
                                  </p:childTnLst>
                                </p:cTn>
                              </p:par>
                            </p:childTnLst>
                          </p:cTn>
                        </p:par>
                      </p:childTnLst>
                    </p:cTn>
                  </p:par>
                  <p:par>
                    <p:cTn id="137" fill="hold">
                      <p:stCondLst>
                        <p:cond delay="indefinite"/>
                      </p:stCondLst>
                      <p:childTnLst>
                        <p:par>
                          <p:cTn id="138" fill="hold">
                            <p:stCondLst>
                              <p:cond delay="0"/>
                            </p:stCondLst>
                            <p:childTnLst>
                              <p:par>
                                <p:cTn id="139" presetID="1" presetClass="entr" presetSubtype="0" fill="hold" nodeType="clickEffect">
                                  <p:stCondLst>
                                    <p:cond delay="0"/>
                                  </p:stCondLst>
                                  <p:childTnLst>
                                    <p:set>
                                      <p:cBhvr>
                                        <p:cTn id="140" dur="1" fill="hold">
                                          <p:stCondLst>
                                            <p:cond delay="0"/>
                                          </p:stCondLst>
                                        </p:cTn>
                                        <p:tgtEl>
                                          <p:spTgt spid="55"/>
                                        </p:tgtEl>
                                        <p:attrNameLst>
                                          <p:attrName>style.visibility</p:attrName>
                                        </p:attrNameLst>
                                      </p:cBhvr>
                                      <p:to>
                                        <p:strVal val="visible"/>
                                      </p:to>
                                    </p:set>
                                  </p:childTnLst>
                                </p:cTn>
                              </p:par>
                              <p:par>
                                <p:cTn id="141" presetID="1" presetClass="entr" presetSubtype="0" fill="hold" nodeType="withEffect">
                                  <p:stCondLst>
                                    <p:cond delay="0"/>
                                  </p:stCondLst>
                                  <p:childTnLst>
                                    <p:set>
                                      <p:cBhvr>
                                        <p:cTn id="142" dur="1" fill="hold">
                                          <p:stCondLst>
                                            <p:cond delay="0"/>
                                          </p:stCondLst>
                                        </p:cTn>
                                        <p:tgtEl>
                                          <p:spTgt spid="56"/>
                                        </p:tgtEl>
                                        <p:attrNameLst>
                                          <p:attrName>style.visibility</p:attrName>
                                        </p:attrNameLst>
                                      </p:cBhvr>
                                      <p:to>
                                        <p:strVal val="visible"/>
                                      </p:to>
                                    </p:set>
                                  </p:childTnLst>
                                </p:cTn>
                              </p:par>
                              <p:par>
                                <p:cTn id="143" presetID="10" presetClass="entr" presetSubtype="0" fill="hold" grpId="0" nodeType="withEffect">
                                  <p:stCondLst>
                                    <p:cond delay="0"/>
                                  </p:stCondLst>
                                  <p:childTnLst>
                                    <p:set>
                                      <p:cBhvr>
                                        <p:cTn id="144" dur="1" fill="hold">
                                          <p:stCondLst>
                                            <p:cond delay="0"/>
                                          </p:stCondLst>
                                        </p:cTn>
                                        <p:tgtEl>
                                          <p:spTgt spid="54"/>
                                        </p:tgtEl>
                                        <p:attrNameLst>
                                          <p:attrName>style.visibility</p:attrName>
                                        </p:attrNameLst>
                                      </p:cBhvr>
                                      <p:to>
                                        <p:strVal val="visible"/>
                                      </p:to>
                                    </p:set>
                                    <p:animEffect transition="in" filter="fade">
                                      <p:cBhvr>
                                        <p:cTn id="145" dur="500"/>
                                        <p:tgtEl>
                                          <p:spTgt spid="54"/>
                                        </p:tgtEl>
                                      </p:cBhvr>
                                    </p:animEffect>
                                  </p:childTnLst>
                                </p:cTn>
                              </p:par>
                            </p:childTnLst>
                          </p:cTn>
                        </p:par>
                      </p:childTnLst>
                    </p:cTn>
                  </p:par>
                  <p:par>
                    <p:cTn id="146" fill="hold">
                      <p:stCondLst>
                        <p:cond delay="indefinite"/>
                      </p:stCondLst>
                      <p:childTnLst>
                        <p:par>
                          <p:cTn id="147" fill="hold">
                            <p:stCondLst>
                              <p:cond delay="0"/>
                            </p:stCondLst>
                            <p:childTnLst>
                              <p:par>
                                <p:cTn id="148" presetID="1" presetClass="entr" presetSubtype="0" fill="hold" nodeType="clickEffect">
                                  <p:stCondLst>
                                    <p:cond delay="0"/>
                                  </p:stCondLst>
                                  <p:childTnLst>
                                    <p:set>
                                      <p:cBhvr>
                                        <p:cTn id="149" dur="1" fill="hold">
                                          <p:stCondLst>
                                            <p:cond delay="0"/>
                                          </p:stCondLst>
                                        </p:cTn>
                                        <p:tgtEl>
                                          <p:spTgt spid="90"/>
                                        </p:tgtEl>
                                        <p:attrNameLst>
                                          <p:attrName>style.visibility</p:attrName>
                                        </p:attrNameLst>
                                      </p:cBhvr>
                                      <p:to>
                                        <p:strVal val="visible"/>
                                      </p:to>
                                    </p:set>
                                  </p:childTnLst>
                                </p:cTn>
                              </p:par>
                              <p:par>
                                <p:cTn id="150" presetID="10" presetClass="entr" presetSubtype="0" fill="hold" nodeType="withEffect">
                                  <p:stCondLst>
                                    <p:cond delay="0"/>
                                  </p:stCondLst>
                                  <p:childTnLst>
                                    <p:set>
                                      <p:cBhvr>
                                        <p:cTn id="151" dur="1" fill="hold">
                                          <p:stCondLst>
                                            <p:cond delay="0"/>
                                          </p:stCondLst>
                                        </p:cTn>
                                        <p:tgtEl>
                                          <p:spTgt spid="28808"/>
                                        </p:tgtEl>
                                        <p:attrNameLst>
                                          <p:attrName>style.visibility</p:attrName>
                                        </p:attrNameLst>
                                      </p:cBhvr>
                                      <p:to>
                                        <p:strVal val="visible"/>
                                      </p:to>
                                    </p:set>
                                    <p:animEffect transition="in" filter="fade">
                                      <p:cBhvr>
                                        <p:cTn id="152" dur="500"/>
                                        <p:tgtEl>
                                          <p:spTgt spid="28808"/>
                                        </p:tgtEl>
                                      </p:cBhvr>
                                    </p:animEffect>
                                  </p:childTnLst>
                                </p:cTn>
                              </p:par>
                            </p:childTnLst>
                          </p:cTn>
                        </p:par>
                      </p:childTnLst>
                    </p:cTn>
                  </p:par>
                  <p:par>
                    <p:cTn id="153" fill="hold">
                      <p:stCondLst>
                        <p:cond delay="indefinite"/>
                      </p:stCondLst>
                      <p:childTnLst>
                        <p:par>
                          <p:cTn id="154" fill="hold">
                            <p:stCondLst>
                              <p:cond delay="0"/>
                            </p:stCondLst>
                            <p:childTnLst>
                              <p:par>
                                <p:cTn id="155" presetID="1" presetClass="entr" presetSubtype="0" fill="hold" nodeType="clickEffect">
                                  <p:stCondLst>
                                    <p:cond delay="0"/>
                                  </p:stCondLst>
                                  <p:childTnLst>
                                    <p:set>
                                      <p:cBhvr>
                                        <p:cTn id="156" dur="1" fill="hold">
                                          <p:stCondLst>
                                            <p:cond delay="0"/>
                                          </p:stCondLst>
                                        </p:cTn>
                                        <p:tgtEl>
                                          <p:spTgt spid="93"/>
                                        </p:tgtEl>
                                        <p:attrNameLst>
                                          <p:attrName>style.visibility</p:attrName>
                                        </p:attrNameLst>
                                      </p:cBhvr>
                                      <p:to>
                                        <p:strVal val="visible"/>
                                      </p:to>
                                    </p:set>
                                  </p:childTnLst>
                                </p:cTn>
                              </p:par>
                              <p:par>
                                <p:cTn id="157" presetID="1" presetClass="entr" presetSubtype="0" fill="hold" nodeType="withEffect">
                                  <p:stCondLst>
                                    <p:cond delay="0"/>
                                  </p:stCondLst>
                                  <p:childTnLst>
                                    <p:set>
                                      <p:cBhvr>
                                        <p:cTn id="158" dur="1" fill="hold">
                                          <p:stCondLst>
                                            <p:cond delay="0"/>
                                          </p:stCondLst>
                                        </p:cTn>
                                        <p:tgtEl>
                                          <p:spTgt spid="52"/>
                                        </p:tgtEl>
                                        <p:attrNameLst>
                                          <p:attrName>style.visibility</p:attrName>
                                        </p:attrNameLst>
                                      </p:cBhvr>
                                      <p:to>
                                        <p:strVal val="visible"/>
                                      </p:to>
                                    </p:set>
                                  </p:childTnLst>
                                </p:cTn>
                              </p:par>
                              <p:par>
                                <p:cTn id="159" presetID="1" presetClass="entr" presetSubtype="0" fill="hold" grpId="0" nodeType="withEffect">
                                  <p:stCondLst>
                                    <p:cond delay="0"/>
                                  </p:stCondLst>
                                  <p:childTnLst>
                                    <p:set>
                                      <p:cBhvr>
                                        <p:cTn id="160" dur="1" fill="hold">
                                          <p:stCondLst>
                                            <p:cond delay="0"/>
                                          </p:stCondLst>
                                        </p:cTn>
                                        <p:tgtEl>
                                          <p:spTgt spid="49"/>
                                        </p:tgtEl>
                                        <p:attrNameLst>
                                          <p:attrName>style.visibility</p:attrName>
                                        </p:attrNameLst>
                                      </p:cBhvr>
                                      <p:to>
                                        <p:strVal val="visible"/>
                                      </p:to>
                                    </p:set>
                                  </p:childTnLst>
                                </p:cTn>
                              </p:par>
                            </p:childTnLst>
                          </p:cTn>
                        </p:par>
                      </p:childTnLst>
                    </p:cTn>
                  </p:par>
                  <p:par>
                    <p:cTn id="161" fill="hold">
                      <p:stCondLst>
                        <p:cond delay="indefinite"/>
                      </p:stCondLst>
                      <p:childTnLst>
                        <p:par>
                          <p:cTn id="162" fill="hold">
                            <p:stCondLst>
                              <p:cond delay="0"/>
                            </p:stCondLst>
                            <p:childTnLst>
                              <p:par>
                                <p:cTn id="163" presetID="1" presetClass="entr" presetSubtype="0" fill="hold" nodeType="clickEffect">
                                  <p:stCondLst>
                                    <p:cond delay="0"/>
                                  </p:stCondLst>
                                  <p:childTnLst>
                                    <p:set>
                                      <p:cBhvr>
                                        <p:cTn id="164" dur="1" fill="hold">
                                          <p:stCondLst>
                                            <p:cond delay="0"/>
                                          </p:stCondLst>
                                        </p:cTn>
                                        <p:tgtEl>
                                          <p:spTgt spid="48"/>
                                        </p:tgtEl>
                                        <p:attrNameLst>
                                          <p:attrName>style.visibility</p:attrName>
                                        </p:attrNameLst>
                                      </p:cBhvr>
                                      <p:to>
                                        <p:strVal val="visible"/>
                                      </p:to>
                                    </p:set>
                                  </p:childTnLst>
                                </p:cTn>
                              </p:par>
                            </p:childTnLst>
                          </p:cTn>
                        </p:par>
                      </p:childTnLst>
                    </p:cTn>
                  </p:par>
                  <p:par>
                    <p:cTn id="165" fill="hold">
                      <p:stCondLst>
                        <p:cond delay="indefinite"/>
                      </p:stCondLst>
                      <p:childTnLst>
                        <p:par>
                          <p:cTn id="166" fill="hold">
                            <p:stCondLst>
                              <p:cond delay="0"/>
                            </p:stCondLst>
                            <p:childTnLst>
                              <p:par>
                                <p:cTn id="167" presetID="1" presetClass="entr" presetSubtype="0" fill="hold" grpId="0" nodeType="clickEffect">
                                  <p:stCondLst>
                                    <p:cond delay="0"/>
                                  </p:stCondLst>
                                  <p:childTnLst>
                                    <p:set>
                                      <p:cBhvr>
                                        <p:cTn id="168" dur="1" fill="hold">
                                          <p:stCondLst>
                                            <p:cond delay="0"/>
                                          </p:stCondLst>
                                        </p:cTn>
                                        <p:tgtEl>
                                          <p:spTgt spid="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94" grpId="0"/>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50" grpId="0" animBg="1"/>
      <p:bldP spid="53" grpId="0" animBg="1"/>
      <p:bldP spid="5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394;p41"/>
          <p:cNvSpPr/>
          <p:nvPr/>
        </p:nvSpPr>
        <p:spPr>
          <a:xfrm>
            <a:off x="4641424" y="699386"/>
            <a:ext cx="293400" cy="2751110"/>
          </a:xfrm>
          <a:prstGeom prst="rect">
            <a:avLst/>
          </a:prstGeom>
          <a:blipFill rotWithShape="1">
            <a:blip r:embed="rId3">
              <a:alphaModFix/>
            </a:blip>
            <a:tile tx="0" ty="0" sx="96000" sy="96000" flip="none" algn="tl"/>
          </a:blipFill>
          <a:ln>
            <a:noFill/>
          </a:ln>
        </p:spPr>
        <p:txBody>
          <a:bodyPr spcFirstLastPara="1" wrap="square" lIns="91425" tIns="45700" rIns="91425" bIns="45700" anchor="ctr" anchorCtr="0">
            <a:noAutofit/>
          </a:bodyPr>
          <a:lstStyle/>
          <a:p>
            <a:pPr algn="ctr"/>
            <a:endParaRPr sz="1800">
              <a:solidFill>
                <a:srgbClr val="FFFFFF"/>
              </a:solidFill>
            </a:endParaRPr>
          </a:p>
        </p:txBody>
      </p:sp>
      <p:cxnSp>
        <p:nvCxnSpPr>
          <p:cNvPr id="14" name="Google Shape;400;p41"/>
          <p:cNvCxnSpPr/>
          <p:nvPr/>
        </p:nvCxnSpPr>
        <p:spPr>
          <a:xfrm>
            <a:off x="2111299" y="2201486"/>
            <a:ext cx="1908300" cy="6900"/>
          </a:xfrm>
          <a:prstGeom prst="straightConnector1">
            <a:avLst/>
          </a:prstGeom>
          <a:noFill/>
          <a:ln w="38100" cap="flat" cmpd="sng">
            <a:solidFill>
              <a:srgbClr val="F79646"/>
            </a:solidFill>
            <a:prstDash val="solid"/>
            <a:round/>
            <a:headEnd type="none" w="med" len="med"/>
            <a:tailEnd type="triangle" w="med" len="med"/>
          </a:ln>
        </p:spPr>
      </p:cxnSp>
      <p:sp>
        <p:nvSpPr>
          <p:cNvPr id="15" name="Google Shape;401;p41"/>
          <p:cNvSpPr/>
          <p:nvPr/>
        </p:nvSpPr>
        <p:spPr>
          <a:xfrm>
            <a:off x="4019599" y="2015486"/>
            <a:ext cx="61500" cy="378900"/>
          </a:xfrm>
          <a:prstGeom prst="rect">
            <a:avLst/>
          </a:prstGeom>
          <a:solidFill>
            <a:srgbClr val="FF33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nvGrpSpPr>
          <p:cNvPr id="3" name="Group 2"/>
          <p:cNvGrpSpPr/>
          <p:nvPr/>
        </p:nvGrpSpPr>
        <p:grpSpPr>
          <a:xfrm>
            <a:off x="3687162" y="898968"/>
            <a:ext cx="1074900" cy="2018852"/>
            <a:chOff x="2993672" y="3449222"/>
            <a:chExt cx="1074900" cy="2018852"/>
          </a:xfrm>
        </p:grpSpPr>
        <p:sp>
          <p:nvSpPr>
            <p:cNvPr id="11" name="Google Shape;396;p41"/>
            <p:cNvSpPr txBox="1"/>
            <p:nvPr/>
          </p:nvSpPr>
          <p:spPr>
            <a:xfrm>
              <a:off x="3137118" y="4226517"/>
              <a:ext cx="631200" cy="276959"/>
            </a:xfrm>
            <a:prstGeom prst="rect">
              <a:avLst/>
            </a:prstGeom>
            <a:noFill/>
            <a:ln>
              <a:noFill/>
            </a:ln>
          </p:spPr>
          <p:txBody>
            <a:bodyPr spcFirstLastPara="1" wrap="square" lIns="91425" tIns="45700" rIns="91425" bIns="45700" anchor="t" anchorCtr="0">
              <a:spAutoFit/>
            </a:bodyPr>
            <a:lstStyle/>
            <a:p>
              <a:r>
                <a:rPr lang="en" sz="1200">
                  <a:solidFill>
                    <a:srgbClr val="00B050"/>
                  </a:solidFill>
                  <a:latin typeface="Noto Sans Symbols"/>
                  <a:ea typeface="Noto Sans Symbols"/>
                  <a:cs typeface="Noto Sans Symbols"/>
                  <a:sym typeface="Noto Sans Symbols"/>
                </a:rPr>
                <a:t>γ</a:t>
              </a:r>
              <a:endParaRPr sz="1200">
                <a:solidFill>
                  <a:srgbClr val="00B050"/>
                </a:solidFill>
              </a:endParaRPr>
            </a:p>
          </p:txBody>
        </p:sp>
        <p:sp>
          <p:nvSpPr>
            <p:cNvPr id="12" name="Google Shape;398;p41"/>
            <p:cNvSpPr txBox="1"/>
            <p:nvPr/>
          </p:nvSpPr>
          <p:spPr>
            <a:xfrm>
              <a:off x="3114309" y="5129374"/>
              <a:ext cx="703500" cy="338700"/>
            </a:xfrm>
            <a:prstGeom prst="rect">
              <a:avLst/>
            </a:prstGeom>
            <a:noFill/>
            <a:ln>
              <a:noFill/>
            </a:ln>
          </p:spPr>
          <p:txBody>
            <a:bodyPr spcFirstLastPara="1" wrap="square" lIns="91425" tIns="45700" rIns="91425" bIns="45700" anchor="t" anchorCtr="0">
              <a:noAutofit/>
            </a:bodyPr>
            <a:lstStyle/>
            <a:p>
              <a:pPr>
                <a:buClr>
                  <a:srgbClr val="000000"/>
                </a:buClr>
                <a:buSzPts val="1800"/>
              </a:pPr>
              <a:r>
                <a:rPr lang="en" sz="1800" b="1" dirty="0">
                  <a:solidFill>
                    <a:srgbClr val="00B050"/>
                  </a:solidFill>
                </a:rPr>
                <a:t>(n,</a:t>
              </a:r>
              <a:r>
                <a:rPr lang="en" sz="1800" b="1" dirty="0">
                  <a:solidFill>
                    <a:srgbClr val="00B050"/>
                  </a:solidFill>
                  <a:latin typeface="Noto Sans Symbols"/>
                  <a:ea typeface="Noto Sans Symbols"/>
                  <a:cs typeface="Noto Sans Symbols"/>
                  <a:sym typeface="Noto Sans Symbols"/>
                </a:rPr>
                <a:t>γ</a:t>
              </a:r>
              <a:r>
                <a:rPr lang="en" sz="1800" b="1" dirty="0">
                  <a:solidFill>
                    <a:srgbClr val="00B050"/>
                  </a:solidFill>
                </a:rPr>
                <a:t>)</a:t>
              </a:r>
              <a:endParaRPr sz="1800" b="1" dirty="0">
                <a:solidFill>
                  <a:srgbClr val="00B050"/>
                </a:solidFill>
              </a:endParaRPr>
            </a:p>
          </p:txBody>
        </p:sp>
        <p:sp>
          <p:nvSpPr>
            <p:cNvPr id="13" name="Google Shape;399;p41"/>
            <p:cNvSpPr txBox="1"/>
            <p:nvPr/>
          </p:nvSpPr>
          <p:spPr>
            <a:xfrm>
              <a:off x="2993672" y="3449222"/>
              <a:ext cx="1074900" cy="693000"/>
            </a:xfrm>
            <a:prstGeom prst="rect">
              <a:avLst/>
            </a:prstGeom>
            <a:noFill/>
            <a:ln>
              <a:noFill/>
            </a:ln>
          </p:spPr>
          <p:txBody>
            <a:bodyPr spcFirstLastPara="1" wrap="square" lIns="91425" tIns="45700" rIns="91425" bIns="45700" anchor="t" anchorCtr="0">
              <a:noAutofit/>
            </a:bodyPr>
            <a:lstStyle/>
            <a:p>
              <a:pPr>
                <a:buClr>
                  <a:srgbClr val="000000"/>
                </a:buClr>
                <a:buSzPts val="1600"/>
              </a:pPr>
              <a:r>
                <a:rPr lang="en" sz="1200" dirty="0">
                  <a:solidFill>
                    <a:srgbClr val="00B050"/>
                  </a:solidFill>
                </a:rPr>
                <a:t>Neutron capture event</a:t>
              </a:r>
              <a:endParaRPr sz="1200" dirty="0">
                <a:solidFill>
                  <a:srgbClr val="00B050"/>
                </a:solidFill>
              </a:endParaRPr>
            </a:p>
          </p:txBody>
        </p:sp>
        <p:grpSp>
          <p:nvGrpSpPr>
            <p:cNvPr id="2" name="Group 1"/>
            <p:cNvGrpSpPr/>
            <p:nvPr/>
          </p:nvGrpSpPr>
          <p:grpSpPr>
            <a:xfrm>
              <a:off x="3108280" y="4192717"/>
              <a:ext cx="859283" cy="1048917"/>
              <a:chOff x="3108280" y="4192717"/>
              <a:chExt cx="859283" cy="1048917"/>
            </a:xfrm>
          </p:grpSpPr>
          <p:sp>
            <p:nvSpPr>
              <p:cNvPr id="16" name="Google Shape;403;p41"/>
              <p:cNvSpPr/>
              <p:nvPr/>
            </p:nvSpPr>
            <p:spPr>
              <a:xfrm rot="14284915">
                <a:off x="2891953" y="4432533"/>
                <a:ext cx="582720" cy="10308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17" name="Google Shape;404;p41"/>
              <p:cNvSpPr/>
              <p:nvPr/>
            </p:nvSpPr>
            <p:spPr>
              <a:xfrm rot="20235205">
                <a:off x="3384891" y="4547970"/>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20" name="Google Shape;405;p41"/>
              <p:cNvSpPr/>
              <p:nvPr/>
            </p:nvSpPr>
            <p:spPr>
              <a:xfrm rot="7943155">
                <a:off x="2868476" y="4898732"/>
                <a:ext cx="582706" cy="10309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grpSp>
      <p:sp>
        <p:nvSpPr>
          <p:cNvPr id="21" name="Google Shape;406;p41"/>
          <p:cNvSpPr txBox="1"/>
          <p:nvPr/>
        </p:nvSpPr>
        <p:spPr>
          <a:xfrm>
            <a:off x="1616344" y="1818443"/>
            <a:ext cx="1622670" cy="461635"/>
          </a:xfrm>
          <a:prstGeom prst="rect">
            <a:avLst/>
          </a:prstGeom>
          <a:noFill/>
          <a:ln>
            <a:noFill/>
          </a:ln>
        </p:spPr>
        <p:txBody>
          <a:bodyPr spcFirstLastPara="1" wrap="square" lIns="91425" tIns="91425" rIns="91425" bIns="91425" anchor="t" anchorCtr="0">
            <a:spAutoFit/>
          </a:bodyPr>
          <a:lstStyle/>
          <a:p>
            <a:r>
              <a:rPr lang="en" sz="1800" dirty="0">
                <a:solidFill>
                  <a:srgbClr val="F79646"/>
                </a:solidFill>
              </a:rPr>
              <a:t>neutron beam</a:t>
            </a:r>
            <a:endParaRPr sz="1800" dirty="0">
              <a:solidFill>
                <a:srgbClr val="F79646"/>
              </a:solidFill>
            </a:endParaRPr>
          </a:p>
        </p:txBody>
      </p:sp>
      <p:grpSp>
        <p:nvGrpSpPr>
          <p:cNvPr id="22" name="Google Shape;410;p41"/>
          <p:cNvGrpSpPr/>
          <p:nvPr/>
        </p:nvGrpSpPr>
        <p:grpSpPr>
          <a:xfrm rot="-2942072">
            <a:off x="3237001" y="1064956"/>
            <a:ext cx="368098" cy="769620"/>
            <a:chOff x="2047675" y="2841875"/>
            <a:chExt cx="368100" cy="769625"/>
          </a:xfrm>
        </p:grpSpPr>
        <p:sp>
          <p:nvSpPr>
            <p:cNvPr id="23"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24"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25"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26"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nvGrpSpPr>
          <p:cNvPr id="30" name="Google Shape;410;p41"/>
          <p:cNvGrpSpPr/>
          <p:nvPr/>
        </p:nvGrpSpPr>
        <p:grpSpPr>
          <a:xfrm rot="14230742">
            <a:off x="3158912" y="2448392"/>
            <a:ext cx="368098" cy="769620"/>
            <a:chOff x="2047675" y="2841875"/>
            <a:chExt cx="368100" cy="769625"/>
          </a:xfrm>
        </p:grpSpPr>
        <p:sp>
          <p:nvSpPr>
            <p:cNvPr id="31"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2"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3"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34"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nvGrpSpPr>
          <p:cNvPr id="5" name="Group 4"/>
          <p:cNvGrpSpPr/>
          <p:nvPr/>
        </p:nvGrpSpPr>
        <p:grpSpPr>
          <a:xfrm>
            <a:off x="6267379" y="800794"/>
            <a:ext cx="3848545" cy="2751110"/>
            <a:chOff x="4743378" y="800794"/>
            <a:chExt cx="3848545" cy="2751110"/>
          </a:xfrm>
        </p:grpSpPr>
        <p:sp>
          <p:nvSpPr>
            <p:cNvPr id="37" name="Google Shape;394;p41"/>
            <p:cNvSpPr/>
            <p:nvPr/>
          </p:nvSpPr>
          <p:spPr>
            <a:xfrm>
              <a:off x="7768458" y="800794"/>
              <a:ext cx="293400" cy="2751110"/>
            </a:xfrm>
            <a:prstGeom prst="rect">
              <a:avLst/>
            </a:prstGeom>
            <a:blipFill rotWithShape="1">
              <a:blip r:embed="rId3">
                <a:alphaModFix/>
              </a:blip>
              <a:tile tx="0" ty="0" sx="96000" sy="96000" flip="none" algn="tl"/>
            </a:blipFill>
            <a:ln>
              <a:noFill/>
            </a:ln>
          </p:spPr>
          <p:txBody>
            <a:bodyPr spcFirstLastPara="1" wrap="square" lIns="91425" tIns="45700" rIns="91425" bIns="45700" anchor="ctr" anchorCtr="0">
              <a:noAutofit/>
            </a:bodyPr>
            <a:lstStyle/>
            <a:p>
              <a:pPr algn="ctr"/>
              <a:endParaRPr sz="1800">
                <a:solidFill>
                  <a:srgbClr val="FFFFFF"/>
                </a:solidFill>
              </a:endParaRPr>
            </a:p>
          </p:txBody>
        </p:sp>
        <p:cxnSp>
          <p:nvCxnSpPr>
            <p:cNvPr id="38" name="Google Shape;400;p41"/>
            <p:cNvCxnSpPr/>
            <p:nvPr/>
          </p:nvCxnSpPr>
          <p:spPr>
            <a:xfrm>
              <a:off x="5238333" y="2302894"/>
              <a:ext cx="1908300" cy="6900"/>
            </a:xfrm>
            <a:prstGeom prst="straightConnector1">
              <a:avLst/>
            </a:prstGeom>
            <a:noFill/>
            <a:ln w="38100" cap="flat" cmpd="sng">
              <a:solidFill>
                <a:srgbClr val="F79646"/>
              </a:solidFill>
              <a:prstDash val="solid"/>
              <a:round/>
              <a:headEnd type="none" w="med" len="med"/>
              <a:tailEnd type="triangle" w="med" len="med"/>
            </a:ln>
          </p:spPr>
        </p:cxnSp>
        <p:sp>
          <p:nvSpPr>
            <p:cNvPr id="39" name="Google Shape;401;p41"/>
            <p:cNvSpPr/>
            <p:nvPr/>
          </p:nvSpPr>
          <p:spPr>
            <a:xfrm>
              <a:off x="7146633" y="2116894"/>
              <a:ext cx="61500" cy="378900"/>
            </a:xfrm>
            <a:prstGeom prst="rect">
              <a:avLst/>
            </a:prstGeom>
            <a:solidFill>
              <a:srgbClr val="FF33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0" name="Google Shape;406;p41"/>
            <p:cNvSpPr txBox="1"/>
            <p:nvPr/>
          </p:nvSpPr>
          <p:spPr>
            <a:xfrm>
              <a:off x="4743378" y="1919850"/>
              <a:ext cx="1622670" cy="461635"/>
            </a:xfrm>
            <a:prstGeom prst="rect">
              <a:avLst/>
            </a:prstGeom>
            <a:noFill/>
            <a:ln>
              <a:noFill/>
            </a:ln>
          </p:spPr>
          <p:txBody>
            <a:bodyPr spcFirstLastPara="1" wrap="square" lIns="91425" tIns="91425" rIns="91425" bIns="91425" anchor="t" anchorCtr="0">
              <a:spAutoFit/>
            </a:bodyPr>
            <a:lstStyle/>
            <a:p>
              <a:r>
                <a:rPr lang="en" sz="1800" dirty="0">
                  <a:solidFill>
                    <a:srgbClr val="F79646"/>
                  </a:solidFill>
                </a:rPr>
                <a:t>neutron beam</a:t>
              </a:r>
              <a:endParaRPr sz="1800" dirty="0">
                <a:solidFill>
                  <a:srgbClr val="F79646"/>
                </a:solidFill>
              </a:endParaRPr>
            </a:p>
          </p:txBody>
        </p:sp>
        <p:grpSp>
          <p:nvGrpSpPr>
            <p:cNvPr id="41" name="Google Shape;410;p41"/>
            <p:cNvGrpSpPr/>
            <p:nvPr/>
          </p:nvGrpSpPr>
          <p:grpSpPr>
            <a:xfrm rot="-2942072">
              <a:off x="6364035" y="1166364"/>
              <a:ext cx="368098" cy="769620"/>
              <a:chOff x="2047675" y="2841875"/>
              <a:chExt cx="368100" cy="769625"/>
            </a:xfrm>
          </p:grpSpPr>
          <p:sp>
            <p:nvSpPr>
              <p:cNvPr id="42"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3"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4"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5"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nvGrpSpPr>
            <p:cNvPr id="46" name="Google Shape;410;p41"/>
            <p:cNvGrpSpPr/>
            <p:nvPr/>
          </p:nvGrpSpPr>
          <p:grpSpPr>
            <a:xfrm rot="14230742">
              <a:off x="6285946" y="2549800"/>
              <a:ext cx="368098" cy="769620"/>
              <a:chOff x="2047675" y="2841875"/>
              <a:chExt cx="368100" cy="769625"/>
            </a:xfrm>
          </p:grpSpPr>
          <p:sp>
            <p:nvSpPr>
              <p:cNvPr id="47"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8"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49"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50"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nvGrpSpPr>
            <p:cNvPr id="51" name="Group 50"/>
            <p:cNvGrpSpPr/>
            <p:nvPr/>
          </p:nvGrpSpPr>
          <p:grpSpPr>
            <a:xfrm>
              <a:off x="6835304" y="1087573"/>
              <a:ext cx="1756619" cy="1830247"/>
              <a:chOff x="2972358" y="3528668"/>
              <a:chExt cx="1756619" cy="1830247"/>
            </a:xfrm>
          </p:grpSpPr>
          <p:sp>
            <p:nvSpPr>
              <p:cNvPr id="52" name="Google Shape;396;p41"/>
              <p:cNvSpPr txBox="1"/>
              <p:nvPr/>
            </p:nvSpPr>
            <p:spPr>
              <a:xfrm>
                <a:off x="3137118" y="4226517"/>
                <a:ext cx="631200" cy="276959"/>
              </a:xfrm>
              <a:prstGeom prst="rect">
                <a:avLst/>
              </a:prstGeom>
              <a:noFill/>
              <a:ln>
                <a:noFill/>
              </a:ln>
            </p:spPr>
            <p:txBody>
              <a:bodyPr spcFirstLastPara="1" wrap="square" lIns="91425" tIns="45700" rIns="91425" bIns="45700" anchor="t" anchorCtr="0">
                <a:spAutoFit/>
              </a:bodyPr>
              <a:lstStyle/>
              <a:p>
                <a:r>
                  <a:rPr lang="en" sz="1200" dirty="0">
                    <a:solidFill>
                      <a:schemeClr val="bg1">
                        <a:lumMod val="85000"/>
                      </a:schemeClr>
                    </a:solidFill>
                    <a:latin typeface="Noto Sans Symbols"/>
                    <a:ea typeface="Noto Sans Symbols"/>
                    <a:cs typeface="Noto Sans Symbols"/>
                    <a:sym typeface="Noto Sans Symbols"/>
                  </a:rPr>
                  <a:t>γ</a:t>
                </a:r>
                <a:endParaRPr sz="1200" dirty="0">
                  <a:solidFill>
                    <a:schemeClr val="bg1">
                      <a:lumMod val="85000"/>
                    </a:schemeClr>
                  </a:solidFill>
                </a:endParaRPr>
              </a:p>
            </p:txBody>
          </p:sp>
          <p:sp>
            <p:nvSpPr>
              <p:cNvPr id="53" name="Google Shape;398;p41"/>
              <p:cNvSpPr txBox="1"/>
              <p:nvPr/>
            </p:nvSpPr>
            <p:spPr>
              <a:xfrm>
                <a:off x="3126360" y="5020215"/>
                <a:ext cx="703500" cy="338700"/>
              </a:xfrm>
              <a:prstGeom prst="rect">
                <a:avLst/>
              </a:prstGeom>
              <a:noFill/>
              <a:ln>
                <a:noFill/>
              </a:ln>
            </p:spPr>
            <p:txBody>
              <a:bodyPr spcFirstLastPara="1" wrap="square" lIns="91425" tIns="45700" rIns="91425" bIns="45700" anchor="t" anchorCtr="0">
                <a:noAutofit/>
              </a:bodyPr>
              <a:lstStyle/>
              <a:p>
                <a:pPr>
                  <a:buClr>
                    <a:srgbClr val="000000"/>
                  </a:buClr>
                  <a:buSzPts val="1800"/>
                </a:pPr>
                <a:r>
                  <a:rPr lang="en" sz="1800" b="1" dirty="0">
                    <a:solidFill>
                      <a:schemeClr val="bg1">
                        <a:lumMod val="85000"/>
                      </a:schemeClr>
                    </a:solidFill>
                  </a:rPr>
                  <a:t>(n,</a:t>
                </a:r>
                <a:r>
                  <a:rPr lang="en" sz="1800" b="1" dirty="0">
                    <a:solidFill>
                      <a:schemeClr val="bg1">
                        <a:lumMod val="85000"/>
                      </a:schemeClr>
                    </a:solidFill>
                    <a:latin typeface="Noto Sans Symbols"/>
                    <a:ea typeface="Noto Sans Symbols"/>
                    <a:cs typeface="Noto Sans Symbols"/>
                    <a:sym typeface="Noto Sans Symbols"/>
                  </a:rPr>
                  <a:t>γ</a:t>
                </a:r>
                <a:r>
                  <a:rPr lang="en" sz="1800" b="1" dirty="0">
                    <a:solidFill>
                      <a:schemeClr val="bg1">
                        <a:lumMod val="85000"/>
                      </a:schemeClr>
                    </a:solidFill>
                  </a:rPr>
                  <a:t>)</a:t>
                </a:r>
                <a:endParaRPr sz="1800" b="1" dirty="0">
                  <a:solidFill>
                    <a:schemeClr val="bg1">
                      <a:lumMod val="85000"/>
                    </a:schemeClr>
                  </a:solidFill>
                </a:endParaRPr>
              </a:p>
            </p:txBody>
          </p:sp>
          <p:grpSp>
            <p:nvGrpSpPr>
              <p:cNvPr id="54" name="Group 53"/>
              <p:cNvGrpSpPr/>
              <p:nvPr/>
            </p:nvGrpSpPr>
            <p:grpSpPr>
              <a:xfrm>
                <a:off x="2972358" y="3528668"/>
                <a:ext cx="1756619" cy="1712966"/>
                <a:chOff x="2972358" y="3528668"/>
                <a:chExt cx="1756619" cy="1712966"/>
              </a:xfrm>
            </p:grpSpPr>
            <p:sp>
              <p:nvSpPr>
                <p:cNvPr id="56" name="Google Shape;399;p41"/>
                <p:cNvSpPr txBox="1"/>
                <p:nvPr/>
              </p:nvSpPr>
              <p:spPr>
                <a:xfrm>
                  <a:off x="2972358" y="3528668"/>
                  <a:ext cx="1074900" cy="693000"/>
                </a:xfrm>
                <a:prstGeom prst="rect">
                  <a:avLst/>
                </a:prstGeom>
                <a:noFill/>
                <a:ln>
                  <a:noFill/>
                </a:ln>
              </p:spPr>
              <p:txBody>
                <a:bodyPr spcFirstLastPara="1" wrap="square" lIns="91425" tIns="45700" rIns="91425" bIns="45700" anchor="t" anchorCtr="0">
                  <a:noAutofit/>
                </a:bodyPr>
                <a:lstStyle/>
                <a:p>
                  <a:pPr>
                    <a:buClr>
                      <a:srgbClr val="000000"/>
                    </a:buClr>
                    <a:buSzPts val="1600"/>
                  </a:pPr>
                  <a:r>
                    <a:rPr lang="en" sz="1200" dirty="0">
                      <a:solidFill>
                        <a:srgbClr val="FF0000"/>
                      </a:solidFill>
                    </a:rPr>
                    <a:t>Background event</a:t>
                  </a:r>
                  <a:endParaRPr sz="1200" dirty="0">
                    <a:solidFill>
                      <a:srgbClr val="FF0000"/>
                    </a:solidFill>
                  </a:endParaRPr>
                </a:p>
              </p:txBody>
            </p:sp>
            <p:sp>
              <p:nvSpPr>
                <p:cNvPr id="57" name="Google Shape;403;p41"/>
                <p:cNvSpPr/>
                <p:nvPr/>
              </p:nvSpPr>
              <p:spPr>
                <a:xfrm rot="14284915">
                  <a:off x="2891953" y="4432533"/>
                  <a:ext cx="582720" cy="10308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chemeClr val="bg1">
                      <a:lumMod val="85000"/>
                    </a:schemeClr>
                  </a:solidFill>
                  <a:prstDash val="solid"/>
                  <a:round/>
                  <a:headEnd type="none" w="med" len="med"/>
                  <a:tailEnd type="stealth" w="med" len="med"/>
                </a:ln>
              </p:spPr>
            </p:sp>
            <p:sp>
              <p:nvSpPr>
                <p:cNvPr id="58" name="Google Shape;404;p41"/>
                <p:cNvSpPr/>
                <p:nvPr/>
              </p:nvSpPr>
              <p:spPr>
                <a:xfrm rot="20235205">
                  <a:off x="3384891" y="4547970"/>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chemeClr val="bg1">
                      <a:lumMod val="85000"/>
                    </a:schemeClr>
                  </a:solidFill>
                  <a:prstDash val="solid"/>
                  <a:round/>
                  <a:headEnd type="none" w="med" len="med"/>
                  <a:tailEnd type="stealth" w="med" len="med"/>
                </a:ln>
              </p:spPr>
            </p:sp>
            <p:sp>
              <p:nvSpPr>
                <p:cNvPr id="59" name="Google Shape;405;p41"/>
                <p:cNvSpPr/>
                <p:nvPr/>
              </p:nvSpPr>
              <p:spPr>
                <a:xfrm rot="7943155">
                  <a:off x="2868476" y="4898732"/>
                  <a:ext cx="582706" cy="10309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chemeClr val="bg1">
                      <a:lumMod val="85000"/>
                    </a:schemeClr>
                  </a:solidFill>
                  <a:prstDash val="solid"/>
                  <a:round/>
                  <a:headEnd type="none" w="med" len="med"/>
                  <a:tailEnd type="stealth" w="med" len="med"/>
                </a:ln>
              </p:spPr>
            </p:sp>
            <p:sp>
              <p:nvSpPr>
                <p:cNvPr id="60" name="Google Shape;460;p43"/>
                <p:cNvSpPr/>
                <p:nvPr/>
              </p:nvSpPr>
              <p:spPr>
                <a:xfrm rot="9991579">
                  <a:off x="3070130" y="4007795"/>
                  <a:ext cx="1053116" cy="103095"/>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61" name="Google Shape;461;p43"/>
                <p:cNvSpPr/>
                <p:nvPr/>
              </p:nvSpPr>
              <p:spPr>
                <a:xfrm rot="20235205">
                  <a:off x="4146305" y="3774221"/>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sp>
            <p:nvSpPr>
              <p:cNvPr id="55" name="Google Shape;462;p43"/>
              <p:cNvSpPr/>
              <p:nvPr/>
            </p:nvSpPr>
            <p:spPr>
              <a:xfrm rot="7152630">
                <a:off x="3714207" y="4156057"/>
                <a:ext cx="582672" cy="103094"/>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grpSp>
        <p:cxnSp>
          <p:nvCxnSpPr>
            <p:cNvPr id="62" name="Google Shape;463;p43"/>
            <p:cNvCxnSpPr/>
            <p:nvPr/>
          </p:nvCxnSpPr>
          <p:spPr>
            <a:xfrm rot="10800000" flipH="1">
              <a:off x="7192804" y="1544853"/>
              <a:ext cx="711300" cy="781500"/>
            </a:xfrm>
            <a:prstGeom prst="straightConnector1">
              <a:avLst/>
            </a:prstGeom>
            <a:noFill/>
            <a:ln w="38100" cap="flat" cmpd="sng">
              <a:solidFill>
                <a:srgbClr val="F79646"/>
              </a:solidFill>
              <a:prstDash val="solid"/>
              <a:round/>
              <a:headEnd type="none" w="med" len="med"/>
              <a:tailEnd type="triangle" w="med" len="med"/>
            </a:ln>
          </p:spPr>
        </p:cxnSp>
      </p:grpSp>
      <p:grpSp>
        <p:nvGrpSpPr>
          <p:cNvPr id="68" name="Group 67"/>
          <p:cNvGrpSpPr/>
          <p:nvPr/>
        </p:nvGrpSpPr>
        <p:grpSpPr>
          <a:xfrm>
            <a:off x="1582716" y="3635231"/>
            <a:ext cx="3818589" cy="3051281"/>
            <a:chOff x="69189" y="3392709"/>
            <a:chExt cx="3818589" cy="3051281"/>
          </a:xfrm>
        </p:grpSpPr>
        <p:sp>
          <p:nvSpPr>
            <p:cNvPr id="69" name="Google Shape;394;p41"/>
            <p:cNvSpPr/>
            <p:nvPr/>
          </p:nvSpPr>
          <p:spPr>
            <a:xfrm>
              <a:off x="3106735" y="3692880"/>
              <a:ext cx="293400" cy="2751110"/>
            </a:xfrm>
            <a:prstGeom prst="rect">
              <a:avLst/>
            </a:prstGeom>
            <a:blipFill rotWithShape="1">
              <a:blip r:embed="rId3">
                <a:alphaModFix/>
              </a:blip>
              <a:tile tx="0" ty="0" sx="96000" sy="96000" flip="none" algn="tl"/>
            </a:blipFill>
            <a:ln>
              <a:noFill/>
            </a:ln>
          </p:spPr>
          <p:txBody>
            <a:bodyPr spcFirstLastPara="1" wrap="square" lIns="91425" tIns="45700" rIns="91425" bIns="45700" anchor="ctr" anchorCtr="0">
              <a:noAutofit/>
            </a:bodyPr>
            <a:lstStyle/>
            <a:p>
              <a:pPr algn="ctr"/>
              <a:endParaRPr sz="1800">
                <a:solidFill>
                  <a:srgbClr val="FFFFFF"/>
                </a:solidFill>
              </a:endParaRPr>
            </a:p>
          </p:txBody>
        </p:sp>
        <p:sp>
          <p:nvSpPr>
            <p:cNvPr id="70" name="Google Shape;396;p41"/>
            <p:cNvSpPr txBox="1"/>
            <p:nvPr/>
          </p:nvSpPr>
          <p:spPr>
            <a:xfrm>
              <a:off x="2295919" y="4669757"/>
              <a:ext cx="631200" cy="276959"/>
            </a:xfrm>
            <a:prstGeom prst="rect">
              <a:avLst/>
            </a:prstGeom>
            <a:noFill/>
            <a:ln>
              <a:noFill/>
            </a:ln>
          </p:spPr>
          <p:txBody>
            <a:bodyPr spcFirstLastPara="1" wrap="square" lIns="91425" tIns="45700" rIns="91425" bIns="45700" anchor="t" anchorCtr="0">
              <a:spAutoFit/>
            </a:bodyPr>
            <a:lstStyle/>
            <a:p>
              <a:r>
                <a:rPr lang="en" sz="1200" dirty="0">
                  <a:solidFill>
                    <a:srgbClr val="00B050"/>
                  </a:solidFill>
                  <a:latin typeface="Noto Sans Symbols"/>
                  <a:ea typeface="Noto Sans Symbols"/>
                  <a:cs typeface="Noto Sans Symbols"/>
                  <a:sym typeface="Noto Sans Symbols"/>
                </a:rPr>
                <a:t>γ</a:t>
              </a:r>
              <a:endParaRPr sz="1200" dirty="0">
                <a:solidFill>
                  <a:srgbClr val="00B050"/>
                </a:solidFill>
              </a:endParaRPr>
            </a:p>
          </p:txBody>
        </p:sp>
        <p:sp>
          <p:nvSpPr>
            <p:cNvPr id="71" name="Google Shape;398;p41"/>
            <p:cNvSpPr txBox="1"/>
            <p:nvPr/>
          </p:nvSpPr>
          <p:spPr>
            <a:xfrm>
              <a:off x="2285161" y="5463455"/>
              <a:ext cx="703500" cy="338700"/>
            </a:xfrm>
            <a:prstGeom prst="rect">
              <a:avLst/>
            </a:prstGeom>
            <a:noFill/>
            <a:ln>
              <a:noFill/>
            </a:ln>
          </p:spPr>
          <p:txBody>
            <a:bodyPr spcFirstLastPara="1" wrap="square" lIns="91425" tIns="45700" rIns="91425" bIns="45700" anchor="t" anchorCtr="0">
              <a:noAutofit/>
            </a:bodyPr>
            <a:lstStyle/>
            <a:p>
              <a:pPr>
                <a:buClr>
                  <a:srgbClr val="000000"/>
                </a:buClr>
                <a:buSzPts val="1800"/>
              </a:pPr>
              <a:r>
                <a:rPr lang="en" sz="1800" b="1" dirty="0">
                  <a:solidFill>
                    <a:srgbClr val="00B050"/>
                  </a:solidFill>
                </a:rPr>
                <a:t>(n,</a:t>
              </a:r>
              <a:r>
                <a:rPr lang="en" sz="1800" b="1" dirty="0">
                  <a:solidFill>
                    <a:srgbClr val="00B050"/>
                  </a:solidFill>
                  <a:latin typeface="Noto Sans Symbols"/>
                  <a:ea typeface="Noto Sans Symbols"/>
                  <a:cs typeface="Noto Sans Symbols"/>
                  <a:sym typeface="Noto Sans Symbols"/>
                </a:rPr>
                <a:t>γ</a:t>
              </a:r>
              <a:r>
                <a:rPr lang="en" sz="1800" b="1" dirty="0">
                  <a:solidFill>
                    <a:srgbClr val="00B050"/>
                  </a:solidFill>
                </a:rPr>
                <a:t>)</a:t>
              </a:r>
              <a:endParaRPr sz="1800" b="1" dirty="0">
                <a:solidFill>
                  <a:srgbClr val="00B050"/>
                </a:solidFill>
              </a:endParaRPr>
            </a:p>
          </p:txBody>
        </p:sp>
        <p:sp>
          <p:nvSpPr>
            <p:cNvPr id="72" name="Google Shape;399;p41"/>
            <p:cNvSpPr txBox="1"/>
            <p:nvPr/>
          </p:nvSpPr>
          <p:spPr>
            <a:xfrm>
              <a:off x="2228976" y="3986557"/>
              <a:ext cx="1074900" cy="693000"/>
            </a:xfrm>
            <a:prstGeom prst="rect">
              <a:avLst/>
            </a:prstGeom>
            <a:noFill/>
            <a:ln>
              <a:noFill/>
            </a:ln>
          </p:spPr>
          <p:txBody>
            <a:bodyPr spcFirstLastPara="1" wrap="square" lIns="91425" tIns="45700" rIns="91425" bIns="45700" anchor="t" anchorCtr="0">
              <a:noAutofit/>
            </a:bodyPr>
            <a:lstStyle/>
            <a:p>
              <a:pPr>
                <a:buClr>
                  <a:srgbClr val="000000"/>
                </a:buClr>
                <a:buSzPts val="1600"/>
              </a:pPr>
              <a:r>
                <a:rPr lang="en" sz="1200" dirty="0">
                  <a:solidFill>
                    <a:srgbClr val="FF0000"/>
                  </a:solidFill>
                </a:rPr>
                <a:t>Background event</a:t>
              </a:r>
              <a:endParaRPr sz="1200" dirty="0">
                <a:solidFill>
                  <a:srgbClr val="FF0000"/>
                </a:solidFill>
              </a:endParaRPr>
            </a:p>
          </p:txBody>
        </p:sp>
        <p:cxnSp>
          <p:nvCxnSpPr>
            <p:cNvPr id="73" name="Google Shape;400;p41"/>
            <p:cNvCxnSpPr/>
            <p:nvPr/>
          </p:nvCxnSpPr>
          <p:spPr>
            <a:xfrm>
              <a:off x="576610" y="5194980"/>
              <a:ext cx="1908300" cy="6900"/>
            </a:xfrm>
            <a:prstGeom prst="straightConnector1">
              <a:avLst/>
            </a:prstGeom>
            <a:noFill/>
            <a:ln w="38100" cap="flat" cmpd="sng">
              <a:solidFill>
                <a:srgbClr val="F79646"/>
              </a:solidFill>
              <a:prstDash val="solid"/>
              <a:round/>
              <a:headEnd type="none" w="med" len="med"/>
              <a:tailEnd type="triangle" w="med" len="med"/>
            </a:ln>
          </p:spPr>
        </p:cxnSp>
        <p:sp>
          <p:nvSpPr>
            <p:cNvPr id="74" name="Google Shape;401;p41"/>
            <p:cNvSpPr/>
            <p:nvPr/>
          </p:nvSpPr>
          <p:spPr>
            <a:xfrm>
              <a:off x="2484910" y="5008980"/>
              <a:ext cx="61500" cy="378900"/>
            </a:xfrm>
            <a:prstGeom prst="rect">
              <a:avLst/>
            </a:prstGeom>
            <a:solidFill>
              <a:srgbClr val="FF33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75" name="Google Shape;403;p41"/>
            <p:cNvSpPr/>
            <p:nvPr/>
          </p:nvSpPr>
          <p:spPr>
            <a:xfrm rot="14284915">
              <a:off x="2050754" y="4875773"/>
              <a:ext cx="582720" cy="10308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76" name="Google Shape;404;p41"/>
            <p:cNvSpPr/>
            <p:nvPr/>
          </p:nvSpPr>
          <p:spPr>
            <a:xfrm rot="20235205">
              <a:off x="2543692" y="4991210"/>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77" name="Google Shape;405;p41"/>
            <p:cNvSpPr/>
            <p:nvPr/>
          </p:nvSpPr>
          <p:spPr>
            <a:xfrm rot="7943155">
              <a:off x="2027277" y="5341972"/>
              <a:ext cx="582706" cy="103097"/>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78" name="Google Shape;406;p41"/>
            <p:cNvSpPr txBox="1"/>
            <p:nvPr/>
          </p:nvSpPr>
          <p:spPr>
            <a:xfrm>
              <a:off x="235960" y="4820680"/>
              <a:ext cx="2441700" cy="461635"/>
            </a:xfrm>
            <a:prstGeom prst="rect">
              <a:avLst/>
            </a:prstGeom>
            <a:noFill/>
            <a:ln>
              <a:noFill/>
            </a:ln>
          </p:spPr>
          <p:txBody>
            <a:bodyPr spcFirstLastPara="1" wrap="square" lIns="91425" tIns="91425" rIns="91425" bIns="91425" anchor="t" anchorCtr="0">
              <a:spAutoFit/>
            </a:bodyPr>
            <a:lstStyle/>
            <a:p>
              <a:r>
                <a:rPr lang="en" sz="1800">
                  <a:solidFill>
                    <a:srgbClr val="F79646"/>
                  </a:solidFill>
                </a:rPr>
                <a:t>neutron beam</a:t>
              </a:r>
              <a:endParaRPr sz="1800">
                <a:solidFill>
                  <a:srgbClr val="F79646"/>
                </a:solidFill>
              </a:endParaRPr>
            </a:p>
          </p:txBody>
        </p:sp>
        <p:sp>
          <p:nvSpPr>
            <p:cNvPr id="79" name="Google Shape;460;p43"/>
            <p:cNvSpPr/>
            <p:nvPr/>
          </p:nvSpPr>
          <p:spPr>
            <a:xfrm rot="9991579">
              <a:off x="2228931" y="4451035"/>
              <a:ext cx="1053116" cy="103095"/>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FF0000"/>
              </a:solidFill>
              <a:prstDash val="solid"/>
              <a:round/>
              <a:headEnd type="none" w="med" len="med"/>
              <a:tailEnd type="stealth" w="med" len="med"/>
            </a:ln>
          </p:spPr>
        </p:sp>
        <p:sp>
          <p:nvSpPr>
            <p:cNvPr id="80" name="Google Shape;461;p43"/>
            <p:cNvSpPr/>
            <p:nvPr/>
          </p:nvSpPr>
          <p:spPr>
            <a:xfrm rot="20235205">
              <a:off x="3305106" y="4217461"/>
              <a:ext cx="582672" cy="103089"/>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sp>
          <p:nvSpPr>
            <p:cNvPr id="81" name="Google Shape;462;p43"/>
            <p:cNvSpPr/>
            <p:nvPr/>
          </p:nvSpPr>
          <p:spPr>
            <a:xfrm rot="7152630">
              <a:off x="2873008" y="4599297"/>
              <a:ext cx="582672" cy="103094"/>
            </a:xfrm>
            <a:custGeom>
              <a:avLst/>
              <a:gdLst/>
              <a:ahLst/>
              <a:cxnLst/>
              <a:rect l="l" t="t" r="r" b="b"/>
              <a:pathLst>
                <a:path w="42954" h="7398" extrusionOk="0">
                  <a:moveTo>
                    <a:pt x="0" y="547"/>
                  </a:moveTo>
                  <a:cubicBezTo>
                    <a:pt x="502" y="1505"/>
                    <a:pt x="1960" y="6293"/>
                    <a:pt x="3009" y="6293"/>
                  </a:cubicBezTo>
                  <a:cubicBezTo>
                    <a:pt x="4058" y="6293"/>
                    <a:pt x="5152" y="365"/>
                    <a:pt x="6292" y="547"/>
                  </a:cubicBezTo>
                  <a:cubicBezTo>
                    <a:pt x="7432" y="729"/>
                    <a:pt x="8800" y="7433"/>
                    <a:pt x="9849" y="7387"/>
                  </a:cubicBezTo>
                  <a:cubicBezTo>
                    <a:pt x="10898" y="7342"/>
                    <a:pt x="11582" y="411"/>
                    <a:pt x="12585" y="274"/>
                  </a:cubicBezTo>
                  <a:cubicBezTo>
                    <a:pt x="13588" y="137"/>
                    <a:pt x="14683" y="6521"/>
                    <a:pt x="15868" y="6566"/>
                  </a:cubicBezTo>
                  <a:cubicBezTo>
                    <a:pt x="17054" y="6612"/>
                    <a:pt x="18512" y="593"/>
                    <a:pt x="19698" y="547"/>
                  </a:cubicBezTo>
                  <a:cubicBezTo>
                    <a:pt x="20884" y="502"/>
                    <a:pt x="21705" y="6384"/>
                    <a:pt x="22982" y="6293"/>
                  </a:cubicBezTo>
                  <a:cubicBezTo>
                    <a:pt x="24259" y="6202"/>
                    <a:pt x="26174" y="0"/>
                    <a:pt x="27359" y="0"/>
                  </a:cubicBezTo>
                  <a:cubicBezTo>
                    <a:pt x="28545" y="0"/>
                    <a:pt x="29001" y="6247"/>
                    <a:pt x="30095" y="6293"/>
                  </a:cubicBezTo>
                  <a:cubicBezTo>
                    <a:pt x="31189" y="6339"/>
                    <a:pt x="32876" y="593"/>
                    <a:pt x="33925" y="274"/>
                  </a:cubicBezTo>
                  <a:cubicBezTo>
                    <a:pt x="34974" y="-45"/>
                    <a:pt x="34882" y="3739"/>
                    <a:pt x="36387" y="4377"/>
                  </a:cubicBezTo>
                  <a:cubicBezTo>
                    <a:pt x="37892" y="5015"/>
                    <a:pt x="41860" y="4150"/>
                    <a:pt x="42954" y="4104"/>
                  </a:cubicBezTo>
                </a:path>
              </a:pathLst>
            </a:custGeom>
            <a:noFill/>
            <a:ln w="19050" cap="flat" cmpd="sng">
              <a:solidFill>
                <a:srgbClr val="00B050"/>
              </a:solidFill>
              <a:prstDash val="solid"/>
              <a:round/>
              <a:headEnd type="none" w="med" len="med"/>
              <a:tailEnd type="stealth" w="med" len="med"/>
            </a:ln>
          </p:spPr>
        </p:sp>
        <p:cxnSp>
          <p:nvCxnSpPr>
            <p:cNvPr id="82" name="Google Shape;463;p43"/>
            <p:cNvCxnSpPr/>
            <p:nvPr/>
          </p:nvCxnSpPr>
          <p:spPr>
            <a:xfrm rot="10800000" flipH="1">
              <a:off x="2564807" y="4409109"/>
              <a:ext cx="711300" cy="781500"/>
            </a:xfrm>
            <a:prstGeom prst="straightConnector1">
              <a:avLst/>
            </a:prstGeom>
            <a:noFill/>
            <a:ln w="38100" cap="flat" cmpd="sng">
              <a:solidFill>
                <a:srgbClr val="F79646"/>
              </a:solidFill>
              <a:prstDash val="solid"/>
              <a:round/>
              <a:headEnd type="none" w="med" len="med"/>
              <a:tailEnd type="triangle" w="med" len="med"/>
            </a:ln>
          </p:spPr>
        </p:cxnSp>
        <p:sp>
          <p:nvSpPr>
            <p:cNvPr id="83" name="Google Shape;515;p44"/>
            <p:cNvSpPr/>
            <p:nvPr/>
          </p:nvSpPr>
          <p:spPr>
            <a:xfrm rot="1779374">
              <a:off x="1483872" y="3781051"/>
              <a:ext cx="577209" cy="1183181"/>
            </a:xfrm>
            <a:prstGeom prst="cube">
              <a:avLst>
                <a:gd name="adj" fmla="val 7042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84" name="Google Shape;516;p44"/>
            <p:cNvSpPr/>
            <p:nvPr/>
          </p:nvSpPr>
          <p:spPr>
            <a:xfrm rot="1778636">
              <a:off x="1877954" y="4261292"/>
              <a:ext cx="232305" cy="704989"/>
            </a:xfrm>
            <a:prstGeom prst="cube">
              <a:avLst>
                <a:gd name="adj" fmla="val 7042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85" name="Google Shape;517;p44" descr="https://encrypted-tbn3.gstatic.com/images?q=tbn:ANd9GcQ5jNDuvHDB9JFotv-w3udfDY4EVokYxaFwnLcl2CDHrLUqILL9Rw"/>
            <p:cNvPicPr preferRelativeResize="0"/>
            <p:nvPr/>
          </p:nvPicPr>
          <p:blipFill rotWithShape="1">
            <a:blip r:embed="rId4">
              <a:alphaModFix/>
            </a:blip>
            <a:srcRect/>
            <a:stretch/>
          </p:blipFill>
          <p:spPr>
            <a:xfrm>
              <a:off x="1953749" y="4921489"/>
              <a:ext cx="213450" cy="209876"/>
            </a:xfrm>
            <a:prstGeom prst="rect">
              <a:avLst/>
            </a:prstGeom>
            <a:noFill/>
            <a:ln>
              <a:noFill/>
            </a:ln>
          </p:spPr>
        </p:pic>
        <p:sp>
          <p:nvSpPr>
            <p:cNvPr id="86" name="Google Shape;519;p44"/>
            <p:cNvSpPr/>
            <p:nvPr/>
          </p:nvSpPr>
          <p:spPr>
            <a:xfrm>
              <a:off x="2426447" y="3912052"/>
              <a:ext cx="554400" cy="537000"/>
            </a:xfrm>
            <a:prstGeom prst="mathMultiply">
              <a:avLst>
                <a:gd name="adj1" fmla="val 20241"/>
              </a:avLst>
            </a:prstGeom>
            <a:solidFill>
              <a:srgbClr val="FF0000">
                <a:alpha val="49020"/>
              </a:srgbClr>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algn="ctr">
                <a:buClr>
                  <a:srgbClr val="000000"/>
                </a:buClr>
                <a:buSzPts val="1600"/>
              </a:pPr>
              <a:endParaRPr sz="1600">
                <a:solidFill>
                  <a:srgbClr val="FFFFFF"/>
                </a:solidFill>
              </a:endParaRPr>
            </a:p>
          </p:txBody>
        </p:sp>
        <p:pic>
          <p:nvPicPr>
            <p:cNvPr id="87" name="Google Shape;522;p44" descr="ojos.jpg"/>
            <p:cNvPicPr preferRelativeResize="0"/>
            <p:nvPr/>
          </p:nvPicPr>
          <p:blipFill rotWithShape="1">
            <a:blip r:embed="rId5">
              <a:alphaModFix/>
            </a:blip>
            <a:srcRect/>
            <a:stretch/>
          </p:blipFill>
          <p:spPr>
            <a:xfrm rot="18299190">
              <a:off x="956536" y="3923649"/>
              <a:ext cx="631677" cy="484775"/>
            </a:xfrm>
            <a:prstGeom prst="rect">
              <a:avLst/>
            </a:prstGeom>
            <a:noFill/>
            <a:ln>
              <a:noFill/>
            </a:ln>
          </p:spPr>
        </p:pic>
        <p:sp>
          <p:nvSpPr>
            <p:cNvPr id="88" name="Google Shape;502;p44"/>
            <p:cNvSpPr txBox="1"/>
            <p:nvPr/>
          </p:nvSpPr>
          <p:spPr>
            <a:xfrm>
              <a:off x="69189" y="3392709"/>
              <a:ext cx="2778600" cy="609600"/>
            </a:xfrm>
            <a:prstGeom prst="rect">
              <a:avLst/>
            </a:prstGeom>
            <a:noFill/>
            <a:ln>
              <a:noFill/>
            </a:ln>
          </p:spPr>
          <p:txBody>
            <a:bodyPr spcFirstLastPara="1" wrap="square" lIns="91425" tIns="91425" rIns="91425" bIns="91425" anchor="t" anchorCtr="0">
              <a:noAutofit/>
            </a:bodyPr>
            <a:lstStyle/>
            <a:p>
              <a:r>
                <a:rPr lang="en" sz="1200" b="1" dirty="0"/>
                <a:t>COMPTON IMAGING TECHNIQUE:</a:t>
              </a:r>
              <a:endParaRPr sz="1200" b="1" dirty="0"/>
            </a:p>
          </p:txBody>
        </p:sp>
        <p:grpSp>
          <p:nvGrpSpPr>
            <p:cNvPr id="89" name="Google Shape;410;p41"/>
            <p:cNvGrpSpPr/>
            <p:nvPr/>
          </p:nvGrpSpPr>
          <p:grpSpPr>
            <a:xfrm rot="14230742">
              <a:off x="1624223" y="5441886"/>
              <a:ext cx="368098" cy="769620"/>
              <a:chOff x="2047675" y="2841875"/>
              <a:chExt cx="368100" cy="769625"/>
            </a:xfrm>
          </p:grpSpPr>
          <p:sp>
            <p:nvSpPr>
              <p:cNvPr id="90" name="Google Shape;411;p41"/>
              <p:cNvSpPr/>
              <p:nvPr/>
            </p:nvSpPr>
            <p:spPr>
              <a:xfrm>
                <a:off x="2085025" y="3431800"/>
                <a:ext cx="293400" cy="179700"/>
              </a:xfrm>
              <a:prstGeom prst="roundRect">
                <a:avLst>
                  <a:gd name="adj" fmla="val 16667"/>
                </a:avLst>
              </a:prstGeom>
              <a:solidFill>
                <a:srgbClr val="6AA84F"/>
              </a:solidFill>
              <a:ln w="9525" cap="flat" cmpd="sng">
                <a:solidFill>
                  <a:srgbClr val="38761D"/>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91" name="Google Shape;412;p41"/>
              <p:cNvSpPr/>
              <p:nvPr/>
            </p:nvSpPr>
            <p:spPr>
              <a:xfrm>
                <a:off x="2047675" y="3376300"/>
                <a:ext cx="368100" cy="5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92" name="Google Shape;413;p41"/>
              <p:cNvSpPr/>
              <p:nvPr/>
            </p:nvSpPr>
            <p:spPr>
              <a:xfrm>
                <a:off x="2106475" y="3130900"/>
                <a:ext cx="250500" cy="245400"/>
              </a:xfrm>
              <a:prstGeom prst="snip2SameRect">
                <a:avLst>
                  <a:gd name="adj1" fmla="val 15699"/>
                  <a:gd name="adj2"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sp>
            <p:nvSpPr>
              <p:cNvPr id="93" name="Google Shape;414;p41"/>
              <p:cNvSpPr/>
              <p:nvPr/>
            </p:nvSpPr>
            <p:spPr>
              <a:xfrm>
                <a:off x="2143125" y="2841875"/>
                <a:ext cx="171600" cy="287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sz="1800"/>
              </a:p>
            </p:txBody>
          </p:sp>
        </p:grpSp>
      </p:grpSp>
      <p:grpSp>
        <p:nvGrpSpPr>
          <p:cNvPr id="94" name="Group 93"/>
          <p:cNvGrpSpPr/>
          <p:nvPr/>
        </p:nvGrpSpPr>
        <p:grpSpPr>
          <a:xfrm>
            <a:off x="6256689" y="3621546"/>
            <a:ext cx="4848520" cy="3236455"/>
            <a:chOff x="5573888" y="3178305"/>
            <a:chExt cx="4848520" cy="3236455"/>
          </a:xfrm>
        </p:grpSpPr>
        <p:pic>
          <p:nvPicPr>
            <p:cNvPr id="95" name="Google Shape;523;p44"/>
            <p:cNvPicPr preferRelativeResize="0"/>
            <p:nvPr/>
          </p:nvPicPr>
          <p:blipFill>
            <a:blip r:embed="rId6">
              <a:alphaModFix/>
            </a:blip>
            <a:stretch>
              <a:fillRect/>
            </a:stretch>
          </p:blipFill>
          <p:spPr>
            <a:xfrm>
              <a:off x="5573888" y="3178305"/>
              <a:ext cx="3563534" cy="2436806"/>
            </a:xfrm>
            <a:prstGeom prst="rect">
              <a:avLst/>
            </a:prstGeom>
            <a:noFill/>
            <a:ln>
              <a:noFill/>
            </a:ln>
          </p:spPr>
        </p:pic>
        <p:sp>
          <p:nvSpPr>
            <p:cNvPr id="96" name="Google Shape;524;p44"/>
            <p:cNvSpPr txBox="1"/>
            <p:nvPr/>
          </p:nvSpPr>
          <p:spPr>
            <a:xfrm>
              <a:off x="7257708" y="6076236"/>
              <a:ext cx="3164700" cy="338524"/>
            </a:xfrm>
            <a:prstGeom prst="rect">
              <a:avLst/>
            </a:prstGeom>
            <a:noFill/>
            <a:ln>
              <a:noFill/>
            </a:ln>
          </p:spPr>
          <p:txBody>
            <a:bodyPr spcFirstLastPara="1" wrap="square" lIns="91425" tIns="91425" rIns="91425" bIns="91425" anchor="t" anchorCtr="0">
              <a:spAutoFit/>
            </a:bodyPr>
            <a:lstStyle/>
            <a:p>
              <a:r>
                <a:rPr lang="en" sz="1000" dirty="0">
                  <a:solidFill>
                    <a:srgbClr val="1A63A0"/>
                  </a:solidFill>
                </a:rPr>
                <a:t>Fig. from H.Seo et al. IEEE-TNS, 55 (2008)</a:t>
              </a:r>
              <a:endParaRPr sz="1000" dirty="0">
                <a:solidFill>
                  <a:srgbClr val="1A63A0"/>
                </a:solidFill>
              </a:endParaRPr>
            </a:p>
          </p:txBody>
        </p:sp>
      </p:grpSp>
      <p:grpSp>
        <p:nvGrpSpPr>
          <p:cNvPr id="4" name="Group 3"/>
          <p:cNvGrpSpPr/>
          <p:nvPr/>
        </p:nvGrpSpPr>
        <p:grpSpPr>
          <a:xfrm>
            <a:off x="10911313" y="5714821"/>
            <a:ext cx="1140367" cy="1050205"/>
            <a:chOff x="7628320" y="5530535"/>
            <a:chExt cx="1140367" cy="1050205"/>
          </a:xfrm>
        </p:grpSpPr>
        <p:pic>
          <p:nvPicPr>
            <p:cNvPr id="98" name="Google Shape;597;p47" descr="Image result for ERC Consolidator logo"/>
            <p:cNvPicPr preferRelativeResize="0"/>
            <p:nvPr/>
          </p:nvPicPr>
          <p:blipFill rotWithShape="1">
            <a:blip r:embed="rId7">
              <a:alphaModFix/>
            </a:blip>
            <a:srcRect/>
            <a:stretch/>
          </p:blipFill>
          <p:spPr>
            <a:xfrm>
              <a:off x="7628320" y="6004735"/>
              <a:ext cx="1140367" cy="576005"/>
            </a:xfrm>
            <a:prstGeom prst="rect">
              <a:avLst/>
            </a:prstGeom>
            <a:noFill/>
            <a:ln>
              <a:noFill/>
            </a:ln>
          </p:spPr>
        </p:pic>
        <p:pic>
          <p:nvPicPr>
            <p:cNvPr id="99" name="Google Shape;598;p47"/>
            <p:cNvPicPr preferRelativeResize="0"/>
            <p:nvPr/>
          </p:nvPicPr>
          <p:blipFill rotWithShape="1">
            <a:blip r:embed="rId8">
              <a:alphaModFix/>
            </a:blip>
            <a:srcRect b="4680"/>
            <a:stretch/>
          </p:blipFill>
          <p:spPr>
            <a:xfrm>
              <a:off x="7941944" y="5530535"/>
              <a:ext cx="826743" cy="391346"/>
            </a:xfrm>
            <a:prstGeom prst="rect">
              <a:avLst/>
            </a:prstGeom>
            <a:noFill/>
            <a:ln>
              <a:noFill/>
            </a:ln>
          </p:spPr>
        </p:pic>
      </p:grpSp>
      <p:pic>
        <p:nvPicPr>
          <p:cNvPr id="28676" name="Picture 4" descr="https://lh3.googleusercontent.com/wY1BnKwTmYALOE9CdKjLIiNT9sT9AUbmD3U4b3ymNTj6JEkk8q_TY04dvtRKx3a3lvmKF_N79UHjHdDQc6wmRRHq6-FrQu5THt1baEXJuUs_71Eg2AF6SERU6Rj_v762KL-XP84R6L-GO9pYbob0I6z5DILv_5Rn7oln6QF5fd55uR5_DsyyDTnr3Q0Y4STNxGB4BV0E5Z0IcJ6LWkMH9UvBm9Udz6CIMc7ISPPh6kUPNjOwhyHnkhU73rpLG8Ket7KbE8Op0t5REaB54jpTxf75KyIyeK5_Vn6hNRKI8nN98oJNJfLN1qfn-_W4P1A3zAhPaIfNLhQwu7nmgSmHQJroILuZOXmCtek2-UZA1I7fZbsEwYXHo0tUiy1SMV8qAGgdhiCcWHwtYy2tceC-gUZILVipboWDHEBHA4rEMokTxsE58Xh1Q3iz7-FIWPcjaq2rfv7GT7nqKZE8vTAwLkDx5NKSE8L1tKVyCfPGWujQxC3u2khSstkxYGk8yIvs6cAru4m4ukNVJJvSFgfxx03SIql-k0amUn1bQkpLBHMFqUwBpKhcfyujuCj0YcErOfbbUCwZqHQwhakWJc8WDPbiwlacPHAEE0jfIN9weSx1UT_RzSGzqaRA5hZtn7mNivVMhjRaBOa8YCGx1CGdF-tpV23aGsrR6l4W5-nD9Vv-N-yu9ddffgabO7jn0LHWTEe4bpbj-4BJK_fvow9C-QKTtvkkLtVecJQ9UvU7CuNUxgzTEXwDv2Nze0S71YUNy0a8Lc46igXPhJJVr9phZH6XRqmlWj0UCs6ARQiIN_ufYoTMoo8e3jh1qtFHbFyUtK5LSl-CWpPXottwVK6PNXcfYyU0KLSEqfqG9ZFftWSwcxT893ci0L4WBQA9T3u-deUltNJQfhN5eGT8aLSt-F8zAhy4nKOpJx9IqAu9vBmjsinZkLxLWrdVjChfS-iEt8g88_94cE9buyT4D8_WRctYoE8lncfr6f2GMDttCjBKYidw1DaL951IeKFHhFmPBQSYxz6tXCYbmBCQHGvmUvuo2A=w696-h928-no?authuser=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34464" y="925253"/>
            <a:ext cx="4022745" cy="5363661"/>
          </a:xfrm>
          <a:prstGeom prst="rect">
            <a:avLst/>
          </a:prstGeom>
          <a:noFill/>
          <a:extLst>
            <a:ext uri="{909E8E84-426E-40DD-AFC4-6F175D3DCCD1}">
              <a14:hiddenFill xmlns:a14="http://schemas.microsoft.com/office/drawing/2010/main">
                <a:solidFill>
                  <a:srgbClr val="FFFFFF"/>
                </a:solidFill>
              </a14:hiddenFill>
            </a:ext>
          </a:extLst>
        </p:spPr>
      </p:pic>
      <p:grpSp>
        <p:nvGrpSpPr>
          <p:cNvPr id="97" name="Group 96"/>
          <p:cNvGrpSpPr/>
          <p:nvPr/>
        </p:nvGrpSpPr>
        <p:grpSpPr>
          <a:xfrm>
            <a:off x="3957286" y="3389966"/>
            <a:ext cx="3423325" cy="2803414"/>
            <a:chOff x="4831005" y="2839063"/>
            <a:chExt cx="3423325" cy="2803414"/>
          </a:xfrm>
        </p:grpSpPr>
        <p:pic>
          <p:nvPicPr>
            <p:cNvPr id="100" name="Google Shape;433;p42" descr="CSBi_nn_ng"/>
            <p:cNvPicPr preferRelativeResize="0"/>
            <p:nvPr/>
          </p:nvPicPr>
          <p:blipFill rotWithShape="1">
            <a:blip r:embed="rId10">
              <a:alphaModFix/>
            </a:blip>
            <a:srcRect/>
            <a:stretch/>
          </p:blipFill>
          <p:spPr>
            <a:xfrm>
              <a:off x="4831005" y="3154572"/>
              <a:ext cx="3423325" cy="2487905"/>
            </a:xfrm>
            <a:prstGeom prst="rect">
              <a:avLst/>
            </a:prstGeom>
            <a:noFill/>
            <a:ln>
              <a:noFill/>
            </a:ln>
          </p:spPr>
        </p:pic>
        <p:sp>
          <p:nvSpPr>
            <p:cNvPr id="101" name="Google Shape;442;p42"/>
            <p:cNvSpPr txBox="1"/>
            <p:nvPr/>
          </p:nvSpPr>
          <p:spPr>
            <a:xfrm>
              <a:off x="6191601" y="2839063"/>
              <a:ext cx="2058608" cy="338700"/>
            </a:xfrm>
            <a:prstGeom prst="rect">
              <a:avLst/>
            </a:prstGeom>
            <a:solidFill>
              <a:schemeClr val="lt1"/>
            </a:solidFill>
            <a:ln>
              <a:noFill/>
            </a:ln>
          </p:spPr>
          <p:txBody>
            <a:bodyPr spcFirstLastPara="1" wrap="square" lIns="91425" tIns="45700" rIns="91425" bIns="45700" anchor="t" anchorCtr="0">
              <a:noAutofit/>
            </a:bodyPr>
            <a:lstStyle/>
            <a:p>
              <a:pPr>
                <a:buClr>
                  <a:srgbClr val="000000"/>
                </a:buClr>
                <a:buSzPts val="1800"/>
              </a:pPr>
              <a:r>
                <a:rPr lang="en" sz="1800" b="1" dirty="0">
                  <a:solidFill>
                    <a:srgbClr val="FF0000"/>
                  </a:solidFill>
                </a:rPr>
                <a:t>(n,n) &gt;&gt; </a:t>
              </a:r>
              <a:r>
                <a:rPr lang="en" sz="1800" b="1" dirty="0">
                  <a:solidFill>
                    <a:srgbClr val="00B050"/>
                  </a:solidFill>
                </a:rPr>
                <a:t>(n,</a:t>
              </a:r>
              <a:r>
                <a:rPr lang="en" sz="1800" b="1" dirty="0">
                  <a:solidFill>
                    <a:srgbClr val="00B050"/>
                  </a:solidFill>
                  <a:latin typeface="Noto Sans Symbols"/>
                  <a:ea typeface="Noto Sans Symbols"/>
                  <a:cs typeface="Noto Sans Symbols"/>
                  <a:sym typeface="Noto Sans Symbols"/>
                </a:rPr>
                <a:t>γ</a:t>
              </a:r>
              <a:r>
                <a:rPr lang="en" sz="1800" b="1" dirty="0">
                  <a:solidFill>
                    <a:srgbClr val="00B050"/>
                  </a:solidFill>
                </a:rPr>
                <a:t>)</a:t>
              </a:r>
              <a:endParaRPr sz="1800" b="1" dirty="0">
                <a:solidFill>
                  <a:srgbClr val="00B050"/>
                </a:solidFill>
              </a:endParaRPr>
            </a:p>
          </p:txBody>
        </p:sp>
      </p:grpSp>
      <p:sp>
        <p:nvSpPr>
          <p:cNvPr id="102" name="TextBox 101">
            <a:extLst>
              <a:ext uri="{FF2B5EF4-FFF2-40B4-BE49-F238E27FC236}">
                <a16:creationId xmlns:a16="http://schemas.microsoft.com/office/drawing/2014/main" id="{92AC5E2C-7140-3554-DE36-F82E970E9DD4}"/>
              </a:ext>
            </a:extLst>
          </p:cNvPr>
          <p:cNvSpPr txBox="1"/>
          <p:nvPr/>
        </p:nvSpPr>
        <p:spPr>
          <a:xfrm>
            <a:off x="1582715" y="-12164"/>
            <a:ext cx="9085285" cy="73858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lnSpcReduction="10000"/>
          </a:bodyPr>
          <a:lstStyle/>
          <a:p>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New techniques for enhanced sensitivity in (</a:t>
            </a:r>
            <a:r>
              <a:rPr lang="en-US" sz="24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2400" b="1"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 cross-section experiments</a:t>
            </a:r>
            <a:endParaRPr lang="en-GB" sz="2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103" name="Picture 102"/>
          <p:cNvPicPr>
            <a:picLocks noChangeAspect="1"/>
          </p:cNvPicPr>
          <p:nvPr/>
        </p:nvPicPr>
        <p:blipFill>
          <a:blip r:embed="rId11"/>
          <a:stretch>
            <a:fillRect/>
          </a:stretch>
        </p:blipFill>
        <p:spPr>
          <a:xfrm>
            <a:off x="195784" y="2080"/>
            <a:ext cx="634818" cy="618112"/>
          </a:xfrm>
          <a:prstGeom prst="rect">
            <a:avLst/>
          </a:prstGeom>
        </p:spPr>
      </p:pic>
      <p:pic>
        <p:nvPicPr>
          <p:cNvPr id="104" name="Picture 103">
            <a:extLst>
              <a:ext uri="{FF2B5EF4-FFF2-40B4-BE49-F238E27FC236}">
                <a16:creationId xmlns:a16="http://schemas.microsoft.com/office/drawing/2014/main" id="{93DA1843-23AD-DC44-A942-0DE72F523126}"/>
              </a:ext>
            </a:extLst>
          </p:cNvPr>
          <p:cNvPicPr>
            <a:picLocks noChangeAspect="1"/>
          </p:cNvPicPr>
          <p:nvPr/>
        </p:nvPicPr>
        <p:blipFill>
          <a:blip r:embed="rId12"/>
          <a:stretch>
            <a:fillRect/>
          </a:stretch>
        </p:blipFill>
        <p:spPr>
          <a:xfrm>
            <a:off x="11047166" y="-10415"/>
            <a:ext cx="868663" cy="606817"/>
          </a:xfrm>
          <a:prstGeom prst="rect">
            <a:avLst/>
          </a:prstGeom>
        </p:spPr>
      </p:pic>
    </p:spTree>
    <p:extLst>
      <p:ext uri="{BB962C8B-B14F-4D97-AF65-F5344CB8AC3E}">
        <p14:creationId xmlns:p14="http://schemas.microsoft.com/office/powerpoint/2010/main" val="242107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9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8"/>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nodeType="afterEffect">
                                  <p:stCondLst>
                                    <p:cond delay="0"/>
                                  </p:stCondLst>
                                  <p:childTnLst>
                                    <p:set>
                                      <p:cBhvr>
                                        <p:cTn id="19" dur="1" fill="hold">
                                          <p:stCondLst>
                                            <p:cond delay="0"/>
                                          </p:stCondLst>
                                        </p:cTn>
                                        <p:tgtEl>
                                          <p:spTgt spid="9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nodeType="clickEffect">
                                  <p:stCondLst>
                                    <p:cond delay="0"/>
                                  </p:stCondLst>
                                  <p:childTnLst>
                                    <p:set>
                                      <p:cBhvr>
                                        <p:cTn id="23" dur="1" fill="hold">
                                          <p:stCondLst>
                                            <p:cond delay="0"/>
                                          </p:stCondLst>
                                        </p:cTn>
                                        <p:tgtEl>
                                          <p:spTgt spid="94"/>
                                        </p:tgtEl>
                                        <p:attrNameLst>
                                          <p:attrName>style.visibility</p:attrName>
                                        </p:attrNameLst>
                                      </p:cBhvr>
                                      <p:to>
                                        <p:strVal val="hidden"/>
                                      </p:to>
                                    </p:set>
                                  </p:childTnLst>
                                </p:cTn>
                              </p:par>
                              <p:par>
                                <p:cTn id="24" presetID="1" presetClass="entr" presetSubtype="0" fill="hold" nodeType="withEffect">
                                  <p:stCondLst>
                                    <p:cond delay="0"/>
                                  </p:stCondLst>
                                  <p:childTnLst>
                                    <p:set>
                                      <p:cBhvr>
                                        <p:cTn id="25" dur="1" fill="hold">
                                          <p:stCondLst>
                                            <p:cond delay="0"/>
                                          </p:stCondLst>
                                        </p:cTn>
                                        <p:tgtEl>
                                          <p:spTgt spid="4"/>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286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831"/>
        <p:cNvGrpSpPr/>
        <p:nvPr/>
      </p:nvGrpSpPr>
      <p:grpSpPr>
        <a:xfrm>
          <a:off x="0" y="0"/>
          <a:ext cx="0" cy="0"/>
          <a:chOff x="0" y="0"/>
          <a:chExt cx="0" cy="0"/>
        </a:xfrm>
      </p:grpSpPr>
      <p:pic>
        <p:nvPicPr>
          <p:cNvPr id="832" name="Google Shape;832;p58"/>
          <p:cNvPicPr preferRelativeResize="0"/>
          <p:nvPr/>
        </p:nvPicPr>
        <p:blipFill rotWithShape="1">
          <a:blip r:embed="rId3">
            <a:alphaModFix/>
          </a:blip>
          <a:srcRect t="19402" r="5303" b="6259"/>
          <a:stretch/>
        </p:blipFill>
        <p:spPr>
          <a:xfrm>
            <a:off x="3949593" y="1517835"/>
            <a:ext cx="3274336" cy="3411074"/>
          </a:xfrm>
          <a:prstGeom prst="rect">
            <a:avLst/>
          </a:prstGeom>
          <a:noFill/>
          <a:ln>
            <a:noFill/>
          </a:ln>
        </p:spPr>
      </p:pic>
      <p:sp>
        <p:nvSpPr>
          <p:cNvPr id="838" name="Google Shape;838;p58"/>
          <p:cNvSpPr txBox="1"/>
          <p:nvPr/>
        </p:nvSpPr>
        <p:spPr>
          <a:xfrm>
            <a:off x="1549334" y="4932270"/>
            <a:ext cx="3531253" cy="431100"/>
          </a:xfrm>
          <a:prstGeom prst="rect">
            <a:avLst/>
          </a:prstGeom>
          <a:noFill/>
          <a:ln>
            <a:noFill/>
          </a:ln>
        </p:spPr>
        <p:txBody>
          <a:bodyPr spcFirstLastPara="1" wrap="square" lIns="91425" tIns="91425" rIns="91425" bIns="91425" anchor="t" anchorCtr="0">
            <a:spAutoFit/>
          </a:bodyPr>
          <a:lstStyle/>
          <a:p>
            <a:r>
              <a:rPr lang="en" sz="1600" b="1" dirty="0">
                <a:solidFill>
                  <a:srgbClr val="1A63A0"/>
                </a:solidFill>
              </a:rPr>
              <a:t>Crystal read-out and electronics:</a:t>
            </a:r>
            <a:endParaRPr sz="1600" b="1" dirty="0">
              <a:solidFill>
                <a:srgbClr val="1A63A0"/>
              </a:solidFill>
            </a:endParaRPr>
          </a:p>
        </p:txBody>
      </p:sp>
      <p:sp>
        <p:nvSpPr>
          <p:cNvPr id="842" name="Google Shape;842;p58"/>
          <p:cNvSpPr txBox="1"/>
          <p:nvPr/>
        </p:nvSpPr>
        <p:spPr>
          <a:xfrm>
            <a:off x="4362590" y="5984230"/>
            <a:ext cx="6554792" cy="923299"/>
          </a:xfrm>
          <a:prstGeom prst="rect">
            <a:avLst/>
          </a:prstGeom>
          <a:noFill/>
          <a:ln>
            <a:noFill/>
          </a:ln>
        </p:spPr>
        <p:txBody>
          <a:bodyPr spcFirstLastPara="1" wrap="square" lIns="91425" tIns="91425" rIns="91425" bIns="91425" anchor="t" anchorCtr="0">
            <a:spAutoFit/>
          </a:bodyPr>
          <a:lstStyle/>
          <a:p>
            <a:pPr marL="457200" indent="-330200">
              <a:buClr>
                <a:srgbClr val="FF0000"/>
              </a:buClr>
              <a:buSzPts val="1600"/>
              <a:buFont typeface="Calibri"/>
              <a:buChar char="●"/>
            </a:pPr>
            <a:r>
              <a:rPr lang="en" sz="1600" b="1" dirty="0">
                <a:solidFill>
                  <a:srgbClr val="1A63A0"/>
                </a:solidFill>
                <a:latin typeface="Calibri"/>
                <a:ea typeface="Calibri"/>
                <a:cs typeface="Calibri"/>
                <a:sym typeface="Calibri"/>
              </a:rPr>
              <a:t>In total: 20 Position-Sensitive Detectors</a:t>
            </a:r>
          </a:p>
          <a:p>
            <a:pPr marL="457200" indent="-330200">
              <a:buClr>
                <a:srgbClr val="FF0000"/>
              </a:buClr>
              <a:buSzPts val="1600"/>
              <a:buFont typeface="Calibri"/>
              <a:buChar char="●"/>
            </a:pPr>
            <a:r>
              <a:rPr lang="en" sz="1600" b="1" dirty="0">
                <a:solidFill>
                  <a:srgbClr val="1A63A0"/>
                </a:solidFill>
                <a:latin typeface="Calibri"/>
                <a:ea typeface="Calibri"/>
                <a:cs typeface="Calibri"/>
                <a:sym typeface="Calibri"/>
              </a:rPr>
              <a:t>1150 cm</a:t>
            </a:r>
            <a:r>
              <a:rPr lang="en" sz="1600" b="1" baseline="30000" dirty="0">
                <a:solidFill>
                  <a:srgbClr val="1A63A0"/>
                </a:solidFill>
                <a:latin typeface="Calibri"/>
                <a:ea typeface="Calibri"/>
                <a:cs typeface="Calibri"/>
                <a:sym typeface="Calibri"/>
              </a:rPr>
              <a:t>3</a:t>
            </a:r>
            <a:r>
              <a:rPr lang="en" sz="1600" b="1" dirty="0">
                <a:solidFill>
                  <a:srgbClr val="1A63A0"/>
                </a:solidFill>
                <a:latin typeface="Calibri"/>
                <a:ea typeface="Calibri"/>
                <a:cs typeface="Calibri"/>
                <a:sym typeface="Calibri"/>
              </a:rPr>
              <a:t> of LaCl3(Ce)</a:t>
            </a:r>
          </a:p>
          <a:p>
            <a:pPr marL="457200" indent="-330200">
              <a:buClr>
                <a:srgbClr val="FF0000"/>
              </a:buClr>
              <a:buSzPts val="1600"/>
              <a:buFont typeface="Calibri"/>
              <a:buChar char="●"/>
            </a:pPr>
            <a:r>
              <a:rPr lang="en" sz="1600" dirty="0">
                <a:solidFill>
                  <a:srgbClr val="1A63A0"/>
                </a:solidFill>
                <a:latin typeface="Calibri"/>
                <a:ea typeface="Calibri"/>
                <a:cs typeface="Calibri"/>
                <a:sym typeface="Calibri"/>
              </a:rPr>
              <a:t>1280 readout channels (4xKintex FPGA, 20xTOFPET2 </a:t>
            </a:r>
            <a:r>
              <a:rPr lang="en" sz="1600" b="1" dirty="0">
                <a:solidFill>
                  <a:srgbClr val="1A63A0"/>
                </a:solidFill>
                <a:latin typeface="Calibri"/>
                <a:ea typeface="Calibri"/>
                <a:cs typeface="Calibri"/>
                <a:sym typeface="Calibri"/>
              </a:rPr>
              <a:t>ASIC</a:t>
            </a:r>
            <a:r>
              <a:rPr lang="en" sz="1600" dirty="0">
                <a:solidFill>
                  <a:srgbClr val="1A63A0"/>
                </a:solidFill>
                <a:latin typeface="Calibri"/>
                <a:ea typeface="Calibri"/>
                <a:cs typeface="Calibri"/>
                <a:sym typeface="Calibri"/>
              </a:rPr>
              <a:t>s, PETsys)</a:t>
            </a:r>
            <a:endParaRPr sz="1600" dirty="0">
              <a:solidFill>
                <a:srgbClr val="1A63A0"/>
              </a:solidFill>
              <a:latin typeface="Calibri"/>
              <a:ea typeface="Calibri"/>
              <a:cs typeface="Calibri"/>
              <a:sym typeface="Calibri"/>
            </a:endParaRPr>
          </a:p>
        </p:txBody>
      </p:sp>
      <p:pic>
        <p:nvPicPr>
          <p:cNvPr id="844" name="Google Shape;844;p58"/>
          <p:cNvPicPr preferRelativeResize="0"/>
          <p:nvPr/>
        </p:nvPicPr>
        <p:blipFill rotWithShape="1">
          <a:blip r:embed="rId4">
            <a:alphaModFix/>
          </a:blip>
          <a:srcRect t="56968" r="66899"/>
          <a:stretch/>
        </p:blipFill>
        <p:spPr>
          <a:xfrm>
            <a:off x="2205245" y="5348132"/>
            <a:ext cx="2249327" cy="1220903"/>
          </a:xfrm>
          <a:prstGeom prst="rect">
            <a:avLst/>
          </a:prstGeom>
          <a:noFill/>
          <a:ln>
            <a:noFill/>
          </a:ln>
        </p:spPr>
      </p:pic>
      <p:sp>
        <p:nvSpPr>
          <p:cNvPr id="847" name="Google Shape;847;p58"/>
          <p:cNvSpPr txBox="1"/>
          <p:nvPr/>
        </p:nvSpPr>
        <p:spPr>
          <a:xfrm>
            <a:off x="3674586" y="1123444"/>
            <a:ext cx="3965400" cy="415468"/>
          </a:xfrm>
          <a:prstGeom prst="rect">
            <a:avLst/>
          </a:prstGeom>
          <a:noFill/>
          <a:ln>
            <a:noFill/>
          </a:ln>
        </p:spPr>
        <p:txBody>
          <a:bodyPr spcFirstLastPara="1" wrap="square" lIns="91425" tIns="91425" rIns="91425" bIns="91425" anchor="t" anchorCtr="0">
            <a:spAutoFit/>
          </a:bodyPr>
          <a:lstStyle/>
          <a:p>
            <a:pPr algn="ctr"/>
            <a:r>
              <a:rPr lang="en" sz="1500" b="1" dirty="0">
                <a:solidFill>
                  <a:srgbClr val="1A63A0"/>
                </a:solidFill>
              </a:rPr>
              <a:t>Final i-TED setup @ n_TOF:</a:t>
            </a:r>
            <a:endParaRPr sz="1500" b="1" dirty="0">
              <a:solidFill>
                <a:srgbClr val="1A63A0"/>
              </a:solidFill>
            </a:endParaRPr>
          </a:p>
        </p:txBody>
      </p:sp>
      <p:sp>
        <p:nvSpPr>
          <p:cNvPr id="2" name="TextBox 1"/>
          <p:cNvSpPr txBox="1"/>
          <p:nvPr/>
        </p:nvSpPr>
        <p:spPr>
          <a:xfrm>
            <a:off x="1587076" y="592596"/>
            <a:ext cx="9053283" cy="523220"/>
          </a:xfrm>
          <a:prstGeom prst="rect">
            <a:avLst/>
          </a:prstGeom>
          <a:noFill/>
          <a:ln w="28575">
            <a:solidFill>
              <a:schemeClr val="accent2"/>
            </a:solidFill>
          </a:ln>
        </p:spPr>
        <p:txBody>
          <a:bodyPr wrap="square" rtlCol="0">
            <a:spAutoFit/>
          </a:bodyPr>
          <a:lstStyle/>
          <a:p>
            <a:pPr marL="285750" indent="-285750">
              <a:buFont typeface="Arial" panose="020B0604020202020204" pitchFamily="34" charset="0"/>
              <a:buChar char="•"/>
            </a:pPr>
            <a:r>
              <a:rPr lang="es-ES" dirty="0" err="1">
                <a:solidFill>
                  <a:srgbClr val="1A63A0"/>
                </a:solidFill>
                <a:sym typeface="Wingdings" panose="05000000000000000000" pitchFamily="2" charset="2"/>
              </a:rPr>
              <a:t>Need</a:t>
            </a:r>
            <a:r>
              <a:rPr lang="es-ES" dirty="0">
                <a:solidFill>
                  <a:srgbClr val="1A63A0"/>
                </a:solidFill>
                <a:sym typeface="Wingdings" panose="05000000000000000000" pitchFamily="2" charset="2"/>
              </a:rPr>
              <a:t> of </a:t>
            </a:r>
            <a:r>
              <a:rPr lang="es-ES" b="1" dirty="0" err="1">
                <a:solidFill>
                  <a:srgbClr val="1A63A0"/>
                </a:solidFill>
                <a:sym typeface="Wingdings" panose="05000000000000000000" pitchFamily="2" charset="2"/>
              </a:rPr>
              <a:t>very</a:t>
            </a:r>
            <a:r>
              <a:rPr lang="es-ES" b="1" dirty="0">
                <a:solidFill>
                  <a:srgbClr val="1A63A0"/>
                </a:solidFill>
                <a:sym typeface="Wingdings" panose="05000000000000000000" pitchFamily="2" charset="2"/>
              </a:rPr>
              <a:t> </a:t>
            </a:r>
            <a:r>
              <a:rPr lang="es-ES" b="1" dirty="0" err="1">
                <a:solidFill>
                  <a:srgbClr val="1A63A0"/>
                </a:solidFill>
                <a:sym typeface="Wingdings" panose="05000000000000000000" pitchFamily="2" charset="2"/>
              </a:rPr>
              <a:t>high</a:t>
            </a:r>
            <a:r>
              <a:rPr lang="es-ES" b="1" dirty="0">
                <a:solidFill>
                  <a:srgbClr val="1A63A0"/>
                </a:solidFill>
                <a:sym typeface="Wingdings" panose="05000000000000000000" pitchFamily="2" charset="2"/>
              </a:rPr>
              <a:t> </a:t>
            </a:r>
            <a:r>
              <a:rPr lang="es-ES" b="1" dirty="0" err="1">
                <a:solidFill>
                  <a:srgbClr val="1A63A0"/>
                </a:solidFill>
                <a:sym typeface="Wingdings" panose="05000000000000000000" pitchFamily="2" charset="2"/>
              </a:rPr>
              <a:t>detection</a:t>
            </a:r>
            <a:r>
              <a:rPr lang="es-ES" b="1" dirty="0">
                <a:solidFill>
                  <a:srgbClr val="1A63A0"/>
                </a:solidFill>
                <a:sym typeface="Wingdings" panose="05000000000000000000" pitchFamily="2" charset="2"/>
              </a:rPr>
              <a:t> </a:t>
            </a:r>
            <a:r>
              <a:rPr lang="es-ES" b="1" dirty="0" err="1">
                <a:solidFill>
                  <a:srgbClr val="1A63A0"/>
                </a:solidFill>
                <a:sym typeface="Wingdings" panose="05000000000000000000" pitchFamily="2" charset="2"/>
              </a:rPr>
              <a:t>efficiency</a:t>
            </a:r>
            <a:r>
              <a:rPr lang="es-ES" b="1" dirty="0">
                <a:solidFill>
                  <a:srgbClr val="1A63A0"/>
                </a:solidFill>
                <a:sym typeface="Wingdings" panose="05000000000000000000" pitchFamily="2" charset="2"/>
              </a:rPr>
              <a:t> </a:t>
            </a:r>
            <a:r>
              <a:rPr lang="es-ES" dirty="0">
                <a:solidFill>
                  <a:srgbClr val="1A63A0"/>
                </a:solidFill>
                <a:sym typeface="Wingdings" panose="05000000000000000000" pitchFamily="2" charset="2"/>
              </a:rPr>
              <a:t>  </a:t>
            </a:r>
            <a:r>
              <a:rPr lang="es-ES" dirty="0" err="1">
                <a:solidFill>
                  <a:srgbClr val="1A63A0"/>
                </a:solidFill>
                <a:sym typeface="Wingdings" panose="05000000000000000000" pitchFamily="2" charset="2"/>
              </a:rPr>
              <a:t>arrays</a:t>
            </a:r>
            <a:r>
              <a:rPr lang="es-ES" dirty="0">
                <a:solidFill>
                  <a:srgbClr val="1A63A0"/>
                </a:solidFill>
                <a:sym typeface="Wingdings" panose="05000000000000000000" pitchFamily="2" charset="2"/>
              </a:rPr>
              <a:t> of </a:t>
            </a:r>
            <a:r>
              <a:rPr lang="es-ES" dirty="0" err="1">
                <a:solidFill>
                  <a:srgbClr val="1A63A0"/>
                </a:solidFill>
                <a:sym typeface="Wingdings" panose="05000000000000000000" pitchFamily="2" charset="2"/>
              </a:rPr>
              <a:t>large</a:t>
            </a:r>
            <a:r>
              <a:rPr lang="es-ES" dirty="0">
                <a:solidFill>
                  <a:srgbClr val="1A63A0"/>
                </a:solidFill>
                <a:sym typeface="Wingdings" panose="05000000000000000000" pitchFamily="2" charset="2"/>
              </a:rPr>
              <a:t> </a:t>
            </a:r>
            <a:r>
              <a:rPr lang="es-ES" dirty="0" err="1">
                <a:solidFill>
                  <a:srgbClr val="1A63A0"/>
                </a:solidFill>
                <a:sym typeface="Wingdings" panose="05000000000000000000" pitchFamily="2" charset="2"/>
              </a:rPr>
              <a:t>monolithic</a:t>
            </a:r>
            <a:r>
              <a:rPr lang="es-ES" dirty="0">
                <a:solidFill>
                  <a:srgbClr val="1A63A0"/>
                </a:solidFill>
                <a:sym typeface="Wingdings" panose="05000000000000000000" pitchFamily="2" charset="2"/>
              </a:rPr>
              <a:t> </a:t>
            </a:r>
            <a:r>
              <a:rPr lang="es-ES" dirty="0" err="1">
                <a:solidFill>
                  <a:srgbClr val="1A63A0"/>
                </a:solidFill>
                <a:sym typeface="Wingdings" panose="05000000000000000000" pitchFamily="2" charset="2"/>
              </a:rPr>
              <a:t>crystals</a:t>
            </a:r>
            <a:endParaRPr lang="es-ES" dirty="0">
              <a:solidFill>
                <a:srgbClr val="1A63A0"/>
              </a:solidFill>
              <a:sym typeface="Wingdings" panose="05000000000000000000" pitchFamily="2" charset="2"/>
            </a:endParaRPr>
          </a:p>
          <a:p>
            <a:pPr marL="285750" indent="-285750">
              <a:buFont typeface="Arial" panose="020B0604020202020204" pitchFamily="34" charset="0"/>
              <a:buChar char="•"/>
            </a:pPr>
            <a:r>
              <a:rPr lang="es-ES" dirty="0" err="1">
                <a:solidFill>
                  <a:srgbClr val="1A63A0"/>
                </a:solidFill>
                <a:sym typeface="Wingdings" panose="05000000000000000000" pitchFamily="2" charset="2"/>
              </a:rPr>
              <a:t>Need</a:t>
            </a:r>
            <a:r>
              <a:rPr lang="es-ES" dirty="0">
                <a:solidFill>
                  <a:srgbClr val="1A63A0"/>
                </a:solidFill>
                <a:sym typeface="Wingdings" panose="05000000000000000000" pitchFamily="2" charset="2"/>
              </a:rPr>
              <a:t> of </a:t>
            </a:r>
            <a:r>
              <a:rPr lang="es-ES" b="1" dirty="0" err="1">
                <a:solidFill>
                  <a:srgbClr val="1A63A0"/>
                </a:solidFill>
                <a:sym typeface="Wingdings" panose="05000000000000000000" pitchFamily="2" charset="2"/>
              </a:rPr>
              <a:t>very</a:t>
            </a:r>
            <a:r>
              <a:rPr lang="es-ES" b="1" dirty="0">
                <a:solidFill>
                  <a:srgbClr val="1A63A0"/>
                </a:solidFill>
                <a:sym typeface="Wingdings" panose="05000000000000000000" pitchFamily="2" charset="2"/>
              </a:rPr>
              <a:t> </a:t>
            </a:r>
            <a:r>
              <a:rPr lang="es-ES" b="1" dirty="0" err="1">
                <a:solidFill>
                  <a:srgbClr val="1A63A0"/>
                </a:solidFill>
                <a:sym typeface="Wingdings" panose="05000000000000000000" pitchFamily="2" charset="2"/>
              </a:rPr>
              <a:t>low</a:t>
            </a:r>
            <a:r>
              <a:rPr lang="es-ES" b="1" dirty="0">
                <a:solidFill>
                  <a:srgbClr val="1A63A0"/>
                </a:solidFill>
                <a:sym typeface="Wingdings" panose="05000000000000000000" pitchFamily="2" charset="2"/>
              </a:rPr>
              <a:t> </a:t>
            </a:r>
            <a:r>
              <a:rPr lang="es-ES" b="1" dirty="0" err="1">
                <a:solidFill>
                  <a:srgbClr val="1A63A0"/>
                </a:solidFill>
                <a:sym typeface="Wingdings" panose="05000000000000000000" pitchFamily="2" charset="2"/>
              </a:rPr>
              <a:t>neutron</a:t>
            </a:r>
            <a:r>
              <a:rPr lang="es-ES" b="1" dirty="0">
                <a:solidFill>
                  <a:srgbClr val="1A63A0"/>
                </a:solidFill>
                <a:sym typeface="Wingdings" panose="05000000000000000000" pitchFamily="2" charset="2"/>
              </a:rPr>
              <a:t> </a:t>
            </a:r>
            <a:r>
              <a:rPr lang="es-ES" b="1" dirty="0" err="1">
                <a:solidFill>
                  <a:srgbClr val="1A63A0"/>
                </a:solidFill>
                <a:sym typeface="Wingdings" panose="05000000000000000000" pitchFamily="2" charset="2"/>
              </a:rPr>
              <a:t>sensitivity</a:t>
            </a:r>
            <a:r>
              <a:rPr lang="es-ES" b="1" dirty="0">
                <a:solidFill>
                  <a:srgbClr val="1A63A0"/>
                </a:solidFill>
                <a:sym typeface="Wingdings" panose="05000000000000000000" pitchFamily="2" charset="2"/>
              </a:rPr>
              <a:t> </a:t>
            </a:r>
            <a:r>
              <a:rPr lang="es-ES" dirty="0">
                <a:solidFill>
                  <a:srgbClr val="1A63A0"/>
                </a:solidFill>
                <a:sym typeface="Wingdings" panose="05000000000000000000" pitchFamily="2" charset="2"/>
              </a:rPr>
              <a:t></a:t>
            </a:r>
            <a:r>
              <a:rPr lang="es-ES" dirty="0" err="1">
                <a:solidFill>
                  <a:srgbClr val="1A63A0"/>
                </a:solidFill>
                <a:sym typeface="Wingdings" panose="05000000000000000000" pitchFamily="2" charset="2"/>
              </a:rPr>
              <a:t>Customized</a:t>
            </a:r>
            <a:r>
              <a:rPr lang="es-ES" dirty="0">
                <a:solidFill>
                  <a:srgbClr val="1A63A0"/>
                </a:solidFill>
                <a:sym typeface="Wingdings" panose="05000000000000000000" pitchFamily="2" charset="2"/>
              </a:rPr>
              <a:t> </a:t>
            </a:r>
            <a:r>
              <a:rPr lang="es-ES" dirty="0" err="1">
                <a:solidFill>
                  <a:srgbClr val="1A63A0"/>
                </a:solidFill>
                <a:sym typeface="Wingdings" panose="05000000000000000000" pitchFamily="2" charset="2"/>
              </a:rPr>
              <a:t>design</a:t>
            </a:r>
            <a:r>
              <a:rPr lang="es-ES" dirty="0">
                <a:solidFill>
                  <a:srgbClr val="1A63A0"/>
                </a:solidFill>
                <a:sym typeface="Wingdings" panose="05000000000000000000" pitchFamily="2" charset="2"/>
              </a:rPr>
              <a:t> </a:t>
            </a:r>
            <a:r>
              <a:rPr lang="es-ES" dirty="0" err="1">
                <a:solidFill>
                  <a:srgbClr val="1A63A0"/>
                </a:solidFill>
                <a:sym typeface="Wingdings" panose="05000000000000000000" pitchFamily="2" charset="2"/>
              </a:rPr>
              <a:t>with</a:t>
            </a:r>
            <a:r>
              <a:rPr lang="es-ES" dirty="0">
                <a:solidFill>
                  <a:srgbClr val="1A63A0"/>
                </a:solidFill>
                <a:sym typeface="Wingdings" panose="05000000000000000000" pitchFamily="2" charset="2"/>
              </a:rPr>
              <a:t> LaCl</a:t>
            </a:r>
            <a:r>
              <a:rPr lang="es-ES" baseline="-25000" dirty="0">
                <a:solidFill>
                  <a:srgbClr val="1A63A0"/>
                </a:solidFill>
                <a:sym typeface="Wingdings" panose="05000000000000000000" pitchFamily="2" charset="2"/>
              </a:rPr>
              <a:t>3</a:t>
            </a:r>
            <a:r>
              <a:rPr lang="es-ES" dirty="0">
                <a:solidFill>
                  <a:srgbClr val="1A63A0"/>
                </a:solidFill>
                <a:sym typeface="Wingdings" panose="05000000000000000000" pitchFamily="2" charset="2"/>
              </a:rPr>
              <a:t>(Ce) and </a:t>
            </a:r>
            <a:r>
              <a:rPr lang="es-ES" baseline="30000" dirty="0">
                <a:solidFill>
                  <a:srgbClr val="1A63A0"/>
                </a:solidFill>
                <a:sym typeface="Wingdings" panose="05000000000000000000" pitchFamily="2" charset="2"/>
              </a:rPr>
              <a:t>6</a:t>
            </a:r>
            <a:r>
              <a:rPr lang="es-ES" dirty="0">
                <a:solidFill>
                  <a:srgbClr val="1A63A0"/>
                </a:solidFill>
                <a:sym typeface="Wingdings" panose="05000000000000000000" pitchFamily="2" charset="2"/>
              </a:rPr>
              <a:t>Li-HD-PE </a:t>
            </a:r>
            <a:r>
              <a:rPr lang="es-ES" dirty="0" err="1">
                <a:solidFill>
                  <a:srgbClr val="1A63A0"/>
                </a:solidFill>
                <a:sym typeface="Wingdings" panose="05000000000000000000" pitchFamily="2" charset="2"/>
              </a:rPr>
              <a:t>absorbers</a:t>
            </a:r>
            <a:endParaRPr lang="es-ES" dirty="0">
              <a:solidFill>
                <a:srgbClr val="1A63A0"/>
              </a:solidFill>
            </a:endParaRPr>
          </a:p>
        </p:txBody>
      </p:sp>
      <p:sp>
        <p:nvSpPr>
          <p:cNvPr id="18" name="Google Shape;873;p59"/>
          <p:cNvSpPr txBox="1"/>
          <p:nvPr/>
        </p:nvSpPr>
        <p:spPr>
          <a:xfrm>
            <a:off x="7348534" y="1997937"/>
            <a:ext cx="3291825" cy="861744"/>
          </a:xfrm>
          <a:prstGeom prst="rect">
            <a:avLst/>
          </a:prstGeom>
          <a:noFill/>
          <a:ln w="19050" cap="flat" cmpd="sng">
            <a:solidFill>
              <a:srgbClr val="FF6D01"/>
            </a:solidFill>
            <a:prstDash val="solid"/>
            <a:round/>
            <a:headEnd type="none" w="sm" len="sm"/>
            <a:tailEnd type="none" w="sm" len="sm"/>
          </a:ln>
        </p:spPr>
        <p:txBody>
          <a:bodyPr spcFirstLastPara="1" wrap="square" lIns="91425" tIns="91425" rIns="91425" bIns="91425" anchor="t" anchorCtr="0">
            <a:spAutoFit/>
          </a:bodyPr>
          <a:lstStyle/>
          <a:p>
            <a:pPr algn="just"/>
            <a:r>
              <a:rPr lang="en" dirty="0">
                <a:solidFill>
                  <a:srgbClr val="1A63A0"/>
                </a:solidFill>
              </a:rPr>
              <a:t>Neutron absorbers based on </a:t>
            </a:r>
            <a:r>
              <a:rPr lang="en" baseline="30000" dirty="0">
                <a:solidFill>
                  <a:srgbClr val="1A63A0"/>
                </a:solidFill>
              </a:rPr>
              <a:t>6</a:t>
            </a:r>
            <a:r>
              <a:rPr lang="en" dirty="0">
                <a:solidFill>
                  <a:srgbClr val="1A63A0"/>
                </a:solidFill>
              </a:rPr>
              <a:t>Li-enriched HD-PE: No </a:t>
            </a:r>
            <a:r>
              <a:rPr lang="es-ES" b="1" dirty="0">
                <a:solidFill>
                  <a:srgbClr val="1A63A0"/>
                </a:solidFill>
                <a:latin typeface="Symbol" panose="05050102010706020507" pitchFamily="18" charset="2"/>
              </a:rPr>
              <a:t>g</a:t>
            </a:r>
            <a:r>
              <a:rPr lang="en" dirty="0">
                <a:solidFill>
                  <a:srgbClr val="1A63A0"/>
                </a:solidFill>
              </a:rPr>
              <a:t>-ray emission after neutron absorption by </a:t>
            </a:r>
            <a:r>
              <a:rPr lang="en" baseline="30000" dirty="0">
                <a:solidFill>
                  <a:srgbClr val="1A63A0"/>
                </a:solidFill>
              </a:rPr>
              <a:t>6</a:t>
            </a:r>
            <a:r>
              <a:rPr lang="en" dirty="0">
                <a:solidFill>
                  <a:srgbClr val="1A63A0"/>
                </a:solidFill>
              </a:rPr>
              <a:t>Li (!)</a:t>
            </a:r>
            <a:endParaRPr lang="en" b="1" dirty="0">
              <a:solidFill>
                <a:srgbClr val="1A63A0"/>
              </a:solidFill>
            </a:endParaRPr>
          </a:p>
        </p:txBody>
      </p:sp>
      <p:cxnSp>
        <p:nvCxnSpPr>
          <p:cNvPr id="4" name="Straight Connector 3"/>
          <p:cNvCxnSpPr>
            <a:stCxn id="18" idx="1"/>
          </p:cNvCxnSpPr>
          <p:nvPr/>
        </p:nvCxnSpPr>
        <p:spPr>
          <a:xfrm flipH="1">
            <a:off x="6086475" y="2428809"/>
            <a:ext cx="1262058" cy="502768"/>
          </a:xfrm>
          <a:prstGeom prst="line">
            <a:avLst/>
          </a:prstGeom>
          <a:ln>
            <a:solidFill>
              <a:srgbClr val="F98607"/>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62626" y="1225628"/>
            <a:ext cx="3146676" cy="307777"/>
          </a:xfrm>
          <a:prstGeom prst="rect">
            <a:avLst/>
          </a:prstGeom>
          <a:noFill/>
        </p:spPr>
        <p:txBody>
          <a:bodyPr wrap="square" rtlCol="0">
            <a:spAutoFit/>
          </a:bodyPr>
          <a:lstStyle/>
          <a:p>
            <a:r>
              <a:rPr lang="es-ES" dirty="0">
                <a:solidFill>
                  <a:srgbClr val="1A63A0"/>
                </a:solidFill>
              </a:rPr>
              <a:t>3D- </a:t>
            </a:r>
            <a:r>
              <a:rPr lang="es-ES" dirty="0" err="1">
                <a:solidFill>
                  <a:srgbClr val="1A63A0"/>
                </a:solidFill>
              </a:rPr>
              <a:t>Spatial</a:t>
            </a:r>
            <a:r>
              <a:rPr lang="es-ES" dirty="0">
                <a:solidFill>
                  <a:srgbClr val="1A63A0"/>
                </a:solidFill>
              </a:rPr>
              <a:t> </a:t>
            </a:r>
            <a:r>
              <a:rPr lang="es-ES" dirty="0" err="1">
                <a:solidFill>
                  <a:srgbClr val="1A63A0"/>
                </a:solidFill>
              </a:rPr>
              <a:t>calibration</a:t>
            </a:r>
            <a:r>
              <a:rPr lang="es-ES" dirty="0">
                <a:solidFill>
                  <a:srgbClr val="1A63A0"/>
                </a:solidFill>
              </a:rPr>
              <a:t> </a:t>
            </a:r>
            <a:r>
              <a:rPr lang="es-ES" dirty="0" err="1">
                <a:solidFill>
                  <a:srgbClr val="1A63A0"/>
                </a:solidFill>
              </a:rPr>
              <a:t>techniques</a:t>
            </a:r>
            <a:r>
              <a:rPr lang="es-ES" dirty="0">
                <a:solidFill>
                  <a:srgbClr val="1A63A0"/>
                </a:solidFill>
              </a:rPr>
              <a:t>:</a:t>
            </a:r>
          </a:p>
        </p:txBody>
      </p:sp>
      <p:grpSp>
        <p:nvGrpSpPr>
          <p:cNvPr id="41" name="Google Shape;1247;p67"/>
          <p:cNvGrpSpPr/>
          <p:nvPr/>
        </p:nvGrpSpPr>
        <p:grpSpPr>
          <a:xfrm>
            <a:off x="1436342" y="3995161"/>
            <a:ext cx="1537806" cy="950952"/>
            <a:chOff x="757434" y="1463818"/>
            <a:chExt cx="4584638" cy="2582482"/>
          </a:xfrm>
        </p:grpSpPr>
        <p:pic>
          <p:nvPicPr>
            <p:cNvPr id="42" name="Google Shape;1248;p67"/>
            <p:cNvPicPr preferRelativeResize="0"/>
            <p:nvPr/>
          </p:nvPicPr>
          <p:blipFill rotWithShape="1">
            <a:blip r:embed="rId5">
              <a:alphaModFix/>
            </a:blip>
            <a:srcRect t="23259" b="1637"/>
            <a:stretch/>
          </p:blipFill>
          <p:spPr>
            <a:xfrm>
              <a:off x="757434" y="1463818"/>
              <a:ext cx="4584638" cy="2582476"/>
            </a:xfrm>
            <a:prstGeom prst="rect">
              <a:avLst/>
            </a:prstGeom>
            <a:noFill/>
            <a:ln>
              <a:noFill/>
            </a:ln>
          </p:spPr>
        </p:pic>
        <p:grpSp>
          <p:nvGrpSpPr>
            <p:cNvPr id="43" name="Google Shape;1249;p67"/>
            <p:cNvGrpSpPr/>
            <p:nvPr/>
          </p:nvGrpSpPr>
          <p:grpSpPr>
            <a:xfrm>
              <a:off x="1361107" y="2020303"/>
              <a:ext cx="3884343" cy="2025997"/>
              <a:chOff x="5002457" y="2134303"/>
              <a:chExt cx="3884343" cy="2025997"/>
            </a:xfrm>
          </p:grpSpPr>
          <p:cxnSp>
            <p:nvCxnSpPr>
              <p:cNvPr id="44" name="Google Shape;1250;p67"/>
              <p:cNvCxnSpPr/>
              <p:nvPr/>
            </p:nvCxnSpPr>
            <p:spPr>
              <a:xfrm rot="10800000">
                <a:off x="5166525" y="3419600"/>
                <a:ext cx="1893900" cy="740700"/>
              </a:xfrm>
              <a:prstGeom prst="straightConnector1">
                <a:avLst/>
              </a:prstGeom>
              <a:noFill/>
              <a:ln w="38100" cap="flat" cmpd="sng">
                <a:solidFill>
                  <a:srgbClr val="FF0000"/>
                </a:solidFill>
                <a:prstDash val="solid"/>
                <a:round/>
                <a:headEnd type="none" w="med" len="med"/>
                <a:tailEnd type="triangle" w="med" len="med"/>
              </a:ln>
            </p:spPr>
          </p:cxnSp>
          <p:cxnSp>
            <p:nvCxnSpPr>
              <p:cNvPr id="45" name="Google Shape;1251;p67"/>
              <p:cNvCxnSpPr/>
              <p:nvPr/>
            </p:nvCxnSpPr>
            <p:spPr>
              <a:xfrm rot="10800000" flipH="1">
                <a:off x="7060425" y="3013400"/>
                <a:ext cx="669000" cy="1146900"/>
              </a:xfrm>
              <a:prstGeom prst="straightConnector1">
                <a:avLst/>
              </a:prstGeom>
              <a:noFill/>
              <a:ln w="38100" cap="flat" cmpd="sng">
                <a:solidFill>
                  <a:srgbClr val="FF0000"/>
                </a:solidFill>
                <a:prstDash val="solid"/>
                <a:round/>
                <a:headEnd type="none" w="med" len="med"/>
                <a:tailEnd type="triangle" w="med" len="med"/>
              </a:ln>
            </p:spPr>
          </p:cxnSp>
          <p:cxnSp>
            <p:nvCxnSpPr>
              <p:cNvPr id="46" name="Google Shape;1252;p67"/>
              <p:cNvCxnSpPr/>
              <p:nvPr/>
            </p:nvCxnSpPr>
            <p:spPr>
              <a:xfrm rot="10800000" flipH="1">
                <a:off x="7060425" y="2314400"/>
                <a:ext cx="65700" cy="1845900"/>
              </a:xfrm>
              <a:prstGeom prst="straightConnector1">
                <a:avLst/>
              </a:prstGeom>
              <a:noFill/>
              <a:ln w="38100" cap="flat" cmpd="sng">
                <a:solidFill>
                  <a:srgbClr val="FF0000"/>
                </a:solidFill>
                <a:prstDash val="solid"/>
                <a:round/>
                <a:headEnd type="none" w="med" len="med"/>
                <a:tailEnd type="triangle" w="med" len="med"/>
              </a:ln>
            </p:spPr>
          </p:cxnSp>
          <p:sp>
            <p:nvSpPr>
              <p:cNvPr id="47" name="Google Shape;1253;p67"/>
              <p:cNvSpPr txBox="1"/>
              <p:nvPr/>
            </p:nvSpPr>
            <p:spPr>
              <a:xfrm>
                <a:off x="7729400" y="3164058"/>
                <a:ext cx="1157400" cy="399900"/>
              </a:xfrm>
              <a:prstGeom prst="rect">
                <a:avLst/>
              </a:prstGeom>
              <a:noFill/>
              <a:ln>
                <a:noFill/>
              </a:ln>
            </p:spPr>
            <p:txBody>
              <a:bodyPr spcFirstLastPara="1" wrap="square" lIns="91425" tIns="91425" rIns="91425" bIns="91425" anchor="t" anchorCtr="0">
                <a:noAutofit/>
              </a:bodyPr>
              <a:lstStyle/>
              <a:p>
                <a:r>
                  <a:rPr lang="en" sz="800" b="1">
                    <a:solidFill>
                      <a:srgbClr val="FF0000"/>
                    </a:solidFill>
                  </a:rPr>
                  <a:t>X-axis</a:t>
                </a:r>
                <a:endParaRPr sz="800" b="1">
                  <a:solidFill>
                    <a:srgbClr val="FF0000"/>
                  </a:solidFill>
                </a:endParaRPr>
              </a:p>
            </p:txBody>
          </p:sp>
          <p:sp>
            <p:nvSpPr>
              <p:cNvPr id="48" name="Google Shape;1254;p67"/>
              <p:cNvSpPr txBox="1"/>
              <p:nvPr/>
            </p:nvSpPr>
            <p:spPr>
              <a:xfrm>
                <a:off x="5002457" y="3615135"/>
                <a:ext cx="1476600" cy="399900"/>
              </a:xfrm>
              <a:prstGeom prst="rect">
                <a:avLst/>
              </a:prstGeom>
              <a:noFill/>
              <a:ln>
                <a:noFill/>
              </a:ln>
            </p:spPr>
            <p:txBody>
              <a:bodyPr spcFirstLastPara="1" wrap="square" lIns="91425" tIns="91425" rIns="91425" bIns="91425" anchor="t" anchorCtr="0">
                <a:noAutofit/>
              </a:bodyPr>
              <a:lstStyle/>
              <a:p>
                <a:r>
                  <a:rPr lang="en" sz="800" b="1">
                    <a:solidFill>
                      <a:srgbClr val="FF0000"/>
                    </a:solidFill>
                  </a:rPr>
                  <a:t>Y-axis</a:t>
                </a:r>
                <a:endParaRPr sz="800" b="1">
                  <a:solidFill>
                    <a:srgbClr val="FF0000"/>
                  </a:solidFill>
                </a:endParaRPr>
              </a:p>
            </p:txBody>
          </p:sp>
          <p:sp>
            <p:nvSpPr>
              <p:cNvPr id="49" name="Google Shape;1255;p67"/>
              <p:cNvSpPr txBox="1"/>
              <p:nvPr/>
            </p:nvSpPr>
            <p:spPr>
              <a:xfrm>
                <a:off x="5844470" y="2134303"/>
                <a:ext cx="1281651" cy="272521"/>
              </a:xfrm>
              <a:prstGeom prst="rect">
                <a:avLst/>
              </a:prstGeom>
              <a:noFill/>
              <a:ln>
                <a:noFill/>
              </a:ln>
            </p:spPr>
            <p:txBody>
              <a:bodyPr spcFirstLastPara="1" wrap="square" lIns="91425" tIns="91425" rIns="91425" bIns="91425" anchor="t" anchorCtr="0">
                <a:noAutofit/>
              </a:bodyPr>
              <a:lstStyle/>
              <a:p>
                <a:r>
                  <a:rPr lang="en" sz="800" b="1" dirty="0">
                    <a:solidFill>
                      <a:srgbClr val="FF0000"/>
                    </a:solidFill>
                  </a:rPr>
                  <a:t>Z-axis</a:t>
                </a:r>
                <a:endParaRPr sz="800" b="1" dirty="0">
                  <a:solidFill>
                    <a:srgbClr val="FF0000"/>
                  </a:solidFill>
                </a:endParaRPr>
              </a:p>
            </p:txBody>
          </p:sp>
        </p:grpSp>
      </p:grpSp>
      <p:sp>
        <p:nvSpPr>
          <p:cNvPr id="51" name="Google Shape;1268;p68"/>
          <p:cNvSpPr txBox="1"/>
          <p:nvPr/>
        </p:nvSpPr>
        <p:spPr>
          <a:xfrm>
            <a:off x="4925663" y="5092789"/>
            <a:ext cx="3342564" cy="672600"/>
          </a:xfrm>
          <a:prstGeom prst="rect">
            <a:avLst/>
          </a:prstGeom>
          <a:noFill/>
          <a:ln>
            <a:noFill/>
          </a:ln>
        </p:spPr>
        <p:txBody>
          <a:bodyPr spcFirstLastPara="1" wrap="square" lIns="91425" tIns="91425" rIns="91425" bIns="91425" anchor="t" anchorCtr="0">
            <a:noAutofit/>
          </a:bodyPr>
          <a:lstStyle/>
          <a:p>
            <a:r>
              <a:rPr lang="en" b="1" dirty="0">
                <a:solidFill>
                  <a:srgbClr val="1A63A0"/>
                </a:solidFill>
              </a:rPr>
              <a:t>Optical Photons simulation</a:t>
            </a:r>
            <a:endParaRPr b="1" dirty="0">
              <a:solidFill>
                <a:srgbClr val="1A63A0"/>
              </a:solidFill>
            </a:endParaRPr>
          </a:p>
          <a:p>
            <a:r>
              <a:rPr lang="en" sz="1000" dirty="0">
                <a:solidFill>
                  <a:srgbClr val="1A63A0"/>
                </a:solidFill>
              </a:rPr>
              <a:t>P. Olleros </a:t>
            </a:r>
            <a:r>
              <a:rPr lang="en" sz="1000" i="1" dirty="0">
                <a:solidFill>
                  <a:srgbClr val="1A63A0"/>
                </a:solidFill>
              </a:rPr>
              <a:t>et al.</a:t>
            </a:r>
            <a:r>
              <a:rPr lang="en" sz="1000" dirty="0">
                <a:solidFill>
                  <a:srgbClr val="1A63A0"/>
                </a:solidFill>
              </a:rPr>
              <a:t> 2018 JINST13 P03014</a:t>
            </a:r>
            <a:r>
              <a:rPr lang="en" sz="1200" dirty="0">
                <a:solidFill>
                  <a:srgbClr val="1A63A0"/>
                </a:solidFill>
              </a:rPr>
              <a:t> </a:t>
            </a:r>
          </a:p>
          <a:p>
            <a:r>
              <a:rPr lang="en" b="1" dirty="0">
                <a:solidFill>
                  <a:srgbClr val="1A63A0"/>
                </a:solidFill>
              </a:rPr>
              <a:t>ML-aided 3D-position reconstruction</a:t>
            </a:r>
          </a:p>
          <a:p>
            <a:r>
              <a:rPr lang="en" sz="1100" dirty="0">
                <a:solidFill>
                  <a:srgbClr val="1A63A0"/>
                </a:solidFill>
              </a:rPr>
              <a:t>J. Balibrea et al. NIM-A (2020)</a:t>
            </a:r>
            <a:endParaRPr sz="1200" dirty="0">
              <a:solidFill>
                <a:srgbClr val="1A63A0"/>
              </a:solidFill>
            </a:endParaRPr>
          </a:p>
          <a:p>
            <a:endParaRPr sz="1200" dirty="0">
              <a:solidFill>
                <a:srgbClr val="1A63A0"/>
              </a:solidFill>
            </a:endParaRPr>
          </a:p>
        </p:txBody>
      </p:sp>
      <p:sp>
        <p:nvSpPr>
          <p:cNvPr id="52" name="Google Shape;1270;p68"/>
          <p:cNvSpPr txBox="1"/>
          <p:nvPr/>
        </p:nvSpPr>
        <p:spPr>
          <a:xfrm>
            <a:off x="8068732" y="3595555"/>
            <a:ext cx="2820000" cy="765000"/>
          </a:xfrm>
          <a:prstGeom prst="rect">
            <a:avLst/>
          </a:prstGeom>
          <a:noFill/>
          <a:ln>
            <a:noFill/>
          </a:ln>
        </p:spPr>
        <p:txBody>
          <a:bodyPr spcFirstLastPara="1" wrap="square" lIns="91425" tIns="91425" rIns="91425" bIns="91425" anchor="t" anchorCtr="0">
            <a:noAutofit/>
          </a:bodyPr>
          <a:lstStyle/>
          <a:p>
            <a:pPr algn="ctr"/>
            <a:r>
              <a:rPr lang="en" dirty="0">
                <a:solidFill>
                  <a:srgbClr val="1A63A0"/>
                </a:solidFill>
              </a:rPr>
              <a:t>3D keras models for the individual crystals</a:t>
            </a:r>
            <a:endParaRPr dirty="0">
              <a:solidFill>
                <a:srgbClr val="1A63A0"/>
              </a:solidFill>
            </a:endParaRPr>
          </a:p>
        </p:txBody>
      </p:sp>
      <p:pic>
        <p:nvPicPr>
          <p:cNvPr id="55" name="Google Shape;1284;p68"/>
          <p:cNvPicPr preferRelativeResize="0"/>
          <p:nvPr/>
        </p:nvPicPr>
        <p:blipFill>
          <a:blip r:embed="rId6">
            <a:alphaModFix/>
          </a:blip>
          <a:stretch>
            <a:fillRect/>
          </a:stretch>
        </p:blipFill>
        <p:spPr>
          <a:xfrm>
            <a:off x="8447923" y="4103907"/>
            <a:ext cx="1011819" cy="851172"/>
          </a:xfrm>
          <a:prstGeom prst="rect">
            <a:avLst/>
          </a:prstGeom>
          <a:noFill/>
          <a:ln>
            <a:noFill/>
          </a:ln>
        </p:spPr>
      </p:pic>
      <p:sp>
        <p:nvSpPr>
          <p:cNvPr id="56" name="Google Shape;1286;p68"/>
          <p:cNvSpPr txBox="1"/>
          <p:nvPr/>
        </p:nvSpPr>
        <p:spPr>
          <a:xfrm>
            <a:off x="8341835" y="3348731"/>
            <a:ext cx="2754000" cy="417300"/>
          </a:xfrm>
          <a:prstGeom prst="rect">
            <a:avLst/>
          </a:prstGeom>
          <a:noFill/>
          <a:ln>
            <a:noFill/>
          </a:ln>
        </p:spPr>
        <p:txBody>
          <a:bodyPr spcFirstLastPara="1" wrap="square" lIns="91425" tIns="91425" rIns="91425" bIns="91425" anchor="t" anchorCtr="0">
            <a:noAutofit/>
          </a:bodyPr>
          <a:lstStyle/>
          <a:p>
            <a:r>
              <a:rPr lang="en" b="1" dirty="0">
                <a:solidFill>
                  <a:srgbClr val="1A63A0"/>
                </a:solidFill>
              </a:rPr>
              <a:t>Convolutional Neural Network</a:t>
            </a:r>
            <a:endParaRPr b="1" dirty="0">
              <a:solidFill>
                <a:srgbClr val="1A63A0"/>
              </a:solidFill>
            </a:endParaRPr>
          </a:p>
        </p:txBody>
      </p:sp>
      <p:pic>
        <p:nvPicPr>
          <p:cNvPr id="8" name="Picture 7"/>
          <p:cNvPicPr>
            <a:picLocks noChangeAspect="1"/>
          </p:cNvPicPr>
          <p:nvPr/>
        </p:nvPicPr>
        <p:blipFill>
          <a:blip r:embed="rId7"/>
          <a:stretch>
            <a:fillRect/>
          </a:stretch>
        </p:blipFill>
        <p:spPr>
          <a:xfrm>
            <a:off x="417741" y="1543233"/>
            <a:ext cx="1799570" cy="2364993"/>
          </a:xfrm>
          <a:prstGeom prst="rect">
            <a:avLst/>
          </a:prstGeom>
        </p:spPr>
      </p:pic>
      <p:pic>
        <p:nvPicPr>
          <p:cNvPr id="9" name="Picture 8"/>
          <p:cNvPicPr>
            <a:picLocks noChangeAspect="1"/>
          </p:cNvPicPr>
          <p:nvPr/>
        </p:nvPicPr>
        <p:blipFill>
          <a:blip r:embed="rId8"/>
          <a:stretch>
            <a:fillRect/>
          </a:stretch>
        </p:blipFill>
        <p:spPr>
          <a:xfrm>
            <a:off x="9582019" y="4711844"/>
            <a:ext cx="2203434" cy="955647"/>
          </a:xfrm>
          <a:prstGeom prst="rect">
            <a:avLst/>
          </a:prstGeom>
        </p:spPr>
      </p:pic>
      <p:pic>
        <p:nvPicPr>
          <p:cNvPr id="32" name="Google Shape;156;p8"/>
          <p:cNvPicPr preferRelativeResize="0"/>
          <p:nvPr/>
        </p:nvPicPr>
        <p:blipFill>
          <a:blip r:embed="rId9">
            <a:alphaModFix/>
          </a:blip>
          <a:stretch>
            <a:fillRect/>
          </a:stretch>
        </p:blipFill>
        <p:spPr>
          <a:xfrm>
            <a:off x="381925" y="4005082"/>
            <a:ext cx="1002975" cy="948840"/>
          </a:xfrm>
          <a:prstGeom prst="rect">
            <a:avLst/>
          </a:prstGeom>
          <a:noFill/>
          <a:ln>
            <a:noFill/>
          </a:ln>
        </p:spPr>
      </p:pic>
      <p:sp>
        <p:nvSpPr>
          <p:cNvPr id="33" name="TextBox 32"/>
          <p:cNvSpPr txBox="1"/>
          <p:nvPr/>
        </p:nvSpPr>
        <p:spPr bwMode="auto">
          <a:xfrm>
            <a:off x="1524000" y="6569036"/>
            <a:ext cx="4648200" cy="276999"/>
          </a:xfrm>
          <a:prstGeom prst="rect">
            <a:avLst/>
          </a:prstGeom>
          <a:noFill/>
          <a:ln w="9525">
            <a:noFill/>
            <a:miter lim="800000"/>
            <a:headEnd/>
            <a:tailEnd/>
          </a:ln>
        </p:spPr>
        <p:txBody>
          <a:bodyPr wrap="square" rtlCol="0">
            <a:spAutoFit/>
          </a:bodyPr>
          <a:lstStyle/>
          <a:p>
            <a:r>
              <a:rPr lang="es-ES" sz="1200" dirty="0" err="1">
                <a:solidFill>
                  <a:srgbClr val="1A63A0"/>
                </a:solidFill>
                <a:latin typeface="+mn-lt"/>
              </a:rPr>
              <a:t>V.Babiano</a:t>
            </a:r>
            <a:r>
              <a:rPr lang="es-ES" sz="1200" dirty="0">
                <a:solidFill>
                  <a:srgbClr val="1A63A0"/>
                </a:solidFill>
                <a:latin typeface="+mn-lt"/>
              </a:rPr>
              <a:t> et al, NIM-A 931 (2019)</a:t>
            </a:r>
            <a:endParaRPr lang="en-US" sz="1200" dirty="0">
              <a:solidFill>
                <a:srgbClr val="1A63A0"/>
              </a:solidFill>
              <a:latin typeface="+mn-lt"/>
            </a:endParaRPr>
          </a:p>
        </p:txBody>
      </p:sp>
      <p:sp>
        <p:nvSpPr>
          <p:cNvPr id="34" name="TextBox 33"/>
          <p:cNvSpPr txBox="1"/>
          <p:nvPr/>
        </p:nvSpPr>
        <p:spPr bwMode="auto">
          <a:xfrm>
            <a:off x="3298081" y="5675535"/>
            <a:ext cx="1283628" cy="254044"/>
          </a:xfrm>
          <a:prstGeom prst="rect">
            <a:avLst/>
          </a:prstGeom>
          <a:noFill/>
          <a:ln w="9525">
            <a:noFill/>
            <a:miter lim="800000"/>
            <a:headEnd/>
            <a:tailEnd/>
          </a:ln>
        </p:spPr>
        <p:txBody>
          <a:bodyPr wrap="square" rtlCol="0">
            <a:spAutoFit/>
          </a:bodyPr>
          <a:lstStyle/>
          <a:p>
            <a:r>
              <a:rPr lang="es-ES" sz="1051" dirty="0">
                <a:solidFill>
                  <a:srgbClr val="1A63A0"/>
                </a:solidFill>
                <a:latin typeface="+mn-lt"/>
              </a:rPr>
              <a:t>LaCl</a:t>
            </a:r>
            <a:r>
              <a:rPr lang="es-ES" sz="1051" baseline="-25000" dirty="0">
                <a:solidFill>
                  <a:srgbClr val="1A63A0"/>
                </a:solidFill>
                <a:latin typeface="+mn-lt"/>
              </a:rPr>
              <a:t>3</a:t>
            </a:r>
            <a:r>
              <a:rPr lang="es-ES" sz="1051" dirty="0">
                <a:solidFill>
                  <a:srgbClr val="1A63A0"/>
                </a:solidFill>
                <a:latin typeface="+mn-lt"/>
              </a:rPr>
              <a:t>(Ce)</a:t>
            </a:r>
            <a:endParaRPr lang="en-US" sz="1051" dirty="0">
              <a:solidFill>
                <a:srgbClr val="1A63A0"/>
              </a:solidFill>
              <a:latin typeface="+mn-lt"/>
            </a:endParaRPr>
          </a:p>
        </p:txBody>
      </p:sp>
      <p:sp>
        <p:nvSpPr>
          <p:cNvPr id="35" name="TextBox 34"/>
          <p:cNvSpPr txBox="1"/>
          <p:nvPr/>
        </p:nvSpPr>
        <p:spPr>
          <a:xfrm>
            <a:off x="3445440" y="5895769"/>
            <a:ext cx="1470928" cy="254044"/>
          </a:xfrm>
          <a:prstGeom prst="rect">
            <a:avLst/>
          </a:prstGeom>
          <a:noFill/>
        </p:spPr>
        <p:txBody>
          <a:bodyPr wrap="square" rtlCol="0">
            <a:spAutoFit/>
          </a:bodyPr>
          <a:lstStyle/>
          <a:p>
            <a:r>
              <a:rPr lang="es-ES" sz="1051" dirty="0">
                <a:solidFill>
                  <a:srgbClr val="1A63A0"/>
                </a:solidFill>
              </a:rPr>
              <a:t>50 mm</a:t>
            </a:r>
            <a:endParaRPr lang="en-US" sz="1051" dirty="0">
              <a:solidFill>
                <a:srgbClr val="1A63A0"/>
              </a:solidFill>
            </a:endParaRPr>
          </a:p>
        </p:txBody>
      </p:sp>
      <p:pic>
        <p:nvPicPr>
          <p:cNvPr id="36" name="Google Shape;280;p16"/>
          <p:cNvPicPr preferRelativeResize="0"/>
          <p:nvPr/>
        </p:nvPicPr>
        <p:blipFill rotWithShape="1">
          <a:blip r:embed="rId10">
            <a:alphaModFix/>
          </a:blip>
          <a:srcRect/>
          <a:stretch/>
        </p:blipFill>
        <p:spPr>
          <a:xfrm>
            <a:off x="10754239" y="3698423"/>
            <a:ext cx="908937" cy="959395"/>
          </a:xfrm>
          <a:prstGeom prst="rect">
            <a:avLst/>
          </a:prstGeom>
          <a:noFill/>
          <a:ln>
            <a:noFill/>
          </a:ln>
        </p:spPr>
      </p:pic>
      <p:sp>
        <p:nvSpPr>
          <p:cNvPr id="37" name="TextBox 36">
            <a:extLst>
              <a:ext uri="{FF2B5EF4-FFF2-40B4-BE49-F238E27FC236}">
                <a16:creationId xmlns:a16="http://schemas.microsoft.com/office/drawing/2014/main" id="{92AC5E2C-7140-3554-DE36-F82E970E9DD4}"/>
              </a:ext>
            </a:extLst>
          </p:cNvPr>
          <p:cNvSpPr txBox="1"/>
          <p:nvPr/>
        </p:nvSpPr>
        <p:spPr>
          <a:xfrm>
            <a:off x="1582715" y="-12164"/>
            <a:ext cx="9085285" cy="73858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Total-Energy Detector with g-ray imaging capability (</a:t>
            </a:r>
            <a:r>
              <a:rPr lang="en-US" sz="2400" dirty="0" err="1">
                <a:solidFill>
                  <a:srgbClr val="1A63A0"/>
                </a:solidFill>
                <a:effectLst>
                  <a:outerShdw blurRad="50800" dist="38100" dir="2700000" algn="tl" rotWithShape="0">
                    <a:prstClr val="black">
                      <a:alpha val="40000"/>
                    </a:prstClr>
                  </a:outerShdw>
                </a:effectLst>
                <a:latin typeface="Roboto" panose="02000000000000000000" pitchFamily="2" charset="0"/>
              </a:rPr>
              <a:t>i</a:t>
            </a:r>
            <a:r>
              <a:rPr lang="en-US" sz="2400" dirty="0">
                <a:solidFill>
                  <a:srgbClr val="1A63A0"/>
                </a:solidFill>
                <a:effectLst>
                  <a:outerShdw blurRad="50800" dist="38100" dir="2700000" algn="tl" rotWithShape="0">
                    <a:prstClr val="black">
                      <a:alpha val="40000"/>
                    </a:prstClr>
                  </a:outerShdw>
                </a:effectLst>
                <a:latin typeface="Roboto" panose="02000000000000000000" pitchFamily="2" charset="0"/>
              </a:rPr>
              <a:t>-TED):</a:t>
            </a:r>
            <a:endParaRPr lang="en-GB" sz="2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38" name="Picture 5"/>
          <p:cNvPicPr>
            <a:picLocks noChangeAspect="1" noChangeArrowheads="1"/>
          </p:cNvPicPr>
          <p:nvPr/>
        </p:nvPicPr>
        <p:blipFill rotWithShape="1">
          <a:blip r:embed="rId11" cstate="print"/>
          <a:srcRect b="50746"/>
          <a:stretch/>
        </p:blipFill>
        <p:spPr bwMode="auto">
          <a:xfrm>
            <a:off x="8790121" y="5850447"/>
            <a:ext cx="1187809" cy="602633"/>
          </a:xfrm>
          <a:prstGeom prst="rect">
            <a:avLst/>
          </a:prstGeom>
          <a:noFill/>
          <a:ln w="9525">
            <a:noFill/>
            <a:miter lim="800000"/>
            <a:headEnd/>
            <a:tailEnd/>
          </a:ln>
          <a:effectLst/>
        </p:spPr>
      </p:pic>
      <p:pic>
        <p:nvPicPr>
          <p:cNvPr id="3" name="Picture 2"/>
          <p:cNvPicPr>
            <a:picLocks noChangeAspect="1"/>
          </p:cNvPicPr>
          <p:nvPr/>
        </p:nvPicPr>
        <p:blipFill>
          <a:blip r:embed="rId12"/>
          <a:stretch>
            <a:fillRect/>
          </a:stretch>
        </p:blipFill>
        <p:spPr>
          <a:xfrm>
            <a:off x="10917382" y="2343550"/>
            <a:ext cx="800212" cy="981212"/>
          </a:xfrm>
          <a:prstGeom prst="rect">
            <a:avLst/>
          </a:prstGeom>
        </p:spPr>
      </p:pic>
      <p:grpSp>
        <p:nvGrpSpPr>
          <p:cNvPr id="50" name="Group 49"/>
          <p:cNvGrpSpPr/>
          <p:nvPr/>
        </p:nvGrpSpPr>
        <p:grpSpPr>
          <a:xfrm>
            <a:off x="10911313" y="5714821"/>
            <a:ext cx="1140367" cy="1050205"/>
            <a:chOff x="7628320" y="5530535"/>
            <a:chExt cx="1140367" cy="1050205"/>
          </a:xfrm>
        </p:grpSpPr>
        <p:pic>
          <p:nvPicPr>
            <p:cNvPr id="53" name="Google Shape;597;p47" descr="Image result for ERC Consolidator logo"/>
            <p:cNvPicPr preferRelativeResize="0"/>
            <p:nvPr/>
          </p:nvPicPr>
          <p:blipFill rotWithShape="1">
            <a:blip r:embed="rId13">
              <a:alphaModFix/>
            </a:blip>
            <a:srcRect/>
            <a:stretch/>
          </p:blipFill>
          <p:spPr>
            <a:xfrm>
              <a:off x="7628320" y="6004735"/>
              <a:ext cx="1140367" cy="576005"/>
            </a:xfrm>
            <a:prstGeom prst="rect">
              <a:avLst/>
            </a:prstGeom>
            <a:noFill/>
            <a:ln>
              <a:noFill/>
            </a:ln>
          </p:spPr>
        </p:pic>
        <p:pic>
          <p:nvPicPr>
            <p:cNvPr id="54" name="Google Shape;598;p47"/>
            <p:cNvPicPr preferRelativeResize="0"/>
            <p:nvPr/>
          </p:nvPicPr>
          <p:blipFill rotWithShape="1">
            <a:blip r:embed="rId14">
              <a:alphaModFix/>
            </a:blip>
            <a:srcRect b="4680"/>
            <a:stretch/>
          </p:blipFill>
          <p:spPr>
            <a:xfrm>
              <a:off x="7941944" y="5530535"/>
              <a:ext cx="826743" cy="391346"/>
            </a:xfrm>
            <a:prstGeom prst="rect">
              <a:avLst/>
            </a:prstGeom>
            <a:noFill/>
            <a:ln>
              <a:noFill/>
            </a:ln>
          </p:spPr>
        </p:pic>
      </p:grpSp>
    </p:spTree>
    <p:extLst>
      <p:ext uri="{BB962C8B-B14F-4D97-AF65-F5344CB8AC3E}">
        <p14:creationId xmlns:p14="http://schemas.microsoft.com/office/powerpoint/2010/main" val="222040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641"/>
        <p:cNvGrpSpPr/>
        <p:nvPr/>
      </p:nvGrpSpPr>
      <p:grpSpPr>
        <a:xfrm>
          <a:off x="0" y="0"/>
          <a:ext cx="0" cy="0"/>
          <a:chOff x="0" y="0"/>
          <a:chExt cx="0" cy="0"/>
        </a:xfrm>
      </p:grpSpPr>
      <p:sp>
        <p:nvSpPr>
          <p:cNvPr id="29" name="Google Shape;1655;p80"/>
          <p:cNvSpPr txBox="1"/>
          <p:nvPr/>
        </p:nvSpPr>
        <p:spPr>
          <a:xfrm>
            <a:off x="1625975" y="590429"/>
            <a:ext cx="8979001" cy="400079"/>
          </a:xfrm>
          <a:prstGeom prst="rect">
            <a:avLst/>
          </a:prstGeom>
          <a:noFill/>
          <a:ln>
            <a:noFill/>
          </a:ln>
        </p:spPr>
        <p:txBody>
          <a:bodyPr spcFirstLastPara="1" wrap="square" lIns="91425" tIns="91425" rIns="91425" bIns="91425" anchor="t" anchorCtr="0">
            <a:spAutoFit/>
          </a:bodyPr>
          <a:lstStyle/>
          <a:p>
            <a:r>
              <a:rPr lang="en" b="1" dirty="0">
                <a:solidFill>
                  <a:srgbClr val="1A63A0"/>
                </a:solidFill>
              </a:rPr>
              <a:t>Dynamic image: radioactive source in a remotely controlled XY-gantry imaged at multiple positions </a:t>
            </a:r>
            <a:endParaRPr b="1" dirty="0">
              <a:solidFill>
                <a:srgbClr val="1A63A0"/>
              </a:solidFill>
            </a:endParaRPr>
          </a:p>
        </p:txBody>
      </p:sp>
      <p:pic>
        <p:nvPicPr>
          <p:cNvPr id="2" name="i-TED_video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40100" y="1138567"/>
            <a:ext cx="2480844" cy="4424957"/>
          </a:xfrm>
          <a:prstGeom prst="rect">
            <a:avLst/>
          </a:prstGeom>
        </p:spPr>
      </p:pic>
      <p:sp>
        <p:nvSpPr>
          <p:cNvPr id="3" name="Rectangle 2"/>
          <p:cNvSpPr/>
          <p:nvPr/>
        </p:nvSpPr>
        <p:spPr>
          <a:xfrm>
            <a:off x="1853184" y="990508"/>
            <a:ext cx="2862072" cy="949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7" name="Google Shape;118;p16"/>
          <p:cNvPicPr preferRelativeResize="0"/>
          <p:nvPr/>
        </p:nvPicPr>
        <p:blipFill>
          <a:blip r:embed="rId6">
            <a:alphaModFix/>
          </a:blip>
          <a:stretch>
            <a:fillRect/>
          </a:stretch>
        </p:blipFill>
        <p:spPr>
          <a:xfrm>
            <a:off x="1853184" y="5696076"/>
            <a:ext cx="3473644" cy="928614"/>
          </a:xfrm>
          <a:prstGeom prst="rect">
            <a:avLst/>
          </a:prstGeom>
          <a:noFill/>
          <a:ln>
            <a:noFill/>
          </a:ln>
        </p:spPr>
      </p:pic>
      <p:grpSp>
        <p:nvGrpSpPr>
          <p:cNvPr id="18" name="Google Shape;119;p16"/>
          <p:cNvGrpSpPr/>
          <p:nvPr/>
        </p:nvGrpSpPr>
        <p:grpSpPr>
          <a:xfrm>
            <a:off x="1717415" y="981766"/>
            <a:ext cx="3473905" cy="868143"/>
            <a:chOff x="-79025" y="731012"/>
            <a:chExt cx="9137225" cy="1954700"/>
          </a:xfrm>
        </p:grpSpPr>
        <p:pic>
          <p:nvPicPr>
            <p:cNvPr id="19" name="Google Shape;120;p16"/>
            <p:cNvPicPr preferRelativeResize="0"/>
            <p:nvPr/>
          </p:nvPicPr>
          <p:blipFill>
            <a:blip r:embed="rId7">
              <a:alphaModFix/>
            </a:blip>
            <a:stretch>
              <a:fillRect/>
            </a:stretch>
          </p:blipFill>
          <p:spPr>
            <a:xfrm>
              <a:off x="-79025" y="765900"/>
              <a:ext cx="1984126" cy="1884925"/>
            </a:xfrm>
            <a:prstGeom prst="rect">
              <a:avLst/>
            </a:prstGeom>
            <a:noFill/>
            <a:ln>
              <a:noFill/>
            </a:ln>
          </p:spPr>
        </p:pic>
        <p:pic>
          <p:nvPicPr>
            <p:cNvPr id="20" name="Google Shape;121;p16"/>
            <p:cNvPicPr preferRelativeResize="0"/>
            <p:nvPr/>
          </p:nvPicPr>
          <p:blipFill>
            <a:blip r:embed="rId8">
              <a:alphaModFix/>
            </a:blip>
            <a:stretch>
              <a:fillRect/>
            </a:stretch>
          </p:blipFill>
          <p:spPr>
            <a:xfrm>
              <a:off x="1664125" y="765900"/>
              <a:ext cx="1984133" cy="1884925"/>
            </a:xfrm>
            <a:prstGeom prst="rect">
              <a:avLst/>
            </a:prstGeom>
            <a:noFill/>
            <a:ln>
              <a:noFill/>
            </a:ln>
          </p:spPr>
        </p:pic>
        <p:pic>
          <p:nvPicPr>
            <p:cNvPr id="21" name="Google Shape;122;p16"/>
            <p:cNvPicPr preferRelativeResize="0"/>
            <p:nvPr/>
          </p:nvPicPr>
          <p:blipFill>
            <a:blip r:embed="rId9">
              <a:alphaModFix/>
            </a:blip>
            <a:stretch>
              <a:fillRect/>
            </a:stretch>
          </p:blipFill>
          <p:spPr>
            <a:xfrm>
              <a:off x="3460800" y="765926"/>
              <a:ext cx="1984126" cy="1884882"/>
            </a:xfrm>
            <a:prstGeom prst="rect">
              <a:avLst/>
            </a:prstGeom>
            <a:noFill/>
            <a:ln>
              <a:noFill/>
            </a:ln>
          </p:spPr>
        </p:pic>
        <p:pic>
          <p:nvPicPr>
            <p:cNvPr id="22" name="Google Shape;123;p16"/>
            <p:cNvPicPr preferRelativeResize="0"/>
            <p:nvPr/>
          </p:nvPicPr>
          <p:blipFill>
            <a:blip r:embed="rId10">
              <a:alphaModFix/>
            </a:blip>
            <a:stretch>
              <a:fillRect/>
            </a:stretch>
          </p:blipFill>
          <p:spPr>
            <a:xfrm>
              <a:off x="5227625" y="765901"/>
              <a:ext cx="1984126" cy="1884914"/>
            </a:xfrm>
            <a:prstGeom prst="rect">
              <a:avLst/>
            </a:prstGeom>
            <a:noFill/>
            <a:ln>
              <a:noFill/>
            </a:ln>
          </p:spPr>
        </p:pic>
        <p:pic>
          <p:nvPicPr>
            <p:cNvPr id="23" name="Google Shape;124;p16"/>
            <p:cNvPicPr preferRelativeResize="0"/>
            <p:nvPr/>
          </p:nvPicPr>
          <p:blipFill>
            <a:blip r:embed="rId11">
              <a:alphaModFix/>
            </a:blip>
            <a:stretch>
              <a:fillRect/>
            </a:stretch>
          </p:blipFill>
          <p:spPr>
            <a:xfrm>
              <a:off x="7000625" y="731012"/>
              <a:ext cx="2057575" cy="1954700"/>
            </a:xfrm>
            <a:prstGeom prst="rect">
              <a:avLst/>
            </a:prstGeom>
            <a:noFill/>
            <a:ln>
              <a:noFill/>
            </a:ln>
          </p:spPr>
        </p:pic>
      </p:grpSp>
      <p:pic>
        <p:nvPicPr>
          <p:cNvPr id="13" name="Google Shape;114;p16"/>
          <p:cNvPicPr preferRelativeResize="0"/>
          <p:nvPr/>
        </p:nvPicPr>
        <p:blipFill rotWithShape="1">
          <a:blip r:embed="rId12">
            <a:alphaModFix/>
          </a:blip>
          <a:srcRect b="4680"/>
          <a:stretch/>
        </p:blipFill>
        <p:spPr>
          <a:xfrm>
            <a:off x="6057372" y="1087344"/>
            <a:ext cx="1601771" cy="600297"/>
          </a:xfrm>
          <a:prstGeom prst="rect">
            <a:avLst/>
          </a:prstGeom>
          <a:noFill/>
          <a:ln>
            <a:noFill/>
          </a:ln>
        </p:spPr>
      </p:pic>
      <p:grpSp>
        <p:nvGrpSpPr>
          <p:cNvPr id="6" name="Group 5"/>
          <p:cNvGrpSpPr/>
          <p:nvPr/>
        </p:nvGrpSpPr>
        <p:grpSpPr>
          <a:xfrm>
            <a:off x="5688928" y="1635375"/>
            <a:ext cx="4905648" cy="5127376"/>
            <a:chOff x="4164928" y="1635375"/>
            <a:chExt cx="4905648" cy="5127376"/>
          </a:xfrm>
        </p:grpSpPr>
        <p:sp>
          <p:nvSpPr>
            <p:cNvPr id="14" name="Google Shape;115;p16"/>
            <p:cNvSpPr txBox="1"/>
            <p:nvPr/>
          </p:nvSpPr>
          <p:spPr>
            <a:xfrm>
              <a:off x="5690590" y="1635375"/>
              <a:ext cx="3000000" cy="609367"/>
            </a:xfrm>
            <a:prstGeom prst="rect">
              <a:avLst/>
            </a:prstGeom>
            <a:noFill/>
            <a:ln>
              <a:noFill/>
            </a:ln>
          </p:spPr>
          <p:txBody>
            <a:bodyPr spcFirstLastPara="1" wrap="square" lIns="91425" tIns="91425" rIns="91425" bIns="91425" anchor="t" anchorCtr="0">
              <a:spAutoFit/>
            </a:bodyPr>
            <a:lstStyle/>
            <a:p>
              <a:pPr algn="ctr">
                <a:lnSpc>
                  <a:spcPct val="115000"/>
                </a:lnSpc>
              </a:pPr>
              <a:r>
                <a:rPr lang="en" sz="1200" i="1" dirty="0">
                  <a:solidFill>
                    <a:schemeClr val="dk1"/>
                  </a:solidFill>
                </a:rPr>
                <a:t>High sensitivitY Measurements of key stellar Nucleo-Synthesis reactions</a:t>
              </a:r>
              <a:endParaRPr sz="1600" dirty="0"/>
            </a:p>
          </p:txBody>
        </p:sp>
        <p:grpSp>
          <p:nvGrpSpPr>
            <p:cNvPr id="25" name="Group 24"/>
            <p:cNvGrpSpPr/>
            <p:nvPr/>
          </p:nvGrpSpPr>
          <p:grpSpPr>
            <a:xfrm>
              <a:off x="5864258" y="5703557"/>
              <a:ext cx="3206318" cy="1059194"/>
              <a:chOff x="5937679" y="4789157"/>
              <a:chExt cx="3206318" cy="1059194"/>
            </a:xfrm>
          </p:grpSpPr>
          <p:pic>
            <p:nvPicPr>
              <p:cNvPr id="26" name="Google Shape;113;p16"/>
              <p:cNvPicPr preferRelativeResize="0"/>
              <p:nvPr/>
            </p:nvPicPr>
            <p:blipFill>
              <a:blip r:embed="rId13">
                <a:alphaModFix/>
              </a:blip>
              <a:stretch>
                <a:fillRect/>
              </a:stretch>
            </p:blipFill>
            <p:spPr>
              <a:xfrm>
                <a:off x="7592004" y="4953126"/>
                <a:ext cx="1551993" cy="819025"/>
              </a:xfrm>
              <a:prstGeom prst="rect">
                <a:avLst/>
              </a:prstGeom>
              <a:noFill/>
              <a:ln>
                <a:noFill/>
              </a:ln>
            </p:spPr>
          </p:pic>
          <p:pic>
            <p:nvPicPr>
              <p:cNvPr id="27" name="Google Shape;116;p16"/>
              <p:cNvPicPr preferRelativeResize="0"/>
              <p:nvPr/>
            </p:nvPicPr>
            <p:blipFill>
              <a:blip r:embed="rId14">
                <a:alphaModFix/>
              </a:blip>
              <a:stretch>
                <a:fillRect/>
              </a:stretch>
            </p:blipFill>
            <p:spPr>
              <a:xfrm>
                <a:off x="5937679" y="4789157"/>
                <a:ext cx="1658625" cy="684364"/>
              </a:xfrm>
              <a:prstGeom prst="rect">
                <a:avLst/>
              </a:prstGeom>
              <a:noFill/>
              <a:ln>
                <a:noFill/>
              </a:ln>
            </p:spPr>
          </p:pic>
          <p:pic>
            <p:nvPicPr>
              <p:cNvPr id="28" name="Google Shape;117;p16"/>
              <p:cNvPicPr preferRelativeResize="0"/>
              <p:nvPr/>
            </p:nvPicPr>
            <p:blipFill rotWithShape="1">
              <a:blip r:embed="rId15">
                <a:alphaModFix/>
              </a:blip>
              <a:srcRect l="5761" t="26856" r="7214" b="28256"/>
              <a:stretch/>
            </p:blipFill>
            <p:spPr>
              <a:xfrm>
                <a:off x="5946601" y="5397326"/>
                <a:ext cx="1721599" cy="451025"/>
              </a:xfrm>
              <a:prstGeom prst="rect">
                <a:avLst/>
              </a:prstGeom>
              <a:noFill/>
              <a:ln>
                <a:noFill/>
              </a:ln>
            </p:spPr>
          </p:pic>
        </p:grpSp>
        <p:pic>
          <p:nvPicPr>
            <p:cNvPr id="30" name="Google Shape;112;p16"/>
            <p:cNvPicPr preferRelativeResize="0"/>
            <p:nvPr/>
          </p:nvPicPr>
          <p:blipFill rotWithShape="1">
            <a:blip r:embed="rId16">
              <a:alphaModFix/>
            </a:blip>
            <a:srcRect l="3330" t="9379" r="6669"/>
            <a:stretch/>
          </p:blipFill>
          <p:spPr>
            <a:xfrm>
              <a:off x="4164928" y="2160186"/>
              <a:ext cx="4708596" cy="3403255"/>
            </a:xfrm>
            <a:prstGeom prst="rect">
              <a:avLst/>
            </a:prstGeom>
            <a:noFill/>
            <a:ln>
              <a:noFill/>
            </a:ln>
          </p:spPr>
        </p:pic>
        <p:pic>
          <p:nvPicPr>
            <p:cNvPr id="31" name="Google Shape;125;p16"/>
            <p:cNvPicPr preferRelativeResize="0"/>
            <p:nvPr/>
          </p:nvPicPr>
          <p:blipFill rotWithShape="1">
            <a:blip r:embed="rId17">
              <a:alphaModFix/>
            </a:blip>
            <a:srcRect/>
            <a:stretch/>
          </p:blipFill>
          <p:spPr>
            <a:xfrm>
              <a:off x="7970993" y="2206839"/>
              <a:ext cx="825576" cy="509050"/>
            </a:xfrm>
            <a:prstGeom prst="rect">
              <a:avLst/>
            </a:prstGeom>
            <a:noFill/>
            <a:ln>
              <a:noFill/>
            </a:ln>
          </p:spPr>
        </p:pic>
        <p:pic>
          <p:nvPicPr>
            <p:cNvPr id="32" name="Google Shape;126;p16"/>
            <p:cNvPicPr preferRelativeResize="0"/>
            <p:nvPr/>
          </p:nvPicPr>
          <p:blipFill>
            <a:blip r:embed="rId18">
              <a:alphaModFix/>
            </a:blip>
            <a:stretch>
              <a:fillRect/>
            </a:stretch>
          </p:blipFill>
          <p:spPr>
            <a:xfrm>
              <a:off x="7385944" y="2206839"/>
              <a:ext cx="520508" cy="509050"/>
            </a:xfrm>
            <a:prstGeom prst="rect">
              <a:avLst/>
            </a:prstGeom>
            <a:noFill/>
            <a:ln>
              <a:noFill/>
            </a:ln>
          </p:spPr>
        </p:pic>
      </p:grpSp>
      <p:sp>
        <p:nvSpPr>
          <p:cNvPr id="33" name="TextBox 32">
            <a:extLst>
              <a:ext uri="{FF2B5EF4-FFF2-40B4-BE49-F238E27FC236}">
                <a16:creationId xmlns:a16="http://schemas.microsoft.com/office/drawing/2014/main" id="{92AC5E2C-7140-3554-DE36-F82E970E9DD4}"/>
              </a:ext>
            </a:extLst>
          </p:cNvPr>
          <p:cNvSpPr txBox="1"/>
          <p:nvPr/>
        </p:nvSpPr>
        <p:spPr>
          <a:xfrm>
            <a:off x="1625975" y="127872"/>
            <a:ext cx="6651977" cy="39628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Testing the gamma-ray vision capability of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i</a:t>
            </a:r>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-TED</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9698" name="Picture 2" descr="2,500+ Eye Doctor Cartoon Stock Illustrations, Royalty-Free Vector Graphics  &amp; Clip Art - iStock"/>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763857" y="1622623"/>
            <a:ext cx="4438108" cy="4438109"/>
          </a:xfrm>
          <a:prstGeom prst="rect">
            <a:avLst/>
          </a:prstGeom>
          <a:noFill/>
          <a:extLst>
            <a:ext uri="{909E8E84-426E-40DD-AFC4-6F175D3DCCD1}">
              <a14:hiddenFill xmlns:a14="http://schemas.microsoft.com/office/drawing/2010/main">
                <a:solidFill>
                  <a:srgbClr val="FFFFFF"/>
                </a:solidFill>
              </a14:hiddenFill>
            </a:ext>
          </a:extLst>
        </p:spPr>
      </p:pic>
      <p:grpSp>
        <p:nvGrpSpPr>
          <p:cNvPr id="35" name="Group 34"/>
          <p:cNvGrpSpPr/>
          <p:nvPr/>
        </p:nvGrpSpPr>
        <p:grpSpPr>
          <a:xfrm>
            <a:off x="10911313" y="5714821"/>
            <a:ext cx="1140367" cy="1050205"/>
            <a:chOff x="7628320" y="5530535"/>
            <a:chExt cx="1140367" cy="1050205"/>
          </a:xfrm>
        </p:grpSpPr>
        <p:pic>
          <p:nvPicPr>
            <p:cNvPr id="36" name="Google Shape;597;p47" descr="Image result for ERC Consolidator logo"/>
            <p:cNvPicPr preferRelativeResize="0"/>
            <p:nvPr/>
          </p:nvPicPr>
          <p:blipFill rotWithShape="1">
            <a:blip r:embed="rId20">
              <a:alphaModFix/>
            </a:blip>
            <a:srcRect/>
            <a:stretch/>
          </p:blipFill>
          <p:spPr>
            <a:xfrm>
              <a:off x="7628320" y="6004735"/>
              <a:ext cx="1140367" cy="576005"/>
            </a:xfrm>
            <a:prstGeom prst="rect">
              <a:avLst/>
            </a:prstGeom>
            <a:noFill/>
            <a:ln>
              <a:noFill/>
            </a:ln>
          </p:spPr>
        </p:pic>
        <p:pic>
          <p:nvPicPr>
            <p:cNvPr id="37" name="Google Shape;598;p47"/>
            <p:cNvPicPr preferRelativeResize="0"/>
            <p:nvPr/>
          </p:nvPicPr>
          <p:blipFill rotWithShape="1">
            <a:blip r:embed="rId12">
              <a:alphaModFix/>
            </a:blip>
            <a:srcRect b="4680"/>
            <a:stretch/>
          </p:blipFill>
          <p:spPr>
            <a:xfrm>
              <a:off x="7941944" y="5530535"/>
              <a:ext cx="826743" cy="391346"/>
            </a:xfrm>
            <a:prstGeom prst="rect">
              <a:avLst/>
            </a:prstGeom>
            <a:noFill/>
            <a:ln>
              <a:noFill/>
            </a:ln>
          </p:spPr>
        </p:pic>
      </p:grpSp>
    </p:spTree>
    <p:extLst>
      <p:ext uri="{BB962C8B-B14F-4D97-AF65-F5344CB8AC3E}">
        <p14:creationId xmlns:p14="http://schemas.microsoft.com/office/powerpoint/2010/main" val="369021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413"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9698"/>
                                        </p:tgtEl>
                                        <p:attrNameLst>
                                          <p:attrName>style.visibility</p:attrName>
                                        </p:attrNameLst>
                                      </p:cBhvr>
                                      <p:to>
                                        <p:strVal val="visible"/>
                                      </p:to>
                                    </p:set>
                                    <p:animEffect transition="in" filter="fade">
                                      <p:cBhvr>
                                        <p:cTn id="11" dur="500"/>
                                        <p:tgtEl>
                                          <p:spTgt spid="29698"/>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8"/>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2969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par>
                                <p:cTn id="28" presetID="1" presetClass="entr" presetSubtype="0" fill="hold" nodeType="withEffect">
                                  <p:stCondLst>
                                    <p:cond delay="0"/>
                                  </p:stCondLst>
                                  <p:childTnLst>
                                    <p:set>
                                      <p:cBhvr>
                                        <p:cTn id="29" dur="1" fill="hold">
                                          <p:stCondLst>
                                            <p:cond delay="0"/>
                                          </p:stCondLst>
                                        </p:cTn>
                                        <p:tgtEl>
                                          <p:spTgt spid="6"/>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repeatCount="10000" fill="hold" display="0">
                  <p:stCondLst>
                    <p:cond delay="indefinite"/>
                  </p:stCondLst>
                </p:cTn>
                <p:tgtEl>
                  <p:spTgt spid="2"/>
                </p:tgtEl>
              </p:cMediaNode>
            </p:video>
            <p:seq concurrent="1" nextAc="seek">
              <p:cTn id="33" restart="whenNotActive" fill="hold" evtFilter="cancelBubble" nodeType="interactiveSeq">
                <p:stCondLst>
                  <p:cond evt="onClick" delay="0">
                    <p:tgtEl>
                      <p:spTgt spid="2"/>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bwMode="auto">
          <a:xfrm>
            <a:off x="100296" y="1045681"/>
            <a:ext cx="1899765" cy="338554"/>
          </a:xfrm>
          <a:prstGeom prst="rect">
            <a:avLst/>
          </a:prstGeom>
          <a:noFill/>
          <a:ln w="9525">
            <a:noFill/>
            <a:miter lim="800000"/>
            <a:headEnd/>
            <a:tailEnd/>
          </a:ln>
        </p:spPr>
        <p:txBody>
          <a:bodyPr wrap="square" rtlCol="0">
            <a:spAutoFit/>
          </a:bodyPr>
          <a:lstStyle/>
          <a:p>
            <a:r>
              <a:rPr lang="es-ES" sz="1600" dirty="0" err="1">
                <a:solidFill>
                  <a:srgbClr val="1A63A0"/>
                </a:solidFill>
                <a:latin typeface="+mn-lt"/>
              </a:rPr>
              <a:t>Imaging</a:t>
            </a:r>
            <a:r>
              <a:rPr lang="es-ES" sz="1600" dirty="0">
                <a:solidFill>
                  <a:srgbClr val="1A63A0"/>
                </a:solidFill>
                <a:latin typeface="+mn-lt"/>
              </a:rPr>
              <a:t> </a:t>
            </a:r>
            <a:r>
              <a:rPr lang="es-ES" sz="1600" dirty="0" err="1">
                <a:solidFill>
                  <a:srgbClr val="1A63A0"/>
                </a:solidFill>
                <a:latin typeface="+mn-lt"/>
              </a:rPr>
              <a:t>technique</a:t>
            </a:r>
            <a:r>
              <a:rPr lang="es-ES" sz="1600" dirty="0">
                <a:solidFill>
                  <a:srgbClr val="1A63A0"/>
                </a:solidFill>
                <a:latin typeface="+mn-lt"/>
              </a:rPr>
              <a:t>:</a:t>
            </a:r>
            <a:endParaRPr lang="es-ES" sz="1600" b="1" dirty="0">
              <a:solidFill>
                <a:srgbClr val="1A63A0"/>
              </a:solidFill>
              <a:latin typeface="+mn-lt"/>
            </a:endParaRPr>
          </a:p>
        </p:txBody>
      </p:sp>
      <p:pic>
        <p:nvPicPr>
          <p:cNvPr id="17" name="Google Shape;241;p23"/>
          <p:cNvPicPr preferRelativeResize="0"/>
          <p:nvPr/>
        </p:nvPicPr>
        <p:blipFill rotWithShape="1">
          <a:blip r:embed="rId2">
            <a:alphaModFix/>
          </a:blip>
          <a:srcRect l="10948" t="16584" r="22411" b="17630"/>
          <a:stretch/>
        </p:blipFill>
        <p:spPr>
          <a:xfrm>
            <a:off x="302431" y="1654946"/>
            <a:ext cx="2318478" cy="2978845"/>
          </a:xfrm>
          <a:prstGeom prst="rect">
            <a:avLst/>
          </a:prstGeom>
          <a:noFill/>
          <a:ln>
            <a:noFill/>
          </a:ln>
        </p:spPr>
      </p:pic>
      <p:sp>
        <p:nvSpPr>
          <p:cNvPr id="3" name="TextBox 2"/>
          <p:cNvSpPr txBox="1"/>
          <p:nvPr/>
        </p:nvSpPr>
        <p:spPr bwMode="auto">
          <a:xfrm>
            <a:off x="100296" y="5763224"/>
            <a:ext cx="4057650" cy="738664"/>
          </a:xfrm>
          <a:prstGeom prst="rect">
            <a:avLst/>
          </a:prstGeom>
          <a:noFill/>
          <a:ln w="9525">
            <a:noFill/>
            <a:miter lim="800000"/>
            <a:headEnd/>
            <a:tailEnd/>
          </a:ln>
        </p:spPr>
        <p:txBody>
          <a:bodyPr wrap="square" rtlCol="0">
            <a:spAutoFit/>
          </a:bodyPr>
          <a:lstStyle/>
          <a:p>
            <a:r>
              <a:rPr lang="es-ES" sz="1050" dirty="0">
                <a:solidFill>
                  <a:schemeClr val="accent2">
                    <a:lumMod val="75000"/>
                  </a:schemeClr>
                </a:solidFill>
                <a:latin typeface="+mn-lt"/>
                <a:hlinkClick r:id="rId3"/>
              </a:rPr>
              <a:t>CDP, NIM-A 825 (2016)</a:t>
            </a:r>
            <a:r>
              <a:rPr lang="es-ES" sz="1050" dirty="0">
                <a:solidFill>
                  <a:schemeClr val="accent2">
                    <a:lumMod val="75000"/>
                  </a:schemeClr>
                </a:solidFill>
                <a:latin typeface="+mn-lt"/>
              </a:rPr>
              <a:t>, </a:t>
            </a:r>
          </a:p>
          <a:p>
            <a:r>
              <a:rPr lang="es-ES" sz="1050" dirty="0" err="1">
                <a:solidFill>
                  <a:schemeClr val="accent2">
                    <a:lumMod val="75000"/>
                  </a:schemeClr>
                </a:solidFill>
                <a:latin typeface="+mn-lt"/>
                <a:hlinkClick r:id="rId4"/>
              </a:rPr>
              <a:t>V.Babiano</a:t>
            </a:r>
            <a:r>
              <a:rPr lang="es-ES" sz="1050" dirty="0">
                <a:solidFill>
                  <a:schemeClr val="accent2">
                    <a:lumMod val="75000"/>
                  </a:schemeClr>
                </a:solidFill>
                <a:latin typeface="+mn-lt"/>
                <a:hlinkClick r:id="rId4"/>
              </a:rPr>
              <a:t> et al. NIM-A 953 (2020)</a:t>
            </a:r>
            <a:endParaRPr lang="es-ES" sz="1050" dirty="0">
              <a:solidFill>
                <a:schemeClr val="accent2">
                  <a:lumMod val="75000"/>
                </a:schemeClr>
              </a:solidFill>
              <a:latin typeface="+mn-lt"/>
            </a:endParaRPr>
          </a:p>
          <a:p>
            <a:r>
              <a:rPr lang="es-ES" sz="1050" dirty="0" err="1">
                <a:solidFill>
                  <a:schemeClr val="accent2">
                    <a:lumMod val="75000"/>
                  </a:schemeClr>
                </a:solidFill>
                <a:latin typeface="+mn-lt"/>
                <a:hlinkClick r:id="rId5"/>
              </a:rPr>
              <a:t>V.Babiano</a:t>
            </a:r>
            <a:r>
              <a:rPr lang="es-ES" sz="1050" dirty="0">
                <a:solidFill>
                  <a:schemeClr val="accent2">
                    <a:lumMod val="75000"/>
                  </a:schemeClr>
                </a:solidFill>
                <a:latin typeface="+mn-lt"/>
                <a:hlinkClick r:id="rId5"/>
              </a:rPr>
              <a:t>-Suarez et al., EPJA, (2022)</a:t>
            </a:r>
            <a:endParaRPr lang="es-ES" sz="1050" dirty="0">
              <a:solidFill>
                <a:schemeClr val="accent2">
                  <a:lumMod val="75000"/>
                </a:schemeClr>
              </a:solidFill>
              <a:latin typeface="+mn-lt"/>
            </a:endParaRPr>
          </a:p>
          <a:p>
            <a:r>
              <a:rPr lang="es-ES" sz="1050" dirty="0">
                <a:solidFill>
                  <a:schemeClr val="accent2">
                    <a:lumMod val="75000"/>
                  </a:schemeClr>
                </a:solidFill>
                <a:latin typeface="+mn-lt"/>
                <a:hlinkClick r:id="rId6"/>
              </a:rPr>
              <a:t>J. </a:t>
            </a:r>
            <a:r>
              <a:rPr lang="es-ES" sz="1050" dirty="0" err="1">
                <a:solidFill>
                  <a:schemeClr val="accent2">
                    <a:lumMod val="75000"/>
                  </a:schemeClr>
                </a:solidFill>
                <a:latin typeface="+mn-lt"/>
                <a:hlinkClick r:id="rId6"/>
              </a:rPr>
              <a:t>Lerendegui</a:t>
            </a:r>
            <a:r>
              <a:rPr lang="es-ES" sz="1050" dirty="0">
                <a:solidFill>
                  <a:schemeClr val="accent2">
                    <a:lumMod val="75000"/>
                  </a:schemeClr>
                </a:solidFill>
                <a:latin typeface="+mn-lt"/>
                <a:hlinkClick r:id="rId6"/>
              </a:rPr>
              <a:t>-Marco et al., EPJWC (2023) </a:t>
            </a:r>
            <a:endParaRPr lang="es-ES" sz="1050" dirty="0">
              <a:solidFill>
                <a:schemeClr val="accent2">
                  <a:lumMod val="75000"/>
                </a:schemeClr>
              </a:solidFill>
              <a:latin typeface="+mn-lt"/>
            </a:endParaRPr>
          </a:p>
        </p:txBody>
      </p:sp>
      <p:pic>
        <p:nvPicPr>
          <p:cNvPr id="4" name="Picture 3"/>
          <p:cNvPicPr>
            <a:picLocks noChangeAspect="1"/>
          </p:cNvPicPr>
          <p:nvPr/>
        </p:nvPicPr>
        <p:blipFill rotWithShape="1">
          <a:blip r:embed="rId7"/>
          <a:srcRect r="50000"/>
          <a:stretch/>
        </p:blipFill>
        <p:spPr>
          <a:xfrm>
            <a:off x="8742514" y="1662343"/>
            <a:ext cx="2867817" cy="2008898"/>
          </a:xfrm>
          <a:prstGeom prst="rect">
            <a:avLst/>
          </a:prstGeom>
        </p:spPr>
      </p:pic>
      <p:sp>
        <p:nvSpPr>
          <p:cNvPr id="31" name="Rectangle 30"/>
          <p:cNvSpPr/>
          <p:nvPr/>
        </p:nvSpPr>
        <p:spPr>
          <a:xfrm>
            <a:off x="9585843" y="2328174"/>
            <a:ext cx="685800" cy="400050"/>
          </a:xfrm>
          <a:prstGeom prst="rect">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pic>
        <p:nvPicPr>
          <p:cNvPr id="32" name="Picture 31">
            <a:extLst>
              <a:ext uri="{FF2B5EF4-FFF2-40B4-BE49-F238E27FC236}">
                <a16:creationId xmlns:a16="http://schemas.microsoft.com/office/drawing/2014/main" id="{46444AD7-E5F5-AF4A-923D-860A9C267793}"/>
              </a:ext>
            </a:extLst>
          </p:cNvPr>
          <p:cNvPicPr>
            <a:picLocks noChangeAspect="1"/>
          </p:cNvPicPr>
          <p:nvPr/>
        </p:nvPicPr>
        <p:blipFill rotWithShape="1">
          <a:blip r:embed="rId8"/>
          <a:srcRect l="26233" t="22489" r="18399" b="15256"/>
          <a:stretch/>
        </p:blipFill>
        <p:spPr>
          <a:xfrm>
            <a:off x="8800599" y="3764224"/>
            <a:ext cx="1523319" cy="1288960"/>
          </a:xfrm>
          <a:prstGeom prst="rect">
            <a:avLst/>
          </a:prstGeom>
        </p:spPr>
      </p:pic>
      <p:grpSp>
        <p:nvGrpSpPr>
          <p:cNvPr id="7" name="Group 6"/>
          <p:cNvGrpSpPr/>
          <p:nvPr/>
        </p:nvGrpSpPr>
        <p:grpSpPr>
          <a:xfrm>
            <a:off x="2809490" y="1498547"/>
            <a:ext cx="3875619" cy="2617857"/>
            <a:chOff x="3695700" y="1828800"/>
            <a:chExt cx="4038600" cy="2438400"/>
          </a:xfrm>
        </p:grpSpPr>
        <p:pic>
          <p:nvPicPr>
            <p:cNvPr id="30" name="Google Shape;782;p54"/>
            <p:cNvPicPr preferRelativeResize="0"/>
            <p:nvPr/>
          </p:nvPicPr>
          <p:blipFill rotWithShape="1">
            <a:blip r:embed="rId9">
              <a:alphaModFix/>
            </a:blip>
            <a:srcRect t="24953" r="33271"/>
            <a:stretch/>
          </p:blipFill>
          <p:spPr>
            <a:xfrm>
              <a:off x="3695700" y="1828800"/>
              <a:ext cx="4038600" cy="2438400"/>
            </a:xfrm>
            <a:prstGeom prst="rect">
              <a:avLst/>
            </a:prstGeom>
            <a:noFill/>
            <a:ln>
              <a:noFill/>
            </a:ln>
          </p:spPr>
        </p:pic>
        <p:sp>
          <p:nvSpPr>
            <p:cNvPr id="5" name="Rectangle 4"/>
            <p:cNvSpPr/>
            <p:nvPr/>
          </p:nvSpPr>
          <p:spPr>
            <a:xfrm>
              <a:off x="5105400" y="2819400"/>
              <a:ext cx="914400" cy="533400"/>
            </a:xfrm>
            <a:prstGeom prst="rect">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6" name="TextBox 5"/>
            <p:cNvSpPr txBox="1"/>
            <p:nvPr/>
          </p:nvSpPr>
          <p:spPr bwMode="auto">
            <a:xfrm>
              <a:off x="6833203" y="2527012"/>
              <a:ext cx="901097" cy="415915"/>
            </a:xfrm>
            <a:prstGeom prst="rect">
              <a:avLst/>
            </a:prstGeom>
            <a:noFill/>
            <a:ln w="9525">
              <a:noFill/>
              <a:miter lim="800000"/>
              <a:headEnd/>
              <a:tailEnd/>
            </a:ln>
          </p:spPr>
          <p:txBody>
            <a:bodyPr wrap="square" rtlCol="0">
              <a:spAutoFit/>
            </a:bodyPr>
            <a:lstStyle/>
            <a:p>
              <a:r>
                <a:rPr lang="es-ES" sz="900" b="1" dirty="0">
                  <a:latin typeface="+mn-lt"/>
                </a:rPr>
                <a:t>EAR1</a:t>
              </a:r>
            </a:p>
            <a:p>
              <a:r>
                <a:rPr lang="es-ES" sz="900" b="1" dirty="0">
                  <a:latin typeface="+mn-lt"/>
                </a:rPr>
                <a:t>i-TED</a:t>
              </a:r>
            </a:p>
          </p:txBody>
        </p:sp>
      </p:grpSp>
      <p:sp>
        <p:nvSpPr>
          <p:cNvPr id="33" name="TextBox 32"/>
          <p:cNvSpPr txBox="1"/>
          <p:nvPr/>
        </p:nvSpPr>
        <p:spPr bwMode="auto">
          <a:xfrm>
            <a:off x="10853490" y="2222885"/>
            <a:ext cx="567891" cy="369332"/>
          </a:xfrm>
          <a:prstGeom prst="rect">
            <a:avLst/>
          </a:prstGeom>
          <a:solidFill>
            <a:schemeClr val="bg1"/>
          </a:solidFill>
          <a:ln w="9525">
            <a:noFill/>
            <a:miter lim="800000"/>
            <a:headEnd/>
            <a:tailEnd/>
          </a:ln>
        </p:spPr>
        <p:txBody>
          <a:bodyPr wrap="square" rtlCol="0">
            <a:spAutoFit/>
          </a:bodyPr>
          <a:lstStyle/>
          <a:p>
            <a:r>
              <a:rPr lang="es-ES" sz="900" b="1" dirty="0">
                <a:latin typeface="+mn-lt"/>
              </a:rPr>
              <a:t>EAR1</a:t>
            </a:r>
          </a:p>
          <a:p>
            <a:r>
              <a:rPr lang="es-ES" sz="900" b="1" dirty="0">
                <a:latin typeface="+mn-lt"/>
              </a:rPr>
              <a:t>C6D6</a:t>
            </a:r>
          </a:p>
        </p:txBody>
      </p:sp>
      <p:sp>
        <p:nvSpPr>
          <p:cNvPr id="10" name="TextBox 9"/>
          <p:cNvSpPr txBox="1"/>
          <p:nvPr/>
        </p:nvSpPr>
        <p:spPr bwMode="auto">
          <a:xfrm>
            <a:off x="5399339" y="5686144"/>
            <a:ext cx="685800" cy="276999"/>
          </a:xfrm>
          <a:prstGeom prst="rect">
            <a:avLst/>
          </a:prstGeom>
          <a:noFill/>
          <a:ln w="9525">
            <a:noFill/>
            <a:miter lim="800000"/>
            <a:headEnd/>
            <a:tailEnd/>
          </a:ln>
        </p:spPr>
        <p:txBody>
          <a:bodyPr wrap="square" rtlCol="0">
            <a:spAutoFit/>
          </a:bodyPr>
          <a:lstStyle/>
          <a:p>
            <a:r>
              <a:rPr lang="es-ES" sz="1200" dirty="0">
                <a:solidFill>
                  <a:schemeClr val="bg1"/>
                </a:solidFill>
                <a:latin typeface="+mn-lt"/>
              </a:rPr>
              <a:t>VBS</a:t>
            </a:r>
          </a:p>
        </p:txBody>
      </p:sp>
      <p:sp>
        <p:nvSpPr>
          <p:cNvPr id="61" name="TextBox 60"/>
          <p:cNvSpPr txBox="1"/>
          <p:nvPr/>
        </p:nvSpPr>
        <p:spPr bwMode="auto">
          <a:xfrm>
            <a:off x="6061935" y="5708751"/>
            <a:ext cx="685800" cy="276999"/>
          </a:xfrm>
          <a:prstGeom prst="rect">
            <a:avLst/>
          </a:prstGeom>
          <a:noFill/>
          <a:ln w="9525">
            <a:noFill/>
            <a:miter lim="800000"/>
            <a:headEnd/>
            <a:tailEnd/>
          </a:ln>
        </p:spPr>
        <p:txBody>
          <a:bodyPr wrap="square" rtlCol="0">
            <a:spAutoFit/>
          </a:bodyPr>
          <a:lstStyle/>
          <a:p>
            <a:r>
              <a:rPr lang="es-ES" sz="1200" dirty="0">
                <a:solidFill>
                  <a:schemeClr val="bg1"/>
                </a:solidFill>
                <a:latin typeface="+mn-lt"/>
              </a:rPr>
              <a:t>JLM</a:t>
            </a:r>
          </a:p>
        </p:txBody>
      </p:sp>
      <p:pic>
        <p:nvPicPr>
          <p:cNvPr id="947202" name="Picture 2" descr="https://lh7-rt.googleusercontent.com/slidesz/AGV_vUfZlHV2gtOzFNAfsjOid-zWGzVgbGbu3kKNPzbWmigCDw6nARppKGg435Bgdev-zU4voqnmkpamSNvBK_sh7iZ6TtSSsfbQGlI-NGn_n9MZdx_otz9lnopz2b4OI99xspEU0nIsAUsXzpUdqGoHHObD6QkHfy8=s2048?key=m4nugxZkrNAJQN-XLvd8dw"/>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465512" y="4116405"/>
            <a:ext cx="1274436" cy="965126"/>
          </a:xfrm>
          <a:prstGeom prst="rect">
            <a:avLst/>
          </a:prstGeom>
          <a:noFill/>
          <a:extLst>
            <a:ext uri="{909E8E84-426E-40DD-AFC4-6F175D3DCCD1}">
              <a14:hiddenFill xmlns:a14="http://schemas.microsoft.com/office/drawing/2010/main">
                <a:solidFill>
                  <a:srgbClr val="FFFFFF"/>
                </a:solidFill>
              </a14:hiddenFill>
            </a:ext>
          </a:extLst>
        </p:spPr>
      </p:pic>
      <p:pic>
        <p:nvPicPr>
          <p:cNvPr id="947204" name="Picture 4" descr="https://lh7-rt.googleusercontent.com/slidesz/AGV_vUfQNTTjk3Lir1e_IEiVdHVOy-l6BskT5VtnRAmdLa3qtmR2WtBoicy0xQqestawrjkvzJmOQwfxllhXqrYMhc2uibcrE-8GJnWlAB7ajID24UNxRfIAYoB5RdTq1P2HPeRGfLGcw0kmeI5N0T1306tSLHmvNQ=s2048?key=m4nugxZkrNAJQN-XLvd8dw"/>
          <p:cNvPicPr>
            <a:picLocks noChangeAspect="1" noChangeArrowheads="1" noCrop="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754938" y="4107215"/>
            <a:ext cx="1992797" cy="938572"/>
          </a:xfrm>
          <a:prstGeom prst="rect">
            <a:avLst/>
          </a:prstGeom>
          <a:noFill/>
          <a:extLst>
            <a:ext uri="{909E8E84-426E-40DD-AFC4-6F175D3DCCD1}">
              <a14:hiddenFill xmlns:a14="http://schemas.microsoft.com/office/drawing/2010/main">
                <a:solidFill>
                  <a:srgbClr val="FFFFFF"/>
                </a:solidFill>
              </a14:hiddenFill>
            </a:ext>
          </a:extLst>
        </p:spPr>
      </p:pic>
      <p:pic>
        <p:nvPicPr>
          <p:cNvPr id="24" name="Google Shape;150;p19">
            <a:extLst>
              <a:ext uri="{FF2B5EF4-FFF2-40B4-BE49-F238E27FC236}">
                <a16:creationId xmlns:a16="http://schemas.microsoft.com/office/drawing/2014/main" id="{A9ACC3C9-511A-4D0C-8F9E-C7AE18AC5AA4}"/>
              </a:ext>
            </a:extLst>
          </p:cNvPr>
          <p:cNvPicPr preferRelativeResize="0"/>
          <p:nvPr/>
        </p:nvPicPr>
        <p:blipFill rotWithShape="1">
          <a:blip r:embed="rId12">
            <a:alphaModFix/>
          </a:blip>
          <a:srcRect l="5644" t="15350" r="10101" b="12851"/>
          <a:stretch/>
        </p:blipFill>
        <p:spPr>
          <a:xfrm>
            <a:off x="363691" y="4158922"/>
            <a:ext cx="709827" cy="414874"/>
          </a:xfrm>
          <a:prstGeom prst="rect">
            <a:avLst/>
          </a:prstGeom>
          <a:noFill/>
          <a:ln>
            <a:noFill/>
          </a:ln>
        </p:spPr>
      </p:pic>
      <p:sp>
        <p:nvSpPr>
          <p:cNvPr id="2" name="TextBox 1"/>
          <p:cNvSpPr txBox="1"/>
          <p:nvPr/>
        </p:nvSpPr>
        <p:spPr bwMode="auto">
          <a:xfrm>
            <a:off x="4276226" y="2258169"/>
            <a:ext cx="1153862" cy="230832"/>
          </a:xfrm>
          <a:prstGeom prst="rect">
            <a:avLst/>
          </a:prstGeom>
          <a:noFill/>
          <a:ln w="9525">
            <a:noFill/>
            <a:miter lim="800000"/>
            <a:headEnd/>
            <a:tailEnd/>
          </a:ln>
        </p:spPr>
        <p:txBody>
          <a:bodyPr wrap="square" rtlCol="0">
            <a:spAutoFit/>
          </a:bodyPr>
          <a:lstStyle/>
          <a:p>
            <a:r>
              <a:rPr lang="es-ES" sz="900" b="1" baseline="30000" dirty="0">
                <a:solidFill>
                  <a:srgbClr val="FF0000"/>
                </a:solidFill>
                <a:latin typeface="+mn-lt"/>
              </a:rPr>
              <a:t>79</a:t>
            </a:r>
            <a:r>
              <a:rPr lang="es-ES" sz="900" b="1" dirty="0">
                <a:solidFill>
                  <a:srgbClr val="FF0000"/>
                </a:solidFill>
                <a:latin typeface="+mn-lt"/>
              </a:rPr>
              <a:t>Se</a:t>
            </a:r>
          </a:p>
        </p:txBody>
      </p:sp>
      <p:sp>
        <p:nvSpPr>
          <p:cNvPr id="12" name="Rectangle 11"/>
          <p:cNvSpPr/>
          <p:nvPr/>
        </p:nvSpPr>
        <p:spPr>
          <a:xfrm>
            <a:off x="100296" y="1476568"/>
            <a:ext cx="7339872" cy="36780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27" name="Rectangle 26"/>
          <p:cNvSpPr/>
          <p:nvPr/>
        </p:nvSpPr>
        <p:spPr>
          <a:xfrm>
            <a:off x="8711457" y="1483966"/>
            <a:ext cx="2931786" cy="362086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34" name="TextBox 33">
            <a:extLst>
              <a:ext uri="{FF2B5EF4-FFF2-40B4-BE49-F238E27FC236}">
                <a16:creationId xmlns:a16="http://schemas.microsoft.com/office/drawing/2014/main" id="{92AC5E2C-7140-3554-DE36-F82E970E9DD4}"/>
              </a:ext>
            </a:extLst>
          </p:cNvPr>
          <p:cNvSpPr txBox="1"/>
          <p:nvPr/>
        </p:nvSpPr>
        <p:spPr>
          <a:xfrm>
            <a:off x="2657603" y="-12163"/>
            <a:ext cx="6800850" cy="59855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The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79</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Se(</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3300" b="1"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stellar thermometer</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14" name="TextBox 13"/>
          <p:cNvSpPr txBox="1"/>
          <p:nvPr/>
        </p:nvSpPr>
        <p:spPr>
          <a:xfrm>
            <a:off x="0" y="5240004"/>
            <a:ext cx="2883686" cy="523220"/>
          </a:xfrm>
          <a:prstGeom prst="rect">
            <a:avLst/>
          </a:prstGeom>
          <a:noFill/>
        </p:spPr>
        <p:txBody>
          <a:bodyPr wrap="square" rtlCol="0">
            <a:spAutoFit/>
          </a:bodyPr>
          <a:lstStyle/>
          <a:p>
            <a:r>
              <a:rPr lang="es-ES" dirty="0">
                <a:solidFill>
                  <a:srgbClr val="1A63A0"/>
                </a:solidFill>
              </a:rPr>
              <a:t>PRELIMINARY RESULTS – DATA ANLYSIS IN PROGRESS-</a:t>
            </a:r>
          </a:p>
        </p:txBody>
      </p:sp>
      <p:grpSp>
        <p:nvGrpSpPr>
          <p:cNvPr id="40" name="Group 39"/>
          <p:cNvGrpSpPr/>
          <p:nvPr/>
        </p:nvGrpSpPr>
        <p:grpSpPr>
          <a:xfrm>
            <a:off x="4143156" y="5235161"/>
            <a:ext cx="6013690" cy="1643707"/>
            <a:chOff x="188013" y="5419273"/>
            <a:chExt cx="5008862" cy="1407732"/>
          </a:xfrm>
        </p:grpSpPr>
        <p:pic>
          <p:nvPicPr>
            <p:cNvPr id="42" name="Picture 41"/>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2418992" y="5602558"/>
              <a:ext cx="2777883" cy="904321"/>
            </a:xfrm>
            <a:prstGeom prst="rect">
              <a:avLst/>
            </a:prstGeom>
          </p:spPr>
        </p:pic>
        <p:pic>
          <p:nvPicPr>
            <p:cNvPr id="43" name="Picture 42"/>
            <p:cNvPicPr>
              <a:picLocks noChangeAspect="1"/>
            </p:cNvPicPr>
            <p:nvPr/>
          </p:nvPicPr>
          <p:blipFill>
            <a:blip r:embed="rId14"/>
            <a:stretch>
              <a:fillRect/>
            </a:stretch>
          </p:blipFill>
          <p:spPr>
            <a:xfrm>
              <a:off x="188013" y="5419273"/>
              <a:ext cx="2255012" cy="1407732"/>
            </a:xfrm>
            <a:prstGeom prst="rect">
              <a:avLst/>
            </a:prstGeom>
          </p:spPr>
        </p:pic>
      </p:grpSp>
      <p:pic>
        <p:nvPicPr>
          <p:cNvPr id="28" name="Picture 27"/>
          <p:cNvPicPr>
            <a:picLocks noChangeAspect="1"/>
          </p:cNvPicPr>
          <p:nvPr/>
        </p:nvPicPr>
        <p:blipFill>
          <a:blip r:embed="rId15"/>
          <a:stretch>
            <a:fillRect/>
          </a:stretch>
        </p:blipFill>
        <p:spPr>
          <a:xfrm>
            <a:off x="195784" y="2080"/>
            <a:ext cx="634818" cy="618112"/>
          </a:xfrm>
          <a:prstGeom prst="rect">
            <a:avLst/>
          </a:prstGeom>
        </p:spPr>
      </p:pic>
      <p:pic>
        <p:nvPicPr>
          <p:cNvPr id="29" name="Picture 28">
            <a:extLst>
              <a:ext uri="{FF2B5EF4-FFF2-40B4-BE49-F238E27FC236}">
                <a16:creationId xmlns:a16="http://schemas.microsoft.com/office/drawing/2014/main" id="{93DA1843-23AD-DC44-A942-0DE72F523126}"/>
              </a:ext>
            </a:extLst>
          </p:cNvPr>
          <p:cNvPicPr>
            <a:picLocks noChangeAspect="1"/>
          </p:cNvPicPr>
          <p:nvPr/>
        </p:nvPicPr>
        <p:blipFill>
          <a:blip r:embed="rId16"/>
          <a:stretch>
            <a:fillRect/>
          </a:stretch>
        </p:blipFill>
        <p:spPr>
          <a:xfrm>
            <a:off x="11047166" y="-10415"/>
            <a:ext cx="868663" cy="606817"/>
          </a:xfrm>
          <a:prstGeom prst="rect">
            <a:avLst/>
          </a:prstGeom>
        </p:spPr>
      </p:pic>
      <p:pic>
        <p:nvPicPr>
          <p:cNvPr id="34818" name="Picture 2" descr="http://webgamma.ific.uv.es/gamma/wp-content/uploads/2019/11/lerendegui.jpg"/>
          <p:cNvPicPr>
            <a:picLocks noChangeAspect="1" noChangeArrowheads="1"/>
          </p:cNvPicPr>
          <p:nvPr/>
        </p:nvPicPr>
        <p:blipFill rotWithShape="1">
          <a:blip r:embed="rId17">
            <a:extLst>
              <a:ext uri="{28A0092B-C50C-407E-A947-70E740481C1C}">
                <a14:useLocalDpi xmlns:a14="http://schemas.microsoft.com/office/drawing/2010/main" val="0"/>
              </a:ext>
            </a:extLst>
          </a:blip>
          <a:srcRect l="21375" t="27720" r="13370" b="5626"/>
          <a:stretch/>
        </p:blipFill>
        <p:spPr bwMode="auto">
          <a:xfrm>
            <a:off x="2976313" y="5331511"/>
            <a:ext cx="859367" cy="1170377"/>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p:cNvSpPr txBox="1"/>
          <p:nvPr/>
        </p:nvSpPr>
        <p:spPr bwMode="auto">
          <a:xfrm>
            <a:off x="8455741" y="1038408"/>
            <a:ext cx="2990031" cy="338554"/>
          </a:xfrm>
          <a:prstGeom prst="rect">
            <a:avLst/>
          </a:prstGeom>
          <a:noFill/>
          <a:ln w="9525">
            <a:noFill/>
            <a:miter lim="800000"/>
            <a:headEnd/>
            <a:tailEnd/>
          </a:ln>
        </p:spPr>
        <p:txBody>
          <a:bodyPr wrap="square" rtlCol="0">
            <a:spAutoFit/>
          </a:bodyPr>
          <a:lstStyle/>
          <a:p>
            <a:r>
              <a:rPr lang="es-ES" sz="1600" dirty="0" err="1">
                <a:solidFill>
                  <a:srgbClr val="1A63A0"/>
                </a:solidFill>
                <a:latin typeface="+mn-lt"/>
              </a:rPr>
              <a:t>Conventional</a:t>
            </a:r>
            <a:r>
              <a:rPr lang="es-ES" sz="1600" dirty="0">
                <a:solidFill>
                  <a:srgbClr val="1A63A0"/>
                </a:solidFill>
                <a:latin typeface="+mn-lt"/>
              </a:rPr>
              <a:t> C6D6 </a:t>
            </a:r>
            <a:r>
              <a:rPr lang="es-ES" sz="1600" dirty="0" err="1">
                <a:solidFill>
                  <a:srgbClr val="1A63A0"/>
                </a:solidFill>
                <a:latin typeface="+mn-lt"/>
              </a:rPr>
              <a:t>technique</a:t>
            </a:r>
            <a:r>
              <a:rPr lang="es-ES" sz="1600" dirty="0">
                <a:solidFill>
                  <a:srgbClr val="1A63A0"/>
                </a:solidFill>
                <a:latin typeface="+mn-lt"/>
              </a:rPr>
              <a:t>:</a:t>
            </a:r>
            <a:endParaRPr lang="es-ES" sz="1600" b="1" dirty="0">
              <a:solidFill>
                <a:srgbClr val="1A63A0"/>
              </a:solidFill>
              <a:latin typeface="+mn-lt"/>
            </a:endParaRPr>
          </a:p>
        </p:txBody>
      </p:sp>
    </p:spTree>
    <p:extLst>
      <p:ext uri="{BB962C8B-B14F-4D97-AF65-F5344CB8AC3E}">
        <p14:creationId xmlns:p14="http://schemas.microsoft.com/office/powerpoint/2010/main" val="39599978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97" name="Google Shape;97;p1" descr="Image result for CSIC logo"/>
          <p:cNvPicPr preferRelativeResize="0"/>
          <p:nvPr/>
        </p:nvPicPr>
        <p:blipFill rotWithShape="1">
          <a:blip r:embed="rId3">
            <a:alphaModFix/>
          </a:blip>
          <a:srcRect/>
          <a:stretch/>
        </p:blipFill>
        <p:spPr>
          <a:xfrm>
            <a:off x="1614237" y="6003643"/>
            <a:ext cx="560077" cy="777564"/>
          </a:xfrm>
          <a:prstGeom prst="rect">
            <a:avLst/>
          </a:prstGeom>
          <a:noFill/>
          <a:ln>
            <a:noFill/>
          </a:ln>
        </p:spPr>
      </p:pic>
      <p:pic>
        <p:nvPicPr>
          <p:cNvPr id="98" name="Google Shape;98;p1"/>
          <p:cNvPicPr preferRelativeResize="0"/>
          <p:nvPr/>
        </p:nvPicPr>
        <p:blipFill rotWithShape="1">
          <a:blip r:embed="rId4">
            <a:alphaModFix/>
          </a:blip>
          <a:srcRect/>
          <a:stretch/>
        </p:blipFill>
        <p:spPr>
          <a:xfrm>
            <a:off x="2328759" y="6003644"/>
            <a:ext cx="566896" cy="749185"/>
          </a:xfrm>
          <a:prstGeom prst="rect">
            <a:avLst/>
          </a:prstGeom>
          <a:noFill/>
          <a:ln>
            <a:noFill/>
          </a:ln>
        </p:spPr>
      </p:pic>
      <p:pic>
        <p:nvPicPr>
          <p:cNvPr id="11" name="Google Shape;185;p33"/>
          <p:cNvPicPr preferRelativeResize="0"/>
          <p:nvPr/>
        </p:nvPicPr>
        <p:blipFill rotWithShape="1">
          <a:blip r:embed="rId5">
            <a:alphaModFix/>
          </a:blip>
          <a:srcRect l="5644" t="15350" r="10101" b="12851"/>
          <a:stretch/>
        </p:blipFill>
        <p:spPr>
          <a:xfrm>
            <a:off x="9369779" y="6130178"/>
            <a:ext cx="1086377" cy="622650"/>
          </a:xfrm>
          <a:prstGeom prst="rect">
            <a:avLst/>
          </a:prstGeom>
          <a:noFill/>
          <a:ln>
            <a:noFill/>
          </a:ln>
        </p:spPr>
      </p:pic>
      <p:sp>
        <p:nvSpPr>
          <p:cNvPr id="9" name="TextBox 8">
            <a:extLst>
              <a:ext uri="{FF2B5EF4-FFF2-40B4-BE49-F238E27FC236}">
                <a16:creationId xmlns:a16="http://schemas.microsoft.com/office/drawing/2014/main" id="{92AC5E2C-7140-3554-DE36-F82E970E9DD4}"/>
              </a:ext>
            </a:extLst>
          </p:cNvPr>
          <p:cNvSpPr txBox="1"/>
          <p:nvPr/>
        </p:nvSpPr>
        <p:spPr>
          <a:xfrm>
            <a:off x="1524001" y="81682"/>
            <a:ext cx="8932155"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4000" dirty="0">
                <a:solidFill>
                  <a:srgbClr val="4D799D"/>
                </a:solidFill>
                <a:effectLst>
                  <a:outerShdw blurRad="50800" dist="38100" dir="2700000" algn="tl" rotWithShape="0">
                    <a:prstClr val="black">
                      <a:alpha val="40000"/>
                    </a:prstClr>
                  </a:outerShdw>
                </a:effectLst>
                <a:latin typeface="Roboto" panose="02000000000000000000" pitchFamily="2" charset="0"/>
              </a:rPr>
              <a:t>Outline</a:t>
            </a:r>
          </a:p>
          <a:p>
            <a:pPr marL="285750" indent="-285750">
              <a:lnSpc>
                <a:spcPct val="200000"/>
              </a:lnSpc>
              <a:buFont typeface="Arial" panose="020B0604020202020204" pitchFamily="34" charset="0"/>
              <a:buChar char="•"/>
            </a:pPr>
            <a:r>
              <a:rPr lang="es-ES" sz="2000" dirty="0">
                <a:solidFill>
                  <a:schemeClr val="bg1">
                    <a:lumMod val="85000"/>
                  </a:schemeClr>
                </a:solidFill>
                <a:latin typeface="Arial" panose="020B0604020202020204" pitchFamily="34" charset="0"/>
                <a:cs typeface="Arial" panose="020B0604020202020204" pitchFamily="34" charset="0"/>
              </a:rPr>
              <a:t>Heavy </a:t>
            </a:r>
            <a:r>
              <a:rPr lang="es-ES" sz="2000" dirty="0" err="1">
                <a:solidFill>
                  <a:schemeClr val="bg1">
                    <a:lumMod val="85000"/>
                  </a:schemeClr>
                </a:solidFill>
                <a:latin typeface="Arial" panose="020B0604020202020204" pitchFamily="34" charset="0"/>
                <a:cs typeface="Arial" panose="020B0604020202020204" pitchFamily="34" charset="0"/>
              </a:rPr>
              <a:t>elements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nucleosynthesis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How</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stars</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make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gold</a:t>
            </a:r>
            <a:r>
              <a:rPr lang="es-ES" sz="2000" dirty="0">
                <a:solidFill>
                  <a:schemeClr val="bg1">
                    <a:lumMod val="85000"/>
                  </a:schemeClr>
                </a:solidFill>
                <a:latin typeface="Arial" panose="020B0604020202020204" pitchFamily="34" charset="0"/>
                <a:cs typeface="Arial" panose="020B0604020202020204" pitchFamily="34" charset="0"/>
              </a:rPr>
              <a:t> (r-</a:t>
            </a:r>
            <a:r>
              <a:rPr lang="es-ES" sz="2000" dirty="0" err="1">
                <a:solidFill>
                  <a:schemeClr val="bg1">
                    <a:lumMod val="85000"/>
                  </a:schemeClr>
                </a:solidFill>
                <a:latin typeface="Arial" panose="020B0604020202020204" pitchFamily="34" charset="0"/>
                <a:cs typeface="Arial" panose="020B0604020202020204" pitchFamily="34" charset="0"/>
              </a:rPr>
              <a:t>process</a:t>
            </a:r>
            <a:r>
              <a:rPr lang="es-ES" sz="2000" dirty="0">
                <a:solidFill>
                  <a:schemeClr val="bg1">
                    <a:lumMod val="85000"/>
                  </a:schemeClr>
                </a:solidFill>
                <a:latin typeface="Arial" panose="020B0604020202020204" pitchFamily="34" charset="0"/>
                <a:cs typeface="Arial" panose="020B0604020202020204" pitchFamily="34" charset="0"/>
              </a:rPr>
              <a:t>) and lead (s-</a:t>
            </a:r>
            <a:r>
              <a:rPr lang="es-ES" sz="2000" dirty="0" err="1">
                <a:solidFill>
                  <a:schemeClr val="bg1">
                    <a:lumMod val="85000"/>
                  </a:schemeClr>
                </a:solidFill>
                <a:latin typeface="Arial" panose="020B0604020202020204" pitchFamily="34" charset="0"/>
                <a:cs typeface="Arial" panose="020B0604020202020204" pitchFamily="34" charset="0"/>
              </a:rPr>
              <a:t>process</a:t>
            </a:r>
            <a:r>
              <a:rPr lang="es-ES" sz="2000" dirty="0">
                <a:solidFill>
                  <a:schemeClr val="bg1">
                    <a:lumMod val="85000"/>
                  </a:schemeClr>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Neutron</a:t>
            </a:r>
            <a:r>
              <a:rPr lang="es-ES" sz="2000" dirty="0">
                <a:solidFill>
                  <a:schemeClr val="bg1">
                    <a:lumMod val="85000"/>
                  </a:schemeClr>
                </a:solidFill>
                <a:latin typeface="Arial" panose="020B0604020202020204" pitchFamily="34" charset="0"/>
                <a:cs typeface="Arial" panose="020B0604020202020204" pitchFamily="34" charset="0"/>
              </a:rPr>
              <a:t>-capture </a:t>
            </a:r>
            <a:r>
              <a:rPr lang="es-ES" sz="2000" dirty="0" err="1">
                <a:solidFill>
                  <a:schemeClr val="bg1">
                    <a:lumMod val="85000"/>
                  </a:schemeClr>
                </a:solidFill>
                <a:latin typeface="Arial" panose="020B0604020202020204" pitchFamily="34" charset="0"/>
                <a:cs typeface="Arial" panose="020B0604020202020204" pitchFamily="34" charset="0"/>
              </a:rPr>
              <a:t>experiments</a:t>
            </a:r>
            <a:r>
              <a:rPr lang="es-ES" sz="2000" dirty="0">
                <a:solidFill>
                  <a:schemeClr val="bg1">
                    <a:lumMod val="85000"/>
                  </a:schemeClr>
                </a:solidFill>
                <a:latin typeface="Arial" panose="020B0604020202020204" pitchFamily="34" charset="0"/>
                <a:cs typeface="Arial" panose="020B0604020202020204" pitchFamily="34" charset="0"/>
              </a:rPr>
              <a:t> at CERN </a:t>
            </a:r>
            <a:r>
              <a:rPr lang="es-ES" sz="2000" dirty="0" err="1">
                <a:solidFill>
                  <a:schemeClr val="bg1">
                    <a:lumMod val="85000"/>
                  </a:schemeClr>
                </a:solidFill>
                <a:latin typeface="Arial" panose="020B0604020202020204" pitchFamily="34" charset="0"/>
                <a:cs typeface="Arial" panose="020B0604020202020204" pitchFamily="34" charset="0"/>
              </a:rPr>
              <a:t>n_TOF</a:t>
            </a:r>
            <a:r>
              <a:rPr lang="es-ES" sz="2000" dirty="0">
                <a:solidFill>
                  <a:schemeClr val="bg1">
                    <a:lumMod val="85000"/>
                  </a:schemeClr>
                </a:solidFill>
                <a:latin typeface="Arial" panose="020B0604020202020204" pitchFamily="34" charset="0"/>
                <a:cs typeface="Arial" panose="020B0604020202020204" pitchFamily="34" charset="0"/>
              </a:rPr>
              <a:t>: Red-</a:t>
            </a:r>
            <a:r>
              <a:rPr lang="es-ES" sz="2000" dirty="0" err="1">
                <a:solidFill>
                  <a:schemeClr val="bg1">
                    <a:lumMod val="85000"/>
                  </a:schemeClr>
                </a:solidFill>
                <a:latin typeface="Arial" panose="020B0604020202020204" pitchFamily="34" charset="0"/>
                <a:cs typeface="Arial" panose="020B0604020202020204" pitchFamily="34" charset="0"/>
              </a:rPr>
              <a:t>Giant</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stars</a:t>
            </a:r>
            <a:r>
              <a:rPr lang="es-ES" sz="2000" dirty="0">
                <a:solidFill>
                  <a:schemeClr val="bg1">
                    <a:lumMod val="85000"/>
                  </a:schemeClr>
                </a:solidFill>
                <a:latin typeface="Arial" panose="020B0604020202020204" pitchFamily="34" charset="0"/>
                <a:cs typeface="Arial" panose="020B0604020202020204" pitchFamily="34" charset="0"/>
              </a:rPr>
              <a:t> in </a:t>
            </a:r>
            <a:r>
              <a:rPr lang="es-ES" sz="2000" dirty="0" err="1">
                <a:solidFill>
                  <a:schemeClr val="bg1">
                    <a:lumMod val="85000"/>
                  </a:schemeClr>
                </a:solidFill>
                <a:latin typeface="Arial" panose="020B0604020202020204" pitchFamily="34" charset="0"/>
                <a:cs typeface="Arial" panose="020B0604020202020204" pitchFamily="34" charset="0"/>
              </a:rPr>
              <a:t>the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lab</a:t>
            </a:r>
            <a:endParaRPr lang="es-ES" sz="2000" dirty="0">
              <a:solidFill>
                <a:schemeClr val="bg1">
                  <a:lumMod val="85000"/>
                </a:schemeClr>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Enhancing</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detection</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sensitivity</a:t>
            </a:r>
            <a:r>
              <a:rPr lang="es-ES" sz="2000" dirty="0">
                <a:solidFill>
                  <a:schemeClr val="bg1">
                    <a:lumMod val="85000"/>
                  </a:schemeClr>
                </a:solidFill>
                <a:latin typeface="Arial" panose="020B0604020202020204" pitchFamily="34" charset="0"/>
                <a:cs typeface="Arial" panose="020B0604020202020204" pitchFamily="34" charset="0"/>
              </a:rPr>
              <a:t> in </a:t>
            </a:r>
            <a:r>
              <a:rPr lang="es-ES" sz="2000" dirty="0" err="1">
                <a:solidFill>
                  <a:schemeClr val="bg1">
                    <a:lumMod val="85000"/>
                  </a:schemeClr>
                </a:solidFill>
                <a:latin typeface="Arial" panose="020B0604020202020204" pitchFamily="34" charset="0"/>
                <a:cs typeface="Arial" panose="020B0604020202020204" pitchFamily="34" charset="0"/>
              </a:rPr>
              <a:t>neutron</a:t>
            </a:r>
            <a:r>
              <a:rPr lang="es-ES" sz="2000" dirty="0">
                <a:solidFill>
                  <a:schemeClr val="bg1">
                    <a:lumMod val="85000"/>
                  </a:schemeClr>
                </a:solidFill>
                <a:latin typeface="Arial" panose="020B0604020202020204" pitchFamily="34" charset="0"/>
                <a:cs typeface="Arial" panose="020B0604020202020204" pitchFamily="34" charset="0"/>
              </a:rPr>
              <a:t> capture TOF </a:t>
            </a:r>
            <a:r>
              <a:rPr lang="es-ES" sz="2000" dirty="0" err="1">
                <a:solidFill>
                  <a:schemeClr val="bg1">
                    <a:lumMod val="85000"/>
                  </a:schemeClr>
                </a:solidFill>
                <a:latin typeface="Arial" panose="020B0604020202020204" pitchFamily="34" charset="0"/>
                <a:cs typeface="Arial" panose="020B0604020202020204" pitchFamily="34" charset="0"/>
              </a:rPr>
              <a:t>experiments</a:t>
            </a:r>
            <a:endParaRPr lang="es-ES" sz="2000" dirty="0">
              <a:solidFill>
                <a:schemeClr val="bg1">
                  <a:lumMod val="85000"/>
                </a:schemeClr>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Beyond</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the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limits</a:t>
            </a:r>
            <a:r>
              <a:rPr lang="es-ES" sz="2000" dirty="0">
                <a:solidFill>
                  <a:srgbClr val="4D799D"/>
                </a:solidFill>
                <a:latin typeface="Arial" panose="020B0604020202020204" pitchFamily="34" charset="0"/>
                <a:cs typeface="Arial" panose="020B0604020202020204" pitchFamily="34" charset="0"/>
              </a:rPr>
              <a:t>: r-</a:t>
            </a:r>
            <a:r>
              <a:rPr lang="es-ES" sz="2000" dirty="0" err="1">
                <a:solidFill>
                  <a:srgbClr val="4D799D"/>
                </a:solidFill>
                <a:latin typeface="Arial" panose="020B0604020202020204" pitchFamily="34" charset="0"/>
                <a:cs typeface="Arial" panose="020B0604020202020204" pitchFamily="34" charset="0"/>
              </a:rPr>
              <a:t>process</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neutron-reactions</a:t>
            </a:r>
            <a:r>
              <a:rPr lang="es-ES" sz="2000" dirty="0">
                <a:solidFill>
                  <a:srgbClr val="4D799D"/>
                </a:solidFill>
                <a:latin typeface="Arial" panose="020B0604020202020204" pitchFamily="34" charset="0"/>
                <a:cs typeface="Arial" panose="020B0604020202020204" pitchFamily="34" charset="0"/>
              </a:rPr>
              <a:t> in </a:t>
            </a:r>
            <a:r>
              <a:rPr lang="es-ES" sz="2000" dirty="0" err="1">
                <a:solidFill>
                  <a:srgbClr val="4D799D"/>
                </a:solidFill>
                <a:latin typeface="Arial" panose="020B0604020202020204" pitchFamily="34" charset="0"/>
                <a:cs typeface="Arial" panose="020B0604020202020204" pitchFamily="34" charset="0"/>
              </a:rPr>
              <a:t>the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lab</a:t>
            </a:r>
            <a:r>
              <a:rPr lang="es-ES" sz="2000" dirty="0">
                <a:solidFill>
                  <a:srgbClr val="4D799D"/>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From</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stars</a:t>
            </a:r>
            <a:r>
              <a:rPr lang="es-ES" sz="2000" dirty="0">
                <a:solidFill>
                  <a:schemeClr val="bg1">
                    <a:lumMod val="85000"/>
                  </a:schemeClr>
                </a:solidFill>
                <a:latin typeface="Arial" panose="020B0604020202020204" pitchFamily="34" charset="0"/>
                <a:cs typeface="Arial" panose="020B0604020202020204" pitchFamily="34" charset="0"/>
              </a:rPr>
              <a:t> to </a:t>
            </a:r>
            <a:r>
              <a:rPr lang="es-ES" sz="2000" dirty="0" err="1">
                <a:solidFill>
                  <a:schemeClr val="bg1">
                    <a:lumMod val="85000"/>
                  </a:schemeClr>
                </a:solidFill>
                <a:latin typeface="Arial" panose="020B0604020202020204" pitchFamily="34" charset="0"/>
                <a:cs typeface="Arial" panose="020B0604020202020204" pitchFamily="34" charset="0"/>
              </a:rPr>
              <a:t>tumors</a:t>
            </a:r>
            <a:r>
              <a:rPr lang="es-ES" sz="2000" dirty="0">
                <a:solidFill>
                  <a:schemeClr val="bg1">
                    <a:lumMod val="85000"/>
                  </a:schemeClr>
                </a:solidFill>
                <a:latin typeface="Arial" panose="020B0604020202020204" pitchFamily="34" charset="0"/>
                <a:cs typeface="Arial" panose="020B0604020202020204" pitchFamily="34" charset="0"/>
              </a:rPr>
              <a:t>: ion-</a:t>
            </a:r>
            <a:r>
              <a:rPr lang="es-ES" sz="2000" dirty="0" err="1">
                <a:solidFill>
                  <a:schemeClr val="bg1">
                    <a:lumMod val="85000"/>
                  </a:schemeClr>
                </a:solidFill>
                <a:latin typeface="Arial" panose="020B0604020202020204" pitchFamily="34" charset="0"/>
                <a:cs typeface="Arial" panose="020B0604020202020204" pitchFamily="34" charset="0"/>
              </a:rPr>
              <a:t>range</a:t>
            </a:r>
            <a:r>
              <a:rPr lang="es-ES" sz="2000" dirty="0">
                <a:solidFill>
                  <a:schemeClr val="bg1">
                    <a:lumMod val="85000"/>
                  </a:schemeClr>
                </a:solidFill>
                <a:latin typeface="Arial" panose="020B0604020202020204" pitchFamily="34" charset="0"/>
                <a:cs typeface="Arial" panose="020B0604020202020204" pitchFamily="34" charset="0"/>
              </a:rPr>
              <a:t> &amp; </a:t>
            </a:r>
            <a:r>
              <a:rPr lang="es-ES" sz="2000" dirty="0" err="1">
                <a:solidFill>
                  <a:schemeClr val="bg1">
                    <a:lumMod val="85000"/>
                  </a:schemeClr>
                </a:solidFill>
                <a:latin typeface="Arial" panose="020B0604020202020204" pitchFamily="34" charset="0"/>
                <a:cs typeface="Arial" panose="020B0604020202020204" pitchFamily="34" charset="0"/>
              </a:rPr>
              <a:t>dose</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monitoring</a:t>
            </a:r>
            <a:r>
              <a:rPr lang="es-ES" sz="2000" dirty="0">
                <a:solidFill>
                  <a:schemeClr val="bg1">
                    <a:lumMod val="85000"/>
                  </a:schemeClr>
                </a:solidFill>
                <a:latin typeface="Arial" panose="020B0604020202020204" pitchFamily="34" charset="0"/>
                <a:cs typeface="Arial" panose="020B0604020202020204" pitchFamily="34" charset="0"/>
              </a:rPr>
              <a:t> in </a:t>
            </a:r>
            <a:r>
              <a:rPr lang="es-ES" sz="2000" dirty="0" err="1">
                <a:solidFill>
                  <a:schemeClr val="bg1">
                    <a:lumMod val="85000"/>
                  </a:schemeClr>
                </a:solidFill>
                <a:latin typeface="Arial" panose="020B0604020202020204" pitchFamily="34" charset="0"/>
                <a:cs typeface="Arial" panose="020B0604020202020204" pitchFamily="34" charset="0"/>
              </a:rPr>
              <a:t>hadron</a:t>
            </a:r>
            <a:r>
              <a:rPr lang="es-ES" sz="2000" dirty="0">
                <a:solidFill>
                  <a:schemeClr val="bg1">
                    <a:lumMod val="85000"/>
                  </a:schemeClr>
                </a:solidFill>
                <a:latin typeface="Arial" panose="020B0604020202020204" pitchFamily="34" charset="0"/>
                <a:cs typeface="Arial" panose="020B0604020202020204" pitchFamily="34" charset="0"/>
              </a:rPr>
              <a:t> </a:t>
            </a:r>
            <a:r>
              <a:rPr lang="es-ES" sz="2000" dirty="0" err="1">
                <a:solidFill>
                  <a:schemeClr val="bg1">
                    <a:lumMod val="85000"/>
                  </a:schemeClr>
                </a:solidFill>
                <a:latin typeface="Arial" panose="020B0604020202020204" pitchFamily="34" charset="0"/>
                <a:cs typeface="Arial" panose="020B0604020202020204" pitchFamily="34" charset="0"/>
              </a:rPr>
              <a:t>therapy</a:t>
            </a:r>
            <a:endParaRPr lang="es-ES" sz="2000" dirty="0">
              <a:solidFill>
                <a:schemeClr val="bg1">
                  <a:lumMod val="85000"/>
                </a:schemeClr>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chemeClr val="bg1">
                    <a:lumMod val="85000"/>
                  </a:schemeClr>
                </a:solidFill>
                <a:latin typeface="Arial" panose="020B0604020202020204" pitchFamily="34" charset="0"/>
                <a:cs typeface="Arial" panose="020B0604020202020204" pitchFamily="34" charset="0"/>
              </a:rPr>
              <a:t>Summary</a:t>
            </a:r>
            <a:r>
              <a:rPr lang="es-ES" sz="2000" dirty="0">
                <a:solidFill>
                  <a:schemeClr val="bg1">
                    <a:lumMod val="85000"/>
                  </a:schemeClr>
                </a:solidFill>
                <a:latin typeface="Arial" panose="020B0604020202020204" pitchFamily="34" charset="0"/>
                <a:cs typeface="Arial" panose="020B0604020202020204" pitchFamily="34" charset="0"/>
              </a:rPr>
              <a:t> &amp; Outlook</a:t>
            </a:r>
          </a:p>
          <a:p>
            <a:endParaRPr lang="en-GB" sz="40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18810133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Shape 357"/>
        <p:cNvGrpSpPr/>
        <p:nvPr/>
      </p:nvGrpSpPr>
      <p:grpSpPr>
        <a:xfrm>
          <a:off x="0" y="0"/>
          <a:ext cx="0" cy="0"/>
          <a:chOff x="0" y="0"/>
          <a:chExt cx="0" cy="0"/>
        </a:xfrm>
      </p:grpSpPr>
      <p:grpSp>
        <p:nvGrpSpPr>
          <p:cNvPr id="6" name="Group 5"/>
          <p:cNvGrpSpPr/>
          <p:nvPr/>
        </p:nvGrpSpPr>
        <p:grpSpPr>
          <a:xfrm>
            <a:off x="3808209" y="4183616"/>
            <a:ext cx="5678348" cy="1661687"/>
            <a:chOff x="3808209" y="4183616"/>
            <a:chExt cx="5678348" cy="1661687"/>
          </a:xfrm>
        </p:grpSpPr>
        <p:sp>
          <p:nvSpPr>
            <p:cNvPr id="17" name="Right Arrow 16"/>
            <p:cNvSpPr/>
            <p:nvPr/>
          </p:nvSpPr>
          <p:spPr>
            <a:xfrm>
              <a:off x="3808209" y="4183616"/>
              <a:ext cx="5678348" cy="1661687"/>
            </a:xfrm>
            <a:prstGeom prst="rightArrow">
              <a:avLst/>
            </a:prstGeom>
            <a:solidFill>
              <a:schemeClr val="bg1"/>
            </a:solidFill>
            <a:ln w="127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2400"/>
            </a:p>
          </p:txBody>
        </p:sp>
        <p:grpSp>
          <p:nvGrpSpPr>
            <p:cNvPr id="3" name="Group 2"/>
            <p:cNvGrpSpPr/>
            <p:nvPr/>
          </p:nvGrpSpPr>
          <p:grpSpPr>
            <a:xfrm>
              <a:off x="3834782" y="4648517"/>
              <a:ext cx="5493455" cy="626347"/>
              <a:chOff x="3834782" y="4648517"/>
              <a:chExt cx="5493455" cy="626347"/>
            </a:xfrm>
          </p:grpSpPr>
          <p:grpSp>
            <p:nvGrpSpPr>
              <p:cNvPr id="53" name="Group 52"/>
              <p:cNvGrpSpPr/>
              <p:nvPr/>
            </p:nvGrpSpPr>
            <p:grpSpPr>
              <a:xfrm>
                <a:off x="3834782" y="4648517"/>
                <a:ext cx="4533593" cy="234840"/>
                <a:chOff x="4370578" y="5292771"/>
                <a:chExt cx="3661984" cy="185390"/>
              </a:xfrm>
              <a:solidFill>
                <a:schemeClr val="bg1"/>
              </a:solidFill>
            </p:grpSpPr>
            <p:sp>
              <p:nvSpPr>
                <p:cNvPr id="58" name="TextBox 57"/>
                <p:cNvSpPr txBox="1"/>
                <p:nvPr/>
              </p:nvSpPr>
              <p:spPr bwMode="auto">
                <a:xfrm>
                  <a:off x="4370578" y="5297155"/>
                  <a:ext cx="465667" cy="178482"/>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151</a:t>
                  </a:r>
                  <a:r>
                    <a:rPr lang="es-ES" sz="1600" b="1" dirty="0">
                      <a:solidFill>
                        <a:srgbClr val="0000FF"/>
                      </a:solidFill>
                      <a:latin typeface="+mn-lt"/>
                    </a:rPr>
                    <a:t>Sm</a:t>
                  </a:r>
                </a:p>
              </p:txBody>
            </p:sp>
            <p:sp>
              <p:nvSpPr>
                <p:cNvPr id="59" name="TextBox 58"/>
                <p:cNvSpPr txBox="1"/>
                <p:nvPr/>
              </p:nvSpPr>
              <p:spPr bwMode="auto">
                <a:xfrm>
                  <a:off x="4959462" y="5297134"/>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93</a:t>
                  </a:r>
                  <a:r>
                    <a:rPr lang="es-ES" sz="1600" b="1" dirty="0">
                      <a:solidFill>
                        <a:srgbClr val="0000FF"/>
                      </a:solidFill>
                      <a:latin typeface="+mn-lt"/>
                    </a:rPr>
                    <a:t>Zr</a:t>
                  </a:r>
                </a:p>
              </p:txBody>
            </p:sp>
            <p:sp>
              <p:nvSpPr>
                <p:cNvPr id="60" name="TextBox 59"/>
                <p:cNvSpPr txBox="1"/>
                <p:nvPr/>
              </p:nvSpPr>
              <p:spPr bwMode="auto">
                <a:xfrm>
                  <a:off x="5456179" y="5294723"/>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63</a:t>
                  </a:r>
                  <a:r>
                    <a:rPr lang="es-ES" sz="1600" b="1" dirty="0">
                      <a:solidFill>
                        <a:srgbClr val="0000FF"/>
                      </a:solidFill>
                      <a:latin typeface="+mn-lt"/>
                    </a:rPr>
                    <a:t>Ni</a:t>
                  </a:r>
                </a:p>
              </p:txBody>
            </p:sp>
            <p:sp>
              <p:nvSpPr>
                <p:cNvPr id="61" name="TextBox 60"/>
                <p:cNvSpPr txBox="1"/>
                <p:nvPr/>
              </p:nvSpPr>
              <p:spPr bwMode="auto">
                <a:xfrm>
                  <a:off x="5962179" y="5299678"/>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171</a:t>
                  </a:r>
                  <a:r>
                    <a:rPr lang="es-ES" sz="1600" b="1" dirty="0">
                      <a:solidFill>
                        <a:srgbClr val="0000FF"/>
                      </a:solidFill>
                      <a:latin typeface="+mn-lt"/>
                    </a:rPr>
                    <a:t>Tm</a:t>
                  </a:r>
                </a:p>
              </p:txBody>
            </p:sp>
            <p:sp>
              <p:nvSpPr>
                <p:cNvPr id="62" name="TextBox 61"/>
                <p:cNvSpPr txBox="1"/>
                <p:nvPr/>
              </p:nvSpPr>
              <p:spPr bwMode="auto">
                <a:xfrm>
                  <a:off x="6510096" y="5299677"/>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204</a:t>
                  </a:r>
                  <a:r>
                    <a:rPr lang="es-ES" sz="1600" b="1" dirty="0">
                      <a:solidFill>
                        <a:srgbClr val="0000FF"/>
                      </a:solidFill>
                      <a:latin typeface="+mn-lt"/>
                    </a:rPr>
                    <a:t>Tl</a:t>
                  </a:r>
                </a:p>
              </p:txBody>
            </p:sp>
            <p:sp>
              <p:nvSpPr>
                <p:cNvPr id="63" name="TextBox 62"/>
                <p:cNvSpPr txBox="1"/>
                <p:nvPr/>
              </p:nvSpPr>
              <p:spPr bwMode="auto">
                <a:xfrm>
                  <a:off x="7069244" y="5294722"/>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94</a:t>
                  </a:r>
                  <a:r>
                    <a:rPr lang="es-ES" sz="1600" b="1" dirty="0">
                      <a:solidFill>
                        <a:srgbClr val="0000FF"/>
                      </a:solidFill>
                      <a:latin typeface="+mn-lt"/>
                    </a:rPr>
                    <a:t>Nb</a:t>
                  </a:r>
                </a:p>
              </p:txBody>
            </p:sp>
            <p:sp>
              <p:nvSpPr>
                <p:cNvPr id="64" name="TextBox 63"/>
                <p:cNvSpPr txBox="1"/>
                <p:nvPr/>
              </p:nvSpPr>
              <p:spPr bwMode="auto">
                <a:xfrm>
                  <a:off x="7566895" y="5292771"/>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79</a:t>
                  </a:r>
                  <a:r>
                    <a:rPr lang="es-ES" sz="1600" b="1" dirty="0">
                      <a:solidFill>
                        <a:srgbClr val="0000FF"/>
                      </a:solidFill>
                      <a:latin typeface="+mn-lt"/>
                    </a:rPr>
                    <a:t>Se</a:t>
                  </a:r>
                </a:p>
              </p:txBody>
            </p:sp>
          </p:grpSp>
          <p:grpSp>
            <p:nvGrpSpPr>
              <p:cNvPr id="54" name="Group 53"/>
              <p:cNvGrpSpPr/>
              <p:nvPr/>
            </p:nvGrpSpPr>
            <p:grpSpPr>
              <a:xfrm>
                <a:off x="3858548" y="4907466"/>
                <a:ext cx="5469689" cy="367398"/>
                <a:chOff x="4389775" y="5497193"/>
                <a:chExt cx="4418110" cy="290035"/>
              </a:xfrm>
            </p:grpSpPr>
            <p:sp>
              <p:nvSpPr>
                <p:cNvPr id="55" name="TextBox 54"/>
                <p:cNvSpPr txBox="1"/>
                <p:nvPr/>
              </p:nvSpPr>
              <p:spPr bwMode="auto">
                <a:xfrm>
                  <a:off x="5856733" y="5497193"/>
                  <a:ext cx="647979" cy="290035"/>
                </a:xfrm>
                <a:prstGeom prst="rect">
                  <a:avLst/>
                </a:prstGeom>
                <a:noFill/>
                <a:ln w="9525">
                  <a:noFill/>
                  <a:miter lim="800000"/>
                  <a:headEnd/>
                  <a:tailEnd/>
                </a:ln>
              </p:spPr>
              <p:txBody>
                <a:bodyPr wrap="square" rtlCol="0">
                  <a:spAutoFit/>
                </a:bodyPr>
                <a:lstStyle/>
                <a:p>
                  <a:r>
                    <a:rPr lang="es-ES" sz="2000" dirty="0">
                      <a:solidFill>
                        <a:schemeClr val="bg1">
                          <a:lumMod val="50000"/>
                        </a:schemeClr>
                      </a:solidFill>
                      <a:latin typeface="+mn-lt"/>
                    </a:rPr>
                    <a:t>Time</a:t>
                  </a:r>
                </a:p>
              </p:txBody>
            </p:sp>
            <p:sp>
              <p:nvSpPr>
                <p:cNvPr id="56" name="TextBox 55"/>
                <p:cNvSpPr txBox="1"/>
                <p:nvPr/>
              </p:nvSpPr>
              <p:spPr bwMode="auto">
                <a:xfrm>
                  <a:off x="4389775" y="5536418"/>
                  <a:ext cx="1957290" cy="245413"/>
                </a:xfrm>
                <a:prstGeom prst="rect">
                  <a:avLst/>
                </a:prstGeom>
                <a:noFill/>
                <a:ln w="9525">
                  <a:noFill/>
                  <a:miter lim="800000"/>
                  <a:headEnd/>
                  <a:tailEnd/>
                </a:ln>
              </p:spPr>
              <p:txBody>
                <a:bodyPr wrap="square" rtlCol="0">
                  <a:spAutoFit/>
                </a:bodyPr>
                <a:lstStyle/>
                <a:p>
                  <a:r>
                    <a:rPr lang="es-ES" sz="1600" dirty="0">
                      <a:solidFill>
                        <a:schemeClr val="bg1">
                          <a:lumMod val="50000"/>
                        </a:schemeClr>
                      </a:solidFill>
                      <a:latin typeface="+mn-lt"/>
                    </a:rPr>
                    <a:t>2001</a:t>
                  </a:r>
                </a:p>
              </p:txBody>
            </p:sp>
            <p:sp>
              <p:nvSpPr>
                <p:cNvPr id="57" name="TextBox 56"/>
                <p:cNvSpPr txBox="1"/>
                <p:nvPr/>
              </p:nvSpPr>
              <p:spPr bwMode="auto">
                <a:xfrm>
                  <a:off x="8002308" y="5528583"/>
                  <a:ext cx="805577" cy="245413"/>
                </a:xfrm>
                <a:prstGeom prst="rect">
                  <a:avLst/>
                </a:prstGeom>
                <a:noFill/>
                <a:ln w="9525">
                  <a:noFill/>
                  <a:miter lim="800000"/>
                  <a:headEnd/>
                  <a:tailEnd/>
                </a:ln>
              </p:spPr>
              <p:txBody>
                <a:bodyPr wrap="square" rtlCol="0">
                  <a:spAutoFit/>
                </a:bodyPr>
                <a:lstStyle/>
                <a:p>
                  <a:r>
                    <a:rPr lang="es-ES" sz="1600" dirty="0">
                      <a:solidFill>
                        <a:schemeClr val="bg1">
                          <a:lumMod val="50000"/>
                        </a:schemeClr>
                      </a:solidFill>
                      <a:latin typeface="+mn-lt"/>
                    </a:rPr>
                    <a:t>2025</a:t>
                  </a:r>
                </a:p>
              </p:txBody>
            </p:sp>
          </p:grpSp>
        </p:grpSp>
      </p:grpSp>
      <p:sp>
        <p:nvSpPr>
          <p:cNvPr id="88" name="TextBox 87">
            <a:extLst>
              <a:ext uri="{FF2B5EF4-FFF2-40B4-BE49-F238E27FC236}">
                <a16:creationId xmlns:a16="http://schemas.microsoft.com/office/drawing/2014/main" id="{92AC5E2C-7140-3554-DE36-F82E970E9DD4}"/>
              </a:ext>
            </a:extLst>
          </p:cNvPr>
          <p:cNvSpPr txBox="1"/>
          <p:nvPr/>
        </p:nvSpPr>
        <p:spPr>
          <a:xfrm>
            <a:off x="76200" y="1"/>
            <a:ext cx="11382305" cy="7620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Limits in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2800"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 on radioactive samples: s-process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branchings</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4" name="TextBox 3"/>
          <p:cNvSpPr txBox="1"/>
          <p:nvPr/>
        </p:nvSpPr>
        <p:spPr bwMode="auto">
          <a:xfrm>
            <a:off x="3745250" y="5417062"/>
            <a:ext cx="2213661" cy="1323439"/>
          </a:xfrm>
          <a:prstGeom prst="rect">
            <a:avLst/>
          </a:prstGeom>
          <a:noFill/>
          <a:ln w="9525">
            <a:noFill/>
            <a:miter lim="800000"/>
            <a:headEnd/>
            <a:tailEnd/>
          </a:ln>
        </p:spPr>
        <p:txBody>
          <a:bodyPr wrap="square" rtlCol="0">
            <a:spAutoFit/>
          </a:bodyPr>
          <a:lstStyle/>
          <a:p>
            <a:r>
              <a:rPr lang="es-ES" sz="1600" b="1" baseline="30000" dirty="0">
                <a:solidFill>
                  <a:srgbClr val="0000FF"/>
                </a:solidFill>
                <a:latin typeface="+mn-lt"/>
              </a:rPr>
              <a:t>151</a:t>
            </a:r>
            <a:r>
              <a:rPr lang="es-ES" sz="1600" b="1" dirty="0">
                <a:solidFill>
                  <a:srgbClr val="0000FF"/>
                </a:solidFill>
                <a:latin typeface="+mn-lt"/>
              </a:rPr>
              <a:t>Sm</a:t>
            </a:r>
          </a:p>
          <a:p>
            <a:r>
              <a:rPr lang="es-ES" sz="1600" dirty="0">
                <a:solidFill>
                  <a:srgbClr val="0070C0"/>
                </a:solidFill>
                <a:latin typeface="+mn-lt"/>
              </a:rPr>
              <a:t>m = 200 mg</a:t>
            </a:r>
          </a:p>
          <a:p>
            <a:r>
              <a:rPr lang="es-ES" sz="1600" dirty="0">
                <a:solidFill>
                  <a:srgbClr val="0070C0"/>
                </a:solidFill>
              </a:rPr>
              <a:t>f = 0.9</a:t>
            </a:r>
            <a:endParaRPr lang="es-ES" sz="1600" dirty="0">
              <a:solidFill>
                <a:srgbClr val="0070C0"/>
              </a:solidFill>
              <a:latin typeface="Symbol" panose="05050102010706020507" pitchFamily="18" charset="2"/>
            </a:endParaRPr>
          </a:p>
          <a:p>
            <a:r>
              <a:rPr lang="es-ES" sz="1600" dirty="0">
                <a:solidFill>
                  <a:srgbClr val="0070C0"/>
                </a:solidFill>
                <a:latin typeface="Symbol" panose="05050102010706020507" pitchFamily="18" charset="2"/>
              </a:rPr>
              <a:t>s</a:t>
            </a:r>
            <a:r>
              <a:rPr lang="es-ES" sz="1600" dirty="0">
                <a:solidFill>
                  <a:srgbClr val="0070C0"/>
                </a:solidFill>
                <a:latin typeface="+mn-lt"/>
              </a:rPr>
              <a:t>=3b at 30keV</a:t>
            </a:r>
          </a:p>
          <a:p>
            <a:endParaRPr lang="es-ES" sz="1600" dirty="0">
              <a:solidFill>
                <a:srgbClr val="0070C0"/>
              </a:solidFill>
              <a:latin typeface="+mn-lt"/>
            </a:endParaRPr>
          </a:p>
        </p:txBody>
      </p:sp>
      <p:sp>
        <p:nvSpPr>
          <p:cNvPr id="112" name="TextBox 111"/>
          <p:cNvSpPr txBox="1"/>
          <p:nvPr/>
        </p:nvSpPr>
        <p:spPr bwMode="auto">
          <a:xfrm>
            <a:off x="7617598" y="5424699"/>
            <a:ext cx="2213661" cy="1241365"/>
          </a:xfrm>
          <a:prstGeom prst="rect">
            <a:avLst/>
          </a:prstGeom>
          <a:noFill/>
          <a:ln w="9525">
            <a:noFill/>
            <a:miter lim="800000"/>
            <a:headEnd/>
            <a:tailEnd/>
          </a:ln>
        </p:spPr>
        <p:txBody>
          <a:bodyPr wrap="square" rtlCol="0">
            <a:spAutoFit/>
          </a:bodyPr>
          <a:lstStyle/>
          <a:p>
            <a:r>
              <a:rPr lang="es-ES" sz="1600" b="1" baseline="30000" dirty="0">
                <a:solidFill>
                  <a:srgbClr val="0000FF"/>
                </a:solidFill>
                <a:latin typeface="+mn-lt"/>
              </a:rPr>
              <a:t>79</a:t>
            </a:r>
            <a:r>
              <a:rPr lang="es-ES" sz="1600" b="1" dirty="0">
                <a:solidFill>
                  <a:srgbClr val="0000FF"/>
                </a:solidFill>
                <a:latin typeface="+mn-lt"/>
              </a:rPr>
              <a:t>Se</a:t>
            </a:r>
          </a:p>
          <a:p>
            <a:r>
              <a:rPr lang="es-ES" sz="1600" dirty="0">
                <a:solidFill>
                  <a:srgbClr val="0070C0"/>
                </a:solidFill>
                <a:latin typeface="+mn-lt"/>
              </a:rPr>
              <a:t>m = 2.7 mg</a:t>
            </a:r>
          </a:p>
          <a:p>
            <a:r>
              <a:rPr lang="es-ES" sz="1600" dirty="0">
                <a:solidFill>
                  <a:srgbClr val="0070C0"/>
                </a:solidFill>
              </a:rPr>
              <a:t>f = 7x10</a:t>
            </a:r>
            <a:r>
              <a:rPr lang="es-ES" sz="1600" baseline="30000" dirty="0">
                <a:solidFill>
                  <a:srgbClr val="0070C0"/>
                </a:solidFill>
              </a:rPr>
              <a:t>-4</a:t>
            </a:r>
            <a:endParaRPr lang="es-ES" sz="1600" dirty="0">
              <a:solidFill>
                <a:srgbClr val="0070C0"/>
              </a:solidFill>
              <a:latin typeface="Symbol" panose="05050102010706020507" pitchFamily="18" charset="2"/>
            </a:endParaRPr>
          </a:p>
          <a:p>
            <a:r>
              <a:rPr lang="es-ES" sz="1600" dirty="0">
                <a:solidFill>
                  <a:srgbClr val="0070C0"/>
                </a:solidFill>
                <a:latin typeface="Symbol" panose="05050102010706020507" pitchFamily="18" charset="2"/>
              </a:rPr>
              <a:t>s</a:t>
            </a:r>
            <a:r>
              <a:rPr lang="es-ES" sz="1600" dirty="0">
                <a:solidFill>
                  <a:srgbClr val="0070C0"/>
                </a:solidFill>
                <a:latin typeface="+mn-lt"/>
              </a:rPr>
              <a:t>=0.2 b at 30keV</a:t>
            </a:r>
          </a:p>
          <a:p>
            <a:endParaRPr lang="es-ES" sz="1600" baseline="30000" dirty="0">
              <a:solidFill>
                <a:srgbClr val="0070C0"/>
              </a:solidFill>
              <a:latin typeface="+mn-lt"/>
            </a:endParaRPr>
          </a:p>
        </p:txBody>
      </p:sp>
      <p:pic>
        <p:nvPicPr>
          <p:cNvPr id="115" name="Google Shape;1240;p74"/>
          <p:cNvPicPr preferRelativeResize="0"/>
          <p:nvPr/>
        </p:nvPicPr>
        <p:blipFill rotWithShape="1">
          <a:blip r:embed="rId3">
            <a:alphaModFix/>
          </a:blip>
          <a:srcRect/>
          <a:stretch/>
        </p:blipFill>
        <p:spPr>
          <a:xfrm>
            <a:off x="11049000" y="173181"/>
            <a:ext cx="1041419" cy="588820"/>
          </a:xfrm>
          <a:prstGeom prst="rect">
            <a:avLst/>
          </a:prstGeom>
          <a:noFill/>
          <a:ln>
            <a:noFill/>
          </a:ln>
        </p:spPr>
      </p:pic>
      <p:pic>
        <p:nvPicPr>
          <p:cNvPr id="75" name="Google Shape;361;p28"/>
          <p:cNvPicPr preferRelativeResize="0"/>
          <p:nvPr/>
        </p:nvPicPr>
        <p:blipFill rotWithShape="1">
          <a:blip r:embed="rId4">
            <a:alphaModFix/>
          </a:blip>
          <a:srcRect t="4634"/>
          <a:stretch/>
        </p:blipFill>
        <p:spPr>
          <a:xfrm>
            <a:off x="1371600" y="583141"/>
            <a:ext cx="7142194" cy="3962400"/>
          </a:xfrm>
          <a:prstGeom prst="rect">
            <a:avLst/>
          </a:prstGeom>
          <a:noFill/>
          <a:ln w="9525" cap="flat" cmpd="sng">
            <a:solidFill>
              <a:srgbClr val="000000"/>
            </a:solidFill>
            <a:prstDash val="solid"/>
            <a:miter lim="800000"/>
            <a:headEnd type="none" w="sm" len="sm"/>
            <a:tailEnd type="none" w="sm" len="sm"/>
          </a:ln>
        </p:spPr>
      </p:pic>
      <p:sp>
        <p:nvSpPr>
          <p:cNvPr id="76" name="Rectangle 75"/>
          <p:cNvSpPr/>
          <p:nvPr/>
        </p:nvSpPr>
        <p:spPr>
          <a:xfrm>
            <a:off x="1441550" y="2452197"/>
            <a:ext cx="7072244" cy="149525"/>
          </a:xfrm>
          <a:prstGeom prst="rect">
            <a:avLst/>
          </a:prstGeom>
          <a:solidFill>
            <a:srgbClr val="00B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77" name="Group 76"/>
          <p:cNvGrpSpPr/>
          <p:nvPr/>
        </p:nvGrpSpPr>
        <p:grpSpPr>
          <a:xfrm>
            <a:off x="1389094" y="841075"/>
            <a:ext cx="7072244" cy="3658408"/>
            <a:chOff x="4975936" y="1626309"/>
            <a:chExt cx="7072244" cy="3658408"/>
          </a:xfrm>
        </p:grpSpPr>
        <p:sp>
          <p:nvSpPr>
            <p:cNvPr id="78" name="Rectangle 77"/>
            <p:cNvSpPr/>
            <p:nvPr/>
          </p:nvSpPr>
          <p:spPr>
            <a:xfrm>
              <a:off x="4975936" y="5060430"/>
              <a:ext cx="7072244" cy="224287"/>
            </a:xfrm>
            <a:prstGeom prst="rect">
              <a:avLst/>
            </a:prstGeom>
            <a:solidFill>
              <a:srgbClr val="00B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79" name="Rectangle 78"/>
            <p:cNvSpPr/>
            <p:nvPr/>
          </p:nvSpPr>
          <p:spPr>
            <a:xfrm>
              <a:off x="4975936" y="4611856"/>
              <a:ext cx="7072244" cy="149525"/>
            </a:xfrm>
            <a:prstGeom prst="rect">
              <a:avLst/>
            </a:prstGeom>
            <a:solidFill>
              <a:srgbClr val="00B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80" name="Rectangle 79"/>
            <p:cNvSpPr/>
            <p:nvPr/>
          </p:nvSpPr>
          <p:spPr>
            <a:xfrm>
              <a:off x="4975936" y="1770890"/>
              <a:ext cx="7072244" cy="149525"/>
            </a:xfrm>
            <a:prstGeom prst="rect">
              <a:avLst/>
            </a:prstGeom>
            <a:solidFill>
              <a:srgbClr val="00B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81" name="Rectangle 80"/>
            <p:cNvSpPr/>
            <p:nvPr/>
          </p:nvSpPr>
          <p:spPr>
            <a:xfrm>
              <a:off x="4975936" y="1626309"/>
              <a:ext cx="7072244" cy="149525"/>
            </a:xfrm>
            <a:prstGeom prst="rect">
              <a:avLst/>
            </a:prstGeom>
            <a:solidFill>
              <a:srgbClr val="00B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pic>
        <p:nvPicPr>
          <p:cNvPr id="84" name="Picture 4" descr="Download Smile, Emoji, Happy. Royalty-Free Vector Graphic - Pixaba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93501" y="5604373"/>
            <a:ext cx="777834" cy="777834"/>
          </a:xfrm>
          <a:prstGeom prst="rect">
            <a:avLst/>
          </a:prstGeom>
          <a:noFill/>
          <a:extLst>
            <a:ext uri="{909E8E84-426E-40DD-AFC4-6F175D3DCCD1}">
              <a14:hiddenFill xmlns:a14="http://schemas.microsoft.com/office/drawing/2010/main">
                <a:solidFill>
                  <a:srgbClr val="FFFFFF"/>
                </a:solidFill>
              </a14:hiddenFill>
            </a:ext>
          </a:extLst>
        </p:spPr>
      </p:pic>
      <p:pic>
        <p:nvPicPr>
          <p:cNvPr id="970754" name="Picture 2" descr="2,200+ Panic Emoticon Stock Illustrations, Royalty-Free ..."/>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486557" y="5565965"/>
            <a:ext cx="1458497" cy="826958"/>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p:cNvPicPr>
            <a:picLocks noChangeAspect="1"/>
          </p:cNvPicPr>
          <p:nvPr/>
        </p:nvPicPr>
        <p:blipFill>
          <a:blip r:embed="rId7"/>
          <a:stretch>
            <a:fillRect/>
          </a:stretch>
        </p:blipFill>
        <p:spPr>
          <a:xfrm>
            <a:off x="8604509" y="1677701"/>
            <a:ext cx="3485910" cy="1735092"/>
          </a:xfrm>
          <a:prstGeom prst="rect">
            <a:avLst/>
          </a:prstGeom>
          <a:ln>
            <a:solidFill>
              <a:schemeClr val="tx1"/>
            </a:solidFill>
          </a:ln>
        </p:spPr>
      </p:pic>
      <p:sp>
        <p:nvSpPr>
          <p:cNvPr id="32" name="Rectangle 31"/>
          <p:cNvSpPr/>
          <p:nvPr/>
        </p:nvSpPr>
        <p:spPr>
          <a:xfrm>
            <a:off x="1462156" y="2212675"/>
            <a:ext cx="7072244" cy="149525"/>
          </a:xfrm>
          <a:prstGeom prst="rect">
            <a:avLst/>
          </a:prstGeom>
          <a:solidFill>
            <a:srgbClr val="00B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42847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3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4"/>
                                        </p:tgtEl>
                                        <p:attrNameLst>
                                          <p:attrName>style.visibility</p:attrName>
                                        </p:attrNameLst>
                                      </p:cBhvr>
                                      <p:to>
                                        <p:strVal val="visible"/>
                                      </p:to>
                                    </p:set>
                                    <p:animEffect transition="in" filter="fade">
                                      <p:cBhvr>
                                        <p:cTn id="17" dur="500"/>
                                        <p:tgtEl>
                                          <p:spTgt spid="8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1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970754"/>
                                        </p:tgtEl>
                                        <p:attrNameLst>
                                          <p:attrName>style.visibility</p:attrName>
                                        </p:attrNameLst>
                                      </p:cBhvr>
                                      <p:to>
                                        <p:strVal val="visible"/>
                                      </p:to>
                                    </p:set>
                                    <p:animEffect transition="in" filter="fade">
                                      <p:cBhvr>
                                        <p:cTn id="26" dur="500"/>
                                        <p:tgtEl>
                                          <p:spTgt spid="9707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2" grpId="0"/>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Shape 357"/>
        <p:cNvGrpSpPr/>
        <p:nvPr/>
      </p:nvGrpSpPr>
      <p:grpSpPr>
        <a:xfrm>
          <a:off x="0" y="0"/>
          <a:ext cx="0" cy="0"/>
          <a:chOff x="0" y="0"/>
          <a:chExt cx="0" cy="0"/>
        </a:xfrm>
      </p:grpSpPr>
      <p:pic>
        <p:nvPicPr>
          <p:cNvPr id="65" name="Picture 64"/>
          <p:cNvPicPr>
            <a:picLocks noChangeAspect="1"/>
          </p:cNvPicPr>
          <p:nvPr/>
        </p:nvPicPr>
        <p:blipFill rotWithShape="1">
          <a:blip r:embed="rId3"/>
          <a:srcRect b="13845"/>
          <a:stretch/>
        </p:blipFill>
        <p:spPr>
          <a:xfrm>
            <a:off x="2752709" y="2118246"/>
            <a:ext cx="5477314" cy="2735016"/>
          </a:xfrm>
          <a:prstGeom prst="rect">
            <a:avLst/>
          </a:prstGeom>
        </p:spPr>
      </p:pic>
      <p:sp>
        <p:nvSpPr>
          <p:cNvPr id="17" name="Right Arrow 16"/>
          <p:cNvSpPr/>
          <p:nvPr/>
        </p:nvSpPr>
        <p:spPr>
          <a:xfrm>
            <a:off x="3808209" y="4183616"/>
            <a:ext cx="5678348" cy="1661687"/>
          </a:xfrm>
          <a:prstGeom prst="rightArrow">
            <a:avLst/>
          </a:prstGeom>
          <a:solidFill>
            <a:schemeClr val="bg1"/>
          </a:solidFill>
          <a:ln w="127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2400"/>
          </a:p>
        </p:txBody>
      </p:sp>
      <p:grpSp>
        <p:nvGrpSpPr>
          <p:cNvPr id="15" name="Group 14"/>
          <p:cNvGrpSpPr/>
          <p:nvPr/>
        </p:nvGrpSpPr>
        <p:grpSpPr>
          <a:xfrm>
            <a:off x="3669423" y="1437480"/>
            <a:ext cx="5468997" cy="3149736"/>
            <a:chOff x="3669423" y="1437480"/>
            <a:chExt cx="5468997" cy="3149736"/>
          </a:xfrm>
        </p:grpSpPr>
        <p:sp>
          <p:nvSpPr>
            <p:cNvPr id="38" name="TextBox 37"/>
            <p:cNvSpPr txBox="1"/>
            <p:nvPr/>
          </p:nvSpPr>
          <p:spPr bwMode="auto">
            <a:xfrm>
              <a:off x="3746753" y="2491435"/>
              <a:ext cx="2806975" cy="282613"/>
            </a:xfrm>
            <a:prstGeom prst="rect">
              <a:avLst/>
            </a:prstGeom>
            <a:noFill/>
            <a:ln w="9525">
              <a:noFill/>
              <a:miter lim="800000"/>
              <a:headEnd/>
              <a:tailEnd/>
            </a:ln>
          </p:spPr>
          <p:txBody>
            <a:bodyPr wrap="square" rtlCol="0">
              <a:spAutoFit/>
            </a:bodyPr>
            <a:lstStyle/>
            <a:p>
              <a:r>
                <a:rPr lang="es-ES" sz="1400" dirty="0">
                  <a:solidFill>
                    <a:schemeClr val="bg1">
                      <a:lumMod val="50000"/>
                    </a:schemeClr>
                  </a:solidFill>
                  <a:latin typeface="+mn-lt"/>
                </a:rPr>
                <a:t>TP-AGB </a:t>
              </a:r>
            </a:p>
          </p:txBody>
        </p:sp>
        <p:grpSp>
          <p:nvGrpSpPr>
            <p:cNvPr id="14" name="Group 13"/>
            <p:cNvGrpSpPr/>
            <p:nvPr/>
          </p:nvGrpSpPr>
          <p:grpSpPr>
            <a:xfrm>
              <a:off x="3669423" y="1437480"/>
              <a:ext cx="5468997" cy="3149736"/>
              <a:chOff x="3669423" y="1437480"/>
              <a:chExt cx="5468997" cy="3149736"/>
            </a:xfrm>
          </p:grpSpPr>
          <p:pic>
            <p:nvPicPr>
              <p:cNvPr id="67" name="Picture 13" descr="Copper - Wikipedi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78134" y="2599897"/>
                <a:ext cx="483584" cy="398367"/>
              </a:xfrm>
              <a:prstGeom prst="rect">
                <a:avLst/>
              </a:prstGeom>
              <a:noFill/>
              <a:extLst>
                <a:ext uri="{909E8E84-426E-40DD-AFC4-6F175D3DCCD1}">
                  <a14:hiddenFill xmlns:a14="http://schemas.microsoft.com/office/drawing/2010/main">
                    <a:solidFill>
                      <a:srgbClr val="FFFFFF"/>
                    </a:solidFill>
                  </a14:hiddenFill>
                </a:ext>
              </a:extLst>
            </p:spPr>
          </p:pic>
          <p:cxnSp>
            <p:nvCxnSpPr>
              <p:cNvPr id="44" name="Straight Arrow Connector 43"/>
              <p:cNvCxnSpPr/>
              <p:nvPr/>
            </p:nvCxnSpPr>
            <p:spPr>
              <a:xfrm flipH="1">
                <a:off x="4769974" y="2849314"/>
                <a:ext cx="1273888" cy="1042201"/>
              </a:xfrm>
              <a:prstGeom prst="straightConnector1">
                <a:avLst/>
              </a:prstGeom>
              <a:ln>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12" name="Group 11"/>
              <p:cNvGrpSpPr/>
              <p:nvPr/>
            </p:nvGrpSpPr>
            <p:grpSpPr>
              <a:xfrm>
                <a:off x="3669423" y="1437480"/>
                <a:ext cx="5468997" cy="3149736"/>
                <a:chOff x="3669423" y="1437480"/>
                <a:chExt cx="5468997" cy="3149736"/>
              </a:xfrm>
            </p:grpSpPr>
            <p:grpSp>
              <p:nvGrpSpPr>
                <p:cNvPr id="66" name="Group 65"/>
                <p:cNvGrpSpPr/>
                <p:nvPr/>
              </p:nvGrpSpPr>
              <p:grpSpPr>
                <a:xfrm>
                  <a:off x="3669423" y="3843868"/>
                  <a:ext cx="1962077" cy="480442"/>
                  <a:chOff x="3461144" y="3600717"/>
                  <a:chExt cx="2411749" cy="588256"/>
                </a:xfrm>
              </p:grpSpPr>
              <p:sp>
                <p:nvSpPr>
                  <p:cNvPr id="73" name="TextBox 72"/>
                  <p:cNvSpPr txBox="1"/>
                  <p:nvPr/>
                </p:nvSpPr>
                <p:spPr bwMode="auto">
                  <a:xfrm rot="19202446">
                    <a:off x="3461144" y="3654484"/>
                    <a:ext cx="1676399" cy="346032"/>
                  </a:xfrm>
                  <a:prstGeom prst="rect">
                    <a:avLst/>
                  </a:prstGeom>
                  <a:noFill/>
                  <a:ln w="9525">
                    <a:noFill/>
                    <a:miter lim="800000"/>
                    <a:headEnd/>
                    <a:tailEnd/>
                  </a:ln>
                </p:spPr>
                <p:txBody>
                  <a:bodyPr wrap="square" rtlCol="0">
                    <a:spAutoFit/>
                  </a:bodyPr>
                  <a:lstStyle/>
                  <a:p>
                    <a:r>
                      <a:rPr lang="es-ES" sz="1400" dirty="0" err="1">
                        <a:solidFill>
                          <a:schemeClr val="bg1">
                            <a:lumMod val="50000"/>
                          </a:schemeClr>
                        </a:solidFill>
                        <a:latin typeface="+mn-lt"/>
                      </a:rPr>
                      <a:t>Temperature</a:t>
                    </a:r>
                    <a:endParaRPr lang="es-ES" sz="1400" dirty="0">
                      <a:solidFill>
                        <a:schemeClr val="bg1">
                          <a:lumMod val="50000"/>
                        </a:schemeClr>
                      </a:solidFill>
                      <a:latin typeface="+mn-lt"/>
                    </a:endParaRPr>
                  </a:p>
                </p:txBody>
              </p:sp>
              <p:sp>
                <p:nvSpPr>
                  <p:cNvPr id="74" name="TextBox 73"/>
                  <p:cNvSpPr txBox="1"/>
                  <p:nvPr/>
                </p:nvSpPr>
                <p:spPr bwMode="auto">
                  <a:xfrm rot="19175313">
                    <a:off x="4446208" y="3600717"/>
                    <a:ext cx="1426685" cy="588256"/>
                  </a:xfrm>
                  <a:prstGeom prst="rect">
                    <a:avLst/>
                  </a:prstGeom>
                  <a:noFill/>
                  <a:ln w="9525">
                    <a:noFill/>
                    <a:miter lim="800000"/>
                    <a:headEnd/>
                    <a:tailEnd/>
                  </a:ln>
                </p:spPr>
                <p:txBody>
                  <a:bodyPr wrap="square" rtlCol="0">
                    <a:spAutoFit/>
                  </a:bodyPr>
                  <a:lstStyle/>
                  <a:p>
                    <a:r>
                      <a:rPr lang="es-ES" sz="1400" dirty="0" err="1">
                        <a:solidFill>
                          <a:schemeClr val="bg1">
                            <a:lumMod val="50000"/>
                          </a:schemeClr>
                        </a:solidFill>
                        <a:latin typeface="+mn-lt"/>
                      </a:rPr>
                      <a:t>Neutron</a:t>
                    </a:r>
                    <a:r>
                      <a:rPr lang="es-ES" sz="1400" dirty="0">
                        <a:solidFill>
                          <a:schemeClr val="bg1">
                            <a:lumMod val="50000"/>
                          </a:schemeClr>
                        </a:solidFill>
                        <a:latin typeface="+mn-lt"/>
                      </a:rPr>
                      <a:t> </a:t>
                    </a:r>
                    <a:r>
                      <a:rPr lang="es-ES" sz="1400" dirty="0" err="1">
                        <a:solidFill>
                          <a:schemeClr val="bg1">
                            <a:lumMod val="50000"/>
                          </a:schemeClr>
                        </a:solidFill>
                        <a:latin typeface="+mn-lt"/>
                      </a:rPr>
                      <a:t>Density</a:t>
                    </a:r>
                    <a:endParaRPr lang="es-ES" sz="1400" dirty="0">
                      <a:solidFill>
                        <a:schemeClr val="bg1">
                          <a:lumMod val="50000"/>
                        </a:schemeClr>
                      </a:solidFill>
                      <a:latin typeface="+mn-lt"/>
                    </a:endParaRPr>
                  </a:p>
                </p:txBody>
              </p:sp>
            </p:grpSp>
            <p:grpSp>
              <p:nvGrpSpPr>
                <p:cNvPr id="68" name="Group 67"/>
                <p:cNvGrpSpPr/>
                <p:nvPr/>
              </p:nvGrpSpPr>
              <p:grpSpPr>
                <a:xfrm>
                  <a:off x="6088197" y="3349387"/>
                  <a:ext cx="1806918" cy="1237829"/>
                  <a:chOff x="6473086" y="3211153"/>
                  <a:chExt cx="2163639" cy="1394700"/>
                </a:xfrm>
              </p:grpSpPr>
              <p:sp>
                <p:nvSpPr>
                  <p:cNvPr id="71" name="TextBox 70"/>
                  <p:cNvSpPr txBox="1"/>
                  <p:nvPr/>
                </p:nvSpPr>
                <p:spPr bwMode="auto">
                  <a:xfrm>
                    <a:off x="6593009" y="3211153"/>
                    <a:ext cx="2043716" cy="541329"/>
                  </a:xfrm>
                  <a:prstGeom prst="rect">
                    <a:avLst/>
                  </a:prstGeom>
                  <a:noFill/>
                  <a:ln w="9525">
                    <a:noFill/>
                    <a:miter lim="800000"/>
                    <a:headEnd/>
                    <a:tailEnd/>
                  </a:ln>
                </p:spPr>
                <p:txBody>
                  <a:bodyPr wrap="square" rtlCol="0">
                    <a:spAutoFit/>
                  </a:bodyPr>
                  <a:lstStyle/>
                  <a:p>
                    <a:r>
                      <a:rPr lang="es-ES" sz="1400" dirty="0" err="1">
                        <a:solidFill>
                          <a:schemeClr val="bg1">
                            <a:lumMod val="50000"/>
                          </a:schemeClr>
                        </a:solidFill>
                        <a:latin typeface="+mn-lt"/>
                      </a:rPr>
                      <a:t>Origin</a:t>
                    </a:r>
                    <a:r>
                      <a:rPr lang="es-ES" sz="1400" dirty="0">
                        <a:solidFill>
                          <a:schemeClr val="bg1">
                            <a:lumMod val="50000"/>
                          </a:schemeClr>
                        </a:solidFill>
                        <a:latin typeface="+mn-lt"/>
                      </a:rPr>
                      <a:t> of </a:t>
                    </a:r>
                    <a:r>
                      <a:rPr lang="es-ES" sz="1400" dirty="0" err="1">
                        <a:solidFill>
                          <a:schemeClr val="bg1">
                            <a:lumMod val="50000"/>
                          </a:schemeClr>
                        </a:solidFill>
                        <a:latin typeface="+mn-lt"/>
                      </a:rPr>
                      <a:t>heaviest</a:t>
                    </a:r>
                    <a:r>
                      <a:rPr lang="es-ES" sz="1400" dirty="0">
                        <a:solidFill>
                          <a:schemeClr val="bg1">
                            <a:lumMod val="50000"/>
                          </a:schemeClr>
                        </a:solidFill>
                        <a:latin typeface="+mn-lt"/>
                      </a:rPr>
                      <a:t> s-</a:t>
                    </a:r>
                    <a:r>
                      <a:rPr lang="es-ES" sz="1400" dirty="0" err="1">
                        <a:solidFill>
                          <a:schemeClr val="bg1">
                            <a:lumMod val="50000"/>
                          </a:schemeClr>
                        </a:solidFill>
                        <a:latin typeface="+mn-lt"/>
                      </a:rPr>
                      <a:t>isotopes</a:t>
                    </a:r>
                    <a:r>
                      <a:rPr lang="es-ES" sz="1400" dirty="0">
                        <a:solidFill>
                          <a:schemeClr val="bg1">
                            <a:lumMod val="50000"/>
                          </a:schemeClr>
                        </a:solidFill>
                        <a:latin typeface="+mn-lt"/>
                      </a:rPr>
                      <a:t> in SS</a:t>
                    </a:r>
                  </a:p>
                </p:txBody>
              </p:sp>
              <p:pic>
                <p:nvPicPr>
                  <p:cNvPr id="72" name="Picture 22" descr="Meteorites lend clues to solar system's origin | Lawrence Livermore  National Laborator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73086" y="3759276"/>
                    <a:ext cx="1481507" cy="846577"/>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sp>
              <p:nvSpPr>
                <p:cNvPr id="69" name="TextBox 68"/>
                <p:cNvSpPr txBox="1"/>
                <p:nvPr/>
              </p:nvSpPr>
              <p:spPr bwMode="auto">
                <a:xfrm>
                  <a:off x="7617598" y="1747181"/>
                  <a:ext cx="1520822" cy="678271"/>
                </a:xfrm>
                <a:prstGeom prst="rect">
                  <a:avLst/>
                </a:prstGeom>
                <a:noFill/>
                <a:ln w="9525">
                  <a:noFill/>
                  <a:miter lim="800000"/>
                  <a:headEnd/>
                  <a:tailEnd/>
                </a:ln>
              </p:spPr>
              <p:txBody>
                <a:bodyPr wrap="square" rtlCol="0">
                  <a:spAutoFit/>
                </a:bodyPr>
                <a:lstStyle/>
                <a:p>
                  <a:r>
                    <a:rPr lang="es-ES" sz="1400" dirty="0">
                      <a:solidFill>
                        <a:schemeClr val="bg1">
                          <a:lumMod val="50000"/>
                        </a:schemeClr>
                      </a:solidFill>
                      <a:latin typeface="+mn-lt"/>
                    </a:rPr>
                    <a:t>T in </a:t>
                  </a:r>
                  <a:r>
                    <a:rPr lang="es-ES" sz="1400" dirty="0" err="1">
                      <a:solidFill>
                        <a:schemeClr val="bg1">
                          <a:lumMod val="50000"/>
                        </a:schemeClr>
                      </a:solidFill>
                      <a:latin typeface="+mn-lt"/>
                    </a:rPr>
                    <a:t>AGBs</a:t>
                  </a:r>
                  <a:r>
                    <a:rPr lang="es-ES" sz="1400" dirty="0">
                      <a:solidFill>
                        <a:schemeClr val="bg1">
                          <a:lumMod val="50000"/>
                        </a:schemeClr>
                      </a:solidFill>
                      <a:latin typeface="+mn-lt"/>
                    </a:rPr>
                    <a:t> and in </a:t>
                  </a:r>
                  <a:r>
                    <a:rPr lang="es-ES" sz="1400" dirty="0">
                      <a:solidFill>
                        <a:schemeClr val="bg1">
                          <a:lumMod val="50000"/>
                        </a:schemeClr>
                      </a:solidFill>
                    </a:rPr>
                    <a:t>M&gt;8M</a:t>
                  </a:r>
                  <a:r>
                    <a:rPr lang="es-ES" sz="1400" baseline="-25000" dirty="0">
                      <a:solidFill>
                        <a:schemeClr val="bg1">
                          <a:lumMod val="50000"/>
                        </a:schemeClr>
                      </a:solidFill>
                      <a:latin typeface="Wingdings 2" panose="05020102010507070707" pitchFamily="18" charset="2"/>
                    </a:rPr>
                    <a:t>8</a:t>
                  </a:r>
                  <a:endParaRPr lang="es-ES" sz="1400" baseline="-25000" dirty="0">
                    <a:solidFill>
                      <a:schemeClr val="bg1">
                        <a:lumMod val="50000"/>
                      </a:schemeClr>
                    </a:solidFill>
                  </a:endParaRPr>
                </a:p>
                <a:p>
                  <a:endParaRPr lang="es-ES" sz="1400" dirty="0">
                    <a:solidFill>
                      <a:schemeClr val="bg1">
                        <a:lumMod val="50000"/>
                      </a:schemeClr>
                    </a:solidFill>
                    <a:latin typeface="+mn-lt"/>
                  </a:endParaRPr>
                </a:p>
              </p:txBody>
            </p:sp>
            <p:sp>
              <p:nvSpPr>
                <p:cNvPr id="70" name="Rectangle 69"/>
                <p:cNvSpPr/>
                <p:nvPr/>
              </p:nvSpPr>
              <p:spPr>
                <a:xfrm>
                  <a:off x="6004382" y="2327336"/>
                  <a:ext cx="1534816" cy="480442"/>
                </a:xfrm>
                <a:prstGeom prst="rect">
                  <a:avLst/>
                </a:prstGeom>
              </p:spPr>
              <p:txBody>
                <a:bodyPr wrap="square">
                  <a:spAutoFit/>
                </a:bodyPr>
                <a:lstStyle/>
                <a:p>
                  <a:r>
                    <a:rPr lang="es-ES" sz="1400" dirty="0" err="1">
                      <a:solidFill>
                        <a:schemeClr val="bg1">
                          <a:lumMod val="50000"/>
                        </a:schemeClr>
                      </a:solidFill>
                    </a:rPr>
                    <a:t>Isotopic</a:t>
                  </a:r>
                  <a:r>
                    <a:rPr lang="es-ES" sz="1400" dirty="0">
                      <a:solidFill>
                        <a:schemeClr val="bg1">
                          <a:lumMod val="50000"/>
                        </a:schemeClr>
                      </a:solidFill>
                    </a:rPr>
                    <a:t> </a:t>
                  </a:r>
                  <a:r>
                    <a:rPr lang="es-ES" sz="1400" dirty="0" err="1">
                      <a:solidFill>
                        <a:schemeClr val="bg1">
                          <a:lumMod val="50000"/>
                        </a:schemeClr>
                      </a:solidFill>
                    </a:rPr>
                    <a:t>anomalies</a:t>
                  </a:r>
                  <a:r>
                    <a:rPr lang="es-ES" sz="1400" dirty="0">
                      <a:solidFill>
                        <a:schemeClr val="bg1">
                          <a:lumMod val="50000"/>
                        </a:schemeClr>
                      </a:solidFill>
                    </a:rPr>
                    <a:t> in </a:t>
                  </a:r>
                  <a:r>
                    <a:rPr lang="es-ES" sz="1400" dirty="0" err="1">
                      <a:solidFill>
                        <a:schemeClr val="bg1">
                          <a:lumMod val="50000"/>
                        </a:schemeClr>
                      </a:solidFill>
                    </a:rPr>
                    <a:t>SiC-grains</a:t>
                  </a:r>
                  <a:endParaRPr lang="es-ES" sz="1400" dirty="0">
                    <a:solidFill>
                      <a:schemeClr val="bg1">
                        <a:lumMod val="50000"/>
                      </a:schemeClr>
                    </a:solidFill>
                  </a:endParaRPr>
                </a:p>
              </p:txBody>
            </p:sp>
            <p:cxnSp>
              <p:nvCxnSpPr>
                <p:cNvPr id="31" name="Straight Arrow Connector 30"/>
                <p:cNvCxnSpPr/>
                <p:nvPr/>
              </p:nvCxnSpPr>
              <p:spPr>
                <a:xfrm flipH="1">
                  <a:off x="6083903" y="3121905"/>
                  <a:ext cx="85889" cy="300826"/>
                </a:xfrm>
                <a:prstGeom prst="straightConnector1">
                  <a:avLst/>
                </a:prstGeom>
                <a:ln>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115523" y="2712671"/>
                  <a:ext cx="201632" cy="104792"/>
                </a:xfrm>
                <a:prstGeom prst="straightConnector1">
                  <a:avLst/>
                </a:prstGeom>
                <a:ln>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35" name="Picture 3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76686" y="2770236"/>
                  <a:ext cx="813577" cy="841943"/>
                </a:xfrm>
                <a:prstGeom prst="rect">
                  <a:avLst/>
                </a:prstGeom>
              </p:spPr>
            </p:pic>
            <p:sp>
              <p:nvSpPr>
                <p:cNvPr id="36" name="TextBox 35"/>
                <p:cNvSpPr txBox="1"/>
                <p:nvPr/>
              </p:nvSpPr>
              <p:spPr bwMode="auto">
                <a:xfrm>
                  <a:off x="4491793" y="2577186"/>
                  <a:ext cx="1007404" cy="480442"/>
                </a:xfrm>
                <a:prstGeom prst="rect">
                  <a:avLst/>
                </a:prstGeom>
                <a:noFill/>
                <a:ln w="9525">
                  <a:noFill/>
                  <a:miter lim="800000"/>
                  <a:headEnd/>
                  <a:tailEnd/>
                </a:ln>
              </p:spPr>
              <p:txBody>
                <a:bodyPr wrap="square" rtlCol="0">
                  <a:spAutoFit/>
                </a:bodyPr>
                <a:lstStyle/>
                <a:p>
                  <a:r>
                    <a:rPr lang="es-ES" sz="1400" dirty="0">
                      <a:solidFill>
                        <a:schemeClr val="bg1">
                          <a:lumMod val="50000"/>
                        </a:schemeClr>
                      </a:solidFill>
                      <a:latin typeface="+mn-lt"/>
                    </a:rPr>
                    <a:t>Ni/Cu/Zn in M&gt;8M</a:t>
                  </a:r>
                  <a:r>
                    <a:rPr lang="es-ES" sz="1400" baseline="-25000" dirty="0">
                      <a:solidFill>
                        <a:schemeClr val="bg1">
                          <a:lumMod val="50000"/>
                        </a:schemeClr>
                      </a:solidFill>
                      <a:latin typeface="Wingdings 2" panose="05020102010507070707" pitchFamily="18" charset="2"/>
                    </a:rPr>
                    <a:t>8</a:t>
                  </a:r>
                  <a:endParaRPr lang="es-ES" sz="1400" baseline="-25000" dirty="0">
                    <a:solidFill>
                      <a:schemeClr val="bg1">
                        <a:lumMod val="50000"/>
                      </a:schemeClr>
                    </a:solidFill>
                    <a:latin typeface="+mn-lt"/>
                  </a:endParaRPr>
                </a:p>
              </p:txBody>
            </p:sp>
            <p:pic>
              <p:nvPicPr>
                <p:cNvPr id="37" name="Picture 36"/>
                <p:cNvPicPr>
                  <a:picLocks noChangeAspect="1"/>
                </p:cNvPicPr>
                <p:nvPr/>
              </p:nvPicPr>
              <p:blipFill>
                <a:blip r:embed="rId7"/>
                <a:stretch>
                  <a:fillRect/>
                </a:stretch>
              </p:blipFill>
              <p:spPr>
                <a:xfrm>
                  <a:off x="4527954" y="1437481"/>
                  <a:ext cx="1175707" cy="1094846"/>
                </a:xfrm>
                <a:prstGeom prst="rect">
                  <a:avLst/>
                </a:prstGeom>
              </p:spPr>
            </p:pic>
            <p:pic>
              <p:nvPicPr>
                <p:cNvPr id="39" name="Picture 3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850025" y="1437480"/>
                  <a:ext cx="1285729" cy="941236"/>
                </a:xfrm>
                <a:prstGeom prst="rect">
                  <a:avLst/>
                </a:prstGeom>
              </p:spPr>
            </p:pic>
            <p:sp>
              <p:nvSpPr>
                <p:cNvPr id="40" name="Oval 39"/>
                <p:cNvSpPr/>
                <p:nvPr/>
              </p:nvSpPr>
              <p:spPr>
                <a:xfrm rot="20176100">
                  <a:off x="5360772" y="2586068"/>
                  <a:ext cx="568260" cy="453703"/>
                </a:xfrm>
                <a:prstGeom prst="ellipse">
                  <a:avLst/>
                </a:prstGeom>
                <a:noFill/>
                <a:ln w="127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2400"/>
                </a:p>
              </p:txBody>
            </p:sp>
            <p:cxnSp>
              <p:nvCxnSpPr>
                <p:cNvPr id="41" name="Straight Connector 40"/>
                <p:cNvCxnSpPr>
                  <a:stCxn id="40" idx="7"/>
                </p:cNvCxnSpPr>
                <p:nvPr/>
              </p:nvCxnSpPr>
              <p:spPr>
                <a:xfrm flipH="1" flipV="1">
                  <a:off x="5138825" y="2127325"/>
                  <a:ext cx="626994" cy="455904"/>
                </a:xfrm>
                <a:prstGeom prst="line">
                  <a:avLst/>
                </a:prstGeom>
                <a:ln w="952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stCxn id="40" idx="2"/>
                </p:cNvCxnSpPr>
                <p:nvPr/>
              </p:nvCxnSpPr>
              <p:spPr>
                <a:xfrm flipH="1" flipV="1">
                  <a:off x="5147584" y="2130626"/>
                  <a:ext cx="237215" cy="799459"/>
                </a:xfrm>
                <a:prstGeom prst="line">
                  <a:avLst/>
                </a:prstGeom>
                <a:ln w="952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2" name="Picture 2" descr="http://www.messagetoeagle.com/images/disruptedstarcasA.jpg"/>
                <p:cNvPicPr>
                  <a:picLocks noChangeAspect="1" noChangeArrowheads="1"/>
                </p:cNvPicPr>
                <p:nvPr/>
              </p:nvPicPr>
              <p:blipFill>
                <a:blip r:embed="rId9"/>
                <a:srcRect l="1853" t="1932" r="51413" b="4346"/>
                <a:stretch>
                  <a:fillRect/>
                </a:stretch>
              </p:blipFill>
              <p:spPr bwMode="auto">
                <a:xfrm>
                  <a:off x="7769187" y="2463124"/>
                  <a:ext cx="1208599" cy="1190363"/>
                </a:xfrm>
                <a:prstGeom prst="ellipse">
                  <a:avLst/>
                </a:prstGeom>
                <a:ln>
                  <a:noFill/>
                </a:ln>
                <a:effectLst>
                  <a:softEdge rad="112500"/>
                </a:effectLst>
              </p:spPr>
            </p:pic>
          </p:grpSp>
        </p:grpSp>
      </p:grpSp>
      <p:grpSp>
        <p:nvGrpSpPr>
          <p:cNvPr id="53" name="Group 52"/>
          <p:cNvGrpSpPr/>
          <p:nvPr/>
        </p:nvGrpSpPr>
        <p:grpSpPr>
          <a:xfrm>
            <a:off x="3834782" y="4648517"/>
            <a:ext cx="4533593" cy="234840"/>
            <a:chOff x="4370578" y="5292771"/>
            <a:chExt cx="3661984" cy="185390"/>
          </a:xfrm>
          <a:solidFill>
            <a:schemeClr val="bg1"/>
          </a:solidFill>
        </p:grpSpPr>
        <p:sp>
          <p:nvSpPr>
            <p:cNvPr id="58" name="TextBox 57"/>
            <p:cNvSpPr txBox="1"/>
            <p:nvPr/>
          </p:nvSpPr>
          <p:spPr bwMode="auto">
            <a:xfrm>
              <a:off x="4370578" y="5297155"/>
              <a:ext cx="465667" cy="178482"/>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151</a:t>
              </a:r>
              <a:r>
                <a:rPr lang="es-ES" sz="1600" b="1" dirty="0">
                  <a:solidFill>
                    <a:srgbClr val="0000FF"/>
                  </a:solidFill>
                  <a:latin typeface="+mn-lt"/>
                </a:rPr>
                <a:t>Sm</a:t>
              </a:r>
            </a:p>
          </p:txBody>
        </p:sp>
        <p:sp>
          <p:nvSpPr>
            <p:cNvPr id="59" name="TextBox 58"/>
            <p:cNvSpPr txBox="1"/>
            <p:nvPr/>
          </p:nvSpPr>
          <p:spPr bwMode="auto">
            <a:xfrm>
              <a:off x="4959462" y="5297134"/>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93</a:t>
              </a:r>
              <a:r>
                <a:rPr lang="es-ES" sz="1600" b="1" dirty="0">
                  <a:solidFill>
                    <a:srgbClr val="0000FF"/>
                  </a:solidFill>
                  <a:latin typeface="+mn-lt"/>
                </a:rPr>
                <a:t>Zr</a:t>
              </a:r>
            </a:p>
          </p:txBody>
        </p:sp>
        <p:sp>
          <p:nvSpPr>
            <p:cNvPr id="60" name="TextBox 59"/>
            <p:cNvSpPr txBox="1"/>
            <p:nvPr/>
          </p:nvSpPr>
          <p:spPr bwMode="auto">
            <a:xfrm>
              <a:off x="5456179" y="5294723"/>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63</a:t>
              </a:r>
              <a:r>
                <a:rPr lang="es-ES" sz="1600" b="1" dirty="0">
                  <a:solidFill>
                    <a:srgbClr val="0000FF"/>
                  </a:solidFill>
                  <a:latin typeface="+mn-lt"/>
                </a:rPr>
                <a:t>Ni</a:t>
              </a:r>
            </a:p>
          </p:txBody>
        </p:sp>
        <p:sp>
          <p:nvSpPr>
            <p:cNvPr id="61" name="TextBox 60"/>
            <p:cNvSpPr txBox="1"/>
            <p:nvPr/>
          </p:nvSpPr>
          <p:spPr bwMode="auto">
            <a:xfrm>
              <a:off x="5962179" y="5299678"/>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171</a:t>
              </a:r>
              <a:r>
                <a:rPr lang="es-ES" sz="1600" b="1" dirty="0">
                  <a:solidFill>
                    <a:srgbClr val="0000FF"/>
                  </a:solidFill>
                  <a:latin typeface="+mn-lt"/>
                </a:rPr>
                <a:t>Tm</a:t>
              </a:r>
            </a:p>
          </p:txBody>
        </p:sp>
        <p:sp>
          <p:nvSpPr>
            <p:cNvPr id="62" name="TextBox 61"/>
            <p:cNvSpPr txBox="1"/>
            <p:nvPr/>
          </p:nvSpPr>
          <p:spPr bwMode="auto">
            <a:xfrm>
              <a:off x="6510096" y="5299677"/>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204</a:t>
              </a:r>
              <a:r>
                <a:rPr lang="es-ES" sz="1600" b="1" dirty="0">
                  <a:solidFill>
                    <a:srgbClr val="0000FF"/>
                  </a:solidFill>
                  <a:latin typeface="+mn-lt"/>
                </a:rPr>
                <a:t>Tl</a:t>
              </a:r>
            </a:p>
          </p:txBody>
        </p:sp>
        <p:sp>
          <p:nvSpPr>
            <p:cNvPr id="63" name="TextBox 62"/>
            <p:cNvSpPr txBox="1"/>
            <p:nvPr/>
          </p:nvSpPr>
          <p:spPr bwMode="auto">
            <a:xfrm>
              <a:off x="7069244" y="5294722"/>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94</a:t>
              </a:r>
              <a:r>
                <a:rPr lang="es-ES" sz="1600" b="1" dirty="0">
                  <a:solidFill>
                    <a:srgbClr val="0000FF"/>
                  </a:solidFill>
                  <a:latin typeface="+mn-lt"/>
                </a:rPr>
                <a:t>Nb</a:t>
              </a:r>
            </a:p>
          </p:txBody>
        </p:sp>
        <p:sp>
          <p:nvSpPr>
            <p:cNvPr id="64" name="TextBox 63"/>
            <p:cNvSpPr txBox="1"/>
            <p:nvPr/>
          </p:nvSpPr>
          <p:spPr bwMode="auto">
            <a:xfrm>
              <a:off x="7566895" y="5292771"/>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79</a:t>
              </a:r>
              <a:r>
                <a:rPr lang="es-ES" sz="1600" b="1" dirty="0">
                  <a:solidFill>
                    <a:srgbClr val="0000FF"/>
                  </a:solidFill>
                  <a:latin typeface="+mn-lt"/>
                </a:rPr>
                <a:t>Se</a:t>
              </a:r>
            </a:p>
          </p:txBody>
        </p:sp>
      </p:grpSp>
      <p:grpSp>
        <p:nvGrpSpPr>
          <p:cNvPr id="54" name="Group 53"/>
          <p:cNvGrpSpPr/>
          <p:nvPr/>
        </p:nvGrpSpPr>
        <p:grpSpPr>
          <a:xfrm>
            <a:off x="3858548" y="4907466"/>
            <a:ext cx="5469689" cy="367398"/>
            <a:chOff x="4389775" y="5497193"/>
            <a:chExt cx="4418110" cy="290035"/>
          </a:xfrm>
        </p:grpSpPr>
        <p:sp>
          <p:nvSpPr>
            <p:cNvPr id="55" name="TextBox 54"/>
            <p:cNvSpPr txBox="1"/>
            <p:nvPr/>
          </p:nvSpPr>
          <p:spPr bwMode="auto">
            <a:xfrm>
              <a:off x="5856733" y="5497193"/>
              <a:ext cx="647979" cy="290035"/>
            </a:xfrm>
            <a:prstGeom prst="rect">
              <a:avLst/>
            </a:prstGeom>
            <a:noFill/>
            <a:ln w="9525">
              <a:noFill/>
              <a:miter lim="800000"/>
              <a:headEnd/>
              <a:tailEnd/>
            </a:ln>
          </p:spPr>
          <p:txBody>
            <a:bodyPr wrap="square" rtlCol="0">
              <a:spAutoFit/>
            </a:bodyPr>
            <a:lstStyle/>
            <a:p>
              <a:r>
                <a:rPr lang="es-ES" sz="2000" dirty="0">
                  <a:solidFill>
                    <a:schemeClr val="bg1">
                      <a:lumMod val="50000"/>
                    </a:schemeClr>
                  </a:solidFill>
                  <a:latin typeface="+mn-lt"/>
                </a:rPr>
                <a:t>Time</a:t>
              </a:r>
            </a:p>
          </p:txBody>
        </p:sp>
        <p:sp>
          <p:nvSpPr>
            <p:cNvPr id="56" name="TextBox 55"/>
            <p:cNvSpPr txBox="1"/>
            <p:nvPr/>
          </p:nvSpPr>
          <p:spPr bwMode="auto">
            <a:xfrm>
              <a:off x="4389775" y="5536418"/>
              <a:ext cx="1957290" cy="245413"/>
            </a:xfrm>
            <a:prstGeom prst="rect">
              <a:avLst/>
            </a:prstGeom>
            <a:noFill/>
            <a:ln w="9525">
              <a:noFill/>
              <a:miter lim="800000"/>
              <a:headEnd/>
              <a:tailEnd/>
            </a:ln>
          </p:spPr>
          <p:txBody>
            <a:bodyPr wrap="square" rtlCol="0">
              <a:spAutoFit/>
            </a:bodyPr>
            <a:lstStyle/>
            <a:p>
              <a:r>
                <a:rPr lang="es-ES" sz="1600" dirty="0">
                  <a:solidFill>
                    <a:schemeClr val="bg1">
                      <a:lumMod val="50000"/>
                    </a:schemeClr>
                  </a:solidFill>
                  <a:latin typeface="+mn-lt"/>
                </a:rPr>
                <a:t>2001</a:t>
              </a:r>
            </a:p>
          </p:txBody>
        </p:sp>
        <p:sp>
          <p:nvSpPr>
            <p:cNvPr id="57" name="TextBox 56"/>
            <p:cNvSpPr txBox="1"/>
            <p:nvPr/>
          </p:nvSpPr>
          <p:spPr bwMode="auto">
            <a:xfrm>
              <a:off x="8002308" y="5528583"/>
              <a:ext cx="805577" cy="245413"/>
            </a:xfrm>
            <a:prstGeom prst="rect">
              <a:avLst/>
            </a:prstGeom>
            <a:noFill/>
            <a:ln w="9525">
              <a:noFill/>
              <a:miter lim="800000"/>
              <a:headEnd/>
              <a:tailEnd/>
            </a:ln>
          </p:spPr>
          <p:txBody>
            <a:bodyPr wrap="square" rtlCol="0">
              <a:spAutoFit/>
            </a:bodyPr>
            <a:lstStyle/>
            <a:p>
              <a:r>
                <a:rPr lang="es-ES" sz="1600" dirty="0">
                  <a:solidFill>
                    <a:schemeClr val="bg1">
                      <a:lumMod val="50000"/>
                    </a:schemeClr>
                  </a:solidFill>
                  <a:latin typeface="+mn-lt"/>
                </a:rPr>
                <a:t>2025</a:t>
              </a:r>
            </a:p>
          </p:txBody>
        </p:sp>
      </p:grpSp>
      <mc:AlternateContent xmlns:mc="http://schemas.openxmlformats.org/markup-compatibility/2006" xmlns:a14="http://schemas.microsoft.com/office/drawing/2010/main">
        <mc:Choice Requires="a14">
          <p:sp>
            <p:nvSpPr>
              <p:cNvPr id="3" name="TextBox 2"/>
              <p:cNvSpPr txBox="1"/>
              <p:nvPr/>
            </p:nvSpPr>
            <p:spPr bwMode="auto">
              <a:xfrm>
                <a:off x="2248753" y="1458963"/>
                <a:ext cx="2220068" cy="659283"/>
              </a:xfrm>
              <a:prstGeom prst="rect">
                <a:avLst/>
              </a:prstGeom>
              <a:noFill/>
              <a:ln w="9525">
                <a:noFill/>
                <a:miter lim="800000"/>
                <a:headEnd/>
                <a:tailEnd/>
              </a:ln>
            </p:spPr>
            <p:txBody>
              <a:bodyPr wrap="square" lIns="0" tIns="0" rIns="0" bIns="0" rtlCol="0">
                <a:spAutoFit/>
              </a:bodyPr>
              <a:lstStyle/>
              <a:p>
                <a:r>
                  <a:rPr lang="es-ES" sz="2800" dirty="0">
                    <a:solidFill>
                      <a:srgbClr val="0000FF"/>
                    </a:solidFill>
                  </a:rPr>
                  <a:t>FOM = </a:t>
                </a:r>
                <a14:m>
                  <m:oMath xmlns:m="http://schemas.openxmlformats.org/officeDocument/2006/math">
                    <m:f>
                      <m:fPr>
                        <m:ctrlPr>
                          <a:rPr lang="es-ES" sz="2800" i="1" dirty="0" smtClean="0">
                            <a:solidFill>
                              <a:srgbClr val="0000FF"/>
                            </a:solidFill>
                            <a:latin typeface="Cambria Math" panose="02040503050406030204" pitchFamily="18" charset="0"/>
                          </a:rPr>
                        </m:ctrlPr>
                      </m:fPr>
                      <m:num>
                        <m:r>
                          <a:rPr lang="es-ES" sz="2800" dirty="0" smtClean="0">
                            <a:solidFill>
                              <a:srgbClr val="0000FF"/>
                            </a:solidFill>
                            <a:latin typeface="Cambria Math" panose="02040503050406030204" pitchFamily="18" charset="0"/>
                          </a:rPr>
                          <m:t>1</m:t>
                        </m:r>
                      </m:num>
                      <m:den>
                        <m:r>
                          <a:rPr lang="es-ES" sz="2800" i="1" dirty="0" smtClean="0">
                            <a:solidFill>
                              <a:srgbClr val="0000FF"/>
                            </a:solidFill>
                            <a:latin typeface="Cambria Math" panose="02040503050406030204" pitchFamily="18" charset="0"/>
                          </a:rPr>
                          <m:t>𝑚</m:t>
                        </m:r>
                        <m:r>
                          <a:rPr lang="es-ES" sz="2800" i="0" dirty="0" smtClean="0">
                            <a:solidFill>
                              <a:srgbClr val="0000FF"/>
                            </a:solidFill>
                            <a:latin typeface="Cambria Math" panose="02040503050406030204" pitchFamily="18" charset="0"/>
                          </a:rPr>
                          <m:t>⋅</m:t>
                        </m:r>
                        <m:r>
                          <a:rPr lang="es-ES" sz="2800" i="1" dirty="0" smtClean="0">
                            <a:solidFill>
                              <a:srgbClr val="0000FF"/>
                            </a:solidFill>
                            <a:latin typeface="Cambria Math" panose="02040503050406030204" pitchFamily="18" charset="0"/>
                          </a:rPr>
                          <m:t>𝜎</m:t>
                        </m:r>
                        <m:r>
                          <a:rPr lang="es-ES" sz="2800" i="0" dirty="0" smtClean="0">
                            <a:solidFill>
                              <a:srgbClr val="0000FF"/>
                            </a:solidFill>
                            <a:latin typeface="Cambria Math" panose="02040503050406030204" pitchFamily="18" charset="0"/>
                          </a:rPr>
                          <m:t>⋅</m:t>
                        </m:r>
                        <m:r>
                          <a:rPr lang="es-ES" sz="2800" i="1" dirty="0" smtClean="0">
                            <a:solidFill>
                              <a:srgbClr val="0000FF"/>
                            </a:solidFill>
                            <a:latin typeface="Cambria Math" panose="02040503050406030204" pitchFamily="18" charset="0"/>
                          </a:rPr>
                          <m:t>𝑓</m:t>
                        </m:r>
                      </m:den>
                    </m:f>
                  </m:oMath>
                </a14:m>
                <a:endParaRPr lang="es-ES" sz="2800" dirty="0">
                  <a:solidFill>
                    <a:srgbClr val="0000FF"/>
                  </a:solidFill>
                  <a:latin typeface="+mn-lt"/>
                </a:endParaRPr>
              </a:p>
            </p:txBody>
          </p:sp>
        </mc:Choice>
        <mc:Fallback xmlns="">
          <p:sp>
            <p:nvSpPr>
              <p:cNvPr id="3" name="TextBox 2"/>
              <p:cNvSpPr txBox="1">
                <a:spLocks noRot="1" noChangeAspect="1" noMove="1" noResize="1" noEditPoints="1" noAdjustHandles="1" noChangeArrowheads="1" noChangeShapeType="1" noTextEdit="1"/>
              </p:cNvSpPr>
              <p:nvPr/>
            </p:nvSpPr>
            <p:spPr bwMode="auto">
              <a:xfrm>
                <a:off x="2248753" y="1458963"/>
                <a:ext cx="2220068" cy="659283"/>
              </a:xfrm>
              <a:prstGeom prst="rect">
                <a:avLst/>
              </a:prstGeom>
              <a:blipFill>
                <a:blip r:embed="rId10"/>
                <a:stretch>
                  <a:fillRect l="-9890" t="-4630" b="-10185"/>
                </a:stretch>
              </a:blipFill>
              <a:ln w="9525">
                <a:noFill/>
                <a:miter lim="800000"/>
                <a:headEnd/>
                <a:tailEnd/>
              </a:ln>
            </p:spPr>
            <p:txBody>
              <a:bodyPr/>
              <a:lstStyle/>
              <a:p>
                <a:r>
                  <a:rPr lang="es-ES">
                    <a:noFill/>
                  </a:rPr>
                  <a:t> </a:t>
                </a:r>
              </a:p>
            </p:txBody>
          </p:sp>
        </mc:Fallback>
      </mc:AlternateContent>
      <p:sp>
        <p:nvSpPr>
          <p:cNvPr id="4" name="TextBox 3"/>
          <p:cNvSpPr txBox="1"/>
          <p:nvPr/>
        </p:nvSpPr>
        <p:spPr bwMode="auto">
          <a:xfrm>
            <a:off x="3745250" y="5417062"/>
            <a:ext cx="2213661" cy="1323439"/>
          </a:xfrm>
          <a:prstGeom prst="rect">
            <a:avLst/>
          </a:prstGeom>
          <a:noFill/>
          <a:ln w="9525">
            <a:noFill/>
            <a:miter lim="800000"/>
            <a:headEnd/>
            <a:tailEnd/>
          </a:ln>
        </p:spPr>
        <p:txBody>
          <a:bodyPr wrap="square" rtlCol="0">
            <a:spAutoFit/>
          </a:bodyPr>
          <a:lstStyle/>
          <a:p>
            <a:r>
              <a:rPr lang="es-ES" sz="1600" b="1" baseline="30000" dirty="0">
                <a:solidFill>
                  <a:srgbClr val="0000FF"/>
                </a:solidFill>
                <a:latin typeface="+mn-lt"/>
              </a:rPr>
              <a:t>151</a:t>
            </a:r>
            <a:r>
              <a:rPr lang="es-ES" sz="1600" b="1" dirty="0">
                <a:solidFill>
                  <a:srgbClr val="0000FF"/>
                </a:solidFill>
                <a:latin typeface="+mn-lt"/>
              </a:rPr>
              <a:t>Sm</a:t>
            </a:r>
          </a:p>
          <a:p>
            <a:r>
              <a:rPr lang="es-ES" sz="1600" dirty="0">
                <a:solidFill>
                  <a:srgbClr val="0070C0"/>
                </a:solidFill>
                <a:latin typeface="+mn-lt"/>
              </a:rPr>
              <a:t>m = 200 mg</a:t>
            </a:r>
          </a:p>
          <a:p>
            <a:r>
              <a:rPr lang="es-ES" sz="1600" dirty="0">
                <a:solidFill>
                  <a:srgbClr val="0070C0"/>
                </a:solidFill>
              </a:rPr>
              <a:t>f = 0.9</a:t>
            </a:r>
            <a:endParaRPr lang="es-ES" sz="1600" dirty="0">
              <a:solidFill>
                <a:srgbClr val="0070C0"/>
              </a:solidFill>
              <a:latin typeface="Symbol" panose="05050102010706020507" pitchFamily="18" charset="2"/>
            </a:endParaRPr>
          </a:p>
          <a:p>
            <a:r>
              <a:rPr lang="es-ES" sz="1600" dirty="0">
                <a:solidFill>
                  <a:srgbClr val="0070C0"/>
                </a:solidFill>
                <a:latin typeface="Symbol" panose="05050102010706020507" pitchFamily="18" charset="2"/>
              </a:rPr>
              <a:t>s</a:t>
            </a:r>
            <a:r>
              <a:rPr lang="es-ES" sz="1600" dirty="0">
                <a:solidFill>
                  <a:srgbClr val="0070C0"/>
                </a:solidFill>
                <a:latin typeface="+mn-lt"/>
              </a:rPr>
              <a:t>=3b at 30keV</a:t>
            </a:r>
          </a:p>
          <a:p>
            <a:endParaRPr lang="es-ES" sz="1600" dirty="0">
              <a:solidFill>
                <a:srgbClr val="0070C0"/>
              </a:solidFill>
              <a:latin typeface="+mn-lt"/>
            </a:endParaRPr>
          </a:p>
        </p:txBody>
      </p:sp>
      <p:sp>
        <p:nvSpPr>
          <p:cNvPr id="112" name="TextBox 111"/>
          <p:cNvSpPr txBox="1"/>
          <p:nvPr/>
        </p:nvSpPr>
        <p:spPr bwMode="auto">
          <a:xfrm>
            <a:off x="7617598" y="5424699"/>
            <a:ext cx="2213661" cy="1241365"/>
          </a:xfrm>
          <a:prstGeom prst="rect">
            <a:avLst/>
          </a:prstGeom>
          <a:noFill/>
          <a:ln w="9525">
            <a:noFill/>
            <a:miter lim="800000"/>
            <a:headEnd/>
            <a:tailEnd/>
          </a:ln>
        </p:spPr>
        <p:txBody>
          <a:bodyPr wrap="square" rtlCol="0">
            <a:spAutoFit/>
          </a:bodyPr>
          <a:lstStyle/>
          <a:p>
            <a:r>
              <a:rPr lang="es-ES" sz="1600" b="1" baseline="30000" dirty="0">
                <a:solidFill>
                  <a:srgbClr val="0000FF"/>
                </a:solidFill>
                <a:latin typeface="+mn-lt"/>
              </a:rPr>
              <a:t>79</a:t>
            </a:r>
            <a:r>
              <a:rPr lang="es-ES" sz="1600" b="1" dirty="0">
                <a:solidFill>
                  <a:srgbClr val="0000FF"/>
                </a:solidFill>
                <a:latin typeface="+mn-lt"/>
              </a:rPr>
              <a:t>Se</a:t>
            </a:r>
          </a:p>
          <a:p>
            <a:r>
              <a:rPr lang="es-ES" sz="1600" dirty="0">
                <a:solidFill>
                  <a:srgbClr val="0070C0"/>
                </a:solidFill>
                <a:latin typeface="+mn-lt"/>
              </a:rPr>
              <a:t>m = 2.7 mg</a:t>
            </a:r>
          </a:p>
          <a:p>
            <a:r>
              <a:rPr lang="es-ES" sz="1600" dirty="0">
                <a:solidFill>
                  <a:srgbClr val="0070C0"/>
                </a:solidFill>
              </a:rPr>
              <a:t>f = 7x10</a:t>
            </a:r>
            <a:r>
              <a:rPr lang="es-ES" sz="1600" baseline="30000" dirty="0">
                <a:solidFill>
                  <a:srgbClr val="0070C0"/>
                </a:solidFill>
              </a:rPr>
              <a:t>-4</a:t>
            </a:r>
            <a:endParaRPr lang="es-ES" sz="1600" dirty="0">
              <a:solidFill>
                <a:srgbClr val="0070C0"/>
              </a:solidFill>
              <a:latin typeface="Symbol" panose="05050102010706020507" pitchFamily="18" charset="2"/>
            </a:endParaRPr>
          </a:p>
          <a:p>
            <a:r>
              <a:rPr lang="es-ES" sz="1600" dirty="0">
                <a:solidFill>
                  <a:srgbClr val="0070C0"/>
                </a:solidFill>
                <a:latin typeface="Symbol" panose="05050102010706020507" pitchFamily="18" charset="2"/>
              </a:rPr>
              <a:t>s</a:t>
            </a:r>
            <a:r>
              <a:rPr lang="es-ES" sz="1600" dirty="0">
                <a:solidFill>
                  <a:srgbClr val="0070C0"/>
                </a:solidFill>
                <a:latin typeface="+mn-lt"/>
              </a:rPr>
              <a:t>=0.2 b at 30keV</a:t>
            </a:r>
          </a:p>
          <a:p>
            <a:endParaRPr lang="es-ES" sz="1600" baseline="30000" dirty="0">
              <a:solidFill>
                <a:srgbClr val="0070C0"/>
              </a:solidFill>
              <a:latin typeface="+mn-lt"/>
            </a:endParaRPr>
          </a:p>
        </p:txBody>
      </p:sp>
      <p:sp>
        <p:nvSpPr>
          <p:cNvPr id="11" name="Rectangle 10"/>
          <p:cNvSpPr/>
          <p:nvPr/>
        </p:nvSpPr>
        <p:spPr>
          <a:xfrm>
            <a:off x="2811015" y="2127325"/>
            <a:ext cx="1032957" cy="2523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10" name="Group 9"/>
          <p:cNvGrpSpPr/>
          <p:nvPr/>
        </p:nvGrpSpPr>
        <p:grpSpPr>
          <a:xfrm>
            <a:off x="2712918" y="1908098"/>
            <a:ext cx="1097082" cy="2830515"/>
            <a:chOff x="2705442" y="1877083"/>
            <a:chExt cx="1097082" cy="2830515"/>
          </a:xfrm>
        </p:grpSpPr>
        <p:sp>
          <p:nvSpPr>
            <p:cNvPr id="18" name="TextBox 17"/>
            <p:cNvSpPr txBox="1"/>
            <p:nvPr/>
          </p:nvSpPr>
          <p:spPr bwMode="auto">
            <a:xfrm rot="16200000">
              <a:off x="1505843" y="3076682"/>
              <a:ext cx="2829943" cy="430745"/>
            </a:xfrm>
            <a:prstGeom prst="rect">
              <a:avLst/>
            </a:prstGeom>
            <a:solidFill>
              <a:schemeClr val="bg1"/>
            </a:solidFill>
            <a:ln w="9525">
              <a:noFill/>
              <a:miter lim="800000"/>
              <a:headEnd/>
              <a:tailEnd/>
            </a:ln>
          </p:spPr>
          <p:txBody>
            <a:bodyPr wrap="square" lIns="0" tIns="0" rIns="0" bIns="0" rtlCol="0">
              <a:spAutoFit/>
            </a:bodyPr>
            <a:lstStyle/>
            <a:p>
              <a:pPr algn="ctr"/>
              <a:r>
                <a:rPr lang="es-ES" sz="1600" b="1" dirty="0">
                  <a:solidFill>
                    <a:srgbClr val="0000FF"/>
                  </a:solidFill>
                  <a:latin typeface="+mn-lt"/>
                </a:rPr>
                <a:t>FOM = </a:t>
              </a:r>
              <a:r>
                <a:rPr lang="es-ES" sz="1600" b="1" dirty="0" err="1">
                  <a:solidFill>
                    <a:srgbClr val="0000FF"/>
                  </a:solidFill>
                  <a:latin typeface="+mn-lt"/>
                </a:rPr>
                <a:t>Difficulty</a:t>
              </a:r>
              <a:r>
                <a:rPr lang="es-ES" sz="1600" b="1" dirty="0">
                  <a:solidFill>
                    <a:srgbClr val="0000FF"/>
                  </a:solidFill>
                  <a:latin typeface="+mn-lt"/>
                </a:rPr>
                <a:t> </a:t>
              </a:r>
              <a:r>
                <a:rPr lang="es-ES" sz="1600" b="1" dirty="0" err="1">
                  <a:solidFill>
                    <a:srgbClr val="0000FF"/>
                  </a:solidFill>
                  <a:latin typeface="+mn-lt"/>
                </a:rPr>
                <a:t>Level</a:t>
              </a:r>
              <a:r>
                <a:rPr lang="es-ES" sz="1600" b="1" dirty="0">
                  <a:solidFill>
                    <a:srgbClr val="0000FF"/>
                  </a:solidFill>
                  <a:latin typeface="+mn-lt"/>
                </a:rPr>
                <a:t> ((</a:t>
              </a:r>
              <a:r>
                <a:rPr lang="es-ES" sz="1600" b="1" dirty="0" err="1">
                  <a:solidFill>
                    <a:srgbClr val="0000FF"/>
                  </a:solidFill>
                  <a:latin typeface="+mn-lt"/>
                </a:rPr>
                <a:t>mg·mb</a:t>
              </a:r>
              <a:r>
                <a:rPr lang="es-ES" sz="1600" b="1" dirty="0">
                  <a:solidFill>
                    <a:srgbClr val="0000FF"/>
                  </a:solidFill>
                  <a:latin typeface="+mn-lt"/>
                </a:rPr>
                <a:t>)</a:t>
              </a:r>
              <a:r>
                <a:rPr lang="es-ES" sz="1600" b="1" baseline="30000" dirty="0">
                  <a:solidFill>
                    <a:srgbClr val="0000FF"/>
                  </a:solidFill>
                  <a:latin typeface="+mn-lt"/>
                </a:rPr>
                <a:t>-1</a:t>
              </a:r>
              <a:r>
                <a:rPr lang="es-ES" sz="1600" b="1" dirty="0">
                  <a:solidFill>
                    <a:srgbClr val="0000FF"/>
                  </a:solidFill>
                  <a:latin typeface="+mn-lt"/>
                </a:rPr>
                <a:t>)</a:t>
              </a:r>
            </a:p>
          </p:txBody>
        </p:sp>
        <p:cxnSp>
          <p:nvCxnSpPr>
            <p:cNvPr id="43" name="Straight Arrow Connector 42"/>
            <p:cNvCxnSpPr/>
            <p:nvPr/>
          </p:nvCxnSpPr>
          <p:spPr>
            <a:xfrm flipV="1">
              <a:off x="3802524" y="2127322"/>
              <a:ext cx="0" cy="24340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bwMode="auto">
            <a:xfrm>
              <a:off x="3228325" y="4481508"/>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-6</a:t>
              </a:r>
            </a:p>
          </p:txBody>
        </p:sp>
        <p:sp>
          <p:nvSpPr>
            <p:cNvPr id="46" name="TextBox 45"/>
            <p:cNvSpPr txBox="1"/>
            <p:nvPr/>
          </p:nvSpPr>
          <p:spPr bwMode="auto">
            <a:xfrm>
              <a:off x="3224720" y="4109414"/>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-5</a:t>
              </a:r>
            </a:p>
          </p:txBody>
        </p:sp>
        <p:sp>
          <p:nvSpPr>
            <p:cNvPr id="47" name="TextBox 46"/>
            <p:cNvSpPr txBox="1"/>
            <p:nvPr/>
          </p:nvSpPr>
          <p:spPr bwMode="auto">
            <a:xfrm>
              <a:off x="3228205" y="3750325"/>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-4</a:t>
              </a:r>
            </a:p>
          </p:txBody>
        </p:sp>
        <p:sp>
          <p:nvSpPr>
            <p:cNvPr id="48" name="TextBox 47"/>
            <p:cNvSpPr txBox="1"/>
            <p:nvPr/>
          </p:nvSpPr>
          <p:spPr bwMode="auto">
            <a:xfrm>
              <a:off x="3239861" y="3404367"/>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-3</a:t>
              </a:r>
            </a:p>
          </p:txBody>
        </p:sp>
        <p:sp>
          <p:nvSpPr>
            <p:cNvPr id="49" name="TextBox 48"/>
            <p:cNvSpPr txBox="1"/>
            <p:nvPr/>
          </p:nvSpPr>
          <p:spPr bwMode="auto">
            <a:xfrm>
              <a:off x="3228325" y="3014890"/>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-2</a:t>
              </a:r>
            </a:p>
          </p:txBody>
        </p:sp>
        <p:sp>
          <p:nvSpPr>
            <p:cNvPr id="50" name="TextBox 49"/>
            <p:cNvSpPr txBox="1"/>
            <p:nvPr/>
          </p:nvSpPr>
          <p:spPr bwMode="auto">
            <a:xfrm>
              <a:off x="3241030" y="2644330"/>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-1</a:t>
              </a:r>
            </a:p>
          </p:txBody>
        </p:sp>
        <p:sp>
          <p:nvSpPr>
            <p:cNvPr id="51" name="TextBox 50"/>
            <p:cNvSpPr txBox="1"/>
            <p:nvPr/>
          </p:nvSpPr>
          <p:spPr bwMode="auto">
            <a:xfrm>
              <a:off x="3235315" y="2288714"/>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0</a:t>
              </a:r>
            </a:p>
          </p:txBody>
        </p:sp>
      </p:grpSp>
      <p:pic>
        <p:nvPicPr>
          <p:cNvPr id="75" name="Picture 74"/>
          <p:cNvPicPr>
            <a:picLocks noChangeAspect="1"/>
          </p:cNvPicPr>
          <p:nvPr/>
        </p:nvPicPr>
        <p:blipFill>
          <a:blip r:embed="rId11"/>
          <a:stretch>
            <a:fillRect/>
          </a:stretch>
        </p:blipFill>
        <p:spPr>
          <a:xfrm>
            <a:off x="8724428" y="614184"/>
            <a:ext cx="3395231" cy="966401"/>
          </a:xfrm>
          <a:prstGeom prst="rect">
            <a:avLst/>
          </a:prstGeom>
          <a:ln>
            <a:solidFill>
              <a:schemeClr val="tx1"/>
            </a:solidFill>
          </a:ln>
        </p:spPr>
      </p:pic>
      <p:sp>
        <p:nvSpPr>
          <p:cNvPr id="77" name="TextBox 76">
            <a:extLst>
              <a:ext uri="{FF2B5EF4-FFF2-40B4-BE49-F238E27FC236}">
                <a16:creationId xmlns:a16="http://schemas.microsoft.com/office/drawing/2014/main" id="{92AC5E2C-7140-3554-DE36-F82E970E9DD4}"/>
              </a:ext>
            </a:extLst>
          </p:cNvPr>
          <p:cNvSpPr txBox="1"/>
          <p:nvPr/>
        </p:nvSpPr>
        <p:spPr>
          <a:xfrm>
            <a:off x="76200" y="1"/>
            <a:ext cx="11382305" cy="7620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Limits in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2800"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 on radioactive samples: s-process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branchings</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3672038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5"/>
                                        </p:tgtEl>
                                        <p:attrNameLst>
                                          <p:attrName>style.visibility</p:attrName>
                                        </p:attrNameLst>
                                      </p:cBhvr>
                                      <p:to>
                                        <p:strVal val="visible"/>
                                      </p:to>
                                    </p:set>
                                    <p:animEffect transition="in" filter="wipe(down)">
                                      <p:cBhvr>
                                        <p:cTn id="12" dur="2000"/>
                                        <p:tgtEl>
                                          <p:spTgt spid="65"/>
                                        </p:tgtEl>
                                      </p:cBhvr>
                                    </p:animEffect>
                                  </p:childTnLst>
                                </p:cTn>
                              </p:par>
                              <p:par>
                                <p:cTn id="13" presetID="22" presetClass="entr" presetSubtype="4"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down)">
                                      <p:cBhvr>
                                        <p:cTn id="15" dur="20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pic>
        <p:nvPicPr>
          <p:cNvPr id="65" name="Picture 64"/>
          <p:cNvPicPr>
            <a:picLocks noChangeAspect="1"/>
          </p:cNvPicPr>
          <p:nvPr/>
        </p:nvPicPr>
        <p:blipFill rotWithShape="1">
          <a:blip r:embed="rId3"/>
          <a:srcRect b="13845"/>
          <a:stretch/>
        </p:blipFill>
        <p:spPr>
          <a:xfrm>
            <a:off x="2752709" y="2118246"/>
            <a:ext cx="5477314" cy="2735016"/>
          </a:xfrm>
          <a:prstGeom prst="rect">
            <a:avLst/>
          </a:prstGeom>
        </p:spPr>
      </p:pic>
      <p:sp>
        <p:nvSpPr>
          <p:cNvPr id="17" name="Right Arrow 16"/>
          <p:cNvSpPr/>
          <p:nvPr/>
        </p:nvSpPr>
        <p:spPr>
          <a:xfrm>
            <a:off x="3808209" y="4183616"/>
            <a:ext cx="5678348" cy="1661687"/>
          </a:xfrm>
          <a:prstGeom prst="rightArrow">
            <a:avLst/>
          </a:prstGeom>
          <a:solidFill>
            <a:schemeClr val="bg1"/>
          </a:solidFill>
          <a:ln w="127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2400"/>
          </a:p>
        </p:txBody>
      </p:sp>
      <p:grpSp>
        <p:nvGrpSpPr>
          <p:cNvPr id="15" name="Group 14"/>
          <p:cNvGrpSpPr/>
          <p:nvPr/>
        </p:nvGrpSpPr>
        <p:grpSpPr>
          <a:xfrm>
            <a:off x="3669423" y="1437480"/>
            <a:ext cx="5468997" cy="3149736"/>
            <a:chOff x="3669423" y="1437480"/>
            <a:chExt cx="5468997" cy="3149736"/>
          </a:xfrm>
        </p:grpSpPr>
        <p:sp>
          <p:nvSpPr>
            <p:cNvPr id="38" name="TextBox 37"/>
            <p:cNvSpPr txBox="1"/>
            <p:nvPr/>
          </p:nvSpPr>
          <p:spPr bwMode="auto">
            <a:xfrm>
              <a:off x="3746753" y="2491435"/>
              <a:ext cx="2806975" cy="282613"/>
            </a:xfrm>
            <a:prstGeom prst="rect">
              <a:avLst/>
            </a:prstGeom>
            <a:noFill/>
            <a:ln w="9525">
              <a:noFill/>
              <a:miter lim="800000"/>
              <a:headEnd/>
              <a:tailEnd/>
            </a:ln>
          </p:spPr>
          <p:txBody>
            <a:bodyPr wrap="square" rtlCol="0">
              <a:spAutoFit/>
            </a:bodyPr>
            <a:lstStyle/>
            <a:p>
              <a:r>
                <a:rPr lang="es-ES" sz="1400" dirty="0">
                  <a:solidFill>
                    <a:schemeClr val="bg1">
                      <a:lumMod val="50000"/>
                    </a:schemeClr>
                  </a:solidFill>
                  <a:latin typeface="+mn-lt"/>
                </a:rPr>
                <a:t>TP-AGB </a:t>
              </a:r>
            </a:p>
          </p:txBody>
        </p:sp>
        <p:grpSp>
          <p:nvGrpSpPr>
            <p:cNvPr id="14" name="Group 13"/>
            <p:cNvGrpSpPr/>
            <p:nvPr/>
          </p:nvGrpSpPr>
          <p:grpSpPr>
            <a:xfrm>
              <a:off x="3669423" y="1437480"/>
              <a:ext cx="5468997" cy="3149736"/>
              <a:chOff x="3669423" y="1437480"/>
              <a:chExt cx="5468997" cy="3149736"/>
            </a:xfrm>
          </p:grpSpPr>
          <p:pic>
            <p:nvPicPr>
              <p:cNvPr id="67" name="Picture 13" descr="Copper - Wikipedi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78134" y="2599897"/>
                <a:ext cx="483584" cy="398367"/>
              </a:xfrm>
              <a:prstGeom prst="rect">
                <a:avLst/>
              </a:prstGeom>
              <a:noFill/>
              <a:extLst>
                <a:ext uri="{909E8E84-426E-40DD-AFC4-6F175D3DCCD1}">
                  <a14:hiddenFill xmlns:a14="http://schemas.microsoft.com/office/drawing/2010/main">
                    <a:solidFill>
                      <a:srgbClr val="FFFFFF"/>
                    </a:solidFill>
                  </a14:hiddenFill>
                </a:ext>
              </a:extLst>
            </p:spPr>
          </p:pic>
          <p:cxnSp>
            <p:nvCxnSpPr>
              <p:cNvPr id="44" name="Straight Arrow Connector 43"/>
              <p:cNvCxnSpPr/>
              <p:nvPr/>
            </p:nvCxnSpPr>
            <p:spPr>
              <a:xfrm flipH="1">
                <a:off x="4769974" y="2849314"/>
                <a:ext cx="1273888" cy="1042201"/>
              </a:xfrm>
              <a:prstGeom prst="straightConnector1">
                <a:avLst/>
              </a:prstGeom>
              <a:ln>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12" name="Group 11"/>
              <p:cNvGrpSpPr/>
              <p:nvPr/>
            </p:nvGrpSpPr>
            <p:grpSpPr>
              <a:xfrm>
                <a:off x="3669423" y="1437480"/>
                <a:ext cx="5468997" cy="3149736"/>
                <a:chOff x="3669423" y="1437480"/>
                <a:chExt cx="5468997" cy="3149736"/>
              </a:xfrm>
            </p:grpSpPr>
            <p:grpSp>
              <p:nvGrpSpPr>
                <p:cNvPr id="66" name="Group 65"/>
                <p:cNvGrpSpPr/>
                <p:nvPr/>
              </p:nvGrpSpPr>
              <p:grpSpPr>
                <a:xfrm>
                  <a:off x="3669423" y="3843868"/>
                  <a:ext cx="1962077" cy="480442"/>
                  <a:chOff x="3461144" y="3600717"/>
                  <a:chExt cx="2411749" cy="588256"/>
                </a:xfrm>
              </p:grpSpPr>
              <p:sp>
                <p:nvSpPr>
                  <p:cNvPr id="73" name="TextBox 72"/>
                  <p:cNvSpPr txBox="1"/>
                  <p:nvPr/>
                </p:nvSpPr>
                <p:spPr bwMode="auto">
                  <a:xfrm rot="19202446">
                    <a:off x="3461144" y="3654484"/>
                    <a:ext cx="1676399" cy="346032"/>
                  </a:xfrm>
                  <a:prstGeom prst="rect">
                    <a:avLst/>
                  </a:prstGeom>
                  <a:noFill/>
                  <a:ln w="9525">
                    <a:noFill/>
                    <a:miter lim="800000"/>
                    <a:headEnd/>
                    <a:tailEnd/>
                  </a:ln>
                </p:spPr>
                <p:txBody>
                  <a:bodyPr wrap="square" rtlCol="0">
                    <a:spAutoFit/>
                  </a:bodyPr>
                  <a:lstStyle/>
                  <a:p>
                    <a:r>
                      <a:rPr lang="es-ES" sz="1400" dirty="0" err="1">
                        <a:solidFill>
                          <a:schemeClr val="bg1">
                            <a:lumMod val="50000"/>
                          </a:schemeClr>
                        </a:solidFill>
                        <a:latin typeface="+mn-lt"/>
                      </a:rPr>
                      <a:t>Temperature</a:t>
                    </a:r>
                    <a:endParaRPr lang="es-ES" sz="1400" dirty="0">
                      <a:solidFill>
                        <a:schemeClr val="bg1">
                          <a:lumMod val="50000"/>
                        </a:schemeClr>
                      </a:solidFill>
                      <a:latin typeface="+mn-lt"/>
                    </a:endParaRPr>
                  </a:p>
                </p:txBody>
              </p:sp>
              <p:sp>
                <p:nvSpPr>
                  <p:cNvPr id="74" name="TextBox 73"/>
                  <p:cNvSpPr txBox="1"/>
                  <p:nvPr/>
                </p:nvSpPr>
                <p:spPr bwMode="auto">
                  <a:xfrm rot="19175313">
                    <a:off x="4446208" y="3600717"/>
                    <a:ext cx="1426685" cy="588256"/>
                  </a:xfrm>
                  <a:prstGeom prst="rect">
                    <a:avLst/>
                  </a:prstGeom>
                  <a:noFill/>
                  <a:ln w="9525">
                    <a:noFill/>
                    <a:miter lim="800000"/>
                    <a:headEnd/>
                    <a:tailEnd/>
                  </a:ln>
                </p:spPr>
                <p:txBody>
                  <a:bodyPr wrap="square" rtlCol="0">
                    <a:spAutoFit/>
                  </a:bodyPr>
                  <a:lstStyle/>
                  <a:p>
                    <a:r>
                      <a:rPr lang="es-ES" sz="1400" dirty="0" err="1">
                        <a:solidFill>
                          <a:schemeClr val="bg1">
                            <a:lumMod val="50000"/>
                          </a:schemeClr>
                        </a:solidFill>
                        <a:latin typeface="+mn-lt"/>
                      </a:rPr>
                      <a:t>Neutron</a:t>
                    </a:r>
                    <a:r>
                      <a:rPr lang="es-ES" sz="1400" dirty="0">
                        <a:solidFill>
                          <a:schemeClr val="bg1">
                            <a:lumMod val="50000"/>
                          </a:schemeClr>
                        </a:solidFill>
                        <a:latin typeface="+mn-lt"/>
                      </a:rPr>
                      <a:t> </a:t>
                    </a:r>
                    <a:r>
                      <a:rPr lang="es-ES" sz="1400" dirty="0" err="1">
                        <a:solidFill>
                          <a:schemeClr val="bg1">
                            <a:lumMod val="50000"/>
                          </a:schemeClr>
                        </a:solidFill>
                        <a:latin typeface="+mn-lt"/>
                      </a:rPr>
                      <a:t>Density</a:t>
                    </a:r>
                    <a:endParaRPr lang="es-ES" sz="1400" dirty="0">
                      <a:solidFill>
                        <a:schemeClr val="bg1">
                          <a:lumMod val="50000"/>
                        </a:schemeClr>
                      </a:solidFill>
                      <a:latin typeface="+mn-lt"/>
                    </a:endParaRPr>
                  </a:p>
                </p:txBody>
              </p:sp>
            </p:grpSp>
            <p:grpSp>
              <p:nvGrpSpPr>
                <p:cNvPr id="68" name="Group 67"/>
                <p:cNvGrpSpPr/>
                <p:nvPr/>
              </p:nvGrpSpPr>
              <p:grpSpPr>
                <a:xfrm>
                  <a:off x="6088197" y="3349387"/>
                  <a:ext cx="1806918" cy="1237829"/>
                  <a:chOff x="6473086" y="3211153"/>
                  <a:chExt cx="2163639" cy="1394700"/>
                </a:xfrm>
              </p:grpSpPr>
              <p:sp>
                <p:nvSpPr>
                  <p:cNvPr id="71" name="TextBox 70"/>
                  <p:cNvSpPr txBox="1"/>
                  <p:nvPr/>
                </p:nvSpPr>
                <p:spPr bwMode="auto">
                  <a:xfrm>
                    <a:off x="6593009" y="3211153"/>
                    <a:ext cx="2043716" cy="541329"/>
                  </a:xfrm>
                  <a:prstGeom prst="rect">
                    <a:avLst/>
                  </a:prstGeom>
                  <a:noFill/>
                  <a:ln w="9525">
                    <a:noFill/>
                    <a:miter lim="800000"/>
                    <a:headEnd/>
                    <a:tailEnd/>
                  </a:ln>
                </p:spPr>
                <p:txBody>
                  <a:bodyPr wrap="square" rtlCol="0">
                    <a:spAutoFit/>
                  </a:bodyPr>
                  <a:lstStyle/>
                  <a:p>
                    <a:r>
                      <a:rPr lang="es-ES" sz="1400" dirty="0" err="1">
                        <a:solidFill>
                          <a:schemeClr val="bg1">
                            <a:lumMod val="50000"/>
                          </a:schemeClr>
                        </a:solidFill>
                        <a:latin typeface="+mn-lt"/>
                      </a:rPr>
                      <a:t>Origin</a:t>
                    </a:r>
                    <a:r>
                      <a:rPr lang="es-ES" sz="1400" dirty="0">
                        <a:solidFill>
                          <a:schemeClr val="bg1">
                            <a:lumMod val="50000"/>
                          </a:schemeClr>
                        </a:solidFill>
                        <a:latin typeface="+mn-lt"/>
                      </a:rPr>
                      <a:t> of </a:t>
                    </a:r>
                    <a:r>
                      <a:rPr lang="es-ES" sz="1400" dirty="0" err="1">
                        <a:solidFill>
                          <a:schemeClr val="bg1">
                            <a:lumMod val="50000"/>
                          </a:schemeClr>
                        </a:solidFill>
                        <a:latin typeface="+mn-lt"/>
                      </a:rPr>
                      <a:t>heaviest</a:t>
                    </a:r>
                    <a:r>
                      <a:rPr lang="es-ES" sz="1400" dirty="0">
                        <a:solidFill>
                          <a:schemeClr val="bg1">
                            <a:lumMod val="50000"/>
                          </a:schemeClr>
                        </a:solidFill>
                        <a:latin typeface="+mn-lt"/>
                      </a:rPr>
                      <a:t> s-</a:t>
                    </a:r>
                    <a:r>
                      <a:rPr lang="es-ES" sz="1400" dirty="0" err="1">
                        <a:solidFill>
                          <a:schemeClr val="bg1">
                            <a:lumMod val="50000"/>
                          </a:schemeClr>
                        </a:solidFill>
                        <a:latin typeface="+mn-lt"/>
                      </a:rPr>
                      <a:t>isotopes</a:t>
                    </a:r>
                    <a:r>
                      <a:rPr lang="es-ES" sz="1400" dirty="0">
                        <a:solidFill>
                          <a:schemeClr val="bg1">
                            <a:lumMod val="50000"/>
                          </a:schemeClr>
                        </a:solidFill>
                        <a:latin typeface="+mn-lt"/>
                      </a:rPr>
                      <a:t> in SS</a:t>
                    </a:r>
                  </a:p>
                </p:txBody>
              </p:sp>
              <p:pic>
                <p:nvPicPr>
                  <p:cNvPr id="72" name="Picture 22" descr="Meteorites lend clues to solar system's origin | Lawrence Livermore  National Laborator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73086" y="3759276"/>
                    <a:ext cx="1481507" cy="846577"/>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sp>
              <p:nvSpPr>
                <p:cNvPr id="69" name="TextBox 68"/>
                <p:cNvSpPr txBox="1"/>
                <p:nvPr/>
              </p:nvSpPr>
              <p:spPr bwMode="auto">
                <a:xfrm>
                  <a:off x="7617598" y="1747181"/>
                  <a:ext cx="1520822" cy="678271"/>
                </a:xfrm>
                <a:prstGeom prst="rect">
                  <a:avLst/>
                </a:prstGeom>
                <a:noFill/>
                <a:ln w="9525">
                  <a:noFill/>
                  <a:miter lim="800000"/>
                  <a:headEnd/>
                  <a:tailEnd/>
                </a:ln>
              </p:spPr>
              <p:txBody>
                <a:bodyPr wrap="square" rtlCol="0">
                  <a:spAutoFit/>
                </a:bodyPr>
                <a:lstStyle/>
                <a:p>
                  <a:r>
                    <a:rPr lang="es-ES" sz="1400" dirty="0">
                      <a:solidFill>
                        <a:schemeClr val="bg1">
                          <a:lumMod val="50000"/>
                        </a:schemeClr>
                      </a:solidFill>
                      <a:latin typeface="+mn-lt"/>
                    </a:rPr>
                    <a:t>T in </a:t>
                  </a:r>
                  <a:r>
                    <a:rPr lang="es-ES" sz="1400" dirty="0" err="1">
                      <a:solidFill>
                        <a:schemeClr val="bg1">
                          <a:lumMod val="50000"/>
                        </a:schemeClr>
                      </a:solidFill>
                      <a:latin typeface="+mn-lt"/>
                    </a:rPr>
                    <a:t>AGBs</a:t>
                  </a:r>
                  <a:r>
                    <a:rPr lang="es-ES" sz="1400" dirty="0">
                      <a:solidFill>
                        <a:schemeClr val="bg1">
                          <a:lumMod val="50000"/>
                        </a:schemeClr>
                      </a:solidFill>
                      <a:latin typeface="+mn-lt"/>
                    </a:rPr>
                    <a:t> and in </a:t>
                  </a:r>
                  <a:r>
                    <a:rPr lang="es-ES" sz="1400" dirty="0">
                      <a:solidFill>
                        <a:schemeClr val="bg1">
                          <a:lumMod val="50000"/>
                        </a:schemeClr>
                      </a:solidFill>
                    </a:rPr>
                    <a:t>M&gt;8M</a:t>
                  </a:r>
                  <a:r>
                    <a:rPr lang="es-ES" sz="1400" baseline="-25000" dirty="0">
                      <a:solidFill>
                        <a:schemeClr val="bg1">
                          <a:lumMod val="50000"/>
                        </a:schemeClr>
                      </a:solidFill>
                      <a:latin typeface="Wingdings 2" panose="05020102010507070707" pitchFamily="18" charset="2"/>
                    </a:rPr>
                    <a:t>8</a:t>
                  </a:r>
                  <a:endParaRPr lang="es-ES" sz="1400" baseline="-25000" dirty="0">
                    <a:solidFill>
                      <a:schemeClr val="bg1">
                        <a:lumMod val="50000"/>
                      </a:schemeClr>
                    </a:solidFill>
                  </a:endParaRPr>
                </a:p>
                <a:p>
                  <a:endParaRPr lang="es-ES" sz="1400" dirty="0">
                    <a:solidFill>
                      <a:schemeClr val="bg1">
                        <a:lumMod val="50000"/>
                      </a:schemeClr>
                    </a:solidFill>
                    <a:latin typeface="+mn-lt"/>
                  </a:endParaRPr>
                </a:p>
              </p:txBody>
            </p:sp>
            <p:sp>
              <p:nvSpPr>
                <p:cNvPr id="70" name="Rectangle 69"/>
                <p:cNvSpPr/>
                <p:nvPr/>
              </p:nvSpPr>
              <p:spPr>
                <a:xfrm>
                  <a:off x="6004382" y="2327336"/>
                  <a:ext cx="1534816" cy="480442"/>
                </a:xfrm>
                <a:prstGeom prst="rect">
                  <a:avLst/>
                </a:prstGeom>
              </p:spPr>
              <p:txBody>
                <a:bodyPr wrap="square">
                  <a:spAutoFit/>
                </a:bodyPr>
                <a:lstStyle/>
                <a:p>
                  <a:r>
                    <a:rPr lang="es-ES" sz="1400" dirty="0" err="1">
                      <a:solidFill>
                        <a:schemeClr val="bg1">
                          <a:lumMod val="50000"/>
                        </a:schemeClr>
                      </a:solidFill>
                    </a:rPr>
                    <a:t>Isotopic</a:t>
                  </a:r>
                  <a:r>
                    <a:rPr lang="es-ES" sz="1400" dirty="0">
                      <a:solidFill>
                        <a:schemeClr val="bg1">
                          <a:lumMod val="50000"/>
                        </a:schemeClr>
                      </a:solidFill>
                    </a:rPr>
                    <a:t> </a:t>
                  </a:r>
                  <a:r>
                    <a:rPr lang="es-ES" sz="1400" dirty="0" err="1">
                      <a:solidFill>
                        <a:schemeClr val="bg1">
                          <a:lumMod val="50000"/>
                        </a:schemeClr>
                      </a:solidFill>
                    </a:rPr>
                    <a:t>anomalies</a:t>
                  </a:r>
                  <a:r>
                    <a:rPr lang="es-ES" sz="1400" dirty="0">
                      <a:solidFill>
                        <a:schemeClr val="bg1">
                          <a:lumMod val="50000"/>
                        </a:schemeClr>
                      </a:solidFill>
                    </a:rPr>
                    <a:t> in </a:t>
                  </a:r>
                  <a:r>
                    <a:rPr lang="es-ES" sz="1400" dirty="0" err="1">
                      <a:solidFill>
                        <a:schemeClr val="bg1">
                          <a:lumMod val="50000"/>
                        </a:schemeClr>
                      </a:solidFill>
                    </a:rPr>
                    <a:t>SiC-grains</a:t>
                  </a:r>
                  <a:endParaRPr lang="es-ES" sz="1400" dirty="0">
                    <a:solidFill>
                      <a:schemeClr val="bg1">
                        <a:lumMod val="50000"/>
                      </a:schemeClr>
                    </a:solidFill>
                  </a:endParaRPr>
                </a:p>
              </p:txBody>
            </p:sp>
            <p:cxnSp>
              <p:nvCxnSpPr>
                <p:cNvPr id="31" name="Straight Arrow Connector 30"/>
                <p:cNvCxnSpPr/>
                <p:nvPr/>
              </p:nvCxnSpPr>
              <p:spPr>
                <a:xfrm flipH="1">
                  <a:off x="6083903" y="3121905"/>
                  <a:ext cx="85889" cy="300826"/>
                </a:xfrm>
                <a:prstGeom prst="straightConnector1">
                  <a:avLst/>
                </a:prstGeom>
                <a:ln>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115523" y="2712671"/>
                  <a:ext cx="201632" cy="104792"/>
                </a:xfrm>
                <a:prstGeom prst="straightConnector1">
                  <a:avLst/>
                </a:prstGeom>
                <a:ln>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35" name="Picture 3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76686" y="2770236"/>
                  <a:ext cx="813577" cy="841943"/>
                </a:xfrm>
                <a:prstGeom prst="rect">
                  <a:avLst/>
                </a:prstGeom>
              </p:spPr>
            </p:pic>
            <p:sp>
              <p:nvSpPr>
                <p:cNvPr id="36" name="TextBox 35"/>
                <p:cNvSpPr txBox="1"/>
                <p:nvPr/>
              </p:nvSpPr>
              <p:spPr bwMode="auto">
                <a:xfrm>
                  <a:off x="4491793" y="2577186"/>
                  <a:ext cx="1007404" cy="480442"/>
                </a:xfrm>
                <a:prstGeom prst="rect">
                  <a:avLst/>
                </a:prstGeom>
                <a:noFill/>
                <a:ln w="9525">
                  <a:noFill/>
                  <a:miter lim="800000"/>
                  <a:headEnd/>
                  <a:tailEnd/>
                </a:ln>
              </p:spPr>
              <p:txBody>
                <a:bodyPr wrap="square" rtlCol="0">
                  <a:spAutoFit/>
                </a:bodyPr>
                <a:lstStyle/>
                <a:p>
                  <a:r>
                    <a:rPr lang="es-ES" sz="1400" dirty="0">
                      <a:solidFill>
                        <a:schemeClr val="bg1">
                          <a:lumMod val="50000"/>
                        </a:schemeClr>
                      </a:solidFill>
                      <a:latin typeface="+mn-lt"/>
                    </a:rPr>
                    <a:t>Ni/Cu/Zn in M&gt;8M</a:t>
                  </a:r>
                  <a:r>
                    <a:rPr lang="es-ES" sz="1400" baseline="-25000" dirty="0">
                      <a:solidFill>
                        <a:schemeClr val="bg1">
                          <a:lumMod val="50000"/>
                        </a:schemeClr>
                      </a:solidFill>
                      <a:latin typeface="Wingdings 2" panose="05020102010507070707" pitchFamily="18" charset="2"/>
                    </a:rPr>
                    <a:t>8</a:t>
                  </a:r>
                  <a:endParaRPr lang="es-ES" sz="1400" baseline="-25000" dirty="0">
                    <a:solidFill>
                      <a:schemeClr val="bg1">
                        <a:lumMod val="50000"/>
                      </a:schemeClr>
                    </a:solidFill>
                    <a:latin typeface="+mn-lt"/>
                  </a:endParaRPr>
                </a:p>
              </p:txBody>
            </p:sp>
            <p:pic>
              <p:nvPicPr>
                <p:cNvPr id="37" name="Picture 36"/>
                <p:cNvPicPr>
                  <a:picLocks noChangeAspect="1"/>
                </p:cNvPicPr>
                <p:nvPr/>
              </p:nvPicPr>
              <p:blipFill>
                <a:blip r:embed="rId7"/>
                <a:stretch>
                  <a:fillRect/>
                </a:stretch>
              </p:blipFill>
              <p:spPr>
                <a:xfrm>
                  <a:off x="4527954" y="1437481"/>
                  <a:ext cx="1175707" cy="1094846"/>
                </a:xfrm>
                <a:prstGeom prst="rect">
                  <a:avLst/>
                </a:prstGeom>
              </p:spPr>
            </p:pic>
            <p:pic>
              <p:nvPicPr>
                <p:cNvPr id="39" name="Picture 3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850025" y="1437480"/>
                  <a:ext cx="1285729" cy="941236"/>
                </a:xfrm>
                <a:prstGeom prst="rect">
                  <a:avLst/>
                </a:prstGeom>
              </p:spPr>
            </p:pic>
            <p:sp>
              <p:nvSpPr>
                <p:cNvPr id="40" name="Oval 39"/>
                <p:cNvSpPr/>
                <p:nvPr/>
              </p:nvSpPr>
              <p:spPr>
                <a:xfrm rot="20176100">
                  <a:off x="5360772" y="2586068"/>
                  <a:ext cx="568260" cy="453703"/>
                </a:xfrm>
                <a:prstGeom prst="ellipse">
                  <a:avLst/>
                </a:prstGeom>
                <a:noFill/>
                <a:ln w="127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2400"/>
                </a:p>
              </p:txBody>
            </p:sp>
            <p:cxnSp>
              <p:nvCxnSpPr>
                <p:cNvPr id="41" name="Straight Connector 40"/>
                <p:cNvCxnSpPr>
                  <a:stCxn id="40" idx="7"/>
                </p:cNvCxnSpPr>
                <p:nvPr/>
              </p:nvCxnSpPr>
              <p:spPr>
                <a:xfrm flipH="1" flipV="1">
                  <a:off x="5138825" y="2127325"/>
                  <a:ext cx="626994" cy="455904"/>
                </a:xfrm>
                <a:prstGeom prst="line">
                  <a:avLst/>
                </a:prstGeom>
                <a:ln w="952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stCxn id="40" idx="2"/>
                </p:cNvCxnSpPr>
                <p:nvPr/>
              </p:nvCxnSpPr>
              <p:spPr>
                <a:xfrm flipH="1" flipV="1">
                  <a:off x="5147584" y="2130626"/>
                  <a:ext cx="237215" cy="799459"/>
                </a:xfrm>
                <a:prstGeom prst="line">
                  <a:avLst/>
                </a:prstGeom>
                <a:ln w="952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2" name="Picture 2" descr="http://www.messagetoeagle.com/images/disruptedstarcasA.jpg"/>
                <p:cNvPicPr>
                  <a:picLocks noChangeAspect="1" noChangeArrowheads="1"/>
                </p:cNvPicPr>
                <p:nvPr/>
              </p:nvPicPr>
              <p:blipFill>
                <a:blip r:embed="rId9"/>
                <a:srcRect l="1853" t="1932" r="51413" b="4346"/>
                <a:stretch>
                  <a:fillRect/>
                </a:stretch>
              </p:blipFill>
              <p:spPr bwMode="auto">
                <a:xfrm>
                  <a:off x="7769187" y="2463124"/>
                  <a:ext cx="1208599" cy="1190363"/>
                </a:xfrm>
                <a:prstGeom prst="ellipse">
                  <a:avLst/>
                </a:prstGeom>
                <a:ln>
                  <a:noFill/>
                </a:ln>
                <a:effectLst>
                  <a:softEdge rad="112500"/>
                </a:effectLst>
              </p:spPr>
            </p:pic>
          </p:grpSp>
        </p:grpSp>
      </p:grpSp>
      <p:grpSp>
        <p:nvGrpSpPr>
          <p:cNvPr id="53" name="Group 52"/>
          <p:cNvGrpSpPr/>
          <p:nvPr/>
        </p:nvGrpSpPr>
        <p:grpSpPr>
          <a:xfrm>
            <a:off x="3834782" y="4648517"/>
            <a:ext cx="4533593" cy="234840"/>
            <a:chOff x="4370578" y="5292771"/>
            <a:chExt cx="3661984" cy="185390"/>
          </a:xfrm>
          <a:solidFill>
            <a:schemeClr val="bg1"/>
          </a:solidFill>
        </p:grpSpPr>
        <p:sp>
          <p:nvSpPr>
            <p:cNvPr id="58" name="TextBox 57"/>
            <p:cNvSpPr txBox="1"/>
            <p:nvPr/>
          </p:nvSpPr>
          <p:spPr bwMode="auto">
            <a:xfrm>
              <a:off x="4370578" y="5297155"/>
              <a:ext cx="465667" cy="178482"/>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151</a:t>
              </a:r>
              <a:r>
                <a:rPr lang="es-ES" sz="1600" b="1" dirty="0">
                  <a:solidFill>
                    <a:srgbClr val="0000FF"/>
                  </a:solidFill>
                  <a:latin typeface="+mn-lt"/>
                </a:rPr>
                <a:t>Sm</a:t>
              </a:r>
            </a:p>
          </p:txBody>
        </p:sp>
        <p:sp>
          <p:nvSpPr>
            <p:cNvPr id="59" name="TextBox 58"/>
            <p:cNvSpPr txBox="1"/>
            <p:nvPr/>
          </p:nvSpPr>
          <p:spPr bwMode="auto">
            <a:xfrm>
              <a:off x="4959462" y="5297134"/>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93</a:t>
              </a:r>
              <a:r>
                <a:rPr lang="es-ES" sz="1600" b="1" dirty="0">
                  <a:solidFill>
                    <a:srgbClr val="0000FF"/>
                  </a:solidFill>
                  <a:latin typeface="+mn-lt"/>
                </a:rPr>
                <a:t>Zr</a:t>
              </a:r>
            </a:p>
          </p:txBody>
        </p:sp>
        <p:sp>
          <p:nvSpPr>
            <p:cNvPr id="60" name="TextBox 59"/>
            <p:cNvSpPr txBox="1"/>
            <p:nvPr/>
          </p:nvSpPr>
          <p:spPr bwMode="auto">
            <a:xfrm>
              <a:off x="5456179" y="5294723"/>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63</a:t>
              </a:r>
              <a:r>
                <a:rPr lang="es-ES" sz="1600" b="1" dirty="0">
                  <a:solidFill>
                    <a:srgbClr val="0000FF"/>
                  </a:solidFill>
                  <a:latin typeface="+mn-lt"/>
                </a:rPr>
                <a:t>Ni</a:t>
              </a:r>
            </a:p>
          </p:txBody>
        </p:sp>
        <p:sp>
          <p:nvSpPr>
            <p:cNvPr id="61" name="TextBox 60"/>
            <p:cNvSpPr txBox="1"/>
            <p:nvPr/>
          </p:nvSpPr>
          <p:spPr bwMode="auto">
            <a:xfrm>
              <a:off x="5962179" y="5299678"/>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171</a:t>
              </a:r>
              <a:r>
                <a:rPr lang="es-ES" sz="1600" b="1" dirty="0">
                  <a:solidFill>
                    <a:srgbClr val="0000FF"/>
                  </a:solidFill>
                  <a:latin typeface="+mn-lt"/>
                </a:rPr>
                <a:t>Tm</a:t>
              </a:r>
            </a:p>
          </p:txBody>
        </p:sp>
        <p:sp>
          <p:nvSpPr>
            <p:cNvPr id="62" name="TextBox 61"/>
            <p:cNvSpPr txBox="1"/>
            <p:nvPr/>
          </p:nvSpPr>
          <p:spPr bwMode="auto">
            <a:xfrm>
              <a:off x="6510096" y="5299677"/>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204</a:t>
              </a:r>
              <a:r>
                <a:rPr lang="es-ES" sz="1600" b="1" dirty="0">
                  <a:solidFill>
                    <a:srgbClr val="0000FF"/>
                  </a:solidFill>
                  <a:latin typeface="+mn-lt"/>
                </a:rPr>
                <a:t>Tl</a:t>
              </a:r>
            </a:p>
          </p:txBody>
        </p:sp>
        <p:sp>
          <p:nvSpPr>
            <p:cNvPr id="63" name="TextBox 62"/>
            <p:cNvSpPr txBox="1"/>
            <p:nvPr/>
          </p:nvSpPr>
          <p:spPr bwMode="auto">
            <a:xfrm>
              <a:off x="7069244" y="5294722"/>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94</a:t>
              </a:r>
              <a:r>
                <a:rPr lang="es-ES" sz="1600" b="1" dirty="0">
                  <a:solidFill>
                    <a:srgbClr val="0000FF"/>
                  </a:solidFill>
                  <a:latin typeface="+mn-lt"/>
                </a:rPr>
                <a:t>Nb</a:t>
              </a:r>
            </a:p>
          </p:txBody>
        </p:sp>
        <p:sp>
          <p:nvSpPr>
            <p:cNvPr id="64" name="TextBox 63"/>
            <p:cNvSpPr txBox="1"/>
            <p:nvPr/>
          </p:nvSpPr>
          <p:spPr bwMode="auto">
            <a:xfrm>
              <a:off x="7566895" y="5292771"/>
              <a:ext cx="465667" cy="178483"/>
            </a:xfrm>
            <a:prstGeom prst="rect">
              <a:avLst/>
            </a:prstGeom>
            <a:grpFill/>
            <a:ln w="9525">
              <a:noFill/>
              <a:miter lim="800000"/>
              <a:headEnd/>
              <a:tailEnd/>
            </a:ln>
          </p:spPr>
          <p:txBody>
            <a:bodyPr wrap="square" lIns="0" tIns="0" rIns="0" bIns="0" rtlCol="0">
              <a:spAutoFit/>
            </a:bodyPr>
            <a:lstStyle/>
            <a:p>
              <a:r>
                <a:rPr lang="es-ES" sz="1600" b="1" baseline="30000" dirty="0">
                  <a:solidFill>
                    <a:srgbClr val="0000FF"/>
                  </a:solidFill>
                  <a:latin typeface="+mn-lt"/>
                </a:rPr>
                <a:t>79</a:t>
              </a:r>
              <a:r>
                <a:rPr lang="es-ES" sz="1600" b="1" dirty="0">
                  <a:solidFill>
                    <a:srgbClr val="0000FF"/>
                  </a:solidFill>
                  <a:latin typeface="+mn-lt"/>
                </a:rPr>
                <a:t>Se</a:t>
              </a:r>
            </a:p>
          </p:txBody>
        </p:sp>
      </p:grpSp>
      <p:grpSp>
        <p:nvGrpSpPr>
          <p:cNvPr id="54" name="Group 53"/>
          <p:cNvGrpSpPr/>
          <p:nvPr/>
        </p:nvGrpSpPr>
        <p:grpSpPr>
          <a:xfrm>
            <a:off x="3858548" y="4907466"/>
            <a:ext cx="5469689" cy="367398"/>
            <a:chOff x="4389775" y="5497193"/>
            <a:chExt cx="4418110" cy="290035"/>
          </a:xfrm>
        </p:grpSpPr>
        <p:sp>
          <p:nvSpPr>
            <p:cNvPr id="55" name="TextBox 54"/>
            <p:cNvSpPr txBox="1"/>
            <p:nvPr/>
          </p:nvSpPr>
          <p:spPr bwMode="auto">
            <a:xfrm>
              <a:off x="5856733" y="5497193"/>
              <a:ext cx="647979" cy="290035"/>
            </a:xfrm>
            <a:prstGeom prst="rect">
              <a:avLst/>
            </a:prstGeom>
            <a:noFill/>
            <a:ln w="9525">
              <a:noFill/>
              <a:miter lim="800000"/>
              <a:headEnd/>
              <a:tailEnd/>
            </a:ln>
          </p:spPr>
          <p:txBody>
            <a:bodyPr wrap="square" rtlCol="0">
              <a:spAutoFit/>
            </a:bodyPr>
            <a:lstStyle/>
            <a:p>
              <a:r>
                <a:rPr lang="es-ES" sz="2000" dirty="0">
                  <a:solidFill>
                    <a:schemeClr val="bg1">
                      <a:lumMod val="50000"/>
                    </a:schemeClr>
                  </a:solidFill>
                  <a:latin typeface="+mn-lt"/>
                </a:rPr>
                <a:t>Time</a:t>
              </a:r>
            </a:p>
          </p:txBody>
        </p:sp>
        <p:sp>
          <p:nvSpPr>
            <p:cNvPr id="56" name="TextBox 55"/>
            <p:cNvSpPr txBox="1"/>
            <p:nvPr/>
          </p:nvSpPr>
          <p:spPr bwMode="auto">
            <a:xfrm>
              <a:off x="4389775" y="5536418"/>
              <a:ext cx="1957290" cy="245413"/>
            </a:xfrm>
            <a:prstGeom prst="rect">
              <a:avLst/>
            </a:prstGeom>
            <a:noFill/>
            <a:ln w="9525">
              <a:noFill/>
              <a:miter lim="800000"/>
              <a:headEnd/>
              <a:tailEnd/>
            </a:ln>
          </p:spPr>
          <p:txBody>
            <a:bodyPr wrap="square" rtlCol="0">
              <a:spAutoFit/>
            </a:bodyPr>
            <a:lstStyle/>
            <a:p>
              <a:r>
                <a:rPr lang="es-ES" sz="1600" dirty="0">
                  <a:solidFill>
                    <a:schemeClr val="bg1">
                      <a:lumMod val="50000"/>
                    </a:schemeClr>
                  </a:solidFill>
                  <a:latin typeface="+mn-lt"/>
                </a:rPr>
                <a:t>2001</a:t>
              </a:r>
            </a:p>
          </p:txBody>
        </p:sp>
        <p:sp>
          <p:nvSpPr>
            <p:cNvPr id="57" name="TextBox 56"/>
            <p:cNvSpPr txBox="1"/>
            <p:nvPr/>
          </p:nvSpPr>
          <p:spPr bwMode="auto">
            <a:xfrm>
              <a:off x="8002308" y="5528583"/>
              <a:ext cx="805577" cy="245413"/>
            </a:xfrm>
            <a:prstGeom prst="rect">
              <a:avLst/>
            </a:prstGeom>
            <a:noFill/>
            <a:ln w="9525">
              <a:noFill/>
              <a:miter lim="800000"/>
              <a:headEnd/>
              <a:tailEnd/>
            </a:ln>
          </p:spPr>
          <p:txBody>
            <a:bodyPr wrap="square" rtlCol="0">
              <a:spAutoFit/>
            </a:bodyPr>
            <a:lstStyle/>
            <a:p>
              <a:r>
                <a:rPr lang="es-ES" sz="1600" dirty="0">
                  <a:solidFill>
                    <a:schemeClr val="bg1">
                      <a:lumMod val="50000"/>
                    </a:schemeClr>
                  </a:solidFill>
                  <a:latin typeface="+mn-lt"/>
                </a:rPr>
                <a:t>2025</a:t>
              </a:r>
            </a:p>
          </p:txBody>
        </p:sp>
      </p:grpSp>
      <mc:AlternateContent xmlns:mc="http://schemas.openxmlformats.org/markup-compatibility/2006" xmlns:a14="http://schemas.microsoft.com/office/drawing/2010/main">
        <mc:Choice Requires="a14">
          <p:sp>
            <p:nvSpPr>
              <p:cNvPr id="3" name="TextBox 2"/>
              <p:cNvSpPr txBox="1"/>
              <p:nvPr/>
            </p:nvSpPr>
            <p:spPr bwMode="auto">
              <a:xfrm>
                <a:off x="2248753" y="1458963"/>
                <a:ext cx="2220068" cy="659283"/>
              </a:xfrm>
              <a:prstGeom prst="rect">
                <a:avLst/>
              </a:prstGeom>
              <a:noFill/>
              <a:ln w="9525">
                <a:noFill/>
                <a:miter lim="800000"/>
                <a:headEnd/>
                <a:tailEnd/>
              </a:ln>
            </p:spPr>
            <p:txBody>
              <a:bodyPr wrap="square" lIns="0" tIns="0" rIns="0" bIns="0" rtlCol="0">
                <a:spAutoFit/>
              </a:bodyPr>
              <a:lstStyle/>
              <a:p>
                <a:r>
                  <a:rPr lang="es-ES" sz="2800" dirty="0">
                    <a:solidFill>
                      <a:srgbClr val="0000FF"/>
                    </a:solidFill>
                  </a:rPr>
                  <a:t>FOM = </a:t>
                </a:r>
                <a14:m>
                  <m:oMath xmlns:m="http://schemas.openxmlformats.org/officeDocument/2006/math">
                    <m:f>
                      <m:fPr>
                        <m:ctrlPr>
                          <a:rPr lang="es-ES" sz="2800" i="1" dirty="0" smtClean="0">
                            <a:solidFill>
                              <a:srgbClr val="0000FF"/>
                            </a:solidFill>
                            <a:latin typeface="Cambria Math" panose="02040503050406030204" pitchFamily="18" charset="0"/>
                          </a:rPr>
                        </m:ctrlPr>
                      </m:fPr>
                      <m:num>
                        <m:r>
                          <a:rPr lang="es-ES" sz="2800" dirty="0" smtClean="0">
                            <a:solidFill>
                              <a:srgbClr val="0000FF"/>
                            </a:solidFill>
                            <a:latin typeface="Cambria Math" panose="02040503050406030204" pitchFamily="18" charset="0"/>
                          </a:rPr>
                          <m:t>1</m:t>
                        </m:r>
                      </m:num>
                      <m:den>
                        <m:r>
                          <a:rPr lang="es-ES" sz="2800" i="1" dirty="0" smtClean="0">
                            <a:solidFill>
                              <a:srgbClr val="0000FF"/>
                            </a:solidFill>
                            <a:latin typeface="Cambria Math" panose="02040503050406030204" pitchFamily="18" charset="0"/>
                          </a:rPr>
                          <m:t>𝑚</m:t>
                        </m:r>
                        <m:r>
                          <a:rPr lang="es-ES" sz="2800" i="0" dirty="0" smtClean="0">
                            <a:solidFill>
                              <a:srgbClr val="0000FF"/>
                            </a:solidFill>
                            <a:latin typeface="Cambria Math" panose="02040503050406030204" pitchFamily="18" charset="0"/>
                          </a:rPr>
                          <m:t>⋅</m:t>
                        </m:r>
                        <m:r>
                          <a:rPr lang="es-ES" sz="2800" i="1" dirty="0" smtClean="0">
                            <a:solidFill>
                              <a:srgbClr val="0000FF"/>
                            </a:solidFill>
                            <a:latin typeface="Cambria Math" panose="02040503050406030204" pitchFamily="18" charset="0"/>
                          </a:rPr>
                          <m:t>𝜎</m:t>
                        </m:r>
                        <m:r>
                          <a:rPr lang="es-ES" sz="2800" i="0" dirty="0" smtClean="0">
                            <a:solidFill>
                              <a:srgbClr val="0000FF"/>
                            </a:solidFill>
                            <a:latin typeface="Cambria Math" panose="02040503050406030204" pitchFamily="18" charset="0"/>
                          </a:rPr>
                          <m:t>⋅</m:t>
                        </m:r>
                        <m:r>
                          <a:rPr lang="es-ES" sz="2800" i="1" dirty="0" smtClean="0">
                            <a:solidFill>
                              <a:srgbClr val="0000FF"/>
                            </a:solidFill>
                            <a:latin typeface="Cambria Math" panose="02040503050406030204" pitchFamily="18" charset="0"/>
                          </a:rPr>
                          <m:t>𝑓</m:t>
                        </m:r>
                      </m:den>
                    </m:f>
                  </m:oMath>
                </a14:m>
                <a:endParaRPr lang="es-ES" sz="2800" dirty="0">
                  <a:solidFill>
                    <a:srgbClr val="0000FF"/>
                  </a:solidFill>
                  <a:latin typeface="+mn-lt"/>
                </a:endParaRPr>
              </a:p>
            </p:txBody>
          </p:sp>
        </mc:Choice>
        <mc:Fallback xmlns="">
          <p:sp>
            <p:nvSpPr>
              <p:cNvPr id="3" name="TextBox 2"/>
              <p:cNvSpPr txBox="1">
                <a:spLocks noRot="1" noChangeAspect="1" noMove="1" noResize="1" noEditPoints="1" noAdjustHandles="1" noChangeArrowheads="1" noChangeShapeType="1" noTextEdit="1"/>
              </p:cNvSpPr>
              <p:nvPr/>
            </p:nvSpPr>
            <p:spPr bwMode="auto">
              <a:xfrm>
                <a:off x="2248753" y="1458963"/>
                <a:ext cx="2220068" cy="659283"/>
              </a:xfrm>
              <a:prstGeom prst="rect">
                <a:avLst/>
              </a:prstGeom>
              <a:blipFill>
                <a:blip r:embed="rId10"/>
                <a:stretch>
                  <a:fillRect l="-9890" t="-4630" b="-10185"/>
                </a:stretch>
              </a:blipFill>
              <a:ln w="9525">
                <a:noFill/>
                <a:miter lim="800000"/>
                <a:headEnd/>
                <a:tailEnd/>
              </a:ln>
            </p:spPr>
            <p:txBody>
              <a:bodyPr/>
              <a:lstStyle/>
              <a:p>
                <a:r>
                  <a:rPr lang="es-ES">
                    <a:noFill/>
                  </a:rPr>
                  <a:t> </a:t>
                </a:r>
              </a:p>
            </p:txBody>
          </p:sp>
        </mc:Fallback>
      </mc:AlternateContent>
      <p:sp>
        <p:nvSpPr>
          <p:cNvPr id="11" name="Rectangle 10"/>
          <p:cNvSpPr/>
          <p:nvPr/>
        </p:nvSpPr>
        <p:spPr>
          <a:xfrm>
            <a:off x="2811015" y="2127325"/>
            <a:ext cx="1032957" cy="2523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10" name="Group 9"/>
          <p:cNvGrpSpPr/>
          <p:nvPr/>
        </p:nvGrpSpPr>
        <p:grpSpPr>
          <a:xfrm>
            <a:off x="2712918" y="1908098"/>
            <a:ext cx="1097082" cy="2830515"/>
            <a:chOff x="2705442" y="1877083"/>
            <a:chExt cx="1097082" cy="2830515"/>
          </a:xfrm>
        </p:grpSpPr>
        <p:sp>
          <p:nvSpPr>
            <p:cNvPr id="18" name="TextBox 17"/>
            <p:cNvSpPr txBox="1"/>
            <p:nvPr/>
          </p:nvSpPr>
          <p:spPr bwMode="auto">
            <a:xfrm rot="16200000">
              <a:off x="1505843" y="3076682"/>
              <a:ext cx="2829943" cy="430745"/>
            </a:xfrm>
            <a:prstGeom prst="rect">
              <a:avLst/>
            </a:prstGeom>
            <a:solidFill>
              <a:schemeClr val="bg1"/>
            </a:solidFill>
            <a:ln w="9525">
              <a:noFill/>
              <a:miter lim="800000"/>
              <a:headEnd/>
              <a:tailEnd/>
            </a:ln>
          </p:spPr>
          <p:txBody>
            <a:bodyPr wrap="square" lIns="0" tIns="0" rIns="0" bIns="0" rtlCol="0">
              <a:spAutoFit/>
            </a:bodyPr>
            <a:lstStyle/>
            <a:p>
              <a:pPr algn="ctr"/>
              <a:r>
                <a:rPr lang="es-ES" sz="1600" b="1" dirty="0">
                  <a:solidFill>
                    <a:srgbClr val="0000FF"/>
                  </a:solidFill>
                  <a:latin typeface="+mn-lt"/>
                </a:rPr>
                <a:t>FOM = </a:t>
              </a:r>
              <a:r>
                <a:rPr lang="es-ES" sz="1600" b="1" dirty="0" err="1">
                  <a:solidFill>
                    <a:srgbClr val="0000FF"/>
                  </a:solidFill>
                  <a:latin typeface="+mn-lt"/>
                </a:rPr>
                <a:t>Difficulty</a:t>
              </a:r>
              <a:r>
                <a:rPr lang="es-ES" sz="1600" b="1" dirty="0">
                  <a:solidFill>
                    <a:srgbClr val="0000FF"/>
                  </a:solidFill>
                  <a:latin typeface="+mn-lt"/>
                </a:rPr>
                <a:t> </a:t>
              </a:r>
              <a:r>
                <a:rPr lang="es-ES" sz="1600" b="1" dirty="0" err="1">
                  <a:solidFill>
                    <a:srgbClr val="0000FF"/>
                  </a:solidFill>
                  <a:latin typeface="+mn-lt"/>
                </a:rPr>
                <a:t>Level</a:t>
              </a:r>
              <a:r>
                <a:rPr lang="es-ES" sz="1600" b="1" dirty="0">
                  <a:solidFill>
                    <a:srgbClr val="0000FF"/>
                  </a:solidFill>
                  <a:latin typeface="+mn-lt"/>
                </a:rPr>
                <a:t> ((</a:t>
              </a:r>
              <a:r>
                <a:rPr lang="es-ES" sz="1600" b="1" dirty="0" err="1">
                  <a:solidFill>
                    <a:srgbClr val="0000FF"/>
                  </a:solidFill>
                  <a:latin typeface="+mn-lt"/>
                </a:rPr>
                <a:t>mg·mb</a:t>
              </a:r>
              <a:r>
                <a:rPr lang="es-ES" sz="1600" b="1" dirty="0">
                  <a:solidFill>
                    <a:srgbClr val="0000FF"/>
                  </a:solidFill>
                  <a:latin typeface="+mn-lt"/>
                </a:rPr>
                <a:t>)</a:t>
              </a:r>
              <a:r>
                <a:rPr lang="es-ES" sz="1600" b="1" baseline="30000" dirty="0">
                  <a:solidFill>
                    <a:srgbClr val="0000FF"/>
                  </a:solidFill>
                  <a:latin typeface="+mn-lt"/>
                </a:rPr>
                <a:t>-1</a:t>
              </a:r>
              <a:r>
                <a:rPr lang="es-ES" sz="1600" b="1" dirty="0">
                  <a:solidFill>
                    <a:srgbClr val="0000FF"/>
                  </a:solidFill>
                  <a:latin typeface="+mn-lt"/>
                </a:rPr>
                <a:t>)</a:t>
              </a:r>
            </a:p>
          </p:txBody>
        </p:sp>
        <p:cxnSp>
          <p:nvCxnSpPr>
            <p:cNvPr id="43" name="Straight Arrow Connector 42"/>
            <p:cNvCxnSpPr/>
            <p:nvPr/>
          </p:nvCxnSpPr>
          <p:spPr>
            <a:xfrm flipV="1">
              <a:off x="3802524" y="2127322"/>
              <a:ext cx="0" cy="24340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bwMode="auto">
            <a:xfrm>
              <a:off x="3228325" y="4481508"/>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-6</a:t>
              </a:r>
            </a:p>
          </p:txBody>
        </p:sp>
        <p:sp>
          <p:nvSpPr>
            <p:cNvPr id="46" name="TextBox 45"/>
            <p:cNvSpPr txBox="1"/>
            <p:nvPr/>
          </p:nvSpPr>
          <p:spPr bwMode="auto">
            <a:xfrm>
              <a:off x="3224720" y="4109414"/>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-5</a:t>
              </a:r>
            </a:p>
          </p:txBody>
        </p:sp>
        <p:sp>
          <p:nvSpPr>
            <p:cNvPr id="47" name="TextBox 46"/>
            <p:cNvSpPr txBox="1"/>
            <p:nvPr/>
          </p:nvSpPr>
          <p:spPr bwMode="auto">
            <a:xfrm>
              <a:off x="3228205" y="3750325"/>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-4</a:t>
              </a:r>
            </a:p>
          </p:txBody>
        </p:sp>
        <p:sp>
          <p:nvSpPr>
            <p:cNvPr id="48" name="TextBox 47"/>
            <p:cNvSpPr txBox="1"/>
            <p:nvPr/>
          </p:nvSpPr>
          <p:spPr bwMode="auto">
            <a:xfrm>
              <a:off x="3239861" y="3404367"/>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-3</a:t>
              </a:r>
            </a:p>
          </p:txBody>
        </p:sp>
        <p:sp>
          <p:nvSpPr>
            <p:cNvPr id="49" name="TextBox 48"/>
            <p:cNvSpPr txBox="1"/>
            <p:nvPr/>
          </p:nvSpPr>
          <p:spPr bwMode="auto">
            <a:xfrm>
              <a:off x="3228325" y="3014890"/>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-2</a:t>
              </a:r>
            </a:p>
          </p:txBody>
        </p:sp>
        <p:sp>
          <p:nvSpPr>
            <p:cNvPr id="50" name="TextBox 49"/>
            <p:cNvSpPr txBox="1"/>
            <p:nvPr/>
          </p:nvSpPr>
          <p:spPr bwMode="auto">
            <a:xfrm>
              <a:off x="3241030" y="2644330"/>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-1</a:t>
              </a:r>
            </a:p>
          </p:txBody>
        </p:sp>
        <p:sp>
          <p:nvSpPr>
            <p:cNvPr id="51" name="TextBox 50"/>
            <p:cNvSpPr txBox="1"/>
            <p:nvPr/>
          </p:nvSpPr>
          <p:spPr bwMode="auto">
            <a:xfrm>
              <a:off x="3235315" y="2288714"/>
              <a:ext cx="524114" cy="226090"/>
            </a:xfrm>
            <a:prstGeom prst="rect">
              <a:avLst/>
            </a:prstGeom>
            <a:solidFill>
              <a:schemeClr val="bg1"/>
            </a:solidFill>
            <a:ln w="9525">
              <a:noFill/>
              <a:miter lim="800000"/>
              <a:headEnd/>
              <a:tailEnd/>
            </a:ln>
          </p:spPr>
          <p:txBody>
            <a:bodyPr wrap="square" lIns="0" tIns="0" rIns="0" bIns="0" rtlCol="0">
              <a:spAutoFit/>
            </a:bodyPr>
            <a:lstStyle/>
            <a:p>
              <a:r>
                <a:rPr lang="es-ES" sz="1600" dirty="0">
                  <a:solidFill>
                    <a:srgbClr val="0000FF"/>
                  </a:solidFill>
                  <a:latin typeface="+mn-lt"/>
                </a:rPr>
                <a:t>  10</a:t>
              </a:r>
              <a:r>
                <a:rPr lang="es-ES" sz="1600" baseline="30000" dirty="0">
                  <a:solidFill>
                    <a:srgbClr val="0000FF"/>
                  </a:solidFill>
                  <a:latin typeface="+mn-lt"/>
                </a:rPr>
                <a:t>0</a:t>
              </a:r>
            </a:p>
          </p:txBody>
        </p:sp>
      </p:grpSp>
      <p:grpSp>
        <p:nvGrpSpPr>
          <p:cNvPr id="75" name="Group 74"/>
          <p:cNvGrpSpPr/>
          <p:nvPr/>
        </p:nvGrpSpPr>
        <p:grpSpPr>
          <a:xfrm>
            <a:off x="2705441" y="5248635"/>
            <a:ext cx="5933189" cy="1606327"/>
            <a:chOff x="4586844" y="4751373"/>
            <a:chExt cx="7609259" cy="1961083"/>
          </a:xfrm>
        </p:grpSpPr>
        <p:grpSp>
          <p:nvGrpSpPr>
            <p:cNvPr id="76" name="Group 75"/>
            <p:cNvGrpSpPr/>
            <p:nvPr/>
          </p:nvGrpSpPr>
          <p:grpSpPr>
            <a:xfrm>
              <a:off x="4586844" y="4754182"/>
              <a:ext cx="5770472" cy="1958274"/>
              <a:chOff x="1476864" y="1602854"/>
              <a:chExt cx="7790472" cy="2903106"/>
            </a:xfrm>
          </p:grpSpPr>
          <p:grpSp>
            <p:nvGrpSpPr>
              <p:cNvPr id="79" name="Group 78"/>
              <p:cNvGrpSpPr/>
              <p:nvPr/>
            </p:nvGrpSpPr>
            <p:grpSpPr>
              <a:xfrm>
                <a:off x="1659611" y="1728000"/>
                <a:ext cx="2074189" cy="2667000"/>
                <a:chOff x="1735811" y="1728000"/>
                <a:chExt cx="2074189" cy="2667000"/>
              </a:xfrm>
            </p:grpSpPr>
            <p:pic>
              <p:nvPicPr>
                <p:cNvPr id="85" name="Picture 84"/>
                <p:cNvPicPr>
                  <a:picLocks noChangeAspect="1"/>
                </p:cNvPicPr>
                <p:nvPr/>
              </p:nvPicPr>
              <p:blipFill rotWithShape="1">
                <a:blip r:embed="rId11"/>
                <a:srcRect t="4686"/>
                <a:stretch/>
              </p:blipFill>
              <p:spPr>
                <a:xfrm>
                  <a:off x="1735811" y="1728000"/>
                  <a:ext cx="2074189" cy="2667000"/>
                </a:xfrm>
                <a:prstGeom prst="rect">
                  <a:avLst/>
                </a:prstGeom>
              </p:spPr>
            </p:pic>
            <p:pic>
              <p:nvPicPr>
                <p:cNvPr id="86" name="Picture 85"/>
                <p:cNvPicPr>
                  <a:picLocks noChangeAspect="1"/>
                </p:cNvPicPr>
                <p:nvPr/>
              </p:nvPicPr>
              <p:blipFill rotWithShape="1">
                <a:blip r:embed="rId12"/>
                <a:srcRect t="7692"/>
                <a:stretch/>
              </p:blipFill>
              <p:spPr>
                <a:xfrm>
                  <a:off x="1865777" y="3352800"/>
                  <a:ext cx="1258424" cy="881231"/>
                </a:xfrm>
                <a:prstGeom prst="rect">
                  <a:avLst/>
                </a:prstGeom>
                <a:noFill/>
                <a:ln w="38100">
                  <a:solidFill>
                    <a:schemeClr val="bg1"/>
                  </a:solidFill>
                </a:ln>
              </p:spPr>
            </p:pic>
            <p:cxnSp>
              <p:nvCxnSpPr>
                <p:cNvPr id="87" name="Straight Connector 86"/>
                <p:cNvCxnSpPr>
                  <a:stCxn id="86" idx="0"/>
                </p:cNvCxnSpPr>
                <p:nvPr/>
              </p:nvCxnSpPr>
              <p:spPr>
                <a:xfrm flipV="1">
                  <a:off x="2494989" y="3086672"/>
                  <a:ext cx="359971" cy="26612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80" name="Rectangle 79"/>
              <p:cNvSpPr/>
              <p:nvPr/>
            </p:nvSpPr>
            <p:spPr>
              <a:xfrm>
                <a:off x="1476864" y="1602854"/>
                <a:ext cx="2409336" cy="289294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81" name="Picture 80"/>
              <p:cNvPicPr>
                <a:picLocks noChangeAspect="1"/>
              </p:cNvPicPr>
              <p:nvPr/>
            </p:nvPicPr>
            <p:blipFill rotWithShape="1">
              <a:blip r:embed="rId13"/>
              <a:srcRect l="22496" t="-1" r="10015" b="1515"/>
              <a:stretch/>
            </p:blipFill>
            <p:spPr>
              <a:xfrm>
                <a:off x="4343400" y="1746000"/>
                <a:ext cx="2266569" cy="2626567"/>
              </a:xfrm>
              <a:prstGeom prst="rect">
                <a:avLst/>
              </a:prstGeom>
            </p:spPr>
          </p:pic>
          <p:sp>
            <p:nvSpPr>
              <p:cNvPr id="82" name="Rectangle 81"/>
              <p:cNvSpPr/>
              <p:nvPr/>
            </p:nvSpPr>
            <p:spPr>
              <a:xfrm>
                <a:off x="4276832" y="1613014"/>
                <a:ext cx="2409336" cy="289294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83" name="Rectangle 82"/>
              <p:cNvSpPr/>
              <p:nvPr/>
            </p:nvSpPr>
            <p:spPr>
              <a:xfrm>
                <a:off x="6858000" y="1602854"/>
                <a:ext cx="2409336" cy="289294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84" name="Picture 83"/>
              <p:cNvPicPr>
                <a:picLocks noChangeAspect="1"/>
              </p:cNvPicPr>
              <p:nvPr/>
            </p:nvPicPr>
            <p:blipFill rotWithShape="1">
              <a:blip r:embed="rId14" cstate="print">
                <a:extLst>
                  <a:ext uri="{28A0092B-C50C-407E-A947-70E740481C1C}">
                    <a14:useLocalDpi xmlns:a14="http://schemas.microsoft.com/office/drawing/2010/main" val="0"/>
                  </a:ext>
                </a:extLst>
              </a:blip>
              <a:srcRect l="17642" r="29266" b="14562"/>
              <a:stretch/>
            </p:blipFill>
            <p:spPr>
              <a:xfrm>
                <a:off x="6957768" y="1712167"/>
                <a:ext cx="2209800" cy="2667000"/>
              </a:xfrm>
              <a:prstGeom prst="rect">
                <a:avLst/>
              </a:prstGeom>
            </p:spPr>
          </p:pic>
        </p:grpSp>
        <p:sp>
          <p:nvSpPr>
            <p:cNvPr id="77" name="Rectangle 76"/>
            <p:cNvSpPr/>
            <p:nvPr/>
          </p:nvSpPr>
          <p:spPr>
            <a:xfrm>
              <a:off x="10411486" y="4751373"/>
              <a:ext cx="1784617" cy="1951421"/>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78" name="Google Shape;565;p39"/>
            <p:cNvPicPr preferRelativeResize="0"/>
            <p:nvPr/>
          </p:nvPicPr>
          <p:blipFill rotWithShape="1">
            <a:blip r:embed="rId15">
              <a:alphaModFix/>
            </a:blip>
            <a:srcRect l="12206" t="12097" r="19112" b="6143"/>
            <a:stretch/>
          </p:blipFill>
          <p:spPr>
            <a:xfrm>
              <a:off x="10461382" y="4827918"/>
              <a:ext cx="1678738" cy="1809691"/>
            </a:xfrm>
            <a:prstGeom prst="rect">
              <a:avLst/>
            </a:prstGeom>
            <a:noFill/>
            <a:ln>
              <a:noFill/>
            </a:ln>
          </p:spPr>
        </p:pic>
      </p:grpSp>
      <p:grpSp>
        <p:nvGrpSpPr>
          <p:cNvPr id="89" name="Group 88"/>
          <p:cNvGrpSpPr/>
          <p:nvPr/>
        </p:nvGrpSpPr>
        <p:grpSpPr>
          <a:xfrm>
            <a:off x="31413" y="1032948"/>
            <a:ext cx="6238548" cy="5725800"/>
            <a:chOff x="31413" y="1032948"/>
            <a:chExt cx="6238548" cy="5725800"/>
          </a:xfrm>
        </p:grpSpPr>
        <p:grpSp>
          <p:nvGrpSpPr>
            <p:cNvPr id="90" name="Group 89"/>
            <p:cNvGrpSpPr/>
            <p:nvPr/>
          </p:nvGrpSpPr>
          <p:grpSpPr>
            <a:xfrm>
              <a:off x="31413" y="1032948"/>
              <a:ext cx="6238548" cy="5518939"/>
              <a:chOff x="1969168" y="193272"/>
              <a:chExt cx="7022432" cy="5985104"/>
            </a:xfrm>
          </p:grpSpPr>
          <p:pic>
            <p:nvPicPr>
              <p:cNvPr id="105" name="Picture 104"/>
              <p:cNvPicPr>
                <a:picLocks noChangeAspect="1"/>
              </p:cNvPicPr>
              <p:nvPr/>
            </p:nvPicPr>
            <p:blipFill rotWithShape="1">
              <a:blip r:embed="rId16"/>
              <a:srcRect l="13980"/>
              <a:stretch/>
            </p:blipFill>
            <p:spPr>
              <a:xfrm>
                <a:off x="2160799" y="4606744"/>
                <a:ext cx="1875562" cy="1571632"/>
              </a:xfrm>
              <a:prstGeom prst="rect">
                <a:avLst/>
              </a:prstGeom>
              <a:ln>
                <a:noFill/>
              </a:ln>
            </p:spPr>
          </p:pic>
          <p:pic>
            <p:nvPicPr>
              <p:cNvPr id="106" name="Picture 105"/>
              <p:cNvPicPr>
                <a:picLocks noChangeAspect="1"/>
              </p:cNvPicPr>
              <p:nvPr/>
            </p:nvPicPr>
            <p:blipFill>
              <a:blip r:embed="rId17"/>
              <a:stretch>
                <a:fillRect/>
              </a:stretch>
            </p:blipFill>
            <p:spPr>
              <a:xfrm>
                <a:off x="1969168" y="2587843"/>
                <a:ext cx="2061240" cy="1651404"/>
              </a:xfrm>
              <a:prstGeom prst="rect">
                <a:avLst/>
              </a:prstGeom>
              <a:ln>
                <a:noFill/>
              </a:ln>
              <a:scene3d>
                <a:camera prst="orthographicFront">
                  <a:rot lat="0" lon="0" rev="0"/>
                </a:camera>
                <a:lightRig rig="threePt" dir="t"/>
              </a:scene3d>
            </p:spPr>
          </p:pic>
          <p:sp>
            <p:nvSpPr>
              <p:cNvPr id="107" name="Rectangle 106"/>
              <p:cNvSpPr/>
              <p:nvPr/>
            </p:nvSpPr>
            <p:spPr>
              <a:xfrm>
                <a:off x="1981199" y="2138452"/>
                <a:ext cx="2209801" cy="1900147"/>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8" name="Rectangle 107"/>
              <p:cNvSpPr/>
              <p:nvPr/>
            </p:nvSpPr>
            <p:spPr>
              <a:xfrm>
                <a:off x="4372201" y="2133372"/>
                <a:ext cx="2209801" cy="1900147"/>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9" name="Rectangle 108"/>
              <p:cNvSpPr/>
              <p:nvPr/>
            </p:nvSpPr>
            <p:spPr>
              <a:xfrm>
                <a:off x="6781799" y="2133371"/>
                <a:ext cx="2209801" cy="1900147"/>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10" name="TextBox 109"/>
              <p:cNvSpPr txBox="1"/>
              <p:nvPr/>
            </p:nvSpPr>
            <p:spPr bwMode="auto">
              <a:xfrm>
                <a:off x="2100117" y="4488044"/>
                <a:ext cx="1924303" cy="300396"/>
              </a:xfrm>
              <a:prstGeom prst="rect">
                <a:avLst/>
              </a:prstGeom>
              <a:noFill/>
              <a:ln w="9525">
                <a:noFill/>
                <a:miter lim="800000"/>
                <a:headEnd/>
                <a:tailEnd/>
              </a:ln>
            </p:spPr>
            <p:txBody>
              <a:bodyPr wrap="square" rtlCol="0">
                <a:spAutoFit/>
              </a:bodyPr>
              <a:lstStyle/>
              <a:p>
                <a:r>
                  <a:rPr lang="es-ES" sz="1200" dirty="0">
                    <a:latin typeface="+mn-lt"/>
                  </a:rPr>
                  <a:t>Target#1 (2000-2004)</a:t>
                </a:r>
              </a:p>
            </p:txBody>
          </p:sp>
          <p:sp>
            <p:nvSpPr>
              <p:cNvPr id="111" name="TextBox 110"/>
              <p:cNvSpPr txBox="1"/>
              <p:nvPr/>
            </p:nvSpPr>
            <p:spPr bwMode="auto">
              <a:xfrm>
                <a:off x="2124798" y="2344928"/>
                <a:ext cx="1879528" cy="300396"/>
              </a:xfrm>
              <a:prstGeom prst="rect">
                <a:avLst/>
              </a:prstGeom>
              <a:noFill/>
              <a:ln w="9525">
                <a:noFill/>
                <a:miter lim="800000"/>
                <a:headEnd/>
                <a:tailEnd/>
              </a:ln>
            </p:spPr>
            <p:txBody>
              <a:bodyPr wrap="square" rtlCol="0">
                <a:spAutoFit/>
              </a:bodyPr>
              <a:lstStyle/>
              <a:p>
                <a:r>
                  <a:rPr lang="es-ES" sz="1200" dirty="0">
                    <a:latin typeface="+mn-lt"/>
                  </a:rPr>
                  <a:t>Target#2 (2008-2018)</a:t>
                </a:r>
              </a:p>
            </p:txBody>
          </p:sp>
          <p:sp>
            <p:nvSpPr>
              <p:cNvPr id="113" name="TextBox 112"/>
              <p:cNvSpPr txBox="1"/>
              <p:nvPr/>
            </p:nvSpPr>
            <p:spPr bwMode="auto">
              <a:xfrm>
                <a:off x="2096154" y="193272"/>
                <a:ext cx="2094846" cy="300396"/>
              </a:xfrm>
              <a:prstGeom prst="rect">
                <a:avLst/>
              </a:prstGeom>
              <a:noFill/>
              <a:ln w="9525">
                <a:noFill/>
                <a:miter lim="800000"/>
                <a:headEnd/>
                <a:tailEnd/>
              </a:ln>
            </p:spPr>
            <p:txBody>
              <a:bodyPr wrap="square" rtlCol="0">
                <a:spAutoFit/>
              </a:bodyPr>
              <a:lstStyle/>
              <a:p>
                <a:r>
                  <a:rPr lang="es-ES" sz="1200" dirty="0">
                    <a:latin typeface="+mn-lt"/>
                  </a:rPr>
                  <a:t>Target#3 (2021-present)</a:t>
                </a:r>
              </a:p>
            </p:txBody>
          </p:sp>
        </p:grpSp>
        <p:grpSp>
          <p:nvGrpSpPr>
            <p:cNvPr id="91" name="Group 90"/>
            <p:cNvGrpSpPr/>
            <p:nvPr/>
          </p:nvGrpSpPr>
          <p:grpSpPr>
            <a:xfrm>
              <a:off x="130061" y="1049960"/>
              <a:ext cx="1841068" cy="5708788"/>
              <a:chOff x="130061" y="1049960"/>
              <a:chExt cx="1841068" cy="5708788"/>
            </a:xfrm>
          </p:grpSpPr>
          <p:pic>
            <p:nvPicPr>
              <p:cNvPr id="92" name="Picture 91"/>
              <p:cNvPicPr>
                <a:picLocks noChangeAspect="1"/>
              </p:cNvPicPr>
              <p:nvPr/>
            </p:nvPicPr>
            <p:blipFill rotWithShape="1">
              <a:blip r:embed="rId18" cstate="print">
                <a:extLst>
                  <a:ext uri="{28A0092B-C50C-407E-A947-70E740481C1C}">
                    <a14:useLocalDpi xmlns:a14="http://schemas.microsoft.com/office/drawing/2010/main" val="0"/>
                  </a:ext>
                </a:extLst>
              </a:blip>
              <a:srcRect t="7554" b="6164"/>
              <a:stretch/>
            </p:blipFill>
            <p:spPr>
              <a:xfrm>
                <a:off x="383886" y="1370204"/>
                <a:ext cx="1293456" cy="1453627"/>
              </a:xfrm>
              <a:prstGeom prst="rect">
                <a:avLst/>
              </a:prstGeom>
              <a:ln>
                <a:noFill/>
              </a:ln>
            </p:spPr>
          </p:pic>
          <p:sp>
            <p:nvSpPr>
              <p:cNvPr id="93" name="Right Arrow 92"/>
              <p:cNvSpPr/>
              <p:nvPr/>
            </p:nvSpPr>
            <p:spPr>
              <a:xfrm>
                <a:off x="269347" y="2117722"/>
                <a:ext cx="270776" cy="140530"/>
              </a:xfrm>
              <a:prstGeom prst="rightArrow">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94" name="TextBox 93"/>
              <p:cNvSpPr txBox="1"/>
              <p:nvPr/>
            </p:nvSpPr>
            <p:spPr bwMode="auto">
              <a:xfrm>
                <a:off x="201653" y="5735656"/>
                <a:ext cx="203082" cy="312185"/>
              </a:xfrm>
              <a:prstGeom prst="rect">
                <a:avLst/>
              </a:prstGeom>
              <a:solidFill>
                <a:schemeClr val="bg1"/>
              </a:solidFill>
              <a:ln w="9525">
                <a:noFill/>
                <a:miter lim="800000"/>
                <a:headEnd/>
                <a:tailEnd/>
              </a:ln>
            </p:spPr>
            <p:txBody>
              <a:bodyPr wrap="square" rtlCol="0">
                <a:spAutoFit/>
              </a:bodyPr>
              <a:lstStyle/>
              <a:p>
                <a:r>
                  <a:rPr lang="es-ES" sz="1600" dirty="0">
                    <a:solidFill>
                      <a:srgbClr val="009900"/>
                    </a:solidFill>
                    <a:latin typeface="+mn-lt"/>
                  </a:rPr>
                  <a:t>p</a:t>
                </a:r>
              </a:p>
            </p:txBody>
          </p:sp>
          <p:sp>
            <p:nvSpPr>
              <p:cNvPr id="95" name="TextBox 94"/>
              <p:cNvSpPr txBox="1"/>
              <p:nvPr/>
            </p:nvSpPr>
            <p:spPr bwMode="auto">
              <a:xfrm>
                <a:off x="201653" y="3571349"/>
                <a:ext cx="203082" cy="312185"/>
              </a:xfrm>
              <a:prstGeom prst="rect">
                <a:avLst/>
              </a:prstGeom>
              <a:solidFill>
                <a:schemeClr val="bg1"/>
              </a:solidFill>
              <a:ln w="9525">
                <a:noFill/>
                <a:miter lim="800000"/>
                <a:headEnd/>
                <a:tailEnd/>
              </a:ln>
            </p:spPr>
            <p:txBody>
              <a:bodyPr wrap="square" rtlCol="0">
                <a:spAutoFit/>
              </a:bodyPr>
              <a:lstStyle/>
              <a:p>
                <a:r>
                  <a:rPr lang="es-ES" sz="1600" dirty="0">
                    <a:solidFill>
                      <a:srgbClr val="009900"/>
                    </a:solidFill>
                    <a:latin typeface="+mn-lt"/>
                  </a:rPr>
                  <a:t>p</a:t>
                </a:r>
              </a:p>
            </p:txBody>
          </p:sp>
          <p:sp>
            <p:nvSpPr>
              <p:cNvPr id="96" name="TextBox 95"/>
              <p:cNvSpPr txBox="1"/>
              <p:nvPr/>
            </p:nvSpPr>
            <p:spPr bwMode="auto">
              <a:xfrm>
                <a:off x="262545" y="1675548"/>
                <a:ext cx="203082" cy="312185"/>
              </a:xfrm>
              <a:prstGeom prst="rect">
                <a:avLst/>
              </a:prstGeom>
              <a:solidFill>
                <a:schemeClr val="bg1"/>
              </a:solidFill>
              <a:ln w="9525">
                <a:noFill/>
                <a:miter lim="800000"/>
                <a:headEnd/>
                <a:tailEnd/>
              </a:ln>
            </p:spPr>
            <p:txBody>
              <a:bodyPr wrap="square" rtlCol="0">
                <a:spAutoFit/>
              </a:bodyPr>
              <a:lstStyle/>
              <a:p>
                <a:r>
                  <a:rPr lang="es-ES" sz="1600" dirty="0">
                    <a:solidFill>
                      <a:srgbClr val="009900"/>
                    </a:solidFill>
                    <a:latin typeface="+mn-lt"/>
                  </a:rPr>
                  <a:t>p</a:t>
                </a:r>
              </a:p>
            </p:txBody>
          </p:sp>
          <p:sp>
            <p:nvSpPr>
              <p:cNvPr id="97" name="Right Arrow 96"/>
              <p:cNvSpPr/>
              <p:nvPr/>
            </p:nvSpPr>
            <p:spPr>
              <a:xfrm>
                <a:off x="1586470" y="2016051"/>
                <a:ext cx="270776" cy="140530"/>
              </a:xfrm>
              <a:prstGeom prst="rightArrow">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98" name="TextBox 97"/>
              <p:cNvSpPr txBox="1"/>
              <p:nvPr/>
            </p:nvSpPr>
            <p:spPr bwMode="auto">
              <a:xfrm>
                <a:off x="1593405" y="1603030"/>
                <a:ext cx="203082" cy="312185"/>
              </a:xfrm>
              <a:prstGeom prst="rect">
                <a:avLst/>
              </a:prstGeom>
              <a:solidFill>
                <a:schemeClr val="bg1"/>
              </a:solidFill>
              <a:ln w="9525">
                <a:noFill/>
                <a:miter lim="800000"/>
                <a:headEnd/>
                <a:tailEnd/>
              </a:ln>
            </p:spPr>
            <p:txBody>
              <a:bodyPr wrap="square" rtlCol="0">
                <a:spAutoFit/>
              </a:bodyPr>
              <a:lstStyle/>
              <a:p>
                <a:r>
                  <a:rPr lang="es-ES" sz="1600" dirty="0">
                    <a:solidFill>
                      <a:srgbClr val="0000FF"/>
                    </a:solidFill>
                    <a:latin typeface="+mn-lt"/>
                  </a:rPr>
                  <a:t>n</a:t>
                </a:r>
              </a:p>
            </p:txBody>
          </p:sp>
          <p:sp>
            <p:nvSpPr>
              <p:cNvPr id="99" name="Right Arrow 98"/>
              <p:cNvSpPr/>
              <p:nvPr/>
            </p:nvSpPr>
            <p:spPr>
              <a:xfrm rot="16200000">
                <a:off x="982395" y="1355621"/>
                <a:ext cx="281060" cy="135388"/>
              </a:xfrm>
              <a:prstGeom prst="rightArrow">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0" name="TextBox 99"/>
              <p:cNvSpPr txBox="1"/>
              <p:nvPr/>
            </p:nvSpPr>
            <p:spPr bwMode="auto">
              <a:xfrm>
                <a:off x="1134430" y="1134461"/>
                <a:ext cx="203082" cy="312185"/>
              </a:xfrm>
              <a:prstGeom prst="rect">
                <a:avLst/>
              </a:prstGeom>
              <a:noFill/>
              <a:ln w="9525">
                <a:noFill/>
                <a:miter lim="800000"/>
                <a:headEnd/>
                <a:tailEnd/>
              </a:ln>
            </p:spPr>
            <p:txBody>
              <a:bodyPr wrap="square" rtlCol="0">
                <a:spAutoFit/>
              </a:bodyPr>
              <a:lstStyle/>
              <a:p>
                <a:r>
                  <a:rPr lang="es-ES" sz="1600" dirty="0">
                    <a:solidFill>
                      <a:srgbClr val="0000FF"/>
                    </a:solidFill>
                    <a:latin typeface="+mn-lt"/>
                  </a:rPr>
                  <a:t>n</a:t>
                </a:r>
              </a:p>
            </p:txBody>
          </p:sp>
          <p:grpSp>
            <p:nvGrpSpPr>
              <p:cNvPr id="101" name="Group 100"/>
              <p:cNvGrpSpPr/>
              <p:nvPr/>
            </p:nvGrpSpPr>
            <p:grpSpPr>
              <a:xfrm>
                <a:off x="130061" y="1049960"/>
                <a:ext cx="1841068" cy="5708788"/>
                <a:chOff x="130061" y="1049960"/>
                <a:chExt cx="1841068" cy="5708788"/>
              </a:xfrm>
            </p:grpSpPr>
            <p:sp>
              <p:nvSpPr>
                <p:cNvPr id="102" name="Rectangle 101"/>
                <p:cNvSpPr/>
                <p:nvPr/>
              </p:nvSpPr>
              <p:spPr>
                <a:xfrm>
                  <a:off x="130061" y="2956759"/>
                  <a:ext cx="1827741" cy="182689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3" name="Rectangle 102"/>
                <p:cNvSpPr/>
                <p:nvPr/>
              </p:nvSpPr>
              <p:spPr>
                <a:xfrm>
                  <a:off x="143388" y="1049960"/>
                  <a:ext cx="1827741" cy="182689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4" name="Rectangle 103"/>
                <p:cNvSpPr/>
                <p:nvPr/>
              </p:nvSpPr>
              <p:spPr>
                <a:xfrm>
                  <a:off x="141596" y="4931858"/>
                  <a:ext cx="1827741" cy="182689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grpSp>
      </p:grpSp>
      <p:grpSp>
        <p:nvGrpSpPr>
          <p:cNvPr id="6" name="Group 5"/>
          <p:cNvGrpSpPr/>
          <p:nvPr/>
        </p:nvGrpSpPr>
        <p:grpSpPr>
          <a:xfrm>
            <a:off x="3232196" y="1900523"/>
            <a:ext cx="8229128" cy="830997"/>
            <a:chOff x="3232196" y="1900523"/>
            <a:chExt cx="8229128" cy="830997"/>
          </a:xfrm>
        </p:grpSpPr>
        <p:sp>
          <p:nvSpPr>
            <p:cNvPr id="2" name="Rectangle 1"/>
            <p:cNvSpPr/>
            <p:nvPr/>
          </p:nvSpPr>
          <p:spPr>
            <a:xfrm>
              <a:off x="3232196" y="2151305"/>
              <a:ext cx="5745590" cy="287567"/>
            </a:xfrm>
            <a:prstGeom prst="rect">
              <a:avLst/>
            </a:prstGeom>
            <a:solidFill>
              <a:srgbClr val="FEBDA0">
                <a:alpha val="40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 name="TextBox 4"/>
            <p:cNvSpPr txBox="1"/>
            <p:nvPr/>
          </p:nvSpPr>
          <p:spPr bwMode="auto">
            <a:xfrm>
              <a:off x="9403924" y="1900523"/>
              <a:ext cx="2057400" cy="830997"/>
            </a:xfrm>
            <a:prstGeom prst="rect">
              <a:avLst/>
            </a:prstGeom>
            <a:noFill/>
            <a:ln w="9525">
              <a:noFill/>
              <a:miter lim="800000"/>
              <a:headEnd/>
              <a:tailEnd/>
            </a:ln>
          </p:spPr>
          <p:txBody>
            <a:bodyPr wrap="square" rtlCol="0">
              <a:spAutoFit/>
            </a:bodyPr>
            <a:lstStyle/>
            <a:p>
              <a:r>
                <a:rPr lang="es-ES" sz="1600" dirty="0">
                  <a:solidFill>
                    <a:srgbClr val="FF0000"/>
                  </a:solidFill>
                  <a:latin typeface="+mn-lt"/>
                </a:rPr>
                <a:t>TOF </a:t>
              </a:r>
              <a:r>
                <a:rPr lang="es-ES" sz="1600" dirty="0" err="1">
                  <a:solidFill>
                    <a:srgbClr val="FF0000"/>
                  </a:solidFill>
                  <a:latin typeface="+mn-lt"/>
                </a:rPr>
                <a:t>limit</a:t>
              </a:r>
              <a:r>
                <a:rPr lang="es-ES" sz="1600" dirty="0">
                  <a:solidFill>
                    <a:srgbClr val="FF0000"/>
                  </a:solidFill>
                  <a:latin typeface="+mn-lt"/>
                </a:rPr>
                <a:t>: </a:t>
              </a:r>
            </a:p>
            <a:p>
              <a:r>
                <a:rPr lang="es-ES" sz="1600" dirty="0">
                  <a:solidFill>
                    <a:srgbClr val="FF0000"/>
                  </a:solidFill>
                  <a:latin typeface="+mn-lt"/>
                </a:rPr>
                <a:t>  mg – 10</a:t>
              </a:r>
              <a:r>
                <a:rPr lang="es-ES" sz="1600" baseline="30000" dirty="0">
                  <a:solidFill>
                    <a:srgbClr val="FF0000"/>
                  </a:solidFill>
                  <a:latin typeface="+mn-lt"/>
                </a:rPr>
                <a:t>19</a:t>
              </a:r>
              <a:r>
                <a:rPr lang="es-ES" sz="1600" dirty="0">
                  <a:solidFill>
                    <a:srgbClr val="FF0000"/>
                  </a:solidFill>
                  <a:latin typeface="+mn-lt"/>
                </a:rPr>
                <a:t> </a:t>
              </a:r>
              <a:r>
                <a:rPr lang="es-ES" sz="1600" dirty="0" err="1">
                  <a:solidFill>
                    <a:srgbClr val="FF0000"/>
                  </a:solidFill>
                  <a:latin typeface="+mn-lt"/>
                </a:rPr>
                <a:t>atoms</a:t>
              </a:r>
              <a:endParaRPr lang="es-ES" sz="1600" dirty="0">
                <a:solidFill>
                  <a:srgbClr val="FF0000"/>
                </a:solidFill>
                <a:latin typeface="+mn-lt"/>
              </a:endParaRPr>
            </a:p>
            <a:p>
              <a:r>
                <a:rPr lang="es-ES" sz="1600" dirty="0">
                  <a:solidFill>
                    <a:srgbClr val="FF0000"/>
                  </a:solidFill>
                  <a:latin typeface="+mn-lt"/>
                </a:rPr>
                <a:t>&lt;&lt; </a:t>
              </a:r>
              <a:r>
                <a:rPr lang="es-ES" sz="1600" dirty="0" err="1">
                  <a:solidFill>
                    <a:srgbClr val="FF0000"/>
                  </a:solidFill>
                  <a:latin typeface="+mn-lt"/>
                </a:rPr>
                <a:t>few</a:t>
              </a:r>
              <a:r>
                <a:rPr lang="es-ES" sz="1600" dirty="0">
                  <a:solidFill>
                    <a:srgbClr val="FF0000"/>
                  </a:solidFill>
                  <a:latin typeface="+mn-lt"/>
                </a:rPr>
                <a:t> y</a:t>
              </a:r>
            </a:p>
          </p:txBody>
        </p:sp>
      </p:grpSp>
      <p:pic>
        <p:nvPicPr>
          <p:cNvPr id="114" name="Picture 113"/>
          <p:cNvPicPr>
            <a:picLocks noChangeAspect="1"/>
          </p:cNvPicPr>
          <p:nvPr/>
        </p:nvPicPr>
        <p:blipFill>
          <a:blip r:embed="rId19"/>
          <a:stretch>
            <a:fillRect/>
          </a:stretch>
        </p:blipFill>
        <p:spPr>
          <a:xfrm>
            <a:off x="8724428" y="614184"/>
            <a:ext cx="3395231" cy="966401"/>
          </a:xfrm>
          <a:prstGeom prst="rect">
            <a:avLst/>
          </a:prstGeom>
          <a:ln>
            <a:solidFill>
              <a:schemeClr val="tx1"/>
            </a:solidFill>
          </a:ln>
        </p:spPr>
      </p:pic>
      <p:sp>
        <p:nvSpPr>
          <p:cNvPr id="116" name="TextBox 115">
            <a:extLst>
              <a:ext uri="{FF2B5EF4-FFF2-40B4-BE49-F238E27FC236}">
                <a16:creationId xmlns:a16="http://schemas.microsoft.com/office/drawing/2014/main" id="{92AC5E2C-7140-3554-DE36-F82E970E9DD4}"/>
              </a:ext>
            </a:extLst>
          </p:cNvPr>
          <p:cNvSpPr txBox="1"/>
          <p:nvPr/>
        </p:nvSpPr>
        <p:spPr>
          <a:xfrm>
            <a:off x="76200" y="1"/>
            <a:ext cx="11382305" cy="7620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Limits in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2800"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 on radioactive samples: s-process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branchings</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172617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wipe(left)">
                                      <p:cBhvr>
                                        <p:cTn id="7" dur="3000"/>
                                        <p:tgtEl>
                                          <p:spTgt spid="7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9"/>
                                        </p:tgtEl>
                                        <p:attrNameLst>
                                          <p:attrName>style.visibility</p:attrName>
                                        </p:attrNameLst>
                                      </p:cBhvr>
                                      <p:to>
                                        <p:strVal val="visible"/>
                                      </p:to>
                                    </p:set>
                                    <p:animEffect transition="in" filter="wipe(down)">
                                      <p:cBhvr>
                                        <p:cTn id="12" dur="2000"/>
                                        <p:tgtEl>
                                          <p:spTgt spid="8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466850" y="39622"/>
            <a:ext cx="8001000"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How far are r-nuclei from direct (n,</a:t>
            </a:r>
            <a:r>
              <a:rPr lang="en-US" sz="3300" dirty="0">
                <a:solidFill>
                  <a:srgbClr val="1A63A0"/>
                </a:solidFill>
                <a:effectLst>
                  <a:outerShdw blurRad="50800" dist="38100" dir="2700000" algn="tl" rotWithShape="0">
                    <a:prstClr val="black">
                      <a:alpha val="40000"/>
                    </a:prstClr>
                  </a:outerShdw>
                </a:effectLst>
                <a:latin typeface="Symbol" panose="05050102010706020507" pitchFamily="18" charset="2"/>
              </a:rPr>
              <a:t> 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12" name="Picture 23" descr="traj_aacold_laststep.png"/>
          <p:cNvPicPr>
            <a:picLocks noChangeAspect="1"/>
          </p:cNvPicPr>
          <p:nvPr/>
        </p:nvPicPr>
        <p:blipFill>
          <a:blip r:embed="rId2"/>
          <a:srcRect r="8965"/>
          <a:stretch>
            <a:fillRect/>
          </a:stretch>
        </p:blipFill>
        <p:spPr bwMode="auto">
          <a:xfrm>
            <a:off x="502941" y="3937959"/>
            <a:ext cx="4863640" cy="2466071"/>
          </a:xfrm>
          <a:prstGeom prst="rect">
            <a:avLst/>
          </a:prstGeom>
          <a:noFill/>
          <a:ln w="9525">
            <a:noFill/>
            <a:miter lim="800000"/>
            <a:headEnd/>
            <a:tailEnd/>
          </a:ln>
        </p:spPr>
      </p:pic>
      <p:pic>
        <p:nvPicPr>
          <p:cNvPr id="13" name="Picture 12" descr="nc_aacold_step117_aio.png"/>
          <p:cNvPicPr>
            <a:picLocks noChangeAspect="1"/>
          </p:cNvPicPr>
          <p:nvPr/>
        </p:nvPicPr>
        <p:blipFill>
          <a:blip r:embed="rId3"/>
          <a:srcRect t="7898" r="9232"/>
          <a:stretch>
            <a:fillRect/>
          </a:stretch>
        </p:blipFill>
        <p:spPr>
          <a:xfrm>
            <a:off x="466848" y="1365038"/>
            <a:ext cx="4870067" cy="2258165"/>
          </a:xfrm>
          <a:prstGeom prst="rect">
            <a:avLst/>
          </a:prstGeom>
        </p:spPr>
      </p:pic>
      <p:pic>
        <p:nvPicPr>
          <p:cNvPr id="14" name="Picture 2" descr="http://www.ligo.org/science/GW-Overview/images/inspiral_image.jpg"/>
          <p:cNvPicPr>
            <a:picLocks noChangeAspect="1" noChangeArrowheads="1"/>
          </p:cNvPicPr>
          <p:nvPr/>
        </p:nvPicPr>
        <p:blipFill>
          <a:blip r:embed="rId4"/>
          <a:srcRect/>
          <a:stretch>
            <a:fillRect/>
          </a:stretch>
        </p:blipFill>
        <p:spPr bwMode="auto">
          <a:xfrm>
            <a:off x="1115368" y="849192"/>
            <a:ext cx="2914813" cy="784054"/>
          </a:xfrm>
          <a:prstGeom prst="rect">
            <a:avLst/>
          </a:prstGeom>
          <a:noFill/>
          <a:ln>
            <a:noFill/>
          </a:ln>
        </p:spPr>
      </p:pic>
      <p:sp>
        <p:nvSpPr>
          <p:cNvPr id="3" name="TextBox 2"/>
          <p:cNvSpPr txBox="1"/>
          <p:nvPr/>
        </p:nvSpPr>
        <p:spPr>
          <a:xfrm>
            <a:off x="6634264" y="1142537"/>
            <a:ext cx="4819303" cy="1569660"/>
          </a:xfrm>
          <a:prstGeom prst="rect">
            <a:avLst/>
          </a:prstGeom>
          <a:noFill/>
        </p:spPr>
        <p:txBody>
          <a:bodyPr wrap="square" rtlCol="0">
            <a:spAutoFit/>
          </a:bodyPr>
          <a:lstStyle/>
          <a:p>
            <a:r>
              <a:rPr lang="es-ES" sz="2400" dirty="0" err="1">
                <a:solidFill>
                  <a:srgbClr val="FF0000"/>
                </a:solidFill>
              </a:rPr>
              <a:t>Will</a:t>
            </a:r>
            <a:r>
              <a:rPr lang="es-ES" sz="2400" dirty="0">
                <a:solidFill>
                  <a:srgbClr val="FF0000"/>
                </a:solidFill>
              </a:rPr>
              <a:t> </a:t>
            </a:r>
            <a:r>
              <a:rPr lang="es-ES" sz="2400" dirty="0" err="1">
                <a:solidFill>
                  <a:srgbClr val="FF0000"/>
                </a:solidFill>
              </a:rPr>
              <a:t>it</a:t>
            </a:r>
            <a:r>
              <a:rPr lang="es-ES" sz="2400" dirty="0">
                <a:solidFill>
                  <a:srgbClr val="FF0000"/>
                </a:solidFill>
              </a:rPr>
              <a:t> be </a:t>
            </a:r>
            <a:r>
              <a:rPr lang="es-ES" sz="2400" dirty="0" err="1">
                <a:solidFill>
                  <a:srgbClr val="FF0000"/>
                </a:solidFill>
              </a:rPr>
              <a:t>possible</a:t>
            </a:r>
            <a:r>
              <a:rPr lang="es-ES" sz="2400" dirty="0">
                <a:solidFill>
                  <a:srgbClr val="FF0000"/>
                </a:solidFill>
              </a:rPr>
              <a:t> to </a:t>
            </a:r>
            <a:r>
              <a:rPr lang="es-ES" sz="2400" dirty="0" err="1">
                <a:solidFill>
                  <a:srgbClr val="FF0000"/>
                </a:solidFill>
              </a:rPr>
              <a:t>measure</a:t>
            </a:r>
            <a:r>
              <a:rPr lang="es-ES" sz="2400" dirty="0">
                <a:solidFill>
                  <a:srgbClr val="FF0000"/>
                </a:solidFill>
              </a:rPr>
              <a:t> (</a:t>
            </a:r>
            <a:r>
              <a:rPr lang="es-ES" sz="2400" dirty="0" err="1">
                <a:solidFill>
                  <a:srgbClr val="FF0000"/>
                </a:solidFill>
              </a:rPr>
              <a:t>n,</a:t>
            </a:r>
            <a:r>
              <a:rPr lang="es-ES" sz="2400" dirty="0" err="1">
                <a:solidFill>
                  <a:srgbClr val="FF0000"/>
                </a:solidFill>
                <a:latin typeface="Symbol" panose="05050102010706020507" pitchFamily="18" charset="2"/>
              </a:rPr>
              <a:t>g</a:t>
            </a:r>
            <a:r>
              <a:rPr lang="es-ES" sz="2400" dirty="0">
                <a:solidFill>
                  <a:srgbClr val="FF0000"/>
                </a:solidFill>
              </a:rPr>
              <a:t>) </a:t>
            </a:r>
            <a:r>
              <a:rPr lang="es-ES" sz="2400" dirty="0" err="1">
                <a:solidFill>
                  <a:srgbClr val="FF0000"/>
                </a:solidFill>
              </a:rPr>
              <a:t>cross</a:t>
            </a:r>
            <a:r>
              <a:rPr lang="es-ES" sz="2400" dirty="0">
                <a:solidFill>
                  <a:srgbClr val="FF0000"/>
                </a:solidFill>
              </a:rPr>
              <a:t> </a:t>
            </a:r>
            <a:r>
              <a:rPr lang="es-ES" sz="2400" dirty="0" err="1">
                <a:solidFill>
                  <a:srgbClr val="FF0000"/>
                </a:solidFill>
              </a:rPr>
              <a:t>sections</a:t>
            </a:r>
            <a:r>
              <a:rPr lang="es-ES" sz="2400" dirty="0">
                <a:solidFill>
                  <a:srgbClr val="FF0000"/>
                </a:solidFill>
              </a:rPr>
              <a:t> </a:t>
            </a:r>
            <a:r>
              <a:rPr lang="es-ES" sz="2400" dirty="0" err="1">
                <a:solidFill>
                  <a:srgbClr val="FF0000"/>
                </a:solidFill>
              </a:rPr>
              <a:t>directly</a:t>
            </a:r>
            <a:r>
              <a:rPr lang="es-ES" sz="2400" dirty="0">
                <a:solidFill>
                  <a:srgbClr val="FF0000"/>
                </a:solidFill>
              </a:rPr>
              <a:t> </a:t>
            </a:r>
            <a:r>
              <a:rPr lang="es-ES" sz="2400" dirty="0" err="1">
                <a:solidFill>
                  <a:srgbClr val="FF0000"/>
                </a:solidFill>
              </a:rPr>
              <a:t>on</a:t>
            </a:r>
            <a:r>
              <a:rPr lang="es-ES" sz="2400" dirty="0">
                <a:solidFill>
                  <a:srgbClr val="FF0000"/>
                </a:solidFill>
              </a:rPr>
              <a:t> </a:t>
            </a:r>
            <a:r>
              <a:rPr lang="es-ES" sz="2400" dirty="0" err="1">
                <a:solidFill>
                  <a:srgbClr val="FF0000"/>
                </a:solidFill>
              </a:rPr>
              <a:t>those</a:t>
            </a:r>
            <a:r>
              <a:rPr lang="es-ES" sz="2400" dirty="0">
                <a:solidFill>
                  <a:srgbClr val="FF0000"/>
                </a:solidFill>
              </a:rPr>
              <a:t> </a:t>
            </a:r>
            <a:r>
              <a:rPr lang="es-ES" sz="2400" dirty="0" err="1">
                <a:solidFill>
                  <a:srgbClr val="FF0000"/>
                </a:solidFill>
              </a:rPr>
              <a:t>nuclei</a:t>
            </a:r>
            <a:r>
              <a:rPr lang="es-ES" sz="2400" dirty="0">
                <a:solidFill>
                  <a:srgbClr val="FF0000"/>
                </a:solidFill>
              </a:rPr>
              <a:t> </a:t>
            </a:r>
            <a:r>
              <a:rPr lang="es-ES" sz="2400" dirty="0" err="1">
                <a:solidFill>
                  <a:srgbClr val="FF0000"/>
                </a:solidFill>
              </a:rPr>
              <a:t>involved</a:t>
            </a:r>
            <a:r>
              <a:rPr lang="es-ES" sz="2400" dirty="0">
                <a:solidFill>
                  <a:srgbClr val="FF0000"/>
                </a:solidFill>
              </a:rPr>
              <a:t> in </a:t>
            </a:r>
            <a:r>
              <a:rPr lang="es-ES" sz="2400" dirty="0" err="1">
                <a:solidFill>
                  <a:srgbClr val="FF0000"/>
                </a:solidFill>
              </a:rPr>
              <a:t>explosive</a:t>
            </a:r>
            <a:r>
              <a:rPr lang="es-ES" sz="2400" dirty="0">
                <a:solidFill>
                  <a:srgbClr val="FF0000"/>
                </a:solidFill>
              </a:rPr>
              <a:t> </a:t>
            </a:r>
            <a:r>
              <a:rPr lang="es-ES" sz="2400" dirty="0" err="1">
                <a:solidFill>
                  <a:srgbClr val="FF0000"/>
                </a:solidFill>
              </a:rPr>
              <a:t>nucleosynthesis</a:t>
            </a:r>
            <a:r>
              <a:rPr lang="es-ES" sz="2400" dirty="0">
                <a:solidFill>
                  <a:srgbClr val="FF0000"/>
                </a:solidFill>
              </a:rPr>
              <a:t>?</a:t>
            </a: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00538" y="2790546"/>
            <a:ext cx="5420226" cy="3613484"/>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284429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466850" y="39622"/>
            <a:ext cx="8001000"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How far are r-nuclei from direct (n,</a:t>
            </a:r>
            <a:r>
              <a:rPr lang="en-US" sz="3300" dirty="0">
                <a:solidFill>
                  <a:srgbClr val="1A63A0"/>
                </a:solidFill>
                <a:effectLst>
                  <a:outerShdw blurRad="50800" dist="38100" dir="2700000" algn="tl" rotWithShape="0">
                    <a:prstClr val="black">
                      <a:alpha val="40000"/>
                    </a:prstClr>
                  </a:outerShdw>
                </a:effectLst>
                <a:latin typeface="Symbol" panose="05050102010706020507" pitchFamily="18" charset="2"/>
              </a:rPr>
              <a:t> 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2" name="Group 1"/>
          <p:cNvGrpSpPr/>
          <p:nvPr/>
        </p:nvGrpSpPr>
        <p:grpSpPr>
          <a:xfrm>
            <a:off x="7124700" y="705242"/>
            <a:ext cx="4686300" cy="5835922"/>
            <a:chOff x="6753594" y="875885"/>
            <a:chExt cx="4686300" cy="5835922"/>
          </a:xfrm>
        </p:grpSpPr>
        <p:sp>
          <p:nvSpPr>
            <p:cNvPr id="19" name="TextBox 18"/>
            <p:cNvSpPr txBox="1"/>
            <p:nvPr/>
          </p:nvSpPr>
          <p:spPr>
            <a:xfrm>
              <a:off x="9096744" y="2895601"/>
              <a:ext cx="1323975" cy="307777"/>
            </a:xfrm>
            <a:prstGeom prst="rect">
              <a:avLst/>
            </a:prstGeom>
            <a:noFill/>
          </p:spPr>
          <p:txBody>
            <a:bodyPr wrap="square" rtlCol="0">
              <a:spAutoFit/>
            </a:bodyPr>
            <a:lstStyle/>
            <a:p>
              <a:r>
                <a:rPr lang="es-ES" dirty="0">
                  <a:solidFill>
                    <a:srgbClr val="1A63A0"/>
                  </a:solidFill>
                </a:rPr>
                <a:t>Vescovi+2022</a:t>
              </a:r>
            </a:p>
          </p:txBody>
        </p:sp>
        <p:pic>
          <p:nvPicPr>
            <p:cNvPr id="20" name="Picture 19"/>
            <p:cNvPicPr>
              <a:picLocks noChangeAspect="1"/>
            </p:cNvPicPr>
            <p:nvPr/>
          </p:nvPicPr>
          <p:blipFill>
            <a:blip r:embed="rId2"/>
            <a:stretch>
              <a:fillRect/>
            </a:stretch>
          </p:blipFill>
          <p:spPr>
            <a:xfrm>
              <a:off x="7178556" y="1209676"/>
              <a:ext cx="3242163" cy="1685925"/>
            </a:xfrm>
            <a:prstGeom prst="rect">
              <a:avLst/>
            </a:prstGeom>
          </p:spPr>
        </p:pic>
        <p:sp>
          <p:nvSpPr>
            <p:cNvPr id="21" name="TextBox 20"/>
            <p:cNvSpPr txBox="1"/>
            <p:nvPr/>
          </p:nvSpPr>
          <p:spPr>
            <a:xfrm>
              <a:off x="7387167" y="1277484"/>
              <a:ext cx="2486025" cy="307777"/>
            </a:xfrm>
            <a:prstGeom prst="rect">
              <a:avLst/>
            </a:prstGeom>
            <a:noFill/>
          </p:spPr>
          <p:txBody>
            <a:bodyPr wrap="square" rtlCol="0">
              <a:spAutoFit/>
            </a:bodyPr>
            <a:lstStyle/>
            <a:p>
              <a:r>
                <a:rPr lang="es-ES" baseline="30000" dirty="0">
                  <a:solidFill>
                    <a:schemeClr val="accent6"/>
                  </a:solidFill>
                </a:rPr>
                <a:t>128</a:t>
              </a:r>
              <a:r>
                <a:rPr lang="es-ES" dirty="0">
                  <a:solidFill>
                    <a:schemeClr val="accent6"/>
                  </a:solidFill>
                </a:rPr>
                <a:t>Sn (59m), </a:t>
              </a:r>
              <a:r>
                <a:rPr lang="es-ES" baseline="30000" dirty="0">
                  <a:solidFill>
                    <a:schemeClr val="accent6"/>
                  </a:solidFill>
                </a:rPr>
                <a:t>129</a:t>
              </a:r>
              <a:r>
                <a:rPr lang="es-ES" dirty="0">
                  <a:solidFill>
                    <a:schemeClr val="accent6"/>
                  </a:solidFill>
                </a:rPr>
                <a:t>Sn (2m) </a:t>
              </a:r>
            </a:p>
          </p:txBody>
        </p:sp>
        <p:pic>
          <p:nvPicPr>
            <p:cNvPr id="22" name="Picture 21"/>
            <p:cNvPicPr>
              <a:picLocks noChangeAspect="1"/>
            </p:cNvPicPr>
            <p:nvPr/>
          </p:nvPicPr>
          <p:blipFill rotWithShape="1">
            <a:blip r:embed="rId3"/>
            <a:srcRect t="772"/>
            <a:stretch/>
          </p:blipFill>
          <p:spPr>
            <a:xfrm>
              <a:off x="7087750" y="3374068"/>
              <a:ext cx="3132914" cy="1336355"/>
            </a:xfrm>
            <a:prstGeom prst="rect">
              <a:avLst/>
            </a:prstGeom>
          </p:spPr>
        </p:pic>
        <p:sp>
          <p:nvSpPr>
            <p:cNvPr id="23" name="TextBox 22"/>
            <p:cNvSpPr txBox="1"/>
            <p:nvPr/>
          </p:nvSpPr>
          <p:spPr>
            <a:xfrm>
              <a:off x="8844234" y="4710422"/>
              <a:ext cx="1686293" cy="307777"/>
            </a:xfrm>
            <a:prstGeom prst="rect">
              <a:avLst/>
            </a:prstGeom>
            <a:noFill/>
          </p:spPr>
          <p:txBody>
            <a:bodyPr wrap="square" rtlCol="0">
              <a:spAutoFit/>
            </a:bodyPr>
            <a:lstStyle/>
            <a:p>
              <a:r>
                <a:rPr lang="es-ES" dirty="0">
                  <a:solidFill>
                    <a:srgbClr val="1A63A0"/>
                  </a:solidFill>
                </a:rPr>
                <a:t>Mumpower+2016</a:t>
              </a:r>
            </a:p>
          </p:txBody>
        </p:sp>
        <p:pic>
          <p:nvPicPr>
            <p:cNvPr id="24" name="Picture 2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0102" y="5018199"/>
              <a:ext cx="3340616" cy="1359817"/>
            </a:xfrm>
            <a:prstGeom prst="rect">
              <a:avLst/>
            </a:prstGeom>
          </p:spPr>
        </p:pic>
        <p:sp>
          <p:nvSpPr>
            <p:cNvPr id="25" name="TextBox 24"/>
            <p:cNvSpPr txBox="1"/>
            <p:nvPr/>
          </p:nvSpPr>
          <p:spPr>
            <a:xfrm>
              <a:off x="8915584" y="6404030"/>
              <a:ext cx="1686293" cy="307777"/>
            </a:xfrm>
            <a:prstGeom prst="rect">
              <a:avLst/>
            </a:prstGeom>
            <a:noFill/>
          </p:spPr>
          <p:txBody>
            <a:bodyPr wrap="square" rtlCol="0">
              <a:spAutoFit/>
            </a:bodyPr>
            <a:lstStyle/>
            <a:p>
              <a:r>
                <a:rPr lang="es-ES" dirty="0">
                  <a:solidFill>
                    <a:srgbClr val="1A63A0"/>
                  </a:solidFill>
                </a:rPr>
                <a:t>Surman+2014</a:t>
              </a:r>
            </a:p>
          </p:txBody>
        </p:sp>
        <p:sp>
          <p:nvSpPr>
            <p:cNvPr id="26" name="TextBox 25"/>
            <p:cNvSpPr txBox="1"/>
            <p:nvPr/>
          </p:nvSpPr>
          <p:spPr>
            <a:xfrm>
              <a:off x="6753594" y="875885"/>
              <a:ext cx="4686300" cy="307777"/>
            </a:xfrm>
            <a:prstGeom prst="rect">
              <a:avLst/>
            </a:prstGeom>
            <a:noFill/>
          </p:spPr>
          <p:txBody>
            <a:bodyPr wrap="square" rtlCol="0">
              <a:spAutoFit/>
            </a:bodyPr>
            <a:lstStyle/>
            <a:p>
              <a:r>
                <a:rPr lang="es-ES" dirty="0" err="1">
                  <a:solidFill>
                    <a:srgbClr val="1A63A0"/>
                  </a:solidFill>
                </a:rPr>
                <a:t>Important</a:t>
              </a:r>
              <a:r>
                <a:rPr lang="es-ES" dirty="0">
                  <a:solidFill>
                    <a:srgbClr val="1A63A0"/>
                  </a:solidFill>
                </a:rPr>
                <a:t> </a:t>
              </a:r>
              <a:r>
                <a:rPr lang="es-ES" dirty="0" err="1">
                  <a:solidFill>
                    <a:srgbClr val="1A63A0"/>
                  </a:solidFill>
                </a:rPr>
                <a:t>neutron</a:t>
              </a:r>
              <a:r>
                <a:rPr lang="es-ES" dirty="0">
                  <a:solidFill>
                    <a:srgbClr val="1A63A0"/>
                  </a:solidFill>
                </a:rPr>
                <a:t>-capture </a:t>
              </a:r>
              <a:r>
                <a:rPr lang="es-ES" dirty="0" err="1">
                  <a:solidFill>
                    <a:srgbClr val="1A63A0"/>
                  </a:solidFill>
                </a:rPr>
                <a:t>isotopes</a:t>
              </a:r>
              <a:r>
                <a:rPr lang="es-ES" dirty="0">
                  <a:solidFill>
                    <a:srgbClr val="1A63A0"/>
                  </a:solidFill>
                </a:rPr>
                <a:t>:</a:t>
              </a:r>
            </a:p>
          </p:txBody>
        </p:sp>
      </p:grpSp>
      <p:pic>
        <p:nvPicPr>
          <p:cNvPr id="12" name="Picture 23" descr="traj_aacold_laststep.png"/>
          <p:cNvPicPr>
            <a:picLocks noChangeAspect="1"/>
          </p:cNvPicPr>
          <p:nvPr/>
        </p:nvPicPr>
        <p:blipFill>
          <a:blip r:embed="rId5"/>
          <a:srcRect r="8965"/>
          <a:stretch>
            <a:fillRect/>
          </a:stretch>
        </p:blipFill>
        <p:spPr bwMode="auto">
          <a:xfrm>
            <a:off x="502941" y="3937959"/>
            <a:ext cx="4863640" cy="2466071"/>
          </a:xfrm>
          <a:prstGeom prst="rect">
            <a:avLst/>
          </a:prstGeom>
          <a:noFill/>
          <a:ln w="9525">
            <a:noFill/>
            <a:miter lim="800000"/>
            <a:headEnd/>
            <a:tailEnd/>
          </a:ln>
        </p:spPr>
      </p:pic>
      <p:pic>
        <p:nvPicPr>
          <p:cNvPr id="13" name="Picture 12" descr="nc_aacold_step117_aio.png"/>
          <p:cNvPicPr>
            <a:picLocks noChangeAspect="1"/>
          </p:cNvPicPr>
          <p:nvPr/>
        </p:nvPicPr>
        <p:blipFill>
          <a:blip r:embed="rId6"/>
          <a:srcRect t="7898" r="9232"/>
          <a:stretch>
            <a:fillRect/>
          </a:stretch>
        </p:blipFill>
        <p:spPr>
          <a:xfrm>
            <a:off x="466848" y="1365038"/>
            <a:ext cx="4870067" cy="2258165"/>
          </a:xfrm>
          <a:prstGeom prst="rect">
            <a:avLst/>
          </a:prstGeom>
        </p:spPr>
      </p:pic>
      <p:pic>
        <p:nvPicPr>
          <p:cNvPr id="14" name="Picture 2" descr="http://www.ligo.org/science/GW-Overview/images/inspiral_image.jpg"/>
          <p:cNvPicPr>
            <a:picLocks noChangeAspect="1" noChangeArrowheads="1"/>
          </p:cNvPicPr>
          <p:nvPr/>
        </p:nvPicPr>
        <p:blipFill>
          <a:blip r:embed="rId7"/>
          <a:srcRect/>
          <a:stretch>
            <a:fillRect/>
          </a:stretch>
        </p:blipFill>
        <p:spPr bwMode="auto">
          <a:xfrm>
            <a:off x="1115368" y="849192"/>
            <a:ext cx="2914813" cy="784054"/>
          </a:xfrm>
          <a:prstGeom prst="rect">
            <a:avLst/>
          </a:prstGeom>
          <a:noFill/>
          <a:ln>
            <a:noFill/>
          </a:ln>
        </p:spPr>
      </p:pic>
    </p:spTree>
    <p:extLst>
      <p:ext uri="{BB962C8B-B14F-4D97-AF65-F5344CB8AC3E}">
        <p14:creationId xmlns:p14="http://schemas.microsoft.com/office/powerpoint/2010/main" val="24538850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grpSp>
        <p:nvGrpSpPr>
          <p:cNvPr id="112" name="Group 111"/>
          <p:cNvGrpSpPr/>
          <p:nvPr/>
        </p:nvGrpSpPr>
        <p:grpSpPr>
          <a:xfrm>
            <a:off x="1047750" y="942975"/>
            <a:ext cx="7382355" cy="4058683"/>
            <a:chOff x="7618816" y="1723869"/>
            <a:chExt cx="1450233" cy="847881"/>
          </a:xfrm>
        </p:grpSpPr>
        <p:grpSp>
          <p:nvGrpSpPr>
            <p:cNvPr id="114" name="Group 113"/>
            <p:cNvGrpSpPr/>
            <p:nvPr/>
          </p:nvGrpSpPr>
          <p:grpSpPr>
            <a:xfrm>
              <a:off x="7894806" y="1911246"/>
              <a:ext cx="951482" cy="480448"/>
              <a:chOff x="6617803" y="2448732"/>
              <a:chExt cx="951482" cy="480448"/>
            </a:xfrm>
          </p:grpSpPr>
          <p:pic>
            <p:nvPicPr>
              <p:cNvPr id="118" name="Google Shape;64;p14"/>
              <p:cNvPicPr preferRelativeResize="0"/>
              <p:nvPr/>
            </p:nvPicPr>
            <p:blipFill rotWithShape="1">
              <a:blip r:embed="rId3">
                <a:alphaModFix/>
              </a:blip>
              <a:srcRect l="26105" t="31037" r="62500" b="51652"/>
              <a:stretch/>
            </p:blipFill>
            <p:spPr>
              <a:xfrm>
                <a:off x="7088838" y="2448732"/>
                <a:ext cx="480447" cy="480448"/>
              </a:xfrm>
              <a:prstGeom prst="ellipse">
                <a:avLst/>
              </a:prstGeom>
              <a:ln w="3175" cap="rnd">
                <a:solidFill>
                  <a:schemeClr val="tx1"/>
                </a:solidFill>
              </a:ln>
              <a:effectLst>
                <a:glow rad="139700">
                  <a:schemeClr val="accent5">
                    <a:satMod val="175000"/>
                    <a:alpha val="40000"/>
                  </a:schemeClr>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0" name="Google Shape;72;p14"/>
              <p:cNvSpPr/>
              <p:nvPr/>
            </p:nvSpPr>
            <p:spPr>
              <a:xfrm>
                <a:off x="6617803" y="2647502"/>
                <a:ext cx="77400" cy="75587"/>
              </a:xfrm>
              <a:prstGeom prst="ellipse">
                <a:avLst/>
              </a:prstGeom>
              <a:solidFill>
                <a:srgbClr val="8451EB"/>
              </a:solidFill>
              <a:ln w="9525" cap="flat" cmpd="sng">
                <a:solidFill>
                  <a:schemeClr val="dk2"/>
                </a:solidFill>
                <a:prstDash val="solid"/>
                <a:round/>
                <a:headEnd type="none" w="sm" len="sm"/>
                <a:tailEnd type="none" w="sm" len="sm"/>
              </a:ln>
              <a:effectLst>
                <a:glow rad="228600">
                  <a:schemeClr val="accent5">
                    <a:satMod val="175000"/>
                    <a:alpha val="40000"/>
                  </a:schemeClr>
                </a:glo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
          <p:nvSpPr>
            <p:cNvPr id="116" name="Rectangle 115"/>
            <p:cNvSpPr/>
            <p:nvPr/>
          </p:nvSpPr>
          <p:spPr>
            <a:xfrm>
              <a:off x="7618816" y="1723869"/>
              <a:ext cx="1450233" cy="8478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sp>
        <p:nvSpPr>
          <p:cNvPr id="5" name="Right Arrow 4"/>
          <p:cNvSpPr/>
          <p:nvPr/>
        </p:nvSpPr>
        <p:spPr>
          <a:xfrm>
            <a:off x="3270509" y="2677020"/>
            <a:ext cx="990600" cy="625636"/>
          </a:xfrm>
          <a:prstGeom prst="rightArrow">
            <a:avLst>
              <a:gd name="adj1" fmla="val 23823"/>
              <a:gd name="adj2" fmla="val 36912"/>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21" name="TextBox 120">
            <a:extLst>
              <a:ext uri="{FF2B5EF4-FFF2-40B4-BE49-F238E27FC236}">
                <a16:creationId xmlns:a16="http://schemas.microsoft.com/office/drawing/2014/main" id="{92AC5E2C-7140-3554-DE36-F82E970E9DD4}"/>
              </a:ext>
            </a:extLst>
          </p:cNvPr>
          <p:cNvSpPr txBox="1"/>
          <p:nvPr/>
        </p:nvSpPr>
        <p:spPr>
          <a:xfrm>
            <a:off x="76200" y="1"/>
            <a:ext cx="11382305" cy="7620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Limitations in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2800"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 with conventional methods</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2" name="TextBox 1"/>
          <p:cNvSpPr txBox="1"/>
          <p:nvPr/>
        </p:nvSpPr>
        <p:spPr bwMode="auto">
          <a:xfrm>
            <a:off x="1885950" y="3505717"/>
            <a:ext cx="3352800" cy="338554"/>
          </a:xfrm>
          <a:prstGeom prst="rect">
            <a:avLst/>
          </a:prstGeom>
          <a:noFill/>
          <a:ln w="9525">
            <a:noFill/>
            <a:miter lim="800000"/>
            <a:headEnd/>
            <a:tailEnd/>
          </a:ln>
        </p:spPr>
        <p:txBody>
          <a:bodyPr wrap="square" rtlCol="0">
            <a:spAutoFit/>
          </a:bodyPr>
          <a:lstStyle/>
          <a:p>
            <a:r>
              <a:rPr lang="es-ES" sz="1600" dirty="0" err="1">
                <a:solidFill>
                  <a:schemeClr val="accent2">
                    <a:lumMod val="75000"/>
                  </a:schemeClr>
                </a:solidFill>
                <a:latin typeface="+mn-lt"/>
              </a:rPr>
              <a:t>neutron</a:t>
            </a:r>
            <a:r>
              <a:rPr lang="es-ES" sz="1600" dirty="0">
                <a:solidFill>
                  <a:schemeClr val="accent2">
                    <a:lumMod val="75000"/>
                  </a:schemeClr>
                </a:solidFill>
                <a:latin typeface="+mn-lt"/>
              </a:rPr>
              <a:t> </a:t>
            </a:r>
            <a:r>
              <a:rPr lang="es-ES" sz="1600" dirty="0" err="1">
                <a:solidFill>
                  <a:schemeClr val="accent2">
                    <a:lumMod val="75000"/>
                  </a:schemeClr>
                </a:solidFill>
                <a:latin typeface="+mn-lt"/>
              </a:rPr>
              <a:t>beam</a:t>
            </a:r>
            <a:endParaRPr lang="es-ES" sz="1600" dirty="0">
              <a:solidFill>
                <a:schemeClr val="accent2">
                  <a:lumMod val="75000"/>
                </a:schemeClr>
              </a:solidFill>
              <a:latin typeface="+mn-lt"/>
            </a:endParaRPr>
          </a:p>
        </p:txBody>
      </p:sp>
      <p:sp>
        <p:nvSpPr>
          <p:cNvPr id="11" name="TextBox 10"/>
          <p:cNvSpPr txBox="1"/>
          <p:nvPr/>
        </p:nvSpPr>
        <p:spPr bwMode="auto">
          <a:xfrm>
            <a:off x="5362615" y="4238659"/>
            <a:ext cx="3352800" cy="830997"/>
          </a:xfrm>
          <a:prstGeom prst="rect">
            <a:avLst/>
          </a:prstGeom>
          <a:noFill/>
          <a:ln w="9525">
            <a:noFill/>
            <a:miter lim="800000"/>
            <a:headEnd/>
            <a:tailEnd/>
          </a:ln>
        </p:spPr>
        <p:txBody>
          <a:bodyPr wrap="square" rtlCol="0">
            <a:spAutoFit/>
          </a:bodyPr>
          <a:lstStyle/>
          <a:p>
            <a:pPr>
              <a:lnSpc>
                <a:spcPct val="150000"/>
              </a:lnSpc>
            </a:pPr>
            <a:r>
              <a:rPr lang="es-ES" sz="1600" dirty="0" err="1">
                <a:solidFill>
                  <a:schemeClr val="accent2">
                    <a:lumMod val="75000"/>
                  </a:schemeClr>
                </a:solidFill>
                <a:latin typeface="+mn-lt"/>
              </a:rPr>
              <a:t>Radioactive</a:t>
            </a:r>
            <a:r>
              <a:rPr lang="es-ES" sz="1600" dirty="0">
                <a:solidFill>
                  <a:schemeClr val="accent2">
                    <a:lumMod val="75000"/>
                  </a:schemeClr>
                </a:solidFill>
                <a:latin typeface="+mn-lt"/>
              </a:rPr>
              <a:t> target</a:t>
            </a:r>
          </a:p>
          <a:p>
            <a:pPr>
              <a:lnSpc>
                <a:spcPct val="150000"/>
              </a:lnSpc>
            </a:pPr>
            <a:r>
              <a:rPr lang="es-ES" sz="1600" dirty="0">
                <a:solidFill>
                  <a:schemeClr val="accent2">
                    <a:lumMod val="75000"/>
                  </a:schemeClr>
                </a:solidFill>
                <a:latin typeface="+mn-lt"/>
              </a:rPr>
              <a:t>&gt;10</a:t>
            </a:r>
            <a:r>
              <a:rPr lang="es-ES" sz="1600" baseline="30000" dirty="0">
                <a:solidFill>
                  <a:schemeClr val="accent2">
                    <a:lumMod val="75000"/>
                  </a:schemeClr>
                </a:solidFill>
                <a:latin typeface="+mn-lt"/>
              </a:rPr>
              <a:t>14</a:t>
            </a:r>
            <a:r>
              <a:rPr lang="es-ES" sz="1600" dirty="0">
                <a:solidFill>
                  <a:schemeClr val="accent2">
                    <a:lumMod val="75000"/>
                  </a:schemeClr>
                </a:solidFill>
                <a:latin typeface="+mn-lt"/>
              </a:rPr>
              <a:t> </a:t>
            </a:r>
            <a:r>
              <a:rPr lang="es-ES" sz="1600" dirty="0" err="1">
                <a:solidFill>
                  <a:schemeClr val="accent2">
                    <a:lumMod val="75000"/>
                  </a:schemeClr>
                </a:solidFill>
                <a:latin typeface="+mn-lt"/>
              </a:rPr>
              <a:t>atoms</a:t>
            </a:r>
            <a:endParaRPr lang="es-ES" sz="1600" dirty="0">
              <a:solidFill>
                <a:schemeClr val="accent2">
                  <a:lumMod val="75000"/>
                </a:schemeClr>
              </a:solidFill>
              <a:latin typeface="+mn-lt"/>
            </a:endParaRPr>
          </a:p>
        </p:txBody>
      </p:sp>
      <p:sp>
        <p:nvSpPr>
          <p:cNvPr id="15" name="TextBox 14"/>
          <p:cNvSpPr txBox="1"/>
          <p:nvPr/>
        </p:nvSpPr>
        <p:spPr bwMode="auto">
          <a:xfrm>
            <a:off x="5543550" y="5010661"/>
            <a:ext cx="1447800" cy="830997"/>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t</a:t>
            </a:r>
            <a:r>
              <a:rPr lang="es-ES" sz="1600" baseline="-25000" dirty="0">
                <a:solidFill>
                  <a:schemeClr val="accent2">
                    <a:lumMod val="75000"/>
                  </a:schemeClr>
                </a:solidFill>
                <a:latin typeface="+mn-lt"/>
              </a:rPr>
              <a:t>1/2</a:t>
            </a:r>
            <a:r>
              <a:rPr lang="es-ES" sz="1600" dirty="0">
                <a:solidFill>
                  <a:schemeClr val="accent2">
                    <a:lumMod val="75000"/>
                  </a:schemeClr>
                </a:solidFill>
                <a:latin typeface="+mn-lt"/>
              </a:rPr>
              <a:t> = min-s</a:t>
            </a:r>
          </a:p>
          <a:p>
            <a:r>
              <a:rPr lang="es-ES" sz="1600" dirty="0">
                <a:solidFill>
                  <a:schemeClr val="accent2">
                    <a:lumMod val="75000"/>
                  </a:schemeClr>
                </a:solidFill>
              </a:rPr>
              <a:t>t</a:t>
            </a:r>
            <a:r>
              <a:rPr lang="es-ES" sz="1600" baseline="-25000" dirty="0">
                <a:solidFill>
                  <a:schemeClr val="accent2">
                    <a:lumMod val="75000"/>
                  </a:schemeClr>
                </a:solidFill>
              </a:rPr>
              <a:t>1/2</a:t>
            </a:r>
            <a:r>
              <a:rPr lang="es-ES" sz="1600" dirty="0">
                <a:solidFill>
                  <a:schemeClr val="accent2">
                    <a:lumMod val="75000"/>
                  </a:schemeClr>
                </a:solidFill>
              </a:rPr>
              <a:t> = s-ms</a:t>
            </a:r>
          </a:p>
          <a:p>
            <a:endParaRPr lang="es-ES" sz="1600" dirty="0">
              <a:solidFill>
                <a:schemeClr val="accent2">
                  <a:lumMod val="75000"/>
                </a:schemeClr>
              </a:solidFill>
              <a:latin typeface="+mn-lt"/>
            </a:endParaRPr>
          </a:p>
        </p:txBody>
      </p:sp>
    </p:spTree>
    <p:extLst>
      <p:ext uri="{BB962C8B-B14F-4D97-AF65-F5344CB8AC3E}">
        <p14:creationId xmlns:p14="http://schemas.microsoft.com/office/powerpoint/2010/main" val="285250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grpSp>
        <p:nvGrpSpPr>
          <p:cNvPr id="112" name="Group 111"/>
          <p:cNvGrpSpPr/>
          <p:nvPr/>
        </p:nvGrpSpPr>
        <p:grpSpPr>
          <a:xfrm>
            <a:off x="1047750" y="1436171"/>
            <a:ext cx="7382355" cy="4058683"/>
            <a:chOff x="7618816" y="1723869"/>
            <a:chExt cx="1450233" cy="847881"/>
          </a:xfrm>
        </p:grpSpPr>
        <p:grpSp>
          <p:nvGrpSpPr>
            <p:cNvPr id="114" name="Group 113"/>
            <p:cNvGrpSpPr/>
            <p:nvPr/>
          </p:nvGrpSpPr>
          <p:grpSpPr>
            <a:xfrm>
              <a:off x="7706929" y="1892817"/>
              <a:ext cx="938552" cy="480448"/>
              <a:chOff x="6429926" y="2430303"/>
              <a:chExt cx="938552" cy="480448"/>
            </a:xfrm>
          </p:grpSpPr>
          <p:pic>
            <p:nvPicPr>
              <p:cNvPr id="118" name="Google Shape;64;p14"/>
              <p:cNvPicPr preferRelativeResize="0"/>
              <p:nvPr/>
            </p:nvPicPr>
            <p:blipFill rotWithShape="1">
              <a:blip r:embed="rId3">
                <a:alphaModFix/>
              </a:blip>
              <a:srcRect l="26105" t="31037" r="62500" b="51652"/>
              <a:stretch/>
            </p:blipFill>
            <p:spPr>
              <a:xfrm>
                <a:off x="6429926" y="2430303"/>
                <a:ext cx="480447" cy="480448"/>
              </a:xfrm>
              <a:prstGeom prst="ellipse">
                <a:avLst/>
              </a:prstGeom>
              <a:ln w="3175" cap="rnd">
                <a:solidFill>
                  <a:schemeClr val="tx1"/>
                </a:solidFill>
              </a:ln>
              <a:effectLst>
                <a:glow rad="139700">
                  <a:schemeClr val="accent5">
                    <a:satMod val="175000"/>
                    <a:alpha val="40000"/>
                  </a:schemeClr>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0" name="Google Shape;72;p14"/>
              <p:cNvSpPr/>
              <p:nvPr/>
            </p:nvSpPr>
            <p:spPr>
              <a:xfrm>
                <a:off x="7291078" y="2643691"/>
                <a:ext cx="77400" cy="83209"/>
              </a:xfrm>
              <a:prstGeom prst="ellipse">
                <a:avLst/>
              </a:prstGeom>
              <a:solidFill>
                <a:srgbClr val="8451EB"/>
              </a:solidFill>
              <a:ln w="9525" cap="flat" cmpd="sng">
                <a:solidFill>
                  <a:schemeClr val="dk2"/>
                </a:solidFill>
                <a:prstDash val="solid"/>
                <a:round/>
                <a:headEnd type="none" w="sm" len="sm"/>
                <a:tailEnd type="none" w="sm" len="sm"/>
              </a:ln>
              <a:effectLst>
                <a:glow rad="228600">
                  <a:schemeClr val="accent5">
                    <a:satMod val="175000"/>
                    <a:alpha val="40000"/>
                  </a:schemeClr>
                </a:glo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
          <p:nvSpPr>
            <p:cNvPr id="116" name="Rectangle 115"/>
            <p:cNvSpPr/>
            <p:nvPr/>
          </p:nvSpPr>
          <p:spPr>
            <a:xfrm>
              <a:off x="7618816" y="1723869"/>
              <a:ext cx="1450233" cy="8478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sp>
        <p:nvSpPr>
          <p:cNvPr id="5" name="Right Arrow 4"/>
          <p:cNvSpPr/>
          <p:nvPr/>
        </p:nvSpPr>
        <p:spPr>
          <a:xfrm>
            <a:off x="4357957" y="3152695"/>
            <a:ext cx="990600" cy="625636"/>
          </a:xfrm>
          <a:prstGeom prst="rightArrow">
            <a:avLst>
              <a:gd name="adj1" fmla="val 23823"/>
              <a:gd name="adj2" fmla="val 36912"/>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21" name="TextBox 120">
            <a:extLst>
              <a:ext uri="{FF2B5EF4-FFF2-40B4-BE49-F238E27FC236}">
                <a16:creationId xmlns:a16="http://schemas.microsoft.com/office/drawing/2014/main" id="{92AC5E2C-7140-3554-DE36-F82E970E9DD4}"/>
              </a:ext>
            </a:extLst>
          </p:cNvPr>
          <p:cNvSpPr txBox="1"/>
          <p:nvPr/>
        </p:nvSpPr>
        <p:spPr>
          <a:xfrm>
            <a:off x="0" y="105102"/>
            <a:ext cx="12273116" cy="7620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lnSpcReduction="20000"/>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Turning thins around: Direct (</a:t>
            </a:r>
            <a:r>
              <a:rPr lang="en-US" sz="28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2800"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 in inverse kinematics using neutron target!</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9" name="TextBox 8"/>
          <p:cNvSpPr txBox="1"/>
          <p:nvPr/>
        </p:nvSpPr>
        <p:spPr bwMode="auto">
          <a:xfrm>
            <a:off x="1276889" y="5338027"/>
            <a:ext cx="3352800" cy="830997"/>
          </a:xfrm>
          <a:prstGeom prst="rect">
            <a:avLst/>
          </a:prstGeom>
          <a:noFill/>
          <a:ln w="9525">
            <a:noFill/>
            <a:miter lim="800000"/>
            <a:headEnd/>
            <a:tailEnd/>
          </a:ln>
        </p:spPr>
        <p:txBody>
          <a:bodyPr wrap="square" rtlCol="0">
            <a:spAutoFit/>
          </a:bodyPr>
          <a:lstStyle/>
          <a:p>
            <a:r>
              <a:rPr lang="es-ES" sz="1600" dirty="0" err="1">
                <a:solidFill>
                  <a:schemeClr val="accent2">
                    <a:lumMod val="75000"/>
                  </a:schemeClr>
                </a:solidFill>
                <a:latin typeface="+mn-lt"/>
              </a:rPr>
              <a:t>Stored</a:t>
            </a:r>
            <a:r>
              <a:rPr lang="es-ES" sz="1600" dirty="0">
                <a:solidFill>
                  <a:schemeClr val="accent2">
                    <a:lumMod val="75000"/>
                  </a:schemeClr>
                </a:solidFill>
                <a:latin typeface="+mn-lt"/>
              </a:rPr>
              <a:t> </a:t>
            </a:r>
            <a:r>
              <a:rPr lang="es-ES" sz="1600" dirty="0" err="1">
                <a:solidFill>
                  <a:schemeClr val="accent2">
                    <a:lumMod val="75000"/>
                  </a:schemeClr>
                </a:solidFill>
                <a:latin typeface="+mn-lt"/>
              </a:rPr>
              <a:t>Radioactive</a:t>
            </a:r>
            <a:r>
              <a:rPr lang="es-ES" sz="1600" dirty="0">
                <a:solidFill>
                  <a:schemeClr val="accent2">
                    <a:lumMod val="75000"/>
                  </a:schemeClr>
                </a:solidFill>
                <a:latin typeface="+mn-lt"/>
              </a:rPr>
              <a:t> Ion </a:t>
            </a:r>
            <a:r>
              <a:rPr lang="es-ES" sz="1600" dirty="0" err="1">
                <a:solidFill>
                  <a:schemeClr val="accent2">
                    <a:lumMod val="75000"/>
                  </a:schemeClr>
                </a:solidFill>
                <a:latin typeface="+mn-lt"/>
              </a:rPr>
              <a:t>Beam</a:t>
            </a:r>
            <a:endParaRPr lang="es-ES" sz="1600" dirty="0">
              <a:solidFill>
                <a:schemeClr val="accent2">
                  <a:lumMod val="75000"/>
                </a:schemeClr>
              </a:solidFill>
              <a:latin typeface="+mn-lt"/>
            </a:endParaRPr>
          </a:p>
          <a:p>
            <a:r>
              <a:rPr lang="es-ES" sz="1600" dirty="0">
                <a:solidFill>
                  <a:schemeClr val="accent2">
                    <a:lumMod val="75000"/>
                  </a:schemeClr>
                </a:solidFill>
                <a:latin typeface="+mn-lt"/>
              </a:rPr>
              <a:t>10</a:t>
            </a:r>
            <a:r>
              <a:rPr lang="es-ES" sz="1600" baseline="30000" dirty="0">
                <a:solidFill>
                  <a:schemeClr val="accent2">
                    <a:lumMod val="75000"/>
                  </a:schemeClr>
                </a:solidFill>
                <a:latin typeface="+mn-lt"/>
              </a:rPr>
              <a:t>7</a:t>
            </a:r>
            <a:r>
              <a:rPr lang="es-ES" sz="1600" dirty="0">
                <a:solidFill>
                  <a:schemeClr val="accent2">
                    <a:lumMod val="75000"/>
                  </a:schemeClr>
                </a:solidFill>
                <a:latin typeface="+mn-lt"/>
              </a:rPr>
              <a:t> </a:t>
            </a:r>
            <a:r>
              <a:rPr lang="es-ES" sz="1600" dirty="0" err="1">
                <a:solidFill>
                  <a:schemeClr val="accent2">
                    <a:lumMod val="75000"/>
                  </a:schemeClr>
                </a:solidFill>
                <a:latin typeface="+mn-lt"/>
              </a:rPr>
              <a:t>ions</a:t>
            </a:r>
            <a:r>
              <a:rPr lang="es-ES" sz="1600" dirty="0">
                <a:solidFill>
                  <a:schemeClr val="accent2">
                    <a:lumMod val="75000"/>
                  </a:schemeClr>
                </a:solidFill>
                <a:latin typeface="+mn-lt"/>
              </a:rPr>
              <a:t>, 1 MHz, 10</a:t>
            </a:r>
            <a:r>
              <a:rPr lang="es-ES" sz="1600" baseline="30000" dirty="0">
                <a:solidFill>
                  <a:schemeClr val="accent2">
                    <a:lumMod val="75000"/>
                  </a:schemeClr>
                </a:solidFill>
                <a:latin typeface="+mn-lt"/>
              </a:rPr>
              <a:t>13</a:t>
            </a:r>
            <a:r>
              <a:rPr lang="es-ES" sz="1600" dirty="0">
                <a:solidFill>
                  <a:schemeClr val="accent2">
                    <a:lumMod val="75000"/>
                  </a:schemeClr>
                </a:solidFill>
                <a:latin typeface="+mn-lt"/>
              </a:rPr>
              <a:t> </a:t>
            </a:r>
            <a:r>
              <a:rPr lang="es-ES" sz="1600" dirty="0" err="1">
                <a:solidFill>
                  <a:schemeClr val="accent2">
                    <a:lumMod val="75000"/>
                  </a:schemeClr>
                </a:solidFill>
                <a:latin typeface="+mn-lt"/>
              </a:rPr>
              <a:t>ions</a:t>
            </a:r>
            <a:r>
              <a:rPr lang="es-ES" sz="1600" dirty="0">
                <a:solidFill>
                  <a:schemeClr val="accent2">
                    <a:lumMod val="75000"/>
                  </a:schemeClr>
                </a:solidFill>
                <a:latin typeface="+mn-lt"/>
              </a:rPr>
              <a:t>/s</a:t>
            </a:r>
          </a:p>
          <a:p>
            <a:endParaRPr lang="es-ES" sz="1600" dirty="0">
              <a:solidFill>
                <a:schemeClr val="accent2">
                  <a:lumMod val="75000"/>
                </a:schemeClr>
              </a:solidFill>
              <a:latin typeface="+mn-lt"/>
            </a:endParaRPr>
          </a:p>
        </p:txBody>
      </p:sp>
      <p:sp>
        <p:nvSpPr>
          <p:cNvPr id="10" name="TextBox 9"/>
          <p:cNvSpPr txBox="1"/>
          <p:nvPr/>
        </p:nvSpPr>
        <p:spPr bwMode="auto">
          <a:xfrm>
            <a:off x="5452494" y="4233735"/>
            <a:ext cx="3352800" cy="830997"/>
          </a:xfrm>
          <a:prstGeom prst="rect">
            <a:avLst/>
          </a:prstGeom>
          <a:noFill/>
          <a:ln w="9525">
            <a:noFill/>
            <a:miter lim="800000"/>
            <a:headEnd/>
            <a:tailEnd/>
          </a:ln>
        </p:spPr>
        <p:txBody>
          <a:bodyPr wrap="square" rtlCol="0">
            <a:spAutoFit/>
          </a:bodyPr>
          <a:lstStyle/>
          <a:p>
            <a:r>
              <a:rPr lang="es-ES" sz="1600" dirty="0" err="1">
                <a:solidFill>
                  <a:schemeClr val="accent2">
                    <a:lumMod val="75000"/>
                  </a:schemeClr>
                </a:solidFill>
                <a:latin typeface="+mn-lt"/>
              </a:rPr>
              <a:t>neutron</a:t>
            </a:r>
            <a:r>
              <a:rPr lang="es-ES" sz="1600" dirty="0">
                <a:solidFill>
                  <a:schemeClr val="accent2">
                    <a:lumMod val="75000"/>
                  </a:schemeClr>
                </a:solidFill>
                <a:latin typeface="+mn-lt"/>
              </a:rPr>
              <a:t> target</a:t>
            </a:r>
          </a:p>
          <a:p>
            <a:r>
              <a:rPr lang="es-ES" sz="1600" dirty="0">
                <a:solidFill>
                  <a:schemeClr val="accent2">
                    <a:lumMod val="75000"/>
                  </a:schemeClr>
                </a:solidFill>
                <a:latin typeface="+mn-lt"/>
              </a:rPr>
              <a:t>&gt;10</a:t>
            </a:r>
            <a:r>
              <a:rPr lang="es-ES" sz="1600" baseline="30000" dirty="0">
                <a:solidFill>
                  <a:schemeClr val="accent2">
                    <a:lumMod val="75000"/>
                  </a:schemeClr>
                </a:solidFill>
                <a:latin typeface="+mn-lt"/>
              </a:rPr>
              <a:t>8-9</a:t>
            </a:r>
            <a:r>
              <a:rPr lang="es-ES" sz="1600" dirty="0">
                <a:solidFill>
                  <a:schemeClr val="accent2">
                    <a:lumMod val="75000"/>
                  </a:schemeClr>
                </a:solidFill>
                <a:latin typeface="+mn-lt"/>
              </a:rPr>
              <a:t> n/cm</a:t>
            </a:r>
            <a:r>
              <a:rPr lang="es-ES" sz="1600" baseline="30000" dirty="0">
                <a:solidFill>
                  <a:schemeClr val="accent2">
                    <a:lumMod val="75000"/>
                  </a:schemeClr>
                </a:solidFill>
                <a:latin typeface="+mn-lt"/>
              </a:rPr>
              <a:t>2</a:t>
            </a:r>
          </a:p>
          <a:p>
            <a:endParaRPr lang="es-ES" sz="1600" dirty="0">
              <a:solidFill>
                <a:schemeClr val="accent2">
                  <a:lumMod val="75000"/>
                </a:schemeClr>
              </a:solidFill>
              <a:latin typeface="+mn-lt"/>
            </a:endParaRPr>
          </a:p>
        </p:txBody>
      </p:sp>
    </p:spTree>
    <p:extLst>
      <p:ext uri="{BB962C8B-B14F-4D97-AF65-F5344CB8AC3E}">
        <p14:creationId xmlns:p14="http://schemas.microsoft.com/office/powerpoint/2010/main" val="1285264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92AC5E2C-7140-3554-DE36-F82E970E9DD4}"/>
              </a:ext>
            </a:extLst>
          </p:cNvPr>
          <p:cNvSpPr txBox="1"/>
          <p:nvPr/>
        </p:nvSpPr>
        <p:spPr>
          <a:xfrm>
            <a:off x="0" y="0"/>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pPr algn="ct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Free-neutron target concepts</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3" name="Picture 2"/>
          <p:cNvPicPr>
            <a:picLocks noChangeAspect="1"/>
          </p:cNvPicPr>
          <p:nvPr/>
        </p:nvPicPr>
        <p:blipFill>
          <a:blip r:embed="rId3"/>
          <a:stretch>
            <a:fillRect/>
          </a:stretch>
        </p:blipFill>
        <p:spPr>
          <a:xfrm>
            <a:off x="152400" y="3824839"/>
            <a:ext cx="5943600" cy="1315816"/>
          </a:xfrm>
          <a:prstGeom prst="rect">
            <a:avLst/>
          </a:prstGeom>
        </p:spPr>
      </p:pic>
      <p:pic>
        <p:nvPicPr>
          <p:cNvPr id="4" name="Picture 3"/>
          <p:cNvPicPr>
            <a:picLocks noChangeAspect="1"/>
          </p:cNvPicPr>
          <p:nvPr/>
        </p:nvPicPr>
        <p:blipFill rotWithShape="1">
          <a:blip r:embed="rId4"/>
          <a:srcRect l="12604"/>
          <a:stretch/>
        </p:blipFill>
        <p:spPr>
          <a:xfrm rot="16200000">
            <a:off x="963640" y="271738"/>
            <a:ext cx="2810739" cy="3828237"/>
          </a:xfrm>
          <a:prstGeom prst="rect">
            <a:avLst/>
          </a:prstGeom>
        </p:spPr>
      </p:pic>
      <p:grpSp>
        <p:nvGrpSpPr>
          <p:cNvPr id="14" name="Group 13"/>
          <p:cNvGrpSpPr/>
          <p:nvPr/>
        </p:nvGrpSpPr>
        <p:grpSpPr>
          <a:xfrm>
            <a:off x="6091471" y="546875"/>
            <a:ext cx="4461240" cy="5007294"/>
            <a:chOff x="6271750" y="624930"/>
            <a:chExt cx="4461240" cy="5007294"/>
          </a:xfrm>
        </p:grpSpPr>
        <p:pic>
          <p:nvPicPr>
            <p:cNvPr id="16" name="Picture 15">
              <a:extLst>
                <a:ext uri="{FF2B5EF4-FFF2-40B4-BE49-F238E27FC236}">
                  <a16:creationId xmlns:a16="http://schemas.microsoft.com/office/drawing/2014/main" id="{E20EBC7C-008F-B22C-C017-20EB77CBC27F}"/>
                </a:ext>
              </a:extLst>
            </p:cNvPr>
            <p:cNvPicPr>
              <a:picLocks noChangeAspect="1"/>
            </p:cNvPicPr>
            <p:nvPr/>
          </p:nvPicPr>
          <p:blipFill>
            <a:blip r:embed="rId5"/>
            <a:stretch>
              <a:fillRect/>
            </a:stretch>
          </p:blipFill>
          <p:spPr>
            <a:xfrm>
              <a:off x="6271750" y="624930"/>
              <a:ext cx="3532820" cy="3121411"/>
            </a:xfrm>
            <a:prstGeom prst="rect">
              <a:avLst/>
            </a:prstGeom>
          </p:spPr>
        </p:pic>
        <p:pic>
          <p:nvPicPr>
            <p:cNvPr id="6" name="Picture 5"/>
            <p:cNvPicPr>
              <a:picLocks noChangeAspect="1"/>
            </p:cNvPicPr>
            <p:nvPr/>
          </p:nvPicPr>
          <p:blipFill>
            <a:blip r:embed="rId6"/>
            <a:stretch>
              <a:fillRect/>
            </a:stretch>
          </p:blipFill>
          <p:spPr>
            <a:xfrm>
              <a:off x="6672007" y="3936301"/>
              <a:ext cx="4060983" cy="1695923"/>
            </a:xfrm>
            <a:prstGeom prst="rect">
              <a:avLst/>
            </a:prstGeom>
          </p:spPr>
        </p:pic>
      </p:grpSp>
      <p:sp>
        <p:nvSpPr>
          <p:cNvPr id="9" name="TextBox 8"/>
          <p:cNvSpPr txBox="1"/>
          <p:nvPr/>
        </p:nvSpPr>
        <p:spPr bwMode="auto">
          <a:xfrm>
            <a:off x="-6927" y="5476120"/>
            <a:ext cx="9256530" cy="1200329"/>
          </a:xfrm>
          <a:prstGeom prst="rect">
            <a:avLst/>
          </a:prstGeom>
          <a:noFill/>
          <a:ln w="9525">
            <a:noFill/>
            <a:miter lim="800000"/>
            <a:headEnd/>
            <a:tailEnd/>
          </a:ln>
        </p:spPr>
        <p:txBody>
          <a:bodyPr wrap="square" rtlCol="0">
            <a:spAutoFit/>
          </a:bodyPr>
          <a:lstStyle/>
          <a:p>
            <a:pPr>
              <a:lnSpc>
                <a:spcPct val="150000"/>
              </a:lnSpc>
            </a:pPr>
            <a:r>
              <a:rPr lang="es-ES" sz="1200" b="1" dirty="0"/>
              <a:t>Nuclear Reactor:</a:t>
            </a:r>
            <a:endParaRPr lang="es-ES" sz="1100" dirty="0"/>
          </a:p>
          <a:p>
            <a:pPr>
              <a:lnSpc>
                <a:spcPct val="150000"/>
              </a:lnSpc>
            </a:pPr>
            <a:r>
              <a:rPr lang="es-ES" sz="1200" dirty="0" err="1"/>
              <a:t>neutron</a:t>
            </a:r>
            <a:r>
              <a:rPr lang="es-ES" sz="1200" dirty="0"/>
              <a:t> flux → </a:t>
            </a:r>
            <a:r>
              <a:rPr lang="es-ES" sz="1200" dirty="0" err="1"/>
              <a:t>ø</a:t>
            </a:r>
            <a:r>
              <a:rPr lang="es-ES" sz="1200" baseline="-25000" dirty="0" err="1"/>
              <a:t>n</a:t>
            </a:r>
            <a:r>
              <a:rPr lang="es-ES" sz="1200" dirty="0"/>
              <a:t> = 10</a:t>
            </a:r>
            <a:r>
              <a:rPr lang="es-ES" sz="1200" baseline="30000" dirty="0"/>
              <a:t>14</a:t>
            </a:r>
            <a:r>
              <a:rPr lang="es-ES" sz="1200" dirty="0"/>
              <a:t> cm</a:t>
            </a:r>
            <a:r>
              <a:rPr lang="es-ES" sz="1200" baseline="30000" dirty="0"/>
              <a:t>-2</a:t>
            </a:r>
            <a:r>
              <a:rPr lang="es-ES" sz="1200" dirty="0"/>
              <a:t> s</a:t>
            </a:r>
            <a:r>
              <a:rPr lang="es-ES" sz="1200" baseline="30000" dirty="0"/>
              <a:t>-1</a:t>
            </a:r>
            <a:endParaRPr lang="es-ES" sz="1100" dirty="0"/>
          </a:p>
          <a:p>
            <a:pPr>
              <a:lnSpc>
                <a:spcPct val="150000"/>
              </a:lnSpc>
            </a:pPr>
            <a:r>
              <a:rPr lang="es-ES" sz="1200" dirty="0" err="1"/>
              <a:t>areal</a:t>
            </a:r>
            <a:r>
              <a:rPr lang="es-ES" sz="1200" dirty="0"/>
              <a:t> </a:t>
            </a:r>
            <a:r>
              <a:rPr lang="es-ES" sz="1200" dirty="0" err="1"/>
              <a:t>neutron</a:t>
            </a:r>
            <a:r>
              <a:rPr lang="es-ES" sz="1200" dirty="0"/>
              <a:t> </a:t>
            </a:r>
            <a:r>
              <a:rPr lang="es-ES" sz="1200" dirty="0" err="1"/>
              <a:t>density</a:t>
            </a:r>
            <a:r>
              <a:rPr lang="es-ES" sz="1200" dirty="0"/>
              <a:t> → </a:t>
            </a:r>
            <a:r>
              <a:rPr lang="el-GR" sz="1200" dirty="0"/>
              <a:t>η</a:t>
            </a:r>
            <a:r>
              <a:rPr lang="es-ES" sz="1200" baseline="-25000" dirty="0"/>
              <a:t>n </a:t>
            </a:r>
            <a:r>
              <a:rPr lang="es-ES" sz="1200" dirty="0"/>
              <a:t>= </a:t>
            </a:r>
            <a:r>
              <a:rPr lang="el-GR" sz="1200" dirty="0"/>
              <a:t>ρ</a:t>
            </a:r>
            <a:r>
              <a:rPr lang="es-ES" sz="1200" baseline="-25000" dirty="0" err="1"/>
              <a:t>n</a:t>
            </a:r>
            <a:r>
              <a:rPr lang="es-ES" sz="1200" dirty="0" err="1"/>
              <a:t>x</a:t>
            </a:r>
            <a:r>
              <a:rPr lang="es-ES" sz="1200" dirty="0"/>
              <a:t> z = </a:t>
            </a:r>
            <a:r>
              <a:rPr lang="es-ES" sz="1200" dirty="0" err="1"/>
              <a:t>ø</a:t>
            </a:r>
            <a:r>
              <a:rPr lang="es-ES" sz="1200" baseline="-25000" dirty="0" err="1"/>
              <a:t>n</a:t>
            </a:r>
            <a:r>
              <a:rPr lang="es-ES" sz="1200" dirty="0"/>
              <a:t>/</a:t>
            </a:r>
            <a:r>
              <a:rPr lang="es-ES" sz="1200" dirty="0" err="1"/>
              <a:t>v</a:t>
            </a:r>
            <a:r>
              <a:rPr lang="es-ES" sz="1200" baseline="-25000" dirty="0" err="1"/>
              <a:t>n</a:t>
            </a:r>
            <a:r>
              <a:rPr lang="es-ES" sz="1200" baseline="-25000" dirty="0"/>
              <a:t> </a:t>
            </a:r>
            <a:r>
              <a:rPr lang="es-ES" sz="1200" dirty="0"/>
              <a:t>* 50 cm = </a:t>
            </a:r>
            <a:r>
              <a:rPr lang="es-ES" sz="1200" b="1" dirty="0">
                <a:solidFill>
                  <a:srgbClr val="FF0000"/>
                </a:solidFill>
              </a:rPr>
              <a:t>2.2x10</a:t>
            </a:r>
            <a:r>
              <a:rPr lang="es-ES" sz="1200" b="1" baseline="30000" dirty="0">
                <a:solidFill>
                  <a:srgbClr val="FF0000"/>
                </a:solidFill>
              </a:rPr>
              <a:t>10</a:t>
            </a:r>
            <a:r>
              <a:rPr lang="es-ES" sz="1200" b="1" dirty="0">
                <a:solidFill>
                  <a:srgbClr val="FF0000"/>
                </a:solidFill>
              </a:rPr>
              <a:t> n·cm</a:t>
            </a:r>
            <a:r>
              <a:rPr lang="es-ES" sz="1200" b="1" baseline="30000" dirty="0">
                <a:solidFill>
                  <a:srgbClr val="FF0000"/>
                </a:solidFill>
              </a:rPr>
              <a:t>-2</a:t>
            </a:r>
            <a:r>
              <a:rPr lang="es-ES" sz="1200" dirty="0"/>
              <a:t> </a:t>
            </a:r>
            <a:endParaRPr lang="es-ES" sz="1100" dirty="0"/>
          </a:p>
          <a:p>
            <a:pPr>
              <a:lnSpc>
                <a:spcPct val="150000"/>
              </a:lnSpc>
            </a:pPr>
            <a:r>
              <a:rPr lang="es-ES" sz="1200" dirty="0" err="1"/>
              <a:t>Reaction</a:t>
            </a:r>
            <a:r>
              <a:rPr lang="es-ES" sz="1200" dirty="0"/>
              <a:t> </a:t>
            </a:r>
            <a:r>
              <a:rPr lang="es-ES" sz="1200" dirty="0" err="1"/>
              <a:t>rate</a:t>
            </a:r>
            <a:r>
              <a:rPr lang="es-ES" sz="1200" dirty="0"/>
              <a:t> = L * time * </a:t>
            </a:r>
            <a:r>
              <a:rPr lang="el-GR" sz="1200" dirty="0"/>
              <a:t>σ  = 2.2</a:t>
            </a:r>
            <a:r>
              <a:rPr lang="es-ES" sz="1200" dirty="0"/>
              <a:t>E23 * 24h*3600*1E-27 cm</a:t>
            </a:r>
            <a:r>
              <a:rPr lang="es-ES" sz="1200" baseline="30000" dirty="0"/>
              <a:t>2</a:t>
            </a:r>
            <a:r>
              <a:rPr lang="es-ES" sz="1200" dirty="0"/>
              <a:t>/</a:t>
            </a:r>
            <a:r>
              <a:rPr lang="es-ES" sz="1200" dirty="0" err="1"/>
              <a:t>mb</a:t>
            </a:r>
            <a:r>
              <a:rPr lang="es-ES" sz="1200" dirty="0"/>
              <a:t> = </a:t>
            </a:r>
            <a:r>
              <a:rPr lang="es-ES" sz="1200" b="1" dirty="0"/>
              <a:t>20*</a:t>
            </a:r>
            <a:r>
              <a:rPr lang="el-GR" sz="1200" b="1" dirty="0"/>
              <a:t>σ[</a:t>
            </a:r>
            <a:r>
              <a:rPr lang="es-ES" sz="1200" b="1" dirty="0" err="1"/>
              <a:t>mb</a:t>
            </a:r>
            <a:r>
              <a:rPr lang="es-ES" sz="1200" b="1" dirty="0"/>
              <a:t>] (</a:t>
            </a:r>
            <a:r>
              <a:rPr lang="es-ES" sz="1200" b="1" dirty="0" err="1"/>
              <a:t>Counts</a:t>
            </a:r>
            <a:r>
              <a:rPr lang="es-ES" sz="1200" b="1" dirty="0"/>
              <a:t>/</a:t>
            </a:r>
            <a:r>
              <a:rPr lang="es-ES" sz="1200" b="1" dirty="0" err="1"/>
              <a:t>day</a:t>
            </a:r>
            <a:r>
              <a:rPr lang="es-ES" sz="1200" b="1" dirty="0"/>
              <a:t>)</a:t>
            </a:r>
            <a:endParaRPr lang="es-ES" sz="1100" dirty="0">
              <a:solidFill>
                <a:schemeClr val="accent2">
                  <a:lumMod val="75000"/>
                </a:schemeClr>
              </a:solidFill>
              <a:latin typeface="+mn-lt"/>
            </a:endParaRPr>
          </a:p>
        </p:txBody>
      </p:sp>
      <p:sp>
        <p:nvSpPr>
          <p:cNvPr id="10" name="TextBox 9"/>
          <p:cNvSpPr txBox="1"/>
          <p:nvPr/>
        </p:nvSpPr>
        <p:spPr bwMode="auto">
          <a:xfrm>
            <a:off x="6705541" y="5753119"/>
            <a:ext cx="5349032" cy="923330"/>
          </a:xfrm>
          <a:prstGeom prst="rect">
            <a:avLst/>
          </a:prstGeom>
          <a:noFill/>
          <a:ln w="9525">
            <a:noFill/>
            <a:miter lim="800000"/>
            <a:headEnd/>
            <a:tailEnd/>
          </a:ln>
        </p:spPr>
        <p:txBody>
          <a:bodyPr wrap="square" rtlCol="0">
            <a:spAutoFit/>
          </a:bodyPr>
          <a:lstStyle/>
          <a:p>
            <a:pPr>
              <a:lnSpc>
                <a:spcPct val="150000"/>
              </a:lnSpc>
            </a:pPr>
            <a:r>
              <a:rPr lang="en-US" sz="1200" b="1" dirty="0"/>
              <a:t>Spallation Target:</a:t>
            </a:r>
            <a:endParaRPr lang="en-US" sz="1100" dirty="0"/>
          </a:p>
          <a:p>
            <a:pPr>
              <a:lnSpc>
                <a:spcPct val="150000"/>
              </a:lnSpc>
            </a:pPr>
            <a:r>
              <a:rPr lang="en-US" sz="1200" dirty="0"/>
              <a:t>Areal neutron density </a:t>
            </a:r>
            <a:r>
              <a:rPr lang="en-US" sz="1200" b="1" dirty="0" err="1"/>
              <a:t>η</a:t>
            </a:r>
            <a:r>
              <a:rPr lang="en-US" sz="1200" b="1" baseline="-25000" dirty="0" err="1"/>
              <a:t>n</a:t>
            </a:r>
            <a:r>
              <a:rPr lang="en-US" sz="1200" b="1" baseline="-25000" dirty="0"/>
              <a:t> </a:t>
            </a:r>
            <a:r>
              <a:rPr lang="en-US" sz="1200" b="1" dirty="0"/>
              <a:t>=</a:t>
            </a:r>
            <a:r>
              <a:rPr lang="en-US" sz="1200" b="1" dirty="0">
                <a:solidFill>
                  <a:srgbClr val="FF0000"/>
                </a:solidFill>
              </a:rPr>
              <a:t> 8 × 10</a:t>
            </a:r>
            <a:r>
              <a:rPr lang="en-US" sz="1200" b="1" baseline="30000" dirty="0">
                <a:solidFill>
                  <a:srgbClr val="FF0000"/>
                </a:solidFill>
              </a:rPr>
              <a:t>9</a:t>
            </a:r>
            <a:r>
              <a:rPr lang="en-US" sz="1200" b="1" dirty="0">
                <a:solidFill>
                  <a:srgbClr val="FF0000"/>
                </a:solidFill>
              </a:rPr>
              <a:t> n cm</a:t>
            </a:r>
            <a:r>
              <a:rPr lang="en-US" sz="1200" b="1" baseline="30000" dirty="0">
                <a:solidFill>
                  <a:srgbClr val="FF0000"/>
                </a:solidFill>
              </a:rPr>
              <a:t>-2</a:t>
            </a:r>
            <a:r>
              <a:rPr lang="en-US" sz="1200" dirty="0">
                <a:solidFill>
                  <a:srgbClr val="FF0000"/>
                </a:solidFill>
              </a:rPr>
              <a:t> </a:t>
            </a:r>
            <a:r>
              <a:rPr lang="en-US" sz="1200" dirty="0"/>
              <a:t>(only a factor 2 &lt; reactor)”</a:t>
            </a:r>
            <a:endParaRPr lang="en-US" sz="1100" dirty="0"/>
          </a:p>
          <a:p>
            <a:pPr>
              <a:lnSpc>
                <a:spcPct val="150000"/>
              </a:lnSpc>
            </a:pPr>
            <a:r>
              <a:rPr lang="en-US" sz="1200" dirty="0"/>
              <a:t>Reaction rate = L * time * σ  = 8E22 * 24h*3600*1E-27 cm</a:t>
            </a:r>
            <a:r>
              <a:rPr lang="en-US" sz="1200" baseline="30000" dirty="0"/>
              <a:t>2</a:t>
            </a:r>
            <a:r>
              <a:rPr lang="en-US" sz="1200" dirty="0"/>
              <a:t>/</a:t>
            </a:r>
            <a:r>
              <a:rPr lang="en-US" sz="1200" dirty="0" err="1"/>
              <a:t>mb</a:t>
            </a:r>
            <a:r>
              <a:rPr lang="en-US" sz="1200" dirty="0"/>
              <a:t> = </a:t>
            </a:r>
            <a:r>
              <a:rPr lang="en-US" sz="1200" b="1" dirty="0"/>
              <a:t>6.9*σ[</a:t>
            </a:r>
            <a:r>
              <a:rPr lang="en-US" sz="1200" b="1" dirty="0" err="1"/>
              <a:t>mb</a:t>
            </a:r>
            <a:r>
              <a:rPr lang="en-US" sz="1200" b="1" dirty="0"/>
              <a:t>]</a:t>
            </a:r>
            <a:endParaRPr lang="es-ES" sz="1100" b="1" dirty="0">
              <a:solidFill>
                <a:schemeClr val="accent2">
                  <a:lumMod val="75000"/>
                </a:schemeClr>
              </a:solidFill>
              <a:latin typeface="+mn-lt"/>
            </a:endParaRPr>
          </a:p>
        </p:txBody>
      </p:sp>
      <p:grpSp>
        <p:nvGrpSpPr>
          <p:cNvPr id="12" name="Group 11"/>
          <p:cNvGrpSpPr/>
          <p:nvPr/>
        </p:nvGrpSpPr>
        <p:grpSpPr>
          <a:xfrm>
            <a:off x="7543800" y="1584637"/>
            <a:ext cx="4730166" cy="5238337"/>
            <a:chOff x="7543800" y="1584637"/>
            <a:chExt cx="4730166" cy="5238337"/>
          </a:xfrm>
        </p:grpSpPr>
        <p:grpSp>
          <p:nvGrpSpPr>
            <p:cNvPr id="8" name="Group 7"/>
            <p:cNvGrpSpPr/>
            <p:nvPr/>
          </p:nvGrpSpPr>
          <p:grpSpPr>
            <a:xfrm>
              <a:off x="7543800" y="1584637"/>
              <a:ext cx="4730166" cy="5238337"/>
              <a:chOff x="7543800" y="1584637"/>
              <a:chExt cx="4730166" cy="5238337"/>
            </a:xfrm>
          </p:grpSpPr>
          <p:sp>
            <p:nvSpPr>
              <p:cNvPr id="7" name="TextBox 6"/>
              <p:cNvSpPr txBox="1"/>
              <p:nvPr/>
            </p:nvSpPr>
            <p:spPr bwMode="auto">
              <a:xfrm>
                <a:off x="7543800" y="6561364"/>
                <a:ext cx="4730166" cy="261610"/>
              </a:xfrm>
              <a:prstGeom prst="rect">
                <a:avLst/>
              </a:prstGeom>
              <a:noFill/>
              <a:ln w="9525">
                <a:noFill/>
                <a:miter lim="800000"/>
                <a:headEnd/>
                <a:tailEnd/>
              </a:ln>
            </p:spPr>
            <p:txBody>
              <a:bodyPr wrap="square" rtlCol="0">
                <a:spAutoFit/>
              </a:bodyPr>
              <a:lstStyle/>
              <a:p>
                <a:r>
                  <a:rPr lang="es-ES" sz="1100" dirty="0" err="1">
                    <a:solidFill>
                      <a:schemeClr val="accent2">
                        <a:lumMod val="75000"/>
                      </a:schemeClr>
                    </a:solidFill>
                    <a:latin typeface="+mn-lt"/>
                  </a:rPr>
                  <a:t>See</a:t>
                </a:r>
                <a:r>
                  <a:rPr lang="es-ES" sz="1100" dirty="0">
                    <a:solidFill>
                      <a:schemeClr val="accent2">
                        <a:lumMod val="75000"/>
                      </a:schemeClr>
                    </a:solidFill>
                    <a:latin typeface="+mn-lt"/>
                  </a:rPr>
                  <a:t>: Andrew L Cooper et al (2024) J. </a:t>
                </a:r>
                <a:r>
                  <a:rPr lang="es-ES" sz="1100" dirty="0" err="1">
                    <a:solidFill>
                      <a:schemeClr val="accent2">
                        <a:lumMod val="75000"/>
                      </a:schemeClr>
                    </a:solidFill>
                    <a:latin typeface="+mn-lt"/>
                  </a:rPr>
                  <a:t>Phys</a:t>
                </a:r>
                <a:r>
                  <a:rPr lang="es-ES" sz="1100" dirty="0">
                    <a:solidFill>
                      <a:schemeClr val="accent2">
                        <a:lumMod val="75000"/>
                      </a:schemeClr>
                    </a:solidFill>
                    <a:latin typeface="+mn-lt"/>
                  </a:rPr>
                  <a:t>.: Conf. Ser. 2743 012091 </a:t>
                </a:r>
              </a:p>
            </p:txBody>
          </p:sp>
          <p:pic>
            <p:nvPicPr>
              <p:cNvPr id="2" name="Picture 1"/>
              <p:cNvPicPr>
                <a:picLocks noChangeAspect="1"/>
              </p:cNvPicPr>
              <p:nvPr/>
            </p:nvPicPr>
            <p:blipFill>
              <a:blip r:embed="rId7"/>
              <a:stretch>
                <a:fillRect/>
              </a:stretch>
            </p:blipFill>
            <p:spPr>
              <a:xfrm>
                <a:off x="10301728" y="1584637"/>
                <a:ext cx="1752845" cy="1952898"/>
              </a:xfrm>
              <a:prstGeom prst="rect">
                <a:avLst/>
              </a:prstGeom>
            </p:spPr>
          </p:pic>
        </p:grpSp>
        <p:sp>
          <p:nvSpPr>
            <p:cNvPr id="11" name="TextBox 10"/>
            <p:cNvSpPr txBox="1"/>
            <p:nvPr/>
          </p:nvSpPr>
          <p:spPr bwMode="auto">
            <a:xfrm>
              <a:off x="10051479" y="1915444"/>
              <a:ext cx="1066800" cy="430887"/>
            </a:xfrm>
            <a:prstGeom prst="rect">
              <a:avLst/>
            </a:prstGeom>
            <a:noFill/>
            <a:ln w="9525">
              <a:noFill/>
              <a:miter lim="800000"/>
              <a:headEnd/>
              <a:tailEnd/>
            </a:ln>
          </p:spPr>
          <p:txBody>
            <a:bodyPr wrap="square" rtlCol="0">
              <a:spAutoFit/>
            </a:bodyPr>
            <a:lstStyle/>
            <a:p>
              <a:r>
                <a:rPr lang="es-ES" sz="1100" dirty="0">
                  <a:latin typeface="+mn-lt"/>
                </a:rPr>
                <a:t>1 </a:t>
              </a:r>
              <a:r>
                <a:rPr lang="es-ES" sz="1100" dirty="0" err="1">
                  <a:latin typeface="Symbol" panose="05050102010706020507" pitchFamily="18" charset="2"/>
                </a:rPr>
                <a:t>m</a:t>
              </a:r>
              <a:r>
                <a:rPr lang="es-ES" sz="1100" dirty="0" err="1">
                  <a:latin typeface="+mn-lt"/>
                </a:rPr>
                <a:t>A</a:t>
              </a:r>
              <a:endParaRPr lang="es-ES" sz="1100" dirty="0">
                <a:latin typeface="+mn-lt"/>
              </a:endParaRPr>
            </a:p>
            <a:p>
              <a:r>
                <a:rPr lang="es-ES" sz="1100" dirty="0">
                  <a:latin typeface="+mn-lt"/>
                </a:rPr>
                <a:t>800 </a:t>
              </a:r>
              <a:r>
                <a:rPr lang="es-ES" sz="1100" dirty="0" err="1">
                  <a:latin typeface="+mn-lt"/>
                </a:rPr>
                <a:t>MeV</a:t>
              </a:r>
              <a:endParaRPr lang="es-ES" sz="1100" dirty="0">
                <a:latin typeface="+mn-lt"/>
              </a:endParaRPr>
            </a:p>
          </p:txBody>
        </p:sp>
      </p:grpSp>
    </p:spTree>
    <p:extLst>
      <p:ext uri="{BB962C8B-B14F-4D97-AF65-F5344CB8AC3E}">
        <p14:creationId xmlns:p14="http://schemas.microsoft.com/office/powerpoint/2010/main" val="328400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Imagen 32" descr="Imagen que contiene juguete, lego&#10;&#10;El contenido generado por IA puede ser incorrecto.">
            <a:extLst>
              <a:ext uri="{FF2B5EF4-FFF2-40B4-BE49-F238E27FC236}">
                <a16:creationId xmlns:a16="http://schemas.microsoft.com/office/drawing/2014/main" id="{C92AA778-1333-3786-EC6D-9FB3D5BFDCA4}"/>
              </a:ext>
            </a:extLst>
          </p:cNvPr>
          <p:cNvPicPr>
            <a:picLocks noChangeAspect="1"/>
          </p:cNvPicPr>
          <p:nvPr/>
        </p:nvPicPr>
        <p:blipFill>
          <a:blip r:embed="rId2"/>
          <a:stretch>
            <a:fillRect/>
          </a:stretch>
        </p:blipFill>
        <p:spPr>
          <a:xfrm>
            <a:off x="2064659" y="960511"/>
            <a:ext cx="6932347" cy="4204855"/>
          </a:xfrm>
          <a:prstGeom prst="rect">
            <a:avLst/>
          </a:prstGeom>
        </p:spPr>
      </p:pic>
      <p:pic>
        <p:nvPicPr>
          <p:cNvPr id="8" name="Picture 7"/>
          <p:cNvPicPr>
            <a:picLocks noChangeAspect="1"/>
          </p:cNvPicPr>
          <p:nvPr/>
        </p:nvPicPr>
        <p:blipFill>
          <a:blip r:embed="rId3"/>
          <a:stretch>
            <a:fillRect/>
          </a:stretch>
        </p:blipFill>
        <p:spPr>
          <a:xfrm>
            <a:off x="8481890" y="4011083"/>
            <a:ext cx="3563636" cy="2514600"/>
          </a:xfrm>
          <a:prstGeom prst="rect">
            <a:avLst/>
          </a:prstGeom>
        </p:spPr>
      </p:pic>
      <p:sp>
        <p:nvSpPr>
          <p:cNvPr id="9" name="TextBox 8"/>
          <p:cNvSpPr txBox="1"/>
          <p:nvPr/>
        </p:nvSpPr>
        <p:spPr bwMode="auto">
          <a:xfrm>
            <a:off x="5638800" y="6526373"/>
            <a:ext cx="6553200"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https://www.iba-radiopharmasolutions.com/cyclotrons/cycloner-key-0/</a:t>
            </a:r>
          </a:p>
        </p:txBody>
      </p:sp>
      <p:sp>
        <p:nvSpPr>
          <p:cNvPr id="30" name="TextBox 29">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00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a:t>
            </a:r>
            <a:r>
              <a:rPr lang="en-US" sz="4400">
                <a:solidFill>
                  <a:srgbClr val="1A63A0"/>
                </a:solidFill>
                <a:effectLst>
                  <a:outerShdw blurRad="50800" dist="38100" dir="2700000" algn="tl" rotWithShape="0">
                    <a:prstClr val="black">
                      <a:alpha val="40000"/>
                    </a:prstClr>
                  </a:outerShdw>
                </a:effectLst>
                <a:latin typeface="Roboto" panose="02000000000000000000" pitchFamily="2" charset="0"/>
              </a:rPr>
              <a:t>Neutron Target: Focus on feasibility</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24" name="TextBox 23"/>
          <p:cNvSpPr txBox="1"/>
          <p:nvPr/>
        </p:nvSpPr>
        <p:spPr bwMode="auto">
          <a:xfrm>
            <a:off x="0" y="5915596"/>
            <a:ext cx="8081957" cy="830997"/>
          </a:xfrm>
          <a:prstGeom prst="rect">
            <a:avLst/>
          </a:prstGeom>
          <a:noFill/>
          <a:ln w="9525">
            <a:noFill/>
            <a:miter lim="800000"/>
            <a:headEnd/>
            <a:tailEnd/>
          </a:ln>
        </p:spPr>
        <p:txBody>
          <a:bodyPr wrap="square" rtlCol="0">
            <a:spAutoFit/>
          </a:bodyPr>
          <a:lstStyle/>
          <a:p>
            <a:r>
              <a:rPr lang="en-US" sz="1600" dirty="0">
                <a:solidFill>
                  <a:schemeClr val="bg1">
                    <a:lumMod val="50000"/>
                  </a:schemeClr>
                </a:solidFill>
                <a:latin typeface="+mn-lt"/>
              </a:rPr>
              <a:t>Lot’s of literature on CANS, see e.g. Compact Accelerator Based Neutron Sources, IAEA TEC DOCSeriesNo.1981(International Atomic Energy Agency, Vienna, 2021).</a:t>
            </a:r>
          </a:p>
          <a:p>
            <a:endParaRPr lang="es-ES" sz="1600" dirty="0">
              <a:solidFill>
                <a:schemeClr val="bg1">
                  <a:lumMod val="50000"/>
                </a:schemeClr>
              </a:solidFill>
              <a:latin typeface="+mn-lt"/>
            </a:endParaRPr>
          </a:p>
        </p:txBody>
      </p:sp>
      <p:sp>
        <p:nvSpPr>
          <p:cNvPr id="2" name="TextBox 1"/>
          <p:cNvSpPr txBox="1"/>
          <p:nvPr/>
        </p:nvSpPr>
        <p:spPr bwMode="auto">
          <a:xfrm>
            <a:off x="8481890" y="4038600"/>
            <a:ext cx="1805110" cy="584775"/>
          </a:xfrm>
          <a:prstGeom prst="rect">
            <a:avLst/>
          </a:prstGeom>
          <a:noFill/>
          <a:ln w="9525">
            <a:noFill/>
            <a:miter lim="800000"/>
            <a:headEnd/>
            <a:tailEnd/>
          </a:ln>
        </p:spPr>
        <p:txBody>
          <a:bodyPr wrap="square" rtlCol="0">
            <a:spAutoFit/>
          </a:bodyPr>
          <a:lstStyle/>
          <a:p>
            <a:r>
              <a:rPr lang="es-ES" sz="1600" dirty="0">
                <a:latin typeface="+mn-lt"/>
              </a:rPr>
              <a:t>&gt;130 </a:t>
            </a:r>
            <a:r>
              <a:rPr lang="es-ES" sz="1600" dirty="0" err="1">
                <a:latin typeface="Symbol" panose="05050102010706020507" pitchFamily="18" charset="2"/>
              </a:rPr>
              <a:t>m</a:t>
            </a:r>
            <a:r>
              <a:rPr lang="es-ES" sz="1600" dirty="0" err="1">
                <a:latin typeface="+mn-lt"/>
              </a:rPr>
              <a:t>A</a:t>
            </a:r>
            <a:endParaRPr lang="es-ES" sz="1600" dirty="0">
              <a:latin typeface="+mn-lt"/>
            </a:endParaRPr>
          </a:p>
          <a:p>
            <a:r>
              <a:rPr lang="es-ES" sz="1600" dirty="0">
                <a:latin typeface="+mn-lt"/>
              </a:rPr>
              <a:t>9.2 </a:t>
            </a:r>
            <a:r>
              <a:rPr lang="es-ES" sz="1600" dirty="0" err="1">
                <a:latin typeface="+mn-lt"/>
              </a:rPr>
              <a:t>MeV</a:t>
            </a:r>
            <a:endParaRPr lang="es-ES" sz="1600" dirty="0">
              <a:latin typeface="+mn-lt"/>
            </a:endParaRPr>
          </a:p>
        </p:txBody>
      </p:sp>
      <p:grpSp>
        <p:nvGrpSpPr>
          <p:cNvPr id="3" name="Group 2"/>
          <p:cNvGrpSpPr/>
          <p:nvPr/>
        </p:nvGrpSpPr>
        <p:grpSpPr>
          <a:xfrm>
            <a:off x="126696" y="5171764"/>
            <a:ext cx="1442927" cy="567251"/>
            <a:chOff x="122129" y="5870799"/>
            <a:chExt cx="1442927" cy="567251"/>
          </a:xfrm>
        </p:grpSpPr>
        <p:pic>
          <p:nvPicPr>
            <p:cNvPr id="10" name="Google Shape;97;p1" descr="Image result for CSIC logo"/>
            <p:cNvPicPr preferRelativeResize="0"/>
            <p:nvPr/>
          </p:nvPicPr>
          <p:blipFill rotWithShape="1">
            <a:blip r:embed="rId4">
              <a:alphaModFix/>
            </a:blip>
            <a:srcRect/>
            <a:stretch/>
          </p:blipFill>
          <p:spPr>
            <a:xfrm>
              <a:off x="703351" y="5870799"/>
              <a:ext cx="422642" cy="567251"/>
            </a:xfrm>
            <a:prstGeom prst="rect">
              <a:avLst/>
            </a:prstGeom>
            <a:noFill/>
            <a:ln>
              <a:noFill/>
            </a:ln>
          </p:spPr>
        </p:pic>
        <p:pic>
          <p:nvPicPr>
            <p:cNvPr id="11" name="Google Shape;98;p1"/>
            <p:cNvPicPr preferRelativeResize="0"/>
            <p:nvPr/>
          </p:nvPicPr>
          <p:blipFill rotWithShape="1">
            <a:blip r:embed="rId5">
              <a:alphaModFix/>
            </a:blip>
            <a:srcRect/>
            <a:stretch/>
          </p:blipFill>
          <p:spPr>
            <a:xfrm>
              <a:off x="1158941" y="5886704"/>
              <a:ext cx="406115" cy="551346"/>
            </a:xfrm>
            <a:prstGeom prst="rect">
              <a:avLst/>
            </a:prstGeom>
            <a:noFill/>
            <a:ln>
              <a:noFill/>
            </a:ln>
          </p:spPr>
        </p:pic>
        <p:pic>
          <p:nvPicPr>
            <p:cNvPr id="12" name="Picture 4" descr="El IFIC renueva su imagen corporativa en su 75.º aniversario ..."/>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2129" y="5886704"/>
              <a:ext cx="530641" cy="504572"/>
            </a:xfrm>
            <a:prstGeom prst="rect">
              <a:avLst/>
            </a:prstGeom>
            <a:noFill/>
            <a:extLst>
              <a:ext uri="{909E8E84-426E-40DD-AFC4-6F175D3DCCD1}">
                <a14:hiddenFill xmlns:a14="http://schemas.microsoft.com/office/drawing/2010/main">
                  <a:solidFill>
                    <a:srgbClr val="FFFFFF"/>
                  </a:solidFill>
                </a14:hiddenFill>
              </a:ext>
            </a:extLst>
          </p:spPr>
        </p:pic>
      </p:grpSp>
      <p:pic>
        <p:nvPicPr>
          <p:cNvPr id="13" name="Picture 12"/>
          <p:cNvPicPr>
            <a:picLocks noChangeAspect="1"/>
          </p:cNvPicPr>
          <p:nvPr/>
        </p:nvPicPr>
        <p:blipFill>
          <a:blip r:embed="rId7"/>
          <a:stretch>
            <a:fillRect/>
          </a:stretch>
        </p:blipFill>
        <p:spPr>
          <a:xfrm>
            <a:off x="129504" y="4138568"/>
            <a:ext cx="1535222" cy="484807"/>
          </a:xfrm>
          <a:prstGeom prst="rect">
            <a:avLst/>
          </a:prstGeom>
        </p:spPr>
      </p:pic>
      <p:pic>
        <p:nvPicPr>
          <p:cNvPr id="14" name="Picture 4" descr="Brand Kit | TRIUMF – Canada's Particle Accelerator Centre – TRIU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8596" y="4781623"/>
            <a:ext cx="1553971" cy="283035"/>
          </a:xfrm>
          <a:prstGeom prst="rect">
            <a:avLst/>
          </a:prstGeom>
          <a:noFill/>
          <a:extLst>
            <a:ext uri="{909E8E84-426E-40DD-AFC4-6F175D3DCCD1}">
              <a14:hiddenFill xmlns:a14="http://schemas.microsoft.com/office/drawing/2010/main">
                <a:solidFill>
                  <a:srgbClr val="FFFFFF"/>
                </a:solidFill>
              </a14:hiddenFill>
            </a:ext>
          </a:extLst>
        </p:spPr>
      </p:pic>
      <p:pic>
        <p:nvPicPr>
          <p:cNvPr id="16" name="Imagen 2" descr="Gráfico, Gráfico de líneas&#10;&#10;El contenido generado por IA puede ser incorrecto.">
            <a:extLst>
              <a:ext uri="{FF2B5EF4-FFF2-40B4-BE49-F238E27FC236}">
                <a16:creationId xmlns:a16="http://schemas.microsoft.com/office/drawing/2014/main" id="{DF44CD2B-0A4F-D47C-C79A-699B4495EF5E}"/>
              </a:ext>
            </a:extLst>
          </p:cNvPr>
          <p:cNvPicPr>
            <a:picLocks noChangeAspect="1"/>
          </p:cNvPicPr>
          <p:nvPr/>
        </p:nvPicPr>
        <p:blipFill>
          <a:blip r:embed="rId9"/>
          <a:stretch>
            <a:fillRect/>
          </a:stretch>
        </p:blipFill>
        <p:spPr>
          <a:xfrm>
            <a:off x="9062409" y="1153702"/>
            <a:ext cx="2983117" cy="2700747"/>
          </a:xfrm>
          <a:prstGeom prst="rect">
            <a:avLst/>
          </a:prstGeom>
        </p:spPr>
      </p:pic>
    </p:spTree>
    <p:extLst>
      <p:ext uri="{BB962C8B-B14F-4D97-AF65-F5344CB8AC3E}">
        <p14:creationId xmlns:p14="http://schemas.microsoft.com/office/powerpoint/2010/main" val="40981776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n 11" descr="Diagrama&#10;&#10;El contenido generado por IA puede ser incorrecto.">
            <a:extLst>
              <a:ext uri="{FF2B5EF4-FFF2-40B4-BE49-F238E27FC236}">
                <a16:creationId xmlns:a16="http://schemas.microsoft.com/office/drawing/2014/main" id="{3FEE8AEB-2C45-8638-520F-64DD7263EEC8}"/>
              </a:ext>
            </a:extLst>
          </p:cNvPr>
          <p:cNvPicPr>
            <a:picLocks noChangeAspect="1"/>
          </p:cNvPicPr>
          <p:nvPr/>
        </p:nvPicPr>
        <p:blipFill>
          <a:blip r:embed="rId2"/>
          <a:stretch>
            <a:fillRect/>
          </a:stretch>
        </p:blipFill>
        <p:spPr>
          <a:xfrm>
            <a:off x="9958463" y="1208315"/>
            <a:ext cx="1667860" cy="1839685"/>
          </a:xfrm>
          <a:prstGeom prst="rect">
            <a:avLst/>
          </a:prstGeom>
        </p:spPr>
      </p:pic>
      <p:sp>
        <p:nvSpPr>
          <p:cNvPr id="15" name="TextBox 14">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Neutron Target</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17" name="CuadroTexto 35">
            <a:extLst>
              <a:ext uri="{FF2B5EF4-FFF2-40B4-BE49-F238E27FC236}">
                <a16:creationId xmlns:a16="http://schemas.microsoft.com/office/drawing/2014/main" id="{949C3B85-1156-B7C7-CF25-620F247339AB}"/>
              </a:ext>
            </a:extLst>
          </p:cNvPr>
          <p:cNvSpPr txBox="1"/>
          <p:nvPr/>
        </p:nvSpPr>
        <p:spPr>
          <a:xfrm>
            <a:off x="7735897" y="4342461"/>
            <a:ext cx="4413248" cy="2493696"/>
          </a:xfrm>
          <a:prstGeom prst="rect">
            <a:avLst/>
          </a:prstGeom>
          <a:solidFill>
            <a:schemeClr val="bg1">
              <a:lumMod val="95000"/>
            </a:schemeClr>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nSpc>
                <a:spcPct val="150000"/>
              </a:lnSpc>
            </a:pPr>
            <a:r>
              <a:rPr lang="es-ES" sz="1467" b="1" dirty="0" err="1">
                <a:solidFill>
                  <a:schemeClr val="bg2"/>
                </a:solidFill>
                <a:cs typeface="Arial"/>
              </a:rPr>
              <a:t>Neutron</a:t>
            </a:r>
            <a:r>
              <a:rPr lang="es-ES" sz="1467" b="1" dirty="0">
                <a:solidFill>
                  <a:schemeClr val="bg2"/>
                </a:solidFill>
                <a:cs typeface="Arial"/>
              </a:rPr>
              <a:t>-target </a:t>
            </a:r>
            <a:r>
              <a:rPr lang="es-ES" sz="1467" b="1" i="1" dirty="0">
                <a:solidFill>
                  <a:schemeClr val="bg2"/>
                </a:solidFill>
                <a:cs typeface="Arial"/>
              </a:rPr>
              <a:t>“demo”:</a:t>
            </a:r>
          </a:p>
          <a:p>
            <a:pPr marL="228594" indent="-228594">
              <a:buChar char="•"/>
            </a:pPr>
            <a:r>
              <a:rPr lang="es-ES" sz="1467" b="1" dirty="0" err="1">
                <a:cs typeface="Arial"/>
              </a:rPr>
              <a:t>Cyclotron</a:t>
            </a:r>
            <a:r>
              <a:rPr lang="es-ES" sz="1467" dirty="0">
                <a:cs typeface="Arial"/>
              </a:rPr>
              <a:t>: </a:t>
            </a:r>
            <a:r>
              <a:rPr lang="es-ES" sz="1467" i="1" dirty="0">
                <a:cs typeface="Arial"/>
              </a:rPr>
              <a:t>IBA </a:t>
            </a:r>
            <a:r>
              <a:rPr lang="es-ES" sz="1467" i="1" dirty="0" err="1">
                <a:cs typeface="Arial"/>
              </a:rPr>
              <a:t>Cyclone</a:t>
            </a:r>
            <a:r>
              <a:rPr lang="es-ES" sz="1467" i="1" dirty="0">
                <a:cs typeface="Arial"/>
              </a:rPr>
              <a:t> KEY, 9.2 </a:t>
            </a:r>
            <a:r>
              <a:rPr lang="es-ES" sz="1467" i="1" dirty="0" err="1">
                <a:cs typeface="Arial"/>
              </a:rPr>
              <a:t>MeV</a:t>
            </a:r>
            <a:r>
              <a:rPr lang="es-ES" sz="1467" i="1" dirty="0">
                <a:cs typeface="Arial"/>
              </a:rPr>
              <a:t> </a:t>
            </a:r>
            <a:r>
              <a:rPr lang="es-ES" sz="1467" i="1" dirty="0" err="1">
                <a:cs typeface="Arial"/>
              </a:rPr>
              <a:t>protons</a:t>
            </a:r>
            <a:r>
              <a:rPr lang="es-ES" sz="1467" i="1" dirty="0">
                <a:cs typeface="Arial"/>
              </a:rPr>
              <a:t>, up 130 </a:t>
            </a:r>
            <a:r>
              <a:rPr lang="es-ES" sz="1467" i="1" dirty="0">
                <a:latin typeface="Symbol"/>
                <a:cs typeface="Arial"/>
                <a:sym typeface="Symbol"/>
              </a:rPr>
              <a:t>m</a:t>
            </a:r>
            <a:r>
              <a:rPr lang="es-ES" sz="1467" i="1" dirty="0">
                <a:cs typeface="Arial"/>
              </a:rPr>
              <a:t>A </a:t>
            </a:r>
            <a:r>
              <a:rPr lang="es-ES" sz="1467" i="1" dirty="0" err="1">
                <a:cs typeface="Arial"/>
              </a:rPr>
              <a:t>current</a:t>
            </a:r>
            <a:r>
              <a:rPr lang="es-ES" sz="1467" i="1" dirty="0">
                <a:cs typeface="Arial"/>
              </a:rPr>
              <a:t>, 2.1 m</a:t>
            </a:r>
            <a:r>
              <a:rPr lang="es-ES" sz="1467" i="1" baseline="30000" dirty="0">
                <a:cs typeface="Arial"/>
              </a:rPr>
              <a:t>2</a:t>
            </a:r>
            <a:r>
              <a:rPr lang="es-ES" sz="1467" i="1" dirty="0">
                <a:cs typeface="Arial"/>
              </a:rPr>
              <a:t> </a:t>
            </a:r>
            <a:r>
              <a:rPr lang="es-ES" sz="1467" i="1" dirty="0" err="1">
                <a:cs typeface="Arial"/>
              </a:rPr>
              <a:t>footprint</a:t>
            </a:r>
            <a:endParaRPr lang="es-ES" sz="1467" i="1" dirty="0">
              <a:cs typeface="Arial"/>
            </a:endParaRPr>
          </a:p>
          <a:p>
            <a:pPr marL="228594" indent="-228594">
              <a:buChar char="•"/>
            </a:pPr>
            <a:r>
              <a:rPr lang="es-ES" sz="1467" b="1" dirty="0" err="1">
                <a:cs typeface="Arial"/>
              </a:rPr>
              <a:t>Moderator</a:t>
            </a:r>
            <a:r>
              <a:rPr lang="es-ES" sz="1467" dirty="0">
                <a:cs typeface="Arial"/>
              </a:rPr>
              <a:t>: </a:t>
            </a:r>
            <a:r>
              <a:rPr lang="es-ES" sz="1467" i="1" dirty="0">
                <a:cs typeface="Arial"/>
              </a:rPr>
              <a:t>D</a:t>
            </a:r>
            <a:r>
              <a:rPr lang="es-ES" sz="1467" i="1" baseline="-25000" dirty="0">
                <a:cs typeface="Arial"/>
              </a:rPr>
              <a:t>2</a:t>
            </a:r>
            <a:r>
              <a:rPr lang="es-ES" sz="1467" i="1" dirty="0">
                <a:cs typeface="Arial"/>
              </a:rPr>
              <a:t>O, 70 x 70 x 70 cm</a:t>
            </a:r>
            <a:r>
              <a:rPr lang="es-ES" sz="1467" i="1" baseline="30000" dirty="0">
                <a:cs typeface="Arial"/>
              </a:rPr>
              <a:t>3</a:t>
            </a:r>
            <a:r>
              <a:rPr lang="es-ES" sz="1467" i="1" dirty="0">
                <a:cs typeface="Arial"/>
              </a:rPr>
              <a:t> </a:t>
            </a:r>
          </a:p>
          <a:p>
            <a:pPr marL="228594" indent="-228594">
              <a:buChar char="•"/>
            </a:pPr>
            <a:r>
              <a:rPr lang="es-ES" sz="1467" b="1" dirty="0">
                <a:cs typeface="Arial"/>
              </a:rPr>
              <a:t>Reflector</a:t>
            </a:r>
            <a:r>
              <a:rPr lang="es-ES" sz="1467" dirty="0">
                <a:cs typeface="Arial"/>
              </a:rPr>
              <a:t>: </a:t>
            </a:r>
            <a:r>
              <a:rPr lang="es-ES" sz="1467" i="1" dirty="0" err="1">
                <a:cs typeface="Arial"/>
              </a:rPr>
              <a:t>Graphite</a:t>
            </a:r>
            <a:r>
              <a:rPr lang="es-ES" sz="1467" i="1" dirty="0">
                <a:cs typeface="Arial"/>
              </a:rPr>
              <a:t>, 50 cm </a:t>
            </a:r>
            <a:r>
              <a:rPr lang="es-ES" sz="1467" i="1" dirty="0" err="1">
                <a:cs typeface="Arial"/>
              </a:rPr>
              <a:t>thick</a:t>
            </a:r>
            <a:endParaRPr lang="es-ES" sz="1467" i="1" dirty="0">
              <a:cs typeface="Arial"/>
            </a:endParaRPr>
          </a:p>
          <a:p>
            <a:pPr marL="228594" indent="-228594">
              <a:buChar char="•"/>
            </a:pPr>
            <a:r>
              <a:rPr lang="es-ES" sz="1467" b="1" dirty="0" err="1">
                <a:cs typeface="Arial"/>
              </a:rPr>
              <a:t>Cryogenic</a:t>
            </a:r>
            <a:r>
              <a:rPr lang="es-ES" sz="1467" b="1" dirty="0">
                <a:cs typeface="Arial"/>
              </a:rPr>
              <a:t> </a:t>
            </a:r>
            <a:r>
              <a:rPr lang="es-ES" sz="1467" b="1" dirty="0" err="1">
                <a:cs typeface="Arial"/>
              </a:rPr>
              <a:t>system</a:t>
            </a:r>
            <a:r>
              <a:rPr lang="es-ES" sz="1467" dirty="0">
                <a:cs typeface="Arial"/>
              </a:rPr>
              <a:t>: </a:t>
            </a:r>
            <a:r>
              <a:rPr lang="es-ES" sz="1467" i="1" dirty="0">
                <a:cs typeface="Arial"/>
              </a:rPr>
              <a:t>LH</a:t>
            </a:r>
            <a:r>
              <a:rPr lang="es-ES" sz="1467" i="1" baseline="-25000" dirty="0">
                <a:cs typeface="Arial"/>
              </a:rPr>
              <a:t>2</a:t>
            </a:r>
            <a:r>
              <a:rPr lang="es-ES" sz="1467" i="1" dirty="0">
                <a:cs typeface="Arial"/>
              </a:rPr>
              <a:t>, 20 K, 13 mm</a:t>
            </a:r>
          </a:p>
          <a:p>
            <a:r>
              <a:rPr lang="es-ES" sz="1467" i="1" dirty="0">
                <a:cs typeface="Arial"/>
              </a:rPr>
              <a:t>    </a:t>
            </a:r>
            <a:r>
              <a:rPr lang="es-ES" sz="1467" i="1" dirty="0" err="1">
                <a:cs typeface="Arial"/>
              </a:rPr>
              <a:t>thickness</a:t>
            </a:r>
            <a:r>
              <a:rPr lang="es-ES" sz="1467" i="1" dirty="0">
                <a:cs typeface="Arial"/>
              </a:rPr>
              <a:t>, 10 mm </a:t>
            </a:r>
            <a:r>
              <a:rPr lang="es-ES" sz="1467" i="1" dirty="0" err="1">
                <a:cs typeface="Arial"/>
              </a:rPr>
              <a:t>inner</a:t>
            </a:r>
            <a:r>
              <a:rPr lang="es-ES" sz="1467" i="1" dirty="0">
                <a:cs typeface="Arial"/>
              </a:rPr>
              <a:t> </a:t>
            </a:r>
            <a:r>
              <a:rPr lang="es-ES" sz="1467" i="1" dirty="0" err="1">
                <a:cs typeface="Arial"/>
              </a:rPr>
              <a:t>diameter</a:t>
            </a:r>
            <a:endParaRPr lang="es-ES" sz="1467" i="1" dirty="0">
              <a:cs typeface="Arial"/>
            </a:endParaRPr>
          </a:p>
          <a:p>
            <a:pPr marL="228594" indent="-228594">
              <a:buChar char="•"/>
            </a:pPr>
            <a:r>
              <a:rPr lang="es-ES" sz="1467" b="1" dirty="0">
                <a:cs typeface="Arial"/>
              </a:rPr>
              <a:t>Total </a:t>
            </a:r>
            <a:r>
              <a:rPr lang="es-ES" sz="1467" b="1" dirty="0" err="1">
                <a:cs typeface="Arial"/>
              </a:rPr>
              <a:t>size</a:t>
            </a:r>
            <a:r>
              <a:rPr lang="es-ES" sz="1467" dirty="0">
                <a:cs typeface="Arial"/>
              </a:rPr>
              <a:t>: </a:t>
            </a:r>
            <a:r>
              <a:rPr lang="es-ES" sz="1467" i="1" dirty="0">
                <a:cs typeface="Arial"/>
              </a:rPr>
              <a:t>170 x 170 x 200 cm</a:t>
            </a:r>
            <a:r>
              <a:rPr lang="es-ES" sz="1467" i="1" baseline="30000" dirty="0">
                <a:cs typeface="Arial"/>
              </a:rPr>
              <a:t>3</a:t>
            </a:r>
          </a:p>
          <a:p>
            <a:pPr marL="228594" indent="-228594">
              <a:buChar char="•"/>
            </a:pPr>
            <a:r>
              <a:rPr lang="es-ES" sz="1467" b="1" dirty="0" err="1">
                <a:cs typeface="Arial"/>
              </a:rPr>
              <a:t>Areal</a:t>
            </a:r>
            <a:r>
              <a:rPr lang="es-ES" sz="1467" b="1" dirty="0">
                <a:cs typeface="Arial"/>
              </a:rPr>
              <a:t> </a:t>
            </a:r>
            <a:r>
              <a:rPr lang="es-ES" sz="1467" b="1" dirty="0" err="1">
                <a:cs typeface="Arial"/>
              </a:rPr>
              <a:t>density</a:t>
            </a:r>
            <a:r>
              <a:rPr lang="es-ES" sz="1467" b="1" dirty="0">
                <a:cs typeface="Arial"/>
              </a:rPr>
              <a:t>: </a:t>
            </a:r>
            <a:r>
              <a:rPr lang="es-ES" sz="1467" b="1" dirty="0">
                <a:solidFill>
                  <a:srgbClr val="FF0000"/>
                </a:solidFill>
                <a:cs typeface="Arial"/>
              </a:rPr>
              <a:t>3.4 x 10</a:t>
            </a:r>
            <a:r>
              <a:rPr lang="es-ES" sz="1467" b="1" baseline="30000" dirty="0">
                <a:solidFill>
                  <a:srgbClr val="FF0000"/>
                </a:solidFill>
                <a:cs typeface="Arial"/>
              </a:rPr>
              <a:t>6 </a:t>
            </a:r>
            <a:r>
              <a:rPr lang="es-ES" sz="1467" b="1" dirty="0">
                <a:solidFill>
                  <a:srgbClr val="FF0000"/>
                </a:solidFill>
                <a:cs typeface="Arial"/>
              </a:rPr>
              <a:t>n/cm</a:t>
            </a:r>
            <a:r>
              <a:rPr lang="es-ES" sz="1467" b="1" baseline="30000" dirty="0">
                <a:solidFill>
                  <a:srgbClr val="FF0000"/>
                </a:solidFill>
                <a:cs typeface="Arial"/>
              </a:rPr>
              <a:t>2</a:t>
            </a:r>
          </a:p>
          <a:p>
            <a:pPr marL="228594" indent="-228594">
              <a:buChar char="•"/>
            </a:pPr>
            <a:r>
              <a:rPr lang="es-ES" sz="1467" b="1" dirty="0" err="1">
                <a:solidFill>
                  <a:schemeClr val="tx1"/>
                </a:solidFill>
                <a:cs typeface="Arial"/>
              </a:rPr>
              <a:t>Where</a:t>
            </a:r>
            <a:r>
              <a:rPr lang="es-ES" sz="1467" b="1" dirty="0">
                <a:solidFill>
                  <a:schemeClr val="tx1"/>
                </a:solidFill>
                <a:cs typeface="Arial"/>
              </a:rPr>
              <a:t> to </a:t>
            </a:r>
            <a:r>
              <a:rPr lang="es-ES" sz="1467" b="1" dirty="0" err="1">
                <a:solidFill>
                  <a:schemeClr val="tx1"/>
                </a:solidFill>
                <a:cs typeface="Arial"/>
              </a:rPr>
              <a:t>find</a:t>
            </a:r>
            <a:r>
              <a:rPr lang="es-ES" sz="1467" b="1" dirty="0">
                <a:solidFill>
                  <a:schemeClr val="tx1"/>
                </a:solidFill>
                <a:cs typeface="Arial"/>
              </a:rPr>
              <a:t> </a:t>
            </a:r>
            <a:r>
              <a:rPr lang="es-ES" sz="1467" b="1" dirty="0" err="1">
                <a:solidFill>
                  <a:schemeClr val="tx1"/>
                </a:solidFill>
                <a:cs typeface="Arial"/>
              </a:rPr>
              <a:t>it</a:t>
            </a:r>
            <a:r>
              <a:rPr lang="es-ES" sz="1467" b="1" dirty="0">
                <a:solidFill>
                  <a:schemeClr val="tx1"/>
                </a:solidFill>
                <a:cs typeface="Arial"/>
              </a:rPr>
              <a:t>?</a:t>
            </a:r>
            <a:r>
              <a:rPr lang="es-ES" sz="1467" dirty="0">
                <a:solidFill>
                  <a:schemeClr val="tx1"/>
                </a:solidFill>
                <a:cs typeface="Arial"/>
              </a:rPr>
              <a:t>  </a:t>
            </a:r>
            <a:r>
              <a:rPr lang="es-ES" sz="1467" dirty="0">
                <a:solidFill>
                  <a:schemeClr val="accent1">
                    <a:lumMod val="76000"/>
                  </a:schemeClr>
                </a:solidFill>
                <a:cs typeface="Arial"/>
                <a:hlinkClick r:id="rId3">
                  <a:extLst>
                    <a:ext uri="{A12FA001-AC4F-418D-AE19-62706E023703}">
                      <ahyp:hlinkClr xmlns:ahyp="http://schemas.microsoft.com/office/drawing/2018/hyperlinkcolor" val="tx"/>
                    </a:ext>
                  </a:extLst>
                </a:hlinkClick>
              </a:rPr>
              <a:t>arXiv:2508.15465v1</a:t>
            </a:r>
            <a:endParaRPr lang="es-ES" sz="1467" dirty="0">
              <a:solidFill>
                <a:schemeClr val="accent1">
                  <a:lumMod val="76000"/>
                </a:schemeClr>
              </a:solidFill>
              <a:ea typeface="+mn-lt"/>
              <a:cs typeface="+mn-lt"/>
            </a:endParaRPr>
          </a:p>
        </p:txBody>
      </p:sp>
      <p:grpSp>
        <p:nvGrpSpPr>
          <p:cNvPr id="22" name="Group 21"/>
          <p:cNvGrpSpPr/>
          <p:nvPr/>
        </p:nvGrpSpPr>
        <p:grpSpPr>
          <a:xfrm>
            <a:off x="0" y="4235833"/>
            <a:ext cx="4805475" cy="2622167"/>
            <a:chOff x="0" y="4235833"/>
            <a:chExt cx="4805475" cy="2622167"/>
          </a:xfrm>
        </p:grpSpPr>
        <p:pic>
          <p:nvPicPr>
            <p:cNvPr id="3" name="Picture 2"/>
            <p:cNvPicPr>
              <a:picLocks noChangeAspect="1"/>
            </p:cNvPicPr>
            <p:nvPr/>
          </p:nvPicPr>
          <p:blipFill>
            <a:blip r:embed="rId4"/>
            <a:stretch>
              <a:fillRect/>
            </a:stretch>
          </p:blipFill>
          <p:spPr>
            <a:xfrm>
              <a:off x="0" y="5202936"/>
              <a:ext cx="4800600" cy="1655064"/>
            </a:xfrm>
            <a:prstGeom prst="rect">
              <a:avLst/>
            </a:prstGeom>
            <a:ln w="9525">
              <a:solidFill>
                <a:schemeClr val="tx1"/>
              </a:solidFill>
            </a:ln>
          </p:spPr>
        </p:pic>
        <p:sp>
          <p:nvSpPr>
            <p:cNvPr id="4" name="TextBox 3"/>
            <p:cNvSpPr txBox="1"/>
            <p:nvPr/>
          </p:nvSpPr>
          <p:spPr bwMode="auto">
            <a:xfrm>
              <a:off x="3373" y="4562032"/>
              <a:ext cx="4648200" cy="584775"/>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A. Tarifeño-</a:t>
              </a:r>
              <a:r>
                <a:rPr lang="es-ES" sz="1600" dirty="0" err="1">
                  <a:solidFill>
                    <a:schemeClr val="accent2">
                      <a:lumMod val="75000"/>
                    </a:schemeClr>
                  </a:solidFill>
                  <a:latin typeface="+mn-lt"/>
                </a:rPr>
                <a:t>Saldivia</a:t>
              </a:r>
              <a:r>
                <a:rPr lang="es-ES" sz="1600" dirty="0">
                  <a:solidFill>
                    <a:schemeClr val="accent2">
                      <a:lumMod val="75000"/>
                    </a:schemeClr>
                  </a:solidFill>
                  <a:latin typeface="+mn-lt"/>
                </a:rPr>
                <a:t> et al. https://arxiv.org/abs/2508.15465v1</a:t>
              </a:r>
            </a:p>
          </p:txBody>
        </p:sp>
        <p:pic>
          <p:nvPicPr>
            <p:cNvPr id="19" name="Picture 18"/>
            <p:cNvPicPr>
              <a:picLocks noChangeAspect="1"/>
            </p:cNvPicPr>
            <p:nvPr/>
          </p:nvPicPr>
          <p:blipFill rotWithShape="1">
            <a:blip r:embed="rId5"/>
            <a:srcRect l="72971" t="8265" r="22082" b="60509"/>
            <a:stretch/>
          </p:blipFill>
          <p:spPr>
            <a:xfrm>
              <a:off x="4071945" y="4235833"/>
              <a:ext cx="733530" cy="916913"/>
            </a:xfrm>
            <a:prstGeom prst="rect">
              <a:avLst/>
            </a:prstGeom>
          </p:spPr>
        </p:pic>
      </p:grpSp>
      <p:cxnSp>
        <p:nvCxnSpPr>
          <p:cNvPr id="7" name="Straight Connector 6"/>
          <p:cNvCxnSpPr/>
          <p:nvPr/>
        </p:nvCxnSpPr>
        <p:spPr>
          <a:xfrm>
            <a:off x="1295400" y="5943600"/>
            <a:ext cx="97158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23" name="Picture 22"/>
          <p:cNvPicPr>
            <a:picLocks noChangeAspect="1"/>
          </p:cNvPicPr>
          <p:nvPr/>
        </p:nvPicPr>
        <p:blipFill>
          <a:blip r:embed="rId6"/>
          <a:stretch>
            <a:fillRect/>
          </a:stretch>
        </p:blipFill>
        <p:spPr>
          <a:xfrm>
            <a:off x="4892848" y="4619909"/>
            <a:ext cx="2661357" cy="2247616"/>
          </a:xfrm>
          <a:prstGeom prst="rect">
            <a:avLst/>
          </a:prstGeom>
        </p:spPr>
      </p:pic>
      <p:pic>
        <p:nvPicPr>
          <p:cNvPr id="32770" name="Picture 2" descr="CRYRING@ES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540" y="1011999"/>
            <a:ext cx="5007406" cy="3129629"/>
          </a:xfrm>
          <a:prstGeom prst="rect">
            <a:avLst/>
          </a:prstGeom>
          <a:noFill/>
          <a:extLst>
            <a:ext uri="{909E8E84-426E-40DD-AFC4-6F175D3DCCD1}">
              <a14:hiddenFill xmlns:a14="http://schemas.microsoft.com/office/drawing/2010/main">
                <a:solidFill>
                  <a:srgbClr val="FFFFFF"/>
                </a:solidFill>
              </a14:hiddenFill>
            </a:ext>
          </a:extLst>
        </p:spPr>
      </p:pic>
      <p:pic>
        <p:nvPicPr>
          <p:cNvPr id="12" name="Imagen 32" descr="Imagen que contiene juguete, lego&#10;&#10;El contenido generado por IA puede ser incorrecto.">
            <a:extLst>
              <a:ext uri="{FF2B5EF4-FFF2-40B4-BE49-F238E27FC236}">
                <a16:creationId xmlns:a16="http://schemas.microsoft.com/office/drawing/2014/main" id="{C92AA778-1333-3786-EC6D-9FB3D5BFDCA4}"/>
              </a:ext>
            </a:extLst>
          </p:cNvPr>
          <p:cNvPicPr>
            <a:picLocks noChangeAspect="1"/>
          </p:cNvPicPr>
          <p:nvPr/>
        </p:nvPicPr>
        <p:blipFill>
          <a:blip r:embed="rId8"/>
          <a:stretch>
            <a:fillRect/>
          </a:stretch>
        </p:blipFill>
        <p:spPr>
          <a:xfrm>
            <a:off x="5489265" y="1261629"/>
            <a:ext cx="4129879" cy="2505002"/>
          </a:xfrm>
          <a:prstGeom prst="rect">
            <a:avLst/>
          </a:prstGeom>
        </p:spPr>
      </p:pic>
      <p:pic>
        <p:nvPicPr>
          <p:cNvPr id="14" name="Picture 13"/>
          <p:cNvPicPr>
            <a:picLocks noChangeAspect="1"/>
          </p:cNvPicPr>
          <p:nvPr/>
        </p:nvPicPr>
        <p:blipFill>
          <a:blip r:embed="rId9"/>
          <a:stretch>
            <a:fillRect/>
          </a:stretch>
        </p:blipFill>
        <p:spPr>
          <a:xfrm>
            <a:off x="261208" y="1106204"/>
            <a:ext cx="1535222" cy="484807"/>
          </a:xfrm>
          <a:prstGeom prst="rect">
            <a:avLst/>
          </a:prstGeom>
        </p:spPr>
      </p:pic>
    </p:spTree>
    <p:extLst>
      <p:ext uri="{BB962C8B-B14F-4D97-AF65-F5344CB8AC3E}">
        <p14:creationId xmlns:p14="http://schemas.microsoft.com/office/powerpoint/2010/main" val="27987638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98" y="-17450"/>
            <a:ext cx="11855268" cy="763600"/>
          </a:xfrm>
        </p:spPr>
        <p:txBody>
          <a:bodyPr>
            <a:noAutofit/>
          </a:bodyPr>
          <a:lstStyle/>
          <a:p>
            <a:r>
              <a:rPr lang="es-ES" sz="28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Cyclotron</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8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options</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8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future</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8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facility</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8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from</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 Tarifeño-</a:t>
            </a:r>
            <a:r>
              <a:rPr lang="es-ES" sz="28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Saldivia</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et al. </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hlinkClick r:id="rId2">
                  <a:extLst>
                    <a:ext uri="{A12FA001-AC4F-418D-AE19-62706E023703}">
                      <ahyp:hlinkClr xmlns:ahyp="http://schemas.microsoft.com/office/drawing/2018/hyperlinkcolor" val="tx"/>
                    </a:ext>
                  </a:extLst>
                </a:hlinkClick>
              </a:rPr>
              <a:t>arXiv:2508.15465v1</a:t>
            </a:r>
            <a:r>
              <a:rPr lang="es-ES" sz="28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5284" y="923730"/>
            <a:ext cx="9601200" cy="2180639"/>
          </a:xfrm>
          <a:prstGeom prst="rect">
            <a:avLst/>
          </a:prstGeom>
        </p:spPr>
      </p:pic>
      <p:pic>
        <p:nvPicPr>
          <p:cNvPr id="1028" name="Picture 4" descr="https://advancedcyclotron.com/wp-content/uploads/2022/03/TR-FLEX-model-min-2048x1152-1-1920x108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161" y="3429001"/>
            <a:ext cx="5443180" cy="30617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hm-offload.s3.eu-west-3.amazonaws.com/iba/2023/04/cyclone_70_a.jpg"/>
          <p:cNvPicPr>
            <a:picLocks noChangeAspect="1" noChangeArrowheads="1"/>
          </p:cNvPicPr>
          <p:nvPr/>
        </p:nvPicPr>
        <p:blipFill rotWithShape="1">
          <a:blip r:embed="rId5">
            <a:extLst>
              <a:ext uri="{28A0092B-C50C-407E-A947-70E740481C1C}">
                <a14:useLocalDpi xmlns:a14="http://schemas.microsoft.com/office/drawing/2010/main" val="0"/>
              </a:ext>
            </a:extLst>
          </a:blip>
          <a:srcRect l="3303" t="30957" r="15651" b="25293"/>
          <a:stretch/>
        </p:blipFill>
        <p:spPr bwMode="auto">
          <a:xfrm>
            <a:off x="5995732" y="3429000"/>
            <a:ext cx="5696977" cy="30753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35161" y="3480778"/>
            <a:ext cx="2868023" cy="369332"/>
          </a:xfrm>
          <a:prstGeom prst="rect">
            <a:avLst/>
          </a:prstGeom>
          <a:noFill/>
        </p:spPr>
        <p:txBody>
          <a:bodyPr wrap="square" rtlCol="0">
            <a:spAutoFit/>
          </a:bodyPr>
          <a:lstStyle/>
          <a:p>
            <a:r>
              <a:rPr lang="es-ES" dirty="0">
                <a:solidFill>
                  <a:schemeClr val="accent1">
                    <a:lumMod val="75000"/>
                  </a:schemeClr>
                </a:solidFill>
              </a:rPr>
              <a:t>TR-FLEX</a:t>
            </a:r>
          </a:p>
        </p:txBody>
      </p:sp>
      <p:sp>
        <p:nvSpPr>
          <p:cNvPr id="9" name="TextBox 8"/>
          <p:cNvSpPr txBox="1"/>
          <p:nvPr/>
        </p:nvSpPr>
        <p:spPr>
          <a:xfrm>
            <a:off x="6096001" y="3480777"/>
            <a:ext cx="2868023" cy="369332"/>
          </a:xfrm>
          <a:prstGeom prst="rect">
            <a:avLst/>
          </a:prstGeom>
          <a:noFill/>
        </p:spPr>
        <p:txBody>
          <a:bodyPr wrap="square" rtlCol="0">
            <a:spAutoFit/>
          </a:bodyPr>
          <a:lstStyle/>
          <a:p>
            <a:r>
              <a:rPr lang="es-ES" dirty="0" err="1">
                <a:solidFill>
                  <a:schemeClr val="accent1">
                    <a:lumMod val="75000"/>
                  </a:schemeClr>
                </a:solidFill>
              </a:rPr>
              <a:t>Cyclone</a:t>
            </a:r>
            <a:r>
              <a:rPr lang="es-ES" dirty="0">
                <a:solidFill>
                  <a:schemeClr val="accent1">
                    <a:lumMod val="75000"/>
                  </a:schemeClr>
                </a:solidFill>
              </a:rPr>
              <a:t> 70</a:t>
            </a:r>
          </a:p>
        </p:txBody>
      </p:sp>
      <p:cxnSp>
        <p:nvCxnSpPr>
          <p:cNvPr id="6" name="Straight Arrow Connector 5"/>
          <p:cNvCxnSpPr/>
          <p:nvPr/>
        </p:nvCxnSpPr>
        <p:spPr>
          <a:xfrm>
            <a:off x="1844292" y="6234805"/>
            <a:ext cx="1221984" cy="255984"/>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bwMode="auto">
          <a:xfrm rot="766529">
            <a:off x="2116139" y="6084996"/>
            <a:ext cx="911616"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1.7 m</a:t>
            </a:r>
          </a:p>
        </p:txBody>
      </p:sp>
      <p:cxnSp>
        <p:nvCxnSpPr>
          <p:cNvPr id="13" name="Straight Arrow Connector 12"/>
          <p:cNvCxnSpPr/>
          <p:nvPr/>
        </p:nvCxnSpPr>
        <p:spPr>
          <a:xfrm flipV="1">
            <a:off x="8458200" y="6489701"/>
            <a:ext cx="1828800" cy="1088"/>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bwMode="auto">
          <a:xfrm>
            <a:off x="9144000" y="6152235"/>
            <a:ext cx="911616"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4 m</a:t>
            </a:r>
          </a:p>
        </p:txBody>
      </p:sp>
      <p:pic>
        <p:nvPicPr>
          <p:cNvPr id="18" name="Picture 17"/>
          <p:cNvPicPr>
            <a:picLocks noChangeAspect="1"/>
          </p:cNvPicPr>
          <p:nvPr/>
        </p:nvPicPr>
        <p:blipFill>
          <a:blip r:embed="rId6"/>
          <a:stretch>
            <a:fillRect/>
          </a:stretch>
        </p:blipFill>
        <p:spPr>
          <a:xfrm>
            <a:off x="0" y="845190"/>
            <a:ext cx="2261338" cy="1514670"/>
          </a:xfrm>
          <a:prstGeom prst="rect">
            <a:avLst/>
          </a:prstGeom>
        </p:spPr>
      </p:pic>
      <p:sp>
        <p:nvSpPr>
          <p:cNvPr id="3" name="TextBox 2"/>
          <p:cNvSpPr txBox="1"/>
          <p:nvPr/>
        </p:nvSpPr>
        <p:spPr bwMode="auto">
          <a:xfrm>
            <a:off x="10233186" y="2772613"/>
            <a:ext cx="1447800" cy="338554"/>
          </a:xfrm>
          <a:prstGeom prst="rect">
            <a:avLst/>
          </a:prstGeom>
          <a:noFill/>
          <a:ln w="9525">
            <a:noFill/>
            <a:miter lim="800000"/>
            <a:headEnd/>
            <a:tailEnd/>
          </a:ln>
        </p:spPr>
        <p:txBody>
          <a:bodyPr wrap="square" rtlCol="0">
            <a:spAutoFit/>
          </a:bodyPr>
          <a:lstStyle/>
          <a:p>
            <a:r>
              <a:rPr lang="es-ES" sz="1600" dirty="0">
                <a:latin typeface="+mn-lt"/>
              </a:rPr>
              <a:t>&gt;10</a:t>
            </a:r>
            <a:r>
              <a:rPr lang="es-ES" sz="1600" baseline="30000" dirty="0">
                <a:latin typeface="+mn-lt"/>
              </a:rPr>
              <a:t>9</a:t>
            </a:r>
          </a:p>
        </p:txBody>
      </p:sp>
    </p:spTree>
    <p:extLst>
      <p:ext uri="{BB962C8B-B14F-4D97-AF65-F5344CB8AC3E}">
        <p14:creationId xmlns:p14="http://schemas.microsoft.com/office/powerpoint/2010/main" val="848057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838" y="70476"/>
            <a:ext cx="13401675" cy="763600"/>
          </a:xfrm>
        </p:spPr>
        <p:txBody>
          <a:bodyPr>
            <a:noAutofit/>
          </a:bodyPr>
          <a:lstStyle/>
          <a:p>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Storage-Ring </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options</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for</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 </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future</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production</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facility</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from</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 Tarifeño-</a:t>
            </a:r>
            <a:r>
              <a:rPr lang="es-ES" sz="2400" b="1" dirty="0" err="1">
                <a:solidFill>
                  <a:schemeClr val="accent6">
                    <a:lumMod val="60000"/>
                    <a:lumOff val="40000"/>
                  </a:schemeClr>
                </a:solidFill>
                <a:effectLst>
                  <a:outerShdw blurRad="38100" dist="38100" dir="2700000" algn="tl">
                    <a:srgbClr val="000000">
                      <a:alpha val="43137"/>
                    </a:srgbClr>
                  </a:outerShdw>
                </a:effectLst>
                <a:latin typeface="Roboto" panose="02000000000000000000"/>
              </a:rPr>
              <a:t>Saldivia</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 </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hlinkClick r:id="rId2">
                  <a:extLst>
                    <a:ext uri="{A12FA001-AC4F-418D-AE19-62706E023703}">
                      <ahyp:hlinkClr xmlns:ahyp="http://schemas.microsoft.com/office/drawing/2018/hyperlinkcolor" val="tx"/>
                    </a:ext>
                  </a:extLst>
                </a:hlinkClick>
              </a:rPr>
              <a:t>arXiv:2508.15465v1</a:t>
            </a:r>
            <a:r>
              <a:rPr lang="es-ES" sz="2400" b="1" dirty="0">
                <a:solidFill>
                  <a:schemeClr val="accent6">
                    <a:lumMod val="60000"/>
                    <a:lumOff val="40000"/>
                  </a:schemeClr>
                </a:solidFill>
                <a:effectLst>
                  <a:outerShdw blurRad="38100" dist="38100" dir="2700000" algn="tl">
                    <a:srgbClr val="000000">
                      <a:alpha val="43137"/>
                    </a:srgbClr>
                  </a:outerShdw>
                </a:effectLst>
                <a:latin typeface="Roboto" panose="02000000000000000000"/>
              </a:rPr>
              <a:t>)</a:t>
            </a:r>
          </a:p>
        </p:txBody>
      </p:sp>
      <p:pic>
        <p:nvPicPr>
          <p:cNvPr id="3" name="Picture 2"/>
          <p:cNvPicPr>
            <a:picLocks noChangeAspect="1"/>
          </p:cNvPicPr>
          <p:nvPr/>
        </p:nvPicPr>
        <p:blipFill>
          <a:blip r:embed="rId3"/>
          <a:stretch>
            <a:fillRect/>
          </a:stretch>
        </p:blipFill>
        <p:spPr>
          <a:xfrm>
            <a:off x="380999" y="871953"/>
            <a:ext cx="5455805" cy="3962400"/>
          </a:xfrm>
          <a:prstGeom prst="rect">
            <a:avLst/>
          </a:prstGeom>
        </p:spPr>
      </p:pic>
      <p:pic>
        <p:nvPicPr>
          <p:cNvPr id="7" name="Picture 6"/>
          <p:cNvPicPr>
            <a:picLocks noChangeAspect="1"/>
          </p:cNvPicPr>
          <p:nvPr/>
        </p:nvPicPr>
        <p:blipFill>
          <a:blip r:embed="rId4"/>
          <a:stretch>
            <a:fillRect/>
          </a:stretch>
        </p:blipFill>
        <p:spPr>
          <a:xfrm>
            <a:off x="6553199" y="1219200"/>
            <a:ext cx="5490435" cy="3733800"/>
          </a:xfrm>
          <a:prstGeom prst="rect">
            <a:avLst/>
          </a:prstGeom>
        </p:spPr>
      </p:pic>
      <p:pic>
        <p:nvPicPr>
          <p:cNvPr id="1026" name="Picture 2" descr="ISOLDE Logos, Layouts and Templates | ISOLD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0101" y="5231209"/>
            <a:ext cx="3657600" cy="89854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Brand Kit | TRIUMF – Canada's Particle Accelerator Centre – TRIU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15200" y="5372676"/>
            <a:ext cx="3246909" cy="591381"/>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a:off x="2286000" y="871952"/>
            <a:ext cx="1828800" cy="1642647"/>
          </a:xfrm>
          <a:prstGeom prst="ellipse">
            <a:avLst/>
          </a:prstGeom>
          <a:solidFill>
            <a:srgbClr val="FF0000">
              <a:alpha val="36863"/>
            </a:srgbClr>
          </a:solidFill>
          <a:ln>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9" name="Oval 18"/>
          <p:cNvSpPr/>
          <p:nvPr/>
        </p:nvSpPr>
        <p:spPr>
          <a:xfrm>
            <a:off x="9982200" y="2264776"/>
            <a:ext cx="1828800" cy="1642647"/>
          </a:xfrm>
          <a:prstGeom prst="ellipse">
            <a:avLst/>
          </a:prstGeom>
          <a:solidFill>
            <a:srgbClr val="FF0000">
              <a:alpha val="36863"/>
            </a:srgbClr>
          </a:solidFill>
          <a:ln>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1" name="TextBox 10"/>
          <p:cNvSpPr txBox="1"/>
          <p:nvPr/>
        </p:nvSpPr>
        <p:spPr bwMode="auto">
          <a:xfrm>
            <a:off x="152400" y="6248400"/>
            <a:ext cx="6629400" cy="584775"/>
          </a:xfrm>
          <a:prstGeom prst="rect">
            <a:avLst/>
          </a:prstGeom>
          <a:noFill/>
          <a:ln w="9525">
            <a:noFill/>
            <a:miter lim="800000"/>
            <a:headEnd/>
            <a:tailEnd/>
          </a:ln>
        </p:spPr>
        <p:txBody>
          <a:bodyPr wrap="square" rtlCol="0">
            <a:spAutoFit/>
          </a:bodyPr>
          <a:lstStyle/>
          <a:p>
            <a:r>
              <a:rPr lang="es-ES" sz="1600" dirty="0" err="1">
                <a:solidFill>
                  <a:schemeClr val="accent2">
                    <a:lumMod val="75000"/>
                  </a:schemeClr>
                </a:solidFill>
                <a:latin typeface="+mn-lt"/>
              </a:rPr>
              <a:t>See</a:t>
            </a:r>
            <a:r>
              <a:rPr lang="es-ES" sz="1600" dirty="0">
                <a:solidFill>
                  <a:schemeClr val="accent2">
                    <a:lumMod val="75000"/>
                  </a:schemeClr>
                </a:solidFill>
                <a:latin typeface="+mn-lt"/>
              </a:rPr>
              <a:t> </a:t>
            </a:r>
            <a:r>
              <a:rPr lang="es-ES" sz="1600" dirty="0" err="1">
                <a:solidFill>
                  <a:schemeClr val="accent2">
                    <a:lumMod val="75000"/>
                  </a:schemeClr>
                </a:solidFill>
                <a:latin typeface="+mn-lt"/>
              </a:rPr>
              <a:t>Manfred</a:t>
            </a:r>
            <a:r>
              <a:rPr lang="es-ES" sz="1600" dirty="0">
                <a:solidFill>
                  <a:schemeClr val="accent2">
                    <a:lumMod val="75000"/>
                  </a:schemeClr>
                </a:solidFill>
                <a:latin typeface="+mn-lt"/>
              </a:rPr>
              <a:t> </a:t>
            </a:r>
            <a:r>
              <a:rPr lang="es-ES" sz="1600" dirty="0" err="1">
                <a:solidFill>
                  <a:schemeClr val="accent2">
                    <a:lumMod val="75000"/>
                  </a:schemeClr>
                </a:solidFill>
                <a:latin typeface="+mn-lt"/>
              </a:rPr>
              <a:t>Griesser</a:t>
            </a:r>
            <a:r>
              <a:rPr lang="es-ES" sz="1600" dirty="0">
                <a:solidFill>
                  <a:schemeClr val="accent2">
                    <a:lumMod val="75000"/>
                  </a:schemeClr>
                </a:solidFill>
                <a:latin typeface="+mn-lt"/>
              </a:rPr>
              <a:t> </a:t>
            </a:r>
            <a:r>
              <a:rPr lang="es-ES" sz="1600" dirty="0" err="1">
                <a:solidFill>
                  <a:schemeClr val="accent2">
                    <a:lumMod val="75000"/>
                  </a:schemeClr>
                </a:solidFill>
                <a:latin typeface="+mn-lt"/>
              </a:rPr>
              <a:t>talk</a:t>
            </a:r>
            <a:r>
              <a:rPr lang="es-ES" sz="1600" dirty="0">
                <a:solidFill>
                  <a:schemeClr val="accent2">
                    <a:lumMod val="75000"/>
                  </a:schemeClr>
                </a:solidFill>
                <a:latin typeface="+mn-lt"/>
              </a:rPr>
              <a:t> at </a:t>
            </a:r>
            <a:r>
              <a:rPr lang="en-US" sz="1600" dirty="0">
                <a:solidFill>
                  <a:schemeClr val="accent2">
                    <a:lumMod val="75000"/>
                  </a:schemeClr>
                </a:solidFill>
                <a:latin typeface="+mn-lt"/>
              </a:rPr>
              <a:t>ISOLDE</a:t>
            </a:r>
          </a:p>
          <a:p>
            <a:r>
              <a:rPr lang="en-US" sz="1600" dirty="0">
                <a:solidFill>
                  <a:schemeClr val="accent2">
                    <a:lumMod val="75000"/>
                  </a:schemeClr>
                </a:solidFill>
                <a:latin typeface="+mn-lt"/>
              </a:rPr>
              <a:t>EPIC workshop, CERN, Geneva, 3 </a:t>
            </a:r>
            <a:r>
              <a:rPr lang="en-US" sz="1600" dirty="0" err="1">
                <a:solidFill>
                  <a:schemeClr val="accent2">
                    <a:lumMod val="75000"/>
                  </a:schemeClr>
                </a:solidFill>
                <a:latin typeface="+mn-lt"/>
              </a:rPr>
              <a:t>rd</a:t>
            </a:r>
            <a:r>
              <a:rPr lang="en-US" sz="1600" dirty="0">
                <a:solidFill>
                  <a:schemeClr val="accent2">
                    <a:lumMod val="75000"/>
                  </a:schemeClr>
                </a:solidFill>
                <a:latin typeface="+mn-lt"/>
              </a:rPr>
              <a:t> 4 </a:t>
            </a:r>
            <a:r>
              <a:rPr lang="en-US" sz="1600" dirty="0" err="1">
                <a:solidFill>
                  <a:schemeClr val="accent2">
                    <a:lumMod val="75000"/>
                  </a:schemeClr>
                </a:solidFill>
                <a:latin typeface="+mn-lt"/>
              </a:rPr>
              <a:t>th</a:t>
            </a:r>
            <a:r>
              <a:rPr lang="en-US" sz="1600" dirty="0">
                <a:solidFill>
                  <a:schemeClr val="accent2">
                    <a:lumMod val="75000"/>
                  </a:schemeClr>
                </a:solidFill>
                <a:latin typeface="+mn-lt"/>
              </a:rPr>
              <a:t> December 2019</a:t>
            </a:r>
            <a:endParaRPr lang="es-ES" sz="1600" dirty="0">
              <a:solidFill>
                <a:schemeClr val="accent2">
                  <a:lumMod val="75000"/>
                </a:schemeClr>
              </a:solidFill>
              <a:latin typeface="+mn-lt"/>
            </a:endParaRPr>
          </a:p>
        </p:txBody>
      </p:sp>
      <p:sp>
        <p:nvSpPr>
          <p:cNvPr id="12" name="TextBox 11"/>
          <p:cNvSpPr txBox="1"/>
          <p:nvPr/>
        </p:nvSpPr>
        <p:spPr bwMode="auto">
          <a:xfrm>
            <a:off x="6477000" y="6019800"/>
            <a:ext cx="5715000" cy="830997"/>
          </a:xfrm>
          <a:prstGeom prst="rect">
            <a:avLst/>
          </a:prstGeom>
          <a:noFill/>
          <a:ln w="9525">
            <a:noFill/>
            <a:miter lim="800000"/>
            <a:headEnd/>
            <a:tailEnd/>
          </a:ln>
        </p:spPr>
        <p:txBody>
          <a:bodyPr wrap="square" rtlCol="0">
            <a:spAutoFit/>
          </a:bodyPr>
          <a:lstStyle/>
          <a:p>
            <a:r>
              <a:rPr lang="en-US" sz="1600" dirty="0">
                <a:solidFill>
                  <a:schemeClr val="accent2">
                    <a:lumMod val="75000"/>
                  </a:schemeClr>
                </a:solidFill>
                <a:latin typeface="+mn-lt"/>
              </a:rPr>
              <a:t>K. Pak, B. </a:t>
            </a:r>
            <a:r>
              <a:rPr lang="en-US" sz="1600" dirty="0" err="1">
                <a:solidFill>
                  <a:schemeClr val="accent2">
                    <a:lumMod val="75000"/>
                  </a:schemeClr>
                </a:solidFill>
                <a:latin typeface="+mn-lt"/>
              </a:rPr>
              <a:t>Davids</a:t>
            </a:r>
            <a:r>
              <a:rPr lang="en-US" sz="1600" dirty="0">
                <a:solidFill>
                  <a:schemeClr val="accent2">
                    <a:lumMod val="75000"/>
                  </a:schemeClr>
                </a:solidFill>
                <a:latin typeface="+mn-lt"/>
              </a:rPr>
              <a:t>, and Y. K. Kim, Nuclear Engineering and Technology 57, 103392 (2025), arXiv:2312.11859 [</a:t>
            </a:r>
            <a:r>
              <a:rPr lang="en-US" sz="1600" dirty="0" err="1">
                <a:solidFill>
                  <a:schemeClr val="accent2">
                    <a:lumMod val="75000"/>
                  </a:schemeClr>
                </a:solidFill>
                <a:latin typeface="+mn-lt"/>
              </a:rPr>
              <a:t>physics.acc-ph</a:t>
            </a:r>
            <a:r>
              <a:rPr lang="en-US" sz="1600" dirty="0">
                <a:solidFill>
                  <a:schemeClr val="accent2">
                    <a:lumMod val="75000"/>
                  </a:schemeClr>
                </a:solidFill>
                <a:latin typeface="+mn-lt"/>
              </a:rPr>
              <a:t>].</a:t>
            </a:r>
            <a:endParaRPr lang="es-ES" sz="1600" dirty="0">
              <a:solidFill>
                <a:schemeClr val="accent2">
                  <a:lumMod val="75000"/>
                </a:schemeClr>
              </a:solidFill>
              <a:latin typeface="+mn-lt"/>
            </a:endParaRPr>
          </a:p>
        </p:txBody>
      </p:sp>
      <p:pic>
        <p:nvPicPr>
          <p:cNvPr id="13" name="Google Shape;114;p18"/>
          <p:cNvPicPr preferRelativeResize="0"/>
          <p:nvPr/>
        </p:nvPicPr>
        <p:blipFill>
          <a:blip r:embed="rId7" cstate="print">
            <a:extLst>
              <a:ext uri="{28A0092B-C50C-407E-A947-70E740481C1C}">
                <a14:useLocalDpi xmlns:a14="http://schemas.microsoft.com/office/drawing/2010/main" val="0"/>
              </a:ext>
            </a:extLst>
          </a:blip>
          <a:stretch>
            <a:fillRect/>
          </a:stretch>
        </p:blipFill>
        <p:spPr>
          <a:xfrm>
            <a:off x="11125200" y="4935730"/>
            <a:ext cx="766034" cy="1101340"/>
          </a:xfrm>
          <a:prstGeom prst="rect">
            <a:avLst/>
          </a:prstGeom>
          <a:noFill/>
          <a:ln w="38100" cap="flat" cmpd="sng">
            <a:noFill/>
            <a:prstDash val="solid"/>
            <a:round/>
            <a:headEnd type="none" w="sm" len="sm"/>
            <a:tailEnd type="none" w="sm" len="sm"/>
          </a:ln>
        </p:spPr>
      </p:pic>
    </p:spTree>
    <p:extLst>
      <p:ext uri="{BB962C8B-B14F-4D97-AF65-F5344CB8AC3E}">
        <p14:creationId xmlns:p14="http://schemas.microsoft.com/office/powerpoint/2010/main" val="9388104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0" name="TextBox 9">
            <a:extLst>
              <a:ext uri="{FF2B5EF4-FFF2-40B4-BE49-F238E27FC236}">
                <a16:creationId xmlns:a16="http://schemas.microsoft.com/office/drawing/2014/main" id="{92AC5E2C-7140-3554-DE36-F82E970E9DD4}"/>
              </a:ext>
            </a:extLst>
          </p:cNvPr>
          <p:cNvSpPr txBox="1"/>
          <p:nvPr/>
        </p:nvSpPr>
        <p:spPr>
          <a:xfrm>
            <a:off x="4628326" y="-85269"/>
            <a:ext cx="3931051"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Summary &amp; Outlook</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7" name="Group 16"/>
          <p:cNvGrpSpPr/>
          <p:nvPr/>
        </p:nvGrpSpPr>
        <p:grpSpPr>
          <a:xfrm>
            <a:off x="1968620" y="5352170"/>
            <a:ext cx="1109420" cy="35382"/>
            <a:chOff x="3220920" y="3485712"/>
            <a:chExt cx="1760015" cy="45719"/>
          </a:xfrm>
        </p:grpSpPr>
        <p:sp>
          <p:nvSpPr>
            <p:cNvPr id="18" name="Google Shape;839;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sp>
          <p:nvSpPr>
            <p:cNvPr id="19" name="Google Shape;840;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cxnSp>
          <p:nvCxnSpPr>
            <p:cNvPr id="20" name="Google Shape;841;p49"/>
            <p:cNvCxnSpPr/>
            <p:nvPr/>
          </p:nvCxnSpPr>
          <p:spPr>
            <a:xfrm>
              <a:off x="3220920" y="3515592"/>
              <a:ext cx="1760015" cy="1021"/>
            </a:xfrm>
            <a:prstGeom prst="straightConnector1">
              <a:avLst/>
            </a:prstGeom>
            <a:noFill/>
            <a:ln w="9525" cap="flat" cmpd="sng">
              <a:solidFill>
                <a:srgbClr val="FFFFFF"/>
              </a:solidFill>
              <a:prstDash val="solid"/>
              <a:round/>
              <a:headEnd type="none" w="sm" len="sm"/>
              <a:tailEnd type="none" w="sm" len="sm"/>
            </a:ln>
          </p:spPr>
        </p:cxnSp>
        <p:cxnSp>
          <p:nvCxnSpPr>
            <p:cNvPr id="21" name="Google Shape;842;p49"/>
            <p:cNvCxnSpPr/>
            <p:nvPr/>
          </p:nvCxnSpPr>
          <p:spPr>
            <a:xfrm>
              <a:off x="3221949" y="3516613"/>
              <a:ext cx="471" cy="779"/>
            </a:xfrm>
            <a:prstGeom prst="straightConnector1">
              <a:avLst/>
            </a:prstGeom>
            <a:noFill/>
            <a:ln w="9525" cap="flat" cmpd="sng">
              <a:solidFill>
                <a:srgbClr val="FFFFFF"/>
              </a:solidFill>
              <a:prstDash val="solid"/>
              <a:round/>
              <a:headEnd type="none" w="sm" len="sm"/>
              <a:tailEnd type="none" w="sm" len="sm"/>
            </a:ln>
          </p:spPr>
        </p:cxnSp>
      </p:grpSp>
      <p:grpSp>
        <p:nvGrpSpPr>
          <p:cNvPr id="28" name="Group 27"/>
          <p:cNvGrpSpPr/>
          <p:nvPr/>
        </p:nvGrpSpPr>
        <p:grpSpPr>
          <a:xfrm>
            <a:off x="9209883" y="366453"/>
            <a:ext cx="2505870" cy="2744163"/>
            <a:chOff x="6777626" y="-17061"/>
            <a:chExt cx="2055478" cy="2376213"/>
          </a:xfrm>
        </p:grpSpPr>
        <p:pic>
          <p:nvPicPr>
            <p:cNvPr id="25" name="Picture 2" descr="http://www.ligo.org/science/GW-Overview/images/inspiral_image.jpg"/>
            <p:cNvPicPr>
              <a:picLocks noChangeAspect="1" noChangeArrowheads="1"/>
            </p:cNvPicPr>
            <p:nvPr/>
          </p:nvPicPr>
          <p:blipFill rotWithShape="1">
            <a:blip r:embed="rId3"/>
            <a:srcRect r="66283"/>
            <a:stretch/>
          </p:blipFill>
          <p:spPr bwMode="auto">
            <a:xfrm>
              <a:off x="7016459" y="-17061"/>
              <a:ext cx="1499137" cy="1196006"/>
            </a:xfrm>
            <a:prstGeom prst="ellipse">
              <a:avLst/>
            </a:prstGeom>
            <a:ln>
              <a:noFill/>
            </a:ln>
            <a:effectLst>
              <a:softEdge rad="112500"/>
            </a:effectLst>
          </p:spPr>
        </p:pic>
        <p:pic>
          <p:nvPicPr>
            <p:cNvPr id="27" name="Google Shape;152;p30"/>
            <p:cNvPicPr preferRelativeResize="0"/>
            <p:nvPr/>
          </p:nvPicPr>
          <p:blipFill rotWithShape="1">
            <a:blip r:embed="rId4">
              <a:alphaModFix/>
            </a:blip>
            <a:srcRect l="1962" t="16384" r="1877" b="10426"/>
            <a:stretch/>
          </p:blipFill>
          <p:spPr>
            <a:xfrm>
              <a:off x="6777626" y="1013216"/>
              <a:ext cx="2055478" cy="134593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grpSp>
      <p:pic>
        <p:nvPicPr>
          <p:cNvPr id="37890" name="Picture 2" descr="fig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6089" y="676328"/>
            <a:ext cx="5291853" cy="4210307"/>
          </a:xfrm>
          <a:prstGeom prst="rect">
            <a:avLst/>
          </a:prstGeom>
          <a:noFill/>
          <a:extLst>
            <a:ext uri="{909E8E84-426E-40DD-AFC4-6F175D3DCCD1}">
              <a14:hiddenFill xmlns:a14="http://schemas.microsoft.com/office/drawing/2010/main">
                <a:solidFill>
                  <a:srgbClr val="FFFFFF"/>
                </a:solidFill>
              </a14:hiddenFill>
            </a:ext>
          </a:extLst>
        </p:spPr>
      </p:pic>
      <p:grpSp>
        <p:nvGrpSpPr>
          <p:cNvPr id="81" name="Group 80"/>
          <p:cNvGrpSpPr/>
          <p:nvPr/>
        </p:nvGrpSpPr>
        <p:grpSpPr>
          <a:xfrm>
            <a:off x="150396" y="841611"/>
            <a:ext cx="1444961" cy="3663991"/>
            <a:chOff x="31413" y="1032948"/>
            <a:chExt cx="1973818" cy="5725800"/>
          </a:xfrm>
        </p:grpSpPr>
        <p:grpSp>
          <p:nvGrpSpPr>
            <p:cNvPr id="82" name="Group 81"/>
            <p:cNvGrpSpPr/>
            <p:nvPr/>
          </p:nvGrpSpPr>
          <p:grpSpPr>
            <a:xfrm>
              <a:off x="31413" y="1032948"/>
              <a:ext cx="1973818" cy="5518939"/>
              <a:chOff x="1969168" y="193272"/>
              <a:chExt cx="2221832" cy="5985104"/>
            </a:xfrm>
          </p:grpSpPr>
          <p:pic>
            <p:nvPicPr>
              <p:cNvPr id="97" name="Picture 96"/>
              <p:cNvPicPr>
                <a:picLocks noChangeAspect="1"/>
              </p:cNvPicPr>
              <p:nvPr/>
            </p:nvPicPr>
            <p:blipFill rotWithShape="1">
              <a:blip r:embed="rId6"/>
              <a:srcRect l="13980"/>
              <a:stretch/>
            </p:blipFill>
            <p:spPr>
              <a:xfrm>
                <a:off x="2160799" y="4606744"/>
                <a:ext cx="1875562" cy="1571632"/>
              </a:xfrm>
              <a:prstGeom prst="rect">
                <a:avLst/>
              </a:prstGeom>
              <a:ln>
                <a:noFill/>
              </a:ln>
            </p:spPr>
          </p:pic>
          <p:pic>
            <p:nvPicPr>
              <p:cNvPr id="98" name="Picture 97"/>
              <p:cNvPicPr>
                <a:picLocks noChangeAspect="1"/>
              </p:cNvPicPr>
              <p:nvPr/>
            </p:nvPicPr>
            <p:blipFill>
              <a:blip r:embed="rId7"/>
              <a:stretch>
                <a:fillRect/>
              </a:stretch>
            </p:blipFill>
            <p:spPr>
              <a:xfrm>
                <a:off x="1969168" y="2587843"/>
                <a:ext cx="2061240" cy="1651404"/>
              </a:xfrm>
              <a:prstGeom prst="rect">
                <a:avLst/>
              </a:prstGeom>
              <a:ln>
                <a:noFill/>
              </a:ln>
              <a:scene3d>
                <a:camera prst="orthographicFront">
                  <a:rot lat="0" lon="0" rev="0"/>
                </a:camera>
                <a:lightRig rig="threePt" dir="t"/>
              </a:scene3d>
            </p:spPr>
          </p:pic>
          <p:sp>
            <p:nvSpPr>
              <p:cNvPr id="99" name="Rectangle 98"/>
              <p:cNvSpPr/>
              <p:nvPr/>
            </p:nvSpPr>
            <p:spPr>
              <a:xfrm>
                <a:off x="1981199" y="2138452"/>
                <a:ext cx="2209801" cy="1900147"/>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sp>
            <p:nvSpPr>
              <p:cNvPr id="102" name="TextBox 101"/>
              <p:cNvSpPr txBox="1"/>
              <p:nvPr/>
            </p:nvSpPr>
            <p:spPr bwMode="auto">
              <a:xfrm>
                <a:off x="2100117" y="4488044"/>
                <a:ext cx="1924303" cy="365117"/>
              </a:xfrm>
              <a:prstGeom prst="rect">
                <a:avLst/>
              </a:prstGeom>
              <a:noFill/>
              <a:ln w="9525">
                <a:noFill/>
                <a:miter lim="800000"/>
                <a:headEnd/>
                <a:tailEnd/>
              </a:ln>
            </p:spPr>
            <p:txBody>
              <a:bodyPr wrap="square" rtlCol="0">
                <a:spAutoFit/>
              </a:bodyPr>
              <a:lstStyle/>
              <a:p>
                <a:r>
                  <a:rPr lang="es-ES" sz="800" dirty="0">
                    <a:latin typeface="+mn-lt"/>
                  </a:rPr>
                  <a:t>Target#1 (2000-2004)</a:t>
                </a:r>
              </a:p>
            </p:txBody>
          </p:sp>
          <p:sp>
            <p:nvSpPr>
              <p:cNvPr id="103" name="TextBox 102"/>
              <p:cNvSpPr txBox="1"/>
              <p:nvPr/>
            </p:nvSpPr>
            <p:spPr bwMode="auto">
              <a:xfrm>
                <a:off x="2124797" y="2344929"/>
                <a:ext cx="1879528" cy="365117"/>
              </a:xfrm>
              <a:prstGeom prst="rect">
                <a:avLst/>
              </a:prstGeom>
              <a:noFill/>
              <a:ln w="9525">
                <a:noFill/>
                <a:miter lim="800000"/>
                <a:headEnd/>
                <a:tailEnd/>
              </a:ln>
            </p:spPr>
            <p:txBody>
              <a:bodyPr wrap="square" rtlCol="0">
                <a:spAutoFit/>
              </a:bodyPr>
              <a:lstStyle/>
              <a:p>
                <a:r>
                  <a:rPr lang="es-ES" sz="800" dirty="0">
                    <a:latin typeface="+mn-lt"/>
                  </a:rPr>
                  <a:t>Target#2 (2008-2018)</a:t>
                </a:r>
              </a:p>
            </p:txBody>
          </p:sp>
          <p:sp>
            <p:nvSpPr>
              <p:cNvPr id="104" name="TextBox 103"/>
              <p:cNvSpPr txBox="1"/>
              <p:nvPr/>
            </p:nvSpPr>
            <p:spPr bwMode="auto">
              <a:xfrm>
                <a:off x="2096154" y="193272"/>
                <a:ext cx="2094846" cy="365117"/>
              </a:xfrm>
              <a:prstGeom prst="rect">
                <a:avLst/>
              </a:prstGeom>
              <a:noFill/>
              <a:ln w="9525">
                <a:noFill/>
                <a:miter lim="800000"/>
                <a:headEnd/>
                <a:tailEnd/>
              </a:ln>
            </p:spPr>
            <p:txBody>
              <a:bodyPr wrap="square" rtlCol="0">
                <a:spAutoFit/>
              </a:bodyPr>
              <a:lstStyle/>
              <a:p>
                <a:r>
                  <a:rPr lang="es-ES" sz="800" dirty="0">
                    <a:latin typeface="+mn-lt"/>
                  </a:rPr>
                  <a:t>Target#3 (2021-present)</a:t>
                </a:r>
              </a:p>
            </p:txBody>
          </p:sp>
        </p:grpSp>
        <p:grpSp>
          <p:nvGrpSpPr>
            <p:cNvPr id="83" name="Group 82"/>
            <p:cNvGrpSpPr/>
            <p:nvPr/>
          </p:nvGrpSpPr>
          <p:grpSpPr>
            <a:xfrm>
              <a:off x="130061" y="1049960"/>
              <a:ext cx="1841068" cy="5708788"/>
              <a:chOff x="130061" y="1049960"/>
              <a:chExt cx="1841068" cy="5708788"/>
            </a:xfrm>
          </p:grpSpPr>
          <p:pic>
            <p:nvPicPr>
              <p:cNvPr id="84" name="Picture 83"/>
              <p:cNvPicPr>
                <a:picLocks noChangeAspect="1"/>
              </p:cNvPicPr>
              <p:nvPr/>
            </p:nvPicPr>
            <p:blipFill rotWithShape="1">
              <a:blip r:embed="rId8" cstate="print">
                <a:extLst>
                  <a:ext uri="{28A0092B-C50C-407E-A947-70E740481C1C}">
                    <a14:useLocalDpi xmlns:a14="http://schemas.microsoft.com/office/drawing/2010/main" val="0"/>
                  </a:ext>
                </a:extLst>
              </a:blip>
              <a:srcRect t="7554" b="6164"/>
              <a:stretch/>
            </p:blipFill>
            <p:spPr>
              <a:xfrm>
                <a:off x="383886" y="1370204"/>
                <a:ext cx="1293456" cy="1453627"/>
              </a:xfrm>
              <a:prstGeom prst="rect">
                <a:avLst/>
              </a:prstGeom>
              <a:ln>
                <a:noFill/>
              </a:ln>
            </p:spPr>
          </p:pic>
          <p:sp>
            <p:nvSpPr>
              <p:cNvPr id="85" name="Right Arrow 84"/>
              <p:cNvSpPr/>
              <p:nvPr/>
            </p:nvSpPr>
            <p:spPr>
              <a:xfrm>
                <a:off x="269347" y="2117722"/>
                <a:ext cx="270776" cy="140530"/>
              </a:xfrm>
              <a:prstGeom prst="rightArrow">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sp>
            <p:nvSpPr>
              <p:cNvPr id="86" name="TextBox 85"/>
              <p:cNvSpPr txBox="1"/>
              <p:nvPr/>
            </p:nvSpPr>
            <p:spPr bwMode="auto">
              <a:xfrm>
                <a:off x="201653" y="5735656"/>
                <a:ext cx="203082" cy="384775"/>
              </a:xfrm>
              <a:prstGeom prst="rect">
                <a:avLst/>
              </a:prstGeom>
              <a:solidFill>
                <a:schemeClr val="bg1"/>
              </a:solidFill>
              <a:ln w="9525">
                <a:noFill/>
                <a:miter lim="800000"/>
                <a:headEnd/>
                <a:tailEnd/>
              </a:ln>
            </p:spPr>
            <p:txBody>
              <a:bodyPr wrap="square" rtlCol="0">
                <a:spAutoFit/>
              </a:bodyPr>
              <a:lstStyle/>
              <a:p>
                <a:r>
                  <a:rPr lang="es-ES" sz="1000" dirty="0">
                    <a:solidFill>
                      <a:srgbClr val="009900"/>
                    </a:solidFill>
                    <a:latin typeface="+mn-lt"/>
                  </a:rPr>
                  <a:t>p</a:t>
                </a:r>
              </a:p>
            </p:txBody>
          </p:sp>
          <p:sp>
            <p:nvSpPr>
              <p:cNvPr id="87" name="TextBox 86"/>
              <p:cNvSpPr txBox="1"/>
              <p:nvPr/>
            </p:nvSpPr>
            <p:spPr bwMode="auto">
              <a:xfrm>
                <a:off x="201653" y="3524754"/>
                <a:ext cx="203082" cy="384775"/>
              </a:xfrm>
              <a:prstGeom prst="rect">
                <a:avLst/>
              </a:prstGeom>
              <a:solidFill>
                <a:schemeClr val="bg1"/>
              </a:solidFill>
              <a:ln w="9525">
                <a:noFill/>
                <a:miter lim="800000"/>
                <a:headEnd/>
                <a:tailEnd/>
              </a:ln>
            </p:spPr>
            <p:txBody>
              <a:bodyPr wrap="square" rtlCol="0">
                <a:spAutoFit/>
              </a:bodyPr>
              <a:lstStyle/>
              <a:p>
                <a:r>
                  <a:rPr lang="es-ES" sz="1000" dirty="0">
                    <a:solidFill>
                      <a:srgbClr val="009900"/>
                    </a:solidFill>
                    <a:latin typeface="+mn-lt"/>
                  </a:rPr>
                  <a:t>p</a:t>
                </a:r>
              </a:p>
            </p:txBody>
          </p:sp>
          <p:sp>
            <p:nvSpPr>
              <p:cNvPr id="88" name="TextBox 87"/>
              <p:cNvSpPr txBox="1"/>
              <p:nvPr/>
            </p:nvSpPr>
            <p:spPr bwMode="auto">
              <a:xfrm>
                <a:off x="262545" y="1675547"/>
                <a:ext cx="203082" cy="384775"/>
              </a:xfrm>
              <a:prstGeom prst="rect">
                <a:avLst/>
              </a:prstGeom>
              <a:solidFill>
                <a:schemeClr val="bg1"/>
              </a:solidFill>
              <a:ln w="9525">
                <a:noFill/>
                <a:miter lim="800000"/>
                <a:headEnd/>
                <a:tailEnd/>
              </a:ln>
            </p:spPr>
            <p:txBody>
              <a:bodyPr wrap="square" rtlCol="0">
                <a:spAutoFit/>
              </a:bodyPr>
              <a:lstStyle/>
              <a:p>
                <a:r>
                  <a:rPr lang="es-ES" sz="1000" dirty="0">
                    <a:solidFill>
                      <a:srgbClr val="009900"/>
                    </a:solidFill>
                    <a:latin typeface="+mn-lt"/>
                  </a:rPr>
                  <a:t>p</a:t>
                </a:r>
              </a:p>
            </p:txBody>
          </p:sp>
          <p:sp>
            <p:nvSpPr>
              <p:cNvPr id="89" name="Right Arrow 88"/>
              <p:cNvSpPr/>
              <p:nvPr/>
            </p:nvSpPr>
            <p:spPr>
              <a:xfrm>
                <a:off x="1586470" y="2016051"/>
                <a:ext cx="270776" cy="140530"/>
              </a:xfrm>
              <a:prstGeom prst="rightArrow">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sp>
            <p:nvSpPr>
              <p:cNvPr id="90" name="TextBox 89"/>
              <p:cNvSpPr txBox="1"/>
              <p:nvPr/>
            </p:nvSpPr>
            <p:spPr bwMode="auto">
              <a:xfrm>
                <a:off x="1593405" y="1603029"/>
                <a:ext cx="203082" cy="384775"/>
              </a:xfrm>
              <a:prstGeom prst="rect">
                <a:avLst/>
              </a:prstGeom>
              <a:solidFill>
                <a:schemeClr val="bg1"/>
              </a:solidFill>
              <a:ln w="9525">
                <a:noFill/>
                <a:miter lim="800000"/>
                <a:headEnd/>
                <a:tailEnd/>
              </a:ln>
            </p:spPr>
            <p:txBody>
              <a:bodyPr wrap="square" rtlCol="0">
                <a:spAutoFit/>
              </a:bodyPr>
              <a:lstStyle/>
              <a:p>
                <a:r>
                  <a:rPr lang="es-ES" sz="1000" dirty="0">
                    <a:solidFill>
                      <a:srgbClr val="0000FF"/>
                    </a:solidFill>
                    <a:latin typeface="+mn-lt"/>
                  </a:rPr>
                  <a:t>n</a:t>
                </a:r>
              </a:p>
            </p:txBody>
          </p:sp>
          <p:sp>
            <p:nvSpPr>
              <p:cNvPr id="91" name="Right Arrow 90"/>
              <p:cNvSpPr/>
              <p:nvPr/>
            </p:nvSpPr>
            <p:spPr>
              <a:xfrm rot="16200000">
                <a:off x="982395" y="1355621"/>
                <a:ext cx="281060" cy="135388"/>
              </a:xfrm>
              <a:prstGeom prst="rightArrow">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sp>
            <p:nvSpPr>
              <p:cNvPr id="92" name="TextBox 91"/>
              <p:cNvSpPr txBox="1"/>
              <p:nvPr/>
            </p:nvSpPr>
            <p:spPr bwMode="auto">
              <a:xfrm>
                <a:off x="1134431" y="1134461"/>
                <a:ext cx="203082" cy="384775"/>
              </a:xfrm>
              <a:prstGeom prst="rect">
                <a:avLst/>
              </a:prstGeom>
              <a:noFill/>
              <a:ln w="9525">
                <a:noFill/>
                <a:miter lim="800000"/>
                <a:headEnd/>
                <a:tailEnd/>
              </a:ln>
            </p:spPr>
            <p:txBody>
              <a:bodyPr wrap="square" rtlCol="0">
                <a:spAutoFit/>
              </a:bodyPr>
              <a:lstStyle/>
              <a:p>
                <a:r>
                  <a:rPr lang="es-ES" sz="1000" dirty="0">
                    <a:solidFill>
                      <a:srgbClr val="0000FF"/>
                    </a:solidFill>
                    <a:latin typeface="+mn-lt"/>
                  </a:rPr>
                  <a:t>n</a:t>
                </a:r>
              </a:p>
            </p:txBody>
          </p:sp>
          <p:grpSp>
            <p:nvGrpSpPr>
              <p:cNvPr id="93" name="Group 92"/>
              <p:cNvGrpSpPr/>
              <p:nvPr/>
            </p:nvGrpSpPr>
            <p:grpSpPr>
              <a:xfrm>
                <a:off x="130061" y="1049960"/>
                <a:ext cx="1841068" cy="5708788"/>
                <a:chOff x="130061" y="1049960"/>
                <a:chExt cx="1841068" cy="5708788"/>
              </a:xfrm>
            </p:grpSpPr>
            <p:sp>
              <p:nvSpPr>
                <p:cNvPr id="94" name="Rectangle 93"/>
                <p:cNvSpPr/>
                <p:nvPr/>
              </p:nvSpPr>
              <p:spPr>
                <a:xfrm>
                  <a:off x="130061" y="2956759"/>
                  <a:ext cx="1827741" cy="182689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sp>
              <p:nvSpPr>
                <p:cNvPr id="95" name="Rectangle 94"/>
                <p:cNvSpPr/>
                <p:nvPr/>
              </p:nvSpPr>
              <p:spPr>
                <a:xfrm>
                  <a:off x="143388" y="1049960"/>
                  <a:ext cx="1827741" cy="182689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sp>
              <p:nvSpPr>
                <p:cNvPr id="96" name="Rectangle 95"/>
                <p:cNvSpPr/>
                <p:nvPr/>
              </p:nvSpPr>
              <p:spPr>
                <a:xfrm>
                  <a:off x="141596" y="4931858"/>
                  <a:ext cx="1827741" cy="182689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900"/>
                </a:p>
              </p:txBody>
            </p:sp>
          </p:grpSp>
        </p:grpSp>
      </p:grpSp>
      <p:grpSp>
        <p:nvGrpSpPr>
          <p:cNvPr id="105" name="Group 104"/>
          <p:cNvGrpSpPr/>
          <p:nvPr/>
        </p:nvGrpSpPr>
        <p:grpSpPr>
          <a:xfrm>
            <a:off x="1442544" y="4649638"/>
            <a:ext cx="4745527" cy="1197337"/>
            <a:chOff x="4586844" y="4751373"/>
            <a:chExt cx="7609259" cy="1961083"/>
          </a:xfrm>
        </p:grpSpPr>
        <p:grpSp>
          <p:nvGrpSpPr>
            <p:cNvPr id="106" name="Group 105"/>
            <p:cNvGrpSpPr/>
            <p:nvPr/>
          </p:nvGrpSpPr>
          <p:grpSpPr>
            <a:xfrm>
              <a:off x="4586844" y="4754182"/>
              <a:ext cx="5770472" cy="1958274"/>
              <a:chOff x="1476864" y="1602854"/>
              <a:chExt cx="7790472" cy="2903106"/>
            </a:xfrm>
          </p:grpSpPr>
          <p:grpSp>
            <p:nvGrpSpPr>
              <p:cNvPr id="109" name="Group 108"/>
              <p:cNvGrpSpPr/>
              <p:nvPr/>
            </p:nvGrpSpPr>
            <p:grpSpPr>
              <a:xfrm>
                <a:off x="1659611" y="1728000"/>
                <a:ext cx="2074189" cy="2667000"/>
                <a:chOff x="1735811" y="1728000"/>
                <a:chExt cx="2074189" cy="2667000"/>
              </a:xfrm>
            </p:grpSpPr>
            <p:pic>
              <p:nvPicPr>
                <p:cNvPr id="115" name="Picture 114"/>
                <p:cNvPicPr>
                  <a:picLocks noChangeAspect="1"/>
                </p:cNvPicPr>
                <p:nvPr/>
              </p:nvPicPr>
              <p:blipFill rotWithShape="1">
                <a:blip r:embed="rId9"/>
                <a:srcRect t="4686"/>
                <a:stretch/>
              </p:blipFill>
              <p:spPr>
                <a:xfrm>
                  <a:off x="1735811" y="1728000"/>
                  <a:ext cx="2074189" cy="2667000"/>
                </a:xfrm>
                <a:prstGeom prst="rect">
                  <a:avLst/>
                </a:prstGeom>
              </p:spPr>
            </p:pic>
            <p:pic>
              <p:nvPicPr>
                <p:cNvPr id="116" name="Picture 115"/>
                <p:cNvPicPr>
                  <a:picLocks noChangeAspect="1"/>
                </p:cNvPicPr>
                <p:nvPr/>
              </p:nvPicPr>
              <p:blipFill rotWithShape="1">
                <a:blip r:embed="rId10"/>
                <a:srcRect t="7692"/>
                <a:stretch/>
              </p:blipFill>
              <p:spPr>
                <a:xfrm>
                  <a:off x="1865777" y="3352800"/>
                  <a:ext cx="1258424" cy="881231"/>
                </a:xfrm>
                <a:prstGeom prst="rect">
                  <a:avLst/>
                </a:prstGeom>
                <a:noFill/>
                <a:ln w="38100">
                  <a:solidFill>
                    <a:schemeClr val="bg1"/>
                  </a:solidFill>
                </a:ln>
              </p:spPr>
            </p:pic>
            <p:cxnSp>
              <p:nvCxnSpPr>
                <p:cNvPr id="117" name="Straight Connector 116"/>
                <p:cNvCxnSpPr>
                  <a:stCxn id="116" idx="0"/>
                </p:cNvCxnSpPr>
                <p:nvPr/>
              </p:nvCxnSpPr>
              <p:spPr>
                <a:xfrm flipV="1">
                  <a:off x="2494989" y="3086672"/>
                  <a:ext cx="359971" cy="26612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10" name="Rectangle 109"/>
              <p:cNvSpPr/>
              <p:nvPr/>
            </p:nvSpPr>
            <p:spPr>
              <a:xfrm>
                <a:off x="1476864" y="1602854"/>
                <a:ext cx="2409336" cy="289294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11" name="Picture 110"/>
              <p:cNvPicPr>
                <a:picLocks noChangeAspect="1"/>
              </p:cNvPicPr>
              <p:nvPr/>
            </p:nvPicPr>
            <p:blipFill rotWithShape="1">
              <a:blip r:embed="rId11"/>
              <a:srcRect l="22496" t="-1" r="10015" b="1515"/>
              <a:stretch/>
            </p:blipFill>
            <p:spPr>
              <a:xfrm>
                <a:off x="4343400" y="1746000"/>
                <a:ext cx="2266569" cy="2626567"/>
              </a:xfrm>
              <a:prstGeom prst="rect">
                <a:avLst/>
              </a:prstGeom>
            </p:spPr>
          </p:pic>
          <p:sp>
            <p:nvSpPr>
              <p:cNvPr id="112" name="Rectangle 111"/>
              <p:cNvSpPr/>
              <p:nvPr/>
            </p:nvSpPr>
            <p:spPr>
              <a:xfrm>
                <a:off x="4276832" y="1613014"/>
                <a:ext cx="2409336" cy="289294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13" name="Rectangle 112"/>
              <p:cNvSpPr/>
              <p:nvPr/>
            </p:nvSpPr>
            <p:spPr>
              <a:xfrm>
                <a:off x="6858000" y="1602854"/>
                <a:ext cx="2409336" cy="289294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14" name="Picture 113"/>
              <p:cNvPicPr>
                <a:picLocks noChangeAspect="1"/>
              </p:cNvPicPr>
              <p:nvPr/>
            </p:nvPicPr>
            <p:blipFill rotWithShape="1">
              <a:blip r:embed="rId12" cstate="print">
                <a:extLst>
                  <a:ext uri="{28A0092B-C50C-407E-A947-70E740481C1C}">
                    <a14:useLocalDpi xmlns:a14="http://schemas.microsoft.com/office/drawing/2010/main" val="0"/>
                  </a:ext>
                </a:extLst>
              </a:blip>
              <a:srcRect l="17642" r="29266" b="14562"/>
              <a:stretch/>
            </p:blipFill>
            <p:spPr>
              <a:xfrm>
                <a:off x="6957768" y="1712167"/>
                <a:ext cx="2209800" cy="2667000"/>
              </a:xfrm>
              <a:prstGeom prst="rect">
                <a:avLst/>
              </a:prstGeom>
            </p:spPr>
          </p:pic>
        </p:grpSp>
        <p:sp>
          <p:nvSpPr>
            <p:cNvPr id="107" name="Rectangle 106"/>
            <p:cNvSpPr/>
            <p:nvPr/>
          </p:nvSpPr>
          <p:spPr>
            <a:xfrm>
              <a:off x="10411486" y="4751373"/>
              <a:ext cx="1784617" cy="1951421"/>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08" name="Google Shape;565;p39"/>
            <p:cNvPicPr preferRelativeResize="0"/>
            <p:nvPr/>
          </p:nvPicPr>
          <p:blipFill rotWithShape="1">
            <a:blip r:embed="rId13">
              <a:alphaModFix/>
            </a:blip>
            <a:srcRect l="12206" t="12097" r="19112" b="6143"/>
            <a:stretch/>
          </p:blipFill>
          <p:spPr>
            <a:xfrm>
              <a:off x="10461382" y="4827918"/>
              <a:ext cx="1678738" cy="1809691"/>
            </a:xfrm>
            <a:prstGeom prst="rect">
              <a:avLst/>
            </a:prstGeom>
            <a:noFill/>
            <a:ln>
              <a:noFill/>
            </a:ln>
          </p:spPr>
        </p:pic>
      </p:grpSp>
      <p:pic>
        <p:nvPicPr>
          <p:cNvPr id="118" name="Picture 117"/>
          <p:cNvPicPr>
            <a:picLocks noChangeAspect="1"/>
          </p:cNvPicPr>
          <p:nvPr/>
        </p:nvPicPr>
        <p:blipFill rotWithShape="1">
          <a:blip r:embed="rId14"/>
          <a:srcRect l="14192" t="7922" r="17949" b="6969"/>
          <a:stretch/>
        </p:blipFill>
        <p:spPr>
          <a:xfrm>
            <a:off x="7476006" y="2469505"/>
            <a:ext cx="1417320" cy="1627632"/>
          </a:xfrm>
          <a:prstGeom prst="rect">
            <a:avLst/>
          </a:prstGeom>
        </p:spPr>
      </p:pic>
      <p:grpSp>
        <p:nvGrpSpPr>
          <p:cNvPr id="119" name="Group 118"/>
          <p:cNvGrpSpPr/>
          <p:nvPr/>
        </p:nvGrpSpPr>
        <p:grpSpPr>
          <a:xfrm>
            <a:off x="9494646" y="3664000"/>
            <a:ext cx="1936345" cy="1116722"/>
            <a:chOff x="7618816" y="1723869"/>
            <a:chExt cx="1450233" cy="847881"/>
          </a:xfrm>
        </p:grpSpPr>
        <p:grpSp>
          <p:nvGrpSpPr>
            <p:cNvPr id="120" name="Group 119"/>
            <p:cNvGrpSpPr/>
            <p:nvPr/>
          </p:nvGrpSpPr>
          <p:grpSpPr>
            <a:xfrm>
              <a:off x="7706929" y="1892817"/>
              <a:ext cx="938552" cy="480448"/>
              <a:chOff x="6429926" y="2430303"/>
              <a:chExt cx="938552" cy="480448"/>
            </a:xfrm>
          </p:grpSpPr>
          <p:pic>
            <p:nvPicPr>
              <p:cNvPr id="122" name="Google Shape;64;p14"/>
              <p:cNvPicPr preferRelativeResize="0"/>
              <p:nvPr/>
            </p:nvPicPr>
            <p:blipFill rotWithShape="1">
              <a:blip r:embed="rId15">
                <a:alphaModFix/>
              </a:blip>
              <a:srcRect l="26105" t="31037" r="62500" b="51652"/>
              <a:stretch/>
            </p:blipFill>
            <p:spPr>
              <a:xfrm>
                <a:off x="6429926" y="2430303"/>
                <a:ext cx="480447" cy="480448"/>
              </a:xfrm>
              <a:prstGeom prst="ellipse">
                <a:avLst/>
              </a:prstGeom>
              <a:ln w="3175" cap="rnd">
                <a:solidFill>
                  <a:schemeClr val="tx1"/>
                </a:solidFill>
              </a:ln>
              <a:effectLst>
                <a:glow rad="139700">
                  <a:schemeClr val="accent5">
                    <a:satMod val="175000"/>
                    <a:alpha val="40000"/>
                  </a:schemeClr>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3" name="Google Shape;72;p14"/>
              <p:cNvSpPr/>
              <p:nvPr/>
            </p:nvSpPr>
            <p:spPr>
              <a:xfrm>
                <a:off x="7291078" y="2643691"/>
                <a:ext cx="77400" cy="83209"/>
              </a:xfrm>
              <a:prstGeom prst="ellipse">
                <a:avLst/>
              </a:prstGeom>
              <a:solidFill>
                <a:srgbClr val="8451EB"/>
              </a:solidFill>
              <a:ln w="9525" cap="flat" cmpd="sng">
                <a:solidFill>
                  <a:schemeClr val="dk2"/>
                </a:solidFill>
                <a:prstDash val="solid"/>
                <a:round/>
                <a:headEnd type="none" w="sm" len="sm"/>
                <a:tailEnd type="none" w="sm" len="sm"/>
              </a:ln>
              <a:effectLst>
                <a:glow rad="228600">
                  <a:schemeClr val="accent5">
                    <a:satMod val="175000"/>
                    <a:alpha val="40000"/>
                  </a:schemeClr>
                </a:glo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
          <p:nvSpPr>
            <p:cNvPr id="121" name="Rectangle 120"/>
            <p:cNvSpPr/>
            <p:nvPr/>
          </p:nvSpPr>
          <p:spPr>
            <a:xfrm>
              <a:off x="7618816" y="1723869"/>
              <a:ext cx="1450233" cy="8478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sp>
        <p:nvSpPr>
          <p:cNvPr id="124" name="Right Arrow 123"/>
          <p:cNvSpPr/>
          <p:nvPr/>
        </p:nvSpPr>
        <p:spPr>
          <a:xfrm>
            <a:off x="10382855" y="4086862"/>
            <a:ext cx="307406" cy="270997"/>
          </a:xfrm>
          <a:prstGeom prst="rightArrow">
            <a:avLst>
              <a:gd name="adj1" fmla="val 23823"/>
              <a:gd name="adj2" fmla="val 36912"/>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25" name="Imagen 32" descr="Imagen que contiene juguete, lego&#10;&#10;El contenido generado por IA puede ser incorrecto.">
            <a:extLst>
              <a:ext uri="{FF2B5EF4-FFF2-40B4-BE49-F238E27FC236}">
                <a16:creationId xmlns:a16="http://schemas.microsoft.com/office/drawing/2014/main" id="{C92AA778-1333-3786-EC6D-9FB3D5BFDCA4}"/>
              </a:ext>
            </a:extLst>
          </p:cNvPr>
          <p:cNvPicPr>
            <a:picLocks noChangeAspect="1"/>
          </p:cNvPicPr>
          <p:nvPr/>
        </p:nvPicPr>
        <p:blipFill>
          <a:blip r:embed="rId16"/>
          <a:stretch>
            <a:fillRect/>
          </a:stretch>
        </p:blipFill>
        <p:spPr>
          <a:xfrm>
            <a:off x="8524780" y="4600702"/>
            <a:ext cx="3684330" cy="2234751"/>
          </a:xfrm>
          <a:prstGeom prst="rect">
            <a:avLst/>
          </a:prstGeom>
        </p:spPr>
      </p:pic>
      <p:sp>
        <p:nvSpPr>
          <p:cNvPr id="3" name="TextBox 2"/>
          <p:cNvSpPr txBox="1"/>
          <p:nvPr/>
        </p:nvSpPr>
        <p:spPr>
          <a:xfrm>
            <a:off x="5969" y="6221868"/>
            <a:ext cx="5721808" cy="738664"/>
          </a:xfrm>
          <a:prstGeom prst="rect">
            <a:avLst/>
          </a:prstGeom>
          <a:noFill/>
        </p:spPr>
        <p:txBody>
          <a:bodyPr wrap="square" rtlCol="0">
            <a:spAutoFit/>
          </a:bodyPr>
          <a:lstStyle/>
          <a:p>
            <a:r>
              <a:rPr lang="en-US" dirty="0"/>
              <a:t>CDP (+</a:t>
            </a:r>
            <a:r>
              <a:rPr lang="en-US" dirty="0" err="1"/>
              <a:t>n_TOF</a:t>
            </a:r>
            <a:r>
              <a:rPr lang="en-US" dirty="0"/>
              <a:t> Collaboration)  </a:t>
            </a:r>
            <a:r>
              <a:rPr lang="en-US" i="1" dirty="0"/>
              <a:t>Eur. Phys. J. A</a:t>
            </a:r>
            <a:r>
              <a:rPr lang="en-US" dirty="0"/>
              <a:t> </a:t>
            </a:r>
            <a:r>
              <a:rPr lang="en-US" b="1" dirty="0"/>
              <a:t>61</a:t>
            </a:r>
            <a:r>
              <a:rPr lang="en-US" dirty="0"/>
              <a:t>, 105 (2025). </a:t>
            </a:r>
            <a:r>
              <a:rPr lang="en-US" dirty="0">
                <a:hlinkClick r:id="rId17"/>
              </a:rPr>
              <a:t>https://doi.org/10.1140/epja/s10050-025-01563-z</a:t>
            </a:r>
            <a:endParaRPr lang="en-US" dirty="0"/>
          </a:p>
          <a:p>
            <a:endParaRPr lang="es-ES" dirty="0"/>
          </a:p>
        </p:txBody>
      </p:sp>
    </p:spTree>
    <p:extLst>
      <p:ext uri="{BB962C8B-B14F-4D97-AF65-F5344CB8AC3E}">
        <p14:creationId xmlns:p14="http://schemas.microsoft.com/office/powerpoint/2010/main" val="19596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1"/>
                                        </p:tgtEl>
                                        <p:attrNameLst>
                                          <p:attrName>style.visibility</p:attrName>
                                        </p:attrNameLst>
                                      </p:cBhvr>
                                      <p:to>
                                        <p:strVal val="visible"/>
                                      </p:to>
                                    </p:set>
                                    <p:animEffect transition="in" filter="wipe(down)">
                                      <p:cBhvr>
                                        <p:cTn id="12" dur="2000"/>
                                        <p:tgtEl>
                                          <p:spTgt spid="8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05"/>
                                        </p:tgtEl>
                                        <p:attrNameLst>
                                          <p:attrName>style.visibility</p:attrName>
                                        </p:attrNameLst>
                                      </p:cBhvr>
                                      <p:to>
                                        <p:strVal val="visible"/>
                                      </p:to>
                                    </p:set>
                                    <p:animEffect transition="in" filter="wipe(left)">
                                      <p:cBhvr>
                                        <p:cTn id="17" dur="3000"/>
                                        <p:tgtEl>
                                          <p:spTgt spid="10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18"/>
                                        </p:tgtEl>
                                        <p:attrNameLst>
                                          <p:attrName>style.visibility</p:attrName>
                                        </p:attrNameLst>
                                      </p:cBhvr>
                                      <p:to>
                                        <p:strVal val="visible"/>
                                      </p:to>
                                    </p:set>
                                    <p:animEffect transition="in" filter="wipe(left)">
                                      <p:cBhvr>
                                        <p:cTn id="22" dur="500"/>
                                        <p:tgtEl>
                                          <p:spTgt spid="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2AC5E2C-7140-3554-DE36-F82E970E9DD4}"/>
              </a:ext>
            </a:extLst>
          </p:cNvPr>
          <p:cNvSpPr txBox="1"/>
          <p:nvPr/>
        </p:nvSpPr>
        <p:spPr>
          <a:xfrm>
            <a:off x="3559185" y="1606762"/>
            <a:ext cx="4795561"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lnSpcReduction="10000"/>
          </a:bodyPr>
          <a:lstStyle/>
          <a:p>
            <a:r>
              <a:rPr lang="en-US" sz="2000" dirty="0">
                <a:solidFill>
                  <a:srgbClr val="1A63A0"/>
                </a:solidFill>
                <a:effectLst>
                  <a:outerShdw blurRad="50800" dist="38100" dir="2700000" algn="tl" rotWithShape="0">
                    <a:prstClr val="black">
                      <a:alpha val="40000"/>
                    </a:prstClr>
                  </a:outerShdw>
                </a:effectLst>
                <a:latin typeface="Roboto" panose="02000000000000000000" pitchFamily="2" charset="0"/>
              </a:rPr>
              <a:t>Thanks to all funding agencies and institutions</a:t>
            </a:r>
            <a:endParaRPr lang="en-GB" sz="20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8" name="Google Shape;63;p13"/>
          <p:cNvPicPr preferRelativeResize="0"/>
          <p:nvPr/>
        </p:nvPicPr>
        <p:blipFill>
          <a:blip r:embed="rId3">
            <a:alphaModFix/>
          </a:blip>
          <a:stretch>
            <a:fillRect/>
          </a:stretch>
        </p:blipFill>
        <p:spPr>
          <a:xfrm>
            <a:off x="8608198" y="5883541"/>
            <a:ext cx="3402838" cy="933776"/>
          </a:xfrm>
          <a:prstGeom prst="rect">
            <a:avLst/>
          </a:prstGeom>
          <a:noFill/>
          <a:ln>
            <a:noFill/>
          </a:ln>
        </p:spPr>
      </p:pic>
      <p:sp>
        <p:nvSpPr>
          <p:cNvPr id="9" name="TextBox 8">
            <a:extLst>
              <a:ext uri="{FF2B5EF4-FFF2-40B4-BE49-F238E27FC236}">
                <a16:creationId xmlns:a16="http://schemas.microsoft.com/office/drawing/2014/main" id="{92AC5E2C-7140-3554-DE36-F82E970E9DD4}"/>
              </a:ext>
            </a:extLst>
          </p:cNvPr>
          <p:cNvSpPr txBox="1"/>
          <p:nvPr/>
        </p:nvSpPr>
        <p:spPr>
          <a:xfrm>
            <a:off x="3766971" y="2657922"/>
            <a:ext cx="4086604"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Thanks for your attention!</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3" name="Group 2"/>
          <p:cNvGrpSpPr/>
          <p:nvPr/>
        </p:nvGrpSpPr>
        <p:grpSpPr>
          <a:xfrm>
            <a:off x="188616" y="5999046"/>
            <a:ext cx="1705939" cy="602627"/>
            <a:chOff x="4065105" y="6186722"/>
            <a:chExt cx="1705939" cy="602627"/>
          </a:xfrm>
        </p:grpSpPr>
        <p:pic>
          <p:nvPicPr>
            <p:cNvPr id="5" name="Google Shape;97;p1" descr="Image result for CSIC logo"/>
            <p:cNvPicPr preferRelativeResize="0"/>
            <p:nvPr/>
          </p:nvPicPr>
          <p:blipFill rotWithShape="1">
            <a:blip r:embed="rId4">
              <a:alphaModFix/>
            </a:blip>
            <a:srcRect/>
            <a:stretch/>
          </p:blipFill>
          <p:spPr>
            <a:xfrm>
              <a:off x="4799810" y="6186722"/>
              <a:ext cx="438689" cy="593555"/>
            </a:xfrm>
            <a:prstGeom prst="rect">
              <a:avLst/>
            </a:prstGeom>
            <a:noFill/>
            <a:ln>
              <a:noFill/>
            </a:ln>
          </p:spPr>
        </p:pic>
        <p:pic>
          <p:nvPicPr>
            <p:cNvPr id="6" name="Google Shape;98;p1"/>
            <p:cNvPicPr preferRelativeResize="0"/>
            <p:nvPr/>
          </p:nvPicPr>
          <p:blipFill rotWithShape="1">
            <a:blip r:embed="rId5">
              <a:alphaModFix/>
            </a:blip>
            <a:srcRect/>
            <a:stretch/>
          </p:blipFill>
          <p:spPr>
            <a:xfrm>
              <a:off x="5366853" y="6195794"/>
              <a:ext cx="404191" cy="593555"/>
            </a:xfrm>
            <a:prstGeom prst="rect">
              <a:avLst/>
            </a:prstGeom>
            <a:noFill/>
            <a:ln>
              <a:noFill/>
            </a:ln>
          </p:spPr>
        </p:pic>
        <p:pic>
          <p:nvPicPr>
            <p:cNvPr id="11" name="Picture 4" descr="El IFIC renueva su imagen corporativa en su 75.º aniversario ..."/>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065105" y="6195793"/>
              <a:ext cx="606352" cy="576563"/>
            </a:xfrm>
            <a:prstGeom prst="rect">
              <a:avLst/>
            </a:prstGeom>
            <a:noFill/>
            <a:extLst>
              <a:ext uri="{909E8E84-426E-40DD-AFC4-6F175D3DCCD1}">
                <a14:hiddenFill xmlns:a14="http://schemas.microsoft.com/office/drawing/2010/main">
                  <a:solidFill>
                    <a:srgbClr val="FFFFFF"/>
                  </a:solidFill>
                </a14:hiddenFill>
              </a:ext>
            </a:extLst>
          </p:spPr>
        </p:pic>
      </p:grpSp>
      <p:pic>
        <p:nvPicPr>
          <p:cNvPr id="12" name="Picture 11"/>
          <p:cNvPicPr>
            <a:picLocks noChangeAspect="1"/>
          </p:cNvPicPr>
          <p:nvPr/>
        </p:nvPicPr>
        <p:blipFill>
          <a:blip r:embed="rId7"/>
          <a:stretch>
            <a:fillRect/>
          </a:stretch>
        </p:blipFill>
        <p:spPr>
          <a:xfrm>
            <a:off x="149634" y="4762265"/>
            <a:ext cx="1744921" cy="551028"/>
          </a:xfrm>
          <a:prstGeom prst="rect">
            <a:avLst/>
          </a:prstGeom>
        </p:spPr>
      </p:pic>
      <p:pic>
        <p:nvPicPr>
          <p:cNvPr id="14" name="Picture 4" descr="Brand Kit | TRIUMF – Canada's Particle Accelerator Centre – TRIU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79761" y="5526108"/>
            <a:ext cx="1714794" cy="312327"/>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2AC5E2C-7140-3554-DE36-F82E970E9DD4}"/>
              </a:ext>
            </a:extLst>
          </p:cNvPr>
          <p:cNvSpPr txBox="1"/>
          <p:nvPr/>
        </p:nvSpPr>
        <p:spPr>
          <a:xfrm>
            <a:off x="1022094" y="823575"/>
            <a:ext cx="10187771" cy="49467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000" dirty="0">
                <a:solidFill>
                  <a:srgbClr val="1A63A0"/>
                </a:solidFill>
                <a:effectLst>
                  <a:outerShdw blurRad="50800" dist="38100" dir="2700000" algn="tl" rotWithShape="0">
                    <a:prstClr val="black">
                      <a:alpha val="40000"/>
                    </a:prstClr>
                  </a:outerShdw>
                </a:effectLst>
                <a:latin typeface="Roboto" panose="02000000000000000000" pitchFamily="2" charset="0"/>
              </a:rPr>
              <a:t>Thanks to CERN </a:t>
            </a:r>
            <a:r>
              <a:rPr lang="en-US" sz="2000" dirty="0" err="1">
                <a:solidFill>
                  <a:srgbClr val="1A63A0"/>
                </a:solidFill>
                <a:effectLst>
                  <a:outerShdw blurRad="50800" dist="38100" dir="2700000" algn="tl" rotWithShape="0">
                    <a:prstClr val="black">
                      <a:alpha val="40000"/>
                    </a:prstClr>
                  </a:outerShdw>
                </a:effectLst>
                <a:latin typeface="Roboto" panose="02000000000000000000" pitchFamily="2" charset="0"/>
              </a:rPr>
              <a:t>n_TOF</a:t>
            </a:r>
            <a:r>
              <a:rPr lang="en-US" sz="2000" dirty="0">
                <a:solidFill>
                  <a:srgbClr val="1A63A0"/>
                </a:solidFill>
                <a:effectLst>
                  <a:outerShdw blurRad="50800" dist="38100" dir="2700000" algn="tl" rotWithShape="0">
                    <a:prstClr val="black">
                      <a:alpha val="40000"/>
                    </a:prstClr>
                  </a:outerShdw>
                </a:effectLst>
                <a:latin typeface="Roboto" panose="02000000000000000000" pitchFamily="2" charset="0"/>
              </a:rPr>
              <a:t> Collaborators </a:t>
            </a:r>
            <a:r>
              <a:rPr lang="en-US" sz="1800" dirty="0">
                <a:solidFill>
                  <a:srgbClr val="1A63A0"/>
                </a:solidFill>
                <a:effectLst>
                  <a:outerShdw blurRad="50800" dist="38100" dir="2700000" algn="tl" rotWithShape="0">
                    <a:prstClr val="black">
                      <a:alpha val="40000"/>
                    </a:prstClr>
                  </a:outerShdw>
                </a:effectLst>
                <a:latin typeface="Roboto" panose="02000000000000000000" pitchFamily="2" charset="0"/>
              </a:rPr>
              <a:t>and</a:t>
            </a:r>
            <a:r>
              <a:rPr lang="en-US" sz="2000" dirty="0">
                <a:solidFill>
                  <a:srgbClr val="1A63A0"/>
                </a:solidFill>
                <a:effectLst>
                  <a:outerShdw blurRad="50800" dist="38100" dir="2700000" algn="tl" rotWithShape="0">
                    <a:prstClr val="black">
                      <a:alpha val="40000"/>
                    </a:prstClr>
                  </a:outerShdw>
                </a:effectLst>
                <a:latin typeface="Roboto" panose="02000000000000000000" pitchFamily="2" charset="0"/>
              </a:rPr>
              <a:t> Gamma-Ray &amp; Neutron Spectroscopy Group @ IFIC</a:t>
            </a:r>
            <a:endParaRPr lang="en-GB" sz="20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0" name="Group 9"/>
          <p:cNvGrpSpPr/>
          <p:nvPr/>
        </p:nvGrpSpPr>
        <p:grpSpPr>
          <a:xfrm>
            <a:off x="4342646" y="4858473"/>
            <a:ext cx="3333763" cy="821148"/>
            <a:chOff x="4790661" y="5971032"/>
            <a:chExt cx="3333763" cy="821148"/>
          </a:xfrm>
        </p:grpSpPr>
        <p:pic>
          <p:nvPicPr>
            <p:cNvPr id="4" name="Picture 3"/>
            <p:cNvPicPr>
              <a:picLocks noChangeAspect="1"/>
            </p:cNvPicPr>
            <p:nvPr/>
          </p:nvPicPr>
          <p:blipFill>
            <a:blip r:embed="rId9"/>
            <a:stretch>
              <a:fillRect/>
            </a:stretch>
          </p:blipFill>
          <p:spPr>
            <a:xfrm>
              <a:off x="4790661" y="5984675"/>
              <a:ext cx="2470191" cy="807505"/>
            </a:xfrm>
            <a:prstGeom prst="rect">
              <a:avLst/>
            </a:prstGeom>
          </p:spPr>
        </p:pic>
        <p:pic>
          <p:nvPicPr>
            <p:cNvPr id="15" name="Picture 4" descr="El IFIC renueva su imagen corporativa en su 75.º aniversario ..."/>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260851" y="5971032"/>
              <a:ext cx="863573" cy="8211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9" name="Group 18"/>
          <p:cNvGrpSpPr/>
          <p:nvPr/>
        </p:nvGrpSpPr>
        <p:grpSpPr>
          <a:xfrm>
            <a:off x="2282839" y="4844722"/>
            <a:ext cx="1996758" cy="971125"/>
            <a:chOff x="2280285" y="5875929"/>
            <a:chExt cx="1646921" cy="801753"/>
          </a:xfrm>
        </p:grpSpPr>
        <p:pic>
          <p:nvPicPr>
            <p:cNvPr id="17" name="Picture 16"/>
            <p:cNvPicPr>
              <a:picLocks noChangeAspect="1"/>
            </p:cNvPicPr>
            <p:nvPr/>
          </p:nvPicPr>
          <p:blipFill>
            <a:blip r:embed="rId10"/>
            <a:stretch>
              <a:fillRect/>
            </a:stretch>
          </p:blipFill>
          <p:spPr>
            <a:xfrm>
              <a:off x="2280285" y="5887282"/>
              <a:ext cx="679925" cy="662032"/>
            </a:xfrm>
            <a:prstGeom prst="rect">
              <a:avLst/>
            </a:prstGeom>
          </p:spPr>
        </p:pic>
        <p:pic>
          <p:nvPicPr>
            <p:cNvPr id="18" name="Picture 17">
              <a:extLst>
                <a:ext uri="{FF2B5EF4-FFF2-40B4-BE49-F238E27FC236}">
                  <a16:creationId xmlns:a16="http://schemas.microsoft.com/office/drawing/2014/main" id="{93DA1843-23AD-DC44-A942-0DE72F523126}"/>
                </a:ext>
              </a:extLst>
            </p:cNvPr>
            <p:cNvPicPr>
              <a:picLocks noChangeAspect="1"/>
            </p:cNvPicPr>
            <p:nvPr/>
          </p:nvPicPr>
          <p:blipFill>
            <a:blip r:embed="rId11"/>
            <a:stretch>
              <a:fillRect/>
            </a:stretch>
          </p:blipFill>
          <p:spPr>
            <a:xfrm>
              <a:off x="2779491" y="5875929"/>
              <a:ext cx="1147715" cy="801753"/>
            </a:xfrm>
            <a:prstGeom prst="rect">
              <a:avLst/>
            </a:prstGeom>
          </p:spPr>
        </p:pic>
      </p:grpSp>
      <p:pic>
        <p:nvPicPr>
          <p:cNvPr id="20" name="Google Shape;1647;p80"/>
          <p:cNvPicPr preferRelativeResize="0"/>
          <p:nvPr/>
        </p:nvPicPr>
        <p:blipFill rotWithShape="1">
          <a:blip r:embed="rId12">
            <a:alphaModFix/>
          </a:blip>
          <a:srcRect l="5644" t="15350" r="10101" b="12851"/>
          <a:stretch/>
        </p:blipFill>
        <p:spPr>
          <a:xfrm>
            <a:off x="10626016" y="5067720"/>
            <a:ext cx="1385020" cy="791405"/>
          </a:xfrm>
          <a:prstGeom prst="rect">
            <a:avLst/>
          </a:prstGeom>
          <a:noFill/>
          <a:ln>
            <a:noFill/>
          </a:ln>
        </p:spPr>
      </p:pic>
      <p:pic>
        <p:nvPicPr>
          <p:cNvPr id="21" name="Google Shape;337;p35"/>
          <p:cNvPicPr preferRelativeResize="0"/>
          <p:nvPr/>
        </p:nvPicPr>
        <p:blipFill>
          <a:blip r:embed="rId13">
            <a:alphaModFix/>
          </a:blip>
          <a:stretch>
            <a:fillRect/>
          </a:stretch>
        </p:blipFill>
        <p:spPr>
          <a:xfrm>
            <a:off x="6493930" y="5953448"/>
            <a:ext cx="876425" cy="777350"/>
          </a:xfrm>
          <a:prstGeom prst="rect">
            <a:avLst/>
          </a:prstGeom>
          <a:noFill/>
          <a:ln>
            <a:noFill/>
          </a:ln>
        </p:spPr>
      </p:pic>
      <p:pic>
        <p:nvPicPr>
          <p:cNvPr id="22" name="Picture 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416943" y="6008117"/>
            <a:ext cx="1715570" cy="668012"/>
          </a:xfrm>
          <a:prstGeom prst="rect">
            <a:avLst/>
          </a:prstGeom>
          <a:solidFill>
            <a:schemeClr val="bg1"/>
          </a:solidFill>
          <a:ln w="9525">
            <a:noFill/>
            <a:miter lim="800000"/>
            <a:headEnd/>
            <a:tailEnd/>
          </a:ln>
        </p:spPr>
      </p:pic>
    </p:spTree>
    <p:extLst>
      <p:ext uri="{BB962C8B-B14F-4D97-AF65-F5344CB8AC3E}">
        <p14:creationId xmlns:p14="http://schemas.microsoft.com/office/powerpoint/2010/main" val="1158175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a:off x="1524000" y="3034145"/>
            <a:ext cx="9144000" cy="1399310"/>
          </a:xfrm>
          <a:prstGeom prst="rect">
            <a:avLst/>
          </a:prstGeom>
          <a:solidFill>
            <a:srgbClr val="0000CC"/>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143" name="Google Shape;143;p3"/>
          <p:cNvSpPr txBox="1"/>
          <p:nvPr/>
        </p:nvSpPr>
        <p:spPr>
          <a:xfrm>
            <a:off x="1394691" y="3182003"/>
            <a:ext cx="8976573" cy="1200288"/>
          </a:xfrm>
          <a:prstGeom prst="rect">
            <a:avLst/>
          </a:prstGeom>
          <a:noFill/>
          <a:ln>
            <a:noFill/>
          </a:ln>
        </p:spPr>
        <p:txBody>
          <a:bodyPr spcFirstLastPara="1" wrap="square" lIns="91425" tIns="45700" rIns="91425" bIns="45700" anchor="t" anchorCtr="0">
            <a:spAutoFit/>
          </a:bodyPr>
          <a:lstStyle/>
          <a:p>
            <a:pPr algn="ctr"/>
            <a:r>
              <a:rPr lang="es-ES" sz="3600" dirty="0">
                <a:solidFill>
                  <a:schemeClr val="lt1"/>
                </a:solidFill>
              </a:rPr>
              <a:t>BACKUP SLIDES</a:t>
            </a:r>
          </a:p>
          <a:p>
            <a:pPr algn="ctr"/>
            <a:r>
              <a:rPr lang="es-ES" sz="3600" dirty="0">
                <a:solidFill>
                  <a:schemeClr val="lt1"/>
                </a:solidFill>
              </a:rPr>
              <a:t>ASTRO </a:t>
            </a:r>
            <a:endParaRPr sz="3600" dirty="0">
              <a:solidFill>
                <a:schemeClr val="lt1"/>
              </a:solidFill>
            </a:endParaRPr>
          </a:p>
        </p:txBody>
      </p:sp>
    </p:spTree>
    <p:extLst>
      <p:ext uri="{BB962C8B-B14F-4D97-AF65-F5344CB8AC3E}">
        <p14:creationId xmlns:p14="http://schemas.microsoft.com/office/powerpoint/2010/main" val="32337180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What are the different kinds of supernovae?">
            <a:extLst>
              <a:ext uri="{FF2B5EF4-FFF2-40B4-BE49-F238E27FC236}">
                <a16:creationId xmlns:a16="http://schemas.microsoft.com/office/drawing/2014/main" id="{513EE36F-398E-1E93-8C03-937BE490FD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5"/>
          <a:stretch/>
        </p:blipFill>
        <p:spPr bwMode="auto">
          <a:xfrm>
            <a:off x="753358" y="3534251"/>
            <a:ext cx="2738326" cy="2408706"/>
          </a:xfrm>
          <a:prstGeom prst="rect">
            <a:avLst/>
          </a:prstGeom>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61D766E-3CA9-F7F5-ABE1-95A862D815E6}"/>
              </a:ext>
            </a:extLst>
          </p:cNvPr>
          <p:cNvPicPr>
            <a:picLocks noChangeAspect="1"/>
          </p:cNvPicPr>
          <p:nvPr/>
        </p:nvPicPr>
        <p:blipFill rotWithShape="1">
          <a:blip r:embed="rId4">
            <a:grayscl/>
            <a:extLst>
              <a:ext uri="{BEBA8EAE-BF5A-486C-A8C5-ECC9F3942E4B}">
                <a14:imgProps xmlns:a14="http://schemas.microsoft.com/office/drawing/2010/main">
                  <a14:imgLayer r:embed="rId5">
                    <a14:imgEffect>
                      <a14:backgroundRemoval t="28811" b="74312" l="29422" r="71011">
                        <a14:foregroundMark x1="35596" y1="33464" x2="31396" y2="43750"/>
                        <a14:foregroundMark x1="31396" y1="43750" x2="33105" y2="54883"/>
                        <a14:foregroundMark x1="33105" y1="54883" x2="39844" y2="45898"/>
                        <a14:foregroundMark x1="39844" y1="45898" x2="36377" y2="46680"/>
                        <a14:foregroundMark x1="36475" y1="57617" x2="41846" y2="44010"/>
                        <a14:foregroundMark x1="41846" y1="44010" x2="41797" y2="52279"/>
                        <a14:foregroundMark x1="50049" y1="60417" x2="59424" y2="63802"/>
                        <a14:foregroundMark x1="59424" y1="63802" x2="55908" y2="52279"/>
                        <a14:foregroundMark x1="55908" y1="52279" x2="52441" y2="63737"/>
                        <a14:foregroundMark x1="52441" y1="63737" x2="52686" y2="64258"/>
                        <a14:foregroundMark x1="59521" y1="65885" x2="51514" y2="72461"/>
                        <a14:foregroundMark x1="51514" y1="72461" x2="44629" y2="62826"/>
                        <a14:foregroundMark x1="44629" y1="62826" x2="49414" y2="62760"/>
                        <a14:foregroundMark x1="36719" y1="60417" x2="30957" y2="52148"/>
                        <a14:foregroundMark x1="30957" y1="52148" x2="31006" y2="52148"/>
                      </a14:backgroundRemoval>
                    </a14:imgEffect>
                  </a14:imgLayer>
                </a14:imgProps>
              </a:ext>
            </a:extLst>
          </a:blip>
          <a:srcRect l="27715" t="23113" r="30318" b="20754"/>
          <a:stretch/>
        </p:blipFill>
        <p:spPr>
          <a:xfrm rot="3141127">
            <a:off x="150025" y="1595029"/>
            <a:ext cx="1869302" cy="1833971"/>
          </a:xfrm>
          <a:prstGeom prst="ellipse">
            <a:avLst/>
          </a:prstGeom>
          <a:ln w="9525" cap="rnd">
            <a:solidFill>
              <a:schemeClr val="tx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92AC5E2C-7140-3554-DE36-F82E970E9DD4}"/>
              </a:ext>
            </a:extLst>
          </p:cNvPr>
          <p:cNvSpPr txBox="1"/>
          <p:nvPr/>
        </p:nvSpPr>
        <p:spPr>
          <a:xfrm>
            <a:off x="0" y="-34516"/>
            <a:ext cx="12192000" cy="58576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3200" dirty="0" err="1">
                <a:solidFill>
                  <a:srgbClr val="1A63A0"/>
                </a:solidFill>
                <a:effectLst>
                  <a:outerShdw blurRad="50800" dist="38100" dir="2700000" algn="tl" rotWithShape="0">
                    <a:prstClr val="black">
                      <a:alpha val="40000"/>
                    </a:prstClr>
                  </a:outerShdw>
                </a:effectLst>
                <a:latin typeface="Roboto" panose="02000000000000000000" pitchFamily="2" charset="0"/>
              </a:rPr>
              <a:t>Presolar</a:t>
            </a:r>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 grains as probes of nucleosynthesis in </a:t>
            </a:r>
            <a:r>
              <a:rPr lang="en-US" sz="3200" dirty="0" err="1">
                <a:solidFill>
                  <a:srgbClr val="1A63A0"/>
                </a:solidFill>
                <a:effectLst>
                  <a:outerShdw blurRad="50800" dist="38100" dir="2700000" algn="tl" rotWithShape="0">
                    <a:prstClr val="black">
                      <a:alpha val="40000"/>
                    </a:prstClr>
                  </a:outerShdw>
                </a:effectLst>
                <a:latin typeface="Roboto" panose="02000000000000000000" pitchFamily="2" charset="0"/>
              </a:rPr>
              <a:t>CCSNe</a:t>
            </a:r>
            <a:r>
              <a:rPr lang="en-US" sz="3200" dirty="0">
                <a:solidFill>
                  <a:srgbClr val="1A63A0"/>
                </a:solidFill>
                <a:effectLst>
                  <a:outerShdw blurRad="50800" dist="38100" dir="2700000" algn="tl" rotWithShape="0">
                    <a:prstClr val="black">
                      <a:alpha val="40000"/>
                    </a:prstClr>
                  </a:outerShdw>
                </a:effectLst>
                <a:latin typeface="Roboto" panose="02000000000000000000" pitchFamily="2" charset="0"/>
              </a:rPr>
              <a:t> and AGB Stars</a:t>
            </a:r>
            <a:endParaRPr lang="en-GB" sz="32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9" name="Picture 8"/>
          <p:cNvPicPr>
            <a:picLocks noChangeAspect="1"/>
          </p:cNvPicPr>
          <p:nvPr/>
        </p:nvPicPr>
        <p:blipFill>
          <a:blip r:embed="rId6"/>
          <a:stretch>
            <a:fillRect/>
          </a:stretch>
        </p:blipFill>
        <p:spPr>
          <a:xfrm>
            <a:off x="2239624" y="679769"/>
            <a:ext cx="2013219" cy="2266631"/>
          </a:xfrm>
          <a:prstGeom prst="rect">
            <a:avLst/>
          </a:prstGeom>
        </p:spPr>
      </p:pic>
      <p:graphicFrame>
        <p:nvGraphicFramePr>
          <p:cNvPr id="19" name="Table 18"/>
          <p:cNvGraphicFramePr>
            <a:graphicFrameLocks noGrp="1"/>
          </p:cNvGraphicFramePr>
          <p:nvPr/>
        </p:nvGraphicFramePr>
        <p:xfrm>
          <a:off x="0" y="6495576"/>
          <a:ext cx="12192000" cy="548640"/>
        </p:xfrm>
        <a:graphic>
          <a:graphicData uri="http://schemas.openxmlformats.org/drawingml/2006/table">
            <a:tbl>
              <a:tblPr/>
              <a:tblGrid>
                <a:gridCol w="12192000">
                  <a:extLst>
                    <a:ext uri="{9D8B030D-6E8A-4147-A177-3AD203B41FA5}">
                      <a16:colId xmlns:a16="http://schemas.microsoft.com/office/drawing/2014/main" val="998012696"/>
                    </a:ext>
                  </a:extLst>
                </a:gridCol>
              </a:tblGrid>
              <a:tr h="0">
                <a:tc>
                  <a:txBody>
                    <a:bodyPr/>
                    <a:lstStyle/>
                    <a:p>
                      <a:pPr fontAlgn="t"/>
                      <a:r>
                        <a:rPr lang="en-US" sz="1200" b="1" i="0" dirty="0">
                          <a:effectLst/>
                          <a:latin typeface="Segoe UI" panose="020B0502040204020203" pitchFamily="34" charset="0"/>
                        </a:rPr>
                        <a:t>Nan Liu</a:t>
                      </a:r>
                      <a:r>
                        <a:rPr lang="en-US" sz="1200" b="0" i="0" dirty="0">
                          <a:effectLst/>
                          <a:latin typeface="Segoe UI" panose="020B0502040204020203" pitchFamily="34" charset="0"/>
                        </a:rPr>
                        <a:t> (2024). </a:t>
                      </a:r>
                      <a:r>
                        <a:rPr lang="en-US" sz="1200" b="0" i="1" dirty="0" err="1">
                          <a:effectLst/>
                          <a:latin typeface="Segoe UI" panose="020B0502040204020203" pitchFamily="34" charset="0"/>
                        </a:rPr>
                        <a:t>Presolar</a:t>
                      </a:r>
                      <a:r>
                        <a:rPr lang="en-US" sz="1200" b="0" i="1" dirty="0">
                          <a:effectLst/>
                          <a:latin typeface="Segoe UI" panose="020B0502040204020203" pitchFamily="34" charset="0"/>
                        </a:rPr>
                        <a:t> Grains.</a:t>
                      </a:r>
                      <a:r>
                        <a:rPr lang="en-US" sz="1200" b="0" i="0" dirty="0">
                          <a:effectLst/>
                          <a:latin typeface="Segoe UI" panose="020B0502040204020203" pitchFamily="34" charset="0"/>
                        </a:rPr>
                        <a:t> In: A. D. Anbar &amp; D. Weis (eds.), </a:t>
                      </a:r>
                      <a:r>
                        <a:rPr lang="en-US" sz="1200" b="1" i="0" dirty="0">
                          <a:effectLst/>
                          <a:latin typeface="Segoe UI" panose="020B0502040204020203" pitchFamily="34" charset="0"/>
                        </a:rPr>
                        <a:t>Treatise on Geochemistry, 3rd Edition</a:t>
                      </a:r>
                      <a:r>
                        <a:rPr lang="en-US" sz="1200" b="0" i="0" dirty="0">
                          <a:effectLst/>
                          <a:latin typeface="Segoe UI" panose="020B0502040204020203" pitchFamily="34" charset="0"/>
                        </a:rPr>
                        <a:t>, Elsevier. https://doi.org/10.1016/B978-0-323-99762-1.00129-7</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69258009"/>
                  </a:ext>
                </a:extLst>
              </a:tr>
              <a:tr h="0">
                <a:tc>
                  <a:txBody>
                    <a:bodyPr/>
                    <a:lstStyle/>
                    <a:p>
                      <a:endParaRPr lang="es-ES" sz="1200"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643514324"/>
                  </a:ext>
                </a:extLst>
              </a:tr>
            </a:tbl>
          </a:graphicData>
        </a:graphic>
      </p:graphicFrame>
      <p:cxnSp>
        <p:nvCxnSpPr>
          <p:cNvPr id="21" name="Straight Connector 20"/>
          <p:cNvCxnSpPr/>
          <p:nvPr/>
        </p:nvCxnSpPr>
        <p:spPr>
          <a:xfrm flipV="1">
            <a:off x="877455" y="1366984"/>
            <a:ext cx="1985818" cy="2124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V="1">
            <a:off x="1893455" y="1366984"/>
            <a:ext cx="969818" cy="161464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1" name="Table 30"/>
          <p:cNvGraphicFramePr>
            <a:graphicFrameLocks noGrp="1"/>
          </p:cNvGraphicFramePr>
          <p:nvPr/>
        </p:nvGraphicFramePr>
        <p:xfrm>
          <a:off x="4383416" y="543753"/>
          <a:ext cx="7738541" cy="5852808"/>
        </p:xfrm>
        <a:graphic>
          <a:graphicData uri="http://schemas.openxmlformats.org/drawingml/2006/table">
            <a:tbl>
              <a:tblPr/>
              <a:tblGrid>
                <a:gridCol w="1226179">
                  <a:extLst>
                    <a:ext uri="{9D8B030D-6E8A-4147-A177-3AD203B41FA5}">
                      <a16:colId xmlns:a16="http://schemas.microsoft.com/office/drawing/2014/main" val="636452803"/>
                    </a:ext>
                  </a:extLst>
                </a:gridCol>
                <a:gridCol w="948093">
                  <a:extLst>
                    <a:ext uri="{9D8B030D-6E8A-4147-A177-3AD203B41FA5}">
                      <a16:colId xmlns:a16="http://schemas.microsoft.com/office/drawing/2014/main" val="3183159353"/>
                    </a:ext>
                  </a:extLst>
                </a:gridCol>
                <a:gridCol w="2468852">
                  <a:extLst>
                    <a:ext uri="{9D8B030D-6E8A-4147-A177-3AD203B41FA5}">
                      <a16:colId xmlns:a16="http://schemas.microsoft.com/office/drawing/2014/main" val="1820679984"/>
                    </a:ext>
                  </a:extLst>
                </a:gridCol>
                <a:gridCol w="2045760">
                  <a:extLst>
                    <a:ext uri="{9D8B030D-6E8A-4147-A177-3AD203B41FA5}">
                      <a16:colId xmlns:a16="http://schemas.microsoft.com/office/drawing/2014/main" val="2049536307"/>
                    </a:ext>
                  </a:extLst>
                </a:gridCol>
                <a:gridCol w="1049657">
                  <a:extLst>
                    <a:ext uri="{9D8B030D-6E8A-4147-A177-3AD203B41FA5}">
                      <a16:colId xmlns:a16="http://schemas.microsoft.com/office/drawing/2014/main" val="2701705987"/>
                    </a:ext>
                  </a:extLst>
                </a:gridCol>
              </a:tblGrid>
              <a:tr h="189838">
                <a:tc>
                  <a:txBody>
                    <a:bodyPr/>
                    <a:lstStyle/>
                    <a:p>
                      <a:r>
                        <a:rPr lang="es-ES" sz="900" b="1">
                          <a:effectLst/>
                        </a:rPr>
                        <a:t>Subtype / Group</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b="1">
                          <a:effectLst/>
                        </a:rPr>
                        <a:t>Mineral Phase</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b="1">
                          <a:effectLst/>
                        </a:rPr>
                        <a:t>Diagnostic Isotopic Signatures (typical)</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b="1">
                          <a:effectLst/>
                        </a:rPr>
                        <a:t>Stellar Origin(s)</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b="1">
                          <a:effectLst/>
                        </a:rPr>
                        <a:t>Typical Abundance (ppm)</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273098200"/>
                  </a:ext>
                </a:extLst>
              </a:tr>
              <a:tr h="426737">
                <a:tc>
                  <a:txBody>
                    <a:bodyPr/>
                    <a:lstStyle/>
                    <a:p>
                      <a:r>
                        <a:rPr lang="es-ES" sz="900" b="1">
                          <a:effectLst/>
                        </a:rPr>
                        <a:t>MS (Mainstream)</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¹²C/¹³C ~30–100; ¹⁴N/¹⁵N ≫ solar (~2000 intrinsic); modest ³⁰Si excess; s-process heavy elements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Low-mass C-rich AGB stars (~1.5–4 M☉; near-solar to super-solar Z)</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~25 (≈85–90% of SiC ≈30 ppm)</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080299573"/>
                  </a:ext>
                </a:extLst>
              </a:tr>
              <a:tr h="189838">
                <a:tc>
                  <a:txBody>
                    <a:bodyPr/>
                    <a:lstStyle/>
                    <a:p>
                      <a:r>
                        <a:rPr lang="es-ES" sz="900" b="1">
                          <a:effectLst/>
                        </a:rPr>
                        <a:t>Y</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¹²C/¹³C ≥100; enhanced ³⁰Si; ⁵⁰Ti excesses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Lower-metallicity AGB stars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~0.3–1.5</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713366978"/>
                  </a:ext>
                </a:extLst>
              </a:tr>
              <a:tr h="189838">
                <a:tc>
                  <a:txBody>
                    <a:bodyPr/>
                    <a:lstStyle/>
                    <a:p>
                      <a:r>
                        <a:rPr lang="es-ES" sz="900" b="1">
                          <a:effectLst/>
                        </a:rPr>
                        <a:t>Z</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Lower ²⁹Si/²⁸Si, higher ³⁰Si/²⁸Si; ⁵⁰Ti excesses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Lower-metallicity AGB stars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~0.3–1.5</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090493339"/>
                  </a:ext>
                </a:extLst>
              </a:tr>
              <a:tr h="268804">
                <a:tc>
                  <a:txBody>
                    <a:bodyPr/>
                    <a:lstStyle/>
                    <a:p>
                      <a:r>
                        <a:rPr lang="es-ES" sz="900" b="1">
                          <a:effectLst/>
                        </a:rPr>
                        <a:t>AB (overall)</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Very ¹³C-rich; ¹⁴N/¹⁵N variable; AB2 weak/absent s-process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J-type C stars (AB2); CCSNe or novae (AB1)</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~1.5</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977915626"/>
                  </a:ext>
                </a:extLst>
              </a:tr>
              <a:tr h="268804">
                <a:tc>
                  <a:txBody>
                    <a:bodyPr/>
                    <a:lstStyle/>
                    <a:p>
                      <a:r>
                        <a:rPr lang="es-ES" sz="900" b="1">
                          <a:effectLst/>
                        </a:rPr>
                        <a:t>X</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Large ²⁸Si excess; initial ⁴⁴Ti, ²⁶Al; neutron-burst heavy elements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CCSNe (Type II)</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~0.3–0.6</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63669540"/>
                  </a:ext>
                </a:extLst>
              </a:tr>
              <a:tr h="268804">
                <a:tc>
                  <a:txBody>
                    <a:bodyPr/>
                    <a:lstStyle/>
                    <a:p>
                      <a:r>
                        <a:rPr lang="es-ES" sz="900" b="1">
                          <a:effectLst/>
                        </a:rPr>
                        <a:t>C</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Large ²⁹Si &amp; ³⁰Si excess; ³²S from ³²Si decay; sometimes ⁴⁴Ti</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CCSNe (He/C zone; neutron burst)</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≲0.03</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95273671"/>
                  </a:ext>
                </a:extLst>
              </a:tr>
              <a:tr h="268804">
                <a:tc>
                  <a:txBody>
                    <a:bodyPr/>
                    <a:lstStyle/>
                    <a:p>
                      <a:r>
                        <a:rPr lang="es-ES" sz="900" b="1">
                          <a:effectLst/>
                        </a:rPr>
                        <a:t>D</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Very ¹⁵N-rich; high ²⁶Al/²⁷Al; distinctive Ca–Ti patterns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CCSNe (explosive H-burning)</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≲0.03</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572988405"/>
                  </a:ext>
                </a:extLst>
              </a:tr>
              <a:tr h="268804">
                <a:tc>
                  <a:txBody>
                    <a:bodyPr/>
                    <a:lstStyle/>
                    <a:p>
                      <a:r>
                        <a:rPr lang="es-ES" sz="900" b="1">
                          <a:effectLst/>
                        </a:rPr>
                        <a:t>Putative nova (SiC)</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¹²C/¹³C ≤10; ¹⁴N/¹⁵N ≤200; high ²⁶Al/²⁷Al; Z-like Si</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Some CO novae; many mimic CCSNe H-burning</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≲0.03</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276641234"/>
                  </a:ext>
                </a:extLst>
              </a:tr>
              <a:tr h="268804">
                <a:tc>
                  <a:txBody>
                    <a:bodyPr/>
                    <a:lstStyle/>
                    <a:p>
                      <a:r>
                        <a:rPr lang="es-ES" sz="900" b="1">
                          <a:effectLst/>
                        </a:rPr>
                        <a:t>Graphite (high-density)</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s-process Kr; many grains with high ¹²C/¹³C; TiC, ZrC subgrains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AGB stars (dominant)</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~10 (total graphite)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2562198"/>
                  </a:ext>
                </a:extLst>
              </a:tr>
              <a:tr h="189838">
                <a:tc>
                  <a:txBody>
                    <a:bodyPr/>
                    <a:lstStyle/>
                    <a:p>
                      <a:r>
                        <a:rPr lang="es-ES" sz="900" b="1">
                          <a:effectLst/>
                        </a:rPr>
                        <a:t>Graphite (low-density)</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Wider isotopic range; frequent ⁴⁴Ti, ²⁶Al</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Higher CCSN fraction</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dirty="0">
                          <a:effectLst/>
                        </a:rPr>
                        <a:t>(</a:t>
                      </a:r>
                      <a:r>
                        <a:rPr lang="es-ES" sz="900" dirty="0" err="1">
                          <a:effectLst/>
                        </a:rPr>
                        <a:t>included</a:t>
                      </a:r>
                      <a:r>
                        <a:rPr lang="es-ES" sz="900" dirty="0">
                          <a:effectLst/>
                        </a:rPr>
                        <a:t> in ~10)</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659144521"/>
                  </a:ext>
                </a:extLst>
              </a:tr>
              <a:tr h="189838">
                <a:tc>
                  <a:txBody>
                    <a:bodyPr/>
                    <a:lstStyle/>
                    <a:p>
                      <a:r>
                        <a:rPr lang="es-ES" sz="900" b="1">
                          <a:effectLst/>
                        </a:rPr>
                        <a:t>Si₃N₄</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Si₃N₄</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X-like Si isotopes (²⁸Si-rich), CCSN indicators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CCSNe (confirmed)</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≪1</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66979707"/>
                  </a:ext>
                </a:extLst>
              </a:tr>
              <a:tr h="268804">
                <a:tc>
                  <a:txBody>
                    <a:bodyPr/>
                    <a:lstStyle/>
                    <a:p>
                      <a:r>
                        <a:rPr lang="es-ES" sz="900" b="1">
                          <a:effectLst/>
                        </a:rPr>
                        <a:t>Silicates (Group 1)</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Olivine/pyroxene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¹⁷O excess; modest ¹⁸O; Mg from GCE + ²⁶Al decay</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AGB (low-mass; some intermediate-mass)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~150–160</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536803028"/>
                  </a:ext>
                </a:extLst>
              </a:tr>
              <a:tr h="268804">
                <a:tc>
                  <a:txBody>
                    <a:bodyPr/>
                    <a:lstStyle/>
                    <a:p>
                      <a:r>
                        <a:rPr lang="es-ES" sz="900" b="1">
                          <a:effectLst/>
                        </a:rPr>
                        <a:t>Silicates (Group 2)</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Olivine/pyroxene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Strong ¹⁸O depletion; deep mixing; variable ²⁶Al</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AGB (low-mass w/ extra mixing) or intermediate-mass AGB</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~25–30</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585773161"/>
                  </a:ext>
                </a:extLst>
              </a:tr>
              <a:tr h="189838">
                <a:tc>
                  <a:txBody>
                    <a:bodyPr/>
                    <a:lstStyle/>
                    <a:p>
                      <a:r>
                        <a:rPr lang="es-ES" sz="900" b="1">
                          <a:effectLst/>
                        </a:rPr>
                        <a:t>Silicates (Group 3)</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Olivine/pyroxene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¹⁶O-rich; low Z and/or CCSN mixing</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Mostly low-Z AGB; minor CCSN</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~4</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05694977"/>
                  </a:ext>
                </a:extLst>
              </a:tr>
              <a:tr h="268804">
                <a:tc>
                  <a:txBody>
                    <a:bodyPr/>
                    <a:lstStyle/>
                    <a:p>
                      <a:r>
                        <a:rPr lang="es-ES" sz="900" b="1">
                          <a:effectLst/>
                        </a:rPr>
                        <a:t>Silicates (Group 4)</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Olivine/pyroxene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¹⁸O-rich; CCSN He/C zone signatures; some ²⁶Al</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CCSNe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~14</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591940053"/>
                  </a:ext>
                </a:extLst>
              </a:tr>
              <a:tr h="189838">
                <a:tc>
                  <a:txBody>
                    <a:bodyPr/>
                    <a:lstStyle/>
                    <a:p>
                      <a:r>
                        <a:rPr lang="es-ES" sz="900" b="1">
                          <a:effectLst/>
                        </a:rPr>
                        <a:t>Oxides (Group 1)</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Spinel/corundum</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As Group 1 silicates; ¹⁷O excess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AGB (low-mass; some intermediate-mass)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~7.6</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91857648"/>
                  </a:ext>
                </a:extLst>
              </a:tr>
              <a:tr h="268804">
                <a:tc>
                  <a:txBody>
                    <a:bodyPr/>
                    <a:lstStyle/>
                    <a:p>
                      <a:r>
                        <a:rPr lang="es-ES" sz="900" b="1">
                          <a:effectLst/>
                        </a:rPr>
                        <a:t>Oxides (Group 2)</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Spinel/corundum</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dirty="0">
                          <a:effectLst/>
                        </a:rPr>
                        <a:t>¹⁸O-depleted; </a:t>
                      </a:r>
                      <a:r>
                        <a:rPr lang="es-ES" sz="900" dirty="0" err="1">
                          <a:effectLst/>
                        </a:rPr>
                        <a:t>deep</a:t>
                      </a:r>
                      <a:r>
                        <a:rPr lang="es-ES" sz="900" dirty="0">
                          <a:effectLst/>
                        </a:rPr>
                        <a:t> </a:t>
                      </a:r>
                      <a:r>
                        <a:rPr lang="es-ES" sz="900" dirty="0" err="1">
                          <a:effectLst/>
                        </a:rPr>
                        <a:t>mixing</a:t>
                      </a:r>
                      <a:endParaRPr lang="es-ES" sz="900" dirty="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dirty="0">
                          <a:effectLst/>
                        </a:rPr>
                        <a:t>AGB (low-mass w/ extra mixing) or intermediate-mass AGB</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~1.3</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125035794"/>
                  </a:ext>
                </a:extLst>
              </a:tr>
              <a:tr h="189838">
                <a:tc>
                  <a:txBody>
                    <a:bodyPr/>
                    <a:lstStyle/>
                    <a:p>
                      <a:r>
                        <a:rPr lang="es-ES" sz="900" b="1">
                          <a:effectLst/>
                        </a:rPr>
                        <a:t>Oxides (Group 3)</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Spinel/corundum</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¹⁶O-rich; low Z and/or CCSN</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n-US" sz="900">
                          <a:effectLst/>
                        </a:rPr>
                        <a:t>Mostly low-Z AGB; minor CCSN</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~0.2</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063065964"/>
                  </a:ext>
                </a:extLst>
              </a:tr>
              <a:tr h="189838">
                <a:tc>
                  <a:txBody>
                    <a:bodyPr/>
                    <a:lstStyle/>
                    <a:p>
                      <a:r>
                        <a:rPr lang="es-ES" sz="900" b="1">
                          <a:effectLst/>
                        </a:rPr>
                        <a:t>Oxides (Group 4)</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dirty="0" err="1">
                          <a:effectLst/>
                        </a:rPr>
                        <a:t>Spinel</a:t>
                      </a:r>
                      <a:r>
                        <a:rPr lang="es-ES" sz="900" dirty="0">
                          <a:effectLst/>
                        </a:rPr>
                        <a:t>/</a:t>
                      </a:r>
                      <a:r>
                        <a:rPr lang="es-ES" sz="900" dirty="0" err="1">
                          <a:effectLst/>
                        </a:rPr>
                        <a:t>corundum</a:t>
                      </a:r>
                      <a:endParaRPr lang="es-ES" sz="900" dirty="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¹⁸O-rich; CCSN indicators</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CCSNe</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~0.7</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294825078"/>
                  </a:ext>
                </a:extLst>
              </a:tr>
              <a:tr h="268804">
                <a:tc>
                  <a:txBody>
                    <a:bodyPr/>
                    <a:lstStyle/>
                    <a:p>
                      <a:r>
                        <a:rPr lang="es-ES" sz="900" b="1">
                          <a:effectLst/>
                        </a:rPr>
                        <a:t>Nanodiamond</a:t>
                      </a:r>
                      <a:endParaRPr lang="es-ES" sz="900">
                        <a:effectLst/>
                      </a:endParaRP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Diamond</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pt-BR" sz="900">
                          <a:effectLst/>
                        </a:rPr>
                        <a:t>Noble gas HL (Xe, Te) anomalies; bulk C, N ~solar</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a:effectLst/>
                        </a:rPr>
                        <a:t>Ambiguous (CCSNe implantation vs ISM processing)</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r>
                        <a:rPr lang="es-ES" sz="900" dirty="0">
                          <a:effectLst/>
                        </a:rPr>
                        <a:t>~1400</a:t>
                      </a:r>
                    </a:p>
                  </a:txBody>
                  <a:tcPr marL="30789" marR="30789" marT="15394" marB="1539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7907989"/>
                  </a:ext>
                </a:extLst>
              </a:tr>
            </a:tbl>
          </a:graphicData>
        </a:graphic>
      </p:graphicFrame>
      <p:cxnSp>
        <p:nvCxnSpPr>
          <p:cNvPr id="39" name="Straight Connector 38">
            <a:extLst>
              <a:ext uri="{FF2B5EF4-FFF2-40B4-BE49-F238E27FC236}">
                <a16:creationId xmlns:a16="http://schemas.microsoft.com/office/drawing/2014/main" id="{936A7C51-B736-51B1-7A0A-8B131B77ADAC}"/>
              </a:ext>
            </a:extLst>
          </p:cNvPr>
          <p:cNvCxnSpPr>
            <a:cxnSpLocks/>
          </p:cNvCxnSpPr>
          <p:nvPr/>
        </p:nvCxnSpPr>
        <p:spPr>
          <a:xfrm>
            <a:off x="300598" y="3392785"/>
            <a:ext cx="612443" cy="0"/>
          </a:xfrm>
          <a:prstGeom prst="line">
            <a:avLst/>
          </a:prstGeom>
          <a:noFill/>
          <a:ln w="28575" cap="flat" cmpd="sng" algn="ctr">
            <a:solidFill>
              <a:srgbClr val="FF0000"/>
            </a:solidFill>
            <a:prstDash val="solid"/>
            <a:miter lim="800000"/>
          </a:ln>
          <a:effectLst/>
        </p:spPr>
      </p:cxnSp>
      <p:sp>
        <p:nvSpPr>
          <p:cNvPr id="40" name="Rectangle 39">
            <a:extLst>
              <a:ext uri="{FF2B5EF4-FFF2-40B4-BE49-F238E27FC236}">
                <a16:creationId xmlns:a16="http://schemas.microsoft.com/office/drawing/2014/main" id="{4464B67D-BF82-AD16-9873-6CC53687CE83}"/>
              </a:ext>
            </a:extLst>
          </p:cNvPr>
          <p:cNvSpPr/>
          <p:nvPr/>
        </p:nvSpPr>
        <p:spPr>
          <a:xfrm>
            <a:off x="300598" y="3081699"/>
            <a:ext cx="587020" cy="307777"/>
          </a:xfrm>
          <a:prstGeom prst="rect">
            <a:avLst/>
          </a:prstGeom>
        </p:spPr>
        <p:txBody>
          <a:bodyPr wrap="none">
            <a:spAutoFit/>
          </a:bodyPr>
          <a:lstStyle/>
          <a:p>
            <a:r>
              <a:rPr lang="en-US" sz="1400" dirty="0">
                <a:solidFill>
                  <a:srgbClr val="FF0000"/>
                </a:solidFill>
                <a:latin typeface="Arial" panose="020B0604020202020204" pitchFamily="34" charset="0"/>
                <a:cs typeface="Arial" panose="020B0604020202020204" pitchFamily="34" charset="0"/>
              </a:rPr>
              <a:t>1 </a:t>
            </a:r>
            <a:r>
              <a:rPr lang="el-GR" sz="1400" dirty="0">
                <a:solidFill>
                  <a:srgbClr val="FF0000"/>
                </a:solidFill>
                <a:latin typeface="Arial" panose="020B0604020202020204" pitchFamily="34" charset="0"/>
                <a:cs typeface="Arial" panose="020B0604020202020204" pitchFamily="34" charset="0"/>
              </a:rPr>
              <a:t>μ</a:t>
            </a:r>
            <a:r>
              <a:rPr lang="en-US" sz="1400" dirty="0">
                <a:solidFill>
                  <a:srgbClr val="FF0000"/>
                </a:solidFill>
                <a:latin typeface="Arial" panose="020B0604020202020204" pitchFamily="34" charset="0"/>
                <a:cs typeface="Arial" panose="020B0604020202020204" pitchFamily="34" charset="0"/>
              </a:rPr>
              <a:t>m</a:t>
            </a:r>
          </a:p>
        </p:txBody>
      </p:sp>
      <p:sp>
        <p:nvSpPr>
          <p:cNvPr id="41" name="Rectangle 40">
            <a:extLst>
              <a:ext uri="{FF2B5EF4-FFF2-40B4-BE49-F238E27FC236}">
                <a16:creationId xmlns:a16="http://schemas.microsoft.com/office/drawing/2014/main" id="{99155764-19FB-D6AA-B3EC-DBFFC0784B98}"/>
              </a:ext>
            </a:extLst>
          </p:cNvPr>
          <p:cNvSpPr/>
          <p:nvPr/>
        </p:nvSpPr>
        <p:spPr>
          <a:xfrm>
            <a:off x="189954" y="3787460"/>
            <a:ext cx="821059" cy="307777"/>
          </a:xfrm>
          <a:prstGeom prst="rect">
            <a:avLst/>
          </a:prstGeom>
        </p:spPr>
        <p:txBody>
          <a:bodyPr wrap="none">
            <a:spAutoFit/>
          </a:bodyPr>
          <a:lstStyle/>
          <a:p>
            <a:r>
              <a:rPr lang="en-US" sz="1400" dirty="0">
                <a:solidFill>
                  <a:srgbClr val="FF0000"/>
                </a:solidFill>
                <a:latin typeface="Arial" panose="020B0604020202020204" pitchFamily="34" charset="0"/>
                <a:cs typeface="Arial" panose="020B0604020202020204" pitchFamily="34" charset="0"/>
              </a:rPr>
              <a:t>1</a:t>
            </a:r>
            <a:r>
              <a:rPr lang="en-US" altLang="zh-CN" sz="1400" dirty="0">
                <a:solidFill>
                  <a:srgbClr val="FF0000"/>
                </a:solidFill>
                <a:latin typeface="Arial" panose="020B0604020202020204" pitchFamily="34" charset="0"/>
                <a:cs typeface="Arial" panose="020B0604020202020204" pitchFamily="34" charset="0"/>
              </a:rPr>
              <a:t>0</a:t>
            </a:r>
            <a:r>
              <a:rPr lang="en-US" altLang="zh-CN" sz="1400" baseline="30000" dirty="0">
                <a:solidFill>
                  <a:srgbClr val="FF0000"/>
                </a:solidFill>
                <a:latin typeface="Arial" panose="020B0604020202020204" pitchFamily="34" charset="0"/>
                <a:cs typeface="Arial" panose="020B0604020202020204" pitchFamily="34" charset="0"/>
              </a:rPr>
              <a:t>22</a:t>
            </a:r>
            <a:r>
              <a:rPr lang="en-US" sz="1400" dirty="0">
                <a:solidFill>
                  <a:srgbClr val="FF0000"/>
                </a:solidFill>
                <a:latin typeface="Arial" panose="020B0604020202020204" pitchFamily="34" charset="0"/>
                <a:cs typeface="Arial" panose="020B0604020202020204" pitchFamily="34" charset="0"/>
              </a:rPr>
              <a:t> </a:t>
            </a:r>
            <a:r>
              <a:rPr lang="el-GR" sz="1400" dirty="0">
                <a:solidFill>
                  <a:srgbClr val="FF0000"/>
                </a:solidFill>
                <a:latin typeface="Arial" panose="020B0604020202020204" pitchFamily="34" charset="0"/>
                <a:cs typeface="Arial" panose="020B0604020202020204" pitchFamily="34" charset="0"/>
              </a:rPr>
              <a:t>μ</a:t>
            </a:r>
            <a:r>
              <a:rPr lang="en-US" sz="1400" dirty="0">
                <a:solidFill>
                  <a:srgbClr val="FF0000"/>
                </a:solidFill>
                <a:latin typeface="Arial" panose="020B0604020202020204" pitchFamily="34" charset="0"/>
                <a:cs typeface="Arial" panose="020B0604020202020204" pitchFamily="34" charset="0"/>
              </a:rPr>
              <a:t>m</a:t>
            </a:r>
          </a:p>
        </p:txBody>
      </p:sp>
      <p:cxnSp>
        <p:nvCxnSpPr>
          <p:cNvPr id="42" name="Straight Connector 41">
            <a:extLst>
              <a:ext uri="{FF2B5EF4-FFF2-40B4-BE49-F238E27FC236}">
                <a16:creationId xmlns:a16="http://schemas.microsoft.com/office/drawing/2014/main" id="{936A7C51-B736-51B1-7A0A-8B131B77ADAC}"/>
              </a:ext>
            </a:extLst>
          </p:cNvPr>
          <p:cNvCxnSpPr>
            <a:cxnSpLocks/>
          </p:cNvCxnSpPr>
          <p:nvPr/>
        </p:nvCxnSpPr>
        <p:spPr>
          <a:xfrm>
            <a:off x="300598" y="3776645"/>
            <a:ext cx="612443" cy="0"/>
          </a:xfrm>
          <a:prstGeom prst="line">
            <a:avLst/>
          </a:prstGeom>
          <a:noFill/>
          <a:ln w="28575" cap="flat" cmpd="sng" algn="ctr">
            <a:solidFill>
              <a:srgbClr val="FF0000"/>
            </a:solidFill>
            <a:prstDash val="solid"/>
            <a:miter lim="800000"/>
          </a:ln>
          <a:effectLst/>
        </p:spPr>
      </p:cxnSp>
      <p:pic>
        <p:nvPicPr>
          <p:cNvPr id="43" name="Picture 42"/>
          <p:cNvPicPr>
            <a:picLocks noChangeAspect="1"/>
          </p:cNvPicPr>
          <p:nvPr/>
        </p:nvPicPr>
        <p:blipFill rotWithShape="1">
          <a:blip r:embed="rId7"/>
          <a:srcRect l="80614" t="12659" r="1717" b="8905"/>
          <a:stretch/>
        </p:blipFill>
        <p:spPr>
          <a:xfrm>
            <a:off x="4910098" y="4087072"/>
            <a:ext cx="695101" cy="946950"/>
          </a:xfrm>
          <a:prstGeom prst="rect">
            <a:avLst/>
          </a:prstGeom>
        </p:spPr>
      </p:pic>
      <p:pic>
        <p:nvPicPr>
          <p:cNvPr id="44" name="Picture 43"/>
          <p:cNvPicPr>
            <a:picLocks noChangeAspect="1"/>
          </p:cNvPicPr>
          <p:nvPr/>
        </p:nvPicPr>
        <p:blipFill rotWithShape="1">
          <a:blip r:embed="rId7"/>
          <a:srcRect l="61253" t="11871" r="22529" b="8302"/>
          <a:stretch/>
        </p:blipFill>
        <p:spPr>
          <a:xfrm>
            <a:off x="4833508" y="5080201"/>
            <a:ext cx="735108" cy="1110401"/>
          </a:xfrm>
          <a:prstGeom prst="rect">
            <a:avLst/>
          </a:prstGeom>
        </p:spPr>
      </p:pic>
      <p:pic>
        <p:nvPicPr>
          <p:cNvPr id="45" name="Picture 44"/>
          <p:cNvPicPr>
            <a:picLocks noChangeAspect="1"/>
          </p:cNvPicPr>
          <p:nvPr/>
        </p:nvPicPr>
        <p:blipFill rotWithShape="1">
          <a:blip r:embed="rId7"/>
          <a:srcRect l="40781" t="10527" r="42234" b="7978"/>
          <a:stretch/>
        </p:blipFill>
        <p:spPr>
          <a:xfrm>
            <a:off x="3568640" y="3389476"/>
            <a:ext cx="724546" cy="1066793"/>
          </a:xfrm>
          <a:prstGeom prst="rect">
            <a:avLst/>
          </a:prstGeom>
        </p:spPr>
      </p:pic>
      <p:pic>
        <p:nvPicPr>
          <p:cNvPr id="46" name="Picture 45"/>
          <p:cNvPicPr>
            <a:picLocks noChangeAspect="1"/>
          </p:cNvPicPr>
          <p:nvPr/>
        </p:nvPicPr>
        <p:blipFill rotWithShape="1">
          <a:blip r:embed="rId7"/>
          <a:srcRect l="20225" t="10295" r="62448" b="7096"/>
          <a:stretch/>
        </p:blipFill>
        <p:spPr>
          <a:xfrm>
            <a:off x="4833508" y="1928691"/>
            <a:ext cx="658841" cy="963919"/>
          </a:xfrm>
          <a:prstGeom prst="rect">
            <a:avLst/>
          </a:prstGeom>
        </p:spPr>
      </p:pic>
      <p:pic>
        <p:nvPicPr>
          <p:cNvPr id="47" name="Picture 46"/>
          <p:cNvPicPr>
            <a:picLocks noChangeAspect="1"/>
          </p:cNvPicPr>
          <p:nvPr/>
        </p:nvPicPr>
        <p:blipFill rotWithShape="1">
          <a:blip r:embed="rId7"/>
          <a:srcRect l="353" t="8951" r="83686" b="8442"/>
          <a:stretch/>
        </p:blipFill>
        <p:spPr>
          <a:xfrm>
            <a:off x="3504344" y="5080201"/>
            <a:ext cx="828819" cy="1316360"/>
          </a:xfrm>
          <a:prstGeom prst="rect">
            <a:avLst/>
          </a:prstGeom>
        </p:spPr>
      </p:pic>
    </p:spTree>
    <p:extLst>
      <p:ext uri="{BB962C8B-B14F-4D97-AF65-F5344CB8AC3E}">
        <p14:creationId xmlns:p14="http://schemas.microsoft.com/office/powerpoint/2010/main" val="24639976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2AC5E2C-7140-3554-DE36-F82E970E9DD4}"/>
              </a:ext>
            </a:extLst>
          </p:cNvPr>
          <p:cNvSpPr txBox="1"/>
          <p:nvPr/>
        </p:nvSpPr>
        <p:spPr>
          <a:xfrm>
            <a:off x="1524000" y="8530"/>
            <a:ext cx="9006526" cy="46366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The r-process: all elements at once, in just a few seconds!</a:t>
            </a:r>
          </a:p>
          <a:p>
            <a:r>
              <a:rPr lang="en-US" sz="2800" dirty="0">
                <a:solidFill>
                  <a:srgbClr val="1A63A0"/>
                </a:solidFill>
                <a:effectLst>
                  <a:outerShdw blurRad="50800" dist="38100" dir="2700000" algn="tl" rotWithShape="0">
                    <a:prstClr val="black">
                      <a:alpha val="40000"/>
                    </a:prstClr>
                  </a:outerShdw>
                </a:effectLst>
                <a:latin typeface="Roboto" panose="02000000000000000000" pitchFamily="2" charset="0"/>
              </a:rPr>
              <a:t>		</a:t>
            </a:r>
            <a:endParaRPr lang="en-GB" sz="28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6" name="TextBox 5"/>
          <p:cNvSpPr txBox="1"/>
          <p:nvPr/>
        </p:nvSpPr>
        <p:spPr>
          <a:xfrm>
            <a:off x="9096744" y="2895601"/>
            <a:ext cx="1323975" cy="307777"/>
          </a:xfrm>
          <a:prstGeom prst="rect">
            <a:avLst/>
          </a:prstGeom>
          <a:noFill/>
        </p:spPr>
        <p:txBody>
          <a:bodyPr wrap="square" rtlCol="0">
            <a:spAutoFit/>
          </a:bodyPr>
          <a:lstStyle/>
          <a:p>
            <a:r>
              <a:rPr lang="es-ES" dirty="0">
                <a:solidFill>
                  <a:srgbClr val="1A63A0"/>
                </a:solidFill>
              </a:rPr>
              <a:t>Vescovi+2022</a:t>
            </a:r>
          </a:p>
        </p:txBody>
      </p:sp>
      <p:pic>
        <p:nvPicPr>
          <p:cNvPr id="12" name="Picture 11"/>
          <p:cNvPicPr>
            <a:picLocks noChangeAspect="1"/>
          </p:cNvPicPr>
          <p:nvPr/>
        </p:nvPicPr>
        <p:blipFill>
          <a:blip r:embed="rId3"/>
          <a:stretch>
            <a:fillRect/>
          </a:stretch>
        </p:blipFill>
        <p:spPr>
          <a:xfrm>
            <a:off x="7178556" y="1209676"/>
            <a:ext cx="3242163" cy="1685925"/>
          </a:xfrm>
          <a:prstGeom prst="rect">
            <a:avLst/>
          </a:prstGeom>
        </p:spPr>
      </p:pic>
      <p:sp>
        <p:nvSpPr>
          <p:cNvPr id="13" name="TextBox 12"/>
          <p:cNvSpPr txBox="1"/>
          <p:nvPr/>
        </p:nvSpPr>
        <p:spPr>
          <a:xfrm>
            <a:off x="7387167" y="1277484"/>
            <a:ext cx="2486025" cy="307777"/>
          </a:xfrm>
          <a:prstGeom prst="rect">
            <a:avLst/>
          </a:prstGeom>
          <a:noFill/>
        </p:spPr>
        <p:txBody>
          <a:bodyPr wrap="square" rtlCol="0">
            <a:spAutoFit/>
          </a:bodyPr>
          <a:lstStyle/>
          <a:p>
            <a:r>
              <a:rPr lang="es-ES" baseline="30000" dirty="0">
                <a:solidFill>
                  <a:schemeClr val="accent6"/>
                </a:solidFill>
              </a:rPr>
              <a:t>128</a:t>
            </a:r>
            <a:r>
              <a:rPr lang="es-ES" dirty="0">
                <a:solidFill>
                  <a:schemeClr val="accent6"/>
                </a:solidFill>
              </a:rPr>
              <a:t>Sn (59m), </a:t>
            </a:r>
            <a:r>
              <a:rPr lang="es-ES" baseline="30000" dirty="0">
                <a:solidFill>
                  <a:schemeClr val="accent6"/>
                </a:solidFill>
              </a:rPr>
              <a:t>129</a:t>
            </a:r>
            <a:r>
              <a:rPr lang="es-ES" dirty="0">
                <a:solidFill>
                  <a:schemeClr val="accent6"/>
                </a:solidFill>
              </a:rPr>
              <a:t>Sn (2m) </a:t>
            </a:r>
          </a:p>
        </p:txBody>
      </p:sp>
      <p:pic>
        <p:nvPicPr>
          <p:cNvPr id="14" name="Picture 13"/>
          <p:cNvPicPr>
            <a:picLocks noChangeAspect="1"/>
          </p:cNvPicPr>
          <p:nvPr/>
        </p:nvPicPr>
        <p:blipFill rotWithShape="1">
          <a:blip r:embed="rId4"/>
          <a:srcRect t="772"/>
          <a:stretch/>
        </p:blipFill>
        <p:spPr>
          <a:xfrm>
            <a:off x="7087750" y="3374068"/>
            <a:ext cx="3132914" cy="1336355"/>
          </a:xfrm>
          <a:prstGeom prst="rect">
            <a:avLst/>
          </a:prstGeom>
        </p:spPr>
      </p:pic>
      <p:sp>
        <p:nvSpPr>
          <p:cNvPr id="15" name="TextBox 14"/>
          <p:cNvSpPr txBox="1"/>
          <p:nvPr/>
        </p:nvSpPr>
        <p:spPr>
          <a:xfrm>
            <a:off x="8844234" y="4710422"/>
            <a:ext cx="1686293" cy="307777"/>
          </a:xfrm>
          <a:prstGeom prst="rect">
            <a:avLst/>
          </a:prstGeom>
          <a:noFill/>
        </p:spPr>
        <p:txBody>
          <a:bodyPr wrap="square" rtlCol="0">
            <a:spAutoFit/>
          </a:bodyPr>
          <a:lstStyle/>
          <a:p>
            <a:r>
              <a:rPr lang="es-ES" dirty="0">
                <a:solidFill>
                  <a:srgbClr val="1A63A0"/>
                </a:solidFill>
              </a:rPr>
              <a:t>Mumpower+2016</a:t>
            </a:r>
          </a:p>
        </p:txBody>
      </p:sp>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80102" y="5018199"/>
            <a:ext cx="3340616" cy="1359817"/>
          </a:xfrm>
          <a:prstGeom prst="rect">
            <a:avLst/>
          </a:prstGeom>
        </p:spPr>
      </p:pic>
      <p:sp>
        <p:nvSpPr>
          <p:cNvPr id="17" name="TextBox 16"/>
          <p:cNvSpPr txBox="1"/>
          <p:nvPr/>
        </p:nvSpPr>
        <p:spPr>
          <a:xfrm>
            <a:off x="8915584" y="6404030"/>
            <a:ext cx="1686293" cy="307777"/>
          </a:xfrm>
          <a:prstGeom prst="rect">
            <a:avLst/>
          </a:prstGeom>
          <a:noFill/>
        </p:spPr>
        <p:txBody>
          <a:bodyPr wrap="square" rtlCol="0">
            <a:spAutoFit/>
          </a:bodyPr>
          <a:lstStyle/>
          <a:p>
            <a:r>
              <a:rPr lang="es-ES" dirty="0">
                <a:solidFill>
                  <a:srgbClr val="1A63A0"/>
                </a:solidFill>
              </a:rPr>
              <a:t>Surman+2014</a:t>
            </a:r>
          </a:p>
        </p:txBody>
      </p:sp>
      <p:pic>
        <p:nvPicPr>
          <p:cNvPr id="18" name="Picture 23" descr="traj_aacold_laststep.png"/>
          <p:cNvPicPr>
            <a:picLocks noChangeAspect="1"/>
          </p:cNvPicPr>
          <p:nvPr/>
        </p:nvPicPr>
        <p:blipFill>
          <a:blip r:embed="rId6"/>
          <a:srcRect r="8965"/>
          <a:stretch>
            <a:fillRect/>
          </a:stretch>
        </p:blipFill>
        <p:spPr bwMode="auto">
          <a:xfrm>
            <a:off x="99733" y="3203378"/>
            <a:ext cx="4863640" cy="2466071"/>
          </a:xfrm>
          <a:prstGeom prst="rect">
            <a:avLst/>
          </a:prstGeom>
          <a:noFill/>
          <a:ln w="9525">
            <a:noFill/>
            <a:miter lim="800000"/>
            <a:headEnd/>
            <a:tailEnd/>
          </a:ln>
        </p:spPr>
      </p:pic>
      <p:sp>
        <p:nvSpPr>
          <p:cNvPr id="4" name="TextBox 3"/>
          <p:cNvSpPr txBox="1"/>
          <p:nvPr/>
        </p:nvSpPr>
        <p:spPr>
          <a:xfrm>
            <a:off x="3778384" y="4402645"/>
            <a:ext cx="1019175" cy="307777"/>
          </a:xfrm>
          <a:prstGeom prst="rect">
            <a:avLst/>
          </a:prstGeom>
          <a:noFill/>
        </p:spPr>
        <p:txBody>
          <a:bodyPr wrap="square" rtlCol="0">
            <a:spAutoFit/>
          </a:bodyPr>
          <a:lstStyle/>
          <a:p>
            <a:r>
              <a:rPr lang="es-ES" dirty="0">
                <a:solidFill>
                  <a:srgbClr val="0000FF"/>
                </a:solidFill>
              </a:rPr>
              <a:t>Ir, Pt, Au</a:t>
            </a:r>
          </a:p>
        </p:txBody>
      </p:sp>
      <p:pic>
        <p:nvPicPr>
          <p:cNvPr id="19" name="Picture 18" descr="nc_aacold_step117_aio.png"/>
          <p:cNvPicPr>
            <a:picLocks noChangeAspect="1"/>
          </p:cNvPicPr>
          <p:nvPr/>
        </p:nvPicPr>
        <p:blipFill>
          <a:blip r:embed="rId7"/>
          <a:srcRect t="7898" r="9232"/>
          <a:stretch>
            <a:fillRect/>
          </a:stretch>
        </p:blipFill>
        <p:spPr>
          <a:xfrm>
            <a:off x="63640" y="630457"/>
            <a:ext cx="4870067" cy="2258165"/>
          </a:xfrm>
          <a:prstGeom prst="rect">
            <a:avLst/>
          </a:prstGeom>
        </p:spPr>
      </p:pic>
      <p:sp>
        <p:nvSpPr>
          <p:cNvPr id="20" name="TextBox 19"/>
          <p:cNvSpPr txBox="1">
            <a:spLocks noChangeArrowheads="1"/>
          </p:cNvSpPr>
          <p:nvPr/>
        </p:nvSpPr>
        <p:spPr bwMode="auto">
          <a:xfrm>
            <a:off x="1641093" y="6257836"/>
            <a:ext cx="4752975" cy="600164"/>
          </a:xfrm>
          <a:prstGeom prst="rect">
            <a:avLst/>
          </a:prstGeom>
          <a:noFill/>
          <a:ln w="9525">
            <a:noFill/>
            <a:miter lim="800000"/>
            <a:headEnd/>
            <a:tailEnd/>
          </a:ln>
        </p:spPr>
        <p:txBody>
          <a:bodyPr wrap="square">
            <a:spAutoFit/>
          </a:bodyPr>
          <a:lstStyle/>
          <a:p>
            <a:r>
              <a:rPr lang="es-ES" sz="1100" dirty="0" err="1">
                <a:solidFill>
                  <a:schemeClr val="bg1">
                    <a:lumMod val="50000"/>
                  </a:schemeClr>
                </a:solidFill>
              </a:rPr>
              <a:t>By</a:t>
            </a:r>
            <a:r>
              <a:rPr lang="es-ES" sz="1100" dirty="0">
                <a:solidFill>
                  <a:schemeClr val="bg1">
                    <a:lumMod val="50000"/>
                  </a:schemeClr>
                </a:solidFill>
              </a:rPr>
              <a:t> CDP </a:t>
            </a:r>
            <a:r>
              <a:rPr lang="es-ES" sz="1100" dirty="0" err="1">
                <a:solidFill>
                  <a:schemeClr val="bg1">
                    <a:lumMod val="50000"/>
                  </a:schemeClr>
                </a:solidFill>
              </a:rPr>
              <a:t>with</a:t>
            </a:r>
            <a:r>
              <a:rPr lang="es-ES" sz="1100" dirty="0">
                <a:solidFill>
                  <a:schemeClr val="bg1">
                    <a:lumMod val="50000"/>
                  </a:schemeClr>
                </a:solidFill>
              </a:rPr>
              <a:t> ROOT, </a:t>
            </a:r>
            <a:r>
              <a:rPr lang="es-ES" sz="1100" dirty="0" err="1">
                <a:solidFill>
                  <a:schemeClr val="bg1">
                    <a:lumMod val="50000"/>
                  </a:schemeClr>
                </a:solidFill>
              </a:rPr>
              <a:t>modSN-Thermotrajectory</a:t>
            </a:r>
            <a:r>
              <a:rPr lang="es-ES" sz="1100" dirty="0">
                <a:solidFill>
                  <a:schemeClr val="bg1">
                    <a:lumMod val="50000"/>
                  </a:schemeClr>
                </a:solidFill>
              </a:rPr>
              <a:t> </a:t>
            </a:r>
            <a:r>
              <a:rPr lang="es-ES" sz="1100" dirty="0" err="1">
                <a:solidFill>
                  <a:schemeClr val="bg1">
                    <a:lumMod val="50000"/>
                  </a:schemeClr>
                </a:solidFill>
              </a:rPr>
              <a:t>from</a:t>
            </a:r>
            <a:r>
              <a:rPr lang="es-ES" sz="1100" dirty="0">
                <a:solidFill>
                  <a:schemeClr val="bg1">
                    <a:lumMod val="50000"/>
                  </a:schemeClr>
                </a:solidFill>
              </a:rPr>
              <a:t> AA+GMP’21, </a:t>
            </a:r>
          </a:p>
          <a:p>
            <a:r>
              <a:rPr lang="es-ES" sz="1100" dirty="0" err="1">
                <a:solidFill>
                  <a:schemeClr val="bg1">
                    <a:lumMod val="50000"/>
                  </a:schemeClr>
                </a:solidFill>
              </a:rPr>
              <a:t>NucNet</a:t>
            </a:r>
            <a:r>
              <a:rPr lang="es-ES" sz="1100" dirty="0">
                <a:solidFill>
                  <a:schemeClr val="bg1">
                    <a:lumMod val="50000"/>
                  </a:schemeClr>
                </a:solidFill>
              </a:rPr>
              <a:t> </a:t>
            </a:r>
            <a:r>
              <a:rPr lang="es-ES" sz="1100" dirty="0" err="1">
                <a:solidFill>
                  <a:schemeClr val="bg1">
                    <a:lumMod val="50000"/>
                  </a:schemeClr>
                </a:solidFill>
              </a:rPr>
              <a:t>network</a:t>
            </a:r>
            <a:r>
              <a:rPr lang="es-ES" sz="1100" dirty="0">
                <a:solidFill>
                  <a:schemeClr val="bg1">
                    <a:lumMod val="50000"/>
                  </a:schemeClr>
                </a:solidFill>
              </a:rPr>
              <a:t> </a:t>
            </a:r>
            <a:r>
              <a:rPr lang="es-ES" sz="1100" dirty="0" err="1">
                <a:solidFill>
                  <a:schemeClr val="bg1">
                    <a:lumMod val="50000"/>
                  </a:schemeClr>
                </a:solidFill>
              </a:rPr>
              <a:t>code</a:t>
            </a:r>
            <a:r>
              <a:rPr lang="es-ES" sz="1100" dirty="0">
                <a:solidFill>
                  <a:schemeClr val="bg1">
                    <a:lumMod val="50000"/>
                  </a:schemeClr>
                </a:solidFill>
              </a:rPr>
              <a:t>, B. Meyer et al., </a:t>
            </a:r>
            <a:r>
              <a:rPr lang="es-ES" sz="1100" dirty="0" err="1">
                <a:solidFill>
                  <a:schemeClr val="bg1">
                    <a:lumMod val="50000"/>
                  </a:schemeClr>
                </a:solidFill>
              </a:rPr>
              <a:t>Clemson</a:t>
            </a:r>
            <a:r>
              <a:rPr lang="es-ES" sz="1100" dirty="0">
                <a:solidFill>
                  <a:schemeClr val="bg1">
                    <a:lumMod val="50000"/>
                  </a:schemeClr>
                </a:solidFill>
              </a:rPr>
              <a:t> </a:t>
            </a:r>
            <a:r>
              <a:rPr lang="es-ES" sz="1100" dirty="0" err="1">
                <a:solidFill>
                  <a:schemeClr val="bg1">
                    <a:lumMod val="50000"/>
                  </a:schemeClr>
                </a:solidFill>
              </a:rPr>
              <a:t>University</a:t>
            </a:r>
            <a:endParaRPr lang="es-ES" sz="1100" dirty="0">
              <a:solidFill>
                <a:schemeClr val="bg1">
                  <a:lumMod val="50000"/>
                </a:schemeClr>
              </a:solidFill>
            </a:endParaRPr>
          </a:p>
          <a:p>
            <a:r>
              <a:rPr lang="es-ES" sz="1100" dirty="0">
                <a:solidFill>
                  <a:schemeClr val="bg1">
                    <a:lumMod val="50000"/>
                  </a:schemeClr>
                </a:solidFill>
              </a:rPr>
              <a:t>FRDM+QRPA (P. </a:t>
            </a:r>
            <a:r>
              <a:rPr lang="es-ES" sz="1100" dirty="0" err="1">
                <a:solidFill>
                  <a:schemeClr val="bg1">
                    <a:lumMod val="50000"/>
                  </a:schemeClr>
                </a:solidFill>
              </a:rPr>
              <a:t>Möller</a:t>
            </a:r>
            <a:r>
              <a:rPr lang="es-ES" sz="1100" dirty="0">
                <a:solidFill>
                  <a:schemeClr val="bg1">
                    <a:lumMod val="50000"/>
                  </a:schemeClr>
                </a:solidFill>
              </a:rPr>
              <a:t>) + JINA </a:t>
            </a:r>
            <a:r>
              <a:rPr lang="es-ES" sz="1100" dirty="0" err="1">
                <a:solidFill>
                  <a:schemeClr val="bg1">
                    <a:lumMod val="50000"/>
                  </a:schemeClr>
                </a:solidFill>
              </a:rPr>
              <a:t>Reaclib</a:t>
            </a:r>
            <a:r>
              <a:rPr lang="es-ES" sz="1100" dirty="0">
                <a:solidFill>
                  <a:schemeClr val="bg1">
                    <a:lumMod val="50000"/>
                  </a:schemeClr>
                </a:solidFill>
              </a:rPr>
              <a:t> </a:t>
            </a:r>
            <a:r>
              <a:rPr lang="es-ES" sz="1100" dirty="0" err="1">
                <a:solidFill>
                  <a:schemeClr val="bg1">
                    <a:lumMod val="50000"/>
                  </a:schemeClr>
                </a:solidFill>
              </a:rPr>
              <a:t>Database</a:t>
            </a:r>
            <a:r>
              <a:rPr lang="es-ES" sz="1100" dirty="0">
                <a:solidFill>
                  <a:schemeClr val="bg1">
                    <a:lumMod val="50000"/>
                  </a:schemeClr>
                </a:solidFill>
              </a:rPr>
              <a:t> </a:t>
            </a:r>
          </a:p>
        </p:txBody>
      </p:sp>
      <p:sp>
        <p:nvSpPr>
          <p:cNvPr id="21" name="TextBox 20"/>
          <p:cNvSpPr txBox="1"/>
          <p:nvPr/>
        </p:nvSpPr>
        <p:spPr>
          <a:xfrm>
            <a:off x="6896100" y="943693"/>
            <a:ext cx="4686300" cy="307777"/>
          </a:xfrm>
          <a:prstGeom prst="rect">
            <a:avLst/>
          </a:prstGeom>
          <a:noFill/>
        </p:spPr>
        <p:txBody>
          <a:bodyPr wrap="square" rtlCol="0">
            <a:spAutoFit/>
          </a:bodyPr>
          <a:lstStyle/>
          <a:p>
            <a:r>
              <a:rPr lang="es-ES" dirty="0" err="1">
                <a:solidFill>
                  <a:srgbClr val="1A63A0"/>
                </a:solidFill>
              </a:rPr>
              <a:t>Important</a:t>
            </a:r>
            <a:r>
              <a:rPr lang="es-ES" dirty="0">
                <a:solidFill>
                  <a:srgbClr val="1A63A0"/>
                </a:solidFill>
              </a:rPr>
              <a:t> </a:t>
            </a:r>
            <a:r>
              <a:rPr lang="es-ES" dirty="0" err="1">
                <a:solidFill>
                  <a:srgbClr val="1A63A0"/>
                </a:solidFill>
              </a:rPr>
              <a:t>neutron</a:t>
            </a:r>
            <a:r>
              <a:rPr lang="es-ES" dirty="0">
                <a:solidFill>
                  <a:srgbClr val="1A63A0"/>
                </a:solidFill>
              </a:rPr>
              <a:t>-capture </a:t>
            </a:r>
            <a:r>
              <a:rPr lang="es-ES" dirty="0" err="1">
                <a:solidFill>
                  <a:srgbClr val="1A63A0"/>
                </a:solidFill>
              </a:rPr>
              <a:t>isotopes</a:t>
            </a:r>
            <a:r>
              <a:rPr lang="es-ES" dirty="0">
                <a:solidFill>
                  <a:srgbClr val="1A63A0"/>
                </a:solidFill>
              </a:rPr>
              <a:t>:</a:t>
            </a:r>
          </a:p>
        </p:txBody>
      </p:sp>
      <p:pic>
        <p:nvPicPr>
          <p:cNvPr id="22" name="Picture 2" descr="https://lh4.googleusercontent.com/5hNU36HpgrNhWnhRnqX7mRwNbOjBfxFSWYq-JoIAvmOQCWZbrC3RpdkozqlfiZ-akTEgUtm3RFc2Bjdix2cPRW8ZgPxTsodUbexGcW3EEjGuYsJxE5vFweDPMJljgZ2e_RZ5WUFy3dQJ7Yn_65wW"/>
          <p:cNvPicPr>
            <a:picLocks noChangeAspect="1" noChangeArrowheads="1"/>
          </p:cNvPicPr>
          <p:nvPr/>
        </p:nvPicPr>
        <p:blipFill rotWithShape="1">
          <a:blip r:embed="rId8">
            <a:extLst>
              <a:ext uri="{28A0092B-C50C-407E-A947-70E740481C1C}">
                <a14:useLocalDpi xmlns:a14="http://schemas.microsoft.com/office/drawing/2010/main" val="0"/>
              </a:ext>
            </a:extLst>
          </a:blip>
          <a:srcRect l="41469" t="28443" r="51011" b="58878"/>
          <a:stretch/>
        </p:blipFill>
        <p:spPr bwMode="auto">
          <a:xfrm>
            <a:off x="11290373" y="74932"/>
            <a:ext cx="809869" cy="911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3475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141"/>
        <p:cNvGrpSpPr/>
        <p:nvPr/>
      </p:nvGrpSpPr>
      <p:grpSpPr>
        <a:xfrm>
          <a:off x="0" y="0"/>
          <a:ext cx="0" cy="0"/>
          <a:chOff x="0" y="0"/>
          <a:chExt cx="0" cy="0"/>
        </a:xfrm>
      </p:grpSpPr>
      <p:sp>
        <p:nvSpPr>
          <p:cNvPr id="1146" name="Google Shape;1146;p71"/>
          <p:cNvSpPr/>
          <p:nvPr/>
        </p:nvSpPr>
        <p:spPr>
          <a:xfrm>
            <a:off x="8574720" y="1267840"/>
            <a:ext cx="18800" cy="81600"/>
          </a:xfrm>
          <a:prstGeom prst="rect">
            <a:avLst/>
          </a:prstGeom>
          <a:noFill/>
          <a:ln>
            <a:noFill/>
          </a:ln>
        </p:spPr>
        <p:txBody>
          <a:bodyPr spcFirstLastPara="1" wrap="square" lIns="0" tIns="0" rIns="0" bIns="0" anchor="t" anchorCtr="0">
            <a:noAutofit/>
          </a:bodyPr>
          <a:lstStyle/>
          <a:p>
            <a:pPr>
              <a:spcBef>
                <a:spcPts val="0"/>
              </a:spcBef>
              <a:spcAft>
                <a:spcPts val="0"/>
              </a:spcAft>
            </a:pPr>
            <a:r>
              <a:rPr lang="en" sz="533">
                <a:solidFill>
                  <a:srgbClr val="000000"/>
                </a:solidFill>
                <a:latin typeface="Arial"/>
                <a:ea typeface="Arial"/>
                <a:cs typeface="Arial"/>
                <a:sym typeface="Arial"/>
              </a:rPr>
              <a:t> </a:t>
            </a:r>
            <a:endParaRPr sz="533">
              <a:solidFill>
                <a:srgbClr val="000000"/>
              </a:solidFill>
              <a:latin typeface="Arial"/>
              <a:ea typeface="Arial"/>
              <a:cs typeface="Arial"/>
              <a:sym typeface="Arial"/>
            </a:endParaRPr>
          </a:p>
        </p:txBody>
      </p:sp>
      <p:sp>
        <p:nvSpPr>
          <p:cNvPr id="1147" name="Google Shape;1147;p71"/>
          <p:cNvSpPr/>
          <p:nvPr/>
        </p:nvSpPr>
        <p:spPr>
          <a:xfrm>
            <a:off x="8574720" y="1267840"/>
            <a:ext cx="18800" cy="81600"/>
          </a:xfrm>
          <a:prstGeom prst="rect">
            <a:avLst/>
          </a:prstGeom>
          <a:noFill/>
          <a:ln>
            <a:noFill/>
          </a:ln>
        </p:spPr>
        <p:txBody>
          <a:bodyPr spcFirstLastPara="1" wrap="square" lIns="0" tIns="0" rIns="0" bIns="0" anchor="t" anchorCtr="0">
            <a:noAutofit/>
          </a:bodyPr>
          <a:lstStyle/>
          <a:p>
            <a:pPr>
              <a:spcBef>
                <a:spcPts val="0"/>
              </a:spcBef>
              <a:spcAft>
                <a:spcPts val="0"/>
              </a:spcAft>
            </a:pPr>
            <a:r>
              <a:rPr lang="en" sz="533">
                <a:solidFill>
                  <a:srgbClr val="000000"/>
                </a:solidFill>
                <a:latin typeface="Arial"/>
                <a:ea typeface="Arial"/>
                <a:cs typeface="Arial"/>
                <a:sym typeface="Arial"/>
              </a:rPr>
              <a:t> </a:t>
            </a:r>
            <a:endParaRPr sz="533">
              <a:solidFill>
                <a:srgbClr val="000000"/>
              </a:solidFill>
              <a:latin typeface="Arial"/>
              <a:ea typeface="Arial"/>
              <a:cs typeface="Arial"/>
              <a:sym typeface="Arial"/>
            </a:endParaRPr>
          </a:p>
        </p:txBody>
      </p:sp>
      <p:pic>
        <p:nvPicPr>
          <p:cNvPr id="1149" name="Google Shape;1149;p71"/>
          <p:cNvPicPr preferRelativeResize="0"/>
          <p:nvPr/>
        </p:nvPicPr>
        <p:blipFill rotWithShape="1">
          <a:blip r:embed="rId3">
            <a:alphaModFix/>
          </a:blip>
          <a:srcRect t="3834" b="12441"/>
          <a:stretch/>
        </p:blipFill>
        <p:spPr>
          <a:xfrm>
            <a:off x="163801" y="1198998"/>
            <a:ext cx="5037367" cy="2751100"/>
          </a:xfrm>
          <a:prstGeom prst="rect">
            <a:avLst/>
          </a:prstGeom>
          <a:noFill/>
          <a:ln>
            <a:noFill/>
          </a:ln>
        </p:spPr>
      </p:pic>
      <p:grpSp>
        <p:nvGrpSpPr>
          <p:cNvPr id="6" name="Group 5"/>
          <p:cNvGrpSpPr/>
          <p:nvPr/>
        </p:nvGrpSpPr>
        <p:grpSpPr>
          <a:xfrm>
            <a:off x="9692000" y="1247767"/>
            <a:ext cx="2080000" cy="1831566"/>
            <a:chOff x="9692000" y="1247767"/>
            <a:chExt cx="2080000" cy="1831566"/>
          </a:xfrm>
        </p:grpSpPr>
        <p:sp>
          <p:nvSpPr>
            <p:cNvPr id="1150" name="Google Shape;1150;p71"/>
            <p:cNvSpPr txBox="1"/>
            <p:nvPr/>
          </p:nvSpPr>
          <p:spPr>
            <a:xfrm>
              <a:off x="9692000" y="1247767"/>
              <a:ext cx="2080000" cy="1046208"/>
            </a:xfrm>
            <a:prstGeom prst="rect">
              <a:avLst/>
            </a:prstGeom>
            <a:noFill/>
            <a:ln w="19050" cap="flat" cmpd="sng">
              <a:solidFill>
                <a:srgbClr val="0000FF"/>
              </a:solidFill>
              <a:prstDash val="solid"/>
              <a:round/>
              <a:headEnd type="none" w="sm" len="sm"/>
              <a:tailEnd type="none" w="sm" len="sm"/>
            </a:ln>
          </p:spPr>
          <p:txBody>
            <a:bodyPr spcFirstLastPara="1" wrap="square" lIns="121900" tIns="121900" rIns="121900" bIns="121900" anchor="t" anchorCtr="0">
              <a:spAutoFit/>
            </a:bodyPr>
            <a:lstStyle/>
            <a:p>
              <a:pPr algn="ctr">
                <a:spcBef>
                  <a:spcPts val="0"/>
                </a:spcBef>
                <a:spcAft>
                  <a:spcPts val="0"/>
                </a:spcAft>
              </a:pPr>
              <a:r>
                <a:rPr lang="en" sz="1733" dirty="0">
                  <a:solidFill>
                    <a:srgbClr val="0070C0"/>
                  </a:solidFill>
                </a:rPr>
                <a:t>Different Stellar temperatures</a:t>
              </a:r>
              <a:endParaRPr sz="1733" dirty="0">
                <a:solidFill>
                  <a:srgbClr val="0070C0"/>
                </a:solidFill>
              </a:endParaRPr>
            </a:p>
            <a:p>
              <a:pPr algn="ctr">
                <a:spcBef>
                  <a:spcPts val="0"/>
                </a:spcBef>
                <a:spcAft>
                  <a:spcPts val="0"/>
                </a:spcAft>
              </a:pPr>
              <a:r>
                <a:rPr lang="en" sz="1733" dirty="0">
                  <a:solidFill>
                    <a:srgbClr val="0070C0"/>
                  </a:solidFill>
                </a:rPr>
                <a:t> kT:0.1~500 keV</a:t>
              </a:r>
              <a:endParaRPr sz="1733" dirty="0">
                <a:solidFill>
                  <a:srgbClr val="0070C0"/>
                </a:solidFill>
              </a:endParaRPr>
            </a:p>
          </p:txBody>
        </p:sp>
        <p:sp>
          <p:nvSpPr>
            <p:cNvPr id="1153" name="Google Shape;1153;p71"/>
            <p:cNvSpPr/>
            <p:nvPr/>
          </p:nvSpPr>
          <p:spPr>
            <a:xfrm rot="5400000">
              <a:off x="10363492" y="2281333"/>
              <a:ext cx="549200" cy="1046800"/>
            </a:xfrm>
            <a:prstGeom prst="rightArrow">
              <a:avLst>
                <a:gd name="adj1" fmla="val 50000"/>
                <a:gd name="adj2" fmla="val 50000"/>
              </a:avLst>
            </a:prstGeom>
            <a:solidFill>
              <a:srgbClr val="EEEEEE"/>
            </a:solidFill>
            <a:ln w="9525" cap="flat" cmpd="sng">
              <a:solidFill>
                <a:srgbClr val="595959"/>
              </a:solidFill>
              <a:prstDash val="solid"/>
              <a:round/>
              <a:headEnd type="none" w="sm" len="sm"/>
              <a:tailEnd type="none" w="sm" len="sm"/>
            </a:ln>
          </p:spPr>
          <p:txBody>
            <a:bodyPr spcFirstLastPara="1" wrap="square" lIns="121900" tIns="121900" rIns="121900" bIns="121900" anchor="ctr" anchorCtr="0">
              <a:noAutofit/>
            </a:bodyPr>
            <a:lstStyle/>
            <a:p>
              <a:pPr algn="ctr">
                <a:spcBef>
                  <a:spcPts val="0"/>
                </a:spcBef>
                <a:spcAft>
                  <a:spcPts val="0"/>
                </a:spcAft>
              </a:pPr>
              <a:endParaRPr/>
            </a:p>
          </p:txBody>
        </p:sp>
      </p:grpSp>
      <p:grpSp>
        <p:nvGrpSpPr>
          <p:cNvPr id="4" name="Group 3"/>
          <p:cNvGrpSpPr/>
          <p:nvPr/>
        </p:nvGrpSpPr>
        <p:grpSpPr>
          <a:xfrm>
            <a:off x="1037346" y="2250626"/>
            <a:ext cx="10454934" cy="3316762"/>
            <a:chOff x="1021033" y="2288900"/>
            <a:chExt cx="10454934" cy="3316762"/>
          </a:xfrm>
        </p:grpSpPr>
        <p:pic>
          <p:nvPicPr>
            <p:cNvPr id="1158" name="Google Shape;1158;p71"/>
            <p:cNvPicPr preferRelativeResize="0"/>
            <p:nvPr/>
          </p:nvPicPr>
          <p:blipFill rotWithShape="1">
            <a:blip r:embed="rId4">
              <a:alphaModFix/>
            </a:blip>
            <a:srcRect l="28887" t="3362" r="1785"/>
            <a:stretch/>
          </p:blipFill>
          <p:spPr>
            <a:xfrm>
              <a:off x="5799187" y="3364791"/>
              <a:ext cx="5676780" cy="2240871"/>
            </a:xfrm>
            <a:prstGeom prst="rect">
              <a:avLst/>
            </a:prstGeom>
            <a:noFill/>
            <a:ln>
              <a:noFill/>
            </a:ln>
          </p:spPr>
        </p:pic>
        <p:cxnSp>
          <p:nvCxnSpPr>
            <p:cNvPr id="1160" name="Google Shape;1160;p71"/>
            <p:cNvCxnSpPr/>
            <p:nvPr/>
          </p:nvCxnSpPr>
          <p:spPr>
            <a:xfrm>
              <a:off x="1254233" y="2747300"/>
              <a:ext cx="5730000" cy="1731600"/>
            </a:xfrm>
            <a:prstGeom prst="straightConnector1">
              <a:avLst/>
            </a:prstGeom>
            <a:noFill/>
            <a:ln w="19050" cap="flat" cmpd="sng">
              <a:solidFill>
                <a:srgbClr val="0000FF"/>
              </a:solidFill>
              <a:prstDash val="solid"/>
              <a:round/>
              <a:headEnd type="none" w="med" len="med"/>
              <a:tailEnd type="triangle" w="med" len="med"/>
            </a:ln>
          </p:spPr>
        </p:cxnSp>
        <p:sp>
          <p:nvSpPr>
            <p:cNvPr id="1161" name="Google Shape;1161;p71"/>
            <p:cNvSpPr/>
            <p:nvPr/>
          </p:nvSpPr>
          <p:spPr>
            <a:xfrm>
              <a:off x="1021033" y="2288900"/>
              <a:ext cx="233200" cy="713600"/>
            </a:xfrm>
            <a:prstGeom prst="rect">
              <a:avLst/>
            </a:prstGeom>
            <a:solidFill>
              <a:srgbClr val="00A65D"/>
            </a:solidFill>
            <a:ln w="19050" cap="flat" cmpd="sng">
              <a:solidFill>
                <a:srgbClr val="3366FF"/>
              </a:solidFill>
              <a:prstDash val="solid"/>
              <a:round/>
              <a:headEnd type="none" w="sm" len="sm"/>
              <a:tailEnd type="none" w="sm" len="sm"/>
            </a:ln>
          </p:spPr>
          <p:txBody>
            <a:bodyPr spcFirstLastPara="1" wrap="square" lIns="121900" tIns="121900" rIns="121900" bIns="121900" anchor="ctr" anchorCtr="0">
              <a:noAutofit/>
            </a:bodyPr>
            <a:lstStyle/>
            <a:p>
              <a:pPr algn="ctr">
                <a:spcBef>
                  <a:spcPts val="0"/>
                </a:spcBef>
                <a:spcAft>
                  <a:spcPts val="0"/>
                </a:spcAft>
              </a:pPr>
              <a:endParaRPr/>
            </a:p>
          </p:txBody>
        </p:sp>
      </p:grpSp>
      <p:grpSp>
        <p:nvGrpSpPr>
          <p:cNvPr id="5" name="Group 4"/>
          <p:cNvGrpSpPr/>
          <p:nvPr/>
        </p:nvGrpSpPr>
        <p:grpSpPr>
          <a:xfrm>
            <a:off x="2757833" y="1269584"/>
            <a:ext cx="7338167" cy="1741012"/>
            <a:chOff x="2757833" y="1269584"/>
            <a:chExt cx="7338167" cy="1741012"/>
          </a:xfrm>
        </p:grpSpPr>
        <p:pic>
          <p:nvPicPr>
            <p:cNvPr id="1151" name="Google Shape;1151;p71"/>
            <p:cNvPicPr preferRelativeResize="0"/>
            <p:nvPr/>
          </p:nvPicPr>
          <p:blipFill rotWithShape="1">
            <a:blip r:embed="rId5">
              <a:alphaModFix/>
            </a:blip>
            <a:srcRect l="22370" t="17441" r="8924" b="17913"/>
            <a:stretch/>
          </p:blipFill>
          <p:spPr>
            <a:xfrm>
              <a:off x="8151734" y="1333034"/>
              <a:ext cx="1357733" cy="1158700"/>
            </a:xfrm>
            <a:prstGeom prst="rect">
              <a:avLst/>
            </a:prstGeom>
            <a:noFill/>
            <a:ln w="28575" cap="flat" cmpd="sng">
              <a:solidFill>
                <a:srgbClr val="0000FF"/>
              </a:solidFill>
              <a:prstDash val="solid"/>
              <a:round/>
              <a:headEnd type="none" w="sm" len="sm"/>
              <a:tailEnd type="none" w="sm" len="sm"/>
            </a:ln>
          </p:spPr>
        </p:pic>
        <p:pic>
          <p:nvPicPr>
            <p:cNvPr id="1152" name="Google Shape;1152;p71"/>
            <p:cNvPicPr preferRelativeResize="0"/>
            <p:nvPr/>
          </p:nvPicPr>
          <p:blipFill rotWithShape="1">
            <a:blip r:embed="rId6">
              <a:alphaModFix/>
            </a:blip>
            <a:srcRect l="5663" t="14476" r="14234" b="27478"/>
            <a:stretch/>
          </p:blipFill>
          <p:spPr>
            <a:xfrm>
              <a:off x="5547251" y="1269584"/>
              <a:ext cx="2361084" cy="1279781"/>
            </a:xfrm>
            <a:prstGeom prst="rect">
              <a:avLst/>
            </a:prstGeom>
            <a:noFill/>
            <a:ln w="28575" cap="flat" cmpd="sng">
              <a:solidFill>
                <a:srgbClr val="0000FF"/>
              </a:solidFill>
              <a:prstDash val="solid"/>
              <a:round/>
              <a:headEnd type="none" w="sm" len="sm"/>
              <a:tailEnd type="none" w="sm" len="sm"/>
            </a:ln>
          </p:spPr>
        </p:pic>
        <p:cxnSp>
          <p:nvCxnSpPr>
            <p:cNvPr id="1157" name="Google Shape;1157;p71"/>
            <p:cNvCxnSpPr/>
            <p:nvPr/>
          </p:nvCxnSpPr>
          <p:spPr>
            <a:xfrm rot="10800000" flipH="1">
              <a:off x="2757833" y="2214233"/>
              <a:ext cx="2789200" cy="464800"/>
            </a:xfrm>
            <a:prstGeom prst="straightConnector1">
              <a:avLst/>
            </a:prstGeom>
            <a:noFill/>
            <a:ln w="19050" cap="flat" cmpd="sng">
              <a:solidFill>
                <a:srgbClr val="0000FF"/>
              </a:solidFill>
              <a:prstDash val="solid"/>
              <a:round/>
              <a:headEnd type="none" w="med" len="med"/>
              <a:tailEnd type="triangle" w="med" len="med"/>
            </a:ln>
          </p:spPr>
        </p:cxnSp>
        <p:sp>
          <p:nvSpPr>
            <p:cNvPr id="1162" name="Google Shape;1162;p71"/>
            <p:cNvSpPr txBox="1"/>
            <p:nvPr/>
          </p:nvSpPr>
          <p:spPr>
            <a:xfrm>
              <a:off x="6096000" y="2497739"/>
              <a:ext cx="4000000" cy="512857"/>
            </a:xfrm>
            <a:prstGeom prst="rect">
              <a:avLst/>
            </a:prstGeom>
            <a:noFill/>
            <a:ln>
              <a:noFill/>
            </a:ln>
          </p:spPr>
          <p:txBody>
            <a:bodyPr spcFirstLastPara="1" wrap="square" lIns="121900" tIns="121900" rIns="121900" bIns="121900" anchor="t" anchorCtr="0">
              <a:spAutoFit/>
            </a:bodyPr>
            <a:lstStyle/>
            <a:p>
              <a:pPr algn="ctr">
                <a:spcBef>
                  <a:spcPts val="0"/>
                </a:spcBef>
                <a:spcAft>
                  <a:spcPts val="0"/>
                </a:spcAft>
              </a:pPr>
              <a:r>
                <a:rPr lang="en" sz="1733" b="1" baseline="30000">
                  <a:solidFill>
                    <a:srgbClr val="0070C0"/>
                  </a:solidFill>
                </a:rPr>
                <a:t>10</a:t>
              </a:r>
              <a:r>
                <a:rPr lang="en" sz="1733" b="1">
                  <a:solidFill>
                    <a:srgbClr val="0070C0"/>
                  </a:solidFill>
                </a:rPr>
                <a:t>B</a:t>
              </a:r>
              <a:r>
                <a:rPr lang="en" sz="1733" b="1" baseline="-25000">
                  <a:solidFill>
                    <a:srgbClr val="0070C0"/>
                  </a:solidFill>
                </a:rPr>
                <a:t>4</a:t>
              </a:r>
              <a:r>
                <a:rPr lang="en" sz="1733" b="1">
                  <a:solidFill>
                    <a:srgbClr val="0070C0"/>
                  </a:solidFill>
                </a:rPr>
                <a:t>C Filters</a:t>
              </a:r>
              <a:endParaRPr sz="1733">
                <a:solidFill>
                  <a:srgbClr val="0070C0"/>
                </a:solidFill>
              </a:endParaRPr>
            </a:p>
          </p:txBody>
        </p:sp>
      </p:grpSp>
      <p:sp>
        <p:nvSpPr>
          <p:cNvPr id="1163" name="Google Shape;1163;p71"/>
          <p:cNvSpPr txBox="1"/>
          <p:nvPr/>
        </p:nvSpPr>
        <p:spPr>
          <a:xfrm>
            <a:off x="5547033" y="5143459"/>
            <a:ext cx="3088800" cy="512857"/>
          </a:xfrm>
          <a:prstGeom prst="rect">
            <a:avLst/>
          </a:prstGeom>
          <a:noFill/>
          <a:ln>
            <a:noFill/>
          </a:ln>
        </p:spPr>
        <p:txBody>
          <a:bodyPr spcFirstLastPara="1" wrap="square" lIns="121900" tIns="121900" rIns="121900" bIns="121900" anchor="t" anchorCtr="0">
            <a:spAutoFit/>
          </a:bodyPr>
          <a:lstStyle/>
          <a:p>
            <a:pPr algn="ctr">
              <a:spcBef>
                <a:spcPts val="0"/>
              </a:spcBef>
              <a:spcAft>
                <a:spcPts val="0"/>
              </a:spcAft>
            </a:pPr>
            <a:r>
              <a:rPr lang="en" sz="1733" b="1" dirty="0">
                <a:solidFill>
                  <a:srgbClr val="0070C0"/>
                </a:solidFill>
              </a:rPr>
              <a:t>Be / Al</a:t>
            </a:r>
            <a:r>
              <a:rPr lang="en" sz="1733" b="1" baseline="-25000" dirty="0">
                <a:solidFill>
                  <a:srgbClr val="0070C0"/>
                </a:solidFill>
              </a:rPr>
              <a:t>2</a:t>
            </a:r>
            <a:r>
              <a:rPr lang="en" sz="1733" b="1" dirty="0">
                <a:solidFill>
                  <a:srgbClr val="0070C0"/>
                </a:solidFill>
              </a:rPr>
              <a:t>0</a:t>
            </a:r>
            <a:r>
              <a:rPr lang="en" sz="1733" b="1" baseline="-25000" dirty="0">
                <a:solidFill>
                  <a:srgbClr val="0070C0"/>
                </a:solidFill>
              </a:rPr>
              <a:t>3</a:t>
            </a:r>
            <a:r>
              <a:rPr lang="en" sz="1733" b="1" dirty="0">
                <a:solidFill>
                  <a:srgbClr val="0070C0"/>
                </a:solidFill>
              </a:rPr>
              <a:t> moderator</a:t>
            </a:r>
            <a:endParaRPr sz="1733" dirty="0">
              <a:solidFill>
                <a:srgbClr val="0070C0"/>
              </a:solidFill>
            </a:endParaRPr>
          </a:p>
        </p:txBody>
      </p:sp>
      <p:pic>
        <p:nvPicPr>
          <p:cNvPr id="1164" name="Google Shape;1164;p71"/>
          <p:cNvPicPr preferRelativeResize="0"/>
          <p:nvPr/>
        </p:nvPicPr>
        <p:blipFill rotWithShape="1">
          <a:blip r:embed="rId7">
            <a:alphaModFix/>
          </a:blip>
          <a:srcRect/>
          <a:stretch/>
        </p:blipFill>
        <p:spPr>
          <a:xfrm>
            <a:off x="304800" y="1278742"/>
            <a:ext cx="890720" cy="549201"/>
          </a:xfrm>
          <a:prstGeom prst="rect">
            <a:avLst/>
          </a:prstGeom>
          <a:noFill/>
          <a:ln>
            <a:noFill/>
          </a:ln>
        </p:spPr>
      </p:pic>
      <p:sp>
        <p:nvSpPr>
          <p:cNvPr id="1165" name="Google Shape;1165;p71"/>
          <p:cNvSpPr txBox="1"/>
          <p:nvPr/>
        </p:nvSpPr>
        <p:spPr>
          <a:xfrm>
            <a:off x="1137133" y="1289267"/>
            <a:ext cx="965200" cy="523180"/>
          </a:xfrm>
          <a:prstGeom prst="rect">
            <a:avLst/>
          </a:prstGeom>
          <a:solidFill>
            <a:schemeClr val="lt1"/>
          </a:solidFill>
          <a:ln>
            <a:noFill/>
          </a:ln>
        </p:spPr>
        <p:txBody>
          <a:bodyPr spcFirstLastPara="1" wrap="square" lIns="121900" tIns="121900" rIns="121900" bIns="121900" anchor="t" anchorCtr="0">
            <a:spAutoFit/>
          </a:bodyPr>
          <a:lstStyle/>
          <a:p>
            <a:pPr>
              <a:spcBef>
                <a:spcPts val="0"/>
              </a:spcBef>
              <a:spcAft>
                <a:spcPts val="0"/>
              </a:spcAft>
            </a:pPr>
            <a:r>
              <a:rPr lang="en" b="1">
                <a:solidFill>
                  <a:srgbClr val="0000CC"/>
                </a:solidFill>
              </a:rPr>
              <a:t>NEAR</a:t>
            </a:r>
            <a:endParaRPr/>
          </a:p>
        </p:txBody>
      </p:sp>
      <p:sp>
        <p:nvSpPr>
          <p:cNvPr id="1166" name="Google Shape;1166;p71"/>
          <p:cNvSpPr txBox="1"/>
          <p:nvPr/>
        </p:nvSpPr>
        <p:spPr>
          <a:xfrm>
            <a:off x="15067" y="667434"/>
            <a:ext cx="11960000" cy="523180"/>
          </a:xfrm>
          <a:prstGeom prst="rect">
            <a:avLst/>
          </a:prstGeom>
          <a:noFill/>
          <a:ln>
            <a:noFill/>
          </a:ln>
        </p:spPr>
        <p:txBody>
          <a:bodyPr spcFirstLastPara="1" wrap="square" lIns="121900" tIns="121900" rIns="121900" bIns="121900" anchor="t" anchorCtr="0">
            <a:spAutoFit/>
          </a:bodyPr>
          <a:lstStyle/>
          <a:p>
            <a:pPr>
              <a:spcBef>
                <a:spcPts val="0"/>
              </a:spcBef>
              <a:spcAft>
                <a:spcPts val="0"/>
              </a:spcAft>
            </a:pPr>
            <a:r>
              <a:rPr lang="en" b="1">
                <a:solidFill>
                  <a:srgbClr val="0070C0"/>
                </a:solidFill>
                <a:effectLst>
                  <a:outerShdw blurRad="38100" dist="38100" dir="2700000" algn="tl">
                    <a:srgbClr val="000000">
                      <a:alpha val="43137"/>
                    </a:srgbClr>
                  </a:outerShdw>
                </a:effectLst>
              </a:rPr>
              <a:t>n_TOF NEAR: (n,g) activations with very high flux (x~100 EAR2): small masses, unstable isotopes</a:t>
            </a:r>
            <a:endParaRPr b="1">
              <a:solidFill>
                <a:srgbClr val="0070C0"/>
              </a:solidFill>
              <a:effectLst>
                <a:outerShdw blurRad="38100" dist="38100" dir="2700000" algn="tl">
                  <a:srgbClr val="000000">
                    <a:alpha val="43137"/>
                  </a:srgbClr>
                </a:outerShdw>
              </a:effectLst>
            </a:endParaRPr>
          </a:p>
        </p:txBody>
      </p:sp>
      <p:sp>
        <p:nvSpPr>
          <p:cNvPr id="1167" name="Google Shape;1167;p71"/>
          <p:cNvSpPr txBox="1"/>
          <p:nvPr/>
        </p:nvSpPr>
        <p:spPr>
          <a:xfrm>
            <a:off x="0" y="4262044"/>
            <a:ext cx="4196400" cy="254331"/>
          </a:xfrm>
          <a:prstGeom prst="rect">
            <a:avLst/>
          </a:prstGeom>
          <a:solidFill>
            <a:schemeClr val="bg1"/>
          </a:solidFill>
          <a:ln w="19050" cap="flat" cmpd="sng">
            <a:noFill/>
            <a:prstDash val="solid"/>
            <a:round/>
            <a:headEnd type="none" w="sm" len="sm"/>
            <a:tailEnd type="none" w="sm" len="sm"/>
          </a:ln>
        </p:spPr>
        <p:txBody>
          <a:bodyPr spcFirstLastPara="1" wrap="square" lIns="121900" tIns="24367" rIns="121900" bIns="24367" anchor="t" anchorCtr="0">
            <a:spAutoFit/>
          </a:bodyPr>
          <a:lstStyle/>
          <a:p>
            <a:pPr>
              <a:spcBef>
                <a:spcPts val="0"/>
              </a:spcBef>
              <a:spcAft>
                <a:spcPts val="0"/>
              </a:spcAft>
            </a:pPr>
            <a:r>
              <a:rPr lang="en" sz="1333" dirty="0">
                <a:solidFill>
                  <a:srgbClr val="0070C0"/>
                </a:solidFill>
              </a:rPr>
              <a:t>N. Patronis et al.,</a:t>
            </a:r>
            <a:r>
              <a:rPr lang="en" sz="1333" u="sng" dirty="0">
                <a:solidFill>
                  <a:srgbClr val="0070C0"/>
                </a:solidFill>
                <a:hlinkClick r:id="rId8">
                  <a:extLst>
                    <a:ext uri="{A12FA001-AC4F-418D-AE19-62706E023703}">
                      <ahyp:hlinkClr xmlns:ahyp="http://schemas.microsoft.com/office/drawing/2018/hyperlinkcolor" val="tx"/>
                    </a:ext>
                  </a:extLst>
                </a:hlinkClick>
              </a:rPr>
              <a:t> arXiv (submitted to EPJ-A, 2025)</a:t>
            </a:r>
            <a:endParaRPr sz="1333" dirty="0">
              <a:solidFill>
                <a:srgbClr val="0070C0"/>
              </a:solidFill>
            </a:endParaRPr>
          </a:p>
        </p:txBody>
      </p:sp>
      <p:sp>
        <p:nvSpPr>
          <p:cNvPr id="1168" name="Google Shape;1168;p71"/>
          <p:cNvSpPr txBox="1"/>
          <p:nvPr/>
        </p:nvSpPr>
        <p:spPr>
          <a:xfrm>
            <a:off x="465900" y="3853300"/>
            <a:ext cx="5349600" cy="233200"/>
          </a:xfrm>
          <a:prstGeom prst="rect">
            <a:avLst/>
          </a:prstGeom>
          <a:noFill/>
          <a:ln>
            <a:noFill/>
          </a:ln>
        </p:spPr>
        <p:txBody>
          <a:bodyPr spcFirstLastPara="1" wrap="square" lIns="121900" tIns="121900" rIns="121900" bIns="121900" anchor="t" anchorCtr="0">
            <a:noAutofit/>
          </a:bodyPr>
          <a:lstStyle/>
          <a:p>
            <a:pPr>
              <a:spcBef>
                <a:spcPts val="0"/>
              </a:spcBef>
              <a:spcAft>
                <a:spcPts val="0"/>
              </a:spcAft>
            </a:pPr>
            <a:r>
              <a:rPr lang="en" sz="1400" dirty="0">
                <a:solidFill>
                  <a:srgbClr val="0070C0"/>
                </a:solidFill>
              </a:rPr>
              <a:t>9x10⁸ n/cm</a:t>
            </a:r>
            <a:r>
              <a:rPr lang="en" sz="1400" baseline="30000" dirty="0">
                <a:solidFill>
                  <a:srgbClr val="0070C0"/>
                </a:solidFill>
              </a:rPr>
              <a:t>2</a:t>
            </a:r>
            <a:r>
              <a:rPr lang="en" sz="1400" dirty="0">
                <a:solidFill>
                  <a:srgbClr val="0070C0"/>
                </a:solidFill>
              </a:rPr>
              <a:t>/pulse → </a:t>
            </a:r>
            <a:r>
              <a:rPr lang="en" sz="1400" b="1" dirty="0">
                <a:solidFill>
                  <a:srgbClr val="0070C0"/>
                </a:solidFill>
              </a:rPr>
              <a:t>Mass limit ~ 10</a:t>
            </a:r>
            <a:r>
              <a:rPr lang="en" sz="1400" b="1" baseline="30000" dirty="0">
                <a:solidFill>
                  <a:srgbClr val="0070C0"/>
                </a:solidFill>
              </a:rPr>
              <a:t>15</a:t>
            </a:r>
            <a:r>
              <a:rPr lang="en" sz="1400" b="1" dirty="0">
                <a:solidFill>
                  <a:srgbClr val="0070C0"/>
                </a:solidFill>
              </a:rPr>
              <a:t> atoms</a:t>
            </a:r>
            <a:endParaRPr sz="1400" b="1" dirty="0">
              <a:solidFill>
                <a:srgbClr val="0070C0"/>
              </a:solidFill>
            </a:endParaRPr>
          </a:p>
        </p:txBody>
      </p:sp>
      <p:sp>
        <p:nvSpPr>
          <p:cNvPr id="30" name="TextBox 29"/>
          <p:cNvSpPr txBox="1"/>
          <p:nvPr/>
        </p:nvSpPr>
        <p:spPr bwMode="auto">
          <a:xfrm>
            <a:off x="0" y="0"/>
            <a:ext cx="12115800" cy="523220"/>
          </a:xfrm>
          <a:prstGeom prst="rect">
            <a:avLst/>
          </a:prstGeom>
          <a:noFill/>
          <a:ln w="9525">
            <a:noFill/>
            <a:miter lim="800000"/>
            <a:headEnd/>
            <a:tailEnd/>
          </a:ln>
        </p:spPr>
        <p:txBody>
          <a:bodyPr wrap="square" rtlCol="0">
            <a:spAutoFit/>
          </a:bodyPr>
          <a:lstStyle/>
          <a:p>
            <a:r>
              <a:rPr lang="es-ES" sz="2800" dirty="0" err="1">
                <a:solidFill>
                  <a:srgbClr val="0070C0"/>
                </a:solidFill>
                <a:effectLst>
                  <a:outerShdw blurRad="38100" dist="38100" dir="2700000" algn="tl">
                    <a:srgbClr val="000000">
                      <a:alpha val="43137"/>
                    </a:srgbClr>
                  </a:outerShdw>
                </a:effectLst>
                <a:latin typeface="Roboto" panose="02000000000000000000"/>
              </a:rPr>
              <a:t>Activation</a:t>
            </a:r>
            <a:r>
              <a:rPr lang="es-ES" sz="2800" dirty="0">
                <a:solidFill>
                  <a:srgbClr val="0070C0"/>
                </a:solidFill>
                <a:effectLst>
                  <a:outerShdw blurRad="38100" dist="38100" dir="2700000" algn="tl">
                    <a:srgbClr val="000000">
                      <a:alpha val="43137"/>
                    </a:srgbClr>
                  </a:outerShdw>
                </a:effectLst>
                <a:latin typeface="Roboto" panose="02000000000000000000"/>
              </a:rPr>
              <a:t> at NEAR: </a:t>
            </a:r>
            <a:r>
              <a:rPr lang="es-ES" sz="2800" dirty="0" err="1">
                <a:solidFill>
                  <a:srgbClr val="0070C0"/>
                </a:solidFill>
                <a:effectLst>
                  <a:outerShdw blurRad="38100" dist="38100" dir="2700000" algn="tl">
                    <a:srgbClr val="000000">
                      <a:alpha val="43137"/>
                    </a:srgbClr>
                  </a:outerShdw>
                </a:effectLst>
                <a:latin typeface="Roboto" panose="02000000000000000000"/>
              </a:rPr>
              <a:t>several</a:t>
            </a:r>
            <a:r>
              <a:rPr lang="es-ES" sz="2800" dirty="0">
                <a:solidFill>
                  <a:srgbClr val="0070C0"/>
                </a:solidFill>
                <a:effectLst>
                  <a:outerShdw blurRad="38100" dist="38100" dir="2700000" algn="tl">
                    <a:srgbClr val="000000">
                      <a:alpha val="43137"/>
                    </a:srgbClr>
                  </a:outerShdw>
                </a:effectLst>
                <a:latin typeface="Roboto" panose="02000000000000000000"/>
              </a:rPr>
              <a:t> MACS </a:t>
            </a:r>
            <a:r>
              <a:rPr lang="es-ES" sz="2800" dirty="0" err="1">
                <a:solidFill>
                  <a:srgbClr val="0070C0"/>
                </a:solidFill>
                <a:effectLst>
                  <a:outerShdw blurRad="38100" dist="38100" dir="2700000" algn="tl">
                    <a:srgbClr val="000000">
                      <a:alpha val="43137"/>
                    </a:srgbClr>
                  </a:outerShdw>
                </a:effectLst>
                <a:latin typeface="Roboto" panose="02000000000000000000"/>
              </a:rPr>
              <a:t>possible</a:t>
            </a:r>
            <a:r>
              <a:rPr lang="es-ES" sz="2800" dirty="0">
                <a:solidFill>
                  <a:srgbClr val="0070C0"/>
                </a:solidFill>
                <a:effectLst>
                  <a:outerShdw blurRad="38100" dist="38100" dir="2700000" algn="tl">
                    <a:srgbClr val="000000">
                      <a:alpha val="43137"/>
                    </a:srgbClr>
                  </a:outerShdw>
                </a:effectLst>
                <a:latin typeface="Roboto" panose="02000000000000000000"/>
              </a:rPr>
              <a:t>!</a:t>
            </a:r>
          </a:p>
        </p:txBody>
      </p:sp>
      <p:sp>
        <p:nvSpPr>
          <p:cNvPr id="2" name="TextBox 1"/>
          <p:cNvSpPr txBox="1"/>
          <p:nvPr/>
        </p:nvSpPr>
        <p:spPr bwMode="auto">
          <a:xfrm>
            <a:off x="8817390" y="3272888"/>
            <a:ext cx="1158533" cy="338554"/>
          </a:xfrm>
          <a:prstGeom prst="rect">
            <a:avLst/>
          </a:prstGeom>
          <a:noFill/>
          <a:ln w="9525">
            <a:noFill/>
            <a:miter lim="800000"/>
            <a:headEnd/>
            <a:tailEnd/>
          </a:ln>
        </p:spPr>
        <p:txBody>
          <a:bodyPr wrap="square" rtlCol="0">
            <a:spAutoFit/>
          </a:bodyPr>
          <a:lstStyle/>
          <a:p>
            <a:r>
              <a:rPr lang="es-ES" sz="1600" dirty="0" err="1">
                <a:latin typeface="+mn-lt"/>
              </a:rPr>
              <a:t>kT</a:t>
            </a:r>
            <a:r>
              <a:rPr lang="es-ES" sz="1600" dirty="0">
                <a:latin typeface="+mn-lt"/>
              </a:rPr>
              <a:t> = 1keV</a:t>
            </a:r>
          </a:p>
        </p:txBody>
      </p:sp>
      <p:sp>
        <p:nvSpPr>
          <p:cNvPr id="28" name="TextBox 27"/>
          <p:cNvSpPr txBox="1"/>
          <p:nvPr/>
        </p:nvSpPr>
        <p:spPr bwMode="auto">
          <a:xfrm>
            <a:off x="9930572" y="3274943"/>
            <a:ext cx="1602855" cy="338554"/>
          </a:xfrm>
          <a:prstGeom prst="rect">
            <a:avLst/>
          </a:prstGeom>
          <a:noFill/>
          <a:ln w="9525">
            <a:noFill/>
            <a:miter lim="800000"/>
            <a:headEnd/>
            <a:tailEnd/>
          </a:ln>
        </p:spPr>
        <p:txBody>
          <a:bodyPr wrap="square" rtlCol="0">
            <a:spAutoFit/>
          </a:bodyPr>
          <a:lstStyle/>
          <a:p>
            <a:r>
              <a:rPr lang="es-ES" sz="1600" dirty="0" err="1">
                <a:solidFill>
                  <a:srgbClr val="FF0000"/>
                </a:solidFill>
                <a:latin typeface="+mn-lt"/>
              </a:rPr>
              <a:t>kT</a:t>
            </a:r>
            <a:r>
              <a:rPr lang="es-ES" sz="1600" dirty="0">
                <a:solidFill>
                  <a:srgbClr val="FF0000"/>
                </a:solidFill>
                <a:latin typeface="+mn-lt"/>
              </a:rPr>
              <a:t> = 35 </a:t>
            </a:r>
            <a:r>
              <a:rPr lang="es-ES" sz="1600" dirty="0" err="1">
                <a:solidFill>
                  <a:srgbClr val="FF0000"/>
                </a:solidFill>
                <a:latin typeface="+mn-lt"/>
              </a:rPr>
              <a:t>keV</a:t>
            </a:r>
            <a:endParaRPr lang="es-ES" sz="1600" dirty="0">
              <a:solidFill>
                <a:srgbClr val="FF0000"/>
              </a:solidFill>
              <a:latin typeface="+mn-lt"/>
            </a:endParaRPr>
          </a:p>
        </p:txBody>
      </p:sp>
      <p:grpSp>
        <p:nvGrpSpPr>
          <p:cNvPr id="29" name="Group 28"/>
          <p:cNvGrpSpPr/>
          <p:nvPr/>
        </p:nvGrpSpPr>
        <p:grpSpPr>
          <a:xfrm>
            <a:off x="244410" y="5850788"/>
            <a:ext cx="11143021" cy="1092925"/>
            <a:chOff x="218151" y="5790608"/>
            <a:chExt cx="11143021" cy="1092925"/>
          </a:xfrm>
        </p:grpSpPr>
        <p:pic>
          <p:nvPicPr>
            <p:cNvPr id="32" name="Picture 2" descr="https://lhc-commissioning.web.cern.ch/schedule/images/2024/LHC-schedule-Nov24.png"/>
            <p:cNvPicPr>
              <a:picLocks noChangeAspect="1" noChangeArrowheads="1"/>
            </p:cNvPicPr>
            <p:nvPr/>
          </p:nvPicPr>
          <p:blipFill rotWithShape="1">
            <a:blip r:embed="rId9">
              <a:extLst>
                <a:ext uri="{28A0092B-C50C-407E-A947-70E740481C1C}">
                  <a14:useLocalDpi xmlns:a14="http://schemas.microsoft.com/office/drawing/2010/main" val="0"/>
                </a:ext>
              </a:extLst>
            </a:blip>
            <a:srcRect l="44440" b="68533"/>
            <a:stretch/>
          </p:blipFill>
          <p:spPr bwMode="auto">
            <a:xfrm>
              <a:off x="218151" y="5790608"/>
              <a:ext cx="4405171" cy="1067392"/>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https://lhc-commissioning.web.cern.ch/schedule/images/2024/LHC-schedule-Nov24.png"/>
            <p:cNvPicPr>
              <a:picLocks noChangeAspect="1" noChangeArrowheads="1"/>
            </p:cNvPicPr>
            <p:nvPr/>
          </p:nvPicPr>
          <p:blipFill rotWithShape="1">
            <a:blip r:embed="rId9">
              <a:extLst>
                <a:ext uri="{28A0092B-C50C-407E-A947-70E740481C1C}">
                  <a14:useLocalDpi xmlns:a14="http://schemas.microsoft.com/office/drawing/2010/main" val="0"/>
                </a:ext>
              </a:extLst>
            </a:blip>
            <a:srcRect l="151" t="37662" r="22226" b="32924"/>
            <a:stretch/>
          </p:blipFill>
          <p:spPr bwMode="auto">
            <a:xfrm>
              <a:off x="4623322" y="5791200"/>
              <a:ext cx="6737850" cy="1092333"/>
            </a:xfrm>
            <a:prstGeom prst="rect">
              <a:avLst/>
            </a:prstGeom>
            <a:noFill/>
            <a:extLst>
              <a:ext uri="{909E8E84-426E-40DD-AFC4-6F175D3DCCD1}">
                <a14:hiddenFill xmlns:a14="http://schemas.microsoft.com/office/drawing/2010/main">
                  <a:solidFill>
                    <a:srgbClr val="FFFFFF"/>
                  </a:solidFill>
                </a14:hiddenFill>
              </a:ext>
            </a:extLst>
          </p:spPr>
        </p:pic>
      </p:grpSp>
      <p:sp>
        <p:nvSpPr>
          <p:cNvPr id="37" name="Rectangle 36"/>
          <p:cNvSpPr/>
          <p:nvPr/>
        </p:nvSpPr>
        <p:spPr>
          <a:xfrm>
            <a:off x="244410" y="5904631"/>
            <a:ext cx="1330236" cy="95337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38" name="TextBox 37"/>
          <p:cNvSpPr txBox="1"/>
          <p:nvPr/>
        </p:nvSpPr>
        <p:spPr bwMode="auto">
          <a:xfrm>
            <a:off x="4649581" y="5562600"/>
            <a:ext cx="3884819"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TOF @ EAR(1+2) + </a:t>
            </a:r>
            <a:r>
              <a:rPr lang="es-ES" sz="1600" dirty="0" err="1">
                <a:solidFill>
                  <a:schemeClr val="accent2">
                    <a:lumMod val="75000"/>
                  </a:schemeClr>
                </a:solidFill>
                <a:latin typeface="+mn-lt"/>
              </a:rPr>
              <a:t>Activation</a:t>
            </a:r>
            <a:r>
              <a:rPr lang="es-ES" sz="1600" dirty="0">
                <a:solidFill>
                  <a:schemeClr val="accent2">
                    <a:lumMod val="75000"/>
                  </a:schemeClr>
                </a:solidFill>
                <a:latin typeface="+mn-lt"/>
              </a:rPr>
              <a:t> @ NEAR</a:t>
            </a:r>
          </a:p>
        </p:txBody>
      </p:sp>
      <p:grpSp>
        <p:nvGrpSpPr>
          <p:cNvPr id="40" name="Group 39"/>
          <p:cNvGrpSpPr/>
          <p:nvPr/>
        </p:nvGrpSpPr>
        <p:grpSpPr>
          <a:xfrm>
            <a:off x="465900" y="5188846"/>
            <a:ext cx="1066800" cy="739444"/>
            <a:chOff x="170287" y="4845421"/>
            <a:chExt cx="1066800" cy="739444"/>
          </a:xfrm>
        </p:grpSpPr>
        <p:sp>
          <p:nvSpPr>
            <p:cNvPr id="41" name="TextBox 40"/>
            <p:cNvSpPr txBox="1"/>
            <p:nvPr/>
          </p:nvSpPr>
          <p:spPr bwMode="auto">
            <a:xfrm>
              <a:off x="170287" y="4845421"/>
              <a:ext cx="1066800" cy="584775"/>
            </a:xfrm>
            <a:prstGeom prst="rect">
              <a:avLst/>
            </a:prstGeom>
            <a:noFill/>
            <a:ln w="9525">
              <a:noFill/>
              <a:miter lim="800000"/>
              <a:headEnd/>
              <a:tailEnd/>
            </a:ln>
          </p:spPr>
          <p:txBody>
            <a:bodyPr wrap="square" rtlCol="0">
              <a:spAutoFit/>
            </a:bodyPr>
            <a:lstStyle/>
            <a:p>
              <a:r>
                <a:rPr lang="es-ES" sz="1600" dirty="0" err="1">
                  <a:solidFill>
                    <a:srgbClr val="FF0000"/>
                  </a:solidFill>
                  <a:latin typeface="+mn-lt"/>
                </a:rPr>
                <a:t>We</a:t>
              </a:r>
              <a:r>
                <a:rPr lang="es-ES" sz="1600" dirty="0">
                  <a:solidFill>
                    <a:srgbClr val="FF0000"/>
                  </a:solidFill>
                  <a:latin typeface="+mn-lt"/>
                </a:rPr>
                <a:t> are </a:t>
              </a:r>
              <a:r>
                <a:rPr lang="es-ES" sz="1600" dirty="0" err="1">
                  <a:solidFill>
                    <a:srgbClr val="FF0000"/>
                  </a:solidFill>
                  <a:latin typeface="+mn-lt"/>
                </a:rPr>
                <a:t>here</a:t>
              </a:r>
              <a:endParaRPr lang="es-ES" sz="1600" dirty="0">
                <a:solidFill>
                  <a:srgbClr val="FF0000"/>
                </a:solidFill>
                <a:latin typeface="+mn-lt"/>
              </a:endParaRPr>
            </a:p>
          </p:txBody>
        </p:sp>
        <p:cxnSp>
          <p:nvCxnSpPr>
            <p:cNvPr id="42" name="Straight Arrow Connector 41"/>
            <p:cNvCxnSpPr/>
            <p:nvPr/>
          </p:nvCxnSpPr>
          <p:spPr>
            <a:xfrm>
              <a:off x="889307" y="5223021"/>
              <a:ext cx="0" cy="36184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3" name="Rectangle 2"/>
          <p:cNvSpPr/>
          <p:nvPr/>
        </p:nvSpPr>
        <p:spPr>
          <a:xfrm>
            <a:off x="8229600" y="3272888"/>
            <a:ext cx="3657600" cy="22897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36581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63"/>
                                        </p:tgtEl>
                                        <p:attrNameLst>
                                          <p:attrName>style.visibility</p:attrName>
                                        </p:attrNameLst>
                                      </p:cBhvr>
                                      <p:to>
                                        <p:strVal val="visible"/>
                                      </p:to>
                                    </p:set>
                                    <p:animEffect transition="in" filter="fade">
                                      <p:cBhvr>
                                        <p:cTn id="10" dur="500"/>
                                        <p:tgtEl>
                                          <p:spTgt spid="116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par>
                          <p:cTn id="21" fill="hold">
                            <p:stCondLst>
                              <p:cond delay="500"/>
                            </p:stCondLst>
                            <p:childTnLst>
                              <p:par>
                                <p:cTn id="22" presetID="10" presetClass="exit" presetSubtype="0" fill="hold" grpId="0" nodeType="afterEffect">
                                  <p:stCondLst>
                                    <p:cond delay="0"/>
                                  </p:stCondLst>
                                  <p:childTnLst>
                                    <p:animEffect transition="out" filter="fade">
                                      <p:cBhvr>
                                        <p:cTn id="23" dur="500"/>
                                        <p:tgtEl>
                                          <p:spTgt spid="3"/>
                                        </p:tgtEl>
                                      </p:cBhvr>
                                    </p:animEffect>
                                    <p:set>
                                      <p:cBhvr>
                                        <p:cTn id="24"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3" grpId="0"/>
      <p:bldP spid="3"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172"/>
        <p:cNvGrpSpPr/>
        <p:nvPr/>
      </p:nvGrpSpPr>
      <p:grpSpPr>
        <a:xfrm>
          <a:off x="0" y="0"/>
          <a:ext cx="0" cy="0"/>
          <a:chOff x="0" y="0"/>
          <a:chExt cx="0" cy="0"/>
        </a:xfrm>
      </p:grpSpPr>
      <p:pic>
        <p:nvPicPr>
          <p:cNvPr id="1173" name="Google Shape;1173;p72"/>
          <p:cNvPicPr preferRelativeResize="0"/>
          <p:nvPr/>
        </p:nvPicPr>
        <p:blipFill rotWithShape="1">
          <a:blip r:embed="rId3">
            <a:alphaModFix/>
          </a:blip>
          <a:srcRect/>
          <a:stretch/>
        </p:blipFill>
        <p:spPr>
          <a:xfrm>
            <a:off x="4486234" y="1015967"/>
            <a:ext cx="3231801" cy="2532867"/>
          </a:xfrm>
          <a:prstGeom prst="rect">
            <a:avLst/>
          </a:prstGeom>
          <a:noFill/>
          <a:ln w="28575" cap="flat" cmpd="sng">
            <a:solidFill>
              <a:srgbClr val="0000CC"/>
            </a:solidFill>
            <a:prstDash val="dot"/>
            <a:round/>
            <a:headEnd type="none" w="sm" len="sm"/>
            <a:tailEnd type="none" w="sm" len="sm"/>
          </a:ln>
        </p:spPr>
      </p:pic>
      <p:sp>
        <p:nvSpPr>
          <p:cNvPr id="1175" name="Google Shape;1175;p72"/>
          <p:cNvSpPr txBox="1"/>
          <p:nvPr/>
        </p:nvSpPr>
        <p:spPr>
          <a:xfrm>
            <a:off x="101600" y="1445333"/>
            <a:ext cx="4126000" cy="1162400"/>
          </a:xfrm>
          <a:prstGeom prst="rect">
            <a:avLst/>
          </a:prstGeom>
          <a:noFill/>
          <a:ln w="28575" cap="flat" cmpd="sng">
            <a:solidFill>
              <a:srgbClr val="FF9900"/>
            </a:solidFill>
            <a:prstDash val="solid"/>
            <a:round/>
            <a:headEnd type="none" w="sm" len="sm"/>
            <a:tailEnd type="none" w="sm" len="sm"/>
          </a:ln>
        </p:spPr>
        <p:txBody>
          <a:bodyPr spcFirstLastPara="1" wrap="square" lIns="121900" tIns="121900" rIns="121900" bIns="121900" anchor="t" anchorCtr="0">
            <a:noAutofit/>
          </a:bodyPr>
          <a:lstStyle/>
          <a:p>
            <a:pPr>
              <a:spcBef>
                <a:spcPts val="0"/>
              </a:spcBef>
              <a:spcAft>
                <a:spcPts val="0"/>
              </a:spcAft>
            </a:pPr>
            <a:r>
              <a:rPr lang="en" sz="1733" b="1">
                <a:solidFill>
                  <a:srgbClr val="1A1A1A"/>
                </a:solidFill>
              </a:rPr>
              <a:t>Goal</a:t>
            </a:r>
            <a:r>
              <a:rPr lang="en" sz="1733" b="1">
                <a:solidFill>
                  <a:schemeClr val="dk1"/>
                </a:solidFill>
              </a:rPr>
              <a:t>:</a:t>
            </a:r>
            <a:r>
              <a:rPr lang="en" sz="1733">
                <a:solidFill>
                  <a:schemeClr val="dk1"/>
                </a:solidFill>
              </a:rPr>
              <a:t> Produce samples of relevant unstable nuclei at </a:t>
            </a:r>
            <a:r>
              <a:rPr lang="en" sz="1733" b="1">
                <a:solidFill>
                  <a:srgbClr val="0000FF"/>
                </a:solidFill>
              </a:rPr>
              <a:t>RIB</a:t>
            </a:r>
            <a:r>
              <a:rPr lang="en" sz="1733">
                <a:solidFill>
                  <a:schemeClr val="dk1"/>
                </a:solidFill>
              </a:rPr>
              <a:t> &amp; measure MACS at </a:t>
            </a:r>
            <a:r>
              <a:rPr lang="en" sz="1733" b="1">
                <a:solidFill>
                  <a:srgbClr val="FF0000"/>
                </a:solidFill>
              </a:rPr>
              <a:t>high-flux facility</a:t>
            </a:r>
            <a:endParaRPr sz="1733" b="1">
              <a:solidFill>
                <a:srgbClr val="FF0000"/>
              </a:solidFill>
            </a:endParaRPr>
          </a:p>
          <a:p>
            <a:pPr>
              <a:spcBef>
                <a:spcPts val="0"/>
              </a:spcBef>
              <a:spcAft>
                <a:spcPts val="0"/>
              </a:spcAft>
            </a:pPr>
            <a:endParaRPr sz="1733">
              <a:solidFill>
                <a:schemeClr val="dk1"/>
              </a:solidFill>
            </a:endParaRPr>
          </a:p>
        </p:txBody>
      </p:sp>
      <p:pic>
        <p:nvPicPr>
          <p:cNvPr id="1176" name="Google Shape;1176;p72"/>
          <p:cNvPicPr preferRelativeResize="0"/>
          <p:nvPr/>
        </p:nvPicPr>
        <p:blipFill>
          <a:blip r:embed="rId4">
            <a:alphaModFix/>
          </a:blip>
          <a:stretch>
            <a:fillRect/>
          </a:stretch>
        </p:blipFill>
        <p:spPr>
          <a:xfrm>
            <a:off x="6074367" y="892667"/>
            <a:ext cx="1860957" cy="405200"/>
          </a:xfrm>
          <a:prstGeom prst="rect">
            <a:avLst/>
          </a:prstGeom>
          <a:noFill/>
          <a:ln>
            <a:noFill/>
          </a:ln>
        </p:spPr>
      </p:pic>
      <p:pic>
        <p:nvPicPr>
          <p:cNvPr id="1177" name="Google Shape;1177;p72"/>
          <p:cNvPicPr preferRelativeResize="0"/>
          <p:nvPr/>
        </p:nvPicPr>
        <p:blipFill rotWithShape="1">
          <a:blip r:embed="rId3">
            <a:alphaModFix/>
          </a:blip>
          <a:srcRect/>
          <a:stretch/>
        </p:blipFill>
        <p:spPr>
          <a:xfrm>
            <a:off x="4486234" y="1015967"/>
            <a:ext cx="3231801" cy="2532867"/>
          </a:xfrm>
          <a:prstGeom prst="rect">
            <a:avLst/>
          </a:prstGeom>
          <a:noFill/>
          <a:ln w="28575" cap="flat" cmpd="sng">
            <a:solidFill>
              <a:srgbClr val="0000CC"/>
            </a:solidFill>
            <a:prstDash val="dot"/>
            <a:round/>
            <a:headEnd type="none" w="sm" len="sm"/>
            <a:tailEnd type="none" w="sm" len="sm"/>
          </a:ln>
        </p:spPr>
      </p:pic>
      <p:pic>
        <p:nvPicPr>
          <p:cNvPr id="1178" name="Google Shape;1178;p72"/>
          <p:cNvPicPr preferRelativeResize="0"/>
          <p:nvPr/>
        </p:nvPicPr>
        <p:blipFill>
          <a:blip r:embed="rId4">
            <a:alphaModFix/>
          </a:blip>
          <a:stretch>
            <a:fillRect/>
          </a:stretch>
        </p:blipFill>
        <p:spPr>
          <a:xfrm>
            <a:off x="6074367" y="892667"/>
            <a:ext cx="1860957" cy="405200"/>
          </a:xfrm>
          <a:prstGeom prst="rect">
            <a:avLst/>
          </a:prstGeom>
          <a:noFill/>
          <a:ln>
            <a:noFill/>
          </a:ln>
        </p:spPr>
      </p:pic>
      <p:pic>
        <p:nvPicPr>
          <p:cNvPr id="1179" name="Google Shape;1179;p72"/>
          <p:cNvPicPr preferRelativeResize="0"/>
          <p:nvPr/>
        </p:nvPicPr>
        <p:blipFill>
          <a:blip r:embed="rId5">
            <a:alphaModFix/>
          </a:blip>
          <a:stretch>
            <a:fillRect/>
          </a:stretch>
        </p:blipFill>
        <p:spPr>
          <a:xfrm>
            <a:off x="9092734" y="883868"/>
            <a:ext cx="2834501" cy="2844833"/>
          </a:xfrm>
          <a:prstGeom prst="rect">
            <a:avLst/>
          </a:prstGeom>
          <a:noFill/>
          <a:ln>
            <a:noFill/>
          </a:ln>
        </p:spPr>
      </p:pic>
      <p:pic>
        <p:nvPicPr>
          <p:cNvPr id="1180" name="Google Shape;1180;p72"/>
          <p:cNvPicPr preferRelativeResize="0"/>
          <p:nvPr/>
        </p:nvPicPr>
        <p:blipFill rotWithShape="1">
          <a:blip r:embed="rId6">
            <a:alphaModFix/>
          </a:blip>
          <a:srcRect/>
          <a:stretch/>
        </p:blipFill>
        <p:spPr>
          <a:xfrm>
            <a:off x="8763000" y="763564"/>
            <a:ext cx="1057975" cy="626749"/>
          </a:xfrm>
          <a:prstGeom prst="rect">
            <a:avLst/>
          </a:prstGeom>
          <a:noFill/>
          <a:ln>
            <a:noFill/>
          </a:ln>
        </p:spPr>
      </p:pic>
      <p:sp>
        <p:nvSpPr>
          <p:cNvPr id="1181" name="Google Shape;1181;p72"/>
          <p:cNvSpPr txBox="1"/>
          <p:nvPr/>
        </p:nvSpPr>
        <p:spPr>
          <a:xfrm>
            <a:off x="9642100" y="1007167"/>
            <a:ext cx="1176400" cy="472000"/>
          </a:xfrm>
          <a:prstGeom prst="rect">
            <a:avLst/>
          </a:prstGeom>
          <a:noFill/>
          <a:ln>
            <a:noFill/>
          </a:ln>
        </p:spPr>
        <p:txBody>
          <a:bodyPr spcFirstLastPara="1" wrap="square" lIns="121900" tIns="121900" rIns="121900" bIns="121900" anchor="t" anchorCtr="0">
            <a:noAutofit/>
          </a:bodyPr>
          <a:lstStyle/>
          <a:p>
            <a:pPr>
              <a:spcBef>
                <a:spcPts val="0"/>
              </a:spcBef>
              <a:spcAft>
                <a:spcPts val="0"/>
              </a:spcAft>
            </a:pPr>
            <a:r>
              <a:rPr lang="en" b="1">
                <a:solidFill>
                  <a:srgbClr val="0000FF"/>
                </a:solidFill>
                <a:latin typeface="Comfortaa"/>
                <a:ea typeface="Comfortaa"/>
                <a:cs typeface="Comfortaa"/>
                <a:sym typeface="Comfortaa"/>
              </a:rPr>
              <a:t>- NEAR</a:t>
            </a:r>
            <a:endParaRPr b="1">
              <a:solidFill>
                <a:srgbClr val="0000FF"/>
              </a:solidFill>
              <a:latin typeface="Comfortaa"/>
              <a:ea typeface="Comfortaa"/>
              <a:cs typeface="Comfortaa"/>
              <a:sym typeface="Comfortaa"/>
            </a:endParaRPr>
          </a:p>
        </p:txBody>
      </p:sp>
      <p:pic>
        <p:nvPicPr>
          <p:cNvPr id="1185" name="Google Shape;1185;p72"/>
          <p:cNvPicPr preferRelativeResize="0"/>
          <p:nvPr/>
        </p:nvPicPr>
        <p:blipFill rotWithShape="1">
          <a:blip r:embed="rId7">
            <a:alphaModFix/>
          </a:blip>
          <a:srcRect l="24209" r="11265"/>
          <a:stretch/>
        </p:blipFill>
        <p:spPr>
          <a:xfrm>
            <a:off x="7473268" y="3728701"/>
            <a:ext cx="3300485" cy="1432248"/>
          </a:xfrm>
          <a:prstGeom prst="rect">
            <a:avLst/>
          </a:prstGeom>
          <a:noFill/>
          <a:ln>
            <a:noFill/>
          </a:ln>
        </p:spPr>
      </p:pic>
      <p:pic>
        <p:nvPicPr>
          <p:cNvPr id="1186" name="Google Shape;1186;p72"/>
          <p:cNvPicPr preferRelativeResize="0"/>
          <p:nvPr/>
        </p:nvPicPr>
        <p:blipFill rotWithShape="1">
          <a:blip r:embed="rId7">
            <a:alphaModFix/>
          </a:blip>
          <a:srcRect r="92084" b="73419"/>
          <a:stretch/>
        </p:blipFill>
        <p:spPr>
          <a:xfrm>
            <a:off x="6438944" y="3728701"/>
            <a:ext cx="964997" cy="1234232"/>
          </a:xfrm>
          <a:prstGeom prst="rect">
            <a:avLst/>
          </a:prstGeom>
          <a:noFill/>
          <a:ln>
            <a:noFill/>
          </a:ln>
        </p:spPr>
      </p:pic>
      <p:sp>
        <p:nvSpPr>
          <p:cNvPr id="1187" name="Google Shape;1187;p72"/>
          <p:cNvSpPr txBox="1"/>
          <p:nvPr/>
        </p:nvSpPr>
        <p:spPr>
          <a:xfrm>
            <a:off x="8272191" y="4183825"/>
            <a:ext cx="2300000" cy="522000"/>
          </a:xfrm>
          <a:prstGeom prst="rect">
            <a:avLst/>
          </a:prstGeom>
          <a:noFill/>
          <a:ln>
            <a:noFill/>
          </a:ln>
        </p:spPr>
        <p:txBody>
          <a:bodyPr spcFirstLastPara="1" wrap="square" lIns="121900" tIns="121900" rIns="121900" bIns="121900" anchor="t" anchorCtr="0">
            <a:noAutofit/>
          </a:bodyPr>
          <a:lstStyle/>
          <a:p>
            <a:pPr>
              <a:spcBef>
                <a:spcPts val="0"/>
              </a:spcBef>
              <a:spcAft>
                <a:spcPts val="0"/>
              </a:spcAft>
            </a:pPr>
            <a:r>
              <a:rPr lang="en" sz="1600" b="1">
                <a:solidFill>
                  <a:srgbClr val="0000FF"/>
                </a:solidFill>
              </a:rPr>
              <a:t>ISOLDE </a:t>
            </a:r>
            <a:endParaRPr sz="1600" b="1">
              <a:solidFill>
                <a:srgbClr val="0000FF"/>
              </a:solidFill>
            </a:endParaRPr>
          </a:p>
          <a:p>
            <a:pPr>
              <a:spcBef>
                <a:spcPts val="0"/>
              </a:spcBef>
              <a:spcAft>
                <a:spcPts val="0"/>
              </a:spcAft>
            </a:pPr>
            <a:r>
              <a:rPr lang="en" sz="1600" b="1">
                <a:solidFill>
                  <a:srgbClr val="0000FF"/>
                </a:solidFill>
              </a:rPr>
              <a:t>Yields (UCx)</a:t>
            </a:r>
            <a:endParaRPr sz="1600" b="1">
              <a:solidFill>
                <a:srgbClr val="0000FF"/>
              </a:solidFill>
            </a:endParaRPr>
          </a:p>
        </p:txBody>
      </p:sp>
      <p:sp>
        <p:nvSpPr>
          <p:cNvPr id="1189" name="Google Shape;1189;p72"/>
          <p:cNvSpPr/>
          <p:nvPr/>
        </p:nvSpPr>
        <p:spPr>
          <a:xfrm>
            <a:off x="8188667" y="850890"/>
            <a:ext cx="492800" cy="521410"/>
          </a:xfrm>
          <a:prstGeom prst="mathPlus">
            <a:avLst>
              <a:gd name="adj1" fmla="val 23520"/>
            </a:avLst>
          </a:prstGeom>
          <a:solidFill>
            <a:schemeClr val="accent2">
              <a:lumMod val="40000"/>
              <a:lumOff val="60000"/>
            </a:schemeClr>
          </a:solidFill>
          <a:ln w="28575" cap="flat" cmpd="sng">
            <a:solidFill>
              <a:srgbClr val="0070C0"/>
            </a:solidFill>
            <a:prstDash val="solid"/>
            <a:round/>
            <a:headEnd type="none" w="sm" len="sm"/>
            <a:tailEnd type="none" w="sm" len="sm"/>
          </a:ln>
        </p:spPr>
        <p:txBody>
          <a:bodyPr spcFirstLastPara="1" wrap="square" lIns="121900" tIns="121900" rIns="121900" bIns="121900" anchor="ctr" anchorCtr="0">
            <a:noAutofit/>
          </a:bodyPr>
          <a:lstStyle/>
          <a:p>
            <a:pPr algn="ctr">
              <a:spcBef>
                <a:spcPts val="0"/>
              </a:spcBef>
              <a:spcAft>
                <a:spcPts val="0"/>
              </a:spcAft>
            </a:pPr>
            <a:endParaRPr/>
          </a:p>
        </p:txBody>
      </p:sp>
      <p:sp>
        <p:nvSpPr>
          <p:cNvPr id="20" name="TextBox 19"/>
          <p:cNvSpPr txBox="1"/>
          <p:nvPr/>
        </p:nvSpPr>
        <p:spPr bwMode="auto">
          <a:xfrm>
            <a:off x="0" y="0"/>
            <a:ext cx="12115800" cy="461665"/>
          </a:xfrm>
          <a:prstGeom prst="rect">
            <a:avLst/>
          </a:prstGeom>
          <a:noFill/>
          <a:ln w="9525">
            <a:noFill/>
            <a:miter lim="800000"/>
            <a:headEnd/>
            <a:tailEnd/>
          </a:ln>
        </p:spPr>
        <p:txBody>
          <a:bodyPr wrap="square" rtlCol="0">
            <a:spAutoFit/>
          </a:bodyPr>
          <a:lstStyle/>
          <a:p>
            <a:r>
              <a:rPr lang="es-ES" sz="2400" dirty="0" err="1">
                <a:solidFill>
                  <a:srgbClr val="0070C0"/>
                </a:solidFill>
                <a:effectLst>
                  <a:outerShdw blurRad="38100" dist="38100" dir="2700000" algn="tl">
                    <a:srgbClr val="000000">
                      <a:alpha val="43137"/>
                    </a:srgbClr>
                  </a:outerShdw>
                </a:effectLst>
                <a:latin typeface="Roboto" panose="02000000000000000000"/>
              </a:rPr>
              <a:t>Activation</a:t>
            </a:r>
            <a:r>
              <a:rPr lang="es-ES" sz="2400" dirty="0">
                <a:solidFill>
                  <a:srgbClr val="0070C0"/>
                </a:solidFill>
                <a:effectLst>
                  <a:outerShdw blurRad="38100" dist="38100" dir="2700000" algn="tl">
                    <a:srgbClr val="000000">
                      <a:alpha val="43137"/>
                    </a:srgbClr>
                  </a:outerShdw>
                </a:effectLst>
                <a:latin typeface="Roboto" panose="02000000000000000000"/>
              </a:rPr>
              <a:t> at NEAR: </a:t>
            </a:r>
            <a:r>
              <a:rPr lang="es-ES" sz="2400" dirty="0" err="1">
                <a:solidFill>
                  <a:srgbClr val="0070C0"/>
                </a:solidFill>
                <a:effectLst>
                  <a:outerShdw blurRad="38100" dist="38100" dir="2700000" algn="tl">
                    <a:srgbClr val="000000">
                      <a:alpha val="43137"/>
                    </a:srgbClr>
                  </a:outerShdw>
                </a:effectLst>
                <a:latin typeface="Roboto" panose="02000000000000000000"/>
              </a:rPr>
              <a:t>synergy</a:t>
            </a:r>
            <a:r>
              <a:rPr lang="es-ES" sz="2400" dirty="0">
                <a:solidFill>
                  <a:srgbClr val="0070C0"/>
                </a:solidFill>
                <a:effectLst>
                  <a:outerShdw blurRad="38100" dist="38100" dir="2700000" algn="tl">
                    <a:srgbClr val="000000">
                      <a:alpha val="43137"/>
                    </a:srgbClr>
                  </a:outerShdw>
                </a:effectLst>
                <a:latin typeface="Roboto" panose="02000000000000000000"/>
              </a:rPr>
              <a:t> </a:t>
            </a:r>
            <a:r>
              <a:rPr lang="es-ES" sz="2400" dirty="0" err="1">
                <a:solidFill>
                  <a:srgbClr val="0070C0"/>
                </a:solidFill>
                <a:effectLst>
                  <a:outerShdw blurRad="38100" dist="38100" dir="2700000" algn="tl">
                    <a:srgbClr val="000000">
                      <a:alpha val="43137"/>
                    </a:srgbClr>
                  </a:outerShdw>
                </a:effectLst>
                <a:latin typeface="Roboto" panose="02000000000000000000"/>
              </a:rPr>
              <a:t>with</a:t>
            </a:r>
            <a:r>
              <a:rPr lang="es-ES" sz="2400" dirty="0">
                <a:solidFill>
                  <a:srgbClr val="0070C0"/>
                </a:solidFill>
                <a:effectLst>
                  <a:outerShdw blurRad="38100" dist="38100" dir="2700000" algn="tl">
                    <a:srgbClr val="000000">
                      <a:alpha val="43137"/>
                    </a:srgbClr>
                  </a:outerShdw>
                </a:effectLst>
                <a:latin typeface="Roboto" panose="02000000000000000000"/>
              </a:rPr>
              <a:t> ISOLDE </a:t>
            </a:r>
            <a:r>
              <a:rPr lang="es-ES" sz="2400" dirty="0" err="1">
                <a:solidFill>
                  <a:srgbClr val="0070C0"/>
                </a:solidFill>
                <a:effectLst>
                  <a:outerShdw blurRad="38100" dist="38100" dir="2700000" algn="tl">
                    <a:srgbClr val="000000">
                      <a:alpha val="43137"/>
                    </a:srgbClr>
                  </a:outerShdw>
                </a:effectLst>
                <a:latin typeface="Roboto" panose="02000000000000000000"/>
              </a:rPr>
              <a:t>for</a:t>
            </a:r>
            <a:r>
              <a:rPr lang="es-ES" sz="2400" dirty="0">
                <a:solidFill>
                  <a:srgbClr val="0070C0"/>
                </a:solidFill>
                <a:effectLst>
                  <a:outerShdw blurRad="38100" dist="38100" dir="2700000" algn="tl">
                    <a:srgbClr val="000000">
                      <a:alpha val="43137"/>
                    </a:srgbClr>
                  </a:outerShdw>
                </a:effectLst>
                <a:latin typeface="Roboto" panose="02000000000000000000"/>
              </a:rPr>
              <a:t> radio-</a:t>
            </a:r>
            <a:r>
              <a:rPr lang="es-ES" sz="2400" dirty="0" err="1">
                <a:solidFill>
                  <a:srgbClr val="0070C0"/>
                </a:solidFill>
                <a:effectLst>
                  <a:outerShdw blurRad="38100" dist="38100" dir="2700000" algn="tl">
                    <a:srgbClr val="000000">
                      <a:alpha val="43137"/>
                    </a:srgbClr>
                  </a:outerShdw>
                </a:effectLst>
                <a:latin typeface="Roboto" panose="02000000000000000000"/>
              </a:rPr>
              <a:t>isotopically</a:t>
            </a:r>
            <a:r>
              <a:rPr lang="es-ES" sz="2400" dirty="0">
                <a:solidFill>
                  <a:srgbClr val="0070C0"/>
                </a:solidFill>
                <a:effectLst>
                  <a:outerShdw blurRad="38100" dist="38100" dir="2700000" algn="tl">
                    <a:srgbClr val="000000">
                      <a:alpha val="43137"/>
                    </a:srgbClr>
                  </a:outerShdw>
                </a:effectLst>
                <a:latin typeface="Roboto" panose="02000000000000000000"/>
              </a:rPr>
              <a:t> </a:t>
            </a:r>
            <a:r>
              <a:rPr lang="es-ES" sz="2400" dirty="0" err="1">
                <a:solidFill>
                  <a:srgbClr val="0070C0"/>
                </a:solidFill>
                <a:effectLst>
                  <a:outerShdw blurRad="38100" dist="38100" dir="2700000" algn="tl">
                    <a:srgbClr val="000000">
                      <a:alpha val="43137"/>
                    </a:srgbClr>
                  </a:outerShdw>
                </a:effectLst>
                <a:latin typeface="Roboto" panose="02000000000000000000"/>
              </a:rPr>
              <a:t>pure</a:t>
            </a:r>
            <a:r>
              <a:rPr lang="es-ES" sz="2400" dirty="0">
                <a:solidFill>
                  <a:srgbClr val="0070C0"/>
                </a:solidFill>
                <a:effectLst>
                  <a:outerShdw blurRad="38100" dist="38100" dir="2700000" algn="tl">
                    <a:srgbClr val="000000">
                      <a:alpha val="43137"/>
                    </a:srgbClr>
                  </a:outerShdw>
                </a:effectLst>
                <a:latin typeface="Roboto" panose="02000000000000000000"/>
              </a:rPr>
              <a:t> </a:t>
            </a:r>
            <a:r>
              <a:rPr lang="es-ES" sz="2400" dirty="0" err="1">
                <a:solidFill>
                  <a:srgbClr val="0070C0"/>
                </a:solidFill>
                <a:effectLst>
                  <a:outerShdw blurRad="38100" dist="38100" dir="2700000" algn="tl">
                    <a:srgbClr val="000000">
                      <a:alpha val="43137"/>
                    </a:srgbClr>
                  </a:outerShdw>
                </a:effectLst>
                <a:latin typeface="Roboto" panose="02000000000000000000"/>
              </a:rPr>
              <a:t>samples</a:t>
            </a:r>
            <a:r>
              <a:rPr lang="es-ES" sz="2400" dirty="0">
                <a:solidFill>
                  <a:srgbClr val="0070C0"/>
                </a:solidFill>
                <a:effectLst>
                  <a:outerShdw blurRad="38100" dist="38100" dir="2700000" algn="tl">
                    <a:srgbClr val="000000">
                      <a:alpha val="43137"/>
                    </a:srgbClr>
                  </a:outerShdw>
                </a:effectLst>
                <a:latin typeface="Roboto" panose="02000000000000000000"/>
              </a:rPr>
              <a:t>!</a:t>
            </a:r>
          </a:p>
        </p:txBody>
      </p:sp>
      <p:sp>
        <p:nvSpPr>
          <p:cNvPr id="21" name="Google Shape;1195;p73"/>
          <p:cNvSpPr txBox="1"/>
          <p:nvPr/>
        </p:nvSpPr>
        <p:spPr>
          <a:xfrm>
            <a:off x="-231646" y="3014735"/>
            <a:ext cx="6047567" cy="2200300"/>
          </a:xfrm>
          <a:prstGeom prst="rect">
            <a:avLst/>
          </a:prstGeom>
          <a:noFill/>
          <a:ln w="28575" cap="flat" cmpd="sng">
            <a:noFill/>
            <a:prstDash val="solid"/>
            <a:round/>
            <a:headEnd type="none" w="sm" len="sm"/>
            <a:tailEnd type="none" w="sm" len="sm"/>
          </a:ln>
        </p:spPr>
        <p:txBody>
          <a:bodyPr spcFirstLastPara="1" wrap="square" lIns="121900" tIns="121900" rIns="121900" bIns="121900" anchor="t" anchorCtr="0">
            <a:noAutofit/>
          </a:bodyPr>
          <a:lstStyle/>
          <a:p>
            <a:pPr>
              <a:spcBef>
                <a:spcPts val="0"/>
              </a:spcBef>
              <a:spcAft>
                <a:spcPts val="0"/>
              </a:spcAft>
            </a:pPr>
            <a:endParaRPr sz="800" dirty="0"/>
          </a:p>
          <a:p>
            <a:pPr marL="609585" indent="-414856">
              <a:spcBef>
                <a:spcPts val="0"/>
              </a:spcBef>
              <a:spcAft>
                <a:spcPts val="0"/>
              </a:spcAft>
              <a:buSzPts val="1300"/>
              <a:buChar char="●"/>
            </a:pPr>
            <a:r>
              <a:rPr lang="en" sz="1400" b="1" dirty="0"/>
              <a:t>Example at CERN: ISOLDE + n_TOF-NEAR </a:t>
            </a:r>
            <a:endParaRPr sz="1400" b="1" dirty="0"/>
          </a:p>
          <a:p>
            <a:pPr marL="609585">
              <a:spcBef>
                <a:spcPts val="0"/>
              </a:spcBef>
              <a:spcAft>
                <a:spcPts val="0"/>
              </a:spcAft>
            </a:pPr>
            <a:endParaRPr sz="1400" b="1" dirty="0"/>
          </a:p>
          <a:p>
            <a:pPr marL="609585" indent="-414856">
              <a:spcBef>
                <a:spcPts val="0"/>
              </a:spcBef>
              <a:spcAft>
                <a:spcPts val="0"/>
              </a:spcAft>
              <a:buSzPts val="1300"/>
              <a:buChar char="●"/>
            </a:pPr>
            <a:r>
              <a:rPr lang="en" sz="1400" b="1" dirty="0"/>
              <a:t>High flux + proximity</a:t>
            </a:r>
            <a:r>
              <a:rPr lang="en" sz="1400" dirty="0"/>
              <a:t>: Smaller masses &amp; shorter-lived isotopes would be accessible</a:t>
            </a:r>
            <a:endParaRPr sz="1400" dirty="0"/>
          </a:p>
          <a:p>
            <a:pPr marL="609585">
              <a:spcBef>
                <a:spcPts val="0"/>
              </a:spcBef>
              <a:spcAft>
                <a:spcPts val="0"/>
              </a:spcAft>
            </a:pPr>
            <a:endParaRPr sz="1400" b="1" dirty="0"/>
          </a:p>
          <a:p>
            <a:pPr marL="609585" indent="-414856">
              <a:spcBef>
                <a:spcPts val="0"/>
              </a:spcBef>
              <a:spcAft>
                <a:spcPts val="0"/>
              </a:spcAft>
              <a:buSzPts val="1300"/>
              <a:buChar char="●"/>
            </a:pPr>
            <a:r>
              <a:rPr lang="en" sz="1400" b="1" dirty="0">
                <a:solidFill>
                  <a:srgbClr val="FF0000"/>
                </a:solidFill>
              </a:rPr>
              <a:t>Examples: </a:t>
            </a:r>
            <a:endParaRPr sz="1400" b="1" dirty="0">
              <a:solidFill>
                <a:srgbClr val="FF0000"/>
              </a:solidFill>
            </a:endParaRPr>
          </a:p>
          <a:p>
            <a:pPr marL="1219170" lvl="1" indent="-414856">
              <a:spcBef>
                <a:spcPts val="0"/>
              </a:spcBef>
              <a:spcAft>
                <a:spcPts val="0"/>
              </a:spcAft>
              <a:buSzPts val="1300"/>
              <a:buChar char="○"/>
            </a:pPr>
            <a:r>
              <a:rPr lang="en" sz="1400" dirty="0">
                <a:solidFill>
                  <a:srgbClr val="000000"/>
                </a:solidFill>
              </a:rPr>
              <a:t>59Fe, 134Cs</a:t>
            </a:r>
            <a:r>
              <a:rPr lang="en" sz="1400" b="1" dirty="0">
                <a:solidFill>
                  <a:srgbClr val="000000"/>
                </a:solidFill>
              </a:rPr>
              <a:t>, </a:t>
            </a:r>
            <a:r>
              <a:rPr lang="en" sz="1400" dirty="0">
                <a:solidFill>
                  <a:srgbClr val="0000FF"/>
                </a:solidFill>
              </a:rPr>
              <a:t>135Cs</a:t>
            </a:r>
            <a:r>
              <a:rPr lang="en" sz="1400" dirty="0">
                <a:solidFill>
                  <a:srgbClr val="000000"/>
                </a:solidFill>
              </a:rPr>
              <a:t>, 148Pm, 154Eu, 155Eu, 160Tb, 170Tm, and 181Hf (s-process),</a:t>
            </a:r>
            <a:endParaRPr sz="1400" dirty="0">
              <a:solidFill>
                <a:srgbClr val="000000"/>
              </a:solidFill>
            </a:endParaRPr>
          </a:p>
          <a:p>
            <a:pPr marL="1219170" lvl="1" indent="-414856">
              <a:spcBef>
                <a:spcPts val="0"/>
              </a:spcBef>
              <a:spcAft>
                <a:spcPts val="0"/>
              </a:spcAft>
              <a:buSzPts val="1300"/>
              <a:buChar char="○"/>
            </a:pPr>
            <a:r>
              <a:rPr lang="en" sz="1400" dirty="0">
                <a:solidFill>
                  <a:srgbClr val="000000"/>
                </a:solidFill>
              </a:rPr>
              <a:t>Cs-137, </a:t>
            </a:r>
            <a:r>
              <a:rPr lang="en" sz="1400" dirty="0"/>
              <a:t>Ce-144, </a:t>
            </a:r>
            <a:r>
              <a:rPr lang="en" sz="1400" dirty="0">
                <a:solidFill>
                  <a:srgbClr val="000000"/>
                </a:solidFill>
              </a:rPr>
              <a:t>66Ni, 72Zn (i-process)</a:t>
            </a:r>
            <a:endParaRPr sz="1400" dirty="0"/>
          </a:p>
        </p:txBody>
      </p:sp>
      <p:grpSp>
        <p:nvGrpSpPr>
          <p:cNvPr id="22" name="Group 21"/>
          <p:cNvGrpSpPr/>
          <p:nvPr/>
        </p:nvGrpSpPr>
        <p:grpSpPr>
          <a:xfrm>
            <a:off x="244410" y="5850788"/>
            <a:ext cx="11143021" cy="1092925"/>
            <a:chOff x="218151" y="5790608"/>
            <a:chExt cx="11143021" cy="1092925"/>
          </a:xfrm>
        </p:grpSpPr>
        <p:pic>
          <p:nvPicPr>
            <p:cNvPr id="23" name="Picture 2" descr="https://lhc-commissioning.web.cern.ch/schedule/images/2024/LHC-schedule-Nov24.png"/>
            <p:cNvPicPr>
              <a:picLocks noChangeAspect="1" noChangeArrowheads="1"/>
            </p:cNvPicPr>
            <p:nvPr/>
          </p:nvPicPr>
          <p:blipFill rotWithShape="1">
            <a:blip r:embed="rId8">
              <a:extLst>
                <a:ext uri="{28A0092B-C50C-407E-A947-70E740481C1C}">
                  <a14:useLocalDpi xmlns:a14="http://schemas.microsoft.com/office/drawing/2010/main" val="0"/>
                </a:ext>
              </a:extLst>
            </a:blip>
            <a:srcRect l="44440" b="68533"/>
            <a:stretch/>
          </p:blipFill>
          <p:spPr bwMode="auto">
            <a:xfrm>
              <a:off x="218151" y="5790608"/>
              <a:ext cx="4405171" cy="1067392"/>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https://lhc-commissioning.web.cern.ch/schedule/images/2024/LHC-schedule-Nov24.png"/>
            <p:cNvPicPr>
              <a:picLocks noChangeAspect="1" noChangeArrowheads="1"/>
            </p:cNvPicPr>
            <p:nvPr/>
          </p:nvPicPr>
          <p:blipFill rotWithShape="1">
            <a:blip r:embed="rId8">
              <a:extLst>
                <a:ext uri="{28A0092B-C50C-407E-A947-70E740481C1C}">
                  <a14:useLocalDpi xmlns:a14="http://schemas.microsoft.com/office/drawing/2010/main" val="0"/>
                </a:ext>
              </a:extLst>
            </a:blip>
            <a:srcRect l="151" t="37662" r="22226" b="32924"/>
            <a:stretch/>
          </p:blipFill>
          <p:spPr bwMode="auto">
            <a:xfrm>
              <a:off x="4623322" y="5791200"/>
              <a:ext cx="6737850" cy="109233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p:cNvGrpSpPr/>
          <p:nvPr/>
        </p:nvGrpSpPr>
        <p:grpSpPr>
          <a:xfrm>
            <a:off x="-33220" y="5292934"/>
            <a:ext cx="1066800" cy="739444"/>
            <a:chOff x="170287" y="4845421"/>
            <a:chExt cx="1066800" cy="739444"/>
          </a:xfrm>
        </p:grpSpPr>
        <p:sp>
          <p:nvSpPr>
            <p:cNvPr id="26" name="TextBox 25"/>
            <p:cNvSpPr txBox="1"/>
            <p:nvPr/>
          </p:nvSpPr>
          <p:spPr bwMode="auto">
            <a:xfrm>
              <a:off x="170287" y="4845421"/>
              <a:ext cx="1066800" cy="584775"/>
            </a:xfrm>
            <a:prstGeom prst="rect">
              <a:avLst/>
            </a:prstGeom>
            <a:noFill/>
            <a:ln w="9525">
              <a:noFill/>
              <a:miter lim="800000"/>
              <a:headEnd/>
              <a:tailEnd/>
            </a:ln>
          </p:spPr>
          <p:txBody>
            <a:bodyPr wrap="square" rtlCol="0">
              <a:spAutoFit/>
            </a:bodyPr>
            <a:lstStyle/>
            <a:p>
              <a:r>
                <a:rPr lang="es-ES" sz="1600" dirty="0" err="1">
                  <a:solidFill>
                    <a:srgbClr val="FF0000"/>
                  </a:solidFill>
                  <a:latin typeface="+mn-lt"/>
                </a:rPr>
                <a:t>We</a:t>
              </a:r>
              <a:r>
                <a:rPr lang="es-ES" sz="1600" dirty="0">
                  <a:solidFill>
                    <a:srgbClr val="FF0000"/>
                  </a:solidFill>
                  <a:latin typeface="+mn-lt"/>
                </a:rPr>
                <a:t> are </a:t>
              </a:r>
              <a:r>
                <a:rPr lang="es-ES" sz="1600" dirty="0" err="1">
                  <a:solidFill>
                    <a:srgbClr val="FF0000"/>
                  </a:solidFill>
                  <a:latin typeface="+mn-lt"/>
                </a:rPr>
                <a:t>here</a:t>
              </a:r>
              <a:endParaRPr lang="es-ES" sz="1600" dirty="0">
                <a:solidFill>
                  <a:srgbClr val="FF0000"/>
                </a:solidFill>
                <a:latin typeface="+mn-lt"/>
              </a:endParaRPr>
            </a:p>
          </p:txBody>
        </p:sp>
        <p:cxnSp>
          <p:nvCxnSpPr>
            <p:cNvPr id="27" name="Straight Arrow Connector 26"/>
            <p:cNvCxnSpPr/>
            <p:nvPr/>
          </p:nvCxnSpPr>
          <p:spPr>
            <a:xfrm>
              <a:off x="889307" y="5223021"/>
              <a:ext cx="0" cy="36184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Rectangle 27"/>
          <p:cNvSpPr/>
          <p:nvPr/>
        </p:nvSpPr>
        <p:spPr>
          <a:xfrm>
            <a:off x="244410" y="5904631"/>
            <a:ext cx="1330236" cy="95337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9" name="Rectangle 28"/>
          <p:cNvSpPr/>
          <p:nvPr/>
        </p:nvSpPr>
        <p:spPr>
          <a:xfrm>
            <a:off x="4695356" y="5904631"/>
            <a:ext cx="3762844" cy="95337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30" name="TextBox 29"/>
          <p:cNvSpPr txBox="1"/>
          <p:nvPr/>
        </p:nvSpPr>
        <p:spPr bwMode="auto">
          <a:xfrm>
            <a:off x="4649581" y="5562600"/>
            <a:ext cx="3884819"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TOF @ EAR(1+2) + </a:t>
            </a:r>
            <a:r>
              <a:rPr lang="es-ES" sz="1600" dirty="0" err="1">
                <a:solidFill>
                  <a:schemeClr val="accent2">
                    <a:lumMod val="75000"/>
                  </a:schemeClr>
                </a:solidFill>
                <a:latin typeface="+mn-lt"/>
              </a:rPr>
              <a:t>Activation</a:t>
            </a:r>
            <a:r>
              <a:rPr lang="es-ES" sz="1600" dirty="0">
                <a:solidFill>
                  <a:schemeClr val="accent2">
                    <a:lumMod val="75000"/>
                  </a:schemeClr>
                </a:solidFill>
                <a:latin typeface="+mn-lt"/>
              </a:rPr>
              <a:t> @ NEAR</a:t>
            </a:r>
          </a:p>
        </p:txBody>
      </p:sp>
      <p:cxnSp>
        <p:nvCxnSpPr>
          <p:cNvPr id="3" name="Straight Arrow Connector 2"/>
          <p:cNvCxnSpPr/>
          <p:nvPr/>
        </p:nvCxnSpPr>
        <p:spPr>
          <a:xfrm flipH="1">
            <a:off x="1453401" y="4734540"/>
            <a:ext cx="832138" cy="1166247"/>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343525" y="4705350"/>
            <a:ext cx="1095419" cy="83051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4355532" y="5073300"/>
            <a:ext cx="1357102" cy="42992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3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214"/>
        <p:cNvGrpSpPr/>
        <p:nvPr/>
      </p:nvGrpSpPr>
      <p:grpSpPr>
        <a:xfrm>
          <a:off x="0" y="0"/>
          <a:ext cx="0" cy="0"/>
          <a:chOff x="0" y="0"/>
          <a:chExt cx="0" cy="0"/>
        </a:xfrm>
      </p:grpSpPr>
      <p:sp>
        <p:nvSpPr>
          <p:cNvPr id="1218" name="Google Shape;1218;p74"/>
          <p:cNvSpPr txBox="1"/>
          <p:nvPr/>
        </p:nvSpPr>
        <p:spPr>
          <a:xfrm>
            <a:off x="304800" y="711200"/>
            <a:ext cx="4000000" cy="451302"/>
          </a:xfrm>
          <a:prstGeom prst="rect">
            <a:avLst/>
          </a:prstGeom>
          <a:noFill/>
          <a:ln>
            <a:noFill/>
          </a:ln>
        </p:spPr>
        <p:txBody>
          <a:bodyPr spcFirstLastPara="1" wrap="square" lIns="121900" tIns="121900" rIns="121900" bIns="121900" anchor="t" anchorCtr="0">
            <a:spAutoFit/>
          </a:bodyPr>
          <a:lstStyle/>
          <a:p>
            <a:pPr algn="just">
              <a:spcBef>
                <a:spcPts val="0"/>
              </a:spcBef>
              <a:spcAft>
                <a:spcPts val="0"/>
              </a:spcAft>
            </a:pPr>
            <a:endParaRPr sz="1333">
              <a:solidFill>
                <a:schemeClr val="dk1"/>
              </a:solidFill>
            </a:endParaRPr>
          </a:p>
        </p:txBody>
      </p:sp>
      <p:sp>
        <p:nvSpPr>
          <p:cNvPr id="1229" name="Google Shape;1229;p74"/>
          <p:cNvSpPr txBox="1"/>
          <p:nvPr/>
        </p:nvSpPr>
        <p:spPr>
          <a:xfrm>
            <a:off x="4818833" y="651933"/>
            <a:ext cx="4267200" cy="451600"/>
          </a:xfrm>
          <a:prstGeom prst="rect">
            <a:avLst/>
          </a:prstGeom>
          <a:noFill/>
          <a:ln>
            <a:noFill/>
          </a:ln>
        </p:spPr>
        <p:txBody>
          <a:bodyPr spcFirstLastPara="1" wrap="square" lIns="121900" tIns="121900" rIns="121900" bIns="121900" anchor="t" anchorCtr="0">
            <a:noAutofit/>
          </a:bodyPr>
          <a:lstStyle/>
          <a:p>
            <a:pPr algn="ctr">
              <a:spcBef>
                <a:spcPts val="0"/>
              </a:spcBef>
              <a:spcAft>
                <a:spcPts val="0"/>
              </a:spcAft>
            </a:pPr>
            <a:r>
              <a:rPr lang="en" sz="1733" b="1" dirty="0">
                <a:solidFill>
                  <a:srgbClr val="FF3300"/>
                </a:solidFill>
              </a:rPr>
              <a:t>Activation facility n_Act @ BDF/SHIP (SPS,CERN) (&gt;2030)</a:t>
            </a:r>
            <a:endParaRPr sz="1733" b="1" dirty="0">
              <a:solidFill>
                <a:srgbClr val="FF3300"/>
              </a:solidFill>
            </a:endParaRPr>
          </a:p>
        </p:txBody>
      </p:sp>
      <p:pic>
        <p:nvPicPr>
          <p:cNvPr id="1230" name="Google Shape;1230;p74"/>
          <p:cNvPicPr preferRelativeResize="0"/>
          <p:nvPr/>
        </p:nvPicPr>
        <p:blipFill rotWithShape="1">
          <a:blip r:embed="rId3">
            <a:alphaModFix/>
          </a:blip>
          <a:srcRect/>
          <a:stretch/>
        </p:blipFill>
        <p:spPr>
          <a:xfrm>
            <a:off x="4426328" y="1282012"/>
            <a:ext cx="5936872" cy="3458792"/>
          </a:xfrm>
          <a:prstGeom prst="rect">
            <a:avLst/>
          </a:prstGeom>
          <a:noFill/>
          <a:ln>
            <a:noFill/>
          </a:ln>
        </p:spPr>
      </p:pic>
      <p:pic>
        <p:nvPicPr>
          <p:cNvPr id="1231" name="Google Shape;1231;p74"/>
          <p:cNvPicPr preferRelativeResize="0"/>
          <p:nvPr/>
        </p:nvPicPr>
        <p:blipFill rotWithShape="1">
          <a:blip r:embed="rId4">
            <a:alphaModFix/>
          </a:blip>
          <a:srcRect/>
          <a:stretch/>
        </p:blipFill>
        <p:spPr>
          <a:xfrm>
            <a:off x="138212" y="877733"/>
            <a:ext cx="4005255" cy="2875961"/>
          </a:xfrm>
          <a:prstGeom prst="rect">
            <a:avLst/>
          </a:prstGeom>
          <a:noFill/>
          <a:ln>
            <a:noFill/>
          </a:ln>
        </p:spPr>
      </p:pic>
      <p:sp>
        <p:nvSpPr>
          <p:cNvPr id="1232" name="Google Shape;1232;p74"/>
          <p:cNvSpPr txBox="1"/>
          <p:nvPr/>
        </p:nvSpPr>
        <p:spPr>
          <a:xfrm>
            <a:off x="143468" y="3757171"/>
            <a:ext cx="4000000" cy="779532"/>
          </a:xfrm>
          <a:prstGeom prst="rect">
            <a:avLst/>
          </a:prstGeom>
          <a:noFill/>
          <a:ln w="28575" cap="flat" cmpd="sng">
            <a:solidFill>
              <a:srgbClr val="FF9900"/>
            </a:solidFill>
            <a:prstDash val="solid"/>
            <a:round/>
            <a:headEnd type="none" w="sm" len="sm"/>
            <a:tailEnd type="none" w="sm" len="sm"/>
          </a:ln>
        </p:spPr>
        <p:txBody>
          <a:bodyPr spcFirstLastPara="1" wrap="square" lIns="121900" tIns="121900" rIns="121900" bIns="121900" anchor="t" anchorCtr="0">
            <a:spAutoFit/>
          </a:bodyPr>
          <a:lstStyle/>
          <a:p>
            <a:pPr algn="ctr">
              <a:spcBef>
                <a:spcPts val="0"/>
              </a:spcBef>
              <a:spcAft>
                <a:spcPts val="0"/>
              </a:spcAft>
            </a:pPr>
            <a:r>
              <a:rPr lang="en" sz="1733"/>
              <a:t>Flux (</a:t>
            </a:r>
            <a:r>
              <a:rPr lang="en" sz="1733" b="1">
                <a:solidFill>
                  <a:srgbClr val="0000FF"/>
                </a:solidFill>
              </a:rPr>
              <a:t>a-NEAR x1000</a:t>
            </a:r>
            <a:r>
              <a:rPr lang="en" sz="1733"/>
              <a:t>) + fast  rabbit (T1/2&gt;=min-h)</a:t>
            </a:r>
            <a:endParaRPr sz="1733"/>
          </a:p>
        </p:txBody>
      </p:sp>
      <p:sp>
        <p:nvSpPr>
          <p:cNvPr id="1234" name="Google Shape;1234;p74"/>
          <p:cNvSpPr txBox="1"/>
          <p:nvPr/>
        </p:nvSpPr>
        <p:spPr>
          <a:xfrm>
            <a:off x="8484728" y="717396"/>
            <a:ext cx="4000000" cy="861542"/>
          </a:xfrm>
          <a:prstGeom prst="rect">
            <a:avLst/>
          </a:prstGeom>
          <a:noFill/>
          <a:ln>
            <a:noFill/>
          </a:ln>
        </p:spPr>
        <p:txBody>
          <a:bodyPr spcFirstLastPara="1" wrap="square" lIns="121900" tIns="121900" rIns="121900" bIns="121900" anchor="t" anchorCtr="0">
            <a:spAutoFit/>
          </a:bodyPr>
          <a:lstStyle/>
          <a:p>
            <a:pPr algn="ctr">
              <a:spcBef>
                <a:spcPts val="0"/>
              </a:spcBef>
              <a:spcAft>
                <a:spcPts val="0"/>
              </a:spcAft>
            </a:pPr>
            <a:r>
              <a:rPr lang="en" sz="1333" u="sng" dirty="0">
                <a:solidFill>
                  <a:schemeClr val="hlink"/>
                </a:solidFill>
                <a:hlinkClick r:id="rId5"/>
              </a:rPr>
              <a:t>C. Lederer et al. (n_TOF collaboration)</a:t>
            </a:r>
            <a:br>
              <a:rPr lang="en" sz="1333" u="sng" dirty="0">
                <a:solidFill>
                  <a:schemeClr val="hlink"/>
                </a:solidFill>
                <a:hlinkClick r:id="rId5"/>
              </a:rPr>
            </a:br>
            <a:r>
              <a:rPr lang="en" sz="1333" u="sng" dirty="0">
                <a:solidFill>
                  <a:schemeClr val="hlink"/>
                </a:solidFill>
                <a:latin typeface="Calibri"/>
                <a:ea typeface="Calibri"/>
                <a:cs typeface="Calibri"/>
                <a:sym typeface="Calibri"/>
                <a:hlinkClick r:id="rId5"/>
              </a:rPr>
              <a:t>CERN-SPSC-2024-027 ; SPSC-EOI-023 (2024)</a:t>
            </a:r>
            <a:endParaRPr sz="1333" b="1" dirty="0">
              <a:solidFill>
                <a:schemeClr val="dk2"/>
              </a:solidFill>
            </a:endParaRPr>
          </a:p>
          <a:p>
            <a:pPr algn="ctr">
              <a:spcBef>
                <a:spcPts val="0"/>
              </a:spcBef>
              <a:spcAft>
                <a:spcPts val="0"/>
              </a:spcAft>
            </a:pPr>
            <a:endParaRPr sz="1333" dirty="0">
              <a:solidFill>
                <a:schemeClr val="dk1"/>
              </a:solidFill>
            </a:endParaRPr>
          </a:p>
        </p:txBody>
      </p:sp>
      <p:pic>
        <p:nvPicPr>
          <p:cNvPr id="1239" name="Google Shape;1239;p74" descr="SHIP Collaboration"/>
          <p:cNvPicPr preferRelativeResize="0"/>
          <p:nvPr/>
        </p:nvPicPr>
        <p:blipFill rotWithShape="1">
          <a:blip r:embed="rId6">
            <a:alphaModFix/>
          </a:blip>
          <a:srcRect/>
          <a:stretch/>
        </p:blipFill>
        <p:spPr>
          <a:xfrm>
            <a:off x="3758800" y="696202"/>
            <a:ext cx="546000" cy="729241"/>
          </a:xfrm>
          <a:prstGeom prst="rect">
            <a:avLst/>
          </a:prstGeom>
          <a:noFill/>
          <a:ln>
            <a:noFill/>
          </a:ln>
        </p:spPr>
      </p:pic>
      <p:pic>
        <p:nvPicPr>
          <p:cNvPr id="1240" name="Google Shape;1240;p74"/>
          <p:cNvPicPr preferRelativeResize="0"/>
          <p:nvPr/>
        </p:nvPicPr>
        <p:blipFill rotWithShape="1">
          <a:blip r:embed="rId7">
            <a:alphaModFix/>
          </a:blip>
          <a:srcRect/>
          <a:stretch/>
        </p:blipFill>
        <p:spPr>
          <a:xfrm>
            <a:off x="2954958" y="805439"/>
            <a:ext cx="792340" cy="488533"/>
          </a:xfrm>
          <a:prstGeom prst="rect">
            <a:avLst/>
          </a:prstGeom>
          <a:noFill/>
          <a:ln>
            <a:noFill/>
          </a:ln>
        </p:spPr>
      </p:pic>
      <p:grpSp>
        <p:nvGrpSpPr>
          <p:cNvPr id="5" name="Group 4"/>
          <p:cNvGrpSpPr/>
          <p:nvPr/>
        </p:nvGrpSpPr>
        <p:grpSpPr>
          <a:xfrm>
            <a:off x="983505" y="4632690"/>
            <a:ext cx="10224989" cy="830997"/>
            <a:chOff x="138211" y="4626132"/>
            <a:chExt cx="10224989" cy="830997"/>
          </a:xfrm>
          <a:solidFill>
            <a:schemeClr val="bg1"/>
          </a:solidFill>
        </p:grpSpPr>
        <p:sp>
          <p:nvSpPr>
            <p:cNvPr id="2" name="TextBox 1"/>
            <p:cNvSpPr txBox="1"/>
            <p:nvPr/>
          </p:nvSpPr>
          <p:spPr bwMode="auto">
            <a:xfrm>
              <a:off x="138211" y="4626132"/>
              <a:ext cx="6553415" cy="830997"/>
            </a:xfrm>
            <a:prstGeom prst="rect">
              <a:avLst/>
            </a:prstGeom>
            <a:grpFill/>
            <a:ln w="38100">
              <a:solidFill>
                <a:srgbClr val="FF0000"/>
              </a:solidFill>
              <a:miter lim="800000"/>
              <a:headEnd/>
              <a:tailEnd/>
            </a:ln>
          </p:spPr>
          <p:txBody>
            <a:bodyPr wrap="square" rtlCol="0">
              <a:spAutoFit/>
            </a:bodyPr>
            <a:lstStyle/>
            <a:p>
              <a:pPr marL="285750" indent="-285750">
                <a:lnSpc>
                  <a:spcPct val="150000"/>
                </a:lnSpc>
                <a:buFont typeface="Arial" panose="020B0604020202020204" pitchFamily="34" charset="0"/>
                <a:buChar char="•"/>
              </a:pPr>
              <a:r>
                <a:rPr lang="es-ES" sz="1600" dirty="0">
                  <a:solidFill>
                    <a:srgbClr val="FF0000"/>
                  </a:solidFill>
                  <a:latin typeface="+mn-lt"/>
                </a:rPr>
                <a:t>TOF </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Limited</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by</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sample</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quantity</a:t>
              </a:r>
              <a:r>
                <a:rPr lang="es-ES" sz="1600" dirty="0">
                  <a:solidFill>
                    <a:srgbClr val="FF0000"/>
                  </a:solidFill>
                  <a:latin typeface="+mn-lt"/>
                  <a:sym typeface="Wingdings" panose="05000000000000000000" pitchFamily="2" charset="2"/>
                </a:rPr>
                <a:t> and </a:t>
              </a:r>
              <a:r>
                <a:rPr lang="es-ES" sz="1600" dirty="0" err="1">
                  <a:solidFill>
                    <a:srgbClr val="FF0000"/>
                  </a:solidFill>
                  <a:latin typeface="+mn-lt"/>
                  <a:sym typeface="Wingdings" panose="05000000000000000000" pitchFamily="2" charset="2"/>
                </a:rPr>
                <a:t>quality</a:t>
              </a:r>
              <a:r>
                <a:rPr lang="es-ES" sz="1600" dirty="0">
                  <a:solidFill>
                    <a:srgbClr val="FF0000"/>
                  </a:solidFill>
                  <a:latin typeface="+mn-lt"/>
                  <a:sym typeface="Wingdings" panose="05000000000000000000" pitchFamily="2" charset="2"/>
                </a:rPr>
                <a:t> (10</a:t>
              </a:r>
              <a:r>
                <a:rPr lang="es-ES" sz="1600" baseline="30000" dirty="0">
                  <a:solidFill>
                    <a:srgbClr val="FF0000"/>
                  </a:solidFill>
                  <a:latin typeface="+mn-lt"/>
                  <a:sym typeface="Wingdings" panose="05000000000000000000" pitchFamily="2" charset="2"/>
                </a:rPr>
                <a:t>18</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atoms</a:t>
              </a:r>
              <a:r>
                <a:rPr lang="es-ES" sz="1600" dirty="0">
                  <a:solidFill>
                    <a:srgbClr val="FF0000"/>
                  </a:solidFill>
                  <a:latin typeface="+mn-lt"/>
                  <a:sym typeface="Wingdings" panose="05000000000000000000" pitchFamily="2" charset="2"/>
                </a:rPr>
                <a:t>)</a:t>
              </a:r>
            </a:p>
            <a:p>
              <a:pPr marL="285750" indent="-285750">
                <a:lnSpc>
                  <a:spcPct val="150000"/>
                </a:lnSpc>
                <a:buFont typeface="Arial" panose="020B0604020202020204" pitchFamily="34" charset="0"/>
                <a:buChar char="•"/>
              </a:pPr>
              <a:r>
                <a:rPr lang="es-ES" sz="1600" dirty="0" err="1">
                  <a:solidFill>
                    <a:srgbClr val="FF0000"/>
                  </a:solidFill>
                  <a:latin typeface="+mn-lt"/>
                  <a:sym typeface="Wingdings" panose="05000000000000000000" pitchFamily="2" charset="2"/>
                </a:rPr>
                <a:t>Activation</a:t>
              </a:r>
              <a:r>
                <a:rPr lang="es-ES" sz="1600" dirty="0">
                  <a:solidFill>
                    <a:srgbClr val="FF0000"/>
                  </a:solidFill>
                  <a:latin typeface="+mn-lt"/>
                  <a:sym typeface="Wingdings" panose="05000000000000000000" pitchFamily="2" charset="2"/>
                </a:rPr>
                <a:t>  </a:t>
              </a:r>
              <a:r>
                <a:rPr lang="es-ES" sz="1600" dirty="0" err="1">
                  <a:solidFill>
                    <a:srgbClr val="FF0000"/>
                  </a:solidFill>
                  <a:latin typeface="+mn-lt"/>
                  <a:sym typeface="Wingdings" panose="05000000000000000000" pitchFamily="2" charset="2"/>
                </a:rPr>
                <a:t>Limited</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by</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sample</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activity</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for</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decay</a:t>
              </a:r>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measurement</a:t>
              </a:r>
              <a:r>
                <a:rPr lang="es-ES" sz="1600" dirty="0">
                  <a:solidFill>
                    <a:srgbClr val="FF0000"/>
                  </a:solidFill>
                  <a:latin typeface="+mn-lt"/>
                  <a:sym typeface="Wingdings" panose="05000000000000000000" pitchFamily="2" charset="2"/>
                </a:rPr>
                <a:t>)</a:t>
              </a:r>
              <a:endParaRPr lang="es-ES" sz="1600" dirty="0">
                <a:solidFill>
                  <a:srgbClr val="FF0000"/>
                </a:solidFill>
                <a:latin typeface="+mn-lt"/>
              </a:endParaRPr>
            </a:p>
          </p:txBody>
        </p:sp>
        <p:sp>
          <p:nvSpPr>
            <p:cNvPr id="3" name="Right Arrow 2"/>
            <p:cNvSpPr/>
            <p:nvPr/>
          </p:nvSpPr>
          <p:spPr>
            <a:xfrm>
              <a:off x="6691627" y="4824564"/>
              <a:ext cx="603705" cy="381000"/>
            </a:xfrm>
            <a:prstGeom prst="rightArrow">
              <a:avLst/>
            </a:prstGeom>
            <a:grp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solidFill>
                  <a:srgbClr val="FF0000"/>
                </a:solidFill>
              </a:endParaRPr>
            </a:p>
          </p:txBody>
        </p:sp>
        <p:sp>
          <p:nvSpPr>
            <p:cNvPr id="4" name="TextBox 3"/>
            <p:cNvSpPr txBox="1"/>
            <p:nvPr/>
          </p:nvSpPr>
          <p:spPr bwMode="auto">
            <a:xfrm>
              <a:off x="7376117" y="4832659"/>
              <a:ext cx="2987083" cy="338554"/>
            </a:xfrm>
            <a:prstGeom prst="rect">
              <a:avLst/>
            </a:prstGeom>
            <a:grpFill/>
            <a:ln w="9525">
              <a:noFill/>
              <a:miter lim="800000"/>
              <a:headEnd/>
              <a:tailEnd/>
            </a:ln>
          </p:spPr>
          <p:txBody>
            <a:bodyPr wrap="square" rtlCol="0">
              <a:spAutoFit/>
            </a:bodyPr>
            <a:lstStyle/>
            <a:p>
              <a:r>
                <a:rPr lang="es-ES" sz="1600" dirty="0">
                  <a:solidFill>
                    <a:srgbClr val="FF0000"/>
                  </a:solidFill>
                  <a:latin typeface="+mn-lt"/>
                </a:rPr>
                <a:t>New </a:t>
              </a:r>
              <a:r>
                <a:rPr lang="es-ES" sz="1600" dirty="0" err="1">
                  <a:solidFill>
                    <a:srgbClr val="FF0000"/>
                  </a:solidFill>
                  <a:latin typeface="+mn-lt"/>
                </a:rPr>
                <a:t>techniques</a:t>
              </a:r>
              <a:r>
                <a:rPr lang="es-ES" sz="1600" dirty="0">
                  <a:solidFill>
                    <a:srgbClr val="FF0000"/>
                  </a:solidFill>
                  <a:latin typeface="+mn-lt"/>
                </a:rPr>
                <a:t>?</a:t>
              </a:r>
            </a:p>
          </p:txBody>
        </p:sp>
      </p:grpSp>
      <p:sp>
        <p:nvSpPr>
          <p:cNvPr id="7" name="Rectangle 6"/>
          <p:cNvSpPr/>
          <p:nvPr/>
        </p:nvSpPr>
        <p:spPr>
          <a:xfrm>
            <a:off x="138213" y="84079"/>
            <a:ext cx="7915885" cy="523220"/>
          </a:xfrm>
          <a:prstGeom prst="rect">
            <a:avLst/>
          </a:prstGeom>
        </p:spPr>
        <p:txBody>
          <a:bodyPr wrap="none">
            <a:spAutoFit/>
          </a:bodyPr>
          <a:lstStyle/>
          <a:p>
            <a:r>
              <a:rPr lang="en" sz="2800" dirty="0">
                <a:solidFill>
                  <a:srgbClr val="0070C0"/>
                </a:solidFill>
                <a:effectLst>
                  <a:outerShdw blurRad="38100" dist="38100" dir="2700000" algn="tl">
                    <a:srgbClr val="000000">
                      <a:alpha val="43137"/>
                    </a:srgbClr>
                  </a:outerShdw>
                </a:effectLst>
                <a:latin typeface="Roboto"/>
              </a:rPr>
              <a:t>Long-term future: brighter neutron flux facilities at CERN</a:t>
            </a:r>
            <a:endParaRPr lang="es-ES" sz="2800" dirty="0">
              <a:solidFill>
                <a:srgbClr val="0070C0"/>
              </a:solidFill>
              <a:effectLst>
                <a:outerShdw blurRad="38100" dist="38100" dir="2700000" algn="tl">
                  <a:srgbClr val="000000">
                    <a:alpha val="43137"/>
                  </a:srgbClr>
                </a:outerShdw>
              </a:effectLst>
              <a:latin typeface="Roboto"/>
            </a:endParaRPr>
          </a:p>
        </p:txBody>
      </p:sp>
      <p:pic>
        <p:nvPicPr>
          <p:cNvPr id="44" name="Picture 2" descr="https://lhc-commissioning.web.cern.ch/schedule/images/2024/LHC-schedule-Nov24.png"/>
          <p:cNvPicPr>
            <a:picLocks noChangeAspect="1" noChangeArrowheads="1"/>
          </p:cNvPicPr>
          <p:nvPr/>
        </p:nvPicPr>
        <p:blipFill rotWithShape="1">
          <a:blip r:embed="rId8">
            <a:extLst>
              <a:ext uri="{28A0092B-C50C-407E-A947-70E740481C1C}">
                <a14:useLocalDpi xmlns:a14="http://schemas.microsoft.com/office/drawing/2010/main" val="0"/>
              </a:ext>
            </a:extLst>
          </a:blip>
          <a:srcRect l="150" t="37662" r="8" b="32924"/>
          <a:stretch/>
        </p:blipFill>
        <p:spPr bwMode="auto">
          <a:xfrm>
            <a:off x="20320" y="5765667"/>
            <a:ext cx="8666480" cy="1092333"/>
          </a:xfrm>
          <a:prstGeom prst="rect">
            <a:avLst/>
          </a:prstGeom>
          <a:noFill/>
          <a:extLst>
            <a:ext uri="{909E8E84-426E-40DD-AFC4-6F175D3DCCD1}">
              <a14:hiddenFill xmlns:a14="http://schemas.microsoft.com/office/drawing/2010/main">
                <a:solidFill>
                  <a:srgbClr val="FFFFFF"/>
                </a:solidFill>
              </a14:hiddenFill>
            </a:ext>
          </a:extLst>
        </p:spPr>
      </p:pic>
      <p:sp>
        <p:nvSpPr>
          <p:cNvPr id="49" name="Rectangle 48"/>
          <p:cNvSpPr/>
          <p:nvPr/>
        </p:nvSpPr>
        <p:spPr>
          <a:xfrm>
            <a:off x="66095" y="5818918"/>
            <a:ext cx="3762844" cy="95337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0" name="TextBox 49"/>
          <p:cNvSpPr txBox="1"/>
          <p:nvPr/>
        </p:nvSpPr>
        <p:spPr bwMode="auto">
          <a:xfrm>
            <a:off x="20320" y="5476887"/>
            <a:ext cx="3884819"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TOF @ EAR(1+2) + </a:t>
            </a:r>
            <a:r>
              <a:rPr lang="es-ES" sz="1600" dirty="0" err="1">
                <a:solidFill>
                  <a:schemeClr val="accent2">
                    <a:lumMod val="75000"/>
                  </a:schemeClr>
                </a:solidFill>
                <a:latin typeface="+mn-lt"/>
              </a:rPr>
              <a:t>Activation</a:t>
            </a:r>
            <a:r>
              <a:rPr lang="es-ES" sz="1600" dirty="0">
                <a:solidFill>
                  <a:schemeClr val="accent2">
                    <a:lumMod val="75000"/>
                  </a:schemeClr>
                </a:solidFill>
                <a:latin typeface="+mn-lt"/>
              </a:rPr>
              <a:t> @ NEAR</a:t>
            </a:r>
          </a:p>
        </p:txBody>
      </p:sp>
      <p:pic>
        <p:nvPicPr>
          <p:cNvPr id="964610" name="Picture 2" descr="https://lhc-commissioning.web.cern.ch/schedule/images/2024/LHC-schedule-Nov24.png"/>
          <p:cNvPicPr>
            <a:picLocks noChangeAspect="1" noChangeArrowheads="1"/>
          </p:cNvPicPr>
          <p:nvPr/>
        </p:nvPicPr>
        <p:blipFill rotWithShape="1">
          <a:blip r:embed="rId8">
            <a:extLst>
              <a:ext uri="{28A0092B-C50C-407E-A947-70E740481C1C}">
                <a14:useLocalDpi xmlns:a14="http://schemas.microsoft.com/office/drawing/2010/main" val="0"/>
              </a:ext>
            </a:extLst>
          </a:blip>
          <a:srcRect t="70814" r="66247" b="4257"/>
          <a:stretch/>
        </p:blipFill>
        <p:spPr bwMode="auto">
          <a:xfrm>
            <a:off x="8676640" y="5792649"/>
            <a:ext cx="3100258" cy="979639"/>
          </a:xfrm>
          <a:prstGeom prst="rect">
            <a:avLst/>
          </a:prstGeom>
          <a:noFill/>
          <a:extLst>
            <a:ext uri="{909E8E84-426E-40DD-AFC4-6F175D3DCCD1}">
              <a14:hiddenFill xmlns:a14="http://schemas.microsoft.com/office/drawing/2010/main">
                <a:solidFill>
                  <a:srgbClr val="FFFFFF"/>
                </a:solidFill>
              </a14:hiddenFill>
            </a:ext>
          </a:extLst>
        </p:spPr>
      </p:pic>
      <p:sp>
        <p:nvSpPr>
          <p:cNvPr id="52" name="Rectangle 51"/>
          <p:cNvSpPr/>
          <p:nvPr/>
        </p:nvSpPr>
        <p:spPr>
          <a:xfrm>
            <a:off x="5791200" y="5835148"/>
            <a:ext cx="5985698" cy="95337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3" name="TextBox 52"/>
          <p:cNvSpPr txBox="1"/>
          <p:nvPr/>
        </p:nvSpPr>
        <p:spPr bwMode="auto">
          <a:xfrm>
            <a:off x="5715000" y="5476887"/>
            <a:ext cx="6858000"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TOF @ EAR(1+2) + </a:t>
            </a:r>
            <a:r>
              <a:rPr lang="es-ES" sz="1600" dirty="0" err="1">
                <a:solidFill>
                  <a:schemeClr val="accent2">
                    <a:lumMod val="75000"/>
                  </a:schemeClr>
                </a:solidFill>
                <a:latin typeface="+mn-lt"/>
              </a:rPr>
              <a:t>Activation</a:t>
            </a:r>
            <a:r>
              <a:rPr lang="es-ES" sz="1600" dirty="0">
                <a:solidFill>
                  <a:schemeClr val="accent2">
                    <a:lumMod val="75000"/>
                  </a:schemeClr>
                </a:solidFill>
                <a:latin typeface="+mn-lt"/>
              </a:rPr>
              <a:t> @ NEAR + </a:t>
            </a:r>
            <a:r>
              <a:rPr lang="es-ES" sz="1600" dirty="0" err="1">
                <a:solidFill>
                  <a:schemeClr val="accent2">
                    <a:lumMod val="75000"/>
                  </a:schemeClr>
                </a:solidFill>
                <a:latin typeface="+mn-lt"/>
              </a:rPr>
              <a:t>n_ACT</a:t>
            </a:r>
            <a:endParaRPr lang="es-ES" sz="1600" dirty="0">
              <a:solidFill>
                <a:schemeClr val="accent2">
                  <a:lumMod val="75000"/>
                </a:schemeClr>
              </a:solidFill>
              <a:latin typeface="+mn-lt"/>
            </a:endParaRPr>
          </a:p>
        </p:txBody>
      </p:sp>
    </p:spTree>
    <p:extLst>
      <p:ext uri="{BB962C8B-B14F-4D97-AF65-F5344CB8AC3E}">
        <p14:creationId xmlns:p14="http://schemas.microsoft.com/office/powerpoint/2010/main" val="333521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352524" y="1751942"/>
            <a:ext cx="9990221" cy="156331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lnSpcReduction="1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Measuring  Neutron capture on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94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Nb (t1/2=20 </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ky</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to benchmark the most advanced RG stellar model (features)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6594" y="3807035"/>
            <a:ext cx="3600643" cy="257613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8" name="Picture 4" descr="http://www.oa-abruzzo.inaf.it/CRISTALLO/rota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5867" y="3216379"/>
            <a:ext cx="3596610" cy="359661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0275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40"/>
        <p:cNvGrpSpPr/>
        <p:nvPr/>
      </p:nvGrpSpPr>
      <p:grpSpPr>
        <a:xfrm>
          <a:off x="0" y="0"/>
          <a:ext cx="0" cy="0"/>
          <a:chOff x="0" y="0"/>
          <a:chExt cx="0" cy="0"/>
        </a:xfrm>
      </p:grpSpPr>
      <p:pic>
        <p:nvPicPr>
          <p:cNvPr id="552" name="Google Shape;552;p39"/>
          <p:cNvPicPr preferRelativeResize="0"/>
          <p:nvPr/>
        </p:nvPicPr>
        <p:blipFill>
          <a:blip r:embed="rId3">
            <a:alphaModFix/>
          </a:blip>
          <a:stretch>
            <a:fillRect/>
          </a:stretch>
        </p:blipFill>
        <p:spPr>
          <a:xfrm>
            <a:off x="114734" y="5042995"/>
            <a:ext cx="6420009" cy="1717900"/>
          </a:xfrm>
          <a:prstGeom prst="rect">
            <a:avLst/>
          </a:prstGeom>
          <a:noFill/>
          <a:ln w="9525" cap="flat" cmpd="sng">
            <a:solidFill>
              <a:schemeClr val="dk2"/>
            </a:solidFill>
            <a:prstDash val="solid"/>
            <a:round/>
            <a:headEnd type="none" w="sm" len="sm"/>
            <a:tailEnd type="none" w="sm" len="sm"/>
          </a:ln>
        </p:spPr>
      </p:pic>
      <p:pic>
        <p:nvPicPr>
          <p:cNvPr id="554" name="Google Shape;554;p39"/>
          <p:cNvPicPr preferRelativeResize="0"/>
          <p:nvPr/>
        </p:nvPicPr>
        <p:blipFill>
          <a:blip r:embed="rId4">
            <a:alphaModFix/>
          </a:blip>
          <a:stretch>
            <a:fillRect/>
          </a:stretch>
        </p:blipFill>
        <p:spPr>
          <a:xfrm>
            <a:off x="6627600" y="5188716"/>
            <a:ext cx="5294200" cy="1426467"/>
          </a:xfrm>
          <a:prstGeom prst="rect">
            <a:avLst/>
          </a:prstGeom>
          <a:noFill/>
          <a:ln>
            <a:noFill/>
          </a:ln>
        </p:spPr>
      </p:pic>
      <p:pic>
        <p:nvPicPr>
          <p:cNvPr id="17" name="Picture 16"/>
          <p:cNvPicPr>
            <a:picLocks noChangeAspect="1"/>
          </p:cNvPicPr>
          <p:nvPr/>
        </p:nvPicPr>
        <p:blipFill>
          <a:blip r:embed="rId5"/>
          <a:stretch>
            <a:fillRect/>
          </a:stretch>
        </p:blipFill>
        <p:spPr>
          <a:xfrm>
            <a:off x="0" y="2089553"/>
            <a:ext cx="5704255" cy="2827888"/>
          </a:xfrm>
          <a:prstGeom prst="rect">
            <a:avLst/>
          </a:prstGeom>
        </p:spPr>
      </p:pic>
      <p:pic>
        <p:nvPicPr>
          <p:cNvPr id="18" name="Picture 17"/>
          <p:cNvPicPr>
            <a:picLocks noChangeAspect="1"/>
          </p:cNvPicPr>
          <p:nvPr/>
        </p:nvPicPr>
        <p:blipFill>
          <a:blip r:embed="rId6"/>
          <a:stretch>
            <a:fillRect/>
          </a:stretch>
        </p:blipFill>
        <p:spPr>
          <a:xfrm>
            <a:off x="185855" y="125554"/>
            <a:ext cx="1744422" cy="1963999"/>
          </a:xfrm>
          <a:prstGeom prst="rect">
            <a:avLst/>
          </a:prstGeom>
        </p:spPr>
      </p:pic>
      <p:pic>
        <p:nvPicPr>
          <p:cNvPr id="19" name="Picture 18"/>
          <p:cNvPicPr>
            <a:picLocks noChangeAspect="1"/>
          </p:cNvPicPr>
          <p:nvPr/>
        </p:nvPicPr>
        <p:blipFill rotWithShape="1">
          <a:blip r:embed="rId7"/>
          <a:srcRect l="20225" t="10295" r="62448" b="7096"/>
          <a:stretch/>
        </p:blipFill>
        <p:spPr>
          <a:xfrm>
            <a:off x="2442720" y="584960"/>
            <a:ext cx="984320" cy="1440112"/>
          </a:xfrm>
          <a:prstGeom prst="rect">
            <a:avLst/>
          </a:prstGeom>
        </p:spPr>
      </p:pic>
      <p:pic>
        <p:nvPicPr>
          <p:cNvPr id="20" name="Picture 3"/>
          <p:cNvPicPr>
            <a:picLocks noChangeAspect="1" noChangeArrowheads="1"/>
          </p:cNvPicPr>
          <p:nvPr/>
        </p:nvPicPr>
        <p:blipFill>
          <a:blip r:embed="rId8"/>
          <a:srcRect/>
          <a:stretch>
            <a:fillRect/>
          </a:stretch>
        </p:blipFill>
        <p:spPr bwMode="auto">
          <a:xfrm>
            <a:off x="6007935" y="2144070"/>
            <a:ext cx="6058987" cy="2773371"/>
          </a:xfrm>
          <a:prstGeom prst="rect">
            <a:avLst/>
          </a:prstGeom>
          <a:noFill/>
          <a:ln w="9525">
            <a:noFill/>
            <a:miter lim="800000"/>
            <a:headEnd/>
            <a:tailEnd/>
          </a:ln>
          <a:effectLst/>
        </p:spPr>
      </p:pic>
      <p:pic>
        <p:nvPicPr>
          <p:cNvPr id="3" name="Picture 2"/>
          <p:cNvPicPr>
            <a:picLocks noChangeAspect="1"/>
          </p:cNvPicPr>
          <p:nvPr/>
        </p:nvPicPr>
        <p:blipFill>
          <a:blip r:embed="rId9"/>
          <a:stretch>
            <a:fillRect/>
          </a:stretch>
        </p:blipFill>
        <p:spPr>
          <a:xfrm>
            <a:off x="4398750" y="64283"/>
            <a:ext cx="3794765" cy="1993030"/>
          </a:xfrm>
          <a:prstGeom prst="rect">
            <a:avLst/>
          </a:prstGeom>
        </p:spPr>
      </p:pic>
    </p:spTree>
    <p:extLst>
      <p:ext uri="{BB962C8B-B14F-4D97-AF65-F5344CB8AC3E}">
        <p14:creationId xmlns:p14="http://schemas.microsoft.com/office/powerpoint/2010/main" val="32726160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pic>
        <p:nvPicPr>
          <p:cNvPr id="565" name="Google Shape;565;p39"/>
          <p:cNvPicPr preferRelativeResize="0"/>
          <p:nvPr/>
        </p:nvPicPr>
        <p:blipFill rotWithShape="1">
          <a:blip r:embed="rId3">
            <a:alphaModFix/>
          </a:blip>
          <a:srcRect t="10233"/>
          <a:stretch/>
        </p:blipFill>
        <p:spPr>
          <a:xfrm>
            <a:off x="7295967" y="1452469"/>
            <a:ext cx="3106463" cy="2175226"/>
          </a:xfrm>
          <a:prstGeom prst="rect">
            <a:avLst/>
          </a:prstGeom>
          <a:noFill/>
          <a:ln>
            <a:noFill/>
          </a:ln>
        </p:spPr>
      </p:pic>
      <p:sp>
        <p:nvSpPr>
          <p:cNvPr id="567" name="Google Shape;567;p39"/>
          <p:cNvSpPr txBox="1"/>
          <p:nvPr/>
        </p:nvSpPr>
        <p:spPr>
          <a:xfrm>
            <a:off x="7098367" y="717169"/>
            <a:ext cx="4094800" cy="800179"/>
          </a:xfrm>
          <a:prstGeom prst="rect">
            <a:avLst/>
          </a:prstGeom>
          <a:solidFill>
            <a:srgbClr val="F3F3F3"/>
          </a:solidFill>
          <a:ln w="28575" cap="flat" cmpd="sng">
            <a:solidFill>
              <a:srgbClr val="0000CC"/>
            </a:solidFill>
            <a:prstDash val="solid"/>
            <a:round/>
            <a:headEnd type="none" w="sm" len="sm"/>
            <a:tailEnd type="none" w="sm" len="sm"/>
          </a:ln>
        </p:spPr>
        <p:txBody>
          <a:bodyPr spcFirstLastPara="1" wrap="square" lIns="121900" tIns="121900" rIns="121900" bIns="121900" anchor="t" anchorCtr="0">
            <a:spAutoFit/>
          </a:bodyPr>
          <a:lstStyle/>
          <a:p>
            <a:pPr algn="ctr">
              <a:spcBef>
                <a:spcPts val="0"/>
              </a:spcBef>
              <a:spcAft>
                <a:spcPts val="0"/>
              </a:spcAft>
            </a:pPr>
            <a:r>
              <a:rPr lang="en" b="1"/>
              <a:t>s-TED cells in </a:t>
            </a:r>
            <a:r>
              <a:rPr lang="en" b="1">
                <a:solidFill>
                  <a:srgbClr val="0000CC"/>
                </a:solidFill>
              </a:rPr>
              <a:t>ring configuration</a:t>
            </a:r>
            <a:r>
              <a:rPr lang="en" b="1"/>
              <a:t> </a:t>
            </a:r>
            <a:endParaRPr b="1"/>
          </a:p>
          <a:p>
            <a:pPr algn="ctr">
              <a:spcBef>
                <a:spcPts val="0"/>
              </a:spcBef>
              <a:spcAft>
                <a:spcPts val="0"/>
              </a:spcAft>
            </a:pPr>
            <a:r>
              <a:rPr lang="en"/>
              <a:t>for optimized efficiency and SBR</a:t>
            </a:r>
            <a:endParaRPr/>
          </a:p>
        </p:txBody>
      </p:sp>
      <p:sp>
        <p:nvSpPr>
          <p:cNvPr id="570" name="Google Shape;570;p39"/>
          <p:cNvSpPr txBox="1"/>
          <p:nvPr/>
        </p:nvSpPr>
        <p:spPr>
          <a:xfrm>
            <a:off x="7346000" y="3657600"/>
            <a:ext cx="4359200" cy="459450"/>
          </a:xfrm>
          <a:prstGeom prst="rect">
            <a:avLst/>
          </a:prstGeom>
          <a:noFill/>
          <a:ln w="19050" cap="flat" cmpd="sng">
            <a:no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0" tIns="24367" rIns="0" bIns="24367" anchor="t" anchorCtr="0">
            <a:spAutoFit/>
          </a:bodyPr>
          <a:lstStyle/>
          <a:p>
            <a:pPr>
              <a:spcBef>
                <a:spcPts val="0"/>
              </a:spcBef>
              <a:spcAft>
                <a:spcPts val="0"/>
              </a:spcAft>
            </a:pPr>
            <a:r>
              <a:rPr lang="en" sz="1333" u="sng" dirty="0">
                <a:solidFill>
                  <a:schemeClr val="dk1"/>
                </a:solidFill>
                <a:hlinkClick r:id="" action="ppaction://noaction"/>
              </a:rPr>
              <a:t>J. Balibrea-Correa et al., NIM-A 1064 (2024)</a:t>
            </a:r>
          </a:p>
          <a:p>
            <a:pPr>
              <a:spcBef>
                <a:spcPts val="0"/>
              </a:spcBef>
              <a:spcAft>
                <a:spcPts val="0"/>
              </a:spcAft>
            </a:pPr>
            <a:r>
              <a:rPr lang="en" sz="1333" u="sng" dirty="0">
                <a:solidFill>
                  <a:schemeClr val="dk1"/>
                </a:solidFill>
                <a:hlinkClick r:id="" action="ppaction://noaction"/>
              </a:rPr>
              <a:t>J</a:t>
            </a:r>
            <a:r>
              <a:rPr lang="en" sz="1333" u="sng" dirty="0">
                <a:solidFill>
                  <a:schemeClr val="dk1"/>
                </a:solidFill>
                <a:hlinkClick r:id="rId4"/>
              </a:rPr>
              <a:t>. Balibrea-Correa et al., NIM-A 1072 (2025)</a:t>
            </a:r>
            <a:endParaRPr sz="1333" u="sng" dirty="0"/>
          </a:p>
        </p:txBody>
      </p:sp>
      <p:grpSp>
        <p:nvGrpSpPr>
          <p:cNvPr id="5" name="Group 4"/>
          <p:cNvGrpSpPr/>
          <p:nvPr/>
        </p:nvGrpSpPr>
        <p:grpSpPr>
          <a:xfrm>
            <a:off x="10735986" y="1737974"/>
            <a:ext cx="1080920" cy="1181868"/>
            <a:chOff x="11085553" y="1539276"/>
            <a:chExt cx="1080920" cy="1181868"/>
          </a:xfrm>
        </p:grpSpPr>
        <p:pic>
          <p:nvPicPr>
            <p:cNvPr id="2" name="Picture 1"/>
            <p:cNvPicPr>
              <a:picLocks noChangeAspect="1"/>
            </p:cNvPicPr>
            <p:nvPr/>
          </p:nvPicPr>
          <p:blipFill>
            <a:blip r:embed="rId5"/>
            <a:stretch>
              <a:fillRect/>
            </a:stretch>
          </p:blipFill>
          <p:spPr>
            <a:xfrm>
              <a:off x="11085553" y="1539276"/>
              <a:ext cx="943107" cy="1181265"/>
            </a:xfrm>
            <a:prstGeom prst="rect">
              <a:avLst/>
            </a:prstGeom>
          </p:spPr>
        </p:pic>
        <p:sp>
          <p:nvSpPr>
            <p:cNvPr id="3" name="TextBox 2"/>
            <p:cNvSpPr txBox="1"/>
            <p:nvPr/>
          </p:nvSpPr>
          <p:spPr bwMode="auto">
            <a:xfrm>
              <a:off x="11418033" y="2382590"/>
              <a:ext cx="748440" cy="338554"/>
            </a:xfrm>
            <a:prstGeom prst="rect">
              <a:avLst/>
            </a:prstGeom>
            <a:noFill/>
            <a:ln w="9525">
              <a:noFill/>
              <a:miter lim="800000"/>
              <a:headEnd/>
              <a:tailEnd/>
            </a:ln>
          </p:spPr>
          <p:txBody>
            <a:bodyPr wrap="square" rtlCol="0">
              <a:spAutoFit/>
            </a:bodyPr>
            <a:lstStyle/>
            <a:p>
              <a:r>
                <a:rPr lang="es-ES" sz="1600" dirty="0">
                  <a:solidFill>
                    <a:schemeClr val="bg1"/>
                  </a:solidFill>
                  <a:latin typeface="+mn-lt"/>
                </a:rPr>
                <a:t>JBC</a:t>
              </a:r>
            </a:p>
          </p:txBody>
        </p:sp>
      </p:grpSp>
      <p:pic>
        <p:nvPicPr>
          <p:cNvPr id="29" name="Google Shape;436;p31"/>
          <p:cNvPicPr preferRelativeResize="0"/>
          <p:nvPr/>
        </p:nvPicPr>
        <p:blipFill rotWithShape="1">
          <a:blip r:embed="rId6">
            <a:alphaModFix/>
          </a:blip>
          <a:srcRect/>
          <a:stretch/>
        </p:blipFill>
        <p:spPr>
          <a:xfrm>
            <a:off x="11116857" y="68379"/>
            <a:ext cx="964996" cy="595000"/>
          </a:xfrm>
          <a:prstGeom prst="rect">
            <a:avLst/>
          </a:prstGeom>
          <a:noFill/>
          <a:ln>
            <a:noFill/>
          </a:ln>
        </p:spPr>
      </p:pic>
      <p:pic>
        <p:nvPicPr>
          <p:cNvPr id="27" name="Picture 26">
            <a:extLst>
              <a:ext uri="{FF2B5EF4-FFF2-40B4-BE49-F238E27FC236}">
                <a16:creationId xmlns:a16="http://schemas.microsoft.com/office/drawing/2014/main" id="{306FB851-DB81-10C6-33D2-648D5F644A05}"/>
              </a:ext>
            </a:extLst>
          </p:cNvPr>
          <p:cNvPicPr>
            <a:picLocks noChangeAspect="1"/>
          </p:cNvPicPr>
          <p:nvPr/>
        </p:nvPicPr>
        <p:blipFill rotWithShape="1">
          <a:blip r:embed="rId7"/>
          <a:srcRect l="26458" t="10583" r="38728" b="46274"/>
          <a:stretch/>
        </p:blipFill>
        <p:spPr>
          <a:xfrm>
            <a:off x="128871" y="1737974"/>
            <a:ext cx="5967129" cy="4159589"/>
          </a:xfrm>
          <a:prstGeom prst="rect">
            <a:avLst/>
          </a:prstGeom>
        </p:spPr>
      </p:pic>
      <p:pic>
        <p:nvPicPr>
          <p:cNvPr id="28" name="Picture 27">
            <a:extLst>
              <a:ext uri="{FF2B5EF4-FFF2-40B4-BE49-F238E27FC236}">
                <a16:creationId xmlns:a16="http://schemas.microsoft.com/office/drawing/2014/main" id="{FB2DFB22-3234-0CAC-0B44-3FA451274F03}"/>
              </a:ext>
            </a:extLst>
          </p:cNvPr>
          <p:cNvPicPr>
            <a:picLocks noChangeAspect="1"/>
          </p:cNvPicPr>
          <p:nvPr/>
        </p:nvPicPr>
        <p:blipFill rotWithShape="1">
          <a:blip r:embed="rId8"/>
          <a:srcRect b="65137"/>
          <a:stretch/>
        </p:blipFill>
        <p:spPr>
          <a:xfrm>
            <a:off x="7266901" y="4342545"/>
            <a:ext cx="4410168" cy="1425402"/>
          </a:xfrm>
          <a:prstGeom prst="rect">
            <a:avLst/>
          </a:prstGeom>
        </p:spPr>
      </p:pic>
      <p:sp>
        <p:nvSpPr>
          <p:cNvPr id="19" name="TextBox 18"/>
          <p:cNvSpPr txBox="1"/>
          <p:nvPr/>
        </p:nvSpPr>
        <p:spPr bwMode="auto">
          <a:xfrm>
            <a:off x="89447" y="1080200"/>
            <a:ext cx="6672065" cy="338554"/>
          </a:xfrm>
          <a:prstGeom prst="rect">
            <a:avLst/>
          </a:prstGeom>
          <a:noFill/>
          <a:ln w="9525">
            <a:noFill/>
            <a:miter lim="800000"/>
            <a:headEnd/>
            <a:tailEnd/>
          </a:ln>
        </p:spPr>
        <p:txBody>
          <a:bodyPr wrap="square" rtlCol="0">
            <a:spAutoFit/>
          </a:bodyPr>
          <a:lstStyle/>
          <a:p>
            <a:r>
              <a:rPr lang="es-ES" sz="1600" baseline="30000" dirty="0">
                <a:solidFill>
                  <a:schemeClr val="accent2">
                    <a:lumMod val="75000"/>
                  </a:schemeClr>
                </a:solidFill>
              </a:rPr>
              <a:t>94</a:t>
            </a:r>
            <a:r>
              <a:rPr lang="es-ES" sz="1600" dirty="0">
                <a:solidFill>
                  <a:schemeClr val="accent2">
                    <a:lumMod val="75000"/>
                  </a:schemeClr>
                </a:solidFill>
              </a:rPr>
              <a:t>Nb(</a:t>
            </a:r>
            <a:r>
              <a:rPr lang="es-ES" sz="1600" dirty="0" err="1">
                <a:solidFill>
                  <a:schemeClr val="accent2">
                    <a:lumMod val="75000"/>
                  </a:schemeClr>
                </a:solidFill>
              </a:rPr>
              <a:t>n,</a:t>
            </a:r>
            <a:r>
              <a:rPr lang="es-ES" sz="1600" dirty="0" err="1">
                <a:solidFill>
                  <a:schemeClr val="accent2">
                    <a:lumMod val="75000"/>
                  </a:schemeClr>
                </a:solidFill>
                <a:latin typeface="Symbol" panose="05050102010706020507" pitchFamily="18" charset="2"/>
              </a:rPr>
              <a:t>g</a:t>
            </a:r>
            <a:r>
              <a:rPr lang="es-ES" sz="1600" dirty="0">
                <a:solidFill>
                  <a:schemeClr val="accent2">
                    <a:lumMod val="75000"/>
                  </a:schemeClr>
                </a:solidFill>
              </a:rPr>
              <a:t>), MACS =  482mb,  </a:t>
            </a:r>
            <a:r>
              <a:rPr lang="es-ES" sz="1600" b="1" dirty="0">
                <a:solidFill>
                  <a:schemeClr val="accent2">
                    <a:lumMod val="75000"/>
                  </a:schemeClr>
                </a:solidFill>
              </a:rPr>
              <a:t>9.2x10</a:t>
            </a:r>
            <a:r>
              <a:rPr lang="es-ES" sz="1600" b="1" baseline="30000" dirty="0">
                <a:solidFill>
                  <a:schemeClr val="accent2">
                    <a:lumMod val="75000"/>
                  </a:schemeClr>
                </a:solidFill>
              </a:rPr>
              <a:t>18</a:t>
            </a:r>
            <a:r>
              <a:rPr lang="es-ES" sz="1600" b="1" dirty="0">
                <a:solidFill>
                  <a:schemeClr val="accent2">
                    <a:lumMod val="75000"/>
                  </a:schemeClr>
                </a:solidFill>
              </a:rPr>
              <a:t> </a:t>
            </a:r>
            <a:r>
              <a:rPr lang="es-ES" sz="1600" b="1" dirty="0" err="1">
                <a:solidFill>
                  <a:schemeClr val="accent2">
                    <a:lumMod val="75000"/>
                  </a:schemeClr>
                </a:solidFill>
              </a:rPr>
              <a:t>atoms</a:t>
            </a:r>
            <a:r>
              <a:rPr lang="es-ES" sz="1600" dirty="0">
                <a:solidFill>
                  <a:schemeClr val="accent2">
                    <a:lumMod val="75000"/>
                  </a:schemeClr>
                </a:solidFill>
              </a:rPr>
              <a:t>, </a:t>
            </a:r>
            <a:r>
              <a:rPr lang="es-ES" sz="1600" dirty="0" err="1">
                <a:solidFill>
                  <a:schemeClr val="accent2">
                    <a:lumMod val="75000"/>
                  </a:schemeClr>
                </a:solidFill>
              </a:rPr>
              <a:t>ef</a:t>
            </a:r>
            <a:r>
              <a:rPr lang="es-ES" sz="1600" dirty="0">
                <a:solidFill>
                  <a:schemeClr val="accent2">
                    <a:lumMod val="75000"/>
                  </a:schemeClr>
                </a:solidFill>
              </a:rPr>
              <a:t>=0.01, 10 </a:t>
            </a:r>
            <a:r>
              <a:rPr lang="es-ES" sz="1600" dirty="0" err="1">
                <a:solidFill>
                  <a:schemeClr val="accent2">
                    <a:lumMod val="75000"/>
                  </a:schemeClr>
                </a:solidFill>
              </a:rPr>
              <a:t>MBq</a:t>
            </a:r>
            <a:r>
              <a:rPr lang="es-ES" sz="1600" dirty="0">
                <a:solidFill>
                  <a:schemeClr val="accent2">
                    <a:lumMod val="75000"/>
                  </a:schemeClr>
                </a:solidFill>
              </a:rPr>
              <a:t>, </a:t>
            </a:r>
            <a:r>
              <a:rPr lang="es-ES" sz="1600" dirty="0">
                <a:solidFill>
                  <a:schemeClr val="accent2">
                    <a:lumMod val="75000"/>
                  </a:schemeClr>
                </a:solidFill>
                <a:latin typeface="+mn-lt"/>
              </a:rPr>
              <a:t>23 </a:t>
            </a:r>
            <a:r>
              <a:rPr lang="es-ES" sz="1600" dirty="0" err="1">
                <a:solidFill>
                  <a:schemeClr val="accent2">
                    <a:lumMod val="75000"/>
                  </a:schemeClr>
                </a:solidFill>
                <a:latin typeface="+mn-lt"/>
              </a:rPr>
              <a:t>kyr</a:t>
            </a:r>
            <a:endParaRPr lang="es-ES" sz="1600" dirty="0">
              <a:solidFill>
                <a:schemeClr val="accent2">
                  <a:lumMod val="75000"/>
                </a:schemeClr>
              </a:solidFill>
              <a:latin typeface="+mn-lt"/>
            </a:endParaRPr>
          </a:p>
        </p:txBody>
      </p:sp>
    </p:spTree>
    <p:extLst>
      <p:ext uri="{BB962C8B-B14F-4D97-AF65-F5344CB8AC3E}">
        <p14:creationId xmlns:p14="http://schemas.microsoft.com/office/powerpoint/2010/main" val="3685427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40"/>
        <p:cNvGrpSpPr/>
        <p:nvPr/>
      </p:nvGrpSpPr>
      <p:grpSpPr>
        <a:xfrm>
          <a:off x="0" y="0"/>
          <a:ext cx="0" cy="0"/>
          <a:chOff x="0" y="0"/>
          <a:chExt cx="0" cy="0"/>
        </a:xfrm>
      </p:grpSpPr>
      <p:pic>
        <p:nvPicPr>
          <p:cNvPr id="18" name="Picture 17"/>
          <p:cNvPicPr>
            <a:picLocks noChangeAspect="1"/>
          </p:cNvPicPr>
          <p:nvPr/>
        </p:nvPicPr>
        <p:blipFill>
          <a:blip r:embed="rId3"/>
          <a:stretch>
            <a:fillRect/>
          </a:stretch>
        </p:blipFill>
        <p:spPr>
          <a:xfrm>
            <a:off x="669032" y="1501514"/>
            <a:ext cx="1744422" cy="1963999"/>
          </a:xfrm>
          <a:prstGeom prst="rect">
            <a:avLst/>
          </a:prstGeom>
        </p:spPr>
      </p:pic>
      <p:pic>
        <p:nvPicPr>
          <p:cNvPr id="19" name="Picture 18"/>
          <p:cNvPicPr>
            <a:picLocks noChangeAspect="1"/>
          </p:cNvPicPr>
          <p:nvPr/>
        </p:nvPicPr>
        <p:blipFill rotWithShape="1">
          <a:blip r:embed="rId4"/>
          <a:srcRect l="20225" t="10295" r="62448" b="7096"/>
          <a:stretch/>
        </p:blipFill>
        <p:spPr>
          <a:xfrm>
            <a:off x="2413454" y="1501514"/>
            <a:ext cx="984320" cy="1440112"/>
          </a:xfrm>
          <a:prstGeom prst="rect">
            <a:avLst/>
          </a:prstGeom>
        </p:spPr>
      </p:pic>
      <p:pic>
        <p:nvPicPr>
          <p:cNvPr id="3" name="Picture 2"/>
          <p:cNvPicPr>
            <a:picLocks noChangeAspect="1"/>
          </p:cNvPicPr>
          <p:nvPr/>
        </p:nvPicPr>
        <p:blipFill>
          <a:blip r:embed="rId5"/>
          <a:stretch>
            <a:fillRect/>
          </a:stretch>
        </p:blipFill>
        <p:spPr>
          <a:xfrm>
            <a:off x="4062627" y="1334282"/>
            <a:ext cx="3418795" cy="3214688"/>
          </a:xfrm>
          <a:prstGeom prst="rect">
            <a:avLst/>
          </a:prstGeom>
        </p:spPr>
      </p:pic>
      <p:pic>
        <p:nvPicPr>
          <p:cNvPr id="5" name="Picture 4"/>
          <p:cNvPicPr>
            <a:picLocks noChangeAspect="1"/>
          </p:cNvPicPr>
          <p:nvPr/>
        </p:nvPicPr>
        <p:blipFill>
          <a:blip r:embed="rId6"/>
          <a:stretch>
            <a:fillRect/>
          </a:stretch>
        </p:blipFill>
        <p:spPr>
          <a:xfrm>
            <a:off x="8725717" y="1559035"/>
            <a:ext cx="3040058" cy="3032016"/>
          </a:xfrm>
          <a:prstGeom prst="rect">
            <a:avLst/>
          </a:prstGeom>
        </p:spPr>
      </p:pic>
      <p:pic>
        <p:nvPicPr>
          <p:cNvPr id="12" name="Picture 11"/>
          <p:cNvPicPr>
            <a:picLocks noChangeAspect="1"/>
          </p:cNvPicPr>
          <p:nvPr/>
        </p:nvPicPr>
        <p:blipFill>
          <a:blip r:embed="rId7"/>
          <a:stretch>
            <a:fillRect/>
          </a:stretch>
        </p:blipFill>
        <p:spPr>
          <a:xfrm>
            <a:off x="435631" y="3668849"/>
            <a:ext cx="3448169" cy="2962221"/>
          </a:xfrm>
          <a:prstGeom prst="rect">
            <a:avLst/>
          </a:prstGeom>
        </p:spPr>
      </p:pic>
      <p:pic>
        <p:nvPicPr>
          <p:cNvPr id="6" name="Picture 5"/>
          <p:cNvPicPr>
            <a:picLocks noChangeAspect="1"/>
          </p:cNvPicPr>
          <p:nvPr/>
        </p:nvPicPr>
        <p:blipFill>
          <a:blip r:embed="rId8"/>
          <a:stretch>
            <a:fillRect/>
          </a:stretch>
        </p:blipFill>
        <p:spPr>
          <a:xfrm>
            <a:off x="7569839" y="1024066"/>
            <a:ext cx="4196071" cy="3835119"/>
          </a:xfrm>
          <a:prstGeom prst="rect">
            <a:avLst/>
          </a:prstGeom>
        </p:spPr>
      </p:pic>
    </p:spTree>
    <p:extLst>
      <p:ext uri="{BB962C8B-B14F-4D97-AF65-F5344CB8AC3E}">
        <p14:creationId xmlns:p14="http://schemas.microsoft.com/office/powerpoint/2010/main" val="18065253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92AC5E2C-7140-3554-DE36-F82E970E9DD4}"/>
              </a:ext>
            </a:extLst>
          </p:cNvPr>
          <p:cNvSpPr txBox="1"/>
          <p:nvPr/>
        </p:nvSpPr>
        <p:spPr>
          <a:xfrm>
            <a:off x="0" y="0"/>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pPr algn="ct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Free-neutron target concepts</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3" name="Picture 2"/>
          <p:cNvPicPr>
            <a:picLocks noChangeAspect="1"/>
          </p:cNvPicPr>
          <p:nvPr/>
        </p:nvPicPr>
        <p:blipFill>
          <a:blip r:embed="rId3"/>
          <a:stretch>
            <a:fillRect/>
          </a:stretch>
        </p:blipFill>
        <p:spPr>
          <a:xfrm>
            <a:off x="-6927" y="4710932"/>
            <a:ext cx="5943600" cy="1315816"/>
          </a:xfrm>
          <a:prstGeom prst="rect">
            <a:avLst/>
          </a:prstGeom>
        </p:spPr>
      </p:pic>
      <p:pic>
        <p:nvPicPr>
          <p:cNvPr id="4" name="Picture 3"/>
          <p:cNvPicPr>
            <a:picLocks noChangeAspect="1"/>
          </p:cNvPicPr>
          <p:nvPr/>
        </p:nvPicPr>
        <p:blipFill rotWithShape="1">
          <a:blip r:embed="rId4"/>
          <a:srcRect l="12604"/>
          <a:stretch/>
        </p:blipFill>
        <p:spPr>
          <a:xfrm rot="16200000">
            <a:off x="2563765" y="392700"/>
            <a:ext cx="1955590" cy="2663521"/>
          </a:xfrm>
          <a:prstGeom prst="rect">
            <a:avLst/>
          </a:prstGeom>
        </p:spPr>
      </p:pic>
      <p:grpSp>
        <p:nvGrpSpPr>
          <p:cNvPr id="14" name="Group 13"/>
          <p:cNvGrpSpPr/>
          <p:nvPr/>
        </p:nvGrpSpPr>
        <p:grpSpPr>
          <a:xfrm>
            <a:off x="6666427" y="184173"/>
            <a:ext cx="5433148" cy="5705242"/>
            <a:chOff x="6666427" y="184173"/>
            <a:chExt cx="5433148" cy="5705242"/>
          </a:xfrm>
        </p:grpSpPr>
        <p:pic>
          <p:nvPicPr>
            <p:cNvPr id="16" name="Picture 15">
              <a:extLst>
                <a:ext uri="{FF2B5EF4-FFF2-40B4-BE49-F238E27FC236}">
                  <a16:creationId xmlns:a16="http://schemas.microsoft.com/office/drawing/2014/main" id="{E20EBC7C-008F-B22C-C017-20EB77CBC27F}"/>
                </a:ext>
              </a:extLst>
            </p:cNvPr>
            <p:cNvPicPr>
              <a:picLocks noChangeAspect="1"/>
            </p:cNvPicPr>
            <p:nvPr/>
          </p:nvPicPr>
          <p:blipFill>
            <a:blip r:embed="rId5"/>
            <a:stretch>
              <a:fillRect/>
            </a:stretch>
          </p:blipFill>
          <p:spPr>
            <a:xfrm>
              <a:off x="9249603" y="184173"/>
              <a:ext cx="2849972" cy="2518083"/>
            </a:xfrm>
            <a:prstGeom prst="rect">
              <a:avLst/>
            </a:prstGeom>
          </p:spPr>
        </p:pic>
        <p:pic>
          <p:nvPicPr>
            <p:cNvPr id="6" name="Picture 5"/>
            <p:cNvPicPr>
              <a:picLocks noChangeAspect="1"/>
            </p:cNvPicPr>
            <p:nvPr/>
          </p:nvPicPr>
          <p:blipFill>
            <a:blip r:embed="rId6"/>
            <a:stretch>
              <a:fillRect/>
            </a:stretch>
          </p:blipFill>
          <p:spPr>
            <a:xfrm>
              <a:off x="6666427" y="4193492"/>
              <a:ext cx="4060983" cy="1695923"/>
            </a:xfrm>
            <a:prstGeom prst="rect">
              <a:avLst/>
            </a:prstGeom>
          </p:spPr>
        </p:pic>
      </p:grpSp>
      <p:sp>
        <p:nvSpPr>
          <p:cNvPr id="9" name="TextBox 8"/>
          <p:cNvSpPr txBox="1"/>
          <p:nvPr/>
        </p:nvSpPr>
        <p:spPr bwMode="auto">
          <a:xfrm>
            <a:off x="-6927" y="2613532"/>
            <a:ext cx="9256530" cy="2031325"/>
          </a:xfrm>
          <a:prstGeom prst="rect">
            <a:avLst/>
          </a:prstGeom>
          <a:noFill/>
          <a:ln w="9525">
            <a:noFill/>
            <a:miter lim="800000"/>
            <a:headEnd/>
            <a:tailEnd/>
          </a:ln>
        </p:spPr>
        <p:txBody>
          <a:bodyPr wrap="square" rtlCol="0">
            <a:spAutoFit/>
          </a:bodyPr>
          <a:lstStyle/>
          <a:p>
            <a:pPr>
              <a:lnSpc>
                <a:spcPct val="150000"/>
              </a:lnSpc>
            </a:pPr>
            <a:r>
              <a:rPr lang="es-ES" sz="1200" b="1" dirty="0"/>
              <a:t>Nuclear Reactor:</a:t>
            </a:r>
            <a:endParaRPr lang="es-ES" sz="1100" dirty="0"/>
          </a:p>
          <a:p>
            <a:pPr>
              <a:lnSpc>
                <a:spcPct val="150000"/>
              </a:lnSpc>
            </a:pPr>
            <a:r>
              <a:rPr lang="es-ES" sz="1200" dirty="0" err="1"/>
              <a:t>neutron</a:t>
            </a:r>
            <a:r>
              <a:rPr lang="es-ES" sz="1200" dirty="0"/>
              <a:t> flux → </a:t>
            </a:r>
            <a:r>
              <a:rPr lang="es-ES" sz="1200" dirty="0" err="1"/>
              <a:t>ø</a:t>
            </a:r>
            <a:r>
              <a:rPr lang="es-ES" sz="1200" baseline="-25000" dirty="0" err="1"/>
              <a:t>n</a:t>
            </a:r>
            <a:r>
              <a:rPr lang="es-ES" sz="1200" dirty="0"/>
              <a:t> = 10</a:t>
            </a:r>
            <a:r>
              <a:rPr lang="es-ES" sz="1200" baseline="30000" dirty="0"/>
              <a:t>14</a:t>
            </a:r>
            <a:r>
              <a:rPr lang="es-ES" sz="1200" dirty="0"/>
              <a:t> cm</a:t>
            </a:r>
            <a:r>
              <a:rPr lang="es-ES" sz="1200" baseline="30000" dirty="0"/>
              <a:t>-2</a:t>
            </a:r>
            <a:r>
              <a:rPr lang="es-ES" sz="1200" dirty="0"/>
              <a:t> s</a:t>
            </a:r>
            <a:r>
              <a:rPr lang="es-ES" sz="1200" baseline="30000" dirty="0"/>
              <a:t>-1</a:t>
            </a:r>
            <a:endParaRPr lang="es-ES" sz="1100" dirty="0"/>
          </a:p>
          <a:p>
            <a:pPr>
              <a:lnSpc>
                <a:spcPct val="150000"/>
              </a:lnSpc>
            </a:pPr>
            <a:r>
              <a:rPr lang="es-ES" sz="1200" dirty="0" err="1">
                <a:solidFill>
                  <a:schemeClr val="bg1">
                    <a:lumMod val="65000"/>
                  </a:schemeClr>
                </a:solidFill>
              </a:rPr>
              <a:t>neutron</a:t>
            </a:r>
            <a:r>
              <a:rPr lang="es-ES" sz="1200" dirty="0">
                <a:solidFill>
                  <a:schemeClr val="bg1">
                    <a:lumMod val="65000"/>
                  </a:schemeClr>
                </a:solidFill>
              </a:rPr>
              <a:t> </a:t>
            </a:r>
            <a:r>
              <a:rPr lang="es-ES" sz="1200" dirty="0" err="1">
                <a:solidFill>
                  <a:schemeClr val="bg1">
                    <a:lumMod val="65000"/>
                  </a:schemeClr>
                </a:solidFill>
              </a:rPr>
              <a:t>density</a:t>
            </a:r>
            <a:r>
              <a:rPr lang="es-ES" sz="1200" dirty="0">
                <a:solidFill>
                  <a:schemeClr val="bg1">
                    <a:lumMod val="65000"/>
                  </a:schemeClr>
                </a:solidFill>
              </a:rPr>
              <a:t> → </a:t>
            </a:r>
            <a:r>
              <a:rPr lang="el-GR" sz="1200" dirty="0">
                <a:solidFill>
                  <a:schemeClr val="bg1">
                    <a:lumMod val="65000"/>
                  </a:schemeClr>
                </a:solidFill>
              </a:rPr>
              <a:t>ρ</a:t>
            </a:r>
            <a:r>
              <a:rPr lang="es-ES" sz="1200" baseline="-25000" dirty="0">
                <a:solidFill>
                  <a:schemeClr val="bg1">
                    <a:lumMod val="65000"/>
                  </a:schemeClr>
                </a:solidFill>
              </a:rPr>
              <a:t>n</a:t>
            </a:r>
            <a:r>
              <a:rPr lang="es-ES" sz="1200" dirty="0">
                <a:solidFill>
                  <a:schemeClr val="bg1">
                    <a:lumMod val="65000"/>
                  </a:schemeClr>
                </a:solidFill>
              </a:rPr>
              <a:t> = </a:t>
            </a:r>
            <a:r>
              <a:rPr lang="es-ES" sz="1200" dirty="0" err="1">
                <a:solidFill>
                  <a:schemeClr val="bg1">
                    <a:lumMod val="65000"/>
                  </a:schemeClr>
                </a:solidFill>
              </a:rPr>
              <a:t>ø</a:t>
            </a:r>
            <a:r>
              <a:rPr lang="es-ES" sz="1200" baseline="-25000" dirty="0" err="1">
                <a:solidFill>
                  <a:schemeClr val="bg1">
                    <a:lumMod val="65000"/>
                  </a:schemeClr>
                </a:solidFill>
              </a:rPr>
              <a:t>n</a:t>
            </a:r>
            <a:r>
              <a:rPr lang="es-ES" sz="1200" dirty="0">
                <a:solidFill>
                  <a:schemeClr val="bg1">
                    <a:lumMod val="65000"/>
                  </a:schemeClr>
                </a:solidFill>
              </a:rPr>
              <a:t>/</a:t>
            </a:r>
            <a:r>
              <a:rPr lang="es-ES" sz="1200" dirty="0" err="1">
                <a:solidFill>
                  <a:schemeClr val="bg1">
                    <a:lumMod val="65000"/>
                  </a:schemeClr>
                </a:solidFill>
              </a:rPr>
              <a:t>v</a:t>
            </a:r>
            <a:r>
              <a:rPr lang="es-ES" sz="1200" baseline="-25000" dirty="0" err="1">
                <a:solidFill>
                  <a:schemeClr val="bg1">
                    <a:lumMod val="65000"/>
                  </a:schemeClr>
                </a:solidFill>
              </a:rPr>
              <a:t>n</a:t>
            </a:r>
            <a:r>
              <a:rPr lang="es-ES" sz="1200" dirty="0">
                <a:solidFill>
                  <a:schemeClr val="bg1">
                    <a:lumMod val="65000"/>
                  </a:schemeClr>
                </a:solidFill>
              </a:rPr>
              <a:t>, </a:t>
            </a:r>
            <a:r>
              <a:rPr lang="es-ES" sz="1200" dirty="0" err="1">
                <a:solidFill>
                  <a:schemeClr val="bg1">
                    <a:lumMod val="65000"/>
                  </a:schemeClr>
                </a:solidFill>
              </a:rPr>
              <a:t>with</a:t>
            </a:r>
            <a:r>
              <a:rPr lang="es-ES" sz="1200" dirty="0">
                <a:solidFill>
                  <a:schemeClr val="bg1">
                    <a:lumMod val="65000"/>
                  </a:schemeClr>
                </a:solidFill>
              </a:rPr>
              <a:t>  </a:t>
            </a:r>
            <a:r>
              <a:rPr lang="es-ES" sz="1200" dirty="0" err="1">
                <a:solidFill>
                  <a:schemeClr val="bg1">
                    <a:lumMod val="65000"/>
                  </a:schemeClr>
                </a:solidFill>
              </a:rPr>
              <a:t>v</a:t>
            </a:r>
            <a:r>
              <a:rPr lang="es-ES" sz="1200" baseline="-25000" dirty="0" err="1">
                <a:solidFill>
                  <a:schemeClr val="bg1">
                    <a:lumMod val="65000"/>
                  </a:schemeClr>
                </a:solidFill>
              </a:rPr>
              <a:t>n</a:t>
            </a:r>
            <a:r>
              <a:rPr lang="es-ES" sz="1200" dirty="0">
                <a:solidFill>
                  <a:schemeClr val="bg1">
                    <a:lumMod val="65000"/>
                  </a:schemeClr>
                </a:solidFill>
              </a:rPr>
              <a:t>= 2200 m/s </a:t>
            </a:r>
            <a:r>
              <a:rPr lang="es-ES" sz="1200" dirty="0" err="1">
                <a:solidFill>
                  <a:schemeClr val="bg1">
                    <a:lumMod val="65000"/>
                  </a:schemeClr>
                </a:solidFill>
              </a:rPr>
              <a:t>average</a:t>
            </a:r>
            <a:r>
              <a:rPr lang="es-ES" sz="1200" dirty="0">
                <a:solidFill>
                  <a:schemeClr val="bg1">
                    <a:lumMod val="65000"/>
                  </a:schemeClr>
                </a:solidFill>
              </a:rPr>
              <a:t> </a:t>
            </a:r>
            <a:r>
              <a:rPr lang="es-ES" sz="1200" dirty="0" err="1">
                <a:solidFill>
                  <a:schemeClr val="bg1">
                    <a:lumMod val="65000"/>
                  </a:schemeClr>
                </a:solidFill>
              </a:rPr>
              <a:t>velocity</a:t>
            </a:r>
            <a:r>
              <a:rPr lang="es-ES" sz="1200" dirty="0">
                <a:solidFill>
                  <a:schemeClr val="bg1">
                    <a:lumMod val="65000"/>
                  </a:schemeClr>
                </a:solidFill>
              </a:rPr>
              <a:t> </a:t>
            </a:r>
            <a:r>
              <a:rPr lang="es-ES" sz="1200" dirty="0" err="1">
                <a:solidFill>
                  <a:schemeClr val="bg1">
                    <a:lumMod val="65000"/>
                  </a:schemeClr>
                </a:solidFill>
              </a:rPr>
              <a:t>thermal</a:t>
            </a:r>
            <a:r>
              <a:rPr lang="es-ES" sz="1200" dirty="0">
                <a:solidFill>
                  <a:schemeClr val="bg1">
                    <a:lumMod val="65000"/>
                  </a:schemeClr>
                </a:solidFill>
              </a:rPr>
              <a:t> </a:t>
            </a:r>
            <a:r>
              <a:rPr lang="es-ES" sz="1200" dirty="0" err="1">
                <a:solidFill>
                  <a:schemeClr val="bg1">
                    <a:lumMod val="65000"/>
                  </a:schemeClr>
                </a:solidFill>
              </a:rPr>
              <a:t>neutrons</a:t>
            </a:r>
            <a:endParaRPr lang="es-ES" sz="1100" dirty="0">
              <a:solidFill>
                <a:schemeClr val="bg1">
                  <a:lumMod val="65000"/>
                </a:schemeClr>
              </a:solidFill>
            </a:endParaRPr>
          </a:p>
          <a:p>
            <a:pPr>
              <a:lnSpc>
                <a:spcPct val="150000"/>
              </a:lnSpc>
            </a:pPr>
            <a:r>
              <a:rPr lang="es-ES" sz="1200" dirty="0" err="1"/>
              <a:t>areal</a:t>
            </a:r>
            <a:r>
              <a:rPr lang="es-ES" sz="1200" dirty="0"/>
              <a:t> </a:t>
            </a:r>
            <a:r>
              <a:rPr lang="es-ES" sz="1200" dirty="0" err="1"/>
              <a:t>neutron</a:t>
            </a:r>
            <a:r>
              <a:rPr lang="es-ES" sz="1200" dirty="0"/>
              <a:t> </a:t>
            </a:r>
            <a:r>
              <a:rPr lang="es-ES" sz="1200" dirty="0" err="1"/>
              <a:t>density</a:t>
            </a:r>
            <a:r>
              <a:rPr lang="es-ES" sz="1200" dirty="0"/>
              <a:t> → </a:t>
            </a:r>
            <a:r>
              <a:rPr lang="el-GR" sz="1200" dirty="0"/>
              <a:t>η</a:t>
            </a:r>
            <a:r>
              <a:rPr lang="es-ES" sz="1200" baseline="-25000" dirty="0"/>
              <a:t>n </a:t>
            </a:r>
            <a:r>
              <a:rPr lang="es-ES" sz="1200" dirty="0"/>
              <a:t>= </a:t>
            </a:r>
            <a:r>
              <a:rPr lang="el-GR" sz="1200" dirty="0"/>
              <a:t>ρ</a:t>
            </a:r>
            <a:r>
              <a:rPr lang="es-ES" sz="1200" baseline="-25000" dirty="0" err="1"/>
              <a:t>n</a:t>
            </a:r>
            <a:r>
              <a:rPr lang="es-ES" sz="1200" dirty="0" err="1"/>
              <a:t>x</a:t>
            </a:r>
            <a:r>
              <a:rPr lang="es-ES" sz="1200" dirty="0"/>
              <a:t> z = </a:t>
            </a:r>
            <a:r>
              <a:rPr lang="es-ES" sz="1200" dirty="0" err="1"/>
              <a:t>ø</a:t>
            </a:r>
            <a:r>
              <a:rPr lang="es-ES" sz="1200" baseline="-25000" dirty="0" err="1"/>
              <a:t>n</a:t>
            </a:r>
            <a:r>
              <a:rPr lang="es-ES" sz="1200" dirty="0"/>
              <a:t>/</a:t>
            </a:r>
            <a:r>
              <a:rPr lang="es-ES" sz="1200" dirty="0" err="1"/>
              <a:t>v</a:t>
            </a:r>
            <a:r>
              <a:rPr lang="es-ES" sz="1200" baseline="-25000" dirty="0" err="1"/>
              <a:t>n</a:t>
            </a:r>
            <a:r>
              <a:rPr lang="es-ES" sz="1200" baseline="-25000" dirty="0"/>
              <a:t> </a:t>
            </a:r>
            <a:r>
              <a:rPr lang="es-ES" sz="1200" dirty="0"/>
              <a:t>* 50 cm = </a:t>
            </a:r>
            <a:r>
              <a:rPr lang="es-ES" sz="1200" b="1" dirty="0">
                <a:solidFill>
                  <a:srgbClr val="FF0000"/>
                </a:solidFill>
              </a:rPr>
              <a:t>2.2x10</a:t>
            </a:r>
            <a:r>
              <a:rPr lang="es-ES" sz="1200" b="1" baseline="30000" dirty="0">
                <a:solidFill>
                  <a:srgbClr val="FF0000"/>
                </a:solidFill>
              </a:rPr>
              <a:t>10</a:t>
            </a:r>
            <a:r>
              <a:rPr lang="es-ES" sz="1200" b="1" dirty="0">
                <a:solidFill>
                  <a:srgbClr val="FF0000"/>
                </a:solidFill>
              </a:rPr>
              <a:t> n·cm</a:t>
            </a:r>
            <a:r>
              <a:rPr lang="es-ES" sz="1200" b="1" baseline="30000" dirty="0">
                <a:solidFill>
                  <a:srgbClr val="FF0000"/>
                </a:solidFill>
              </a:rPr>
              <a:t>-2</a:t>
            </a:r>
            <a:r>
              <a:rPr lang="es-ES" sz="1200" dirty="0"/>
              <a:t> </a:t>
            </a:r>
            <a:endParaRPr lang="es-ES" sz="1100" dirty="0"/>
          </a:p>
          <a:p>
            <a:pPr>
              <a:lnSpc>
                <a:spcPct val="150000"/>
              </a:lnSpc>
            </a:pPr>
            <a:r>
              <a:rPr lang="es-ES" sz="1200" dirty="0" err="1"/>
              <a:t>Intensity</a:t>
            </a:r>
            <a:r>
              <a:rPr lang="es-ES" sz="1200" dirty="0"/>
              <a:t> of </a:t>
            </a:r>
            <a:r>
              <a:rPr lang="es-ES" sz="1200" dirty="0" err="1"/>
              <a:t>ions</a:t>
            </a:r>
            <a:r>
              <a:rPr lang="es-ES" sz="1200" dirty="0"/>
              <a:t> I = 10</a:t>
            </a:r>
            <a:r>
              <a:rPr lang="es-ES" sz="1200" baseline="30000" dirty="0"/>
              <a:t>7</a:t>
            </a:r>
            <a:r>
              <a:rPr lang="es-ES" sz="1200" dirty="0"/>
              <a:t> </a:t>
            </a:r>
            <a:r>
              <a:rPr lang="es-ES" sz="1200" dirty="0" err="1"/>
              <a:t>ions</a:t>
            </a:r>
            <a:r>
              <a:rPr lang="es-ES" sz="1200" dirty="0"/>
              <a:t> * 1MHz = 1x10</a:t>
            </a:r>
            <a:r>
              <a:rPr lang="es-ES" sz="1200" baseline="30000" dirty="0"/>
              <a:t>13</a:t>
            </a:r>
            <a:r>
              <a:rPr lang="es-ES" sz="1200" dirty="0"/>
              <a:t> </a:t>
            </a:r>
            <a:r>
              <a:rPr lang="es-ES" sz="1200" dirty="0" err="1"/>
              <a:t>ions</a:t>
            </a:r>
            <a:r>
              <a:rPr lang="es-ES" sz="1200" dirty="0"/>
              <a:t>/s</a:t>
            </a:r>
            <a:endParaRPr lang="es-ES" sz="1100" dirty="0"/>
          </a:p>
          <a:p>
            <a:pPr>
              <a:lnSpc>
                <a:spcPct val="150000"/>
              </a:lnSpc>
            </a:pPr>
            <a:r>
              <a:rPr lang="es-ES" sz="1200" dirty="0" err="1"/>
              <a:t>Luminosity</a:t>
            </a:r>
            <a:r>
              <a:rPr lang="es-ES" sz="1200" dirty="0"/>
              <a:t>   L = </a:t>
            </a:r>
            <a:r>
              <a:rPr lang="el-GR" sz="1200" dirty="0"/>
              <a:t>η</a:t>
            </a:r>
            <a:r>
              <a:rPr lang="es-ES" sz="1200" baseline="-25000" dirty="0"/>
              <a:t>n </a:t>
            </a:r>
            <a:r>
              <a:rPr lang="es-ES" sz="1200" dirty="0"/>
              <a:t>* I = 2.2E10 * 1E13 = 2.2</a:t>
            </a:r>
            <a:r>
              <a:rPr lang="es-ES" sz="1200" b="1" dirty="0"/>
              <a:t>x10</a:t>
            </a:r>
            <a:r>
              <a:rPr lang="es-ES" sz="1200" b="1" baseline="30000" dirty="0"/>
              <a:t>23</a:t>
            </a:r>
            <a:r>
              <a:rPr lang="es-ES" sz="1200" dirty="0"/>
              <a:t> cm</a:t>
            </a:r>
            <a:r>
              <a:rPr lang="es-ES" sz="1200" baseline="30000" dirty="0"/>
              <a:t>-2</a:t>
            </a:r>
            <a:r>
              <a:rPr lang="es-ES" sz="1200" dirty="0"/>
              <a:t>s</a:t>
            </a:r>
            <a:r>
              <a:rPr lang="es-ES" sz="1200" baseline="30000" dirty="0"/>
              <a:t>-1</a:t>
            </a:r>
            <a:endParaRPr lang="es-ES" sz="1100" dirty="0"/>
          </a:p>
          <a:p>
            <a:pPr>
              <a:lnSpc>
                <a:spcPct val="150000"/>
              </a:lnSpc>
            </a:pPr>
            <a:r>
              <a:rPr lang="es-ES" sz="1200" dirty="0" err="1"/>
              <a:t>Reaction</a:t>
            </a:r>
            <a:r>
              <a:rPr lang="es-ES" sz="1200" dirty="0"/>
              <a:t> </a:t>
            </a:r>
            <a:r>
              <a:rPr lang="es-ES" sz="1200" dirty="0" err="1"/>
              <a:t>rate</a:t>
            </a:r>
            <a:r>
              <a:rPr lang="es-ES" sz="1200" dirty="0"/>
              <a:t> = L * time * </a:t>
            </a:r>
            <a:r>
              <a:rPr lang="el-GR" sz="1200" dirty="0"/>
              <a:t>σ  = 2.2</a:t>
            </a:r>
            <a:r>
              <a:rPr lang="es-ES" sz="1200" dirty="0"/>
              <a:t>E23 * 24h*3600*1E-27 cm</a:t>
            </a:r>
            <a:r>
              <a:rPr lang="es-ES" sz="1200" baseline="30000" dirty="0"/>
              <a:t>2</a:t>
            </a:r>
            <a:r>
              <a:rPr lang="es-ES" sz="1200" dirty="0"/>
              <a:t>/</a:t>
            </a:r>
            <a:r>
              <a:rPr lang="es-ES" sz="1200" dirty="0" err="1"/>
              <a:t>mb</a:t>
            </a:r>
            <a:r>
              <a:rPr lang="es-ES" sz="1200" dirty="0"/>
              <a:t> = </a:t>
            </a:r>
            <a:r>
              <a:rPr lang="es-ES" sz="1200" b="1" dirty="0"/>
              <a:t>20*</a:t>
            </a:r>
            <a:r>
              <a:rPr lang="el-GR" sz="1200" b="1" dirty="0"/>
              <a:t>σ[</a:t>
            </a:r>
            <a:r>
              <a:rPr lang="es-ES" sz="1200" b="1" dirty="0" err="1"/>
              <a:t>mb</a:t>
            </a:r>
            <a:r>
              <a:rPr lang="es-ES" sz="1200" b="1" dirty="0"/>
              <a:t>] (</a:t>
            </a:r>
            <a:r>
              <a:rPr lang="es-ES" sz="1200" b="1" dirty="0" err="1"/>
              <a:t>Counts</a:t>
            </a:r>
            <a:r>
              <a:rPr lang="es-ES" sz="1200" b="1" dirty="0"/>
              <a:t>/</a:t>
            </a:r>
            <a:r>
              <a:rPr lang="es-ES" sz="1200" b="1" dirty="0" err="1"/>
              <a:t>day</a:t>
            </a:r>
            <a:r>
              <a:rPr lang="es-ES" sz="1200" b="1" dirty="0"/>
              <a:t>)</a:t>
            </a:r>
            <a:endParaRPr lang="es-ES" sz="1100" dirty="0">
              <a:solidFill>
                <a:schemeClr val="accent2">
                  <a:lumMod val="75000"/>
                </a:schemeClr>
              </a:solidFill>
              <a:latin typeface="+mn-lt"/>
            </a:endParaRPr>
          </a:p>
        </p:txBody>
      </p:sp>
      <p:sp>
        <p:nvSpPr>
          <p:cNvPr id="10" name="TextBox 9"/>
          <p:cNvSpPr txBox="1"/>
          <p:nvPr/>
        </p:nvSpPr>
        <p:spPr bwMode="auto">
          <a:xfrm>
            <a:off x="6666427" y="2412989"/>
            <a:ext cx="5349032" cy="1477328"/>
          </a:xfrm>
          <a:prstGeom prst="rect">
            <a:avLst/>
          </a:prstGeom>
          <a:noFill/>
          <a:ln w="9525">
            <a:noFill/>
            <a:miter lim="800000"/>
            <a:headEnd/>
            <a:tailEnd/>
          </a:ln>
        </p:spPr>
        <p:txBody>
          <a:bodyPr wrap="square" rtlCol="0">
            <a:spAutoFit/>
          </a:bodyPr>
          <a:lstStyle/>
          <a:p>
            <a:pPr>
              <a:lnSpc>
                <a:spcPct val="150000"/>
              </a:lnSpc>
            </a:pPr>
            <a:r>
              <a:rPr lang="en-US" sz="1200" b="1" dirty="0"/>
              <a:t>Spallation Target:</a:t>
            </a:r>
            <a:endParaRPr lang="en-US" sz="1100" dirty="0"/>
          </a:p>
          <a:p>
            <a:pPr>
              <a:lnSpc>
                <a:spcPct val="150000"/>
              </a:lnSpc>
            </a:pPr>
            <a:r>
              <a:rPr lang="en-US" sz="1200" dirty="0"/>
              <a:t>Areal neutron density </a:t>
            </a:r>
            <a:r>
              <a:rPr lang="en-US" sz="1200" b="1" dirty="0" err="1"/>
              <a:t>η</a:t>
            </a:r>
            <a:r>
              <a:rPr lang="en-US" sz="1200" b="1" baseline="-25000" dirty="0" err="1"/>
              <a:t>n</a:t>
            </a:r>
            <a:r>
              <a:rPr lang="en-US" sz="1200" b="1" baseline="-25000" dirty="0"/>
              <a:t> </a:t>
            </a:r>
            <a:r>
              <a:rPr lang="en-US" sz="1200" b="1" dirty="0"/>
              <a:t>=</a:t>
            </a:r>
            <a:r>
              <a:rPr lang="en-US" sz="1200" b="1" dirty="0">
                <a:solidFill>
                  <a:srgbClr val="FF0000"/>
                </a:solidFill>
              </a:rPr>
              <a:t> 8 × 10</a:t>
            </a:r>
            <a:r>
              <a:rPr lang="en-US" sz="1200" b="1" baseline="30000" dirty="0">
                <a:solidFill>
                  <a:srgbClr val="FF0000"/>
                </a:solidFill>
              </a:rPr>
              <a:t>9</a:t>
            </a:r>
            <a:r>
              <a:rPr lang="en-US" sz="1200" b="1" dirty="0">
                <a:solidFill>
                  <a:srgbClr val="FF0000"/>
                </a:solidFill>
              </a:rPr>
              <a:t> n cm</a:t>
            </a:r>
            <a:r>
              <a:rPr lang="en-US" sz="1200" b="1" baseline="30000" dirty="0">
                <a:solidFill>
                  <a:srgbClr val="FF0000"/>
                </a:solidFill>
              </a:rPr>
              <a:t>-2</a:t>
            </a:r>
            <a:r>
              <a:rPr lang="en-US" sz="1200" dirty="0">
                <a:solidFill>
                  <a:srgbClr val="FF0000"/>
                </a:solidFill>
              </a:rPr>
              <a:t> </a:t>
            </a:r>
            <a:r>
              <a:rPr lang="en-US" sz="1200" dirty="0"/>
              <a:t>(only a factor 2 &lt; reactor)”</a:t>
            </a:r>
            <a:endParaRPr lang="en-US" sz="1100" dirty="0"/>
          </a:p>
          <a:p>
            <a:pPr>
              <a:lnSpc>
                <a:spcPct val="150000"/>
              </a:lnSpc>
            </a:pPr>
            <a:r>
              <a:rPr lang="en-US" sz="1200" dirty="0"/>
              <a:t>Intensity of ions I = 1E7 ions * 1MHz = </a:t>
            </a:r>
            <a:r>
              <a:rPr lang="es-ES" sz="1200" dirty="0"/>
              <a:t>1x10</a:t>
            </a:r>
            <a:r>
              <a:rPr lang="es-ES" sz="1200" baseline="30000" dirty="0"/>
              <a:t>13 </a:t>
            </a:r>
            <a:r>
              <a:rPr lang="en-US" sz="1200" dirty="0"/>
              <a:t>ions/s</a:t>
            </a:r>
            <a:endParaRPr lang="en-US" sz="1100" dirty="0"/>
          </a:p>
          <a:p>
            <a:pPr>
              <a:lnSpc>
                <a:spcPct val="150000"/>
              </a:lnSpc>
            </a:pPr>
            <a:r>
              <a:rPr lang="en-US" sz="1200" dirty="0"/>
              <a:t>Luminosity   L = </a:t>
            </a:r>
            <a:r>
              <a:rPr lang="en-US" sz="1200" dirty="0" err="1"/>
              <a:t>η</a:t>
            </a:r>
            <a:r>
              <a:rPr lang="en-US" sz="1200" baseline="-25000" dirty="0" err="1"/>
              <a:t>n</a:t>
            </a:r>
            <a:r>
              <a:rPr lang="en-US" sz="1200" baseline="-25000" dirty="0"/>
              <a:t> </a:t>
            </a:r>
            <a:r>
              <a:rPr lang="en-US" sz="1200" dirty="0"/>
              <a:t>* I = 8E9 * 1E13 = 8</a:t>
            </a:r>
            <a:r>
              <a:rPr lang="es-ES" sz="1200" b="1" dirty="0"/>
              <a:t>x10</a:t>
            </a:r>
            <a:r>
              <a:rPr lang="es-ES" sz="1200" b="1" baseline="30000" dirty="0"/>
              <a:t>22</a:t>
            </a:r>
            <a:r>
              <a:rPr lang="en-US" sz="1200" dirty="0"/>
              <a:t> cm</a:t>
            </a:r>
            <a:r>
              <a:rPr lang="en-US" sz="1200" baseline="30000" dirty="0"/>
              <a:t>-2</a:t>
            </a:r>
            <a:r>
              <a:rPr lang="en-US" sz="1200" dirty="0"/>
              <a:t>s</a:t>
            </a:r>
            <a:r>
              <a:rPr lang="en-US" sz="1200" baseline="30000" dirty="0"/>
              <a:t>-1</a:t>
            </a:r>
            <a:endParaRPr lang="en-US" sz="1100" dirty="0"/>
          </a:p>
          <a:p>
            <a:pPr>
              <a:lnSpc>
                <a:spcPct val="150000"/>
              </a:lnSpc>
            </a:pPr>
            <a:r>
              <a:rPr lang="en-US" sz="1200" dirty="0"/>
              <a:t>Reaction rate = L * time * σ  = 8E22 * 24h*3600*1E-27 cm</a:t>
            </a:r>
            <a:r>
              <a:rPr lang="en-US" sz="1200" baseline="30000" dirty="0"/>
              <a:t>2</a:t>
            </a:r>
            <a:r>
              <a:rPr lang="en-US" sz="1200" dirty="0"/>
              <a:t>/</a:t>
            </a:r>
            <a:r>
              <a:rPr lang="en-US" sz="1200" dirty="0" err="1"/>
              <a:t>mb</a:t>
            </a:r>
            <a:r>
              <a:rPr lang="en-US" sz="1200" dirty="0"/>
              <a:t> = </a:t>
            </a:r>
            <a:r>
              <a:rPr lang="en-US" sz="1200" b="1" dirty="0"/>
              <a:t>6.9*σ[</a:t>
            </a:r>
            <a:r>
              <a:rPr lang="en-US" sz="1200" b="1" dirty="0" err="1"/>
              <a:t>mb</a:t>
            </a:r>
            <a:r>
              <a:rPr lang="en-US" sz="1200" b="1" dirty="0"/>
              <a:t>]</a:t>
            </a:r>
            <a:endParaRPr lang="es-ES" sz="1100" b="1" dirty="0">
              <a:solidFill>
                <a:schemeClr val="accent2">
                  <a:lumMod val="75000"/>
                </a:schemeClr>
              </a:solidFill>
              <a:latin typeface="+mn-lt"/>
            </a:endParaRPr>
          </a:p>
        </p:txBody>
      </p:sp>
      <p:grpSp>
        <p:nvGrpSpPr>
          <p:cNvPr id="12" name="Group 11"/>
          <p:cNvGrpSpPr/>
          <p:nvPr/>
        </p:nvGrpSpPr>
        <p:grpSpPr>
          <a:xfrm>
            <a:off x="7229826" y="4482747"/>
            <a:ext cx="5044140" cy="2340227"/>
            <a:chOff x="7229826" y="4482747"/>
            <a:chExt cx="5044140" cy="2340227"/>
          </a:xfrm>
        </p:grpSpPr>
        <p:grpSp>
          <p:nvGrpSpPr>
            <p:cNvPr id="8" name="Group 7"/>
            <p:cNvGrpSpPr/>
            <p:nvPr/>
          </p:nvGrpSpPr>
          <p:grpSpPr>
            <a:xfrm>
              <a:off x="7229826" y="4482747"/>
              <a:ext cx="5044140" cy="2340227"/>
              <a:chOff x="7229826" y="4482747"/>
              <a:chExt cx="5044140" cy="2340227"/>
            </a:xfrm>
          </p:grpSpPr>
          <p:sp>
            <p:nvSpPr>
              <p:cNvPr id="7" name="TextBox 6"/>
              <p:cNvSpPr txBox="1"/>
              <p:nvPr/>
            </p:nvSpPr>
            <p:spPr bwMode="auto">
              <a:xfrm>
                <a:off x="7543800" y="6561364"/>
                <a:ext cx="4730166" cy="261610"/>
              </a:xfrm>
              <a:prstGeom prst="rect">
                <a:avLst/>
              </a:prstGeom>
              <a:noFill/>
              <a:ln w="9525">
                <a:noFill/>
                <a:miter lim="800000"/>
                <a:headEnd/>
                <a:tailEnd/>
              </a:ln>
            </p:spPr>
            <p:txBody>
              <a:bodyPr wrap="square" rtlCol="0">
                <a:spAutoFit/>
              </a:bodyPr>
              <a:lstStyle/>
              <a:p>
                <a:r>
                  <a:rPr lang="es-ES" sz="1100" dirty="0" err="1">
                    <a:solidFill>
                      <a:schemeClr val="accent2">
                        <a:lumMod val="75000"/>
                      </a:schemeClr>
                    </a:solidFill>
                    <a:latin typeface="+mn-lt"/>
                  </a:rPr>
                  <a:t>See</a:t>
                </a:r>
                <a:r>
                  <a:rPr lang="es-ES" sz="1100" dirty="0">
                    <a:solidFill>
                      <a:schemeClr val="accent2">
                        <a:lumMod val="75000"/>
                      </a:schemeClr>
                    </a:solidFill>
                    <a:latin typeface="+mn-lt"/>
                  </a:rPr>
                  <a:t>: Andrew L Cooper et al (2024) J. </a:t>
                </a:r>
                <a:r>
                  <a:rPr lang="es-ES" sz="1100" dirty="0" err="1">
                    <a:solidFill>
                      <a:schemeClr val="accent2">
                        <a:lumMod val="75000"/>
                      </a:schemeClr>
                    </a:solidFill>
                    <a:latin typeface="+mn-lt"/>
                  </a:rPr>
                  <a:t>Phys</a:t>
                </a:r>
                <a:r>
                  <a:rPr lang="es-ES" sz="1100" dirty="0">
                    <a:solidFill>
                      <a:schemeClr val="accent2">
                        <a:lumMod val="75000"/>
                      </a:schemeClr>
                    </a:solidFill>
                    <a:latin typeface="+mn-lt"/>
                  </a:rPr>
                  <a:t>.: Conf. Ser. 2743 012091 </a:t>
                </a:r>
              </a:p>
            </p:txBody>
          </p:sp>
          <p:pic>
            <p:nvPicPr>
              <p:cNvPr id="2" name="Picture 1"/>
              <p:cNvPicPr>
                <a:picLocks noChangeAspect="1"/>
              </p:cNvPicPr>
              <p:nvPr/>
            </p:nvPicPr>
            <p:blipFill>
              <a:blip r:embed="rId7"/>
              <a:stretch>
                <a:fillRect/>
              </a:stretch>
            </p:blipFill>
            <p:spPr>
              <a:xfrm>
                <a:off x="10301728" y="4482747"/>
                <a:ext cx="1752845" cy="1952898"/>
              </a:xfrm>
              <a:prstGeom prst="rect">
                <a:avLst/>
              </a:prstGeom>
            </p:spPr>
          </p:pic>
          <p:sp>
            <p:nvSpPr>
              <p:cNvPr id="20" name="TextBox 19"/>
              <p:cNvSpPr txBox="1"/>
              <p:nvPr/>
            </p:nvSpPr>
            <p:spPr bwMode="auto">
              <a:xfrm>
                <a:off x="7229826" y="5919942"/>
                <a:ext cx="3071902" cy="646331"/>
              </a:xfrm>
              <a:prstGeom prst="rect">
                <a:avLst/>
              </a:prstGeom>
              <a:noFill/>
              <a:ln w="9525">
                <a:noFill/>
                <a:miter lim="800000"/>
                <a:headEnd/>
                <a:tailEnd/>
              </a:ln>
            </p:spPr>
            <p:txBody>
              <a:bodyPr wrap="square" rtlCol="0">
                <a:spAutoFit/>
              </a:bodyPr>
              <a:lstStyle/>
              <a:p>
                <a:pPr>
                  <a:lnSpc>
                    <a:spcPct val="150000"/>
                  </a:lnSpc>
                </a:pPr>
                <a:r>
                  <a:rPr lang="en-US" sz="1200" b="1" dirty="0"/>
                  <a:t>NTD at LANL:</a:t>
                </a:r>
                <a:endParaRPr lang="en-US" sz="1100" dirty="0"/>
              </a:p>
              <a:p>
                <a:pPr>
                  <a:lnSpc>
                    <a:spcPct val="150000"/>
                  </a:lnSpc>
                </a:pPr>
                <a:r>
                  <a:rPr lang="en-US" sz="1200" dirty="0"/>
                  <a:t>Areal neutron density </a:t>
                </a:r>
                <a:r>
                  <a:rPr lang="en-US" sz="1200" b="1" dirty="0" err="1"/>
                  <a:t>η</a:t>
                </a:r>
                <a:r>
                  <a:rPr lang="en-US" sz="1200" b="1" baseline="-25000" dirty="0" err="1"/>
                  <a:t>n</a:t>
                </a:r>
                <a:r>
                  <a:rPr lang="en-US" sz="1200" b="1" baseline="-25000" dirty="0"/>
                  <a:t> </a:t>
                </a:r>
                <a:r>
                  <a:rPr lang="en-US" sz="1200" b="1" dirty="0"/>
                  <a:t>= 3 × 10</a:t>
                </a:r>
                <a:r>
                  <a:rPr lang="en-US" sz="1200" b="1" baseline="30000" dirty="0"/>
                  <a:t>7</a:t>
                </a:r>
                <a:r>
                  <a:rPr lang="en-US" sz="1200" b="1" dirty="0"/>
                  <a:t> n cm</a:t>
                </a:r>
                <a:r>
                  <a:rPr lang="en-US" sz="1200" b="1" baseline="30000" dirty="0"/>
                  <a:t>-2</a:t>
                </a:r>
                <a:r>
                  <a:rPr lang="en-US" sz="1200" dirty="0"/>
                  <a:t> </a:t>
                </a:r>
                <a:endParaRPr lang="en-US" sz="1100" dirty="0"/>
              </a:p>
            </p:txBody>
          </p:sp>
        </p:grpSp>
        <p:sp>
          <p:nvSpPr>
            <p:cNvPr id="11" name="TextBox 10"/>
            <p:cNvSpPr txBox="1"/>
            <p:nvPr/>
          </p:nvSpPr>
          <p:spPr bwMode="auto">
            <a:xfrm>
              <a:off x="9906000" y="5260677"/>
              <a:ext cx="1066800" cy="430887"/>
            </a:xfrm>
            <a:prstGeom prst="rect">
              <a:avLst/>
            </a:prstGeom>
            <a:noFill/>
            <a:ln w="9525">
              <a:noFill/>
              <a:miter lim="800000"/>
              <a:headEnd/>
              <a:tailEnd/>
            </a:ln>
          </p:spPr>
          <p:txBody>
            <a:bodyPr wrap="square" rtlCol="0">
              <a:spAutoFit/>
            </a:bodyPr>
            <a:lstStyle/>
            <a:p>
              <a:r>
                <a:rPr lang="es-ES" sz="1100" dirty="0">
                  <a:latin typeface="+mn-lt"/>
                </a:rPr>
                <a:t>1 </a:t>
              </a:r>
              <a:r>
                <a:rPr lang="es-ES" sz="1100" dirty="0" err="1">
                  <a:latin typeface="Symbol" panose="05050102010706020507" pitchFamily="18" charset="2"/>
                </a:rPr>
                <a:t>m</a:t>
              </a:r>
              <a:r>
                <a:rPr lang="es-ES" sz="1100" dirty="0" err="1">
                  <a:latin typeface="+mn-lt"/>
                </a:rPr>
                <a:t>A</a:t>
              </a:r>
              <a:endParaRPr lang="es-ES" sz="1100" dirty="0">
                <a:latin typeface="+mn-lt"/>
              </a:endParaRPr>
            </a:p>
            <a:p>
              <a:r>
                <a:rPr lang="es-ES" sz="1100" dirty="0">
                  <a:latin typeface="+mn-lt"/>
                </a:rPr>
                <a:t>800 </a:t>
              </a:r>
              <a:r>
                <a:rPr lang="es-ES" sz="1100" dirty="0" err="1">
                  <a:latin typeface="+mn-lt"/>
                </a:rPr>
                <a:t>MeV</a:t>
              </a:r>
              <a:endParaRPr lang="es-ES" sz="1100" dirty="0">
                <a:latin typeface="+mn-lt"/>
              </a:endParaRPr>
            </a:p>
          </p:txBody>
        </p:sp>
      </p:grpSp>
    </p:spTree>
    <p:extLst>
      <p:ext uri="{BB962C8B-B14F-4D97-AF65-F5344CB8AC3E}">
        <p14:creationId xmlns:p14="http://schemas.microsoft.com/office/powerpoint/2010/main" val="197714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92AC5E2C-7140-3554-DE36-F82E970E9DD4}"/>
              </a:ext>
            </a:extLst>
          </p:cNvPr>
          <p:cNvSpPr txBox="1"/>
          <p:nvPr/>
        </p:nvSpPr>
        <p:spPr>
          <a:xfrm>
            <a:off x="0" y="0"/>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pPr algn="ct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Free-neutron target concepts</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pic>
        <p:nvPicPr>
          <p:cNvPr id="2" name="Picture 1"/>
          <p:cNvPicPr>
            <a:picLocks noChangeAspect="1"/>
          </p:cNvPicPr>
          <p:nvPr/>
        </p:nvPicPr>
        <p:blipFill>
          <a:blip r:embed="rId3"/>
          <a:stretch>
            <a:fillRect/>
          </a:stretch>
        </p:blipFill>
        <p:spPr>
          <a:xfrm>
            <a:off x="76200" y="4508021"/>
            <a:ext cx="4177145" cy="1740477"/>
          </a:xfrm>
          <a:prstGeom prst="rect">
            <a:avLst/>
          </a:prstGeom>
        </p:spPr>
      </p:pic>
      <p:pic>
        <p:nvPicPr>
          <p:cNvPr id="4" name="Picture 3"/>
          <p:cNvPicPr>
            <a:picLocks noChangeAspect="1"/>
          </p:cNvPicPr>
          <p:nvPr/>
        </p:nvPicPr>
        <p:blipFill>
          <a:blip r:embed="rId4"/>
          <a:stretch>
            <a:fillRect/>
          </a:stretch>
        </p:blipFill>
        <p:spPr>
          <a:xfrm>
            <a:off x="228600" y="759669"/>
            <a:ext cx="5623292" cy="3343805"/>
          </a:xfrm>
          <a:prstGeom prst="rect">
            <a:avLst/>
          </a:prstGeom>
        </p:spPr>
      </p:pic>
      <p:pic>
        <p:nvPicPr>
          <p:cNvPr id="7" name="Picture 6"/>
          <p:cNvPicPr>
            <a:picLocks noChangeAspect="1"/>
          </p:cNvPicPr>
          <p:nvPr/>
        </p:nvPicPr>
        <p:blipFill>
          <a:blip r:embed="rId5"/>
          <a:stretch>
            <a:fillRect/>
          </a:stretch>
        </p:blipFill>
        <p:spPr>
          <a:xfrm>
            <a:off x="6324600" y="920042"/>
            <a:ext cx="5675941" cy="3078477"/>
          </a:xfrm>
          <a:prstGeom prst="rect">
            <a:avLst/>
          </a:prstGeom>
        </p:spPr>
      </p:pic>
      <p:sp>
        <p:nvSpPr>
          <p:cNvPr id="11" name="TextBox 10"/>
          <p:cNvSpPr txBox="1"/>
          <p:nvPr/>
        </p:nvSpPr>
        <p:spPr bwMode="auto">
          <a:xfrm>
            <a:off x="4547399" y="4497903"/>
            <a:ext cx="5334000" cy="2031325"/>
          </a:xfrm>
          <a:prstGeom prst="rect">
            <a:avLst/>
          </a:prstGeom>
          <a:noFill/>
          <a:ln w="9525">
            <a:noFill/>
            <a:miter lim="800000"/>
            <a:headEnd/>
            <a:tailEnd/>
          </a:ln>
        </p:spPr>
        <p:txBody>
          <a:bodyPr wrap="square" rtlCol="0">
            <a:spAutoFit/>
          </a:bodyPr>
          <a:lstStyle/>
          <a:p>
            <a:pPr>
              <a:lnSpc>
                <a:spcPct val="150000"/>
              </a:lnSpc>
            </a:pPr>
            <a:r>
              <a:rPr lang="es-ES" sz="1200" b="1" dirty="0" err="1"/>
              <a:t>With</a:t>
            </a:r>
            <a:r>
              <a:rPr lang="es-ES" sz="1200" b="1" dirty="0"/>
              <a:t> a </a:t>
            </a:r>
            <a:r>
              <a:rPr lang="es-ES" sz="1200" b="1" dirty="0" err="1"/>
              <a:t>five-array</a:t>
            </a:r>
            <a:r>
              <a:rPr lang="es-ES" sz="1200" b="1" dirty="0"/>
              <a:t> of DD-</a:t>
            </a:r>
            <a:r>
              <a:rPr lang="es-ES" sz="1200" b="1" dirty="0" err="1"/>
              <a:t>NGs</a:t>
            </a:r>
            <a:r>
              <a:rPr lang="es-ES" sz="1200" b="1" dirty="0"/>
              <a:t> (z=50cm): </a:t>
            </a:r>
            <a:endParaRPr lang="es-ES" sz="1100" dirty="0"/>
          </a:p>
          <a:p>
            <a:pPr>
              <a:lnSpc>
                <a:spcPct val="150000"/>
              </a:lnSpc>
            </a:pPr>
            <a:r>
              <a:rPr lang="es-ES" sz="1200" dirty="0" err="1"/>
              <a:t>Thermal</a:t>
            </a:r>
            <a:r>
              <a:rPr lang="es-ES" sz="1200" dirty="0"/>
              <a:t> </a:t>
            </a:r>
            <a:r>
              <a:rPr lang="es-ES" sz="1200" dirty="0" err="1"/>
              <a:t>neutron</a:t>
            </a:r>
            <a:r>
              <a:rPr lang="es-ES" sz="1200" dirty="0"/>
              <a:t> flux → </a:t>
            </a:r>
            <a:r>
              <a:rPr lang="es-ES" sz="1200" dirty="0" err="1"/>
              <a:t>ø</a:t>
            </a:r>
            <a:r>
              <a:rPr lang="es-ES" sz="1200" baseline="-25000" dirty="0" err="1"/>
              <a:t>n</a:t>
            </a:r>
            <a:r>
              <a:rPr lang="es-ES" sz="1200" dirty="0"/>
              <a:t> = 5x</a:t>
            </a:r>
            <a:r>
              <a:rPr lang="es-ES" sz="1200" b="1" dirty="0"/>
              <a:t>10</a:t>
            </a:r>
            <a:r>
              <a:rPr lang="es-ES" sz="1200" b="1" baseline="30000" dirty="0"/>
              <a:t>8</a:t>
            </a:r>
            <a:r>
              <a:rPr lang="es-ES" sz="1200" dirty="0"/>
              <a:t> cm</a:t>
            </a:r>
            <a:r>
              <a:rPr lang="es-ES" sz="1200" baseline="30000" dirty="0"/>
              <a:t>-2</a:t>
            </a:r>
            <a:r>
              <a:rPr lang="es-ES" sz="1200" dirty="0"/>
              <a:t> s</a:t>
            </a:r>
            <a:r>
              <a:rPr lang="es-ES" sz="1200" baseline="30000" dirty="0"/>
              <a:t>-1</a:t>
            </a:r>
            <a:endParaRPr lang="es-ES" sz="1100" dirty="0"/>
          </a:p>
          <a:p>
            <a:pPr>
              <a:lnSpc>
                <a:spcPct val="150000"/>
              </a:lnSpc>
            </a:pPr>
            <a:r>
              <a:rPr lang="es-ES" sz="1200" dirty="0" err="1"/>
              <a:t>neutron</a:t>
            </a:r>
            <a:r>
              <a:rPr lang="es-ES" sz="1200" dirty="0"/>
              <a:t> </a:t>
            </a:r>
            <a:r>
              <a:rPr lang="es-ES" sz="1200" dirty="0" err="1"/>
              <a:t>density</a:t>
            </a:r>
            <a:r>
              <a:rPr lang="es-ES" sz="1200" dirty="0"/>
              <a:t> → </a:t>
            </a:r>
            <a:r>
              <a:rPr lang="el-GR" sz="1200" dirty="0"/>
              <a:t>ρ</a:t>
            </a:r>
            <a:r>
              <a:rPr lang="es-ES" sz="1200" baseline="-25000" dirty="0"/>
              <a:t>n</a:t>
            </a:r>
            <a:r>
              <a:rPr lang="es-ES" sz="1200" dirty="0"/>
              <a:t> = </a:t>
            </a:r>
            <a:r>
              <a:rPr lang="es-ES" sz="1200" dirty="0" err="1"/>
              <a:t>ø</a:t>
            </a:r>
            <a:r>
              <a:rPr lang="es-ES" sz="1200" baseline="-25000" dirty="0" err="1"/>
              <a:t>n</a:t>
            </a:r>
            <a:r>
              <a:rPr lang="es-ES" sz="1200" dirty="0"/>
              <a:t>/</a:t>
            </a:r>
            <a:r>
              <a:rPr lang="es-ES" sz="1200" dirty="0" err="1"/>
              <a:t>v</a:t>
            </a:r>
            <a:r>
              <a:rPr lang="es-ES" sz="1200" baseline="-25000" dirty="0" err="1"/>
              <a:t>n</a:t>
            </a:r>
            <a:r>
              <a:rPr lang="es-ES" sz="1200" dirty="0"/>
              <a:t>, </a:t>
            </a:r>
            <a:r>
              <a:rPr lang="es-ES" sz="1200" dirty="0" err="1"/>
              <a:t>with</a:t>
            </a:r>
            <a:r>
              <a:rPr lang="es-ES" sz="1200" dirty="0"/>
              <a:t>  </a:t>
            </a:r>
            <a:r>
              <a:rPr lang="es-ES" sz="1200" dirty="0" err="1"/>
              <a:t>v</a:t>
            </a:r>
            <a:r>
              <a:rPr lang="es-ES" sz="1200" baseline="-25000" dirty="0" err="1"/>
              <a:t>n</a:t>
            </a:r>
            <a:r>
              <a:rPr lang="es-ES" sz="1200" dirty="0"/>
              <a:t>= 2200 m/s</a:t>
            </a:r>
            <a:endParaRPr lang="es-ES" sz="1100" dirty="0"/>
          </a:p>
          <a:p>
            <a:pPr>
              <a:lnSpc>
                <a:spcPct val="150000"/>
              </a:lnSpc>
            </a:pPr>
            <a:r>
              <a:rPr lang="es-ES" sz="1200" dirty="0" err="1"/>
              <a:t>areal</a:t>
            </a:r>
            <a:r>
              <a:rPr lang="es-ES" sz="1200" dirty="0"/>
              <a:t> </a:t>
            </a:r>
            <a:r>
              <a:rPr lang="es-ES" sz="1200" dirty="0" err="1"/>
              <a:t>neutron</a:t>
            </a:r>
            <a:r>
              <a:rPr lang="es-ES" sz="1200" dirty="0"/>
              <a:t> </a:t>
            </a:r>
            <a:r>
              <a:rPr lang="es-ES" sz="1200" dirty="0" err="1"/>
              <a:t>density</a:t>
            </a:r>
            <a:r>
              <a:rPr lang="es-ES" sz="1200" dirty="0"/>
              <a:t> → </a:t>
            </a:r>
            <a:r>
              <a:rPr lang="el-GR" sz="1200" dirty="0"/>
              <a:t>η</a:t>
            </a:r>
            <a:r>
              <a:rPr lang="es-ES" sz="1200" baseline="-25000" dirty="0"/>
              <a:t>n </a:t>
            </a:r>
            <a:r>
              <a:rPr lang="es-ES" sz="1200" dirty="0"/>
              <a:t>= </a:t>
            </a:r>
            <a:r>
              <a:rPr lang="el-GR" sz="1200" dirty="0"/>
              <a:t>ρ</a:t>
            </a:r>
            <a:r>
              <a:rPr lang="es-ES" sz="1200" baseline="-25000" dirty="0" err="1"/>
              <a:t>n</a:t>
            </a:r>
            <a:r>
              <a:rPr lang="es-ES" sz="1200" dirty="0" err="1"/>
              <a:t>x</a:t>
            </a:r>
            <a:r>
              <a:rPr lang="es-ES" sz="1200" dirty="0"/>
              <a:t> z = </a:t>
            </a:r>
            <a:r>
              <a:rPr lang="es-ES" sz="1200" dirty="0" err="1"/>
              <a:t>ø</a:t>
            </a:r>
            <a:r>
              <a:rPr lang="es-ES" sz="1200" baseline="-25000" dirty="0" err="1"/>
              <a:t>n</a:t>
            </a:r>
            <a:r>
              <a:rPr lang="es-ES" sz="1200" dirty="0"/>
              <a:t>/</a:t>
            </a:r>
            <a:r>
              <a:rPr lang="es-ES" sz="1200" dirty="0" err="1"/>
              <a:t>v</a:t>
            </a:r>
            <a:r>
              <a:rPr lang="es-ES" sz="1200" baseline="-25000" dirty="0" err="1"/>
              <a:t>n</a:t>
            </a:r>
            <a:r>
              <a:rPr lang="es-ES" sz="1200" baseline="-25000" dirty="0"/>
              <a:t> </a:t>
            </a:r>
            <a:r>
              <a:rPr lang="es-ES" sz="1200" dirty="0"/>
              <a:t>x 50 cm = </a:t>
            </a:r>
            <a:r>
              <a:rPr lang="es-ES" sz="1200" b="1" dirty="0"/>
              <a:t>1× </a:t>
            </a:r>
            <a:r>
              <a:rPr lang="es-ES" sz="1200" b="1" dirty="0">
                <a:solidFill>
                  <a:srgbClr val="FF0000"/>
                </a:solidFill>
              </a:rPr>
              <a:t>10</a:t>
            </a:r>
            <a:r>
              <a:rPr lang="es-ES" sz="1200" b="1" baseline="30000" dirty="0">
                <a:solidFill>
                  <a:srgbClr val="FF0000"/>
                </a:solidFill>
              </a:rPr>
              <a:t>5</a:t>
            </a:r>
            <a:r>
              <a:rPr lang="es-ES" sz="1200" b="1" dirty="0">
                <a:solidFill>
                  <a:srgbClr val="FF0000"/>
                </a:solidFill>
              </a:rPr>
              <a:t> n·cm</a:t>
            </a:r>
            <a:r>
              <a:rPr lang="es-ES" sz="1200" b="1" baseline="30000" dirty="0">
                <a:solidFill>
                  <a:srgbClr val="FF0000"/>
                </a:solidFill>
              </a:rPr>
              <a:t>-2</a:t>
            </a:r>
            <a:r>
              <a:rPr lang="es-ES" sz="1200" b="1" dirty="0">
                <a:solidFill>
                  <a:srgbClr val="FF0000"/>
                </a:solidFill>
              </a:rPr>
              <a:t> </a:t>
            </a:r>
            <a:endParaRPr lang="es-ES" sz="1100" b="1" dirty="0">
              <a:solidFill>
                <a:srgbClr val="FF0000"/>
              </a:solidFill>
            </a:endParaRPr>
          </a:p>
          <a:p>
            <a:pPr>
              <a:lnSpc>
                <a:spcPct val="150000"/>
              </a:lnSpc>
            </a:pPr>
            <a:r>
              <a:rPr lang="es-ES" sz="1200" dirty="0" err="1"/>
              <a:t>Intensity</a:t>
            </a:r>
            <a:r>
              <a:rPr lang="es-ES" sz="1200" dirty="0"/>
              <a:t> of </a:t>
            </a:r>
            <a:r>
              <a:rPr lang="es-ES" sz="1200" dirty="0" err="1"/>
              <a:t>ions</a:t>
            </a:r>
            <a:r>
              <a:rPr lang="es-ES" sz="1200" dirty="0"/>
              <a:t> I = 1E7 </a:t>
            </a:r>
            <a:r>
              <a:rPr lang="es-ES" sz="1200" dirty="0" err="1"/>
              <a:t>ions</a:t>
            </a:r>
            <a:r>
              <a:rPr lang="es-ES" sz="1200" dirty="0"/>
              <a:t> * 1MHz = 1E13 </a:t>
            </a:r>
            <a:r>
              <a:rPr lang="es-ES" sz="1200" dirty="0" err="1"/>
              <a:t>ions</a:t>
            </a:r>
            <a:r>
              <a:rPr lang="es-ES" sz="1200" dirty="0"/>
              <a:t>/s</a:t>
            </a:r>
            <a:endParaRPr lang="es-ES" sz="1100" dirty="0"/>
          </a:p>
          <a:p>
            <a:pPr>
              <a:lnSpc>
                <a:spcPct val="150000"/>
              </a:lnSpc>
            </a:pPr>
            <a:r>
              <a:rPr lang="es-ES" sz="1200" dirty="0" err="1"/>
              <a:t>Luminosity</a:t>
            </a:r>
            <a:r>
              <a:rPr lang="es-ES" sz="1200" dirty="0"/>
              <a:t>   L = </a:t>
            </a:r>
            <a:r>
              <a:rPr lang="el-GR" sz="1200" dirty="0"/>
              <a:t>η</a:t>
            </a:r>
            <a:r>
              <a:rPr lang="es-ES" sz="1200" baseline="-25000" dirty="0"/>
              <a:t>n </a:t>
            </a:r>
            <a:r>
              <a:rPr lang="es-ES" sz="1200" dirty="0"/>
              <a:t>* I = 1× 10</a:t>
            </a:r>
            <a:r>
              <a:rPr lang="es-ES" sz="1200" baseline="30000" dirty="0"/>
              <a:t>5</a:t>
            </a:r>
            <a:r>
              <a:rPr lang="es-ES" sz="1200" dirty="0"/>
              <a:t> * 1E13 = 1× </a:t>
            </a:r>
            <a:r>
              <a:rPr lang="es-ES" sz="1200" b="1" dirty="0"/>
              <a:t>10</a:t>
            </a:r>
            <a:r>
              <a:rPr lang="es-ES" sz="1200" b="1" baseline="30000" dirty="0"/>
              <a:t>18</a:t>
            </a:r>
            <a:r>
              <a:rPr lang="es-ES" sz="1200" b="1" dirty="0"/>
              <a:t> </a:t>
            </a:r>
            <a:r>
              <a:rPr lang="es-ES" sz="1200" dirty="0"/>
              <a:t>cm</a:t>
            </a:r>
            <a:r>
              <a:rPr lang="es-ES" sz="1200" baseline="30000" dirty="0"/>
              <a:t>-2</a:t>
            </a:r>
            <a:r>
              <a:rPr lang="es-ES" sz="1200" dirty="0"/>
              <a:t>s</a:t>
            </a:r>
            <a:r>
              <a:rPr lang="es-ES" sz="1200" baseline="30000" dirty="0"/>
              <a:t>-1</a:t>
            </a:r>
            <a:endParaRPr lang="es-ES" sz="1100" dirty="0"/>
          </a:p>
          <a:p>
            <a:pPr>
              <a:lnSpc>
                <a:spcPct val="150000"/>
              </a:lnSpc>
            </a:pPr>
            <a:r>
              <a:rPr lang="es-ES" sz="1200" dirty="0" err="1"/>
              <a:t>Reaction</a:t>
            </a:r>
            <a:r>
              <a:rPr lang="es-ES" sz="1200" dirty="0"/>
              <a:t> </a:t>
            </a:r>
            <a:r>
              <a:rPr lang="es-ES" sz="1200" dirty="0" err="1"/>
              <a:t>rate</a:t>
            </a:r>
            <a:r>
              <a:rPr lang="es-ES" sz="1200" dirty="0"/>
              <a:t> = L * time * </a:t>
            </a:r>
            <a:r>
              <a:rPr lang="el-GR" sz="1200" dirty="0"/>
              <a:t>σ  = </a:t>
            </a:r>
            <a:r>
              <a:rPr lang="es-ES" sz="1200" b="1" dirty="0"/>
              <a:t>10</a:t>
            </a:r>
            <a:r>
              <a:rPr lang="es-ES" sz="1200" b="1" baseline="30000" dirty="0"/>
              <a:t>18</a:t>
            </a:r>
            <a:r>
              <a:rPr lang="es-ES" sz="1200" b="1" dirty="0"/>
              <a:t> </a:t>
            </a:r>
            <a:r>
              <a:rPr lang="es-ES" sz="1200" dirty="0"/>
              <a:t>* 24h*3600*1E-27 cm</a:t>
            </a:r>
            <a:r>
              <a:rPr lang="es-ES" sz="1200" baseline="30000" dirty="0"/>
              <a:t>2</a:t>
            </a:r>
            <a:r>
              <a:rPr lang="es-ES" sz="1200" dirty="0"/>
              <a:t>/</a:t>
            </a:r>
            <a:r>
              <a:rPr lang="es-ES" sz="1200" dirty="0" err="1"/>
              <a:t>mb</a:t>
            </a:r>
            <a:r>
              <a:rPr lang="es-ES" sz="1200" dirty="0"/>
              <a:t> = 10</a:t>
            </a:r>
            <a:r>
              <a:rPr lang="es-ES" sz="1200" baseline="30000" dirty="0"/>
              <a:t>-4 </a:t>
            </a:r>
            <a:r>
              <a:rPr lang="es-ES" sz="1200" b="1" dirty="0"/>
              <a:t>*</a:t>
            </a:r>
            <a:r>
              <a:rPr lang="el-GR" sz="1200" b="1" dirty="0"/>
              <a:t>σ[</a:t>
            </a:r>
            <a:r>
              <a:rPr lang="es-ES" sz="1200" b="1" dirty="0" err="1"/>
              <a:t>mb</a:t>
            </a:r>
            <a:r>
              <a:rPr lang="es-ES" sz="1200" b="1" dirty="0"/>
              <a:t>]</a:t>
            </a:r>
            <a:endParaRPr lang="es-ES" sz="1100" b="1" dirty="0">
              <a:solidFill>
                <a:schemeClr val="accent2">
                  <a:lumMod val="75000"/>
                </a:schemeClr>
              </a:solidFill>
              <a:latin typeface="+mn-lt"/>
            </a:endParaRPr>
          </a:p>
        </p:txBody>
      </p:sp>
      <p:cxnSp>
        <p:nvCxnSpPr>
          <p:cNvPr id="14" name="Straight Arrow Connector 13"/>
          <p:cNvCxnSpPr/>
          <p:nvPr/>
        </p:nvCxnSpPr>
        <p:spPr>
          <a:xfrm>
            <a:off x="9677400" y="2431571"/>
            <a:ext cx="569578" cy="166263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bwMode="auto">
          <a:xfrm>
            <a:off x="9924420" y="6553200"/>
            <a:ext cx="2209800" cy="461665"/>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hlinkClick r:id="rId6"/>
              </a:rPr>
              <a:t>https://www.adelphitech.com/</a:t>
            </a:r>
            <a:endParaRPr lang="es-ES" sz="1200" dirty="0">
              <a:solidFill>
                <a:schemeClr val="accent2">
                  <a:lumMod val="75000"/>
                </a:schemeClr>
              </a:solidFill>
              <a:latin typeface="+mn-lt"/>
            </a:endParaRPr>
          </a:p>
          <a:p>
            <a:endParaRPr lang="es-ES" sz="1200" dirty="0">
              <a:solidFill>
                <a:schemeClr val="accent2">
                  <a:lumMod val="75000"/>
                </a:schemeClr>
              </a:solidFill>
              <a:latin typeface="+mn-lt"/>
            </a:endParaRPr>
          </a:p>
        </p:txBody>
      </p:sp>
      <p:pic>
        <p:nvPicPr>
          <p:cNvPr id="1028" name="Picture 4" descr="High yield DD110M thermal neutron generato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178472" y="4014796"/>
            <a:ext cx="2955747" cy="2558314"/>
          </a:xfrm>
          <a:prstGeom prst="rect">
            <a:avLst/>
          </a:prstGeom>
          <a:noFill/>
          <a:scene3d>
            <a:camera prst="orthographicFront">
              <a:rot lat="0" lon="10800000" rev="0"/>
            </a:camera>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0246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2"/>
          <a:stretch>
            <a:fillRect/>
          </a:stretch>
        </p:blipFill>
        <p:spPr>
          <a:xfrm>
            <a:off x="8272284" y="1752600"/>
            <a:ext cx="3714950" cy="3093344"/>
          </a:xfrm>
          <a:prstGeom prst="rect">
            <a:avLst/>
          </a:prstGeom>
        </p:spPr>
      </p:pic>
      <p:sp>
        <p:nvSpPr>
          <p:cNvPr id="22" name="Oval 21"/>
          <p:cNvSpPr/>
          <p:nvPr/>
        </p:nvSpPr>
        <p:spPr>
          <a:xfrm>
            <a:off x="11238358" y="1589751"/>
            <a:ext cx="914400" cy="76795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2" name="Picture 1"/>
          <p:cNvPicPr>
            <a:picLocks noChangeAspect="1"/>
          </p:cNvPicPr>
          <p:nvPr/>
        </p:nvPicPr>
        <p:blipFill>
          <a:blip r:embed="rId3"/>
          <a:stretch>
            <a:fillRect/>
          </a:stretch>
        </p:blipFill>
        <p:spPr>
          <a:xfrm>
            <a:off x="95251" y="4658920"/>
            <a:ext cx="3867149" cy="2199080"/>
          </a:xfrm>
          <a:prstGeom prst="rect">
            <a:avLst/>
          </a:prstGeom>
        </p:spPr>
      </p:pic>
      <p:pic>
        <p:nvPicPr>
          <p:cNvPr id="977922" name="Picture 2" descr="https://ars.els-cdn.com/content/image/1-s2.0-S0969804315301159-gr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77" y="1634570"/>
            <a:ext cx="3910626" cy="2542920"/>
          </a:xfrm>
          <a:prstGeom prst="rect">
            <a:avLst/>
          </a:prstGeom>
          <a:noFill/>
          <a:extLst>
            <a:ext uri="{909E8E84-426E-40DD-AFC4-6F175D3DCCD1}">
              <a14:hiddenFill xmlns:a14="http://schemas.microsoft.com/office/drawing/2010/main">
                <a:solidFill>
                  <a:srgbClr val="FFFFFF"/>
                </a:solidFill>
              </a14:hiddenFill>
            </a:ext>
          </a:extLst>
        </p:spPr>
      </p:pic>
      <p:pic>
        <p:nvPicPr>
          <p:cNvPr id="977924" name="Picture 4" descr="https://ars.els-cdn.com/content/image/1-s2.0-S0969804315301159-gr6.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39661" y="1836365"/>
            <a:ext cx="3529976" cy="468224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00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Neutron Target: Focus on feasibility</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3912382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73B37356-AC73-B410-F3CC-EB35DF5F61AE}"/>
              </a:ext>
            </a:extLst>
          </p:cNvPr>
          <p:cNvPicPr>
            <a:picLocks noChangeAspect="1"/>
          </p:cNvPicPr>
          <p:nvPr/>
        </p:nvPicPr>
        <p:blipFill>
          <a:blip r:embed="rId2"/>
          <a:stretch>
            <a:fillRect/>
          </a:stretch>
        </p:blipFill>
        <p:spPr>
          <a:xfrm>
            <a:off x="5029200" y="1048404"/>
            <a:ext cx="2159552" cy="2359632"/>
          </a:xfrm>
          <a:prstGeom prst="rect">
            <a:avLst/>
          </a:prstGeom>
        </p:spPr>
      </p:pic>
      <p:pic>
        <p:nvPicPr>
          <p:cNvPr id="9" name="Imagen 10" descr="Diagrama, Esquemático&#10;&#10;El contenido generado por IA puede ser incorrecto.">
            <a:extLst>
              <a:ext uri="{FF2B5EF4-FFF2-40B4-BE49-F238E27FC236}">
                <a16:creationId xmlns:a16="http://schemas.microsoft.com/office/drawing/2014/main" id="{233A63C9-8C42-C3C5-18DB-9805A3579EE2}"/>
              </a:ext>
            </a:extLst>
          </p:cNvPr>
          <p:cNvPicPr>
            <a:picLocks noChangeAspect="1"/>
          </p:cNvPicPr>
          <p:nvPr/>
        </p:nvPicPr>
        <p:blipFill>
          <a:blip r:embed="rId3"/>
          <a:stretch>
            <a:fillRect/>
          </a:stretch>
        </p:blipFill>
        <p:spPr>
          <a:xfrm>
            <a:off x="7620000" y="1034549"/>
            <a:ext cx="4425526" cy="4011684"/>
          </a:xfrm>
          <a:prstGeom prst="rect">
            <a:avLst/>
          </a:prstGeom>
        </p:spPr>
      </p:pic>
      <p:sp>
        <p:nvSpPr>
          <p:cNvPr id="15" name="TextBox 14">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00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Neutron Target: Focus on feasibility</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6" name="Group 15"/>
          <p:cNvGrpSpPr/>
          <p:nvPr/>
        </p:nvGrpSpPr>
        <p:grpSpPr>
          <a:xfrm>
            <a:off x="0" y="914400"/>
            <a:ext cx="4805475" cy="5943600"/>
            <a:chOff x="0" y="914400"/>
            <a:chExt cx="4805475" cy="5943600"/>
          </a:xfrm>
        </p:grpSpPr>
        <p:pic>
          <p:nvPicPr>
            <p:cNvPr id="17" name="Imagen 2" descr="Gráfico, Gráfico de líneas&#10;&#10;El contenido generado por IA puede ser incorrecto.">
              <a:extLst>
                <a:ext uri="{FF2B5EF4-FFF2-40B4-BE49-F238E27FC236}">
                  <a16:creationId xmlns:a16="http://schemas.microsoft.com/office/drawing/2014/main" id="{DF44CD2B-0A4F-D47C-C79A-699B4495EF5E}"/>
                </a:ext>
              </a:extLst>
            </p:cNvPr>
            <p:cNvPicPr>
              <a:picLocks noChangeAspect="1"/>
            </p:cNvPicPr>
            <p:nvPr/>
          </p:nvPicPr>
          <p:blipFill>
            <a:blip r:embed="rId4"/>
            <a:stretch>
              <a:fillRect/>
            </a:stretch>
          </p:blipFill>
          <p:spPr>
            <a:xfrm>
              <a:off x="411590" y="914400"/>
              <a:ext cx="3710781" cy="3359533"/>
            </a:xfrm>
            <a:prstGeom prst="rect">
              <a:avLst/>
            </a:prstGeom>
          </p:spPr>
        </p:pic>
        <p:pic>
          <p:nvPicPr>
            <p:cNvPr id="18" name="Picture 17"/>
            <p:cNvPicPr>
              <a:picLocks noChangeAspect="1"/>
            </p:cNvPicPr>
            <p:nvPr/>
          </p:nvPicPr>
          <p:blipFill>
            <a:blip r:embed="rId5"/>
            <a:stretch>
              <a:fillRect/>
            </a:stretch>
          </p:blipFill>
          <p:spPr>
            <a:xfrm>
              <a:off x="0" y="5202936"/>
              <a:ext cx="4800600" cy="1655064"/>
            </a:xfrm>
            <a:prstGeom prst="rect">
              <a:avLst/>
            </a:prstGeom>
            <a:ln w="9525">
              <a:solidFill>
                <a:schemeClr val="tx1"/>
              </a:solidFill>
            </a:ln>
          </p:spPr>
        </p:pic>
        <p:sp>
          <p:nvSpPr>
            <p:cNvPr id="19" name="TextBox 18"/>
            <p:cNvSpPr txBox="1"/>
            <p:nvPr/>
          </p:nvSpPr>
          <p:spPr bwMode="auto">
            <a:xfrm>
              <a:off x="3373" y="4562032"/>
              <a:ext cx="4648200" cy="584775"/>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A. Tarifeño-</a:t>
              </a:r>
              <a:r>
                <a:rPr lang="es-ES" sz="1600" dirty="0" err="1">
                  <a:solidFill>
                    <a:schemeClr val="accent2">
                      <a:lumMod val="75000"/>
                    </a:schemeClr>
                  </a:solidFill>
                  <a:latin typeface="+mn-lt"/>
                </a:rPr>
                <a:t>Saldivia</a:t>
              </a:r>
              <a:r>
                <a:rPr lang="es-ES" sz="1600" dirty="0">
                  <a:solidFill>
                    <a:schemeClr val="accent2">
                      <a:lumMod val="75000"/>
                    </a:schemeClr>
                  </a:solidFill>
                  <a:latin typeface="+mn-lt"/>
                </a:rPr>
                <a:t> et al. https://arxiv.org/abs/2508.15465v1</a:t>
              </a:r>
            </a:p>
          </p:txBody>
        </p:sp>
        <p:pic>
          <p:nvPicPr>
            <p:cNvPr id="20" name="Picture 19"/>
            <p:cNvPicPr>
              <a:picLocks noChangeAspect="1"/>
            </p:cNvPicPr>
            <p:nvPr/>
          </p:nvPicPr>
          <p:blipFill rotWithShape="1">
            <a:blip r:embed="rId6"/>
            <a:srcRect l="72971" t="8265" r="22082" b="60509"/>
            <a:stretch/>
          </p:blipFill>
          <p:spPr>
            <a:xfrm>
              <a:off x="4071945" y="4235833"/>
              <a:ext cx="733530" cy="916913"/>
            </a:xfrm>
            <a:prstGeom prst="rect">
              <a:avLst/>
            </a:prstGeom>
          </p:spPr>
        </p:pic>
      </p:grpSp>
      <p:pic>
        <p:nvPicPr>
          <p:cNvPr id="3" name="Picture 2"/>
          <p:cNvPicPr>
            <a:picLocks noChangeAspect="1"/>
          </p:cNvPicPr>
          <p:nvPr/>
        </p:nvPicPr>
        <p:blipFill>
          <a:blip r:embed="rId7"/>
          <a:stretch>
            <a:fillRect/>
          </a:stretch>
        </p:blipFill>
        <p:spPr>
          <a:xfrm>
            <a:off x="5052744" y="4991739"/>
            <a:ext cx="2755773" cy="1845848"/>
          </a:xfrm>
          <a:prstGeom prst="rect">
            <a:avLst/>
          </a:prstGeom>
        </p:spPr>
      </p:pic>
      <p:cxnSp>
        <p:nvCxnSpPr>
          <p:cNvPr id="22" name="Straight Connector 21"/>
          <p:cNvCxnSpPr/>
          <p:nvPr/>
        </p:nvCxnSpPr>
        <p:spPr>
          <a:xfrm>
            <a:off x="1295400" y="5943600"/>
            <a:ext cx="97158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8"/>
          <a:stretch>
            <a:fillRect/>
          </a:stretch>
        </p:blipFill>
        <p:spPr>
          <a:xfrm>
            <a:off x="8027211" y="5385457"/>
            <a:ext cx="1902559" cy="1092686"/>
          </a:xfrm>
          <a:prstGeom prst="rect">
            <a:avLst/>
          </a:prstGeom>
        </p:spPr>
      </p:pic>
      <p:pic>
        <p:nvPicPr>
          <p:cNvPr id="979970" name="Picture 2" descr="https://lh3.googleusercontent.com/sitesv/AAzXCkcrwjwZGnwkyMQGRWmhgNd_vJu5NuopIk5sn3sEvaLyYqDui49to96CTQ7UV2tVjBJseLHXUDoI84GIiAHbjVZrtFGwWCoq8S68Fw0e0JZtJuuKOhcSKjiincITICrh3-hyS3ZiL5ccGVk8zUvjw0MVce-ukcXB4mgFdW_hi0fo_eLhDzzOGaLK=w1638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164891" y="5471209"/>
            <a:ext cx="1327228" cy="559259"/>
          </a:xfrm>
          <a:prstGeom prst="rect">
            <a:avLst/>
          </a:prstGeom>
          <a:noFill/>
          <a:extLst>
            <a:ext uri="{909E8E84-426E-40DD-AFC4-6F175D3DCCD1}">
              <a14:hiddenFill xmlns:a14="http://schemas.microsoft.com/office/drawing/2010/main">
                <a:solidFill>
                  <a:srgbClr val="FFFFFF"/>
                </a:solidFill>
              </a14:hiddenFill>
            </a:ext>
          </a:extLst>
        </p:spPr>
      </p:pic>
      <p:pic>
        <p:nvPicPr>
          <p:cNvPr id="979972" name="Picture 4" descr="Geant4 Logo - Geant4"/>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164891" y="6080630"/>
            <a:ext cx="1880635" cy="628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8715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00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Neutron Target: Focus on feasibility</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6" name="Group 15"/>
          <p:cNvGrpSpPr/>
          <p:nvPr/>
        </p:nvGrpSpPr>
        <p:grpSpPr>
          <a:xfrm>
            <a:off x="0" y="914400"/>
            <a:ext cx="4805475" cy="5943600"/>
            <a:chOff x="0" y="914400"/>
            <a:chExt cx="4805475" cy="5943600"/>
          </a:xfrm>
        </p:grpSpPr>
        <p:pic>
          <p:nvPicPr>
            <p:cNvPr id="17" name="Imagen 2" descr="Gráfico, Gráfico de líneas&#10;&#10;El contenido generado por IA puede ser incorrecto.">
              <a:extLst>
                <a:ext uri="{FF2B5EF4-FFF2-40B4-BE49-F238E27FC236}">
                  <a16:creationId xmlns:a16="http://schemas.microsoft.com/office/drawing/2014/main" id="{DF44CD2B-0A4F-D47C-C79A-699B4495EF5E}"/>
                </a:ext>
              </a:extLst>
            </p:cNvPr>
            <p:cNvPicPr>
              <a:picLocks noChangeAspect="1"/>
            </p:cNvPicPr>
            <p:nvPr/>
          </p:nvPicPr>
          <p:blipFill>
            <a:blip r:embed="rId2"/>
            <a:stretch>
              <a:fillRect/>
            </a:stretch>
          </p:blipFill>
          <p:spPr>
            <a:xfrm>
              <a:off x="411590" y="914400"/>
              <a:ext cx="3710781" cy="3359533"/>
            </a:xfrm>
            <a:prstGeom prst="rect">
              <a:avLst/>
            </a:prstGeom>
          </p:spPr>
        </p:pic>
        <p:pic>
          <p:nvPicPr>
            <p:cNvPr id="18" name="Picture 17"/>
            <p:cNvPicPr>
              <a:picLocks noChangeAspect="1"/>
            </p:cNvPicPr>
            <p:nvPr/>
          </p:nvPicPr>
          <p:blipFill>
            <a:blip r:embed="rId3"/>
            <a:stretch>
              <a:fillRect/>
            </a:stretch>
          </p:blipFill>
          <p:spPr>
            <a:xfrm>
              <a:off x="0" y="5202936"/>
              <a:ext cx="4800600" cy="1655064"/>
            </a:xfrm>
            <a:prstGeom prst="rect">
              <a:avLst/>
            </a:prstGeom>
            <a:ln w="9525">
              <a:solidFill>
                <a:schemeClr val="tx1"/>
              </a:solidFill>
            </a:ln>
          </p:spPr>
        </p:pic>
        <p:sp>
          <p:nvSpPr>
            <p:cNvPr id="19" name="TextBox 18"/>
            <p:cNvSpPr txBox="1"/>
            <p:nvPr/>
          </p:nvSpPr>
          <p:spPr bwMode="auto">
            <a:xfrm>
              <a:off x="3373" y="4562032"/>
              <a:ext cx="4648200" cy="584775"/>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A. Tarifeño-</a:t>
              </a:r>
              <a:r>
                <a:rPr lang="es-ES" sz="1600" dirty="0" err="1">
                  <a:solidFill>
                    <a:schemeClr val="accent2">
                      <a:lumMod val="75000"/>
                    </a:schemeClr>
                  </a:solidFill>
                  <a:latin typeface="+mn-lt"/>
                </a:rPr>
                <a:t>Saldivia</a:t>
              </a:r>
              <a:r>
                <a:rPr lang="es-ES" sz="1600" dirty="0">
                  <a:solidFill>
                    <a:schemeClr val="accent2">
                      <a:lumMod val="75000"/>
                    </a:schemeClr>
                  </a:solidFill>
                  <a:latin typeface="+mn-lt"/>
                </a:rPr>
                <a:t> et al. https://arxiv.org/abs/2508.15465v1</a:t>
              </a:r>
            </a:p>
          </p:txBody>
        </p:sp>
        <p:pic>
          <p:nvPicPr>
            <p:cNvPr id="20" name="Picture 19"/>
            <p:cNvPicPr>
              <a:picLocks noChangeAspect="1"/>
            </p:cNvPicPr>
            <p:nvPr/>
          </p:nvPicPr>
          <p:blipFill rotWithShape="1">
            <a:blip r:embed="rId4"/>
            <a:srcRect l="72971" t="8265" r="22082" b="60509"/>
            <a:stretch/>
          </p:blipFill>
          <p:spPr>
            <a:xfrm>
              <a:off x="4071945" y="4235833"/>
              <a:ext cx="733530" cy="916913"/>
            </a:xfrm>
            <a:prstGeom prst="rect">
              <a:avLst/>
            </a:prstGeom>
          </p:spPr>
        </p:pic>
      </p:grpSp>
      <p:pic>
        <p:nvPicPr>
          <p:cNvPr id="3" name="Picture 2"/>
          <p:cNvPicPr>
            <a:picLocks noChangeAspect="1"/>
          </p:cNvPicPr>
          <p:nvPr/>
        </p:nvPicPr>
        <p:blipFill>
          <a:blip r:embed="rId5"/>
          <a:stretch>
            <a:fillRect/>
          </a:stretch>
        </p:blipFill>
        <p:spPr>
          <a:xfrm>
            <a:off x="5052744" y="4991739"/>
            <a:ext cx="2755773" cy="1845848"/>
          </a:xfrm>
          <a:prstGeom prst="rect">
            <a:avLst/>
          </a:prstGeom>
        </p:spPr>
      </p:pic>
      <p:cxnSp>
        <p:nvCxnSpPr>
          <p:cNvPr id="22" name="Straight Connector 21"/>
          <p:cNvCxnSpPr/>
          <p:nvPr/>
        </p:nvCxnSpPr>
        <p:spPr>
          <a:xfrm>
            <a:off x="1295400" y="5943600"/>
            <a:ext cx="97158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979970" name="Picture 2" descr="https://lh3.googleusercontent.com/sitesv/AAzXCkcrwjwZGnwkyMQGRWmhgNd_vJu5NuopIk5sn3sEvaLyYqDui49to96CTQ7UV2tVjBJseLHXUDoI84GIiAHbjVZrtFGwWCoq8S68Fw0e0JZtJuuKOhcSKjiincITICrh3-hyS3ZiL5ccGVk8zUvjw0MVce-ukcXB4mgFdW_hi0fo_eLhDzzOGaLK=w1638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164891" y="5471209"/>
            <a:ext cx="1327228" cy="559259"/>
          </a:xfrm>
          <a:prstGeom prst="rect">
            <a:avLst/>
          </a:prstGeom>
          <a:noFill/>
          <a:extLst>
            <a:ext uri="{909E8E84-426E-40DD-AFC4-6F175D3DCCD1}">
              <a14:hiddenFill xmlns:a14="http://schemas.microsoft.com/office/drawing/2010/main">
                <a:solidFill>
                  <a:srgbClr val="FFFFFF"/>
                </a:solidFill>
              </a14:hiddenFill>
            </a:ext>
          </a:extLst>
        </p:spPr>
      </p:pic>
      <p:pic>
        <p:nvPicPr>
          <p:cNvPr id="979972" name="Picture 4" descr="Geant4 Logo - Geant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64891" y="6080630"/>
            <a:ext cx="1880635" cy="62813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8"/>
          <a:stretch>
            <a:fillRect/>
          </a:stretch>
        </p:blipFill>
        <p:spPr>
          <a:xfrm>
            <a:off x="4400610" y="1068608"/>
            <a:ext cx="3852657" cy="2847616"/>
          </a:xfrm>
          <a:prstGeom prst="rect">
            <a:avLst/>
          </a:prstGeom>
        </p:spPr>
      </p:pic>
      <p:pic>
        <p:nvPicPr>
          <p:cNvPr id="4" name="Picture 3"/>
          <p:cNvPicPr>
            <a:picLocks noChangeAspect="1"/>
          </p:cNvPicPr>
          <p:nvPr/>
        </p:nvPicPr>
        <p:blipFill rotWithShape="1">
          <a:blip r:embed="rId9"/>
          <a:srcRect r="4279" b="49038"/>
          <a:stretch/>
        </p:blipFill>
        <p:spPr>
          <a:xfrm>
            <a:off x="8924176" y="1066800"/>
            <a:ext cx="3039223" cy="2050559"/>
          </a:xfrm>
          <a:prstGeom prst="rect">
            <a:avLst/>
          </a:prstGeom>
        </p:spPr>
      </p:pic>
      <p:pic>
        <p:nvPicPr>
          <p:cNvPr id="5" name="Picture 4"/>
          <p:cNvPicPr>
            <a:picLocks noChangeAspect="1"/>
          </p:cNvPicPr>
          <p:nvPr/>
        </p:nvPicPr>
        <p:blipFill>
          <a:blip r:embed="rId10"/>
          <a:stretch>
            <a:fillRect/>
          </a:stretch>
        </p:blipFill>
        <p:spPr>
          <a:xfrm>
            <a:off x="8962277" y="3101834"/>
            <a:ext cx="3083249" cy="2063002"/>
          </a:xfrm>
          <a:prstGeom prst="rect">
            <a:avLst/>
          </a:prstGeom>
        </p:spPr>
      </p:pic>
    </p:spTree>
    <p:extLst>
      <p:ext uri="{BB962C8B-B14F-4D97-AF65-F5344CB8AC3E}">
        <p14:creationId xmlns:p14="http://schemas.microsoft.com/office/powerpoint/2010/main" val="32362638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n 18" descr="Gráfico, Diagrama, Histograma&#10;&#10;El contenido generado por IA puede ser incorrecto.">
            <a:extLst>
              <a:ext uri="{FF2B5EF4-FFF2-40B4-BE49-F238E27FC236}">
                <a16:creationId xmlns:a16="http://schemas.microsoft.com/office/drawing/2014/main" id="{196511FC-2C5A-737E-DD30-8E4DE52D351D}"/>
              </a:ext>
            </a:extLst>
          </p:cNvPr>
          <p:cNvPicPr>
            <a:picLocks noChangeAspect="1"/>
          </p:cNvPicPr>
          <p:nvPr/>
        </p:nvPicPr>
        <p:blipFill>
          <a:blip r:embed="rId2"/>
          <a:stretch>
            <a:fillRect/>
          </a:stretch>
        </p:blipFill>
        <p:spPr>
          <a:xfrm>
            <a:off x="8082955" y="1066800"/>
            <a:ext cx="3276600" cy="2983739"/>
          </a:xfrm>
          <a:prstGeom prst="rect">
            <a:avLst/>
          </a:prstGeom>
        </p:spPr>
      </p:pic>
      <p:pic>
        <p:nvPicPr>
          <p:cNvPr id="11" name="Imagen 11" descr="Diagrama&#10;&#10;El contenido generado por IA puede ser incorrecto.">
            <a:extLst>
              <a:ext uri="{FF2B5EF4-FFF2-40B4-BE49-F238E27FC236}">
                <a16:creationId xmlns:a16="http://schemas.microsoft.com/office/drawing/2014/main" id="{3FEE8AEB-2C45-8638-520F-64DD7263EEC8}"/>
              </a:ext>
            </a:extLst>
          </p:cNvPr>
          <p:cNvPicPr>
            <a:picLocks noChangeAspect="1"/>
          </p:cNvPicPr>
          <p:nvPr/>
        </p:nvPicPr>
        <p:blipFill>
          <a:blip r:embed="rId3"/>
          <a:stretch>
            <a:fillRect/>
          </a:stretch>
        </p:blipFill>
        <p:spPr>
          <a:xfrm>
            <a:off x="4925530" y="1279716"/>
            <a:ext cx="2382841" cy="2362200"/>
          </a:xfrm>
          <a:prstGeom prst="rect">
            <a:avLst/>
          </a:prstGeom>
        </p:spPr>
      </p:pic>
      <p:sp>
        <p:nvSpPr>
          <p:cNvPr id="12" name="TextBox 11">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00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Neutron Target: Focus on feasibility</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13" name="Group 12"/>
          <p:cNvGrpSpPr/>
          <p:nvPr/>
        </p:nvGrpSpPr>
        <p:grpSpPr>
          <a:xfrm>
            <a:off x="0" y="914400"/>
            <a:ext cx="4805475" cy="5943600"/>
            <a:chOff x="0" y="914400"/>
            <a:chExt cx="4805475" cy="5943600"/>
          </a:xfrm>
        </p:grpSpPr>
        <p:pic>
          <p:nvPicPr>
            <p:cNvPr id="15" name="Imagen 2" descr="Gráfico, Gráfico de líneas&#10;&#10;El contenido generado por IA puede ser incorrecto.">
              <a:extLst>
                <a:ext uri="{FF2B5EF4-FFF2-40B4-BE49-F238E27FC236}">
                  <a16:creationId xmlns:a16="http://schemas.microsoft.com/office/drawing/2014/main" id="{DF44CD2B-0A4F-D47C-C79A-699B4495EF5E}"/>
                </a:ext>
              </a:extLst>
            </p:cNvPr>
            <p:cNvPicPr>
              <a:picLocks noChangeAspect="1"/>
            </p:cNvPicPr>
            <p:nvPr/>
          </p:nvPicPr>
          <p:blipFill>
            <a:blip r:embed="rId4"/>
            <a:stretch>
              <a:fillRect/>
            </a:stretch>
          </p:blipFill>
          <p:spPr>
            <a:xfrm>
              <a:off x="411590" y="914400"/>
              <a:ext cx="3710781" cy="3359533"/>
            </a:xfrm>
            <a:prstGeom prst="rect">
              <a:avLst/>
            </a:prstGeom>
          </p:spPr>
        </p:pic>
        <p:pic>
          <p:nvPicPr>
            <p:cNvPr id="16" name="Picture 15"/>
            <p:cNvPicPr>
              <a:picLocks noChangeAspect="1"/>
            </p:cNvPicPr>
            <p:nvPr/>
          </p:nvPicPr>
          <p:blipFill>
            <a:blip r:embed="rId5"/>
            <a:stretch>
              <a:fillRect/>
            </a:stretch>
          </p:blipFill>
          <p:spPr>
            <a:xfrm>
              <a:off x="0" y="5202936"/>
              <a:ext cx="4800600" cy="1655064"/>
            </a:xfrm>
            <a:prstGeom prst="rect">
              <a:avLst/>
            </a:prstGeom>
            <a:ln w="9525">
              <a:solidFill>
                <a:schemeClr val="tx1"/>
              </a:solidFill>
            </a:ln>
          </p:spPr>
        </p:pic>
        <p:sp>
          <p:nvSpPr>
            <p:cNvPr id="17" name="TextBox 16"/>
            <p:cNvSpPr txBox="1"/>
            <p:nvPr/>
          </p:nvSpPr>
          <p:spPr bwMode="auto">
            <a:xfrm>
              <a:off x="3373" y="4562032"/>
              <a:ext cx="4648200" cy="584775"/>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A. Tarifeño-</a:t>
              </a:r>
              <a:r>
                <a:rPr lang="es-ES" sz="1600" dirty="0" err="1">
                  <a:solidFill>
                    <a:schemeClr val="accent2">
                      <a:lumMod val="75000"/>
                    </a:schemeClr>
                  </a:solidFill>
                  <a:latin typeface="+mn-lt"/>
                </a:rPr>
                <a:t>Saldivia</a:t>
              </a:r>
              <a:r>
                <a:rPr lang="es-ES" sz="1600" dirty="0">
                  <a:solidFill>
                    <a:schemeClr val="accent2">
                      <a:lumMod val="75000"/>
                    </a:schemeClr>
                  </a:solidFill>
                  <a:latin typeface="+mn-lt"/>
                </a:rPr>
                <a:t> et al. https://arxiv.org/abs/2508.15465v1</a:t>
              </a:r>
            </a:p>
          </p:txBody>
        </p:sp>
        <p:pic>
          <p:nvPicPr>
            <p:cNvPr id="18" name="Picture 17"/>
            <p:cNvPicPr>
              <a:picLocks noChangeAspect="1"/>
            </p:cNvPicPr>
            <p:nvPr/>
          </p:nvPicPr>
          <p:blipFill rotWithShape="1">
            <a:blip r:embed="rId6"/>
            <a:srcRect l="72971" t="8265" r="22082" b="60509"/>
            <a:stretch/>
          </p:blipFill>
          <p:spPr>
            <a:xfrm>
              <a:off x="4071945" y="4235833"/>
              <a:ext cx="733530" cy="916913"/>
            </a:xfrm>
            <a:prstGeom prst="rect">
              <a:avLst/>
            </a:prstGeom>
          </p:spPr>
        </p:pic>
      </p:grpSp>
      <p:pic>
        <p:nvPicPr>
          <p:cNvPr id="20" name="Picture 19"/>
          <p:cNvPicPr>
            <a:picLocks noChangeAspect="1"/>
          </p:cNvPicPr>
          <p:nvPr/>
        </p:nvPicPr>
        <p:blipFill>
          <a:blip r:embed="rId7"/>
          <a:stretch>
            <a:fillRect/>
          </a:stretch>
        </p:blipFill>
        <p:spPr>
          <a:xfrm>
            <a:off x="5052744" y="4991739"/>
            <a:ext cx="2755773" cy="1845848"/>
          </a:xfrm>
          <a:prstGeom prst="rect">
            <a:avLst/>
          </a:prstGeom>
        </p:spPr>
      </p:pic>
      <p:cxnSp>
        <p:nvCxnSpPr>
          <p:cNvPr id="21" name="Straight Connector 20"/>
          <p:cNvCxnSpPr/>
          <p:nvPr/>
        </p:nvCxnSpPr>
        <p:spPr>
          <a:xfrm>
            <a:off x="1295400" y="5943600"/>
            <a:ext cx="97158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23" name="Picture 2" descr="https://lh3.googleusercontent.com/sitesv/AAzXCkcrwjwZGnwkyMQGRWmhgNd_vJu5NuopIk5sn3sEvaLyYqDui49to96CTQ7UV2tVjBJseLHXUDoI84GIiAHbjVZrtFGwWCoq8S68Fw0e0JZtJuuKOhcSKjiincITICrh3-hyS3ZiL5ccGVk8zUvjw0MVce-ukcXB4mgFdW_hi0fo_eLhDzzOGaLK=w1638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164891" y="5471209"/>
            <a:ext cx="1327228" cy="559259"/>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Geant4 Logo - Geant4"/>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164891" y="6080630"/>
            <a:ext cx="1880635" cy="628132"/>
          </a:xfrm>
          <a:prstGeom prst="rect">
            <a:avLst/>
          </a:prstGeom>
          <a:noFill/>
          <a:extLst>
            <a:ext uri="{909E8E84-426E-40DD-AFC4-6F175D3DCCD1}">
              <a14:hiddenFill xmlns:a14="http://schemas.microsoft.com/office/drawing/2010/main">
                <a:solidFill>
                  <a:srgbClr val="FFFFFF"/>
                </a:solidFill>
              </a14:hiddenFill>
            </a:ext>
          </a:extLst>
        </p:spPr>
      </p:pic>
      <p:sp>
        <p:nvSpPr>
          <p:cNvPr id="25" name="CuadroTexto 37">
            <a:extLst>
              <a:ext uri="{FF2B5EF4-FFF2-40B4-BE49-F238E27FC236}">
                <a16:creationId xmlns:a16="http://schemas.microsoft.com/office/drawing/2014/main" id="{B7D12AF9-EC4B-2464-B780-DF2071860573}"/>
              </a:ext>
            </a:extLst>
          </p:cNvPr>
          <p:cNvSpPr txBox="1"/>
          <p:nvPr/>
        </p:nvSpPr>
        <p:spPr>
          <a:xfrm>
            <a:off x="9632589" y="2060393"/>
            <a:ext cx="1195916" cy="36933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s-ES" sz="1600" b="1" dirty="0">
                <a:solidFill>
                  <a:srgbClr val="C600F9"/>
                </a:solidFill>
              </a:rPr>
              <a:t>LH</a:t>
            </a:r>
            <a:r>
              <a:rPr lang="es-ES" sz="1600" b="1" baseline="-25000" dirty="0">
                <a:solidFill>
                  <a:srgbClr val="C600F9"/>
                </a:solidFill>
              </a:rPr>
              <a:t>2</a:t>
            </a:r>
            <a:r>
              <a:rPr lang="es-ES" sz="1600" b="1" dirty="0">
                <a:solidFill>
                  <a:srgbClr val="C600F9"/>
                </a:solidFill>
              </a:rPr>
              <a:t>, 20 K</a:t>
            </a:r>
          </a:p>
        </p:txBody>
      </p:sp>
    </p:spTree>
    <p:extLst>
      <p:ext uri="{BB962C8B-B14F-4D97-AF65-F5344CB8AC3E}">
        <p14:creationId xmlns:p14="http://schemas.microsoft.com/office/powerpoint/2010/main" val="26984084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Imagen 24" descr="Gráfico, Gráfico de líneas&#10;&#10;El contenido generado por IA puede ser incorrecto.">
            <a:extLst>
              <a:ext uri="{FF2B5EF4-FFF2-40B4-BE49-F238E27FC236}">
                <a16:creationId xmlns:a16="http://schemas.microsoft.com/office/drawing/2014/main" id="{4614133B-12F3-4887-2A99-2B6F360B7758}"/>
              </a:ext>
            </a:extLst>
          </p:cNvPr>
          <p:cNvPicPr>
            <a:picLocks noChangeAspect="1"/>
          </p:cNvPicPr>
          <p:nvPr/>
        </p:nvPicPr>
        <p:blipFill>
          <a:blip r:embed="rId2"/>
          <a:stretch>
            <a:fillRect/>
          </a:stretch>
        </p:blipFill>
        <p:spPr>
          <a:xfrm>
            <a:off x="1658696" y="1079077"/>
            <a:ext cx="2837635" cy="2597252"/>
          </a:xfrm>
          <a:prstGeom prst="rect">
            <a:avLst/>
          </a:prstGeom>
        </p:spPr>
      </p:pic>
      <p:pic>
        <p:nvPicPr>
          <p:cNvPr id="16" name="Imagen 32" descr="Imagen que contiene juguete, lego&#10;&#10;El contenido generado por IA puede ser incorrecto.">
            <a:extLst>
              <a:ext uri="{FF2B5EF4-FFF2-40B4-BE49-F238E27FC236}">
                <a16:creationId xmlns:a16="http://schemas.microsoft.com/office/drawing/2014/main" id="{C92AA778-1333-3786-EC6D-9FB3D5BFDCA4}"/>
              </a:ext>
            </a:extLst>
          </p:cNvPr>
          <p:cNvPicPr>
            <a:picLocks noChangeAspect="1"/>
          </p:cNvPicPr>
          <p:nvPr/>
        </p:nvPicPr>
        <p:blipFill>
          <a:blip r:embed="rId3"/>
          <a:stretch>
            <a:fillRect/>
          </a:stretch>
        </p:blipFill>
        <p:spPr>
          <a:xfrm>
            <a:off x="5562600" y="533400"/>
            <a:ext cx="5181600" cy="3142929"/>
          </a:xfrm>
          <a:prstGeom prst="rect">
            <a:avLst/>
          </a:prstGeom>
        </p:spPr>
      </p:pic>
      <p:sp>
        <p:nvSpPr>
          <p:cNvPr id="17" name="Estrella: 5 puntas 34">
            <a:extLst>
              <a:ext uri="{FF2B5EF4-FFF2-40B4-BE49-F238E27FC236}">
                <a16:creationId xmlns:a16="http://schemas.microsoft.com/office/drawing/2014/main" id="{62E02FA4-7373-4A40-1F6E-F1D34B72E9D6}"/>
              </a:ext>
            </a:extLst>
          </p:cNvPr>
          <p:cNvSpPr/>
          <p:nvPr/>
        </p:nvSpPr>
        <p:spPr>
          <a:xfrm>
            <a:off x="3843275" y="1577899"/>
            <a:ext cx="296333" cy="306916"/>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9" name="TextBox 18">
            <a:extLst>
              <a:ext uri="{FF2B5EF4-FFF2-40B4-BE49-F238E27FC236}">
                <a16:creationId xmlns:a16="http://schemas.microsoft.com/office/drawing/2014/main" id="{92AC5E2C-7140-3554-DE36-F82E970E9DD4}"/>
              </a:ext>
            </a:extLst>
          </p:cNvPr>
          <p:cNvSpPr txBox="1"/>
          <p:nvPr/>
        </p:nvSpPr>
        <p:spPr>
          <a:xfrm>
            <a:off x="0" y="138925"/>
            <a:ext cx="12192000" cy="5468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0000" lnSpcReduction="20000"/>
          </a:bodyPr>
          <a:lstStyle/>
          <a:p>
            <a:pPr algn="ctr"/>
            <a:r>
              <a:rPr lang="en-US" sz="4400" dirty="0" err="1">
                <a:solidFill>
                  <a:srgbClr val="1A63A0"/>
                </a:solidFill>
                <a:effectLst>
                  <a:outerShdw blurRad="50800" dist="38100" dir="2700000" algn="tl" rotWithShape="0">
                    <a:prstClr val="black">
                      <a:alpha val="40000"/>
                    </a:prstClr>
                  </a:outerShdw>
                </a:effectLst>
                <a:latin typeface="Roboto" panose="02000000000000000000" pitchFamily="2" charset="0"/>
              </a:rPr>
              <a:t>Supercompact</a:t>
            </a:r>
            <a:r>
              <a:rPr lang="en-US" sz="4400" dirty="0">
                <a:solidFill>
                  <a:srgbClr val="1A63A0"/>
                </a:solidFill>
                <a:effectLst>
                  <a:outerShdw blurRad="50800" dist="38100" dir="2700000" algn="tl" rotWithShape="0">
                    <a:prstClr val="black">
                      <a:alpha val="40000"/>
                    </a:prstClr>
                  </a:outerShdw>
                </a:effectLst>
                <a:latin typeface="Roboto" panose="02000000000000000000" pitchFamily="2" charset="0"/>
              </a:rPr>
              <a:t>-Cyclotron driven Neutron Target: Demo Experiments</a:t>
            </a:r>
            <a:endParaRPr lang="en-GB" sz="44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7" name="Rectangle 6"/>
          <p:cNvSpPr/>
          <p:nvPr/>
        </p:nvSpPr>
        <p:spPr>
          <a:xfrm>
            <a:off x="1600200" y="815290"/>
            <a:ext cx="3591048" cy="369332"/>
          </a:xfrm>
          <a:prstGeom prst="rect">
            <a:avLst/>
          </a:prstGeom>
        </p:spPr>
        <p:txBody>
          <a:bodyPr wrap="none">
            <a:spAutoFit/>
          </a:bodyPr>
          <a:lstStyle/>
          <a:p>
            <a:pPr marL="228594" indent="-228594">
              <a:buChar char="•"/>
            </a:pPr>
            <a:r>
              <a:rPr lang="es-ES" b="1" dirty="0" err="1">
                <a:cs typeface="Arial"/>
              </a:rPr>
              <a:t>Areal</a:t>
            </a:r>
            <a:r>
              <a:rPr lang="es-ES" b="1" dirty="0">
                <a:cs typeface="Arial"/>
              </a:rPr>
              <a:t> </a:t>
            </a:r>
            <a:r>
              <a:rPr lang="es-ES" b="1" dirty="0" err="1">
                <a:cs typeface="Arial"/>
              </a:rPr>
              <a:t>density</a:t>
            </a:r>
            <a:r>
              <a:rPr lang="es-ES" b="1" dirty="0">
                <a:cs typeface="Arial"/>
              </a:rPr>
              <a:t>: </a:t>
            </a:r>
            <a:r>
              <a:rPr lang="es-ES" b="1" dirty="0">
                <a:solidFill>
                  <a:srgbClr val="FF0000"/>
                </a:solidFill>
                <a:cs typeface="Arial"/>
              </a:rPr>
              <a:t>3.4 x 10</a:t>
            </a:r>
            <a:r>
              <a:rPr lang="es-ES" b="1" baseline="30000" dirty="0">
                <a:solidFill>
                  <a:srgbClr val="FF0000"/>
                </a:solidFill>
                <a:cs typeface="Arial"/>
              </a:rPr>
              <a:t>6 </a:t>
            </a:r>
            <a:r>
              <a:rPr lang="es-ES" b="1" dirty="0">
                <a:solidFill>
                  <a:srgbClr val="FF0000"/>
                </a:solidFill>
                <a:cs typeface="Arial"/>
              </a:rPr>
              <a:t>n/cm</a:t>
            </a:r>
            <a:r>
              <a:rPr lang="es-ES" b="1" baseline="30000" dirty="0">
                <a:solidFill>
                  <a:srgbClr val="FF0000"/>
                </a:solidFill>
                <a:cs typeface="Arial"/>
              </a:rPr>
              <a:t>2</a:t>
            </a:r>
          </a:p>
        </p:txBody>
      </p:sp>
      <p:sp>
        <p:nvSpPr>
          <p:cNvPr id="8" name="TextBox 7"/>
          <p:cNvSpPr txBox="1"/>
          <p:nvPr/>
        </p:nvSpPr>
        <p:spPr bwMode="auto">
          <a:xfrm>
            <a:off x="1143000" y="4191000"/>
            <a:ext cx="4724400" cy="830997"/>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26Al(</a:t>
            </a:r>
            <a:r>
              <a:rPr lang="es-ES" sz="1600" dirty="0" err="1">
                <a:solidFill>
                  <a:schemeClr val="accent2">
                    <a:lumMod val="75000"/>
                  </a:schemeClr>
                </a:solidFill>
                <a:latin typeface="+mn-lt"/>
              </a:rPr>
              <a:t>n,p</a:t>
            </a:r>
            <a:r>
              <a:rPr lang="es-ES" sz="1600" dirty="0">
                <a:solidFill>
                  <a:schemeClr val="accent2">
                    <a:lumMod val="75000"/>
                  </a:schemeClr>
                </a:solidFill>
                <a:latin typeface="+mn-lt"/>
              </a:rPr>
              <a:t>), 26Al(</a:t>
            </a:r>
            <a:r>
              <a:rPr lang="es-ES" sz="1600" dirty="0" err="1">
                <a:solidFill>
                  <a:schemeClr val="accent2">
                    <a:lumMod val="75000"/>
                  </a:schemeClr>
                </a:solidFill>
                <a:latin typeface="+mn-lt"/>
              </a:rPr>
              <a:t>n,a</a:t>
            </a:r>
            <a:r>
              <a:rPr lang="es-ES" sz="1600" dirty="0">
                <a:solidFill>
                  <a:schemeClr val="accent2">
                    <a:lumMod val="75000"/>
                  </a:schemeClr>
                </a:solidFill>
                <a:latin typeface="+mn-lt"/>
              </a:rPr>
              <a:t>)</a:t>
            </a:r>
          </a:p>
          <a:p>
            <a:endParaRPr lang="es-ES" sz="1600" dirty="0">
              <a:solidFill>
                <a:schemeClr val="accent2">
                  <a:lumMod val="75000"/>
                </a:schemeClr>
              </a:solidFill>
              <a:latin typeface="+mn-lt"/>
            </a:endParaRPr>
          </a:p>
          <a:p>
            <a:r>
              <a:rPr lang="es-ES" sz="1600" dirty="0">
                <a:solidFill>
                  <a:schemeClr val="accent2">
                    <a:lumMod val="75000"/>
                  </a:schemeClr>
                </a:solidFill>
                <a:latin typeface="+mn-lt"/>
              </a:rPr>
              <a:t>21Ne(</a:t>
            </a:r>
            <a:r>
              <a:rPr lang="es-ES" sz="1600" dirty="0" err="1">
                <a:solidFill>
                  <a:schemeClr val="accent2">
                    <a:lumMod val="75000"/>
                  </a:schemeClr>
                </a:solidFill>
                <a:latin typeface="+mn-lt"/>
              </a:rPr>
              <a:t>n,g</a:t>
            </a:r>
            <a:r>
              <a:rPr lang="es-ES" sz="1600" dirty="0">
                <a:solidFill>
                  <a:schemeClr val="accent2">
                    <a:lumMod val="75000"/>
                  </a:schemeClr>
                </a:solidFill>
                <a:latin typeface="+mn-lt"/>
              </a:rPr>
              <a:t>), 149Sm(</a:t>
            </a:r>
            <a:r>
              <a:rPr lang="es-ES" sz="1600" dirty="0" err="1">
                <a:solidFill>
                  <a:schemeClr val="accent2">
                    <a:lumMod val="75000"/>
                  </a:schemeClr>
                </a:solidFill>
                <a:latin typeface="+mn-lt"/>
              </a:rPr>
              <a:t>n,g</a:t>
            </a:r>
            <a:r>
              <a:rPr lang="es-ES" sz="1600" dirty="0">
                <a:solidFill>
                  <a:schemeClr val="accent2">
                    <a:lumMod val="75000"/>
                  </a:schemeClr>
                </a:solidFill>
                <a:latin typeface="+mn-lt"/>
              </a:rPr>
              <a:t>)</a:t>
            </a:r>
          </a:p>
        </p:txBody>
      </p:sp>
      <p:pic>
        <p:nvPicPr>
          <p:cNvPr id="20" name="Image 9"/>
          <p:cNvPicPr/>
          <p:nvPr/>
        </p:nvPicPr>
        <p:blipFill>
          <a:blip r:embed="rId4" cstate="print"/>
          <a:stretch>
            <a:fillRect/>
          </a:stretch>
        </p:blipFill>
        <p:spPr>
          <a:xfrm>
            <a:off x="3657600" y="3835697"/>
            <a:ext cx="6793865" cy="2687641"/>
          </a:xfrm>
          <a:prstGeom prst="rect">
            <a:avLst/>
          </a:prstGeom>
        </p:spPr>
      </p:pic>
    </p:spTree>
    <p:extLst>
      <p:ext uri="{BB962C8B-B14F-4D97-AF65-F5344CB8AC3E}">
        <p14:creationId xmlns:p14="http://schemas.microsoft.com/office/powerpoint/2010/main" val="183797155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466850" y="39622"/>
            <a:ext cx="8001000"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How far are r-nuclei from direct (n,</a:t>
            </a:r>
            <a:r>
              <a:rPr lang="en-US" sz="3300" dirty="0">
                <a:solidFill>
                  <a:srgbClr val="1A63A0"/>
                </a:solidFill>
                <a:effectLst>
                  <a:outerShdw blurRad="50800" dist="38100" dir="2700000" algn="tl" rotWithShape="0">
                    <a:prstClr val="black">
                      <a:alpha val="40000"/>
                    </a:prstClr>
                  </a:outerShdw>
                </a:effectLst>
                <a:latin typeface="Symbol" panose="05050102010706020507" pitchFamily="18" charset="2"/>
              </a:rPr>
              <a:t> 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19" name="TextBox 18"/>
          <p:cNvSpPr txBox="1"/>
          <p:nvPr/>
        </p:nvSpPr>
        <p:spPr>
          <a:xfrm>
            <a:off x="9096744" y="2895601"/>
            <a:ext cx="1323975" cy="307777"/>
          </a:xfrm>
          <a:prstGeom prst="rect">
            <a:avLst/>
          </a:prstGeom>
          <a:noFill/>
        </p:spPr>
        <p:txBody>
          <a:bodyPr wrap="square" rtlCol="0">
            <a:spAutoFit/>
          </a:bodyPr>
          <a:lstStyle/>
          <a:p>
            <a:r>
              <a:rPr lang="es-ES" dirty="0">
                <a:solidFill>
                  <a:srgbClr val="1A63A0"/>
                </a:solidFill>
              </a:rPr>
              <a:t>Vescovi+2022</a:t>
            </a:r>
          </a:p>
        </p:txBody>
      </p:sp>
      <p:pic>
        <p:nvPicPr>
          <p:cNvPr id="20" name="Picture 19"/>
          <p:cNvPicPr>
            <a:picLocks noChangeAspect="1"/>
          </p:cNvPicPr>
          <p:nvPr/>
        </p:nvPicPr>
        <p:blipFill>
          <a:blip r:embed="rId2"/>
          <a:stretch>
            <a:fillRect/>
          </a:stretch>
        </p:blipFill>
        <p:spPr>
          <a:xfrm>
            <a:off x="7178556" y="1209676"/>
            <a:ext cx="3242163" cy="1685925"/>
          </a:xfrm>
          <a:prstGeom prst="rect">
            <a:avLst/>
          </a:prstGeom>
        </p:spPr>
      </p:pic>
      <p:sp>
        <p:nvSpPr>
          <p:cNvPr id="21" name="TextBox 20"/>
          <p:cNvSpPr txBox="1"/>
          <p:nvPr/>
        </p:nvSpPr>
        <p:spPr>
          <a:xfrm>
            <a:off x="7387167" y="1277484"/>
            <a:ext cx="2486025" cy="307777"/>
          </a:xfrm>
          <a:prstGeom prst="rect">
            <a:avLst/>
          </a:prstGeom>
          <a:noFill/>
        </p:spPr>
        <p:txBody>
          <a:bodyPr wrap="square" rtlCol="0">
            <a:spAutoFit/>
          </a:bodyPr>
          <a:lstStyle/>
          <a:p>
            <a:r>
              <a:rPr lang="es-ES" baseline="30000" dirty="0">
                <a:solidFill>
                  <a:schemeClr val="accent6"/>
                </a:solidFill>
              </a:rPr>
              <a:t>128</a:t>
            </a:r>
            <a:r>
              <a:rPr lang="es-ES" dirty="0">
                <a:solidFill>
                  <a:schemeClr val="accent6"/>
                </a:solidFill>
              </a:rPr>
              <a:t>Sn (59m), </a:t>
            </a:r>
            <a:r>
              <a:rPr lang="es-ES" baseline="30000" dirty="0">
                <a:solidFill>
                  <a:schemeClr val="accent6"/>
                </a:solidFill>
              </a:rPr>
              <a:t>129</a:t>
            </a:r>
            <a:r>
              <a:rPr lang="es-ES" dirty="0">
                <a:solidFill>
                  <a:schemeClr val="accent6"/>
                </a:solidFill>
              </a:rPr>
              <a:t>Sn (2m) </a:t>
            </a:r>
          </a:p>
        </p:txBody>
      </p:sp>
      <p:pic>
        <p:nvPicPr>
          <p:cNvPr id="22" name="Picture 21"/>
          <p:cNvPicPr>
            <a:picLocks noChangeAspect="1"/>
          </p:cNvPicPr>
          <p:nvPr/>
        </p:nvPicPr>
        <p:blipFill rotWithShape="1">
          <a:blip r:embed="rId3"/>
          <a:srcRect t="772"/>
          <a:stretch/>
        </p:blipFill>
        <p:spPr>
          <a:xfrm>
            <a:off x="7087750" y="3374068"/>
            <a:ext cx="3132914" cy="1336355"/>
          </a:xfrm>
          <a:prstGeom prst="rect">
            <a:avLst/>
          </a:prstGeom>
        </p:spPr>
      </p:pic>
      <p:sp>
        <p:nvSpPr>
          <p:cNvPr id="23" name="TextBox 22"/>
          <p:cNvSpPr txBox="1"/>
          <p:nvPr/>
        </p:nvSpPr>
        <p:spPr>
          <a:xfrm>
            <a:off x="8844234" y="4710422"/>
            <a:ext cx="1686293" cy="307777"/>
          </a:xfrm>
          <a:prstGeom prst="rect">
            <a:avLst/>
          </a:prstGeom>
          <a:noFill/>
        </p:spPr>
        <p:txBody>
          <a:bodyPr wrap="square" rtlCol="0">
            <a:spAutoFit/>
          </a:bodyPr>
          <a:lstStyle/>
          <a:p>
            <a:r>
              <a:rPr lang="es-ES" dirty="0">
                <a:solidFill>
                  <a:srgbClr val="1A63A0"/>
                </a:solidFill>
              </a:rPr>
              <a:t>Mumpower+2016</a:t>
            </a:r>
          </a:p>
        </p:txBody>
      </p:sp>
      <p:pic>
        <p:nvPicPr>
          <p:cNvPr id="24" name="Picture 2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0102" y="5018199"/>
            <a:ext cx="3340616" cy="1359817"/>
          </a:xfrm>
          <a:prstGeom prst="rect">
            <a:avLst/>
          </a:prstGeom>
        </p:spPr>
      </p:pic>
      <p:sp>
        <p:nvSpPr>
          <p:cNvPr id="25" name="TextBox 24"/>
          <p:cNvSpPr txBox="1"/>
          <p:nvPr/>
        </p:nvSpPr>
        <p:spPr>
          <a:xfrm>
            <a:off x="8915584" y="6404030"/>
            <a:ext cx="1686293" cy="307777"/>
          </a:xfrm>
          <a:prstGeom prst="rect">
            <a:avLst/>
          </a:prstGeom>
          <a:noFill/>
        </p:spPr>
        <p:txBody>
          <a:bodyPr wrap="square" rtlCol="0">
            <a:spAutoFit/>
          </a:bodyPr>
          <a:lstStyle/>
          <a:p>
            <a:r>
              <a:rPr lang="es-ES" dirty="0">
                <a:solidFill>
                  <a:srgbClr val="1A63A0"/>
                </a:solidFill>
              </a:rPr>
              <a:t>Surman+2014</a:t>
            </a:r>
          </a:p>
        </p:txBody>
      </p:sp>
      <p:sp>
        <p:nvSpPr>
          <p:cNvPr id="26" name="TextBox 25"/>
          <p:cNvSpPr txBox="1"/>
          <p:nvPr/>
        </p:nvSpPr>
        <p:spPr>
          <a:xfrm>
            <a:off x="6896100" y="943693"/>
            <a:ext cx="4686300" cy="307777"/>
          </a:xfrm>
          <a:prstGeom prst="rect">
            <a:avLst/>
          </a:prstGeom>
          <a:noFill/>
        </p:spPr>
        <p:txBody>
          <a:bodyPr wrap="square" rtlCol="0">
            <a:spAutoFit/>
          </a:bodyPr>
          <a:lstStyle/>
          <a:p>
            <a:r>
              <a:rPr lang="es-ES" dirty="0" err="1">
                <a:solidFill>
                  <a:srgbClr val="1A63A0"/>
                </a:solidFill>
              </a:rPr>
              <a:t>Important</a:t>
            </a:r>
            <a:r>
              <a:rPr lang="es-ES" dirty="0">
                <a:solidFill>
                  <a:srgbClr val="1A63A0"/>
                </a:solidFill>
              </a:rPr>
              <a:t> </a:t>
            </a:r>
            <a:r>
              <a:rPr lang="es-ES" dirty="0" err="1">
                <a:solidFill>
                  <a:srgbClr val="1A63A0"/>
                </a:solidFill>
              </a:rPr>
              <a:t>neutron</a:t>
            </a:r>
            <a:r>
              <a:rPr lang="es-ES" dirty="0">
                <a:solidFill>
                  <a:srgbClr val="1A63A0"/>
                </a:solidFill>
              </a:rPr>
              <a:t>-capture </a:t>
            </a:r>
            <a:r>
              <a:rPr lang="es-ES" dirty="0" err="1">
                <a:solidFill>
                  <a:srgbClr val="1A63A0"/>
                </a:solidFill>
              </a:rPr>
              <a:t>isotopes</a:t>
            </a:r>
            <a:r>
              <a:rPr lang="es-ES" dirty="0">
                <a:solidFill>
                  <a:srgbClr val="1A63A0"/>
                </a:solidFill>
              </a:rPr>
              <a:t>:</a:t>
            </a:r>
          </a:p>
        </p:txBody>
      </p:sp>
      <p:grpSp>
        <p:nvGrpSpPr>
          <p:cNvPr id="27" name="Group 26"/>
          <p:cNvGrpSpPr/>
          <p:nvPr/>
        </p:nvGrpSpPr>
        <p:grpSpPr>
          <a:xfrm>
            <a:off x="1545106" y="709866"/>
            <a:ext cx="5534996" cy="3049335"/>
            <a:chOff x="97845" y="1324191"/>
            <a:chExt cx="4917636" cy="2259794"/>
          </a:xfrm>
        </p:grpSpPr>
        <p:pic>
          <p:nvPicPr>
            <p:cNvPr id="28" name="Picture 27">
              <a:extLst>
                <a:ext uri="{FF2B5EF4-FFF2-40B4-BE49-F238E27FC236}">
                  <a16:creationId xmlns:a16="http://schemas.microsoft.com/office/drawing/2014/main" id="{E20EBC7C-008F-B22C-C017-20EB77CBC27F}"/>
                </a:ext>
              </a:extLst>
            </p:cNvPr>
            <p:cNvPicPr>
              <a:picLocks noChangeAspect="1"/>
            </p:cNvPicPr>
            <p:nvPr/>
          </p:nvPicPr>
          <p:blipFill>
            <a:blip r:embed="rId5"/>
            <a:stretch>
              <a:fillRect/>
            </a:stretch>
          </p:blipFill>
          <p:spPr>
            <a:xfrm>
              <a:off x="1340828" y="1324191"/>
              <a:ext cx="2925723" cy="2259794"/>
            </a:xfrm>
            <a:prstGeom prst="rect">
              <a:avLst/>
            </a:prstGeom>
          </p:spPr>
        </p:pic>
        <p:grpSp>
          <p:nvGrpSpPr>
            <p:cNvPr id="29" name="Group 28"/>
            <p:cNvGrpSpPr/>
            <p:nvPr/>
          </p:nvGrpSpPr>
          <p:grpSpPr>
            <a:xfrm>
              <a:off x="97845" y="2069812"/>
              <a:ext cx="4917636" cy="1461619"/>
              <a:chOff x="97845" y="2069812"/>
              <a:chExt cx="4917636" cy="1461619"/>
            </a:xfrm>
          </p:grpSpPr>
          <p:sp>
            <p:nvSpPr>
              <p:cNvPr id="30" name="Google Shape;839;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sp>
            <p:nvSpPr>
              <p:cNvPr id="31" name="Google Shape;840;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cxnSp>
            <p:nvCxnSpPr>
              <p:cNvPr id="32" name="Google Shape;841;p49"/>
              <p:cNvCxnSpPr/>
              <p:nvPr/>
            </p:nvCxnSpPr>
            <p:spPr>
              <a:xfrm>
                <a:off x="3220920" y="3515592"/>
                <a:ext cx="1760015" cy="1021"/>
              </a:xfrm>
              <a:prstGeom prst="straightConnector1">
                <a:avLst/>
              </a:prstGeom>
              <a:noFill/>
              <a:ln w="9525" cap="flat" cmpd="sng">
                <a:solidFill>
                  <a:srgbClr val="FFFFFF"/>
                </a:solidFill>
                <a:prstDash val="solid"/>
                <a:round/>
                <a:headEnd type="none" w="sm" len="sm"/>
                <a:tailEnd type="none" w="sm" len="sm"/>
              </a:ln>
            </p:spPr>
          </p:cxnSp>
          <p:cxnSp>
            <p:nvCxnSpPr>
              <p:cNvPr id="33" name="Google Shape;842;p49"/>
              <p:cNvCxnSpPr/>
              <p:nvPr/>
            </p:nvCxnSpPr>
            <p:spPr>
              <a:xfrm>
                <a:off x="3221949" y="3516613"/>
                <a:ext cx="471" cy="779"/>
              </a:xfrm>
              <a:prstGeom prst="straightConnector1">
                <a:avLst/>
              </a:prstGeom>
              <a:noFill/>
              <a:ln w="9525" cap="flat" cmpd="sng">
                <a:solidFill>
                  <a:srgbClr val="FFFFFF"/>
                </a:solidFill>
                <a:prstDash val="solid"/>
                <a:round/>
                <a:headEnd type="none" w="sm" len="sm"/>
                <a:tailEnd type="none" w="sm" len="sm"/>
              </a:ln>
            </p:spPr>
          </p:cxnSp>
          <p:sp>
            <p:nvSpPr>
              <p:cNvPr id="34" name="Down Arrow 33"/>
              <p:cNvSpPr/>
              <p:nvPr/>
            </p:nvSpPr>
            <p:spPr>
              <a:xfrm rot="12312673">
                <a:off x="1222761" y="2753630"/>
                <a:ext cx="211739" cy="683859"/>
              </a:xfrm>
              <a:prstGeom prst="downArrow">
                <a:avLst/>
              </a:prstGeom>
              <a:solidFill>
                <a:srgbClr val="E0E4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35" name="TextBox 34"/>
              <p:cNvSpPr txBox="1"/>
              <p:nvPr/>
            </p:nvSpPr>
            <p:spPr bwMode="auto">
              <a:xfrm>
                <a:off x="97845" y="3240143"/>
                <a:ext cx="1176559" cy="205278"/>
              </a:xfrm>
              <a:prstGeom prst="rect">
                <a:avLst/>
              </a:prstGeom>
              <a:solidFill>
                <a:srgbClr val="E0E4AE"/>
              </a:solidFill>
              <a:ln w="9525">
                <a:solidFill>
                  <a:srgbClr val="FFE593"/>
                </a:solidFill>
                <a:miter lim="800000"/>
                <a:headEnd/>
                <a:tailEnd/>
              </a:ln>
            </p:spPr>
            <p:txBody>
              <a:bodyPr wrap="square" rtlCol="0">
                <a:spAutoFit/>
              </a:bodyPr>
              <a:lstStyle/>
              <a:p>
                <a:r>
                  <a:rPr lang="es-ES" sz="1200" dirty="0">
                    <a:solidFill>
                      <a:schemeClr val="accent2">
                        <a:lumMod val="75000"/>
                      </a:schemeClr>
                    </a:solidFill>
                    <a:latin typeface="+mn-lt"/>
                  </a:rPr>
                  <a:t>RIB </a:t>
                </a:r>
                <a:r>
                  <a:rPr lang="es-ES" sz="1200" dirty="0" err="1">
                    <a:solidFill>
                      <a:schemeClr val="accent2">
                        <a:lumMod val="75000"/>
                      </a:schemeClr>
                    </a:solidFill>
                    <a:latin typeface="+mn-lt"/>
                  </a:rPr>
                  <a:t>Facility</a:t>
                </a:r>
                <a:endParaRPr lang="es-ES" sz="1200" dirty="0">
                  <a:solidFill>
                    <a:schemeClr val="accent2">
                      <a:lumMod val="75000"/>
                    </a:schemeClr>
                  </a:solidFill>
                  <a:latin typeface="+mn-lt"/>
                </a:endParaRPr>
              </a:p>
            </p:txBody>
          </p:sp>
          <p:sp>
            <p:nvSpPr>
              <p:cNvPr id="36" name="TextBox 35"/>
              <p:cNvSpPr txBox="1"/>
              <p:nvPr/>
            </p:nvSpPr>
            <p:spPr bwMode="auto">
              <a:xfrm>
                <a:off x="4024881" y="2069812"/>
                <a:ext cx="990600" cy="205278"/>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Storage Ring</a:t>
                </a:r>
              </a:p>
            </p:txBody>
          </p:sp>
        </p:grpSp>
      </p:grpSp>
      <p:pic>
        <p:nvPicPr>
          <p:cNvPr id="37" name="Picture 36"/>
          <p:cNvPicPr>
            <a:picLocks noChangeAspect="1"/>
          </p:cNvPicPr>
          <p:nvPr/>
        </p:nvPicPr>
        <p:blipFill>
          <a:blip r:embed="rId6"/>
          <a:stretch>
            <a:fillRect/>
          </a:stretch>
        </p:blipFill>
        <p:spPr>
          <a:xfrm>
            <a:off x="1545107" y="4572187"/>
            <a:ext cx="5143563" cy="2039097"/>
          </a:xfrm>
          <a:prstGeom prst="rect">
            <a:avLst/>
          </a:prstGeom>
        </p:spPr>
      </p:pic>
    </p:spTree>
    <p:extLst>
      <p:ext uri="{BB962C8B-B14F-4D97-AF65-F5344CB8AC3E}">
        <p14:creationId xmlns:p14="http://schemas.microsoft.com/office/powerpoint/2010/main" val="1585333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10" presetClass="entr" presetSubtype="0" fill="hold" nodeType="withEffect">
                                  <p:stCondLst>
                                    <p:cond delay="0"/>
                                  </p:stCondLst>
                                  <p:childTnLst>
                                    <p:set>
                                      <p:cBhvr>
                                        <p:cTn id="9" dur="1" fill="hold">
                                          <p:stCondLst>
                                            <p:cond delay="0"/>
                                          </p:stCondLst>
                                        </p:cTn>
                                        <p:tgtEl>
                                          <p:spTgt spid="37"/>
                                        </p:tgtEl>
                                        <p:attrNameLst>
                                          <p:attrName>style.visibility</p:attrName>
                                        </p:attrNameLst>
                                      </p:cBhvr>
                                      <p:to>
                                        <p:strVal val="visible"/>
                                      </p:to>
                                    </p:set>
                                    <p:animEffect transition="in" filter="fade">
                                      <p:cBhvr>
                                        <p:cTn id="10"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466850" y="39622"/>
            <a:ext cx="8001000"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How far are r-nuclei from direct (n,</a:t>
            </a:r>
            <a:r>
              <a:rPr lang="en-US" sz="3300" dirty="0">
                <a:solidFill>
                  <a:srgbClr val="1A63A0"/>
                </a:solidFill>
                <a:effectLst>
                  <a:outerShdw blurRad="50800" dist="38100" dir="2700000" algn="tl" rotWithShape="0">
                    <a:prstClr val="black">
                      <a:alpha val="40000"/>
                    </a:prstClr>
                  </a:outerShdw>
                </a:effectLst>
                <a:latin typeface="Symbol" panose="05050102010706020507" pitchFamily="18" charset="2"/>
              </a:rPr>
              <a:t> 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8" name="Group 7"/>
          <p:cNvGrpSpPr/>
          <p:nvPr/>
        </p:nvGrpSpPr>
        <p:grpSpPr>
          <a:xfrm>
            <a:off x="6456109" y="709866"/>
            <a:ext cx="3521497" cy="5889962"/>
            <a:chOff x="6491534" y="342369"/>
            <a:chExt cx="4695329" cy="7853282"/>
          </a:xfrm>
        </p:grpSpPr>
        <p:pic>
          <p:nvPicPr>
            <p:cNvPr id="3" name="Picture 2"/>
            <p:cNvPicPr>
              <a:picLocks noChangeAspect="1"/>
            </p:cNvPicPr>
            <p:nvPr/>
          </p:nvPicPr>
          <p:blipFill>
            <a:blip r:embed="rId2"/>
            <a:stretch>
              <a:fillRect/>
            </a:stretch>
          </p:blipFill>
          <p:spPr>
            <a:xfrm>
              <a:off x="7474618" y="6663002"/>
              <a:ext cx="3394816" cy="1532649"/>
            </a:xfrm>
            <a:prstGeom prst="rect">
              <a:avLst/>
            </a:prstGeom>
          </p:spPr>
        </p:pic>
        <p:pic>
          <p:nvPicPr>
            <p:cNvPr id="5" name="Picture 4"/>
            <p:cNvPicPr>
              <a:picLocks noChangeAspect="1"/>
            </p:cNvPicPr>
            <p:nvPr/>
          </p:nvPicPr>
          <p:blipFill>
            <a:blip r:embed="rId3"/>
            <a:stretch>
              <a:fillRect/>
            </a:stretch>
          </p:blipFill>
          <p:spPr>
            <a:xfrm>
              <a:off x="7405527" y="4845705"/>
              <a:ext cx="3463906" cy="1731953"/>
            </a:xfrm>
            <a:prstGeom prst="rect">
              <a:avLst/>
            </a:prstGeom>
          </p:spPr>
        </p:pic>
        <p:pic>
          <p:nvPicPr>
            <p:cNvPr id="6" name="Picture 5"/>
            <p:cNvPicPr>
              <a:picLocks noChangeAspect="1"/>
            </p:cNvPicPr>
            <p:nvPr/>
          </p:nvPicPr>
          <p:blipFill>
            <a:blip r:embed="rId4"/>
            <a:stretch>
              <a:fillRect/>
            </a:stretch>
          </p:blipFill>
          <p:spPr>
            <a:xfrm>
              <a:off x="6491534" y="342369"/>
              <a:ext cx="4695329" cy="2652324"/>
            </a:xfrm>
            <a:prstGeom prst="rect">
              <a:avLst/>
            </a:prstGeom>
          </p:spPr>
        </p:pic>
        <p:pic>
          <p:nvPicPr>
            <p:cNvPr id="123" name="Picture 122"/>
            <p:cNvPicPr>
              <a:picLocks noChangeAspect="1"/>
            </p:cNvPicPr>
            <p:nvPr/>
          </p:nvPicPr>
          <p:blipFill>
            <a:blip r:embed="rId5"/>
            <a:stretch>
              <a:fillRect/>
            </a:stretch>
          </p:blipFill>
          <p:spPr>
            <a:xfrm>
              <a:off x="7287362" y="3062621"/>
              <a:ext cx="3700238" cy="1317804"/>
            </a:xfrm>
            <a:prstGeom prst="rect">
              <a:avLst/>
            </a:prstGeom>
          </p:spPr>
        </p:pic>
      </p:grpSp>
      <p:grpSp>
        <p:nvGrpSpPr>
          <p:cNvPr id="19" name="Group 18"/>
          <p:cNvGrpSpPr/>
          <p:nvPr/>
        </p:nvGrpSpPr>
        <p:grpSpPr>
          <a:xfrm>
            <a:off x="1545106" y="709866"/>
            <a:ext cx="5534996" cy="3049335"/>
            <a:chOff x="97845" y="1324191"/>
            <a:chExt cx="4917636" cy="2259794"/>
          </a:xfrm>
        </p:grpSpPr>
        <p:pic>
          <p:nvPicPr>
            <p:cNvPr id="20" name="Picture 19">
              <a:extLst>
                <a:ext uri="{FF2B5EF4-FFF2-40B4-BE49-F238E27FC236}">
                  <a16:creationId xmlns:a16="http://schemas.microsoft.com/office/drawing/2014/main" id="{E20EBC7C-008F-B22C-C017-20EB77CBC27F}"/>
                </a:ext>
              </a:extLst>
            </p:cNvPr>
            <p:cNvPicPr>
              <a:picLocks noChangeAspect="1"/>
            </p:cNvPicPr>
            <p:nvPr/>
          </p:nvPicPr>
          <p:blipFill>
            <a:blip r:embed="rId6"/>
            <a:stretch>
              <a:fillRect/>
            </a:stretch>
          </p:blipFill>
          <p:spPr>
            <a:xfrm>
              <a:off x="1340828" y="1324191"/>
              <a:ext cx="2925723" cy="2259794"/>
            </a:xfrm>
            <a:prstGeom prst="rect">
              <a:avLst/>
            </a:prstGeom>
          </p:spPr>
        </p:pic>
        <p:grpSp>
          <p:nvGrpSpPr>
            <p:cNvPr id="21" name="Group 20"/>
            <p:cNvGrpSpPr/>
            <p:nvPr/>
          </p:nvGrpSpPr>
          <p:grpSpPr>
            <a:xfrm>
              <a:off x="97845" y="2069812"/>
              <a:ext cx="4917636" cy="1461619"/>
              <a:chOff x="97845" y="2069812"/>
              <a:chExt cx="4917636" cy="1461619"/>
            </a:xfrm>
          </p:grpSpPr>
          <p:sp>
            <p:nvSpPr>
              <p:cNvPr id="22" name="Google Shape;839;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sp>
            <p:nvSpPr>
              <p:cNvPr id="23" name="Google Shape;840;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cxnSp>
            <p:nvCxnSpPr>
              <p:cNvPr id="24" name="Google Shape;841;p49"/>
              <p:cNvCxnSpPr/>
              <p:nvPr/>
            </p:nvCxnSpPr>
            <p:spPr>
              <a:xfrm>
                <a:off x="3220920" y="3515592"/>
                <a:ext cx="1760015" cy="1021"/>
              </a:xfrm>
              <a:prstGeom prst="straightConnector1">
                <a:avLst/>
              </a:prstGeom>
              <a:noFill/>
              <a:ln w="9525" cap="flat" cmpd="sng">
                <a:solidFill>
                  <a:srgbClr val="FFFFFF"/>
                </a:solidFill>
                <a:prstDash val="solid"/>
                <a:round/>
                <a:headEnd type="none" w="sm" len="sm"/>
                <a:tailEnd type="none" w="sm" len="sm"/>
              </a:ln>
            </p:spPr>
          </p:cxnSp>
          <p:cxnSp>
            <p:nvCxnSpPr>
              <p:cNvPr id="25" name="Google Shape;842;p49"/>
              <p:cNvCxnSpPr/>
              <p:nvPr/>
            </p:nvCxnSpPr>
            <p:spPr>
              <a:xfrm>
                <a:off x="3221949" y="3516613"/>
                <a:ext cx="471" cy="779"/>
              </a:xfrm>
              <a:prstGeom prst="straightConnector1">
                <a:avLst/>
              </a:prstGeom>
              <a:noFill/>
              <a:ln w="9525" cap="flat" cmpd="sng">
                <a:solidFill>
                  <a:srgbClr val="FFFFFF"/>
                </a:solidFill>
                <a:prstDash val="solid"/>
                <a:round/>
                <a:headEnd type="none" w="sm" len="sm"/>
                <a:tailEnd type="none" w="sm" len="sm"/>
              </a:ln>
            </p:spPr>
          </p:cxnSp>
          <p:sp>
            <p:nvSpPr>
              <p:cNvPr id="26" name="Down Arrow 25"/>
              <p:cNvSpPr/>
              <p:nvPr/>
            </p:nvSpPr>
            <p:spPr>
              <a:xfrm rot="12312673">
                <a:off x="1222761" y="2753630"/>
                <a:ext cx="211739" cy="683859"/>
              </a:xfrm>
              <a:prstGeom prst="downArrow">
                <a:avLst/>
              </a:prstGeom>
              <a:solidFill>
                <a:srgbClr val="E0E4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27" name="TextBox 26"/>
              <p:cNvSpPr txBox="1"/>
              <p:nvPr/>
            </p:nvSpPr>
            <p:spPr bwMode="auto">
              <a:xfrm>
                <a:off x="97845" y="3240143"/>
                <a:ext cx="1176559" cy="205278"/>
              </a:xfrm>
              <a:prstGeom prst="rect">
                <a:avLst/>
              </a:prstGeom>
              <a:solidFill>
                <a:srgbClr val="E0E4AE"/>
              </a:solidFill>
              <a:ln w="9525">
                <a:solidFill>
                  <a:srgbClr val="FFE593"/>
                </a:solidFill>
                <a:miter lim="800000"/>
                <a:headEnd/>
                <a:tailEnd/>
              </a:ln>
            </p:spPr>
            <p:txBody>
              <a:bodyPr wrap="square" rtlCol="0">
                <a:spAutoFit/>
              </a:bodyPr>
              <a:lstStyle/>
              <a:p>
                <a:r>
                  <a:rPr lang="es-ES" sz="1200" dirty="0">
                    <a:solidFill>
                      <a:schemeClr val="accent2">
                        <a:lumMod val="75000"/>
                      </a:schemeClr>
                    </a:solidFill>
                    <a:latin typeface="+mn-lt"/>
                  </a:rPr>
                  <a:t>RIB </a:t>
                </a:r>
                <a:r>
                  <a:rPr lang="es-ES" sz="1200" dirty="0" err="1">
                    <a:solidFill>
                      <a:schemeClr val="accent2">
                        <a:lumMod val="75000"/>
                      </a:schemeClr>
                    </a:solidFill>
                    <a:latin typeface="+mn-lt"/>
                  </a:rPr>
                  <a:t>Facility</a:t>
                </a:r>
                <a:endParaRPr lang="es-ES" sz="1200" dirty="0">
                  <a:solidFill>
                    <a:schemeClr val="accent2">
                      <a:lumMod val="75000"/>
                    </a:schemeClr>
                  </a:solidFill>
                  <a:latin typeface="+mn-lt"/>
                </a:endParaRPr>
              </a:p>
            </p:txBody>
          </p:sp>
          <p:sp>
            <p:nvSpPr>
              <p:cNvPr id="28" name="TextBox 27"/>
              <p:cNvSpPr txBox="1"/>
              <p:nvPr/>
            </p:nvSpPr>
            <p:spPr bwMode="auto">
              <a:xfrm>
                <a:off x="4024881" y="2069812"/>
                <a:ext cx="990600" cy="205278"/>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Storage Ring</a:t>
                </a:r>
              </a:p>
            </p:txBody>
          </p:sp>
        </p:grpSp>
      </p:grpSp>
      <p:pic>
        <p:nvPicPr>
          <p:cNvPr id="29" name="Picture 28"/>
          <p:cNvPicPr>
            <a:picLocks noChangeAspect="1"/>
          </p:cNvPicPr>
          <p:nvPr/>
        </p:nvPicPr>
        <p:blipFill>
          <a:blip r:embed="rId7"/>
          <a:stretch>
            <a:fillRect/>
          </a:stretch>
        </p:blipFill>
        <p:spPr>
          <a:xfrm>
            <a:off x="1545107" y="4572187"/>
            <a:ext cx="5143563" cy="2039097"/>
          </a:xfrm>
          <a:prstGeom prst="rect">
            <a:avLst/>
          </a:prstGeom>
        </p:spPr>
      </p:pic>
    </p:spTree>
    <p:extLst>
      <p:ext uri="{BB962C8B-B14F-4D97-AF65-F5344CB8AC3E}">
        <p14:creationId xmlns:p14="http://schemas.microsoft.com/office/powerpoint/2010/main" val="231936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AC5E2C-7140-3554-DE36-F82E970E9DD4}"/>
              </a:ext>
            </a:extLst>
          </p:cNvPr>
          <p:cNvSpPr txBox="1"/>
          <p:nvPr/>
        </p:nvSpPr>
        <p:spPr>
          <a:xfrm>
            <a:off x="1474837" y="72008"/>
            <a:ext cx="8001000"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77500" lnSpcReduction="200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How far are r-nuclei from direct (n,</a:t>
            </a:r>
            <a:r>
              <a:rPr lang="en-US" sz="3300" dirty="0">
                <a:solidFill>
                  <a:srgbClr val="1A63A0"/>
                </a:solidFill>
                <a:effectLst>
                  <a:outerShdw blurRad="50800" dist="38100" dir="2700000" algn="tl" rotWithShape="0">
                    <a:prstClr val="black">
                      <a:alpha val="40000"/>
                    </a:prstClr>
                  </a:outerShdw>
                </a:effectLst>
                <a:latin typeface="Symbol" panose="05050102010706020507" pitchFamily="18" charset="2"/>
              </a:rPr>
              <a:t> 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measurements?</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grpSp>
        <p:nvGrpSpPr>
          <p:cNvPr id="20" name="Group 19"/>
          <p:cNvGrpSpPr/>
          <p:nvPr/>
        </p:nvGrpSpPr>
        <p:grpSpPr>
          <a:xfrm>
            <a:off x="1631593" y="4252132"/>
            <a:ext cx="3950058" cy="1772083"/>
            <a:chOff x="191126" y="3921007"/>
            <a:chExt cx="5266744" cy="2362777"/>
          </a:xfrm>
        </p:grpSpPr>
        <p:grpSp>
          <p:nvGrpSpPr>
            <p:cNvPr id="21" name="Group 20"/>
            <p:cNvGrpSpPr/>
            <p:nvPr/>
          </p:nvGrpSpPr>
          <p:grpSpPr>
            <a:xfrm>
              <a:off x="729982" y="3921007"/>
              <a:ext cx="3783860" cy="691493"/>
              <a:chOff x="560151" y="2661062"/>
              <a:chExt cx="3783860" cy="691493"/>
            </a:xfrm>
          </p:grpSpPr>
          <p:pic>
            <p:nvPicPr>
              <p:cNvPr id="25" name="Picture 2" descr="ISOLDE Logos, Layouts and Templates | ISOLD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0151" y="2858412"/>
                <a:ext cx="1837703" cy="451459"/>
              </a:xfrm>
              <a:prstGeom prst="rect">
                <a:avLst/>
              </a:prstGeom>
              <a:noFill/>
              <a:extLst>
                <a:ext uri="{909E8E84-426E-40DD-AFC4-6F175D3DCCD1}">
                  <a14:hiddenFill xmlns:a14="http://schemas.microsoft.com/office/drawing/2010/main">
                    <a:solidFill>
                      <a:srgbClr val="FFFFFF"/>
                    </a:solidFill>
                  </a14:hiddenFill>
                </a:ext>
              </a:extLst>
            </p:spPr>
          </p:pic>
          <p:pic>
            <p:nvPicPr>
              <p:cNvPr id="26" name="Google Shape;849;p49"/>
              <p:cNvPicPr preferRelativeResize="0"/>
              <p:nvPr/>
            </p:nvPicPr>
            <p:blipFill rotWithShape="1">
              <a:blip r:embed="rId3">
                <a:alphaModFix/>
              </a:blip>
              <a:srcRect/>
              <a:stretch/>
            </p:blipFill>
            <p:spPr>
              <a:xfrm>
                <a:off x="3279493" y="2661062"/>
                <a:ext cx="1064518" cy="691493"/>
              </a:xfrm>
              <a:prstGeom prst="rect">
                <a:avLst/>
              </a:prstGeom>
              <a:noFill/>
              <a:ln>
                <a:noFill/>
              </a:ln>
            </p:spPr>
          </p:pic>
          <p:sp>
            <p:nvSpPr>
              <p:cNvPr id="27" name="Plus 26"/>
              <p:cNvSpPr/>
              <p:nvPr/>
            </p:nvSpPr>
            <p:spPr>
              <a:xfrm>
                <a:off x="2542771" y="2773626"/>
                <a:ext cx="533400" cy="557607"/>
              </a:xfrm>
              <a:prstGeom prst="mathPlu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pic>
          <p:nvPicPr>
            <p:cNvPr id="22" name="Picture 2" descr="ISOLDE Logos, Layouts and Templates | ISOLD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126" y="4811980"/>
              <a:ext cx="2593376" cy="147180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4DAE95A0-9004-EE03-8EA2-6F961743B772}"/>
                </a:ext>
              </a:extLst>
            </p:cNvPr>
            <p:cNvPicPr>
              <a:picLocks noChangeAspect="1"/>
            </p:cNvPicPr>
            <p:nvPr/>
          </p:nvPicPr>
          <p:blipFill>
            <a:blip r:embed="rId5"/>
            <a:stretch>
              <a:fillRect/>
            </a:stretch>
          </p:blipFill>
          <p:spPr>
            <a:xfrm>
              <a:off x="3411892" y="4811980"/>
              <a:ext cx="2045978" cy="1471618"/>
            </a:xfrm>
            <a:prstGeom prst="rect">
              <a:avLst/>
            </a:prstGeom>
          </p:spPr>
        </p:pic>
        <p:sp>
          <p:nvSpPr>
            <p:cNvPr id="24" name="Plus 23"/>
            <p:cNvSpPr/>
            <p:nvPr/>
          </p:nvSpPr>
          <p:spPr>
            <a:xfrm>
              <a:off x="2831497" y="5398834"/>
              <a:ext cx="533400" cy="557607"/>
            </a:xfrm>
            <a:prstGeom prst="mathPlu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grpSp>
        <p:nvGrpSpPr>
          <p:cNvPr id="28" name="Group 27"/>
          <p:cNvGrpSpPr/>
          <p:nvPr/>
        </p:nvGrpSpPr>
        <p:grpSpPr>
          <a:xfrm>
            <a:off x="5028760" y="4354841"/>
            <a:ext cx="5691169" cy="2787284"/>
            <a:chOff x="4451374" y="3970354"/>
            <a:chExt cx="7588225" cy="3716378"/>
          </a:xfrm>
        </p:grpSpPr>
        <p:sp>
          <p:nvSpPr>
            <p:cNvPr id="29" name="Plus 28"/>
            <p:cNvSpPr/>
            <p:nvPr/>
          </p:nvSpPr>
          <p:spPr>
            <a:xfrm>
              <a:off x="5676900" y="5387617"/>
              <a:ext cx="533400" cy="557607"/>
            </a:xfrm>
            <a:prstGeom prst="mathPlu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30" name="Plus 29"/>
            <p:cNvSpPr/>
            <p:nvPr/>
          </p:nvSpPr>
          <p:spPr>
            <a:xfrm>
              <a:off x="4451374" y="3970354"/>
              <a:ext cx="533400" cy="557607"/>
            </a:xfrm>
            <a:prstGeom prst="mathPlu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31" name="TextBox 30"/>
            <p:cNvSpPr txBox="1"/>
            <p:nvPr/>
          </p:nvSpPr>
          <p:spPr bwMode="auto">
            <a:xfrm>
              <a:off x="5146410" y="4055337"/>
              <a:ext cx="1594379" cy="492443"/>
            </a:xfrm>
            <a:prstGeom prst="rect">
              <a:avLst/>
            </a:prstGeom>
            <a:noFill/>
            <a:ln w="9525">
              <a:noFill/>
              <a:miter lim="800000"/>
              <a:headEnd/>
              <a:tailEnd/>
            </a:ln>
          </p:spPr>
          <p:txBody>
            <a:bodyPr wrap="square" rtlCol="0">
              <a:spAutoFit/>
            </a:bodyPr>
            <a:lstStyle/>
            <a:p>
              <a:r>
                <a:rPr lang="es-ES" sz="1800" dirty="0">
                  <a:solidFill>
                    <a:srgbClr val="FF0000"/>
                  </a:solidFill>
                  <a:latin typeface="+mn-lt"/>
                </a:rPr>
                <a:t>RING?</a:t>
              </a:r>
            </a:p>
          </p:txBody>
        </p:sp>
        <p:sp>
          <p:nvSpPr>
            <p:cNvPr id="34" name="Rectangle 33"/>
            <p:cNvSpPr/>
            <p:nvPr/>
          </p:nvSpPr>
          <p:spPr>
            <a:xfrm>
              <a:off x="5943599" y="6917291"/>
              <a:ext cx="6096000" cy="769441"/>
            </a:xfrm>
            <a:prstGeom prst="rect">
              <a:avLst/>
            </a:prstGeom>
          </p:spPr>
          <p:txBody>
            <a:bodyPr>
              <a:spAutoFit/>
            </a:bodyPr>
            <a:lstStyle/>
            <a:p>
              <a:r>
                <a:rPr lang="fr-FR" sz="1050" dirty="0">
                  <a:solidFill>
                    <a:schemeClr val="accent2">
                      <a:lumMod val="75000"/>
                    </a:schemeClr>
                  </a:solidFill>
                </a:rPr>
                <a:t>M. </a:t>
              </a:r>
              <a:r>
                <a:rPr lang="fr-FR" sz="1050" dirty="0" err="1">
                  <a:solidFill>
                    <a:schemeClr val="accent2">
                      <a:lumMod val="75000"/>
                    </a:schemeClr>
                  </a:solidFill>
                </a:rPr>
                <a:t>Grieser</a:t>
              </a:r>
              <a:r>
                <a:rPr lang="fr-FR" sz="1050" dirty="0">
                  <a:solidFill>
                    <a:schemeClr val="accent2">
                      <a:lumMod val="75000"/>
                    </a:schemeClr>
                  </a:solidFill>
                </a:rPr>
                <a:t> et al., </a:t>
              </a:r>
              <a:r>
                <a:rPr lang="fr-FR" sz="1050" dirty="0" err="1">
                  <a:solidFill>
                    <a:schemeClr val="accent2">
                      <a:lumMod val="75000"/>
                    </a:schemeClr>
                  </a:solidFill>
                </a:rPr>
                <a:t>Eur</a:t>
              </a:r>
              <a:r>
                <a:rPr lang="fr-FR" sz="1050" dirty="0">
                  <a:solidFill>
                    <a:schemeClr val="accent2">
                      <a:lumMod val="75000"/>
                    </a:schemeClr>
                  </a:solidFill>
                </a:rPr>
                <a:t>. Phys. J </a:t>
              </a:r>
              <a:r>
                <a:rPr lang="fr-FR" sz="1050" dirty="0" err="1">
                  <a:solidFill>
                    <a:schemeClr val="accent2">
                      <a:lumMod val="75000"/>
                    </a:schemeClr>
                  </a:solidFill>
                </a:rPr>
                <a:t>Spec</a:t>
              </a:r>
              <a:r>
                <a:rPr lang="fr-FR" sz="1050" dirty="0">
                  <a:solidFill>
                    <a:schemeClr val="accent2">
                      <a:lumMod val="75000"/>
                    </a:schemeClr>
                  </a:solidFill>
                </a:rPr>
                <a:t>. Top. 207, 1 (2012)</a:t>
              </a:r>
            </a:p>
            <a:p>
              <a:br>
                <a:rPr lang="fr-FR" sz="1050" dirty="0">
                  <a:solidFill>
                    <a:schemeClr val="accent2">
                      <a:lumMod val="75000"/>
                    </a:schemeClr>
                  </a:solidFill>
                </a:rPr>
              </a:br>
              <a:endParaRPr lang="es-ES" sz="1050" dirty="0">
                <a:solidFill>
                  <a:schemeClr val="accent2">
                    <a:lumMod val="75000"/>
                  </a:schemeClr>
                </a:solidFill>
              </a:endParaRPr>
            </a:p>
          </p:txBody>
        </p:sp>
      </p:grpSp>
      <p:grpSp>
        <p:nvGrpSpPr>
          <p:cNvPr id="36" name="Group 35"/>
          <p:cNvGrpSpPr/>
          <p:nvPr/>
        </p:nvGrpSpPr>
        <p:grpSpPr>
          <a:xfrm>
            <a:off x="6957823" y="3642603"/>
            <a:ext cx="3185189" cy="2824736"/>
            <a:chOff x="9362995" y="4244815"/>
            <a:chExt cx="2546621" cy="2194007"/>
          </a:xfrm>
        </p:grpSpPr>
        <p:sp>
          <p:nvSpPr>
            <p:cNvPr id="37" name="TextBox 36"/>
            <p:cNvSpPr txBox="1"/>
            <p:nvPr/>
          </p:nvSpPr>
          <p:spPr bwMode="auto">
            <a:xfrm>
              <a:off x="9362996" y="6223673"/>
              <a:ext cx="2546620" cy="215149"/>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sym typeface="Wingdings" panose="05000000000000000000" pitchFamily="2" charset="2"/>
                </a:rPr>
                <a:t></a:t>
              </a:r>
              <a:r>
                <a:rPr lang="es-ES" sz="1200" dirty="0">
                  <a:solidFill>
                    <a:schemeClr val="accent2">
                      <a:lumMod val="75000"/>
                    </a:schemeClr>
                  </a:solidFill>
                  <a:latin typeface="+mn-lt"/>
                </a:rPr>
                <a:t>ISR Project (2030+?)</a:t>
              </a:r>
            </a:p>
          </p:txBody>
        </p:sp>
        <p:grpSp>
          <p:nvGrpSpPr>
            <p:cNvPr id="38" name="Group 37"/>
            <p:cNvGrpSpPr/>
            <p:nvPr/>
          </p:nvGrpSpPr>
          <p:grpSpPr>
            <a:xfrm>
              <a:off x="9362995" y="4244815"/>
              <a:ext cx="2401211" cy="1982208"/>
              <a:chOff x="9362995" y="4244815"/>
              <a:chExt cx="2401211" cy="1982208"/>
            </a:xfrm>
          </p:grpSpPr>
          <p:pic>
            <p:nvPicPr>
              <p:cNvPr id="39" name="Picture 38"/>
              <p:cNvPicPr>
                <a:picLocks noChangeAspect="1"/>
              </p:cNvPicPr>
              <p:nvPr/>
            </p:nvPicPr>
            <p:blipFill>
              <a:blip r:embed="rId6"/>
              <a:stretch>
                <a:fillRect/>
              </a:stretch>
            </p:blipFill>
            <p:spPr>
              <a:xfrm>
                <a:off x="9362995" y="4244815"/>
                <a:ext cx="2401211" cy="1982208"/>
              </a:xfrm>
              <a:prstGeom prst="rect">
                <a:avLst/>
              </a:prstGeom>
            </p:spPr>
          </p:pic>
          <p:sp>
            <p:nvSpPr>
              <p:cNvPr id="40" name="TextBox 39"/>
              <p:cNvSpPr txBox="1"/>
              <p:nvPr/>
            </p:nvSpPr>
            <p:spPr bwMode="auto">
              <a:xfrm>
                <a:off x="10232215" y="4913927"/>
                <a:ext cx="808182" cy="215149"/>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sym typeface="Wingdings" panose="05000000000000000000" pitchFamily="2" charset="2"/>
                  </a:rPr>
                  <a:t>I</a:t>
                </a:r>
                <a:r>
                  <a:rPr lang="es-ES" sz="1200" dirty="0">
                    <a:solidFill>
                      <a:schemeClr val="accent2">
                        <a:lumMod val="75000"/>
                      </a:schemeClr>
                    </a:solidFill>
                    <a:latin typeface="+mn-lt"/>
                  </a:rPr>
                  <a:t>SR</a:t>
                </a:r>
              </a:p>
            </p:txBody>
          </p:sp>
        </p:grpSp>
      </p:grpSp>
      <p:sp>
        <p:nvSpPr>
          <p:cNvPr id="2" name="TextBox 1"/>
          <p:cNvSpPr txBox="1"/>
          <p:nvPr/>
        </p:nvSpPr>
        <p:spPr bwMode="auto">
          <a:xfrm>
            <a:off x="7001819" y="1215975"/>
            <a:ext cx="3141192" cy="1323439"/>
          </a:xfrm>
          <a:prstGeom prst="rect">
            <a:avLst/>
          </a:prstGeom>
          <a:noFill/>
          <a:ln w="9525">
            <a:solidFill>
              <a:srgbClr val="FF0000"/>
            </a:solidFill>
            <a:miter lim="800000"/>
            <a:headEnd/>
            <a:tailEnd/>
          </a:ln>
        </p:spPr>
        <p:txBody>
          <a:bodyPr wrap="square" rtlCol="0">
            <a:spAutoFit/>
          </a:bodyPr>
          <a:lstStyle/>
          <a:p>
            <a:r>
              <a:rPr lang="es-ES" sz="1600" dirty="0">
                <a:solidFill>
                  <a:srgbClr val="FF0000"/>
                </a:solidFill>
                <a:latin typeface="+mn-lt"/>
                <a:sym typeface="Wingdings" panose="05000000000000000000" pitchFamily="2" charset="2"/>
              </a:rPr>
              <a:t></a:t>
            </a:r>
            <a:r>
              <a:rPr lang="es-ES" sz="1600" dirty="0">
                <a:solidFill>
                  <a:srgbClr val="FF0000"/>
                </a:solidFill>
                <a:latin typeface="+mn-lt"/>
              </a:rPr>
              <a:t> </a:t>
            </a:r>
            <a:r>
              <a:rPr lang="es-ES" sz="1600" dirty="0" err="1">
                <a:solidFill>
                  <a:srgbClr val="FF0000"/>
                </a:solidFill>
                <a:latin typeface="+mn-lt"/>
              </a:rPr>
              <a:t>Other</a:t>
            </a:r>
            <a:r>
              <a:rPr lang="es-ES" sz="1600" dirty="0">
                <a:solidFill>
                  <a:srgbClr val="FF0000"/>
                </a:solidFill>
                <a:latin typeface="+mn-lt"/>
              </a:rPr>
              <a:t> </a:t>
            </a:r>
            <a:r>
              <a:rPr lang="es-ES" sz="1600" dirty="0" err="1">
                <a:solidFill>
                  <a:srgbClr val="FF0000"/>
                </a:solidFill>
                <a:latin typeface="+mn-lt"/>
              </a:rPr>
              <a:t>variations</a:t>
            </a:r>
            <a:r>
              <a:rPr lang="es-ES" sz="1600" dirty="0">
                <a:solidFill>
                  <a:srgbClr val="FF0000"/>
                </a:solidFill>
                <a:latin typeface="+mn-lt"/>
              </a:rPr>
              <a:t>/</a:t>
            </a:r>
            <a:r>
              <a:rPr lang="es-ES" sz="1600" dirty="0" err="1">
                <a:solidFill>
                  <a:srgbClr val="FF0000"/>
                </a:solidFill>
                <a:latin typeface="+mn-lt"/>
              </a:rPr>
              <a:t>alternatives</a:t>
            </a:r>
            <a:r>
              <a:rPr lang="es-ES" sz="1600" dirty="0">
                <a:solidFill>
                  <a:srgbClr val="FF0000"/>
                </a:solidFill>
                <a:latin typeface="+mn-lt"/>
              </a:rPr>
              <a:t> of </a:t>
            </a:r>
            <a:r>
              <a:rPr lang="es-ES" sz="1600" dirty="0" err="1">
                <a:solidFill>
                  <a:srgbClr val="FF0000"/>
                </a:solidFill>
                <a:latin typeface="+mn-lt"/>
              </a:rPr>
              <a:t>this</a:t>
            </a:r>
            <a:r>
              <a:rPr lang="es-ES" sz="1600" dirty="0">
                <a:solidFill>
                  <a:srgbClr val="FF0000"/>
                </a:solidFill>
                <a:latin typeface="+mn-lt"/>
              </a:rPr>
              <a:t> novel </a:t>
            </a:r>
            <a:r>
              <a:rPr lang="es-ES" sz="1600" dirty="0" err="1">
                <a:solidFill>
                  <a:srgbClr val="FF0000"/>
                </a:solidFill>
                <a:latin typeface="+mn-lt"/>
              </a:rPr>
              <a:t>method</a:t>
            </a:r>
            <a:r>
              <a:rPr lang="es-ES" sz="1600" dirty="0">
                <a:solidFill>
                  <a:srgbClr val="FF0000"/>
                </a:solidFill>
                <a:latin typeface="+mn-lt"/>
              </a:rPr>
              <a:t> </a:t>
            </a:r>
            <a:r>
              <a:rPr lang="es-ES" sz="1600" dirty="0" err="1">
                <a:solidFill>
                  <a:srgbClr val="FF0000"/>
                </a:solidFill>
                <a:latin typeface="+mn-lt"/>
              </a:rPr>
              <a:t>being</a:t>
            </a:r>
            <a:r>
              <a:rPr lang="es-ES" sz="1600" dirty="0">
                <a:solidFill>
                  <a:srgbClr val="FF0000"/>
                </a:solidFill>
                <a:latin typeface="+mn-lt"/>
              </a:rPr>
              <a:t> </a:t>
            </a:r>
            <a:r>
              <a:rPr lang="es-ES" sz="1600" dirty="0" err="1">
                <a:solidFill>
                  <a:srgbClr val="FF0000"/>
                </a:solidFill>
                <a:latin typeface="+mn-lt"/>
              </a:rPr>
              <a:t>investigated</a:t>
            </a:r>
            <a:r>
              <a:rPr lang="es-ES" sz="1600" dirty="0">
                <a:solidFill>
                  <a:srgbClr val="FF0000"/>
                </a:solidFill>
                <a:latin typeface="+mn-lt"/>
              </a:rPr>
              <a:t>.</a:t>
            </a:r>
          </a:p>
          <a:p>
            <a:endParaRPr lang="es-ES" sz="1600" dirty="0">
              <a:solidFill>
                <a:srgbClr val="FF0000"/>
              </a:solidFill>
              <a:latin typeface="+mn-lt"/>
            </a:endParaRPr>
          </a:p>
          <a:p>
            <a:r>
              <a:rPr lang="es-ES" sz="1600" dirty="0">
                <a:solidFill>
                  <a:srgbClr val="FF0000"/>
                </a:solidFill>
                <a:latin typeface="+mn-lt"/>
                <a:sym typeface="Wingdings" panose="05000000000000000000" pitchFamily="2" charset="2"/>
              </a:rPr>
              <a:t> </a:t>
            </a:r>
            <a:r>
              <a:rPr lang="es-ES" sz="1600" dirty="0" err="1">
                <a:solidFill>
                  <a:srgbClr val="FF0000"/>
                </a:solidFill>
                <a:latin typeface="+mn-lt"/>
                <a:sym typeface="Wingdings" panose="05000000000000000000" pitchFamily="2" charset="2"/>
              </a:rPr>
              <a:t>Uniqueness</a:t>
            </a:r>
            <a:r>
              <a:rPr lang="es-ES" sz="1600" dirty="0">
                <a:solidFill>
                  <a:srgbClr val="FF0000"/>
                </a:solidFill>
                <a:latin typeface="+mn-lt"/>
                <a:sym typeface="Wingdings" panose="05000000000000000000" pitchFamily="2" charset="2"/>
              </a:rPr>
              <a:t> G</a:t>
            </a:r>
            <a:r>
              <a:rPr lang="es-ES" sz="1600" dirty="0">
                <a:solidFill>
                  <a:srgbClr val="FF0000"/>
                </a:solidFill>
                <a:latin typeface="+mn-lt"/>
              </a:rPr>
              <a:t>SI-CRYRING</a:t>
            </a:r>
          </a:p>
        </p:txBody>
      </p:sp>
      <p:pic>
        <p:nvPicPr>
          <p:cNvPr id="955396" name="Picture 4" descr="https://upload.wikimedia.org/wikipedia/en/thumb/a/ae/CERN_logo.svg/160px-CERN_logo.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71218" y="4249446"/>
            <a:ext cx="489293" cy="489293"/>
          </a:xfrm>
          <a:prstGeom prst="rect">
            <a:avLst/>
          </a:prstGeom>
          <a:noFill/>
          <a:extLst>
            <a:ext uri="{909E8E84-426E-40DD-AFC4-6F175D3DCCD1}">
              <a14:hiddenFill xmlns:a14="http://schemas.microsoft.com/office/drawing/2010/main">
                <a:solidFill>
                  <a:srgbClr val="FFFFFF"/>
                </a:solidFill>
              </a14:hiddenFill>
            </a:ext>
          </a:extLst>
        </p:spPr>
      </p:pic>
      <p:grpSp>
        <p:nvGrpSpPr>
          <p:cNvPr id="33" name="Group 32"/>
          <p:cNvGrpSpPr/>
          <p:nvPr/>
        </p:nvGrpSpPr>
        <p:grpSpPr>
          <a:xfrm>
            <a:off x="1545107" y="709866"/>
            <a:ext cx="4824287" cy="2660146"/>
            <a:chOff x="97845" y="1324191"/>
            <a:chExt cx="4917636" cy="2259794"/>
          </a:xfrm>
        </p:grpSpPr>
        <p:pic>
          <p:nvPicPr>
            <p:cNvPr id="35" name="Picture 34">
              <a:extLst>
                <a:ext uri="{FF2B5EF4-FFF2-40B4-BE49-F238E27FC236}">
                  <a16:creationId xmlns:a16="http://schemas.microsoft.com/office/drawing/2014/main" id="{E20EBC7C-008F-B22C-C017-20EB77CBC27F}"/>
                </a:ext>
              </a:extLst>
            </p:cNvPr>
            <p:cNvPicPr>
              <a:picLocks noChangeAspect="1"/>
            </p:cNvPicPr>
            <p:nvPr/>
          </p:nvPicPr>
          <p:blipFill>
            <a:blip r:embed="rId8"/>
            <a:stretch>
              <a:fillRect/>
            </a:stretch>
          </p:blipFill>
          <p:spPr>
            <a:xfrm>
              <a:off x="1340828" y="1324191"/>
              <a:ext cx="2925723" cy="2259794"/>
            </a:xfrm>
            <a:prstGeom prst="rect">
              <a:avLst/>
            </a:prstGeom>
          </p:spPr>
        </p:pic>
        <p:grpSp>
          <p:nvGrpSpPr>
            <p:cNvPr id="41" name="Group 40"/>
            <p:cNvGrpSpPr/>
            <p:nvPr/>
          </p:nvGrpSpPr>
          <p:grpSpPr>
            <a:xfrm>
              <a:off x="97845" y="2069812"/>
              <a:ext cx="4917636" cy="1461619"/>
              <a:chOff x="97845" y="2069812"/>
              <a:chExt cx="4917636" cy="1461619"/>
            </a:xfrm>
          </p:grpSpPr>
          <p:sp>
            <p:nvSpPr>
              <p:cNvPr id="42" name="Google Shape;839;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sp>
            <p:nvSpPr>
              <p:cNvPr id="43" name="Google Shape;840;p49"/>
              <p:cNvSpPr/>
              <p:nvPr/>
            </p:nvSpPr>
            <p:spPr>
              <a:xfrm>
                <a:off x="3230639" y="3485712"/>
                <a:ext cx="45719" cy="45719"/>
              </a:xfrm>
              <a:prstGeom prst="rect">
                <a:avLst/>
              </a:prstGeom>
              <a:noFill/>
              <a:ln>
                <a:noFill/>
              </a:ln>
            </p:spPr>
            <p:txBody>
              <a:bodyPr spcFirstLastPara="1" wrap="square" lIns="0" tIns="0" rIns="0" bIns="0" anchor="t" anchorCtr="0">
                <a:noAutofit/>
              </a:bodyPr>
              <a:lstStyle/>
              <a:p>
                <a:r>
                  <a:rPr lang="en" sz="100"/>
                  <a:t> </a:t>
                </a:r>
                <a:endParaRPr sz="100"/>
              </a:p>
            </p:txBody>
          </p:sp>
          <p:cxnSp>
            <p:nvCxnSpPr>
              <p:cNvPr id="44" name="Google Shape;841;p49"/>
              <p:cNvCxnSpPr/>
              <p:nvPr/>
            </p:nvCxnSpPr>
            <p:spPr>
              <a:xfrm>
                <a:off x="3220920" y="3515592"/>
                <a:ext cx="1760015" cy="1021"/>
              </a:xfrm>
              <a:prstGeom prst="straightConnector1">
                <a:avLst/>
              </a:prstGeom>
              <a:noFill/>
              <a:ln w="9525" cap="flat" cmpd="sng">
                <a:solidFill>
                  <a:srgbClr val="FFFFFF"/>
                </a:solidFill>
                <a:prstDash val="solid"/>
                <a:round/>
                <a:headEnd type="none" w="sm" len="sm"/>
                <a:tailEnd type="none" w="sm" len="sm"/>
              </a:ln>
            </p:spPr>
          </p:cxnSp>
          <p:cxnSp>
            <p:nvCxnSpPr>
              <p:cNvPr id="45" name="Google Shape;842;p49"/>
              <p:cNvCxnSpPr/>
              <p:nvPr/>
            </p:nvCxnSpPr>
            <p:spPr>
              <a:xfrm>
                <a:off x="3221949" y="3516613"/>
                <a:ext cx="471" cy="779"/>
              </a:xfrm>
              <a:prstGeom prst="straightConnector1">
                <a:avLst/>
              </a:prstGeom>
              <a:noFill/>
              <a:ln w="9525" cap="flat" cmpd="sng">
                <a:solidFill>
                  <a:srgbClr val="FFFFFF"/>
                </a:solidFill>
                <a:prstDash val="solid"/>
                <a:round/>
                <a:headEnd type="none" w="sm" len="sm"/>
                <a:tailEnd type="none" w="sm" len="sm"/>
              </a:ln>
            </p:spPr>
          </p:cxnSp>
          <p:sp>
            <p:nvSpPr>
              <p:cNvPr id="46" name="Down Arrow 45"/>
              <p:cNvSpPr/>
              <p:nvPr/>
            </p:nvSpPr>
            <p:spPr>
              <a:xfrm rot="12312673">
                <a:off x="1222761" y="2753630"/>
                <a:ext cx="211739" cy="683859"/>
              </a:xfrm>
              <a:prstGeom prst="downArrow">
                <a:avLst/>
              </a:prstGeom>
              <a:solidFill>
                <a:srgbClr val="E0E4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47" name="TextBox 46"/>
              <p:cNvSpPr txBox="1"/>
              <p:nvPr/>
            </p:nvSpPr>
            <p:spPr bwMode="auto">
              <a:xfrm>
                <a:off x="97845" y="3240143"/>
                <a:ext cx="1176559" cy="235311"/>
              </a:xfrm>
              <a:prstGeom prst="rect">
                <a:avLst/>
              </a:prstGeom>
              <a:solidFill>
                <a:srgbClr val="E0E4AE"/>
              </a:solidFill>
              <a:ln w="9525">
                <a:solidFill>
                  <a:srgbClr val="FFE593"/>
                </a:solidFill>
                <a:miter lim="800000"/>
                <a:headEnd/>
                <a:tailEnd/>
              </a:ln>
            </p:spPr>
            <p:txBody>
              <a:bodyPr wrap="square" rtlCol="0">
                <a:spAutoFit/>
              </a:bodyPr>
              <a:lstStyle/>
              <a:p>
                <a:r>
                  <a:rPr lang="es-ES" sz="1200" dirty="0">
                    <a:solidFill>
                      <a:schemeClr val="accent2">
                        <a:lumMod val="75000"/>
                      </a:schemeClr>
                    </a:solidFill>
                    <a:latin typeface="+mn-lt"/>
                  </a:rPr>
                  <a:t>RIB </a:t>
                </a:r>
                <a:r>
                  <a:rPr lang="es-ES" sz="1200" dirty="0" err="1">
                    <a:solidFill>
                      <a:schemeClr val="accent2">
                        <a:lumMod val="75000"/>
                      </a:schemeClr>
                    </a:solidFill>
                    <a:latin typeface="+mn-lt"/>
                  </a:rPr>
                  <a:t>Facility</a:t>
                </a:r>
                <a:endParaRPr lang="es-ES" sz="1200" dirty="0">
                  <a:solidFill>
                    <a:schemeClr val="accent2">
                      <a:lumMod val="75000"/>
                    </a:schemeClr>
                  </a:solidFill>
                  <a:latin typeface="+mn-lt"/>
                </a:endParaRPr>
              </a:p>
            </p:txBody>
          </p:sp>
          <p:sp>
            <p:nvSpPr>
              <p:cNvPr id="48" name="TextBox 47"/>
              <p:cNvSpPr txBox="1"/>
              <p:nvPr/>
            </p:nvSpPr>
            <p:spPr bwMode="auto">
              <a:xfrm>
                <a:off x="4024881" y="2069812"/>
                <a:ext cx="990600" cy="392184"/>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Storage Ring</a:t>
                </a:r>
              </a:p>
            </p:txBody>
          </p:sp>
        </p:grpSp>
      </p:grpSp>
    </p:spTree>
    <p:extLst>
      <p:ext uri="{BB962C8B-B14F-4D97-AF65-F5344CB8AC3E}">
        <p14:creationId xmlns:p14="http://schemas.microsoft.com/office/powerpoint/2010/main" val="241997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5539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28"/>
                                        </p:tgtEl>
                                        <p:attrNameLst>
                                          <p:attrName>style.visibility</p:attrName>
                                        </p:attrNameLst>
                                      </p:cBhvr>
                                      <p:to>
                                        <p:strVal val="visible"/>
                                      </p:to>
                                    </p:set>
                                    <p:animEffect transition="in" filter="randombar(horizontal)">
                                      <p:cBhvr>
                                        <p:cTn id="13" dur="500"/>
                                        <p:tgtEl>
                                          <p:spTgt spid="28"/>
                                        </p:tgtEl>
                                      </p:cBhvr>
                                    </p:animEffect>
                                  </p:childTnLst>
                                </p:cTn>
                              </p:par>
                              <p:par>
                                <p:cTn id="14" presetID="1" presetClass="entr" presetSubtype="0" fill="hold" nodeType="withEffect">
                                  <p:stCondLst>
                                    <p:cond delay="0"/>
                                  </p:stCondLst>
                                  <p:childTnLst>
                                    <p:set>
                                      <p:cBhvr>
                                        <p:cTn id="15" dur="1" fill="hold">
                                          <p:stCondLst>
                                            <p:cond delay="0"/>
                                          </p:stCondLst>
                                        </p:cTn>
                                        <p:tgtEl>
                                          <p:spTgt spid="3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97" name="Google Shape;97;p1" descr="Image result for CSIC logo"/>
          <p:cNvPicPr preferRelativeResize="0"/>
          <p:nvPr/>
        </p:nvPicPr>
        <p:blipFill rotWithShape="1">
          <a:blip r:embed="rId3">
            <a:alphaModFix/>
          </a:blip>
          <a:srcRect/>
          <a:stretch/>
        </p:blipFill>
        <p:spPr>
          <a:xfrm>
            <a:off x="1614237" y="6003643"/>
            <a:ext cx="560077" cy="777564"/>
          </a:xfrm>
          <a:prstGeom prst="rect">
            <a:avLst/>
          </a:prstGeom>
          <a:noFill/>
          <a:ln>
            <a:noFill/>
          </a:ln>
        </p:spPr>
      </p:pic>
      <p:pic>
        <p:nvPicPr>
          <p:cNvPr id="98" name="Google Shape;98;p1"/>
          <p:cNvPicPr preferRelativeResize="0"/>
          <p:nvPr/>
        </p:nvPicPr>
        <p:blipFill rotWithShape="1">
          <a:blip r:embed="rId4">
            <a:alphaModFix/>
          </a:blip>
          <a:srcRect/>
          <a:stretch/>
        </p:blipFill>
        <p:spPr>
          <a:xfrm>
            <a:off x="2328759" y="6003644"/>
            <a:ext cx="566896" cy="749185"/>
          </a:xfrm>
          <a:prstGeom prst="rect">
            <a:avLst/>
          </a:prstGeom>
          <a:noFill/>
          <a:ln>
            <a:noFill/>
          </a:ln>
        </p:spPr>
      </p:pic>
      <p:pic>
        <p:nvPicPr>
          <p:cNvPr id="11" name="Google Shape;185;p33"/>
          <p:cNvPicPr preferRelativeResize="0"/>
          <p:nvPr/>
        </p:nvPicPr>
        <p:blipFill rotWithShape="1">
          <a:blip r:embed="rId5">
            <a:alphaModFix/>
          </a:blip>
          <a:srcRect l="5644" t="15350" r="10101" b="12851"/>
          <a:stretch/>
        </p:blipFill>
        <p:spPr>
          <a:xfrm>
            <a:off x="9369779" y="6130178"/>
            <a:ext cx="1086377" cy="622650"/>
          </a:xfrm>
          <a:prstGeom prst="rect">
            <a:avLst/>
          </a:prstGeom>
          <a:noFill/>
          <a:ln>
            <a:noFill/>
          </a:ln>
        </p:spPr>
      </p:pic>
      <p:sp>
        <p:nvSpPr>
          <p:cNvPr id="9" name="TextBox 8">
            <a:extLst>
              <a:ext uri="{FF2B5EF4-FFF2-40B4-BE49-F238E27FC236}">
                <a16:creationId xmlns:a16="http://schemas.microsoft.com/office/drawing/2014/main" id="{92AC5E2C-7140-3554-DE36-F82E970E9DD4}"/>
              </a:ext>
            </a:extLst>
          </p:cNvPr>
          <p:cNvSpPr txBox="1"/>
          <p:nvPr/>
        </p:nvSpPr>
        <p:spPr>
          <a:xfrm>
            <a:off x="1524001" y="81682"/>
            <a:ext cx="8932155"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r>
              <a:rPr lang="en-US" sz="4000" dirty="0">
                <a:solidFill>
                  <a:srgbClr val="4D799D"/>
                </a:solidFill>
                <a:effectLst>
                  <a:outerShdw blurRad="50800" dist="38100" dir="2700000" algn="tl" rotWithShape="0">
                    <a:prstClr val="black">
                      <a:alpha val="40000"/>
                    </a:prstClr>
                  </a:outerShdw>
                </a:effectLst>
                <a:latin typeface="Roboto" panose="02000000000000000000" pitchFamily="2" charset="0"/>
              </a:rPr>
              <a:t>Outline</a:t>
            </a:r>
          </a:p>
          <a:p>
            <a:pPr marL="285750" indent="-285750">
              <a:lnSpc>
                <a:spcPct val="200000"/>
              </a:lnSpc>
              <a:buFont typeface="Arial" panose="020B0604020202020204" pitchFamily="34" charset="0"/>
              <a:buChar char="•"/>
            </a:pPr>
            <a:r>
              <a:rPr lang="es-ES" sz="2000" dirty="0">
                <a:solidFill>
                  <a:schemeClr val="bg1">
                    <a:lumMod val="75000"/>
                  </a:schemeClr>
                </a:solidFill>
                <a:latin typeface="Arial" panose="020B0604020202020204" pitchFamily="34" charset="0"/>
                <a:cs typeface="Arial" panose="020B0604020202020204" pitchFamily="34" charset="0"/>
              </a:rPr>
              <a:t>Heavy </a:t>
            </a:r>
            <a:r>
              <a:rPr lang="es-ES" sz="2000" dirty="0" err="1">
                <a:solidFill>
                  <a:schemeClr val="bg1">
                    <a:lumMod val="75000"/>
                  </a:schemeClr>
                </a:solidFill>
                <a:latin typeface="Arial" panose="020B0604020202020204" pitchFamily="34" charset="0"/>
                <a:cs typeface="Arial" panose="020B0604020202020204" pitchFamily="34" charset="0"/>
              </a:rPr>
              <a:t>elements</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nucleosynthesis</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How</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stars</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make</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gold</a:t>
            </a:r>
            <a:r>
              <a:rPr lang="es-ES" sz="2000" dirty="0">
                <a:solidFill>
                  <a:schemeClr val="bg1">
                    <a:lumMod val="75000"/>
                  </a:schemeClr>
                </a:solidFill>
                <a:latin typeface="Arial" panose="020B0604020202020204" pitchFamily="34" charset="0"/>
                <a:cs typeface="Arial" panose="020B0604020202020204" pitchFamily="34" charset="0"/>
              </a:rPr>
              <a:t> (r-</a:t>
            </a:r>
            <a:r>
              <a:rPr lang="es-ES" sz="2000" dirty="0" err="1">
                <a:solidFill>
                  <a:schemeClr val="bg1">
                    <a:lumMod val="75000"/>
                  </a:schemeClr>
                </a:solidFill>
                <a:latin typeface="Arial" panose="020B0604020202020204" pitchFamily="34" charset="0"/>
                <a:cs typeface="Arial" panose="020B0604020202020204" pitchFamily="34" charset="0"/>
              </a:rPr>
              <a:t>process</a:t>
            </a:r>
            <a:r>
              <a:rPr lang="es-ES" sz="2000" dirty="0">
                <a:solidFill>
                  <a:schemeClr val="bg1">
                    <a:lumMod val="75000"/>
                  </a:schemeClr>
                </a:solidFill>
                <a:latin typeface="Arial" panose="020B0604020202020204" pitchFamily="34" charset="0"/>
                <a:cs typeface="Arial" panose="020B0604020202020204" pitchFamily="34" charset="0"/>
              </a:rPr>
              <a:t>) and lead (s-</a:t>
            </a:r>
            <a:r>
              <a:rPr lang="es-ES" sz="2000" dirty="0" err="1">
                <a:solidFill>
                  <a:schemeClr val="bg1">
                    <a:lumMod val="75000"/>
                  </a:schemeClr>
                </a:solidFill>
                <a:latin typeface="Arial" panose="020B0604020202020204" pitchFamily="34" charset="0"/>
                <a:cs typeface="Arial" panose="020B0604020202020204" pitchFamily="34" charset="0"/>
              </a:rPr>
              <a:t>process</a:t>
            </a:r>
            <a:r>
              <a:rPr lang="es-ES" sz="2000" dirty="0">
                <a:solidFill>
                  <a:schemeClr val="bg1">
                    <a:lumMod val="75000"/>
                  </a:schemeClr>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err="1">
                <a:solidFill>
                  <a:schemeClr val="bg1">
                    <a:lumMod val="75000"/>
                  </a:schemeClr>
                </a:solidFill>
                <a:latin typeface="Arial" panose="020B0604020202020204" pitchFamily="34" charset="0"/>
                <a:cs typeface="Arial" panose="020B0604020202020204" pitchFamily="34" charset="0"/>
              </a:rPr>
              <a:t>Neutron</a:t>
            </a:r>
            <a:r>
              <a:rPr lang="es-ES" sz="2000" dirty="0">
                <a:solidFill>
                  <a:schemeClr val="bg1">
                    <a:lumMod val="75000"/>
                  </a:schemeClr>
                </a:solidFill>
                <a:latin typeface="Arial" panose="020B0604020202020204" pitchFamily="34" charset="0"/>
                <a:cs typeface="Arial" panose="020B0604020202020204" pitchFamily="34" charset="0"/>
              </a:rPr>
              <a:t>-capture </a:t>
            </a:r>
            <a:r>
              <a:rPr lang="es-ES" sz="2000" dirty="0" err="1">
                <a:solidFill>
                  <a:schemeClr val="bg1">
                    <a:lumMod val="75000"/>
                  </a:schemeClr>
                </a:solidFill>
                <a:latin typeface="Arial" panose="020B0604020202020204" pitchFamily="34" charset="0"/>
                <a:cs typeface="Arial" panose="020B0604020202020204" pitchFamily="34" charset="0"/>
              </a:rPr>
              <a:t>experiments</a:t>
            </a:r>
            <a:r>
              <a:rPr lang="es-ES" sz="2000" dirty="0">
                <a:solidFill>
                  <a:schemeClr val="bg1">
                    <a:lumMod val="75000"/>
                  </a:schemeClr>
                </a:solidFill>
                <a:latin typeface="Arial" panose="020B0604020202020204" pitchFamily="34" charset="0"/>
                <a:cs typeface="Arial" panose="020B0604020202020204" pitchFamily="34" charset="0"/>
              </a:rPr>
              <a:t> at CERN </a:t>
            </a:r>
            <a:r>
              <a:rPr lang="es-ES" sz="2000" dirty="0" err="1">
                <a:solidFill>
                  <a:schemeClr val="bg1">
                    <a:lumMod val="75000"/>
                  </a:schemeClr>
                </a:solidFill>
                <a:latin typeface="Arial" panose="020B0604020202020204" pitchFamily="34" charset="0"/>
                <a:cs typeface="Arial" panose="020B0604020202020204" pitchFamily="34" charset="0"/>
              </a:rPr>
              <a:t>n_TOF</a:t>
            </a:r>
            <a:r>
              <a:rPr lang="es-ES" sz="2000" dirty="0">
                <a:solidFill>
                  <a:schemeClr val="bg1">
                    <a:lumMod val="75000"/>
                  </a:schemeClr>
                </a:solidFill>
                <a:latin typeface="Arial" panose="020B0604020202020204" pitchFamily="34" charset="0"/>
                <a:cs typeface="Arial" panose="020B0604020202020204" pitchFamily="34" charset="0"/>
              </a:rPr>
              <a:t>: AGB </a:t>
            </a:r>
            <a:r>
              <a:rPr lang="es-ES" sz="2000" dirty="0" err="1">
                <a:solidFill>
                  <a:schemeClr val="bg1">
                    <a:lumMod val="75000"/>
                  </a:schemeClr>
                </a:solidFill>
                <a:latin typeface="Arial" panose="020B0604020202020204" pitchFamily="34" charset="0"/>
                <a:cs typeface="Arial" panose="020B0604020202020204" pitchFamily="34" charset="0"/>
              </a:rPr>
              <a:t>stars</a:t>
            </a:r>
            <a:r>
              <a:rPr lang="es-ES" sz="2000" dirty="0">
                <a:solidFill>
                  <a:schemeClr val="bg1">
                    <a:lumMod val="75000"/>
                  </a:schemeClr>
                </a:solidFill>
                <a:latin typeface="Arial" panose="020B0604020202020204" pitchFamily="34" charset="0"/>
                <a:cs typeface="Arial" panose="020B0604020202020204" pitchFamily="34" charset="0"/>
              </a:rPr>
              <a:t> in </a:t>
            </a:r>
            <a:r>
              <a:rPr lang="es-ES" sz="2000" dirty="0" err="1">
                <a:solidFill>
                  <a:schemeClr val="bg1">
                    <a:lumMod val="75000"/>
                  </a:schemeClr>
                </a:solidFill>
                <a:latin typeface="Arial" panose="020B0604020202020204" pitchFamily="34" charset="0"/>
                <a:cs typeface="Arial" panose="020B0604020202020204" pitchFamily="34" charset="0"/>
              </a:rPr>
              <a:t>the</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lab</a:t>
            </a:r>
            <a:r>
              <a:rPr lang="es-ES" sz="2000" dirty="0">
                <a:solidFill>
                  <a:schemeClr val="bg1">
                    <a:lumMod val="75000"/>
                  </a:schemeClr>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a:solidFill>
                  <a:schemeClr val="bg1">
                    <a:lumMod val="75000"/>
                  </a:schemeClr>
                </a:solidFill>
                <a:latin typeface="Arial" panose="020B0604020202020204" pitchFamily="34" charset="0"/>
                <a:cs typeface="Arial" panose="020B0604020202020204" pitchFamily="34" charset="0"/>
              </a:rPr>
              <a:t>Gamma-</a:t>
            </a:r>
            <a:r>
              <a:rPr lang="es-ES" sz="2000" dirty="0" err="1">
                <a:solidFill>
                  <a:schemeClr val="bg1">
                    <a:lumMod val="75000"/>
                  </a:schemeClr>
                </a:solidFill>
                <a:latin typeface="Arial" panose="020B0604020202020204" pitchFamily="34" charset="0"/>
                <a:cs typeface="Arial" panose="020B0604020202020204" pitchFamily="34" charset="0"/>
              </a:rPr>
              <a:t>ray</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imaging</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Enhancing</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the</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sensitivity</a:t>
            </a:r>
            <a:r>
              <a:rPr lang="es-ES" sz="2000" dirty="0">
                <a:solidFill>
                  <a:schemeClr val="bg1">
                    <a:lumMod val="75000"/>
                  </a:schemeClr>
                </a:solidFill>
                <a:latin typeface="Arial" panose="020B0604020202020204" pitchFamily="34" charset="0"/>
                <a:cs typeface="Arial" panose="020B0604020202020204" pitchFamily="34" charset="0"/>
              </a:rPr>
              <a:t> in </a:t>
            </a:r>
            <a:r>
              <a:rPr lang="es-ES" sz="2000" dirty="0" err="1">
                <a:solidFill>
                  <a:schemeClr val="bg1">
                    <a:lumMod val="75000"/>
                  </a:schemeClr>
                </a:solidFill>
                <a:latin typeface="Arial" panose="020B0604020202020204" pitchFamily="34" charset="0"/>
                <a:cs typeface="Arial" panose="020B0604020202020204" pitchFamily="34" charset="0"/>
              </a:rPr>
              <a:t>neutron</a:t>
            </a:r>
            <a:r>
              <a:rPr lang="es-ES" sz="2000" dirty="0">
                <a:solidFill>
                  <a:schemeClr val="bg1">
                    <a:lumMod val="75000"/>
                  </a:schemeClr>
                </a:solidFill>
                <a:latin typeface="Arial" panose="020B0604020202020204" pitchFamily="34" charset="0"/>
                <a:cs typeface="Arial" panose="020B0604020202020204" pitchFamily="34" charset="0"/>
              </a:rPr>
              <a:t> capture TOF </a:t>
            </a:r>
            <a:r>
              <a:rPr lang="es-ES" sz="2000" dirty="0" err="1">
                <a:solidFill>
                  <a:schemeClr val="bg1">
                    <a:lumMod val="75000"/>
                  </a:schemeClr>
                </a:solidFill>
                <a:latin typeface="Arial" panose="020B0604020202020204" pitchFamily="34" charset="0"/>
                <a:cs typeface="Arial" panose="020B0604020202020204" pitchFamily="34" charset="0"/>
              </a:rPr>
              <a:t>experiments</a:t>
            </a:r>
            <a:endParaRPr lang="es-ES" sz="2000" dirty="0">
              <a:solidFill>
                <a:schemeClr val="bg1">
                  <a:lumMod val="75000"/>
                </a:schemeClr>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chemeClr val="bg1">
                    <a:lumMod val="75000"/>
                  </a:schemeClr>
                </a:solidFill>
                <a:latin typeface="Arial" panose="020B0604020202020204" pitchFamily="34" charset="0"/>
                <a:cs typeface="Arial" panose="020B0604020202020204" pitchFamily="34" charset="0"/>
              </a:rPr>
              <a:t>Breaking</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the</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limits</a:t>
            </a:r>
            <a:r>
              <a:rPr lang="es-ES" sz="2000" dirty="0">
                <a:solidFill>
                  <a:schemeClr val="bg1">
                    <a:lumMod val="75000"/>
                  </a:schemeClr>
                </a:solidFill>
                <a:latin typeface="Arial" panose="020B0604020202020204" pitchFamily="34" charset="0"/>
                <a:cs typeface="Arial" panose="020B0604020202020204" pitchFamily="34" charset="0"/>
              </a:rPr>
              <a:t>: r-</a:t>
            </a:r>
            <a:r>
              <a:rPr lang="es-ES" sz="2000" dirty="0" err="1">
                <a:solidFill>
                  <a:schemeClr val="bg1">
                    <a:lumMod val="75000"/>
                  </a:schemeClr>
                </a:solidFill>
                <a:latin typeface="Arial" panose="020B0604020202020204" pitchFamily="34" charset="0"/>
                <a:cs typeface="Arial" panose="020B0604020202020204" pitchFamily="34" charset="0"/>
              </a:rPr>
              <a:t>process</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neutron</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reactions</a:t>
            </a:r>
            <a:r>
              <a:rPr lang="es-ES" sz="2000" dirty="0">
                <a:solidFill>
                  <a:schemeClr val="bg1">
                    <a:lumMod val="75000"/>
                  </a:schemeClr>
                </a:solidFill>
                <a:latin typeface="Arial" panose="020B0604020202020204" pitchFamily="34" charset="0"/>
                <a:cs typeface="Arial" panose="020B0604020202020204" pitchFamily="34" charset="0"/>
              </a:rPr>
              <a:t> in </a:t>
            </a:r>
            <a:r>
              <a:rPr lang="es-ES" sz="2000" dirty="0" err="1">
                <a:solidFill>
                  <a:schemeClr val="bg1">
                    <a:lumMod val="75000"/>
                  </a:schemeClr>
                </a:solidFill>
                <a:latin typeface="Arial" panose="020B0604020202020204" pitchFamily="34" charset="0"/>
                <a:cs typeface="Arial" panose="020B0604020202020204" pitchFamily="34" charset="0"/>
              </a:rPr>
              <a:t>the</a:t>
            </a:r>
            <a:r>
              <a:rPr lang="es-ES" sz="2000" dirty="0">
                <a:solidFill>
                  <a:schemeClr val="bg1">
                    <a:lumMod val="75000"/>
                  </a:schemeClr>
                </a:solidFill>
                <a:latin typeface="Arial" panose="020B0604020202020204" pitchFamily="34" charset="0"/>
                <a:cs typeface="Arial" panose="020B0604020202020204" pitchFamily="34" charset="0"/>
              </a:rPr>
              <a:t> </a:t>
            </a:r>
            <a:r>
              <a:rPr lang="es-ES" sz="2000" dirty="0" err="1">
                <a:solidFill>
                  <a:schemeClr val="bg1">
                    <a:lumMod val="75000"/>
                  </a:schemeClr>
                </a:solidFill>
                <a:latin typeface="Arial" panose="020B0604020202020204" pitchFamily="34" charset="0"/>
                <a:cs typeface="Arial" panose="020B0604020202020204" pitchFamily="34" charset="0"/>
              </a:rPr>
              <a:t>lab</a:t>
            </a:r>
            <a:r>
              <a:rPr lang="es-ES" sz="2000" dirty="0">
                <a:solidFill>
                  <a:schemeClr val="bg1">
                    <a:lumMod val="75000"/>
                  </a:schemeClr>
                </a:solidFill>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From</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stars</a:t>
            </a:r>
            <a:r>
              <a:rPr lang="es-ES" sz="2000" dirty="0">
                <a:solidFill>
                  <a:srgbClr val="4D799D"/>
                </a:solidFill>
                <a:latin typeface="Arial" panose="020B0604020202020204" pitchFamily="34" charset="0"/>
                <a:cs typeface="Arial" panose="020B0604020202020204" pitchFamily="34" charset="0"/>
              </a:rPr>
              <a:t> to </a:t>
            </a:r>
            <a:r>
              <a:rPr lang="es-ES" sz="2000" dirty="0" err="1">
                <a:solidFill>
                  <a:srgbClr val="4D799D"/>
                </a:solidFill>
                <a:latin typeface="Arial" panose="020B0604020202020204" pitchFamily="34" charset="0"/>
                <a:cs typeface="Arial" panose="020B0604020202020204" pitchFamily="34" charset="0"/>
              </a:rPr>
              <a:t>tumors</a:t>
            </a:r>
            <a:r>
              <a:rPr lang="es-ES" sz="2000" dirty="0">
                <a:solidFill>
                  <a:srgbClr val="4D799D"/>
                </a:solidFill>
                <a:latin typeface="Arial" panose="020B0604020202020204" pitchFamily="34" charset="0"/>
                <a:cs typeface="Arial" panose="020B0604020202020204" pitchFamily="34" charset="0"/>
              </a:rPr>
              <a:t>: ion-</a:t>
            </a:r>
            <a:r>
              <a:rPr lang="es-ES" sz="2000" dirty="0" err="1">
                <a:solidFill>
                  <a:srgbClr val="4D799D"/>
                </a:solidFill>
                <a:latin typeface="Arial" panose="020B0604020202020204" pitchFamily="34" charset="0"/>
                <a:cs typeface="Arial" panose="020B0604020202020204" pitchFamily="34" charset="0"/>
              </a:rPr>
              <a:t>range</a:t>
            </a:r>
            <a:r>
              <a:rPr lang="es-ES" sz="2000" dirty="0">
                <a:solidFill>
                  <a:srgbClr val="4D799D"/>
                </a:solidFill>
                <a:latin typeface="Arial" panose="020B0604020202020204" pitchFamily="34" charset="0"/>
                <a:cs typeface="Arial" panose="020B0604020202020204" pitchFamily="34" charset="0"/>
              </a:rPr>
              <a:t> &amp; </a:t>
            </a:r>
            <a:r>
              <a:rPr lang="es-ES" sz="2000" dirty="0" err="1">
                <a:solidFill>
                  <a:srgbClr val="4D799D"/>
                </a:solidFill>
                <a:latin typeface="Arial" panose="020B0604020202020204" pitchFamily="34" charset="0"/>
                <a:cs typeface="Arial" panose="020B0604020202020204" pitchFamily="34" charset="0"/>
              </a:rPr>
              <a:t>dose</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monitoring</a:t>
            </a:r>
            <a:r>
              <a:rPr lang="es-ES" sz="2000" dirty="0">
                <a:solidFill>
                  <a:srgbClr val="4D799D"/>
                </a:solidFill>
                <a:latin typeface="Arial" panose="020B0604020202020204" pitchFamily="34" charset="0"/>
                <a:cs typeface="Arial" panose="020B0604020202020204" pitchFamily="34" charset="0"/>
              </a:rPr>
              <a:t> in </a:t>
            </a:r>
            <a:r>
              <a:rPr lang="es-ES" sz="2000" dirty="0" err="1">
                <a:solidFill>
                  <a:srgbClr val="4D799D"/>
                </a:solidFill>
                <a:latin typeface="Arial" panose="020B0604020202020204" pitchFamily="34" charset="0"/>
                <a:cs typeface="Arial" panose="020B0604020202020204" pitchFamily="34" charset="0"/>
              </a:rPr>
              <a:t>hadron</a:t>
            </a:r>
            <a:r>
              <a:rPr lang="es-ES" sz="2000" dirty="0">
                <a:solidFill>
                  <a:srgbClr val="4D799D"/>
                </a:solidFill>
                <a:latin typeface="Arial" panose="020B0604020202020204" pitchFamily="34" charset="0"/>
                <a:cs typeface="Arial" panose="020B0604020202020204" pitchFamily="34" charset="0"/>
              </a:rPr>
              <a:t> </a:t>
            </a:r>
            <a:r>
              <a:rPr lang="es-ES" sz="2000" dirty="0" err="1">
                <a:solidFill>
                  <a:srgbClr val="4D799D"/>
                </a:solidFill>
                <a:latin typeface="Arial" panose="020B0604020202020204" pitchFamily="34" charset="0"/>
                <a:cs typeface="Arial" panose="020B0604020202020204" pitchFamily="34" charset="0"/>
              </a:rPr>
              <a:t>therapy</a:t>
            </a:r>
            <a:endParaRPr lang="es-ES" sz="2000" dirty="0">
              <a:solidFill>
                <a:srgbClr val="4D799D"/>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s-ES" sz="2000" dirty="0" err="1">
                <a:solidFill>
                  <a:srgbClr val="4D799D"/>
                </a:solidFill>
                <a:latin typeface="Arial" panose="020B0604020202020204" pitchFamily="34" charset="0"/>
                <a:cs typeface="Arial" panose="020B0604020202020204" pitchFamily="34" charset="0"/>
              </a:rPr>
              <a:t>Summary</a:t>
            </a:r>
            <a:r>
              <a:rPr lang="es-ES" sz="2000" dirty="0">
                <a:solidFill>
                  <a:srgbClr val="4D799D"/>
                </a:solidFill>
                <a:latin typeface="Arial" panose="020B0604020202020204" pitchFamily="34" charset="0"/>
                <a:cs typeface="Arial" panose="020B0604020202020204" pitchFamily="34" charset="0"/>
              </a:rPr>
              <a:t> &amp; Outlook</a:t>
            </a:r>
          </a:p>
          <a:p>
            <a:endParaRPr lang="en-GB" sz="40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35204728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3" name="TextBox 2"/>
          <p:cNvSpPr txBox="1"/>
          <p:nvPr/>
        </p:nvSpPr>
        <p:spPr>
          <a:xfrm>
            <a:off x="1524000" y="567830"/>
            <a:ext cx="9144000" cy="558614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s-ES" dirty="0" err="1">
                <a:solidFill>
                  <a:schemeClr val="accent6"/>
                </a:solidFill>
              </a:rPr>
              <a:t>Stellar</a:t>
            </a:r>
            <a:r>
              <a:rPr lang="es-ES" dirty="0">
                <a:solidFill>
                  <a:schemeClr val="accent6"/>
                </a:solidFill>
              </a:rPr>
              <a:t> </a:t>
            </a:r>
            <a:r>
              <a:rPr lang="es-ES" dirty="0" err="1">
                <a:solidFill>
                  <a:schemeClr val="accent6"/>
                </a:solidFill>
              </a:rPr>
              <a:t>models</a:t>
            </a:r>
            <a:r>
              <a:rPr lang="es-ES" dirty="0">
                <a:solidFill>
                  <a:schemeClr val="accent6"/>
                </a:solidFill>
              </a:rPr>
              <a:t>, </a:t>
            </a:r>
            <a:r>
              <a:rPr lang="es-ES" dirty="0" err="1">
                <a:solidFill>
                  <a:schemeClr val="accent6"/>
                </a:solidFill>
              </a:rPr>
              <a:t>neutron</a:t>
            </a:r>
            <a:r>
              <a:rPr lang="es-ES" dirty="0">
                <a:solidFill>
                  <a:schemeClr val="accent6"/>
                </a:solidFill>
              </a:rPr>
              <a:t>-capture </a:t>
            </a:r>
            <a:r>
              <a:rPr lang="es-ES" dirty="0" err="1">
                <a:solidFill>
                  <a:schemeClr val="accent6"/>
                </a:solidFill>
              </a:rPr>
              <a:t>cross</a:t>
            </a:r>
            <a:r>
              <a:rPr lang="es-ES" dirty="0">
                <a:solidFill>
                  <a:schemeClr val="accent6"/>
                </a:solidFill>
              </a:rPr>
              <a:t> </a:t>
            </a:r>
            <a:r>
              <a:rPr lang="es-ES" dirty="0" err="1">
                <a:solidFill>
                  <a:schemeClr val="accent6"/>
                </a:solidFill>
              </a:rPr>
              <a:t>sections</a:t>
            </a:r>
            <a:r>
              <a:rPr lang="es-ES" dirty="0">
                <a:solidFill>
                  <a:schemeClr val="accent6"/>
                </a:solidFill>
              </a:rPr>
              <a:t> and </a:t>
            </a:r>
            <a:r>
              <a:rPr lang="es-ES" dirty="0" err="1">
                <a:solidFill>
                  <a:schemeClr val="accent6"/>
                </a:solidFill>
              </a:rPr>
              <a:t>photospheric</a:t>
            </a:r>
            <a:r>
              <a:rPr lang="es-ES" dirty="0">
                <a:solidFill>
                  <a:schemeClr val="accent6"/>
                </a:solidFill>
              </a:rPr>
              <a:t> </a:t>
            </a:r>
            <a:r>
              <a:rPr lang="es-ES" dirty="0" err="1">
                <a:solidFill>
                  <a:schemeClr val="accent6"/>
                </a:solidFill>
              </a:rPr>
              <a:t>observations</a:t>
            </a:r>
            <a:r>
              <a:rPr lang="es-ES" dirty="0">
                <a:solidFill>
                  <a:schemeClr val="accent6"/>
                </a:solidFill>
              </a:rPr>
              <a:t> + </a:t>
            </a:r>
            <a:r>
              <a:rPr lang="es-ES" dirty="0" err="1">
                <a:solidFill>
                  <a:schemeClr val="accent6"/>
                </a:solidFill>
              </a:rPr>
              <a:t>meteorites</a:t>
            </a:r>
            <a:r>
              <a:rPr lang="es-ES" dirty="0">
                <a:solidFill>
                  <a:schemeClr val="accent6"/>
                </a:solidFill>
              </a:rPr>
              <a:t> </a:t>
            </a:r>
            <a:r>
              <a:rPr lang="es-ES" dirty="0" err="1">
                <a:solidFill>
                  <a:schemeClr val="accent6"/>
                </a:solidFill>
              </a:rPr>
              <a:t>analysis</a:t>
            </a:r>
            <a:r>
              <a:rPr lang="es-ES" dirty="0">
                <a:solidFill>
                  <a:schemeClr val="accent6"/>
                </a:solidFill>
              </a:rPr>
              <a:t> </a:t>
            </a:r>
            <a:r>
              <a:rPr lang="es-ES" dirty="0" err="1">
                <a:solidFill>
                  <a:schemeClr val="accent6"/>
                </a:solidFill>
              </a:rPr>
              <a:t>represent</a:t>
            </a:r>
            <a:r>
              <a:rPr lang="es-ES" dirty="0">
                <a:solidFill>
                  <a:schemeClr val="accent6"/>
                </a:solidFill>
              </a:rPr>
              <a:t> </a:t>
            </a:r>
            <a:r>
              <a:rPr lang="es-ES" dirty="0" err="1">
                <a:solidFill>
                  <a:schemeClr val="accent6"/>
                </a:solidFill>
              </a:rPr>
              <a:t>an</a:t>
            </a:r>
            <a:r>
              <a:rPr lang="es-ES" dirty="0">
                <a:solidFill>
                  <a:schemeClr val="accent6"/>
                </a:solidFill>
              </a:rPr>
              <a:t> </a:t>
            </a:r>
            <a:r>
              <a:rPr lang="es-ES" dirty="0" err="1">
                <a:solidFill>
                  <a:schemeClr val="accent6"/>
                </a:solidFill>
              </a:rPr>
              <a:t>magnificient</a:t>
            </a:r>
            <a:r>
              <a:rPr lang="es-ES" dirty="0">
                <a:solidFill>
                  <a:schemeClr val="accent6"/>
                </a:solidFill>
              </a:rPr>
              <a:t> </a:t>
            </a:r>
            <a:r>
              <a:rPr lang="es-ES" dirty="0" err="1">
                <a:solidFill>
                  <a:schemeClr val="accent6"/>
                </a:solidFill>
              </a:rPr>
              <a:t>combintion</a:t>
            </a:r>
            <a:r>
              <a:rPr lang="es-ES" dirty="0">
                <a:solidFill>
                  <a:schemeClr val="accent6"/>
                </a:solidFill>
              </a:rPr>
              <a:t> </a:t>
            </a:r>
            <a:r>
              <a:rPr lang="es-ES" dirty="0" err="1">
                <a:solidFill>
                  <a:schemeClr val="accent6"/>
                </a:solidFill>
              </a:rPr>
              <a:t>for</a:t>
            </a:r>
            <a:r>
              <a:rPr lang="es-ES" dirty="0">
                <a:solidFill>
                  <a:schemeClr val="accent6"/>
                </a:solidFill>
              </a:rPr>
              <a:t> </a:t>
            </a:r>
            <a:r>
              <a:rPr lang="es-ES" dirty="0" err="1">
                <a:solidFill>
                  <a:schemeClr val="accent6"/>
                </a:solidFill>
              </a:rPr>
              <a:t>addressing</a:t>
            </a:r>
            <a:r>
              <a:rPr lang="es-ES" dirty="0">
                <a:solidFill>
                  <a:schemeClr val="accent6"/>
                </a:solidFill>
              </a:rPr>
              <a:t> fundamental </a:t>
            </a:r>
            <a:r>
              <a:rPr lang="es-ES" dirty="0" err="1">
                <a:solidFill>
                  <a:schemeClr val="accent6"/>
                </a:solidFill>
              </a:rPr>
              <a:t>questions</a:t>
            </a:r>
            <a:r>
              <a:rPr lang="es-ES" dirty="0">
                <a:solidFill>
                  <a:schemeClr val="accent6"/>
                </a:solidFill>
              </a:rPr>
              <a:t> </a:t>
            </a:r>
            <a:r>
              <a:rPr lang="es-ES" dirty="0" err="1">
                <a:solidFill>
                  <a:schemeClr val="accent6"/>
                </a:solidFill>
              </a:rPr>
              <a:t>about</a:t>
            </a:r>
            <a:r>
              <a:rPr lang="es-ES" dirty="0">
                <a:solidFill>
                  <a:schemeClr val="accent6"/>
                </a:solidFill>
              </a:rPr>
              <a:t> </a:t>
            </a:r>
            <a:r>
              <a:rPr lang="es-ES" dirty="0" err="1">
                <a:solidFill>
                  <a:schemeClr val="accent6"/>
                </a:solidFill>
              </a:rPr>
              <a:t>stellar</a:t>
            </a:r>
            <a:r>
              <a:rPr lang="es-ES" dirty="0">
                <a:solidFill>
                  <a:schemeClr val="accent6"/>
                </a:solidFill>
              </a:rPr>
              <a:t> </a:t>
            </a:r>
            <a:r>
              <a:rPr lang="es-ES" dirty="0" err="1">
                <a:solidFill>
                  <a:schemeClr val="accent6"/>
                </a:solidFill>
              </a:rPr>
              <a:t>structure</a:t>
            </a:r>
            <a:r>
              <a:rPr lang="es-ES" dirty="0">
                <a:solidFill>
                  <a:schemeClr val="accent6"/>
                </a:solidFill>
              </a:rPr>
              <a:t> and </a:t>
            </a:r>
            <a:r>
              <a:rPr lang="es-ES" dirty="0" err="1">
                <a:solidFill>
                  <a:schemeClr val="accent6"/>
                </a:solidFill>
              </a:rPr>
              <a:t>evolution</a:t>
            </a:r>
            <a:r>
              <a:rPr lang="es-ES" dirty="0">
                <a:solidFill>
                  <a:schemeClr val="accent6"/>
                </a:solidFill>
              </a:rPr>
              <a:t>.</a:t>
            </a:r>
          </a:p>
          <a:p>
            <a:pPr marL="285750" indent="-285750">
              <a:lnSpc>
                <a:spcPct val="150000"/>
              </a:lnSpc>
              <a:buFont typeface="Arial" panose="020B0604020202020204" pitchFamily="34" charset="0"/>
              <a:buChar char="•"/>
            </a:pPr>
            <a:r>
              <a:rPr lang="es-ES" dirty="0" err="1">
                <a:solidFill>
                  <a:schemeClr val="accent6"/>
                </a:solidFill>
              </a:rPr>
              <a:t>We</a:t>
            </a:r>
            <a:r>
              <a:rPr lang="es-ES" dirty="0">
                <a:solidFill>
                  <a:schemeClr val="accent6"/>
                </a:solidFill>
              </a:rPr>
              <a:t> (</a:t>
            </a:r>
            <a:r>
              <a:rPr lang="es-ES" dirty="0" err="1">
                <a:solidFill>
                  <a:schemeClr val="accent6"/>
                </a:solidFill>
              </a:rPr>
              <a:t>roughly</a:t>
            </a:r>
            <a:r>
              <a:rPr lang="es-ES" dirty="0">
                <a:solidFill>
                  <a:schemeClr val="accent6"/>
                </a:solidFill>
              </a:rPr>
              <a:t>) </a:t>
            </a:r>
            <a:r>
              <a:rPr lang="es-ES" dirty="0" err="1">
                <a:solidFill>
                  <a:schemeClr val="accent6"/>
                </a:solidFill>
              </a:rPr>
              <a:t>understand</a:t>
            </a:r>
            <a:r>
              <a:rPr lang="es-ES" dirty="0">
                <a:solidFill>
                  <a:schemeClr val="accent6"/>
                </a:solidFill>
              </a:rPr>
              <a:t> </a:t>
            </a:r>
            <a:r>
              <a:rPr lang="es-ES" dirty="0" err="1">
                <a:solidFill>
                  <a:schemeClr val="accent6"/>
                </a:solidFill>
              </a:rPr>
              <a:t>how</a:t>
            </a:r>
            <a:r>
              <a:rPr lang="es-ES" dirty="0">
                <a:solidFill>
                  <a:schemeClr val="accent6"/>
                </a:solidFill>
              </a:rPr>
              <a:t> </a:t>
            </a:r>
            <a:r>
              <a:rPr lang="es-ES" dirty="0" err="1">
                <a:solidFill>
                  <a:schemeClr val="accent6"/>
                </a:solidFill>
              </a:rPr>
              <a:t>gold</a:t>
            </a:r>
            <a:r>
              <a:rPr lang="es-ES" dirty="0">
                <a:solidFill>
                  <a:schemeClr val="accent6"/>
                </a:solidFill>
              </a:rPr>
              <a:t> </a:t>
            </a:r>
            <a:r>
              <a:rPr lang="es-ES" dirty="0" err="1">
                <a:solidFill>
                  <a:schemeClr val="accent6"/>
                </a:solidFill>
              </a:rPr>
              <a:t>is</a:t>
            </a:r>
            <a:r>
              <a:rPr lang="es-ES" dirty="0">
                <a:solidFill>
                  <a:schemeClr val="accent6"/>
                </a:solidFill>
              </a:rPr>
              <a:t> </a:t>
            </a:r>
            <a:r>
              <a:rPr lang="es-ES" dirty="0" err="1">
                <a:solidFill>
                  <a:schemeClr val="accent6"/>
                </a:solidFill>
              </a:rPr>
              <a:t>produced</a:t>
            </a:r>
            <a:r>
              <a:rPr lang="es-ES" dirty="0">
                <a:solidFill>
                  <a:schemeClr val="accent6"/>
                </a:solidFill>
              </a:rPr>
              <a:t> in </a:t>
            </a:r>
            <a:r>
              <a:rPr lang="es-ES" dirty="0" err="1">
                <a:solidFill>
                  <a:schemeClr val="accent6"/>
                </a:solidFill>
              </a:rPr>
              <a:t>stellar</a:t>
            </a:r>
            <a:r>
              <a:rPr lang="es-ES" dirty="0">
                <a:solidFill>
                  <a:schemeClr val="accent6"/>
                </a:solidFill>
              </a:rPr>
              <a:t> </a:t>
            </a:r>
            <a:r>
              <a:rPr lang="es-ES" dirty="0" err="1">
                <a:solidFill>
                  <a:schemeClr val="accent6"/>
                </a:solidFill>
              </a:rPr>
              <a:t>environments</a:t>
            </a:r>
            <a:r>
              <a:rPr lang="es-ES" dirty="0">
                <a:solidFill>
                  <a:schemeClr val="accent6"/>
                </a:solidFill>
              </a:rPr>
              <a:t>, and </a:t>
            </a:r>
            <a:r>
              <a:rPr lang="es-ES" dirty="0" err="1">
                <a:solidFill>
                  <a:schemeClr val="accent6"/>
                </a:solidFill>
              </a:rPr>
              <a:t>we</a:t>
            </a:r>
            <a:r>
              <a:rPr lang="es-ES" dirty="0">
                <a:solidFill>
                  <a:schemeClr val="accent6"/>
                </a:solidFill>
              </a:rPr>
              <a:t> </a:t>
            </a:r>
            <a:r>
              <a:rPr lang="es-ES" dirty="0" err="1">
                <a:solidFill>
                  <a:schemeClr val="accent6"/>
                </a:solidFill>
              </a:rPr>
              <a:t>have</a:t>
            </a:r>
            <a:r>
              <a:rPr lang="es-ES" dirty="0">
                <a:solidFill>
                  <a:schemeClr val="accent6"/>
                </a:solidFill>
              </a:rPr>
              <a:t> a </a:t>
            </a:r>
            <a:r>
              <a:rPr lang="es-ES" dirty="0" err="1">
                <a:solidFill>
                  <a:schemeClr val="accent6"/>
                </a:solidFill>
              </a:rPr>
              <a:t>clear</a:t>
            </a:r>
            <a:r>
              <a:rPr lang="es-ES" dirty="0">
                <a:solidFill>
                  <a:schemeClr val="accent6"/>
                </a:solidFill>
              </a:rPr>
              <a:t> </a:t>
            </a:r>
            <a:r>
              <a:rPr lang="es-ES" dirty="0" err="1">
                <a:solidFill>
                  <a:schemeClr val="accent6"/>
                </a:solidFill>
              </a:rPr>
              <a:t>candidate</a:t>
            </a:r>
            <a:r>
              <a:rPr lang="es-ES" dirty="0">
                <a:solidFill>
                  <a:schemeClr val="accent6"/>
                </a:solidFill>
              </a:rPr>
              <a:t> (</a:t>
            </a:r>
            <a:r>
              <a:rPr lang="es-ES" dirty="0" err="1">
                <a:solidFill>
                  <a:schemeClr val="accent6"/>
                </a:solidFill>
              </a:rPr>
              <a:t>NSMs</a:t>
            </a:r>
            <a:r>
              <a:rPr lang="es-ES" dirty="0">
                <a:solidFill>
                  <a:schemeClr val="accent6"/>
                </a:solidFill>
              </a:rPr>
              <a:t>), </a:t>
            </a:r>
            <a:r>
              <a:rPr lang="es-ES" dirty="0" err="1">
                <a:solidFill>
                  <a:schemeClr val="accent6"/>
                </a:solidFill>
              </a:rPr>
              <a:t>but</a:t>
            </a:r>
            <a:r>
              <a:rPr lang="es-ES" dirty="0">
                <a:solidFill>
                  <a:schemeClr val="accent6"/>
                </a:solidFill>
              </a:rPr>
              <a:t> </a:t>
            </a:r>
            <a:r>
              <a:rPr lang="es-ES" dirty="0" err="1">
                <a:solidFill>
                  <a:schemeClr val="accent6"/>
                </a:solidFill>
              </a:rPr>
              <a:t>we</a:t>
            </a:r>
            <a:r>
              <a:rPr lang="es-ES" dirty="0">
                <a:solidFill>
                  <a:schemeClr val="accent6"/>
                </a:solidFill>
              </a:rPr>
              <a:t> are </a:t>
            </a:r>
            <a:r>
              <a:rPr lang="es-ES" dirty="0" err="1">
                <a:solidFill>
                  <a:schemeClr val="accent6"/>
                </a:solidFill>
              </a:rPr>
              <a:t>far</a:t>
            </a:r>
            <a:r>
              <a:rPr lang="es-ES" dirty="0">
                <a:solidFill>
                  <a:schemeClr val="accent6"/>
                </a:solidFill>
              </a:rPr>
              <a:t> </a:t>
            </a:r>
            <a:r>
              <a:rPr lang="es-ES" dirty="0" err="1">
                <a:solidFill>
                  <a:schemeClr val="accent6"/>
                </a:solidFill>
              </a:rPr>
              <a:t>from</a:t>
            </a:r>
            <a:r>
              <a:rPr lang="es-ES" dirty="0">
                <a:solidFill>
                  <a:schemeClr val="accent6"/>
                </a:solidFill>
              </a:rPr>
              <a:t> </a:t>
            </a:r>
            <a:r>
              <a:rPr lang="es-ES" dirty="0" err="1">
                <a:solidFill>
                  <a:schemeClr val="accent6"/>
                </a:solidFill>
              </a:rPr>
              <a:t>addressing</a:t>
            </a:r>
            <a:r>
              <a:rPr lang="es-ES" dirty="0">
                <a:solidFill>
                  <a:schemeClr val="accent6"/>
                </a:solidFill>
              </a:rPr>
              <a:t> </a:t>
            </a:r>
            <a:r>
              <a:rPr lang="es-ES" dirty="0" err="1">
                <a:solidFill>
                  <a:schemeClr val="accent6"/>
                </a:solidFill>
              </a:rPr>
              <a:t>the</a:t>
            </a:r>
            <a:r>
              <a:rPr lang="es-ES" dirty="0">
                <a:solidFill>
                  <a:schemeClr val="accent6"/>
                </a:solidFill>
              </a:rPr>
              <a:t> </a:t>
            </a:r>
            <a:r>
              <a:rPr lang="es-ES" dirty="0" err="1">
                <a:solidFill>
                  <a:schemeClr val="accent6"/>
                </a:solidFill>
              </a:rPr>
              <a:t>contribution</a:t>
            </a:r>
            <a:r>
              <a:rPr lang="es-ES" dirty="0">
                <a:solidFill>
                  <a:schemeClr val="accent6"/>
                </a:solidFill>
              </a:rPr>
              <a:t> of </a:t>
            </a:r>
            <a:r>
              <a:rPr lang="es-ES" dirty="0" err="1">
                <a:solidFill>
                  <a:schemeClr val="accent6"/>
                </a:solidFill>
              </a:rPr>
              <a:t>many</a:t>
            </a:r>
            <a:r>
              <a:rPr lang="es-ES" dirty="0">
                <a:solidFill>
                  <a:schemeClr val="accent6"/>
                </a:solidFill>
              </a:rPr>
              <a:t> </a:t>
            </a:r>
            <a:r>
              <a:rPr lang="es-ES" dirty="0" err="1">
                <a:solidFill>
                  <a:schemeClr val="accent6"/>
                </a:solidFill>
              </a:rPr>
              <a:t>other</a:t>
            </a:r>
            <a:r>
              <a:rPr lang="es-ES" dirty="0">
                <a:solidFill>
                  <a:schemeClr val="accent6"/>
                </a:solidFill>
              </a:rPr>
              <a:t> </a:t>
            </a:r>
            <a:r>
              <a:rPr lang="es-ES" dirty="0" err="1">
                <a:solidFill>
                  <a:schemeClr val="accent6"/>
                </a:solidFill>
              </a:rPr>
              <a:t>possible</a:t>
            </a:r>
            <a:r>
              <a:rPr lang="es-ES" dirty="0">
                <a:solidFill>
                  <a:schemeClr val="accent6"/>
                </a:solidFill>
              </a:rPr>
              <a:t> </a:t>
            </a:r>
            <a:r>
              <a:rPr lang="es-ES" dirty="0" err="1">
                <a:solidFill>
                  <a:schemeClr val="accent6"/>
                </a:solidFill>
              </a:rPr>
              <a:t>events</a:t>
            </a:r>
            <a:r>
              <a:rPr lang="es-ES" dirty="0">
                <a:solidFill>
                  <a:schemeClr val="accent6"/>
                </a:solidFill>
              </a:rPr>
              <a:t> </a:t>
            </a:r>
            <a:r>
              <a:rPr lang="es-ES" dirty="0" err="1">
                <a:solidFill>
                  <a:schemeClr val="accent6"/>
                </a:solidFill>
              </a:rPr>
              <a:t>such</a:t>
            </a:r>
            <a:r>
              <a:rPr lang="es-ES" dirty="0">
                <a:solidFill>
                  <a:schemeClr val="accent6"/>
                </a:solidFill>
              </a:rPr>
              <a:t> as </a:t>
            </a:r>
            <a:r>
              <a:rPr lang="es-ES" dirty="0" err="1">
                <a:solidFill>
                  <a:schemeClr val="accent6"/>
                </a:solidFill>
              </a:rPr>
              <a:t>SNe</a:t>
            </a:r>
            <a:r>
              <a:rPr lang="es-ES" dirty="0">
                <a:solidFill>
                  <a:schemeClr val="accent6"/>
                </a:solidFill>
              </a:rPr>
              <a:t>, </a:t>
            </a:r>
            <a:r>
              <a:rPr lang="es-ES" dirty="0" err="1">
                <a:solidFill>
                  <a:schemeClr val="accent6"/>
                </a:solidFill>
              </a:rPr>
              <a:t>MRDSWs</a:t>
            </a:r>
            <a:r>
              <a:rPr lang="es-ES" dirty="0">
                <a:solidFill>
                  <a:schemeClr val="accent6"/>
                </a:solidFill>
              </a:rPr>
              <a:t>, QCD-</a:t>
            </a:r>
            <a:r>
              <a:rPr lang="es-ES" dirty="0" err="1">
                <a:solidFill>
                  <a:schemeClr val="accent6"/>
                </a:solidFill>
              </a:rPr>
              <a:t>Sne</a:t>
            </a:r>
            <a:r>
              <a:rPr lang="es-ES" dirty="0">
                <a:solidFill>
                  <a:schemeClr val="accent6"/>
                </a:solidFill>
              </a:rPr>
              <a:t>, </a:t>
            </a:r>
            <a:r>
              <a:rPr lang="es-ES" dirty="0" err="1">
                <a:solidFill>
                  <a:schemeClr val="accent6"/>
                </a:solidFill>
              </a:rPr>
              <a:t>etc</a:t>
            </a:r>
            <a:r>
              <a:rPr lang="es-ES" dirty="0">
                <a:solidFill>
                  <a:schemeClr val="accent6"/>
                </a:solidFill>
              </a:rPr>
              <a:t>, as </a:t>
            </a:r>
            <a:r>
              <a:rPr lang="es-ES" dirty="0" err="1">
                <a:solidFill>
                  <a:schemeClr val="accent6"/>
                </a:solidFill>
              </a:rPr>
              <a:t>well</a:t>
            </a:r>
            <a:r>
              <a:rPr lang="es-ES" dirty="0">
                <a:solidFill>
                  <a:schemeClr val="accent6"/>
                </a:solidFill>
              </a:rPr>
              <a:t> as </a:t>
            </a:r>
            <a:r>
              <a:rPr lang="es-ES" dirty="0" err="1">
                <a:solidFill>
                  <a:schemeClr val="accent6"/>
                </a:solidFill>
              </a:rPr>
              <a:t>the</a:t>
            </a:r>
            <a:r>
              <a:rPr lang="es-ES" dirty="0">
                <a:solidFill>
                  <a:schemeClr val="accent6"/>
                </a:solidFill>
              </a:rPr>
              <a:t> </a:t>
            </a:r>
            <a:r>
              <a:rPr lang="es-ES" dirty="0" err="1">
                <a:solidFill>
                  <a:schemeClr val="accent6"/>
                </a:solidFill>
              </a:rPr>
              <a:t>physical</a:t>
            </a:r>
            <a:r>
              <a:rPr lang="es-ES" dirty="0">
                <a:solidFill>
                  <a:schemeClr val="accent6"/>
                </a:solidFill>
              </a:rPr>
              <a:t> </a:t>
            </a:r>
            <a:r>
              <a:rPr lang="es-ES" dirty="0" err="1">
                <a:solidFill>
                  <a:schemeClr val="accent6"/>
                </a:solidFill>
              </a:rPr>
              <a:t>conditions</a:t>
            </a:r>
            <a:r>
              <a:rPr lang="es-ES" dirty="0">
                <a:solidFill>
                  <a:schemeClr val="accent6"/>
                </a:solidFill>
              </a:rPr>
              <a:t> and nuclear input </a:t>
            </a:r>
            <a:r>
              <a:rPr lang="es-ES" dirty="0" err="1">
                <a:solidFill>
                  <a:schemeClr val="accent6"/>
                </a:solidFill>
              </a:rPr>
              <a:t>physics</a:t>
            </a:r>
            <a:r>
              <a:rPr lang="es-ES" dirty="0">
                <a:solidFill>
                  <a:schemeClr val="accent6"/>
                </a:solidFill>
              </a:rPr>
              <a:t> </a:t>
            </a:r>
            <a:r>
              <a:rPr lang="es-ES" dirty="0" err="1">
                <a:solidFill>
                  <a:schemeClr val="accent6"/>
                </a:solidFill>
              </a:rPr>
              <a:t>related</a:t>
            </a:r>
            <a:r>
              <a:rPr lang="es-ES" dirty="0">
                <a:solidFill>
                  <a:schemeClr val="accent6"/>
                </a:solidFill>
              </a:rPr>
              <a:t> to </a:t>
            </a:r>
            <a:r>
              <a:rPr lang="es-ES" dirty="0" err="1">
                <a:solidFill>
                  <a:schemeClr val="accent6"/>
                </a:solidFill>
              </a:rPr>
              <a:t>them</a:t>
            </a:r>
            <a:r>
              <a:rPr lang="es-ES" dirty="0">
                <a:solidFill>
                  <a:schemeClr val="accent6"/>
                </a:solidFill>
              </a:rPr>
              <a:t>.</a:t>
            </a:r>
          </a:p>
          <a:p>
            <a:pPr marL="285750" indent="-285750">
              <a:lnSpc>
                <a:spcPct val="150000"/>
              </a:lnSpc>
              <a:buFont typeface="Arial" panose="020B0604020202020204" pitchFamily="34" charset="0"/>
              <a:buChar char="•"/>
            </a:pPr>
            <a:r>
              <a:rPr lang="es-ES" dirty="0" err="1">
                <a:solidFill>
                  <a:schemeClr val="accent6"/>
                </a:solidFill>
              </a:rPr>
              <a:t>Neutron</a:t>
            </a:r>
            <a:r>
              <a:rPr lang="es-ES" dirty="0">
                <a:solidFill>
                  <a:schemeClr val="accent6"/>
                </a:solidFill>
              </a:rPr>
              <a:t> capture experimental </a:t>
            </a:r>
            <a:r>
              <a:rPr lang="es-ES" dirty="0" err="1">
                <a:solidFill>
                  <a:schemeClr val="accent6"/>
                </a:solidFill>
              </a:rPr>
              <a:t>studies</a:t>
            </a:r>
            <a:r>
              <a:rPr lang="es-ES" dirty="0">
                <a:solidFill>
                  <a:schemeClr val="accent6"/>
                </a:solidFill>
              </a:rPr>
              <a:t> </a:t>
            </a:r>
            <a:r>
              <a:rPr lang="es-ES" dirty="0" err="1">
                <a:solidFill>
                  <a:schemeClr val="accent6"/>
                </a:solidFill>
              </a:rPr>
              <a:t>have</a:t>
            </a:r>
            <a:r>
              <a:rPr lang="es-ES" dirty="0">
                <a:solidFill>
                  <a:schemeClr val="accent6"/>
                </a:solidFill>
              </a:rPr>
              <a:t> </a:t>
            </a:r>
            <a:r>
              <a:rPr lang="es-ES" dirty="0" err="1">
                <a:solidFill>
                  <a:schemeClr val="accent6"/>
                </a:solidFill>
              </a:rPr>
              <a:t>shown</a:t>
            </a:r>
            <a:r>
              <a:rPr lang="es-ES" dirty="0">
                <a:solidFill>
                  <a:schemeClr val="accent6"/>
                </a:solidFill>
              </a:rPr>
              <a:t> a </a:t>
            </a:r>
            <a:r>
              <a:rPr lang="es-ES" dirty="0" err="1">
                <a:solidFill>
                  <a:schemeClr val="accent6"/>
                </a:solidFill>
              </a:rPr>
              <a:t>stunning</a:t>
            </a:r>
            <a:r>
              <a:rPr lang="es-ES" dirty="0">
                <a:solidFill>
                  <a:schemeClr val="accent6"/>
                </a:solidFill>
              </a:rPr>
              <a:t> </a:t>
            </a:r>
            <a:r>
              <a:rPr lang="es-ES" dirty="0" err="1">
                <a:solidFill>
                  <a:schemeClr val="accent6"/>
                </a:solidFill>
              </a:rPr>
              <a:t>progress</a:t>
            </a:r>
            <a:r>
              <a:rPr lang="es-ES" dirty="0">
                <a:solidFill>
                  <a:schemeClr val="accent6"/>
                </a:solidFill>
              </a:rPr>
              <a:t> </a:t>
            </a:r>
            <a:r>
              <a:rPr lang="es-ES" dirty="0" err="1">
                <a:solidFill>
                  <a:schemeClr val="accent6"/>
                </a:solidFill>
              </a:rPr>
              <a:t>over</a:t>
            </a:r>
            <a:r>
              <a:rPr lang="es-ES" dirty="0">
                <a:solidFill>
                  <a:schemeClr val="accent6"/>
                </a:solidFill>
              </a:rPr>
              <a:t> </a:t>
            </a:r>
            <a:r>
              <a:rPr lang="es-ES" dirty="0" err="1">
                <a:solidFill>
                  <a:schemeClr val="accent6"/>
                </a:solidFill>
              </a:rPr>
              <a:t>the</a:t>
            </a:r>
            <a:r>
              <a:rPr lang="es-ES" dirty="0">
                <a:solidFill>
                  <a:schemeClr val="accent6"/>
                </a:solidFill>
              </a:rPr>
              <a:t> </a:t>
            </a:r>
            <a:r>
              <a:rPr lang="es-ES" dirty="0" err="1">
                <a:solidFill>
                  <a:schemeClr val="accent6"/>
                </a:solidFill>
              </a:rPr>
              <a:t>last</a:t>
            </a:r>
            <a:r>
              <a:rPr lang="es-ES" dirty="0">
                <a:solidFill>
                  <a:schemeClr val="accent6"/>
                </a:solidFill>
              </a:rPr>
              <a:t> </a:t>
            </a:r>
            <a:r>
              <a:rPr lang="es-ES" dirty="0" err="1">
                <a:solidFill>
                  <a:schemeClr val="accent6"/>
                </a:solidFill>
              </a:rPr>
              <a:t>two</a:t>
            </a:r>
            <a:r>
              <a:rPr lang="es-ES" dirty="0">
                <a:solidFill>
                  <a:schemeClr val="accent6"/>
                </a:solidFill>
              </a:rPr>
              <a:t> </a:t>
            </a:r>
            <a:r>
              <a:rPr lang="es-ES" dirty="0" err="1">
                <a:solidFill>
                  <a:schemeClr val="accent6"/>
                </a:solidFill>
              </a:rPr>
              <a:t>decades</a:t>
            </a:r>
            <a:r>
              <a:rPr lang="es-ES" dirty="0">
                <a:solidFill>
                  <a:schemeClr val="accent6"/>
                </a:solidFill>
              </a:rPr>
              <a:t>, </a:t>
            </a:r>
            <a:r>
              <a:rPr lang="es-ES" dirty="0" err="1">
                <a:solidFill>
                  <a:schemeClr val="accent6"/>
                </a:solidFill>
              </a:rPr>
              <a:t>with</a:t>
            </a:r>
            <a:r>
              <a:rPr lang="es-ES" dirty="0">
                <a:solidFill>
                  <a:schemeClr val="accent6"/>
                </a:solidFill>
              </a:rPr>
              <a:t> </a:t>
            </a:r>
            <a:r>
              <a:rPr lang="es-ES" dirty="0" err="1">
                <a:solidFill>
                  <a:schemeClr val="accent6"/>
                </a:solidFill>
              </a:rPr>
              <a:t>six</a:t>
            </a:r>
            <a:r>
              <a:rPr lang="es-ES" dirty="0">
                <a:solidFill>
                  <a:schemeClr val="accent6"/>
                </a:solidFill>
              </a:rPr>
              <a:t> </a:t>
            </a:r>
            <a:r>
              <a:rPr lang="es-ES" dirty="0" err="1">
                <a:solidFill>
                  <a:schemeClr val="accent6"/>
                </a:solidFill>
              </a:rPr>
              <a:t>orders</a:t>
            </a:r>
            <a:r>
              <a:rPr lang="es-ES" dirty="0">
                <a:solidFill>
                  <a:schemeClr val="accent6"/>
                </a:solidFill>
              </a:rPr>
              <a:t>-of-</a:t>
            </a:r>
            <a:r>
              <a:rPr lang="es-ES" dirty="0" err="1">
                <a:solidFill>
                  <a:schemeClr val="accent6"/>
                </a:solidFill>
              </a:rPr>
              <a:t>magnitude</a:t>
            </a:r>
            <a:r>
              <a:rPr lang="es-ES" dirty="0">
                <a:solidFill>
                  <a:schemeClr val="accent6"/>
                </a:solidFill>
              </a:rPr>
              <a:t> </a:t>
            </a:r>
            <a:r>
              <a:rPr lang="es-ES" dirty="0" err="1">
                <a:solidFill>
                  <a:schemeClr val="accent6"/>
                </a:solidFill>
              </a:rPr>
              <a:t>enhancement</a:t>
            </a:r>
            <a:r>
              <a:rPr lang="es-ES" dirty="0">
                <a:solidFill>
                  <a:schemeClr val="accent6"/>
                </a:solidFill>
              </a:rPr>
              <a:t> in </a:t>
            </a:r>
            <a:r>
              <a:rPr lang="es-ES" dirty="0" err="1">
                <a:solidFill>
                  <a:schemeClr val="accent6"/>
                </a:solidFill>
              </a:rPr>
              <a:t>sensitivity</a:t>
            </a:r>
            <a:r>
              <a:rPr lang="es-ES" dirty="0">
                <a:solidFill>
                  <a:schemeClr val="accent6"/>
                </a:solidFill>
              </a:rPr>
              <a:t> (</a:t>
            </a:r>
            <a:r>
              <a:rPr lang="es-ES" dirty="0" err="1">
                <a:solidFill>
                  <a:schemeClr val="accent6"/>
                </a:solidFill>
              </a:rPr>
              <a:t>difficulty</a:t>
            </a:r>
            <a:r>
              <a:rPr lang="es-ES" dirty="0">
                <a:solidFill>
                  <a:schemeClr val="accent6"/>
                </a:solidFill>
              </a:rPr>
              <a:t> </a:t>
            </a:r>
            <a:r>
              <a:rPr lang="es-ES" dirty="0" err="1">
                <a:solidFill>
                  <a:schemeClr val="accent6"/>
                </a:solidFill>
              </a:rPr>
              <a:t>level</a:t>
            </a:r>
            <a:r>
              <a:rPr lang="es-ES" dirty="0">
                <a:solidFill>
                  <a:schemeClr val="accent6"/>
                </a:solidFill>
              </a:rPr>
              <a:t>) </a:t>
            </a:r>
            <a:r>
              <a:rPr lang="es-ES" dirty="0" err="1">
                <a:solidFill>
                  <a:schemeClr val="accent6"/>
                </a:solidFill>
              </a:rPr>
              <a:t>but</a:t>
            </a:r>
            <a:r>
              <a:rPr lang="es-ES" dirty="0">
                <a:solidFill>
                  <a:schemeClr val="accent6"/>
                </a:solidFill>
              </a:rPr>
              <a:t>….</a:t>
            </a:r>
          </a:p>
          <a:p>
            <a:pPr marL="285750" indent="-285750">
              <a:lnSpc>
                <a:spcPct val="150000"/>
              </a:lnSpc>
              <a:buFont typeface="Arial" panose="020B0604020202020204" pitchFamily="34" charset="0"/>
              <a:buChar char="•"/>
            </a:pPr>
            <a:r>
              <a:rPr lang="es-ES" dirty="0" err="1">
                <a:solidFill>
                  <a:schemeClr val="accent6"/>
                </a:solidFill>
              </a:rPr>
              <a:t>State</a:t>
            </a:r>
            <a:r>
              <a:rPr lang="es-ES" dirty="0">
                <a:solidFill>
                  <a:schemeClr val="accent6"/>
                </a:solidFill>
              </a:rPr>
              <a:t>-of-</a:t>
            </a:r>
            <a:r>
              <a:rPr lang="es-ES" dirty="0" err="1">
                <a:solidFill>
                  <a:schemeClr val="accent6"/>
                </a:solidFill>
              </a:rPr>
              <a:t>the</a:t>
            </a:r>
            <a:r>
              <a:rPr lang="es-ES" dirty="0">
                <a:solidFill>
                  <a:schemeClr val="accent6"/>
                </a:solidFill>
              </a:rPr>
              <a:t>-art </a:t>
            </a:r>
            <a:r>
              <a:rPr lang="es-ES" dirty="0" err="1">
                <a:solidFill>
                  <a:schemeClr val="accent6"/>
                </a:solidFill>
              </a:rPr>
              <a:t>techniques</a:t>
            </a:r>
            <a:r>
              <a:rPr lang="es-ES" dirty="0">
                <a:solidFill>
                  <a:schemeClr val="accent6"/>
                </a:solidFill>
              </a:rPr>
              <a:t> </a:t>
            </a:r>
            <a:r>
              <a:rPr lang="es-ES" dirty="0" err="1">
                <a:solidFill>
                  <a:schemeClr val="accent6"/>
                </a:solidFill>
              </a:rPr>
              <a:t>have</a:t>
            </a:r>
            <a:r>
              <a:rPr lang="es-ES" dirty="0">
                <a:solidFill>
                  <a:schemeClr val="accent6"/>
                </a:solidFill>
              </a:rPr>
              <a:t> </a:t>
            </a:r>
            <a:r>
              <a:rPr lang="es-ES" dirty="0" err="1">
                <a:solidFill>
                  <a:schemeClr val="accent6"/>
                </a:solidFill>
              </a:rPr>
              <a:t>reached</a:t>
            </a:r>
            <a:r>
              <a:rPr lang="es-ES" dirty="0">
                <a:solidFill>
                  <a:schemeClr val="accent6"/>
                </a:solidFill>
              </a:rPr>
              <a:t> </a:t>
            </a:r>
            <a:r>
              <a:rPr lang="es-ES" dirty="0" err="1">
                <a:solidFill>
                  <a:schemeClr val="accent6"/>
                </a:solidFill>
              </a:rPr>
              <a:t>their</a:t>
            </a:r>
            <a:r>
              <a:rPr lang="es-ES" dirty="0">
                <a:solidFill>
                  <a:schemeClr val="accent6"/>
                </a:solidFill>
              </a:rPr>
              <a:t> </a:t>
            </a:r>
            <a:r>
              <a:rPr lang="es-ES" dirty="0" err="1">
                <a:solidFill>
                  <a:schemeClr val="accent6"/>
                </a:solidFill>
              </a:rPr>
              <a:t>limit</a:t>
            </a:r>
            <a:r>
              <a:rPr lang="es-ES" dirty="0">
                <a:solidFill>
                  <a:schemeClr val="accent6"/>
                </a:solidFill>
              </a:rPr>
              <a:t> </a:t>
            </a:r>
            <a:r>
              <a:rPr lang="es-ES" dirty="0" err="1">
                <a:solidFill>
                  <a:schemeClr val="accent6"/>
                </a:solidFill>
              </a:rPr>
              <a:t>if</a:t>
            </a:r>
            <a:r>
              <a:rPr lang="es-ES" dirty="0">
                <a:solidFill>
                  <a:schemeClr val="accent6"/>
                </a:solidFill>
              </a:rPr>
              <a:t> </a:t>
            </a:r>
            <a:r>
              <a:rPr lang="es-ES" dirty="0" err="1">
                <a:solidFill>
                  <a:schemeClr val="accent6"/>
                </a:solidFill>
              </a:rPr>
              <a:t>we</a:t>
            </a:r>
            <a:r>
              <a:rPr lang="es-ES" dirty="0">
                <a:solidFill>
                  <a:schemeClr val="accent6"/>
                </a:solidFill>
              </a:rPr>
              <a:t> </a:t>
            </a:r>
            <a:r>
              <a:rPr lang="es-ES" dirty="0" err="1">
                <a:solidFill>
                  <a:schemeClr val="accent6"/>
                </a:solidFill>
              </a:rPr>
              <a:t>want</a:t>
            </a:r>
            <a:r>
              <a:rPr lang="es-ES" dirty="0">
                <a:solidFill>
                  <a:schemeClr val="accent6"/>
                </a:solidFill>
              </a:rPr>
              <a:t> to </a:t>
            </a:r>
            <a:r>
              <a:rPr lang="es-ES" dirty="0" err="1">
                <a:solidFill>
                  <a:schemeClr val="accent6"/>
                </a:solidFill>
              </a:rPr>
              <a:t>approach</a:t>
            </a:r>
            <a:r>
              <a:rPr lang="es-ES" dirty="0">
                <a:solidFill>
                  <a:schemeClr val="accent6"/>
                </a:solidFill>
              </a:rPr>
              <a:t> more </a:t>
            </a:r>
            <a:r>
              <a:rPr lang="es-ES" dirty="0" err="1">
                <a:solidFill>
                  <a:schemeClr val="accent6"/>
                </a:solidFill>
              </a:rPr>
              <a:t>exotic</a:t>
            </a:r>
            <a:r>
              <a:rPr lang="es-ES" dirty="0">
                <a:solidFill>
                  <a:schemeClr val="accent6"/>
                </a:solidFill>
              </a:rPr>
              <a:t> r-</a:t>
            </a:r>
            <a:r>
              <a:rPr lang="es-ES" dirty="0" err="1">
                <a:solidFill>
                  <a:schemeClr val="accent6"/>
                </a:solidFill>
              </a:rPr>
              <a:t>process</a:t>
            </a:r>
            <a:r>
              <a:rPr lang="es-ES" dirty="0">
                <a:solidFill>
                  <a:schemeClr val="accent6"/>
                </a:solidFill>
              </a:rPr>
              <a:t> cases and…</a:t>
            </a:r>
          </a:p>
          <a:p>
            <a:pPr marL="285750" indent="-285750">
              <a:lnSpc>
                <a:spcPct val="150000"/>
              </a:lnSpc>
              <a:buFont typeface="Arial" panose="020B0604020202020204" pitchFamily="34" charset="0"/>
              <a:buChar char="•"/>
            </a:pPr>
            <a:r>
              <a:rPr lang="es-ES" dirty="0">
                <a:solidFill>
                  <a:schemeClr val="accent6"/>
                </a:solidFill>
              </a:rPr>
              <a:t>Novel </a:t>
            </a:r>
            <a:r>
              <a:rPr lang="es-ES" dirty="0" err="1">
                <a:solidFill>
                  <a:schemeClr val="accent6"/>
                </a:solidFill>
              </a:rPr>
              <a:t>concepts</a:t>
            </a:r>
            <a:r>
              <a:rPr lang="es-ES" dirty="0">
                <a:solidFill>
                  <a:schemeClr val="accent6"/>
                </a:solidFill>
              </a:rPr>
              <a:t>, </a:t>
            </a:r>
            <a:r>
              <a:rPr lang="es-ES" dirty="0" err="1">
                <a:solidFill>
                  <a:schemeClr val="accent6"/>
                </a:solidFill>
              </a:rPr>
              <a:t>like</a:t>
            </a:r>
            <a:r>
              <a:rPr lang="es-ES" dirty="0">
                <a:solidFill>
                  <a:schemeClr val="accent6"/>
                </a:solidFill>
              </a:rPr>
              <a:t> </a:t>
            </a:r>
            <a:r>
              <a:rPr lang="es-ES" dirty="0" err="1">
                <a:solidFill>
                  <a:schemeClr val="accent6"/>
                </a:solidFill>
              </a:rPr>
              <a:t>inverse-kinematics</a:t>
            </a:r>
            <a:r>
              <a:rPr lang="es-ES" dirty="0">
                <a:solidFill>
                  <a:schemeClr val="accent6"/>
                </a:solidFill>
              </a:rPr>
              <a:t> </a:t>
            </a:r>
            <a:r>
              <a:rPr lang="es-ES" dirty="0" err="1">
                <a:solidFill>
                  <a:schemeClr val="accent6"/>
                </a:solidFill>
              </a:rPr>
              <a:t>with</a:t>
            </a:r>
            <a:r>
              <a:rPr lang="es-ES" dirty="0">
                <a:solidFill>
                  <a:schemeClr val="accent6"/>
                </a:solidFill>
              </a:rPr>
              <a:t> a </a:t>
            </a:r>
            <a:r>
              <a:rPr lang="es-ES" dirty="0" err="1">
                <a:solidFill>
                  <a:schemeClr val="accent6"/>
                </a:solidFill>
              </a:rPr>
              <a:t>neutron</a:t>
            </a:r>
            <a:r>
              <a:rPr lang="es-ES" dirty="0">
                <a:solidFill>
                  <a:schemeClr val="accent6"/>
                </a:solidFill>
              </a:rPr>
              <a:t> target and </a:t>
            </a:r>
            <a:r>
              <a:rPr lang="es-ES" dirty="0" err="1">
                <a:solidFill>
                  <a:schemeClr val="accent6"/>
                </a:solidFill>
              </a:rPr>
              <a:t>necessarily</a:t>
            </a:r>
            <a:r>
              <a:rPr lang="es-ES" dirty="0">
                <a:solidFill>
                  <a:schemeClr val="accent6"/>
                </a:solidFill>
              </a:rPr>
              <a:t> </a:t>
            </a:r>
            <a:r>
              <a:rPr lang="es-ES" dirty="0" err="1">
                <a:solidFill>
                  <a:schemeClr val="accent6"/>
                </a:solidFill>
              </a:rPr>
              <a:t>customized</a:t>
            </a:r>
            <a:r>
              <a:rPr lang="es-ES" dirty="0">
                <a:solidFill>
                  <a:schemeClr val="accent6"/>
                </a:solidFill>
              </a:rPr>
              <a:t> ion-</a:t>
            </a:r>
            <a:r>
              <a:rPr lang="es-ES" dirty="0" err="1">
                <a:solidFill>
                  <a:schemeClr val="accent6"/>
                </a:solidFill>
              </a:rPr>
              <a:t>storage</a:t>
            </a:r>
            <a:r>
              <a:rPr lang="es-ES" dirty="0">
                <a:solidFill>
                  <a:schemeClr val="accent6"/>
                </a:solidFill>
              </a:rPr>
              <a:t> </a:t>
            </a:r>
            <a:r>
              <a:rPr lang="es-ES" dirty="0" err="1">
                <a:solidFill>
                  <a:schemeClr val="accent6"/>
                </a:solidFill>
              </a:rPr>
              <a:t>rings</a:t>
            </a:r>
            <a:r>
              <a:rPr lang="es-ES" dirty="0">
                <a:solidFill>
                  <a:schemeClr val="accent6"/>
                </a:solidFill>
              </a:rPr>
              <a:t> are </a:t>
            </a:r>
            <a:r>
              <a:rPr lang="es-ES" dirty="0" err="1">
                <a:solidFill>
                  <a:schemeClr val="accent6"/>
                </a:solidFill>
              </a:rPr>
              <a:t>envisaged</a:t>
            </a:r>
            <a:r>
              <a:rPr lang="es-ES" dirty="0">
                <a:solidFill>
                  <a:schemeClr val="accent6"/>
                </a:solidFill>
              </a:rPr>
              <a:t> to open </a:t>
            </a:r>
            <a:r>
              <a:rPr lang="es-ES" dirty="0" err="1">
                <a:solidFill>
                  <a:schemeClr val="accent6"/>
                </a:solidFill>
              </a:rPr>
              <a:t>the</a:t>
            </a:r>
            <a:r>
              <a:rPr lang="es-ES" dirty="0">
                <a:solidFill>
                  <a:schemeClr val="accent6"/>
                </a:solidFill>
              </a:rPr>
              <a:t> </a:t>
            </a:r>
            <a:r>
              <a:rPr lang="es-ES" dirty="0" err="1">
                <a:solidFill>
                  <a:schemeClr val="accent6"/>
                </a:solidFill>
              </a:rPr>
              <a:t>door</a:t>
            </a:r>
            <a:r>
              <a:rPr lang="es-ES" dirty="0">
                <a:solidFill>
                  <a:schemeClr val="accent6"/>
                </a:solidFill>
              </a:rPr>
              <a:t> of a new </a:t>
            </a:r>
            <a:r>
              <a:rPr lang="es-ES" dirty="0" err="1">
                <a:solidFill>
                  <a:schemeClr val="accent6"/>
                </a:solidFill>
              </a:rPr>
              <a:t>paradigm</a:t>
            </a:r>
            <a:r>
              <a:rPr lang="es-ES" dirty="0">
                <a:solidFill>
                  <a:schemeClr val="accent6"/>
                </a:solidFill>
              </a:rPr>
              <a:t> in </a:t>
            </a:r>
            <a:r>
              <a:rPr lang="es-ES" dirty="0" err="1">
                <a:solidFill>
                  <a:schemeClr val="accent6"/>
                </a:solidFill>
              </a:rPr>
              <a:t>the</a:t>
            </a:r>
            <a:r>
              <a:rPr lang="es-ES" dirty="0">
                <a:solidFill>
                  <a:schemeClr val="accent6"/>
                </a:solidFill>
              </a:rPr>
              <a:t> </a:t>
            </a:r>
            <a:r>
              <a:rPr lang="es-ES" dirty="0" err="1">
                <a:solidFill>
                  <a:schemeClr val="accent6"/>
                </a:solidFill>
              </a:rPr>
              <a:t>field</a:t>
            </a:r>
            <a:r>
              <a:rPr lang="es-ES" dirty="0">
                <a:solidFill>
                  <a:schemeClr val="accent6"/>
                </a:solidFill>
              </a:rPr>
              <a:t>, </a:t>
            </a:r>
            <a:r>
              <a:rPr lang="es-ES" dirty="0" err="1">
                <a:solidFill>
                  <a:schemeClr val="accent6"/>
                </a:solidFill>
              </a:rPr>
              <a:t>thereby</a:t>
            </a:r>
            <a:r>
              <a:rPr lang="es-ES" dirty="0">
                <a:solidFill>
                  <a:schemeClr val="accent6"/>
                </a:solidFill>
              </a:rPr>
              <a:t> </a:t>
            </a:r>
            <a:r>
              <a:rPr lang="es-ES" dirty="0" err="1">
                <a:solidFill>
                  <a:schemeClr val="accent6"/>
                </a:solidFill>
              </a:rPr>
              <a:t>providing</a:t>
            </a:r>
            <a:r>
              <a:rPr lang="es-ES" dirty="0">
                <a:solidFill>
                  <a:schemeClr val="accent6"/>
                </a:solidFill>
              </a:rPr>
              <a:t>  a </a:t>
            </a:r>
            <a:r>
              <a:rPr lang="es-ES" dirty="0" err="1">
                <a:solidFill>
                  <a:schemeClr val="accent6"/>
                </a:solidFill>
              </a:rPr>
              <a:t>wealth</a:t>
            </a:r>
            <a:r>
              <a:rPr lang="es-ES" dirty="0">
                <a:solidFill>
                  <a:schemeClr val="accent6"/>
                </a:solidFill>
              </a:rPr>
              <a:t> of n-capture data </a:t>
            </a:r>
            <a:r>
              <a:rPr lang="es-ES" dirty="0" err="1">
                <a:solidFill>
                  <a:schemeClr val="accent6"/>
                </a:solidFill>
              </a:rPr>
              <a:t>on</a:t>
            </a:r>
            <a:r>
              <a:rPr lang="es-ES" dirty="0">
                <a:solidFill>
                  <a:schemeClr val="accent6"/>
                </a:solidFill>
              </a:rPr>
              <a:t> </a:t>
            </a:r>
            <a:r>
              <a:rPr lang="es-ES" dirty="0" err="1">
                <a:solidFill>
                  <a:schemeClr val="accent6"/>
                </a:solidFill>
              </a:rPr>
              <a:t>neutron-rich</a:t>
            </a:r>
            <a:r>
              <a:rPr lang="es-ES" dirty="0">
                <a:solidFill>
                  <a:schemeClr val="accent6"/>
                </a:solidFill>
              </a:rPr>
              <a:t> </a:t>
            </a:r>
            <a:r>
              <a:rPr lang="es-ES" dirty="0" err="1">
                <a:solidFill>
                  <a:schemeClr val="accent6"/>
                </a:solidFill>
              </a:rPr>
              <a:t>nuclei</a:t>
            </a:r>
            <a:r>
              <a:rPr lang="es-ES" dirty="0">
                <a:solidFill>
                  <a:schemeClr val="accent6"/>
                </a:solidFill>
              </a:rPr>
              <a:t>, </a:t>
            </a:r>
            <a:r>
              <a:rPr lang="es-ES" dirty="0" err="1">
                <a:solidFill>
                  <a:schemeClr val="accent6"/>
                </a:solidFill>
              </a:rPr>
              <a:t>potentially</a:t>
            </a:r>
            <a:r>
              <a:rPr lang="es-ES" dirty="0">
                <a:solidFill>
                  <a:schemeClr val="accent6"/>
                </a:solidFill>
              </a:rPr>
              <a:t> </a:t>
            </a:r>
            <a:r>
              <a:rPr lang="es-ES" dirty="0" err="1">
                <a:solidFill>
                  <a:schemeClr val="accent6"/>
                </a:solidFill>
              </a:rPr>
              <a:t>reaching</a:t>
            </a:r>
            <a:r>
              <a:rPr lang="es-ES" dirty="0">
                <a:solidFill>
                  <a:schemeClr val="accent6"/>
                </a:solidFill>
              </a:rPr>
              <a:t> r-</a:t>
            </a:r>
            <a:r>
              <a:rPr lang="es-ES" dirty="0" err="1">
                <a:solidFill>
                  <a:schemeClr val="accent6"/>
                </a:solidFill>
              </a:rPr>
              <a:t>process</a:t>
            </a:r>
            <a:r>
              <a:rPr lang="es-ES" dirty="0">
                <a:solidFill>
                  <a:schemeClr val="accent6"/>
                </a:solidFill>
              </a:rPr>
              <a:t> </a:t>
            </a:r>
            <a:r>
              <a:rPr lang="es-ES" dirty="0" err="1">
                <a:solidFill>
                  <a:schemeClr val="accent6"/>
                </a:solidFill>
              </a:rPr>
              <a:t>relevant</a:t>
            </a:r>
            <a:r>
              <a:rPr lang="es-ES" dirty="0">
                <a:solidFill>
                  <a:schemeClr val="accent6"/>
                </a:solidFill>
              </a:rPr>
              <a:t> </a:t>
            </a:r>
            <a:r>
              <a:rPr lang="es-ES" dirty="0" err="1">
                <a:solidFill>
                  <a:schemeClr val="accent6"/>
                </a:solidFill>
              </a:rPr>
              <a:t>isotopes</a:t>
            </a:r>
            <a:endParaRPr lang="es-ES" dirty="0">
              <a:solidFill>
                <a:schemeClr val="accent6"/>
              </a:solidFill>
            </a:endParaRPr>
          </a:p>
          <a:p>
            <a:pPr>
              <a:lnSpc>
                <a:spcPct val="150000"/>
              </a:lnSpc>
            </a:pPr>
            <a:endParaRPr lang="es-ES" dirty="0">
              <a:solidFill>
                <a:schemeClr val="accent6"/>
              </a:solidFill>
            </a:endParaRPr>
          </a:p>
          <a:p>
            <a:pPr>
              <a:lnSpc>
                <a:spcPct val="150000"/>
              </a:lnSpc>
            </a:pPr>
            <a:endParaRPr lang="es-ES" dirty="0">
              <a:solidFill>
                <a:schemeClr val="accent6"/>
              </a:solidFill>
            </a:endParaRPr>
          </a:p>
          <a:p>
            <a:pPr marL="285750" indent="-285750">
              <a:lnSpc>
                <a:spcPct val="150000"/>
              </a:lnSpc>
              <a:buFont typeface="Arial" panose="020B0604020202020204" pitchFamily="34" charset="0"/>
              <a:buChar char="•"/>
            </a:pPr>
            <a:r>
              <a:rPr lang="es-ES" dirty="0" err="1">
                <a:solidFill>
                  <a:schemeClr val="accent6"/>
                </a:solidFill>
              </a:rPr>
              <a:t>Instrument</a:t>
            </a:r>
            <a:r>
              <a:rPr lang="es-ES" dirty="0">
                <a:solidFill>
                  <a:schemeClr val="accent6"/>
                </a:solidFill>
              </a:rPr>
              <a:t> </a:t>
            </a:r>
            <a:r>
              <a:rPr lang="es-ES" dirty="0" err="1">
                <a:solidFill>
                  <a:schemeClr val="accent6"/>
                </a:solidFill>
              </a:rPr>
              <a:t>developments</a:t>
            </a:r>
            <a:r>
              <a:rPr lang="es-ES" dirty="0">
                <a:solidFill>
                  <a:schemeClr val="accent6"/>
                </a:solidFill>
              </a:rPr>
              <a:t> </a:t>
            </a:r>
            <a:r>
              <a:rPr lang="es-ES" dirty="0" err="1">
                <a:solidFill>
                  <a:schemeClr val="accent6"/>
                </a:solidFill>
              </a:rPr>
              <a:t>with</a:t>
            </a:r>
            <a:r>
              <a:rPr lang="es-ES" dirty="0">
                <a:solidFill>
                  <a:schemeClr val="accent6"/>
                </a:solidFill>
              </a:rPr>
              <a:t> </a:t>
            </a:r>
            <a:r>
              <a:rPr lang="es-ES" dirty="0" err="1">
                <a:solidFill>
                  <a:schemeClr val="accent6"/>
                </a:solidFill>
              </a:rPr>
              <a:t>enhanced</a:t>
            </a:r>
            <a:r>
              <a:rPr lang="es-ES" dirty="0">
                <a:solidFill>
                  <a:schemeClr val="accent6"/>
                </a:solidFill>
              </a:rPr>
              <a:t> gamma-</a:t>
            </a:r>
            <a:r>
              <a:rPr lang="es-ES" dirty="0" err="1">
                <a:solidFill>
                  <a:schemeClr val="accent6"/>
                </a:solidFill>
              </a:rPr>
              <a:t>ray</a:t>
            </a:r>
            <a:r>
              <a:rPr lang="es-ES" dirty="0">
                <a:solidFill>
                  <a:schemeClr val="accent6"/>
                </a:solidFill>
              </a:rPr>
              <a:t> </a:t>
            </a:r>
            <a:r>
              <a:rPr lang="es-ES" dirty="0" err="1">
                <a:solidFill>
                  <a:schemeClr val="accent6"/>
                </a:solidFill>
              </a:rPr>
              <a:t>imaging</a:t>
            </a:r>
            <a:r>
              <a:rPr lang="es-ES" dirty="0">
                <a:solidFill>
                  <a:schemeClr val="accent6"/>
                </a:solidFill>
              </a:rPr>
              <a:t> </a:t>
            </a:r>
            <a:r>
              <a:rPr lang="es-ES" dirty="0" err="1">
                <a:solidFill>
                  <a:schemeClr val="accent6"/>
                </a:solidFill>
              </a:rPr>
              <a:t>capability</a:t>
            </a:r>
            <a:r>
              <a:rPr lang="es-ES" dirty="0">
                <a:solidFill>
                  <a:schemeClr val="accent6"/>
                </a:solidFill>
              </a:rPr>
              <a:t> </a:t>
            </a:r>
            <a:r>
              <a:rPr lang="es-ES" dirty="0" err="1">
                <a:solidFill>
                  <a:schemeClr val="accent6"/>
                </a:solidFill>
              </a:rPr>
              <a:t>may</a:t>
            </a:r>
            <a:r>
              <a:rPr lang="es-ES" dirty="0">
                <a:solidFill>
                  <a:schemeClr val="accent6"/>
                </a:solidFill>
              </a:rPr>
              <a:t> </a:t>
            </a:r>
            <a:r>
              <a:rPr lang="es-ES" dirty="0" err="1">
                <a:solidFill>
                  <a:schemeClr val="accent6"/>
                </a:solidFill>
              </a:rPr>
              <a:t>help</a:t>
            </a:r>
            <a:r>
              <a:rPr lang="es-ES" dirty="0">
                <a:solidFill>
                  <a:schemeClr val="accent6"/>
                </a:solidFill>
              </a:rPr>
              <a:t> to </a:t>
            </a:r>
            <a:r>
              <a:rPr lang="es-ES" dirty="0" err="1">
                <a:solidFill>
                  <a:schemeClr val="accent6"/>
                </a:solidFill>
              </a:rPr>
              <a:t>provide</a:t>
            </a:r>
            <a:r>
              <a:rPr lang="es-ES" dirty="0">
                <a:solidFill>
                  <a:schemeClr val="accent6"/>
                </a:solidFill>
              </a:rPr>
              <a:t> a more </a:t>
            </a:r>
            <a:r>
              <a:rPr lang="es-ES" dirty="0" err="1">
                <a:solidFill>
                  <a:schemeClr val="accent6"/>
                </a:solidFill>
              </a:rPr>
              <a:t>accurate</a:t>
            </a:r>
            <a:r>
              <a:rPr lang="es-ES" dirty="0">
                <a:solidFill>
                  <a:schemeClr val="accent6"/>
                </a:solidFill>
              </a:rPr>
              <a:t> </a:t>
            </a:r>
            <a:r>
              <a:rPr lang="es-ES" dirty="0" err="1">
                <a:solidFill>
                  <a:schemeClr val="accent6"/>
                </a:solidFill>
              </a:rPr>
              <a:t>assessment</a:t>
            </a:r>
            <a:r>
              <a:rPr lang="es-ES" dirty="0">
                <a:solidFill>
                  <a:schemeClr val="accent6"/>
                </a:solidFill>
              </a:rPr>
              <a:t> of </a:t>
            </a:r>
            <a:r>
              <a:rPr lang="es-ES" dirty="0" err="1">
                <a:solidFill>
                  <a:schemeClr val="accent6"/>
                </a:solidFill>
              </a:rPr>
              <a:t>the</a:t>
            </a:r>
            <a:r>
              <a:rPr lang="es-ES" dirty="0">
                <a:solidFill>
                  <a:schemeClr val="accent6"/>
                </a:solidFill>
              </a:rPr>
              <a:t> ion-</a:t>
            </a:r>
            <a:r>
              <a:rPr lang="es-ES" dirty="0" err="1">
                <a:solidFill>
                  <a:schemeClr val="accent6"/>
                </a:solidFill>
              </a:rPr>
              <a:t>range</a:t>
            </a:r>
            <a:r>
              <a:rPr lang="es-ES" dirty="0">
                <a:solidFill>
                  <a:schemeClr val="accent6"/>
                </a:solidFill>
              </a:rPr>
              <a:t> in </a:t>
            </a:r>
            <a:r>
              <a:rPr lang="es-ES" dirty="0" err="1">
                <a:solidFill>
                  <a:schemeClr val="accent6"/>
                </a:solidFill>
              </a:rPr>
              <a:t>proton</a:t>
            </a:r>
            <a:r>
              <a:rPr lang="es-ES" dirty="0">
                <a:solidFill>
                  <a:schemeClr val="accent6"/>
                </a:solidFill>
              </a:rPr>
              <a:t> </a:t>
            </a:r>
            <a:r>
              <a:rPr lang="es-ES" dirty="0" err="1">
                <a:solidFill>
                  <a:schemeClr val="accent6"/>
                </a:solidFill>
              </a:rPr>
              <a:t>therapy</a:t>
            </a:r>
            <a:r>
              <a:rPr lang="es-ES" dirty="0">
                <a:solidFill>
                  <a:schemeClr val="accent6"/>
                </a:solidFill>
              </a:rPr>
              <a:t>.</a:t>
            </a:r>
          </a:p>
          <a:p>
            <a:pPr marL="285750" indent="-285750">
              <a:lnSpc>
                <a:spcPct val="150000"/>
              </a:lnSpc>
              <a:buFont typeface="Arial" panose="020B0604020202020204" pitchFamily="34" charset="0"/>
              <a:buChar char="•"/>
            </a:pPr>
            <a:r>
              <a:rPr lang="es-ES" dirty="0" err="1">
                <a:solidFill>
                  <a:schemeClr val="accent6"/>
                </a:solidFill>
              </a:rPr>
              <a:t>Alternative</a:t>
            </a:r>
            <a:r>
              <a:rPr lang="es-ES" dirty="0">
                <a:solidFill>
                  <a:schemeClr val="accent6"/>
                </a:solidFill>
              </a:rPr>
              <a:t> </a:t>
            </a:r>
            <a:r>
              <a:rPr lang="es-ES" dirty="0" err="1">
                <a:solidFill>
                  <a:schemeClr val="accent6"/>
                </a:solidFill>
              </a:rPr>
              <a:t>methodologies</a:t>
            </a:r>
            <a:r>
              <a:rPr lang="es-ES" dirty="0">
                <a:solidFill>
                  <a:schemeClr val="accent6"/>
                </a:solidFill>
              </a:rPr>
              <a:t> (</a:t>
            </a:r>
            <a:r>
              <a:rPr lang="es-ES" dirty="0" err="1">
                <a:solidFill>
                  <a:schemeClr val="accent6"/>
                </a:solidFill>
              </a:rPr>
              <a:t>neutron</a:t>
            </a:r>
            <a:r>
              <a:rPr lang="es-ES" dirty="0">
                <a:solidFill>
                  <a:schemeClr val="accent6"/>
                </a:solidFill>
              </a:rPr>
              <a:t>-capture) and </a:t>
            </a:r>
            <a:r>
              <a:rPr lang="es-ES" dirty="0" err="1">
                <a:solidFill>
                  <a:schemeClr val="accent6"/>
                </a:solidFill>
              </a:rPr>
              <a:t>related</a:t>
            </a:r>
            <a:r>
              <a:rPr lang="es-ES" dirty="0">
                <a:solidFill>
                  <a:schemeClr val="accent6"/>
                </a:solidFill>
              </a:rPr>
              <a:t> </a:t>
            </a:r>
            <a:r>
              <a:rPr lang="es-ES" dirty="0" err="1">
                <a:solidFill>
                  <a:schemeClr val="accent6"/>
                </a:solidFill>
              </a:rPr>
              <a:t>instrumentation</a:t>
            </a:r>
            <a:r>
              <a:rPr lang="es-ES" dirty="0">
                <a:solidFill>
                  <a:schemeClr val="accent6"/>
                </a:solidFill>
              </a:rPr>
              <a:t> </a:t>
            </a:r>
            <a:r>
              <a:rPr lang="es-ES" dirty="0" err="1">
                <a:solidFill>
                  <a:schemeClr val="accent6"/>
                </a:solidFill>
              </a:rPr>
              <a:t>may</a:t>
            </a:r>
            <a:r>
              <a:rPr lang="es-ES" dirty="0">
                <a:solidFill>
                  <a:schemeClr val="accent6"/>
                </a:solidFill>
              </a:rPr>
              <a:t> be a </a:t>
            </a:r>
            <a:r>
              <a:rPr lang="es-ES" dirty="0" err="1">
                <a:solidFill>
                  <a:schemeClr val="accent6"/>
                </a:solidFill>
              </a:rPr>
              <a:t>complementary</a:t>
            </a:r>
            <a:r>
              <a:rPr lang="es-ES" dirty="0">
                <a:solidFill>
                  <a:schemeClr val="accent6"/>
                </a:solidFill>
              </a:rPr>
              <a:t> </a:t>
            </a:r>
            <a:r>
              <a:rPr lang="es-ES" dirty="0" err="1">
                <a:solidFill>
                  <a:schemeClr val="accent6"/>
                </a:solidFill>
              </a:rPr>
              <a:t>approach</a:t>
            </a:r>
            <a:r>
              <a:rPr lang="es-ES" dirty="0">
                <a:solidFill>
                  <a:schemeClr val="accent6"/>
                </a:solidFill>
              </a:rPr>
              <a:t> </a:t>
            </a:r>
            <a:r>
              <a:rPr lang="es-ES" dirty="0" err="1">
                <a:solidFill>
                  <a:schemeClr val="accent6"/>
                </a:solidFill>
              </a:rPr>
              <a:t>with</a:t>
            </a:r>
            <a:r>
              <a:rPr lang="es-ES" dirty="0">
                <a:solidFill>
                  <a:schemeClr val="accent6"/>
                </a:solidFill>
              </a:rPr>
              <a:t> </a:t>
            </a:r>
            <a:r>
              <a:rPr lang="es-ES" dirty="0" err="1">
                <a:solidFill>
                  <a:schemeClr val="accent6"/>
                </a:solidFill>
              </a:rPr>
              <a:t>still</a:t>
            </a:r>
            <a:r>
              <a:rPr lang="es-ES" dirty="0">
                <a:solidFill>
                  <a:schemeClr val="accent6"/>
                </a:solidFill>
              </a:rPr>
              <a:t> a </a:t>
            </a:r>
            <a:r>
              <a:rPr lang="es-ES" dirty="0" err="1">
                <a:solidFill>
                  <a:schemeClr val="accent6"/>
                </a:solidFill>
              </a:rPr>
              <a:t>large</a:t>
            </a:r>
            <a:r>
              <a:rPr lang="es-ES" dirty="0">
                <a:solidFill>
                  <a:schemeClr val="accent6"/>
                </a:solidFill>
              </a:rPr>
              <a:t> </a:t>
            </a:r>
            <a:r>
              <a:rPr lang="es-ES" dirty="0" err="1">
                <a:solidFill>
                  <a:schemeClr val="accent6"/>
                </a:solidFill>
              </a:rPr>
              <a:t>room</a:t>
            </a:r>
            <a:r>
              <a:rPr lang="es-ES" dirty="0">
                <a:solidFill>
                  <a:schemeClr val="accent6"/>
                </a:solidFill>
              </a:rPr>
              <a:t> </a:t>
            </a:r>
            <a:r>
              <a:rPr lang="es-ES" dirty="0" err="1">
                <a:solidFill>
                  <a:schemeClr val="accent6"/>
                </a:solidFill>
              </a:rPr>
              <a:t>for</a:t>
            </a:r>
            <a:r>
              <a:rPr lang="es-ES" dirty="0">
                <a:solidFill>
                  <a:schemeClr val="accent6"/>
                </a:solidFill>
              </a:rPr>
              <a:t> </a:t>
            </a:r>
            <a:r>
              <a:rPr lang="es-ES" dirty="0" err="1">
                <a:solidFill>
                  <a:schemeClr val="accent6"/>
                </a:solidFill>
              </a:rPr>
              <a:t>improvement</a:t>
            </a:r>
            <a:r>
              <a:rPr lang="es-ES" dirty="0">
                <a:solidFill>
                  <a:schemeClr val="accent6"/>
                </a:solidFill>
              </a:rPr>
              <a:t>.</a:t>
            </a:r>
          </a:p>
        </p:txBody>
      </p:sp>
      <p:pic>
        <p:nvPicPr>
          <p:cNvPr id="5" name="Google Shape;97;p1" descr="Image result for CSIC logo"/>
          <p:cNvPicPr preferRelativeResize="0"/>
          <p:nvPr/>
        </p:nvPicPr>
        <p:blipFill rotWithShape="1">
          <a:blip r:embed="rId3">
            <a:alphaModFix/>
          </a:blip>
          <a:srcRect/>
          <a:stretch/>
        </p:blipFill>
        <p:spPr>
          <a:xfrm>
            <a:off x="1584458" y="6296385"/>
            <a:ext cx="458726" cy="537370"/>
          </a:xfrm>
          <a:prstGeom prst="rect">
            <a:avLst/>
          </a:prstGeom>
          <a:noFill/>
          <a:ln>
            <a:noFill/>
          </a:ln>
        </p:spPr>
      </p:pic>
      <p:pic>
        <p:nvPicPr>
          <p:cNvPr id="6" name="Google Shape;98;p1"/>
          <p:cNvPicPr preferRelativeResize="0"/>
          <p:nvPr/>
        </p:nvPicPr>
        <p:blipFill rotWithShape="1">
          <a:blip r:embed="rId4">
            <a:alphaModFix/>
          </a:blip>
          <a:srcRect/>
          <a:stretch/>
        </p:blipFill>
        <p:spPr>
          <a:xfrm>
            <a:off x="2103642" y="6316681"/>
            <a:ext cx="358802" cy="512207"/>
          </a:xfrm>
          <a:prstGeom prst="rect">
            <a:avLst/>
          </a:prstGeom>
          <a:noFill/>
          <a:ln>
            <a:noFill/>
          </a:ln>
        </p:spPr>
      </p:pic>
      <p:pic>
        <p:nvPicPr>
          <p:cNvPr id="7" name="Google Shape;185;p33"/>
          <p:cNvPicPr preferRelativeResize="0"/>
          <p:nvPr/>
        </p:nvPicPr>
        <p:blipFill rotWithShape="1">
          <a:blip r:embed="rId5">
            <a:alphaModFix/>
          </a:blip>
          <a:srcRect l="5644" t="15350" r="10101" b="12851"/>
          <a:stretch/>
        </p:blipFill>
        <p:spPr>
          <a:xfrm>
            <a:off x="9491459" y="6216066"/>
            <a:ext cx="1086377" cy="622650"/>
          </a:xfrm>
          <a:prstGeom prst="rect">
            <a:avLst/>
          </a:prstGeom>
          <a:noFill/>
          <a:ln>
            <a:noFill/>
          </a:ln>
        </p:spPr>
      </p:pic>
      <p:sp>
        <p:nvSpPr>
          <p:cNvPr id="10" name="TextBox 9">
            <a:extLst>
              <a:ext uri="{FF2B5EF4-FFF2-40B4-BE49-F238E27FC236}">
                <a16:creationId xmlns:a16="http://schemas.microsoft.com/office/drawing/2014/main" id="{92AC5E2C-7140-3554-DE36-F82E970E9DD4}"/>
              </a:ext>
            </a:extLst>
          </p:cNvPr>
          <p:cNvSpPr txBox="1"/>
          <p:nvPr/>
        </p:nvSpPr>
        <p:spPr>
          <a:xfrm>
            <a:off x="1524000" y="1"/>
            <a:ext cx="8001000" cy="62864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Summary &amp; Outlook</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28991408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1288"/>
        <p:cNvGrpSpPr/>
        <p:nvPr/>
      </p:nvGrpSpPr>
      <p:grpSpPr>
        <a:xfrm>
          <a:off x="0" y="0"/>
          <a:ext cx="0" cy="0"/>
          <a:chOff x="0" y="0"/>
          <a:chExt cx="0" cy="0"/>
        </a:xfrm>
      </p:grpSpPr>
      <p:pic>
        <p:nvPicPr>
          <p:cNvPr id="1289" name="Google Shape;1289;p43"/>
          <p:cNvPicPr preferRelativeResize="0"/>
          <p:nvPr/>
        </p:nvPicPr>
        <p:blipFill rotWithShape="1">
          <a:blip r:embed="rId3">
            <a:alphaModFix/>
          </a:blip>
          <a:srcRect/>
          <a:stretch/>
        </p:blipFill>
        <p:spPr>
          <a:xfrm>
            <a:off x="1768365" y="1927270"/>
            <a:ext cx="3838575" cy="1638300"/>
          </a:xfrm>
          <a:prstGeom prst="rect">
            <a:avLst/>
          </a:prstGeom>
          <a:noFill/>
          <a:ln w="9525" cap="flat" cmpd="sng">
            <a:solidFill>
              <a:schemeClr val="dk1"/>
            </a:solidFill>
            <a:prstDash val="solid"/>
            <a:miter lim="800000"/>
            <a:headEnd type="none" w="sm" len="sm"/>
            <a:tailEnd type="none" w="sm" len="sm"/>
          </a:ln>
        </p:spPr>
      </p:pic>
      <p:pic>
        <p:nvPicPr>
          <p:cNvPr id="1290" name="Google Shape;1290;p43"/>
          <p:cNvPicPr preferRelativeResize="0"/>
          <p:nvPr/>
        </p:nvPicPr>
        <p:blipFill rotWithShape="1">
          <a:blip r:embed="rId4">
            <a:alphaModFix/>
          </a:blip>
          <a:srcRect/>
          <a:stretch/>
        </p:blipFill>
        <p:spPr>
          <a:xfrm>
            <a:off x="6411130" y="1966309"/>
            <a:ext cx="4057650" cy="2152650"/>
          </a:xfrm>
          <a:prstGeom prst="rect">
            <a:avLst/>
          </a:prstGeom>
          <a:noFill/>
          <a:ln w="9525" cap="flat" cmpd="sng">
            <a:solidFill>
              <a:schemeClr val="dk1"/>
            </a:solidFill>
            <a:prstDash val="solid"/>
            <a:miter lim="800000"/>
            <a:headEnd type="none" w="sm" len="sm"/>
            <a:tailEnd type="none" w="sm" len="sm"/>
          </a:ln>
        </p:spPr>
      </p:pic>
      <p:pic>
        <p:nvPicPr>
          <p:cNvPr id="1291" name="Google Shape;1291;p43" descr="http://www.technemexico.com/wp-content/uploads/2014/09/via_lactea-620x350.jpg"/>
          <p:cNvPicPr preferRelativeResize="0"/>
          <p:nvPr/>
        </p:nvPicPr>
        <p:blipFill rotWithShape="1">
          <a:blip r:embed="rId5">
            <a:alphaModFix/>
          </a:blip>
          <a:srcRect/>
          <a:stretch/>
        </p:blipFill>
        <p:spPr>
          <a:xfrm>
            <a:off x="1524000" y="1680694"/>
            <a:ext cx="9171230" cy="5177307"/>
          </a:xfrm>
          <a:prstGeom prst="rect">
            <a:avLst/>
          </a:prstGeom>
          <a:noFill/>
          <a:ln>
            <a:noFill/>
          </a:ln>
        </p:spPr>
      </p:pic>
      <p:pic>
        <p:nvPicPr>
          <p:cNvPr id="1292" name="Google Shape;1292;p43" descr="SS_abundances_w.png"/>
          <p:cNvPicPr preferRelativeResize="0"/>
          <p:nvPr/>
        </p:nvPicPr>
        <p:blipFill rotWithShape="1">
          <a:blip r:embed="rId6">
            <a:alphaModFix/>
          </a:blip>
          <a:srcRect/>
          <a:stretch/>
        </p:blipFill>
        <p:spPr>
          <a:xfrm>
            <a:off x="1524000" y="1725914"/>
            <a:ext cx="9144000" cy="5132086"/>
          </a:xfrm>
          <a:prstGeom prst="rect">
            <a:avLst/>
          </a:prstGeom>
          <a:noFill/>
          <a:ln>
            <a:noFill/>
          </a:ln>
        </p:spPr>
      </p:pic>
      <p:grpSp>
        <p:nvGrpSpPr>
          <p:cNvPr id="1293" name="Google Shape;1293;p43"/>
          <p:cNvGrpSpPr/>
          <p:nvPr/>
        </p:nvGrpSpPr>
        <p:grpSpPr>
          <a:xfrm>
            <a:off x="2399765" y="1751526"/>
            <a:ext cx="8075053" cy="4021220"/>
            <a:chOff x="875764" y="1751526"/>
            <a:chExt cx="8075053" cy="4021220"/>
          </a:xfrm>
        </p:grpSpPr>
        <p:sp>
          <p:nvSpPr>
            <p:cNvPr id="1294" name="Google Shape;1294;p43"/>
            <p:cNvSpPr txBox="1"/>
            <p:nvPr/>
          </p:nvSpPr>
          <p:spPr>
            <a:xfrm>
              <a:off x="875764" y="1751526"/>
              <a:ext cx="502276" cy="400110"/>
            </a:xfrm>
            <a:prstGeom prst="rect">
              <a:avLst/>
            </a:prstGeom>
            <a:noFill/>
            <a:ln>
              <a:noFill/>
            </a:ln>
          </p:spPr>
          <p:txBody>
            <a:bodyPr spcFirstLastPara="1" wrap="square" lIns="91425" tIns="45700" rIns="91425" bIns="45700" anchor="t" anchorCtr="0">
              <a:spAutoFit/>
            </a:bodyPr>
            <a:lstStyle/>
            <a:p>
              <a:r>
                <a:rPr lang="es-ES" sz="2000" dirty="0">
                  <a:solidFill>
                    <a:schemeClr val="lt1"/>
                  </a:solidFill>
                </a:rPr>
                <a:t>H</a:t>
              </a:r>
              <a:endParaRPr sz="2000" dirty="0">
                <a:solidFill>
                  <a:schemeClr val="lt1"/>
                </a:solidFill>
              </a:endParaRPr>
            </a:p>
          </p:txBody>
        </p:sp>
        <p:sp>
          <p:nvSpPr>
            <p:cNvPr id="1295" name="Google Shape;1295;p43"/>
            <p:cNvSpPr txBox="1"/>
            <p:nvPr/>
          </p:nvSpPr>
          <p:spPr>
            <a:xfrm>
              <a:off x="1028162" y="2213019"/>
              <a:ext cx="620333" cy="400110"/>
            </a:xfrm>
            <a:prstGeom prst="rect">
              <a:avLst/>
            </a:prstGeom>
            <a:noFill/>
            <a:ln>
              <a:noFill/>
            </a:ln>
          </p:spPr>
          <p:txBody>
            <a:bodyPr spcFirstLastPara="1" wrap="square" lIns="91425" tIns="45700" rIns="91425" bIns="45700" anchor="t" anchorCtr="0">
              <a:spAutoFit/>
            </a:bodyPr>
            <a:lstStyle/>
            <a:p>
              <a:r>
                <a:rPr lang="es-ES" sz="2000" dirty="0">
                  <a:solidFill>
                    <a:schemeClr val="lt1"/>
                  </a:solidFill>
                </a:rPr>
                <a:t>He</a:t>
              </a:r>
              <a:endParaRPr sz="2000" dirty="0">
                <a:solidFill>
                  <a:schemeClr val="lt1"/>
                </a:solidFill>
              </a:endParaRPr>
            </a:p>
          </p:txBody>
        </p:sp>
        <p:sp>
          <p:nvSpPr>
            <p:cNvPr id="1296" name="Google Shape;1296;p43"/>
            <p:cNvSpPr txBox="1"/>
            <p:nvPr/>
          </p:nvSpPr>
          <p:spPr>
            <a:xfrm>
              <a:off x="1169831" y="2895599"/>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C</a:t>
              </a:r>
              <a:endParaRPr sz="2000">
                <a:solidFill>
                  <a:schemeClr val="lt1"/>
                </a:solidFill>
              </a:endParaRPr>
            </a:p>
          </p:txBody>
        </p:sp>
        <p:sp>
          <p:nvSpPr>
            <p:cNvPr id="1297" name="Google Shape;1297;p43"/>
            <p:cNvSpPr txBox="1"/>
            <p:nvPr/>
          </p:nvSpPr>
          <p:spPr>
            <a:xfrm>
              <a:off x="1451020" y="2777543"/>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O</a:t>
              </a:r>
              <a:endParaRPr sz="2000">
                <a:solidFill>
                  <a:schemeClr val="lt1"/>
                </a:solidFill>
              </a:endParaRPr>
            </a:p>
          </p:txBody>
        </p:sp>
        <p:sp>
          <p:nvSpPr>
            <p:cNvPr id="1298" name="Google Shape;1298;p43"/>
            <p:cNvSpPr txBox="1"/>
            <p:nvPr/>
          </p:nvSpPr>
          <p:spPr>
            <a:xfrm>
              <a:off x="2839792" y="3251915"/>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Fe</a:t>
              </a:r>
              <a:endParaRPr sz="2000">
                <a:solidFill>
                  <a:schemeClr val="lt1"/>
                </a:solidFill>
              </a:endParaRPr>
            </a:p>
          </p:txBody>
        </p:sp>
        <p:sp>
          <p:nvSpPr>
            <p:cNvPr id="1299" name="Google Shape;1299;p43"/>
            <p:cNvSpPr txBox="1"/>
            <p:nvPr/>
          </p:nvSpPr>
          <p:spPr>
            <a:xfrm>
              <a:off x="8448541" y="5130084"/>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Pb</a:t>
              </a:r>
              <a:endParaRPr sz="2000" dirty="0">
                <a:solidFill>
                  <a:schemeClr val="lt1"/>
                </a:solidFill>
              </a:endParaRPr>
            </a:p>
          </p:txBody>
        </p:sp>
        <p:sp>
          <p:nvSpPr>
            <p:cNvPr id="1300" name="Google Shape;1300;p43"/>
            <p:cNvSpPr txBox="1"/>
            <p:nvPr/>
          </p:nvSpPr>
          <p:spPr>
            <a:xfrm>
              <a:off x="8021392" y="5372636"/>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Pt</a:t>
              </a:r>
              <a:endParaRPr sz="2000">
                <a:solidFill>
                  <a:schemeClr val="lt1"/>
                </a:solidFill>
              </a:endParaRPr>
            </a:p>
          </p:txBody>
        </p:sp>
        <p:sp>
          <p:nvSpPr>
            <p:cNvPr id="1301" name="Google Shape;1301;p43"/>
            <p:cNvSpPr txBox="1"/>
            <p:nvPr/>
          </p:nvSpPr>
          <p:spPr>
            <a:xfrm>
              <a:off x="6048778" y="5061397"/>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Ba</a:t>
              </a:r>
              <a:endParaRPr sz="2000">
                <a:solidFill>
                  <a:schemeClr val="lt1"/>
                </a:solidFill>
              </a:endParaRPr>
            </a:p>
          </p:txBody>
        </p:sp>
        <p:sp>
          <p:nvSpPr>
            <p:cNvPr id="1302" name="Google Shape;1302;p43"/>
            <p:cNvSpPr txBox="1"/>
            <p:nvPr/>
          </p:nvSpPr>
          <p:spPr>
            <a:xfrm>
              <a:off x="5582992" y="5175160"/>
              <a:ext cx="502276" cy="400110"/>
            </a:xfrm>
            <a:prstGeom prst="rect">
              <a:avLst/>
            </a:prstGeom>
            <a:noFill/>
            <a:ln>
              <a:noFill/>
            </a:ln>
          </p:spPr>
          <p:txBody>
            <a:bodyPr spcFirstLastPara="1" wrap="square" lIns="91425" tIns="45700" rIns="91425" bIns="45700" anchor="t" anchorCtr="0">
              <a:spAutoFit/>
            </a:bodyPr>
            <a:lstStyle/>
            <a:p>
              <a:r>
                <a:rPr lang="es-ES" sz="2000">
                  <a:solidFill>
                    <a:schemeClr val="lt1"/>
                  </a:solidFill>
                </a:rPr>
                <a:t>Te</a:t>
              </a:r>
              <a:endParaRPr sz="2000">
                <a:solidFill>
                  <a:schemeClr val="lt1"/>
                </a:solidFill>
              </a:endParaRPr>
            </a:p>
          </p:txBody>
        </p:sp>
        <p:sp>
          <p:nvSpPr>
            <p:cNvPr id="1303" name="Google Shape;1303;p43"/>
            <p:cNvSpPr txBox="1"/>
            <p:nvPr/>
          </p:nvSpPr>
          <p:spPr>
            <a:xfrm>
              <a:off x="4153438" y="4801674"/>
              <a:ext cx="502276" cy="400110"/>
            </a:xfrm>
            <a:prstGeom prst="rect">
              <a:avLst/>
            </a:prstGeom>
            <a:noFill/>
            <a:ln>
              <a:noFill/>
            </a:ln>
          </p:spPr>
          <p:txBody>
            <a:bodyPr spcFirstLastPara="1" wrap="square" lIns="91425" tIns="45700" rIns="91425" bIns="45700" anchor="t" anchorCtr="0">
              <a:spAutoFit/>
            </a:bodyPr>
            <a:lstStyle/>
            <a:p>
              <a:r>
                <a:rPr lang="es-ES" sz="2000" dirty="0">
                  <a:solidFill>
                    <a:schemeClr val="lt1"/>
                  </a:solidFill>
                </a:rPr>
                <a:t>Sr</a:t>
              </a:r>
              <a:endParaRPr sz="2000" dirty="0">
                <a:solidFill>
                  <a:schemeClr val="lt1"/>
                </a:solidFill>
              </a:endParaRPr>
            </a:p>
          </p:txBody>
        </p:sp>
        <p:sp>
          <p:nvSpPr>
            <p:cNvPr id="1304" name="Google Shape;1304;p43"/>
            <p:cNvSpPr txBox="1"/>
            <p:nvPr/>
          </p:nvSpPr>
          <p:spPr>
            <a:xfrm>
              <a:off x="3713409" y="4644981"/>
              <a:ext cx="613891" cy="400110"/>
            </a:xfrm>
            <a:prstGeom prst="rect">
              <a:avLst/>
            </a:prstGeom>
            <a:noFill/>
            <a:ln>
              <a:noFill/>
            </a:ln>
          </p:spPr>
          <p:txBody>
            <a:bodyPr spcFirstLastPara="1" wrap="square" lIns="91425" tIns="45700" rIns="91425" bIns="45700" anchor="t" anchorCtr="0">
              <a:spAutoFit/>
            </a:bodyPr>
            <a:lstStyle/>
            <a:p>
              <a:r>
                <a:rPr lang="es-ES" sz="2000" dirty="0">
                  <a:solidFill>
                    <a:schemeClr val="lt1"/>
                  </a:solidFill>
                </a:rPr>
                <a:t>Ge</a:t>
              </a:r>
              <a:endParaRPr sz="2000" dirty="0">
                <a:solidFill>
                  <a:schemeClr val="lt1"/>
                </a:solidFill>
              </a:endParaRPr>
            </a:p>
          </p:txBody>
        </p:sp>
      </p:grpSp>
      <p:sp>
        <p:nvSpPr>
          <p:cNvPr id="1305" name="Google Shape;1305;p43"/>
          <p:cNvSpPr/>
          <p:nvPr/>
        </p:nvSpPr>
        <p:spPr>
          <a:xfrm>
            <a:off x="1524000" y="0"/>
            <a:ext cx="9144000" cy="609600"/>
          </a:xfrm>
          <a:prstGeom prst="rect">
            <a:avLst/>
          </a:prstGeom>
          <a:solidFill>
            <a:schemeClr val="accent2"/>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1313" name="Google Shape;1313;p43"/>
          <p:cNvSpPr txBox="1"/>
          <p:nvPr/>
        </p:nvSpPr>
        <p:spPr>
          <a:xfrm>
            <a:off x="1676400" y="616804"/>
            <a:ext cx="8229600" cy="830997"/>
          </a:xfrm>
          <a:prstGeom prst="rect">
            <a:avLst/>
          </a:prstGeom>
          <a:noFill/>
          <a:ln>
            <a:noFill/>
          </a:ln>
        </p:spPr>
        <p:txBody>
          <a:bodyPr spcFirstLastPara="1" wrap="square" lIns="91425" tIns="45700" rIns="91425" bIns="45700" anchor="t" anchorCtr="0">
            <a:spAutoFit/>
          </a:bodyPr>
          <a:lstStyle/>
          <a:p>
            <a:pPr indent="-101600">
              <a:buClr>
                <a:schemeClr val="accent6"/>
              </a:buClr>
              <a:buSzPts val="1600"/>
              <a:buFont typeface="Noto Sans Symbols"/>
              <a:buChar char="🡪"/>
            </a:pPr>
            <a:r>
              <a:rPr lang="es-ES" sz="1600" dirty="0" err="1">
                <a:solidFill>
                  <a:schemeClr val="accent6"/>
                </a:solidFill>
              </a:rPr>
              <a:t>Neutrons</a:t>
            </a:r>
            <a:r>
              <a:rPr lang="es-ES" sz="1600" dirty="0">
                <a:solidFill>
                  <a:schemeClr val="accent6"/>
                </a:solidFill>
              </a:rPr>
              <a:t> produce 75% of </a:t>
            </a:r>
            <a:r>
              <a:rPr lang="es-ES" sz="1600" dirty="0" err="1">
                <a:solidFill>
                  <a:schemeClr val="accent6"/>
                </a:solidFill>
              </a:rPr>
              <a:t>all</a:t>
            </a:r>
            <a:r>
              <a:rPr lang="es-ES" sz="1600" dirty="0">
                <a:solidFill>
                  <a:schemeClr val="accent6"/>
                </a:solidFill>
              </a:rPr>
              <a:t> </a:t>
            </a:r>
            <a:r>
              <a:rPr lang="es-ES" sz="1600" dirty="0" err="1">
                <a:solidFill>
                  <a:schemeClr val="accent6"/>
                </a:solidFill>
              </a:rPr>
              <a:t>the</a:t>
            </a:r>
            <a:r>
              <a:rPr lang="es-ES" sz="1600" dirty="0">
                <a:solidFill>
                  <a:schemeClr val="accent6"/>
                </a:solidFill>
              </a:rPr>
              <a:t> </a:t>
            </a:r>
            <a:r>
              <a:rPr lang="es-ES" sz="1600" dirty="0" err="1">
                <a:solidFill>
                  <a:schemeClr val="accent6"/>
                </a:solidFill>
              </a:rPr>
              <a:t>elements</a:t>
            </a:r>
            <a:endParaRPr sz="1600" dirty="0">
              <a:solidFill>
                <a:schemeClr val="accent6"/>
              </a:solidFill>
            </a:endParaRPr>
          </a:p>
          <a:p>
            <a:pPr indent="-101600">
              <a:buClr>
                <a:schemeClr val="accent6"/>
              </a:buClr>
              <a:buSzPts val="1600"/>
              <a:buFont typeface="Noto Sans Symbols"/>
              <a:buChar char="🡪"/>
            </a:pPr>
            <a:r>
              <a:rPr lang="es-ES" sz="1600" dirty="0">
                <a:solidFill>
                  <a:schemeClr val="accent6"/>
                </a:solidFill>
              </a:rPr>
              <a:t> 0.005% of </a:t>
            </a:r>
            <a:r>
              <a:rPr lang="es-ES" sz="1600" dirty="0" err="1">
                <a:solidFill>
                  <a:schemeClr val="accent6"/>
                </a:solidFill>
              </a:rPr>
              <a:t>the</a:t>
            </a:r>
            <a:r>
              <a:rPr lang="es-ES" sz="1600" dirty="0">
                <a:solidFill>
                  <a:schemeClr val="accent6"/>
                </a:solidFill>
              </a:rPr>
              <a:t> total </a:t>
            </a:r>
            <a:r>
              <a:rPr lang="es-ES" sz="1600" dirty="0" err="1">
                <a:solidFill>
                  <a:schemeClr val="accent6"/>
                </a:solidFill>
              </a:rPr>
              <a:t>abundances</a:t>
            </a:r>
            <a:r>
              <a:rPr lang="es-ES" sz="1600" dirty="0">
                <a:solidFill>
                  <a:schemeClr val="accent6"/>
                </a:solidFill>
              </a:rPr>
              <a:t> (!)</a:t>
            </a:r>
            <a:endParaRPr dirty="0"/>
          </a:p>
          <a:p>
            <a:pPr indent="-101600">
              <a:buClr>
                <a:schemeClr val="accent6"/>
              </a:buClr>
              <a:buSzPts val="1600"/>
              <a:buFont typeface="Noto Sans Symbols"/>
              <a:buChar char="🡪"/>
            </a:pPr>
            <a:r>
              <a:rPr lang="es-ES" sz="1600" dirty="0">
                <a:solidFill>
                  <a:schemeClr val="accent6"/>
                </a:solidFill>
              </a:rPr>
              <a:t> 10-12 </a:t>
            </a:r>
            <a:r>
              <a:rPr lang="es-ES" sz="1600" dirty="0" err="1">
                <a:solidFill>
                  <a:schemeClr val="accent6"/>
                </a:solidFill>
              </a:rPr>
              <a:t>orders</a:t>
            </a:r>
            <a:r>
              <a:rPr lang="es-ES" sz="1600" dirty="0">
                <a:solidFill>
                  <a:schemeClr val="accent6"/>
                </a:solidFill>
              </a:rPr>
              <a:t>-of-</a:t>
            </a:r>
            <a:r>
              <a:rPr lang="es-ES" sz="1600" dirty="0" err="1">
                <a:solidFill>
                  <a:schemeClr val="accent6"/>
                </a:solidFill>
              </a:rPr>
              <a:t>magnitude</a:t>
            </a:r>
            <a:r>
              <a:rPr lang="es-ES" sz="1600" dirty="0">
                <a:solidFill>
                  <a:schemeClr val="accent6"/>
                </a:solidFill>
              </a:rPr>
              <a:t> </a:t>
            </a:r>
            <a:r>
              <a:rPr lang="es-ES" sz="1600" dirty="0" err="1">
                <a:solidFill>
                  <a:schemeClr val="accent6"/>
                </a:solidFill>
              </a:rPr>
              <a:t>difference</a:t>
            </a:r>
            <a:r>
              <a:rPr lang="es-ES" sz="1600" dirty="0">
                <a:solidFill>
                  <a:schemeClr val="accent6"/>
                </a:solidFill>
              </a:rPr>
              <a:t> </a:t>
            </a:r>
            <a:r>
              <a:rPr lang="es-ES" sz="1600" dirty="0" err="1">
                <a:solidFill>
                  <a:schemeClr val="accent6"/>
                </a:solidFill>
              </a:rPr>
              <a:t>between</a:t>
            </a:r>
            <a:r>
              <a:rPr lang="es-ES" sz="1600" dirty="0">
                <a:solidFill>
                  <a:schemeClr val="accent6"/>
                </a:solidFill>
              </a:rPr>
              <a:t> H and </a:t>
            </a:r>
            <a:r>
              <a:rPr lang="es-ES" sz="1600" dirty="0" err="1">
                <a:solidFill>
                  <a:schemeClr val="accent6"/>
                </a:solidFill>
              </a:rPr>
              <a:t>the</a:t>
            </a:r>
            <a:r>
              <a:rPr lang="es-ES" sz="1600" dirty="0">
                <a:solidFill>
                  <a:schemeClr val="accent6"/>
                </a:solidFill>
              </a:rPr>
              <a:t> </a:t>
            </a:r>
            <a:r>
              <a:rPr lang="es-ES" sz="1600" dirty="0" err="1">
                <a:solidFill>
                  <a:schemeClr val="accent6"/>
                </a:solidFill>
              </a:rPr>
              <a:t>rarest</a:t>
            </a:r>
            <a:r>
              <a:rPr lang="es-ES" sz="1600" dirty="0">
                <a:solidFill>
                  <a:schemeClr val="accent6"/>
                </a:solidFill>
              </a:rPr>
              <a:t> (</a:t>
            </a:r>
            <a:r>
              <a:rPr lang="es-ES" sz="1600" dirty="0" err="1">
                <a:solidFill>
                  <a:schemeClr val="accent6"/>
                </a:solidFill>
              </a:rPr>
              <a:t>heaviest</a:t>
            </a:r>
            <a:r>
              <a:rPr lang="es-ES" sz="1600" dirty="0">
                <a:solidFill>
                  <a:schemeClr val="accent6"/>
                </a:solidFill>
              </a:rPr>
              <a:t>) </a:t>
            </a:r>
            <a:r>
              <a:rPr lang="es-ES" sz="1600" dirty="0" err="1">
                <a:solidFill>
                  <a:schemeClr val="accent6"/>
                </a:solidFill>
              </a:rPr>
              <a:t>nuclei</a:t>
            </a:r>
            <a:r>
              <a:rPr lang="es-ES" sz="1600" dirty="0">
                <a:solidFill>
                  <a:schemeClr val="accent6"/>
                </a:solidFill>
              </a:rPr>
              <a:t> (!)</a:t>
            </a:r>
            <a:endParaRPr sz="1600" dirty="0">
              <a:solidFill>
                <a:schemeClr val="accent6"/>
              </a:solidFill>
            </a:endParaRPr>
          </a:p>
        </p:txBody>
      </p:sp>
      <p:grpSp>
        <p:nvGrpSpPr>
          <p:cNvPr id="2" name="Group 1"/>
          <p:cNvGrpSpPr/>
          <p:nvPr/>
        </p:nvGrpSpPr>
        <p:grpSpPr>
          <a:xfrm>
            <a:off x="2438400" y="1371600"/>
            <a:ext cx="8229600" cy="338554"/>
            <a:chOff x="914400" y="1371600"/>
            <a:chExt cx="8229600" cy="338554"/>
          </a:xfrm>
        </p:grpSpPr>
        <p:sp>
          <p:nvSpPr>
            <p:cNvPr id="1314" name="Google Shape;1314;p43"/>
            <p:cNvSpPr txBox="1"/>
            <p:nvPr/>
          </p:nvSpPr>
          <p:spPr>
            <a:xfrm>
              <a:off x="914400" y="1371600"/>
              <a:ext cx="8229600" cy="338554"/>
            </a:xfrm>
            <a:prstGeom prst="rect">
              <a:avLst/>
            </a:prstGeom>
            <a:noFill/>
            <a:ln>
              <a:noFill/>
            </a:ln>
          </p:spPr>
          <p:txBody>
            <a:bodyPr spcFirstLastPara="1" wrap="square" lIns="91425" tIns="45700" rIns="91425" bIns="45700" anchor="t" anchorCtr="0">
              <a:spAutoFit/>
            </a:bodyPr>
            <a:lstStyle/>
            <a:p>
              <a:r>
                <a:rPr lang="es-ES" sz="1600" dirty="0">
                  <a:solidFill>
                    <a:srgbClr val="262672"/>
                  </a:solidFill>
                </a:rPr>
                <a:t>BB           </a:t>
              </a:r>
              <a:r>
                <a:rPr lang="es-ES" sz="1600" dirty="0" err="1">
                  <a:solidFill>
                    <a:srgbClr val="262672"/>
                  </a:solidFill>
                </a:rPr>
                <a:t>Fusion</a:t>
              </a:r>
              <a:r>
                <a:rPr lang="es-ES" sz="1600" dirty="0">
                  <a:solidFill>
                    <a:srgbClr val="262672"/>
                  </a:solidFill>
                </a:rPr>
                <a:t>                          </a:t>
              </a:r>
              <a:r>
                <a:rPr lang="es-ES" sz="1600" dirty="0" err="1">
                  <a:solidFill>
                    <a:srgbClr val="262672"/>
                  </a:solidFill>
                </a:rPr>
                <a:t>Neutrons</a:t>
              </a:r>
              <a:endParaRPr sz="1600" dirty="0">
                <a:solidFill>
                  <a:srgbClr val="262672"/>
                </a:solidFill>
              </a:endParaRPr>
            </a:p>
          </p:txBody>
        </p:sp>
        <p:cxnSp>
          <p:nvCxnSpPr>
            <p:cNvPr id="1315" name="Google Shape;1315;p43"/>
            <p:cNvCxnSpPr/>
            <p:nvPr/>
          </p:nvCxnSpPr>
          <p:spPr>
            <a:xfrm rot="10800000">
              <a:off x="1295400" y="1524000"/>
              <a:ext cx="609600" cy="1588"/>
            </a:xfrm>
            <a:prstGeom prst="straightConnector1">
              <a:avLst/>
            </a:prstGeom>
            <a:noFill/>
            <a:ln w="9525" cap="flat" cmpd="sng">
              <a:solidFill>
                <a:schemeClr val="accent2"/>
              </a:solidFill>
              <a:prstDash val="solid"/>
              <a:round/>
              <a:headEnd type="none" w="sm" len="sm"/>
              <a:tailEnd type="stealth" w="med" len="med"/>
            </a:ln>
          </p:spPr>
        </p:cxnSp>
        <p:cxnSp>
          <p:nvCxnSpPr>
            <p:cNvPr id="1316" name="Google Shape;1316;p43"/>
            <p:cNvCxnSpPr/>
            <p:nvPr/>
          </p:nvCxnSpPr>
          <p:spPr>
            <a:xfrm rot="10800000" flipH="1">
              <a:off x="2590800" y="1524000"/>
              <a:ext cx="533400" cy="1588"/>
            </a:xfrm>
            <a:prstGeom prst="straightConnector1">
              <a:avLst/>
            </a:prstGeom>
            <a:noFill/>
            <a:ln w="9525" cap="flat" cmpd="sng">
              <a:solidFill>
                <a:schemeClr val="accent2"/>
              </a:solidFill>
              <a:prstDash val="solid"/>
              <a:round/>
              <a:headEnd type="none" w="sm" len="sm"/>
              <a:tailEnd type="stealth" w="med" len="med"/>
            </a:ln>
          </p:spPr>
        </p:cxnSp>
        <p:cxnSp>
          <p:nvCxnSpPr>
            <p:cNvPr id="1317" name="Google Shape;1317;p43"/>
            <p:cNvCxnSpPr/>
            <p:nvPr/>
          </p:nvCxnSpPr>
          <p:spPr>
            <a:xfrm rot="10800000">
              <a:off x="3124200" y="1524000"/>
              <a:ext cx="838200" cy="1588"/>
            </a:xfrm>
            <a:prstGeom prst="straightConnector1">
              <a:avLst/>
            </a:prstGeom>
            <a:noFill/>
            <a:ln w="9525" cap="flat" cmpd="sng">
              <a:solidFill>
                <a:schemeClr val="accent2"/>
              </a:solidFill>
              <a:prstDash val="solid"/>
              <a:round/>
              <a:headEnd type="none" w="sm" len="sm"/>
              <a:tailEnd type="stealth" w="med" len="med"/>
            </a:ln>
          </p:spPr>
        </p:cxnSp>
        <p:cxnSp>
          <p:nvCxnSpPr>
            <p:cNvPr id="1318" name="Google Shape;1318;p43"/>
            <p:cNvCxnSpPr/>
            <p:nvPr/>
          </p:nvCxnSpPr>
          <p:spPr>
            <a:xfrm rot="10800000" flipH="1">
              <a:off x="4876800" y="1524000"/>
              <a:ext cx="4038600" cy="1588"/>
            </a:xfrm>
            <a:prstGeom prst="straightConnector1">
              <a:avLst/>
            </a:prstGeom>
            <a:noFill/>
            <a:ln w="9525" cap="flat" cmpd="sng">
              <a:solidFill>
                <a:schemeClr val="accent2"/>
              </a:solidFill>
              <a:prstDash val="solid"/>
              <a:round/>
              <a:headEnd type="none" w="sm" len="sm"/>
              <a:tailEnd type="stealth" w="med" len="med"/>
            </a:ln>
          </p:spPr>
        </p:cxnSp>
      </p:grpSp>
      <p:sp>
        <p:nvSpPr>
          <p:cNvPr id="35" name="Google Shape;134;p2"/>
          <p:cNvSpPr txBox="1"/>
          <p:nvPr/>
        </p:nvSpPr>
        <p:spPr>
          <a:xfrm>
            <a:off x="1524001" y="1"/>
            <a:ext cx="8976573" cy="461665"/>
          </a:xfrm>
          <a:prstGeom prst="rect">
            <a:avLst/>
          </a:prstGeom>
          <a:noFill/>
          <a:ln>
            <a:noFill/>
          </a:ln>
        </p:spPr>
        <p:txBody>
          <a:bodyPr spcFirstLastPara="1" wrap="square" lIns="91425" tIns="45700" rIns="91425" bIns="45700" anchor="t" anchorCtr="0">
            <a:spAutoFit/>
          </a:bodyPr>
          <a:lstStyle/>
          <a:p>
            <a:r>
              <a:rPr lang="es-ES" sz="2400" dirty="0" err="1">
                <a:solidFill>
                  <a:schemeClr val="lt1"/>
                </a:solidFill>
              </a:rPr>
              <a:t>The</a:t>
            </a:r>
            <a:r>
              <a:rPr lang="es-ES" sz="2400" dirty="0">
                <a:solidFill>
                  <a:schemeClr val="lt1"/>
                </a:solidFill>
              </a:rPr>
              <a:t> role of </a:t>
            </a:r>
            <a:r>
              <a:rPr lang="es-ES" sz="2400" dirty="0" err="1">
                <a:solidFill>
                  <a:schemeClr val="lt1"/>
                </a:solidFill>
              </a:rPr>
              <a:t>neutrons</a:t>
            </a:r>
            <a:r>
              <a:rPr lang="es-ES" sz="2400" dirty="0">
                <a:solidFill>
                  <a:schemeClr val="lt1"/>
                </a:solidFill>
              </a:rPr>
              <a:t> in </a:t>
            </a:r>
            <a:r>
              <a:rPr lang="es-ES" sz="2400" dirty="0" err="1">
                <a:solidFill>
                  <a:schemeClr val="lt1"/>
                </a:solidFill>
              </a:rPr>
              <a:t>the</a:t>
            </a:r>
            <a:r>
              <a:rPr lang="es-ES" sz="2400" dirty="0">
                <a:solidFill>
                  <a:schemeClr val="lt1"/>
                </a:solidFill>
              </a:rPr>
              <a:t> </a:t>
            </a:r>
            <a:r>
              <a:rPr lang="es-ES" sz="2400" dirty="0" err="1">
                <a:solidFill>
                  <a:schemeClr val="lt1"/>
                </a:solidFill>
              </a:rPr>
              <a:t>composition</a:t>
            </a:r>
            <a:r>
              <a:rPr lang="es-ES" sz="2400" dirty="0">
                <a:solidFill>
                  <a:schemeClr val="lt1"/>
                </a:solidFill>
              </a:rPr>
              <a:t> of </a:t>
            </a:r>
            <a:r>
              <a:rPr lang="es-ES" sz="2400" dirty="0" err="1">
                <a:solidFill>
                  <a:schemeClr val="lt1"/>
                </a:solidFill>
              </a:rPr>
              <a:t>the</a:t>
            </a:r>
            <a:r>
              <a:rPr lang="es-ES" sz="2400" dirty="0">
                <a:solidFill>
                  <a:schemeClr val="lt1"/>
                </a:solidFill>
              </a:rPr>
              <a:t> </a:t>
            </a:r>
            <a:r>
              <a:rPr lang="es-ES" sz="2400" dirty="0" err="1">
                <a:solidFill>
                  <a:schemeClr val="lt1"/>
                </a:solidFill>
              </a:rPr>
              <a:t>universe</a:t>
            </a:r>
            <a:endParaRPr sz="2400" dirty="0">
              <a:solidFill>
                <a:schemeClr val="lt1"/>
              </a:solidFill>
            </a:endParaRPr>
          </a:p>
        </p:txBody>
      </p:sp>
      <p:grpSp>
        <p:nvGrpSpPr>
          <p:cNvPr id="36" name="Group 35"/>
          <p:cNvGrpSpPr/>
          <p:nvPr/>
        </p:nvGrpSpPr>
        <p:grpSpPr>
          <a:xfrm>
            <a:off x="5379446" y="2446894"/>
            <a:ext cx="4191000" cy="3276600"/>
            <a:chOff x="3810000" y="2057400"/>
            <a:chExt cx="4191000" cy="3276600"/>
          </a:xfrm>
        </p:grpSpPr>
        <p:sp>
          <p:nvSpPr>
            <p:cNvPr id="37" name="Google Shape;130;p2"/>
            <p:cNvSpPr txBox="1"/>
            <p:nvPr/>
          </p:nvSpPr>
          <p:spPr>
            <a:xfrm>
              <a:off x="3810000" y="2057400"/>
              <a:ext cx="2514600" cy="923330"/>
            </a:xfrm>
            <a:prstGeom prst="rect">
              <a:avLst/>
            </a:prstGeom>
            <a:noFill/>
            <a:ln>
              <a:noFill/>
            </a:ln>
          </p:spPr>
          <p:txBody>
            <a:bodyPr spcFirstLastPara="1" wrap="square" lIns="91425" tIns="45700" rIns="91425" bIns="45700" anchor="t" anchorCtr="0">
              <a:spAutoFit/>
            </a:bodyPr>
            <a:lstStyle/>
            <a:p>
              <a:r>
                <a:rPr lang="es-ES" sz="1800" b="1" dirty="0" err="1">
                  <a:solidFill>
                    <a:schemeClr val="lt1"/>
                  </a:solidFill>
                </a:rPr>
                <a:t>explosive</a:t>
              </a:r>
              <a:r>
                <a:rPr lang="es-ES" sz="1800" b="1" dirty="0">
                  <a:solidFill>
                    <a:schemeClr val="lt1"/>
                  </a:solidFill>
                </a:rPr>
                <a:t> </a:t>
              </a:r>
              <a:r>
                <a:rPr lang="es-ES" sz="1800" b="1" dirty="0" err="1">
                  <a:solidFill>
                    <a:schemeClr val="lt1"/>
                  </a:solidFill>
                </a:rPr>
                <a:t>stellar</a:t>
              </a:r>
              <a:r>
                <a:rPr lang="es-ES" sz="1800" b="1" dirty="0">
                  <a:solidFill>
                    <a:schemeClr val="lt1"/>
                  </a:solidFill>
                </a:rPr>
                <a:t> </a:t>
              </a:r>
              <a:r>
                <a:rPr lang="es-ES" sz="1800" b="1" dirty="0" err="1">
                  <a:solidFill>
                    <a:schemeClr val="lt1"/>
                  </a:solidFill>
                </a:rPr>
                <a:t>environments</a:t>
              </a:r>
              <a:r>
                <a:rPr lang="es-ES" sz="1800" b="1" dirty="0">
                  <a:solidFill>
                    <a:schemeClr val="lt1"/>
                  </a:solidFill>
                </a:rPr>
                <a:t>, </a:t>
              </a:r>
              <a:r>
                <a:rPr lang="es-ES" sz="1800" b="1" dirty="0" err="1">
                  <a:solidFill>
                    <a:schemeClr val="lt1"/>
                  </a:solidFill>
                </a:rPr>
                <a:t>SNe</a:t>
              </a:r>
              <a:r>
                <a:rPr lang="es-ES" sz="1800" b="1" dirty="0">
                  <a:solidFill>
                    <a:schemeClr val="lt1"/>
                  </a:solidFill>
                </a:rPr>
                <a:t>, NS-NS, …</a:t>
              </a:r>
              <a:endParaRPr dirty="0"/>
            </a:p>
          </p:txBody>
        </p:sp>
        <p:cxnSp>
          <p:nvCxnSpPr>
            <p:cNvPr id="38" name="Google Shape;131;p2"/>
            <p:cNvCxnSpPr/>
            <p:nvPr/>
          </p:nvCxnSpPr>
          <p:spPr>
            <a:xfrm rot="-5400000" flipH="1">
              <a:off x="4419600" y="3429000"/>
              <a:ext cx="1752600" cy="685800"/>
            </a:xfrm>
            <a:prstGeom prst="straightConnector1">
              <a:avLst/>
            </a:prstGeom>
            <a:noFill/>
            <a:ln w="9525" cap="flat" cmpd="sng">
              <a:solidFill>
                <a:schemeClr val="lt1"/>
              </a:solidFill>
              <a:prstDash val="solid"/>
              <a:round/>
              <a:headEnd type="none" w="sm" len="sm"/>
              <a:tailEnd type="stealth" w="med" len="med"/>
            </a:ln>
          </p:spPr>
        </p:cxnSp>
        <p:cxnSp>
          <p:nvCxnSpPr>
            <p:cNvPr id="39" name="Google Shape;132;p2"/>
            <p:cNvCxnSpPr/>
            <p:nvPr/>
          </p:nvCxnSpPr>
          <p:spPr>
            <a:xfrm>
              <a:off x="4953000" y="2895600"/>
              <a:ext cx="3048000" cy="2286000"/>
            </a:xfrm>
            <a:prstGeom prst="straightConnector1">
              <a:avLst/>
            </a:prstGeom>
            <a:noFill/>
            <a:ln w="9525" cap="flat" cmpd="sng">
              <a:solidFill>
                <a:schemeClr val="lt1"/>
              </a:solidFill>
              <a:prstDash val="solid"/>
              <a:round/>
              <a:headEnd type="none" w="sm" len="sm"/>
              <a:tailEnd type="stealth" w="med" len="med"/>
            </a:ln>
          </p:spPr>
        </p:cxnSp>
        <p:cxnSp>
          <p:nvCxnSpPr>
            <p:cNvPr id="40" name="Google Shape;133;p2"/>
            <p:cNvCxnSpPr/>
            <p:nvPr/>
          </p:nvCxnSpPr>
          <p:spPr>
            <a:xfrm rot="-5400000" flipH="1">
              <a:off x="4800600" y="3048000"/>
              <a:ext cx="2438400" cy="2133600"/>
            </a:xfrm>
            <a:prstGeom prst="straightConnector1">
              <a:avLst/>
            </a:prstGeom>
            <a:noFill/>
            <a:ln w="9525" cap="flat" cmpd="sng">
              <a:solidFill>
                <a:schemeClr val="lt1"/>
              </a:solidFill>
              <a:prstDash val="solid"/>
              <a:round/>
              <a:headEnd type="none" w="sm" len="sm"/>
              <a:tailEnd type="stealth" w="med" len="med"/>
            </a:ln>
          </p:spPr>
        </p:cxnSp>
      </p:grpSp>
      <p:grpSp>
        <p:nvGrpSpPr>
          <p:cNvPr id="41" name="Group 40"/>
          <p:cNvGrpSpPr/>
          <p:nvPr/>
        </p:nvGrpSpPr>
        <p:grpSpPr>
          <a:xfrm>
            <a:off x="7962041" y="4042220"/>
            <a:ext cx="1981200" cy="1219232"/>
            <a:chOff x="6477000" y="3505200"/>
            <a:chExt cx="1981200" cy="1219232"/>
          </a:xfrm>
        </p:grpSpPr>
        <p:sp>
          <p:nvSpPr>
            <p:cNvPr id="42" name="Google Shape;127;p2"/>
            <p:cNvSpPr txBox="1"/>
            <p:nvPr/>
          </p:nvSpPr>
          <p:spPr>
            <a:xfrm>
              <a:off x="6781800" y="3505200"/>
              <a:ext cx="1295400" cy="369332"/>
            </a:xfrm>
            <a:prstGeom prst="rect">
              <a:avLst/>
            </a:prstGeom>
            <a:noFill/>
            <a:ln>
              <a:noFill/>
            </a:ln>
          </p:spPr>
          <p:txBody>
            <a:bodyPr spcFirstLastPara="1" wrap="square" lIns="91425" tIns="45700" rIns="91425" bIns="45700" anchor="t" anchorCtr="0">
              <a:spAutoFit/>
            </a:bodyPr>
            <a:lstStyle/>
            <a:p>
              <a:r>
                <a:rPr lang="es-ES" sz="1800" b="1" dirty="0">
                  <a:solidFill>
                    <a:schemeClr val="lt1"/>
                  </a:solidFill>
                </a:rPr>
                <a:t>red </a:t>
              </a:r>
              <a:r>
                <a:rPr lang="es-ES" sz="1800" b="1" dirty="0" err="1">
                  <a:solidFill>
                    <a:schemeClr val="lt1"/>
                  </a:solidFill>
                </a:rPr>
                <a:t>giants</a:t>
              </a:r>
              <a:endParaRPr sz="1800" b="1" dirty="0">
                <a:solidFill>
                  <a:schemeClr val="lt1"/>
                </a:solidFill>
              </a:endParaRPr>
            </a:p>
          </p:txBody>
        </p:sp>
        <p:cxnSp>
          <p:nvCxnSpPr>
            <p:cNvPr id="43" name="Google Shape;128;p2"/>
            <p:cNvCxnSpPr>
              <a:stCxn id="42" idx="2"/>
            </p:cNvCxnSpPr>
            <p:nvPr/>
          </p:nvCxnSpPr>
          <p:spPr>
            <a:xfrm>
              <a:off x="7429500" y="3874532"/>
              <a:ext cx="1028700" cy="849900"/>
            </a:xfrm>
            <a:prstGeom prst="straightConnector1">
              <a:avLst/>
            </a:prstGeom>
            <a:noFill/>
            <a:ln w="9525" cap="flat" cmpd="sng">
              <a:solidFill>
                <a:schemeClr val="lt1"/>
              </a:solidFill>
              <a:prstDash val="solid"/>
              <a:round/>
              <a:headEnd type="none" w="sm" len="sm"/>
              <a:tailEnd type="stealth" w="med" len="med"/>
            </a:ln>
          </p:spPr>
        </p:cxnSp>
        <p:cxnSp>
          <p:nvCxnSpPr>
            <p:cNvPr id="44" name="Google Shape;129;p2"/>
            <p:cNvCxnSpPr/>
            <p:nvPr/>
          </p:nvCxnSpPr>
          <p:spPr>
            <a:xfrm flipH="1">
              <a:off x="6477000" y="3886200"/>
              <a:ext cx="952500" cy="609600"/>
            </a:xfrm>
            <a:prstGeom prst="straightConnector1">
              <a:avLst/>
            </a:prstGeom>
            <a:noFill/>
            <a:ln w="9525" cap="flat" cmpd="sng">
              <a:solidFill>
                <a:schemeClr val="lt1"/>
              </a:solidFill>
              <a:prstDash val="solid"/>
              <a:round/>
              <a:headEnd type="none" w="sm" len="sm"/>
              <a:tailEnd type="stealth" w="med" len="med"/>
            </a:ln>
          </p:spPr>
        </p:cxnSp>
      </p:grpSp>
      <p:grpSp>
        <p:nvGrpSpPr>
          <p:cNvPr id="45" name="Group 44"/>
          <p:cNvGrpSpPr/>
          <p:nvPr/>
        </p:nvGrpSpPr>
        <p:grpSpPr>
          <a:xfrm>
            <a:off x="5544355" y="5842213"/>
            <a:ext cx="5595535" cy="589072"/>
            <a:chOff x="3777065" y="5235882"/>
            <a:chExt cx="5595535" cy="589072"/>
          </a:xfrm>
        </p:grpSpPr>
        <p:sp>
          <p:nvSpPr>
            <p:cNvPr id="46" name="Google Shape;135;p2"/>
            <p:cNvSpPr txBox="1"/>
            <p:nvPr/>
          </p:nvSpPr>
          <p:spPr>
            <a:xfrm>
              <a:off x="3777065" y="5235882"/>
              <a:ext cx="1143000" cy="338554"/>
            </a:xfrm>
            <a:prstGeom prst="rect">
              <a:avLst/>
            </a:prstGeom>
            <a:noFill/>
            <a:ln>
              <a:noFill/>
            </a:ln>
          </p:spPr>
          <p:txBody>
            <a:bodyPr spcFirstLastPara="1" wrap="square" lIns="91425" tIns="45700" rIns="91425" bIns="45700" anchor="t" anchorCtr="0">
              <a:spAutoFit/>
            </a:bodyPr>
            <a:lstStyle/>
            <a:p>
              <a:r>
                <a:rPr lang="es-ES" sz="1600">
                  <a:solidFill>
                    <a:schemeClr val="lt1"/>
                  </a:solidFill>
                </a:rPr>
                <a:t>N=50</a:t>
              </a:r>
              <a:endParaRPr/>
            </a:p>
          </p:txBody>
        </p:sp>
        <p:sp>
          <p:nvSpPr>
            <p:cNvPr id="47" name="Google Shape;136;p2"/>
            <p:cNvSpPr txBox="1"/>
            <p:nvPr/>
          </p:nvSpPr>
          <p:spPr>
            <a:xfrm>
              <a:off x="5701732" y="5414546"/>
              <a:ext cx="1143000" cy="338554"/>
            </a:xfrm>
            <a:prstGeom prst="rect">
              <a:avLst/>
            </a:prstGeom>
            <a:noFill/>
            <a:ln>
              <a:noFill/>
            </a:ln>
          </p:spPr>
          <p:txBody>
            <a:bodyPr spcFirstLastPara="1" wrap="square" lIns="91425" tIns="45700" rIns="91425" bIns="45700" anchor="t" anchorCtr="0">
              <a:spAutoFit/>
            </a:bodyPr>
            <a:lstStyle/>
            <a:p>
              <a:r>
                <a:rPr lang="es-ES" sz="1600">
                  <a:solidFill>
                    <a:schemeClr val="lt1"/>
                  </a:solidFill>
                </a:rPr>
                <a:t>N=82</a:t>
              </a:r>
              <a:endParaRPr/>
            </a:p>
          </p:txBody>
        </p:sp>
        <p:sp>
          <p:nvSpPr>
            <p:cNvPr id="48" name="Google Shape;137;p2"/>
            <p:cNvSpPr txBox="1"/>
            <p:nvPr/>
          </p:nvSpPr>
          <p:spPr>
            <a:xfrm>
              <a:off x="8229600" y="5486400"/>
              <a:ext cx="1143000" cy="338554"/>
            </a:xfrm>
            <a:prstGeom prst="rect">
              <a:avLst/>
            </a:prstGeom>
            <a:noFill/>
            <a:ln>
              <a:noFill/>
            </a:ln>
          </p:spPr>
          <p:txBody>
            <a:bodyPr spcFirstLastPara="1" wrap="square" lIns="91425" tIns="45700" rIns="91425" bIns="45700" anchor="t" anchorCtr="0">
              <a:spAutoFit/>
            </a:bodyPr>
            <a:lstStyle/>
            <a:p>
              <a:r>
                <a:rPr lang="es-ES" sz="1600" dirty="0">
                  <a:solidFill>
                    <a:schemeClr val="lt1"/>
                  </a:solidFill>
                </a:rPr>
                <a:t>N=126</a:t>
              </a:r>
              <a:endParaRPr dirty="0"/>
            </a:p>
          </p:txBody>
        </p:sp>
      </p:grpSp>
    </p:spTree>
    <p:extLst>
      <p:ext uri="{BB962C8B-B14F-4D97-AF65-F5344CB8AC3E}">
        <p14:creationId xmlns:p14="http://schemas.microsoft.com/office/powerpoint/2010/main" val="975694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92"/>
                                        </p:tgtEl>
                                        <p:attrNameLst>
                                          <p:attrName>style.visibility</p:attrName>
                                        </p:attrNameLst>
                                      </p:cBhvr>
                                      <p:to>
                                        <p:strVal val="visible"/>
                                      </p:to>
                                    </p:set>
                                    <p:animEffect transition="in" filter="fade">
                                      <p:cBhvr>
                                        <p:cTn id="7" dur="500"/>
                                        <p:tgtEl>
                                          <p:spTgt spid="1292"/>
                                        </p:tgtEl>
                                      </p:cBhvr>
                                    </p:animEffect>
                                  </p:childTnLst>
                                </p:cTn>
                              </p:par>
                              <p:par>
                                <p:cTn id="8" presetID="1" presetClass="entr" presetSubtype="0" fill="hold" nodeType="withEffect">
                                  <p:stCondLst>
                                    <p:cond delay="0"/>
                                  </p:stCondLst>
                                  <p:childTnLst>
                                    <p:set>
                                      <p:cBhvr>
                                        <p:cTn id="9" dur="1" fill="hold">
                                          <p:stCondLst>
                                            <p:cond delay="0"/>
                                          </p:stCondLst>
                                        </p:cTn>
                                        <p:tgtEl>
                                          <p:spTgt spid="1293"/>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313"/>
                                        </p:tgtEl>
                                        <p:attrNameLst>
                                          <p:attrName>style.visibility</p:attrName>
                                        </p:attrNameLst>
                                      </p:cBhvr>
                                      <p:to>
                                        <p:strVal val="visible"/>
                                      </p:to>
                                    </p:set>
                                    <p:animEffect transition="in" filter="fade">
                                      <p:cBhvr>
                                        <p:cTn id="14" dur="500"/>
                                        <p:tgtEl>
                                          <p:spTgt spid="1313"/>
                                        </p:tgtEl>
                                      </p:cBhvr>
                                    </p:animEffect>
                                  </p:childTnLst>
                                </p:cTn>
                              </p:par>
                            </p:childTnLst>
                          </p:cTn>
                        </p:par>
                        <p:par>
                          <p:cTn id="15" fill="hold">
                            <p:stCondLst>
                              <p:cond delay="500"/>
                            </p:stCondLst>
                            <p:childTnLst>
                              <p:par>
                                <p:cTn id="16" presetID="1" presetClass="entr" presetSubtype="0"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6"/>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1"/>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3"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 name="Picture 140" descr="nuc_chart_sprocess_v1.png"/>
          <p:cNvPicPr>
            <a:picLocks noChangeAspect="1"/>
          </p:cNvPicPr>
          <p:nvPr/>
        </p:nvPicPr>
        <p:blipFill>
          <a:blip r:embed="rId2"/>
          <a:srcRect l="2282" b="1500"/>
          <a:stretch>
            <a:fillRect/>
          </a:stretch>
        </p:blipFill>
        <p:spPr>
          <a:xfrm>
            <a:off x="3555388" y="1618469"/>
            <a:ext cx="6700488" cy="3854352"/>
          </a:xfrm>
          <a:prstGeom prst="rect">
            <a:avLst/>
          </a:prstGeom>
        </p:spPr>
      </p:pic>
      <p:sp>
        <p:nvSpPr>
          <p:cNvPr id="144" name="TextBox 143"/>
          <p:cNvSpPr txBox="1"/>
          <p:nvPr/>
        </p:nvSpPr>
        <p:spPr bwMode="auto">
          <a:xfrm>
            <a:off x="1524000" y="1"/>
            <a:ext cx="8860665" cy="461665"/>
          </a:xfrm>
          <a:prstGeom prst="rect">
            <a:avLst/>
          </a:prstGeom>
          <a:noFill/>
          <a:ln w="9525">
            <a:noFill/>
            <a:miter lim="800000"/>
            <a:headEnd/>
            <a:tailEnd/>
          </a:ln>
          <a:effectLst/>
        </p:spPr>
        <p:txBody>
          <a:bodyPr wrap="square" rtlCol="0">
            <a:spAutoFit/>
          </a:bodyPr>
          <a:lstStyle/>
          <a:p>
            <a:pPr>
              <a:spcBef>
                <a:spcPct val="50000"/>
              </a:spcBef>
            </a:pPr>
            <a:r>
              <a:rPr lang="es-ES" sz="2400" dirty="0" err="1">
                <a:solidFill>
                  <a:schemeClr val="accent2">
                    <a:lumMod val="75000"/>
                  </a:schemeClr>
                </a:solidFill>
              </a:rPr>
              <a:t>Motivation</a:t>
            </a:r>
            <a:r>
              <a:rPr lang="es-ES" sz="2400" dirty="0">
                <a:solidFill>
                  <a:schemeClr val="accent2">
                    <a:lumMod val="75000"/>
                  </a:schemeClr>
                </a:solidFill>
              </a:rPr>
              <a:t> and </a:t>
            </a:r>
            <a:r>
              <a:rPr lang="es-ES" sz="2400" dirty="0" err="1">
                <a:solidFill>
                  <a:schemeClr val="accent2">
                    <a:lumMod val="75000"/>
                  </a:schemeClr>
                </a:solidFill>
              </a:rPr>
              <a:t>Introduction</a:t>
            </a:r>
            <a:r>
              <a:rPr lang="es-ES" sz="2400" dirty="0">
                <a:solidFill>
                  <a:schemeClr val="accent2">
                    <a:lumMod val="75000"/>
                  </a:schemeClr>
                </a:solidFill>
              </a:rPr>
              <a:t>: </a:t>
            </a:r>
            <a:r>
              <a:rPr lang="es-ES" sz="2400" dirty="0" err="1">
                <a:solidFill>
                  <a:schemeClr val="accent2">
                    <a:lumMod val="75000"/>
                  </a:schemeClr>
                </a:solidFill>
              </a:rPr>
              <a:t>MSs</a:t>
            </a:r>
            <a:r>
              <a:rPr lang="es-ES" sz="2400" dirty="0">
                <a:solidFill>
                  <a:schemeClr val="accent2">
                    <a:lumMod val="75000"/>
                  </a:schemeClr>
                </a:solidFill>
              </a:rPr>
              <a:t> &amp; </a:t>
            </a:r>
            <a:r>
              <a:rPr lang="es-ES" sz="2400" dirty="0" err="1">
                <a:solidFill>
                  <a:schemeClr val="accent2">
                    <a:lumMod val="75000"/>
                  </a:schemeClr>
                </a:solidFill>
              </a:rPr>
              <a:t>Temperature</a:t>
            </a:r>
            <a:r>
              <a:rPr lang="es-ES" sz="2400" dirty="0">
                <a:solidFill>
                  <a:schemeClr val="accent2">
                    <a:lumMod val="75000"/>
                  </a:schemeClr>
                </a:solidFill>
              </a:rPr>
              <a:t> </a:t>
            </a:r>
            <a:r>
              <a:rPr lang="es-ES" sz="2400" dirty="0" err="1">
                <a:solidFill>
                  <a:schemeClr val="accent2">
                    <a:lumMod val="75000"/>
                  </a:schemeClr>
                </a:solidFill>
              </a:rPr>
              <a:t>evolution</a:t>
            </a:r>
            <a:endParaRPr lang="es-ES" sz="2400" dirty="0">
              <a:solidFill>
                <a:schemeClr val="accent2">
                  <a:lumMod val="75000"/>
                </a:schemeClr>
              </a:solidFill>
            </a:endParaRPr>
          </a:p>
        </p:txBody>
      </p:sp>
      <p:pic>
        <p:nvPicPr>
          <p:cNvPr id="147" name="Picture 2" descr="http://www.messagetoeagle.com/images/disruptedstarcasA.jpg"/>
          <p:cNvPicPr>
            <a:picLocks noChangeAspect="1" noChangeArrowheads="1"/>
          </p:cNvPicPr>
          <p:nvPr/>
        </p:nvPicPr>
        <p:blipFill>
          <a:blip r:embed="rId3"/>
          <a:srcRect l="1853" t="1932" r="51413" b="4346"/>
          <a:stretch>
            <a:fillRect/>
          </a:stretch>
        </p:blipFill>
        <p:spPr bwMode="auto">
          <a:xfrm>
            <a:off x="1626533" y="712075"/>
            <a:ext cx="1903445" cy="1832217"/>
          </a:xfrm>
          <a:prstGeom prst="rect">
            <a:avLst/>
          </a:prstGeom>
          <a:noFill/>
        </p:spPr>
      </p:pic>
      <p:pic>
        <p:nvPicPr>
          <p:cNvPr id="2059269" name="Picture 5"/>
          <p:cNvPicPr>
            <a:picLocks noChangeAspect="1" noChangeArrowheads="1"/>
          </p:cNvPicPr>
          <p:nvPr/>
        </p:nvPicPr>
        <p:blipFill>
          <a:blip r:embed="rId4"/>
          <a:srcRect/>
          <a:stretch>
            <a:fillRect/>
          </a:stretch>
        </p:blipFill>
        <p:spPr bwMode="auto">
          <a:xfrm>
            <a:off x="3991579" y="479916"/>
            <a:ext cx="4113525" cy="881576"/>
          </a:xfrm>
          <a:prstGeom prst="rect">
            <a:avLst/>
          </a:prstGeom>
          <a:noFill/>
          <a:ln w="3175">
            <a:solidFill>
              <a:schemeClr val="tx1"/>
            </a:solidFill>
            <a:miter lim="800000"/>
            <a:headEnd/>
            <a:tailEnd/>
          </a:ln>
          <a:effectLst/>
        </p:spPr>
      </p:pic>
      <p:grpSp>
        <p:nvGrpSpPr>
          <p:cNvPr id="6" name="Group 5"/>
          <p:cNvGrpSpPr/>
          <p:nvPr/>
        </p:nvGrpSpPr>
        <p:grpSpPr>
          <a:xfrm>
            <a:off x="6237668" y="3475041"/>
            <a:ext cx="4267894" cy="3352183"/>
            <a:chOff x="4713668" y="3475040"/>
            <a:chExt cx="4267894" cy="3352183"/>
          </a:xfrm>
        </p:grpSpPr>
        <p:sp>
          <p:nvSpPr>
            <p:cNvPr id="24" name="TextBox 23"/>
            <p:cNvSpPr txBox="1"/>
            <p:nvPr/>
          </p:nvSpPr>
          <p:spPr bwMode="auto">
            <a:xfrm>
              <a:off x="6766396" y="3475040"/>
              <a:ext cx="2215166" cy="523220"/>
            </a:xfrm>
            <a:prstGeom prst="rect">
              <a:avLst/>
            </a:prstGeom>
            <a:noFill/>
            <a:ln w="9525">
              <a:noFill/>
              <a:miter lim="800000"/>
              <a:headEnd/>
              <a:tailEnd/>
            </a:ln>
            <a:effectLst/>
          </p:spPr>
          <p:txBody>
            <a:bodyPr wrap="square" rtlCol="0">
              <a:spAutoFit/>
            </a:bodyPr>
            <a:lstStyle/>
            <a:p>
              <a:pPr>
                <a:spcBef>
                  <a:spcPct val="50000"/>
                </a:spcBef>
              </a:pPr>
              <a:r>
                <a:rPr lang="es-ES" dirty="0" err="1">
                  <a:solidFill>
                    <a:schemeClr val="accent2">
                      <a:lumMod val="75000"/>
                    </a:schemeClr>
                  </a:solidFill>
                </a:rPr>
                <a:t>Anisotropic</a:t>
              </a:r>
              <a:r>
                <a:rPr lang="es-ES" dirty="0">
                  <a:solidFill>
                    <a:schemeClr val="accent2">
                      <a:lumMod val="75000"/>
                    </a:schemeClr>
                  </a:solidFill>
                </a:rPr>
                <a:t> </a:t>
              </a:r>
              <a:r>
                <a:rPr lang="es-ES" dirty="0" err="1">
                  <a:solidFill>
                    <a:schemeClr val="accent2">
                      <a:lumMod val="75000"/>
                    </a:schemeClr>
                  </a:solidFill>
                </a:rPr>
                <a:t>Temperature</a:t>
              </a:r>
              <a:r>
                <a:rPr lang="es-ES" dirty="0">
                  <a:solidFill>
                    <a:schemeClr val="accent2">
                      <a:lumMod val="75000"/>
                    </a:schemeClr>
                  </a:solidFill>
                </a:rPr>
                <a:t> </a:t>
              </a:r>
              <a:r>
                <a:rPr lang="es-ES" dirty="0" err="1">
                  <a:solidFill>
                    <a:schemeClr val="accent2">
                      <a:lumMod val="75000"/>
                    </a:schemeClr>
                  </a:solidFill>
                </a:rPr>
                <a:t>Gradients</a:t>
              </a:r>
              <a:endParaRPr lang="es-ES" dirty="0">
                <a:solidFill>
                  <a:schemeClr val="accent2">
                    <a:lumMod val="75000"/>
                  </a:schemeClr>
                </a:solidFill>
              </a:endParaRPr>
            </a:p>
          </p:txBody>
        </p:sp>
        <p:grpSp>
          <p:nvGrpSpPr>
            <p:cNvPr id="5" name="Group 4"/>
            <p:cNvGrpSpPr/>
            <p:nvPr/>
          </p:nvGrpSpPr>
          <p:grpSpPr>
            <a:xfrm>
              <a:off x="4713668" y="4456462"/>
              <a:ext cx="4224268" cy="2370761"/>
              <a:chOff x="4713668" y="4456462"/>
              <a:chExt cx="4224268" cy="2370761"/>
            </a:xfrm>
          </p:grpSpPr>
          <p:pic>
            <p:nvPicPr>
              <p:cNvPr id="146" name="Picture 4" descr="https://encrypted-tbn3.gstatic.com/images?q=tbn:ANd9GcSWzzhrth1jVIigYu99DIqr9fqaTWkCYNs7QzHMAQuajJ7SPhSbow"/>
              <p:cNvPicPr>
                <a:picLocks noChangeAspect="1" noChangeArrowheads="1"/>
              </p:cNvPicPr>
              <p:nvPr/>
            </p:nvPicPr>
            <p:blipFill>
              <a:blip r:embed="rId5"/>
              <a:srcRect l="4973" t="3420" r="4973" b="5131"/>
              <a:stretch>
                <a:fillRect/>
              </a:stretch>
            </p:blipFill>
            <p:spPr bwMode="auto">
              <a:xfrm>
                <a:off x="4977788" y="4456462"/>
                <a:ext cx="2079834" cy="2044734"/>
              </a:xfrm>
              <a:prstGeom prst="rect">
                <a:avLst/>
              </a:prstGeom>
              <a:noFill/>
            </p:spPr>
          </p:pic>
          <p:pic>
            <p:nvPicPr>
              <p:cNvPr id="1983492" name="Picture 4"/>
              <p:cNvPicPr>
                <a:picLocks noChangeAspect="1" noChangeArrowheads="1"/>
              </p:cNvPicPr>
              <p:nvPr/>
            </p:nvPicPr>
            <p:blipFill>
              <a:blip r:embed="rId6"/>
              <a:srcRect/>
              <a:stretch>
                <a:fillRect/>
              </a:stretch>
            </p:blipFill>
            <p:spPr bwMode="auto">
              <a:xfrm>
                <a:off x="7641264" y="4584879"/>
                <a:ext cx="1296672" cy="1928276"/>
              </a:xfrm>
              <a:prstGeom prst="rect">
                <a:avLst/>
              </a:prstGeom>
              <a:noFill/>
              <a:ln w="9525">
                <a:noFill/>
                <a:miter lim="800000"/>
                <a:headEnd/>
                <a:tailEnd/>
              </a:ln>
              <a:effectLst/>
            </p:spPr>
          </p:pic>
          <p:sp>
            <p:nvSpPr>
              <p:cNvPr id="25" name="TextBox 24"/>
              <p:cNvSpPr txBox="1"/>
              <p:nvPr/>
            </p:nvSpPr>
            <p:spPr bwMode="auto">
              <a:xfrm>
                <a:off x="4713668" y="6519446"/>
                <a:ext cx="3245476" cy="307777"/>
              </a:xfrm>
              <a:prstGeom prst="rect">
                <a:avLst/>
              </a:prstGeom>
              <a:noFill/>
              <a:ln w="9525">
                <a:noFill/>
                <a:miter lim="800000"/>
                <a:headEnd/>
                <a:tailEnd/>
              </a:ln>
              <a:effectLst/>
            </p:spPr>
            <p:txBody>
              <a:bodyPr wrap="square" rtlCol="0">
                <a:spAutoFit/>
              </a:bodyPr>
              <a:lstStyle/>
              <a:p>
                <a:pPr>
                  <a:spcBef>
                    <a:spcPct val="50000"/>
                  </a:spcBef>
                </a:pPr>
                <a:r>
                  <a:rPr lang="es-ES" dirty="0" err="1">
                    <a:solidFill>
                      <a:schemeClr val="accent2">
                        <a:lumMod val="75000"/>
                      </a:schemeClr>
                    </a:solidFill>
                  </a:rPr>
                  <a:t>Currents</a:t>
                </a:r>
                <a:r>
                  <a:rPr lang="es-ES" dirty="0">
                    <a:solidFill>
                      <a:schemeClr val="accent2">
                        <a:lumMod val="75000"/>
                      </a:schemeClr>
                    </a:solidFill>
                  </a:rPr>
                  <a:t>, </a:t>
                </a:r>
                <a:r>
                  <a:rPr lang="es-ES" dirty="0" err="1">
                    <a:solidFill>
                      <a:schemeClr val="accent2">
                        <a:lumMod val="75000"/>
                      </a:schemeClr>
                    </a:solidFill>
                  </a:rPr>
                  <a:t>rotation</a:t>
                </a:r>
                <a:r>
                  <a:rPr lang="es-ES" dirty="0">
                    <a:solidFill>
                      <a:schemeClr val="accent2">
                        <a:lumMod val="75000"/>
                      </a:schemeClr>
                    </a:solidFill>
                  </a:rPr>
                  <a:t>, </a:t>
                </a:r>
                <a:r>
                  <a:rPr lang="es-ES" dirty="0" err="1">
                    <a:solidFill>
                      <a:schemeClr val="accent2">
                        <a:lumMod val="75000"/>
                      </a:schemeClr>
                    </a:solidFill>
                  </a:rPr>
                  <a:t>mixing</a:t>
                </a:r>
                <a:endParaRPr lang="es-ES" dirty="0">
                  <a:solidFill>
                    <a:schemeClr val="accent2">
                      <a:lumMod val="75000"/>
                    </a:schemeClr>
                  </a:solidFill>
                </a:endParaRPr>
              </a:p>
            </p:txBody>
          </p:sp>
        </p:grpSp>
      </p:grpSp>
      <p:sp>
        <p:nvSpPr>
          <p:cNvPr id="27" name="Oval 26"/>
          <p:cNvSpPr/>
          <p:nvPr/>
        </p:nvSpPr>
        <p:spPr>
          <a:xfrm>
            <a:off x="1715037" y="4080457"/>
            <a:ext cx="311240" cy="27260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3" name="Rectangle 1"/>
          <p:cNvSpPr>
            <a:spLocks noChangeArrowheads="1"/>
          </p:cNvSpPr>
          <p:nvPr/>
        </p:nvSpPr>
        <p:spPr bwMode="auto">
          <a:xfrm>
            <a:off x="1524000" y="0"/>
            <a:ext cx="9144000" cy="457200"/>
          </a:xfrm>
          <a:prstGeom prst="rect">
            <a:avLst/>
          </a:prstGeom>
          <a:solidFill>
            <a:srgbClr val="0000CC"/>
          </a:solidFill>
          <a:ln w="25560">
            <a:noFill/>
            <a:miter lim="800000"/>
            <a:headEnd/>
            <a:tailEnd/>
          </a:ln>
        </p:spPr>
        <p:txBody>
          <a:bodyPr wrap="none" anchor="ctr"/>
          <a:lstStyle/>
          <a:p>
            <a:endParaRPr lang="es-ES"/>
          </a:p>
        </p:txBody>
      </p:sp>
      <p:sp>
        <p:nvSpPr>
          <p:cNvPr id="2" name="TextBox 1"/>
          <p:cNvSpPr txBox="1"/>
          <p:nvPr/>
        </p:nvSpPr>
        <p:spPr bwMode="auto">
          <a:xfrm>
            <a:off x="1801431" y="59323"/>
            <a:ext cx="8305800" cy="338554"/>
          </a:xfrm>
          <a:prstGeom prst="rect">
            <a:avLst/>
          </a:prstGeom>
          <a:noFill/>
          <a:ln w="9525">
            <a:noFill/>
            <a:miter lim="800000"/>
            <a:headEnd/>
            <a:tailEnd/>
          </a:ln>
        </p:spPr>
        <p:txBody>
          <a:bodyPr wrap="square" rtlCol="0">
            <a:spAutoFit/>
          </a:bodyPr>
          <a:lstStyle/>
          <a:p>
            <a:r>
              <a:rPr lang="es-ES" sz="1600" dirty="0" err="1">
                <a:solidFill>
                  <a:schemeClr val="bg1"/>
                </a:solidFill>
                <a:latin typeface="+mn-lt"/>
              </a:rPr>
              <a:t>Massive</a:t>
            </a:r>
            <a:r>
              <a:rPr lang="es-ES" sz="1600" dirty="0">
                <a:solidFill>
                  <a:schemeClr val="bg1"/>
                </a:solidFill>
                <a:latin typeface="+mn-lt"/>
              </a:rPr>
              <a:t> </a:t>
            </a:r>
            <a:r>
              <a:rPr lang="es-ES" sz="1600" dirty="0" err="1">
                <a:solidFill>
                  <a:schemeClr val="bg1"/>
                </a:solidFill>
                <a:latin typeface="+mn-lt"/>
              </a:rPr>
              <a:t>stars</a:t>
            </a:r>
            <a:r>
              <a:rPr lang="es-ES" sz="1600" dirty="0">
                <a:solidFill>
                  <a:schemeClr val="bg1"/>
                </a:solidFill>
                <a:latin typeface="+mn-lt"/>
              </a:rPr>
              <a:t>: </a:t>
            </a:r>
            <a:r>
              <a:rPr lang="es-ES" sz="1600" dirty="0" err="1">
                <a:solidFill>
                  <a:schemeClr val="bg1"/>
                </a:solidFill>
                <a:latin typeface="+mn-lt"/>
              </a:rPr>
              <a:t>the</a:t>
            </a:r>
            <a:r>
              <a:rPr lang="es-ES" sz="1600" dirty="0">
                <a:solidFill>
                  <a:schemeClr val="bg1"/>
                </a:solidFill>
                <a:latin typeface="+mn-lt"/>
              </a:rPr>
              <a:t> </a:t>
            </a:r>
            <a:r>
              <a:rPr lang="es-ES" sz="1600" dirty="0" err="1">
                <a:solidFill>
                  <a:schemeClr val="bg1"/>
                </a:solidFill>
                <a:latin typeface="+mn-lt"/>
              </a:rPr>
              <a:t>effects</a:t>
            </a:r>
            <a:r>
              <a:rPr lang="es-ES" sz="1600" dirty="0">
                <a:solidFill>
                  <a:schemeClr val="bg1"/>
                </a:solidFill>
                <a:latin typeface="+mn-lt"/>
              </a:rPr>
              <a:t> of </a:t>
            </a:r>
            <a:r>
              <a:rPr lang="es-ES" sz="1600" dirty="0" err="1">
                <a:solidFill>
                  <a:schemeClr val="bg1"/>
                </a:solidFill>
                <a:latin typeface="+mn-lt"/>
              </a:rPr>
              <a:t>fast</a:t>
            </a:r>
            <a:r>
              <a:rPr lang="es-ES" sz="1600" dirty="0">
                <a:solidFill>
                  <a:schemeClr val="bg1"/>
                </a:solidFill>
                <a:latin typeface="+mn-lt"/>
              </a:rPr>
              <a:t> </a:t>
            </a:r>
            <a:r>
              <a:rPr lang="es-ES" sz="1600" dirty="0" err="1">
                <a:solidFill>
                  <a:schemeClr val="bg1"/>
                </a:solidFill>
                <a:latin typeface="+mn-lt"/>
              </a:rPr>
              <a:t>rotation</a:t>
            </a:r>
            <a:r>
              <a:rPr lang="es-ES" sz="1600" dirty="0">
                <a:solidFill>
                  <a:schemeClr val="bg1"/>
                </a:solidFill>
                <a:latin typeface="+mn-lt"/>
              </a:rPr>
              <a:t> </a:t>
            </a:r>
            <a:r>
              <a:rPr lang="es-ES" sz="1600" dirty="0" err="1">
                <a:solidFill>
                  <a:schemeClr val="bg1"/>
                </a:solidFill>
                <a:latin typeface="+mn-lt"/>
              </a:rPr>
              <a:t>on</a:t>
            </a:r>
            <a:r>
              <a:rPr lang="es-ES" sz="1600" dirty="0">
                <a:solidFill>
                  <a:schemeClr val="bg1"/>
                </a:solidFill>
                <a:latin typeface="+mn-lt"/>
              </a:rPr>
              <a:t> </a:t>
            </a:r>
            <a:r>
              <a:rPr lang="es-ES" sz="1600" dirty="0" err="1">
                <a:solidFill>
                  <a:schemeClr val="bg1"/>
                </a:solidFill>
                <a:latin typeface="+mn-lt"/>
              </a:rPr>
              <a:t>stellar</a:t>
            </a:r>
            <a:r>
              <a:rPr lang="es-ES" sz="1600" dirty="0">
                <a:solidFill>
                  <a:schemeClr val="bg1"/>
                </a:solidFill>
                <a:latin typeface="+mn-lt"/>
              </a:rPr>
              <a:t> </a:t>
            </a:r>
            <a:r>
              <a:rPr lang="es-ES" sz="1600" dirty="0" err="1">
                <a:solidFill>
                  <a:schemeClr val="bg1"/>
                </a:solidFill>
                <a:latin typeface="+mn-lt"/>
              </a:rPr>
              <a:t>structure</a:t>
            </a:r>
            <a:r>
              <a:rPr lang="es-ES" sz="1600" dirty="0">
                <a:solidFill>
                  <a:schemeClr val="bg1"/>
                </a:solidFill>
                <a:latin typeface="+mn-lt"/>
              </a:rPr>
              <a:t> and </a:t>
            </a:r>
            <a:r>
              <a:rPr lang="es-ES" sz="1600" dirty="0" err="1">
                <a:solidFill>
                  <a:schemeClr val="bg1"/>
                </a:solidFill>
                <a:latin typeface="+mn-lt"/>
              </a:rPr>
              <a:t>on</a:t>
            </a:r>
            <a:r>
              <a:rPr lang="es-ES" sz="1600" dirty="0">
                <a:solidFill>
                  <a:schemeClr val="bg1"/>
                </a:solidFill>
                <a:latin typeface="+mn-lt"/>
              </a:rPr>
              <a:t> </a:t>
            </a:r>
            <a:r>
              <a:rPr lang="es-ES" sz="1600" dirty="0" err="1">
                <a:solidFill>
                  <a:schemeClr val="bg1"/>
                </a:solidFill>
                <a:latin typeface="+mn-lt"/>
              </a:rPr>
              <a:t>nucleosynthesis</a:t>
            </a:r>
            <a:endParaRPr lang="es-ES" sz="1600" dirty="0">
              <a:solidFill>
                <a:schemeClr val="bg1"/>
              </a:solidFill>
              <a:latin typeface="+mn-lt"/>
            </a:endParaRPr>
          </a:p>
        </p:txBody>
      </p:sp>
      <p:grpSp>
        <p:nvGrpSpPr>
          <p:cNvPr id="4" name="Group 3"/>
          <p:cNvGrpSpPr/>
          <p:nvPr/>
        </p:nvGrpSpPr>
        <p:grpSpPr>
          <a:xfrm>
            <a:off x="4719271" y="1503407"/>
            <a:ext cx="5888755" cy="4906458"/>
            <a:chOff x="902795" y="665437"/>
            <a:chExt cx="7338409" cy="6540936"/>
          </a:xfrm>
          <a:solidFill>
            <a:schemeClr val="bg1"/>
          </a:solidFill>
        </p:grpSpPr>
        <p:pic>
          <p:nvPicPr>
            <p:cNvPr id="15" name="Picture 14"/>
            <p:cNvPicPr>
              <a:picLocks noChangeAspect="1"/>
            </p:cNvPicPr>
            <p:nvPr/>
          </p:nvPicPr>
          <p:blipFill>
            <a:blip r:embed="rId7"/>
            <a:stretch>
              <a:fillRect/>
            </a:stretch>
          </p:blipFill>
          <p:spPr>
            <a:xfrm>
              <a:off x="902795" y="665437"/>
              <a:ext cx="7338409" cy="3450547"/>
            </a:xfrm>
            <a:prstGeom prst="rect">
              <a:avLst/>
            </a:prstGeom>
            <a:grpFill/>
            <a:ln w="28575">
              <a:solidFill>
                <a:srgbClr val="FF0000"/>
              </a:solidFill>
            </a:ln>
          </p:spPr>
        </p:pic>
        <p:pic>
          <p:nvPicPr>
            <p:cNvPr id="3" name="Picture 2"/>
            <p:cNvPicPr>
              <a:picLocks noChangeAspect="1"/>
            </p:cNvPicPr>
            <p:nvPr/>
          </p:nvPicPr>
          <p:blipFill>
            <a:blip r:embed="rId8"/>
            <a:stretch>
              <a:fillRect/>
            </a:stretch>
          </p:blipFill>
          <p:spPr>
            <a:xfrm>
              <a:off x="4571999" y="4189900"/>
              <a:ext cx="3575932" cy="3016473"/>
            </a:xfrm>
            <a:prstGeom prst="rect">
              <a:avLst/>
            </a:prstGeom>
            <a:grpFill/>
          </p:spPr>
        </p:pic>
      </p:grpSp>
      <p:grpSp>
        <p:nvGrpSpPr>
          <p:cNvPr id="9" name="Group 8"/>
          <p:cNvGrpSpPr/>
          <p:nvPr/>
        </p:nvGrpSpPr>
        <p:grpSpPr>
          <a:xfrm>
            <a:off x="1581620" y="3696914"/>
            <a:ext cx="3860282" cy="3161087"/>
            <a:chOff x="57620" y="3696913"/>
            <a:chExt cx="3860282" cy="3161087"/>
          </a:xfrm>
        </p:grpSpPr>
        <p:pic>
          <p:nvPicPr>
            <p:cNvPr id="7" name="Picture 6"/>
            <p:cNvPicPr>
              <a:picLocks noChangeAspect="1"/>
            </p:cNvPicPr>
            <p:nvPr/>
          </p:nvPicPr>
          <p:blipFill>
            <a:blip r:embed="rId9"/>
            <a:stretch>
              <a:fillRect/>
            </a:stretch>
          </p:blipFill>
          <p:spPr>
            <a:xfrm>
              <a:off x="57621" y="5727695"/>
              <a:ext cx="3860281" cy="1130305"/>
            </a:xfrm>
            <a:prstGeom prst="rect">
              <a:avLst/>
            </a:prstGeom>
          </p:spPr>
        </p:pic>
        <p:pic>
          <p:nvPicPr>
            <p:cNvPr id="31746" name="Picture 2" descr="N6522 32ins.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620" y="3696913"/>
              <a:ext cx="1973767" cy="190665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017410" y="5278513"/>
              <a:ext cx="1528584" cy="307777"/>
            </a:xfrm>
            <a:prstGeom prst="rect">
              <a:avLst/>
            </a:prstGeom>
            <a:noFill/>
          </p:spPr>
          <p:txBody>
            <a:bodyPr wrap="square" rtlCol="0">
              <a:spAutoFit/>
            </a:bodyPr>
            <a:lstStyle/>
            <a:p>
              <a:r>
                <a:rPr lang="es-ES" dirty="0">
                  <a:solidFill>
                    <a:schemeClr val="bg1"/>
                  </a:solidFill>
                </a:rPr>
                <a:t>NGC6522</a:t>
              </a:r>
            </a:p>
          </p:txBody>
        </p:sp>
      </p:grpSp>
      <p:sp>
        <p:nvSpPr>
          <p:cNvPr id="20" name="TextBox 19"/>
          <p:cNvSpPr txBox="1"/>
          <p:nvPr/>
        </p:nvSpPr>
        <p:spPr bwMode="auto">
          <a:xfrm>
            <a:off x="3765887" y="5517578"/>
            <a:ext cx="2010794" cy="307777"/>
          </a:xfrm>
          <a:prstGeom prst="rect">
            <a:avLst/>
          </a:prstGeom>
          <a:noFill/>
          <a:ln w="9525">
            <a:solidFill>
              <a:schemeClr val="accent2">
                <a:lumMod val="75000"/>
              </a:schemeClr>
            </a:solidFill>
            <a:miter lim="800000"/>
            <a:headEnd/>
            <a:tailEnd/>
          </a:ln>
          <a:effectLst/>
        </p:spPr>
        <p:txBody>
          <a:bodyPr wrap="square" rtlCol="0">
            <a:spAutoFit/>
          </a:bodyPr>
          <a:lstStyle/>
          <a:p>
            <a:pPr>
              <a:spcBef>
                <a:spcPct val="50000"/>
              </a:spcBef>
            </a:pPr>
            <a:r>
              <a:rPr lang="es-ES" b="1" dirty="0">
                <a:solidFill>
                  <a:srgbClr val="FF0000"/>
                </a:solidFill>
              </a:rPr>
              <a:t> (n,</a:t>
            </a:r>
            <a:r>
              <a:rPr lang="es-ES" b="1" dirty="0">
                <a:solidFill>
                  <a:srgbClr val="FF0000"/>
                </a:solidFill>
                <a:latin typeface="Symbol" pitchFamily="18" charset="2"/>
              </a:rPr>
              <a:t>g</a:t>
            </a:r>
            <a:r>
              <a:rPr lang="es-ES" b="1" dirty="0">
                <a:solidFill>
                  <a:srgbClr val="FF0000"/>
                </a:solidFill>
              </a:rPr>
              <a:t>) Cross </a:t>
            </a:r>
            <a:r>
              <a:rPr lang="es-ES" b="1" dirty="0" err="1">
                <a:solidFill>
                  <a:srgbClr val="FF0000"/>
                </a:solidFill>
              </a:rPr>
              <a:t>Sections</a:t>
            </a:r>
            <a:endParaRPr lang="es-ES" dirty="0">
              <a:solidFill>
                <a:schemeClr val="accent2">
                  <a:lumMod val="75000"/>
                </a:schemeClr>
              </a:solidFill>
            </a:endParaRPr>
          </a:p>
        </p:txBody>
      </p:sp>
    </p:spTree>
    <p:extLst>
      <p:ext uri="{BB962C8B-B14F-4D97-AF65-F5344CB8AC3E}">
        <p14:creationId xmlns:p14="http://schemas.microsoft.com/office/powerpoint/2010/main" val="259345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4"/>
                                        </p:tgtEl>
                                        <p:attrNameLst>
                                          <p:attrName>style.visibility</p:attrName>
                                        </p:attrNameLst>
                                      </p:cBhvr>
                                      <p:to>
                                        <p:strVal val="hidden"/>
                                      </p:to>
                                    </p:set>
                                  </p:childTnLst>
                                </p:cTn>
                              </p:par>
                            </p:childTnLst>
                          </p:cTn>
                        </p:par>
                        <p:par>
                          <p:cTn id="11" fill="hold">
                            <p:stCondLst>
                              <p:cond delay="0"/>
                            </p:stCondLst>
                            <p:childTnLst>
                              <p:par>
                                <p:cTn id="12" presetID="1"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81200" y="228600"/>
            <a:ext cx="8229600" cy="1143000"/>
          </a:xfrm>
        </p:spPr>
        <p:txBody>
          <a:bodyPr/>
          <a:lstStyle/>
          <a:p>
            <a:br>
              <a:rPr lang="en-US" sz="1800" dirty="0">
                <a:solidFill>
                  <a:schemeClr val="accent6">
                    <a:lumMod val="60000"/>
                    <a:lumOff val="40000"/>
                  </a:schemeClr>
                </a:solidFill>
              </a:rPr>
            </a:br>
            <a:endParaRPr lang="en-US" sz="1800" dirty="0">
              <a:solidFill>
                <a:schemeClr val="accent6">
                  <a:lumMod val="75000"/>
                </a:schemeClr>
              </a:solidFill>
            </a:endParaRPr>
          </a:p>
        </p:txBody>
      </p:sp>
      <p:sp>
        <p:nvSpPr>
          <p:cNvPr id="34820" name="Text Box 19"/>
          <p:cNvSpPr txBox="1">
            <a:spLocks noChangeArrowheads="1"/>
          </p:cNvSpPr>
          <p:nvPr/>
        </p:nvSpPr>
        <p:spPr bwMode="auto">
          <a:xfrm>
            <a:off x="1752601" y="1600201"/>
            <a:ext cx="2241685" cy="291929"/>
          </a:xfrm>
          <a:prstGeom prst="rect">
            <a:avLst/>
          </a:prstGeom>
          <a:solidFill>
            <a:srgbClr val="FF9900"/>
          </a:solidFill>
          <a:ln w="12700">
            <a:noFill/>
            <a:miter lim="800000"/>
            <a:headEnd type="none" w="sm" len="sm"/>
            <a:tailEnd type="none" w="sm" len="sm"/>
          </a:ln>
        </p:spPr>
        <p:txBody>
          <a:bodyPr wrap="none" lIns="75746" tIns="37873" rIns="75746" bIns="37873">
            <a:spAutoFit/>
          </a:bodyPr>
          <a:lstStyle/>
          <a:p>
            <a:pPr defTabSz="757238"/>
            <a:r>
              <a:rPr lang="de-DE" dirty="0">
                <a:solidFill>
                  <a:srgbClr val="000066"/>
                </a:solidFill>
              </a:rPr>
              <a:t>Main s-process 90&lt;A&lt;210</a:t>
            </a:r>
          </a:p>
        </p:txBody>
      </p:sp>
      <p:sp>
        <p:nvSpPr>
          <p:cNvPr id="34821" name="Text Box 20"/>
          <p:cNvSpPr txBox="1">
            <a:spLocks noChangeArrowheads="1"/>
          </p:cNvSpPr>
          <p:nvPr/>
        </p:nvSpPr>
        <p:spPr bwMode="auto">
          <a:xfrm>
            <a:off x="8001001" y="1524001"/>
            <a:ext cx="1909863" cy="291929"/>
          </a:xfrm>
          <a:prstGeom prst="rect">
            <a:avLst/>
          </a:prstGeom>
          <a:solidFill>
            <a:srgbClr val="FF9900"/>
          </a:solidFill>
          <a:ln w="12700">
            <a:noFill/>
            <a:miter lim="800000"/>
            <a:headEnd type="none" w="sm" len="sm"/>
            <a:tailEnd type="none" w="sm" len="sm"/>
          </a:ln>
        </p:spPr>
        <p:txBody>
          <a:bodyPr wrap="none" lIns="75746" tIns="37873" rIns="75746" bIns="37873">
            <a:spAutoFit/>
          </a:bodyPr>
          <a:lstStyle/>
          <a:p>
            <a:pPr defTabSz="757238"/>
            <a:r>
              <a:rPr lang="de-DE" dirty="0">
                <a:solidFill>
                  <a:srgbClr val="000066"/>
                </a:solidFill>
              </a:rPr>
              <a:t>Weak s-process A&lt;90</a:t>
            </a:r>
          </a:p>
        </p:txBody>
      </p:sp>
      <p:pic>
        <p:nvPicPr>
          <p:cNvPr id="34822" name="Picture 21" descr="redgiant">
            <a:hlinkClick r:id="rId2"/>
          </p:cNvPr>
          <p:cNvPicPr>
            <a:picLocks noChangeAspect="1" noChangeArrowheads="1"/>
          </p:cNvPicPr>
          <p:nvPr/>
        </p:nvPicPr>
        <p:blipFill>
          <a:blip r:embed="rId3"/>
          <a:srcRect/>
          <a:stretch>
            <a:fillRect/>
          </a:stretch>
        </p:blipFill>
        <p:spPr bwMode="auto">
          <a:xfrm>
            <a:off x="7103301" y="3943306"/>
            <a:ext cx="3076184" cy="2771890"/>
          </a:xfrm>
          <a:prstGeom prst="rect">
            <a:avLst/>
          </a:prstGeom>
          <a:noFill/>
          <a:ln w="9525">
            <a:noFill/>
            <a:miter lim="800000"/>
            <a:headEnd/>
            <a:tailEnd/>
          </a:ln>
        </p:spPr>
      </p:pic>
      <p:sp>
        <p:nvSpPr>
          <p:cNvPr id="34824" name="Text Box 23"/>
          <p:cNvSpPr txBox="1">
            <a:spLocks noChangeArrowheads="1"/>
          </p:cNvSpPr>
          <p:nvPr/>
        </p:nvSpPr>
        <p:spPr bwMode="auto">
          <a:xfrm>
            <a:off x="2779713" y="1947864"/>
            <a:ext cx="1879406" cy="291929"/>
          </a:xfrm>
          <a:prstGeom prst="rect">
            <a:avLst/>
          </a:prstGeom>
          <a:noFill/>
          <a:ln w="12700">
            <a:noFill/>
            <a:miter lim="800000"/>
            <a:headEnd type="none" w="sm" len="sm"/>
            <a:tailEnd type="none" w="sm" len="sm"/>
          </a:ln>
        </p:spPr>
        <p:txBody>
          <a:bodyPr wrap="none" lIns="75746" tIns="37873" rIns="75746" bIns="37873">
            <a:spAutoFit/>
          </a:bodyPr>
          <a:lstStyle/>
          <a:p>
            <a:pPr defTabSz="757238"/>
            <a:r>
              <a:rPr lang="de-DE" dirty="0">
                <a:solidFill>
                  <a:schemeClr val="accent6">
                    <a:lumMod val="75000"/>
                  </a:schemeClr>
                </a:solidFill>
              </a:rPr>
              <a:t>TP-AGB stars 1-3 M</a:t>
            </a:r>
            <a:r>
              <a:rPr lang="de-DE" baseline="-25000" dirty="0">
                <a:solidFill>
                  <a:schemeClr val="accent6">
                    <a:lumMod val="75000"/>
                  </a:schemeClr>
                </a:solidFill>
                <a:latin typeface="Batang" pitchFamily="18" charset="-127"/>
                <a:ea typeface="Batang" pitchFamily="18" charset="-127"/>
              </a:rPr>
              <a:t>⊙</a:t>
            </a:r>
          </a:p>
        </p:txBody>
      </p:sp>
      <p:sp>
        <p:nvSpPr>
          <p:cNvPr id="34825" name="Text Box 24"/>
          <p:cNvSpPr txBox="1">
            <a:spLocks noChangeArrowheads="1"/>
          </p:cNvSpPr>
          <p:nvPr/>
        </p:nvSpPr>
        <p:spPr bwMode="auto">
          <a:xfrm>
            <a:off x="7027864" y="1947863"/>
            <a:ext cx="2607169" cy="384262"/>
          </a:xfrm>
          <a:prstGeom prst="rect">
            <a:avLst/>
          </a:prstGeom>
          <a:noFill/>
          <a:ln w="12700">
            <a:noFill/>
            <a:miter lim="800000"/>
            <a:headEnd type="none" w="sm" len="sm"/>
            <a:tailEnd type="none" w="sm" len="sm"/>
          </a:ln>
        </p:spPr>
        <p:txBody>
          <a:bodyPr wrap="none" lIns="75746" tIns="37873" rIns="75746" bIns="37873">
            <a:spAutoFit/>
          </a:bodyPr>
          <a:lstStyle/>
          <a:p>
            <a:pPr defTabSz="757238"/>
            <a:r>
              <a:rPr lang="de-DE" sz="2000" dirty="0">
                <a:solidFill>
                  <a:schemeClr val="accent6">
                    <a:lumMod val="75000"/>
                  </a:schemeClr>
                </a:solidFill>
              </a:rPr>
              <a:t>massive stars &gt; 8 M</a:t>
            </a:r>
            <a:r>
              <a:rPr lang="de-DE" sz="2000" baseline="-25000" dirty="0">
                <a:solidFill>
                  <a:schemeClr val="accent6">
                    <a:lumMod val="75000"/>
                  </a:schemeClr>
                </a:solidFill>
                <a:latin typeface="Batang" pitchFamily="18" charset="-127"/>
                <a:ea typeface="Batang" pitchFamily="18" charset="-127"/>
              </a:rPr>
              <a:t>⊙</a:t>
            </a:r>
          </a:p>
        </p:txBody>
      </p:sp>
      <p:sp>
        <p:nvSpPr>
          <p:cNvPr id="34826" name="Rectangle 25"/>
          <p:cNvSpPr>
            <a:spLocks noChangeArrowheads="1"/>
          </p:cNvSpPr>
          <p:nvPr/>
        </p:nvSpPr>
        <p:spPr bwMode="auto">
          <a:xfrm>
            <a:off x="6096000" y="2379663"/>
            <a:ext cx="4572000" cy="1523036"/>
          </a:xfrm>
          <a:prstGeom prst="rect">
            <a:avLst/>
          </a:prstGeom>
          <a:noFill/>
          <a:ln w="12700">
            <a:noFill/>
            <a:miter lim="800000"/>
            <a:headEnd type="none" w="sm" len="sm"/>
            <a:tailEnd type="none" w="sm" len="sm"/>
          </a:ln>
        </p:spPr>
        <p:txBody>
          <a:bodyPr lIns="75746" tIns="37873" rIns="75746" bIns="37873">
            <a:spAutoFit/>
          </a:bodyPr>
          <a:lstStyle/>
          <a:p>
            <a:pPr defTabSz="757238"/>
            <a:r>
              <a:rPr lang="en-US" sz="1600" dirty="0">
                <a:solidFill>
                  <a:schemeClr val="accent6">
                    <a:lumMod val="75000"/>
                  </a:schemeClr>
                </a:solidFill>
              </a:rPr>
              <a:t>   core He-burning           shell C-burning </a:t>
            </a:r>
          </a:p>
          <a:p>
            <a:pPr defTabSz="757238"/>
            <a:r>
              <a:rPr lang="en-US" sz="1600" dirty="0">
                <a:solidFill>
                  <a:schemeClr val="accent6">
                    <a:lumMod val="75000"/>
                  </a:schemeClr>
                </a:solidFill>
              </a:rPr>
              <a:t>    3-3.5·10</a:t>
            </a:r>
            <a:r>
              <a:rPr lang="en-US" sz="1600" baseline="30000" dirty="0">
                <a:solidFill>
                  <a:schemeClr val="accent6">
                    <a:lumMod val="75000"/>
                  </a:schemeClr>
                </a:solidFill>
              </a:rPr>
              <a:t>8</a:t>
            </a:r>
            <a:r>
              <a:rPr lang="en-US" sz="1600" dirty="0">
                <a:solidFill>
                  <a:schemeClr val="accent6">
                    <a:lumMod val="75000"/>
                  </a:schemeClr>
                </a:solidFill>
              </a:rPr>
              <a:t> K	             ~1·10</a:t>
            </a:r>
            <a:r>
              <a:rPr lang="en-US" sz="1600" baseline="30000" dirty="0">
                <a:solidFill>
                  <a:schemeClr val="accent6">
                    <a:lumMod val="75000"/>
                  </a:schemeClr>
                </a:solidFill>
              </a:rPr>
              <a:t>9</a:t>
            </a:r>
            <a:r>
              <a:rPr lang="en-US" sz="1600" dirty="0">
                <a:solidFill>
                  <a:schemeClr val="accent6">
                    <a:lumMod val="75000"/>
                  </a:schemeClr>
                </a:solidFill>
              </a:rPr>
              <a:t> K</a:t>
            </a:r>
          </a:p>
          <a:p>
            <a:pPr defTabSz="757238"/>
            <a:r>
              <a:rPr lang="en-US" sz="1600" dirty="0">
                <a:solidFill>
                  <a:schemeClr val="accent6">
                    <a:lumMod val="75000"/>
                  </a:schemeClr>
                </a:solidFill>
              </a:rPr>
              <a:t>     </a:t>
            </a:r>
            <a:r>
              <a:rPr lang="en-US" sz="1600" dirty="0" err="1">
                <a:solidFill>
                  <a:schemeClr val="accent6">
                    <a:lumMod val="75000"/>
                  </a:schemeClr>
                </a:solidFill>
              </a:rPr>
              <a:t>kT</a:t>
            </a:r>
            <a:r>
              <a:rPr lang="en-US" sz="1600" dirty="0">
                <a:solidFill>
                  <a:schemeClr val="accent6">
                    <a:lumMod val="75000"/>
                  </a:schemeClr>
                </a:solidFill>
              </a:rPr>
              <a:t>=26 </a:t>
            </a:r>
            <a:r>
              <a:rPr lang="en-US" sz="1600" dirty="0" err="1">
                <a:solidFill>
                  <a:schemeClr val="accent6">
                    <a:lumMod val="75000"/>
                  </a:schemeClr>
                </a:solidFill>
              </a:rPr>
              <a:t>keV</a:t>
            </a:r>
            <a:r>
              <a:rPr lang="en-US" sz="1600" dirty="0">
                <a:solidFill>
                  <a:schemeClr val="accent6">
                    <a:lumMod val="75000"/>
                  </a:schemeClr>
                </a:solidFill>
              </a:rPr>
              <a:t>	             </a:t>
            </a:r>
            <a:r>
              <a:rPr lang="en-US" sz="1600" dirty="0" err="1">
                <a:solidFill>
                  <a:schemeClr val="accent6">
                    <a:lumMod val="75000"/>
                  </a:schemeClr>
                </a:solidFill>
              </a:rPr>
              <a:t>kT</a:t>
            </a:r>
            <a:r>
              <a:rPr lang="en-US" sz="1600" dirty="0">
                <a:solidFill>
                  <a:schemeClr val="accent6">
                    <a:lumMod val="75000"/>
                  </a:schemeClr>
                </a:solidFill>
              </a:rPr>
              <a:t>=91 </a:t>
            </a:r>
            <a:r>
              <a:rPr lang="en-US" sz="1600" dirty="0" err="1">
                <a:solidFill>
                  <a:schemeClr val="accent6">
                    <a:lumMod val="75000"/>
                  </a:schemeClr>
                </a:solidFill>
              </a:rPr>
              <a:t>keV</a:t>
            </a:r>
            <a:endParaRPr lang="en-US" sz="1600" dirty="0">
              <a:solidFill>
                <a:schemeClr val="accent6">
                  <a:lumMod val="75000"/>
                </a:schemeClr>
              </a:solidFill>
            </a:endParaRPr>
          </a:p>
          <a:p>
            <a:pPr defTabSz="757238"/>
            <a:r>
              <a:rPr lang="en-US" sz="1600" dirty="0">
                <a:solidFill>
                  <a:schemeClr val="accent6">
                    <a:lumMod val="75000"/>
                  </a:schemeClr>
                </a:solidFill>
              </a:rPr>
              <a:t>     10</a:t>
            </a:r>
            <a:r>
              <a:rPr lang="en-US" sz="1600" baseline="30000" dirty="0">
                <a:solidFill>
                  <a:schemeClr val="accent6">
                    <a:lumMod val="75000"/>
                  </a:schemeClr>
                </a:solidFill>
              </a:rPr>
              <a:t>6</a:t>
            </a:r>
            <a:r>
              <a:rPr lang="en-US" sz="1600" dirty="0">
                <a:solidFill>
                  <a:schemeClr val="accent6">
                    <a:lumMod val="75000"/>
                  </a:schemeClr>
                </a:solidFill>
              </a:rPr>
              <a:t> cm</a:t>
            </a:r>
            <a:r>
              <a:rPr lang="en-US" sz="1600" baseline="30000" dirty="0">
                <a:solidFill>
                  <a:schemeClr val="accent6">
                    <a:lumMod val="75000"/>
                  </a:schemeClr>
                </a:solidFill>
              </a:rPr>
              <a:t>-3</a:t>
            </a:r>
            <a:r>
              <a:rPr lang="en-US" sz="1600" dirty="0">
                <a:solidFill>
                  <a:schemeClr val="accent6">
                    <a:lumMod val="75000"/>
                  </a:schemeClr>
                </a:solidFill>
              </a:rPr>
              <a:t> 	              10</a:t>
            </a:r>
            <a:r>
              <a:rPr lang="en-US" sz="1600" baseline="30000" dirty="0">
                <a:solidFill>
                  <a:schemeClr val="accent6">
                    <a:lumMod val="75000"/>
                  </a:schemeClr>
                </a:solidFill>
              </a:rPr>
              <a:t>11</a:t>
            </a:r>
            <a:r>
              <a:rPr lang="en-US" sz="1600" dirty="0">
                <a:solidFill>
                  <a:schemeClr val="accent6">
                    <a:lumMod val="75000"/>
                  </a:schemeClr>
                </a:solidFill>
              </a:rPr>
              <a:t>-10</a:t>
            </a:r>
            <a:r>
              <a:rPr lang="en-US" sz="1600" baseline="30000" dirty="0">
                <a:solidFill>
                  <a:schemeClr val="accent6">
                    <a:lumMod val="75000"/>
                  </a:schemeClr>
                </a:solidFill>
              </a:rPr>
              <a:t>12</a:t>
            </a:r>
            <a:r>
              <a:rPr lang="en-US" sz="1600" dirty="0">
                <a:solidFill>
                  <a:schemeClr val="accent6">
                    <a:lumMod val="75000"/>
                  </a:schemeClr>
                </a:solidFill>
              </a:rPr>
              <a:t> cm</a:t>
            </a:r>
            <a:r>
              <a:rPr lang="en-US" sz="1600" baseline="30000" dirty="0">
                <a:solidFill>
                  <a:schemeClr val="accent6">
                    <a:lumMod val="75000"/>
                  </a:schemeClr>
                </a:solidFill>
              </a:rPr>
              <a:t>-3</a:t>
            </a:r>
          </a:p>
          <a:p>
            <a:pPr defTabSz="757238"/>
            <a:r>
              <a:rPr lang="en-US" sz="1600" baseline="30000" dirty="0">
                <a:solidFill>
                  <a:schemeClr val="accent6">
                    <a:lumMod val="75000"/>
                  </a:schemeClr>
                </a:solidFill>
              </a:rPr>
              <a:t>                                 </a:t>
            </a:r>
          </a:p>
          <a:p>
            <a:pPr defTabSz="757238"/>
            <a:r>
              <a:rPr lang="en-US" sz="1600" baseline="30000" dirty="0">
                <a:solidFill>
                  <a:schemeClr val="accent6">
                    <a:lumMod val="75000"/>
                  </a:schemeClr>
                </a:solidFill>
              </a:rPr>
              <a:t>                                   </a:t>
            </a:r>
            <a:r>
              <a:rPr lang="en-US" sz="1600" b="1" baseline="30000" dirty="0">
                <a:solidFill>
                  <a:schemeClr val="accent6">
                    <a:lumMod val="75000"/>
                  </a:schemeClr>
                </a:solidFill>
              </a:rPr>
              <a:t>22</a:t>
            </a:r>
            <a:r>
              <a:rPr lang="en-US" sz="1600" b="1" dirty="0">
                <a:solidFill>
                  <a:schemeClr val="accent6">
                    <a:lumMod val="75000"/>
                  </a:schemeClr>
                </a:solidFill>
              </a:rPr>
              <a:t>Ne(</a:t>
            </a:r>
            <a:r>
              <a:rPr lang="en-US" sz="1600" b="1" baseline="30000" dirty="0">
                <a:solidFill>
                  <a:schemeClr val="accent6">
                    <a:lumMod val="75000"/>
                  </a:schemeClr>
                </a:solidFill>
              </a:rPr>
              <a:t>4</a:t>
            </a:r>
            <a:r>
              <a:rPr lang="en-US" sz="1600" b="1" dirty="0">
                <a:solidFill>
                  <a:schemeClr val="accent6">
                    <a:lumMod val="75000"/>
                  </a:schemeClr>
                </a:solidFill>
              </a:rPr>
              <a:t>He,n)</a:t>
            </a:r>
            <a:r>
              <a:rPr lang="en-US" sz="1600" baseline="30000" dirty="0">
                <a:solidFill>
                  <a:schemeClr val="accent6">
                    <a:lumMod val="75000"/>
                  </a:schemeClr>
                </a:solidFill>
              </a:rPr>
              <a:t> </a:t>
            </a:r>
            <a:r>
              <a:rPr lang="en-US" sz="1600" b="1" baseline="30000" dirty="0">
                <a:solidFill>
                  <a:schemeClr val="accent6">
                    <a:lumMod val="75000"/>
                  </a:schemeClr>
                </a:solidFill>
              </a:rPr>
              <a:t>25</a:t>
            </a:r>
            <a:r>
              <a:rPr lang="en-US" sz="1600" b="1" dirty="0">
                <a:solidFill>
                  <a:schemeClr val="accent6">
                    <a:lumMod val="75000"/>
                  </a:schemeClr>
                </a:solidFill>
              </a:rPr>
              <a:t>Mg</a:t>
            </a:r>
            <a:endParaRPr lang="de-DE" sz="1600" b="1" dirty="0">
              <a:solidFill>
                <a:schemeClr val="accent6">
                  <a:lumMod val="75000"/>
                </a:schemeClr>
              </a:solidFill>
            </a:endParaRPr>
          </a:p>
        </p:txBody>
      </p:sp>
      <p:sp>
        <p:nvSpPr>
          <p:cNvPr id="34828" name="Rectangle 27"/>
          <p:cNvSpPr>
            <a:spLocks noChangeArrowheads="1"/>
          </p:cNvSpPr>
          <p:nvPr/>
        </p:nvSpPr>
        <p:spPr bwMode="auto">
          <a:xfrm>
            <a:off x="1524000" y="2379664"/>
            <a:ext cx="4572000" cy="1471739"/>
          </a:xfrm>
          <a:prstGeom prst="rect">
            <a:avLst/>
          </a:prstGeom>
          <a:noFill/>
          <a:ln w="12700">
            <a:noFill/>
            <a:miter lim="800000"/>
            <a:headEnd type="none" w="sm" len="sm"/>
            <a:tailEnd type="none" w="sm" len="sm"/>
          </a:ln>
        </p:spPr>
        <p:txBody>
          <a:bodyPr lIns="75746" tIns="37873" rIns="75746" bIns="37873">
            <a:spAutoFit/>
          </a:bodyPr>
          <a:lstStyle/>
          <a:p>
            <a:pPr defTabSz="757238"/>
            <a:r>
              <a:rPr lang="en-US" sz="1600" dirty="0">
                <a:solidFill>
                  <a:schemeClr val="accent6">
                    <a:lumMod val="75000"/>
                  </a:schemeClr>
                </a:solidFill>
              </a:rPr>
              <a:t> shell H-burning         	He-flash</a:t>
            </a:r>
            <a:r>
              <a:rPr lang="en-US" sz="1600" b="1" dirty="0">
                <a:solidFill>
                  <a:schemeClr val="accent6">
                    <a:lumMod val="75000"/>
                  </a:schemeClr>
                </a:solidFill>
              </a:rPr>
              <a:t> </a:t>
            </a:r>
          </a:p>
          <a:p>
            <a:pPr defTabSz="757238"/>
            <a:r>
              <a:rPr lang="en-US" sz="1600" dirty="0">
                <a:solidFill>
                  <a:schemeClr val="accent6">
                    <a:lumMod val="75000"/>
                  </a:schemeClr>
                </a:solidFill>
              </a:rPr>
              <a:t>    0.9·10</a:t>
            </a:r>
            <a:r>
              <a:rPr lang="en-US" sz="1600" baseline="30000" dirty="0">
                <a:solidFill>
                  <a:schemeClr val="accent6">
                    <a:lumMod val="75000"/>
                  </a:schemeClr>
                </a:solidFill>
              </a:rPr>
              <a:t>8</a:t>
            </a:r>
            <a:r>
              <a:rPr lang="en-US" sz="1600" dirty="0">
                <a:solidFill>
                  <a:schemeClr val="accent6">
                    <a:lumMod val="75000"/>
                  </a:schemeClr>
                </a:solidFill>
              </a:rPr>
              <a:t> K	                   3-3.5·10</a:t>
            </a:r>
            <a:r>
              <a:rPr lang="en-US" sz="1600" baseline="30000" dirty="0">
                <a:solidFill>
                  <a:schemeClr val="accent6">
                    <a:lumMod val="75000"/>
                  </a:schemeClr>
                </a:solidFill>
              </a:rPr>
              <a:t>8</a:t>
            </a:r>
            <a:r>
              <a:rPr lang="en-US" sz="1600" dirty="0">
                <a:solidFill>
                  <a:schemeClr val="accent6">
                    <a:lumMod val="75000"/>
                  </a:schemeClr>
                </a:solidFill>
              </a:rPr>
              <a:t> K</a:t>
            </a:r>
          </a:p>
          <a:p>
            <a:pPr defTabSz="757238"/>
            <a:r>
              <a:rPr lang="en-US" sz="1600" dirty="0">
                <a:solidFill>
                  <a:schemeClr val="accent6">
                    <a:lumMod val="75000"/>
                  </a:schemeClr>
                </a:solidFill>
              </a:rPr>
              <a:t>     </a:t>
            </a:r>
            <a:r>
              <a:rPr lang="en-US" sz="1600" dirty="0" err="1">
                <a:solidFill>
                  <a:schemeClr val="accent6">
                    <a:lumMod val="75000"/>
                  </a:schemeClr>
                </a:solidFill>
              </a:rPr>
              <a:t>kT</a:t>
            </a:r>
            <a:r>
              <a:rPr lang="en-US" sz="1600" dirty="0">
                <a:solidFill>
                  <a:schemeClr val="accent6">
                    <a:lumMod val="75000"/>
                  </a:schemeClr>
                </a:solidFill>
              </a:rPr>
              <a:t>=8 </a:t>
            </a:r>
            <a:r>
              <a:rPr lang="en-US" sz="1600" dirty="0" err="1">
                <a:solidFill>
                  <a:schemeClr val="accent6">
                    <a:lumMod val="75000"/>
                  </a:schemeClr>
                </a:solidFill>
              </a:rPr>
              <a:t>keV</a:t>
            </a:r>
            <a:r>
              <a:rPr lang="en-US" sz="1600" dirty="0">
                <a:solidFill>
                  <a:schemeClr val="accent6">
                    <a:lumMod val="75000"/>
                  </a:schemeClr>
                </a:solidFill>
              </a:rPr>
              <a:t>	       	        </a:t>
            </a:r>
            <a:r>
              <a:rPr lang="en-US" sz="1600" dirty="0" err="1">
                <a:solidFill>
                  <a:schemeClr val="accent6">
                    <a:lumMod val="75000"/>
                  </a:schemeClr>
                </a:solidFill>
              </a:rPr>
              <a:t>kT</a:t>
            </a:r>
            <a:r>
              <a:rPr lang="en-US" sz="1600" dirty="0">
                <a:solidFill>
                  <a:schemeClr val="accent6">
                    <a:lumMod val="75000"/>
                  </a:schemeClr>
                </a:solidFill>
              </a:rPr>
              <a:t>=23 </a:t>
            </a:r>
            <a:r>
              <a:rPr lang="en-US" sz="1600" dirty="0" err="1">
                <a:solidFill>
                  <a:schemeClr val="accent6">
                    <a:lumMod val="75000"/>
                  </a:schemeClr>
                </a:solidFill>
              </a:rPr>
              <a:t>keV</a:t>
            </a:r>
            <a:endParaRPr lang="en-US" sz="1600" dirty="0">
              <a:solidFill>
                <a:schemeClr val="accent6">
                  <a:lumMod val="75000"/>
                </a:schemeClr>
              </a:solidFill>
            </a:endParaRPr>
          </a:p>
          <a:p>
            <a:pPr defTabSz="757238"/>
            <a:r>
              <a:rPr lang="en-US" sz="1600" dirty="0">
                <a:solidFill>
                  <a:schemeClr val="accent6">
                    <a:lumMod val="75000"/>
                  </a:schemeClr>
                </a:solidFill>
              </a:rPr>
              <a:t>    10</a:t>
            </a:r>
            <a:r>
              <a:rPr lang="en-US" sz="1600" baseline="30000" dirty="0">
                <a:solidFill>
                  <a:schemeClr val="accent6">
                    <a:lumMod val="75000"/>
                  </a:schemeClr>
                </a:solidFill>
              </a:rPr>
              <a:t>7-</a:t>
            </a:r>
            <a:r>
              <a:rPr lang="en-US" sz="1600" dirty="0">
                <a:solidFill>
                  <a:schemeClr val="accent6">
                    <a:lumMod val="75000"/>
                  </a:schemeClr>
                </a:solidFill>
              </a:rPr>
              <a:t>10</a:t>
            </a:r>
            <a:r>
              <a:rPr lang="en-US" sz="1600" baseline="30000" dirty="0">
                <a:solidFill>
                  <a:schemeClr val="accent6">
                    <a:lumMod val="75000"/>
                  </a:schemeClr>
                </a:solidFill>
              </a:rPr>
              <a:t>8</a:t>
            </a:r>
            <a:r>
              <a:rPr lang="en-US" sz="1600" dirty="0">
                <a:solidFill>
                  <a:schemeClr val="accent6">
                    <a:lumMod val="75000"/>
                  </a:schemeClr>
                </a:solidFill>
              </a:rPr>
              <a:t> cm</a:t>
            </a:r>
            <a:r>
              <a:rPr lang="en-US" sz="1600" baseline="30000" dirty="0">
                <a:solidFill>
                  <a:schemeClr val="accent6">
                    <a:lumMod val="75000"/>
                  </a:schemeClr>
                </a:solidFill>
              </a:rPr>
              <a:t>-3</a:t>
            </a:r>
            <a:r>
              <a:rPr lang="en-US" sz="1600" dirty="0">
                <a:solidFill>
                  <a:schemeClr val="accent6">
                    <a:lumMod val="75000"/>
                  </a:schemeClr>
                </a:solidFill>
              </a:rPr>
              <a:t> 	                 10</a:t>
            </a:r>
            <a:r>
              <a:rPr lang="en-US" sz="1600" baseline="30000" dirty="0">
                <a:solidFill>
                  <a:schemeClr val="accent6">
                    <a:lumMod val="75000"/>
                  </a:schemeClr>
                </a:solidFill>
              </a:rPr>
              <a:t>10</a:t>
            </a:r>
            <a:r>
              <a:rPr lang="en-US" sz="1600" dirty="0">
                <a:solidFill>
                  <a:schemeClr val="accent6">
                    <a:lumMod val="75000"/>
                  </a:schemeClr>
                </a:solidFill>
              </a:rPr>
              <a:t>-10</a:t>
            </a:r>
            <a:r>
              <a:rPr lang="en-US" sz="1600" baseline="30000" dirty="0">
                <a:solidFill>
                  <a:schemeClr val="accent6">
                    <a:lumMod val="75000"/>
                  </a:schemeClr>
                </a:solidFill>
              </a:rPr>
              <a:t>11</a:t>
            </a:r>
            <a:r>
              <a:rPr lang="en-US" sz="1600" dirty="0">
                <a:solidFill>
                  <a:schemeClr val="accent6">
                    <a:lumMod val="75000"/>
                  </a:schemeClr>
                </a:solidFill>
              </a:rPr>
              <a:t> cm</a:t>
            </a:r>
            <a:r>
              <a:rPr lang="en-US" sz="1600" baseline="30000" dirty="0">
                <a:solidFill>
                  <a:schemeClr val="accent6">
                    <a:lumMod val="75000"/>
                  </a:schemeClr>
                </a:solidFill>
              </a:rPr>
              <a:t>-3</a:t>
            </a:r>
          </a:p>
          <a:p>
            <a:pPr defTabSz="757238"/>
            <a:endParaRPr lang="en-US" sz="1600" baseline="30000" dirty="0">
              <a:solidFill>
                <a:schemeClr val="accent6">
                  <a:lumMod val="75000"/>
                </a:schemeClr>
              </a:solidFill>
            </a:endParaRPr>
          </a:p>
          <a:p>
            <a:pPr defTabSz="757238"/>
            <a:r>
              <a:rPr lang="en-US" sz="1600" baseline="30000" dirty="0">
                <a:solidFill>
                  <a:schemeClr val="accent6">
                    <a:lumMod val="75000"/>
                  </a:schemeClr>
                </a:solidFill>
              </a:rPr>
              <a:t>       </a:t>
            </a:r>
            <a:r>
              <a:rPr lang="en-US" sz="1600" b="1" baseline="30000" dirty="0">
                <a:solidFill>
                  <a:schemeClr val="accent6">
                    <a:lumMod val="75000"/>
                  </a:schemeClr>
                </a:solidFill>
              </a:rPr>
              <a:t>13</a:t>
            </a:r>
            <a:r>
              <a:rPr lang="en-US" sz="1600" b="1" dirty="0">
                <a:solidFill>
                  <a:schemeClr val="accent6">
                    <a:lumMod val="75000"/>
                  </a:schemeClr>
                </a:solidFill>
              </a:rPr>
              <a:t>C(</a:t>
            </a:r>
            <a:r>
              <a:rPr lang="en-US" sz="1600" b="1" baseline="30000" dirty="0">
                <a:solidFill>
                  <a:schemeClr val="accent6">
                    <a:lumMod val="75000"/>
                  </a:schemeClr>
                </a:solidFill>
              </a:rPr>
              <a:t>4</a:t>
            </a:r>
            <a:r>
              <a:rPr lang="en-US" sz="1600" b="1" dirty="0">
                <a:solidFill>
                  <a:schemeClr val="accent6">
                    <a:lumMod val="75000"/>
                  </a:schemeClr>
                </a:solidFill>
              </a:rPr>
              <a:t>He,n)</a:t>
            </a:r>
            <a:r>
              <a:rPr lang="en-US" sz="1600" b="1" baseline="30000" dirty="0">
                <a:solidFill>
                  <a:schemeClr val="accent6">
                    <a:lumMod val="75000"/>
                  </a:schemeClr>
                </a:solidFill>
              </a:rPr>
              <a:t>16</a:t>
            </a:r>
            <a:r>
              <a:rPr lang="en-US" sz="1600" b="1" dirty="0">
                <a:solidFill>
                  <a:schemeClr val="accent6">
                    <a:lumMod val="75000"/>
                  </a:schemeClr>
                </a:solidFill>
              </a:rPr>
              <a:t>O                   </a:t>
            </a:r>
            <a:r>
              <a:rPr lang="en-US" sz="1600" dirty="0">
                <a:solidFill>
                  <a:schemeClr val="accent6">
                    <a:lumMod val="75000"/>
                  </a:schemeClr>
                </a:solidFill>
              </a:rPr>
              <a:t> </a:t>
            </a:r>
            <a:r>
              <a:rPr lang="en-US" sz="1600" b="1" baseline="30000" dirty="0">
                <a:solidFill>
                  <a:schemeClr val="accent6">
                    <a:lumMod val="75000"/>
                  </a:schemeClr>
                </a:solidFill>
              </a:rPr>
              <a:t>22</a:t>
            </a:r>
            <a:r>
              <a:rPr lang="en-US" sz="1600" b="1" dirty="0">
                <a:solidFill>
                  <a:schemeClr val="accent6">
                    <a:lumMod val="75000"/>
                  </a:schemeClr>
                </a:solidFill>
              </a:rPr>
              <a:t>Ne(</a:t>
            </a:r>
            <a:r>
              <a:rPr lang="en-US" sz="1600" b="1" baseline="30000" dirty="0">
                <a:solidFill>
                  <a:schemeClr val="accent6">
                    <a:lumMod val="75000"/>
                  </a:schemeClr>
                </a:solidFill>
              </a:rPr>
              <a:t>4</a:t>
            </a:r>
            <a:r>
              <a:rPr lang="en-US" sz="1600" b="1" dirty="0">
                <a:solidFill>
                  <a:schemeClr val="accent6">
                    <a:lumMod val="75000"/>
                  </a:schemeClr>
                </a:solidFill>
              </a:rPr>
              <a:t>He,n)</a:t>
            </a:r>
            <a:r>
              <a:rPr lang="en-US" sz="1600" b="1" baseline="30000" dirty="0">
                <a:solidFill>
                  <a:schemeClr val="accent6">
                    <a:lumMod val="75000"/>
                  </a:schemeClr>
                </a:solidFill>
              </a:rPr>
              <a:t>25</a:t>
            </a:r>
            <a:r>
              <a:rPr lang="en-US" sz="1600" b="1" dirty="0">
                <a:solidFill>
                  <a:schemeClr val="accent6">
                    <a:lumMod val="75000"/>
                  </a:schemeClr>
                </a:solidFill>
              </a:rPr>
              <a:t>Mg</a:t>
            </a:r>
            <a:endParaRPr lang="de-DE" sz="1600" b="1" dirty="0">
              <a:solidFill>
                <a:schemeClr val="accent6">
                  <a:lumMod val="75000"/>
                </a:schemeClr>
              </a:solidFill>
            </a:endParaRPr>
          </a:p>
        </p:txBody>
      </p:sp>
      <p:cxnSp>
        <p:nvCxnSpPr>
          <p:cNvPr id="19" name="Straight Connector 18"/>
          <p:cNvCxnSpPr/>
          <p:nvPr/>
        </p:nvCxnSpPr>
        <p:spPr>
          <a:xfrm rot="16200000" flipH="1">
            <a:off x="3871858" y="4139080"/>
            <a:ext cx="4785192" cy="1382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2895600" y="3124200"/>
            <a:ext cx="1219200" cy="1588"/>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7581900" y="2933700"/>
            <a:ext cx="990600" cy="1588"/>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8" name="Rectangle 1"/>
          <p:cNvSpPr>
            <a:spLocks noChangeArrowheads="1"/>
          </p:cNvSpPr>
          <p:nvPr/>
        </p:nvSpPr>
        <p:spPr bwMode="auto">
          <a:xfrm>
            <a:off x="1524000" y="0"/>
            <a:ext cx="9144000" cy="533400"/>
          </a:xfrm>
          <a:prstGeom prst="rect">
            <a:avLst/>
          </a:prstGeom>
          <a:solidFill>
            <a:srgbClr val="333399"/>
          </a:solidFill>
          <a:ln w="25560">
            <a:noFill/>
            <a:miter lim="800000"/>
            <a:headEnd/>
            <a:tailEnd/>
          </a:ln>
        </p:spPr>
        <p:txBody>
          <a:bodyPr wrap="none" anchor="ctr"/>
          <a:lstStyle/>
          <a:p>
            <a:endParaRPr lang="es-ES"/>
          </a:p>
        </p:txBody>
      </p:sp>
      <p:sp>
        <p:nvSpPr>
          <p:cNvPr id="20" name="TextBox 19"/>
          <p:cNvSpPr txBox="1"/>
          <p:nvPr/>
        </p:nvSpPr>
        <p:spPr bwMode="auto">
          <a:xfrm>
            <a:off x="1895061" y="1"/>
            <a:ext cx="8507896" cy="461665"/>
          </a:xfrm>
          <a:prstGeom prst="rect">
            <a:avLst/>
          </a:prstGeom>
          <a:noFill/>
          <a:ln w="9525">
            <a:noFill/>
            <a:miter lim="800000"/>
            <a:headEnd/>
            <a:tailEnd/>
          </a:ln>
          <a:effectLst/>
        </p:spPr>
        <p:txBody>
          <a:bodyPr wrap="square" rtlCol="0">
            <a:spAutoFit/>
          </a:bodyPr>
          <a:lstStyle/>
          <a:p>
            <a:pPr algn="ctr">
              <a:spcBef>
                <a:spcPct val="50000"/>
              </a:spcBef>
            </a:pPr>
            <a:r>
              <a:rPr lang="es-ES" sz="2400" dirty="0" err="1">
                <a:solidFill>
                  <a:schemeClr val="bg1"/>
                </a:solidFill>
              </a:rPr>
              <a:t>Two</a:t>
            </a:r>
            <a:r>
              <a:rPr lang="es-ES" sz="2400" dirty="0">
                <a:solidFill>
                  <a:schemeClr val="bg1"/>
                </a:solidFill>
              </a:rPr>
              <a:t> </a:t>
            </a:r>
            <a:r>
              <a:rPr lang="es-ES" sz="2400" dirty="0" err="1">
                <a:solidFill>
                  <a:schemeClr val="bg1"/>
                </a:solidFill>
              </a:rPr>
              <a:t>different</a:t>
            </a:r>
            <a:r>
              <a:rPr lang="es-ES" sz="2400" dirty="0">
                <a:solidFill>
                  <a:schemeClr val="bg1"/>
                </a:solidFill>
              </a:rPr>
              <a:t> s-</a:t>
            </a:r>
            <a:r>
              <a:rPr lang="es-ES" sz="2400" dirty="0" err="1">
                <a:solidFill>
                  <a:schemeClr val="bg1"/>
                </a:solidFill>
              </a:rPr>
              <a:t>process</a:t>
            </a:r>
            <a:r>
              <a:rPr lang="es-ES" sz="2400" dirty="0">
                <a:solidFill>
                  <a:schemeClr val="bg1"/>
                </a:solidFill>
              </a:rPr>
              <a:t> </a:t>
            </a:r>
            <a:r>
              <a:rPr lang="es-ES" sz="2400" dirty="0" err="1">
                <a:solidFill>
                  <a:schemeClr val="bg1"/>
                </a:solidFill>
              </a:rPr>
              <a:t>sites</a:t>
            </a:r>
            <a:r>
              <a:rPr lang="es-ES" sz="2400" dirty="0">
                <a:solidFill>
                  <a:schemeClr val="bg1"/>
                </a:solidFill>
              </a:rPr>
              <a:t>, </a:t>
            </a:r>
            <a:r>
              <a:rPr lang="es-ES" sz="2400" dirty="0" err="1">
                <a:solidFill>
                  <a:schemeClr val="bg1"/>
                </a:solidFill>
              </a:rPr>
              <a:t>different</a:t>
            </a:r>
            <a:r>
              <a:rPr lang="es-ES" sz="2400" dirty="0">
                <a:solidFill>
                  <a:schemeClr val="bg1"/>
                </a:solidFill>
              </a:rPr>
              <a:t> </a:t>
            </a:r>
            <a:r>
              <a:rPr lang="es-ES" sz="2400" dirty="0" err="1">
                <a:solidFill>
                  <a:schemeClr val="bg1"/>
                </a:solidFill>
              </a:rPr>
              <a:t>neutron</a:t>
            </a:r>
            <a:r>
              <a:rPr lang="es-ES" sz="2400" dirty="0">
                <a:solidFill>
                  <a:schemeClr val="bg1"/>
                </a:solidFill>
              </a:rPr>
              <a:t> </a:t>
            </a:r>
            <a:r>
              <a:rPr lang="es-ES" sz="2400" dirty="0" err="1">
                <a:solidFill>
                  <a:schemeClr val="bg1"/>
                </a:solidFill>
              </a:rPr>
              <a:t>sources</a:t>
            </a:r>
            <a:endParaRPr lang="es-ES" sz="2400" dirty="0">
              <a:solidFill>
                <a:schemeClr val="bg1"/>
              </a:solidFill>
            </a:endParaRPr>
          </a:p>
        </p:txBody>
      </p:sp>
      <p:pic>
        <p:nvPicPr>
          <p:cNvPr id="22" name="Picture 3"/>
          <p:cNvPicPr>
            <a:picLocks noChangeAspect="1" noChangeArrowheads="1"/>
          </p:cNvPicPr>
          <p:nvPr/>
        </p:nvPicPr>
        <p:blipFill>
          <a:blip r:embed="rId4"/>
          <a:srcRect l="14262"/>
          <a:stretch>
            <a:fillRect/>
          </a:stretch>
        </p:blipFill>
        <p:spPr bwMode="auto">
          <a:xfrm>
            <a:off x="1524001" y="4343400"/>
            <a:ext cx="4626087" cy="2217106"/>
          </a:xfrm>
          <a:prstGeom prst="rect">
            <a:avLst/>
          </a:prstGeom>
          <a:noFill/>
          <a:ln w="9525">
            <a:noFill/>
            <a:miter lim="800000"/>
            <a:headEnd/>
            <a:tailEnd/>
          </a:ln>
          <a:effectLst/>
        </p:spPr>
      </p:pic>
      <p:sp>
        <p:nvSpPr>
          <p:cNvPr id="17" name="Rectangle 16"/>
          <p:cNvSpPr/>
          <p:nvPr/>
        </p:nvSpPr>
        <p:spPr>
          <a:xfrm>
            <a:off x="1524000" y="2895600"/>
            <a:ext cx="9144000" cy="457200"/>
          </a:xfrm>
          <a:prstGeom prst="rect">
            <a:avLst/>
          </a:prstGeom>
          <a:solidFill>
            <a:srgbClr val="ADA3FB">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24" name="Picture 4" descr="http://inspirehep.net/record/1251997/files/f1.png"/>
          <p:cNvPicPr>
            <a:picLocks noChangeAspect="1" noChangeArrowheads="1"/>
          </p:cNvPicPr>
          <p:nvPr/>
        </p:nvPicPr>
        <p:blipFill>
          <a:blip r:embed="rId5" cstate="print"/>
          <a:srcRect/>
          <a:stretch>
            <a:fillRect/>
          </a:stretch>
        </p:blipFill>
        <p:spPr bwMode="auto">
          <a:xfrm>
            <a:off x="4768914" y="533400"/>
            <a:ext cx="3079686" cy="1528438"/>
          </a:xfrm>
          <a:prstGeom prst="rect">
            <a:avLst/>
          </a:prstGeom>
          <a:noFill/>
        </p:spPr>
      </p:pic>
    </p:spTree>
    <p:extLst>
      <p:ext uri="{BB962C8B-B14F-4D97-AF65-F5344CB8AC3E}">
        <p14:creationId xmlns:p14="http://schemas.microsoft.com/office/powerpoint/2010/main" val="2466084099"/>
      </p:ext>
    </p:extLst>
  </p:cSld>
  <p:clrMapOvr>
    <a:masterClrMapping/>
  </p:clrMapOvr>
  <p:transition>
    <p:wedg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4"/>
          <p:cNvSpPr/>
          <p:nvPr/>
        </p:nvSpPr>
        <p:spPr>
          <a:xfrm>
            <a:off x="1524000" y="0"/>
            <a:ext cx="9144000" cy="781878"/>
          </a:xfrm>
          <a:prstGeom prst="rect">
            <a:avLst/>
          </a:prstGeom>
          <a:solidFill>
            <a:srgbClr val="333399"/>
          </a:solidFill>
          <a:ln>
            <a:noFill/>
          </a:ln>
        </p:spPr>
        <p:txBody>
          <a:bodyPr spcFirstLastPara="1" wrap="square" lIns="91425" tIns="45700" rIns="91425" bIns="45700" anchor="ctr" anchorCtr="0">
            <a:noAutofit/>
          </a:bodyPr>
          <a:lstStyle/>
          <a:p>
            <a:endParaRPr sz="1800">
              <a:solidFill>
                <a:schemeClr val="dk1"/>
              </a:solidFill>
            </a:endParaRPr>
          </a:p>
        </p:txBody>
      </p:sp>
      <p:pic>
        <p:nvPicPr>
          <p:cNvPr id="166" name="Google Shape;166;p4"/>
          <p:cNvPicPr preferRelativeResize="0"/>
          <p:nvPr/>
        </p:nvPicPr>
        <p:blipFill rotWithShape="1">
          <a:blip r:embed="rId3">
            <a:alphaModFix/>
          </a:blip>
          <a:srcRect/>
          <a:stretch/>
        </p:blipFill>
        <p:spPr>
          <a:xfrm>
            <a:off x="1622426" y="894039"/>
            <a:ext cx="2703802" cy="1584987"/>
          </a:xfrm>
          <a:prstGeom prst="rect">
            <a:avLst/>
          </a:prstGeom>
          <a:noFill/>
          <a:ln w="9525" cap="flat" cmpd="sng">
            <a:solidFill>
              <a:schemeClr val="dk1"/>
            </a:solidFill>
            <a:prstDash val="solid"/>
            <a:miter lim="800000"/>
            <a:headEnd type="none" w="sm" len="sm"/>
            <a:tailEnd type="none" w="sm" len="sm"/>
          </a:ln>
        </p:spPr>
      </p:pic>
      <p:grpSp>
        <p:nvGrpSpPr>
          <p:cNvPr id="167" name="Google Shape;167;p4"/>
          <p:cNvGrpSpPr/>
          <p:nvPr/>
        </p:nvGrpSpPr>
        <p:grpSpPr>
          <a:xfrm>
            <a:off x="1769051" y="2876688"/>
            <a:ext cx="3962400" cy="1246167"/>
            <a:chOff x="5562600" y="990600"/>
            <a:chExt cx="3404382" cy="1007301"/>
          </a:xfrm>
        </p:grpSpPr>
        <p:pic>
          <p:nvPicPr>
            <p:cNvPr id="168" name="Google Shape;168;p4"/>
            <p:cNvPicPr preferRelativeResize="0"/>
            <p:nvPr/>
          </p:nvPicPr>
          <p:blipFill rotWithShape="1">
            <a:blip r:embed="rId4">
              <a:alphaModFix/>
            </a:blip>
            <a:srcRect b="60237"/>
            <a:stretch/>
          </p:blipFill>
          <p:spPr>
            <a:xfrm>
              <a:off x="5562600" y="990600"/>
              <a:ext cx="3404382" cy="855120"/>
            </a:xfrm>
            <a:prstGeom prst="rect">
              <a:avLst/>
            </a:prstGeom>
            <a:noFill/>
            <a:ln>
              <a:noFill/>
            </a:ln>
          </p:spPr>
        </p:pic>
        <p:sp>
          <p:nvSpPr>
            <p:cNvPr id="169" name="Google Shape;169;p4"/>
            <p:cNvSpPr/>
            <p:nvPr/>
          </p:nvSpPr>
          <p:spPr>
            <a:xfrm>
              <a:off x="6096000" y="1371600"/>
              <a:ext cx="2141951" cy="626301"/>
            </a:xfrm>
            <a:prstGeom prst="ellipse">
              <a:avLst/>
            </a:prstGeom>
            <a:no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grpSp>
      <p:sp>
        <p:nvSpPr>
          <p:cNvPr id="170" name="Google Shape;170;p4"/>
          <p:cNvSpPr/>
          <p:nvPr/>
        </p:nvSpPr>
        <p:spPr>
          <a:xfrm>
            <a:off x="1725637" y="4758155"/>
            <a:ext cx="5036234" cy="1817077"/>
          </a:xfrm>
          <a:prstGeom prst="rect">
            <a:avLst/>
          </a:prstGeom>
          <a:solidFill>
            <a:srgbClr val="FF0000">
              <a:alpha val="24705"/>
            </a:srgbClr>
          </a:solid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pic>
        <p:nvPicPr>
          <p:cNvPr id="171" name="Google Shape;171;p4"/>
          <p:cNvPicPr preferRelativeResize="0"/>
          <p:nvPr/>
        </p:nvPicPr>
        <p:blipFill rotWithShape="1">
          <a:blip r:embed="rId5">
            <a:alphaModFix/>
          </a:blip>
          <a:srcRect/>
          <a:stretch/>
        </p:blipFill>
        <p:spPr>
          <a:xfrm>
            <a:off x="1976527" y="5100654"/>
            <a:ext cx="1438530" cy="1410101"/>
          </a:xfrm>
          <a:prstGeom prst="rect">
            <a:avLst/>
          </a:prstGeom>
          <a:noFill/>
          <a:ln w="9525" cap="flat" cmpd="sng">
            <a:solidFill>
              <a:schemeClr val="dk1"/>
            </a:solidFill>
            <a:prstDash val="solid"/>
            <a:miter lim="800000"/>
            <a:headEnd type="none" w="sm" len="sm"/>
            <a:tailEnd type="none" w="sm" len="sm"/>
          </a:ln>
        </p:spPr>
      </p:pic>
      <p:sp>
        <p:nvSpPr>
          <p:cNvPr id="172" name="Google Shape;172;p4"/>
          <p:cNvSpPr/>
          <p:nvPr/>
        </p:nvSpPr>
        <p:spPr>
          <a:xfrm>
            <a:off x="3705616" y="5328636"/>
            <a:ext cx="457200" cy="649706"/>
          </a:xfrm>
          <a:prstGeom prst="rightArrow">
            <a:avLst>
              <a:gd name="adj1" fmla="val 30720"/>
              <a:gd name="adj2" fmla="val 50000"/>
            </a:avLst>
          </a:pr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pic>
        <p:nvPicPr>
          <p:cNvPr id="173" name="Google Shape;173;p4" descr="http://win.ciemat.es/ntof/detectors/capture/moxon.gif"/>
          <p:cNvPicPr preferRelativeResize="0"/>
          <p:nvPr/>
        </p:nvPicPr>
        <p:blipFill rotWithShape="1">
          <a:blip r:embed="rId6">
            <a:alphaModFix/>
          </a:blip>
          <a:srcRect/>
          <a:stretch/>
        </p:blipFill>
        <p:spPr>
          <a:xfrm>
            <a:off x="4326229" y="5193212"/>
            <a:ext cx="2307183" cy="1241342"/>
          </a:xfrm>
          <a:prstGeom prst="rect">
            <a:avLst/>
          </a:prstGeom>
          <a:noFill/>
          <a:ln>
            <a:noFill/>
          </a:ln>
        </p:spPr>
      </p:pic>
      <p:sp>
        <p:nvSpPr>
          <p:cNvPr id="174" name="Google Shape;174;p4"/>
          <p:cNvSpPr txBox="1"/>
          <p:nvPr/>
        </p:nvSpPr>
        <p:spPr>
          <a:xfrm>
            <a:off x="1676401" y="4724401"/>
            <a:ext cx="2129589" cy="369291"/>
          </a:xfrm>
          <a:prstGeom prst="rect">
            <a:avLst/>
          </a:prstGeom>
          <a:noFill/>
          <a:ln>
            <a:noFill/>
          </a:ln>
        </p:spPr>
        <p:txBody>
          <a:bodyPr spcFirstLastPara="1" wrap="square" lIns="91425" tIns="45700" rIns="91425" bIns="45700" anchor="t" anchorCtr="0">
            <a:spAutoFit/>
          </a:bodyPr>
          <a:lstStyle/>
          <a:p>
            <a:r>
              <a:rPr lang="es-ES" sz="1800">
                <a:solidFill>
                  <a:srgbClr val="262672"/>
                </a:solidFill>
              </a:rPr>
              <a:t>Scintillator Tank</a:t>
            </a:r>
            <a:endParaRPr sz="1800">
              <a:solidFill>
                <a:srgbClr val="262672"/>
              </a:solidFill>
            </a:endParaRPr>
          </a:p>
        </p:txBody>
      </p:sp>
      <p:sp>
        <p:nvSpPr>
          <p:cNvPr id="175" name="Google Shape;175;p4"/>
          <p:cNvSpPr txBox="1"/>
          <p:nvPr/>
        </p:nvSpPr>
        <p:spPr>
          <a:xfrm>
            <a:off x="4355432" y="4834354"/>
            <a:ext cx="2129589" cy="338554"/>
          </a:xfrm>
          <a:prstGeom prst="rect">
            <a:avLst/>
          </a:prstGeom>
          <a:noFill/>
          <a:ln>
            <a:noFill/>
          </a:ln>
        </p:spPr>
        <p:txBody>
          <a:bodyPr spcFirstLastPara="1" wrap="square" lIns="91425" tIns="45700" rIns="91425" bIns="45700" anchor="t" anchorCtr="0">
            <a:spAutoFit/>
          </a:bodyPr>
          <a:lstStyle/>
          <a:p>
            <a:r>
              <a:rPr lang="es-ES" sz="1600">
                <a:solidFill>
                  <a:srgbClr val="262672"/>
                </a:solidFill>
              </a:rPr>
              <a:t>Moxon-Rae Detector</a:t>
            </a:r>
            <a:endParaRPr sz="1600">
              <a:solidFill>
                <a:srgbClr val="262672"/>
              </a:solidFill>
            </a:endParaRPr>
          </a:p>
        </p:txBody>
      </p:sp>
      <p:sp>
        <p:nvSpPr>
          <p:cNvPr id="176" name="Google Shape;176;p4"/>
          <p:cNvSpPr txBox="1"/>
          <p:nvPr/>
        </p:nvSpPr>
        <p:spPr>
          <a:xfrm>
            <a:off x="3523989" y="4903248"/>
            <a:ext cx="889348" cy="338554"/>
          </a:xfrm>
          <a:prstGeom prst="rect">
            <a:avLst/>
          </a:prstGeom>
          <a:noFill/>
          <a:ln>
            <a:noFill/>
          </a:ln>
        </p:spPr>
        <p:txBody>
          <a:bodyPr spcFirstLastPara="1" wrap="square" lIns="91425" tIns="45700" rIns="91425" bIns="45700" anchor="t" anchorCtr="0">
            <a:spAutoFit/>
          </a:bodyPr>
          <a:lstStyle/>
          <a:p>
            <a:r>
              <a:rPr lang="es-ES" sz="1600">
                <a:solidFill>
                  <a:srgbClr val="262672"/>
                </a:solidFill>
              </a:rPr>
              <a:t>1 OoM!</a:t>
            </a:r>
            <a:endParaRPr sz="1600">
              <a:solidFill>
                <a:srgbClr val="262672"/>
              </a:solidFill>
            </a:endParaRPr>
          </a:p>
        </p:txBody>
      </p:sp>
      <p:sp>
        <p:nvSpPr>
          <p:cNvPr id="177" name="Google Shape;177;p4"/>
          <p:cNvSpPr txBox="1"/>
          <p:nvPr/>
        </p:nvSpPr>
        <p:spPr>
          <a:xfrm>
            <a:off x="4313139" y="5556425"/>
            <a:ext cx="2163117" cy="461665"/>
          </a:xfrm>
          <a:prstGeom prst="rect">
            <a:avLst/>
          </a:prstGeom>
          <a:noFill/>
          <a:ln>
            <a:noFill/>
          </a:ln>
        </p:spPr>
        <p:txBody>
          <a:bodyPr spcFirstLastPara="1" wrap="square" lIns="91425" tIns="45700" rIns="91425" bIns="45700" anchor="t" anchorCtr="0">
            <a:spAutoFit/>
          </a:bodyPr>
          <a:lstStyle/>
          <a:p>
            <a:r>
              <a:rPr lang="es-ES" sz="2400" b="1">
                <a:solidFill>
                  <a:srgbClr val="FF0000"/>
                </a:solidFill>
                <a:latin typeface="Noto Sans Symbols"/>
                <a:ea typeface="Noto Sans Symbols"/>
                <a:cs typeface="Noto Sans Symbols"/>
                <a:sym typeface="Noto Sans Symbols"/>
              </a:rPr>
              <a:t>ε</a:t>
            </a:r>
            <a:r>
              <a:rPr lang="es-ES" sz="1200" b="1">
                <a:solidFill>
                  <a:srgbClr val="FF0000"/>
                </a:solidFill>
                <a:latin typeface="Noto Sans Symbols"/>
                <a:ea typeface="Noto Sans Symbols"/>
                <a:cs typeface="Noto Sans Symbols"/>
                <a:sym typeface="Noto Sans Symbols"/>
              </a:rPr>
              <a:t>γ</a:t>
            </a:r>
            <a:r>
              <a:rPr lang="es-ES" sz="1200" b="1">
                <a:solidFill>
                  <a:srgbClr val="FF0000"/>
                </a:solidFill>
                <a:latin typeface="Comic Sans MS"/>
                <a:ea typeface="Comic Sans MS"/>
                <a:cs typeface="Comic Sans MS"/>
                <a:sym typeface="Comic Sans MS"/>
              </a:rPr>
              <a:t> = k E</a:t>
            </a:r>
            <a:r>
              <a:rPr lang="es-ES" sz="1200" b="1">
                <a:solidFill>
                  <a:srgbClr val="FF0000"/>
                </a:solidFill>
                <a:latin typeface="Noto Sans Symbols"/>
                <a:ea typeface="Noto Sans Symbols"/>
                <a:cs typeface="Noto Sans Symbols"/>
                <a:sym typeface="Noto Sans Symbols"/>
              </a:rPr>
              <a:t>γ</a:t>
            </a:r>
            <a:endParaRPr sz="1200" b="1">
              <a:solidFill>
                <a:srgbClr val="FF0000"/>
              </a:solidFill>
              <a:latin typeface="Noto Sans Symbols"/>
              <a:ea typeface="Noto Sans Symbols"/>
              <a:cs typeface="Noto Sans Symbols"/>
              <a:sym typeface="Noto Sans Symbols"/>
            </a:endParaRPr>
          </a:p>
        </p:txBody>
      </p:sp>
      <p:pic>
        <p:nvPicPr>
          <p:cNvPr id="178" name="Google Shape;178;p4"/>
          <p:cNvPicPr preferRelativeResize="0"/>
          <p:nvPr/>
        </p:nvPicPr>
        <p:blipFill rotWithShape="1">
          <a:blip r:embed="rId7">
            <a:alphaModFix/>
          </a:blip>
          <a:srcRect/>
          <a:stretch/>
        </p:blipFill>
        <p:spPr>
          <a:xfrm>
            <a:off x="4419600" y="880875"/>
            <a:ext cx="1439966" cy="1869328"/>
          </a:xfrm>
          <a:prstGeom prst="rect">
            <a:avLst/>
          </a:prstGeom>
          <a:noFill/>
          <a:ln>
            <a:noFill/>
          </a:ln>
        </p:spPr>
      </p:pic>
      <p:sp>
        <p:nvSpPr>
          <p:cNvPr id="179" name="Google Shape;179;p4"/>
          <p:cNvSpPr/>
          <p:nvPr/>
        </p:nvSpPr>
        <p:spPr>
          <a:xfrm>
            <a:off x="1524001" y="838201"/>
            <a:ext cx="4363829" cy="3595953"/>
          </a:xfrm>
          <a:prstGeom prst="rect">
            <a:avLst/>
          </a:prstGeom>
          <a:no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pic>
        <p:nvPicPr>
          <p:cNvPr id="180" name="Google Shape;180;p4"/>
          <p:cNvPicPr preferRelativeResize="0"/>
          <p:nvPr/>
        </p:nvPicPr>
        <p:blipFill rotWithShape="1">
          <a:blip r:embed="rId8">
            <a:alphaModFix/>
          </a:blip>
          <a:srcRect/>
          <a:stretch/>
        </p:blipFill>
        <p:spPr>
          <a:xfrm>
            <a:off x="6198770" y="2681289"/>
            <a:ext cx="781050" cy="1495425"/>
          </a:xfrm>
          <a:prstGeom prst="rect">
            <a:avLst/>
          </a:prstGeom>
          <a:noFill/>
          <a:ln>
            <a:noFill/>
          </a:ln>
        </p:spPr>
      </p:pic>
      <p:pic>
        <p:nvPicPr>
          <p:cNvPr id="181" name="Google Shape;181;p4"/>
          <p:cNvPicPr preferRelativeResize="0"/>
          <p:nvPr/>
        </p:nvPicPr>
        <p:blipFill rotWithShape="1">
          <a:blip r:embed="rId9">
            <a:alphaModFix/>
          </a:blip>
          <a:srcRect/>
          <a:stretch/>
        </p:blipFill>
        <p:spPr>
          <a:xfrm>
            <a:off x="6820653" y="2719389"/>
            <a:ext cx="1008375" cy="1458717"/>
          </a:xfrm>
          <a:prstGeom prst="rect">
            <a:avLst/>
          </a:prstGeom>
          <a:noFill/>
          <a:ln>
            <a:noFill/>
          </a:ln>
        </p:spPr>
      </p:pic>
      <p:pic>
        <p:nvPicPr>
          <p:cNvPr id="182" name="Google Shape;182;p4"/>
          <p:cNvPicPr preferRelativeResize="0"/>
          <p:nvPr/>
        </p:nvPicPr>
        <p:blipFill rotWithShape="1">
          <a:blip r:embed="rId10">
            <a:alphaModFix/>
          </a:blip>
          <a:srcRect/>
          <a:stretch/>
        </p:blipFill>
        <p:spPr>
          <a:xfrm>
            <a:off x="7665871" y="2693320"/>
            <a:ext cx="1131126" cy="1544233"/>
          </a:xfrm>
          <a:prstGeom prst="rect">
            <a:avLst/>
          </a:prstGeom>
          <a:noFill/>
          <a:ln>
            <a:noFill/>
          </a:ln>
        </p:spPr>
      </p:pic>
      <p:pic>
        <p:nvPicPr>
          <p:cNvPr id="183" name="Google Shape;183;p4"/>
          <p:cNvPicPr preferRelativeResize="0"/>
          <p:nvPr/>
        </p:nvPicPr>
        <p:blipFill rotWithShape="1">
          <a:blip r:embed="rId11">
            <a:alphaModFix/>
          </a:blip>
          <a:srcRect/>
          <a:stretch/>
        </p:blipFill>
        <p:spPr>
          <a:xfrm>
            <a:off x="8708398" y="2700086"/>
            <a:ext cx="1455271" cy="1506154"/>
          </a:xfrm>
          <a:prstGeom prst="rect">
            <a:avLst/>
          </a:prstGeom>
          <a:noFill/>
          <a:ln>
            <a:noFill/>
          </a:ln>
        </p:spPr>
      </p:pic>
      <p:sp>
        <p:nvSpPr>
          <p:cNvPr id="184" name="Google Shape;184;p4"/>
          <p:cNvSpPr txBox="1"/>
          <p:nvPr/>
        </p:nvSpPr>
        <p:spPr>
          <a:xfrm>
            <a:off x="6405407" y="4223481"/>
            <a:ext cx="4291263" cy="338554"/>
          </a:xfrm>
          <a:prstGeom prst="rect">
            <a:avLst/>
          </a:prstGeom>
          <a:noFill/>
          <a:ln>
            <a:noFill/>
          </a:ln>
        </p:spPr>
        <p:txBody>
          <a:bodyPr spcFirstLastPara="1" wrap="square" lIns="91425" tIns="45700" rIns="91425" bIns="45700" anchor="t" anchorCtr="0">
            <a:spAutoFit/>
          </a:bodyPr>
          <a:lstStyle/>
          <a:p>
            <a:r>
              <a:rPr lang="es-ES" sz="1600" dirty="0">
                <a:solidFill>
                  <a:srgbClr val="0000FF"/>
                </a:solidFill>
                <a:sym typeface="Wingdings" panose="05000000000000000000" pitchFamily="2" charset="2"/>
              </a:rPr>
              <a:t></a:t>
            </a:r>
            <a:r>
              <a:rPr lang="es-ES" sz="1600" dirty="0">
                <a:solidFill>
                  <a:srgbClr val="0000FF"/>
                </a:solidFill>
              </a:rPr>
              <a:t> </a:t>
            </a:r>
            <a:r>
              <a:rPr lang="es-ES" sz="1600" dirty="0" err="1">
                <a:solidFill>
                  <a:srgbClr val="0000FF"/>
                </a:solidFill>
              </a:rPr>
              <a:t>First</a:t>
            </a:r>
            <a:r>
              <a:rPr lang="es-ES" sz="1600" dirty="0">
                <a:solidFill>
                  <a:srgbClr val="0000FF"/>
                </a:solidFill>
              </a:rPr>
              <a:t> </a:t>
            </a:r>
            <a:r>
              <a:rPr lang="es-ES" sz="1600" dirty="0" err="1">
                <a:solidFill>
                  <a:srgbClr val="0000FF"/>
                </a:solidFill>
              </a:rPr>
              <a:t>quantitative</a:t>
            </a:r>
            <a:r>
              <a:rPr lang="es-ES" sz="1600" dirty="0">
                <a:solidFill>
                  <a:srgbClr val="0000FF"/>
                </a:solidFill>
              </a:rPr>
              <a:t> test of s-</a:t>
            </a:r>
            <a:r>
              <a:rPr lang="es-ES" sz="1600" dirty="0" err="1">
                <a:solidFill>
                  <a:srgbClr val="0000FF"/>
                </a:solidFill>
              </a:rPr>
              <a:t>process</a:t>
            </a:r>
            <a:r>
              <a:rPr lang="es-ES" sz="1600" dirty="0">
                <a:solidFill>
                  <a:srgbClr val="0000FF"/>
                </a:solidFill>
              </a:rPr>
              <a:t> </a:t>
            </a:r>
            <a:r>
              <a:rPr lang="es-ES" sz="1600" dirty="0" err="1">
                <a:solidFill>
                  <a:srgbClr val="0000FF"/>
                </a:solidFill>
              </a:rPr>
              <a:t>theory</a:t>
            </a:r>
            <a:r>
              <a:rPr lang="es-ES" sz="1600" dirty="0">
                <a:solidFill>
                  <a:srgbClr val="0000FF"/>
                </a:solidFill>
              </a:rPr>
              <a:t>!</a:t>
            </a:r>
            <a:endParaRPr sz="1600" dirty="0">
              <a:solidFill>
                <a:srgbClr val="0000FF"/>
              </a:solidFill>
            </a:endParaRPr>
          </a:p>
        </p:txBody>
      </p:sp>
      <p:pic>
        <p:nvPicPr>
          <p:cNvPr id="185" name="Google Shape;185;p4" descr="Sn_CSs.jpg"/>
          <p:cNvPicPr preferRelativeResize="0"/>
          <p:nvPr/>
        </p:nvPicPr>
        <p:blipFill rotWithShape="1">
          <a:blip r:embed="rId12">
            <a:alphaModFix/>
          </a:blip>
          <a:srcRect t="6406"/>
          <a:stretch/>
        </p:blipFill>
        <p:spPr>
          <a:xfrm>
            <a:off x="7110696" y="4600136"/>
            <a:ext cx="3557304" cy="2257865"/>
          </a:xfrm>
          <a:prstGeom prst="rect">
            <a:avLst/>
          </a:prstGeom>
          <a:noFill/>
          <a:ln>
            <a:noFill/>
          </a:ln>
        </p:spPr>
      </p:pic>
      <p:pic>
        <p:nvPicPr>
          <p:cNvPr id="186" name="Google Shape;186;p4" descr="Sn_Ns.jpg"/>
          <p:cNvPicPr preferRelativeResize="0"/>
          <p:nvPr/>
        </p:nvPicPr>
        <p:blipFill rotWithShape="1">
          <a:blip r:embed="rId13">
            <a:alphaModFix/>
          </a:blip>
          <a:srcRect t="6406"/>
          <a:stretch/>
        </p:blipFill>
        <p:spPr>
          <a:xfrm>
            <a:off x="7094807" y="4590050"/>
            <a:ext cx="3573193" cy="2267950"/>
          </a:xfrm>
          <a:prstGeom prst="rect">
            <a:avLst/>
          </a:prstGeom>
          <a:noFill/>
          <a:ln>
            <a:noFill/>
          </a:ln>
        </p:spPr>
      </p:pic>
      <p:pic>
        <p:nvPicPr>
          <p:cNvPr id="187" name="Google Shape;187;p4" descr="Sn_CSxNs.jpg"/>
          <p:cNvPicPr preferRelativeResize="0"/>
          <p:nvPr/>
        </p:nvPicPr>
        <p:blipFill rotWithShape="1">
          <a:blip r:embed="rId14">
            <a:alphaModFix/>
          </a:blip>
          <a:srcRect t="6406"/>
          <a:stretch/>
        </p:blipFill>
        <p:spPr>
          <a:xfrm>
            <a:off x="7132860" y="4614204"/>
            <a:ext cx="3535140" cy="2243797"/>
          </a:xfrm>
          <a:prstGeom prst="rect">
            <a:avLst/>
          </a:prstGeom>
          <a:noFill/>
          <a:ln>
            <a:noFill/>
          </a:ln>
        </p:spPr>
      </p:pic>
      <p:sp>
        <p:nvSpPr>
          <p:cNvPr id="188" name="Google Shape;188;p4"/>
          <p:cNvSpPr txBox="1"/>
          <p:nvPr/>
        </p:nvSpPr>
        <p:spPr>
          <a:xfrm>
            <a:off x="8175322" y="5862181"/>
            <a:ext cx="1828800" cy="400110"/>
          </a:xfrm>
          <a:prstGeom prst="rect">
            <a:avLst/>
          </a:prstGeom>
          <a:noFill/>
          <a:ln>
            <a:noFill/>
          </a:ln>
        </p:spPr>
        <p:txBody>
          <a:bodyPr spcFirstLastPara="1" wrap="square" lIns="91425" tIns="45700" rIns="91425" bIns="45700" anchor="t" anchorCtr="0">
            <a:spAutoFit/>
          </a:bodyPr>
          <a:lstStyle/>
          <a:p>
            <a:r>
              <a:rPr lang="es-ES" sz="2000" b="1">
                <a:solidFill>
                  <a:srgbClr val="0000FF"/>
                </a:solidFill>
              </a:rPr>
              <a:t>n(A) ∝ 1/</a:t>
            </a:r>
            <a:r>
              <a:rPr lang="es-ES" sz="2000" b="1">
                <a:solidFill>
                  <a:srgbClr val="0000FF"/>
                </a:solidFill>
                <a:latin typeface="Noto Sans Symbols"/>
                <a:ea typeface="Noto Sans Symbols"/>
                <a:cs typeface="Noto Sans Symbols"/>
                <a:sym typeface="Noto Sans Symbols"/>
              </a:rPr>
              <a:t>σ</a:t>
            </a:r>
            <a:r>
              <a:rPr lang="es-ES" sz="2000" b="1">
                <a:solidFill>
                  <a:srgbClr val="0000FF"/>
                </a:solidFill>
              </a:rPr>
              <a:t>(A)</a:t>
            </a:r>
            <a:endParaRPr sz="1800" b="1">
              <a:solidFill>
                <a:srgbClr val="0000FF"/>
              </a:solidFill>
            </a:endParaRPr>
          </a:p>
        </p:txBody>
      </p:sp>
      <p:pic>
        <p:nvPicPr>
          <p:cNvPr id="189" name="Google Shape;189;p4"/>
          <p:cNvPicPr preferRelativeResize="0"/>
          <p:nvPr/>
        </p:nvPicPr>
        <p:blipFill rotWithShape="1">
          <a:blip r:embed="rId15">
            <a:alphaModFix/>
          </a:blip>
          <a:srcRect/>
          <a:stretch/>
        </p:blipFill>
        <p:spPr>
          <a:xfrm>
            <a:off x="5943601" y="858668"/>
            <a:ext cx="4641537" cy="1732132"/>
          </a:xfrm>
          <a:prstGeom prst="rect">
            <a:avLst/>
          </a:prstGeom>
          <a:noFill/>
          <a:ln>
            <a:noFill/>
          </a:ln>
        </p:spPr>
      </p:pic>
      <p:sp>
        <p:nvSpPr>
          <p:cNvPr id="190" name="Google Shape;190;p4"/>
          <p:cNvSpPr/>
          <p:nvPr/>
        </p:nvSpPr>
        <p:spPr>
          <a:xfrm>
            <a:off x="5964030" y="838201"/>
            <a:ext cx="4627771" cy="3723835"/>
          </a:xfrm>
          <a:prstGeom prst="rect">
            <a:avLst/>
          </a:prstGeom>
          <a:no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cxnSp>
        <p:nvCxnSpPr>
          <p:cNvPr id="191" name="Google Shape;191;p4"/>
          <p:cNvCxnSpPr/>
          <p:nvPr/>
        </p:nvCxnSpPr>
        <p:spPr>
          <a:xfrm>
            <a:off x="7665872" y="5486400"/>
            <a:ext cx="2497797" cy="0"/>
          </a:xfrm>
          <a:prstGeom prst="straightConnector1">
            <a:avLst/>
          </a:prstGeom>
          <a:noFill/>
          <a:ln w="28575" cap="flat" cmpd="sng">
            <a:solidFill>
              <a:srgbClr val="3366FF"/>
            </a:solidFill>
            <a:prstDash val="solid"/>
            <a:round/>
            <a:headEnd type="none" w="sm" len="sm"/>
            <a:tailEnd type="none" w="sm" len="sm"/>
          </a:ln>
        </p:spPr>
      </p:cxnSp>
      <p:sp>
        <p:nvSpPr>
          <p:cNvPr id="192" name="Google Shape;192;p4"/>
          <p:cNvSpPr txBox="1"/>
          <p:nvPr/>
        </p:nvSpPr>
        <p:spPr>
          <a:xfrm>
            <a:off x="1524001" y="1"/>
            <a:ext cx="8976573" cy="461665"/>
          </a:xfrm>
          <a:prstGeom prst="rect">
            <a:avLst/>
          </a:prstGeom>
          <a:noFill/>
          <a:ln>
            <a:noFill/>
          </a:ln>
        </p:spPr>
        <p:txBody>
          <a:bodyPr spcFirstLastPara="1" wrap="square" lIns="91425" tIns="45700" rIns="91425" bIns="45700" anchor="t" anchorCtr="0">
            <a:spAutoFit/>
          </a:bodyPr>
          <a:lstStyle/>
          <a:p>
            <a:r>
              <a:rPr lang="es-ES" sz="2400">
                <a:solidFill>
                  <a:schemeClr val="lt1"/>
                </a:solidFill>
              </a:rPr>
              <a:t>S-process branchings: the </a:t>
            </a:r>
            <a:r>
              <a:rPr lang="es-ES" sz="2400">
                <a:solidFill>
                  <a:schemeClr val="lt1"/>
                </a:solidFill>
                <a:latin typeface="Noto Sans Symbols"/>
                <a:ea typeface="Noto Sans Symbols"/>
                <a:cs typeface="Noto Sans Symbols"/>
                <a:sym typeface="Noto Sans Symbols"/>
              </a:rPr>
              <a:t>σ</a:t>
            </a:r>
            <a:r>
              <a:rPr lang="es-ES" sz="2400">
                <a:solidFill>
                  <a:schemeClr val="lt1"/>
                </a:solidFill>
              </a:rPr>
              <a:t>N curve</a:t>
            </a:r>
            <a:endParaRPr sz="2400">
              <a:solidFill>
                <a:schemeClr val="lt1"/>
              </a:solidFill>
            </a:endParaRPr>
          </a:p>
        </p:txBody>
      </p:sp>
    </p:spTree>
    <p:extLst>
      <p:ext uri="{BB962C8B-B14F-4D97-AF65-F5344CB8AC3E}">
        <p14:creationId xmlns:p14="http://schemas.microsoft.com/office/powerpoint/2010/main" val="2330295985"/>
      </p:ext>
    </p:extLst>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83"/>
                                        </p:tgtEl>
                                        <p:attrNameLst>
                                          <p:attrName>style.visibility</p:attrName>
                                        </p:attrNameLst>
                                      </p:cBhvr>
                                      <p:to>
                                        <p:strVal val="visible"/>
                                      </p:to>
                                    </p:set>
                                    <p:animEffect transition="in" filter="fade">
                                      <p:cBhvr>
                                        <p:cTn id="13" dur="500"/>
                                        <p:tgtEl>
                                          <p:spTgt spid="183"/>
                                        </p:tgtEl>
                                      </p:cBhvr>
                                    </p:animEffect>
                                  </p:childTnLst>
                                </p:cTn>
                              </p:par>
                              <p:par>
                                <p:cTn id="14" presetID="1" presetClass="entr" presetSubtype="0" fill="hold" nodeType="withEffect">
                                  <p:stCondLst>
                                    <p:cond delay="0"/>
                                  </p:stCondLst>
                                  <p:childTnLst>
                                    <p:set>
                                      <p:cBhvr>
                                        <p:cTn id="15" dur="1" fill="hold">
                                          <p:stCondLst>
                                            <p:cond delay="0"/>
                                          </p:stCondLst>
                                        </p:cTn>
                                        <p:tgtEl>
                                          <p:spTgt spid="187"/>
                                        </p:tgtEl>
                                        <p:attrNameLst>
                                          <p:attrName>style.visibility</p:attrName>
                                        </p:attrNameLst>
                                      </p:cBhvr>
                                      <p:to>
                                        <p:strVal val="visible"/>
                                      </p:to>
                                    </p:set>
                                  </p:childTnLst>
                                </p:cTn>
                              </p:par>
                            </p:childTnLst>
                          </p:cTn>
                        </p:par>
                        <p:par>
                          <p:cTn id="16" fill="hold">
                            <p:stCondLst>
                              <p:cond delay="500"/>
                            </p:stCondLst>
                            <p:childTnLst>
                              <p:par>
                                <p:cTn id="17" presetID="10" presetClass="entr" presetSubtype="0" fill="hold" nodeType="afterEffect">
                                  <p:stCondLst>
                                    <p:cond delay="0"/>
                                  </p:stCondLst>
                                  <p:childTnLst>
                                    <p:set>
                                      <p:cBhvr>
                                        <p:cTn id="18" dur="1" fill="hold">
                                          <p:stCondLst>
                                            <p:cond delay="0"/>
                                          </p:stCondLst>
                                        </p:cTn>
                                        <p:tgtEl>
                                          <p:spTgt spid="188"/>
                                        </p:tgtEl>
                                        <p:attrNameLst>
                                          <p:attrName>style.visibility</p:attrName>
                                        </p:attrNameLst>
                                      </p:cBhvr>
                                      <p:to>
                                        <p:strVal val="visible"/>
                                      </p:to>
                                    </p:set>
                                    <p:animEffect transition="in" filter="fade">
                                      <p:cBhvr>
                                        <p:cTn id="19" dur="500"/>
                                        <p:tgtEl>
                                          <p:spTgt spid="188"/>
                                        </p:tgtEl>
                                      </p:cBhvr>
                                    </p:animEffect>
                                  </p:childTnLst>
                                </p:cTn>
                              </p:par>
                            </p:childTnLst>
                          </p:cTn>
                        </p:par>
                        <p:par>
                          <p:cTn id="20" fill="hold">
                            <p:stCondLst>
                              <p:cond delay="1000"/>
                            </p:stCondLst>
                            <p:childTnLst>
                              <p:par>
                                <p:cTn id="21" presetID="1" presetClass="entr" presetSubtype="0" fill="hold" nodeType="afterEffect">
                                  <p:stCondLst>
                                    <p:cond delay="0"/>
                                  </p:stCondLst>
                                  <p:childTnLst>
                                    <p:set>
                                      <p:cBhvr>
                                        <p:cTn id="22" dur="1" fill="hold">
                                          <p:stCondLst>
                                            <p:cond delay="0"/>
                                          </p:stCondLst>
                                        </p:cTn>
                                        <p:tgtEl>
                                          <p:spTgt spid="191"/>
                                        </p:tgtEl>
                                        <p:attrNameLst>
                                          <p:attrName>style.visibility</p:attrName>
                                        </p:attrNameLst>
                                      </p:cBhvr>
                                      <p:to>
                                        <p:strVal val="visible"/>
                                      </p:to>
                                    </p:set>
                                  </p:childTnLst>
                                </p:cTn>
                              </p:par>
                            </p:childTnLst>
                          </p:cTn>
                        </p:par>
                        <p:par>
                          <p:cTn id="23" fill="hold">
                            <p:stCondLst>
                              <p:cond delay="1001"/>
                            </p:stCondLst>
                            <p:childTnLst>
                              <p:par>
                                <p:cTn id="24" presetID="10" presetClass="entr" presetSubtype="0" fill="hold" nodeType="afterEffect">
                                  <p:stCondLst>
                                    <p:cond delay="0"/>
                                  </p:stCondLst>
                                  <p:childTnLst>
                                    <p:set>
                                      <p:cBhvr>
                                        <p:cTn id="25" dur="1" fill="hold">
                                          <p:stCondLst>
                                            <p:cond delay="0"/>
                                          </p:stCondLst>
                                        </p:cTn>
                                        <p:tgtEl>
                                          <p:spTgt spid="184"/>
                                        </p:tgtEl>
                                        <p:attrNameLst>
                                          <p:attrName>style.visibility</p:attrName>
                                        </p:attrNameLst>
                                      </p:cBhvr>
                                      <p:to>
                                        <p:strVal val="visible"/>
                                      </p:to>
                                    </p:set>
                                    <p:animEffect transition="in" filter="fade">
                                      <p:cBhvr>
                                        <p:cTn id="26" dur="2000"/>
                                        <p:tgtEl>
                                          <p:spTgt spid="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5"/>
          <p:cNvSpPr/>
          <p:nvPr/>
        </p:nvSpPr>
        <p:spPr>
          <a:xfrm>
            <a:off x="1524000" y="0"/>
            <a:ext cx="9144000" cy="609600"/>
          </a:xfrm>
          <a:prstGeom prst="rect">
            <a:avLst/>
          </a:prstGeom>
          <a:solidFill>
            <a:schemeClr val="accent2"/>
          </a:solidFill>
          <a:ln>
            <a:noFill/>
          </a:ln>
        </p:spPr>
        <p:txBody>
          <a:bodyPr spcFirstLastPara="1" wrap="square" lIns="91425" tIns="45700" rIns="91425" bIns="45700" anchor="ctr" anchorCtr="0">
            <a:noAutofit/>
          </a:bodyPr>
          <a:lstStyle/>
          <a:p>
            <a:pPr algn="ctr"/>
            <a:endParaRPr sz="1800">
              <a:solidFill>
                <a:schemeClr val="lt1"/>
              </a:solidFill>
            </a:endParaRPr>
          </a:p>
        </p:txBody>
      </p:sp>
      <p:pic>
        <p:nvPicPr>
          <p:cNvPr id="198" name="Google Shape;198;p5"/>
          <p:cNvPicPr preferRelativeResize="0"/>
          <p:nvPr/>
        </p:nvPicPr>
        <p:blipFill rotWithShape="1">
          <a:blip r:embed="rId3">
            <a:alphaModFix/>
          </a:blip>
          <a:srcRect/>
          <a:stretch/>
        </p:blipFill>
        <p:spPr>
          <a:xfrm>
            <a:off x="1981200" y="914400"/>
            <a:ext cx="7966660" cy="5334000"/>
          </a:xfrm>
          <a:prstGeom prst="rect">
            <a:avLst/>
          </a:prstGeom>
          <a:noFill/>
          <a:ln>
            <a:noFill/>
          </a:ln>
        </p:spPr>
      </p:pic>
      <p:sp>
        <p:nvSpPr>
          <p:cNvPr id="199" name="Google Shape;199;p5"/>
          <p:cNvSpPr txBox="1"/>
          <p:nvPr/>
        </p:nvSpPr>
        <p:spPr>
          <a:xfrm>
            <a:off x="9067800" y="5105400"/>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204</a:t>
            </a:r>
            <a:r>
              <a:rPr lang="es-ES" sz="1600" b="1">
                <a:solidFill>
                  <a:srgbClr val="FF0000"/>
                </a:solidFill>
              </a:rPr>
              <a:t>Tl</a:t>
            </a:r>
            <a:endParaRPr/>
          </a:p>
        </p:txBody>
      </p:sp>
      <p:sp>
        <p:nvSpPr>
          <p:cNvPr id="200" name="Google Shape;200;p5"/>
          <p:cNvSpPr txBox="1"/>
          <p:nvPr/>
        </p:nvSpPr>
        <p:spPr>
          <a:xfrm>
            <a:off x="6248400" y="4766846"/>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147</a:t>
            </a:r>
            <a:r>
              <a:rPr lang="es-ES" sz="1600" b="1">
                <a:solidFill>
                  <a:srgbClr val="FF0000"/>
                </a:solidFill>
              </a:rPr>
              <a:t>Pm</a:t>
            </a:r>
            <a:endParaRPr/>
          </a:p>
        </p:txBody>
      </p:sp>
      <p:sp>
        <p:nvSpPr>
          <p:cNvPr id="201" name="Google Shape;201;p5"/>
          <p:cNvSpPr txBox="1"/>
          <p:nvPr/>
        </p:nvSpPr>
        <p:spPr>
          <a:xfrm>
            <a:off x="7612480" y="4970912"/>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171</a:t>
            </a:r>
            <a:r>
              <a:rPr lang="es-ES" sz="1600" b="1">
                <a:solidFill>
                  <a:srgbClr val="FF0000"/>
                </a:solidFill>
              </a:rPr>
              <a:t>Tm</a:t>
            </a:r>
            <a:endParaRPr/>
          </a:p>
        </p:txBody>
      </p:sp>
      <p:sp>
        <p:nvSpPr>
          <p:cNvPr id="202" name="Google Shape;202;p5"/>
          <p:cNvSpPr txBox="1"/>
          <p:nvPr/>
        </p:nvSpPr>
        <p:spPr>
          <a:xfrm>
            <a:off x="6858000" y="5085229"/>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151</a:t>
            </a:r>
            <a:r>
              <a:rPr lang="es-ES" sz="1600" b="1">
                <a:solidFill>
                  <a:srgbClr val="FF0000"/>
                </a:solidFill>
              </a:rPr>
              <a:t>Sm</a:t>
            </a:r>
            <a:endParaRPr/>
          </a:p>
        </p:txBody>
      </p:sp>
      <p:sp>
        <p:nvSpPr>
          <p:cNvPr id="203" name="Google Shape;203;p5"/>
          <p:cNvSpPr txBox="1"/>
          <p:nvPr/>
        </p:nvSpPr>
        <p:spPr>
          <a:xfrm>
            <a:off x="4495800" y="4191000"/>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99</a:t>
            </a:r>
            <a:r>
              <a:rPr lang="es-ES" sz="1600" b="1">
                <a:solidFill>
                  <a:srgbClr val="FF0000"/>
                </a:solidFill>
              </a:rPr>
              <a:t>Tc</a:t>
            </a:r>
            <a:endParaRPr/>
          </a:p>
        </p:txBody>
      </p:sp>
      <p:sp>
        <p:nvSpPr>
          <p:cNvPr id="204" name="Google Shape;204;p5"/>
          <p:cNvSpPr txBox="1"/>
          <p:nvPr/>
        </p:nvSpPr>
        <p:spPr>
          <a:xfrm>
            <a:off x="3505200" y="3048000"/>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79</a:t>
            </a:r>
            <a:r>
              <a:rPr lang="es-ES" sz="1600" b="1">
                <a:solidFill>
                  <a:srgbClr val="FF0000"/>
                </a:solidFill>
              </a:rPr>
              <a:t>Se</a:t>
            </a:r>
            <a:endParaRPr/>
          </a:p>
        </p:txBody>
      </p:sp>
      <p:sp>
        <p:nvSpPr>
          <p:cNvPr id="205" name="Google Shape;205;p5"/>
          <p:cNvSpPr txBox="1"/>
          <p:nvPr/>
        </p:nvSpPr>
        <p:spPr>
          <a:xfrm>
            <a:off x="3877235" y="3450223"/>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81,85</a:t>
            </a:r>
            <a:r>
              <a:rPr lang="es-ES" sz="1600" b="1">
                <a:solidFill>
                  <a:srgbClr val="FF0000"/>
                </a:solidFill>
              </a:rPr>
              <a:t>Kr</a:t>
            </a:r>
            <a:endParaRPr/>
          </a:p>
        </p:txBody>
      </p:sp>
      <p:sp>
        <p:nvSpPr>
          <p:cNvPr id="206" name="Google Shape;206;p5"/>
          <p:cNvSpPr txBox="1"/>
          <p:nvPr/>
        </p:nvSpPr>
        <p:spPr>
          <a:xfrm>
            <a:off x="7253206" y="4411551"/>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163</a:t>
            </a:r>
            <a:r>
              <a:rPr lang="es-ES" sz="1600" b="1">
                <a:solidFill>
                  <a:srgbClr val="FF0000"/>
                </a:solidFill>
              </a:rPr>
              <a:t>Ho</a:t>
            </a:r>
            <a:endParaRPr/>
          </a:p>
        </p:txBody>
      </p:sp>
      <p:sp>
        <p:nvSpPr>
          <p:cNvPr id="207" name="Google Shape;207;p5"/>
          <p:cNvSpPr txBox="1"/>
          <p:nvPr/>
        </p:nvSpPr>
        <p:spPr>
          <a:xfrm>
            <a:off x="8222080" y="4479958"/>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185</a:t>
            </a:r>
            <a:r>
              <a:rPr lang="es-ES" sz="1600" b="1">
                <a:solidFill>
                  <a:srgbClr val="FF0000"/>
                </a:solidFill>
              </a:rPr>
              <a:t>W</a:t>
            </a:r>
            <a:endParaRPr/>
          </a:p>
        </p:txBody>
      </p:sp>
      <p:sp>
        <p:nvSpPr>
          <p:cNvPr id="208" name="Google Shape;208;p5"/>
          <p:cNvSpPr txBox="1"/>
          <p:nvPr/>
        </p:nvSpPr>
        <p:spPr>
          <a:xfrm>
            <a:off x="2895600" y="1843758"/>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63</a:t>
            </a:r>
            <a:r>
              <a:rPr lang="es-ES" sz="1600" b="1">
                <a:solidFill>
                  <a:srgbClr val="FF0000"/>
                </a:solidFill>
              </a:rPr>
              <a:t>Ni</a:t>
            </a:r>
            <a:endParaRPr/>
          </a:p>
        </p:txBody>
      </p:sp>
      <p:grpSp>
        <p:nvGrpSpPr>
          <p:cNvPr id="209" name="Google Shape;209;p5"/>
          <p:cNvGrpSpPr/>
          <p:nvPr/>
        </p:nvGrpSpPr>
        <p:grpSpPr>
          <a:xfrm>
            <a:off x="7061969" y="1611023"/>
            <a:ext cx="2320223" cy="1606255"/>
            <a:chOff x="7034766" y="3466126"/>
            <a:chExt cx="1813699" cy="1276789"/>
          </a:xfrm>
        </p:grpSpPr>
        <p:pic>
          <p:nvPicPr>
            <p:cNvPr id="210" name="Google Shape;210;p5"/>
            <p:cNvPicPr preferRelativeResize="0"/>
            <p:nvPr/>
          </p:nvPicPr>
          <p:blipFill rotWithShape="1">
            <a:blip r:embed="rId4">
              <a:alphaModFix/>
            </a:blip>
            <a:srcRect l="38736" t="15748" r="28499" b="43799"/>
            <a:stretch/>
          </p:blipFill>
          <p:spPr>
            <a:xfrm>
              <a:off x="7035020" y="3484085"/>
              <a:ext cx="1813445" cy="1258830"/>
            </a:xfrm>
            <a:prstGeom prst="rect">
              <a:avLst/>
            </a:prstGeom>
            <a:noFill/>
            <a:ln>
              <a:noFill/>
            </a:ln>
          </p:spPr>
        </p:pic>
        <p:cxnSp>
          <p:nvCxnSpPr>
            <p:cNvPr id="211" name="Google Shape;211;p5"/>
            <p:cNvCxnSpPr/>
            <p:nvPr/>
          </p:nvCxnSpPr>
          <p:spPr>
            <a:xfrm>
              <a:off x="7364315" y="4630149"/>
              <a:ext cx="246529" cy="1813"/>
            </a:xfrm>
            <a:prstGeom prst="straightConnector1">
              <a:avLst/>
            </a:prstGeom>
            <a:noFill/>
            <a:ln w="28575" cap="sq" cmpd="sng">
              <a:solidFill>
                <a:schemeClr val="accent1">
                  <a:alpha val="75686"/>
                </a:scheme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2" name="Google Shape;212;p5"/>
            <p:cNvCxnSpPr/>
            <p:nvPr/>
          </p:nvCxnSpPr>
          <p:spPr>
            <a:xfrm>
              <a:off x="7840271" y="4627805"/>
              <a:ext cx="246529" cy="1813"/>
            </a:xfrm>
            <a:prstGeom prst="straightConnector1">
              <a:avLst/>
            </a:prstGeom>
            <a:noFill/>
            <a:ln w="28575" cap="sq" cmpd="sng">
              <a:solidFill>
                <a:schemeClr val="accent1">
                  <a:alpha val="75686"/>
                </a:scheme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3" name="Google Shape;213;p5"/>
            <p:cNvCxnSpPr/>
            <p:nvPr/>
          </p:nvCxnSpPr>
          <p:spPr>
            <a:xfrm rot="5400000" flipH="1">
              <a:off x="7380605" y="4168139"/>
              <a:ext cx="226563" cy="209780"/>
            </a:xfrm>
            <a:prstGeom prst="straightConnector1">
              <a:avLst/>
            </a:prstGeom>
            <a:noFill/>
            <a:ln w="28575" cap="sq" cmpd="sng">
              <a:solidFill>
                <a:srgbClr val="FF0000">
                  <a:alpha val="75686"/>
                </a:srgb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4" name="Google Shape;214;p5"/>
            <p:cNvCxnSpPr/>
            <p:nvPr/>
          </p:nvCxnSpPr>
          <p:spPr>
            <a:xfrm>
              <a:off x="7444031" y="4133091"/>
              <a:ext cx="246529" cy="1813"/>
            </a:xfrm>
            <a:prstGeom prst="straightConnector1">
              <a:avLst/>
            </a:prstGeom>
            <a:noFill/>
            <a:ln w="28575" cap="sq" cmpd="sng">
              <a:solidFill>
                <a:srgbClr val="FF0000">
                  <a:alpha val="75686"/>
                </a:srgb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5" name="Google Shape;215;p5"/>
            <p:cNvCxnSpPr/>
            <p:nvPr/>
          </p:nvCxnSpPr>
          <p:spPr>
            <a:xfrm rot="5400000" flipH="1">
              <a:off x="7420464" y="3715628"/>
              <a:ext cx="226563" cy="209780"/>
            </a:xfrm>
            <a:prstGeom prst="straightConnector1">
              <a:avLst/>
            </a:prstGeom>
            <a:noFill/>
            <a:ln w="28575" cap="sq" cmpd="sng">
              <a:solidFill>
                <a:srgbClr val="FF0000">
                  <a:alpha val="75686"/>
                </a:srgb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6" name="Google Shape;216;p5"/>
            <p:cNvCxnSpPr/>
            <p:nvPr/>
          </p:nvCxnSpPr>
          <p:spPr>
            <a:xfrm>
              <a:off x="8304506" y="4641872"/>
              <a:ext cx="246529" cy="1813"/>
            </a:xfrm>
            <a:prstGeom prst="straightConnector1">
              <a:avLst/>
            </a:prstGeom>
            <a:noFill/>
            <a:ln w="28575" cap="sq" cmpd="sng">
              <a:solidFill>
                <a:schemeClr val="accent1">
                  <a:alpha val="75686"/>
                </a:scheme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7" name="Google Shape;217;p5"/>
            <p:cNvCxnSpPr/>
            <p:nvPr/>
          </p:nvCxnSpPr>
          <p:spPr>
            <a:xfrm rot="10800000">
              <a:off x="8289329" y="4216017"/>
              <a:ext cx="237917" cy="212496"/>
            </a:xfrm>
            <a:prstGeom prst="straightConnector1">
              <a:avLst/>
            </a:prstGeom>
            <a:noFill/>
            <a:ln w="28575" cap="sq" cmpd="sng">
              <a:solidFill>
                <a:schemeClr val="accent1">
                  <a:alpha val="75686"/>
                </a:scheme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8" name="Google Shape;218;p5"/>
            <p:cNvCxnSpPr/>
            <p:nvPr/>
          </p:nvCxnSpPr>
          <p:spPr>
            <a:xfrm>
              <a:off x="8330297" y="4203429"/>
              <a:ext cx="246529" cy="1813"/>
            </a:xfrm>
            <a:prstGeom prst="straightConnector1">
              <a:avLst/>
            </a:prstGeom>
            <a:noFill/>
            <a:ln w="28575" cap="sq" cmpd="sng">
              <a:solidFill>
                <a:schemeClr val="accent1">
                  <a:alpha val="75686"/>
                </a:schemeClr>
              </a:solidFill>
              <a:prstDash val="solid"/>
              <a:miter lim="800000"/>
              <a:headEnd type="none" w="sm" len="sm"/>
              <a:tailEnd type="stealth" w="med" len="med"/>
            </a:ln>
            <a:effectLst>
              <a:outerShdw blurRad="50800" dist="50800" dir="5400000" algn="ctr" rotWithShape="0">
                <a:srgbClr val="000000">
                  <a:alpha val="28627"/>
                </a:srgbClr>
              </a:outerShdw>
            </a:effectLst>
          </p:spPr>
        </p:cxnSp>
        <p:cxnSp>
          <p:nvCxnSpPr>
            <p:cNvPr id="219" name="Google Shape;219;p5"/>
            <p:cNvCxnSpPr/>
            <p:nvPr/>
          </p:nvCxnSpPr>
          <p:spPr>
            <a:xfrm rot="10800000">
              <a:off x="8272917" y="3721303"/>
              <a:ext cx="237917" cy="212496"/>
            </a:xfrm>
            <a:prstGeom prst="straightConnector1">
              <a:avLst/>
            </a:prstGeom>
            <a:noFill/>
            <a:ln w="28575" cap="sq" cmpd="sng">
              <a:solidFill>
                <a:schemeClr val="accent1">
                  <a:alpha val="75686"/>
                </a:schemeClr>
              </a:solidFill>
              <a:prstDash val="solid"/>
              <a:miter lim="800000"/>
              <a:headEnd type="none" w="sm" len="sm"/>
              <a:tailEnd type="stealth" w="med" len="med"/>
            </a:ln>
            <a:effectLst>
              <a:outerShdw blurRad="50800" dist="50800" dir="5400000" algn="ctr" rotWithShape="0">
                <a:srgbClr val="000000">
                  <a:alpha val="28627"/>
                </a:srgbClr>
              </a:outerShdw>
            </a:effectLst>
          </p:spPr>
        </p:cxnSp>
        <p:sp>
          <p:nvSpPr>
            <p:cNvPr id="220" name="Google Shape;220;p5"/>
            <p:cNvSpPr/>
            <p:nvPr/>
          </p:nvSpPr>
          <p:spPr>
            <a:xfrm>
              <a:off x="7496141" y="4276142"/>
              <a:ext cx="470220" cy="462804"/>
            </a:xfrm>
            <a:prstGeom prst="rect">
              <a:avLst/>
            </a:prstGeom>
            <a:no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sp>
          <p:nvSpPr>
            <p:cNvPr id="221" name="Google Shape;221;p5"/>
            <p:cNvSpPr/>
            <p:nvPr/>
          </p:nvSpPr>
          <p:spPr>
            <a:xfrm>
              <a:off x="7034766" y="3476564"/>
              <a:ext cx="470220" cy="386219"/>
            </a:xfrm>
            <a:prstGeom prst="rect">
              <a:avLst/>
            </a:prstGeom>
            <a:noFill/>
            <a:ln w="25400" cap="flat" cmpd="sng">
              <a:solidFill>
                <a:srgbClr val="FF0000"/>
              </a:solidFill>
              <a:prstDash val="dot"/>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sp>
          <p:nvSpPr>
            <p:cNvPr id="222" name="Google Shape;222;p5"/>
            <p:cNvSpPr/>
            <p:nvPr/>
          </p:nvSpPr>
          <p:spPr>
            <a:xfrm>
              <a:off x="7938728" y="3466126"/>
              <a:ext cx="470220" cy="409183"/>
            </a:xfrm>
            <a:prstGeom prst="rect">
              <a:avLst/>
            </a:prstGeom>
            <a:noFill/>
            <a:ln w="25400" cap="flat" cmpd="sng">
              <a:solidFill>
                <a:srgbClr val="FF0000"/>
              </a:solidFill>
              <a:prstDash val="dot"/>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grpSp>
      <p:sp>
        <p:nvSpPr>
          <p:cNvPr id="223" name="Google Shape;223;p5"/>
          <p:cNvSpPr txBox="1"/>
          <p:nvPr/>
        </p:nvSpPr>
        <p:spPr>
          <a:xfrm>
            <a:off x="8534400" y="4970912"/>
            <a:ext cx="1219200" cy="338554"/>
          </a:xfrm>
          <a:prstGeom prst="rect">
            <a:avLst/>
          </a:prstGeom>
          <a:noFill/>
          <a:ln>
            <a:noFill/>
          </a:ln>
        </p:spPr>
        <p:txBody>
          <a:bodyPr spcFirstLastPara="1" wrap="square" lIns="91425" tIns="45700" rIns="91425" bIns="45700" anchor="t" anchorCtr="0">
            <a:spAutoFit/>
          </a:bodyPr>
          <a:lstStyle/>
          <a:p>
            <a:r>
              <a:rPr lang="es-ES" sz="1600" b="1" baseline="30000">
                <a:solidFill>
                  <a:srgbClr val="FF0000"/>
                </a:solidFill>
              </a:rPr>
              <a:t>192</a:t>
            </a:r>
            <a:r>
              <a:rPr lang="es-ES" sz="1600" b="1">
                <a:solidFill>
                  <a:srgbClr val="FF0000"/>
                </a:solidFill>
              </a:rPr>
              <a:t>Ir</a:t>
            </a:r>
            <a:endParaRPr/>
          </a:p>
        </p:txBody>
      </p:sp>
      <p:grpSp>
        <p:nvGrpSpPr>
          <p:cNvPr id="224" name="Google Shape;224;p5"/>
          <p:cNvGrpSpPr/>
          <p:nvPr/>
        </p:nvGrpSpPr>
        <p:grpSpPr>
          <a:xfrm>
            <a:off x="1981200" y="4043074"/>
            <a:ext cx="6324600" cy="2699804"/>
            <a:chOff x="457200" y="4043074"/>
            <a:chExt cx="6324600" cy="2699804"/>
          </a:xfrm>
        </p:grpSpPr>
        <p:sp>
          <p:nvSpPr>
            <p:cNvPr id="225" name="Google Shape;225;p5"/>
            <p:cNvSpPr txBox="1"/>
            <p:nvPr/>
          </p:nvSpPr>
          <p:spPr>
            <a:xfrm>
              <a:off x="457200" y="6158103"/>
              <a:ext cx="6324600" cy="584775"/>
            </a:xfrm>
            <a:prstGeom prst="rect">
              <a:avLst/>
            </a:prstGeom>
            <a:noFill/>
            <a:ln>
              <a:noFill/>
            </a:ln>
          </p:spPr>
          <p:txBody>
            <a:bodyPr spcFirstLastPara="1" wrap="square" lIns="91425" tIns="45700" rIns="91425" bIns="45700" anchor="t" anchorCtr="0">
              <a:spAutoFit/>
            </a:bodyPr>
            <a:lstStyle/>
            <a:p>
              <a:r>
                <a:rPr lang="es-ES" sz="1600" dirty="0" err="1">
                  <a:solidFill>
                    <a:srgbClr val="262672"/>
                  </a:solidFill>
                </a:rPr>
                <a:t>Ns</a:t>
              </a:r>
              <a:r>
                <a:rPr lang="es-ES" sz="1600" dirty="0">
                  <a:solidFill>
                    <a:srgbClr val="262672"/>
                  </a:solidFill>
                </a:rPr>
                <a:t>(</a:t>
              </a:r>
              <a:r>
                <a:rPr lang="es-ES" sz="1600" baseline="30000" dirty="0">
                  <a:solidFill>
                    <a:srgbClr val="262672"/>
                  </a:solidFill>
                </a:rPr>
                <a:t>152</a:t>
              </a:r>
              <a:r>
                <a:rPr lang="es-ES" sz="1600" dirty="0">
                  <a:solidFill>
                    <a:srgbClr val="262672"/>
                  </a:solidFill>
                </a:rPr>
                <a:t>Gd) = 6.6E-4 </a:t>
              </a:r>
              <a:r>
                <a:rPr lang="es-ES" sz="1600" dirty="0">
                  <a:solidFill>
                    <a:srgbClr val="262672"/>
                  </a:solidFill>
                  <a:latin typeface="Noto Sans Symbols"/>
                  <a:ea typeface="Noto Sans Symbols"/>
                  <a:cs typeface="Noto Sans Symbols"/>
                  <a:sym typeface="Noto Sans Symbols"/>
                </a:rPr>
                <a:t>σ</a:t>
              </a:r>
              <a:r>
                <a:rPr lang="es-ES" sz="1600" baseline="-25000" dirty="0">
                  <a:solidFill>
                    <a:srgbClr val="262672"/>
                  </a:solidFill>
                </a:rPr>
                <a:t>30keV</a:t>
              </a:r>
              <a:r>
                <a:rPr lang="es-ES" sz="1600" dirty="0">
                  <a:solidFill>
                    <a:srgbClr val="262672"/>
                  </a:solidFill>
                </a:rPr>
                <a:t> = 1104(19) </a:t>
              </a:r>
              <a:r>
                <a:rPr lang="es-ES" sz="1600" dirty="0" err="1">
                  <a:solidFill>
                    <a:srgbClr val="262672"/>
                  </a:solidFill>
                </a:rPr>
                <a:t>mb</a:t>
              </a:r>
              <a:r>
                <a:rPr lang="es-ES" sz="1600" dirty="0">
                  <a:solidFill>
                    <a:srgbClr val="262672"/>
                  </a:solidFill>
                </a:rPr>
                <a:t> </a:t>
              </a:r>
              <a:r>
                <a:rPr lang="es-ES" sz="1600" dirty="0">
                  <a:solidFill>
                    <a:srgbClr val="262672"/>
                  </a:solidFill>
                  <a:sym typeface="Wingdings" panose="05000000000000000000" pitchFamily="2" charset="2"/>
                </a:rPr>
                <a:t></a:t>
              </a:r>
              <a:r>
                <a:rPr lang="es-ES" sz="1600" dirty="0">
                  <a:solidFill>
                    <a:srgbClr val="262672"/>
                  </a:solidFill>
                </a:rPr>
                <a:t> </a:t>
              </a:r>
              <a:r>
                <a:rPr lang="es-ES" sz="1600" dirty="0" err="1">
                  <a:solidFill>
                    <a:srgbClr val="262672"/>
                  </a:solidFill>
                </a:rPr>
                <a:t>Ns</a:t>
              </a:r>
              <a:r>
                <a:rPr lang="es-ES" sz="1600" dirty="0">
                  <a:solidFill>
                    <a:srgbClr val="262672"/>
                  </a:solidFill>
                </a:rPr>
                <a:t> </a:t>
              </a:r>
              <a:r>
                <a:rPr lang="es-ES" sz="1600" dirty="0">
                  <a:solidFill>
                    <a:srgbClr val="262672"/>
                  </a:solidFill>
                  <a:latin typeface="Noto Sans Symbols"/>
                  <a:ea typeface="Noto Sans Symbols"/>
                  <a:cs typeface="Noto Sans Symbols"/>
                  <a:sym typeface="Noto Sans Symbols"/>
                </a:rPr>
                <a:t>σ</a:t>
              </a:r>
              <a:r>
                <a:rPr lang="es-ES" sz="1600" baseline="-25000" dirty="0">
                  <a:solidFill>
                    <a:srgbClr val="262672"/>
                  </a:solidFill>
                </a:rPr>
                <a:t>30keV  </a:t>
              </a:r>
              <a:r>
                <a:rPr lang="es-ES" sz="1600" dirty="0">
                  <a:solidFill>
                    <a:srgbClr val="262672"/>
                  </a:solidFill>
                </a:rPr>
                <a:t>= 0.73  </a:t>
              </a:r>
              <a:endParaRPr sz="1600" dirty="0">
                <a:solidFill>
                  <a:srgbClr val="262672"/>
                </a:solidFill>
              </a:endParaRPr>
            </a:p>
            <a:p>
              <a:r>
                <a:rPr lang="es-ES" sz="1600" dirty="0" err="1">
                  <a:solidFill>
                    <a:srgbClr val="262672"/>
                  </a:solidFill>
                </a:rPr>
                <a:t>Ns</a:t>
              </a:r>
              <a:r>
                <a:rPr lang="es-ES" sz="1600" dirty="0">
                  <a:solidFill>
                    <a:srgbClr val="262672"/>
                  </a:solidFill>
                </a:rPr>
                <a:t>(</a:t>
              </a:r>
              <a:r>
                <a:rPr lang="es-ES" sz="1600" baseline="30000" dirty="0">
                  <a:solidFill>
                    <a:srgbClr val="262672"/>
                  </a:solidFill>
                </a:rPr>
                <a:t>154</a:t>
              </a:r>
              <a:r>
                <a:rPr lang="es-ES" sz="1600" dirty="0">
                  <a:solidFill>
                    <a:srgbClr val="262672"/>
                  </a:solidFill>
                </a:rPr>
                <a:t>Gd) = 7.2E-3 </a:t>
              </a:r>
              <a:r>
                <a:rPr lang="es-ES" sz="1600" dirty="0">
                  <a:solidFill>
                    <a:srgbClr val="262672"/>
                  </a:solidFill>
                  <a:latin typeface="Noto Sans Symbols"/>
                  <a:ea typeface="Noto Sans Symbols"/>
                  <a:cs typeface="Noto Sans Symbols"/>
                  <a:sym typeface="Noto Sans Symbols"/>
                </a:rPr>
                <a:t>σ</a:t>
              </a:r>
              <a:r>
                <a:rPr lang="es-ES" sz="1600" baseline="-25000" dirty="0">
                  <a:solidFill>
                    <a:srgbClr val="262672"/>
                  </a:solidFill>
                </a:rPr>
                <a:t>30keV</a:t>
              </a:r>
              <a:r>
                <a:rPr lang="es-ES" sz="1600" dirty="0">
                  <a:solidFill>
                    <a:srgbClr val="262672"/>
                  </a:solidFill>
                </a:rPr>
                <a:t> = 1088(16) </a:t>
              </a:r>
              <a:r>
                <a:rPr lang="es-ES" sz="1600" dirty="0" err="1">
                  <a:solidFill>
                    <a:srgbClr val="262672"/>
                  </a:solidFill>
                </a:rPr>
                <a:t>mb</a:t>
              </a:r>
              <a:r>
                <a:rPr lang="es-ES" sz="1600" dirty="0">
                  <a:solidFill>
                    <a:srgbClr val="262672"/>
                  </a:solidFill>
                </a:rPr>
                <a:t> </a:t>
              </a:r>
              <a:r>
                <a:rPr lang="es-ES" sz="1600" dirty="0">
                  <a:solidFill>
                    <a:srgbClr val="262672"/>
                  </a:solidFill>
                  <a:sym typeface="Wingdings" panose="05000000000000000000" pitchFamily="2" charset="2"/>
                </a:rPr>
                <a:t> </a:t>
              </a:r>
              <a:r>
                <a:rPr lang="es-ES" sz="1600" dirty="0" err="1">
                  <a:solidFill>
                    <a:srgbClr val="262672"/>
                  </a:solidFill>
                </a:rPr>
                <a:t>Ns</a:t>
              </a:r>
              <a:r>
                <a:rPr lang="es-ES" sz="1600" dirty="0">
                  <a:solidFill>
                    <a:srgbClr val="262672"/>
                  </a:solidFill>
                </a:rPr>
                <a:t> </a:t>
              </a:r>
              <a:r>
                <a:rPr lang="es-ES" sz="1600" dirty="0">
                  <a:solidFill>
                    <a:srgbClr val="262672"/>
                  </a:solidFill>
                  <a:latin typeface="Noto Sans Symbols"/>
                  <a:ea typeface="Noto Sans Symbols"/>
                  <a:cs typeface="Noto Sans Symbols"/>
                  <a:sym typeface="Noto Sans Symbols"/>
                </a:rPr>
                <a:t>σ</a:t>
              </a:r>
              <a:r>
                <a:rPr lang="es-ES" sz="1600" baseline="-25000" dirty="0">
                  <a:solidFill>
                    <a:srgbClr val="262672"/>
                  </a:solidFill>
                </a:rPr>
                <a:t>30keV  </a:t>
              </a:r>
              <a:r>
                <a:rPr lang="es-ES" sz="1600" dirty="0">
                  <a:solidFill>
                    <a:srgbClr val="262672"/>
                  </a:solidFill>
                </a:rPr>
                <a:t>= 7.83</a:t>
              </a:r>
              <a:endParaRPr sz="1600" dirty="0">
                <a:solidFill>
                  <a:srgbClr val="262672"/>
                </a:solidFill>
              </a:endParaRPr>
            </a:p>
          </p:txBody>
        </p:sp>
        <p:cxnSp>
          <p:nvCxnSpPr>
            <p:cNvPr id="226" name="Google Shape;226;p5"/>
            <p:cNvCxnSpPr/>
            <p:nvPr/>
          </p:nvCxnSpPr>
          <p:spPr>
            <a:xfrm rot="10800000">
              <a:off x="5736339" y="5033955"/>
              <a:ext cx="109533" cy="1178928"/>
            </a:xfrm>
            <a:prstGeom prst="straightConnector1">
              <a:avLst/>
            </a:prstGeom>
            <a:noFill/>
            <a:ln w="9525" cap="flat" cmpd="sng">
              <a:solidFill>
                <a:srgbClr val="002060"/>
              </a:solidFill>
              <a:prstDash val="solid"/>
              <a:round/>
              <a:headEnd type="none" w="sm" len="sm"/>
              <a:tailEnd type="triangle" w="med" len="med"/>
            </a:ln>
          </p:spPr>
        </p:cxnSp>
        <p:cxnSp>
          <p:nvCxnSpPr>
            <p:cNvPr id="227" name="Google Shape;227;p5"/>
            <p:cNvCxnSpPr/>
            <p:nvPr/>
          </p:nvCxnSpPr>
          <p:spPr>
            <a:xfrm rot="10800000">
              <a:off x="5830342" y="4043074"/>
              <a:ext cx="226515" cy="2582237"/>
            </a:xfrm>
            <a:prstGeom prst="straightConnector1">
              <a:avLst/>
            </a:prstGeom>
            <a:noFill/>
            <a:ln w="9525" cap="flat" cmpd="sng">
              <a:solidFill>
                <a:srgbClr val="002060"/>
              </a:solidFill>
              <a:prstDash val="solid"/>
              <a:round/>
              <a:headEnd type="none" w="sm" len="sm"/>
              <a:tailEnd type="triangle" w="med" len="med"/>
            </a:ln>
          </p:spPr>
        </p:cxnSp>
      </p:grpSp>
      <p:sp>
        <p:nvSpPr>
          <p:cNvPr id="228" name="Google Shape;228;p5"/>
          <p:cNvSpPr txBox="1"/>
          <p:nvPr/>
        </p:nvSpPr>
        <p:spPr>
          <a:xfrm>
            <a:off x="1524001" y="1"/>
            <a:ext cx="8976573" cy="461665"/>
          </a:xfrm>
          <a:prstGeom prst="rect">
            <a:avLst/>
          </a:prstGeom>
          <a:noFill/>
          <a:ln>
            <a:noFill/>
          </a:ln>
        </p:spPr>
        <p:txBody>
          <a:bodyPr spcFirstLastPara="1" wrap="square" lIns="91425" tIns="45700" rIns="91425" bIns="45700" anchor="t" anchorCtr="0">
            <a:spAutoFit/>
          </a:bodyPr>
          <a:lstStyle/>
          <a:p>
            <a:r>
              <a:rPr lang="es-ES" sz="2400">
                <a:solidFill>
                  <a:schemeClr val="lt1"/>
                </a:solidFill>
              </a:rPr>
              <a:t>S-process branchings: the </a:t>
            </a:r>
            <a:r>
              <a:rPr lang="es-ES" sz="2400">
                <a:solidFill>
                  <a:schemeClr val="lt1"/>
                </a:solidFill>
                <a:latin typeface="Noto Sans Symbols"/>
                <a:ea typeface="Noto Sans Symbols"/>
                <a:cs typeface="Noto Sans Symbols"/>
                <a:sym typeface="Noto Sans Symbols"/>
              </a:rPr>
              <a:t>σ</a:t>
            </a:r>
            <a:r>
              <a:rPr lang="es-ES" sz="2400">
                <a:solidFill>
                  <a:schemeClr val="lt1"/>
                </a:solidFill>
              </a:rPr>
              <a:t>N curve</a:t>
            </a:r>
            <a:endParaRPr sz="2400">
              <a:solidFill>
                <a:schemeClr val="lt1"/>
              </a:solidFill>
            </a:endParaRPr>
          </a:p>
        </p:txBody>
      </p:sp>
      <p:cxnSp>
        <p:nvCxnSpPr>
          <p:cNvPr id="229" name="Google Shape;229;p5"/>
          <p:cNvCxnSpPr/>
          <p:nvPr/>
        </p:nvCxnSpPr>
        <p:spPr>
          <a:xfrm>
            <a:off x="2895600" y="1219201"/>
            <a:ext cx="1600200" cy="2027739"/>
          </a:xfrm>
          <a:prstGeom prst="straightConnector1">
            <a:avLst/>
          </a:prstGeom>
          <a:noFill/>
          <a:ln w="76200" cap="flat" cmpd="sng">
            <a:solidFill>
              <a:srgbClr val="A3A3E0">
                <a:alpha val="49803"/>
              </a:srgbClr>
            </a:solidFill>
            <a:prstDash val="solid"/>
            <a:round/>
            <a:headEnd type="none" w="sm" len="sm"/>
            <a:tailEnd type="none" w="sm" len="sm"/>
          </a:ln>
        </p:spPr>
      </p:cxnSp>
      <p:cxnSp>
        <p:nvCxnSpPr>
          <p:cNvPr id="230" name="Google Shape;230;p5"/>
          <p:cNvCxnSpPr/>
          <p:nvPr/>
        </p:nvCxnSpPr>
        <p:spPr>
          <a:xfrm>
            <a:off x="4448012" y="3269766"/>
            <a:ext cx="5153188" cy="921234"/>
          </a:xfrm>
          <a:prstGeom prst="straightConnector1">
            <a:avLst/>
          </a:prstGeom>
          <a:noFill/>
          <a:ln w="76200" cap="flat" cmpd="sng">
            <a:solidFill>
              <a:srgbClr val="A3A3E0">
                <a:alpha val="49803"/>
              </a:srgbClr>
            </a:solidFill>
            <a:prstDash val="solid"/>
            <a:round/>
            <a:headEnd type="none" w="sm" len="sm"/>
            <a:tailEnd type="none" w="sm" len="sm"/>
          </a:ln>
        </p:spPr>
      </p:cxnSp>
      <p:sp>
        <p:nvSpPr>
          <p:cNvPr id="231" name="Google Shape;231;p5"/>
          <p:cNvSpPr txBox="1"/>
          <p:nvPr/>
        </p:nvSpPr>
        <p:spPr>
          <a:xfrm>
            <a:off x="3810001" y="1623841"/>
            <a:ext cx="2828365" cy="338554"/>
          </a:xfrm>
          <a:prstGeom prst="rect">
            <a:avLst/>
          </a:prstGeom>
          <a:noFill/>
          <a:ln>
            <a:noFill/>
          </a:ln>
        </p:spPr>
        <p:txBody>
          <a:bodyPr spcFirstLastPara="1" wrap="square" lIns="91425" tIns="45700" rIns="91425" bIns="45700" anchor="t" anchorCtr="0">
            <a:spAutoFit/>
          </a:bodyPr>
          <a:lstStyle/>
          <a:p>
            <a:r>
              <a:rPr lang="es-ES" sz="1600">
                <a:solidFill>
                  <a:srgbClr val="262672"/>
                </a:solidFill>
              </a:rPr>
              <a:t>Massive Stars</a:t>
            </a:r>
            <a:endParaRPr sz="1600">
              <a:solidFill>
                <a:srgbClr val="262672"/>
              </a:solidFill>
            </a:endParaRPr>
          </a:p>
        </p:txBody>
      </p:sp>
      <p:sp>
        <p:nvSpPr>
          <p:cNvPr id="232" name="Google Shape;232;p5"/>
          <p:cNvSpPr txBox="1"/>
          <p:nvPr/>
        </p:nvSpPr>
        <p:spPr>
          <a:xfrm>
            <a:off x="5715001" y="2892764"/>
            <a:ext cx="2828365" cy="338554"/>
          </a:xfrm>
          <a:prstGeom prst="rect">
            <a:avLst/>
          </a:prstGeom>
          <a:noFill/>
          <a:ln>
            <a:noFill/>
          </a:ln>
        </p:spPr>
        <p:txBody>
          <a:bodyPr spcFirstLastPara="1" wrap="square" lIns="91425" tIns="45700" rIns="91425" bIns="45700" anchor="t" anchorCtr="0">
            <a:spAutoFit/>
          </a:bodyPr>
          <a:lstStyle/>
          <a:p>
            <a:r>
              <a:rPr lang="es-ES" sz="1600">
                <a:solidFill>
                  <a:srgbClr val="262672"/>
                </a:solidFill>
              </a:rPr>
              <a:t>AGB Stars</a:t>
            </a:r>
            <a:endParaRPr sz="1600">
              <a:solidFill>
                <a:srgbClr val="262672"/>
              </a:solidFill>
            </a:endParaRPr>
          </a:p>
        </p:txBody>
      </p:sp>
    </p:spTree>
    <p:extLst>
      <p:ext uri="{BB962C8B-B14F-4D97-AF65-F5344CB8AC3E}">
        <p14:creationId xmlns:p14="http://schemas.microsoft.com/office/powerpoint/2010/main" val="249232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4"/>
                                        </p:tgtEl>
                                        <p:attrNameLst>
                                          <p:attrName>style.visibility</p:attrName>
                                        </p:attrNameLst>
                                      </p:cBhvr>
                                      <p:to>
                                        <p:strVal val="visible"/>
                                      </p:to>
                                    </p:set>
                                    <p:animEffect transition="in" filter="fade">
                                      <p:cBhvr>
                                        <p:cTn id="7" dur="100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7"/>
          <p:cNvSpPr/>
          <p:nvPr/>
        </p:nvSpPr>
        <p:spPr>
          <a:xfrm>
            <a:off x="1524000" y="0"/>
            <a:ext cx="9144000" cy="609600"/>
          </a:xfrm>
          <a:prstGeom prst="rect">
            <a:avLst/>
          </a:prstGeom>
          <a:solidFill>
            <a:schemeClr val="accent2"/>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261" name="Google Shape;261;p7"/>
          <p:cNvSpPr txBox="1"/>
          <p:nvPr/>
        </p:nvSpPr>
        <p:spPr>
          <a:xfrm>
            <a:off x="1524001" y="0"/>
            <a:ext cx="8976573" cy="461624"/>
          </a:xfrm>
          <a:prstGeom prst="rect">
            <a:avLst/>
          </a:prstGeom>
          <a:noFill/>
          <a:ln>
            <a:noFill/>
          </a:ln>
        </p:spPr>
        <p:txBody>
          <a:bodyPr spcFirstLastPara="1" wrap="square" lIns="91425" tIns="45700" rIns="91425" bIns="45700" anchor="t" anchorCtr="0">
            <a:spAutoFit/>
          </a:bodyPr>
          <a:lstStyle/>
          <a:p>
            <a:r>
              <a:rPr lang="es-ES" sz="2400" dirty="0">
                <a:solidFill>
                  <a:schemeClr val="lt1"/>
                </a:solidFill>
              </a:rPr>
              <a:t>S-</a:t>
            </a:r>
            <a:r>
              <a:rPr lang="es-ES" sz="2400" dirty="0" err="1">
                <a:solidFill>
                  <a:schemeClr val="lt1"/>
                </a:solidFill>
              </a:rPr>
              <a:t>process</a:t>
            </a:r>
            <a:r>
              <a:rPr lang="es-ES" sz="2400" dirty="0">
                <a:solidFill>
                  <a:schemeClr val="lt1"/>
                </a:solidFill>
              </a:rPr>
              <a:t> </a:t>
            </a:r>
            <a:r>
              <a:rPr lang="es-ES" sz="2400" dirty="0" err="1">
                <a:solidFill>
                  <a:schemeClr val="lt1"/>
                </a:solidFill>
              </a:rPr>
              <a:t>branchings</a:t>
            </a:r>
            <a:r>
              <a:rPr lang="es-ES" sz="2400" dirty="0">
                <a:solidFill>
                  <a:schemeClr val="lt1"/>
                </a:solidFill>
              </a:rPr>
              <a:t> &amp; </a:t>
            </a:r>
            <a:r>
              <a:rPr lang="es-ES" sz="2400" dirty="0" err="1">
                <a:solidFill>
                  <a:schemeClr val="lt1"/>
                </a:solidFill>
              </a:rPr>
              <a:t>bottlenecks</a:t>
            </a:r>
            <a:r>
              <a:rPr lang="es-ES" sz="2400" dirty="0">
                <a:solidFill>
                  <a:schemeClr val="lt1"/>
                </a:solidFill>
              </a:rPr>
              <a:t>: </a:t>
            </a:r>
            <a:r>
              <a:rPr lang="es-ES" sz="2400" dirty="0" err="1">
                <a:solidFill>
                  <a:schemeClr val="lt1"/>
                </a:solidFill>
              </a:rPr>
              <a:t>main</a:t>
            </a:r>
            <a:r>
              <a:rPr lang="es-ES" sz="2400" dirty="0">
                <a:solidFill>
                  <a:schemeClr val="lt1"/>
                </a:solidFill>
              </a:rPr>
              <a:t> </a:t>
            </a:r>
            <a:r>
              <a:rPr lang="es-ES" sz="2400" dirty="0" err="1">
                <a:solidFill>
                  <a:schemeClr val="lt1"/>
                </a:solidFill>
              </a:rPr>
              <a:t>challenges</a:t>
            </a:r>
            <a:r>
              <a:rPr lang="es-ES" sz="2400" dirty="0">
                <a:solidFill>
                  <a:schemeClr val="lt1"/>
                </a:solidFill>
              </a:rPr>
              <a:t>!</a:t>
            </a:r>
            <a:endParaRPr sz="2400" dirty="0">
              <a:solidFill>
                <a:schemeClr val="lt1"/>
              </a:solidFill>
            </a:endParaRPr>
          </a:p>
        </p:txBody>
      </p:sp>
      <p:grpSp>
        <p:nvGrpSpPr>
          <p:cNvPr id="262" name="Google Shape;262;p7"/>
          <p:cNvGrpSpPr/>
          <p:nvPr/>
        </p:nvGrpSpPr>
        <p:grpSpPr>
          <a:xfrm>
            <a:off x="1638300" y="838200"/>
            <a:ext cx="8747972" cy="5063552"/>
            <a:chOff x="228600" y="834438"/>
            <a:chExt cx="8747972" cy="5063552"/>
          </a:xfrm>
        </p:grpSpPr>
        <p:pic>
          <p:nvPicPr>
            <p:cNvPr id="263" name="Google Shape;263;p7"/>
            <p:cNvPicPr preferRelativeResize="0"/>
            <p:nvPr/>
          </p:nvPicPr>
          <p:blipFill rotWithShape="1">
            <a:blip r:embed="rId3">
              <a:alphaModFix/>
            </a:blip>
            <a:srcRect l="2335" r="8333"/>
            <a:stretch/>
          </p:blipFill>
          <p:spPr>
            <a:xfrm>
              <a:off x="228600" y="834438"/>
              <a:ext cx="8747972" cy="5063552"/>
            </a:xfrm>
            <a:prstGeom prst="rect">
              <a:avLst/>
            </a:prstGeom>
            <a:noFill/>
            <a:ln>
              <a:noFill/>
            </a:ln>
          </p:spPr>
        </p:pic>
        <p:grpSp>
          <p:nvGrpSpPr>
            <p:cNvPr id="264" name="Google Shape;264;p7"/>
            <p:cNvGrpSpPr/>
            <p:nvPr/>
          </p:nvGrpSpPr>
          <p:grpSpPr>
            <a:xfrm>
              <a:off x="963195" y="1126268"/>
              <a:ext cx="7742759" cy="4207733"/>
              <a:chOff x="879481" y="1583468"/>
              <a:chExt cx="7742759" cy="4207733"/>
            </a:xfrm>
          </p:grpSpPr>
          <p:grpSp>
            <p:nvGrpSpPr>
              <p:cNvPr id="265" name="Google Shape;265;p7"/>
              <p:cNvGrpSpPr/>
              <p:nvPr/>
            </p:nvGrpSpPr>
            <p:grpSpPr>
              <a:xfrm>
                <a:off x="879481" y="1583468"/>
                <a:ext cx="7742759" cy="4207733"/>
                <a:chOff x="879481" y="1202468"/>
                <a:chExt cx="7742759" cy="4207733"/>
              </a:xfrm>
            </p:grpSpPr>
            <p:sp>
              <p:nvSpPr>
                <p:cNvPr id="266" name="Google Shape;266;p7"/>
                <p:cNvSpPr txBox="1"/>
                <p:nvPr/>
              </p:nvSpPr>
              <p:spPr>
                <a:xfrm>
                  <a:off x="2936881" y="3412273"/>
                  <a:ext cx="1219200" cy="338554"/>
                </a:xfrm>
                <a:prstGeom prst="rect">
                  <a:avLst/>
                </a:prstGeom>
                <a:noFill/>
                <a:ln>
                  <a:noFill/>
                </a:ln>
              </p:spPr>
              <p:txBody>
                <a:bodyPr spcFirstLastPara="1" wrap="square" lIns="91425" tIns="45700" rIns="91425" bIns="45700" anchor="t" anchorCtr="0">
                  <a:spAutoFit/>
                </a:bodyPr>
                <a:lstStyle/>
                <a:p>
                  <a:r>
                    <a:rPr lang="es-ES" sz="1600">
                      <a:solidFill>
                        <a:srgbClr val="0000FF"/>
                      </a:solidFill>
                    </a:rPr>
                    <a:t>N=50</a:t>
                  </a:r>
                  <a:endParaRPr/>
                </a:p>
              </p:txBody>
            </p:sp>
            <p:sp>
              <p:nvSpPr>
                <p:cNvPr id="267" name="Google Shape;267;p7"/>
                <p:cNvSpPr txBox="1"/>
                <p:nvPr/>
              </p:nvSpPr>
              <p:spPr>
                <a:xfrm>
                  <a:off x="1219200" y="3416291"/>
                  <a:ext cx="1219200" cy="338554"/>
                </a:xfrm>
                <a:prstGeom prst="rect">
                  <a:avLst/>
                </a:prstGeom>
                <a:noFill/>
                <a:ln>
                  <a:noFill/>
                </a:ln>
              </p:spPr>
              <p:txBody>
                <a:bodyPr spcFirstLastPara="1" wrap="square" lIns="91425" tIns="45700" rIns="91425" bIns="45700" anchor="t" anchorCtr="0">
                  <a:spAutoFit/>
                </a:bodyPr>
                <a:lstStyle/>
                <a:p>
                  <a:r>
                    <a:rPr lang="es-ES" sz="1600">
                      <a:solidFill>
                        <a:srgbClr val="0000FF"/>
                      </a:solidFill>
                    </a:rPr>
                    <a:t>N=28</a:t>
                  </a:r>
                  <a:endParaRPr/>
                </a:p>
              </p:txBody>
            </p:sp>
            <p:sp>
              <p:nvSpPr>
                <p:cNvPr id="268" name="Google Shape;268;p7"/>
                <p:cNvSpPr txBox="1"/>
                <p:nvPr/>
              </p:nvSpPr>
              <p:spPr>
                <a:xfrm>
                  <a:off x="5451481" y="3412273"/>
                  <a:ext cx="1219200" cy="338554"/>
                </a:xfrm>
                <a:prstGeom prst="rect">
                  <a:avLst/>
                </a:prstGeom>
                <a:noFill/>
                <a:ln>
                  <a:noFill/>
                </a:ln>
              </p:spPr>
              <p:txBody>
                <a:bodyPr spcFirstLastPara="1" wrap="square" lIns="91425" tIns="45700" rIns="91425" bIns="45700" anchor="t" anchorCtr="0">
                  <a:spAutoFit/>
                </a:bodyPr>
                <a:lstStyle/>
                <a:p>
                  <a:r>
                    <a:rPr lang="es-ES" sz="1600">
                      <a:solidFill>
                        <a:srgbClr val="0000FF"/>
                      </a:solidFill>
                    </a:rPr>
                    <a:t>N=82</a:t>
                  </a:r>
                  <a:endParaRPr/>
                </a:p>
              </p:txBody>
            </p:sp>
            <p:sp>
              <p:nvSpPr>
                <p:cNvPr id="269" name="Google Shape;269;p7"/>
                <p:cNvSpPr txBox="1"/>
                <p:nvPr/>
              </p:nvSpPr>
              <p:spPr>
                <a:xfrm>
                  <a:off x="7696200" y="3412273"/>
                  <a:ext cx="926040" cy="338554"/>
                </a:xfrm>
                <a:prstGeom prst="rect">
                  <a:avLst/>
                </a:prstGeom>
                <a:noFill/>
                <a:ln>
                  <a:noFill/>
                </a:ln>
              </p:spPr>
              <p:txBody>
                <a:bodyPr spcFirstLastPara="1" wrap="square" lIns="91425" tIns="45700" rIns="91425" bIns="45700" anchor="t" anchorCtr="0">
                  <a:spAutoFit/>
                </a:bodyPr>
                <a:lstStyle/>
                <a:p>
                  <a:r>
                    <a:rPr lang="es-ES" sz="1600">
                      <a:solidFill>
                        <a:srgbClr val="0000FF"/>
                      </a:solidFill>
                    </a:rPr>
                    <a:t>N=126</a:t>
                  </a:r>
                  <a:endParaRPr/>
                </a:p>
              </p:txBody>
            </p:sp>
            <p:sp>
              <p:nvSpPr>
                <p:cNvPr id="270" name="Google Shape;270;p7"/>
                <p:cNvSpPr/>
                <p:nvPr/>
              </p:nvSpPr>
              <p:spPr>
                <a:xfrm>
                  <a:off x="879481" y="1202469"/>
                  <a:ext cx="426772" cy="4207732"/>
                </a:xfrm>
                <a:prstGeom prst="rect">
                  <a:avLst/>
                </a:prstGeom>
                <a:solidFill>
                  <a:srgbClr val="A2A2FC">
                    <a:alpha val="45490"/>
                  </a:srgbClr>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271" name="Google Shape;271;p7"/>
                <p:cNvSpPr/>
                <p:nvPr/>
              </p:nvSpPr>
              <p:spPr>
                <a:xfrm>
                  <a:off x="2590800" y="1202468"/>
                  <a:ext cx="346080" cy="4207732"/>
                </a:xfrm>
                <a:prstGeom prst="rect">
                  <a:avLst/>
                </a:prstGeom>
                <a:solidFill>
                  <a:srgbClr val="A2A2FC">
                    <a:alpha val="45490"/>
                  </a:srgbClr>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272" name="Google Shape;272;p7"/>
                <p:cNvSpPr/>
                <p:nvPr/>
              </p:nvSpPr>
              <p:spPr>
                <a:xfrm>
                  <a:off x="4998098" y="1202468"/>
                  <a:ext cx="453384" cy="4207732"/>
                </a:xfrm>
                <a:prstGeom prst="rect">
                  <a:avLst/>
                </a:prstGeom>
                <a:solidFill>
                  <a:srgbClr val="A2A2FC">
                    <a:alpha val="45490"/>
                  </a:srgbClr>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273" name="Google Shape;273;p7"/>
                <p:cNvSpPr/>
                <p:nvPr/>
              </p:nvSpPr>
              <p:spPr>
                <a:xfrm>
                  <a:off x="8458200" y="1202468"/>
                  <a:ext cx="164040" cy="4207732"/>
                </a:xfrm>
                <a:prstGeom prst="rect">
                  <a:avLst/>
                </a:prstGeom>
                <a:solidFill>
                  <a:srgbClr val="A2A2FC">
                    <a:alpha val="45490"/>
                  </a:srgbClr>
                </a:solidFill>
                <a:ln>
                  <a:noFill/>
                </a:ln>
              </p:spPr>
              <p:txBody>
                <a:bodyPr spcFirstLastPara="1" wrap="square" lIns="91425" tIns="45700" rIns="91425" bIns="45700" anchor="ctr" anchorCtr="0">
                  <a:noAutofit/>
                </a:bodyPr>
                <a:lstStyle/>
                <a:p>
                  <a:pPr algn="ctr"/>
                  <a:endParaRPr sz="1800">
                    <a:solidFill>
                      <a:schemeClr val="lt1"/>
                    </a:solidFill>
                  </a:endParaRPr>
                </a:p>
              </p:txBody>
            </p:sp>
          </p:grpSp>
          <p:grpSp>
            <p:nvGrpSpPr>
              <p:cNvPr id="274" name="Google Shape;274;p7"/>
              <p:cNvGrpSpPr/>
              <p:nvPr/>
            </p:nvGrpSpPr>
            <p:grpSpPr>
              <a:xfrm>
                <a:off x="6015593" y="2967035"/>
                <a:ext cx="2209800" cy="643354"/>
                <a:chOff x="4495800" y="838200"/>
                <a:chExt cx="2209800" cy="643354"/>
              </a:xfrm>
            </p:grpSpPr>
            <p:sp>
              <p:nvSpPr>
                <p:cNvPr id="275" name="Google Shape;275;p7"/>
                <p:cNvSpPr/>
                <p:nvPr/>
              </p:nvSpPr>
              <p:spPr>
                <a:xfrm>
                  <a:off x="4495800" y="990600"/>
                  <a:ext cx="76200" cy="76200"/>
                </a:xfrm>
                <a:prstGeom prst="rect">
                  <a:avLst/>
                </a:prstGeom>
                <a:solidFill>
                  <a:srgbClr val="0000FF"/>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276" name="Google Shape;276;p7"/>
                <p:cNvSpPr txBox="1"/>
                <p:nvPr/>
              </p:nvSpPr>
              <p:spPr>
                <a:xfrm>
                  <a:off x="4572000" y="838200"/>
                  <a:ext cx="2133600" cy="338554"/>
                </a:xfrm>
                <a:prstGeom prst="rect">
                  <a:avLst/>
                </a:prstGeom>
                <a:noFill/>
                <a:ln>
                  <a:noFill/>
                </a:ln>
              </p:spPr>
              <p:txBody>
                <a:bodyPr spcFirstLastPara="1" wrap="square" lIns="91425" tIns="45700" rIns="91425" bIns="45700" anchor="t" anchorCtr="0">
                  <a:spAutoFit/>
                </a:bodyPr>
                <a:lstStyle/>
                <a:p>
                  <a:r>
                    <a:rPr lang="es-ES" sz="1600">
                      <a:solidFill>
                        <a:srgbClr val="0000FF"/>
                      </a:solidFill>
                    </a:rPr>
                    <a:t>Neutron magic</a:t>
                  </a:r>
                  <a:endParaRPr sz="1600">
                    <a:solidFill>
                      <a:srgbClr val="0000FF"/>
                    </a:solidFill>
                  </a:endParaRPr>
                </a:p>
              </p:txBody>
            </p:sp>
            <p:sp>
              <p:nvSpPr>
                <p:cNvPr id="277" name="Google Shape;277;p7"/>
                <p:cNvSpPr/>
                <p:nvPr/>
              </p:nvSpPr>
              <p:spPr>
                <a:xfrm>
                  <a:off x="4503823" y="1295400"/>
                  <a:ext cx="68177" cy="76200"/>
                </a:xfrm>
                <a:prstGeom prst="ellipse">
                  <a:avLst/>
                </a:prstGeom>
                <a:solidFill>
                  <a:srgbClr val="FF0000"/>
                </a:solid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algn="ctr"/>
                  <a:endParaRPr sz="1800">
                    <a:solidFill>
                      <a:schemeClr val="lt1"/>
                    </a:solidFill>
                  </a:endParaRPr>
                </a:p>
              </p:txBody>
            </p:sp>
            <p:sp>
              <p:nvSpPr>
                <p:cNvPr id="278" name="Google Shape;278;p7"/>
                <p:cNvSpPr txBox="1"/>
                <p:nvPr/>
              </p:nvSpPr>
              <p:spPr>
                <a:xfrm>
                  <a:off x="4572000" y="1143000"/>
                  <a:ext cx="2133600" cy="338554"/>
                </a:xfrm>
                <a:prstGeom prst="rect">
                  <a:avLst/>
                </a:prstGeom>
                <a:noFill/>
                <a:ln>
                  <a:noFill/>
                </a:ln>
              </p:spPr>
              <p:txBody>
                <a:bodyPr spcFirstLastPara="1" wrap="square" lIns="91425" tIns="45700" rIns="91425" bIns="45700" anchor="t" anchorCtr="0">
                  <a:spAutoFit/>
                </a:bodyPr>
                <a:lstStyle/>
                <a:p>
                  <a:r>
                    <a:rPr lang="es-ES" sz="1600">
                      <a:solidFill>
                        <a:srgbClr val="FF0000"/>
                      </a:solidFill>
                    </a:rPr>
                    <a:t>Branching</a:t>
                  </a:r>
                  <a:endParaRPr sz="1600">
                    <a:solidFill>
                      <a:srgbClr val="FF0000"/>
                    </a:solidFill>
                  </a:endParaRPr>
                </a:p>
              </p:txBody>
            </p:sp>
          </p:grpSp>
        </p:grpSp>
        <p:sp>
          <p:nvSpPr>
            <p:cNvPr id="279" name="Google Shape;279;p7"/>
            <p:cNvSpPr txBox="1"/>
            <p:nvPr/>
          </p:nvSpPr>
          <p:spPr>
            <a:xfrm rot="-5400000">
              <a:off x="-433096" y="4425337"/>
              <a:ext cx="1814348" cy="307777"/>
            </a:xfrm>
            <a:prstGeom prst="rect">
              <a:avLst/>
            </a:prstGeom>
            <a:solidFill>
              <a:schemeClr val="lt1"/>
            </a:solidFill>
            <a:ln>
              <a:noFill/>
            </a:ln>
          </p:spPr>
          <p:txBody>
            <a:bodyPr spcFirstLastPara="1" wrap="square" lIns="91425" tIns="45700" rIns="91425" bIns="45700" anchor="t" anchorCtr="0">
              <a:spAutoFit/>
            </a:bodyPr>
            <a:lstStyle/>
            <a:p>
              <a:r>
                <a:rPr lang="es-ES">
                  <a:solidFill>
                    <a:schemeClr val="dk1"/>
                  </a:solidFill>
                </a:rPr>
                <a:t>Rel. Uncertainty (%)</a:t>
              </a:r>
              <a:endParaRPr/>
            </a:p>
          </p:txBody>
        </p:sp>
        <p:sp>
          <p:nvSpPr>
            <p:cNvPr id="280" name="Google Shape;280;p7"/>
            <p:cNvSpPr txBox="1"/>
            <p:nvPr/>
          </p:nvSpPr>
          <p:spPr>
            <a:xfrm rot="-5400000">
              <a:off x="-717991" y="4463459"/>
              <a:ext cx="2285850" cy="369332"/>
            </a:xfrm>
            <a:prstGeom prst="rect">
              <a:avLst/>
            </a:prstGeom>
            <a:solidFill>
              <a:schemeClr val="lt1"/>
            </a:solidFill>
            <a:ln>
              <a:noFill/>
            </a:ln>
          </p:spPr>
          <p:txBody>
            <a:bodyPr spcFirstLastPara="1" wrap="square" lIns="91425" tIns="45700" rIns="91425" bIns="45700" anchor="t" anchorCtr="0">
              <a:spAutoFit/>
            </a:bodyPr>
            <a:lstStyle/>
            <a:p>
              <a:r>
                <a:rPr lang="es-ES" sz="1800">
                  <a:solidFill>
                    <a:schemeClr val="dk1"/>
                  </a:solidFill>
                </a:rPr>
                <a:t>Rel. Uncertainty (%)</a:t>
              </a:r>
              <a:endParaRPr/>
            </a:p>
          </p:txBody>
        </p:sp>
      </p:grpSp>
    </p:spTree>
    <p:extLst>
      <p:ext uri="{BB962C8B-B14F-4D97-AF65-F5344CB8AC3E}">
        <p14:creationId xmlns:p14="http://schemas.microsoft.com/office/powerpoint/2010/main" val="18651806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a:off x="1524000" y="3034145"/>
            <a:ext cx="9144000" cy="1399310"/>
          </a:xfrm>
          <a:prstGeom prst="rect">
            <a:avLst/>
          </a:prstGeom>
          <a:solidFill>
            <a:srgbClr val="0000CC"/>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143" name="Google Shape;143;p3"/>
          <p:cNvSpPr txBox="1"/>
          <p:nvPr/>
        </p:nvSpPr>
        <p:spPr>
          <a:xfrm>
            <a:off x="1394691" y="3182003"/>
            <a:ext cx="8976573" cy="1200288"/>
          </a:xfrm>
          <a:prstGeom prst="rect">
            <a:avLst/>
          </a:prstGeom>
          <a:noFill/>
          <a:ln>
            <a:noFill/>
          </a:ln>
        </p:spPr>
        <p:txBody>
          <a:bodyPr spcFirstLastPara="1" wrap="square" lIns="91425" tIns="45700" rIns="91425" bIns="45700" anchor="t" anchorCtr="0">
            <a:spAutoFit/>
          </a:bodyPr>
          <a:lstStyle/>
          <a:p>
            <a:pPr algn="ctr"/>
            <a:r>
              <a:rPr lang="es-ES" sz="3600" dirty="0">
                <a:solidFill>
                  <a:schemeClr val="lt1"/>
                </a:solidFill>
              </a:rPr>
              <a:t>BACKUP SLIDES</a:t>
            </a:r>
          </a:p>
          <a:p>
            <a:pPr algn="ctr"/>
            <a:r>
              <a:rPr lang="es-ES" sz="3600" dirty="0" err="1">
                <a:solidFill>
                  <a:schemeClr val="lt1"/>
                </a:solidFill>
              </a:rPr>
              <a:t>n_TOF</a:t>
            </a:r>
            <a:endParaRPr sz="3600" dirty="0">
              <a:solidFill>
                <a:schemeClr val="lt1"/>
              </a:solidFill>
            </a:endParaRPr>
          </a:p>
        </p:txBody>
      </p:sp>
    </p:spTree>
    <p:extLst>
      <p:ext uri="{BB962C8B-B14F-4D97-AF65-F5344CB8AC3E}">
        <p14:creationId xmlns:p14="http://schemas.microsoft.com/office/powerpoint/2010/main" val="19650644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1" name="Google Shape;661;p46"/>
          <p:cNvSpPr txBox="1">
            <a:spLocks noGrp="1"/>
          </p:cNvSpPr>
          <p:nvPr>
            <p:ph type="subTitle" idx="1"/>
          </p:nvPr>
        </p:nvSpPr>
        <p:spPr>
          <a:xfrm>
            <a:off x="1524000" y="24750"/>
            <a:ext cx="9144000" cy="543300"/>
          </a:xfrm>
          <a:prstGeom prst="rect">
            <a:avLst/>
          </a:prstGeom>
          <a:solidFill>
            <a:srgbClr val="0000CC"/>
          </a:solidFill>
        </p:spPr>
        <p:txBody>
          <a:bodyPr spcFirstLastPara="1" wrap="square" lIns="91425" tIns="91425" rIns="91425" bIns="91425" anchor="t" anchorCtr="0">
            <a:noAutofit/>
          </a:bodyPr>
          <a:lstStyle/>
          <a:p>
            <a:pPr marL="0" indent="0">
              <a:spcBef>
                <a:spcPts val="0"/>
              </a:spcBef>
            </a:pPr>
            <a:r>
              <a:rPr lang="en" sz="2400">
                <a:solidFill>
                  <a:srgbClr val="FFFFFF"/>
                </a:solidFill>
              </a:rPr>
              <a:t>The Time-of-flight technique</a:t>
            </a:r>
            <a:endParaRPr sz="2400">
              <a:solidFill>
                <a:srgbClr val="FFFFFF"/>
              </a:solidFill>
            </a:endParaRPr>
          </a:p>
        </p:txBody>
      </p:sp>
      <p:grpSp>
        <p:nvGrpSpPr>
          <p:cNvPr id="662" name="Google Shape;662;p46"/>
          <p:cNvGrpSpPr/>
          <p:nvPr/>
        </p:nvGrpSpPr>
        <p:grpSpPr>
          <a:xfrm>
            <a:off x="1587085" y="76273"/>
            <a:ext cx="8990199" cy="472189"/>
            <a:chOff x="63083" y="70546"/>
            <a:chExt cx="8990199" cy="472189"/>
          </a:xfrm>
        </p:grpSpPr>
        <p:pic>
          <p:nvPicPr>
            <p:cNvPr id="663" name="Google Shape;663;p46"/>
            <p:cNvPicPr preferRelativeResize="0"/>
            <p:nvPr/>
          </p:nvPicPr>
          <p:blipFill rotWithShape="1">
            <a:blip r:embed="rId3">
              <a:alphaModFix/>
            </a:blip>
            <a:srcRect l="5644" t="15350" r="10101" b="12851"/>
            <a:stretch/>
          </p:blipFill>
          <p:spPr>
            <a:xfrm>
              <a:off x="63083" y="70775"/>
              <a:ext cx="843210" cy="471960"/>
            </a:xfrm>
            <a:prstGeom prst="rect">
              <a:avLst/>
            </a:prstGeom>
            <a:noFill/>
            <a:ln>
              <a:noFill/>
            </a:ln>
          </p:spPr>
        </p:pic>
        <p:pic>
          <p:nvPicPr>
            <p:cNvPr id="664" name="Google Shape;664;p46"/>
            <p:cNvPicPr preferRelativeResize="0"/>
            <p:nvPr/>
          </p:nvPicPr>
          <p:blipFill rotWithShape="1">
            <a:blip r:embed="rId4">
              <a:alphaModFix/>
            </a:blip>
            <a:srcRect/>
            <a:stretch/>
          </p:blipFill>
          <p:spPr>
            <a:xfrm>
              <a:off x="8287850" y="70546"/>
              <a:ext cx="765432" cy="471950"/>
            </a:xfrm>
            <a:prstGeom prst="rect">
              <a:avLst/>
            </a:prstGeom>
            <a:noFill/>
            <a:ln>
              <a:noFill/>
            </a:ln>
          </p:spPr>
        </p:pic>
      </p:grpSp>
      <p:pic>
        <p:nvPicPr>
          <p:cNvPr id="665" name="Google Shape;665;p46"/>
          <p:cNvPicPr preferRelativeResize="0"/>
          <p:nvPr/>
        </p:nvPicPr>
        <p:blipFill rotWithShape="1">
          <a:blip r:embed="rId5">
            <a:alphaModFix/>
          </a:blip>
          <a:srcRect t="6716"/>
          <a:stretch/>
        </p:blipFill>
        <p:spPr>
          <a:xfrm>
            <a:off x="2804600" y="1343375"/>
            <a:ext cx="6511124" cy="2062000"/>
          </a:xfrm>
          <a:prstGeom prst="rect">
            <a:avLst/>
          </a:prstGeom>
          <a:noFill/>
          <a:ln>
            <a:noFill/>
          </a:ln>
        </p:spPr>
      </p:pic>
      <p:pic>
        <p:nvPicPr>
          <p:cNvPr id="666" name="Google Shape;666;p46"/>
          <p:cNvPicPr preferRelativeResize="0"/>
          <p:nvPr/>
        </p:nvPicPr>
        <p:blipFill rotWithShape="1">
          <a:blip r:embed="rId6">
            <a:alphaModFix/>
          </a:blip>
          <a:srcRect t="8338" b="15021"/>
          <a:stretch/>
        </p:blipFill>
        <p:spPr>
          <a:xfrm>
            <a:off x="7995669" y="3024386"/>
            <a:ext cx="2448269" cy="1919126"/>
          </a:xfrm>
          <a:prstGeom prst="rect">
            <a:avLst/>
          </a:prstGeom>
          <a:noFill/>
          <a:ln>
            <a:noFill/>
          </a:ln>
        </p:spPr>
      </p:pic>
      <p:grpSp>
        <p:nvGrpSpPr>
          <p:cNvPr id="667" name="Google Shape;667;p46"/>
          <p:cNvGrpSpPr/>
          <p:nvPr/>
        </p:nvGrpSpPr>
        <p:grpSpPr>
          <a:xfrm>
            <a:off x="4331299" y="3341584"/>
            <a:ext cx="3492895" cy="1483148"/>
            <a:chOff x="2039527" y="3501008"/>
            <a:chExt cx="3492895" cy="1483148"/>
          </a:xfrm>
        </p:grpSpPr>
        <p:pic>
          <p:nvPicPr>
            <p:cNvPr id="668" name="Google Shape;668;p46"/>
            <p:cNvPicPr preferRelativeResize="0"/>
            <p:nvPr/>
          </p:nvPicPr>
          <p:blipFill rotWithShape="1">
            <a:blip r:embed="rId7">
              <a:alphaModFix/>
            </a:blip>
            <a:srcRect/>
            <a:stretch/>
          </p:blipFill>
          <p:spPr>
            <a:xfrm>
              <a:off x="2107157" y="3501008"/>
              <a:ext cx="3425265" cy="1432481"/>
            </a:xfrm>
            <a:prstGeom prst="rect">
              <a:avLst/>
            </a:prstGeom>
            <a:noFill/>
            <a:ln w="9525" cap="flat" cmpd="sng">
              <a:solidFill>
                <a:srgbClr val="000000"/>
              </a:solidFill>
              <a:prstDash val="solid"/>
              <a:round/>
              <a:headEnd type="none" w="sm" len="sm"/>
              <a:tailEnd type="none" w="sm" len="sm"/>
            </a:ln>
          </p:spPr>
        </p:pic>
        <p:sp>
          <p:nvSpPr>
            <p:cNvPr id="669" name="Google Shape;669;p46"/>
            <p:cNvSpPr/>
            <p:nvPr/>
          </p:nvSpPr>
          <p:spPr>
            <a:xfrm>
              <a:off x="2039527" y="4645456"/>
              <a:ext cx="2534400" cy="338700"/>
            </a:xfrm>
            <a:prstGeom prst="rect">
              <a:avLst/>
            </a:prstGeom>
            <a:noFill/>
            <a:ln>
              <a:noFill/>
            </a:ln>
          </p:spPr>
          <p:txBody>
            <a:bodyPr spcFirstLastPara="1" wrap="square" lIns="91425" tIns="45700" rIns="91425" bIns="45700" anchor="t" anchorCtr="0">
              <a:noAutofit/>
            </a:bodyPr>
            <a:lstStyle/>
            <a:p>
              <a:pPr algn="ctr"/>
              <a:r>
                <a:rPr lang="en" sz="1600" b="1">
                  <a:latin typeface="Calibri"/>
                  <a:ea typeface="Calibri"/>
                  <a:cs typeface="Calibri"/>
                  <a:sym typeface="Calibri"/>
                </a:rPr>
                <a:t>BEAM LINE TOWARDS EAR1</a:t>
              </a:r>
              <a:endParaRPr sz="1600" b="1">
                <a:latin typeface="Calibri"/>
                <a:ea typeface="Calibri"/>
                <a:cs typeface="Calibri"/>
                <a:sym typeface="Calibri"/>
              </a:endParaRPr>
            </a:p>
          </p:txBody>
        </p:sp>
      </p:grpSp>
      <p:grpSp>
        <p:nvGrpSpPr>
          <p:cNvPr id="670" name="Google Shape;670;p46"/>
          <p:cNvGrpSpPr/>
          <p:nvPr/>
        </p:nvGrpSpPr>
        <p:grpSpPr>
          <a:xfrm>
            <a:off x="1947246" y="5077653"/>
            <a:ext cx="3833100" cy="502339"/>
            <a:chOff x="3707904" y="5394702"/>
            <a:chExt cx="3833100" cy="502339"/>
          </a:xfrm>
        </p:grpSpPr>
        <p:sp>
          <p:nvSpPr>
            <p:cNvPr id="671" name="Google Shape;671;p46"/>
            <p:cNvSpPr txBox="1"/>
            <p:nvPr/>
          </p:nvSpPr>
          <p:spPr>
            <a:xfrm>
              <a:off x="3707904" y="5589241"/>
              <a:ext cx="3833100" cy="307800"/>
            </a:xfrm>
            <a:prstGeom prst="rect">
              <a:avLst/>
            </a:prstGeom>
            <a:noFill/>
            <a:ln>
              <a:noFill/>
            </a:ln>
          </p:spPr>
          <p:txBody>
            <a:bodyPr spcFirstLastPara="1" wrap="square" lIns="91425" tIns="45700" rIns="91425" bIns="45700" anchor="t" anchorCtr="0">
              <a:spAutoFit/>
            </a:bodyPr>
            <a:lstStyle/>
            <a:p>
              <a:r>
                <a:rPr lang="en" b="1">
                  <a:solidFill>
                    <a:srgbClr val="78310A"/>
                  </a:solidFill>
                  <a:latin typeface="Calibri"/>
                  <a:ea typeface="Calibri"/>
                  <a:cs typeface="Calibri"/>
                  <a:sym typeface="Calibri"/>
                </a:rPr>
                <a:t>4 cm moderator (borated water)</a:t>
              </a:r>
              <a:endParaRPr b="1">
                <a:solidFill>
                  <a:srgbClr val="78310A"/>
                </a:solidFill>
                <a:latin typeface="Calibri"/>
                <a:ea typeface="Calibri"/>
                <a:cs typeface="Calibri"/>
                <a:sym typeface="Calibri"/>
              </a:endParaRPr>
            </a:p>
          </p:txBody>
        </p:sp>
        <p:sp>
          <p:nvSpPr>
            <p:cNvPr id="672" name="Google Shape;672;p46"/>
            <p:cNvSpPr/>
            <p:nvPr/>
          </p:nvSpPr>
          <p:spPr>
            <a:xfrm>
              <a:off x="3707904" y="5394702"/>
              <a:ext cx="2384700" cy="307800"/>
            </a:xfrm>
            <a:prstGeom prst="rect">
              <a:avLst/>
            </a:prstGeom>
            <a:noFill/>
            <a:ln>
              <a:noFill/>
            </a:ln>
          </p:spPr>
          <p:txBody>
            <a:bodyPr spcFirstLastPara="1" wrap="square" lIns="91425" tIns="45700" rIns="91425" bIns="45700" anchor="t" anchorCtr="0">
              <a:noAutofit/>
            </a:bodyPr>
            <a:lstStyle/>
            <a:p>
              <a:r>
                <a:rPr lang="en" b="1">
                  <a:solidFill>
                    <a:srgbClr val="1FADCC"/>
                  </a:solidFill>
                  <a:latin typeface="Calibri"/>
                  <a:ea typeface="Calibri"/>
                  <a:cs typeface="Calibri"/>
                  <a:sym typeface="Calibri"/>
                </a:rPr>
                <a:t>1 cm cooling (water)</a:t>
              </a:r>
              <a:endParaRPr/>
            </a:p>
          </p:txBody>
        </p:sp>
      </p:grpSp>
      <p:grpSp>
        <p:nvGrpSpPr>
          <p:cNvPr id="673" name="Google Shape;673;p46"/>
          <p:cNvGrpSpPr/>
          <p:nvPr/>
        </p:nvGrpSpPr>
        <p:grpSpPr>
          <a:xfrm>
            <a:off x="4544920" y="4956025"/>
            <a:ext cx="2127007" cy="917640"/>
            <a:chOff x="4062124" y="5028731"/>
            <a:chExt cx="2127007" cy="917640"/>
          </a:xfrm>
        </p:grpSpPr>
        <p:pic>
          <p:nvPicPr>
            <p:cNvPr id="674" name="Google Shape;674;p46" descr="Z:\home\jlerendegui\Desktop\Link to Defensa_Tesis\Figures\n_TOF_1eV_500keV\Facility_experimental_setup\Time_of_flight.png"/>
            <p:cNvPicPr preferRelativeResize="0"/>
            <p:nvPr/>
          </p:nvPicPr>
          <p:blipFill rotWithShape="1">
            <a:blip r:embed="rId8">
              <a:alphaModFix/>
            </a:blip>
            <a:srcRect/>
            <a:stretch/>
          </p:blipFill>
          <p:spPr>
            <a:xfrm>
              <a:off x="4062124" y="5452396"/>
              <a:ext cx="2016224" cy="493975"/>
            </a:xfrm>
            <a:prstGeom prst="rect">
              <a:avLst/>
            </a:prstGeom>
            <a:noFill/>
            <a:ln>
              <a:noFill/>
            </a:ln>
          </p:spPr>
        </p:pic>
        <p:sp>
          <p:nvSpPr>
            <p:cNvPr id="675" name="Google Shape;675;p46"/>
            <p:cNvSpPr/>
            <p:nvPr/>
          </p:nvSpPr>
          <p:spPr>
            <a:xfrm>
              <a:off x="4062131" y="5028731"/>
              <a:ext cx="2127000" cy="395700"/>
            </a:xfrm>
            <a:prstGeom prst="rect">
              <a:avLst/>
            </a:prstGeom>
            <a:noFill/>
            <a:ln w="31750" cap="flat" cmpd="sng">
              <a:solidFill>
                <a:srgbClr val="20768B"/>
              </a:solidFill>
              <a:prstDash val="solid"/>
              <a:round/>
              <a:headEnd type="none" w="sm" len="sm"/>
              <a:tailEnd type="none" w="sm" len="sm"/>
            </a:ln>
          </p:spPr>
          <p:txBody>
            <a:bodyPr spcFirstLastPara="1" wrap="square" lIns="91425" tIns="45700" rIns="91425" bIns="45700" anchor="ctr" anchorCtr="0">
              <a:noAutofit/>
            </a:bodyPr>
            <a:lstStyle/>
            <a:p>
              <a:pPr algn="ctr"/>
              <a:r>
                <a:rPr lang="en" b="1">
                  <a:latin typeface="Lucida Sans"/>
                  <a:ea typeface="Lucida Sans"/>
                  <a:cs typeface="Lucida Sans"/>
                  <a:sym typeface="Lucida Sans"/>
                </a:rPr>
                <a:t>Time to energy</a:t>
              </a:r>
              <a:endParaRPr sz="1200"/>
            </a:p>
            <a:p>
              <a:pPr algn="ctr"/>
              <a:r>
                <a:rPr lang="en" b="1">
                  <a:latin typeface="Lucida Sans"/>
                  <a:ea typeface="Lucida Sans"/>
                  <a:cs typeface="Lucida Sans"/>
                  <a:sym typeface="Lucida Sans"/>
                </a:rPr>
                <a:t>conversion</a:t>
              </a:r>
              <a:endParaRPr b="1">
                <a:latin typeface="Lucida Sans"/>
                <a:ea typeface="Lucida Sans"/>
                <a:cs typeface="Lucida Sans"/>
                <a:sym typeface="Lucida Sans"/>
              </a:endParaRPr>
            </a:p>
          </p:txBody>
        </p:sp>
      </p:grpSp>
      <p:grpSp>
        <p:nvGrpSpPr>
          <p:cNvPr id="676" name="Google Shape;676;p46"/>
          <p:cNvGrpSpPr/>
          <p:nvPr/>
        </p:nvGrpSpPr>
        <p:grpSpPr>
          <a:xfrm>
            <a:off x="6620575" y="4956027"/>
            <a:ext cx="2127000" cy="851521"/>
            <a:chOff x="3911353" y="5157545"/>
            <a:chExt cx="2127000" cy="851521"/>
          </a:xfrm>
        </p:grpSpPr>
        <p:pic>
          <p:nvPicPr>
            <p:cNvPr id="677" name="Google Shape;677;p46" descr="Z:\home\jlerendegui\Desktop\Link to Defensa_Tesis\Figures\n_TOF_1eV_500keV\Facility_experimental_setup\Time_reference.png"/>
            <p:cNvPicPr preferRelativeResize="0"/>
            <p:nvPr/>
          </p:nvPicPr>
          <p:blipFill rotWithShape="1">
            <a:blip r:embed="rId9">
              <a:alphaModFix/>
            </a:blip>
            <a:srcRect l="4413" t="-3189" r="7836" b="-23361"/>
            <a:stretch/>
          </p:blipFill>
          <p:spPr>
            <a:xfrm>
              <a:off x="4080718" y="5557518"/>
              <a:ext cx="1851050" cy="451548"/>
            </a:xfrm>
            <a:prstGeom prst="rect">
              <a:avLst/>
            </a:prstGeom>
            <a:noFill/>
            <a:ln>
              <a:noFill/>
            </a:ln>
          </p:spPr>
        </p:pic>
        <p:sp>
          <p:nvSpPr>
            <p:cNvPr id="678" name="Google Shape;678;p46"/>
            <p:cNvSpPr/>
            <p:nvPr/>
          </p:nvSpPr>
          <p:spPr>
            <a:xfrm>
              <a:off x="3911353" y="5157545"/>
              <a:ext cx="2127000" cy="395700"/>
            </a:xfrm>
            <a:prstGeom prst="rect">
              <a:avLst/>
            </a:prstGeom>
            <a:noFill/>
            <a:ln w="31750" cap="flat" cmpd="sng">
              <a:solidFill>
                <a:srgbClr val="20768B"/>
              </a:solidFill>
              <a:prstDash val="solid"/>
              <a:round/>
              <a:headEnd type="none" w="sm" len="sm"/>
              <a:tailEnd type="none" w="sm" len="sm"/>
            </a:ln>
          </p:spPr>
          <p:txBody>
            <a:bodyPr spcFirstLastPara="1" wrap="square" lIns="91425" tIns="45700" rIns="91425" bIns="45700" anchor="ctr" anchorCtr="0">
              <a:noAutofit/>
            </a:bodyPr>
            <a:lstStyle/>
            <a:p>
              <a:pPr algn="ctr"/>
              <a:r>
                <a:rPr lang="en" b="1">
                  <a:latin typeface="Lucida Sans"/>
                  <a:ea typeface="Lucida Sans"/>
                  <a:cs typeface="Lucida Sans"/>
                  <a:sym typeface="Lucida Sans"/>
                </a:rPr>
                <a:t>Neutron</a:t>
              </a:r>
              <a:endParaRPr sz="1200"/>
            </a:p>
            <a:p>
              <a:pPr algn="ctr"/>
              <a:r>
                <a:rPr lang="en" b="1">
                  <a:latin typeface="Lucida Sans"/>
                  <a:ea typeface="Lucida Sans"/>
                  <a:cs typeface="Lucida Sans"/>
                  <a:sym typeface="Lucida Sans"/>
                </a:rPr>
                <a:t> time-of-flight</a:t>
              </a:r>
              <a:endParaRPr b="1">
                <a:latin typeface="Lucida Sans"/>
                <a:ea typeface="Lucida Sans"/>
                <a:cs typeface="Lucida Sans"/>
                <a:sym typeface="Lucida Sans"/>
              </a:endParaRPr>
            </a:p>
          </p:txBody>
        </p:sp>
      </p:grpSp>
      <p:sp>
        <p:nvSpPr>
          <p:cNvPr id="679" name="Google Shape;679;p46"/>
          <p:cNvSpPr/>
          <p:nvPr/>
        </p:nvSpPr>
        <p:spPr>
          <a:xfrm>
            <a:off x="7293277" y="2153146"/>
            <a:ext cx="816000" cy="423600"/>
          </a:xfrm>
          <a:prstGeom prst="rect">
            <a:avLst/>
          </a:prstGeom>
          <a:noFill/>
          <a:ln>
            <a:noFill/>
          </a:ln>
        </p:spPr>
        <p:txBody>
          <a:bodyPr spcFirstLastPara="1" wrap="square" lIns="91425" tIns="45700" rIns="91425" bIns="45700" anchor="ctr" anchorCtr="0">
            <a:noAutofit/>
          </a:bodyPr>
          <a:lstStyle/>
          <a:p>
            <a:pPr algn="ctr"/>
            <a:r>
              <a:rPr lang="en" sz="1200" b="1">
                <a:solidFill>
                  <a:srgbClr val="FF0000"/>
                </a:solidFill>
              </a:rPr>
              <a:t>t</a:t>
            </a:r>
            <a:r>
              <a:rPr lang="en" sz="1200" b="1" baseline="-25000">
                <a:solidFill>
                  <a:srgbClr val="FF0000"/>
                </a:solidFill>
              </a:rPr>
              <a:t>m </a:t>
            </a:r>
            <a:r>
              <a:rPr lang="en" sz="1200" b="1">
                <a:solidFill>
                  <a:srgbClr val="FF0000"/>
                </a:solidFill>
              </a:rPr>
              <a:t>= t</a:t>
            </a:r>
            <a:r>
              <a:rPr lang="en" sz="1200" b="1" baseline="-25000">
                <a:solidFill>
                  <a:srgbClr val="FF0000"/>
                </a:solidFill>
              </a:rPr>
              <a:t>γ</a:t>
            </a:r>
            <a:endParaRPr sz="1200" b="1">
              <a:solidFill>
                <a:srgbClr val="FF0000"/>
              </a:solidFill>
            </a:endParaRPr>
          </a:p>
        </p:txBody>
      </p:sp>
      <p:sp>
        <p:nvSpPr>
          <p:cNvPr id="680" name="Google Shape;680;p46"/>
          <p:cNvSpPr/>
          <p:nvPr/>
        </p:nvSpPr>
        <p:spPr>
          <a:xfrm>
            <a:off x="8860275" y="5017100"/>
            <a:ext cx="1700400" cy="932700"/>
          </a:xfrm>
          <a:prstGeom prst="rect">
            <a:avLst/>
          </a:prstGeom>
          <a:solidFill>
            <a:srgbClr val="2DA2BF"/>
          </a:solidFill>
          <a:ln w="55000" cap="flat" cmpd="thickThin">
            <a:solidFill>
              <a:srgbClr val="20768B"/>
            </a:solidFill>
            <a:prstDash val="solid"/>
            <a:round/>
            <a:headEnd type="none" w="sm" len="sm"/>
            <a:tailEnd type="none" w="sm" len="sm"/>
          </a:ln>
        </p:spPr>
        <p:txBody>
          <a:bodyPr spcFirstLastPara="1" wrap="square" lIns="91425" tIns="45700" rIns="91425" bIns="45700" anchor="ctr" anchorCtr="0">
            <a:noAutofit/>
          </a:bodyPr>
          <a:lstStyle/>
          <a:p>
            <a:pPr algn="ctr"/>
            <a:r>
              <a:rPr lang="en" sz="1500" b="1">
                <a:latin typeface="Lucida Sans"/>
                <a:ea typeface="Lucida Sans"/>
                <a:cs typeface="Lucida Sans"/>
                <a:sym typeface="Lucida Sans"/>
              </a:rPr>
              <a:t>Time reference: t</a:t>
            </a:r>
            <a:r>
              <a:rPr lang="en" sz="1500" b="1" baseline="-25000">
                <a:latin typeface="Calibri"/>
                <a:ea typeface="Calibri"/>
                <a:cs typeface="Calibri"/>
                <a:sym typeface="Calibri"/>
              </a:rPr>
              <a:t>γ</a:t>
            </a:r>
            <a:r>
              <a:rPr lang="en" sz="1500" b="1">
                <a:latin typeface="Lucida Sans"/>
                <a:ea typeface="Lucida Sans"/>
                <a:cs typeface="Lucida Sans"/>
                <a:sym typeface="Lucida Sans"/>
              </a:rPr>
              <a:t> </a:t>
            </a:r>
            <a:r>
              <a:rPr lang="en" sz="1500">
                <a:solidFill>
                  <a:srgbClr val="FFFFFF"/>
                </a:solidFill>
                <a:latin typeface="Lucida Sans"/>
                <a:ea typeface="Lucida Sans"/>
                <a:cs typeface="Lucida Sans"/>
                <a:sym typeface="Lucida Sans"/>
              </a:rPr>
              <a:t>Arrival of prompt </a:t>
            </a:r>
            <a:r>
              <a:rPr lang="en" sz="1300"/>
              <a:t> </a:t>
            </a:r>
            <a:r>
              <a:rPr lang="en" sz="1500">
                <a:solidFill>
                  <a:srgbClr val="FFFFFF"/>
                </a:solidFill>
                <a:latin typeface="Lucida Sans"/>
                <a:ea typeface="Lucida Sans"/>
                <a:cs typeface="Lucida Sans"/>
                <a:sym typeface="Lucida Sans"/>
              </a:rPr>
              <a:t>γ-rays</a:t>
            </a:r>
            <a:endParaRPr sz="1500">
              <a:solidFill>
                <a:srgbClr val="FFFFFF"/>
              </a:solidFill>
              <a:latin typeface="Lucida Sans"/>
              <a:ea typeface="Lucida Sans"/>
              <a:cs typeface="Lucida Sans"/>
              <a:sym typeface="Lucida Sans"/>
            </a:endParaRPr>
          </a:p>
        </p:txBody>
      </p:sp>
      <p:sp>
        <p:nvSpPr>
          <p:cNvPr id="681" name="Google Shape;681;p46"/>
          <p:cNvSpPr/>
          <p:nvPr/>
        </p:nvSpPr>
        <p:spPr>
          <a:xfrm>
            <a:off x="2843957" y="2514061"/>
            <a:ext cx="776700" cy="423600"/>
          </a:xfrm>
          <a:prstGeom prst="rect">
            <a:avLst/>
          </a:prstGeom>
          <a:noFill/>
          <a:ln>
            <a:noFill/>
          </a:ln>
        </p:spPr>
        <p:txBody>
          <a:bodyPr spcFirstLastPara="1" wrap="square" lIns="91425" tIns="45700" rIns="91425" bIns="45700" anchor="ctr" anchorCtr="0">
            <a:noAutofit/>
          </a:bodyPr>
          <a:lstStyle/>
          <a:p>
            <a:pPr algn="ctr"/>
            <a:r>
              <a:rPr lang="en" sz="1200" b="1">
                <a:solidFill>
                  <a:srgbClr val="FF0000"/>
                </a:solidFill>
              </a:rPr>
              <a:t>0</a:t>
            </a:r>
            <a:endParaRPr sz="1200" b="1" baseline="-25000">
              <a:solidFill>
                <a:srgbClr val="FF0000"/>
              </a:solidFill>
            </a:endParaRPr>
          </a:p>
        </p:txBody>
      </p:sp>
      <p:sp>
        <p:nvSpPr>
          <p:cNvPr id="682" name="Google Shape;682;p46"/>
          <p:cNvSpPr/>
          <p:nvPr/>
        </p:nvSpPr>
        <p:spPr>
          <a:xfrm>
            <a:off x="8580526" y="2514061"/>
            <a:ext cx="776700" cy="235200"/>
          </a:xfrm>
          <a:prstGeom prst="rect">
            <a:avLst/>
          </a:prstGeom>
          <a:noFill/>
          <a:ln>
            <a:noFill/>
          </a:ln>
        </p:spPr>
        <p:txBody>
          <a:bodyPr spcFirstLastPara="1" wrap="square" lIns="91425" tIns="45700" rIns="91425" bIns="45700" anchor="ctr" anchorCtr="0">
            <a:noAutofit/>
          </a:bodyPr>
          <a:lstStyle/>
          <a:p>
            <a:pPr algn="ctr"/>
            <a:r>
              <a:rPr lang="en" sz="1200" b="1">
                <a:solidFill>
                  <a:srgbClr val="FF0000"/>
                </a:solidFill>
              </a:rPr>
              <a:t>t</a:t>
            </a:r>
            <a:r>
              <a:rPr lang="en" sz="1200" b="1" baseline="-25000">
                <a:solidFill>
                  <a:srgbClr val="FF0000"/>
                </a:solidFill>
              </a:rPr>
              <a:t>m</a:t>
            </a:r>
            <a:endParaRPr sz="1200" b="1" baseline="-25000">
              <a:solidFill>
                <a:srgbClr val="FF0000"/>
              </a:solidFill>
            </a:endParaRPr>
          </a:p>
        </p:txBody>
      </p:sp>
      <p:cxnSp>
        <p:nvCxnSpPr>
          <p:cNvPr id="683" name="Google Shape;683;p46"/>
          <p:cNvCxnSpPr/>
          <p:nvPr/>
        </p:nvCxnSpPr>
        <p:spPr>
          <a:xfrm rot="10800000">
            <a:off x="3892824" y="2631699"/>
            <a:ext cx="585300" cy="0"/>
          </a:xfrm>
          <a:prstGeom prst="straightConnector1">
            <a:avLst/>
          </a:prstGeom>
          <a:noFill/>
          <a:ln w="28575" cap="flat" cmpd="sng">
            <a:solidFill>
              <a:srgbClr val="FF0000"/>
            </a:solidFill>
            <a:prstDash val="solid"/>
            <a:round/>
            <a:headEnd type="stealth" w="med" len="med"/>
            <a:tailEnd type="stealth" w="med" len="med"/>
          </a:ln>
        </p:spPr>
      </p:cxnSp>
      <p:sp>
        <p:nvSpPr>
          <p:cNvPr id="684" name="Google Shape;684;p46"/>
          <p:cNvSpPr/>
          <p:nvPr/>
        </p:nvSpPr>
        <p:spPr>
          <a:xfrm>
            <a:off x="3824748" y="2592879"/>
            <a:ext cx="816000" cy="423600"/>
          </a:xfrm>
          <a:prstGeom prst="rect">
            <a:avLst/>
          </a:prstGeom>
          <a:noFill/>
          <a:ln>
            <a:noFill/>
          </a:ln>
        </p:spPr>
        <p:txBody>
          <a:bodyPr spcFirstLastPara="1" wrap="square" lIns="91425" tIns="45700" rIns="91425" bIns="45700" anchor="ctr" anchorCtr="0">
            <a:noAutofit/>
          </a:bodyPr>
          <a:lstStyle/>
          <a:p>
            <a:pPr algn="ctr"/>
            <a:r>
              <a:rPr lang="en" sz="1200" b="1">
                <a:solidFill>
                  <a:srgbClr val="FF0000"/>
                </a:solidFill>
              </a:rPr>
              <a:t>t</a:t>
            </a:r>
            <a:r>
              <a:rPr lang="en" sz="1200" b="1" baseline="-25000">
                <a:solidFill>
                  <a:srgbClr val="FF0000"/>
                </a:solidFill>
              </a:rPr>
              <a:t>γ </a:t>
            </a:r>
            <a:r>
              <a:rPr lang="en" sz="1200" b="1">
                <a:solidFill>
                  <a:srgbClr val="FF0000"/>
                </a:solidFill>
              </a:rPr>
              <a:t>– L/c</a:t>
            </a:r>
            <a:endParaRPr sz="1200" b="1">
              <a:solidFill>
                <a:srgbClr val="FF0000"/>
              </a:solidFill>
            </a:endParaRPr>
          </a:p>
        </p:txBody>
      </p:sp>
      <p:sp>
        <p:nvSpPr>
          <p:cNvPr id="685" name="Google Shape;685;p46"/>
          <p:cNvSpPr/>
          <p:nvPr/>
        </p:nvSpPr>
        <p:spPr>
          <a:xfrm>
            <a:off x="9718275" y="4684762"/>
            <a:ext cx="626100" cy="338700"/>
          </a:xfrm>
          <a:prstGeom prst="rect">
            <a:avLst/>
          </a:prstGeom>
          <a:noFill/>
          <a:ln>
            <a:noFill/>
          </a:ln>
        </p:spPr>
        <p:txBody>
          <a:bodyPr spcFirstLastPara="1" wrap="square" lIns="91425" tIns="45700" rIns="91425" bIns="45700" anchor="t" anchorCtr="0">
            <a:noAutofit/>
          </a:bodyPr>
          <a:lstStyle/>
          <a:p>
            <a:pPr algn="ctr"/>
            <a:r>
              <a:rPr lang="en" sz="1600" b="1">
                <a:latin typeface="Calibri"/>
                <a:ea typeface="Calibri"/>
                <a:cs typeface="Calibri"/>
                <a:sym typeface="Calibri"/>
              </a:rPr>
              <a:t>EAR1</a:t>
            </a:r>
            <a:endParaRPr sz="1600" b="1">
              <a:latin typeface="Calibri"/>
              <a:ea typeface="Calibri"/>
              <a:cs typeface="Calibri"/>
              <a:sym typeface="Calibri"/>
            </a:endParaRPr>
          </a:p>
        </p:txBody>
      </p:sp>
      <p:grpSp>
        <p:nvGrpSpPr>
          <p:cNvPr id="686" name="Google Shape;686;p46"/>
          <p:cNvGrpSpPr/>
          <p:nvPr/>
        </p:nvGrpSpPr>
        <p:grpSpPr>
          <a:xfrm>
            <a:off x="1343472" y="2855109"/>
            <a:ext cx="2915380" cy="3103296"/>
            <a:chOff x="-180528" y="2683659"/>
            <a:chExt cx="2915380" cy="3103296"/>
          </a:xfrm>
        </p:grpSpPr>
        <p:pic>
          <p:nvPicPr>
            <p:cNvPr id="687" name="Google Shape;687;p46" descr="\\cern.ch\dfs\Services\MechanicalCAD\Catia\CERN\TOF\TOFLCT__\Images\TOFLCT__0007 2.jpg"/>
            <p:cNvPicPr preferRelativeResize="0"/>
            <p:nvPr/>
          </p:nvPicPr>
          <p:blipFill rotWithShape="1">
            <a:blip r:embed="rId10">
              <a:alphaModFix/>
            </a:blip>
            <a:srcRect l="20168" t="17156" r="19357" b="9178"/>
            <a:stretch/>
          </p:blipFill>
          <p:spPr>
            <a:xfrm rot="4966040">
              <a:off x="850682" y="3165472"/>
              <a:ext cx="1740910" cy="1578556"/>
            </a:xfrm>
            <a:prstGeom prst="rect">
              <a:avLst/>
            </a:prstGeom>
            <a:noFill/>
            <a:ln>
              <a:noFill/>
            </a:ln>
          </p:spPr>
        </p:pic>
        <p:sp>
          <p:nvSpPr>
            <p:cNvPr id="688" name="Google Shape;688;p46"/>
            <p:cNvSpPr txBox="1"/>
            <p:nvPr/>
          </p:nvSpPr>
          <p:spPr>
            <a:xfrm>
              <a:off x="1541844" y="3501008"/>
              <a:ext cx="510000" cy="369300"/>
            </a:xfrm>
            <a:prstGeom prst="rect">
              <a:avLst/>
            </a:prstGeom>
            <a:noFill/>
            <a:ln>
              <a:noFill/>
            </a:ln>
          </p:spPr>
          <p:txBody>
            <a:bodyPr spcFirstLastPara="1" wrap="square" lIns="91425" tIns="45700" rIns="91425" bIns="45700" anchor="t" anchorCtr="0">
              <a:spAutoFit/>
            </a:bodyPr>
            <a:lstStyle/>
            <a:p>
              <a:r>
                <a:rPr lang="en" sz="1800" b="1">
                  <a:solidFill>
                    <a:srgbClr val="FFFFFF"/>
                  </a:solidFill>
                  <a:latin typeface="Calibri"/>
                  <a:ea typeface="Calibri"/>
                  <a:cs typeface="Calibri"/>
                  <a:sym typeface="Calibri"/>
                </a:rPr>
                <a:t>Pb</a:t>
              </a:r>
              <a:endParaRPr sz="1800" b="1">
                <a:solidFill>
                  <a:srgbClr val="FFFFFF"/>
                </a:solidFill>
                <a:latin typeface="Calibri"/>
                <a:ea typeface="Calibri"/>
                <a:cs typeface="Calibri"/>
                <a:sym typeface="Calibri"/>
              </a:endParaRPr>
            </a:p>
          </p:txBody>
        </p:sp>
        <p:cxnSp>
          <p:nvCxnSpPr>
            <p:cNvPr id="689" name="Google Shape;689;p46"/>
            <p:cNvCxnSpPr/>
            <p:nvPr/>
          </p:nvCxnSpPr>
          <p:spPr>
            <a:xfrm>
              <a:off x="175470" y="4013775"/>
              <a:ext cx="1239000" cy="900"/>
            </a:xfrm>
            <a:prstGeom prst="straightConnector1">
              <a:avLst/>
            </a:prstGeom>
            <a:noFill/>
            <a:ln w="38100" cap="flat" cmpd="sng">
              <a:solidFill>
                <a:srgbClr val="000000"/>
              </a:solidFill>
              <a:prstDash val="solid"/>
              <a:round/>
              <a:headEnd type="none" w="sm" len="sm"/>
              <a:tailEnd type="stealth" w="med" len="med"/>
            </a:ln>
          </p:spPr>
        </p:cxnSp>
        <p:sp>
          <p:nvSpPr>
            <p:cNvPr id="690" name="Google Shape;690;p46"/>
            <p:cNvSpPr txBox="1"/>
            <p:nvPr/>
          </p:nvSpPr>
          <p:spPr>
            <a:xfrm>
              <a:off x="-180528" y="3501008"/>
              <a:ext cx="1633800" cy="523200"/>
            </a:xfrm>
            <a:prstGeom prst="rect">
              <a:avLst/>
            </a:prstGeom>
            <a:noFill/>
            <a:ln>
              <a:noFill/>
            </a:ln>
          </p:spPr>
          <p:txBody>
            <a:bodyPr spcFirstLastPara="1" wrap="square" lIns="91425" tIns="45700" rIns="91425" bIns="45700" anchor="t" anchorCtr="0">
              <a:spAutoFit/>
            </a:bodyPr>
            <a:lstStyle/>
            <a:p>
              <a:pPr algn="ctr"/>
              <a:r>
                <a:rPr lang="en" b="1">
                  <a:latin typeface="Calibri"/>
                  <a:ea typeface="Calibri"/>
                  <a:cs typeface="Calibri"/>
                  <a:sym typeface="Calibri"/>
                </a:rPr>
                <a:t>PS Protons</a:t>
              </a:r>
              <a:endParaRPr/>
            </a:p>
            <a:p>
              <a:pPr algn="ctr"/>
              <a:r>
                <a:rPr lang="en" b="1">
                  <a:latin typeface="Calibri"/>
                  <a:ea typeface="Calibri"/>
                  <a:cs typeface="Calibri"/>
                  <a:sym typeface="Calibri"/>
                </a:rPr>
                <a:t>(20 GeV/c)</a:t>
              </a:r>
              <a:endParaRPr b="1">
                <a:latin typeface="Calibri"/>
                <a:ea typeface="Calibri"/>
                <a:cs typeface="Calibri"/>
                <a:sym typeface="Calibri"/>
              </a:endParaRPr>
            </a:p>
          </p:txBody>
        </p:sp>
        <p:cxnSp>
          <p:nvCxnSpPr>
            <p:cNvPr id="691" name="Google Shape;691;p46"/>
            <p:cNvCxnSpPr/>
            <p:nvPr/>
          </p:nvCxnSpPr>
          <p:spPr>
            <a:xfrm rot="10800000">
              <a:off x="2138619" y="4024101"/>
              <a:ext cx="0" cy="1019700"/>
            </a:xfrm>
            <a:prstGeom prst="straightConnector1">
              <a:avLst/>
            </a:prstGeom>
            <a:noFill/>
            <a:ln w="34925" cap="flat" cmpd="sng">
              <a:solidFill>
                <a:srgbClr val="78310A"/>
              </a:solidFill>
              <a:prstDash val="solid"/>
              <a:round/>
              <a:headEnd type="none" w="sm" len="sm"/>
              <a:tailEnd type="stealth" w="med" len="med"/>
            </a:ln>
          </p:spPr>
        </p:cxnSp>
        <p:cxnSp>
          <p:nvCxnSpPr>
            <p:cNvPr id="692" name="Google Shape;692;p46"/>
            <p:cNvCxnSpPr/>
            <p:nvPr/>
          </p:nvCxnSpPr>
          <p:spPr>
            <a:xfrm rot="10800000" flipH="1">
              <a:off x="1541844" y="4024360"/>
              <a:ext cx="510000" cy="844800"/>
            </a:xfrm>
            <a:prstGeom prst="straightConnector1">
              <a:avLst/>
            </a:prstGeom>
            <a:noFill/>
            <a:ln w="34925" cap="flat" cmpd="sng">
              <a:solidFill>
                <a:srgbClr val="1FADCC"/>
              </a:solidFill>
              <a:prstDash val="solid"/>
              <a:round/>
              <a:headEnd type="none" w="sm" len="sm"/>
              <a:tailEnd type="stealth" w="med" len="med"/>
            </a:ln>
          </p:spPr>
        </p:cxnSp>
        <p:sp>
          <p:nvSpPr>
            <p:cNvPr id="693" name="Google Shape;693;p46"/>
            <p:cNvSpPr txBox="1"/>
            <p:nvPr/>
          </p:nvSpPr>
          <p:spPr>
            <a:xfrm>
              <a:off x="1162519" y="5263755"/>
              <a:ext cx="1374900" cy="523200"/>
            </a:xfrm>
            <a:prstGeom prst="rect">
              <a:avLst/>
            </a:prstGeom>
            <a:noFill/>
            <a:ln>
              <a:noFill/>
            </a:ln>
          </p:spPr>
          <p:txBody>
            <a:bodyPr spcFirstLastPara="1" wrap="square" lIns="91425" tIns="45700" rIns="91425" bIns="45700" anchor="t" anchorCtr="0">
              <a:spAutoFit/>
            </a:bodyPr>
            <a:lstStyle/>
            <a:p>
              <a:pPr algn="ctr"/>
              <a:r>
                <a:rPr lang="en" b="1">
                  <a:solidFill>
                    <a:srgbClr val="FF0000"/>
                  </a:solidFill>
                  <a:latin typeface="Calibri"/>
                  <a:ea typeface="Calibri"/>
                  <a:cs typeface="Calibri"/>
                  <a:sym typeface="Calibri"/>
                </a:rPr>
                <a:t>Neutrons (meV to GeV)</a:t>
              </a:r>
              <a:endParaRPr b="1">
                <a:solidFill>
                  <a:srgbClr val="FF0000"/>
                </a:solidFill>
                <a:latin typeface="Calibri"/>
                <a:ea typeface="Calibri"/>
                <a:cs typeface="Calibri"/>
                <a:sym typeface="Calibri"/>
              </a:endParaRPr>
            </a:p>
          </p:txBody>
        </p:sp>
        <p:cxnSp>
          <p:nvCxnSpPr>
            <p:cNvPr id="694" name="Google Shape;694;p46"/>
            <p:cNvCxnSpPr/>
            <p:nvPr/>
          </p:nvCxnSpPr>
          <p:spPr>
            <a:xfrm>
              <a:off x="2339752" y="3933056"/>
              <a:ext cx="395100" cy="17700"/>
            </a:xfrm>
            <a:prstGeom prst="straightConnector1">
              <a:avLst/>
            </a:prstGeom>
            <a:noFill/>
            <a:ln w="28575" cap="flat" cmpd="sng">
              <a:solidFill>
                <a:srgbClr val="FF0000"/>
              </a:solidFill>
              <a:prstDash val="solid"/>
              <a:round/>
              <a:headEnd type="none" w="sm" len="sm"/>
              <a:tailEnd type="stealth" w="med" len="med"/>
            </a:ln>
          </p:spPr>
        </p:cxnSp>
        <p:sp>
          <p:nvSpPr>
            <p:cNvPr id="695" name="Google Shape;695;p46"/>
            <p:cNvSpPr/>
            <p:nvPr/>
          </p:nvSpPr>
          <p:spPr>
            <a:xfrm>
              <a:off x="63867" y="2683659"/>
              <a:ext cx="1915800" cy="338700"/>
            </a:xfrm>
            <a:prstGeom prst="rect">
              <a:avLst/>
            </a:prstGeom>
            <a:noFill/>
            <a:ln>
              <a:noFill/>
            </a:ln>
          </p:spPr>
          <p:txBody>
            <a:bodyPr spcFirstLastPara="1" wrap="square" lIns="91425" tIns="45700" rIns="91425" bIns="45700" anchor="t" anchorCtr="0">
              <a:noAutofit/>
            </a:bodyPr>
            <a:lstStyle/>
            <a:p>
              <a:pPr algn="ctr"/>
              <a:r>
                <a:rPr lang="en" sz="1500" b="1">
                  <a:latin typeface="Calibri"/>
                  <a:ea typeface="Calibri"/>
                  <a:cs typeface="Calibri"/>
                  <a:sym typeface="Calibri"/>
                </a:rPr>
                <a:t>SPALLATION TARGET</a:t>
              </a:r>
              <a:endParaRPr sz="1500" b="1">
                <a:latin typeface="Calibri"/>
                <a:ea typeface="Calibri"/>
                <a:cs typeface="Calibri"/>
                <a:sym typeface="Calibri"/>
              </a:endParaRPr>
            </a:p>
          </p:txBody>
        </p:sp>
        <p:cxnSp>
          <p:nvCxnSpPr>
            <p:cNvPr id="696" name="Google Shape;696;p46"/>
            <p:cNvCxnSpPr/>
            <p:nvPr/>
          </p:nvCxnSpPr>
          <p:spPr>
            <a:xfrm>
              <a:off x="2339752" y="3717032"/>
              <a:ext cx="395100" cy="17700"/>
            </a:xfrm>
            <a:prstGeom prst="straightConnector1">
              <a:avLst/>
            </a:prstGeom>
            <a:noFill/>
            <a:ln w="28575" cap="flat" cmpd="sng">
              <a:solidFill>
                <a:srgbClr val="FF0000"/>
              </a:solidFill>
              <a:prstDash val="solid"/>
              <a:round/>
              <a:headEnd type="none" w="sm" len="sm"/>
              <a:tailEnd type="stealth" w="med" len="med"/>
            </a:ln>
          </p:spPr>
        </p:cxnSp>
        <p:cxnSp>
          <p:nvCxnSpPr>
            <p:cNvPr id="697" name="Google Shape;697;p46"/>
            <p:cNvCxnSpPr/>
            <p:nvPr/>
          </p:nvCxnSpPr>
          <p:spPr>
            <a:xfrm>
              <a:off x="2339752" y="4149080"/>
              <a:ext cx="395100" cy="17700"/>
            </a:xfrm>
            <a:prstGeom prst="straightConnector1">
              <a:avLst/>
            </a:prstGeom>
            <a:noFill/>
            <a:ln w="28575" cap="flat" cmpd="sng">
              <a:solidFill>
                <a:srgbClr val="FF0000"/>
              </a:solidFill>
              <a:prstDash val="solid"/>
              <a:round/>
              <a:headEnd type="none" w="sm" len="sm"/>
              <a:tailEnd type="stealth" w="med" len="med"/>
            </a:ln>
          </p:spPr>
        </p:cxnSp>
        <p:cxnSp>
          <p:nvCxnSpPr>
            <p:cNvPr id="698" name="Google Shape;698;p46"/>
            <p:cNvCxnSpPr/>
            <p:nvPr/>
          </p:nvCxnSpPr>
          <p:spPr>
            <a:xfrm>
              <a:off x="2339752" y="3501008"/>
              <a:ext cx="395100" cy="17700"/>
            </a:xfrm>
            <a:prstGeom prst="straightConnector1">
              <a:avLst/>
            </a:prstGeom>
            <a:noFill/>
            <a:ln w="28575" cap="flat" cmpd="sng">
              <a:solidFill>
                <a:srgbClr val="FF0000"/>
              </a:solidFill>
              <a:prstDash val="solid"/>
              <a:round/>
              <a:headEnd type="none" w="sm" len="sm"/>
              <a:tailEnd type="stealth" w="med" len="med"/>
            </a:ln>
          </p:spPr>
        </p:cxnSp>
      </p:grpSp>
      <p:sp>
        <p:nvSpPr>
          <p:cNvPr id="699" name="Google Shape;699;p46"/>
          <p:cNvSpPr/>
          <p:nvPr/>
        </p:nvSpPr>
        <p:spPr>
          <a:xfrm>
            <a:off x="3348675" y="1741490"/>
            <a:ext cx="1126800" cy="395700"/>
          </a:xfrm>
          <a:prstGeom prst="rect">
            <a:avLst/>
          </a:prstGeom>
          <a:noFill/>
          <a:ln>
            <a:noFill/>
          </a:ln>
        </p:spPr>
        <p:txBody>
          <a:bodyPr spcFirstLastPara="1" wrap="square" lIns="91425" tIns="45700" rIns="91425" bIns="45700" anchor="ctr" anchorCtr="0">
            <a:noAutofit/>
          </a:bodyPr>
          <a:lstStyle/>
          <a:p>
            <a:pPr algn="ctr"/>
            <a:r>
              <a:rPr lang="en" b="1">
                <a:solidFill>
                  <a:srgbClr val="3F3F3F"/>
                </a:solidFill>
                <a:latin typeface="Calibri"/>
                <a:ea typeface="Calibri"/>
                <a:cs typeface="Calibri"/>
                <a:sym typeface="Calibri"/>
              </a:rPr>
              <a:t>Pick-up</a:t>
            </a:r>
            <a:endParaRPr b="1">
              <a:solidFill>
                <a:srgbClr val="3F3F3F"/>
              </a:solidFill>
              <a:latin typeface="Calibri"/>
              <a:ea typeface="Calibri"/>
              <a:cs typeface="Calibri"/>
              <a:sym typeface="Calibri"/>
            </a:endParaRPr>
          </a:p>
        </p:txBody>
      </p:sp>
    </p:spTree>
    <p:extLst>
      <p:ext uri="{BB962C8B-B14F-4D97-AF65-F5344CB8AC3E}">
        <p14:creationId xmlns:p14="http://schemas.microsoft.com/office/powerpoint/2010/main" val="35246915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2" cstate="print"/>
          <a:srcRect b="23931"/>
          <a:stretch/>
        </p:blipFill>
        <p:spPr bwMode="auto">
          <a:xfrm>
            <a:off x="2694387" y="5185374"/>
            <a:ext cx="6381751" cy="847725"/>
          </a:xfrm>
          <a:prstGeom prst="rect">
            <a:avLst/>
          </a:prstGeom>
          <a:noFill/>
          <a:ln w="9525">
            <a:noFill/>
            <a:miter lim="800000"/>
            <a:headEnd/>
            <a:tailEnd/>
          </a:ln>
        </p:spPr>
      </p:pic>
      <p:pic>
        <p:nvPicPr>
          <p:cNvPr id="6" name="Picture 2"/>
          <p:cNvPicPr>
            <a:picLocks noChangeAspect="1" noChangeArrowheads="1"/>
          </p:cNvPicPr>
          <p:nvPr/>
        </p:nvPicPr>
        <p:blipFill>
          <a:blip r:embed="rId3" cstate="print"/>
          <a:srcRect/>
          <a:stretch>
            <a:fillRect/>
          </a:stretch>
        </p:blipFill>
        <p:spPr bwMode="auto">
          <a:xfrm>
            <a:off x="2773260" y="765774"/>
            <a:ext cx="6474327" cy="2224077"/>
          </a:xfrm>
          <a:prstGeom prst="rect">
            <a:avLst/>
          </a:prstGeom>
          <a:noFill/>
          <a:ln w="9525">
            <a:noFill/>
            <a:miter lim="800000"/>
            <a:headEnd/>
            <a:tailEnd/>
          </a:ln>
        </p:spPr>
      </p:pic>
      <p:pic>
        <p:nvPicPr>
          <p:cNvPr id="7" name="Picture 3"/>
          <p:cNvPicPr>
            <a:picLocks noChangeAspect="1" noChangeArrowheads="1"/>
          </p:cNvPicPr>
          <p:nvPr/>
        </p:nvPicPr>
        <p:blipFill>
          <a:blip r:embed="rId4" cstate="print"/>
          <a:srcRect/>
          <a:stretch>
            <a:fillRect/>
          </a:stretch>
        </p:blipFill>
        <p:spPr bwMode="auto">
          <a:xfrm>
            <a:off x="2846785" y="2956521"/>
            <a:ext cx="6362700" cy="2261668"/>
          </a:xfrm>
          <a:prstGeom prst="rect">
            <a:avLst/>
          </a:prstGeom>
          <a:noFill/>
          <a:ln w="9525">
            <a:noFill/>
            <a:miter lim="800000"/>
            <a:headEnd/>
            <a:tailEnd/>
          </a:ln>
        </p:spPr>
      </p:pic>
      <p:sp>
        <p:nvSpPr>
          <p:cNvPr id="9" name="TextBox 8"/>
          <p:cNvSpPr txBox="1"/>
          <p:nvPr/>
        </p:nvSpPr>
        <p:spPr>
          <a:xfrm>
            <a:off x="3464363" y="912951"/>
            <a:ext cx="1295400" cy="523220"/>
          </a:xfrm>
          <a:prstGeom prst="rect">
            <a:avLst/>
          </a:prstGeom>
          <a:noFill/>
        </p:spPr>
        <p:txBody>
          <a:bodyPr wrap="square" rtlCol="0">
            <a:spAutoFit/>
          </a:bodyPr>
          <a:lstStyle/>
          <a:p>
            <a:pPr algn="ctr">
              <a:defRPr/>
            </a:pPr>
            <a:r>
              <a:rPr lang="en-US" b="1" dirty="0">
                <a:solidFill>
                  <a:srgbClr val="0066CC"/>
                </a:solidFill>
                <a:latin typeface="Calibri" panose="020F0502020204030204" pitchFamily="34" charset="0"/>
              </a:rPr>
              <a:t>Water moderated</a:t>
            </a:r>
          </a:p>
        </p:txBody>
      </p:sp>
      <p:sp>
        <p:nvSpPr>
          <p:cNvPr id="10" name="TextBox 9"/>
          <p:cNvSpPr txBox="1"/>
          <p:nvPr/>
        </p:nvSpPr>
        <p:spPr>
          <a:xfrm>
            <a:off x="5978963" y="912951"/>
            <a:ext cx="1066800" cy="523220"/>
          </a:xfrm>
          <a:prstGeom prst="rect">
            <a:avLst/>
          </a:prstGeom>
          <a:noFill/>
        </p:spPr>
        <p:txBody>
          <a:bodyPr wrap="square" rtlCol="0">
            <a:spAutoFit/>
          </a:bodyPr>
          <a:lstStyle/>
          <a:p>
            <a:pPr algn="ctr">
              <a:defRPr/>
            </a:pPr>
            <a:r>
              <a:rPr lang="en-US" b="1" dirty="0">
                <a:solidFill>
                  <a:srgbClr val="2D2D8A">
                    <a:lumMod val="75000"/>
                  </a:srgbClr>
                </a:solidFill>
                <a:latin typeface="Calibri" panose="020F0502020204030204" pitchFamily="34" charset="0"/>
              </a:rPr>
              <a:t>Stellar spectra</a:t>
            </a:r>
          </a:p>
        </p:txBody>
      </p:sp>
      <p:sp>
        <p:nvSpPr>
          <p:cNvPr id="11" name="TextBox 10"/>
          <p:cNvSpPr txBox="1"/>
          <p:nvPr/>
        </p:nvSpPr>
        <p:spPr>
          <a:xfrm>
            <a:off x="7960163" y="912951"/>
            <a:ext cx="1295400" cy="523220"/>
          </a:xfrm>
          <a:prstGeom prst="rect">
            <a:avLst/>
          </a:prstGeom>
          <a:noFill/>
        </p:spPr>
        <p:txBody>
          <a:bodyPr wrap="square" rtlCol="0">
            <a:spAutoFit/>
          </a:bodyPr>
          <a:lstStyle/>
          <a:p>
            <a:pPr algn="ctr">
              <a:defRPr/>
            </a:pPr>
            <a:r>
              <a:rPr lang="en-US" b="1" dirty="0">
                <a:solidFill>
                  <a:srgbClr val="FF0000"/>
                </a:solidFill>
                <a:latin typeface="Calibri" panose="020F0502020204030204" pitchFamily="34" charset="0"/>
              </a:rPr>
              <a:t>Fission &amp; Fusion</a:t>
            </a:r>
          </a:p>
        </p:txBody>
      </p:sp>
      <p:sp>
        <p:nvSpPr>
          <p:cNvPr id="12" name="Rectangle 11"/>
          <p:cNvSpPr/>
          <p:nvPr/>
        </p:nvSpPr>
        <p:spPr>
          <a:xfrm>
            <a:off x="4150167" y="1598749"/>
            <a:ext cx="1142999" cy="523220"/>
          </a:xfrm>
          <a:prstGeom prst="rect">
            <a:avLst/>
          </a:prstGeom>
        </p:spPr>
        <p:txBody>
          <a:bodyPr wrap="square">
            <a:spAutoFit/>
          </a:bodyPr>
          <a:lstStyle/>
          <a:p>
            <a:pPr algn="ctr">
              <a:defRPr/>
            </a:pPr>
            <a:r>
              <a:rPr lang="en-US" b="1" u="sng" dirty="0">
                <a:solidFill>
                  <a:srgbClr val="0066CC"/>
                </a:solidFill>
                <a:latin typeface="Calibri" panose="020F0502020204030204" pitchFamily="34" charset="0"/>
              </a:rPr>
              <a:t>Present</a:t>
            </a:r>
          </a:p>
          <a:p>
            <a:pPr algn="ctr">
              <a:defRPr/>
            </a:pPr>
            <a:r>
              <a:rPr lang="en-US" b="1" u="sng" dirty="0">
                <a:solidFill>
                  <a:srgbClr val="0066CC"/>
                </a:solidFill>
                <a:latin typeface="Calibri" panose="020F0502020204030204" pitchFamily="34" charset="0"/>
              </a:rPr>
              <a:t>reactors</a:t>
            </a:r>
          </a:p>
        </p:txBody>
      </p:sp>
      <p:sp>
        <p:nvSpPr>
          <p:cNvPr id="13" name="Rectangle 12"/>
          <p:cNvSpPr/>
          <p:nvPr/>
        </p:nvSpPr>
        <p:spPr>
          <a:xfrm>
            <a:off x="7577883" y="1389200"/>
            <a:ext cx="914400" cy="523220"/>
          </a:xfrm>
          <a:prstGeom prst="rect">
            <a:avLst/>
          </a:prstGeom>
        </p:spPr>
        <p:txBody>
          <a:bodyPr wrap="square">
            <a:spAutoFit/>
          </a:bodyPr>
          <a:lstStyle/>
          <a:p>
            <a:pPr algn="ctr">
              <a:defRPr/>
            </a:pPr>
            <a:r>
              <a:rPr lang="en-US" b="1" u="sng" dirty="0">
                <a:solidFill>
                  <a:srgbClr val="FF0000"/>
                </a:solidFill>
                <a:latin typeface="Calibri" panose="020F0502020204030204" pitchFamily="34" charset="0"/>
              </a:rPr>
              <a:t>Gen-IV </a:t>
            </a:r>
          </a:p>
          <a:p>
            <a:pPr algn="ctr">
              <a:defRPr/>
            </a:pPr>
            <a:r>
              <a:rPr lang="en-US" b="1" u="sng" dirty="0">
                <a:solidFill>
                  <a:srgbClr val="FF0000"/>
                </a:solidFill>
                <a:latin typeface="Calibri" panose="020F0502020204030204" pitchFamily="34" charset="0"/>
              </a:rPr>
              <a:t>ADS</a:t>
            </a:r>
          </a:p>
        </p:txBody>
      </p:sp>
      <p:sp>
        <p:nvSpPr>
          <p:cNvPr id="4" name="CuadroTexto 3"/>
          <p:cNvSpPr txBox="1"/>
          <p:nvPr/>
        </p:nvSpPr>
        <p:spPr>
          <a:xfrm>
            <a:off x="7387017" y="5218190"/>
            <a:ext cx="1980029" cy="584775"/>
          </a:xfrm>
          <a:prstGeom prst="rect">
            <a:avLst/>
          </a:prstGeom>
          <a:noFill/>
        </p:spPr>
        <p:txBody>
          <a:bodyPr wrap="none" rtlCol="0">
            <a:spAutoFit/>
          </a:bodyPr>
          <a:lstStyle/>
          <a:p>
            <a:pPr lvl="1">
              <a:defRPr/>
            </a:pPr>
            <a:r>
              <a:rPr lang="en-US" sz="1600" dirty="0"/>
              <a:t>p(</a:t>
            </a:r>
            <a:r>
              <a:rPr lang="en-US" sz="1600" baseline="30000" dirty="0"/>
              <a:t>7</a:t>
            </a:r>
            <a:r>
              <a:rPr lang="en-US" sz="1600" dirty="0"/>
              <a:t>Li,n)</a:t>
            </a:r>
            <a:r>
              <a:rPr lang="en-US" sz="1600" baseline="30000" dirty="0"/>
              <a:t>7</a:t>
            </a:r>
            <a:r>
              <a:rPr lang="en-US" sz="1600" dirty="0"/>
              <a:t>Be   </a:t>
            </a:r>
            <a:r>
              <a:rPr lang="en-US" sz="1600" dirty="0">
                <a:solidFill>
                  <a:srgbClr val="FF0000"/>
                </a:solidFill>
              </a:rPr>
              <a:t>@CNA</a:t>
            </a:r>
          </a:p>
          <a:p>
            <a:pPr lvl="1">
              <a:defRPr/>
            </a:pPr>
            <a:endParaRPr lang="es-ES" sz="1600" dirty="0">
              <a:latin typeface="Calibri" panose="020F0502020204030204" pitchFamily="34" charset="0"/>
            </a:endParaRPr>
          </a:p>
        </p:txBody>
      </p:sp>
      <p:sp>
        <p:nvSpPr>
          <p:cNvPr id="15" name="CuadroTexto 14"/>
          <p:cNvSpPr txBox="1"/>
          <p:nvPr/>
        </p:nvSpPr>
        <p:spPr>
          <a:xfrm>
            <a:off x="8798016" y="5473698"/>
            <a:ext cx="1965603" cy="338554"/>
          </a:xfrm>
          <a:prstGeom prst="rect">
            <a:avLst/>
          </a:prstGeom>
          <a:noFill/>
        </p:spPr>
        <p:txBody>
          <a:bodyPr wrap="none" rtlCol="0">
            <a:spAutoFit/>
          </a:bodyPr>
          <a:lstStyle/>
          <a:p>
            <a:pPr lvl="1">
              <a:defRPr/>
            </a:pPr>
            <a:r>
              <a:rPr lang="en-US" sz="1600" dirty="0"/>
              <a:t>D-D, D-T,… </a:t>
            </a:r>
            <a:r>
              <a:rPr lang="en-US" sz="1600" dirty="0">
                <a:solidFill>
                  <a:srgbClr val="FF0000"/>
                </a:solidFill>
              </a:rPr>
              <a:t>@CNA</a:t>
            </a:r>
            <a:endParaRPr lang="es-ES" sz="1600" dirty="0">
              <a:solidFill>
                <a:srgbClr val="FF0000"/>
              </a:solidFill>
              <a:latin typeface="Calibri" panose="020F0502020204030204" pitchFamily="34" charset="0"/>
            </a:endParaRPr>
          </a:p>
        </p:txBody>
      </p:sp>
      <p:sp>
        <p:nvSpPr>
          <p:cNvPr id="16" name="CuadroTexto 15"/>
          <p:cNvSpPr txBox="1"/>
          <p:nvPr/>
        </p:nvSpPr>
        <p:spPr>
          <a:xfrm>
            <a:off x="8608281" y="5706970"/>
            <a:ext cx="653769" cy="338554"/>
          </a:xfrm>
          <a:prstGeom prst="rect">
            <a:avLst/>
          </a:prstGeom>
          <a:noFill/>
        </p:spPr>
        <p:txBody>
          <a:bodyPr wrap="none" rtlCol="0">
            <a:spAutoFit/>
          </a:bodyPr>
          <a:lstStyle/>
          <a:p>
            <a:pPr>
              <a:defRPr/>
            </a:pPr>
            <a:r>
              <a:rPr lang="es-ES" sz="1600" dirty="0" err="1">
                <a:latin typeface="Calibri" panose="020F0502020204030204" pitchFamily="34" charset="0"/>
              </a:rPr>
              <a:t>Many</a:t>
            </a:r>
            <a:endParaRPr lang="es-ES" sz="1600" dirty="0">
              <a:latin typeface="Calibri" panose="020F0502020204030204" pitchFamily="34" charset="0"/>
            </a:endParaRPr>
          </a:p>
        </p:txBody>
      </p:sp>
      <p:sp>
        <p:nvSpPr>
          <p:cNvPr id="17" name="Rectangle 1"/>
          <p:cNvSpPr>
            <a:spLocks noChangeArrowheads="1"/>
          </p:cNvSpPr>
          <p:nvPr/>
        </p:nvSpPr>
        <p:spPr bwMode="auto">
          <a:xfrm>
            <a:off x="1524000" y="0"/>
            <a:ext cx="9144000" cy="533400"/>
          </a:xfrm>
          <a:prstGeom prst="rect">
            <a:avLst/>
          </a:prstGeom>
          <a:solidFill>
            <a:srgbClr val="333399"/>
          </a:solidFill>
          <a:ln w="25560">
            <a:noFill/>
            <a:miter lim="800000"/>
            <a:headEnd/>
            <a:tailEnd/>
          </a:ln>
        </p:spPr>
        <p:txBody>
          <a:bodyPr wrap="none" anchor="ctr"/>
          <a:lstStyle/>
          <a:p>
            <a:endParaRPr lang="es-ES"/>
          </a:p>
        </p:txBody>
      </p:sp>
      <p:sp>
        <p:nvSpPr>
          <p:cNvPr id="18" name="Text Box 2"/>
          <p:cNvSpPr txBox="1">
            <a:spLocks noChangeArrowheads="1"/>
          </p:cNvSpPr>
          <p:nvPr/>
        </p:nvSpPr>
        <p:spPr bwMode="auto">
          <a:xfrm>
            <a:off x="1573871" y="63967"/>
            <a:ext cx="8772556" cy="309958"/>
          </a:xfrm>
          <a:prstGeom prst="rect">
            <a:avLst/>
          </a:prstGeom>
          <a:noFill/>
          <a:ln w="9525">
            <a:noFill/>
            <a:round/>
            <a:headEnd/>
            <a:tailEnd/>
          </a:ln>
        </p:spPr>
        <p:txBody>
          <a:bodyPr wrap="square" lIns="90000" tIns="46800" rIns="90000" bIns="46800">
            <a:spAutoFit/>
          </a:bodyPr>
          <a:lstStyle/>
          <a:p>
            <a:pPr>
              <a:tabLst>
                <a:tab pos="0" algn="l"/>
                <a:tab pos="914377" algn="l"/>
                <a:tab pos="1828754" algn="l"/>
                <a:tab pos="2743131" algn="l"/>
                <a:tab pos="3657509" algn="l"/>
                <a:tab pos="4571886" algn="l"/>
                <a:tab pos="5486263" algn="l"/>
                <a:tab pos="6400640" algn="l"/>
                <a:tab pos="7315017" algn="l"/>
                <a:tab pos="8229394" algn="l"/>
                <a:tab pos="9143771" algn="l"/>
                <a:tab pos="10058149" algn="l"/>
              </a:tabLst>
            </a:pPr>
            <a:r>
              <a:rPr lang="es-ES" dirty="0">
                <a:solidFill>
                  <a:srgbClr val="FFFFFF"/>
                </a:solidFill>
              </a:rPr>
              <a:t>CERN </a:t>
            </a:r>
            <a:r>
              <a:rPr lang="es-ES" dirty="0" err="1">
                <a:solidFill>
                  <a:srgbClr val="FFFFFF"/>
                </a:solidFill>
              </a:rPr>
              <a:t>n_TOF</a:t>
            </a:r>
            <a:r>
              <a:rPr lang="es-ES" dirty="0">
                <a:solidFill>
                  <a:srgbClr val="FFFFFF"/>
                </a:solidFill>
              </a:rPr>
              <a:t> </a:t>
            </a:r>
            <a:r>
              <a:rPr lang="es-ES" dirty="0" err="1">
                <a:solidFill>
                  <a:srgbClr val="FFFFFF"/>
                </a:solidFill>
              </a:rPr>
              <a:t>facility</a:t>
            </a:r>
            <a:endParaRPr lang="es-ES" dirty="0">
              <a:solidFill>
                <a:srgbClr val="FFFFFF"/>
              </a:solidFill>
            </a:endParaRPr>
          </a:p>
        </p:txBody>
      </p:sp>
      <p:grpSp>
        <p:nvGrpSpPr>
          <p:cNvPr id="2" name="Group 1"/>
          <p:cNvGrpSpPr/>
          <p:nvPr/>
        </p:nvGrpSpPr>
        <p:grpSpPr>
          <a:xfrm>
            <a:off x="1728982" y="5837147"/>
            <a:ext cx="7948418" cy="727246"/>
            <a:chOff x="204982" y="5837147"/>
            <a:chExt cx="7823402" cy="615287"/>
          </a:xfrm>
        </p:grpSpPr>
        <p:pic>
          <p:nvPicPr>
            <p:cNvPr id="8" name="Picture 4"/>
            <p:cNvPicPr>
              <a:picLocks noChangeAspect="1" noChangeArrowheads="1"/>
            </p:cNvPicPr>
            <p:nvPr/>
          </p:nvPicPr>
          <p:blipFill rotWithShape="1">
            <a:blip r:embed="rId2" cstate="print"/>
            <a:srcRect t="76923"/>
            <a:stretch/>
          </p:blipFill>
          <p:spPr bwMode="auto">
            <a:xfrm>
              <a:off x="1094184" y="6052148"/>
              <a:ext cx="6934200" cy="257175"/>
            </a:xfrm>
            <a:prstGeom prst="rect">
              <a:avLst/>
            </a:prstGeom>
            <a:noFill/>
            <a:ln w="19050">
              <a:solidFill>
                <a:schemeClr val="tx2">
                  <a:lumMod val="75000"/>
                </a:schemeClr>
              </a:solidFill>
              <a:miter lim="800000"/>
              <a:headEnd/>
              <a:tailEnd/>
            </a:ln>
          </p:spPr>
        </p:pic>
        <p:pic>
          <p:nvPicPr>
            <p:cNvPr id="19" name="Picture 18" descr="ntof-logo copy.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04982" y="5837147"/>
              <a:ext cx="797486" cy="615287"/>
            </a:xfrm>
            <a:prstGeom prst="rect">
              <a:avLst/>
            </a:prstGeom>
          </p:spPr>
        </p:pic>
      </p:grpSp>
    </p:spTree>
    <p:extLst>
      <p:ext uri="{BB962C8B-B14F-4D97-AF65-F5344CB8AC3E}">
        <p14:creationId xmlns:p14="http://schemas.microsoft.com/office/powerpoint/2010/main" val="385185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par>
                          <p:cTn id="13" fill="hold">
                            <p:stCondLst>
                              <p:cond delay="500"/>
                            </p:stCondLst>
                            <p:childTnLst>
                              <p:par>
                                <p:cTn id="14" presetID="1" presetClass="entr" presetSubtype="0" fill="hold" grpId="0" nodeType="afterEffect">
                                  <p:stCondLst>
                                    <p:cond delay="0"/>
                                  </p:stCondLst>
                                  <p:childTnLst>
                                    <p:set>
                                      <p:cBhvr>
                                        <p:cTn id="15" dur="1" fill="hold">
                                          <p:stCondLst>
                                            <p:cond delay="0"/>
                                          </p:stCondLst>
                                        </p:cTn>
                                        <p:tgtEl>
                                          <p:spTgt spid="15"/>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5" grpId="0"/>
      <p:bldP spid="16"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pic>
        <p:nvPicPr>
          <p:cNvPr id="581" name="Google Shape;581;p59"/>
          <p:cNvPicPr preferRelativeResize="0"/>
          <p:nvPr/>
        </p:nvPicPr>
        <p:blipFill rotWithShape="1">
          <a:blip r:embed="rId3">
            <a:alphaModFix/>
          </a:blip>
          <a:srcRect/>
          <a:stretch/>
        </p:blipFill>
        <p:spPr>
          <a:xfrm>
            <a:off x="1866295" y="3609331"/>
            <a:ext cx="2661807" cy="2203625"/>
          </a:xfrm>
          <a:prstGeom prst="rect">
            <a:avLst/>
          </a:prstGeom>
          <a:noFill/>
          <a:ln>
            <a:noFill/>
          </a:ln>
        </p:spPr>
      </p:pic>
      <p:sp>
        <p:nvSpPr>
          <p:cNvPr id="582" name="Google Shape;582;p59"/>
          <p:cNvSpPr txBox="1"/>
          <p:nvPr/>
        </p:nvSpPr>
        <p:spPr>
          <a:xfrm>
            <a:off x="3243125" y="5628570"/>
            <a:ext cx="676500" cy="384900"/>
          </a:xfrm>
          <a:prstGeom prst="rect">
            <a:avLst/>
          </a:prstGeom>
          <a:solidFill>
            <a:schemeClr val="lt1"/>
          </a:solidFill>
          <a:ln>
            <a:noFill/>
          </a:ln>
        </p:spPr>
        <p:txBody>
          <a:bodyPr spcFirstLastPara="1" wrap="square" lIns="91425" tIns="91425" rIns="91425" bIns="91425" anchor="t" anchorCtr="0">
            <a:spAutoFit/>
          </a:bodyPr>
          <a:lstStyle/>
          <a:p>
            <a:r>
              <a:rPr lang="en" sz="1300" b="1" baseline="30000">
                <a:solidFill>
                  <a:srgbClr val="0000CC"/>
                </a:solidFill>
              </a:rPr>
              <a:t>A+1</a:t>
            </a:r>
            <a:r>
              <a:rPr lang="en" sz="1300" b="1">
                <a:solidFill>
                  <a:srgbClr val="0000CC"/>
                </a:solidFill>
              </a:rPr>
              <a:t>X</a:t>
            </a:r>
            <a:endParaRPr sz="1300" b="1">
              <a:solidFill>
                <a:srgbClr val="0000CC"/>
              </a:solidFill>
            </a:endParaRPr>
          </a:p>
        </p:txBody>
      </p:sp>
      <p:sp>
        <p:nvSpPr>
          <p:cNvPr id="583" name="Google Shape;583;p59"/>
          <p:cNvSpPr txBox="1">
            <a:spLocks noGrp="1"/>
          </p:cNvSpPr>
          <p:nvPr>
            <p:ph type="subTitle" idx="1"/>
          </p:nvPr>
        </p:nvSpPr>
        <p:spPr>
          <a:xfrm>
            <a:off x="1514317" y="10657"/>
            <a:ext cx="9144000" cy="543300"/>
          </a:xfrm>
          <a:prstGeom prst="rect">
            <a:avLst/>
          </a:prstGeom>
          <a:solidFill>
            <a:srgbClr val="0000CC"/>
          </a:solidFill>
        </p:spPr>
        <p:txBody>
          <a:bodyPr spcFirstLastPara="1" wrap="square" lIns="91425" tIns="91425" rIns="91425" bIns="91425" anchor="t" anchorCtr="0">
            <a:noAutofit/>
          </a:bodyPr>
          <a:lstStyle/>
          <a:p>
            <a:pPr marL="0" indent="0">
              <a:spcBef>
                <a:spcPts val="0"/>
              </a:spcBef>
            </a:pPr>
            <a:r>
              <a:rPr lang="en" sz="2400">
                <a:solidFill>
                  <a:srgbClr val="FFFFFF"/>
                </a:solidFill>
              </a:rPr>
              <a:t>Neutron capture (n,ɣ) cross section</a:t>
            </a:r>
            <a:r>
              <a:rPr lang="en" sz="2400">
                <a:solidFill>
                  <a:schemeClr val="lt1"/>
                </a:solidFill>
              </a:rPr>
              <a:t> </a:t>
            </a:r>
            <a:r>
              <a:rPr lang="en" sz="2400">
                <a:solidFill>
                  <a:srgbClr val="FFFFFF"/>
                </a:solidFill>
              </a:rPr>
              <a:t>measurements</a:t>
            </a:r>
            <a:endParaRPr sz="2400">
              <a:solidFill>
                <a:srgbClr val="FFFFFF"/>
              </a:solidFill>
            </a:endParaRPr>
          </a:p>
        </p:txBody>
      </p:sp>
      <p:sp>
        <p:nvSpPr>
          <p:cNvPr id="584" name="Google Shape;584;p59"/>
          <p:cNvSpPr txBox="1"/>
          <p:nvPr/>
        </p:nvSpPr>
        <p:spPr>
          <a:xfrm>
            <a:off x="1399425" y="3006696"/>
            <a:ext cx="3172500" cy="1082100"/>
          </a:xfrm>
          <a:prstGeom prst="rect">
            <a:avLst/>
          </a:prstGeom>
          <a:noFill/>
          <a:ln>
            <a:noFill/>
          </a:ln>
        </p:spPr>
        <p:txBody>
          <a:bodyPr spcFirstLastPara="1" wrap="square" lIns="91425" tIns="91425" rIns="91425" bIns="91425" anchor="t" anchorCtr="0">
            <a:noAutofit/>
          </a:bodyPr>
          <a:lstStyle/>
          <a:p>
            <a:pPr algn="ctr"/>
            <a:r>
              <a:rPr lang="en" sz="1300" b="1">
                <a:solidFill>
                  <a:srgbClr val="0000FF"/>
                </a:solidFill>
              </a:rPr>
              <a:t>Neutron capture reaction: </a:t>
            </a:r>
            <a:endParaRPr sz="1300" b="1">
              <a:solidFill>
                <a:srgbClr val="0000FF"/>
              </a:solidFill>
            </a:endParaRPr>
          </a:p>
          <a:p>
            <a:pPr algn="ctr"/>
            <a:r>
              <a:rPr lang="en" sz="1300"/>
              <a:t>Measured via detection of the emitted prompt-gamma radiation</a:t>
            </a:r>
            <a:endParaRPr sz="1300"/>
          </a:p>
        </p:txBody>
      </p:sp>
      <p:grpSp>
        <p:nvGrpSpPr>
          <p:cNvPr id="585" name="Google Shape;585;p59"/>
          <p:cNvGrpSpPr/>
          <p:nvPr/>
        </p:nvGrpSpPr>
        <p:grpSpPr>
          <a:xfrm>
            <a:off x="1577402" y="62180"/>
            <a:ext cx="8990199" cy="472189"/>
            <a:chOff x="63083" y="70546"/>
            <a:chExt cx="8990199" cy="472189"/>
          </a:xfrm>
        </p:grpSpPr>
        <p:pic>
          <p:nvPicPr>
            <p:cNvPr id="586" name="Google Shape;586;p59"/>
            <p:cNvPicPr preferRelativeResize="0"/>
            <p:nvPr/>
          </p:nvPicPr>
          <p:blipFill rotWithShape="1">
            <a:blip r:embed="rId4">
              <a:alphaModFix/>
            </a:blip>
            <a:srcRect l="5644" t="15350" r="10101" b="12851"/>
            <a:stretch/>
          </p:blipFill>
          <p:spPr>
            <a:xfrm>
              <a:off x="63083" y="70775"/>
              <a:ext cx="843210" cy="471960"/>
            </a:xfrm>
            <a:prstGeom prst="rect">
              <a:avLst/>
            </a:prstGeom>
            <a:noFill/>
            <a:ln>
              <a:noFill/>
            </a:ln>
          </p:spPr>
        </p:pic>
        <p:pic>
          <p:nvPicPr>
            <p:cNvPr id="587" name="Google Shape;587;p59"/>
            <p:cNvPicPr preferRelativeResize="0"/>
            <p:nvPr/>
          </p:nvPicPr>
          <p:blipFill rotWithShape="1">
            <a:blip r:embed="rId5">
              <a:alphaModFix/>
            </a:blip>
            <a:srcRect/>
            <a:stretch/>
          </p:blipFill>
          <p:spPr>
            <a:xfrm>
              <a:off x="8287850" y="70546"/>
              <a:ext cx="765432" cy="471950"/>
            </a:xfrm>
            <a:prstGeom prst="rect">
              <a:avLst/>
            </a:prstGeom>
            <a:noFill/>
            <a:ln>
              <a:noFill/>
            </a:ln>
          </p:spPr>
        </p:pic>
      </p:grpSp>
      <p:pic>
        <p:nvPicPr>
          <p:cNvPr id="588" name="Google Shape;588;p59"/>
          <p:cNvPicPr preferRelativeResize="0"/>
          <p:nvPr/>
        </p:nvPicPr>
        <p:blipFill rotWithShape="1">
          <a:blip r:embed="rId6">
            <a:alphaModFix/>
          </a:blip>
          <a:srcRect t="49882"/>
          <a:stretch/>
        </p:blipFill>
        <p:spPr>
          <a:xfrm>
            <a:off x="6072502" y="4226850"/>
            <a:ext cx="4562925" cy="1796000"/>
          </a:xfrm>
          <a:prstGeom prst="rect">
            <a:avLst/>
          </a:prstGeom>
          <a:noFill/>
          <a:ln>
            <a:noFill/>
          </a:ln>
        </p:spPr>
      </p:pic>
      <p:grpSp>
        <p:nvGrpSpPr>
          <p:cNvPr id="589" name="Google Shape;589;p59"/>
          <p:cNvGrpSpPr/>
          <p:nvPr/>
        </p:nvGrpSpPr>
        <p:grpSpPr>
          <a:xfrm>
            <a:off x="2302525" y="1387902"/>
            <a:ext cx="3010742" cy="1704701"/>
            <a:chOff x="778525" y="530650"/>
            <a:chExt cx="3010742" cy="1704701"/>
          </a:xfrm>
        </p:grpSpPr>
        <p:pic>
          <p:nvPicPr>
            <p:cNvPr id="590" name="Google Shape;590;p59"/>
            <p:cNvPicPr preferRelativeResize="0"/>
            <p:nvPr/>
          </p:nvPicPr>
          <p:blipFill rotWithShape="1">
            <a:blip r:embed="rId7">
              <a:alphaModFix/>
            </a:blip>
            <a:srcRect r="41469" b="38990"/>
            <a:stretch/>
          </p:blipFill>
          <p:spPr>
            <a:xfrm>
              <a:off x="778525" y="530650"/>
              <a:ext cx="2772431" cy="1704701"/>
            </a:xfrm>
            <a:prstGeom prst="rect">
              <a:avLst/>
            </a:prstGeom>
            <a:noFill/>
            <a:ln>
              <a:noFill/>
            </a:ln>
          </p:spPr>
        </p:pic>
        <p:sp>
          <p:nvSpPr>
            <p:cNvPr id="591" name="Google Shape;591;p59"/>
            <p:cNvSpPr/>
            <p:nvPr/>
          </p:nvSpPr>
          <p:spPr>
            <a:xfrm>
              <a:off x="3378267" y="656890"/>
              <a:ext cx="334800" cy="345000"/>
            </a:xfrm>
            <a:prstGeom prst="rect">
              <a:avLst/>
            </a:prstGeom>
            <a:solidFill>
              <a:schemeClr val="lt1"/>
            </a:solidFill>
            <a:ln>
              <a:noFill/>
            </a:ln>
          </p:spPr>
          <p:txBody>
            <a:bodyPr spcFirstLastPara="1" wrap="square" lIns="91425" tIns="91425" rIns="91425" bIns="91425" anchor="ctr" anchorCtr="0">
              <a:noAutofit/>
            </a:bodyPr>
            <a:lstStyle/>
            <a:p>
              <a:endParaRPr/>
            </a:p>
          </p:txBody>
        </p:sp>
        <p:sp>
          <p:nvSpPr>
            <p:cNvPr id="592" name="Google Shape;592;p59"/>
            <p:cNvSpPr/>
            <p:nvPr/>
          </p:nvSpPr>
          <p:spPr>
            <a:xfrm>
              <a:off x="3454467" y="1495090"/>
              <a:ext cx="334800" cy="345000"/>
            </a:xfrm>
            <a:prstGeom prst="rect">
              <a:avLst/>
            </a:prstGeom>
            <a:solidFill>
              <a:schemeClr val="lt1"/>
            </a:solidFill>
            <a:ln>
              <a:noFill/>
            </a:ln>
          </p:spPr>
          <p:txBody>
            <a:bodyPr spcFirstLastPara="1" wrap="square" lIns="91425" tIns="91425" rIns="91425" bIns="91425" anchor="ctr" anchorCtr="0">
              <a:noAutofit/>
            </a:bodyPr>
            <a:lstStyle/>
            <a:p>
              <a:endParaRPr/>
            </a:p>
          </p:txBody>
        </p:sp>
      </p:grpSp>
      <p:pic>
        <p:nvPicPr>
          <p:cNvPr id="593" name="Google Shape;593;p59"/>
          <p:cNvPicPr preferRelativeResize="0"/>
          <p:nvPr/>
        </p:nvPicPr>
        <p:blipFill rotWithShape="1">
          <a:blip r:embed="rId8">
            <a:alphaModFix/>
          </a:blip>
          <a:srcRect/>
          <a:stretch/>
        </p:blipFill>
        <p:spPr>
          <a:xfrm>
            <a:off x="6239001" y="1557400"/>
            <a:ext cx="4075874" cy="2617300"/>
          </a:xfrm>
          <a:prstGeom prst="rect">
            <a:avLst/>
          </a:prstGeom>
          <a:noFill/>
          <a:ln>
            <a:noFill/>
          </a:ln>
        </p:spPr>
      </p:pic>
      <p:sp>
        <p:nvSpPr>
          <p:cNvPr id="594" name="Google Shape;594;p59"/>
          <p:cNvSpPr txBox="1"/>
          <p:nvPr/>
        </p:nvSpPr>
        <p:spPr>
          <a:xfrm>
            <a:off x="6194825" y="1619250"/>
            <a:ext cx="1897800" cy="345000"/>
          </a:xfrm>
          <a:prstGeom prst="rect">
            <a:avLst/>
          </a:prstGeom>
          <a:noFill/>
          <a:ln>
            <a:noFill/>
          </a:ln>
        </p:spPr>
        <p:txBody>
          <a:bodyPr spcFirstLastPara="1" wrap="square" lIns="91425" tIns="91425" rIns="91425" bIns="91425" anchor="t" anchorCtr="0">
            <a:noAutofit/>
          </a:bodyPr>
          <a:lstStyle/>
          <a:p>
            <a:pPr algn="ctr"/>
            <a:r>
              <a:rPr lang="en" b="1" baseline="30000">
                <a:solidFill>
                  <a:srgbClr val="0000FF"/>
                </a:solidFill>
              </a:rPr>
              <a:t>171</a:t>
            </a:r>
            <a:r>
              <a:rPr lang="en" b="1">
                <a:solidFill>
                  <a:srgbClr val="0000FF"/>
                </a:solidFill>
              </a:rPr>
              <a:t>Tm (n,γ)</a:t>
            </a:r>
            <a:endParaRPr>
              <a:solidFill>
                <a:srgbClr val="0000FF"/>
              </a:solidFill>
            </a:endParaRPr>
          </a:p>
        </p:txBody>
      </p:sp>
      <p:sp>
        <p:nvSpPr>
          <p:cNvPr id="595" name="Google Shape;595;p59"/>
          <p:cNvSpPr txBox="1"/>
          <p:nvPr/>
        </p:nvSpPr>
        <p:spPr>
          <a:xfrm>
            <a:off x="2647425" y="5158170"/>
            <a:ext cx="676500" cy="384900"/>
          </a:xfrm>
          <a:prstGeom prst="rect">
            <a:avLst/>
          </a:prstGeom>
          <a:solidFill>
            <a:schemeClr val="lt1"/>
          </a:solidFill>
          <a:ln>
            <a:noFill/>
          </a:ln>
        </p:spPr>
        <p:txBody>
          <a:bodyPr spcFirstLastPara="1" wrap="square" lIns="91425" tIns="91425" rIns="91425" bIns="91425" anchor="t" anchorCtr="0">
            <a:spAutoFit/>
          </a:bodyPr>
          <a:lstStyle/>
          <a:p>
            <a:r>
              <a:rPr lang="en" sz="1300" b="1" baseline="30000">
                <a:solidFill>
                  <a:srgbClr val="0000CC"/>
                </a:solidFill>
              </a:rPr>
              <a:t>A</a:t>
            </a:r>
            <a:r>
              <a:rPr lang="en" sz="1300" b="1">
                <a:solidFill>
                  <a:srgbClr val="0000CC"/>
                </a:solidFill>
              </a:rPr>
              <a:t>X</a:t>
            </a:r>
            <a:endParaRPr sz="1300" b="1">
              <a:solidFill>
                <a:srgbClr val="0000CC"/>
              </a:solidFill>
            </a:endParaRPr>
          </a:p>
        </p:txBody>
      </p:sp>
      <p:sp>
        <p:nvSpPr>
          <p:cNvPr id="596" name="Google Shape;596;p59"/>
          <p:cNvSpPr txBox="1"/>
          <p:nvPr/>
        </p:nvSpPr>
        <p:spPr>
          <a:xfrm>
            <a:off x="2037825" y="5158170"/>
            <a:ext cx="676500" cy="384900"/>
          </a:xfrm>
          <a:prstGeom prst="rect">
            <a:avLst/>
          </a:prstGeom>
          <a:solidFill>
            <a:schemeClr val="lt1"/>
          </a:solidFill>
          <a:ln>
            <a:noFill/>
          </a:ln>
        </p:spPr>
        <p:txBody>
          <a:bodyPr spcFirstLastPara="1" wrap="square" lIns="91425" tIns="91425" rIns="91425" bIns="91425" anchor="t" anchorCtr="0">
            <a:spAutoFit/>
          </a:bodyPr>
          <a:lstStyle/>
          <a:p>
            <a:r>
              <a:rPr lang="en" sz="1300" b="1">
                <a:solidFill>
                  <a:srgbClr val="0000CC"/>
                </a:solidFill>
              </a:rPr>
              <a:t>n    +  </a:t>
            </a:r>
            <a:endParaRPr sz="1300" b="1">
              <a:solidFill>
                <a:srgbClr val="0000CC"/>
              </a:solidFill>
            </a:endParaRPr>
          </a:p>
        </p:txBody>
      </p:sp>
      <p:sp>
        <p:nvSpPr>
          <p:cNvPr id="597" name="Google Shape;597;p59"/>
          <p:cNvSpPr txBox="1"/>
          <p:nvPr/>
        </p:nvSpPr>
        <p:spPr>
          <a:xfrm>
            <a:off x="1653011" y="4088800"/>
            <a:ext cx="428700" cy="384900"/>
          </a:xfrm>
          <a:prstGeom prst="rect">
            <a:avLst/>
          </a:prstGeom>
          <a:solidFill>
            <a:schemeClr val="lt1"/>
          </a:solidFill>
          <a:ln>
            <a:noFill/>
          </a:ln>
        </p:spPr>
        <p:txBody>
          <a:bodyPr spcFirstLastPara="1" wrap="square" lIns="91425" tIns="91425" rIns="91425" bIns="91425" anchor="t" anchorCtr="0">
            <a:spAutoFit/>
          </a:bodyPr>
          <a:lstStyle/>
          <a:p>
            <a:r>
              <a:rPr lang="en" sz="1300" b="1">
                <a:solidFill>
                  <a:srgbClr val="0000CC"/>
                </a:solidFill>
              </a:rPr>
              <a:t>S</a:t>
            </a:r>
            <a:r>
              <a:rPr lang="en" sz="1300" b="1" baseline="-25000">
                <a:solidFill>
                  <a:srgbClr val="0000CC"/>
                </a:solidFill>
              </a:rPr>
              <a:t>n</a:t>
            </a:r>
            <a:endParaRPr sz="1300" b="1" baseline="-25000">
              <a:solidFill>
                <a:srgbClr val="0000CC"/>
              </a:solidFill>
            </a:endParaRPr>
          </a:p>
        </p:txBody>
      </p:sp>
      <p:sp>
        <p:nvSpPr>
          <p:cNvPr id="598" name="Google Shape;598;p59"/>
          <p:cNvSpPr txBox="1"/>
          <p:nvPr/>
        </p:nvSpPr>
        <p:spPr>
          <a:xfrm>
            <a:off x="4335275" y="3856725"/>
            <a:ext cx="1248300" cy="400200"/>
          </a:xfrm>
          <a:prstGeom prst="rect">
            <a:avLst/>
          </a:prstGeom>
          <a:noFill/>
          <a:ln>
            <a:noFill/>
          </a:ln>
        </p:spPr>
        <p:txBody>
          <a:bodyPr spcFirstLastPara="1" wrap="square" lIns="91425" tIns="91425" rIns="91425" bIns="91425" anchor="t" anchorCtr="0">
            <a:spAutoFit/>
          </a:bodyPr>
          <a:lstStyle/>
          <a:p>
            <a:r>
              <a:rPr lang="en" b="1">
                <a:solidFill>
                  <a:srgbClr val="0000CC"/>
                </a:solidFill>
              </a:rPr>
              <a:t>Resonances</a:t>
            </a:r>
            <a:endParaRPr b="1">
              <a:solidFill>
                <a:srgbClr val="0000CC"/>
              </a:solidFill>
            </a:endParaRPr>
          </a:p>
        </p:txBody>
      </p:sp>
    </p:spTree>
    <p:extLst>
      <p:ext uri="{BB962C8B-B14F-4D97-AF65-F5344CB8AC3E}">
        <p14:creationId xmlns:p14="http://schemas.microsoft.com/office/powerpoint/2010/main" val="204027642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1"/>
          <p:cNvSpPr>
            <a:spLocks noChangeArrowheads="1"/>
          </p:cNvSpPr>
          <p:nvPr/>
        </p:nvSpPr>
        <p:spPr bwMode="auto">
          <a:xfrm>
            <a:off x="1524000" y="0"/>
            <a:ext cx="9144000" cy="533400"/>
          </a:xfrm>
          <a:prstGeom prst="rect">
            <a:avLst/>
          </a:prstGeom>
          <a:solidFill>
            <a:srgbClr val="333399"/>
          </a:solidFill>
          <a:ln w="25560">
            <a:noFill/>
            <a:miter lim="800000"/>
            <a:headEnd/>
            <a:tailEnd/>
          </a:ln>
        </p:spPr>
        <p:txBody>
          <a:bodyPr wrap="none" anchor="ctr"/>
          <a:lstStyle/>
          <a:p>
            <a:endParaRPr lang="es-ES"/>
          </a:p>
        </p:txBody>
      </p:sp>
      <p:sp>
        <p:nvSpPr>
          <p:cNvPr id="22" name="Text Box 2"/>
          <p:cNvSpPr txBox="1">
            <a:spLocks noChangeArrowheads="1"/>
          </p:cNvSpPr>
          <p:nvPr/>
        </p:nvSpPr>
        <p:spPr bwMode="auto">
          <a:xfrm>
            <a:off x="1524000" y="0"/>
            <a:ext cx="8772556" cy="463846"/>
          </a:xfrm>
          <a:prstGeom prst="rect">
            <a:avLst/>
          </a:prstGeom>
          <a:noFill/>
          <a:ln w="9525">
            <a:noFill/>
            <a:round/>
            <a:headEnd/>
            <a:tailEnd/>
          </a:ln>
        </p:spPr>
        <p:txBody>
          <a:bodyPr wrap="square" lIns="90000" tIns="46800" rIns="90000" bIns="46800">
            <a:spAutoFit/>
          </a:bodyPr>
          <a:lstStyle/>
          <a:p>
            <a:pPr>
              <a:buClrTx/>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s-ES" sz="2400" dirty="0">
                <a:solidFill>
                  <a:srgbClr val="FFFFFF"/>
                </a:solidFill>
              </a:rPr>
              <a:t>(n,</a:t>
            </a:r>
            <a:r>
              <a:rPr lang="es-ES" sz="2400" dirty="0">
                <a:solidFill>
                  <a:srgbClr val="FFFFFF"/>
                </a:solidFill>
                <a:latin typeface="Symbol" pitchFamily="18" charset="2"/>
              </a:rPr>
              <a:t>g</a:t>
            </a:r>
            <a:r>
              <a:rPr lang="es-ES" sz="2400" dirty="0">
                <a:solidFill>
                  <a:srgbClr val="FFFFFF"/>
                </a:solidFill>
              </a:rPr>
              <a:t>) Cross </a:t>
            </a:r>
            <a:r>
              <a:rPr lang="es-ES" sz="2400" dirty="0" err="1">
                <a:solidFill>
                  <a:srgbClr val="FFFFFF"/>
                </a:solidFill>
              </a:rPr>
              <a:t>sections</a:t>
            </a:r>
            <a:r>
              <a:rPr lang="es-ES" sz="2400" dirty="0">
                <a:solidFill>
                  <a:srgbClr val="FFFFFF"/>
                </a:solidFill>
              </a:rPr>
              <a:t> </a:t>
            </a:r>
            <a:r>
              <a:rPr lang="es-ES" sz="2400" dirty="0" err="1">
                <a:solidFill>
                  <a:srgbClr val="FFFFFF"/>
                </a:solidFill>
              </a:rPr>
              <a:t>via</a:t>
            </a:r>
            <a:r>
              <a:rPr lang="es-ES" sz="2400" dirty="0">
                <a:solidFill>
                  <a:srgbClr val="FFFFFF"/>
                </a:solidFill>
              </a:rPr>
              <a:t> </a:t>
            </a:r>
            <a:r>
              <a:rPr lang="es-ES" sz="2400" dirty="0" err="1">
                <a:solidFill>
                  <a:srgbClr val="FFFFFF"/>
                </a:solidFill>
              </a:rPr>
              <a:t>prompt</a:t>
            </a:r>
            <a:r>
              <a:rPr lang="es-ES" sz="2400" dirty="0">
                <a:solidFill>
                  <a:srgbClr val="FFFFFF"/>
                </a:solidFill>
              </a:rPr>
              <a:t> </a:t>
            </a:r>
            <a:r>
              <a:rPr lang="es-ES" sz="2400" dirty="0">
                <a:solidFill>
                  <a:srgbClr val="FFFFFF"/>
                </a:solidFill>
                <a:latin typeface="Symbol" pitchFamily="18" charset="2"/>
              </a:rPr>
              <a:t>g</a:t>
            </a:r>
            <a:r>
              <a:rPr lang="es-ES" sz="2400" dirty="0">
                <a:solidFill>
                  <a:srgbClr val="FFFFFF"/>
                </a:solidFill>
              </a:rPr>
              <a:t>-</a:t>
            </a:r>
            <a:r>
              <a:rPr lang="es-ES" sz="2400" dirty="0" err="1">
                <a:solidFill>
                  <a:srgbClr val="FFFFFF"/>
                </a:solidFill>
              </a:rPr>
              <a:t>ray</a:t>
            </a:r>
            <a:r>
              <a:rPr lang="es-ES" sz="2400" dirty="0">
                <a:solidFill>
                  <a:srgbClr val="FFFFFF"/>
                </a:solidFill>
              </a:rPr>
              <a:t>(s) </a:t>
            </a:r>
            <a:r>
              <a:rPr lang="es-ES" sz="2400" dirty="0" err="1">
                <a:solidFill>
                  <a:srgbClr val="FFFFFF"/>
                </a:solidFill>
              </a:rPr>
              <a:t>detection</a:t>
            </a:r>
            <a:endParaRPr lang="es-ES" sz="2400" dirty="0">
              <a:solidFill>
                <a:srgbClr val="FFFFFF"/>
              </a:solidFill>
            </a:endParaRPr>
          </a:p>
        </p:txBody>
      </p:sp>
      <p:sp>
        <p:nvSpPr>
          <p:cNvPr id="40" name="Text Box 7"/>
          <p:cNvSpPr txBox="1">
            <a:spLocks noChangeArrowheads="1"/>
          </p:cNvSpPr>
          <p:nvPr/>
        </p:nvSpPr>
        <p:spPr bwMode="auto">
          <a:xfrm>
            <a:off x="1524000" y="6548438"/>
            <a:ext cx="8428038" cy="309563"/>
          </a:xfrm>
          <a:prstGeom prst="rect">
            <a:avLst/>
          </a:prstGeom>
          <a:noFill/>
          <a:ln w="9525">
            <a:noFill/>
            <a:round/>
            <a:headEnd/>
            <a:tailEnd/>
          </a:ln>
        </p:spPr>
        <p:txBody>
          <a:bodyPr wrap="square" lIns="90000" tIns="46800" rIns="90000" bIns="46800">
            <a:spAutoFit/>
          </a:bodyPr>
          <a:lstStyle/>
          <a:p>
            <a:pPr>
              <a:buClrTx/>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s-ES" b="1" dirty="0">
                <a:solidFill>
                  <a:srgbClr val="FFFFFF"/>
                </a:solidFill>
              </a:rPr>
              <a:t>César Domingo-Pardo</a:t>
            </a:r>
          </a:p>
        </p:txBody>
      </p:sp>
      <p:grpSp>
        <p:nvGrpSpPr>
          <p:cNvPr id="2" name="Group 108"/>
          <p:cNvGrpSpPr>
            <a:grpSpLocks/>
          </p:cNvGrpSpPr>
          <p:nvPr/>
        </p:nvGrpSpPr>
        <p:grpSpPr bwMode="auto">
          <a:xfrm>
            <a:off x="6826685" y="1360119"/>
            <a:ext cx="2279650" cy="777875"/>
            <a:chOff x="480" y="1142"/>
            <a:chExt cx="1436" cy="538"/>
          </a:xfrm>
        </p:grpSpPr>
        <p:pic>
          <p:nvPicPr>
            <p:cNvPr id="107" name="Picture 109"/>
            <p:cNvPicPr>
              <a:picLocks noChangeAspect="1" noChangeArrowheads="1"/>
            </p:cNvPicPr>
            <p:nvPr/>
          </p:nvPicPr>
          <p:blipFill>
            <a:blip r:embed="rId2"/>
            <a:srcRect/>
            <a:stretch>
              <a:fillRect/>
            </a:stretch>
          </p:blipFill>
          <p:spPr bwMode="auto">
            <a:xfrm>
              <a:off x="1344" y="1142"/>
              <a:ext cx="572" cy="538"/>
            </a:xfrm>
            <a:prstGeom prst="rect">
              <a:avLst/>
            </a:prstGeom>
            <a:noFill/>
            <a:ln w="9525">
              <a:noFill/>
              <a:miter lim="800000"/>
              <a:headEnd/>
              <a:tailEnd/>
            </a:ln>
            <a:effectLst/>
          </p:spPr>
        </p:pic>
        <p:pic>
          <p:nvPicPr>
            <p:cNvPr id="108" name="Picture 110"/>
            <p:cNvPicPr>
              <a:picLocks noChangeAspect="1" noChangeArrowheads="1"/>
            </p:cNvPicPr>
            <p:nvPr/>
          </p:nvPicPr>
          <p:blipFill>
            <a:blip r:embed="rId3"/>
            <a:srcRect/>
            <a:stretch>
              <a:fillRect/>
            </a:stretch>
          </p:blipFill>
          <p:spPr bwMode="auto">
            <a:xfrm>
              <a:off x="720" y="1199"/>
              <a:ext cx="517" cy="424"/>
            </a:xfrm>
            <a:prstGeom prst="rect">
              <a:avLst/>
            </a:prstGeom>
            <a:noFill/>
            <a:ln w="9525">
              <a:noFill/>
              <a:miter lim="800000"/>
              <a:headEnd/>
              <a:tailEnd/>
            </a:ln>
            <a:effectLst/>
          </p:spPr>
        </p:pic>
        <p:pic>
          <p:nvPicPr>
            <p:cNvPr id="109" name="Picture 111"/>
            <p:cNvPicPr>
              <a:picLocks noChangeAspect="1" noChangeArrowheads="1"/>
            </p:cNvPicPr>
            <p:nvPr/>
          </p:nvPicPr>
          <p:blipFill>
            <a:blip r:embed="rId4"/>
            <a:srcRect/>
            <a:stretch>
              <a:fillRect/>
            </a:stretch>
          </p:blipFill>
          <p:spPr bwMode="auto">
            <a:xfrm>
              <a:off x="480" y="1322"/>
              <a:ext cx="164" cy="178"/>
            </a:xfrm>
            <a:prstGeom prst="rect">
              <a:avLst/>
            </a:prstGeom>
            <a:noFill/>
            <a:ln w="9525">
              <a:noFill/>
              <a:miter lim="800000"/>
              <a:headEnd/>
              <a:tailEnd/>
            </a:ln>
            <a:effectLst/>
          </p:spPr>
        </p:pic>
        <p:sp>
          <p:nvSpPr>
            <p:cNvPr id="110" name="Line 112"/>
            <p:cNvSpPr>
              <a:spLocks noChangeAspect="1" noChangeShapeType="1"/>
            </p:cNvSpPr>
            <p:nvPr/>
          </p:nvSpPr>
          <p:spPr bwMode="auto">
            <a:xfrm>
              <a:off x="1200" y="1411"/>
              <a:ext cx="145" cy="0"/>
            </a:xfrm>
            <a:prstGeom prst="line">
              <a:avLst/>
            </a:prstGeom>
            <a:noFill/>
            <a:ln w="9525">
              <a:solidFill>
                <a:schemeClr val="tx1"/>
              </a:solidFill>
              <a:round/>
              <a:headEnd/>
              <a:tailEnd type="triangle" w="med" len="med"/>
            </a:ln>
            <a:effectLst/>
          </p:spPr>
          <p:txBody>
            <a:bodyPr wrap="none" anchor="ctr"/>
            <a:lstStyle/>
            <a:p>
              <a:endParaRPr lang="es-ES"/>
            </a:p>
          </p:txBody>
        </p:sp>
        <p:sp>
          <p:nvSpPr>
            <p:cNvPr id="111" name="Text Box 113"/>
            <p:cNvSpPr txBox="1">
              <a:spLocks noChangeArrowheads="1"/>
            </p:cNvSpPr>
            <p:nvPr/>
          </p:nvSpPr>
          <p:spPr bwMode="auto">
            <a:xfrm>
              <a:off x="624" y="1315"/>
              <a:ext cx="181" cy="211"/>
            </a:xfrm>
            <a:prstGeom prst="rect">
              <a:avLst/>
            </a:prstGeom>
            <a:noFill/>
            <a:ln w="12700" cap="sq">
              <a:noFill/>
              <a:miter lim="800000"/>
              <a:headEnd type="none" w="sm" len="sm"/>
              <a:tailEnd type="none" w="sm" len="sm"/>
            </a:ln>
            <a:effectLst/>
          </p:spPr>
          <p:txBody>
            <a:bodyPr wrap="none">
              <a:spAutoFit/>
            </a:bodyPr>
            <a:lstStyle/>
            <a:p>
              <a:pPr eaLnBrk="0" hangingPunct="0"/>
              <a:r>
                <a:rPr lang="en-US">
                  <a:latin typeface="Helvetica" pitchFamily="34" charset="0"/>
                </a:rPr>
                <a:t>+</a:t>
              </a:r>
              <a:endParaRPr lang="en-US" sz="2400">
                <a:latin typeface="Times" pitchFamily="18" charset="0"/>
              </a:endParaRPr>
            </a:p>
          </p:txBody>
        </p:sp>
      </p:grpSp>
      <p:pic>
        <p:nvPicPr>
          <p:cNvPr id="112" name="Picture 114" descr="latex-image-0"/>
          <p:cNvPicPr>
            <a:picLocks noChangeAspect="1" noChangeArrowheads="1"/>
          </p:cNvPicPr>
          <p:nvPr/>
        </p:nvPicPr>
        <p:blipFill>
          <a:blip r:embed="rId5"/>
          <a:srcRect/>
          <a:stretch>
            <a:fillRect/>
          </a:stretch>
        </p:blipFill>
        <p:spPr bwMode="auto">
          <a:xfrm>
            <a:off x="9288050" y="1576192"/>
            <a:ext cx="935038" cy="222250"/>
          </a:xfrm>
          <a:prstGeom prst="rect">
            <a:avLst/>
          </a:prstGeom>
          <a:noFill/>
        </p:spPr>
      </p:pic>
      <p:sp>
        <p:nvSpPr>
          <p:cNvPr id="113" name="TextBox 112"/>
          <p:cNvSpPr txBox="1"/>
          <p:nvPr/>
        </p:nvSpPr>
        <p:spPr bwMode="auto">
          <a:xfrm>
            <a:off x="6772406" y="1164921"/>
            <a:ext cx="288098" cy="307777"/>
          </a:xfrm>
          <a:prstGeom prst="rect">
            <a:avLst/>
          </a:prstGeom>
          <a:noFill/>
          <a:ln w="9525">
            <a:noFill/>
            <a:miter lim="800000"/>
            <a:headEnd/>
            <a:tailEnd/>
          </a:ln>
          <a:effectLst/>
        </p:spPr>
        <p:txBody>
          <a:bodyPr wrap="square" rtlCol="0">
            <a:spAutoFit/>
          </a:bodyPr>
          <a:lstStyle/>
          <a:p>
            <a:pPr>
              <a:spcBef>
                <a:spcPct val="50000"/>
              </a:spcBef>
            </a:pPr>
            <a:r>
              <a:rPr lang="es-ES" dirty="0">
                <a:solidFill>
                  <a:schemeClr val="accent2">
                    <a:lumMod val="75000"/>
                  </a:schemeClr>
                </a:solidFill>
              </a:rPr>
              <a:t>n</a:t>
            </a:r>
          </a:p>
        </p:txBody>
      </p:sp>
      <p:sp>
        <p:nvSpPr>
          <p:cNvPr id="114" name="TextBox 113"/>
          <p:cNvSpPr txBox="1"/>
          <p:nvPr/>
        </p:nvSpPr>
        <p:spPr bwMode="auto">
          <a:xfrm>
            <a:off x="7298499" y="1127344"/>
            <a:ext cx="977031" cy="307777"/>
          </a:xfrm>
          <a:prstGeom prst="rect">
            <a:avLst/>
          </a:prstGeom>
          <a:noFill/>
          <a:ln w="9525">
            <a:noFill/>
            <a:miter lim="800000"/>
            <a:headEnd/>
            <a:tailEnd/>
          </a:ln>
          <a:effectLst/>
        </p:spPr>
        <p:txBody>
          <a:bodyPr wrap="square" rtlCol="0">
            <a:spAutoFit/>
          </a:bodyPr>
          <a:lstStyle/>
          <a:p>
            <a:pPr>
              <a:spcBef>
                <a:spcPct val="50000"/>
              </a:spcBef>
            </a:pPr>
            <a:r>
              <a:rPr lang="es-ES" dirty="0">
                <a:solidFill>
                  <a:schemeClr val="accent2">
                    <a:lumMod val="75000"/>
                  </a:schemeClr>
                </a:solidFill>
              </a:rPr>
              <a:t>(Z,A)</a:t>
            </a:r>
          </a:p>
        </p:txBody>
      </p:sp>
      <p:sp>
        <p:nvSpPr>
          <p:cNvPr id="115" name="TextBox 114"/>
          <p:cNvSpPr txBox="1"/>
          <p:nvPr/>
        </p:nvSpPr>
        <p:spPr bwMode="auto">
          <a:xfrm>
            <a:off x="8252565" y="1104379"/>
            <a:ext cx="977031" cy="307777"/>
          </a:xfrm>
          <a:prstGeom prst="rect">
            <a:avLst/>
          </a:prstGeom>
          <a:noFill/>
          <a:ln w="9525">
            <a:noFill/>
            <a:miter lim="800000"/>
            <a:headEnd/>
            <a:tailEnd/>
          </a:ln>
          <a:effectLst/>
        </p:spPr>
        <p:txBody>
          <a:bodyPr wrap="square" rtlCol="0">
            <a:spAutoFit/>
          </a:bodyPr>
          <a:lstStyle/>
          <a:p>
            <a:pPr>
              <a:spcBef>
                <a:spcPct val="50000"/>
              </a:spcBef>
            </a:pPr>
            <a:r>
              <a:rPr lang="es-ES" dirty="0">
                <a:solidFill>
                  <a:schemeClr val="accent2">
                    <a:lumMod val="75000"/>
                  </a:schemeClr>
                </a:solidFill>
              </a:rPr>
              <a:t>(Z,A+1)</a:t>
            </a:r>
          </a:p>
        </p:txBody>
      </p:sp>
      <p:pic>
        <p:nvPicPr>
          <p:cNvPr id="116" name="Picture 3" descr="neutron_capture_scheme_2"/>
          <p:cNvPicPr>
            <a:picLocks noChangeAspect="1" noChangeArrowheads="1"/>
          </p:cNvPicPr>
          <p:nvPr/>
        </p:nvPicPr>
        <p:blipFill>
          <a:blip r:embed="rId6" cstate="print"/>
          <a:srcRect/>
          <a:stretch>
            <a:fillRect/>
          </a:stretch>
        </p:blipFill>
        <p:spPr bwMode="auto">
          <a:xfrm>
            <a:off x="6258838" y="2207727"/>
            <a:ext cx="4246323" cy="3624352"/>
          </a:xfrm>
          <a:prstGeom prst="rect">
            <a:avLst/>
          </a:prstGeom>
          <a:noFill/>
          <a:ln w="9525">
            <a:noFill/>
            <a:miter lim="800000"/>
            <a:headEnd/>
            <a:tailEnd/>
          </a:ln>
        </p:spPr>
      </p:pic>
      <p:pic>
        <p:nvPicPr>
          <p:cNvPr id="883714" name="Picture 2"/>
          <p:cNvPicPr>
            <a:picLocks noChangeAspect="1" noChangeArrowheads="1"/>
          </p:cNvPicPr>
          <p:nvPr/>
        </p:nvPicPr>
        <p:blipFill>
          <a:blip r:embed="rId7"/>
          <a:srcRect/>
          <a:stretch>
            <a:fillRect/>
          </a:stretch>
        </p:blipFill>
        <p:spPr bwMode="auto">
          <a:xfrm>
            <a:off x="1828801" y="990600"/>
            <a:ext cx="3684278" cy="2590800"/>
          </a:xfrm>
          <a:prstGeom prst="rect">
            <a:avLst/>
          </a:prstGeom>
          <a:noFill/>
          <a:ln w="9525">
            <a:noFill/>
            <a:miter lim="800000"/>
            <a:headEnd/>
            <a:tailEnd/>
          </a:ln>
          <a:effectLst/>
        </p:spPr>
      </p:pic>
      <p:sp>
        <p:nvSpPr>
          <p:cNvPr id="34" name="TextBox 33"/>
          <p:cNvSpPr txBox="1"/>
          <p:nvPr/>
        </p:nvSpPr>
        <p:spPr bwMode="auto">
          <a:xfrm>
            <a:off x="1676400" y="609600"/>
            <a:ext cx="4114800"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BaF</a:t>
            </a:r>
            <a:r>
              <a:rPr lang="es-ES" sz="1600" baseline="-25000" dirty="0">
                <a:solidFill>
                  <a:schemeClr val="accent2">
                    <a:lumMod val="75000"/>
                  </a:schemeClr>
                </a:solidFill>
                <a:latin typeface="+mn-lt"/>
              </a:rPr>
              <a:t>2</a:t>
            </a:r>
            <a:r>
              <a:rPr lang="es-ES" sz="1600" dirty="0">
                <a:solidFill>
                  <a:schemeClr val="accent2">
                    <a:lumMod val="75000"/>
                  </a:schemeClr>
                </a:solidFill>
                <a:latin typeface="+mn-lt"/>
              </a:rPr>
              <a:t> Total </a:t>
            </a:r>
            <a:r>
              <a:rPr lang="es-ES" sz="1600" dirty="0" err="1">
                <a:solidFill>
                  <a:schemeClr val="accent2">
                    <a:lumMod val="75000"/>
                  </a:schemeClr>
                </a:solidFill>
                <a:latin typeface="+mn-lt"/>
              </a:rPr>
              <a:t>Absorption</a:t>
            </a:r>
            <a:r>
              <a:rPr lang="es-ES" sz="1600" dirty="0">
                <a:solidFill>
                  <a:schemeClr val="accent2">
                    <a:lumMod val="75000"/>
                  </a:schemeClr>
                </a:solidFill>
                <a:latin typeface="+mn-lt"/>
              </a:rPr>
              <a:t> </a:t>
            </a:r>
            <a:r>
              <a:rPr lang="es-ES" sz="1600" dirty="0" err="1">
                <a:solidFill>
                  <a:schemeClr val="accent2">
                    <a:lumMod val="75000"/>
                  </a:schemeClr>
                </a:solidFill>
                <a:latin typeface="+mn-lt"/>
              </a:rPr>
              <a:t>Calorimeter</a:t>
            </a:r>
            <a:r>
              <a:rPr lang="es-ES" sz="1600" dirty="0">
                <a:solidFill>
                  <a:schemeClr val="accent2">
                    <a:lumMod val="75000"/>
                  </a:schemeClr>
                </a:solidFill>
                <a:latin typeface="+mn-lt"/>
              </a:rPr>
              <a:t> (TAC)</a:t>
            </a:r>
          </a:p>
        </p:txBody>
      </p:sp>
      <p:sp>
        <p:nvSpPr>
          <p:cNvPr id="35" name="TextBox 34"/>
          <p:cNvSpPr txBox="1"/>
          <p:nvPr/>
        </p:nvSpPr>
        <p:spPr bwMode="auto">
          <a:xfrm>
            <a:off x="1676400" y="3623846"/>
            <a:ext cx="4114800"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C</a:t>
            </a:r>
            <a:r>
              <a:rPr lang="es-ES" sz="1600" baseline="-25000" dirty="0">
                <a:solidFill>
                  <a:schemeClr val="accent2">
                    <a:lumMod val="75000"/>
                  </a:schemeClr>
                </a:solidFill>
                <a:latin typeface="+mn-lt"/>
              </a:rPr>
              <a:t>6</a:t>
            </a:r>
            <a:r>
              <a:rPr lang="es-ES" sz="1600" dirty="0">
                <a:solidFill>
                  <a:schemeClr val="accent2">
                    <a:lumMod val="75000"/>
                  </a:schemeClr>
                </a:solidFill>
                <a:latin typeface="+mn-lt"/>
              </a:rPr>
              <a:t>D</a:t>
            </a:r>
            <a:r>
              <a:rPr lang="es-ES" sz="1600" baseline="-25000" dirty="0">
                <a:solidFill>
                  <a:schemeClr val="accent2">
                    <a:lumMod val="75000"/>
                  </a:schemeClr>
                </a:solidFill>
                <a:latin typeface="+mn-lt"/>
              </a:rPr>
              <a:t>6</a:t>
            </a:r>
            <a:r>
              <a:rPr lang="es-ES" sz="1600" dirty="0">
                <a:solidFill>
                  <a:schemeClr val="accent2">
                    <a:lumMod val="75000"/>
                  </a:schemeClr>
                </a:solidFill>
                <a:latin typeface="+mn-lt"/>
              </a:rPr>
              <a:t> </a:t>
            </a:r>
            <a:r>
              <a:rPr lang="es-ES" sz="1600" dirty="0" err="1">
                <a:solidFill>
                  <a:schemeClr val="accent2">
                    <a:lumMod val="75000"/>
                  </a:schemeClr>
                </a:solidFill>
                <a:latin typeface="+mn-lt"/>
              </a:rPr>
              <a:t>based</a:t>
            </a:r>
            <a:r>
              <a:rPr lang="es-ES" sz="1600" dirty="0">
                <a:solidFill>
                  <a:schemeClr val="accent2">
                    <a:lumMod val="75000"/>
                  </a:schemeClr>
                </a:solidFill>
                <a:latin typeface="+mn-lt"/>
              </a:rPr>
              <a:t> Total </a:t>
            </a:r>
            <a:r>
              <a:rPr lang="es-ES" sz="1600" dirty="0" err="1">
                <a:solidFill>
                  <a:schemeClr val="accent2">
                    <a:lumMod val="75000"/>
                  </a:schemeClr>
                </a:solidFill>
                <a:latin typeface="+mn-lt"/>
              </a:rPr>
              <a:t>Energy</a:t>
            </a:r>
            <a:r>
              <a:rPr lang="es-ES" sz="1600" dirty="0">
                <a:solidFill>
                  <a:schemeClr val="accent2">
                    <a:lumMod val="75000"/>
                  </a:schemeClr>
                </a:solidFill>
                <a:latin typeface="+mn-lt"/>
              </a:rPr>
              <a:t> Detector (TED)</a:t>
            </a:r>
          </a:p>
        </p:txBody>
      </p:sp>
      <p:pic>
        <p:nvPicPr>
          <p:cNvPr id="883715" name="Picture 3" descr="C:\Users\domingo\Documents\work\nTOF\paper_ited_test\fotos_cern\DSC_0230.JPG"/>
          <p:cNvPicPr>
            <a:picLocks noChangeAspect="1" noChangeArrowheads="1"/>
          </p:cNvPicPr>
          <p:nvPr/>
        </p:nvPicPr>
        <p:blipFill>
          <a:blip r:embed="rId8" cstate="print"/>
          <a:srcRect/>
          <a:stretch>
            <a:fillRect/>
          </a:stretch>
        </p:blipFill>
        <p:spPr bwMode="auto">
          <a:xfrm>
            <a:off x="1828800" y="3962400"/>
            <a:ext cx="4336900" cy="2438400"/>
          </a:xfrm>
          <a:prstGeom prst="rect">
            <a:avLst/>
          </a:prstGeom>
          <a:noFill/>
        </p:spPr>
      </p:pic>
      <p:cxnSp>
        <p:nvCxnSpPr>
          <p:cNvPr id="42" name="Straight Arrow Connector 41"/>
          <p:cNvCxnSpPr/>
          <p:nvPr/>
        </p:nvCxnSpPr>
        <p:spPr>
          <a:xfrm rot="5400000" flipH="1" flipV="1">
            <a:off x="3733800" y="5562600"/>
            <a:ext cx="1219200" cy="1588"/>
          </a:xfrm>
          <a:prstGeom prst="straightConnector1">
            <a:avLst/>
          </a:prstGeom>
          <a:ln w="1905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058737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99567D-EFFA-AD44-B623-F3ADA6B9B341}"/>
              </a:ext>
            </a:extLst>
          </p:cNvPr>
          <p:cNvSpPr txBox="1"/>
          <p:nvPr/>
        </p:nvSpPr>
        <p:spPr>
          <a:xfrm>
            <a:off x="4502945" y="5818585"/>
            <a:ext cx="184731" cy="253916"/>
          </a:xfrm>
          <a:prstGeom prst="rect">
            <a:avLst/>
          </a:prstGeom>
          <a:noFill/>
        </p:spPr>
        <p:txBody>
          <a:bodyPr wrap="none" rtlCol="0">
            <a:spAutoFit/>
          </a:bodyPr>
          <a:lstStyle/>
          <a:p>
            <a:endParaRPr lang="en-US" sz="1050" dirty="0"/>
          </a:p>
        </p:txBody>
      </p:sp>
      <p:pic>
        <p:nvPicPr>
          <p:cNvPr id="10" name="Picture 9" descr="A picture containing text, diagram, line, screenshot&#10;&#10;Description automatically generated">
            <a:extLst>
              <a:ext uri="{FF2B5EF4-FFF2-40B4-BE49-F238E27FC236}">
                <a16:creationId xmlns:a16="http://schemas.microsoft.com/office/drawing/2014/main" id="{81B6DC96-8CA8-4C2F-C4F1-B9CB7ED74DA9}"/>
              </a:ext>
            </a:extLst>
          </p:cNvPr>
          <p:cNvPicPr>
            <a:picLocks noChangeAspect="1"/>
          </p:cNvPicPr>
          <p:nvPr/>
        </p:nvPicPr>
        <p:blipFill>
          <a:blip r:embed="rId2"/>
          <a:stretch>
            <a:fillRect/>
          </a:stretch>
        </p:blipFill>
        <p:spPr>
          <a:xfrm>
            <a:off x="5481252" y="1811427"/>
            <a:ext cx="5163573" cy="4213260"/>
          </a:xfrm>
          <a:prstGeom prst="rect">
            <a:avLst/>
          </a:prstGeom>
        </p:spPr>
      </p:pic>
      <p:sp>
        <p:nvSpPr>
          <p:cNvPr id="12" name="TextBox 11">
            <a:extLst>
              <a:ext uri="{FF2B5EF4-FFF2-40B4-BE49-F238E27FC236}">
                <a16:creationId xmlns:a16="http://schemas.microsoft.com/office/drawing/2014/main" id="{B85AC3C6-E8A4-DD9B-1D5D-FD231674C48C}"/>
              </a:ext>
            </a:extLst>
          </p:cNvPr>
          <p:cNvSpPr txBox="1"/>
          <p:nvPr/>
        </p:nvSpPr>
        <p:spPr>
          <a:xfrm>
            <a:off x="1611134" y="1015286"/>
            <a:ext cx="3833428" cy="923330"/>
          </a:xfrm>
          <a:prstGeom prst="rect">
            <a:avLst/>
          </a:prstGeom>
          <a:noFill/>
        </p:spPr>
        <p:txBody>
          <a:bodyPr wrap="square" rtlCol="0">
            <a:spAutoFit/>
          </a:bodyPr>
          <a:lstStyle/>
          <a:p>
            <a:pPr marL="214313" indent="-214313">
              <a:buFont typeface="Arial" panose="020B0604020202020204" pitchFamily="34" charset="0"/>
              <a:buChar char="•"/>
            </a:pPr>
            <a:r>
              <a:rPr lang="en-US" sz="1350" dirty="0">
                <a:latin typeface="Calibri" panose="020F0502020204030204" pitchFamily="34" charset="0"/>
                <a:ea typeface="Calibri" panose="020F0502020204030204" pitchFamily="34" charset="0"/>
              </a:rPr>
              <a:t>instantaneous intensity and energy distribution </a:t>
            </a:r>
          </a:p>
          <a:p>
            <a:pPr marL="214313" indent="-214313">
              <a:buFont typeface="Arial" panose="020B0604020202020204" pitchFamily="34" charset="0"/>
              <a:buChar char="•"/>
            </a:pPr>
            <a:r>
              <a:rPr lang="en-US" sz="1350" dirty="0">
                <a:latin typeface="Calibri" panose="020F0502020204030204" pitchFamily="34" charset="0"/>
                <a:ea typeface="Calibri" panose="020F0502020204030204" pitchFamily="34" charset="0"/>
              </a:rPr>
              <a:t>repetition rate of the proton driver</a:t>
            </a:r>
          </a:p>
          <a:p>
            <a:pPr marL="214313" indent="-214313">
              <a:buFont typeface="Arial" panose="020B0604020202020204" pitchFamily="34" charset="0"/>
              <a:buChar char="•"/>
            </a:pPr>
            <a:r>
              <a:rPr lang="en-US" sz="1350" dirty="0">
                <a:latin typeface="Calibri" panose="020F0502020204030204" pitchFamily="34" charset="0"/>
                <a:ea typeface="Calibri" panose="020F0502020204030204" pitchFamily="34" charset="0"/>
              </a:rPr>
              <a:t>time</a:t>
            </a:r>
            <a:r>
              <a:rPr lang="en-US" sz="1050" dirty="0">
                <a:latin typeface="Calibri" panose="020F0502020204030204" pitchFamily="34" charset="0"/>
                <a:ea typeface="Calibri" panose="020F0502020204030204" pitchFamily="34" charset="0"/>
              </a:rPr>
              <a:t>/</a:t>
            </a:r>
            <a:r>
              <a:rPr lang="en-US" sz="1350" dirty="0">
                <a:latin typeface="Calibri" panose="020F0502020204030204" pitchFamily="34" charset="0"/>
                <a:ea typeface="Calibri" panose="020F0502020204030204" pitchFamily="34" charset="0"/>
              </a:rPr>
              <a:t>neutron-energy resolution (long flight-path) </a:t>
            </a:r>
          </a:p>
          <a:p>
            <a:pPr marL="214313" indent="-214313">
              <a:buFont typeface="Arial" panose="020B0604020202020204" pitchFamily="34" charset="0"/>
              <a:buChar char="•"/>
            </a:pPr>
            <a:r>
              <a:rPr lang="en-US" sz="1350" dirty="0">
                <a:latin typeface="Calibri" panose="020F0502020204030204" pitchFamily="34" charset="0"/>
                <a:ea typeface="Calibri" panose="020F0502020204030204" pitchFamily="34" charset="0"/>
              </a:rPr>
              <a:t>background conditions </a:t>
            </a:r>
            <a:endParaRPr lang="en-US" sz="1050" dirty="0"/>
          </a:p>
        </p:txBody>
      </p:sp>
      <p:sp>
        <p:nvSpPr>
          <p:cNvPr id="14" name="TextBox 13">
            <a:extLst>
              <a:ext uri="{FF2B5EF4-FFF2-40B4-BE49-F238E27FC236}">
                <a16:creationId xmlns:a16="http://schemas.microsoft.com/office/drawing/2014/main" id="{05F70380-CCFD-E365-5B0F-6335BE37A47D}"/>
              </a:ext>
            </a:extLst>
          </p:cNvPr>
          <p:cNvSpPr txBox="1"/>
          <p:nvPr/>
        </p:nvSpPr>
        <p:spPr>
          <a:xfrm>
            <a:off x="6153910" y="1361304"/>
            <a:ext cx="2629246" cy="473206"/>
          </a:xfrm>
          <a:prstGeom prst="rect">
            <a:avLst/>
          </a:prstGeom>
          <a:noFill/>
        </p:spPr>
        <p:txBody>
          <a:bodyPr wrap="none" rtlCol="0">
            <a:spAutoFit/>
          </a:bodyPr>
          <a:lstStyle/>
          <a:p>
            <a:r>
              <a:rPr lang="en-US" sz="825" i="1" dirty="0">
                <a:latin typeface="Calibri" panose="020F0502020204030204" pitchFamily="34" charset="0"/>
                <a:ea typeface="Calibri" panose="020F0502020204030204" pitchFamily="34" charset="0"/>
              </a:rPr>
              <a:t>Neutron Physics with particle accelerators</a:t>
            </a:r>
            <a:br>
              <a:rPr lang="en-US" sz="825" dirty="0">
                <a:latin typeface="Calibri" panose="020F0502020204030204" pitchFamily="34" charset="0"/>
                <a:ea typeface="Calibri" panose="020F0502020204030204" pitchFamily="34" charset="0"/>
              </a:rPr>
            </a:br>
            <a:r>
              <a:rPr lang="en-US" sz="825" dirty="0">
                <a:latin typeface="Calibri" panose="020F0502020204030204" pitchFamily="34" charset="0"/>
                <a:ea typeface="Calibri" panose="020F0502020204030204" pitchFamily="34" charset="0"/>
              </a:rPr>
              <a:t>N. Colonna, F. </a:t>
            </a:r>
            <a:r>
              <a:rPr lang="en-US" sz="825" dirty="0" err="1">
                <a:latin typeface="Calibri" panose="020F0502020204030204" pitchFamily="34" charset="0"/>
                <a:ea typeface="Calibri" panose="020F0502020204030204" pitchFamily="34" charset="0"/>
              </a:rPr>
              <a:t>Gunsing</a:t>
            </a:r>
            <a:r>
              <a:rPr lang="en-US" sz="825" dirty="0">
                <a:latin typeface="Calibri" panose="020F0502020204030204" pitchFamily="34" charset="0"/>
                <a:ea typeface="Calibri" panose="020F0502020204030204" pitchFamily="34" charset="0"/>
              </a:rPr>
              <a:t>, and F. </a:t>
            </a:r>
            <a:r>
              <a:rPr lang="en-US" sz="825" dirty="0" err="1">
                <a:latin typeface="Calibri" panose="020F0502020204030204" pitchFamily="34" charset="0"/>
                <a:ea typeface="Calibri" panose="020F0502020204030204" pitchFamily="34" charset="0"/>
              </a:rPr>
              <a:t>Käppeler</a:t>
            </a:r>
            <a:br>
              <a:rPr lang="en-US" sz="825" dirty="0">
                <a:latin typeface="Calibri" panose="020F0502020204030204" pitchFamily="34" charset="0"/>
                <a:ea typeface="Calibri" panose="020F0502020204030204" pitchFamily="34" charset="0"/>
              </a:rPr>
            </a:br>
            <a:r>
              <a:rPr lang="en-US" sz="825" dirty="0">
                <a:latin typeface="Calibri" panose="020F0502020204030204" pitchFamily="34" charset="0"/>
                <a:ea typeface="Calibri" panose="020F0502020204030204" pitchFamily="34" charset="0"/>
                <a:hlinkClick r:id="rId3"/>
              </a:rPr>
              <a:t>Progress in Particle and Nuclear Physics, </a:t>
            </a:r>
            <a:r>
              <a:rPr lang="en-US" sz="825" b="1" dirty="0">
                <a:latin typeface="Calibri" panose="020F0502020204030204" pitchFamily="34" charset="0"/>
                <a:ea typeface="Calibri" panose="020F0502020204030204" pitchFamily="34" charset="0"/>
                <a:hlinkClick r:id="rId3"/>
              </a:rPr>
              <a:t>101</a:t>
            </a:r>
            <a:r>
              <a:rPr lang="en-US" sz="825" dirty="0">
                <a:latin typeface="Calibri" panose="020F0502020204030204" pitchFamily="34" charset="0"/>
                <a:ea typeface="Calibri" panose="020F0502020204030204" pitchFamily="34" charset="0"/>
                <a:hlinkClick r:id="rId3"/>
              </a:rPr>
              <a:t>, 177 (2018) </a:t>
            </a:r>
            <a:endParaRPr lang="en-CH" sz="825" dirty="0">
              <a:latin typeface="Calibri" panose="020F050202020403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5596F9F8-1B96-9E24-8AFC-8EBC629C038A}"/>
              </a:ext>
            </a:extLst>
          </p:cNvPr>
          <p:cNvSpPr txBox="1"/>
          <p:nvPr/>
        </p:nvSpPr>
        <p:spPr>
          <a:xfrm>
            <a:off x="1712450" y="34715"/>
            <a:ext cx="8536729"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92500"/>
          </a:bodyPr>
          <a:lstStyle/>
          <a:p>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The core of </a:t>
            </a:r>
            <a:r>
              <a:rPr lang="en-US" sz="3300" dirty="0" err="1">
                <a:solidFill>
                  <a:schemeClr val="accent2">
                    <a:lumMod val="75000"/>
                  </a:schemeClr>
                </a:solidFill>
                <a:effectLst>
                  <a:outerShdw blurRad="50800" dist="38100" dir="2700000" algn="tl" rotWithShape="0">
                    <a:prstClr val="black">
                      <a:alpha val="40000"/>
                    </a:prstClr>
                  </a:outerShdw>
                </a:effectLst>
                <a:latin typeface="Roboto" panose="02000000000000000000" pitchFamily="2" charset="0"/>
              </a:rPr>
              <a:t>n</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_TOF</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 the neutron spallation target</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
        <p:nvSpPr>
          <p:cNvPr id="2" name="Rounded Rectangle 1">
            <a:extLst>
              <a:ext uri="{FF2B5EF4-FFF2-40B4-BE49-F238E27FC236}">
                <a16:creationId xmlns:a16="http://schemas.microsoft.com/office/drawing/2014/main" id="{50AFA22F-1B37-759F-31EC-AF1031562816}"/>
              </a:ext>
            </a:extLst>
          </p:cNvPr>
          <p:cNvSpPr/>
          <p:nvPr/>
        </p:nvSpPr>
        <p:spPr>
          <a:xfrm>
            <a:off x="6321010" y="1891390"/>
            <a:ext cx="3832641" cy="346187"/>
          </a:xfrm>
          <a:prstGeom prst="roundRect">
            <a:avLst/>
          </a:prstGeom>
          <a:solidFill>
            <a:schemeClr val="accent1">
              <a:alpha val="4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 name="TextBox 2">
            <a:extLst>
              <a:ext uri="{FF2B5EF4-FFF2-40B4-BE49-F238E27FC236}">
                <a16:creationId xmlns:a16="http://schemas.microsoft.com/office/drawing/2014/main" id="{AF834750-E4BB-250F-150D-829FEEC685EC}"/>
              </a:ext>
            </a:extLst>
          </p:cNvPr>
          <p:cNvSpPr txBox="1"/>
          <p:nvPr/>
        </p:nvSpPr>
        <p:spPr>
          <a:xfrm>
            <a:off x="1766746" y="2736754"/>
            <a:ext cx="2579552" cy="415498"/>
          </a:xfrm>
          <a:prstGeom prst="rect">
            <a:avLst/>
          </a:prstGeom>
          <a:noFill/>
        </p:spPr>
        <p:txBody>
          <a:bodyPr wrap="none" rtlCol="0">
            <a:spAutoFit/>
          </a:bodyPr>
          <a:lstStyle/>
          <a:p>
            <a:r>
              <a:rPr lang="en-US" sz="1050" dirty="0"/>
              <a:t>Radioactive samples </a:t>
            </a:r>
            <a:r>
              <a:rPr lang="en-US" sz="1050" dirty="0">
                <a:sym typeface="Wingdings" panose="05000000000000000000" pitchFamily="2" charset="2"/>
              </a:rPr>
              <a:t> s-</a:t>
            </a:r>
            <a:r>
              <a:rPr lang="en-US" sz="1050" dirty="0" err="1">
                <a:sym typeface="Wingdings" panose="05000000000000000000" pitchFamily="2" charset="2"/>
              </a:rPr>
              <a:t>branchings</a:t>
            </a:r>
            <a:endParaRPr lang="en-US" sz="1050" dirty="0"/>
          </a:p>
          <a:p>
            <a:r>
              <a:rPr lang="en-US" sz="1050" dirty="0"/>
              <a:t>(sample-activity dominated background)</a:t>
            </a:r>
          </a:p>
        </p:txBody>
      </p:sp>
      <p:cxnSp>
        <p:nvCxnSpPr>
          <p:cNvPr id="6" name="Straight Arrow Connector 5">
            <a:extLst>
              <a:ext uri="{FF2B5EF4-FFF2-40B4-BE49-F238E27FC236}">
                <a16:creationId xmlns:a16="http://schemas.microsoft.com/office/drawing/2014/main" id="{7EF7A901-3C9E-88EE-4F56-40DBEE62F46E}"/>
              </a:ext>
            </a:extLst>
          </p:cNvPr>
          <p:cNvCxnSpPr>
            <a:cxnSpLocks/>
            <a:stCxn id="3" idx="3"/>
          </p:cNvCxnSpPr>
          <p:nvPr/>
        </p:nvCxnSpPr>
        <p:spPr>
          <a:xfrm flipV="1">
            <a:off x="4973393" y="2179471"/>
            <a:ext cx="1347617" cy="799658"/>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2FB31E1-47B9-D1EC-E0DB-E5CF5F3A0ED6}"/>
              </a:ext>
            </a:extLst>
          </p:cNvPr>
          <p:cNvSpPr txBox="1"/>
          <p:nvPr/>
        </p:nvSpPr>
        <p:spPr>
          <a:xfrm>
            <a:off x="1667050" y="3369452"/>
            <a:ext cx="3810294" cy="415498"/>
          </a:xfrm>
          <a:prstGeom prst="rect">
            <a:avLst/>
          </a:prstGeom>
          <a:noFill/>
        </p:spPr>
        <p:txBody>
          <a:bodyPr wrap="square" rtlCol="0">
            <a:spAutoFit/>
          </a:bodyPr>
          <a:lstStyle/>
          <a:p>
            <a:r>
              <a:rPr lang="en-US" sz="1050" dirty="0"/>
              <a:t>Small cross-section samples </a:t>
            </a:r>
            <a:r>
              <a:rPr lang="en-US" sz="1050" dirty="0">
                <a:sym typeface="Wingdings" panose="05000000000000000000" pitchFamily="2" charset="2"/>
              </a:rPr>
              <a:t> s-bottlenecks</a:t>
            </a:r>
          </a:p>
          <a:p>
            <a:r>
              <a:rPr lang="en-US" sz="1050" dirty="0">
                <a:sym typeface="Wingdings" panose="05000000000000000000" pitchFamily="2" charset="2"/>
              </a:rPr>
              <a:t>High accuracy measurements  s-only </a:t>
            </a:r>
            <a:endParaRPr lang="en-US" sz="1050" dirty="0"/>
          </a:p>
        </p:txBody>
      </p:sp>
      <p:sp>
        <p:nvSpPr>
          <p:cNvPr id="4" name="TextBox 3">
            <a:extLst>
              <a:ext uri="{FF2B5EF4-FFF2-40B4-BE49-F238E27FC236}">
                <a16:creationId xmlns:a16="http://schemas.microsoft.com/office/drawing/2014/main" id="{04DF5B2C-B976-30AC-8973-A876D450BEB1}"/>
              </a:ext>
            </a:extLst>
          </p:cNvPr>
          <p:cNvSpPr txBox="1"/>
          <p:nvPr/>
        </p:nvSpPr>
        <p:spPr>
          <a:xfrm>
            <a:off x="2365250" y="3545586"/>
            <a:ext cx="184731" cy="253916"/>
          </a:xfrm>
          <a:prstGeom prst="rect">
            <a:avLst/>
          </a:prstGeom>
          <a:noFill/>
        </p:spPr>
        <p:txBody>
          <a:bodyPr wrap="none" rtlCol="0">
            <a:spAutoFit/>
          </a:bodyPr>
          <a:lstStyle/>
          <a:p>
            <a:endParaRPr lang="en-US" sz="1050" dirty="0"/>
          </a:p>
        </p:txBody>
      </p:sp>
      <p:sp>
        <p:nvSpPr>
          <p:cNvPr id="13" name="Rounded Rectangle 12">
            <a:extLst>
              <a:ext uri="{FF2B5EF4-FFF2-40B4-BE49-F238E27FC236}">
                <a16:creationId xmlns:a16="http://schemas.microsoft.com/office/drawing/2014/main" id="{50AFA22F-1B37-759F-31EC-AF1031562816}"/>
              </a:ext>
            </a:extLst>
          </p:cNvPr>
          <p:cNvSpPr/>
          <p:nvPr/>
        </p:nvSpPr>
        <p:spPr>
          <a:xfrm>
            <a:off x="6496051" y="4800600"/>
            <a:ext cx="3718341" cy="329188"/>
          </a:xfrm>
          <a:prstGeom prst="roundRect">
            <a:avLst/>
          </a:prstGeom>
          <a:solidFill>
            <a:schemeClr val="accent1">
              <a:alpha val="4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dirty="0"/>
          </a:p>
        </p:txBody>
      </p:sp>
      <p:cxnSp>
        <p:nvCxnSpPr>
          <p:cNvPr id="16" name="Straight Arrow Connector 15">
            <a:extLst>
              <a:ext uri="{FF2B5EF4-FFF2-40B4-BE49-F238E27FC236}">
                <a16:creationId xmlns:a16="http://schemas.microsoft.com/office/drawing/2014/main" id="{7EF7A901-3C9E-88EE-4F56-40DBEE62F46E}"/>
              </a:ext>
            </a:extLst>
          </p:cNvPr>
          <p:cNvCxnSpPr>
            <a:cxnSpLocks/>
            <a:endCxn id="13" idx="1"/>
          </p:cNvCxnSpPr>
          <p:nvPr/>
        </p:nvCxnSpPr>
        <p:spPr>
          <a:xfrm>
            <a:off x="5295900" y="3684087"/>
            <a:ext cx="1200150" cy="1281109"/>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EF7A901-3C9E-88EE-4F56-40DBEE62F46E}"/>
              </a:ext>
            </a:extLst>
          </p:cNvPr>
          <p:cNvCxnSpPr>
            <a:cxnSpLocks/>
          </p:cNvCxnSpPr>
          <p:nvPr/>
        </p:nvCxnSpPr>
        <p:spPr>
          <a:xfrm flipV="1">
            <a:off x="5295900" y="3382294"/>
            <a:ext cx="1089304" cy="301792"/>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a:extLst>
              <a:ext uri="{FF2B5EF4-FFF2-40B4-BE49-F238E27FC236}">
                <a16:creationId xmlns:a16="http://schemas.microsoft.com/office/drawing/2014/main" id="{50AFA22F-1B37-759F-31EC-AF1031562816}"/>
              </a:ext>
            </a:extLst>
          </p:cNvPr>
          <p:cNvSpPr/>
          <p:nvPr/>
        </p:nvSpPr>
        <p:spPr>
          <a:xfrm>
            <a:off x="6378160" y="3234343"/>
            <a:ext cx="1375191" cy="212522"/>
          </a:xfrm>
          <a:prstGeom prst="roundRect">
            <a:avLst/>
          </a:prstGeom>
          <a:solidFill>
            <a:schemeClr val="accent1">
              <a:alpha val="4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dirty="0"/>
          </a:p>
        </p:txBody>
      </p:sp>
      <p:grpSp>
        <p:nvGrpSpPr>
          <p:cNvPr id="9" name="Group 8"/>
          <p:cNvGrpSpPr/>
          <p:nvPr/>
        </p:nvGrpSpPr>
        <p:grpSpPr>
          <a:xfrm>
            <a:off x="1852799" y="3257550"/>
            <a:ext cx="3478739" cy="1981742"/>
            <a:chOff x="438398" y="3200400"/>
            <a:chExt cx="4638318" cy="2642322"/>
          </a:xfrm>
        </p:grpSpPr>
        <p:grpSp>
          <p:nvGrpSpPr>
            <p:cNvPr id="8" name="Group 7"/>
            <p:cNvGrpSpPr/>
            <p:nvPr/>
          </p:nvGrpSpPr>
          <p:grpSpPr>
            <a:xfrm>
              <a:off x="450579" y="3452819"/>
              <a:ext cx="4626137" cy="2389903"/>
              <a:chOff x="450579" y="3452819"/>
              <a:chExt cx="4626137" cy="2389903"/>
            </a:xfrm>
          </p:grpSpPr>
          <p:pic>
            <p:nvPicPr>
              <p:cNvPr id="18" name="Picture 6">
                <a:extLst>
                  <a:ext uri="{FF2B5EF4-FFF2-40B4-BE49-F238E27FC236}">
                    <a16:creationId xmlns:a16="http://schemas.microsoft.com/office/drawing/2014/main" id="{6283403A-01A8-B67F-9723-5E7124CBBF35}"/>
                  </a:ext>
                </a:extLst>
              </p:cNvPr>
              <p:cNvPicPr>
                <a:picLocks noChangeAspect="1"/>
              </p:cNvPicPr>
              <p:nvPr/>
            </p:nvPicPr>
            <p:blipFill>
              <a:blip r:embed="rId4"/>
              <a:stretch>
                <a:fillRect/>
              </a:stretch>
            </p:blipFill>
            <p:spPr>
              <a:xfrm>
                <a:off x="450579" y="3452819"/>
                <a:ext cx="3395111" cy="2389903"/>
              </a:xfrm>
              <a:prstGeom prst="rect">
                <a:avLst/>
              </a:prstGeom>
            </p:spPr>
          </p:pic>
          <p:pic>
            <p:nvPicPr>
              <p:cNvPr id="19" name="Picture 19">
                <a:extLst>
                  <a:ext uri="{FF2B5EF4-FFF2-40B4-BE49-F238E27FC236}">
                    <a16:creationId xmlns:a16="http://schemas.microsoft.com/office/drawing/2014/main" id="{71B5D3C0-8D9C-6C7E-48BD-3BA84E6E1B6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17006" y="3567919"/>
                <a:ext cx="946292" cy="1158107"/>
              </a:xfrm>
              <a:prstGeom prst="rect">
                <a:avLst/>
              </a:prstGeom>
              <a:ln w="38100">
                <a:solidFill>
                  <a:schemeClr val="tx1"/>
                </a:solidFill>
              </a:ln>
            </p:spPr>
          </p:pic>
          <p:pic>
            <p:nvPicPr>
              <p:cNvPr id="20" name="Picture 20">
                <a:extLst>
                  <a:ext uri="{FF2B5EF4-FFF2-40B4-BE49-F238E27FC236}">
                    <a16:creationId xmlns:a16="http://schemas.microsoft.com/office/drawing/2014/main" id="{F315D23E-54A0-B715-37C5-E2752A460CB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51104" y="4916667"/>
                <a:ext cx="1125612" cy="844209"/>
              </a:xfrm>
              <a:prstGeom prst="rect">
                <a:avLst/>
              </a:prstGeom>
              <a:ln w="38100">
                <a:solidFill>
                  <a:schemeClr val="tx1"/>
                </a:solidFill>
              </a:ln>
            </p:spPr>
          </p:pic>
        </p:grpSp>
        <p:pic>
          <p:nvPicPr>
            <p:cNvPr id="23" name="Picture 22">
              <a:extLst>
                <a:ext uri="{FF2B5EF4-FFF2-40B4-BE49-F238E27FC236}">
                  <a16:creationId xmlns:a16="http://schemas.microsoft.com/office/drawing/2014/main" id="{4DAE95A0-9004-EE03-8EA2-6F961743B772}"/>
                </a:ext>
              </a:extLst>
            </p:cNvPr>
            <p:cNvPicPr>
              <a:picLocks noChangeAspect="1"/>
            </p:cNvPicPr>
            <p:nvPr/>
          </p:nvPicPr>
          <p:blipFill>
            <a:blip r:embed="rId7"/>
            <a:stretch>
              <a:fillRect/>
            </a:stretch>
          </p:blipFill>
          <p:spPr>
            <a:xfrm>
              <a:off x="438398" y="3200400"/>
              <a:ext cx="1695202" cy="1219314"/>
            </a:xfrm>
            <a:prstGeom prst="rect">
              <a:avLst/>
            </a:prstGeom>
          </p:spPr>
        </p:pic>
      </p:grpSp>
      <p:sp>
        <p:nvSpPr>
          <p:cNvPr id="24" name="Rounded Rectangle 23">
            <a:extLst>
              <a:ext uri="{FF2B5EF4-FFF2-40B4-BE49-F238E27FC236}">
                <a16:creationId xmlns:a16="http://schemas.microsoft.com/office/drawing/2014/main" id="{50AFA22F-1B37-759F-31EC-AF1031562816}"/>
              </a:ext>
            </a:extLst>
          </p:cNvPr>
          <p:cNvSpPr/>
          <p:nvPr/>
        </p:nvSpPr>
        <p:spPr>
          <a:xfrm>
            <a:off x="6381683" y="3395106"/>
            <a:ext cx="1375191" cy="212522"/>
          </a:xfrm>
          <a:prstGeom prst="roundRect">
            <a:avLst/>
          </a:prstGeom>
          <a:solidFill>
            <a:schemeClr val="accent1">
              <a:alpha val="4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dirty="0"/>
          </a:p>
        </p:txBody>
      </p:sp>
      <p:cxnSp>
        <p:nvCxnSpPr>
          <p:cNvPr id="25" name="Straight Arrow Connector 24">
            <a:extLst>
              <a:ext uri="{FF2B5EF4-FFF2-40B4-BE49-F238E27FC236}">
                <a16:creationId xmlns:a16="http://schemas.microsoft.com/office/drawing/2014/main" id="{7EF7A901-3C9E-88EE-4F56-40DBEE62F46E}"/>
              </a:ext>
            </a:extLst>
          </p:cNvPr>
          <p:cNvCxnSpPr>
            <a:cxnSpLocks/>
            <a:stCxn id="3" idx="3"/>
            <a:endCxn id="24" idx="1"/>
          </p:cNvCxnSpPr>
          <p:nvPr/>
        </p:nvCxnSpPr>
        <p:spPr>
          <a:xfrm>
            <a:off x="4973394" y="2979129"/>
            <a:ext cx="1408289" cy="522239"/>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pic>
        <p:nvPicPr>
          <p:cNvPr id="26" name="Google Shape;436;p31"/>
          <p:cNvPicPr preferRelativeResize="0"/>
          <p:nvPr/>
        </p:nvPicPr>
        <p:blipFill rotWithShape="1">
          <a:blip r:embed="rId8">
            <a:alphaModFix/>
          </a:blip>
          <a:srcRect/>
          <a:stretch/>
        </p:blipFill>
        <p:spPr>
          <a:xfrm>
            <a:off x="9692806" y="80928"/>
            <a:ext cx="921688" cy="526212"/>
          </a:xfrm>
          <a:prstGeom prst="rect">
            <a:avLst/>
          </a:prstGeom>
          <a:noFill/>
          <a:ln>
            <a:noFill/>
          </a:ln>
        </p:spPr>
      </p:pic>
      <p:sp>
        <p:nvSpPr>
          <p:cNvPr id="22" name="TextBox 21"/>
          <p:cNvSpPr txBox="1"/>
          <p:nvPr/>
        </p:nvSpPr>
        <p:spPr bwMode="auto">
          <a:xfrm>
            <a:off x="2533111" y="5262967"/>
            <a:ext cx="2171700" cy="461665"/>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&lt;P&gt; = 5.4 kW </a:t>
            </a:r>
            <a:r>
              <a:rPr lang="es-ES" sz="1200" dirty="0">
                <a:solidFill>
                  <a:schemeClr val="accent2">
                    <a:lumMod val="75000"/>
                  </a:schemeClr>
                </a:solidFill>
                <a:latin typeface="+mn-lt"/>
                <a:sym typeface="Wingdings" panose="05000000000000000000" pitchFamily="2" charset="2"/>
              </a:rPr>
              <a:t> 2.2E12 p/s</a:t>
            </a:r>
            <a:endParaRPr lang="es-ES" sz="1200" dirty="0">
              <a:solidFill>
                <a:schemeClr val="accent2">
                  <a:lumMod val="75000"/>
                </a:schemeClr>
              </a:solidFill>
              <a:latin typeface="+mn-lt"/>
            </a:endParaRPr>
          </a:p>
          <a:p>
            <a:r>
              <a:rPr lang="es-ES" sz="1200" dirty="0" err="1">
                <a:solidFill>
                  <a:schemeClr val="accent2">
                    <a:lumMod val="75000"/>
                  </a:schemeClr>
                </a:solidFill>
                <a:latin typeface="+mn-lt"/>
              </a:rPr>
              <a:t>P</a:t>
            </a:r>
            <a:r>
              <a:rPr lang="es-ES" sz="1200" baseline="-25000" dirty="0" err="1">
                <a:solidFill>
                  <a:schemeClr val="accent2">
                    <a:lumMod val="75000"/>
                  </a:schemeClr>
                </a:solidFill>
              </a:rPr>
              <a:t>peak</a:t>
            </a:r>
            <a:r>
              <a:rPr lang="es-ES" sz="1200" dirty="0">
                <a:solidFill>
                  <a:schemeClr val="accent2">
                    <a:lumMod val="75000"/>
                  </a:schemeClr>
                </a:solidFill>
                <a:latin typeface="+mn-lt"/>
              </a:rPr>
              <a:t>= 1.6 TW</a:t>
            </a:r>
          </a:p>
        </p:txBody>
      </p:sp>
      <p:sp>
        <p:nvSpPr>
          <p:cNvPr id="31" name="TextBox 30"/>
          <p:cNvSpPr txBox="1"/>
          <p:nvPr/>
        </p:nvSpPr>
        <p:spPr bwMode="auto">
          <a:xfrm>
            <a:off x="7449915" y="1904090"/>
            <a:ext cx="1183448" cy="276999"/>
          </a:xfrm>
          <a:prstGeom prst="rect">
            <a:avLst/>
          </a:prstGeom>
          <a:noFill/>
          <a:ln w="9525">
            <a:noFill/>
            <a:miter lim="800000"/>
            <a:headEnd/>
            <a:tailEnd/>
          </a:ln>
        </p:spPr>
        <p:txBody>
          <a:bodyPr wrap="square" rtlCol="0">
            <a:spAutoFit/>
          </a:bodyPr>
          <a:lstStyle/>
          <a:p>
            <a:r>
              <a:rPr lang="es-ES" sz="1200" dirty="0">
                <a:solidFill>
                  <a:srgbClr val="9900CC"/>
                </a:solidFill>
                <a:latin typeface="+mn-lt"/>
              </a:rPr>
              <a:t>EAR2</a:t>
            </a:r>
          </a:p>
        </p:txBody>
      </p:sp>
      <p:sp>
        <p:nvSpPr>
          <p:cNvPr id="32" name="TextBox 31"/>
          <p:cNvSpPr txBox="1"/>
          <p:nvPr/>
        </p:nvSpPr>
        <p:spPr bwMode="auto">
          <a:xfrm>
            <a:off x="7564294" y="2170479"/>
            <a:ext cx="1183448" cy="276999"/>
          </a:xfrm>
          <a:prstGeom prst="rect">
            <a:avLst/>
          </a:prstGeom>
          <a:noFill/>
          <a:ln w="9525">
            <a:noFill/>
            <a:miter lim="800000"/>
            <a:headEnd/>
            <a:tailEnd/>
          </a:ln>
        </p:spPr>
        <p:txBody>
          <a:bodyPr wrap="square" rtlCol="0">
            <a:spAutoFit/>
          </a:bodyPr>
          <a:lstStyle/>
          <a:p>
            <a:r>
              <a:rPr lang="es-ES" sz="1200" dirty="0">
                <a:solidFill>
                  <a:srgbClr val="FF33CC"/>
                </a:solidFill>
                <a:latin typeface="+mn-lt"/>
              </a:rPr>
              <a:t>EAR1</a:t>
            </a:r>
          </a:p>
        </p:txBody>
      </p:sp>
      <p:sp>
        <p:nvSpPr>
          <p:cNvPr id="33" name="TextBox 32"/>
          <p:cNvSpPr txBox="1"/>
          <p:nvPr/>
        </p:nvSpPr>
        <p:spPr bwMode="auto">
          <a:xfrm>
            <a:off x="7592812" y="4768235"/>
            <a:ext cx="1183448" cy="276999"/>
          </a:xfrm>
          <a:prstGeom prst="rect">
            <a:avLst/>
          </a:prstGeom>
          <a:noFill/>
          <a:ln w="9525">
            <a:noFill/>
            <a:miter lim="800000"/>
            <a:headEnd/>
            <a:tailEnd/>
          </a:ln>
        </p:spPr>
        <p:txBody>
          <a:bodyPr wrap="square" rtlCol="0">
            <a:spAutoFit/>
          </a:bodyPr>
          <a:lstStyle/>
          <a:p>
            <a:r>
              <a:rPr lang="es-ES" sz="1200" dirty="0">
                <a:solidFill>
                  <a:srgbClr val="FF33CC"/>
                </a:solidFill>
                <a:latin typeface="+mn-lt"/>
              </a:rPr>
              <a:t>EAR1</a:t>
            </a:r>
          </a:p>
        </p:txBody>
      </p:sp>
      <p:sp>
        <p:nvSpPr>
          <p:cNvPr id="34" name="TextBox 33"/>
          <p:cNvSpPr txBox="1"/>
          <p:nvPr/>
        </p:nvSpPr>
        <p:spPr bwMode="auto">
          <a:xfrm>
            <a:off x="7564294" y="4248191"/>
            <a:ext cx="1183448" cy="276999"/>
          </a:xfrm>
          <a:prstGeom prst="rect">
            <a:avLst/>
          </a:prstGeom>
          <a:noFill/>
          <a:ln w="9525">
            <a:noFill/>
            <a:miter lim="800000"/>
            <a:headEnd/>
            <a:tailEnd/>
          </a:ln>
        </p:spPr>
        <p:txBody>
          <a:bodyPr wrap="square" rtlCol="0">
            <a:spAutoFit/>
          </a:bodyPr>
          <a:lstStyle/>
          <a:p>
            <a:r>
              <a:rPr lang="es-ES" sz="1200" dirty="0">
                <a:solidFill>
                  <a:srgbClr val="9900CC"/>
                </a:solidFill>
                <a:latin typeface="+mn-lt"/>
              </a:rPr>
              <a:t>EAR2</a:t>
            </a:r>
          </a:p>
        </p:txBody>
      </p:sp>
      <p:sp>
        <p:nvSpPr>
          <p:cNvPr id="35" name="TextBox 34"/>
          <p:cNvSpPr txBox="1"/>
          <p:nvPr/>
        </p:nvSpPr>
        <p:spPr bwMode="auto">
          <a:xfrm>
            <a:off x="1574444" y="5764582"/>
            <a:ext cx="4514850" cy="253916"/>
          </a:xfrm>
          <a:prstGeom prst="rect">
            <a:avLst/>
          </a:prstGeom>
          <a:noFill/>
          <a:ln w="9525">
            <a:noFill/>
            <a:miter lim="800000"/>
            <a:headEnd/>
            <a:tailEnd/>
          </a:ln>
        </p:spPr>
        <p:txBody>
          <a:bodyPr wrap="square" rtlCol="0">
            <a:spAutoFit/>
          </a:bodyPr>
          <a:lstStyle/>
          <a:p>
            <a:r>
              <a:rPr lang="es-ES" sz="1050" dirty="0">
                <a:solidFill>
                  <a:schemeClr val="accent2">
                    <a:lumMod val="75000"/>
                  </a:schemeClr>
                </a:solidFill>
                <a:latin typeface="+mn-lt"/>
                <a:hlinkClick r:id="rId9"/>
              </a:rPr>
              <a:t>R. Esposito, M. </a:t>
            </a:r>
            <a:r>
              <a:rPr lang="es-ES" sz="1050" dirty="0" err="1">
                <a:solidFill>
                  <a:schemeClr val="accent2">
                    <a:lumMod val="75000"/>
                  </a:schemeClr>
                </a:solidFill>
                <a:latin typeface="+mn-lt"/>
                <a:hlinkClick r:id="rId9"/>
              </a:rPr>
              <a:t>Calviani</a:t>
            </a:r>
            <a:r>
              <a:rPr lang="es-ES" sz="1050" dirty="0">
                <a:solidFill>
                  <a:schemeClr val="accent2">
                    <a:lumMod val="75000"/>
                  </a:schemeClr>
                </a:solidFill>
                <a:latin typeface="+mn-lt"/>
                <a:hlinkClick r:id="rId9"/>
              </a:rPr>
              <a:t> et al. </a:t>
            </a:r>
            <a:r>
              <a:rPr lang="es-ES" sz="1050" dirty="0" err="1">
                <a:solidFill>
                  <a:schemeClr val="accent2">
                    <a:lumMod val="75000"/>
                  </a:schemeClr>
                </a:solidFill>
                <a:latin typeface="+mn-lt"/>
                <a:hlinkClick r:id="rId9"/>
              </a:rPr>
              <a:t>Phys</a:t>
            </a:r>
            <a:r>
              <a:rPr lang="es-ES" sz="1050" dirty="0">
                <a:solidFill>
                  <a:schemeClr val="accent2">
                    <a:lumMod val="75000"/>
                  </a:schemeClr>
                </a:solidFill>
                <a:latin typeface="+mn-lt"/>
                <a:hlinkClick r:id="rId9"/>
              </a:rPr>
              <a:t>. Rev. </a:t>
            </a:r>
            <a:r>
              <a:rPr lang="es-ES" sz="1050" dirty="0" err="1">
                <a:solidFill>
                  <a:schemeClr val="accent2">
                    <a:lumMod val="75000"/>
                  </a:schemeClr>
                </a:solidFill>
                <a:latin typeface="+mn-lt"/>
                <a:hlinkClick r:id="rId9"/>
              </a:rPr>
              <a:t>Acc</a:t>
            </a:r>
            <a:r>
              <a:rPr lang="es-ES" sz="1050" dirty="0">
                <a:solidFill>
                  <a:schemeClr val="accent2">
                    <a:lumMod val="75000"/>
                  </a:schemeClr>
                </a:solidFill>
                <a:latin typeface="+mn-lt"/>
                <a:hlinkClick r:id="rId9"/>
              </a:rPr>
              <a:t>. &amp; </a:t>
            </a:r>
            <a:r>
              <a:rPr lang="es-ES" sz="1050" dirty="0" err="1">
                <a:solidFill>
                  <a:schemeClr val="accent2">
                    <a:lumMod val="75000"/>
                  </a:schemeClr>
                </a:solidFill>
                <a:latin typeface="+mn-lt"/>
                <a:hlinkClick r:id="rId9"/>
              </a:rPr>
              <a:t>Beams</a:t>
            </a:r>
            <a:r>
              <a:rPr lang="es-ES" sz="1050" dirty="0">
                <a:solidFill>
                  <a:schemeClr val="accent2">
                    <a:lumMod val="75000"/>
                  </a:schemeClr>
                </a:solidFill>
                <a:latin typeface="+mn-lt"/>
                <a:hlinkClick r:id="rId9"/>
              </a:rPr>
              <a:t> 24 (2021)</a:t>
            </a:r>
            <a:endParaRPr lang="es-ES" sz="1050" dirty="0">
              <a:solidFill>
                <a:schemeClr val="accent2">
                  <a:lumMod val="75000"/>
                </a:schemeClr>
              </a:solidFill>
              <a:latin typeface="+mn-lt"/>
            </a:endParaRPr>
          </a:p>
        </p:txBody>
      </p:sp>
    </p:spTree>
    <p:extLst>
      <p:ext uri="{BB962C8B-B14F-4D97-AF65-F5344CB8AC3E}">
        <p14:creationId xmlns:p14="http://schemas.microsoft.com/office/powerpoint/2010/main" val="248297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par>
                                <p:cTn id="8" presetID="1" presetClass="exit"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hidden"/>
                                      </p:to>
                                    </p:set>
                                  </p:childTnLst>
                                </p:cTn>
                              </p:par>
                              <p:par>
                                <p:cTn id="10" presetID="9"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dissolve">
                                      <p:cBhvr>
                                        <p:cTn id="15" dur="500"/>
                                        <p:tgtEl>
                                          <p:spTgt spid="24"/>
                                        </p:tgtEl>
                                      </p:cBhvr>
                                    </p:animEffect>
                                  </p:childTnLst>
                                </p:cTn>
                              </p:par>
                              <p:par>
                                <p:cTn id="16" presetID="9" presetClass="entr" presetSubtype="0" fill="hold"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dissolve">
                                      <p:cBhvr>
                                        <p:cTn id="18" dur="500"/>
                                        <p:tgtEl>
                                          <p:spTgt spid="25"/>
                                        </p:tgtEl>
                                      </p:cBhvr>
                                    </p:animEffect>
                                  </p:childTnLst>
                                </p:cTn>
                              </p:par>
                              <p:par>
                                <p:cTn id="19" presetID="9"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dissolve">
                                      <p:cBhvr>
                                        <p:cTn id="21" dur="500"/>
                                        <p:tgtEl>
                                          <p:spTgt spid="6"/>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dissolv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dissolve">
                                      <p:cBhvr>
                                        <p:cTn id="29" dur="500"/>
                                        <p:tgtEl>
                                          <p:spTgt spid="11"/>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dissolve">
                                      <p:cBhvr>
                                        <p:cTn id="32" dur="500"/>
                                        <p:tgtEl>
                                          <p:spTgt spid="13"/>
                                        </p:tgtEl>
                                      </p:cBhvr>
                                    </p:animEffect>
                                  </p:childTnLst>
                                </p:cTn>
                              </p:par>
                              <p:par>
                                <p:cTn id="33" presetID="9"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dissolve">
                                      <p:cBhvr>
                                        <p:cTn id="35" dur="500"/>
                                        <p:tgtEl>
                                          <p:spTgt spid="16"/>
                                        </p:tgtEl>
                                      </p:cBhvr>
                                    </p:animEffect>
                                  </p:childTnLst>
                                </p:cTn>
                              </p:par>
                              <p:par>
                                <p:cTn id="36" presetID="9"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dissolve">
                                      <p:cBhvr>
                                        <p:cTn id="38" dur="500"/>
                                        <p:tgtEl>
                                          <p:spTgt spid="17"/>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dissolve">
                                      <p:cBhvr>
                                        <p:cTn id="41"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11" grpId="0"/>
      <p:bldP spid="13" grpId="0" animBg="1"/>
      <p:bldP spid="21" grpId="0" animBg="1"/>
      <p:bldP spid="24" grpId="0" animBg="1"/>
      <p:bldP spid="2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3580"/>
          <a:stretch/>
        </p:blipFill>
        <p:spPr>
          <a:xfrm>
            <a:off x="1524000" y="839064"/>
            <a:ext cx="3805518" cy="2346443"/>
          </a:xfrm>
          <a:prstGeom prst="rect">
            <a:avLst/>
          </a:prstGeom>
        </p:spPr>
      </p:pic>
      <p:sp>
        <p:nvSpPr>
          <p:cNvPr id="3" name="Right Arrow 2"/>
          <p:cNvSpPr/>
          <p:nvPr/>
        </p:nvSpPr>
        <p:spPr>
          <a:xfrm rot="13795079">
            <a:off x="2284999" y="2187720"/>
            <a:ext cx="321884" cy="196997"/>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grpSp>
        <p:nvGrpSpPr>
          <p:cNvPr id="2" name="Group 1"/>
          <p:cNvGrpSpPr/>
          <p:nvPr/>
        </p:nvGrpSpPr>
        <p:grpSpPr>
          <a:xfrm>
            <a:off x="4030124" y="3666526"/>
            <a:ext cx="6478805" cy="2395947"/>
            <a:chOff x="4194937" y="3784946"/>
            <a:chExt cx="8638407" cy="3194595"/>
          </a:xfrm>
        </p:grpSpPr>
        <p:pic>
          <p:nvPicPr>
            <p:cNvPr id="8" name="Picture 7"/>
            <p:cNvPicPr>
              <a:picLocks noChangeAspect="1"/>
            </p:cNvPicPr>
            <p:nvPr/>
          </p:nvPicPr>
          <p:blipFill>
            <a:blip r:embed="rId3"/>
            <a:stretch>
              <a:fillRect/>
            </a:stretch>
          </p:blipFill>
          <p:spPr>
            <a:xfrm>
              <a:off x="4194937" y="3784946"/>
              <a:ext cx="2966456" cy="1977637"/>
            </a:xfrm>
            <a:prstGeom prst="rect">
              <a:avLst/>
            </a:prstGeom>
          </p:spPr>
        </p:pic>
        <p:pic>
          <p:nvPicPr>
            <p:cNvPr id="7" name="Picture 6"/>
            <p:cNvPicPr>
              <a:picLocks noChangeAspect="1"/>
            </p:cNvPicPr>
            <p:nvPr/>
          </p:nvPicPr>
          <p:blipFill>
            <a:blip r:embed="rId4"/>
            <a:stretch>
              <a:fillRect/>
            </a:stretch>
          </p:blipFill>
          <p:spPr>
            <a:xfrm>
              <a:off x="6957054" y="4953000"/>
              <a:ext cx="5876290" cy="2026541"/>
            </a:xfrm>
            <a:prstGeom prst="rect">
              <a:avLst/>
            </a:prstGeom>
            <a:ln>
              <a:solidFill>
                <a:schemeClr val="tx1"/>
              </a:solidFill>
            </a:ln>
          </p:spPr>
        </p:pic>
      </p:grpSp>
      <p:grpSp>
        <p:nvGrpSpPr>
          <p:cNvPr id="12" name="Group 11"/>
          <p:cNvGrpSpPr/>
          <p:nvPr/>
        </p:nvGrpSpPr>
        <p:grpSpPr>
          <a:xfrm>
            <a:off x="5739943" y="910349"/>
            <a:ext cx="2847622" cy="1728904"/>
            <a:chOff x="5767352" y="-369336"/>
            <a:chExt cx="4715533" cy="3072368"/>
          </a:xfrm>
        </p:grpSpPr>
        <p:pic>
          <p:nvPicPr>
            <p:cNvPr id="10" name="Picture 9"/>
            <p:cNvPicPr>
              <a:picLocks noChangeAspect="1"/>
            </p:cNvPicPr>
            <p:nvPr/>
          </p:nvPicPr>
          <p:blipFill rotWithShape="1">
            <a:blip r:embed="rId5"/>
            <a:srcRect t="81266"/>
            <a:stretch/>
          </p:blipFill>
          <p:spPr>
            <a:xfrm>
              <a:off x="5767352" y="2155141"/>
              <a:ext cx="4715533" cy="547891"/>
            </a:xfrm>
            <a:prstGeom prst="rect">
              <a:avLst/>
            </a:prstGeom>
          </p:spPr>
        </p:pic>
        <p:pic>
          <p:nvPicPr>
            <p:cNvPr id="11" name="Picture 10"/>
            <p:cNvPicPr>
              <a:picLocks noChangeAspect="1"/>
            </p:cNvPicPr>
            <p:nvPr/>
          </p:nvPicPr>
          <p:blipFill>
            <a:blip r:embed="rId6"/>
            <a:stretch>
              <a:fillRect/>
            </a:stretch>
          </p:blipFill>
          <p:spPr>
            <a:xfrm>
              <a:off x="5791200" y="-369336"/>
              <a:ext cx="4582164" cy="2524477"/>
            </a:xfrm>
            <a:prstGeom prst="rect">
              <a:avLst/>
            </a:prstGeom>
          </p:spPr>
        </p:pic>
      </p:grpSp>
      <p:sp>
        <p:nvSpPr>
          <p:cNvPr id="13" name="Rectangle 12"/>
          <p:cNvSpPr/>
          <p:nvPr/>
        </p:nvSpPr>
        <p:spPr>
          <a:xfrm>
            <a:off x="1924050" y="1867762"/>
            <a:ext cx="514350" cy="46049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pic>
        <p:nvPicPr>
          <p:cNvPr id="9" name="Picture 8"/>
          <p:cNvPicPr>
            <a:picLocks noChangeAspect="1"/>
          </p:cNvPicPr>
          <p:nvPr/>
        </p:nvPicPr>
        <p:blipFill>
          <a:blip r:embed="rId7"/>
          <a:stretch>
            <a:fillRect/>
          </a:stretch>
        </p:blipFill>
        <p:spPr>
          <a:xfrm>
            <a:off x="5992936" y="2639253"/>
            <a:ext cx="4624768" cy="680680"/>
          </a:xfrm>
          <a:prstGeom prst="rect">
            <a:avLst/>
          </a:prstGeom>
          <a:ln>
            <a:solidFill>
              <a:schemeClr val="tx1"/>
            </a:solidFill>
          </a:ln>
        </p:spPr>
      </p:pic>
      <p:sp>
        <p:nvSpPr>
          <p:cNvPr id="14" name="TextBox 13">
            <a:extLst>
              <a:ext uri="{FF2B5EF4-FFF2-40B4-BE49-F238E27FC236}">
                <a16:creationId xmlns:a16="http://schemas.microsoft.com/office/drawing/2014/main" id="{92AC5E2C-7140-3554-DE36-F82E970E9DD4}"/>
              </a:ext>
            </a:extLst>
          </p:cNvPr>
          <p:cNvSpPr txBox="1"/>
          <p:nvPr/>
        </p:nvSpPr>
        <p:spPr>
          <a:xfrm>
            <a:off x="1524000" y="-24077"/>
            <a:ext cx="6800850" cy="59855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rmAutofit fontScale="85000" lnSpcReduction="10000"/>
          </a:bodyPr>
          <a:lstStyle/>
          <a:p>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Pb abundance determined by </a:t>
            </a:r>
            <a:r>
              <a:rPr lang="en-US" sz="3300" baseline="30000" dirty="0">
                <a:solidFill>
                  <a:srgbClr val="1A63A0"/>
                </a:solidFill>
                <a:effectLst>
                  <a:outerShdw blurRad="50800" dist="38100" dir="2700000" algn="tl" rotWithShape="0">
                    <a:prstClr val="black">
                      <a:alpha val="40000"/>
                    </a:prstClr>
                  </a:outerShdw>
                </a:effectLst>
                <a:latin typeface="Roboto" panose="02000000000000000000" pitchFamily="2" charset="0"/>
              </a:rPr>
              <a:t>204</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Tl(</a:t>
            </a:r>
            <a:r>
              <a:rPr lang="en-US" sz="3300" dirty="0" err="1">
                <a:solidFill>
                  <a:srgbClr val="1A63A0"/>
                </a:solidFill>
                <a:effectLst>
                  <a:outerShdw blurRad="50800" dist="38100" dir="2700000" algn="tl" rotWithShape="0">
                    <a:prstClr val="black">
                      <a:alpha val="40000"/>
                    </a:prstClr>
                  </a:outerShdw>
                </a:effectLst>
                <a:latin typeface="Roboto" panose="02000000000000000000" pitchFamily="2" charset="0"/>
              </a:rPr>
              <a:t>n,</a:t>
            </a:r>
            <a:r>
              <a:rPr lang="en-US" sz="3300" b="1" dirty="0" err="1">
                <a:solidFill>
                  <a:srgbClr val="1A63A0"/>
                </a:solidFill>
                <a:effectLst>
                  <a:outerShdw blurRad="50800" dist="38100" dir="2700000" algn="tl" rotWithShape="0">
                    <a:prstClr val="black">
                      <a:alpha val="40000"/>
                    </a:prstClr>
                  </a:outerShdw>
                </a:effectLst>
                <a:latin typeface="Symbol" panose="05050102010706020507" pitchFamily="18" charset="2"/>
              </a:rPr>
              <a:t>g</a:t>
            </a:r>
            <a:r>
              <a:rPr lang="en-US" sz="3300" dirty="0">
                <a:solidFill>
                  <a:srgbClr val="1A63A0"/>
                </a:solidFill>
                <a:effectLst>
                  <a:outerShdw blurRad="50800" dist="38100" dir="2700000" algn="tl" rotWithShape="0">
                    <a:prstClr val="black">
                      <a:alpha val="40000"/>
                    </a:prstClr>
                  </a:outerShdw>
                </a:effectLst>
                <a:latin typeface="Roboto" panose="02000000000000000000" pitchFamily="2" charset="0"/>
              </a:rPr>
              <a:t>)</a:t>
            </a:r>
            <a:endParaRPr lang="en-GB" sz="3300" dirty="0">
              <a:solidFill>
                <a:srgbClr val="1A63A0"/>
              </a:solidFill>
              <a:effectLst>
                <a:outerShdw blurRad="50800" dist="38100" dir="2700000" algn="tl" rotWithShape="0">
                  <a:prstClr val="black">
                    <a:alpha val="40000"/>
                  </a:prstClr>
                </a:outerShdw>
              </a:effectLst>
              <a:latin typeface="Roboto" panose="02000000000000000000" pitchFamily="2" charset="0"/>
            </a:endParaRPr>
          </a:p>
        </p:txBody>
      </p:sp>
    </p:spTree>
    <p:extLst>
      <p:ext uri="{BB962C8B-B14F-4D97-AF65-F5344CB8AC3E}">
        <p14:creationId xmlns:p14="http://schemas.microsoft.com/office/powerpoint/2010/main" val="392866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8"/>
          <p:cNvPicPr>
            <a:picLocks noChangeAspect="1" noChangeArrowheads="1"/>
          </p:cNvPicPr>
          <p:nvPr/>
        </p:nvPicPr>
        <p:blipFill>
          <a:blip r:embed="rId5"/>
          <a:srcRect/>
          <a:stretch>
            <a:fillRect/>
          </a:stretch>
        </p:blipFill>
        <p:spPr bwMode="auto">
          <a:xfrm>
            <a:off x="1579256" y="647962"/>
            <a:ext cx="3733799" cy="2624419"/>
          </a:xfrm>
          <a:prstGeom prst="rect">
            <a:avLst/>
          </a:prstGeom>
          <a:noFill/>
          <a:ln w="12700" cap="sq">
            <a:noFill/>
            <a:miter lim="800000"/>
            <a:headEnd type="none" w="sm" len="sm"/>
            <a:tailEnd type="none" w="sm" len="sm"/>
          </a:ln>
        </p:spPr>
      </p:pic>
      <p:sp>
        <p:nvSpPr>
          <p:cNvPr id="29699" name="Rectangle 10"/>
          <p:cNvSpPr>
            <a:spLocks noChangeArrowheads="1"/>
          </p:cNvSpPr>
          <p:nvPr/>
        </p:nvSpPr>
        <p:spPr bwMode="auto">
          <a:xfrm>
            <a:off x="1512688" y="6539886"/>
            <a:ext cx="9144000" cy="609600"/>
          </a:xfrm>
          <a:prstGeom prst="rect">
            <a:avLst/>
          </a:prstGeom>
          <a:noFill/>
          <a:ln w="9525">
            <a:noFill/>
            <a:miter lim="800000"/>
            <a:headEnd/>
            <a:tailEnd/>
          </a:ln>
        </p:spPr>
        <p:txBody>
          <a:bodyPr wrap="none" anchor="ctr"/>
          <a:lstStyle/>
          <a:p>
            <a:pPr eaLnBrk="0" hangingPunct="0">
              <a:lnSpc>
                <a:spcPct val="90000"/>
              </a:lnSpc>
            </a:pPr>
            <a:r>
              <a:rPr lang="it-IT" i="1" dirty="0">
                <a:solidFill>
                  <a:schemeClr val="accent6">
                    <a:lumMod val="60000"/>
                    <a:lumOff val="40000"/>
                  </a:schemeClr>
                </a:solidFill>
              </a:rPr>
              <a:t>U Abbondanno et al. Phys. Rev. Lett. 93 (2004), 161103</a:t>
            </a:r>
            <a:endParaRPr lang="en-US" i="1" dirty="0">
              <a:solidFill>
                <a:schemeClr val="accent6">
                  <a:lumMod val="60000"/>
                  <a:lumOff val="40000"/>
                </a:schemeClr>
              </a:solidFill>
            </a:endParaRPr>
          </a:p>
          <a:p>
            <a:pPr eaLnBrk="0" hangingPunct="0">
              <a:lnSpc>
                <a:spcPct val="90000"/>
              </a:lnSpc>
            </a:pPr>
            <a:r>
              <a:rPr lang="de-DE" i="1" dirty="0">
                <a:solidFill>
                  <a:schemeClr val="accent6">
                    <a:lumMod val="60000"/>
                    <a:lumOff val="40000"/>
                  </a:schemeClr>
                </a:solidFill>
              </a:rPr>
              <a:t>                                                                                                                       </a:t>
            </a:r>
          </a:p>
        </p:txBody>
      </p:sp>
      <p:sp>
        <p:nvSpPr>
          <p:cNvPr id="29706" name="TextBox 14"/>
          <p:cNvSpPr txBox="1">
            <a:spLocks noChangeArrowheads="1"/>
          </p:cNvSpPr>
          <p:nvPr/>
        </p:nvSpPr>
        <p:spPr bwMode="auto">
          <a:xfrm>
            <a:off x="7308121" y="3598432"/>
            <a:ext cx="2362200" cy="523220"/>
          </a:xfrm>
          <a:prstGeom prst="rect">
            <a:avLst/>
          </a:prstGeom>
          <a:noFill/>
          <a:ln w="9525">
            <a:solidFill>
              <a:srgbClr val="FF0000"/>
            </a:solidFill>
            <a:miter lim="800000"/>
            <a:headEnd/>
            <a:tailEnd/>
          </a:ln>
        </p:spPr>
        <p:txBody>
          <a:bodyPr wrap="square">
            <a:spAutoFit/>
          </a:bodyPr>
          <a:lstStyle/>
          <a:p>
            <a:r>
              <a:rPr lang="es-ES" dirty="0" err="1">
                <a:solidFill>
                  <a:srgbClr val="FF0000"/>
                </a:solidFill>
              </a:rPr>
              <a:t>T</a:t>
            </a:r>
            <a:r>
              <a:rPr lang="es-ES" baseline="-25000" dirty="0" err="1">
                <a:solidFill>
                  <a:srgbClr val="FF0000"/>
                </a:solidFill>
              </a:rPr>
              <a:t>He</a:t>
            </a:r>
            <a:r>
              <a:rPr lang="es-ES" dirty="0">
                <a:solidFill>
                  <a:srgbClr val="FF0000"/>
                </a:solidFill>
              </a:rPr>
              <a:t>  =  2.5-2.8x10</a:t>
            </a:r>
            <a:r>
              <a:rPr lang="es-ES" baseline="30000" dirty="0">
                <a:solidFill>
                  <a:srgbClr val="FF0000"/>
                </a:solidFill>
              </a:rPr>
              <a:t>8</a:t>
            </a:r>
            <a:r>
              <a:rPr lang="es-ES" dirty="0">
                <a:solidFill>
                  <a:srgbClr val="FF0000"/>
                </a:solidFill>
              </a:rPr>
              <a:t> K</a:t>
            </a:r>
          </a:p>
          <a:p>
            <a:r>
              <a:rPr lang="es-ES" dirty="0">
                <a:solidFill>
                  <a:srgbClr val="FF0000"/>
                </a:solidFill>
              </a:rPr>
              <a:t>T</a:t>
            </a:r>
            <a:r>
              <a:rPr lang="es-ES" baseline="-25000" dirty="0">
                <a:solidFill>
                  <a:srgbClr val="FF0000"/>
                </a:solidFill>
              </a:rPr>
              <a:t>H  </a:t>
            </a:r>
            <a:r>
              <a:rPr lang="es-ES" dirty="0">
                <a:solidFill>
                  <a:srgbClr val="FF0000"/>
                </a:solidFill>
              </a:rPr>
              <a:t> =  1x10</a:t>
            </a:r>
            <a:r>
              <a:rPr lang="es-ES" baseline="30000" dirty="0">
                <a:solidFill>
                  <a:srgbClr val="FF0000"/>
                </a:solidFill>
              </a:rPr>
              <a:t>8</a:t>
            </a:r>
            <a:r>
              <a:rPr lang="es-ES" dirty="0">
                <a:solidFill>
                  <a:srgbClr val="FF0000"/>
                </a:solidFill>
              </a:rPr>
              <a:t> K </a:t>
            </a:r>
          </a:p>
        </p:txBody>
      </p:sp>
      <p:sp>
        <p:nvSpPr>
          <p:cNvPr id="54" name="Rectangle 1"/>
          <p:cNvSpPr>
            <a:spLocks noChangeArrowheads="1"/>
          </p:cNvSpPr>
          <p:nvPr/>
        </p:nvSpPr>
        <p:spPr bwMode="auto">
          <a:xfrm>
            <a:off x="1524000" y="0"/>
            <a:ext cx="9144000" cy="533400"/>
          </a:xfrm>
          <a:prstGeom prst="rect">
            <a:avLst/>
          </a:prstGeom>
          <a:solidFill>
            <a:srgbClr val="333399"/>
          </a:solidFill>
          <a:ln w="25560">
            <a:noFill/>
            <a:miter lim="800000"/>
            <a:headEnd/>
            <a:tailEnd/>
          </a:ln>
        </p:spPr>
        <p:txBody>
          <a:bodyPr wrap="none" anchor="ctr"/>
          <a:lstStyle/>
          <a:p>
            <a:endParaRPr lang="es-ES"/>
          </a:p>
        </p:txBody>
      </p:sp>
      <p:sp>
        <p:nvSpPr>
          <p:cNvPr id="55" name="Text Box 72"/>
          <p:cNvSpPr txBox="1">
            <a:spLocks noChangeArrowheads="1"/>
          </p:cNvSpPr>
          <p:nvPr/>
        </p:nvSpPr>
        <p:spPr bwMode="auto">
          <a:xfrm>
            <a:off x="1524000" y="0"/>
            <a:ext cx="9144000" cy="400110"/>
          </a:xfrm>
          <a:prstGeom prst="rect">
            <a:avLst/>
          </a:prstGeom>
          <a:noFill/>
          <a:ln w="9525">
            <a:noFill/>
            <a:miter lim="800000"/>
            <a:headEnd/>
            <a:tailEnd/>
          </a:ln>
        </p:spPr>
        <p:txBody>
          <a:bodyPr>
            <a:spAutoFit/>
          </a:bodyPr>
          <a:lstStyle/>
          <a:p>
            <a:pPr algn="ctr">
              <a:spcBef>
                <a:spcPct val="50000"/>
              </a:spcBef>
            </a:pPr>
            <a:r>
              <a:rPr lang="en-GB" sz="2000" dirty="0">
                <a:solidFill>
                  <a:schemeClr val="bg1"/>
                </a:solidFill>
              </a:rPr>
              <a:t>Temperature in TP AGB Stars</a:t>
            </a:r>
          </a:p>
        </p:txBody>
      </p:sp>
      <p:pic>
        <p:nvPicPr>
          <p:cNvPr id="74" name="Picture 3"/>
          <p:cNvPicPr>
            <a:picLocks noChangeAspect="1" noChangeArrowheads="1"/>
          </p:cNvPicPr>
          <p:nvPr/>
        </p:nvPicPr>
        <p:blipFill>
          <a:blip r:embed="rId6"/>
          <a:srcRect/>
          <a:stretch>
            <a:fillRect/>
          </a:stretch>
        </p:blipFill>
        <p:spPr bwMode="auto">
          <a:xfrm>
            <a:off x="5757765" y="1063967"/>
            <a:ext cx="4876800" cy="2003898"/>
          </a:xfrm>
          <a:prstGeom prst="rect">
            <a:avLst/>
          </a:prstGeom>
          <a:noFill/>
          <a:ln w="9525">
            <a:noFill/>
            <a:miter lim="800000"/>
            <a:headEnd/>
            <a:tailEnd/>
          </a:ln>
          <a:effectLst/>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64106" y="3324611"/>
            <a:ext cx="1782049" cy="1193973"/>
          </a:xfrm>
          <a:prstGeom prst="rect">
            <a:avLst/>
          </a:prstGeom>
        </p:spPr>
      </p:pic>
      <p:pic>
        <p:nvPicPr>
          <p:cNvPr id="8" name="Picture 7"/>
          <p:cNvPicPr>
            <a:picLocks noChangeAspect="1"/>
          </p:cNvPicPr>
          <p:nvPr/>
        </p:nvPicPr>
        <p:blipFill>
          <a:blip r:embed="rId8"/>
          <a:stretch>
            <a:fillRect/>
          </a:stretch>
        </p:blipFill>
        <p:spPr>
          <a:xfrm>
            <a:off x="3479191" y="3320975"/>
            <a:ext cx="1568046" cy="1174521"/>
          </a:xfrm>
          <a:prstGeom prst="rect">
            <a:avLst/>
          </a:prstGeom>
        </p:spPr>
      </p:pic>
      <p:sp>
        <p:nvSpPr>
          <p:cNvPr id="50" name="Text Box 11"/>
          <p:cNvSpPr txBox="1">
            <a:spLocks noChangeArrowheads="1"/>
          </p:cNvSpPr>
          <p:nvPr/>
        </p:nvSpPr>
        <p:spPr bwMode="auto">
          <a:xfrm>
            <a:off x="2478108" y="4522865"/>
            <a:ext cx="2733441" cy="313932"/>
          </a:xfrm>
          <a:prstGeom prst="rect">
            <a:avLst/>
          </a:prstGeom>
          <a:noFill/>
          <a:ln w="19050" algn="ctr">
            <a:solidFill>
              <a:srgbClr val="FF3300"/>
            </a:solidFill>
            <a:miter lim="800000"/>
            <a:headEnd/>
            <a:tailEnd/>
          </a:ln>
        </p:spPr>
        <p:txBody>
          <a:bodyPr wrap="none">
            <a:spAutoFit/>
          </a:bodyPr>
          <a:lstStyle/>
          <a:p>
            <a:pPr algn="ctr" eaLnBrk="0" hangingPunct="0">
              <a:lnSpc>
                <a:spcPct val="90000"/>
              </a:lnSpc>
            </a:pPr>
            <a:r>
              <a:rPr lang="en-US" sz="1600"/>
              <a:t>MACS-30 =  3100 ± 160 mb</a:t>
            </a:r>
          </a:p>
        </p:txBody>
      </p:sp>
      <p:grpSp>
        <p:nvGrpSpPr>
          <p:cNvPr id="51" name="Group 12"/>
          <p:cNvGrpSpPr>
            <a:grpSpLocks/>
          </p:cNvGrpSpPr>
          <p:nvPr/>
        </p:nvGrpSpPr>
        <p:grpSpPr bwMode="auto">
          <a:xfrm>
            <a:off x="1909922" y="4866415"/>
            <a:ext cx="3225597" cy="1767686"/>
            <a:chOff x="1425" y="1320"/>
            <a:chExt cx="3297" cy="1623"/>
          </a:xfrm>
        </p:grpSpPr>
        <p:pic>
          <p:nvPicPr>
            <p:cNvPr id="52" name="Picture 13"/>
            <p:cNvPicPr>
              <a:picLocks noChangeAspect="1" noChangeArrowheads="1"/>
            </p:cNvPicPr>
            <p:nvPr/>
          </p:nvPicPr>
          <p:blipFill rotWithShape="1">
            <a:blip r:embed="rId9"/>
            <a:srcRect l="6612" t="6336" r="13520" b="7706"/>
            <a:stretch/>
          </p:blipFill>
          <p:spPr bwMode="auto">
            <a:xfrm>
              <a:off x="1425" y="1320"/>
              <a:ext cx="3297" cy="1623"/>
            </a:xfrm>
            <a:prstGeom prst="rect">
              <a:avLst/>
            </a:prstGeom>
            <a:noFill/>
            <a:ln w="38100" algn="ctr">
              <a:noFill/>
              <a:miter lim="800000"/>
              <a:headEnd/>
              <a:tailEnd/>
            </a:ln>
          </p:spPr>
        </p:pic>
        <p:sp>
          <p:nvSpPr>
            <p:cNvPr id="53" name="Rectangle 14"/>
            <p:cNvSpPr>
              <a:spLocks noChangeArrowheads="1"/>
            </p:cNvSpPr>
            <p:nvPr/>
          </p:nvSpPr>
          <p:spPr bwMode="auto">
            <a:xfrm>
              <a:off x="2256" y="1587"/>
              <a:ext cx="2448" cy="283"/>
            </a:xfrm>
            <a:prstGeom prst="rect">
              <a:avLst/>
            </a:prstGeom>
            <a:noFill/>
            <a:ln w="50800" algn="ctr">
              <a:solidFill>
                <a:srgbClr val="FF3300"/>
              </a:solidFill>
              <a:miter lim="800000"/>
              <a:headEnd/>
              <a:tailEnd/>
            </a:ln>
          </p:spPr>
          <p:txBody>
            <a:bodyPr anchor="ctr">
              <a:spAutoFit/>
            </a:bodyPr>
            <a:lstStyle/>
            <a:p>
              <a:endParaRPr lang="es-ES"/>
            </a:p>
          </p:txBody>
        </p:sp>
      </p:grpSp>
      <p:pic>
        <p:nvPicPr>
          <p:cNvPr id="56" name="tp_agb_x10x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6247861" y="4378037"/>
            <a:ext cx="4408827" cy="2479965"/>
          </a:xfrm>
          <a:prstGeom prst="rect">
            <a:avLst/>
          </a:prstGeom>
        </p:spPr>
      </p:pic>
    </p:spTree>
    <p:extLst>
      <p:ext uri="{BB962C8B-B14F-4D97-AF65-F5344CB8AC3E}">
        <p14:creationId xmlns:p14="http://schemas.microsoft.com/office/powerpoint/2010/main" val="155240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470"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6"/>
                                        </p:tgtEl>
                                      </p:cBhvr>
                                    </p:cmd>
                                  </p:childTnLst>
                                </p:cTn>
                              </p:par>
                            </p:childTnLst>
                          </p:cTn>
                        </p:par>
                      </p:childTnLst>
                    </p:cTn>
                  </p:par>
                </p:childTnLst>
              </p:cTn>
              <p:nextCondLst>
                <p:cond evt="onClick" delay="0">
                  <p:tgtEl>
                    <p:spTgt spid="56"/>
                  </p:tgtEl>
                </p:cond>
              </p:nextCondLst>
            </p:seq>
            <p:video>
              <p:cMediaNode vol="80000">
                <p:cTn id="12" fill="hold" display="0">
                  <p:stCondLst>
                    <p:cond delay="indefinite"/>
                  </p:stCondLst>
                </p:cTn>
                <p:tgtEl>
                  <p:spTgt spid="56"/>
                </p:tgtEl>
              </p:cMediaNode>
            </p:vide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a:off x="1524000" y="3034145"/>
            <a:ext cx="9144000" cy="1399310"/>
          </a:xfrm>
          <a:prstGeom prst="rect">
            <a:avLst/>
          </a:prstGeom>
          <a:solidFill>
            <a:srgbClr val="0000CC"/>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143" name="Google Shape;143;p3"/>
          <p:cNvSpPr txBox="1"/>
          <p:nvPr/>
        </p:nvSpPr>
        <p:spPr>
          <a:xfrm>
            <a:off x="1394691" y="3182003"/>
            <a:ext cx="8976573" cy="1200288"/>
          </a:xfrm>
          <a:prstGeom prst="rect">
            <a:avLst/>
          </a:prstGeom>
          <a:noFill/>
          <a:ln>
            <a:noFill/>
          </a:ln>
        </p:spPr>
        <p:txBody>
          <a:bodyPr spcFirstLastPara="1" wrap="square" lIns="91425" tIns="45700" rIns="91425" bIns="45700" anchor="t" anchorCtr="0">
            <a:spAutoFit/>
          </a:bodyPr>
          <a:lstStyle/>
          <a:p>
            <a:pPr algn="ctr"/>
            <a:r>
              <a:rPr lang="es-ES" sz="3600" dirty="0">
                <a:solidFill>
                  <a:schemeClr val="lt1"/>
                </a:solidFill>
              </a:rPr>
              <a:t>BACKUP SLIDES</a:t>
            </a:r>
          </a:p>
          <a:p>
            <a:pPr algn="ctr"/>
            <a:r>
              <a:rPr lang="es-ES" sz="3600" dirty="0">
                <a:solidFill>
                  <a:schemeClr val="lt1"/>
                </a:solidFill>
              </a:rPr>
              <a:t>i-TED</a:t>
            </a:r>
            <a:endParaRPr sz="3600" dirty="0">
              <a:solidFill>
                <a:schemeClr val="lt1"/>
              </a:solidFill>
            </a:endParaRPr>
          </a:p>
        </p:txBody>
      </p:sp>
    </p:spTree>
    <p:extLst>
      <p:ext uri="{BB962C8B-B14F-4D97-AF65-F5344CB8AC3E}">
        <p14:creationId xmlns:p14="http://schemas.microsoft.com/office/powerpoint/2010/main" val="265306778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752851" y="3714750"/>
            <a:ext cx="1869163" cy="1028156"/>
          </a:xfrm>
          <a:prstGeom prst="rect">
            <a:avLst/>
          </a:prstGeom>
        </p:spPr>
      </p:pic>
      <p:pic>
        <p:nvPicPr>
          <p:cNvPr id="5" name="Picture 4"/>
          <p:cNvPicPr>
            <a:picLocks noChangeAspect="1"/>
          </p:cNvPicPr>
          <p:nvPr/>
        </p:nvPicPr>
        <p:blipFill>
          <a:blip r:embed="rId3"/>
          <a:stretch>
            <a:fillRect/>
          </a:stretch>
        </p:blipFill>
        <p:spPr>
          <a:xfrm>
            <a:off x="2809738" y="830697"/>
            <a:ext cx="3237057" cy="1574849"/>
          </a:xfrm>
          <a:prstGeom prst="rect">
            <a:avLst/>
          </a:prstGeom>
        </p:spPr>
      </p:pic>
      <p:pic>
        <p:nvPicPr>
          <p:cNvPr id="6" name="Picture 5"/>
          <p:cNvPicPr>
            <a:picLocks noChangeAspect="1"/>
          </p:cNvPicPr>
          <p:nvPr/>
        </p:nvPicPr>
        <p:blipFill>
          <a:blip r:embed="rId4"/>
          <a:stretch>
            <a:fillRect/>
          </a:stretch>
        </p:blipFill>
        <p:spPr>
          <a:xfrm>
            <a:off x="6389279" y="932006"/>
            <a:ext cx="3139668" cy="1503710"/>
          </a:xfrm>
          <a:prstGeom prst="rect">
            <a:avLst/>
          </a:prstGeom>
        </p:spPr>
      </p:pic>
      <p:grpSp>
        <p:nvGrpSpPr>
          <p:cNvPr id="7" name="Group 6"/>
          <p:cNvGrpSpPr/>
          <p:nvPr/>
        </p:nvGrpSpPr>
        <p:grpSpPr>
          <a:xfrm>
            <a:off x="9500147" y="627929"/>
            <a:ext cx="915311" cy="693192"/>
            <a:chOff x="6781800" y="1430765"/>
            <a:chExt cx="1525214" cy="1229056"/>
          </a:xfrm>
        </p:grpSpPr>
        <p:pic>
          <p:nvPicPr>
            <p:cNvPr id="8" name="Picture 7"/>
            <p:cNvPicPr>
              <a:picLocks noChangeAspect="1"/>
            </p:cNvPicPr>
            <p:nvPr/>
          </p:nvPicPr>
          <p:blipFill>
            <a:blip r:embed="rId5"/>
            <a:stretch>
              <a:fillRect/>
            </a:stretch>
          </p:blipFill>
          <p:spPr>
            <a:xfrm>
              <a:off x="6781800" y="1430765"/>
              <a:ext cx="1525214" cy="1229056"/>
            </a:xfrm>
            <a:prstGeom prst="rect">
              <a:avLst/>
            </a:prstGeom>
          </p:spPr>
        </p:pic>
        <p:sp>
          <p:nvSpPr>
            <p:cNvPr id="9" name="TextBox 8"/>
            <p:cNvSpPr txBox="1"/>
            <p:nvPr/>
          </p:nvSpPr>
          <p:spPr bwMode="auto">
            <a:xfrm>
              <a:off x="7696201" y="1600200"/>
              <a:ext cx="381001" cy="839012"/>
            </a:xfrm>
            <a:prstGeom prst="rect">
              <a:avLst/>
            </a:prstGeom>
            <a:noFill/>
            <a:ln w="9525">
              <a:noFill/>
              <a:miter lim="800000"/>
              <a:headEnd/>
              <a:tailEnd/>
            </a:ln>
          </p:spPr>
          <p:txBody>
            <a:bodyPr wrap="square" rtlCol="0">
              <a:spAutoFit/>
            </a:bodyPr>
            <a:lstStyle/>
            <a:p>
              <a:r>
                <a:rPr lang="es-ES" sz="825" dirty="0">
                  <a:solidFill>
                    <a:srgbClr val="FFC000"/>
                  </a:solidFill>
                  <a:latin typeface="+mn-lt"/>
                </a:rPr>
                <a:t>1</a:t>
              </a:r>
            </a:p>
            <a:p>
              <a:endParaRPr lang="es-ES" sz="825" dirty="0">
                <a:solidFill>
                  <a:srgbClr val="FFC000"/>
                </a:solidFill>
                <a:latin typeface="+mn-lt"/>
              </a:endParaRPr>
            </a:p>
            <a:p>
              <a:r>
                <a:rPr lang="es-ES" sz="825" dirty="0">
                  <a:solidFill>
                    <a:srgbClr val="FFC000"/>
                  </a:solidFill>
                  <a:latin typeface="+mn-lt"/>
                </a:rPr>
                <a:t>2</a:t>
              </a:r>
              <a:endParaRPr lang="en-GB" sz="825" dirty="0">
                <a:solidFill>
                  <a:srgbClr val="FFC000"/>
                </a:solidFill>
                <a:latin typeface="+mn-lt"/>
              </a:endParaRPr>
            </a:p>
          </p:txBody>
        </p:sp>
      </p:grpSp>
      <p:pic>
        <p:nvPicPr>
          <p:cNvPr id="10" name="Picture 9"/>
          <p:cNvPicPr>
            <a:picLocks noChangeAspect="1"/>
          </p:cNvPicPr>
          <p:nvPr/>
        </p:nvPicPr>
        <p:blipFill>
          <a:blip r:embed="rId6"/>
          <a:stretch>
            <a:fillRect/>
          </a:stretch>
        </p:blipFill>
        <p:spPr>
          <a:xfrm>
            <a:off x="1798780" y="4329182"/>
            <a:ext cx="1881524" cy="1287245"/>
          </a:xfrm>
          <a:prstGeom prst="rect">
            <a:avLst/>
          </a:prstGeom>
        </p:spPr>
      </p:pic>
      <p:sp>
        <p:nvSpPr>
          <p:cNvPr id="11" name="TextBox 10"/>
          <p:cNvSpPr txBox="1"/>
          <p:nvPr/>
        </p:nvSpPr>
        <p:spPr bwMode="auto">
          <a:xfrm>
            <a:off x="1524000" y="5804544"/>
            <a:ext cx="5886450" cy="213585"/>
          </a:xfrm>
          <a:prstGeom prst="rect">
            <a:avLst/>
          </a:prstGeom>
          <a:noFill/>
          <a:ln w="9525">
            <a:noFill/>
            <a:miter lim="800000"/>
            <a:headEnd/>
            <a:tailEnd/>
          </a:ln>
        </p:spPr>
        <p:txBody>
          <a:bodyPr wrap="square" rtlCol="0">
            <a:spAutoFit/>
          </a:bodyPr>
          <a:lstStyle/>
          <a:p>
            <a:r>
              <a:rPr lang="es-ES" sz="788" dirty="0">
                <a:solidFill>
                  <a:schemeClr val="accent2">
                    <a:lumMod val="75000"/>
                  </a:schemeClr>
                </a:solidFill>
                <a:latin typeface="+mn-lt"/>
                <a:hlinkClick r:id="rId7" action="ppaction://hlinkfile"/>
              </a:rPr>
              <a:t>V. Babiano, </a:t>
            </a:r>
            <a:r>
              <a:rPr lang="es-ES" sz="788" dirty="0" err="1">
                <a:solidFill>
                  <a:schemeClr val="accent2">
                    <a:lumMod val="75000"/>
                  </a:schemeClr>
                </a:solidFill>
                <a:latin typeface="+mn-lt"/>
                <a:hlinkClick r:id="rId7" action="ppaction://hlinkfile"/>
              </a:rPr>
              <a:t>J.Lerendegui</a:t>
            </a:r>
            <a:r>
              <a:rPr lang="es-ES" sz="788" dirty="0">
                <a:solidFill>
                  <a:schemeClr val="accent2">
                    <a:lumMod val="75000"/>
                  </a:schemeClr>
                </a:solidFill>
                <a:latin typeface="+mn-lt"/>
                <a:hlinkClick r:id="rId7" action="ppaction://hlinkfile"/>
              </a:rPr>
              <a:t>, J. </a:t>
            </a:r>
            <a:r>
              <a:rPr lang="es-ES" sz="788" dirty="0" err="1">
                <a:solidFill>
                  <a:schemeClr val="accent2">
                    <a:lumMod val="75000"/>
                  </a:schemeClr>
                </a:solidFill>
                <a:latin typeface="+mn-lt"/>
                <a:hlinkClick r:id="rId7" action="ppaction://hlinkfile"/>
              </a:rPr>
              <a:t>Balibrea</a:t>
            </a:r>
            <a:r>
              <a:rPr lang="es-ES" sz="788" dirty="0">
                <a:solidFill>
                  <a:schemeClr val="accent2">
                    <a:lumMod val="75000"/>
                  </a:schemeClr>
                </a:solidFill>
                <a:latin typeface="+mn-lt"/>
                <a:hlinkClick r:id="rId7" action="ppaction://hlinkfile"/>
              </a:rPr>
              <a:t> et al. (CDP), EPJ-A (</a:t>
            </a:r>
            <a:r>
              <a:rPr lang="es-ES" sz="788" dirty="0" err="1">
                <a:solidFill>
                  <a:schemeClr val="accent2">
                    <a:lumMod val="75000"/>
                  </a:schemeClr>
                </a:solidFill>
                <a:latin typeface="+mn-lt"/>
                <a:hlinkClick r:id="rId7" action="ppaction://hlinkfile"/>
              </a:rPr>
              <a:t>accepted</a:t>
            </a:r>
            <a:r>
              <a:rPr lang="es-ES" sz="788" dirty="0">
                <a:solidFill>
                  <a:schemeClr val="accent2">
                    <a:lumMod val="75000"/>
                  </a:schemeClr>
                </a:solidFill>
                <a:latin typeface="+mn-lt"/>
                <a:hlinkClick r:id="rId7" action="ppaction://hlinkfile"/>
              </a:rPr>
              <a:t> May’21)</a:t>
            </a:r>
            <a:endParaRPr lang="en-GB" sz="788" dirty="0">
              <a:solidFill>
                <a:schemeClr val="accent2">
                  <a:lumMod val="75000"/>
                </a:schemeClr>
              </a:solidFill>
              <a:latin typeface="+mn-lt"/>
            </a:endParaRPr>
          </a:p>
        </p:txBody>
      </p:sp>
      <p:sp>
        <p:nvSpPr>
          <p:cNvPr id="12" name="TextBox 11"/>
          <p:cNvSpPr txBox="1"/>
          <p:nvPr/>
        </p:nvSpPr>
        <p:spPr bwMode="auto">
          <a:xfrm>
            <a:off x="1467864" y="458894"/>
            <a:ext cx="4857750" cy="473206"/>
          </a:xfrm>
          <a:prstGeom prst="rect">
            <a:avLst/>
          </a:prstGeom>
          <a:noFill/>
          <a:ln w="9525">
            <a:noFill/>
            <a:miter lim="800000"/>
            <a:headEnd/>
            <a:tailEnd/>
          </a:ln>
        </p:spPr>
        <p:txBody>
          <a:bodyPr wrap="square" rtlCol="0">
            <a:spAutoFit/>
          </a:bodyPr>
          <a:lstStyle/>
          <a:p>
            <a:pPr marL="214313" indent="-214313">
              <a:buFont typeface="Wingdings" panose="05000000000000000000" pitchFamily="2" charset="2"/>
              <a:buChar char="à"/>
            </a:pPr>
            <a:r>
              <a:rPr lang="es-ES" sz="825" dirty="0">
                <a:solidFill>
                  <a:schemeClr val="accent2">
                    <a:lumMod val="75000"/>
                  </a:schemeClr>
                </a:solidFill>
                <a:latin typeface="+mn-lt"/>
                <a:sym typeface="Wingdings" panose="05000000000000000000" pitchFamily="2" charset="2"/>
              </a:rPr>
              <a:t>TOF (</a:t>
            </a:r>
            <a:r>
              <a:rPr lang="es-ES" sz="825" dirty="0" err="1">
                <a:solidFill>
                  <a:schemeClr val="accent2">
                    <a:lumMod val="75000"/>
                  </a:schemeClr>
                </a:solidFill>
                <a:latin typeface="+mn-lt"/>
                <a:sym typeface="Wingdings" panose="05000000000000000000" pitchFamily="2" charset="2"/>
              </a:rPr>
              <a:t>Trigger</a:t>
            </a:r>
            <a:r>
              <a:rPr lang="es-ES" sz="825" dirty="0">
                <a:solidFill>
                  <a:schemeClr val="accent2">
                    <a:lumMod val="75000"/>
                  </a:schemeClr>
                </a:solidFill>
                <a:latin typeface="+mn-lt"/>
                <a:sym typeface="Wingdings" panose="05000000000000000000" pitchFamily="2" charset="2"/>
              </a:rPr>
              <a:t>) </a:t>
            </a:r>
            <a:r>
              <a:rPr lang="es-ES" sz="825" dirty="0" err="1">
                <a:solidFill>
                  <a:schemeClr val="accent2">
                    <a:lumMod val="75000"/>
                  </a:schemeClr>
                </a:solidFill>
                <a:latin typeface="+mn-lt"/>
                <a:sym typeface="Wingdings" panose="05000000000000000000" pitchFamily="2" charset="2"/>
              </a:rPr>
              <a:t>resolution</a:t>
            </a:r>
            <a:r>
              <a:rPr lang="es-ES" sz="825" dirty="0">
                <a:solidFill>
                  <a:schemeClr val="accent2">
                    <a:lumMod val="75000"/>
                  </a:schemeClr>
                </a:solidFill>
                <a:latin typeface="+mn-lt"/>
                <a:sym typeface="Wingdings" panose="05000000000000000000" pitchFamily="2" charset="2"/>
              </a:rPr>
              <a:t> </a:t>
            </a:r>
            <a:r>
              <a:rPr lang="es-ES" sz="825" dirty="0" err="1">
                <a:solidFill>
                  <a:schemeClr val="accent2">
                    <a:lumMod val="75000"/>
                  </a:schemeClr>
                </a:solidFill>
                <a:latin typeface="+mn-lt"/>
                <a:sym typeface="Wingdings" panose="05000000000000000000" pitchFamily="2" charset="2"/>
              </a:rPr>
              <a:t>good</a:t>
            </a:r>
            <a:r>
              <a:rPr lang="es-ES" sz="825" dirty="0">
                <a:solidFill>
                  <a:schemeClr val="accent2">
                    <a:lumMod val="75000"/>
                  </a:schemeClr>
                </a:solidFill>
                <a:latin typeface="+mn-lt"/>
                <a:sym typeface="Wingdings" panose="05000000000000000000" pitchFamily="2" charset="2"/>
              </a:rPr>
              <a:t> </a:t>
            </a:r>
            <a:r>
              <a:rPr lang="es-ES" sz="825" dirty="0" err="1">
                <a:solidFill>
                  <a:schemeClr val="accent2">
                    <a:lumMod val="75000"/>
                  </a:schemeClr>
                </a:solidFill>
                <a:latin typeface="+mn-lt"/>
                <a:sym typeface="Wingdings" panose="05000000000000000000" pitchFamily="2" charset="2"/>
              </a:rPr>
              <a:t>for</a:t>
            </a:r>
            <a:r>
              <a:rPr lang="es-ES" sz="825" dirty="0">
                <a:solidFill>
                  <a:schemeClr val="accent2">
                    <a:lumMod val="75000"/>
                  </a:schemeClr>
                </a:solidFill>
                <a:latin typeface="+mn-lt"/>
                <a:sym typeface="Wingdings" panose="05000000000000000000" pitchFamily="2" charset="2"/>
              </a:rPr>
              <a:t> TOF (</a:t>
            </a:r>
            <a:r>
              <a:rPr lang="es-ES" sz="825" dirty="0" err="1">
                <a:solidFill>
                  <a:schemeClr val="accent2">
                    <a:lumMod val="75000"/>
                  </a:schemeClr>
                </a:solidFill>
                <a:latin typeface="+mn-lt"/>
                <a:sym typeface="Wingdings" panose="05000000000000000000" pitchFamily="2" charset="2"/>
              </a:rPr>
              <a:t>n,</a:t>
            </a:r>
            <a:r>
              <a:rPr lang="es-ES" sz="825" dirty="0" err="1">
                <a:solidFill>
                  <a:schemeClr val="accent2">
                    <a:lumMod val="75000"/>
                  </a:schemeClr>
                </a:solidFill>
                <a:latin typeface="Symbol" panose="05050102010706020507" pitchFamily="18" charset="2"/>
                <a:sym typeface="Wingdings" panose="05000000000000000000" pitchFamily="2" charset="2"/>
              </a:rPr>
              <a:t>g</a:t>
            </a:r>
            <a:r>
              <a:rPr lang="es-ES" sz="825" dirty="0">
                <a:solidFill>
                  <a:schemeClr val="accent2">
                    <a:lumMod val="75000"/>
                  </a:schemeClr>
                </a:solidFill>
                <a:latin typeface="+mn-lt"/>
                <a:sym typeface="Wingdings" panose="05000000000000000000" pitchFamily="2" charset="2"/>
              </a:rPr>
              <a:t>) </a:t>
            </a:r>
            <a:r>
              <a:rPr lang="es-ES" sz="825" dirty="0" err="1">
                <a:solidFill>
                  <a:schemeClr val="accent2">
                    <a:lumMod val="75000"/>
                  </a:schemeClr>
                </a:solidFill>
                <a:latin typeface="+mn-lt"/>
                <a:sym typeface="Wingdings" panose="05000000000000000000" pitchFamily="2" charset="2"/>
              </a:rPr>
              <a:t>experiments</a:t>
            </a:r>
            <a:endParaRPr lang="es-ES" sz="825" dirty="0">
              <a:solidFill>
                <a:schemeClr val="accent2">
                  <a:lumMod val="75000"/>
                </a:schemeClr>
              </a:solidFill>
              <a:latin typeface="+mn-lt"/>
              <a:sym typeface="Wingdings" panose="05000000000000000000" pitchFamily="2" charset="2"/>
            </a:endParaRPr>
          </a:p>
          <a:p>
            <a:pPr marL="214313" indent="-214313">
              <a:buFont typeface="Wingdings" panose="05000000000000000000" pitchFamily="2" charset="2"/>
              <a:buChar char="à"/>
            </a:pPr>
            <a:r>
              <a:rPr lang="es-ES" sz="825" dirty="0" err="1">
                <a:solidFill>
                  <a:schemeClr val="accent2">
                    <a:lumMod val="75000"/>
                  </a:schemeClr>
                </a:solidFill>
                <a:latin typeface="+mn-lt"/>
                <a:sym typeface="Wingdings" panose="05000000000000000000" pitchFamily="2" charset="2"/>
              </a:rPr>
              <a:t>Efficiency</a:t>
            </a:r>
            <a:r>
              <a:rPr lang="es-ES" sz="825" dirty="0">
                <a:solidFill>
                  <a:schemeClr val="accent2">
                    <a:lumMod val="75000"/>
                  </a:schemeClr>
                </a:solidFill>
                <a:latin typeface="+mn-lt"/>
                <a:sym typeface="Wingdings" panose="05000000000000000000" pitchFamily="2" charset="2"/>
              </a:rPr>
              <a:t> (in singles) comparable to C6D6 (</a:t>
            </a:r>
            <a:r>
              <a:rPr lang="es-ES" sz="825" dirty="0" err="1">
                <a:solidFill>
                  <a:schemeClr val="accent2">
                    <a:lumMod val="75000"/>
                  </a:schemeClr>
                </a:solidFill>
                <a:latin typeface="+mn-lt"/>
                <a:sym typeface="Wingdings" panose="05000000000000000000" pitchFamily="2" charset="2"/>
              </a:rPr>
              <a:t>better</a:t>
            </a:r>
            <a:r>
              <a:rPr lang="es-ES" sz="825" dirty="0">
                <a:solidFill>
                  <a:schemeClr val="accent2">
                    <a:lumMod val="75000"/>
                  </a:schemeClr>
                </a:solidFill>
                <a:latin typeface="+mn-lt"/>
                <a:sym typeface="Wingdings" panose="05000000000000000000" pitchFamily="2" charset="2"/>
              </a:rPr>
              <a:t> E-</a:t>
            </a:r>
            <a:r>
              <a:rPr lang="es-ES" sz="825" dirty="0" err="1">
                <a:solidFill>
                  <a:schemeClr val="accent2">
                    <a:lumMod val="75000"/>
                  </a:schemeClr>
                </a:solidFill>
                <a:latin typeface="+mn-lt"/>
                <a:sym typeface="Wingdings" panose="05000000000000000000" pitchFamily="2" charset="2"/>
              </a:rPr>
              <a:t>resolution</a:t>
            </a:r>
            <a:r>
              <a:rPr lang="es-ES" sz="825" dirty="0">
                <a:solidFill>
                  <a:schemeClr val="accent2">
                    <a:lumMod val="75000"/>
                  </a:schemeClr>
                </a:solidFill>
                <a:latin typeface="+mn-lt"/>
                <a:sym typeface="Wingdings" panose="05000000000000000000" pitchFamily="2" charset="2"/>
              </a:rPr>
              <a:t>)</a:t>
            </a:r>
          </a:p>
          <a:p>
            <a:pPr marL="214313" indent="-214313">
              <a:buFont typeface="Wingdings" panose="05000000000000000000" pitchFamily="2" charset="2"/>
              <a:buChar char="à"/>
            </a:pPr>
            <a:r>
              <a:rPr lang="es-ES" sz="825" dirty="0">
                <a:solidFill>
                  <a:schemeClr val="accent2">
                    <a:lumMod val="75000"/>
                  </a:schemeClr>
                </a:solidFill>
                <a:latin typeface="+mn-lt"/>
                <a:sym typeface="Wingdings" panose="05000000000000000000" pitchFamily="2" charset="2"/>
              </a:rPr>
              <a:t>S/B ratio </a:t>
            </a:r>
            <a:r>
              <a:rPr lang="es-ES" sz="825" dirty="0" err="1">
                <a:solidFill>
                  <a:schemeClr val="accent2">
                    <a:lumMod val="75000"/>
                  </a:schemeClr>
                </a:solidFill>
                <a:latin typeface="+mn-lt"/>
                <a:sym typeface="Wingdings" panose="05000000000000000000" pitchFamily="2" charset="2"/>
              </a:rPr>
              <a:t>improved</a:t>
            </a:r>
            <a:r>
              <a:rPr lang="es-ES" sz="825" dirty="0">
                <a:solidFill>
                  <a:schemeClr val="accent2">
                    <a:lumMod val="75000"/>
                  </a:schemeClr>
                </a:solidFill>
                <a:latin typeface="+mn-lt"/>
                <a:sym typeface="Wingdings" panose="05000000000000000000" pitchFamily="2" charset="2"/>
              </a:rPr>
              <a:t> up to a factor of 3 in 10keV (</a:t>
            </a:r>
            <a:r>
              <a:rPr lang="es-ES" sz="825" dirty="0" err="1">
                <a:solidFill>
                  <a:schemeClr val="accent2">
                    <a:lumMod val="75000"/>
                  </a:schemeClr>
                </a:solidFill>
                <a:latin typeface="+mn-lt"/>
                <a:sym typeface="Wingdings" panose="05000000000000000000" pitchFamily="2" charset="2"/>
              </a:rPr>
              <a:t>with</a:t>
            </a:r>
            <a:r>
              <a:rPr lang="es-ES" sz="825" dirty="0">
                <a:solidFill>
                  <a:schemeClr val="accent2">
                    <a:lumMod val="75000"/>
                  </a:schemeClr>
                </a:solidFill>
                <a:latin typeface="+mn-lt"/>
                <a:sym typeface="Wingdings" panose="05000000000000000000" pitchFamily="2" charset="2"/>
              </a:rPr>
              <a:t> demo </a:t>
            </a:r>
            <a:r>
              <a:rPr lang="es-ES" sz="825" dirty="0" err="1">
                <a:solidFill>
                  <a:schemeClr val="accent2">
                    <a:lumMod val="75000"/>
                  </a:schemeClr>
                </a:solidFill>
                <a:latin typeface="+mn-lt"/>
                <a:sym typeface="Wingdings" panose="05000000000000000000" pitchFamily="2" charset="2"/>
              </a:rPr>
              <a:t>version</a:t>
            </a:r>
            <a:r>
              <a:rPr lang="es-ES" sz="825" dirty="0">
                <a:solidFill>
                  <a:schemeClr val="accent2">
                    <a:lumMod val="75000"/>
                  </a:schemeClr>
                </a:solidFill>
                <a:latin typeface="+mn-lt"/>
                <a:sym typeface="Wingdings" panose="05000000000000000000" pitchFamily="2" charset="2"/>
              </a:rPr>
              <a:t>) </a:t>
            </a:r>
            <a:endParaRPr lang="en-GB" sz="825" dirty="0">
              <a:solidFill>
                <a:schemeClr val="accent2">
                  <a:lumMod val="75000"/>
                </a:schemeClr>
              </a:solidFill>
              <a:latin typeface="+mn-lt"/>
            </a:endParaRPr>
          </a:p>
        </p:txBody>
      </p:sp>
      <p:pic>
        <p:nvPicPr>
          <p:cNvPr id="16" name="Picture 2"/>
          <p:cNvPicPr>
            <a:picLocks noChangeAspect="1" noChangeArrowheads="1"/>
          </p:cNvPicPr>
          <p:nvPr/>
        </p:nvPicPr>
        <p:blipFill>
          <a:blip r:embed="rId8"/>
          <a:srcRect/>
          <a:stretch>
            <a:fillRect/>
          </a:stretch>
        </p:blipFill>
        <p:spPr bwMode="auto">
          <a:xfrm>
            <a:off x="1596977" y="2416562"/>
            <a:ext cx="2282775" cy="1527365"/>
          </a:xfrm>
          <a:prstGeom prst="rect">
            <a:avLst/>
          </a:prstGeom>
          <a:noFill/>
          <a:ln w="9525">
            <a:noFill/>
            <a:miter lim="800000"/>
            <a:headEnd/>
            <a:tailEnd/>
          </a:ln>
          <a:effectLst/>
        </p:spPr>
      </p:pic>
      <p:sp>
        <p:nvSpPr>
          <p:cNvPr id="17" name="TextBox 16"/>
          <p:cNvSpPr txBox="1"/>
          <p:nvPr/>
        </p:nvSpPr>
        <p:spPr bwMode="auto">
          <a:xfrm>
            <a:off x="8099169" y="3348449"/>
            <a:ext cx="1143000" cy="219291"/>
          </a:xfrm>
          <a:prstGeom prst="rect">
            <a:avLst/>
          </a:prstGeom>
          <a:noFill/>
          <a:ln w="9525">
            <a:noFill/>
            <a:miter lim="800000"/>
            <a:headEnd/>
            <a:tailEnd/>
          </a:ln>
        </p:spPr>
        <p:txBody>
          <a:bodyPr wrap="square" rtlCol="0">
            <a:spAutoFit/>
          </a:bodyPr>
          <a:lstStyle/>
          <a:p>
            <a:r>
              <a:rPr lang="es-ES" sz="825" dirty="0" err="1">
                <a:solidFill>
                  <a:srgbClr val="FF0000"/>
                </a:solidFill>
                <a:latin typeface="+mn-lt"/>
              </a:rPr>
              <a:t>imaging</a:t>
            </a:r>
            <a:r>
              <a:rPr lang="es-ES" sz="825" dirty="0">
                <a:solidFill>
                  <a:srgbClr val="FF0000"/>
                </a:solidFill>
                <a:latin typeface="+mn-lt"/>
              </a:rPr>
              <a:t> </a:t>
            </a:r>
            <a:r>
              <a:rPr lang="es-ES" sz="825" dirty="0" err="1">
                <a:solidFill>
                  <a:srgbClr val="FF0000"/>
                </a:solidFill>
                <a:latin typeface="+mn-lt"/>
              </a:rPr>
              <a:t>cut</a:t>
            </a:r>
            <a:endParaRPr lang="en-GB" sz="825" dirty="0">
              <a:solidFill>
                <a:srgbClr val="FF0000"/>
              </a:solidFill>
              <a:latin typeface="+mn-lt"/>
            </a:endParaRPr>
          </a:p>
        </p:txBody>
      </p:sp>
      <p:sp>
        <p:nvSpPr>
          <p:cNvPr id="18" name="TextBox 17"/>
          <p:cNvSpPr txBox="1"/>
          <p:nvPr/>
        </p:nvSpPr>
        <p:spPr bwMode="auto">
          <a:xfrm>
            <a:off x="4610100" y="3257552"/>
            <a:ext cx="1314450" cy="219291"/>
          </a:xfrm>
          <a:prstGeom prst="rect">
            <a:avLst/>
          </a:prstGeom>
          <a:noFill/>
          <a:ln w="9525">
            <a:noFill/>
            <a:miter lim="800000"/>
            <a:headEnd/>
            <a:tailEnd/>
          </a:ln>
        </p:spPr>
        <p:txBody>
          <a:bodyPr wrap="square" rtlCol="0">
            <a:spAutoFit/>
          </a:bodyPr>
          <a:lstStyle/>
          <a:p>
            <a:r>
              <a:rPr lang="es-ES" sz="825" dirty="0">
                <a:solidFill>
                  <a:srgbClr val="FF0000"/>
                </a:solidFill>
                <a:latin typeface="+mn-lt"/>
              </a:rPr>
              <a:t>ML (</a:t>
            </a:r>
            <a:r>
              <a:rPr lang="es-ES" sz="825" dirty="0" err="1">
                <a:solidFill>
                  <a:srgbClr val="FF0000"/>
                </a:solidFill>
                <a:latin typeface="+mn-lt"/>
              </a:rPr>
              <a:t>XGBoost</a:t>
            </a:r>
            <a:r>
              <a:rPr lang="es-ES" sz="825" dirty="0">
                <a:solidFill>
                  <a:srgbClr val="FF0000"/>
                </a:solidFill>
                <a:latin typeface="+mn-lt"/>
              </a:rPr>
              <a:t>)</a:t>
            </a:r>
            <a:endParaRPr lang="en-GB" sz="825" dirty="0">
              <a:solidFill>
                <a:srgbClr val="FF0000"/>
              </a:solidFill>
              <a:latin typeface="+mn-lt"/>
            </a:endParaRPr>
          </a:p>
        </p:txBody>
      </p:sp>
      <p:sp>
        <p:nvSpPr>
          <p:cNvPr id="19" name="TextBox 18"/>
          <p:cNvSpPr txBox="1"/>
          <p:nvPr/>
        </p:nvSpPr>
        <p:spPr bwMode="auto">
          <a:xfrm>
            <a:off x="3676107" y="1011242"/>
            <a:ext cx="1485900" cy="276999"/>
          </a:xfrm>
          <a:prstGeom prst="rect">
            <a:avLst/>
          </a:prstGeom>
          <a:noFill/>
          <a:ln w="9525">
            <a:noFill/>
            <a:miter lim="800000"/>
            <a:headEnd/>
            <a:tailEnd/>
          </a:ln>
        </p:spPr>
        <p:txBody>
          <a:bodyPr wrap="square" rtlCol="0">
            <a:spAutoFit/>
          </a:bodyPr>
          <a:lstStyle/>
          <a:p>
            <a:r>
              <a:rPr lang="es-ES" sz="1200" baseline="30000" dirty="0">
                <a:solidFill>
                  <a:schemeClr val="accent2">
                    <a:lumMod val="75000"/>
                  </a:schemeClr>
                </a:solidFill>
                <a:latin typeface="+mn-lt"/>
              </a:rPr>
              <a:t>197</a:t>
            </a:r>
            <a:r>
              <a:rPr lang="es-ES" sz="1200" dirty="0">
                <a:solidFill>
                  <a:schemeClr val="accent2">
                    <a:lumMod val="75000"/>
                  </a:schemeClr>
                </a:solidFill>
                <a:latin typeface="+mn-lt"/>
              </a:rPr>
              <a:t>Au(</a:t>
            </a:r>
            <a:r>
              <a:rPr lang="es-ES" sz="1200" dirty="0" err="1">
                <a:solidFill>
                  <a:schemeClr val="accent2">
                    <a:lumMod val="75000"/>
                  </a:schemeClr>
                </a:solidFill>
                <a:latin typeface="+mn-lt"/>
              </a:rPr>
              <a:t>n,</a:t>
            </a:r>
            <a:r>
              <a:rPr lang="es-ES" sz="1200" dirty="0" err="1">
                <a:solidFill>
                  <a:schemeClr val="accent2">
                    <a:lumMod val="75000"/>
                  </a:schemeClr>
                </a:solidFill>
                <a:latin typeface="Symbol" panose="05050102010706020507" pitchFamily="18" charset="2"/>
              </a:rPr>
              <a:t>g</a:t>
            </a:r>
            <a:r>
              <a:rPr lang="es-ES" sz="1200" dirty="0">
                <a:solidFill>
                  <a:schemeClr val="accent2">
                    <a:lumMod val="75000"/>
                  </a:schemeClr>
                </a:solidFill>
                <a:latin typeface="+mn-lt"/>
              </a:rPr>
              <a:t>)</a:t>
            </a:r>
            <a:endParaRPr lang="en-GB" sz="1200" dirty="0">
              <a:solidFill>
                <a:schemeClr val="accent2">
                  <a:lumMod val="75000"/>
                </a:schemeClr>
              </a:solidFill>
              <a:latin typeface="+mn-lt"/>
            </a:endParaRPr>
          </a:p>
        </p:txBody>
      </p:sp>
      <p:sp>
        <p:nvSpPr>
          <p:cNvPr id="20" name="TextBox 19"/>
          <p:cNvSpPr txBox="1"/>
          <p:nvPr/>
        </p:nvSpPr>
        <p:spPr bwMode="auto">
          <a:xfrm>
            <a:off x="7623649" y="760493"/>
            <a:ext cx="1544112" cy="276999"/>
          </a:xfrm>
          <a:prstGeom prst="rect">
            <a:avLst/>
          </a:prstGeom>
          <a:noFill/>
          <a:ln w="9525">
            <a:noFill/>
            <a:miter lim="800000"/>
            <a:headEnd/>
            <a:tailEnd/>
          </a:ln>
        </p:spPr>
        <p:txBody>
          <a:bodyPr wrap="square" rtlCol="0">
            <a:spAutoFit/>
          </a:bodyPr>
          <a:lstStyle/>
          <a:p>
            <a:r>
              <a:rPr lang="es-ES" sz="1200" baseline="30000" dirty="0">
                <a:solidFill>
                  <a:schemeClr val="accent2">
                    <a:lumMod val="75000"/>
                  </a:schemeClr>
                </a:solidFill>
                <a:latin typeface="+mn-lt"/>
              </a:rPr>
              <a:t>56</a:t>
            </a:r>
            <a:r>
              <a:rPr lang="es-ES" sz="1200" dirty="0">
                <a:solidFill>
                  <a:schemeClr val="accent2">
                    <a:lumMod val="75000"/>
                  </a:schemeClr>
                </a:solidFill>
                <a:latin typeface="+mn-lt"/>
              </a:rPr>
              <a:t>Fe(</a:t>
            </a:r>
            <a:r>
              <a:rPr lang="es-ES" sz="1200" dirty="0" err="1">
                <a:solidFill>
                  <a:schemeClr val="accent2">
                    <a:lumMod val="75000"/>
                  </a:schemeClr>
                </a:solidFill>
                <a:latin typeface="+mn-lt"/>
              </a:rPr>
              <a:t>n,</a:t>
            </a:r>
            <a:r>
              <a:rPr lang="es-ES" sz="1200" dirty="0" err="1">
                <a:solidFill>
                  <a:schemeClr val="accent2">
                    <a:lumMod val="75000"/>
                  </a:schemeClr>
                </a:solidFill>
                <a:latin typeface="Symbol" panose="05050102010706020507" pitchFamily="18" charset="2"/>
              </a:rPr>
              <a:t>g</a:t>
            </a:r>
            <a:r>
              <a:rPr lang="es-ES" sz="1200" dirty="0">
                <a:solidFill>
                  <a:schemeClr val="accent2">
                    <a:lumMod val="75000"/>
                  </a:schemeClr>
                </a:solidFill>
                <a:latin typeface="+mn-lt"/>
              </a:rPr>
              <a:t>)</a:t>
            </a:r>
            <a:endParaRPr lang="en-GB" sz="1200" dirty="0">
              <a:solidFill>
                <a:schemeClr val="accent2">
                  <a:lumMod val="75000"/>
                </a:schemeClr>
              </a:solidFill>
              <a:latin typeface="+mn-lt"/>
            </a:endParaRPr>
          </a:p>
        </p:txBody>
      </p:sp>
      <p:grpSp>
        <p:nvGrpSpPr>
          <p:cNvPr id="21" name="Group 20"/>
          <p:cNvGrpSpPr/>
          <p:nvPr/>
        </p:nvGrpSpPr>
        <p:grpSpPr>
          <a:xfrm>
            <a:off x="6030812" y="3363356"/>
            <a:ext cx="2179739" cy="2523095"/>
            <a:chOff x="3723081" y="3198496"/>
            <a:chExt cx="2906319" cy="3364126"/>
          </a:xfrm>
        </p:grpSpPr>
        <p:grpSp>
          <p:nvGrpSpPr>
            <p:cNvPr id="22" name="Group 21"/>
            <p:cNvGrpSpPr/>
            <p:nvPr/>
          </p:nvGrpSpPr>
          <p:grpSpPr>
            <a:xfrm>
              <a:off x="3723081" y="3198496"/>
              <a:ext cx="2721525" cy="3364126"/>
              <a:chOff x="3505200" y="3238290"/>
              <a:chExt cx="2721525" cy="3364126"/>
            </a:xfrm>
          </p:grpSpPr>
          <p:pic>
            <p:nvPicPr>
              <p:cNvPr id="27" name="Picture 26"/>
              <p:cNvPicPr>
                <a:picLocks noChangeAspect="1"/>
              </p:cNvPicPr>
              <p:nvPr/>
            </p:nvPicPr>
            <p:blipFill rotWithShape="1">
              <a:blip r:embed="rId9"/>
              <a:srcRect b="12981"/>
              <a:stretch/>
            </p:blipFill>
            <p:spPr>
              <a:xfrm>
                <a:off x="3505200" y="3238290"/>
                <a:ext cx="2695372" cy="1635220"/>
              </a:xfrm>
              <a:prstGeom prst="rect">
                <a:avLst/>
              </a:prstGeom>
            </p:spPr>
          </p:pic>
          <p:pic>
            <p:nvPicPr>
              <p:cNvPr id="28" name="Picture 27"/>
              <p:cNvPicPr>
                <a:picLocks noChangeAspect="1"/>
              </p:cNvPicPr>
              <p:nvPr/>
            </p:nvPicPr>
            <p:blipFill rotWithShape="1">
              <a:blip r:embed="rId10"/>
              <a:srcRect t="7495"/>
              <a:stretch/>
            </p:blipFill>
            <p:spPr>
              <a:xfrm>
                <a:off x="3526725" y="4873510"/>
                <a:ext cx="2700000" cy="1728906"/>
              </a:xfrm>
              <a:prstGeom prst="rect">
                <a:avLst/>
              </a:prstGeom>
            </p:spPr>
          </p:pic>
        </p:grpSp>
        <p:cxnSp>
          <p:nvCxnSpPr>
            <p:cNvPr id="23" name="Straight Connector 22"/>
            <p:cNvCxnSpPr/>
            <p:nvPr/>
          </p:nvCxnSpPr>
          <p:spPr>
            <a:xfrm flipH="1">
              <a:off x="4658017" y="3443621"/>
              <a:ext cx="1831953" cy="68610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5468800" y="3451495"/>
              <a:ext cx="1021170" cy="1861151"/>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bwMode="auto">
            <a:xfrm>
              <a:off x="4284853" y="4856850"/>
              <a:ext cx="2133600" cy="369332"/>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Efficiency</a:t>
              </a:r>
              <a:endParaRPr lang="en-GB" sz="1200" dirty="0">
                <a:solidFill>
                  <a:schemeClr val="accent2">
                    <a:lumMod val="75000"/>
                  </a:schemeClr>
                </a:solidFill>
                <a:latin typeface="+mn-lt"/>
              </a:endParaRPr>
            </a:p>
          </p:txBody>
        </p:sp>
        <p:sp>
          <p:nvSpPr>
            <p:cNvPr id="26" name="TextBox 25"/>
            <p:cNvSpPr txBox="1"/>
            <p:nvPr/>
          </p:nvSpPr>
          <p:spPr bwMode="auto">
            <a:xfrm>
              <a:off x="4495800" y="3319047"/>
              <a:ext cx="2133600" cy="369332"/>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S/B</a:t>
              </a:r>
              <a:endParaRPr lang="en-GB" sz="1200" dirty="0">
                <a:solidFill>
                  <a:schemeClr val="accent2">
                    <a:lumMod val="75000"/>
                  </a:schemeClr>
                </a:solidFill>
                <a:latin typeface="+mn-lt"/>
              </a:endParaRPr>
            </a:p>
          </p:txBody>
        </p:sp>
      </p:grpSp>
      <p:pic>
        <p:nvPicPr>
          <p:cNvPr id="29" name="Picture 28"/>
          <p:cNvPicPr>
            <a:picLocks noChangeAspect="1"/>
          </p:cNvPicPr>
          <p:nvPr/>
        </p:nvPicPr>
        <p:blipFill>
          <a:blip r:embed="rId11"/>
          <a:stretch>
            <a:fillRect/>
          </a:stretch>
        </p:blipFill>
        <p:spPr>
          <a:xfrm>
            <a:off x="8466828" y="3730767"/>
            <a:ext cx="2043672" cy="1754450"/>
          </a:xfrm>
          <a:prstGeom prst="rect">
            <a:avLst/>
          </a:prstGeom>
        </p:spPr>
      </p:pic>
      <p:cxnSp>
        <p:nvCxnSpPr>
          <p:cNvPr id="30" name="Straight Connector 29"/>
          <p:cNvCxnSpPr/>
          <p:nvPr/>
        </p:nvCxnSpPr>
        <p:spPr>
          <a:xfrm flipH="1" flipV="1">
            <a:off x="5374205" y="3404047"/>
            <a:ext cx="859416" cy="42943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5378232" y="3401918"/>
            <a:ext cx="868205" cy="1463264"/>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32" name="Picture 31"/>
          <p:cNvPicPr>
            <a:picLocks noChangeAspect="1"/>
          </p:cNvPicPr>
          <p:nvPr/>
        </p:nvPicPr>
        <p:blipFill>
          <a:blip r:embed="rId12"/>
          <a:stretch>
            <a:fillRect/>
          </a:stretch>
        </p:blipFill>
        <p:spPr>
          <a:xfrm>
            <a:off x="3810000" y="4743450"/>
            <a:ext cx="1901162" cy="932372"/>
          </a:xfrm>
          <a:prstGeom prst="rect">
            <a:avLst/>
          </a:prstGeom>
        </p:spPr>
      </p:pic>
      <p:cxnSp>
        <p:nvCxnSpPr>
          <p:cNvPr id="33" name="Straight Arrow Connector 32"/>
          <p:cNvCxnSpPr/>
          <p:nvPr/>
        </p:nvCxnSpPr>
        <p:spPr>
          <a:xfrm>
            <a:off x="8791943" y="1359217"/>
            <a:ext cx="0" cy="307502"/>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bwMode="auto">
          <a:xfrm>
            <a:off x="8193577" y="1366532"/>
            <a:ext cx="712667" cy="276999"/>
          </a:xfrm>
          <a:prstGeom prst="rect">
            <a:avLst/>
          </a:prstGeom>
          <a:noFill/>
          <a:ln w="9525">
            <a:noFill/>
            <a:miter lim="800000"/>
            <a:headEnd/>
            <a:tailEnd/>
          </a:ln>
        </p:spPr>
        <p:txBody>
          <a:bodyPr wrap="square" rtlCol="0">
            <a:spAutoFit/>
          </a:bodyPr>
          <a:lstStyle/>
          <a:p>
            <a:r>
              <a:rPr lang="es-ES" sz="1200" dirty="0">
                <a:solidFill>
                  <a:srgbClr val="FF0000"/>
                </a:solidFill>
                <a:latin typeface="+mn-lt"/>
              </a:rPr>
              <a:t>x3 S/B</a:t>
            </a:r>
            <a:endParaRPr lang="en-GB" sz="1200" dirty="0">
              <a:solidFill>
                <a:srgbClr val="FF0000"/>
              </a:solidFill>
              <a:latin typeface="+mn-lt"/>
            </a:endParaRPr>
          </a:p>
        </p:txBody>
      </p:sp>
      <p:sp>
        <p:nvSpPr>
          <p:cNvPr id="35" name="TextBox 34"/>
          <p:cNvSpPr txBox="1"/>
          <p:nvPr/>
        </p:nvSpPr>
        <p:spPr bwMode="auto">
          <a:xfrm>
            <a:off x="7952689" y="462148"/>
            <a:ext cx="1521041" cy="276999"/>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i-TED Demo (2018)</a:t>
            </a:r>
            <a:endParaRPr lang="en-US" sz="1200" dirty="0">
              <a:solidFill>
                <a:schemeClr val="accent2">
                  <a:lumMod val="75000"/>
                </a:schemeClr>
              </a:solidFill>
              <a:latin typeface="+mn-lt"/>
            </a:endParaRPr>
          </a:p>
        </p:txBody>
      </p:sp>
      <p:sp>
        <p:nvSpPr>
          <p:cNvPr id="36" name="TextBox 35"/>
          <p:cNvSpPr txBox="1"/>
          <p:nvPr/>
        </p:nvSpPr>
        <p:spPr bwMode="auto">
          <a:xfrm>
            <a:off x="8228312" y="1797431"/>
            <a:ext cx="1307239" cy="461665"/>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1keV-100keV</a:t>
            </a:r>
          </a:p>
          <a:p>
            <a:endParaRPr lang="en-GB" sz="1200" dirty="0">
              <a:solidFill>
                <a:schemeClr val="accent2">
                  <a:lumMod val="75000"/>
                </a:schemeClr>
              </a:solidFill>
              <a:latin typeface="+mn-lt"/>
            </a:endParaRPr>
          </a:p>
        </p:txBody>
      </p:sp>
      <p:cxnSp>
        <p:nvCxnSpPr>
          <p:cNvPr id="37" name="Straight Arrow Connector 36"/>
          <p:cNvCxnSpPr/>
          <p:nvPr/>
        </p:nvCxnSpPr>
        <p:spPr>
          <a:xfrm>
            <a:off x="8237792" y="2041662"/>
            <a:ext cx="1055795" cy="0"/>
          </a:xfrm>
          <a:prstGeom prst="straightConnector1">
            <a:avLst/>
          </a:prstGeom>
          <a:ln>
            <a:solidFill>
              <a:schemeClr val="accent6"/>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Rectangle 1"/>
          <p:cNvSpPr>
            <a:spLocks noChangeArrowheads="1"/>
          </p:cNvSpPr>
          <p:nvPr/>
        </p:nvSpPr>
        <p:spPr bwMode="auto">
          <a:xfrm>
            <a:off x="1530930" y="-8305"/>
            <a:ext cx="9144000" cy="460508"/>
          </a:xfrm>
          <a:prstGeom prst="rect">
            <a:avLst/>
          </a:prstGeom>
          <a:solidFill>
            <a:srgbClr val="333399"/>
          </a:solidFill>
          <a:ln w="25560">
            <a:noFill/>
            <a:miter lim="800000"/>
            <a:headEnd/>
            <a:tailEnd/>
          </a:ln>
        </p:spPr>
        <p:txBody>
          <a:bodyPr wrap="none" anchor="ctr"/>
          <a:lstStyle/>
          <a:p>
            <a:endParaRPr lang="es-ES" sz="1050"/>
          </a:p>
        </p:txBody>
      </p:sp>
      <p:pic>
        <p:nvPicPr>
          <p:cNvPr id="39" name="Picture 2" descr="Image result for ERC Consolidator logo"/>
          <p:cNvPicPr>
            <a:picLocks noChangeAspect="1" noChangeArrowheads="1"/>
          </p:cNvPicPr>
          <p:nvPr/>
        </p:nvPicPr>
        <p:blipFill>
          <a:blip r:embed="rId13"/>
          <a:srcRect/>
          <a:stretch>
            <a:fillRect/>
          </a:stretch>
        </p:blipFill>
        <p:spPr bwMode="auto">
          <a:xfrm>
            <a:off x="1588082" y="59908"/>
            <a:ext cx="605735" cy="331838"/>
          </a:xfrm>
          <a:prstGeom prst="rect">
            <a:avLst/>
          </a:prstGeom>
          <a:noFill/>
        </p:spPr>
      </p:pic>
      <p:pic>
        <p:nvPicPr>
          <p:cNvPr id="40" name="Picture 6" descr="Image result for CSIC logo"/>
          <p:cNvPicPr>
            <a:picLocks noChangeAspect="1" noChangeArrowheads="1"/>
          </p:cNvPicPr>
          <p:nvPr/>
        </p:nvPicPr>
        <p:blipFill>
          <a:blip r:embed="rId14" cstate="print"/>
          <a:srcRect/>
          <a:stretch>
            <a:fillRect/>
          </a:stretch>
        </p:blipFill>
        <p:spPr bwMode="auto">
          <a:xfrm>
            <a:off x="10346263" y="37605"/>
            <a:ext cx="271519" cy="376954"/>
          </a:xfrm>
          <a:prstGeom prst="rect">
            <a:avLst/>
          </a:prstGeom>
          <a:noFill/>
        </p:spPr>
      </p:pic>
      <p:pic>
        <p:nvPicPr>
          <p:cNvPr id="41" name="Picture 40"/>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0012663" y="38021"/>
            <a:ext cx="276449" cy="365342"/>
          </a:xfrm>
          <a:prstGeom prst="rect">
            <a:avLst/>
          </a:prstGeom>
        </p:spPr>
      </p:pic>
      <p:sp>
        <p:nvSpPr>
          <p:cNvPr id="42" name="Text Box 2"/>
          <p:cNvSpPr txBox="1">
            <a:spLocks noChangeArrowheads="1"/>
          </p:cNvSpPr>
          <p:nvPr/>
        </p:nvSpPr>
        <p:spPr bwMode="auto">
          <a:xfrm>
            <a:off x="3359730" y="64689"/>
            <a:ext cx="5543550" cy="232468"/>
          </a:xfrm>
          <a:prstGeom prst="rect">
            <a:avLst/>
          </a:prstGeom>
          <a:noFill/>
          <a:ln w="9525">
            <a:noFill/>
            <a:round/>
            <a:headEnd/>
            <a:tailEnd/>
          </a:ln>
        </p:spPr>
        <p:txBody>
          <a:bodyPr wrap="square" lIns="67500" tIns="35100" rIns="67500" bIns="35100">
            <a:spAutoFit/>
          </a:bodyPr>
          <a:lstStyle/>
          <a:p>
            <a:pPr>
              <a:tabLst>
                <a:tab pos="0" algn="l"/>
                <a:tab pos="685783" algn="l"/>
                <a:tab pos="1371566" algn="l"/>
                <a:tab pos="2057348" algn="l"/>
                <a:tab pos="2743132" algn="l"/>
                <a:tab pos="3428915" algn="l"/>
                <a:tab pos="4114697" algn="l"/>
                <a:tab pos="4800480" algn="l"/>
                <a:tab pos="5486263" algn="l"/>
                <a:tab pos="6172046" algn="l"/>
                <a:tab pos="6857828" algn="l"/>
                <a:tab pos="7543612" algn="l"/>
              </a:tabLst>
            </a:pPr>
            <a:r>
              <a:rPr lang="es-ES" sz="1050" dirty="0">
                <a:solidFill>
                  <a:srgbClr val="FFFFFF"/>
                </a:solidFill>
              </a:rPr>
              <a:t>                   </a:t>
            </a:r>
            <a:r>
              <a:rPr lang="es-ES" sz="1050" dirty="0" err="1">
                <a:solidFill>
                  <a:srgbClr val="FFFFFF"/>
                </a:solidFill>
              </a:rPr>
              <a:t>Proof</a:t>
            </a:r>
            <a:r>
              <a:rPr lang="es-ES" sz="1050" dirty="0">
                <a:solidFill>
                  <a:srgbClr val="FFFFFF"/>
                </a:solidFill>
              </a:rPr>
              <a:t>-of-concept and ML-</a:t>
            </a:r>
            <a:r>
              <a:rPr lang="es-ES" sz="1050" dirty="0" err="1">
                <a:solidFill>
                  <a:srgbClr val="FFFFFF"/>
                </a:solidFill>
              </a:rPr>
              <a:t>based</a:t>
            </a:r>
            <a:r>
              <a:rPr lang="es-ES" sz="1050" dirty="0">
                <a:solidFill>
                  <a:srgbClr val="FFFFFF"/>
                </a:solidFill>
              </a:rPr>
              <a:t> </a:t>
            </a:r>
            <a:r>
              <a:rPr lang="es-ES" sz="1050" dirty="0" err="1">
                <a:solidFill>
                  <a:srgbClr val="FFFFFF"/>
                </a:solidFill>
              </a:rPr>
              <a:t>perspectives</a:t>
            </a:r>
            <a:endParaRPr lang="es-ES" sz="1050" dirty="0">
              <a:solidFill>
                <a:srgbClr val="FFFFFF"/>
              </a:solidFill>
            </a:endParaRPr>
          </a:p>
        </p:txBody>
      </p:sp>
    </p:spTree>
    <p:extLst>
      <p:ext uri="{BB962C8B-B14F-4D97-AF65-F5344CB8AC3E}">
        <p14:creationId xmlns:p14="http://schemas.microsoft.com/office/powerpoint/2010/main" val="7850134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3500"/>
            <a:ext cx="9144000" cy="575368"/>
          </a:xfrm>
        </p:spPr>
        <p:txBody>
          <a:bodyPr/>
          <a:lstStyle/>
          <a:p>
            <a:pPr algn="l"/>
            <a:r>
              <a:rPr lang="es-ES" sz="2400" dirty="0" err="1">
                <a:solidFill>
                  <a:schemeClr val="accent2">
                    <a:lumMod val="75000"/>
                  </a:schemeClr>
                </a:solidFill>
              </a:rPr>
              <a:t>The</a:t>
            </a:r>
            <a:r>
              <a:rPr lang="es-ES" sz="2400" dirty="0">
                <a:solidFill>
                  <a:schemeClr val="accent2">
                    <a:lumMod val="75000"/>
                  </a:schemeClr>
                </a:solidFill>
              </a:rPr>
              <a:t> concept of Total-</a:t>
            </a:r>
            <a:r>
              <a:rPr lang="es-ES" sz="2400" dirty="0" err="1">
                <a:solidFill>
                  <a:schemeClr val="accent2">
                    <a:lumMod val="75000"/>
                  </a:schemeClr>
                </a:solidFill>
              </a:rPr>
              <a:t>Energy</a:t>
            </a:r>
            <a:r>
              <a:rPr lang="es-ES" sz="2400" dirty="0">
                <a:solidFill>
                  <a:schemeClr val="accent2">
                    <a:lumMod val="75000"/>
                  </a:schemeClr>
                </a:solidFill>
              </a:rPr>
              <a:t> Detector </a:t>
            </a:r>
            <a:r>
              <a:rPr lang="es-ES" sz="2400" dirty="0" err="1">
                <a:solidFill>
                  <a:schemeClr val="accent2">
                    <a:lumMod val="75000"/>
                  </a:schemeClr>
                </a:solidFill>
              </a:rPr>
              <a:t>with</a:t>
            </a:r>
            <a:r>
              <a:rPr lang="es-ES" sz="2400" dirty="0">
                <a:solidFill>
                  <a:schemeClr val="accent2">
                    <a:lumMod val="75000"/>
                  </a:schemeClr>
                </a:solidFill>
              </a:rPr>
              <a:t> </a:t>
            </a:r>
            <a:r>
              <a:rPr lang="es-ES" sz="2800" dirty="0">
                <a:solidFill>
                  <a:schemeClr val="accent2">
                    <a:lumMod val="75000"/>
                  </a:schemeClr>
                </a:solidFill>
                <a:latin typeface="Symbol" pitchFamily="18" charset="2"/>
              </a:rPr>
              <a:t>g</a:t>
            </a:r>
            <a:r>
              <a:rPr lang="es-ES" sz="2400" dirty="0">
                <a:solidFill>
                  <a:schemeClr val="accent2">
                    <a:lumMod val="75000"/>
                  </a:schemeClr>
                </a:solidFill>
              </a:rPr>
              <a:t>-</a:t>
            </a:r>
            <a:r>
              <a:rPr lang="es-ES" sz="2400" dirty="0" err="1">
                <a:solidFill>
                  <a:schemeClr val="accent2">
                    <a:lumMod val="75000"/>
                  </a:schemeClr>
                </a:solidFill>
              </a:rPr>
              <a:t>imaging</a:t>
            </a:r>
            <a:r>
              <a:rPr lang="es-ES" sz="2400" dirty="0">
                <a:solidFill>
                  <a:schemeClr val="accent2">
                    <a:lumMod val="75000"/>
                  </a:schemeClr>
                </a:solidFill>
              </a:rPr>
              <a:t>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43203" y="2469117"/>
            <a:ext cx="2810471" cy="2026687"/>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1" y="2484104"/>
            <a:ext cx="2716324" cy="1958797"/>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43200" y="4615549"/>
            <a:ext cx="2852576" cy="205705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85196" y="4648204"/>
            <a:ext cx="2807295" cy="2024397"/>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62200" y="461983"/>
            <a:ext cx="2362200" cy="1355483"/>
          </a:xfrm>
          <a:prstGeom prst="rect">
            <a:avLst/>
          </a:prstGeom>
        </p:spPr>
      </p:pic>
      <p:sp>
        <p:nvSpPr>
          <p:cNvPr id="8" name="Rectangle 7"/>
          <p:cNvSpPr/>
          <p:nvPr/>
        </p:nvSpPr>
        <p:spPr>
          <a:xfrm>
            <a:off x="3523183" y="1911297"/>
            <a:ext cx="1197764" cy="307777"/>
          </a:xfrm>
          <a:prstGeom prst="rect">
            <a:avLst/>
          </a:prstGeom>
        </p:spPr>
        <p:txBody>
          <a:bodyPr wrap="none">
            <a:spAutoFit/>
          </a:bodyPr>
          <a:lstStyle/>
          <a:p>
            <a:r>
              <a:rPr lang="es-ES" dirty="0">
                <a:solidFill>
                  <a:schemeClr val="accent2">
                    <a:lumMod val="75000"/>
                  </a:schemeClr>
                </a:solidFill>
                <a:latin typeface="Symbol" panose="05050102010706020507" pitchFamily="18" charset="2"/>
                <a:sym typeface="Wingdings" panose="05000000000000000000" pitchFamily="2" charset="2"/>
              </a:rPr>
              <a:t>D</a:t>
            </a:r>
            <a:r>
              <a:rPr lang="es-ES" dirty="0">
                <a:solidFill>
                  <a:schemeClr val="accent2">
                    <a:lumMod val="75000"/>
                  </a:schemeClr>
                </a:solidFill>
                <a:sym typeface="Wingdings" panose="05000000000000000000" pitchFamily="2" charset="2"/>
              </a:rPr>
              <a:t>E/E = 3.5%</a:t>
            </a:r>
          </a:p>
        </p:txBody>
      </p:sp>
      <p:sp>
        <p:nvSpPr>
          <p:cNvPr id="9" name="Rectangle 8"/>
          <p:cNvSpPr/>
          <p:nvPr/>
        </p:nvSpPr>
        <p:spPr>
          <a:xfrm>
            <a:off x="1524001" y="3113126"/>
            <a:ext cx="856325" cy="307777"/>
          </a:xfrm>
          <a:prstGeom prst="rect">
            <a:avLst/>
          </a:prstGeom>
        </p:spPr>
        <p:txBody>
          <a:bodyPr wrap="none">
            <a:spAutoFit/>
          </a:bodyPr>
          <a:lstStyle/>
          <a:p>
            <a:r>
              <a:rPr lang="es-ES" dirty="0" err="1">
                <a:solidFill>
                  <a:schemeClr val="accent2">
                    <a:lumMod val="75000"/>
                  </a:schemeClr>
                </a:solidFill>
                <a:latin typeface="Symbol" panose="05050102010706020507" pitchFamily="18" charset="2"/>
                <a:sym typeface="Wingdings" panose="05000000000000000000" pitchFamily="2" charset="2"/>
              </a:rPr>
              <a:t>D</a:t>
            </a:r>
            <a:r>
              <a:rPr lang="es-ES" dirty="0" err="1">
                <a:solidFill>
                  <a:schemeClr val="accent2">
                    <a:lumMod val="75000"/>
                  </a:schemeClr>
                </a:solidFill>
                <a:sym typeface="Wingdings" panose="05000000000000000000" pitchFamily="2" charset="2"/>
              </a:rPr>
              <a:t>r</a:t>
            </a:r>
            <a:r>
              <a:rPr lang="es-ES" dirty="0">
                <a:solidFill>
                  <a:schemeClr val="accent2">
                    <a:lumMod val="75000"/>
                  </a:schemeClr>
                </a:solidFill>
                <a:sym typeface="Wingdings" panose="05000000000000000000" pitchFamily="2" charset="2"/>
              </a:rPr>
              <a:t>=1mm</a:t>
            </a:r>
            <a:endParaRPr lang="en-US" dirty="0">
              <a:solidFill>
                <a:schemeClr val="accent2">
                  <a:lumMod val="75000"/>
                </a:schemeClr>
              </a:solidFill>
            </a:endParaRPr>
          </a:p>
        </p:txBody>
      </p:sp>
      <p:sp>
        <p:nvSpPr>
          <p:cNvPr id="11" name="Rectangle 10"/>
          <p:cNvSpPr/>
          <p:nvPr/>
        </p:nvSpPr>
        <p:spPr>
          <a:xfrm>
            <a:off x="7930211" y="1858322"/>
            <a:ext cx="1197764" cy="307777"/>
          </a:xfrm>
          <a:prstGeom prst="rect">
            <a:avLst/>
          </a:prstGeom>
        </p:spPr>
        <p:txBody>
          <a:bodyPr wrap="none">
            <a:spAutoFit/>
          </a:bodyPr>
          <a:lstStyle/>
          <a:p>
            <a:r>
              <a:rPr lang="es-ES" dirty="0">
                <a:solidFill>
                  <a:schemeClr val="accent2">
                    <a:lumMod val="75000"/>
                  </a:schemeClr>
                </a:solidFill>
                <a:latin typeface="Symbol" panose="05050102010706020507" pitchFamily="18" charset="2"/>
                <a:sym typeface="Wingdings" panose="05000000000000000000" pitchFamily="2" charset="2"/>
              </a:rPr>
              <a:t>D</a:t>
            </a:r>
            <a:r>
              <a:rPr lang="es-ES" dirty="0">
                <a:solidFill>
                  <a:schemeClr val="accent2">
                    <a:lumMod val="75000"/>
                  </a:schemeClr>
                </a:solidFill>
                <a:sym typeface="Wingdings" panose="05000000000000000000" pitchFamily="2" charset="2"/>
              </a:rPr>
              <a:t>E/E = 6.5%</a:t>
            </a:r>
          </a:p>
        </p:txBody>
      </p:sp>
      <p:sp>
        <p:nvSpPr>
          <p:cNvPr id="12" name="Rectangle 11"/>
          <p:cNvSpPr/>
          <p:nvPr/>
        </p:nvSpPr>
        <p:spPr>
          <a:xfrm>
            <a:off x="1524001" y="5459408"/>
            <a:ext cx="856325" cy="307777"/>
          </a:xfrm>
          <a:prstGeom prst="rect">
            <a:avLst/>
          </a:prstGeom>
        </p:spPr>
        <p:txBody>
          <a:bodyPr wrap="none">
            <a:spAutoFit/>
          </a:bodyPr>
          <a:lstStyle/>
          <a:p>
            <a:r>
              <a:rPr lang="es-ES" dirty="0" err="1">
                <a:solidFill>
                  <a:schemeClr val="accent2">
                    <a:lumMod val="75000"/>
                  </a:schemeClr>
                </a:solidFill>
                <a:latin typeface="Symbol" panose="05050102010706020507" pitchFamily="18" charset="2"/>
                <a:sym typeface="Wingdings" panose="05000000000000000000" pitchFamily="2" charset="2"/>
              </a:rPr>
              <a:t>D</a:t>
            </a:r>
            <a:r>
              <a:rPr lang="es-ES" dirty="0" err="1">
                <a:solidFill>
                  <a:schemeClr val="accent2">
                    <a:lumMod val="75000"/>
                  </a:schemeClr>
                </a:solidFill>
                <a:sym typeface="Wingdings" panose="05000000000000000000" pitchFamily="2" charset="2"/>
              </a:rPr>
              <a:t>r</a:t>
            </a:r>
            <a:r>
              <a:rPr lang="es-ES" dirty="0">
                <a:solidFill>
                  <a:schemeClr val="accent2">
                    <a:lumMod val="75000"/>
                  </a:schemeClr>
                </a:solidFill>
                <a:sym typeface="Wingdings" panose="05000000000000000000" pitchFamily="2" charset="2"/>
              </a:rPr>
              <a:t>=3mm</a:t>
            </a:r>
            <a:endParaRPr lang="en-US" dirty="0">
              <a:solidFill>
                <a:schemeClr val="accent2">
                  <a:lumMod val="75000"/>
                </a:schemeClr>
              </a:solidFill>
            </a:endParaRPr>
          </a:p>
        </p:txBody>
      </p:sp>
      <p:sp>
        <p:nvSpPr>
          <p:cNvPr id="10" name="TextBox 9"/>
          <p:cNvSpPr txBox="1"/>
          <p:nvPr/>
        </p:nvSpPr>
        <p:spPr bwMode="auto">
          <a:xfrm>
            <a:off x="5015763" y="6581006"/>
            <a:ext cx="3657600" cy="276999"/>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V.Babiano</a:t>
            </a:r>
            <a:r>
              <a:rPr lang="es-ES" sz="1200" dirty="0">
                <a:solidFill>
                  <a:schemeClr val="accent2">
                    <a:lumMod val="75000"/>
                  </a:schemeClr>
                </a:solidFill>
                <a:latin typeface="+mn-lt"/>
              </a:rPr>
              <a:t> et al., NIM-A (2019)</a:t>
            </a:r>
            <a:endParaRPr lang="en-US" sz="1200" dirty="0">
              <a:solidFill>
                <a:schemeClr val="accent2">
                  <a:lumMod val="75000"/>
                </a:schemeClr>
              </a:solidFill>
              <a:latin typeface="+mn-lt"/>
            </a:endParaRPr>
          </a:p>
        </p:txBody>
      </p:sp>
      <p:sp>
        <p:nvSpPr>
          <p:cNvPr id="17" name="Rectangle 16"/>
          <p:cNvSpPr/>
          <p:nvPr/>
        </p:nvSpPr>
        <p:spPr>
          <a:xfrm>
            <a:off x="1524000" y="2"/>
            <a:ext cx="9144000" cy="42499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8" name="TextBox 17"/>
          <p:cNvSpPr txBox="1"/>
          <p:nvPr/>
        </p:nvSpPr>
        <p:spPr bwMode="auto">
          <a:xfrm>
            <a:off x="1600200" y="24884"/>
            <a:ext cx="9220200" cy="400110"/>
          </a:xfrm>
          <a:prstGeom prst="rect">
            <a:avLst/>
          </a:prstGeom>
          <a:noFill/>
          <a:ln w="9525">
            <a:noFill/>
            <a:miter lim="800000"/>
            <a:headEnd/>
            <a:tailEnd/>
          </a:ln>
        </p:spPr>
        <p:txBody>
          <a:bodyPr wrap="square" rtlCol="0">
            <a:spAutoFit/>
          </a:bodyPr>
          <a:lstStyle/>
          <a:p>
            <a:r>
              <a:rPr lang="es-ES" sz="2000" dirty="0">
                <a:solidFill>
                  <a:schemeClr val="bg1"/>
                </a:solidFill>
                <a:latin typeface="+mj-lt"/>
              </a:rPr>
              <a:t>i-TED </a:t>
            </a:r>
            <a:r>
              <a:rPr lang="es-ES" sz="2000" dirty="0" err="1">
                <a:solidFill>
                  <a:schemeClr val="bg1"/>
                </a:solidFill>
                <a:latin typeface="+mj-lt"/>
              </a:rPr>
              <a:t>requirements</a:t>
            </a:r>
            <a:r>
              <a:rPr lang="es-ES" sz="2000" dirty="0">
                <a:solidFill>
                  <a:schemeClr val="bg1"/>
                </a:solidFill>
                <a:latin typeface="+mj-lt"/>
              </a:rPr>
              <a:t> </a:t>
            </a:r>
            <a:r>
              <a:rPr lang="es-ES" sz="2000" dirty="0" err="1">
                <a:solidFill>
                  <a:schemeClr val="bg1"/>
                </a:solidFill>
                <a:latin typeface="+mj-lt"/>
              </a:rPr>
              <a:t>for</a:t>
            </a:r>
            <a:r>
              <a:rPr lang="es-ES" sz="2000" dirty="0">
                <a:solidFill>
                  <a:schemeClr val="bg1"/>
                </a:solidFill>
                <a:latin typeface="+mj-lt"/>
              </a:rPr>
              <a:t> (</a:t>
            </a:r>
            <a:r>
              <a:rPr lang="es-ES" sz="2000" dirty="0" err="1">
                <a:solidFill>
                  <a:schemeClr val="bg1"/>
                </a:solidFill>
                <a:latin typeface="+mj-lt"/>
              </a:rPr>
              <a:t>n,</a:t>
            </a:r>
            <a:r>
              <a:rPr lang="es-ES" sz="2000" dirty="0" err="1">
                <a:solidFill>
                  <a:schemeClr val="bg1"/>
                </a:solidFill>
                <a:latin typeface="Symbol" panose="05050102010706020507" pitchFamily="18" charset="2"/>
              </a:rPr>
              <a:t>g</a:t>
            </a:r>
            <a:r>
              <a:rPr lang="es-ES" sz="2000" dirty="0">
                <a:solidFill>
                  <a:schemeClr val="bg1"/>
                </a:solidFill>
                <a:latin typeface="+mj-lt"/>
              </a:rPr>
              <a:t>) </a:t>
            </a:r>
            <a:r>
              <a:rPr lang="es-ES" sz="2000" dirty="0" err="1">
                <a:solidFill>
                  <a:schemeClr val="bg1"/>
                </a:solidFill>
                <a:latin typeface="+mj-lt"/>
              </a:rPr>
              <a:t>experiments</a:t>
            </a:r>
            <a:r>
              <a:rPr lang="es-ES" sz="2000" dirty="0">
                <a:solidFill>
                  <a:schemeClr val="bg1"/>
                </a:solidFill>
                <a:latin typeface="+mj-lt"/>
              </a:rPr>
              <a:t> </a:t>
            </a:r>
            <a:r>
              <a:rPr lang="es-ES" sz="2000" b="1" dirty="0" err="1">
                <a:solidFill>
                  <a:schemeClr val="bg1"/>
                </a:solidFill>
                <a:latin typeface="+mj-lt"/>
              </a:rPr>
              <a:t>with</a:t>
            </a:r>
            <a:r>
              <a:rPr lang="es-ES" sz="2000" b="1" dirty="0">
                <a:solidFill>
                  <a:schemeClr val="bg1"/>
                </a:solidFill>
                <a:latin typeface="+mj-lt"/>
              </a:rPr>
              <a:t> </a:t>
            </a:r>
            <a:r>
              <a:rPr lang="es-ES" sz="2000" b="1" dirty="0" err="1">
                <a:solidFill>
                  <a:schemeClr val="bg1"/>
                </a:solidFill>
                <a:latin typeface="+mj-lt"/>
              </a:rPr>
              <a:t>enhanced</a:t>
            </a:r>
            <a:r>
              <a:rPr lang="es-ES" sz="2000" b="1" dirty="0">
                <a:solidFill>
                  <a:schemeClr val="bg1"/>
                </a:solidFill>
                <a:latin typeface="+mj-lt"/>
              </a:rPr>
              <a:t> S/B-ratio</a:t>
            </a:r>
          </a:p>
        </p:txBody>
      </p:sp>
      <mc:AlternateContent xmlns:mc="http://schemas.openxmlformats.org/markup-compatibility/2006" xmlns:a14="http://schemas.microsoft.com/office/drawing/2010/main">
        <mc:Choice Requires="a14">
          <p:sp>
            <p:nvSpPr>
              <p:cNvPr id="16" name="TextBox 15"/>
              <p:cNvSpPr txBox="1"/>
              <p:nvPr/>
            </p:nvSpPr>
            <p:spPr bwMode="auto">
              <a:xfrm>
                <a:off x="5309624" y="764564"/>
                <a:ext cx="4141786" cy="797911"/>
              </a:xfrm>
              <a:prstGeom prst="rect">
                <a:avLst/>
              </a:prstGeom>
              <a:noFill/>
              <a:ln w="9525">
                <a:noFill/>
                <a:miter lim="800000"/>
                <a:headEnd/>
                <a:tailEnd/>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1600" i="1">
                          <a:solidFill>
                            <a:schemeClr val="accent2">
                              <a:lumMod val="75000"/>
                            </a:schemeClr>
                          </a:solidFill>
                          <a:latin typeface="Cambria Math" panose="02040503050406030204" pitchFamily="18" charset="0"/>
                          <a:ea typeface="Cambria Math" panose="02040503050406030204" pitchFamily="18" charset="0"/>
                        </a:rPr>
                        <m:t>𝛿𝜃</m:t>
                      </m:r>
                      <m:r>
                        <a:rPr lang="en-US" sz="1600" i="1">
                          <a:solidFill>
                            <a:schemeClr val="accent2">
                              <a:lumMod val="75000"/>
                            </a:schemeClr>
                          </a:solidFill>
                          <a:latin typeface="Cambria Math" panose="02040503050406030204" pitchFamily="18" charset="0"/>
                        </a:rPr>
                        <m:t>=</m:t>
                      </m:r>
                      <m:f>
                        <m:fPr>
                          <m:ctrlPr>
                            <a:rPr lang="en-US" sz="1600" i="1">
                              <a:solidFill>
                                <a:schemeClr val="accent2">
                                  <a:lumMod val="75000"/>
                                </a:schemeClr>
                              </a:solidFill>
                              <a:latin typeface="Cambria Math" panose="02040503050406030204" pitchFamily="18" charset="0"/>
                            </a:rPr>
                          </m:ctrlPr>
                        </m:fPr>
                        <m:num>
                          <m:r>
                            <a:rPr lang="es-ES" sz="1600" i="1">
                              <a:solidFill>
                                <a:schemeClr val="accent2">
                                  <a:lumMod val="75000"/>
                                </a:schemeClr>
                              </a:solidFill>
                              <a:latin typeface="Cambria Math" panose="02040503050406030204" pitchFamily="18" charset="0"/>
                            </a:rPr>
                            <m:t>𝐸</m:t>
                          </m:r>
                        </m:num>
                        <m:den>
                          <m:r>
                            <a:rPr lang="es-ES" sz="1600" i="1">
                              <a:solidFill>
                                <a:schemeClr val="accent2">
                                  <a:lumMod val="75000"/>
                                </a:schemeClr>
                              </a:solidFill>
                              <a:latin typeface="Cambria Math" panose="02040503050406030204" pitchFamily="18" charset="0"/>
                            </a:rPr>
                            <m:t>𝑠𝑖𝑛</m:t>
                          </m:r>
                          <m:r>
                            <a:rPr lang="es-ES" sz="1600" i="1">
                              <a:solidFill>
                                <a:schemeClr val="accent2">
                                  <a:lumMod val="75000"/>
                                </a:schemeClr>
                              </a:solidFill>
                              <a:latin typeface="Cambria Math" panose="02040503050406030204" pitchFamily="18" charset="0"/>
                              <a:ea typeface="Cambria Math" panose="02040503050406030204" pitchFamily="18" charset="0"/>
                            </a:rPr>
                            <m:t>𝜃</m:t>
                          </m:r>
                        </m:den>
                      </m:f>
                      <m:sSup>
                        <m:sSupPr>
                          <m:ctrlPr>
                            <a:rPr lang="en-US" sz="1600" i="1">
                              <a:solidFill>
                                <a:schemeClr val="accent2">
                                  <a:lumMod val="75000"/>
                                </a:schemeClr>
                              </a:solidFill>
                              <a:latin typeface="Cambria Math" panose="02040503050406030204" pitchFamily="18" charset="0"/>
                            </a:rPr>
                          </m:ctrlPr>
                        </m:sSupPr>
                        <m:e>
                          <m:rad>
                            <m:radPr>
                              <m:degHide m:val="on"/>
                              <m:ctrlPr>
                                <a:rPr lang="en-US" sz="1600" i="1">
                                  <a:solidFill>
                                    <a:schemeClr val="accent2">
                                      <a:lumMod val="75000"/>
                                    </a:schemeClr>
                                  </a:solidFill>
                                  <a:latin typeface="Cambria Math" panose="02040503050406030204" pitchFamily="18" charset="0"/>
                                </a:rPr>
                              </m:ctrlPr>
                            </m:radPr>
                            <m:deg/>
                            <m:e>
                              <m:d>
                                <m:dPr>
                                  <m:ctrlPr>
                                    <a:rPr lang="en-US" sz="1600" i="1">
                                      <a:solidFill>
                                        <a:schemeClr val="accent2">
                                          <a:lumMod val="75000"/>
                                        </a:schemeClr>
                                      </a:solidFill>
                                      <a:latin typeface="Cambria Math" panose="02040503050406030204" pitchFamily="18" charset="0"/>
                                    </a:rPr>
                                  </m:ctrlPr>
                                </m:dPr>
                                <m:e>
                                  <m:f>
                                    <m:fPr>
                                      <m:ctrlPr>
                                        <a:rPr lang="en-US" sz="1600" i="1">
                                          <a:solidFill>
                                            <a:schemeClr val="accent2">
                                              <a:lumMod val="75000"/>
                                            </a:schemeClr>
                                          </a:solidFill>
                                          <a:latin typeface="Cambria Math" panose="02040503050406030204" pitchFamily="18" charset="0"/>
                                        </a:rPr>
                                      </m:ctrlPr>
                                    </m:fPr>
                                    <m:num>
                                      <m:r>
                                        <a:rPr lang="es-ES" sz="1600" i="1">
                                          <a:solidFill>
                                            <a:schemeClr val="accent2">
                                              <a:lumMod val="75000"/>
                                            </a:schemeClr>
                                          </a:solidFill>
                                          <a:latin typeface="Cambria Math" panose="02040503050406030204" pitchFamily="18" charset="0"/>
                                        </a:rPr>
                                        <m:t>1</m:t>
                                      </m:r>
                                    </m:num>
                                    <m:den>
                                      <m:sSup>
                                        <m:sSupPr>
                                          <m:ctrlPr>
                                            <a:rPr lang="es-ES" sz="1600" i="1">
                                              <a:solidFill>
                                                <a:schemeClr val="accent2">
                                                  <a:lumMod val="75000"/>
                                                </a:schemeClr>
                                              </a:solidFill>
                                              <a:latin typeface="Cambria Math" panose="02040503050406030204" pitchFamily="18" charset="0"/>
                                            </a:rPr>
                                          </m:ctrlPr>
                                        </m:sSupPr>
                                        <m:e>
                                          <m:r>
                                            <a:rPr lang="es-ES" sz="1600" i="1">
                                              <a:solidFill>
                                                <a:schemeClr val="accent2">
                                                  <a:lumMod val="75000"/>
                                                </a:schemeClr>
                                              </a:solidFill>
                                              <a:latin typeface="Cambria Math" panose="02040503050406030204" pitchFamily="18" charset="0"/>
                                            </a:rPr>
                                            <m:t>𝐸</m:t>
                                          </m:r>
                                          <m:r>
                                            <a:rPr lang="es-ES" sz="1600" i="1">
                                              <a:solidFill>
                                                <a:schemeClr val="accent2">
                                                  <a:lumMod val="75000"/>
                                                </a:schemeClr>
                                              </a:solidFill>
                                              <a:latin typeface="Cambria Math" panose="02040503050406030204" pitchFamily="18" charset="0"/>
                                            </a:rPr>
                                            <m:t>´</m:t>
                                          </m:r>
                                        </m:e>
                                        <m:sup>
                                          <m:r>
                                            <a:rPr lang="es-ES" sz="1600" i="1">
                                              <a:solidFill>
                                                <a:schemeClr val="accent2">
                                                  <a:lumMod val="75000"/>
                                                </a:schemeClr>
                                              </a:solidFill>
                                              <a:latin typeface="Cambria Math" panose="02040503050406030204" pitchFamily="18" charset="0"/>
                                            </a:rPr>
                                            <m:t>2</m:t>
                                          </m:r>
                                        </m:sup>
                                      </m:sSup>
                                    </m:den>
                                  </m:f>
                                  <m:sSup>
                                    <m:sSupPr>
                                      <m:ctrlPr>
                                        <a:rPr lang="en-US" sz="1600" i="1">
                                          <a:solidFill>
                                            <a:schemeClr val="accent2">
                                              <a:lumMod val="75000"/>
                                            </a:schemeClr>
                                          </a:solidFill>
                                          <a:latin typeface="Cambria Math" panose="02040503050406030204" pitchFamily="18" charset="0"/>
                                        </a:rPr>
                                      </m:ctrlPr>
                                    </m:sSupPr>
                                    <m:e>
                                      <m:d>
                                        <m:dPr>
                                          <m:ctrlPr>
                                            <a:rPr lang="en-US" sz="1600" i="1">
                                              <a:solidFill>
                                                <a:schemeClr val="accent2">
                                                  <a:lumMod val="75000"/>
                                                </a:schemeClr>
                                              </a:solidFill>
                                              <a:latin typeface="Cambria Math" panose="02040503050406030204" pitchFamily="18" charset="0"/>
                                            </a:rPr>
                                          </m:ctrlPr>
                                        </m:dPr>
                                        <m:e>
                                          <m:f>
                                            <m:fPr>
                                              <m:ctrlPr>
                                                <a:rPr lang="en-US" sz="1600" i="1">
                                                  <a:solidFill>
                                                    <a:schemeClr val="accent2">
                                                      <a:lumMod val="75000"/>
                                                    </a:schemeClr>
                                                  </a:solidFill>
                                                  <a:latin typeface="Cambria Math" panose="02040503050406030204" pitchFamily="18" charset="0"/>
                                                </a:rPr>
                                              </m:ctrlPr>
                                            </m:fPr>
                                            <m:num>
                                              <m:r>
                                                <a:rPr lang="en-US" sz="1600" i="1">
                                                  <a:solidFill>
                                                    <a:schemeClr val="accent2">
                                                      <a:lumMod val="75000"/>
                                                    </a:schemeClr>
                                                  </a:solidFill>
                                                  <a:latin typeface="Cambria Math" panose="02040503050406030204" pitchFamily="18" charset="0"/>
                                                  <a:ea typeface="Cambria Math" panose="02040503050406030204" pitchFamily="18" charset="0"/>
                                                </a:rPr>
                                                <m:t>𝛿</m:t>
                                              </m:r>
                                              <m:r>
                                                <a:rPr lang="es-ES" sz="1600" i="1">
                                                  <a:solidFill>
                                                    <a:schemeClr val="accent2">
                                                      <a:lumMod val="75000"/>
                                                    </a:schemeClr>
                                                  </a:solidFill>
                                                  <a:latin typeface="Cambria Math" panose="02040503050406030204" pitchFamily="18" charset="0"/>
                                                  <a:ea typeface="Cambria Math" panose="02040503050406030204" pitchFamily="18" charset="0"/>
                                                </a:rPr>
                                                <m:t>𝐸</m:t>
                                              </m:r>
                                              <m:r>
                                                <a:rPr lang="es-ES" sz="1600" i="1">
                                                  <a:solidFill>
                                                    <a:schemeClr val="accent2">
                                                      <a:lumMod val="75000"/>
                                                    </a:schemeClr>
                                                  </a:solidFill>
                                                  <a:latin typeface="Cambria Math" panose="02040503050406030204" pitchFamily="18" charset="0"/>
                                                  <a:ea typeface="Cambria Math" panose="02040503050406030204" pitchFamily="18" charset="0"/>
                                                </a:rPr>
                                                <m:t>´</m:t>
                                              </m:r>
                                            </m:num>
                                            <m:den>
                                              <m:r>
                                                <a:rPr lang="es-ES" sz="1600" i="1">
                                                  <a:solidFill>
                                                    <a:schemeClr val="accent2">
                                                      <a:lumMod val="75000"/>
                                                    </a:schemeClr>
                                                  </a:solidFill>
                                                  <a:latin typeface="Cambria Math" panose="02040503050406030204" pitchFamily="18" charset="0"/>
                                                </a:rPr>
                                                <m:t>𝐸</m:t>
                                              </m:r>
                                              <m:r>
                                                <a:rPr lang="es-ES" sz="1600" i="1">
                                                  <a:solidFill>
                                                    <a:schemeClr val="accent2">
                                                      <a:lumMod val="75000"/>
                                                    </a:schemeClr>
                                                  </a:solidFill>
                                                  <a:latin typeface="Cambria Math" panose="02040503050406030204" pitchFamily="18" charset="0"/>
                                                </a:rPr>
                                                <m:t>´</m:t>
                                              </m:r>
                                            </m:den>
                                          </m:f>
                                        </m:e>
                                      </m:d>
                                    </m:e>
                                    <m:sup>
                                      <m:r>
                                        <a:rPr lang="es-ES" sz="1600" i="1">
                                          <a:solidFill>
                                            <a:schemeClr val="accent2">
                                              <a:lumMod val="75000"/>
                                            </a:schemeClr>
                                          </a:solidFill>
                                          <a:latin typeface="Cambria Math" panose="02040503050406030204" pitchFamily="18" charset="0"/>
                                        </a:rPr>
                                        <m:t>2</m:t>
                                      </m:r>
                                    </m:sup>
                                  </m:sSup>
                                  <m:r>
                                    <a:rPr lang="es-ES" sz="1600" i="1">
                                      <a:solidFill>
                                        <a:schemeClr val="accent2">
                                          <a:lumMod val="75000"/>
                                        </a:schemeClr>
                                      </a:solidFill>
                                      <a:latin typeface="Cambria Math" panose="02040503050406030204" pitchFamily="18" charset="0"/>
                                    </a:rPr>
                                    <m:t>+2</m:t>
                                  </m:r>
                                  <m:r>
                                    <a:rPr lang="es-ES" sz="1600" i="1">
                                      <a:solidFill>
                                        <a:schemeClr val="accent2">
                                          <a:lumMod val="75000"/>
                                        </a:schemeClr>
                                      </a:solidFill>
                                      <a:latin typeface="Cambria Math" panose="02040503050406030204" pitchFamily="18" charset="0"/>
                                    </a:rPr>
                                    <m:t>𝑠𝑖𝑛</m:t>
                                  </m:r>
                                  <m:r>
                                    <a:rPr lang="es-ES" sz="1600" i="1" baseline="30000">
                                      <a:solidFill>
                                        <a:schemeClr val="accent2">
                                          <a:lumMod val="75000"/>
                                        </a:schemeClr>
                                      </a:solidFill>
                                      <a:latin typeface="Cambria Math" panose="02040503050406030204" pitchFamily="18" charset="0"/>
                                    </a:rPr>
                                    <m:t>2</m:t>
                                  </m:r>
                                  <m:r>
                                    <a:rPr lang="es-ES" sz="1600" i="1">
                                      <a:solidFill>
                                        <a:schemeClr val="accent2">
                                          <a:lumMod val="75000"/>
                                        </a:schemeClr>
                                      </a:solidFill>
                                      <a:latin typeface="Cambria Math" panose="02040503050406030204" pitchFamily="18" charset="0"/>
                                      <a:ea typeface="Cambria Math" panose="02040503050406030204" pitchFamily="18" charset="0"/>
                                    </a:rPr>
                                    <m:t>𝜃</m:t>
                                  </m:r>
                                  <m:sSup>
                                    <m:sSupPr>
                                      <m:ctrlPr>
                                        <a:rPr lang="es-ES" sz="1600" i="1">
                                          <a:solidFill>
                                            <a:schemeClr val="accent2">
                                              <a:lumMod val="75000"/>
                                            </a:schemeClr>
                                          </a:solidFill>
                                          <a:latin typeface="Cambria Math" panose="02040503050406030204" pitchFamily="18" charset="0"/>
                                          <a:ea typeface="Cambria Math" panose="02040503050406030204" pitchFamily="18" charset="0"/>
                                        </a:rPr>
                                      </m:ctrlPr>
                                    </m:sSupPr>
                                    <m:e>
                                      <m:d>
                                        <m:dPr>
                                          <m:ctrlPr>
                                            <a:rPr lang="es-ES" sz="1600" i="1">
                                              <a:solidFill>
                                                <a:schemeClr val="accent2">
                                                  <a:lumMod val="75000"/>
                                                </a:schemeClr>
                                              </a:solidFill>
                                              <a:latin typeface="Cambria Math" panose="02040503050406030204" pitchFamily="18" charset="0"/>
                                              <a:ea typeface="Cambria Math" panose="02040503050406030204" pitchFamily="18" charset="0"/>
                                            </a:rPr>
                                          </m:ctrlPr>
                                        </m:dPr>
                                        <m:e>
                                          <m:f>
                                            <m:fPr>
                                              <m:ctrlPr>
                                                <a:rPr lang="es-ES" sz="1600" i="1">
                                                  <a:solidFill>
                                                    <a:schemeClr val="accent2">
                                                      <a:lumMod val="75000"/>
                                                    </a:schemeClr>
                                                  </a:solidFill>
                                                  <a:latin typeface="Cambria Math" panose="02040503050406030204" pitchFamily="18" charset="0"/>
                                                  <a:ea typeface="Cambria Math" panose="02040503050406030204" pitchFamily="18" charset="0"/>
                                                </a:rPr>
                                              </m:ctrlPr>
                                            </m:fPr>
                                            <m:num>
                                              <m:r>
                                                <a:rPr lang="es-ES" sz="1600" i="1">
                                                  <a:solidFill>
                                                    <a:schemeClr val="accent2">
                                                      <a:lumMod val="75000"/>
                                                    </a:schemeClr>
                                                  </a:solidFill>
                                                  <a:latin typeface="Cambria Math" panose="02040503050406030204" pitchFamily="18" charset="0"/>
                                                  <a:ea typeface="Cambria Math" panose="02040503050406030204" pitchFamily="18" charset="0"/>
                                                </a:rPr>
                                                <m:t>𝛿</m:t>
                                              </m:r>
                                              <m:r>
                                                <a:rPr lang="es-ES" sz="1600" i="1">
                                                  <a:solidFill>
                                                    <a:schemeClr val="accent2">
                                                      <a:lumMod val="75000"/>
                                                    </a:schemeClr>
                                                  </a:solidFill>
                                                  <a:latin typeface="Cambria Math" panose="02040503050406030204" pitchFamily="18" charset="0"/>
                                                  <a:ea typeface="Cambria Math" panose="02040503050406030204" pitchFamily="18" charset="0"/>
                                                </a:rPr>
                                                <m:t>𝑟</m:t>
                                              </m:r>
                                            </m:num>
                                            <m:den>
                                              <m:r>
                                                <a:rPr lang="es-ES" sz="1600" i="1">
                                                  <a:solidFill>
                                                    <a:schemeClr val="accent2">
                                                      <a:lumMod val="75000"/>
                                                    </a:schemeClr>
                                                  </a:solidFill>
                                                  <a:latin typeface="Cambria Math" panose="02040503050406030204" pitchFamily="18" charset="0"/>
                                                  <a:ea typeface="Cambria Math" panose="02040503050406030204" pitchFamily="18" charset="0"/>
                                                </a:rPr>
                                                <m:t>𝑟</m:t>
                                              </m:r>
                                              <m:r>
                                                <a:rPr lang="es-ES" sz="1600" i="1" baseline="-25000">
                                                  <a:solidFill>
                                                    <a:schemeClr val="accent2">
                                                      <a:lumMod val="75000"/>
                                                    </a:schemeClr>
                                                  </a:solidFill>
                                                  <a:latin typeface="Cambria Math" panose="02040503050406030204" pitchFamily="18" charset="0"/>
                                                  <a:ea typeface="Cambria Math" panose="02040503050406030204" pitchFamily="18" charset="0"/>
                                                </a:rPr>
                                                <m:t>12</m:t>
                                              </m:r>
                                            </m:den>
                                          </m:f>
                                        </m:e>
                                      </m:d>
                                    </m:e>
                                    <m:sup>
                                      <m:r>
                                        <a:rPr lang="es-ES" sz="1600" i="1">
                                          <a:solidFill>
                                            <a:schemeClr val="accent2">
                                              <a:lumMod val="75000"/>
                                            </a:schemeClr>
                                          </a:solidFill>
                                          <a:latin typeface="Cambria Math" panose="02040503050406030204" pitchFamily="18" charset="0"/>
                                          <a:ea typeface="Cambria Math" panose="02040503050406030204" pitchFamily="18" charset="0"/>
                                        </a:rPr>
                                        <m:t>2</m:t>
                                      </m:r>
                                    </m:sup>
                                  </m:sSup>
                                </m:e>
                              </m:d>
                            </m:e>
                          </m:rad>
                        </m:e>
                        <m:sup/>
                      </m:sSup>
                    </m:oMath>
                  </m:oMathPara>
                </a14:m>
                <a:endParaRPr lang="en-US" sz="1600" baseline="30000" dirty="0">
                  <a:solidFill>
                    <a:schemeClr val="accent2">
                      <a:lumMod val="75000"/>
                    </a:schemeClr>
                  </a:solidFill>
                  <a:latin typeface="+mn-lt"/>
                </a:endParaRPr>
              </a:p>
            </p:txBody>
          </p:sp>
        </mc:Choice>
        <mc:Fallback xmlns="">
          <p:sp>
            <p:nvSpPr>
              <p:cNvPr id="16" name="TextBox 15"/>
              <p:cNvSpPr txBox="1">
                <a:spLocks noRot="1" noChangeAspect="1" noMove="1" noResize="1" noEditPoints="1" noAdjustHandles="1" noChangeArrowheads="1" noChangeShapeType="1" noTextEdit="1"/>
              </p:cNvSpPr>
              <p:nvPr/>
            </p:nvSpPr>
            <p:spPr bwMode="auto">
              <a:xfrm>
                <a:off x="5309624" y="764564"/>
                <a:ext cx="4141786" cy="797911"/>
              </a:xfrm>
              <a:prstGeom prst="rect">
                <a:avLst/>
              </a:prstGeom>
              <a:blipFill>
                <a:blip r:embed="rId7"/>
                <a:stretch>
                  <a:fillRect/>
                </a:stretch>
              </a:blipFill>
              <a:ln w="9525">
                <a:noFill/>
                <a:miter lim="800000"/>
                <a:headEnd/>
                <a:tailEnd/>
              </a:ln>
            </p:spPr>
            <p:txBody>
              <a:bodyPr/>
              <a:lstStyle/>
              <a:p>
                <a:r>
                  <a:rPr lang="es-ES">
                    <a:noFill/>
                  </a:rPr>
                  <a:t> </a:t>
                </a:r>
              </a:p>
            </p:txBody>
          </p:sp>
        </mc:Fallback>
      </mc:AlternateContent>
    </p:spTree>
    <p:extLst>
      <p:ext uri="{BB962C8B-B14F-4D97-AF65-F5344CB8AC3E}">
        <p14:creationId xmlns:p14="http://schemas.microsoft.com/office/powerpoint/2010/main" val="45615533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95366" y="623386"/>
            <a:ext cx="2186453" cy="1229258"/>
          </a:xfrm>
          <a:prstGeom prst="rect">
            <a:avLst/>
          </a:prstGeom>
        </p:spPr>
      </p:pic>
      <p:sp>
        <p:nvSpPr>
          <p:cNvPr id="3" name="TextBox 2"/>
          <p:cNvSpPr txBox="1"/>
          <p:nvPr/>
        </p:nvSpPr>
        <p:spPr bwMode="auto">
          <a:xfrm>
            <a:off x="1684319" y="515719"/>
            <a:ext cx="2286000" cy="398251"/>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SiPM</a:t>
            </a:r>
            <a:endParaRPr lang="es-ES" sz="1200" dirty="0">
              <a:solidFill>
                <a:schemeClr val="accent2">
                  <a:lumMod val="75000"/>
                </a:schemeClr>
              </a:solidFill>
              <a:latin typeface="+mn-lt"/>
            </a:endParaRPr>
          </a:p>
          <a:p>
            <a:r>
              <a:rPr lang="es-ES" sz="788" dirty="0">
                <a:solidFill>
                  <a:schemeClr val="accent2">
                    <a:lumMod val="75000"/>
                  </a:schemeClr>
                </a:solidFill>
                <a:latin typeface="+mn-lt"/>
              </a:rPr>
              <a:t>(</a:t>
            </a:r>
            <a:r>
              <a:rPr lang="es-ES" sz="788" dirty="0" err="1">
                <a:solidFill>
                  <a:schemeClr val="accent2">
                    <a:lumMod val="75000"/>
                  </a:schemeClr>
                </a:solidFill>
                <a:latin typeface="+mn-lt"/>
              </a:rPr>
              <a:t>sensL</a:t>
            </a:r>
            <a:r>
              <a:rPr lang="es-ES" sz="788" dirty="0">
                <a:solidFill>
                  <a:schemeClr val="accent2">
                    <a:lumMod val="75000"/>
                  </a:schemeClr>
                </a:solidFill>
                <a:latin typeface="+mn-lt"/>
              </a:rPr>
              <a:t> ArrayJ-30065-P-PCB)</a:t>
            </a:r>
            <a:endParaRPr lang="en-GB" sz="788" dirty="0">
              <a:solidFill>
                <a:schemeClr val="accent2">
                  <a:lumMod val="75000"/>
                </a:schemeClr>
              </a:solidFill>
              <a:latin typeface="+mn-lt"/>
            </a:endParaRPr>
          </a:p>
        </p:txBody>
      </p:sp>
      <p:sp>
        <p:nvSpPr>
          <p:cNvPr id="21" name="TextBox 20"/>
          <p:cNvSpPr txBox="1"/>
          <p:nvPr/>
        </p:nvSpPr>
        <p:spPr bwMode="auto">
          <a:xfrm>
            <a:off x="3741719" y="574987"/>
            <a:ext cx="1371600" cy="461665"/>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LaCl3(Ce)</a:t>
            </a:r>
          </a:p>
          <a:p>
            <a:r>
              <a:rPr lang="es-ES" sz="1200" dirty="0">
                <a:solidFill>
                  <a:schemeClr val="accent2">
                    <a:lumMod val="75000"/>
                  </a:schemeClr>
                </a:solidFill>
                <a:latin typeface="+mn-lt"/>
              </a:rPr>
              <a:t>[White reflector]</a:t>
            </a:r>
            <a:endParaRPr lang="en-GB" sz="1200" dirty="0">
              <a:solidFill>
                <a:schemeClr val="accent2">
                  <a:lumMod val="75000"/>
                </a:schemeClr>
              </a:solidFill>
              <a:latin typeface="+mn-lt"/>
            </a:endParaRPr>
          </a:p>
        </p:txBody>
      </p:sp>
      <p:grpSp>
        <p:nvGrpSpPr>
          <p:cNvPr id="31" name="Group 30"/>
          <p:cNvGrpSpPr/>
          <p:nvPr/>
        </p:nvGrpSpPr>
        <p:grpSpPr>
          <a:xfrm>
            <a:off x="1524000" y="2531209"/>
            <a:ext cx="3714750" cy="3093400"/>
            <a:chOff x="0" y="2769036"/>
            <a:chExt cx="3886200" cy="3399543"/>
          </a:xfrm>
        </p:grpSpPr>
        <p:pic>
          <p:nvPicPr>
            <p:cNvPr id="24" name="Picture 23"/>
            <p:cNvPicPr>
              <a:picLocks noChangeAspect="1"/>
            </p:cNvPicPr>
            <p:nvPr/>
          </p:nvPicPr>
          <p:blipFill>
            <a:blip r:embed="rId3"/>
            <a:stretch>
              <a:fillRect/>
            </a:stretch>
          </p:blipFill>
          <p:spPr>
            <a:xfrm>
              <a:off x="0" y="3048000"/>
              <a:ext cx="3886200" cy="3120579"/>
            </a:xfrm>
            <a:prstGeom prst="rect">
              <a:avLst/>
            </a:prstGeom>
          </p:spPr>
        </p:pic>
        <p:pic>
          <p:nvPicPr>
            <p:cNvPr id="26" name="Picture 25"/>
            <p:cNvPicPr>
              <a:picLocks noChangeAspect="1"/>
            </p:cNvPicPr>
            <p:nvPr/>
          </p:nvPicPr>
          <p:blipFill>
            <a:blip r:embed="rId4"/>
            <a:stretch>
              <a:fillRect/>
            </a:stretch>
          </p:blipFill>
          <p:spPr>
            <a:xfrm>
              <a:off x="491000" y="2769036"/>
              <a:ext cx="999200" cy="899591"/>
            </a:xfrm>
            <a:prstGeom prst="rect">
              <a:avLst/>
            </a:prstGeom>
          </p:spPr>
        </p:pic>
      </p:grpSp>
      <p:sp>
        <p:nvSpPr>
          <p:cNvPr id="27" name="TextBox 26"/>
          <p:cNvSpPr txBox="1"/>
          <p:nvPr/>
        </p:nvSpPr>
        <p:spPr bwMode="auto">
          <a:xfrm>
            <a:off x="1524000" y="6295406"/>
            <a:ext cx="5013960" cy="523220"/>
          </a:xfrm>
          <a:prstGeom prst="rect">
            <a:avLst/>
          </a:prstGeom>
          <a:noFill/>
          <a:ln w="9525">
            <a:noFill/>
            <a:miter lim="800000"/>
            <a:headEnd/>
            <a:tailEnd/>
          </a:ln>
        </p:spPr>
        <p:txBody>
          <a:bodyPr wrap="square" rtlCol="0">
            <a:spAutoFit/>
          </a:bodyPr>
          <a:lstStyle/>
          <a:p>
            <a:r>
              <a:rPr lang="es-ES" dirty="0">
                <a:solidFill>
                  <a:schemeClr val="accent2">
                    <a:lumMod val="75000"/>
                  </a:schemeClr>
                </a:solidFill>
                <a:latin typeface="+mn-lt"/>
                <a:hlinkClick r:id="rId5" action="ppaction://hlinkfile"/>
              </a:rPr>
              <a:t>P. Olleros et al., JINST 13-P03014 (2018)</a:t>
            </a:r>
            <a:endParaRPr lang="es-ES" dirty="0">
              <a:solidFill>
                <a:schemeClr val="accent2">
                  <a:lumMod val="75000"/>
                </a:schemeClr>
              </a:solidFill>
              <a:latin typeface="+mn-lt"/>
            </a:endParaRPr>
          </a:p>
          <a:p>
            <a:r>
              <a:rPr lang="es-ES" dirty="0" err="1">
                <a:solidFill>
                  <a:schemeClr val="accent2">
                    <a:lumMod val="75000"/>
                  </a:schemeClr>
                </a:solidFill>
                <a:latin typeface="+mn-lt"/>
              </a:rPr>
              <a:t>P.Olleros</a:t>
            </a:r>
            <a:r>
              <a:rPr lang="es-ES" dirty="0">
                <a:solidFill>
                  <a:schemeClr val="accent2">
                    <a:lumMod val="75000"/>
                  </a:schemeClr>
                </a:solidFill>
                <a:latin typeface="+mn-lt"/>
              </a:rPr>
              <a:t>, TFM@HYMNS, </a:t>
            </a:r>
            <a:r>
              <a:rPr lang="es-ES" dirty="0" err="1">
                <a:solidFill>
                  <a:schemeClr val="accent2">
                    <a:lumMod val="75000"/>
                  </a:schemeClr>
                </a:solidFill>
                <a:latin typeface="+mn-lt"/>
              </a:rPr>
              <a:t>Avail</a:t>
            </a:r>
            <a:r>
              <a:rPr lang="es-ES" dirty="0">
                <a:solidFill>
                  <a:schemeClr val="accent2">
                    <a:lumMod val="75000"/>
                  </a:schemeClr>
                </a:solidFill>
                <a:latin typeface="+mn-lt"/>
              </a:rPr>
              <a:t>. https://hymnserc.ific.uv.es</a:t>
            </a:r>
            <a:endParaRPr lang="en-US" dirty="0">
              <a:solidFill>
                <a:schemeClr val="accent2">
                  <a:lumMod val="75000"/>
                </a:schemeClr>
              </a:solidFill>
              <a:latin typeface="+mn-lt"/>
            </a:endParaRPr>
          </a:p>
        </p:txBody>
      </p:sp>
      <p:sp>
        <p:nvSpPr>
          <p:cNvPr id="28" name="TextBox 27"/>
          <p:cNvSpPr txBox="1"/>
          <p:nvPr/>
        </p:nvSpPr>
        <p:spPr bwMode="auto">
          <a:xfrm>
            <a:off x="3549353" y="2114384"/>
            <a:ext cx="2114550" cy="253916"/>
          </a:xfrm>
          <a:prstGeom prst="rect">
            <a:avLst/>
          </a:prstGeom>
          <a:noFill/>
          <a:ln w="9525">
            <a:noFill/>
            <a:miter lim="800000"/>
            <a:headEnd/>
            <a:tailEnd/>
          </a:ln>
        </p:spPr>
        <p:txBody>
          <a:bodyPr wrap="square" rtlCol="0">
            <a:spAutoFit/>
          </a:bodyPr>
          <a:lstStyle/>
          <a:p>
            <a:r>
              <a:rPr lang="es-ES" sz="1050" dirty="0">
                <a:solidFill>
                  <a:schemeClr val="accent2">
                    <a:lumMod val="75000"/>
                  </a:schemeClr>
                </a:solidFill>
                <a:latin typeface="+mn-lt"/>
              </a:rPr>
              <a:t>&lt;</a:t>
            </a:r>
            <a:r>
              <a:rPr lang="es-ES" sz="1050" dirty="0">
                <a:solidFill>
                  <a:schemeClr val="accent2">
                    <a:lumMod val="75000"/>
                  </a:schemeClr>
                </a:solidFill>
                <a:latin typeface="Symbol" panose="05050102010706020507" pitchFamily="18" charset="2"/>
              </a:rPr>
              <a:t>D</a:t>
            </a:r>
            <a:r>
              <a:rPr lang="es-ES" sz="1050" dirty="0">
                <a:solidFill>
                  <a:schemeClr val="accent2">
                    <a:lumMod val="75000"/>
                  </a:schemeClr>
                </a:solidFill>
                <a:latin typeface="+mn-lt"/>
              </a:rPr>
              <a:t>E/E&gt; = 4.5% @ 662keV </a:t>
            </a:r>
            <a:endParaRPr lang="en-GB" sz="1050" dirty="0">
              <a:solidFill>
                <a:schemeClr val="accent2">
                  <a:lumMod val="75000"/>
                </a:schemeClr>
              </a:solidFill>
              <a:latin typeface="+mn-lt"/>
            </a:endParaRPr>
          </a:p>
        </p:txBody>
      </p:sp>
      <p:pic>
        <p:nvPicPr>
          <p:cNvPr id="32" name="Picture 31"/>
          <p:cNvPicPr>
            <a:picLocks noChangeAspect="1"/>
          </p:cNvPicPr>
          <p:nvPr/>
        </p:nvPicPr>
        <p:blipFill>
          <a:blip r:embed="rId6"/>
          <a:stretch>
            <a:fillRect/>
          </a:stretch>
        </p:blipFill>
        <p:spPr>
          <a:xfrm>
            <a:off x="5570521" y="619828"/>
            <a:ext cx="2049521" cy="1628909"/>
          </a:xfrm>
          <a:prstGeom prst="rect">
            <a:avLst/>
          </a:prstGeom>
        </p:spPr>
      </p:pic>
      <p:sp>
        <p:nvSpPr>
          <p:cNvPr id="36" name="Rectangle 35"/>
          <p:cNvSpPr/>
          <p:nvPr/>
        </p:nvSpPr>
        <p:spPr>
          <a:xfrm>
            <a:off x="5970569" y="993968"/>
            <a:ext cx="1278194" cy="858677"/>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3" name="Rectangle 1"/>
          <p:cNvSpPr>
            <a:spLocks noChangeArrowheads="1"/>
          </p:cNvSpPr>
          <p:nvPr/>
        </p:nvSpPr>
        <p:spPr bwMode="auto">
          <a:xfrm>
            <a:off x="1524000" y="0"/>
            <a:ext cx="9144000" cy="460508"/>
          </a:xfrm>
          <a:prstGeom prst="rect">
            <a:avLst/>
          </a:prstGeom>
          <a:solidFill>
            <a:srgbClr val="333399"/>
          </a:solidFill>
          <a:ln w="25560">
            <a:noFill/>
            <a:miter lim="800000"/>
            <a:headEnd/>
            <a:tailEnd/>
          </a:ln>
        </p:spPr>
        <p:txBody>
          <a:bodyPr wrap="none" anchor="ctr"/>
          <a:lstStyle/>
          <a:p>
            <a:endParaRPr lang="es-ES" sz="1050"/>
          </a:p>
        </p:txBody>
      </p:sp>
      <p:pic>
        <p:nvPicPr>
          <p:cNvPr id="30" name="Picture 2" descr="Image result for ERC Consolidator logo"/>
          <p:cNvPicPr>
            <a:picLocks noChangeAspect="1" noChangeArrowheads="1"/>
          </p:cNvPicPr>
          <p:nvPr/>
        </p:nvPicPr>
        <p:blipFill>
          <a:blip r:embed="rId7"/>
          <a:srcRect/>
          <a:stretch>
            <a:fillRect/>
          </a:stretch>
        </p:blipFill>
        <p:spPr bwMode="auto">
          <a:xfrm>
            <a:off x="1604066" y="68213"/>
            <a:ext cx="605735" cy="331838"/>
          </a:xfrm>
          <a:prstGeom prst="rect">
            <a:avLst/>
          </a:prstGeom>
          <a:noFill/>
        </p:spPr>
      </p:pic>
      <p:pic>
        <p:nvPicPr>
          <p:cNvPr id="33" name="Picture 6" descr="Image result for CSIC logo"/>
          <p:cNvPicPr>
            <a:picLocks noChangeAspect="1" noChangeArrowheads="1"/>
          </p:cNvPicPr>
          <p:nvPr/>
        </p:nvPicPr>
        <p:blipFill>
          <a:blip r:embed="rId8" cstate="print"/>
          <a:srcRect/>
          <a:stretch>
            <a:fillRect/>
          </a:stretch>
        </p:blipFill>
        <p:spPr bwMode="auto">
          <a:xfrm>
            <a:off x="10339333" y="45910"/>
            <a:ext cx="271519" cy="376954"/>
          </a:xfrm>
          <a:prstGeom prst="rect">
            <a:avLst/>
          </a:prstGeom>
          <a:noFill/>
        </p:spPr>
      </p:pic>
      <p:pic>
        <p:nvPicPr>
          <p:cNvPr id="40" name="Picture 3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05733" y="46326"/>
            <a:ext cx="276449" cy="365342"/>
          </a:xfrm>
          <a:prstGeom prst="rect">
            <a:avLst/>
          </a:prstGeom>
        </p:spPr>
      </p:pic>
      <p:sp>
        <p:nvSpPr>
          <p:cNvPr id="41" name="Text Box 2"/>
          <p:cNvSpPr txBox="1">
            <a:spLocks noChangeArrowheads="1"/>
          </p:cNvSpPr>
          <p:nvPr/>
        </p:nvSpPr>
        <p:spPr bwMode="auto">
          <a:xfrm>
            <a:off x="2697018" y="72995"/>
            <a:ext cx="6199332" cy="624883"/>
          </a:xfrm>
          <a:prstGeom prst="rect">
            <a:avLst/>
          </a:prstGeom>
          <a:noFill/>
          <a:ln w="9525">
            <a:noFill/>
            <a:round/>
            <a:headEnd/>
            <a:tailEnd/>
          </a:ln>
        </p:spPr>
        <p:txBody>
          <a:bodyPr wrap="square" lIns="67500" tIns="35100" rIns="67500" bIns="35100">
            <a:spAutoFit/>
          </a:bodyPr>
          <a:lstStyle/>
          <a:p>
            <a:pPr>
              <a:tabLst>
                <a:tab pos="0" algn="l"/>
                <a:tab pos="685783" algn="l"/>
                <a:tab pos="1371566" algn="l"/>
                <a:tab pos="2057348" algn="l"/>
                <a:tab pos="2743132" algn="l"/>
                <a:tab pos="3428915" algn="l"/>
                <a:tab pos="4114697" algn="l"/>
                <a:tab pos="4800480" algn="l"/>
                <a:tab pos="5486263" algn="l"/>
                <a:tab pos="6172046" algn="l"/>
                <a:tab pos="6857828" algn="l"/>
                <a:tab pos="7543612" algn="l"/>
              </a:tabLst>
            </a:pPr>
            <a:r>
              <a:rPr lang="es-ES" sz="1800" dirty="0" err="1">
                <a:solidFill>
                  <a:srgbClr val="FFFFFF"/>
                </a:solidFill>
              </a:rPr>
              <a:t>Technical</a:t>
            </a:r>
            <a:r>
              <a:rPr lang="es-ES" sz="1800" dirty="0">
                <a:solidFill>
                  <a:srgbClr val="FFFFFF"/>
                </a:solidFill>
              </a:rPr>
              <a:t> </a:t>
            </a:r>
            <a:r>
              <a:rPr lang="es-ES" sz="1800" dirty="0" err="1">
                <a:solidFill>
                  <a:srgbClr val="FFFFFF"/>
                </a:solidFill>
              </a:rPr>
              <a:t>implementation</a:t>
            </a:r>
            <a:r>
              <a:rPr lang="es-ES" sz="1800" dirty="0">
                <a:solidFill>
                  <a:srgbClr val="FFFFFF"/>
                </a:solidFill>
              </a:rPr>
              <a:t> of </a:t>
            </a:r>
            <a:r>
              <a:rPr lang="es-ES" sz="1800" dirty="0" err="1">
                <a:solidFill>
                  <a:srgbClr val="FFFFFF"/>
                </a:solidFill>
              </a:rPr>
              <a:t>Compton</a:t>
            </a:r>
            <a:r>
              <a:rPr lang="es-ES" sz="1800" dirty="0">
                <a:solidFill>
                  <a:srgbClr val="FFFFFF"/>
                </a:solidFill>
              </a:rPr>
              <a:t> </a:t>
            </a:r>
            <a:r>
              <a:rPr lang="es-ES" sz="1800" dirty="0" err="1">
                <a:solidFill>
                  <a:srgbClr val="FFFFFF"/>
                </a:solidFill>
              </a:rPr>
              <a:t>imaging</a:t>
            </a:r>
            <a:r>
              <a:rPr lang="es-ES" sz="1800" dirty="0">
                <a:solidFill>
                  <a:srgbClr val="FFFFFF"/>
                </a:solidFill>
              </a:rPr>
              <a:t> </a:t>
            </a:r>
            <a:r>
              <a:rPr lang="es-ES" sz="1800" dirty="0" err="1">
                <a:solidFill>
                  <a:srgbClr val="FFFFFF"/>
                </a:solidFill>
              </a:rPr>
              <a:t>for</a:t>
            </a:r>
            <a:r>
              <a:rPr lang="es-ES" sz="1800" dirty="0">
                <a:solidFill>
                  <a:srgbClr val="FFFFFF"/>
                </a:solidFill>
              </a:rPr>
              <a:t> (</a:t>
            </a:r>
            <a:r>
              <a:rPr lang="es-ES" sz="1800" dirty="0" err="1">
                <a:solidFill>
                  <a:srgbClr val="FFFFFF"/>
                </a:solidFill>
              </a:rPr>
              <a:t>n,</a:t>
            </a:r>
            <a:r>
              <a:rPr lang="es-ES" sz="1800" dirty="0" err="1">
                <a:solidFill>
                  <a:srgbClr val="FFFFFF"/>
                </a:solidFill>
                <a:latin typeface="Symbol" panose="05050102010706020507" pitchFamily="18" charset="2"/>
              </a:rPr>
              <a:t>g</a:t>
            </a:r>
            <a:r>
              <a:rPr lang="es-ES" sz="1800" dirty="0">
                <a:solidFill>
                  <a:srgbClr val="FFFFFF"/>
                </a:solidFill>
              </a:rPr>
              <a:t>) </a:t>
            </a:r>
            <a:r>
              <a:rPr lang="es-ES" sz="1800" dirty="0" err="1">
                <a:solidFill>
                  <a:srgbClr val="FFFFFF"/>
                </a:solidFill>
              </a:rPr>
              <a:t>experiments</a:t>
            </a:r>
            <a:endParaRPr lang="es-ES" sz="1800" dirty="0">
              <a:solidFill>
                <a:srgbClr val="FFFFFF"/>
              </a:solidFill>
            </a:endParaRPr>
          </a:p>
        </p:txBody>
      </p:sp>
      <p:sp>
        <p:nvSpPr>
          <p:cNvPr id="20" name="TextBox 19"/>
          <p:cNvSpPr txBox="1"/>
          <p:nvPr/>
        </p:nvSpPr>
        <p:spPr bwMode="auto">
          <a:xfrm>
            <a:off x="5570520" y="6261082"/>
            <a:ext cx="5276500" cy="307777"/>
          </a:xfrm>
          <a:prstGeom prst="rect">
            <a:avLst/>
          </a:prstGeom>
          <a:noFill/>
          <a:ln w="9525">
            <a:noFill/>
            <a:miter lim="800000"/>
            <a:headEnd/>
            <a:tailEnd/>
          </a:ln>
        </p:spPr>
        <p:txBody>
          <a:bodyPr wrap="square" rtlCol="0">
            <a:spAutoFit/>
          </a:bodyPr>
          <a:lstStyle/>
          <a:p>
            <a:r>
              <a:rPr lang="es-ES" dirty="0">
                <a:solidFill>
                  <a:schemeClr val="accent2">
                    <a:lumMod val="75000"/>
                  </a:schemeClr>
                </a:solidFill>
                <a:latin typeface="+mn-lt"/>
                <a:hlinkClick r:id="rId10" action="ppaction://hlinkfile"/>
              </a:rPr>
              <a:t>J. </a:t>
            </a:r>
            <a:r>
              <a:rPr lang="es-ES" dirty="0" err="1">
                <a:solidFill>
                  <a:schemeClr val="accent2">
                    <a:lumMod val="75000"/>
                  </a:schemeClr>
                </a:solidFill>
                <a:latin typeface="+mn-lt"/>
                <a:hlinkClick r:id="rId10" action="ppaction://hlinkfile"/>
              </a:rPr>
              <a:t>Balibrea</a:t>
            </a:r>
            <a:r>
              <a:rPr lang="es-ES" dirty="0">
                <a:solidFill>
                  <a:schemeClr val="accent2">
                    <a:lumMod val="75000"/>
                  </a:schemeClr>
                </a:solidFill>
                <a:latin typeface="+mn-lt"/>
                <a:hlinkClick r:id="rId10" action="ppaction://hlinkfile"/>
              </a:rPr>
              <a:t>-Correa et al. (CDP), NIM-A 1001 (2021) 165249</a:t>
            </a:r>
            <a:endParaRPr lang="en-GB" dirty="0">
              <a:solidFill>
                <a:schemeClr val="accent2">
                  <a:lumMod val="75000"/>
                </a:schemeClr>
              </a:solidFill>
              <a:latin typeface="+mn-lt"/>
            </a:endParaRPr>
          </a:p>
        </p:txBody>
      </p:sp>
      <p:pic>
        <p:nvPicPr>
          <p:cNvPr id="22" name="Picture 21"/>
          <p:cNvPicPr>
            <a:picLocks noChangeAspect="1"/>
          </p:cNvPicPr>
          <p:nvPr/>
        </p:nvPicPr>
        <p:blipFill>
          <a:blip r:embed="rId11"/>
          <a:stretch>
            <a:fillRect/>
          </a:stretch>
        </p:blipFill>
        <p:spPr>
          <a:xfrm>
            <a:off x="5853319" y="2800486"/>
            <a:ext cx="3650743" cy="2714424"/>
          </a:xfrm>
          <a:prstGeom prst="rect">
            <a:avLst/>
          </a:prstGeom>
        </p:spPr>
      </p:pic>
      <p:pic>
        <p:nvPicPr>
          <p:cNvPr id="29" name="Picture 28"/>
          <p:cNvPicPr>
            <a:picLocks noChangeAspect="1"/>
          </p:cNvPicPr>
          <p:nvPr/>
        </p:nvPicPr>
        <p:blipFill>
          <a:blip r:embed="rId12"/>
          <a:stretch>
            <a:fillRect/>
          </a:stretch>
        </p:blipFill>
        <p:spPr>
          <a:xfrm>
            <a:off x="7940530" y="619826"/>
            <a:ext cx="2028454" cy="1628910"/>
          </a:xfrm>
          <a:prstGeom prst="rect">
            <a:avLst/>
          </a:prstGeom>
        </p:spPr>
      </p:pic>
      <p:sp>
        <p:nvSpPr>
          <p:cNvPr id="34" name="Right Arrow 33"/>
          <p:cNvSpPr/>
          <p:nvPr/>
        </p:nvSpPr>
        <p:spPr>
          <a:xfrm>
            <a:off x="7683198" y="1066403"/>
            <a:ext cx="236480" cy="415424"/>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5" name="Rectangle 34"/>
          <p:cNvSpPr/>
          <p:nvPr/>
        </p:nvSpPr>
        <p:spPr>
          <a:xfrm>
            <a:off x="8199419" y="881095"/>
            <a:ext cx="1579080" cy="118806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7" name="TextBox 36"/>
          <p:cNvSpPr txBox="1"/>
          <p:nvPr/>
        </p:nvSpPr>
        <p:spPr bwMode="auto">
          <a:xfrm>
            <a:off x="5886001" y="2335323"/>
            <a:ext cx="3771900" cy="253916"/>
          </a:xfrm>
          <a:prstGeom prst="rect">
            <a:avLst/>
          </a:prstGeom>
          <a:noFill/>
          <a:ln w="9525">
            <a:noFill/>
            <a:miter lim="800000"/>
            <a:headEnd/>
            <a:tailEnd/>
          </a:ln>
        </p:spPr>
        <p:txBody>
          <a:bodyPr wrap="square" rtlCol="0">
            <a:spAutoFit/>
          </a:bodyPr>
          <a:lstStyle/>
          <a:p>
            <a:r>
              <a:rPr lang="es-ES" sz="1050" dirty="0" err="1">
                <a:solidFill>
                  <a:schemeClr val="accent2">
                    <a:lumMod val="75000"/>
                  </a:schemeClr>
                </a:solidFill>
                <a:latin typeface="+mn-lt"/>
              </a:rPr>
              <a:t>Support</a:t>
            </a:r>
            <a:r>
              <a:rPr lang="es-ES" sz="1050" dirty="0">
                <a:solidFill>
                  <a:schemeClr val="accent2">
                    <a:lumMod val="75000"/>
                  </a:schemeClr>
                </a:solidFill>
                <a:latin typeface="+mn-lt"/>
              </a:rPr>
              <a:t> Vector Machine (linear </a:t>
            </a:r>
            <a:r>
              <a:rPr lang="es-ES" sz="1050" dirty="0" err="1">
                <a:solidFill>
                  <a:schemeClr val="accent2">
                    <a:lumMod val="75000"/>
                  </a:schemeClr>
                </a:solidFill>
                <a:latin typeface="+mn-lt"/>
              </a:rPr>
              <a:t>kernel</a:t>
            </a:r>
            <a:r>
              <a:rPr lang="es-ES" sz="1050" dirty="0">
                <a:solidFill>
                  <a:schemeClr val="accent2">
                    <a:lumMod val="75000"/>
                  </a:schemeClr>
                </a:solidFill>
                <a:latin typeface="+mn-lt"/>
              </a:rPr>
              <a:t>) Python </a:t>
            </a:r>
            <a:r>
              <a:rPr lang="es-ES" sz="1050" dirty="0" err="1">
                <a:solidFill>
                  <a:schemeClr val="accent2">
                    <a:lumMod val="75000"/>
                  </a:schemeClr>
                </a:solidFill>
                <a:latin typeface="+mn-lt"/>
              </a:rPr>
              <a:t>sklearn-learn</a:t>
            </a:r>
            <a:endParaRPr lang="en-GB" sz="1050" dirty="0">
              <a:solidFill>
                <a:schemeClr val="accent2">
                  <a:lumMod val="75000"/>
                </a:schemeClr>
              </a:solidFill>
              <a:latin typeface="+mn-lt"/>
            </a:endParaRPr>
          </a:p>
        </p:txBody>
      </p:sp>
      <p:sp>
        <p:nvSpPr>
          <p:cNvPr id="39" name="TextBox 38"/>
          <p:cNvSpPr txBox="1"/>
          <p:nvPr/>
        </p:nvSpPr>
        <p:spPr bwMode="auto">
          <a:xfrm>
            <a:off x="5967498" y="5528114"/>
            <a:ext cx="2286000" cy="253916"/>
          </a:xfrm>
          <a:prstGeom prst="rect">
            <a:avLst/>
          </a:prstGeom>
          <a:noFill/>
          <a:ln w="9525">
            <a:noFill/>
            <a:miter lim="800000"/>
            <a:headEnd/>
            <a:tailEnd/>
          </a:ln>
        </p:spPr>
        <p:txBody>
          <a:bodyPr wrap="square" rtlCol="0">
            <a:spAutoFit/>
          </a:bodyPr>
          <a:lstStyle/>
          <a:p>
            <a:r>
              <a:rPr lang="es-ES" sz="1050" dirty="0" err="1">
                <a:solidFill>
                  <a:schemeClr val="accent2">
                    <a:lumMod val="75000"/>
                  </a:schemeClr>
                </a:solidFill>
                <a:latin typeface="+mn-lt"/>
              </a:rPr>
              <a:t>Size</a:t>
            </a:r>
            <a:r>
              <a:rPr lang="es-ES" sz="1050" dirty="0">
                <a:solidFill>
                  <a:schemeClr val="accent2">
                    <a:lumMod val="75000"/>
                  </a:schemeClr>
                </a:solidFill>
                <a:latin typeface="+mn-lt"/>
              </a:rPr>
              <a:t>: 50x50 mm</a:t>
            </a:r>
            <a:r>
              <a:rPr lang="es-ES" sz="1050" baseline="30000" dirty="0">
                <a:solidFill>
                  <a:schemeClr val="accent2">
                    <a:lumMod val="75000"/>
                  </a:schemeClr>
                </a:solidFill>
                <a:latin typeface="+mn-lt"/>
              </a:rPr>
              <a:t>2</a:t>
            </a:r>
            <a:endParaRPr lang="en-GB" sz="1050" baseline="30000" dirty="0">
              <a:solidFill>
                <a:schemeClr val="accent2">
                  <a:lumMod val="75000"/>
                </a:schemeClr>
              </a:solidFill>
              <a:latin typeface="+mn-lt"/>
            </a:endParaRPr>
          </a:p>
        </p:txBody>
      </p:sp>
      <p:sp>
        <p:nvSpPr>
          <p:cNvPr id="2" name="TextBox 1"/>
          <p:cNvSpPr txBox="1"/>
          <p:nvPr/>
        </p:nvSpPr>
        <p:spPr bwMode="auto">
          <a:xfrm>
            <a:off x="7223597" y="5347611"/>
            <a:ext cx="2399000" cy="276999"/>
          </a:xfrm>
          <a:prstGeom prst="rect">
            <a:avLst/>
          </a:prstGeom>
          <a:solidFill>
            <a:schemeClr val="bg1"/>
          </a:solidFill>
          <a:ln w="9525">
            <a:noFill/>
            <a:miter lim="800000"/>
            <a:headEnd/>
            <a:tailEnd/>
          </a:ln>
        </p:spPr>
        <p:txBody>
          <a:bodyPr wrap="square" rtlCol="0">
            <a:spAutoFit/>
          </a:bodyPr>
          <a:lstStyle/>
          <a:p>
            <a:pPr algn="r"/>
            <a:r>
              <a:rPr lang="es-ES" sz="1200" dirty="0" err="1">
                <a:solidFill>
                  <a:schemeClr val="accent2">
                    <a:lumMod val="75000"/>
                  </a:schemeClr>
                </a:solidFill>
                <a:latin typeface="+mn-lt"/>
              </a:rPr>
              <a:t>Crystal</a:t>
            </a:r>
            <a:r>
              <a:rPr lang="es-ES" sz="1200" dirty="0">
                <a:solidFill>
                  <a:schemeClr val="accent2">
                    <a:lumMod val="75000"/>
                  </a:schemeClr>
                </a:solidFill>
                <a:latin typeface="+mn-lt"/>
              </a:rPr>
              <a:t> </a:t>
            </a:r>
            <a:r>
              <a:rPr lang="es-ES" sz="1200" dirty="0" err="1">
                <a:solidFill>
                  <a:schemeClr val="accent2">
                    <a:lumMod val="75000"/>
                  </a:schemeClr>
                </a:solidFill>
                <a:latin typeface="+mn-lt"/>
              </a:rPr>
              <a:t>Thickness</a:t>
            </a:r>
            <a:r>
              <a:rPr lang="es-ES" sz="1200" dirty="0">
                <a:solidFill>
                  <a:schemeClr val="accent2">
                    <a:lumMod val="75000"/>
                  </a:schemeClr>
                </a:solidFill>
                <a:latin typeface="+mn-lt"/>
              </a:rPr>
              <a:t> (mm)</a:t>
            </a:r>
            <a:endParaRPr lang="en-GB" sz="1200" dirty="0">
              <a:solidFill>
                <a:schemeClr val="accent2">
                  <a:lumMod val="75000"/>
                </a:schemeClr>
              </a:solidFill>
              <a:latin typeface="+mn-lt"/>
            </a:endParaRPr>
          </a:p>
        </p:txBody>
      </p:sp>
    </p:spTree>
    <p:extLst>
      <p:ext uri="{BB962C8B-B14F-4D97-AF65-F5344CB8AC3E}">
        <p14:creationId xmlns:p14="http://schemas.microsoft.com/office/powerpoint/2010/main" val="243446236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bwMode="auto">
          <a:xfrm>
            <a:off x="1498652" y="4099"/>
            <a:ext cx="9169349" cy="323165"/>
          </a:xfrm>
          <a:prstGeom prst="rect">
            <a:avLst/>
          </a:prstGeom>
          <a:solidFill>
            <a:srgbClr val="0000CC"/>
          </a:solidFill>
          <a:ln w="9525">
            <a:noFill/>
            <a:miter lim="800000"/>
            <a:headEnd/>
            <a:tailEnd/>
          </a:ln>
        </p:spPr>
        <p:txBody>
          <a:bodyPr wrap="square" rtlCol="0">
            <a:spAutoFit/>
          </a:bodyPr>
          <a:lstStyle/>
          <a:p>
            <a:r>
              <a:rPr lang="es-ES" sz="1500" dirty="0">
                <a:solidFill>
                  <a:schemeClr val="bg1"/>
                </a:solidFill>
                <a:latin typeface="+mj-lt"/>
              </a:rPr>
              <a:t>i-TED </a:t>
            </a:r>
            <a:r>
              <a:rPr lang="es-ES" sz="1500" dirty="0" err="1">
                <a:solidFill>
                  <a:schemeClr val="bg1"/>
                </a:solidFill>
                <a:latin typeface="+mj-lt"/>
              </a:rPr>
              <a:t>requirements</a:t>
            </a:r>
            <a:r>
              <a:rPr lang="es-ES" sz="1500" dirty="0">
                <a:solidFill>
                  <a:schemeClr val="bg1"/>
                </a:solidFill>
                <a:latin typeface="+mj-lt"/>
              </a:rPr>
              <a:t> </a:t>
            </a:r>
            <a:r>
              <a:rPr lang="es-ES" sz="1500" dirty="0" err="1">
                <a:solidFill>
                  <a:schemeClr val="bg1"/>
                </a:solidFill>
                <a:latin typeface="+mj-lt"/>
              </a:rPr>
              <a:t>for</a:t>
            </a:r>
            <a:r>
              <a:rPr lang="es-ES" sz="1500" dirty="0">
                <a:solidFill>
                  <a:schemeClr val="bg1"/>
                </a:solidFill>
                <a:latin typeface="+mj-lt"/>
              </a:rPr>
              <a:t> (</a:t>
            </a:r>
            <a:r>
              <a:rPr lang="es-ES" sz="1500" dirty="0" err="1">
                <a:solidFill>
                  <a:schemeClr val="bg1"/>
                </a:solidFill>
                <a:latin typeface="+mj-lt"/>
              </a:rPr>
              <a:t>n,</a:t>
            </a:r>
            <a:r>
              <a:rPr lang="es-ES" sz="1500" dirty="0" err="1">
                <a:solidFill>
                  <a:schemeClr val="bg1"/>
                </a:solidFill>
                <a:latin typeface="Symbol" panose="05050102010706020507" pitchFamily="18" charset="2"/>
              </a:rPr>
              <a:t>g</a:t>
            </a:r>
            <a:r>
              <a:rPr lang="es-ES" sz="1500" dirty="0">
                <a:solidFill>
                  <a:schemeClr val="bg1"/>
                </a:solidFill>
                <a:latin typeface="+mj-lt"/>
              </a:rPr>
              <a:t>) </a:t>
            </a:r>
            <a:r>
              <a:rPr lang="es-ES" sz="1500" dirty="0" err="1">
                <a:solidFill>
                  <a:schemeClr val="bg1"/>
                </a:solidFill>
                <a:latin typeface="+mj-lt"/>
              </a:rPr>
              <a:t>experiments</a:t>
            </a:r>
            <a:r>
              <a:rPr lang="es-ES" sz="1500" dirty="0">
                <a:solidFill>
                  <a:schemeClr val="bg1"/>
                </a:solidFill>
                <a:latin typeface="+mj-lt"/>
              </a:rPr>
              <a:t> </a:t>
            </a:r>
            <a:r>
              <a:rPr lang="es-ES" sz="1500" b="1" dirty="0" err="1">
                <a:solidFill>
                  <a:schemeClr val="bg1"/>
                </a:solidFill>
                <a:latin typeface="+mj-lt"/>
              </a:rPr>
              <a:t>with</a:t>
            </a:r>
            <a:r>
              <a:rPr lang="es-ES" sz="1500" b="1" dirty="0">
                <a:solidFill>
                  <a:schemeClr val="bg1"/>
                </a:solidFill>
                <a:latin typeface="+mj-lt"/>
              </a:rPr>
              <a:t> </a:t>
            </a:r>
            <a:r>
              <a:rPr lang="es-ES" sz="1500" b="1" dirty="0" err="1">
                <a:solidFill>
                  <a:schemeClr val="bg1"/>
                </a:solidFill>
                <a:latin typeface="+mj-lt"/>
              </a:rPr>
              <a:t>enhanced</a:t>
            </a:r>
            <a:r>
              <a:rPr lang="es-ES" sz="1500" b="1" dirty="0">
                <a:solidFill>
                  <a:schemeClr val="bg1"/>
                </a:solidFill>
                <a:latin typeface="+mj-lt"/>
              </a:rPr>
              <a:t> S/B-ratio</a:t>
            </a:r>
          </a:p>
        </p:txBody>
      </p:sp>
      <p:sp>
        <p:nvSpPr>
          <p:cNvPr id="19" name="TextBox 18"/>
          <p:cNvSpPr txBox="1"/>
          <p:nvPr/>
        </p:nvSpPr>
        <p:spPr bwMode="auto">
          <a:xfrm>
            <a:off x="1694821" y="6535826"/>
            <a:ext cx="4654899" cy="253916"/>
          </a:xfrm>
          <a:prstGeom prst="rect">
            <a:avLst/>
          </a:prstGeom>
          <a:noFill/>
          <a:ln w="9525">
            <a:noFill/>
            <a:miter lim="800000"/>
            <a:headEnd/>
            <a:tailEnd/>
          </a:ln>
        </p:spPr>
        <p:txBody>
          <a:bodyPr wrap="square" rtlCol="0">
            <a:spAutoFit/>
          </a:bodyPr>
          <a:lstStyle/>
          <a:p>
            <a:r>
              <a:rPr lang="es-ES" sz="1050" dirty="0">
                <a:solidFill>
                  <a:schemeClr val="accent2">
                    <a:lumMod val="75000"/>
                  </a:schemeClr>
                </a:solidFill>
                <a:latin typeface="+mn-lt"/>
              </a:rPr>
              <a:t>J. </a:t>
            </a:r>
            <a:r>
              <a:rPr lang="es-ES" sz="1050" dirty="0" err="1">
                <a:solidFill>
                  <a:schemeClr val="accent2">
                    <a:lumMod val="75000"/>
                  </a:schemeClr>
                </a:solidFill>
                <a:latin typeface="+mn-lt"/>
              </a:rPr>
              <a:t>Balibrea</a:t>
            </a:r>
            <a:r>
              <a:rPr lang="es-ES" sz="1050" dirty="0">
                <a:solidFill>
                  <a:schemeClr val="accent2">
                    <a:lumMod val="75000"/>
                  </a:schemeClr>
                </a:solidFill>
                <a:latin typeface="+mn-lt"/>
              </a:rPr>
              <a:t>-Correa et al. (CDP), NIM-A 1001 (2021) 165249</a:t>
            </a:r>
            <a:endParaRPr lang="en-GB" sz="1050" dirty="0">
              <a:solidFill>
                <a:schemeClr val="accent2">
                  <a:lumMod val="75000"/>
                </a:schemeClr>
              </a:solidFill>
              <a:latin typeface="+mn-lt"/>
            </a:endParaRPr>
          </a:p>
        </p:txBody>
      </p:sp>
      <p:pic>
        <p:nvPicPr>
          <p:cNvPr id="13" name="Picture 12"/>
          <p:cNvPicPr>
            <a:picLocks noChangeAspect="1"/>
          </p:cNvPicPr>
          <p:nvPr/>
        </p:nvPicPr>
        <p:blipFill>
          <a:blip r:embed="rId2"/>
          <a:stretch>
            <a:fillRect/>
          </a:stretch>
        </p:blipFill>
        <p:spPr>
          <a:xfrm>
            <a:off x="8881213" y="851829"/>
            <a:ext cx="1662245" cy="1739849"/>
          </a:xfrm>
          <a:prstGeom prst="rect">
            <a:avLst/>
          </a:prstGeom>
        </p:spPr>
      </p:pic>
      <p:pic>
        <p:nvPicPr>
          <p:cNvPr id="14" name="Picture 13"/>
          <p:cNvPicPr>
            <a:picLocks noChangeAspect="1"/>
          </p:cNvPicPr>
          <p:nvPr/>
        </p:nvPicPr>
        <p:blipFill>
          <a:blip r:embed="rId3"/>
          <a:stretch>
            <a:fillRect/>
          </a:stretch>
        </p:blipFill>
        <p:spPr>
          <a:xfrm>
            <a:off x="5412527" y="6300710"/>
            <a:ext cx="2079122" cy="557291"/>
          </a:xfrm>
          <a:prstGeom prst="rect">
            <a:avLst/>
          </a:prstGeom>
        </p:spPr>
      </p:pic>
      <p:pic>
        <p:nvPicPr>
          <p:cNvPr id="15" name="Picture 14"/>
          <p:cNvPicPr>
            <a:picLocks noChangeAspect="1"/>
          </p:cNvPicPr>
          <p:nvPr/>
        </p:nvPicPr>
        <p:blipFill rotWithShape="1">
          <a:blip r:embed="rId4"/>
          <a:srcRect t="3118"/>
          <a:stretch/>
        </p:blipFill>
        <p:spPr>
          <a:xfrm>
            <a:off x="1581151" y="564313"/>
            <a:ext cx="7473169" cy="2371374"/>
          </a:xfrm>
          <a:prstGeom prst="rect">
            <a:avLst/>
          </a:prstGeom>
        </p:spPr>
      </p:pic>
      <p:pic>
        <p:nvPicPr>
          <p:cNvPr id="20" name="Picture 19"/>
          <p:cNvPicPr>
            <a:picLocks noChangeAspect="1"/>
          </p:cNvPicPr>
          <p:nvPr/>
        </p:nvPicPr>
        <p:blipFill rotWithShape="1">
          <a:blip r:embed="rId5"/>
          <a:srcRect t="6027"/>
          <a:stretch/>
        </p:blipFill>
        <p:spPr>
          <a:xfrm>
            <a:off x="1581151" y="3205425"/>
            <a:ext cx="4313883" cy="3110889"/>
          </a:xfrm>
          <a:prstGeom prst="rect">
            <a:avLst/>
          </a:prstGeom>
        </p:spPr>
      </p:pic>
      <p:pic>
        <p:nvPicPr>
          <p:cNvPr id="21" name="Picture 20"/>
          <p:cNvPicPr>
            <a:picLocks noChangeAspect="1"/>
          </p:cNvPicPr>
          <p:nvPr/>
        </p:nvPicPr>
        <p:blipFill>
          <a:blip r:embed="rId6"/>
          <a:stretch>
            <a:fillRect/>
          </a:stretch>
        </p:blipFill>
        <p:spPr>
          <a:xfrm>
            <a:off x="5874176" y="3155201"/>
            <a:ext cx="4422036" cy="3161113"/>
          </a:xfrm>
          <a:prstGeom prst="rect">
            <a:avLst/>
          </a:prstGeom>
        </p:spPr>
      </p:pic>
    </p:spTree>
    <p:extLst>
      <p:ext uri="{BB962C8B-B14F-4D97-AF65-F5344CB8AC3E}">
        <p14:creationId xmlns:p14="http://schemas.microsoft.com/office/powerpoint/2010/main" val="160848849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1620"/>
        <p:cNvGrpSpPr/>
        <p:nvPr/>
      </p:nvGrpSpPr>
      <p:grpSpPr>
        <a:xfrm>
          <a:off x="0" y="0"/>
          <a:ext cx="0" cy="0"/>
          <a:chOff x="0" y="0"/>
          <a:chExt cx="0" cy="0"/>
        </a:xfrm>
      </p:grpSpPr>
      <p:grpSp>
        <p:nvGrpSpPr>
          <p:cNvPr id="1621" name="Google Shape;1621;p79"/>
          <p:cNvGrpSpPr/>
          <p:nvPr/>
        </p:nvGrpSpPr>
        <p:grpSpPr>
          <a:xfrm>
            <a:off x="1610050" y="1384"/>
            <a:ext cx="8994926" cy="481438"/>
            <a:chOff x="86050" y="22688"/>
            <a:chExt cx="8994926" cy="481438"/>
          </a:xfrm>
        </p:grpSpPr>
        <p:pic>
          <p:nvPicPr>
            <p:cNvPr id="1622" name="Google Shape;1622;p79"/>
            <p:cNvPicPr preferRelativeResize="0"/>
            <p:nvPr/>
          </p:nvPicPr>
          <p:blipFill rotWithShape="1">
            <a:blip r:embed="rId3">
              <a:alphaModFix/>
            </a:blip>
            <a:srcRect l="5644" t="15350" r="10101" b="12851"/>
            <a:stretch/>
          </p:blipFill>
          <p:spPr>
            <a:xfrm>
              <a:off x="86050" y="22688"/>
              <a:ext cx="860100" cy="481425"/>
            </a:xfrm>
            <a:prstGeom prst="rect">
              <a:avLst/>
            </a:prstGeom>
            <a:noFill/>
            <a:ln>
              <a:noFill/>
            </a:ln>
          </p:spPr>
        </p:pic>
        <p:pic>
          <p:nvPicPr>
            <p:cNvPr id="1623" name="Google Shape;1623;p79"/>
            <p:cNvPicPr preferRelativeResize="0"/>
            <p:nvPr/>
          </p:nvPicPr>
          <p:blipFill rotWithShape="1">
            <a:blip r:embed="rId4">
              <a:alphaModFix/>
            </a:blip>
            <a:srcRect/>
            <a:stretch/>
          </p:blipFill>
          <p:spPr>
            <a:xfrm>
              <a:off x="8300205" y="22700"/>
              <a:ext cx="780771" cy="481426"/>
            </a:xfrm>
            <a:prstGeom prst="rect">
              <a:avLst/>
            </a:prstGeom>
            <a:noFill/>
            <a:ln>
              <a:noFill/>
            </a:ln>
          </p:spPr>
        </p:pic>
      </p:grpSp>
      <p:sp>
        <p:nvSpPr>
          <p:cNvPr id="1624" name="Google Shape;1624;p79"/>
          <p:cNvSpPr txBox="1">
            <a:spLocks noGrp="1"/>
          </p:cNvSpPr>
          <p:nvPr>
            <p:ph type="ctrTitle"/>
          </p:nvPr>
        </p:nvSpPr>
        <p:spPr>
          <a:xfrm>
            <a:off x="1524000" y="-21304"/>
            <a:ext cx="9144000" cy="530400"/>
          </a:xfrm>
          <a:prstGeom prst="rect">
            <a:avLst/>
          </a:prstGeom>
          <a:solidFill>
            <a:srgbClr val="0000CC"/>
          </a:solidFill>
          <a:ln>
            <a:noFill/>
          </a:ln>
        </p:spPr>
        <p:txBody>
          <a:bodyPr spcFirstLastPara="1" wrap="square" lIns="68575" tIns="91425" rIns="68575" bIns="91425" anchor="b" anchorCtr="0">
            <a:noAutofit/>
          </a:bodyPr>
          <a:lstStyle/>
          <a:p>
            <a:pPr>
              <a:lnSpc>
                <a:spcPct val="90000"/>
              </a:lnSpc>
              <a:buClr>
                <a:schemeClr val="lt1"/>
              </a:buClr>
              <a:buSzPts val="4100"/>
            </a:pPr>
            <a:r>
              <a:rPr lang="en" sz="2400">
                <a:solidFill>
                  <a:schemeClr val="lt1"/>
                </a:solidFill>
              </a:rPr>
              <a:t>Improved Compton imaging algorithms</a:t>
            </a:r>
            <a:endParaRPr sz="2400">
              <a:solidFill>
                <a:schemeClr val="lt1"/>
              </a:solidFill>
            </a:endParaRPr>
          </a:p>
        </p:txBody>
      </p:sp>
      <p:grpSp>
        <p:nvGrpSpPr>
          <p:cNvPr id="1625" name="Google Shape;1625;p79"/>
          <p:cNvGrpSpPr/>
          <p:nvPr/>
        </p:nvGrpSpPr>
        <p:grpSpPr>
          <a:xfrm>
            <a:off x="1610050" y="1384"/>
            <a:ext cx="8994926" cy="481438"/>
            <a:chOff x="86050" y="22688"/>
            <a:chExt cx="8994926" cy="481438"/>
          </a:xfrm>
        </p:grpSpPr>
        <p:pic>
          <p:nvPicPr>
            <p:cNvPr id="1626" name="Google Shape;1626;p79"/>
            <p:cNvPicPr preferRelativeResize="0"/>
            <p:nvPr/>
          </p:nvPicPr>
          <p:blipFill rotWithShape="1">
            <a:blip r:embed="rId3">
              <a:alphaModFix/>
            </a:blip>
            <a:srcRect l="5644" t="15350" r="10101" b="12851"/>
            <a:stretch/>
          </p:blipFill>
          <p:spPr>
            <a:xfrm>
              <a:off x="86050" y="22688"/>
              <a:ext cx="860100" cy="481425"/>
            </a:xfrm>
            <a:prstGeom prst="rect">
              <a:avLst/>
            </a:prstGeom>
            <a:noFill/>
            <a:ln>
              <a:noFill/>
            </a:ln>
          </p:spPr>
        </p:pic>
        <p:pic>
          <p:nvPicPr>
            <p:cNvPr id="1627" name="Google Shape;1627;p79"/>
            <p:cNvPicPr preferRelativeResize="0"/>
            <p:nvPr/>
          </p:nvPicPr>
          <p:blipFill rotWithShape="1">
            <a:blip r:embed="rId4">
              <a:alphaModFix/>
            </a:blip>
            <a:srcRect/>
            <a:stretch/>
          </p:blipFill>
          <p:spPr>
            <a:xfrm>
              <a:off x="8300205" y="22700"/>
              <a:ext cx="780771" cy="481426"/>
            </a:xfrm>
            <a:prstGeom prst="rect">
              <a:avLst/>
            </a:prstGeom>
            <a:noFill/>
            <a:ln>
              <a:noFill/>
            </a:ln>
          </p:spPr>
        </p:pic>
      </p:grpSp>
      <p:pic>
        <p:nvPicPr>
          <p:cNvPr id="1628" name="Google Shape;1628;p79"/>
          <p:cNvPicPr preferRelativeResize="0"/>
          <p:nvPr/>
        </p:nvPicPr>
        <p:blipFill>
          <a:blip r:embed="rId5">
            <a:alphaModFix/>
          </a:blip>
          <a:stretch>
            <a:fillRect/>
          </a:stretch>
        </p:blipFill>
        <p:spPr>
          <a:xfrm>
            <a:off x="5372961" y="3172896"/>
            <a:ext cx="2266884" cy="2358399"/>
          </a:xfrm>
          <a:prstGeom prst="rect">
            <a:avLst/>
          </a:prstGeom>
          <a:noFill/>
          <a:ln>
            <a:noFill/>
          </a:ln>
        </p:spPr>
      </p:pic>
      <p:pic>
        <p:nvPicPr>
          <p:cNvPr id="1629" name="Google Shape;1629;p79"/>
          <p:cNvPicPr preferRelativeResize="0"/>
          <p:nvPr/>
        </p:nvPicPr>
        <p:blipFill>
          <a:blip r:embed="rId6">
            <a:alphaModFix/>
          </a:blip>
          <a:stretch>
            <a:fillRect/>
          </a:stretch>
        </p:blipFill>
        <p:spPr>
          <a:xfrm>
            <a:off x="5372961" y="1007595"/>
            <a:ext cx="2311280" cy="2404588"/>
          </a:xfrm>
          <a:prstGeom prst="rect">
            <a:avLst/>
          </a:prstGeom>
          <a:noFill/>
          <a:ln>
            <a:noFill/>
          </a:ln>
        </p:spPr>
      </p:pic>
      <p:pic>
        <p:nvPicPr>
          <p:cNvPr id="1630" name="Google Shape;1630;p79"/>
          <p:cNvPicPr preferRelativeResize="0"/>
          <p:nvPr/>
        </p:nvPicPr>
        <p:blipFill>
          <a:blip r:embed="rId7">
            <a:alphaModFix/>
          </a:blip>
          <a:stretch>
            <a:fillRect/>
          </a:stretch>
        </p:blipFill>
        <p:spPr>
          <a:xfrm>
            <a:off x="7809491" y="1050671"/>
            <a:ext cx="2591380" cy="2084035"/>
          </a:xfrm>
          <a:prstGeom prst="rect">
            <a:avLst/>
          </a:prstGeom>
          <a:noFill/>
          <a:ln>
            <a:noFill/>
          </a:ln>
        </p:spPr>
      </p:pic>
      <p:sp>
        <p:nvSpPr>
          <p:cNvPr id="1631" name="Google Shape;1631;p79"/>
          <p:cNvSpPr txBox="1"/>
          <p:nvPr/>
        </p:nvSpPr>
        <p:spPr>
          <a:xfrm>
            <a:off x="1883010" y="1253518"/>
            <a:ext cx="3254693" cy="1046410"/>
          </a:xfrm>
          <a:prstGeom prst="rect">
            <a:avLst/>
          </a:prstGeom>
          <a:noFill/>
          <a:ln w="28575" cap="flat" cmpd="sng">
            <a:solidFill>
              <a:schemeClr val="accent4"/>
            </a:solidFill>
            <a:prstDash val="solid"/>
            <a:round/>
            <a:headEnd type="none" w="sm" len="sm"/>
            <a:tailEnd type="none" w="sm" len="sm"/>
          </a:ln>
        </p:spPr>
        <p:txBody>
          <a:bodyPr spcFirstLastPara="1" wrap="square" lIns="91425" tIns="91425" rIns="91425" bIns="91425" anchor="t" anchorCtr="0">
            <a:spAutoFit/>
          </a:bodyPr>
          <a:lstStyle/>
          <a:p>
            <a:r>
              <a:rPr lang="en" b="1"/>
              <a:t>Back-projection</a:t>
            </a:r>
            <a:r>
              <a:rPr lang="en" b="1" baseline="30000"/>
              <a:t> [1]</a:t>
            </a:r>
            <a:endParaRPr baseline="30000"/>
          </a:p>
          <a:p>
            <a:pPr marL="457200" indent="-317500">
              <a:buSzPts val="1400"/>
              <a:buChar char="-"/>
            </a:pPr>
            <a:r>
              <a:rPr lang="en"/>
              <a:t>Very Fast</a:t>
            </a:r>
            <a:endParaRPr/>
          </a:p>
          <a:p>
            <a:pPr marL="457200" indent="-317500">
              <a:buSzPts val="1400"/>
              <a:buChar char="-"/>
            </a:pPr>
            <a:r>
              <a:rPr lang="en"/>
              <a:t>Poor resolution</a:t>
            </a:r>
            <a:endParaRPr/>
          </a:p>
          <a:p>
            <a:pPr marL="457200" indent="-317500">
              <a:buSzPts val="1400"/>
              <a:buChar char="-"/>
            </a:pPr>
            <a:r>
              <a:rPr lang="en"/>
              <a:t>Poor peak to background</a:t>
            </a:r>
            <a:endParaRPr/>
          </a:p>
        </p:txBody>
      </p:sp>
      <p:pic>
        <p:nvPicPr>
          <p:cNvPr id="1632" name="Google Shape;1632;p79"/>
          <p:cNvPicPr preferRelativeResize="0"/>
          <p:nvPr/>
        </p:nvPicPr>
        <p:blipFill>
          <a:blip r:embed="rId8">
            <a:alphaModFix/>
          </a:blip>
          <a:stretch>
            <a:fillRect/>
          </a:stretch>
        </p:blipFill>
        <p:spPr>
          <a:xfrm>
            <a:off x="7809490" y="3024668"/>
            <a:ext cx="2692960" cy="2408126"/>
          </a:xfrm>
          <a:prstGeom prst="rect">
            <a:avLst/>
          </a:prstGeom>
          <a:noFill/>
          <a:ln>
            <a:noFill/>
          </a:ln>
        </p:spPr>
      </p:pic>
      <p:sp>
        <p:nvSpPr>
          <p:cNvPr id="1633" name="Google Shape;1633;p79"/>
          <p:cNvSpPr/>
          <p:nvPr/>
        </p:nvSpPr>
        <p:spPr>
          <a:xfrm>
            <a:off x="3111960" y="2397594"/>
            <a:ext cx="498357" cy="740815"/>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634" name="Google Shape;1634;p79"/>
          <p:cNvSpPr txBox="1"/>
          <p:nvPr/>
        </p:nvSpPr>
        <p:spPr>
          <a:xfrm>
            <a:off x="1752010" y="3184394"/>
            <a:ext cx="3254693" cy="1261854"/>
          </a:xfrm>
          <a:prstGeom prst="rect">
            <a:avLst/>
          </a:prstGeom>
          <a:noFill/>
          <a:ln w="28575" cap="flat" cmpd="sng">
            <a:solidFill>
              <a:srgbClr val="00FF00"/>
            </a:solidFill>
            <a:prstDash val="solid"/>
            <a:round/>
            <a:headEnd type="none" w="sm" len="sm"/>
            <a:tailEnd type="none" w="sm" len="sm"/>
          </a:ln>
        </p:spPr>
        <p:txBody>
          <a:bodyPr spcFirstLastPara="1" wrap="square" lIns="91425" tIns="91425" rIns="91425" bIns="91425" anchor="t" anchorCtr="0">
            <a:spAutoFit/>
          </a:bodyPr>
          <a:lstStyle/>
          <a:p>
            <a:r>
              <a:rPr lang="en" b="1">
                <a:solidFill>
                  <a:schemeClr val="dk1"/>
                </a:solidFill>
              </a:rPr>
              <a:t>Analytical algorithm</a:t>
            </a:r>
            <a:r>
              <a:rPr lang="en" b="1" baseline="30000">
                <a:solidFill>
                  <a:schemeClr val="dk1"/>
                </a:solidFill>
              </a:rPr>
              <a:t>[2]</a:t>
            </a:r>
            <a:endParaRPr b="1" baseline="30000">
              <a:solidFill>
                <a:schemeClr val="dk1"/>
              </a:solidFill>
            </a:endParaRPr>
          </a:p>
          <a:p>
            <a:pPr marL="457200" indent="-317500">
              <a:buClr>
                <a:schemeClr val="dk1"/>
              </a:buClr>
              <a:buSzPts val="1400"/>
              <a:buChar char="-"/>
            </a:pPr>
            <a:r>
              <a:rPr lang="en">
                <a:solidFill>
                  <a:schemeClr val="dk1"/>
                </a:solidFill>
              </a:rPr>
              <a:t>Computational costly</a:t>
            </a:r>
            <a:endParaRPr>
              <a:solidFill>
                <a:schemeClr val="dk1"/>
              </a:solidFill>
            </a:endParaRPr>
          </a:p>
          <a:p>
            <a:pPr marL="457200" indent="-317500">
              <a:buClr>
                <a:schemeClr val="dk1"/>
              </a:buClr>
              <a:buSzPts val="1400"/>
              <a:buChar char="-"/>
            </a:pPr>
            <a:r>
              <a:rPr lang="en">
                <a:solidFill>
                  <a:schemeClr val="dk1"/>
                </a:solidFill>
              </a:rPr>
              <a:t>Improved resolution</a:t>
            </a:r>
            <a:endParaRPr>
              <a:solidFill>
                <a:schemeClr val="dk1"/>
              </a:solidFill>
            </a:endParaRPr>
          </a:p>
          <a:p>
            <a:pPr marL="457200" indent="-317500">
              <a:buClr>
                <a:schemeClr val="dk1"/>
              </a:buClr>
              <a:buSzPts val="1400"/>
              <a:buChar char="-"/>
            </a:pPr>
            <a:r>
              <a:rPr lang="en">
                <a:solidFill>
                  <a:schemeClr val="dk1"/>
                </a:solidFill>
              </a:rPr>
              <a:t>Huge improvement in peak/background</a:t>
            </a:r>
            <a:endParaRPr baseline="30000">
              <a:solidFill>
                <a:schemeClr val="dk1"/>
              </a:solidFill>
            </a:endParaRPr>
          </a:p>
        </p:txBody>
      </p:sp>
      <p:sp>
        <p:nvSpPr>
          <p:cNvPr id="1635" name="Google Shape;1635;p79"/>
          <p:cNvSpPr txBox="1"/>
          <p:nvPr/>
        </p:nvSpPr>
        <p:spPr>
          <a:xfrm>
            <a:off x="6006900" y="461521"/>
            <a:ext cx="4523100" cy="400200"/>
          </a:xfrm>
          <a:prstGeom prst="rect">
            <a:avLst/>
          </a:prstGeom>
          <a:noFill/>
          <a:ln>
            <a:noFill/>
          </a:ln>
        </p:spPr>
        <p:txBody>
          <a:bodyPr spcFirstLastPara="1" wrap="square" lIns="91425" tIns="91425" rIns="91425" bIns="91425" anchor="t" anchorCtr="0">
            <a:spAutoFit/>
          </a:bodyPr>
          <a:lstStyle/>
          <a:p>
            <a:r>
              <a:rPr lang="en" b="1">
                <a:solidFill>
                  <a:srgbClr val="0000FF"/>
                </a:solidFill>
              </a:rPr>
              <a:t>Na-22 source, 1274 keV peak, i-TED @ 100 mm  </a:t>
            </a:r>
            <a:endParaRPr b="1">
              <a:solidFill>
                <a:srgbClr val="0000FF"/>
              </a:solidFill>
            </a:endParaRPr>
          </a:p>
        </p:txBody>
      </p:sp>
      <p:sp>
        <p:nvSpPr>
          <p:cNvPr id="1636" name="Google Shape;1636;p79"/>
          <p:cNvSpPr txBox="1"/>
          <p:nvPr/>
        </p:nvSpPr>
        <p:spPr>
          <a:xfrm>
            <a:off x="1811585" y="4601494"/>
            <a:ext cx="3945300" cy="831300"/>
          </a:xfrm>
          <a:prstGeom prst="rect">
            <a:avLst/>
          </a:prstGeom>
          <a:noFill/>
          <a:ln>
            <a:noFill/>
          </a:ln>
        </p:spPr>
        <p:txBody>
          <a:bodyPr spcFirstLastPara="1" wrap="square" lIns="91425" tIns="91425" rIns="91425" bIns="91425" anchor="t" anchorCtr="0">
            <a:spAutoFit/>
          </a:bodyPr>
          <a:lstStyle/>
          <a:p>
            <a:r>
              <a:rPr lang="en" b="1"/>
              <a:t>SOLUTION: </a:t>
            </a:r>
            <a:r>
              <a:rPr lang="en" b="1">
                <a:solidFill>
                  <a:srgbClr val="FF3300"/>
                </a:solidFill>
              </a:rPr>
              <a:t>GPU-BOOSTING </a:t>
            </a:r>
            <a:r>
              <a:rPr lang="en" b="1"/>
              <a:t> </a:t>
            </a:r>
            <a:endParaRPr b="1"/>
          </a:p>
          <a:p>
            <a:r>
              <a:rPr lang="en"/>
              <a:t>Back to computation times similar to  BP </a:t>
            </a:r>
            <a:endParaRPr/>
          </a:p>
          <a:p>
            <a:r>
              <a:rPr lang="en"/>
              <a:t> </a:t>
            </a:r>
            <a:endParaRPr/>
          </a:p>
        </p:txBody>
      </p:sp>
      <p:sp>
        <p:nvSpPr>
          <p:cNvPr id="1637" name="Google Shape;1637;p79"/>
          <p:cNvSpPr txBox="1"/>
          <p:nvPr/>
        </p:nvSpPr>
        <p:spPr>
          <a:xfrm>
            <a:off x="1676400" y="6012164"/>
            <a:ext cx="4751196" cy="661689"/>
          </a:xfrm>
          <a:prstGeom prst="rect">
            <a:avLst/>
          </a:prstGeom>
          <a:noFill/>
          <a:ln>
            <a:noFill/>
          </a:ln>
        </p:spPr>
        <p:txBody>
          <a:bodyPr spcFirstLastPara="1" wrap="square" lIns="91425" tIns="91425" rIns="91425" bIns="91425" anchor="t" anchorCtr="0">
            <a:spAutoFit/>
          </a:bodyPr>
          <a:lstStyle/>
          <a:p>
            <a:r>
              <a:rPr lang="en" sz="1050" dirty="0">
                <a:solidFill>
                  <a:srgbClr val="0000CC"/>
                </a:solidFill>
              </a:rPr>
              <a:t>[1] Wilderman, S. J., et al. DOI:10.1109/NSSMIC.1998.773871 (1998)</a:t>
            </a:r>
            <a:endParaRPr sz="1050" dirty="0">
              <a:solidFill>
                <a:srgbClr val="0000CC"/>
              </a:solidFill>
            </a:endParaRPr>
          </a:p>
          <a:p>
            <a:pPr>
              <a:buClr>
                <a:schemeClr val="dk1"/>
              </a:buClr>
              <a:buSzPts val="1100"/>
            </a:pPr>
            <a:r>
              <a:rPr lang="en" sz="1050" dirty="0">
                <a:solidFill>
                  <a:srgbClr val="0000CC"/>
                </a:solidFill>
              </a:rPr>
              <a:t>[2] Tomitani et al., DOI: 10.1088/0031-9155/47/12/309 (2002)</a:t>
            </a:r>
            <a:endParaRPr sz="1050" dirty="0">
              <a:solidFill>
                <a:srgbClr val="0000CC"/>
              </a:solidFill>
            </a:endParaRPr>
          </a:p>
          <a:p>
            <a:endParaRPr sz="1000" dirty="0">
              <a:solidFill>
                <a:schemeClr val="dk1"/>
              </a:solidFill>
            </a:endParaRPr>
          </a:p>
        </p:txBody>
      </p:sp>
      <p:sp>
        <p:nvSpPr>
          <p:cNvPr id="2" name="TextBox 1"/>
          <p:cNvSpPr txBox="1"/>
          <p:nvPr/>
        </p:nvSpPr>
        <p:spPr>
          <a:xfrm>
            <a:off x="7417379" y="5858275"/>
            <a:ext cx="2983492" cy="307777"/>
          </a:xfrm>
          <a:prstGeom prst="rect">
            <a:avLst/>
          </a:prstGeom>
          <a:noFill/>
        </p:spPr>
        <p:txBody>
          <a:bodyPr wrap="square" rtlCol="0">
            <a:spAutoFit/>
          </a:bodyPr>
          <a:lstStyle/>
          <a:p>
            <a:r>
              <a:rPr lang="es-ES" dirty="0"/>
              <a:t>ARM(BP) =  11º  </a:t>
            </a:r>
            <a:r>
              <a:rPr lang="es-ES" dirty="0">
                <a:sym typeface="Wingdings" panose="05000000000000000000" pitchFamily="2" charset="2"/>
              </a:rPr>
              <a:t></a:t>
            </a:r>
            <a:r>
              <a:rPr lang="es-ES" dirty="0"/>
              <a:t> ARM(AA) = 5º   </a:t>
            </a:r>
          </a:p>
        </p:txBody>
      </p:sp>
    </p:spTree>
    <p:extLst>
      <p:ext uri="{BB962C8B-B14F-4D97-AF65-F5344CB8AC3E}">
        <p14:creationId xmlns:p14="http://schemas.microsoft.com/office/powerpoint/2010/main" val="338831015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14" name="Rectangle 13"/>
          <p:cNvSpPr/>
          <p:nvPr/>
        </p:nvSpPr>
        <p:spPr>
          <a:xfrm>
            <a:off x="1524000" y="2"/>
            <a:ext cx="9144000" cy="42499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410" name="Google Shape;410;p26"/>
          <p:cNvPicPr preferRelativeResize="0"/>
          <p:nvPr/>
        </p:nvPicPr>
        <p:blipFill rotWithShape="1">
          <a:blip r:embed="rId3">
            <a:alphaModFix/>
          </a:blip>
          <a:srcRect/>
          <a:stretch/>
        </p:blipFill>
        <p:spPr>
          <a:xfrm>
            <a:off x="457200" y="833619"/>
            <a:ext cx="4705200" cy="3560040"/>
          </a:xfrm>
          <a:prstGeom prst="rect">
            <a:avLst/>
          </a:prstGeom>
          <a:noFill/>
          <a:ln>
            <a:noFill/>
          </a:ln>
          <a:effectLst>
            <a:outerShdw blurRad="57150" dist="19050" dir="5400000" algn="bl" rotWithShape="0">
              <a:srgbClr val="000000">
                <a:alpha val="49803"/>
              </a:srgbClr>
            </a:outerShdw>
          </a:effectLst>
        </p:spPr>
      </p:pic>
      <p:pic>
        <p:nvPicPr>
          <p:cNvPr id="412" name="Google Shape;412;p26"/>
          <p:cNvPicPr preferRelativeResize="0"/>
          <p:nvPr/>
        </p:nvPicPr>
        <p:blipFill rotWithShape="1">
          <a:blip r:embed="rId4">
            <a:alphaModFix/>
          </a:blip>
          <a:srcRect/>
          <a:stretch/>
        </p:blipFill>
        <p:spPr>
          <a:xfrm>
            <a:off x="1736961" y="1568830"/>
            <a:ext cx="6167640" cy="4188915"/>
          </a:xfrm>
          <a:prstGeom prst="rect">
            <a:avLst/>
          </a:prstGeom>
          <a:noFill/>
          <a:ln>
            <a:noFill/>
          </a:ln>
        </p:spPr>
      </p:pic>
      <p:sp>
        <p:nvSpPr>
          <p:cNvPr id="413" name="Google Shape;413;p26"/>
          <p:cNvSpPr/>
          <p:nvPr/>
        </p:nvSpPr>
        <p:spPr>
          <a:xfrm>
            <a:off x="8723640" y="808489"/>
            <a:ext cx="1944360" cy="626760"/>
          </a:xfrm>
          <a:prstGeom prst="rect">
            <a:avLst/>
          </a:prstGeom>
          <a:noFill/>
          <a:ln>
            <a:noFill/>
          </a:ln>
          <a:effectLst>
            <a:outerShdw blurRad="157163" dist="19050" dir="5400000" algn="bl" rotWithShape="0">
              <a:srgbClr val="000000">
                <a:alpha val="49803"/>
              </a:srgbClr>
            </a:outerShdw>
          </a:effectLst>
        </p:spPr>
        <p:txBody>
          <a:bodyPr spcFirstLastPara="1" wrap="square" lIns="90000" tIns="91425" rIns="90000" bIns="91425" anchor="ctr" anchorCtr="0">
            <a:noAutofit/>
          </a:bodyPr>
          <a:lstStyle/>
          <a:p>
            <a:r>
              <a:rPr lang="es-ES" sz="3600" b="1" dirty="0" err="1">
                <a:solidFill>
                  <a:srgbClr val="FB8C00"/>
                </a:solidFill>
              </a:rPr>
              <a:t>DoI</a:t>
            </a:r>
            <a:endParaRPr sz="3600" dirty="0"/>
          </a:p>
        </p:txBody>
      </p:sp>
      <p:sp>
        <p:nvSpPr>
          <p:cNvPr id="414" name="Google Shape;414;p26"/>
          <p:cNvSpPr/>
          <p:nvPr/>
        </p:nvSpPr>
        <p:spPr>
          <a:xfrm>
            <a:off x="1736961" y="1121869"/>
            <a:ext cx="5836680" cy="445320"/>
          </a:xfrm>
          <a:prstGeom prst="rect">
            <a:avLst/>
          </a:prstGeom>
          <a:solidFill>
            <a:schemeClr val="accent3">
              <a:lumMod val="65000"/>
              <a:alpha val="31764"/>
            </a:schemeClr>
          </a:solidFill>
          <a:ln>
            <a:noFill/>
          </a:ln>
          <a:effectLst>
            <a:outerShdw blurRad="57150" dist="19050" dir="5400000" algn="bl" rotWithShape="0">
              <a:srgbClr val="F46524">
                <a:alpha val="49803"/>
              </a:srgbClr>
            </a:outerShdw>
          </a:effectLst>
        </p:spPr>
        <p:txBody>
          <a:bodyPr spcFirstLastPara="1" wrap="square" lIns="90000" tIns="91425" rIns="90000" bIns="91425" anchor="t" anchorCtr="0">
            <a:noAutofit/>
          </a:bodyPr>
          <a:lstStyle/>
          <a:p>
            <a:pPr algn="ctr"/>
            <a:r>
              <a:rPr lang="es-ES" b="1" dirty="0" err="1">
                <a:solidFill>
                  <a:srgbClr val="FFFFFF"/>
                </a:solidFill>
              </a:rPr>
              <a:t>reconstructed</a:t>
            </a:r>
            <a:r>
              <a:rPr lang="es-ES" b="1" dirty="0">
                <a:solidFill>
                  <a:srgbClr val="FFFFFF"/>
                </a:solidFill>
              </a:rPr>
              <a:t> </a:t>
            </a:r>
            <a:r>
              <a:rPr lang="es-ES" b="1" dirty="0" err="1">
                <a:solidFill>
                  <a:srgbClr val="FFFFFF"/>
                </a:solidFill>
              </a:rPr>
              <a:t>DoI</a:t>
            </a:r>
            <a:r>
              <a:rPr lang="es-ES" b="1" dirty="0">
                <a:solidFill>
                  <a:srgbClr val="FFFFFF"/>
                </a:solidFill>
              </a:rPr>
              <a:t> </a:t>
            </a:r>
            <a:r>
              <a:rPr lang="es-ES" b="1" dirty="0" err="1">
                <a:solidFill>
                  <a:srgbClr val="FFFFFF"/>
                </a:solidFill>
              </a:rPr>
              <a:t>coordinates</a:t>
            </a:r>
            <a:r>
              <a:rPr lang="es-ES" b="1" dirty="0">
                <a:solidFill>
                  <a:srgbClr val="FFFFFF"/>
                </a:solidFill>
              </a:rPr>
              <a:t> </a:t>
            </a:r>
            <a:r>
              <a:rPr lang="es-ES" b="1" dirty="0" err="1">
                <a:solidFill>
                  <a:srgbClr val="FFFFFF"/>
                </a:solidFill>
              </a:rPr>
              <a:t>for</a:t>
            </a:r>
            <a:r>
              <a:rPr lang="es-ES" b="1" dirty="0">
                <a:solidFill>
                  <a:srgbClr val="FFFFFF"/>
                </a:solidFill>
              </a:rPr>
              <a:t> </a:t>
            </a:r>
            <a:r>
              <a:rPr lang="es-ES" b="1" dirty="0" err="1">
                <a:solidFill>
                  <a:srgbClr val="FFFFFF"/>
                </a:solidFill>
              </a:rPr>
              <a:t>the</a:t>
            </a:r>
            <a:r>
              <a:rPr lang="es-ES" b="1" dirty="0">
                <a:solidFill>
                  <a:srgbClr val="FFFFFF"/>
                </a:solidFill>
              </a:rPr>
              <a:t> central </a:t>
            </a:r>
            <a:r>
              <a:rPr lang="es-ES" b="1" dirty="0" err="1">
                <a:solidFill>
                  <a:srgbClr val="FFFFFF"/>
                </a:solidFill>
              </a:rPr>
              <a:t>scan</a:t>
            </a:r>
            <a:r>
              <a:rPr lang="es-ES" b="1" dirty="0">
                <a:solidFill>
                  <a:srgbClr val="FFFFFF"/>
                </a:solidFill>
              </a:rPr>
              <a:t> position  </a:t>
            </a:r>
            <a:endParaRPr dirty="0"/>
          </a:p>
          <a:p>
            <a:pPr algn="ctr"/>
            <a:endParaRPr dirty="0"/>
          </a:p>
        </p:txBody>
      </p:sp>
      <p:sp>
        <p:nvSpPr>
          <p:cNvPr id="415" name="Google Shape;415;p26"/>
          <p:cNvSpPr/>
          <p:nvPr/>
        </p:nvSpPr>
        <p:spPr>
          <a:xfrm>
            <a:off x="1937311" y="5757743"/>
            <a:ext cx="5938560" cy="445320"/>
          </a:xfrm>
          <a:prstGeom prst="rect">
            <a:avLst/>
          </a:prstGeom>
          <a:solidFill>
            <a:srgbClr val="000000">
              <a:alpha val="31764"/>
            </a:srgbClr>
          </a:solidFill>
          <a:ln>
            <a:noFill/>
          </a:ln>
          <a:effectLst>
            <a:outerShdw blurRad="57150" dist="19050" dir="5400000" algn="bl" rotWithShape="0">
              <a:srgbClr val="F46524">
                <a:alpha val="49803"/>
              </a:srgbClr>
            </a:outerShdw>
          </a:effectLst>
        </p:spPr>
        <p:txBody>
          <a:bodyPr spcFirstLastPara="1" wrap="square" lIns="90000" tIns="91425" rIns="90000" bIns="91425" anchor="t" anchorCtr="0">
            <a:noAutofit/>
          </a:bodyPr>
          <a:lstStyle/>
          <a:p>
            <a:pPr algn="ctr"/>
            <a:r>
              <a:rPr lang="es-ES" b="1" dirty="0" err="1">
                <a:solidFill>
                  <a:srgbClr val="FFFFFF"/>
                </a:solidFill>
              </a:rPr>
              <a:t>reconstructed</a:t>
            </a:r>
            <a:r>
              <a:rPr lang="es-ES" b="1" dirty="0">
                <a:solidFill>
                  <a:srgbClr val="FFFFFF"/>
                </a:solidFill>
              </a:rPr>
              <a:t> </a:t>
            </a:r>
            <a:r>
              <a:rPr lang="es-ES" b="1" dirty="0" err="1">
                <a:solidFill>
                  <a:srgbClr val="FFFFFF"/>
                </a:solidFill>
              </a:rPr>
              <a:t>DoI</a:t>
            </a:r>
            <a:r>
              <a:rPr lang="es-ES" b="1" dirty="0">
                <a:solidFill>
                  <a:srgbClr val="FFFFFF"/>
                </a:solidFill>
              </a:rPr>
              <a:t> </a:t>
            </a:r>
            <a:r>
              <a:rPr lang="es-ES" b="1" dirty="0" err="1">
                <a:solidFill>
                  <a:srgbClr val="FFFFFF"/>
                </a:solidFill>
              </a:rPr>
              <a:t>coordinates</a:t>
            </a:r>
            <a:r>
              <a:rPr lang="es-ES" b="1" dirty="0">
                <a:solidFill>
                  <a:srgbClr val="FFFFFF"/>
                </a:solidFill>
              </a:rPr>
              <a:t> </a:t>
            </a:r>
            <a:r>
              <a:rPr lang="es-ES" b="1" dirty="0" err="1">
                <a:solidFill>
                  <a:srgbClr val="FFFFFF"/>
                </a:solidFill>
              </a:rPr>
              <a:t>for</a:t>
            </a:r>
            <a:r>
              <a:rPr lang="es-ES" b="1" dirty="0">
                <a:solidFill>
                  <a:srgbClr val="FFFFFF"/>
                </a:solidFill>
              </a:rPr>
              <a:t> a </a:t>
            </a:r>
            <a:r>
              <a:rPr lang="es-ES" b="1" dirty="0" err="1">
                <a:solidFill>
                  <a:srgbClr val="FFFFFF"/>
                </a:solidFill>
              </a:rPr>
              <a:t>peripheral</a:t>
            </a:r>
            <a:r>
              <a:rPr lang="es-ES" b="1" dirty="0">
                <a:solidFill>
                  <a:srgbClr val="FFFFFF"/>
                </a:solidFill>
              </a:rPr>
              <a:t> </a:t>
            </a:r>
            <a:r>
              <a:rPr lang="es-ES" b="1" dirty="0" err="1">
                <a:solidFill>
                  <a:srgbClr val="FFFFFF"/>
                </a:solidFill>
              </a:rPr>
              <a:t>scan</a:t>
            </a:r>
            <a:r>
              <a:rPr lang="es-ES" b="1" dirty="0">
                <a:solidFill>
                  <a:srgbClr val="FFFFFF"/>
                </a:solidFill>
              </a:rPr>
              <a:t> position  </a:t>
            </a:r>
            <a:endParaRPr dirty="0"/>
          </a:p>
          <a:p>
            <a:pPr algn="ctr"/>
            <a:endParaRPr dirty="0"/>
          </a:p>
        </p:txBody>
      </p:sp>
      <p:pic>
        <p:nvPicPr>
          <p:cNvPr id="416" name="Google Shape;416;p26"/>
          <p:cNvPicPr preferRelativeResize="0"/>
          <p:nvPr/>
        </p:nvPicPr>
        <p:blipFill rotWithShape="1">
          <a:blip r:embed="rId5">
            <a:alphaModFix/>
          </a:blip>
          <a:srcRect/>
          <a:stretch/>
        </p:blipFill>
        <p:spPr>
          <a:xfrm>
            <a:off x="7819243" y="1546143"/>
            <a:ext cx="2763399" cy="1898873"/>
          </a:xfrm>
          <a:prstGeom prst="rect">
            <a:avLst/>
          </a:prstGeom>
          <a:noFill/>
          <a:ln>
            <a:noFill/>
          </a:ln>
        </p:spPr>
      </p:pic>
      <p:sp>
        <p:nvSpPr>
          <p:cNvPr id="418" name="Google Shape;418;p26"/>
          <p:cNvSpPr/>
          <p:nvPr/>
        </p:nvSpPr>
        <p:spPr>
          <a:xfrm>
            <a:off x="7978080" y="3578889"/>
            <a:ext cx="2599560" cy="1629720"/>
          </a:xfrm>
          <a:prstGeom prst="rect">
            <a:avLst/>
          </a:prstGeom>
          <a:noFill/>
          <a:ln>
            <a:noFill/>
          </a:ln>
          <a:effectLst>
            <a:outerShdw blurRad="57150" dist="19050" dir="5400000" algn="bl" rotWithShape="0">
              <a:srgbClr val="F46524">
                <a:alpha val="49803"/>
              </a:srgbClr>
            </a:outerShdw>
          </a:effectLst>
        </p:spPr>
        <p:txBody>
          <a:bodyPr spcFirstLastPara="1" wrap="square" lIns="90000" tIns="91425" rIns="90000" bIns="91425" anchor="t" anchorCtr="0">
            <a:noAutofit/>
          </a:bodyPr>
          <a:lstStyle/>
          <a:p>
            <a:pPr algn="ctr"/>
            <a:r>
              <a:rPr lang="es-ES" dirty="0" err="1">
                <a:solidFill>
                  <a:srgbClr val="0000FF"/>
                </a:solidFill>
              </a:rPr>
              <a:t>The</a:t>
            </a:r>
            <a:r>
              <a:rPr lang="es-ES" dirty="0">
                <a:solidFill>
                  <a:srgbClr val="0000FF"/>
                </a:solidFill>
              </a:rPr>
              <a:t> </a:t>
            </a:r>
            <a:r>
              <a:rPr lang="es-ES" dirty="0" err="1">
                <a:solidFill>
                  <a:srgbClr val="0000FF"/>
                </a:solidFill>
              </a:rPr>
              <a:t>measured</a:t>
            </a:r>
            <a:r>
              <a:rPr lang="es-ES" dirty="0">
                <a:solidFill>
                  <a:srgbClr val="0000FF"/>
                </a:solidFill>
              </a:rPr>
              <a:t> </a:t>
            </a:r>
            <a:r>
              <a:rPr lang="es-ES" dirty="0" err="1">
                <a:solidFill>
                  <a:srgbClr val="0000FF"/>
                </a:solidFill>
              </a:rPr>
              <a:t>values</a:t>
            </a:r>
            <a:r>
              <a:rPr lang="es-ES" dirty="0">
                <a:solidFill>
                  <a:srgbClr val="0000FF"/>
                </a:solidFill>
              </a:rPr>
              <a:t> </a:t>
            </a:r>
            <a:r>
              <a:rPr lang="es-ES" dirty="0" err="1">
                <a:solidFill>
                  <a:srgbClr val="0000FF"/>
                </a:solidFill>
              </a:rPr>
              <a:t>for</a:t>
            </a:r>
            <a:r>
              <a:rPr lang="es-ES" dirty="0">
                <a:solidFill>
                  <a:srgbClr val="0000FF"/>
                </a:solidFill>
              </a:rPr>
              <a:t> </a:t>
            </a:r>
            <a:r>
              <a:rPr lang="es-ES" dirty="0" err="1">
                <a:solidFill>
                  <a:srgbClr val="0000FF"/>
                </a:solidFill>
              </a:rPr>
              <a:t>Aw</a:t>
            </a:r>
            <a:r>
              <a:rPr lang="es-ES" dirty="0">
                <a:solidFill>
                  <a:srgbClr val="0000FF"/>
                </a:solidFill>
              </a:rPr>
              <a:t> at </a:t>
            </a:r>
            <a:r>
              <a:rPr lang="es-ES" dirty="0" err="1">
                <a:solidFill>
                  <a:srgbClr val="0000FF"/>
                </a:solidFill>
              </a:rPr>
              <a:t>half</a:t>
            </a:r>
            <a:r>
              <a:rPr lang="es-ES" dirty="0">
                <a:solidFill>
                  <a:srgbClr val="0000FF"/>
                </a:solidFill>
              </a:rPr>
              <a:t> </a:t>
            </a:r>
            <a:r>
              <a:rPr lang="es-ES" dirty="0" err="1">
                <a:solidFill>
                  <a:srgbClr val="0000FF"/>
                </a:solidFill>
              </a:rPr>
              <a:t>maximum</a:t>
            </a:r>
            <a:endParaRPr dirty="0">
              <a:solidFill>
                <a:srgbClr val="0000FF"/>
              </a:solidFill>
            </a:endParaRPr>
          </a:p>
          <a:p>
            <a:pPr algn="ctr"/>
            <a:r>
              <a:rPr lang="es-ES" dirty="0">
                <a:solidFill>
                  <a:srgbClr val="0000FF"/>
                </a:solidFill>
              </a:rPr>
              <a:t> (</a:t>
            </a:r>
            <a:r>
              <a:rPr lang="es-ES" dirty="0" err="1">
                <a:solidFill>
                  <a:srgbClr val="0000FF"/>
                </a:solidFill>
              </a:rPr>
              <a:t>already</a:t>
            </a:r>
            <a:r>
              <a:rPr lang="es-ES" dirty="0">
                <a:solidFill>
                  <a:srgbClr val="0000FF"/>
                </a:solidFill>
              </a:rPr>
              <a:t> </a:t>
            </a:r>
            <a:r>
              <a:rPr lang="es-ES" dirty="0" err="1">
                <a:solidFill>
                  <a:srgbClr val="0000FF"/>
                </a:solidFill>
              </a:rPr>
              <a:t>calibrated</a:t>
            </a:r>
            <a:r>
              <a:rPr lang="es-ES" dirty="0">
                <a:solidFill>
                  <a:srgbClr val="0000FF"/>
                </a:solidFill>
              </a:rPr>
              <a:t>)</a:t>
            </a:r>
            <a:endParaRPr dirty="0">
              <a:solidFill>
                <a:srgbClr val="0000FF"/>
              </a:solidFill>
            </a:endParaRPr>
          </a:p>
          <a:p>
            <a:pPr algn="ctr"/>
            <a:r>
              <a:rPr lang="es-ES" dirty="0">
                <a:solidFill>
                  <a:srgbClr val="0000FF"/>
                </a:solidFill>
              </a:rPr>
              <a:t>are </a:t>
            </a:r>
            <a:r>
              <a:rPr lang="es-ES" dirty="0" err="1">
                <a:solidFill>
                  <a:srgbClr val="0000FF"/>
                </a:solidFill>
              </a:rPr>
              <a:t>compared</a:t>
            </a:r>
            <a:r>
              <a:rPr lang="es-ES" dirty="0">
                <a:solidFill>
                  <a:srgbClr val="0000FF"/>
                </a:solidFill>
              </a:rPr>
              <a:t> </a:t>
            </a:r>
            <a:r>
              <a:rPr lang="es-ES" dirty="0" err="1">
                <a:solidFill>
                  <a:srgbClr val="0000FF"/>
                </a:solidFill>
              </a:rPr>
              <a:t>against</a:t>
            </a:r>
            <a:r>
              <a:rPr lang="es-ES" dirty="0">
                <a:solidFill>
                  <a:srgbClr val="0000FF"/>
                </a:solidFill>
              </a:rPr>
              <a:t> MC </a:t>
            </a:r>
            <a:r>
              <a:rPr lang="es-ES" dirty="0" err="1">
                <a:solidFill>
                  <a:srgbClr val="0000FF"/>
                </a:solidFill>
              </a:rPr>
              <a:t>calculated</a:t>
            </a:r>
            <a:r>
              <a:rPr lang="es-ES" dirty="0">
                <a:solidFill>
                  <a:srgbClr val="0000FF"/>
                </a:solidFill>
              </a:rPr>
              <a:t> </a:t>
            </a:r>
            <a:r>
              <a:rPr lang="es-ES" dirty="0" err="1">
                <a:solidFill>
                  <a:srgbClr val="0000FF"/>
                </a:solidFill>
              </a:rPr>
              <a:t>DoIs</a:t>
            </a:r>
            <a:r>
              <a:rPr lang="es-ES" dirty="0">
                <a:solidFill>
                  <a:srgbClr val="0000FF"/>
                </a:solidFill>
              </a:rPr>
              <a:t> and </a:t>
            </a:r>
            <a:endParaRPr dirty="0">
              <a:solidFill>
                <a:srgbClr val="0000FF"/>
              </a:solidFill>
            </a:endParaRPr>
          </a:p>
          <a:p>
            <a:pPr algn="ctr"/>
            <a:r>
              <a:rPr lang="es-ES" dirty="0">
                <a:solidFill>
                  <a:srgbClr val="0000FF"/>
                </a:solidFill>
              </a:rPr>
              <a:t>true </a:t>
            </a:r>
            <a:r>
              <a:rPr lang="es-ES" dirty="0" err="1">
                <a:solidFill>
                  <a:srgbClr val="0000FF"/>
                </a:solidFill>
              </a:rPr>
              <a:t>or</a:t>
            </a:r>
            <a:r>
              <a:rPr lang="es-ES" dirty="0">
                <a:solidFill>
                  <a:srgbClr val="0000FF"/>
                </a:solidFill>
              </a:rPr>
              <a:t> ideal </a:t>
            </a:r>
            <a:r>
              <a:rPr lang="es-ES" dirty="0" err="1">
                <a:solidFill>
                  <a:srgbClr val="0000FF"/>
                </a:solidFill>
              </a:rPr>
              <a:t>simulated</a:t>
            </a:r>
            <a:r>
              <a:rPr lang="es-ES" dirty="0">
                <a:solidFill>
                  <a:srgbClr val="0000FF"/>
                </a:solidFill>
              </a:rPr>
              <a:t> </a:t>
            </a:r>
            <a:r>
              <a:rPr lang="es-ES" dirty="0" err="1">
                <a:solidFill>
                  <a:srgbClr val="0000FF"/>
                </a:solidFill>
              </a:rPr>
              <a:t>DoI</a:t>
            </a:r>
            <a:r>
              <a:rPr lang="es-ES" dirty="0">
                <a:solidFill>
                  <a:srgbClr val="0000FF"/>
                </a:solidFill>
              </a:rPr>
              <a:t> </a:t>
            </a:r>
            <a:r>
              <a:rPr lang="es-ES" dirty="0" err="1">
                <a:solidFill>
                  <a:srgbClr val="0000FF"/>
                </a:solidFill>
              </a:rPr>
              <a:t>values</a:t>
            </a:r>
            <a:r>
              <a:rPr lang="es-ES" dirty="0">
                <a:solidFill>
                  <a:srgbClr val="0000FF"/>
                </a:solidFill>
              </a:rPr>
              <a:t>.</a:t>
            </a:r>
            <a:endParaRPr dirty="0">
              <a:solidFill>
                <a:srgbClr val="0000FF"/>
              </a:solidFill>
            </a:endParaRPr>
          </a:p>
        </p:txBody>
      </p:sp>
      <p:sp>
        <p:nvSpPr>
          <p:cNvPr id="13" name="TextBox 12"/>
          <p:cNvSpPr txBox="1"/>
          <p:nvPr/>
        </p:nvSpPr>
        <p:spPr bwMode="auto">
          <a:xfrm>
            <a:off x="1600200" y="24884"/>
            <a:ext cx="9220200" cy="400110"/>
          </a:xfrm>
          <a:prstGeom prst="rect">
            <a:avLst/>
          </a:prstGeom>
          <a:noFill/>
          <a:ln w="9525">
            <a:noFill/>
            <a:miter lim="800000"/>
            <a:headEnd/>
            <a:tailEnd/>
          </a:ln>
        </p:spPr>
        <p:txBody>
          <a:bodyPr wrap="square" rtlCol="0">
            <a:spAutoFit/>
          </a:bodyPr>
          <a:lstStyle/>
          <a:p>
            <a:r>
              <a:rPr lang="es-ES" sz="2000" dirty="0">
                <a:solidFill>
                  <a:schemeClr val="bg1"/>
                </a:solidFill>
                <a:latin typeface="+mj-lt"/>
              </a:rPr>
              <a:t>i-TED: </a:t>
            </a:r>
            <a:r>
              <a:rPr lang="es-ES" sz="2000" dirty="0" err="1">
                <a:solidFill>
                  <a:schemeClr val="bg1"/>
                </a:solidFill>
                <a:latin typeface="+mj-lt"/>
              </a:rPr>
              <a:t>intrinsic</a:t>
            </a:r>
            <a:r>
              <a:rPr lang="es-ES" sz="2000" dirty="0">
                <a:solidFill>
                  <a:schemeClr val="bg1"/>
                </a:solidFill>
                <a:latin typeface="+mj-lt"/>
              </a:rPr>
              <a:t> position </a:t>
            </a:r>
            <a:r>
              <a:rPr lang="es-ES" sz="2000" dirty="0" err="1">
                <a:solidFill>
                  <a:schemeClr val="bg1"/>
                </a:solidFill>
                <a:latin typeface="+mj-lt"/>
              </a:rPr>
              <a:t>resolution</a:t>
            </a:r>
            <a:r>
              <a:rPr lang="es-ES" sz="2000" dirty="0">
                <a:solidFill>
                  <a:schemeClr val="bg1"/>
                </a:solidFill>
                <a:latin typeface="+mj-lt"/>
              </a:rPr>
              <a:t> </a:t>
            </a:r>
            <a:r>
              <a:rPr lang="es-ES" sz="2000" dirty="0" err="1">
                <a:solidFill>
                  <a:schemeClr val="bg1"/>
                </a:solidFill>
                <a:latin typeface="Symbol" panose="05050102010706020507" pitchFamily="18" charset="2"/>
              </a:rPr>
              <a:t>D</a:t>
            </a:r>
            <a:r>
              <a:rPr lang="es-ES" sz="2000" dirty="0" err="1">
                <a:solidFill>
                  <a:schemeClr val="bg1"/>
                </a:solidFill>
                <a:latin typeface="+mj-lt"/>
              </a:rPr>
              <a:t>r</a:t>
            </a:r>
            <a:r>
              <a:rPr lang="es-ES" sz="2000" dirty="0">
                <a:solidFill>
                  <a:schemeClr val="bg1"/>
                </a:solidFill>
                <a:latin typeface="+mj-lt"/>
              </a:rPr>
              <a:t> FWHM / DOI</a:t>
            </a:r>
            <a:endParaRPr lang="es-ES" sz="2000" b="1" dirty="0">
              <a:solidFill>
                <a:schemeClr val="bg1"/>
              </a:solidFill>
              <a:latin typeface="+mj-lt"/>
            </a:endParaRPr>
          </a:p>
        </p:txBody>
      </p:sp>
      <p:sp>
        <p:nvSpPr>
          <p:cNvPr id="15" name="TextBox 14"/>
          <p:cNvSpPr txBox="1"/>
          <p:nvPr/>
        </p:nvSpPr>
        <p:spPr bwMode="auto">
          <a:xfrm>
            <a:off x="1524000" y="6532040"/>
            <a:ext cx="4648200" cy="276999"/>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V.Babiano</a:t>
            </a:r>
            <a:r>
              <a:rPr lang="es-ES" sz="1200" dirty="0">
                <a:solidFill>
                  <a:schemeClr val="accent2">
                    <a:lumMod val="75000"/>
                  </a:schemeClr>
                </a:solidFill>
                <a:latin typeface="+mn-lt"/>
              </a:rPr>
              <a:t> et al, NIM-A 931 (2019)</a:t>
            </a:r>
            <a:endParaRPr lang="en-US" sz="1200" dirty="0">
              <a:solidFill>
                <a:schemeClr val="accent2">
                  <a:lumMod val="75000"/>
                </a:schemeClr>
              </a:solidFill>
              <a:latin typeface="+mn-lt"/>
            </a:endParaRPr>
          </a:p>
        </p:txBody>
      </p:sp>
    </p:spTree>
    <p:extLst>
      <p:ext uri="{BB962C8B-B14F-4D97-AF65-F5344CB8AC3E}">
        <p14:creationId xmlns:p14="http://schemas.microsoft.com/office/powerpoint/2010/main" val="354308040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14" name="Rectangle 13"/>
          <p:cNvSpPr/>
          <p:nvPr/>
        </p:nvSpPr>
        <p:spPr>
          <a:xfrm>
            <a:off x="1524000" y="2"/>
            <a:ext cx="9144000" cy="42499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3" name="TextBox 12"/>
          <p:cNvSpPr txBox="1"/>
          <p:nvPr/>
        </p:nvSpPr>
        <p:spPr bwMode="auto">
          <a:xfrm>
            <a:off x="1600200" y="24884"/>
            <a:ext cx="9220200" cy="400110"/>
          </a:xfrm>
          <a:prstGeom prst="rect">
            <a:avLst/>
          </a:prstGeom>
          <a:noFill/>
          <a:ln w="9525">
            <a:noFill/>
            <a:miter lim="800000"/>
            <a:headEnd/>
            <a:tailEnd/>
          </a:ln>
        </p:spPr>
        <p:txBody>
          <a:bodyPr wrap="square" rtlCol="0">
            <a:spAutoFit/>
          </a:bodyPr>
          <a:lstStyle/>
          <a:p>
            <a:r>
              <a:rPr lang="es-ES" sz="2000" dirty="0">
                <a:solidFill>
                  <a:schemeClr val="bg1"/>
                </a:solidFill>
                <a:latin typeface="+mj-lt"/>
              </a:rPr>
              <a:t>i-TED: </a:t>
            </a:r>
            <a:r>
              <a:rPr lang="es-ES" sz="2000" dirty="0" err="1">
                <a:solidFill>
                  <a:schemeClr val="bg1"/>
                </a:solidFill>
                <a:latin typeface="+mj-lt"/>
              </a:rPr>
              <a:t>intrinsic</a:t>
            </a:r>
            <a:r>
              <a:rPr lang="es-ES" sz="2000" dirty="0">
                <a:solidFill>
                  <a:schemeClr val="bg1"/>
                </a:solidFill>
                <a:latin typeface="+mj-lt"/>
              </a:rPr>
              <a:t> position </a:t>
            </a:r>
            <a:r>
              <a:rPr lang="es-ES" sz="2000" dirty="0" err="1">
                <a:solidFill>
                  <a:schemeClr val="bg1"/>
                </a:solidFill>
                <a:latin typeface="+mj-lt"/>
              </a:rPr>
              <a:t>resolution</a:t>
            </a:r>
            <a:r>
              <a:rPr lang="es-ES" sz="2000" dirty="0">
                <a:solidFill>
                  <a:schemeClr val="bg1"/>
                </a:solidFill>
                <a:latin typeface="+mj-lt"/>
              </a:rPr>
              <a:t> </a:t>
            </a:r>
            <a:r>
              <a:rPr lang="es-ES" sz="2000" dirty="0" err="1">
                <a:solidFill>
                  <a:schemeClr val="bg1"/>
                </a:solidFill>
                <a:latin typeface="Symbol" panose="05050102010706020507" pitchFamily="18" charset="2"/>
              </a:rPr>
              <a:t>D</a:t>
            </a:r>
            <a:r>
              <a:rPr lang="es-ES" sz="2000" dirty="0" err="1">
                <a:solidFill>
                  <a:schemeClr val="bg1"/>
                </a:solidFill>
                <a:latin typeface="+mj-lt"/>
              </a:rPr>
              <a:t>r</a:t>
            </a:r>
            <a:r>
              <a:rPr lang="es-ES" sz="2000" dirty="0">
                <a:solidFill>
                  <a:schemeClr val="bg1"/>
                </a:solidFill>
                <a:latin typeface="+mj-lt"/>
              </a:rPr>
              <a:t> FWHM / SUMMARY &amp; COMPARISON</a:t>
            </a:r>
            <a:endParaRPr lang="es-ES" sz="2000" b="1" dirty="0">
              <a:solidFill>
                <a:schemeClr val="bg1"/>
              </a:solidFill>
              <a:latin typeface="+mj-lt"/>
            </a:endParaRPr>
          </a:p>
        </p:txBody>
      </p:sp>
      <p:sp>
        <p:nvSpPr>
          <p:cNvPr id="15" name="TextBox 14"/>
          <p:cNvSpPr txBox="1"/>
          <p:nvPr/>
        </p:nvSpPr>
        <p:spPr bwMode="auto">
          <a:xfrm>
            <a:off x="1524000" y="6532040"/>
            <a:ext cx="4648200" cy="276999"/>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V.Babiano</a:t>
            </a:r>
            <a:r>
              <a:rPr lang="es-ES" sz="1200" dirty="0">
                <a:solidFill>
                  <a:schemeClr val="accent2">
                    <a:lumMod val="75000"/>
                  </a:schemeClr>
                </a:solidFill>
                <a:latin typeface="+mn-lt"/>
              </a:rPr>
              <a:t> et al, NIM-A 931 (2019)</a:t>
            </a:r>
            <a:endParaRPr lang="en-US" sz="1200" dirty="0">
              <a:solidFill>
                <a:schemeClr val="accent2">
                  <a:lumMod val="75000"/>
                </a:schemeClr>
              </a:solidFill>
              <a:latin typeface="+mn-lt"/>
            </a:endParaRPr>
          </a:p>
        </p:txBody>
      </p:sp>
      <p:pic>
        <p:nvPicPr>
          <p:cNvPr id="2" name="Picture 1"/>
          <p:cNvPicPr>
            <a:picLocks noChangeAspect="1"/>
          </p:cNvPicPr>
          <p:nvPr/>
        </p:nvPicPr>
        <p:blipFill>
          <a:blip r:embed="rId3"/>
          <a:stretch>
            <a:fillRect/>
          </a:stretch>
        </p:blipFill>
        <p:spPr>
          <a:xfrm>
            <a:off x="3657604" y="530237"/>
            <a:ext cx="5367593" cy="4402808"/>
          </a:xfrm>
          <a:prstGeom prst="rect">
            <a:avLst/>
          </a:prstGeom>
        </p:spPr>
      </p:pic>
      <p:pic>
        <p:nvPicPr>
          <p:cNvPr id="3" name="Picture 2"/>
          <p:cNvPicPr>
            <a:picLocks noChangeAspect="1"/>
          </p:cNvPicPr>
          <p:nvPr/>
        </p:nvPicPr>
        <p:blipFill>
          <a:blip r:embed="rId4"/>
          <a:stretch>
            <a:fillRect/>
          </a:stretch>
        </p:blipFill>
        <p:spPr>
          <a:xfrm>
            <a:off x="6327022" y="5500207"/>
            <a:ext cx="4284589" cy="1031833"/>
          </a:xfrm>
          <a:prstGeom prst="rect">
            <a:avLst/>
          </a:prstGeom>
        </p:spPr>
      </p:pic>
      <p:pic>
        <p:nvPicPr>
          <p:cNvPr id="4" name="Picture 3"/>
          <p:cNvPicPr>
            <a:picLocks noChangeAspect="1"/>
          </p:cNvPicPr>
          <p:nvPr/>
        </p:nvPicPr>
        <p:blipFill>
          <a:blip r:embed="rId5"/>
          <a:stretch>
            <a:fillRect/>
          </a:stretch>
        </p:blipFill>
        <p:spPr>
          <a:xfrm>
            <a:off x="1751180" y="5008098"/>
            <a:ext cx="4193840" cy="1466317"/>
          </a:xfrm>
          <a:prstGeom prst="rect">
            <a:avLst/>
          </a:prstGeom>
        </p:spPr>
      </p:pic>
    </p:spTree>
    <p:extLst>
      <p:ext uri="{BB962C8B-B14F-4D97-AF65-F5344CB8AC3E}">
        <p14:creationId xmlns:p14="http://schemas.microsoft.com/office/powerpoint/2010/main" val="308939778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11799" y="2819400"/>
            <a:ext cx="2731867" cy="2607920"/>
          </a:xfrm>
          <a:prstGeom prst="rect">
            <a:avLst/>
          </a:prstGeom>
          <a:ln>
            <a:solidFill>
              <a:srgbClr val="00B0F0"/>
            </a:solidFill>
          </a:ln>
        </p:spPr>
      </p:pic>
      <p:sp>
        <p:nvSpPr>
          <p:cNvPr id="48" name="Rectangle 47"/>
          <p:cNvSpPr/>
          <p:nvPr/>
        </p:nvSpPr>
        <p:spPr>
          <a:xfrm>
            <a:off x="1524000" y="-41921"/>
            <a:ext cx="9144000" cy="609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44" name="Picture 43"/>
          <p:cNvPicPr>
            <a:picLocks noChangeAspect="1"/>
          </p:cNvPicPr>
          <p:nvPr/>
        </p:nvPicPr>
        <p:blipFill>
          <a:blip r:embed="rId3"/>
          <a:stretch>
            <a:fillRect/>
          </a:stretch>
        </p:blipFill>
        <p:spPr>
          <a:xfrm>
            <a:off x="2693573" y="3228402"/>
            <a:ext cx="2172455" cy="1641556"/>
          </a:xfrm>
          <a:prstGeom prst="rect">
            <a:avLst/>
          </a:prstGeom>
        </p:spPr>
      </p:pic>
      <p:pic>
        <p:nvPicPr>
          <p:cNvPr id="4" name="Picture 2"/>
          <p:cNvPicPr>
            <a:picLocks noChangeAspect="1" noChangeArrowheads="1"/>
          </p:cNvPicPr>
          <p:nvPr/>
        </p:nvPicPr>
        <p:blipFill>
          <a:blip r:embed="rId4"/>
          <a:srcRect/>
          <a:stretch>
            <a:fillRect/>
          </a:stretch>
        </p:blipFill>
        <p:spPr bwMode="auto">
          <a:xfrm>
            <a:off x="3837415" y="687851"/>
            <a:ext cx="3718203" cy="2487784"/>
          </a:xfrm>
          <a:prstGeom prst="rect">
            <a:avLst/>
          </a:prstGeom>
          <a:noFill/>
          <a:ln w="9525">
            <a:noFill/>
            <a:miter lim="800000"/>
            <a:headEnd/>
            <a:tailEnd/>
          </a:ln>
          <a:effectLst/>
        </p:spPr>
      </p:pic>
      <p:sp>
        <p:nvSpPr>
          <p:cNvPr id="8" name="Title 1"/>
          <p:cNvSpPr>
            <a:spLocks noGrp="1"/>
          </p:cNvSpPr>
          <p:nvPr>
            <p:ph type="title"/>
          </p:nvPr>
        </p:nvSpPr>
        <p:spPr>
          <a:xfrm>
            <a:off x="1511632" y="3"/>
            <a:ext cx="9144000" cy="601663"/>
          </a:xfrm>
          <a:noFill/>
        </p:spPr>
        <p:txBody>
          <a:bodyPr/>
          <a:lstStyle/>
          <a:p>
            <a:r>
              <a:rPr lang="es-ES" sz="1800" dirty="0">
                <a:solidFill>
                  <a:schemeClr val="bg1"/>
                </a:solidFill>
              </a:rPr>
              <a:t>HYMNS: High </a:t>
            </a:r>
            <a:r>
              <a:rPr lang="es-ES" sz="1800" dirty="0" err="1">
                <a:solidFill>
                  <a:schemeClr val="bg1"/>
                </a:solidFill>
              </a:rPr>
              <a:t>sensitivitY</a:t>
            </a:r>
            <a:r>
              <a:rPr lang="es-ES" sz="1800" dirty="0">
                <a:solidFill>
                  <a:schemeClr val="bg1"/>
                </a:solidFill>
              </a:rPr>
              <a:t> </a:t>
            </a:r>
            <a:r>
              <a:rPr lang="es-ES" sz="1800" dirty="0" err="1">
                <a:solidFill>
                  <a:schemeClr val="bg1"/>
                </a:solidFill>
              </a:rPr>
              <a:t>Measurements</a:t>
            </a:r>
            <a:r>
              <a:rPr lang="es-ES" sz="1800" dirty="0">
                <a:solidFill>
                  <a:schemeClr val="bg1"/>
                </a:solidFill>
              </a:rPr>
              <a:t> of </a:t>
            </a:r>
            <a:r>
              <a:rPr lang="es-ES" sz="1800" dirty="0" err="1">
                <a:solidFill>
                  <a:schemeClr val="bg1"/>
                </a:solidFill>
              </a:rPr>
              <a:t>key</a:t>
            </a:r>
            <a:r>
              <a:rPr lang="es-ES" sz="1800" dirty="0">
                <a:solidFill>
                  <a:schemeClr val="bg1"/>
                </a:solidFill>
              </a:rPr>
              <a:t> </a:t>
            </a:r>
            <a:r>
              <a:rPr lang="es-ES" sz="1800" dirty="0" err="1">
                <a:solidFill>
                  <a:schemeClr val="bg1"/>
                </a:solidFill>
              </a:rPr>
              <a:t>stellar</a:t>
            </a:r>
            <a:r>
              <a:rPr lang="es-ES" sz="1800" dirty="0">
                <a:solidFill>
                  <a:schemeClr val="bg1"/>
                </a:solidFill>
              </a:rPr>
              <a:t> </a:t>
            </a:r>
            <a:r>
              <a:rPr lang="es-ES" sz="1800" dirty="0" err="1">
                <a:solidFill>
                  <a:schemeClr val="bg1"/>
                </a:solidFill>
              </a:rPr>
              <a:t>Nucleo-Synthesis</a:t>
            </a:r>
            <a:r>
              <a:rPr lang="es-ES" sz="1800" dirty="0">
                <a:solidFill>
                  <a:schemeClr val="bg1"/>
                </a:solidFill>
              </a:rPr>
              <a:t> </a:t>
            </a:r>
            <a:r>
              <a:rPr lang="es-ES" sz="1800" dirty="0" err="1">
                <a:solidFill>
                  <a:schemeClr val="bg1"/>
                </a:solidFill>
              </a:rPr>
              <a:t>reactions</a:t>
            </a:r>
            <a:endParaRPr lang="es-ES" sz="1800" dirty="0">
              <a:solidFill>
                <a:schemeClr val="bg1"/>
              </a:solidFill>
            </a:endParaRPr>
          </a:p>
        </p:txBody>
      </p:sp>
      <p:sp>
        <p:nvSpPr>
          <p:cNvPr id="9" name="TextBox 8"/>
          <p:cNvSpPr txBox="1"/>
          <p:nvPr/>
        </p:nvSpPr>
        <p:spPr bwMode="auto">
          <a:xfrm>
            <a:off x="1565505" y="2264387"/>
            <a:ext cx="3416300" cy="307777"/>
          </a:xfrm>
          <a:prstGeom prst="rect">
            <a:avLst/>
          </a:prstGeom>
          <a:noFill/>
          <a:ln w="9525">
            <a:noFill/>
            <a:miter lim="800000"/>
            <a:headEnd/>
            <a:tailEnd/>
          </a:ln>
          <a:effectLst/>
        </p:spPr>
        <p:txBody>
          <a:bodyPr wrap="square" rtlCol="0">
            <a:spAutoFit/>
          </a:bodyPr>
          <a:lstStyle/>
          <a:p>
            <a:pPr>
              <a:spcBef>
                <a:spcPct val="50000"/>
              </a:spcBef>
              <a:buFont typeface="Wingdings"/>
              <a:buChar char="à"/>
            </a:pPr>
            <a:r>
              <a:rPr lang="es-ES" dirty="0">
                <a:solidFill>
                  <a:schemeClr val="accent2">
                    <a:lumMod val="75000"/>
                  </a:schemeClr>
                </a:solidFill>
                <a:sym typeface="Wingdings" pitchFamily="2" charset="2"/>
              </a:rPr>
              <a:t>Full </a:t>
            </a:r>
            <a:r>
              <a:rPr lang="es-ES" baseline="30000" dirty="0">
                <a:solidFill>
                  <a:schemeClr val="accent2">
                    <a:lumMod val="75000"/>
                  </a:schemeClr>
                </a:solidFill>
                <a:sym typeface="Wingdings" pitchFamily="2" charset="2"/>
              </a:rPr>
              <a:t> </a:t>
            </a:r>
            <a:r>
              <a:rPr lang="es-ES" dirty="0">
                <a:solidFill>
                  <a:schemeClr val="accent2">
                    <a:lumMod val="75000"/>
                  </a:schemeClr>
                </a:solidFill>
                <a:sym typeface="Wingdings" pitchFamily="2" charset="2"/>
              </a:rPr>
              <a:t>i-TED = 4S+4A= 500 cm</a:t>
            </a:r>
            <a:r>
              <a:rPr lang="es-ES" baseline="30000" dirty="0">
                <a:solidFill>
                  <a:schemeClr val="accent2">
                    <a:lumMod val="75000"/>
                  </a:schemeClr>
                </a:solidFill>
                <a:sym typeface="Wingdings" pitchFamily="2" charset="2"/>
              </a:rPr>
              <a:t>2</a:t>
            </a:r>
            <a:r>
              <a:rPr lang="es-ES" dirty="0">
                <a:solidFill>
                  <a:schemeClr val="accent2">
                    <a:lumMod val="75000"/>
                  </a:schemeClr>
                </a:solidFill>
                <a:sym typeface="Wingdings" pitchFamily="2" charset="2"/>
              </a:rPr>
              <a:t> </a:t>
            </a:r>
            <a:endParaRPr lang="es-ES" baseline="30000" dirty="0">
              <a:solidFill>
                <a:schemeClr val="accent2">
                  <a:lumMod val="75000"/>
                </a:schemeClr>
              </a:solidFill>
              <a:sym typeface="Wingdings" pitchFamily="2" charset="2"/>
            </a:endParaRPr>
          </a:p>
        </p:txBody>
      </p:sp>
      <p:sp>
        <p:nvSpPr>
          <p:cNvPr id="14" name="TextBox 13"/>
          <p:cNvSpPr txBox="1"/>
          <p:nvPr/>
        </p:nvSpPr>
        <p:spPr bwMode="auto">
          <a:xfrm>
            <a:off x="1631495" y="2792481"/>
            <a:ext cx="2034531" cy="276999"/>
          </a:xfrm>
          <a:prstGeom prst="rect">
            <a:avLst/>
          </a:prstGeom>
          <a:noFill/>
          <a:ln w="9525">
            <a:noFill/>
            <a:miter lim="800000"/>
            <a:headEnd/>
            <a:tailEnd/>
          </a:ln>
          <a:effectLst/>
        </p:spPr>
        <p:txBody>
          <a:bodyPr wrap="none" rtlCol="0">
            <a:spAutoFit/>
          </a:bodyPr>
          <a:lstStyle/>
          <a:p>
            <a:pPr>
              <a:spcBef>
                <a:spcPct val="50000"/>
              </a:spcBef>
            </a:pPr>
            <a:r>
              <a:rPr lang="es-ES" sz="1200" dirty="0" err="1">
                <a:solidFill>
                  <a:schemeClr val="accent2">
                    <a:lumMod val="75000"/>
                  </a:schemeClr>
                </a:solidFill>
              </a:rPr>
              <a:t>Readout</a:t>
            </a:r>
            <a:r>
              <a:rPr lang="es-ES" sz="1200" dirty="0">
                <a:solidFill>
                  <a:schemeClr val="accent2">
                    <a:lumMod val="75000"/>
                  </a:schemeClr>
                </a:solidFill>
              </a:rPr>
              <a:t>: 1280 </a:t>
            </a:r>
            <a:r>
              <a:rPr lang="es-ES" sz="1200" dirty="0" err="1">
                <a:solidFill>
                  <a:schemeClr val="accent2">
                    <a:lumMod val="75000"/>
                  </a:schemeClr>
                </a:solidFill>
              </a:rPr>
              <a:t>channels</a:t>
            </a:r>
            <a:r>
              <a:rPr lang="es-ES" sz="1200" dirty="0">
                <a:solidFill>
                  <a:schemeClr val="accent2">
                    <a:lumMod val="75000"/>
                  </a:schemeClr>
                </a:solidFill>
              </a:rPr>
              <a:t> (!)</a:t>
            </a:r>
          </a:p>
        </p:txBody>
      </p:sp>
      <p:grpSp>
        <p:nvGrpSpPr>
          <p:cNvPr id="3" name="Group 2"/>
          <p:cNvGrpSpPr/>
          <p:nvPr/>
        </p:nvGrpSpPr>
        <p:grpSpPr>
          <a:xfrm>
            <a:off x="5826774" y="916050"/>
            <a:ext cx="4242053" cy="1725083"/>
            <a:chOff x="5939057" y="886978"/>
            <a:chExt cx="4242053" cy="1725083"/>
          </a:xfrm>
        </p:grpSpPr>
        <p:pic>
          <p:nvPicPr>
            <p:cNvPr id="16" name="Picture 15"/>
            <p:cNvPicPr>
              <a:picLocks noChangeAspect="1"/>
            </p:cNvPicPr>
            <p:nvPr/>
          </p:nvPicPr>
          <p:blipFill>
            <a:blip r:embed="rId5">
              <a:lum/>
              <a:alphaModFix/>
            </a:blip>
            <a:srcRect/>
            <a:stretch>
              <a:fillRect/>
            </a:stretch>
          </p:blipFill>
          <p:spPr>
            <a:xfrm>
              <a:off x="7860716" y="886978"/>
              <a:ext cx="2320394" cy="1725083"/>
            </a:xfrm>
            <a:prstGeom prst="rect">
              <a:avLst/>
            </a:prstGeom>
            <a:noFill/>
            <a:ln w="28575">
              <a:solidFill>
                <a:srgbClr val="FF0000"/>
              </a:solidFill>
            </a:ln>
          </p:spPr>
        </p:pic>
        <p:sp>
          <p:nvSpPr>
            <p:cNvPr id="6" name="Rectangle 5"/>
            <p:cNvSpPr/>
            <p:nvPr/>
          </p:nvSpPr>
          <p:spPr>
            <a:xfrm>
              <a:off x="5939057" y="1236701"/>
              <a:ext cx="1299944" cy="1165917"/>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p:cNvCxnSpPr>
              <a:stCxn id="16" idx="1"/>
            </p:cNvCxnSpPr>
            <p:nvPr/>
          </p:nvCxnSpPr>
          <p:spPr>
            <a:xfrm flipH="1">
              <a:off x="7250768" y="1749520"/>
              <a:ext cx="609948" cy="167673"/>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pic>
        <p:nvPicPr>
          <p:cNvPr id="26" name="Picture 5"/>
          <p:cNvPicPr>
            <a:picLocks noChangeAspect="1" noChangeArrowheads="1"/>
          </p:cNvPicPr>
          <p:nvPr/>
        </p:nvPicPr>
        <p:blipFill>
          <a:blip r:embed="rId6" cstate="print"/>
          <a:srcRect/>
          <a:stretch>
            <a:fillRect/>
          </a:stretch>
        </p:blipFill>
        <p:spPr bwMode="auto">
          <a:xfrm>
            <a:off x="1840730" y="4152434"/>
            <a:ext cx="768925" cy="768925"/>
          </a:xfrm>
          <a:prstGeom prst="rect">
            <a:avLst/>
          </a:prstGeom>
          <a:noFill/>
          <a:ln w="9525">
            <a:noFill/>
            <a:miter lim="800000"/>
            <a:headEnd/>
            <a:tailEnd/>
          </a:ln>
          <a:effectLst/>
        </p:spPr>
      </p:pic>
      <p:sp>
        <p:nvSpPr>
          <p:cNvPr id="28" name="TextBox 27"/>
          <p:cNvSpPr txBox="1"/>
          <p:nvPr/>
        </p:nvSpPr>
        <p:spPr bwMode="auto">
          <a:xfrm>
            <a:off x="1570982" y="5005108"/>
            <a:ext cx="4047579" cy="276999"/>
          </a:xfrm>
          <a:prstGeom prst="rect">
            <a:avLst/>
          </a:prstGeom>
          <a:noFill/>
          <a:ln w="9525">
            <a:noFill/>
            <a:miter lim="800000"/>
            <a:headEnd/>
            <a:tailEnd/>
          </a:ln>
          <a:effectLst/>
        </p:spPr>
        <p:txBody>
          <a:bodyPr wrap="square" rtlCol="0">
            <a:spAutoFit/>
          </a:bodyPr>
          <a:lstStyle/>
          <a:p>
            <a:pPr>
              <a:spcBef>
                <a:spcPct val="50000"/>
              </a:spcBef>
            </a:pPr>
            <a:r>
              <a:rPr lang="es-ES" sz="1200" dirty="0" err="1">
                <a:solidFill>
                  <a:schemeClr val="accent2">
                    <a:lumMod val="75000"/>
                  </a:schemeClr>
                </a:solidFill>
              </a:rPr>
              <a:t>PETsys</a:t>
            </a:r>
            <a:r>
              <a:rPr lang="es-ES" sz="1200" dirty="0">
                <a:solidFill>
                  <a:schemeClr val="accent2">
                    <a:lumMod val="75000"/>
                  </a:schemeClr>
                </a:solidFill>
              </a:rPr>
              <a:t> </a:t>
            </a:r>
            <a:r>
              <a:rPr lang="es-ES" sz="1200" dirty="0" err="1">
                <a:solidFill>
                  <a:schemeClr val="accent2">
                    <a:lumMod val="75000"/>
                  </a:schemeClr>
                </a:solidFill>
              </a:rPr>
              <a:t>Electronics</a:t>
            </a:r>
            <a:r>
              <a:rPr lang="es-ES" sz="1200" dirty="0">
                <a:solidFill>
                  <a:schemeClr val="accent2">
                    <a:lumMod val="75000"/>
                  </a:schemeClr>
                </a:solidFill>
              </a:rPr>
              <a:t> S.A. (</a:t>
            </a:r>
            <a:r>
              <a:rPr lang="es-ES" sz="1200" dirty="0" err="1">
                <a:solidFill>
                  <a:schemeClr val="accent2">
                    <a:lumMod val="75000"/>
                  </a:schemeClr>
                </a:solidFill>
              </a:rPr>
              <a:t>Customized</a:t>
            </a:r>
            <a:r>
              <a:rPr lang="es-ES" sz="1200" dirty="0">
                <a:solidFill>
                  <a:schemeClr val="accent2">
                    <a:lumMod val="75000"/>
                  </a:schemeClr>
                </a:solidFill>
              </a:rPr>
              <a:t>)</a:t>
            </a:r>
            <a:endParaRPr lang="en-US" sz="1200" dirty="0">
              <a:solidFill>
                <a:schemeClr val="accent2">
                  <a:lumMod val="75000"/>
                </a:schemeClr>
              </a:solidFill>
            </a:endParaRPr>
          </a:p>
        </p:txBody>
      </p:sp>
      <p:sp>
        <p:nvSpPr>
          <p:cNvPr id="18" name="TextBox 17"/>
          <p:cNvSpPr txBox="1"/>
          <p:nvPr/>
        </p:nvSpPr>
        <p:spPr bwMode="auto">
          <a:xfrm>
            <a:off x="7596576" y="601663"/>
            <a:ext cx="2028055"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i-TED </a:t>
            </a:r>
            <a:r>
              <a:rPr lang="es-ES" sz="1600" dirty="0" err="1">
                <a:solidFill>
                  <a:schemeClr val="accent2">
                    <a:lumMod val="75000"/>
                  </a:schemeClr>
                </a:solidFill>
                <a:latin typeface="+mn-lt"/>
              </a:rPr>
              <a:t>Demonstrator</a:t>
            </a:r>
            <a:endParaRPr lang="en-US" sz="1600" dirty="0">
              <a:solidFill>
                <a:schemeClr val="accent2">
                  <a:lumMod val="75000"/>
                </a:schemeClr>
              </a:solidFill>
              <a:latin typeface="+mn-lt"/>
            </a:endParaRPr>
          </a:p>
        </p:txBody>
      </p:sp>
      <p:pic>
        <p:nvPicPr>
          <p:cNvPr id="24" name="Picture 23"/>
          <p:cNvPicPr>
            <a:picLocks noChangeAspect="1"/>
          </p:cNvPicPr>
          <p:nvPr/>
        </p:nvPicPr>
        <p:blipFill>
          <a:blip r:embed="rId7"/>
          <a:stretch>
            <a:fillRect/>
          </a:stretch>
        </p:blipFill>
        <p:spPr>
          <a:xfrm>
            <a:off x="1621335" y="3105871"/>
            <a:ext cx="1130100" cy="925625"/>
          </a:xfrm>
          <a:prstGeom prst="rect">
            <a:avLst/>
          </a:prstGeom>
        </p:spPr>
      </p:pic>
      <p:sp>
        <p:nvSpPr>
          <p:cNvPr id="31" name="TextBox 30"/>
          <p:cNvSpPr txBox="1"/>
          <p:nvPr/>
        </p:nvSpPr>
        <p:spPr bwMode="auto">
          <a:xfrm>
            <a:off x="1582012" y="5275617"/>
            <a:ext cx="3563967" cy="276999"/>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R.Bugalho</a:t>
            </a:r>
            <a:r>
              <a:rPr lang="es-ES" sz="1200" dirty="0">
                <a:solidFill>
                  <a:schemeClr val="accent2">
                    <a:lumMod val="75000"/>
                  </a:schemeClr>
                </a:solidFill>
                <a:latin typeface="+mn-lt"/>
              </a:rPr>
              <a:t> et al., JINST_079P_0918</a:t>
            </a:r>
            <a:endParaRPr lang="en-US" sz="1200" dirty="0">
              <a:solidFill>
                <a:schemeClr val="accent2">
                  <a:lumMod val="75000"/>
                </a:schemeClr>
              </a:solidFill>
              <a:latin typeface="+mn-lt"/>
            </a:endParaRPr>
          </a:p>
        </p:txBody>
      </p:sp>
      <p:sp>
        <p:nvSpPr>
          <p:cNvPr id="36" name="Rectangle 35"/>
          <p:cNvSpPr/>
          <p:nvPr/>
        </p:nvSpPr>
        <p:spPr>
          <a:xfrm>
            <a:off x="1625225" y="2819401"/>
            <a:ext cx="3229813" cy="2768588"/>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2" descr="Image result for ERC Consolidator logo"/>
          <p:cNvPicPr>
            <a:picLocks noChangeAspect="1" noChangeArrowheads="1"/>
          </p:cNvPicPr>
          <p:nvPr/>
        </p:nvPicPr>
        <p:blipFill>
          <a:blip r:embed="rId8"/>
          <a:srcRect/>
          <a:stretch>
            <a:fillRect/>
          </a:stretch>
        </p:blipFill>
        <p:spPr bwMode="auto">
          <a:xfrm>
            <a:off x="1511632" y="601437"/>
            <a:ext cx="1524000" cy="834887"/>
          </a:xfrm>
          <a:prstGeom prst="rect">
            <a:avLst/>
          </a:prstGeom>
          <a:noFill/>
        </p:spPr>
      </p:pic>
      <p:grpSp>
        <p:nvGrpSpPr>
          <p:cNvPr id="27" name="Group 26"/>
          <p:cNvGrpSpPr/>
          <p:nvPr/>
        </p:nvGrpSpPr>
        <p:grpSpPr>
          <a:xfrm>
            <a:off x="4909277" y="3110798"/>
            <a:ext cx="2441694" cy="2164816"/>
            <a:chOff x="3404993" y="3428999"/>
            <a:chExt cx="2441694" cy="2164815"/>
          </a:xfrm>
        </p:grpSpPr>
        <p:grpSp>
          <p:nvGrpSpPr>
            <p:cNvPr id="29" name="Group 28"/>
            <p:cNvGrpSpPr/>
            <p:nvPr/>
          </p:nvGrpSpPr>
          <p:grpSpPr>
            <a:xfrm>
              <a:off x="3574528" y="3860154"/>
              <a:ext cx="2028186" cy="1733660"/>
              <a:chOff x="38429" y="2978916"/>
              <a:chExt cx="2028186" cy="1733660"/>
            </a:xfrm>
          </p:grpSpPr>
          <p:grpSp>
            <p:nvGrpSpPr>
              <p:cNvPr id="10" name="Group 9"/>
              <p:cNvGrpSpPr/>
              <p:nvPr/>
            </p:nvGrpSpPr>
            <p:grpSpPr>
              <a:xfrm>
                <a:off x="38429" y="2978916"/>
                <a:ext cx="2028186" cy="1733660"/>
                <a:chOff x="2376194" y="5052485"/>
                <a:chExt cx="2028186" cy="1733660"/>
              </a:xfrm>
            </p:grpSpPr>
            <p:sp>
              <p:nvSpPr>
                <p:cNvPr id="11" name="Rectangle 10"/>
                <p:cNvSpPr/>
                <p:nvPr/>
              </p:nvSpPr>
              <p:spPr>
                <a:xfrm>
                  <a:off x="2376194" y="6016704"/>
                  <a:ext cx="2028186" cy="769441"/>
                </a:xfrm>
                <a:prstGeom prst="rect">
                  <a:avLst/>
                </a:prstGeom>
              </p:spPr>
              <p:txBody>
                <a:bodyPr wrap="square">
                  <a:spAutoFit/>
                </a:bodyPr>
                <a:lstStyle/>
                <a:p>
                  <a:pPr>
                    <a:spcBef>
                      <a:spcPct val="50000"/>
                    </a:spcBef>
                  </a:pPr>
                  <a:r>
                    <a:rPr lang="es-ES" sz="1100" dirty="0">
                      <a:solidFill>
                        <a:schemeClr val="accent2">
                          <a:lumMod val="75000"/>
                        </a:schemeClr>
                      </a:solidFill>
                      <a:sym typeface="Wingdings" pitchFamily="2" charset="2"/>
                    </a:rPr>
                    <a:t> # </a:t>
                  </a:r>
                  <a:r>
                    <a:rPr lang="es-ES" sz="1100" dirty="0" err="1">
                      <a:solidFill>
                        <a:schemeClr val="accent2">
                          <a:lumMod val="75000"/>
                        </a:schemeClr>
                      </a:solidFill>
                      <a:sym typeface="Wingdings" pitchFamily="2" charset="2"/>
                    </a:rPr>
                    <a:t>pixels</a:t>
                  </a:r>
                  <a:r>
                    <a:rPr lang="es-ES" sz="1100" dirty="0">
                      <a:solidFill>
                        <a:schemeClr val="accent2">
                          <a:lumMod val="75000"/>
                        </a:schemeClr>
                      </a:solidFill>
                      <a:sym typeface="Wingdings" pitchFamily="2" charset="2"/>
                    </a:rPr>
                    <a:t>= 8x8y = 64 ch</a:t>
                  </a:r>
                </a:p>
                <a:p>
                  <a:pPr>
                    <a:spcBef>
                      <a:spcPct val="50000"/>
                    </a:spcBef>
                  </a:pPr>
                  <a:r>
                    <a:rPr lang="es-ES" sz="1100" dirty="0">
                      <a:solidFill>
                        <a:schemeClr val="accent2">
                          <a:lumMod val="75000"/>
                        </a:schemeClr>
                      </a:solidFill>
                      <a:sym typeface="Wingdings" pitchFamily="2" charset="2"/>
                    </a:rPr>
                    <a:t> pixel </a:t>
                  </a:r>
                  <a:r>
                    <a:rPr lang="es-ES" sz="1100" dirty="0" err="1">
                      <a:solidFill>
                        <a:schemeClr val="accent2">
                          <a:lumMod val="75000"/>
                        </a:schemeClr>
                      </a:solidFill>
                      <a:sym typeface="Wingdings" pitchFamily="2" charset="2"/>
                    </a:rPr>
                    <a:t>size</a:t>
                  </a:r>
                  <a:r>
                    <a:rPr lang="es-ES" sz="1100" dirty="0">
                      <a:solidFill>
                        <a:schemeClr val="accent2">
                          <a:lumMod val="75000"/>
                        </a:schemeClr>
                      </a:solidFill>
                      <a:sym typeface="Wingdings" pitchFamily="2" charset="2"/>
                    </a:rPr>
                    <a:t> </a:t>
                  </a:r>
                  <a:r>
                    <a:rPr lang="es-ES" sz="1100" b="1" dirty="0">
                      <a:solidFill>
                        <a:schemeClr val="accent2">
                          <a:lumMod val="75000"/>
                        </a:schemeClr>
                      </a:solidFill>
                      <a:sym typeface="Wingdings" pitchFamily="2" charset="2"/>
                    </a:rPr>
                    <a:t>= 6x6 mm</a:t>
                  </a:r>
                  <a:r>
                    <a:rPr lang="es-ES" sz="1100" b="1" baseline="30000" dirty="0">
                      <a:solidFill>
                        <a:schemeClr val="accent2">
                          <a:lumMod val="75000"/>
                        </a:schemeClr>
                      </a:solidFill>
                      <a:sym typeface="Wingdings" pitchFamily="2" charset="2"/>
                    </a:rPr>
                    <a:t>2</a:t>
                  </a:r>
                </a:p>
                <a:p>
                  <a:pPr>
                    <a:spcBef>
                      <a:spcPct val="50000"/>
                    </a:spcBef>
                  </a:pPr>
                  <a:r>
                    <a:rPr lang="es-ES" sz="1100" dirty="0">
                      <a:solidFill>
                        <a:schemeClr val="accent2">
                          <a:lumMod val="75000"/>
                        </a:schemeClr>
                      </a:solidFill>
                      <a:sym typeface="Wingdings" pitchFamily="2" charset="2"/>
                    </a:rPr>
                    <a:t> </a:t>
                  </a:r>
                  <a:r>
                    <a:rPr lang="es-ES" sz="1100" dirty="0" err="1">
                      <a:solidFill>
                        <a:schemeClr val="accent2">
                          <a:lumMod val="75000"/>
                        </a:schemeClr>
                      </a:solidFill>
                      <a:sym typeface="Wingdings" pitchFamily="2" charset="2"/>
                    </a:rPr>
                    <a:t>area</a:t>
                  </a:r>
                  <a:r>
                    <a:rPr lang="es-ES" sz="1100" dirty="0">
                      <a:solidFill>
                        <a:schemeClr val="accent2">
                          <a:lumMod val="75000"/>
                        </a:schemeClr>
                      </a:solidFill>
                      <a:sym typeface="Wingdings" pitchFamily="2" charset="2"/>
                    </a:rPr>
                    <a:t> = 5x5 cm</a:t>
                  </a:r>
                  <a:r>
                    <a:rPr lang="es-ES" sz="1100" baseline="30000" dirty="0">
                      <a:solidFill>
                        <a:schemeClr val="accent2">
                          <a:lumMod val="75000"/>
                        </a:schemeClr>
                      </a:solidFill>
                      <a:sym typeface="Wingdings" pitchFamily="2" charset="2"/>
                    </a:rPr>
                    <a:t>2 </a:t>
                  </a:r>
                  <a:r>
                    <a:rPr lang="es-ES" sz="1100" dirty="0">
                      <a:solidFill>
                        <a:schemeClr val="accent2">
                          <a:lumMod val="75000"/>
                        </a:schemeClr>
                      </a:solidFill>
                      <a:sym typeface="Wingdings" pitchFamily="2" charset="2"/>
                    </a:rPr>
                    <a:t>= 25 cm</a:t>
                  </a:r>
                  <a:r>
                    <a:rPr lang="es-ES" sz="1100" baseline="30000" dirty="0">
                      <a:solidFill>
                        <a:schemeClr val="accent2">
                          <a:lumMod val="75000"/>
                        </a:schemeClr>
                      </a:solidFill>
                      <a:sym typeface="Wingdings" pitchFamily="2" charset="2"/>
                    </a:rPr>
                    <a:t>2</a:t>
                  </a:r>
                  <a:endParaRPr lang="es-ES" sz="1100" baseline="30000" dirty="0">
                    <a:solidFill>
                      <a:schemeClr val="accent2">
                        <a:lumMod val="75000"/>
                      </a:schemeClr>
                    </a:solidFill>
                  </a:endParaRPr>
                </a:p>
              </p:txBody>
            </p:sp>
            <p:pic>
              <p:nvPicPr>
                <p:cNvPr id="17" name="Picture 1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383772" y="5052485"/>
                  <a:ext cx="1743871" cy="980430"/>
                </a:xfrm>
                <a:prstGeom prst="rect">
                  <a:avLst/>
                </a:prstGeom>
              </p:spPr>
            </p:pic>
          </p:grpSp>
          <p:sp>
            <p:nvSpPr>
              <p:cNvPr id="13" name="TextBox 12"/>
              <p:cNvSpPr txBox="1"/>
              <p:nvPr/>
            </p:nvSpPr>
            <p:spPr bwMode="auto">
              <a:xfrm>
                <a:off x="906766" y="3225735"/>
                <a:ext cx="762000"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mn-lt"/>
                  </a:rPr>
                  <a:t>LaCl</a:t>
                </a:r>
                <a:r>
                  <a:rPr lang="es-ES" sz="1600" baseline="-25000" dirty="0">
                    <a:solidFill>
                      <a:schemeClr val="accent2">
                        <a:lumMod val="75000"/>
                      </a:schemeClr>
                    </a:solidFill>
                    <a:latin typeface="+mn-lt"/>
                  </a:rPr>
                  <a:t>3</a:t>
                </a:r>
                <a:endParaRPr lang="en-US" sz="1600" baseline="-25000" dirty="0">
                  <a:solidFill>
                    <a:schemeClr val="accent2">
                      <a:lumMod val="75000"/>
                    </a:schemeClr>
                  </a:solidFill>
                  <a:latin typeface="+mn-lt"/>
                </a:endParaRPr>
              </a:p>
            </p:txBody>
          </p:sp>
          <p:sp>
            <p:nvSpPr>
              <p:cNvPr id="25" name="TextBox 24"/>
              <p:cNvSpPr txBox="1"/>
              <p:nvPr/>
            </p:nvSpPr>
            <p:spPr bwMode="auto">
              <a:xfrm>
                <a:off x="177458" y="2983903"/>
                <a:ext cx="762000" cy="338554"/>
              </a:xfrm>
              <a:prstGeom prst="rect">
                <a:avLst/>
              </a:prstGeom>
              <a:noFill/>
              <a:ln w="9525">
                <a:noFill/>
                <a:miter lim="800000"/>
                <a:headEnd/>
                <a:tailEnd/>
              </a:ln>
            </p:spPr>
            <p:txBody>
              <a:bodyPr wrap="square" rtlCol="0">
                <a:spAutoFit/>
              </a:bodyPr>
              <a:lstStyle/>
              <a:p>
                <a:r>
                  <a:rPr lang="es-ES" sz="1600" dirty="0" err="1">
                    <a:solidFill>
                      <a:schemeClr val="accent2">
                        <a:lumMod val="75000"/>
                      </a:schemeClr>
                    </a:solidFill>
                    <a:latin typeface="+mn-lt"/>
                  </a:rPr>
                  <a:t>SiPM</a:t>
                </a:r>
                <a:endParaRPr lang="en-US" sz="1600" baseline="-25000" dirty="0">
                  <a:solidFill>
                    <a:schemeClr val="accent2">
                      <a:lumMod val="75000"/>
                    </a:schemeClr>
                  </a:solidFill>
                  <a:latin typeface="+mn-lt"/>
                </a:endParaRPr>
              </a:p>
            </p:txBody>
          </p:sp>
        </p:grpSp>
        <p:sp>
          <p:nvSpPr>
            <p:cNvPr id="45" name="Rectangle 44"/>
            <p:cNvSpPr/>
            <p:nvPr/>
          </p:nvSpPr>
          <p:spPr>
            <a:xfrm>
              <a:off x="3434667" y="3428999"/>
              <a:ext cx="2356534" cy="2158989"/>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p:cNvSpPr txBox="1"/>
            <p:nvPr/>
          </p:nvSpPr>
          <p:spPr bwMode="auto">
            <a:xfrm>
              <a:off x="3404993" y="3477930"/>
              <a:ext cx="2441694" cy="276999"/>
            </a:xfrm>
            <a:prstGeom prst="rect">
              <a:avLst/>
            </a:prstGeom>
            <a:noFill/>
            <a:ln w="9525">
              <a:noFill/>
              <a:miter lim="800000"/>
              <a:headEnd/>
              <a:tailEnd/>
            </a:ln>
            <a:effectLst/>
          </p:spPr>
          <p:txBody>
            <a:bodyPr wrap="none" rtlCol="0">
              <a:spAutoFit/>
            </a:bodyPr>
            <a:lstStyle/>
            <a:p>
              <a:pPr>
                <a:spcBef>
                  <a:spcPct val="50000"/>
                </a:spcBef>
              </a:pPr>
              <a:r>
                <a:rPr lang="es-ES" sz="1200" dirty="0" err="1">
                  <a:solidFill>
                    <a:schemeClr val="accent2">
                      <a:lumMod val="75000"/>
                    </a:schemeClr>
                  </a:solidFill>
                </a:rPr>
                <a:t>PSDs</a:t>
              </a:r>
              <a:r>
                <a:rPr lang="es-ES" sz="1200" dirty="0">
                  <a:solidFill>
                    <a:schemeClr val="accent2">
                      <a:lumMod val="75000"/>
                    </a:schemeClr>
                  </a:solidFill>
                </a:rPr>
                <a:t>: 10 mm (S) and 25 mm (A)</a:t>
              </a:r>
            </a:p>
          </p:txBody>
        </p:sp>
      </p:grpSp>
      <p:pic>
        <p:nvPicPr>
          <p:cNvPr id="23" name="Picture 2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701544" y="4724918"/>
            <a:ext cx="1143544" cy="651628"/>
          </a:xfrm>
          <a:prstGeom prst="rect">
            <a:avLst/>
          </a:prstGeom>
        </p:spPr>
      </p:pic>
      <p:grpSp>
        <p:nvGrpSpPr>
          <p:cNvPr id="49" name="Group 48"/>
          <p:cNvGrpSpPr/>
          <p:nvPr/>
        </p:nvGrpSpPr>
        <p:grpSpPr>
          <a:xfrm>
            <a:off x="7295488" y="5791197"/>
            <a:ext cx="3254969" cy="797502"/>
            <a:chOff x="0" y="4615218"/>
            <a:chExt cx="4546978" cy="1421957"/>
          </a:xfrm>
        </p:grpSpPr>
        <p:grpSp>
          <p:nvGrpSpPr>
            <p:cNvPr id="50" name="Group 49"/>
            <p:cNvGrpSpPr/>
            <p:nvPr/>
          </p:nvGrpSpPr>
          <p:grpSpPr>
            <a:xfrm>
              <a:off x="1842447" y="4749421"/>
              <a:ext cx="2442949" cy="313898"/>
              <a:chOff x="846161" y="4749421"/>
              <a:chExt cx="2442949" cy="313898"/>
            </a:xfrm>
          </p:grpSpPr>
          <p:sp>
            <p:nvSpPr>
              <p:cNvPr id="58" name="Rectangle 57"/>
              <p:cNvSpPr/>
              <p:nvPr/>
            </p:nvSpPr>
            <p:spPr>
              <a:xfrm>
                <a:off x="846161" y="4749421"/>
                <a:ext cx="2442949" cy="31389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1"/>
              </a:p>
            </p:txBody>
          </p:sp>
          <p:sp>
            <p:nvSpPr>
              <p:cNvPr id="59" name="Isosceles Triangle 58"/>
              <p:cNvSpPr/>
              <p:nvPr/>
            </p:nvSpPr>
            <p:spPr>
              <a:xfrm rot="16200000">
                <a:off x="1955047" y="3729250"/>
                <a:ext cx="266129" cy="234741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1"/>
              </a:p>
            </p:txBody>
          </p:sp>
        </p:grpSp>
        <p:grpSp>
          <p:nvGrpSpPr>
            <p:cNvPr id="51" name="Group 50"/>
            <p:cNvGrpSpPr/>
            <p:nvPr/>
          </p:nvGrpSpPr>
          <p:grpSpPr>
            <a:xfrm>
              <a:off x="1858370" y="5174776"/>
              <a:ext cx="2442949" cy="313898"/>
              <a:chOff x="848436" y="5065594"/>
              <a:chExt cx="2442949" cy="313898"/>
            </a:xfrm>
          </p:grpSpPr>
          <p:sp>
            <p:nvSpPr>
              <p:cNvPr id="56" name="Rectangle 55"/>
              <p:cNvSpPr/>
              <p:nvPr/>
            </p:nvSpPr>
            <p:spPr>
              <a:xfrm>
                <a:off x="848436" y="5065594"/>
                <a:ext cx="2442949" cy="31389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1"/>
              </a:p>
            </p:txBody>
          </p:sp>
          <p:sp>
            <p:nvSpPr>
              <p:cNvPr id="57" name="Isosceles Triangle 56"/>
              <p:cNvSpPr/>
              <p:nvPr/>
            </p:nvSpPr>
            <p:spPr>
              <a:xfrm rot="5400000">
                <a:off x="1958452" y="4005621"/>
                <a:ext cx="245662" cy="2415652"/>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1"/>
              </a:p>
            </p:txBody>
          </p:sp>
        </p:grpSp>
        <p:sp>
          <p:nvSpPr>
            <p:cNvPr id="52" name="TextBox 51"/>
            <p:cNvSpPr txBox="1"/>
            <p:nvPr/>
          </p:nvSpPr>
          <p:spPr bwMode="auto">
            <a:xfrm>
              <a:off x="163772" y="5069007"/>
              <a:ext cx="2047164" cy="493893"/>
            </a:xfrm>
            <a:prstGeom prst="rect">
              <a:avLst/>
            </a:prstGeom>
            <a:noFill/>
            <a:ln w="9525">
              <a:noFill/>
              <a:miter lim="800000"/>
              <a:headEnd/>
              <a:tailEnd/>
            </a:ln>
            <a:effectLst/>
          </p:spPr>
          <p:txBody>
            <a:bodyPr wrap="square" rtlCol="0">
              <a:spAutoFit/>
            </a:bodyPr>
            <a:lstStyle/>
            <a:p>
              <a:pPr>
                <a:spcBef>
                  <a:spcPct val="50000"/>
                </a:spcBef>
              </a:pPr>
              <a:r>
                <a:rPr lang="es-ES" sz="1200" b="1" dirty="0">
                  <a:solidFill>
                    <a:schemeClr val="accent2">
                      <a:lumMod val="75000"/>
                    </a:schemeClr>
                  </a:solidFill>
                  <a:latin typeface="Symbol" pitchFamily="18" charset="2"/>
                </a:rPr>
                <a:t>g</a:t>
              </a:r>
              <a:r>
                <a:rPr lang="es-ES" sz="1051" b="1" dirty="0">
                  <a:solidFill>
                    <a:schemeClr val="accent2">
                      <a:lumMod val="75000"/>
                    </a:schemeClr>
                  </a:solidFill>
                </a:rPr>
                <a:t>  EFFICIENCY</a:t>
              </a:r>
            </a:p>
          </p:txBody>
        </p:sp>
        <p:sp>
          <p:nvSpPr>
            <p:cNvPr id="53" name="TextBox 52"/>
            <p:cNvSpPr txBox="1"/>
            <p:nvPr/>
          </p:nvSpPr>
          <p:spPr bwMode="auto">
            <a:xfrm>
              <a:off x="0" y="4615218"/>
              <a:ext cx="2047164" cy="493893"/>
            </a:xfrm>
            <a:prstGeom prst="rect">
              <a:avLst/>
            </a:prstGeom>
            <a:noFill/>
            <a:ln w="9525">
              <a:noFill/>
              <a:miter lim="800000"/>
              <a:headEnd/>
              <a:tailEnd/>
            </a:ln>
            <a:effectLst/>
          </p:spPr>
          <p:txBody>
            <a:bodyPr wrap="square" rtlCol="0">
              <a:spAutoFit/>
            </a:bodyPr>
            <a:lstStyle/>
            <a:p>
              <a:pPr>
                <a:spcBef>
                  <a:spcPct val="50000"/>
                </a:spcBef>
              </a:pPr>
              <a:r>
                <a:rPr lang="es-ES" sz="1200" b="1" dirty="0">
                  <a:solidFill>
                    <a:schemeClr val="accent2">
                      <a:lumMod val="75000"/>
                    </a:schemeClr>
                  </a:solidFill>
                  <a:latin typeface="Symbol" pitchFamily="18" charset="2"/>
                </a:rPr>
                <a:t>f</a:t>
              </a:r>
              <a:r>
                <a:rPr lang="es-ES" sz="1051" b="1" dirty="0">
                  <a:solidFill>
                    <a:schemeClr val="accent2">
                      <a:lumMod val="75000"/>
                    </a:schemeClr>
                  </a:solidFill>
                </a:rPr>
                <a:t> RESOLUTION</a:t>
              </a:r>
            </a:p>
          </p:txBody>
        </p:sp>
        <p:sp>
          <p:nvSpPr>
            <p:cNvPr id="54" name="TextBox 53"/>
            <p:cNvSpPr txBox="1"/>
            <p:nvPr/>
          </p:nvSpPr>
          <p:spPr bwMode="auto">
            <a:xfrm>
              <a:off x="2499814" y="5584211"/>
              <a:ext cx="2047164" cy="452964"/>
            </a:xfrm>
            <a:prstGeom prst="rect">
              <a:avLst/>
            </a:prstGeom>
            <a:noFill/>
            <a:ln w="9525">
              <a:noFill/>
              <a:miter lim="800000"/>
              <a:headEnd/>
              <a:tailEnd/>
            </a:ln>
            <a:effectLst/>
          </p:spPr>
          <p:txBody>
            <a:bodyPr wrap="square" rtlCol="0">
              <a:spAutoFit/>
            </a:bodyPr>
            <a:lstStyle/>
            <a:p>
              <a:pPr>
                <a:spcBef>
                  <a:spcPct val="50000"/>
                </a:spcBef>
              </a:pPr>
              <a:r>
                <a:rPr lang="es-ES" sz="1051" b="1" dirty="0" err="1">
                  <a:solidFill>
                    <a:schemeClr val="accent2">
                      <a:lumMod val="75000"/>
                    </a:schemeClr>
                  </a:solidFill>
                </a:rPr>
                <a:t>distance</a:t>
              </a:r>
              <a:endParaRPr lang="es-ES" sz="1051" b="1" dirty="0">
                <a:solidFill>
                  <a:schemeClr val="accent2">
                    <a:lumMod val="75000"/>
                  </a:schemeClr>
                </a:solidFill>
              </a:endParaRPr>
            </a:p>
          </p:txBody>
        </p:sp>
        <p:cxnSp>
          <p:nvCxnSpPr>
            <p:cNvPr id="55" name="Straight Arrow Connector 54"/>
            <p:cNvCxnSpPr/>
            <p:nvPr/>
          </p:nvCxnSpPr>
          <p:spPr>
            <a:xfrm flipV="1">
              <a:off x="1869743" y="5595582"/>
              <a:ext cx="2429302" cy="13648"/>
            </a:xfrm>
            <a:prstGeom prst="straightConnector1">
              <a:avLst/>
            </a:prstGeom>
            <a:ln>
              <a:solidFill>
                <a:srgbClr val="00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60" name="Rectangle 59"/>
          <p:cNvSpPr/>
          <p:nvPr/>
        </p:nvSpPr>
        <p:spPr>
          <a:xfrm>
            <a:off x="7266994" y="5776812"/>
            <a:ext cx="3184953" cy="81901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1"/>
          </a:p>
        </p:txBody>
      </p:sp>
      <p:grpSp>
        <p:nvGrpSpPr>
          <p:cNvPr id="61" name="Group 60"/>
          <p:cNvGrpSpPr/>
          <p:nvPr/>
        </p:nvGrpSpPr>
        <p:grpSpPr>
          <a:xfrm>
            <a:off x="5523379" y="5454628"/>
            <a:ext cx="1583620" cy="1423881"/>
            <a:chOff x="528036" y="1584099"/>
            <a:chExt cx="3825024" cy="3289170"/>
          </a:xfrm>
        </p:grpSpPr>
        <p:grpSp>
          <p:nvGrpSpPr>
            <p:cNvPr id="62" name="Group 61"/>
            <p:cNvGrpSpPr/>
            <p:nvPr/>
          </p:nvGrpSpPr>
          <p:grpSpPr>
            <a:xfrm>
              <a:off x="528036" y="1584099"/>
              <a:ext cx="3293333" cy="3289170"/>
              <a:chOff x="528036" y="1584099"/>
              <a:chExt cx="3293333" cy="3289170"/>
            </a:xfrm>
          </p:grpSpPr>
          <p:pic>
            <p:nvPicPr>
              <p:cNvPr id="64" name="Picture 63" descr="iTED_1ModuleSample.png"/>
              <p:cNvPicPr>
                <a:picLocks noChangeAspect="1"/>
              </p:cNvPicPr>
              <p:nvPr/>
            </p:nvPicPr>
            <p:blipFill>
              <a:blip r:embed="rId11"/>
              <a:srcRect l="16243" t="27218" r="51107" b="24743"/>
              <a:stretch>
                <a:fillRect/>
              </a:stretch>
            </p:blipFill>
            <p:spPr>
              <a:xfrm>
                <a:off x="528036" y="1651360"/>
                <a:ext cx="2202286" cy="2075320"/>
              </a:xfrm>
              <a:prstGeom prst="rect">
                <a:avLst/>
              </a:prstGeom>
            </p:spPr>
          </p:pic>
          <p:cxnSp>
            <p:nvCxnSpPr>
              <p:cNvPr id="65" name="Straight Arrow Connector 64"/>
              <p:cNvCxnSpPr/>
              <p:nvPr/>
            </p:nvCxnSpPr>
            <p:spPr>
              <a:xfrm rot="10800000" flipV="1">
                <a:off x="1365163" y="2614411"/>
                <a:ext cx="528032" cy="193180"/>
              </a:xfrm>
              <a:prstGeom prst="straightConnector1">
                <a:avLst/>
              </a:prstGeom>
              <a:ln>
                <a:solidFill>
                  <a:srgbClr val="00CC66"/>
                </a:solidFill>
                <a:tailEnd type="arrow"/>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0800000">
                <a:off x="1893195" y="2627291"/>
                <a:ext cx="618192" cy="12879"/>
              </a:xfrm>
              <a:prstGeom prst="line">
                <a:avLst/>
              </a:prstGeom>
              <a:ln>
                <a:solidFill>
                  <a:srgbClr val="00CC66"/>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p:nvPr/>
            </p:nvCxnSpPr>
            <p:spPr>
              <a:xfrm>
                <a:off x="978795" y="4134118"/>
                <a:ext cx="991673" cy="1588"/>
              </a:xfrm>
              <a:prstGeom prst="straightConnector1">
                <a:avLst/>
              </a:prstGeom>
              <a:ln>
                <a:solidFill>
                  <a:srgbClr val="FF0000"/>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373488" y="2807592"/>
                <a:ext cx="2575779" cy="12879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83839" y="2876282"/>
                <a:ext cx="2577924" cy="11805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0" name="TextBox 69"/>
              <p:cNvSpPr txBox="1"/>
              <p:nvPr/>
            </p:nvSpPr>
            <p:spPr bwMode="auto">
              <a:xfrm>
                <a:off x="850004" y="4039103"/>
                <a:ext cx="2534988" cy="533223"/>
              </a:xfrm>
              <a:prstGeom prst="rect">
                <a:avLst/>
              </a:prstGeom>
              <a:noFill/>
              <a:ln w="9525">
                <a:noFill/>
                <a:miter lim="800000"/>
                <a:headEnd/>
                <a:tailEnd/>
              </a:ln>
              <a:effectLst/>
            </p:spPr>
            <p:txBody>
              <a:bodyPr wrap="square" rtlCol="0">
                <a:spAutoFit/>
              </a:bodyPr>
              <a:lstStyle/>
              <a:p>
                <a:pPr>
                  <a:spcBef>
                    <a:spcPct val="50000"/>
                  </a:spcBef>
                </a:pPr>
                <a:r>
                  <a:rPr lang="es-ES" sz="900" b="1" dirty="0" err="1">
                    <a:solidFill>
                      <a:schemeClr val="accent2">
                        <a:lumMod val="75000"/>
                      </a:schemeClr>
                    </a:solidFill>
                  </a:rPr>
                  <a:t>distance</a:t>
                </a:r>
                <a:endParaRPr lang="es-ES" sz="900" b="1" dirty="0">
                  <a:solidFill>
                    <a:schemeClr val="accent2">
                      <a:lumMod val="75000"/>
                    </a:schemeClr>
                  </a:solidFill>
                </a:endParaRPr>
              </a:p>
            </p:txBody>
          </p:sp>
          <p:sp>
            <p:nvSpPr>
              <p:cNvPr id="71" name="TextBox 70"/>
              <p:cNvSpPr txBox="1"/>
              <p:nvPr/>
            </p:nvSpPr>
            <p:spPr bwMode="auto">
              <a:xfrm>
                <a:off x="850004" y="4340046"/>
                <a:ext cx="2971365" cy="533223"/>
              </a:xfrm>
              <a:prstGeom prst="rect">
                <a:avLst/>
              </a:prstGeom>
              <a:noFill/>
              <a:ln w="9525">
                <a:noFill/>
                <a:miter lim="800000"/>
                <a:headEnd/>
                <a:tailEnd/>
              </a:ln>
              <a:effectLst/>
            </p:spPr>
            <p:txBody>
              <a:bodyPr wrap="square" rtlCol="0">
                <a:spAutoFit/>
              </a:bodyPr>
              <a:lstStyle/>
              <a:p>
                <a:pPr>
                  <a:spcBef>
                    <a:spcPct val="50000"/>
                  </a:spcBef>
                </a:pPr>
                <a:r>
                  <a:rPr lang="es-ES" sz="900" b="1" dirty="0">
                    <a:solidFill>
                      <a:schemeClr val="accent2">
                        <a:lumMod val="75000"/>
                      </a:schemeClr>
                    </a:solidFill>
                  </a:rPr>
                  <a:t>variable</a:t>
                </a:r>
              </a:p>
            </p:txBody>
          </p:sp>
        </p:grpSp>
        <p:sp>
          <p:nvSpPr>
            <p:cNvPr id="63" name="TextBox 62"/>
            <p:cNvSpPr txBox="1"/>
            <p:nvPr/>
          </p:nvSpPr>
          <p:spPr bwMode="auto">
            <a:xfrm>
              <a:off x="2498502" y="2794714"/>
              <a:ext cx="1854558" cy="533223"/>
            </a:xfrm>
            <a:prstGeom prst="rect">
              <a:avLst/>
            </a:prstGeom>
            <a:noFill/>
            <a:ln w="9525">
              <a:noFill/>
              <a:miter lim="800000"/>
              <a:headEnd/>
              <a:tailEnd/>
            </a:ln>
            <a:effectLst/>
          </p:spPr>
          <p:txBody>
            <a:bodyPr wrap="square" rtlCol="0">
              <a:spAutoFit/>
            </a:bodyPr>
            <a:lstStyle/>
            <a:p>
              <a:pPr>
                <a:spcBef>
                  <a:spcPct val="50000"/>
                </a:spcBef>
              </a:pPr>
              <a:r>
                <a:rPr lang="es-ES" sz="900" dirty="0" err="1">
                  <a:solidFill>
                    <a:schemeClr val="accent2">
                      <a:lumMod val="75000"/>
                    </a:schemeClr>
                  </a:solidFill>
                </a:rPr>
                <a:t>Sample</a:t>
              </a:r>
              <a:endParaRPr lang="es-ES" sz="900" dirty="0">
                <a:solidFill>
                  <a:schemeClr val="accent2">
                    <a:lumMod val="75000"/>
                  </a:schemeClr>
                </a:solidFill>
              </a:endParaRPr>
            </a:p>
          </p:txBody>
        </p:sp>
      </p:grpSp>
      <p:sp>
        <p:nvSpPr>
          <p:cNvPr id="34" name="Rectangle 33"/>
          <p:cNvSpPr/>
          <p:nvPr/>
        </p:nvSpPr>
        <p:spPr>
          <a:xfrm>
            <a:off x="1601016" y="5955499"/>
            <a:ext cx="3430021" cy="646331"/>
          </a:xfrm>
          <a:prstGeom prst="rect">
            <a:avLst/>
          </a:prstGeom>
        </p:spPr>
        <p:txBody>
          <a:bodyPr wrap="square">
            <a:spAutoFit/>
          </a:bodyPr>
          <a:lstStyle/>
          <a:p>
            <a:r>
              <a:rPr lang="es-ES" sz="1200" dirty="0" err="1">
                <a:solidFill>
                  <a:schemeClr val="accent2">
                    <a:lumMod val="75000"/>
                  </a:schemeClr>
                </a:solidFill>
              </a:rPr>
              <a:t>Patent</a:t>
            </a:r>
            <a:r>
              <a:rPr lang="es-ES" sz="1200" dirty="0">
                <a:solidFill>
                  <a:schemeClr val="accent2">
                    <a:lumMod val="75000"/>
                  </a:schemeClr>
                </a:solidFill>
              </a:rPr>
              <a:t> PCT/ES2016/070916 “</a:t>
            </a:r>
            <a:r>
              <a:rPr lang="es-ES" sz="1200" dirty="0" err="1">
                <a:solidFill>
                  <a:schemeClr val="accent2">
                    <a:lumMod val="75000"/>
                  </a:schemeClr>
                </a:solidFill>
              </a:rPr>
              <a:t>Focusable</a:t>
            </a:r>
            <a:r>
              <a:rPr lang="es-ES" sz="1200" dirty="0">
                <a:solidFill>
                  <a:schemeClr val="accent2">
                    <a:lumMod val="75000"/>
                  </a:schemeClr>
                </a:solidFill>
              </a:rPr>
              <a:t> </a:t>
            </a:r>
            <a:r>
              <a:rPr lang="es-ES" sz="1200" dirty="0" err="1">
                <a:solidFill>
                  <a:schemeClr val="accent2">
                    <a:lumMod val="75000"/>
                  </a:schemeClr>
                </a:solidFill>
              </a:rPr>
              <a:t>Compton</a:t>
            </a:r>
            <a:r>
              <a:rPr lang="es-ES" sz="1200" dirty="0">
                <a:solidFill>
                  <a:schemeClr val="accent2">
                    <a:lumMod val="75000"/>
                  </a:schemeClr>
                </a:solidFill>
              </a:rPr>
              <a:t> Camera”, 21/12/2016 - WO 2017/109256 Al (CDP et al.)</a:t>
            </a:r>
          </a:p>
        </p:txBody>
      </p:sp>
      <p:cxnSp>
        <p:nvCxnSpPr>
          <p:cNvPr id="73" name="Straight Connector 72"/>
          <p:cNvCxnSpPr/>
          <p:nvPr/>
        </p:nvCxnSpPr>
        <p:spPr>
          <a:xfrm flipH="1">
            <a:off x="8024796" y="4667635"/>
            <a:ext cx="120663" cy="239323"/>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75" name="Picture 7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613995" y="5961316"/>
            <a:ext cx="856065" cy="617327"/>
          </a:xfrm>
          <a:prstGeom prst="rect">
            <a:avLst/>
          </a:prstGeom>
        </p:spPr>
      </p:pic>
      <p:grpSp>
        <p:nvGrpSpPr>
          <p:cNvPr id="72" name="Group 71"/>
          <p:cNvGrpSpPr/>
          <p:nvPr/>
        </p:nvGrpSpPr>
        <p:grpSpPr>
          <a:xfrm>
            <a:off x="1663244" y="1492302"/>
            <a:ext cx="1585868" cy="734436"/>
            <a:chOff x="332613" y="1452935"/>
            <a:chExt cx="3912093" cy="1741499"/>
          </a:xfrm>
        </p:grpSpPr>
        <p:grpSp>
          <p:nvGrpSpPr>
            <p:cNvPr id="74" name="Group 73"/>
            <p:cNvGrpSpPr/>
            <p:nvPr/>
          </p:nvGrpSpPr>
          <p:grpSpPr>
            <a:xfrm>
              <a:off x="332613" y="1452935"/>
              <a:ext cx="3912093" cy="1741499"/>
              <a:chOff x="2014336" y="551982"/>
              <a:chExt cx="3912093" cy="1741499"/>
            </a:xfrm>
          </p:grpSpPr>
          <p:sp>
            <p:nvSpPr>
              <p:cNvPr id="78" name="TextBox 77"/>
              <p:cNvSpPr txBox="1"/>
              <p:nvPr/>
            </p:nvSpPr>
            <p:spPr bwMode="auto">
              <a:xfrm>
                <a:off x="3144593" y="760897"/>
                <a:ext cx="2781836" cy="1532584"/>
              </a:xfrm>
              <a:prstGeom prst="rect">
                <a:avLst/>
              </a:prstGeom>
              <a:noFill/>
              <a:ln w="9525">
                <a:noFill/>
                <a:miter lim="800000"/>
                <a:headEnd/>
                <a:tailEnd/>
              </a:ln>
              <a:effectLst/>
            </p:spPr>
            <p:txBody>
              <a:bodyPr wrap="square" rtlCol="0">
                <a:spAutoFit/>
              </a:bodyPr>
              <a:lstStyle/>
              <a:p>
                <a:pPr>
                  <a:spcBef>
                    <a:spcPct val="50000"/>
                  </a:spcBef>
                </a:pPr>
                <a:r>
                  <a:rPr lang="es-ES" sz="3600" b="1" dirty="0">
                    <a:solidFill>
                      <a:schemeClr val="accent2">
                        <a:lumMod val="75000"/>
                      </a:schemeClr>
                    </a:solidFill>
                    <a:latin typeface="Agency FB" pitchFamily="34" charset="0"/>
                  </a:rPr>
                  <a:t>YMNS</a:t>
                </a:r>
              </a:p>
            </p:txBody>
          </p:sp>
          <p:grpSp>
            <p:nvGrpSpPr>
              <p:cNvPr id="79" name="Group 78"/>
              <p:cNvGrpSpPr/>
              <p:nvPr/>
            </p:nvGrpSpPr>
            <p:grpSpPr>
              <a:xfrm>
                <a:off x="2014336" y="551982"/>
                <a:ext cx="456263" cy="1418822"/>
                <a:chOff x="2014336" y="551982"/>
                <a:chExt cx="456263" cy="1418822"/>
              </a:xfrm>
            </p:grpSpPr>
            <p:sp>
              <p:nvSpPr>
                <p:cNvPr id="84" name="Rounded Rectangle 83"/>
                <p:cNvSpPr/>
                <p:nvPr/>
              </p:nvSpPr>
              <p:spPr>
                <a:xfrm rot="16200000">
                  <a:off x="2071354" y="1209004"/>
                  <a:ext cx="669701" cy="128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700"/>
                </a:p>
              </p:txBody>
            </p:sp>
            <p:sp>
              <p:nvSpPr>
                <p:cNvPr id="85" name="Rounded Rectangle 84"/>
                <p:cNvSpPr/>
                <p:nvPr/>
              </p:nvSpPr>
              <p:spPr>
                <a:xfrm rot="16200000">
                  <a:off x="1434787" y="1131531"/>
                  <a:ext cx="1418822" cy="2597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700"/>
                </a:p>
              </p:txBody>
            </p:sp>
          </p:grpSp>
          <p:grpSp>
            <p:nvGrpSpPr>
              <p:cNvPr id="80" name="Group 79"/>
              <p:cNvGrpSpPr/>
              <p:nvPr/>
            </p:nvGrpSpPr>
            <p:grpSpPr>
              <a:xfrm rot="10800000">
                <a:off x="2714423" y="555901"/>
                <a:ext cx="456263" cy="1418822"/>
                <a:chOff x="2014336" y="567113"/>
                <a:chExt cx="456263" cy="1418822"/>
              </a:xfrm>
            </p:grpSpPr>
            <p:sp>
              <p:nvSpPr>
                <p:cNvPr id="82" name="Rounded Rectangle 81"/>
                <p:cNvSpPr/>
                <p:nvPr/>
              </p:nvSpPr>
              <p:spPr>
                <a:xfrm rot="16200000">
                  <a:off x="2071354" y="1200320"/>
                  <a:ext cx="669701" cy="128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700"/>
                </a:p>
              </p:txBody>
            </p:sp>
            <p:sp>
              <p:nvSpPr>
                <p:cNvPr id="83" name="Rounded Rectangle 82"/>
                <p:cNvSpPr/>
                <p:nvPr/>
              </p:nvSpPr>
              <p:spPr>
                <a:xfrm rot="16200000">
                  <a:off x="1434787" y="1146662"/>
                  <a:ext cx="1418822" cy="2597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700"/>
                </a:p>
              </p:txBody>
            </p:sp>
          </p:grpSp>
          <p:sp>
            <p:nvSpPr>
              <p:cNvPr id="81" name="Oval 80"/>
              <p:cNvSpPr/>
              <p:nvPr/>
            </p:nvSpPr>
            <p:spPr>
              <a:xfrm>
                <a:off x="2538413" y="1209674"/>
                <a:ext cx="119063" cy="12382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700"/>
              </a:p>
            </p:txBody>
          </p:sp>
        </p:grpSp>
        <p:sp>
          <p:nvSpPr>
            <p:cNvPr id="76" name="Freeform 75"/>
            <p:cNvSpPr/>
            <p:nvPr/>
          </p:nvSpPr>
          <p:spPr>
            <a:xfrm>
              <a:off x="921543" y="1938338"/>
              <a:ext cx="421482" cy="240506"/>
            </a:xfrm>
            <a:custGeom>
              <a:avLst/>
              <a:gdLst>
                <a:gd name="connsiteX0" fmla="*/ 0 w 421482"/>
                <a:gd name="connsiteY0" fmla="*/ 240506 h 240506"/>
                <a:gd name="connsiteX1" fmla="*/ 50007 w 421482"/>
                <a:gd name="connsiteY1" fmla="*/ 159544 h 240506"/>
                <a:gd name="connsiteX2" fmla="*/ 130969 w 421482"/>
                <a:gd name="connsiteY2" fmla="*/ 192881 h 240506"/>
                <a:gd name="connsiteX3" fmla="*/ 164307 w 421482"/>
                <a:gd name="connsiteY3" fmla="*/ 128588 h 240506"/>
                <a:gd name="connsiteX4" fmla="*/ 223838 w 421482"/>
                <a:gd name="connsiteY4" fmla="*/ 145256 h 240506"/>
                <a:gd name="connsiteX5" fmla="*/ 257175 w 421482"/>
                <a:gd name="connsiteY5" fmla="*/ 88106 h 240506"/>
                <a:gd name="connsiteX6" fmla="*/ 316707 w 421482"/>
                <a:gd name="connsiteY6" fmla="*/ 109538 h 240506"/>
                <a:gd name="connsiteX7" fmla="*/ 335757 w 421482"/>
                <a:gd name="connsiteY7" fmla="*/ 42863 h 240506"/>
                <a:gd name="connsiteX8" fmla="*/ 400050 w 421482"/>
                <a:gd name="connsiteY8" fmla="*/ 64294 h 240506"/>
                <a:gd name="connsiteX9" fmla="*/ 419100 w 421482"/>
                <a:gd name="connsiteY9" fmla="*/ 4763 h 240506"/>
                <a:gd name="connsiteX10" fmla="*/ 419100 w 421482"/>
                <a:gd name="connsiteY10" fmla="*/ 4763 h 240506"/>
                <a:gd name="connsiteX11" fmla="*/ 419100 w 421482"/>
                <a:gd name="connsiteY11" fmla="*/ 4763 h 240506"/>
                <a:gd name="connsiteX12" fmla="*/ 421482 w 421482"/>
                <a:gd name="connsiteY12" fmla="*/ 0 h 240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1482" h="240506">
                  <a:moveTo>
                    <a:pt x="0" y="240506"/>
                  </a:moveTo>
                  <a:cubicBezTo>
                    <a:pt x="14089" y="203993"/>
                    <a:pt x="28179" y="167481"/>
                    <a:pt x="50007" y="159544"/>
                  </a:cubicBezTo>
                  <a:cubicBezTo>
                    <a:pt x="71835" y="151607"/>
                    <a:pt x="111919" y="198040"/>
                    <a:pt x="130969" y="192881"/>
                  </a:cubicBezTo>
                  <a:cubicBezTo>
                    <a:pt x="150019" y="187722"/>
                    <a:pt x="148829" y="136525"/>
                    <a:pt x="164307" y="128588"/>
                  </a:cubicBezTo>
                  <a:cubicBezTo>
                    <a:pt x="179785" y="120651"/>
                    <a:pt x="208360" y="152003"/>
                    <a:pt x="223838" y="145256"/>
                  </a:cubicBezTo>
                  <a:cubicBezTo>
                    <a:pt x="239316" y="138509"/>
                    <a:pt x="241697" y="94059"/>
                    <a:pt x="257175" y="88106"/>
                  </a:cubicBezTo>
                  <a:cubicBezTo>
                    <a:pt x="272653" y="82153"/>
                    <a:pt x="303610" y="117079"/>
                    <a:pt x="316707" y="109538"/>
                  </a:cubicBezTo>
                  <a:cubicBezTo>
                    <a:pt x="329804" y="101998"/>
                    <a:pt x="321867" y="50404"/>
                    <a:pt x="335757" y="42863"/>
                  </a:cubicBezTo>
                  <a:cubicBezTo>
                    <a:pt x="349647" y="35322"/>
                    <a:pt x="386159" y="70644"/>
                    <a:pt x="400050" y="64294"/>
                  </a:cubicBezTo>
                  <a:cubicBezTo>
                    <a:pt x="413941" y="57944"/>
                    <a:pt x="419100" y="4763"/>
                    <a:pt x="419100" y="4763"/>
                  </a:cubicBezTo>
                  <a:lnTo>
                    <a:pt x="419100" y="4763"/>
                  </a:lnTo>
                  <a:lnTo>
                    <a:pt x="419100" y="4763"/>
                  </a:lnTo>
                  <a:lnTo>
                    <a:pt x="421482" y="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s-ES" sz="700"/>
            </a:p>
          </p:txBody>
        </p:sp>
        <p:sp>
          <p:nvSpPr>
            <p:cNvPr id="77" name="Freeform 76"/>
            <p:cNvSpPr/>
            <p:nvPr/>
          </p:nvSpPr>
          <p:spPr>
            <a:xfrm>
              <a:off x="476250" y="2174082"/>
              <a:ext cx="421482" cy="240506"/>
            </a:xfrm>
            <a:custGeom>
              <a:avLst/>
              <a:gdLst>
                <a:gd name="connsiteX0" fmla="*/ 0 w 421482"/>
                <a:gd name="connsiteY0" fmla="*/ 240506 h 240506"/>
                <a:gd name="connsiteX1" fmla="*/ 50007 w 421482"/>
                <a:gd name="connsiteY1" fmla="*/ 159544 h 240506"/>
                <a:gd name="connsiteX2" fmla="*/ 130969 w 421482"/>
                <a:gd name="connsiteY2" fmla="*/ 192881 h 240506"/>
                <a:gd name="connsiteX3" fmla="*/ 164307 w 421482"/>
                <a:gd name="connsiteY3" fmla="*/ 128588 h 240506"/>
                <a:gd name="connsiteX4" fmla="*/ 223838 w 421482"/>
                <a:gd name="connsiteY4" fmla="*/ 145256 h 240506"/>
                <a:gd name="connsiteX5" fmla="*/ 257175 w 421482"/>
                <a:gd name="connsiteY5" fmla="*/ 88106 h 240506"/>
                <a:gd name="connsiteX6" fmla="*/ 316707 w 421482"/>
                <a:gd name="connsiteY6" fmla="*/ 109538 h 240506"/>
                <a:gd name="connsiteX7" fmla="*/ 335757 w 421482"/>
                <a:gd name="connsiteY7" fmla="*/ 42863 h 240506"/>
                <a:gd name="connsiteX8" fmla="*/ 400050 w 421482"/>
                <a:gd name="connsiteY8" fmla="*/ 64294 h 240506"/>
                <a:gd name="connsiteX9" fmla="*/ 419100 w 421482"/>
                <a:gd name="connsiteY9" fmla="*/ 4763 h 240506"/>
                <a:gd name="connsiteX10" fmla="*/ 419100 w 421482"/>
                <a:gd name="connsiteY10" fmla="*/ 4763 h 240506"/>
                <a:gd name="connsiteX11" fmla="*/ 419100 w 421482"/>
                <a:gd name="connsiteY11" fmla="*/ 4763 h 240506"/>
                <a:gd name="connsiteX12" fmla="*/ 421482 w 421482"/>
                <a:gd name="connsiteY12" fmla="*/ 0 h 240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1482" h="240506">
                  <a:moveTo>
                    <a:pt x="0" y="240506"/>
                  </a:moveTo>
                  <a:cubicBezTo>
                    <a:pt x="14089" y="203993"/>
                    <a:pt x="28179" y="167481"/>
                    <a:pt x="50007" y="159544"/>
                  </a:cubicBezTo>
                  <a:cubicBezTo>
                    <a:pt x="71835" y="151607"/>
                    <a:pt x="111919" y="198040"/>
                    <a:pt x="130969" y="192881"/>
                  </a:cubicBezTo>
                  <a:cubicBezTo>
                    <a:pt x="150019" y="187722"/>
                    <a:pt x="148829" y="136525"/>
                    <a:pt x="164307" y="128588"/>
                  </a:cubicBezTo>
                  <a:cubicBezTo>
                    <a:pt x="179785" y="120651"/>
                    <a:pt x="208360" y="152003"/>
                    <a:pt x="223838" y="145256"/>
                  </a:cubicBezTo>
                  <a:cubicBezTo>
                    <a:pt x="239316" y="138509"/>
                    <a:pt x="241697" y="94059"/>
                    <a:pt x="257175" y="88106"/>
                  </a:cubicBezTo>
                  <a:cubicBezTo>
                    <a:pt x="272653" y="82153"/>
                    <a:pt x="303610" y="117079"/>
                    <a:pt x="316707" y="109538"/>
                  </a:cubicBezTo>
                  <a:cubicBezTo>
                    <a:pt x="329804" y="101998"/>
                    <a:pt x="321867" y="50404"/>
                    <a:pt x="335757" y="42863"/>
                  </a:cubicBezTo>
                  <a:cubicBezTo>
                    <a:pt x="349647" y="35322"/>
                    <a:pt x="386159" y="70644"/>
                    <a:pt x="400050" y="64294"/>
                  </a:cubicBezTo>
                  <a:cubicBezTo>
                    <a:pt x="413941" y="57944"/>
                    <a:pt x="419100" y="4763"/>
                    <a:pt x="419100" y="4763"/>
                  </a:cubicBezTo>
                  <a:lnTo>
                    <a:pt x="419100" y="4763"/>
                  </a:lnTo>
                  <a:lnTo>
                    <a:pt x="419100" y="4763"/>
                  </a:lnTo>
                  <a:lnTo>
                    <a:pt x="421482" y="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s-ES" sz="700"/>
            </a:p>
          </p:txBody>
        </p:sp>
      </p:grpSp>
    </p:spTree>
    <p:extLst>
      <p:ext uri="{BB962C8B-B14F-4D97-AF65-F5344CB8AC3E}">
        <p14:creationId xmlns:p14="http://schemas.microsoft.com/office/powerpoint/2010/main" val="180348664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4"/>
            <a:ext cx="9144000" cy="4609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 name="TextBox 4"/>
          <p:cNvSpPr txBox="1"/>
          <p:nvPr/>
        </p:nvSpPr>
        <p:spPr bwMode="auto">
          <a:xfrm>
            <a:off x="1524000" y="0"/>
            <a:ext cx="9220200" cy="400110"/>
          </a:xfrm>
          <a:prstGeom prst="rect">
            <a:avLst/>
          </a:prstGeom>
          <a:noFill/>
          <a:ln w="9525">
            <a:noFill/>
            <a:miter lim="800000"/>
            <a:headEnd/>
            <a:tailEnd/>
          </a:ln>
        </p:spPr>
        <p:txBody>
          <a:bodyPr wrap="square" rtlCol="0">
            <a:spAutoFit/>
          </a:bodyPr>
          <a:lstStyle/>
          <a:p>
            <a:r>
              <a:rPr lang="es-ES" sz="2000" dirty="0">
                <a:solidFill>
                  <a:schemeClr val="bg1"/>
                </a:solidFill>
                <a:latin typeface="+mj-lt"/>
              </a:rPr>
              <a:t>i-TED Total </a:t>
            </a:r>
            <a:r>
              <a:rPr lang="es-ES" sz="2000" dirty="0" err="1">
                <a:solidFill>
                  <a:schemeClr val="bg1"/>
                </a:solidFill>
                <a:latin typeface="+mj-lt"/>
              </a:rPr>
              <a:t>Energy</a:t>
            </a:r>
            <a:r>
              <a:rPr lang="es-ES" sz="2000" dirty="0">
                <a:solidFill>
                  <a:schemeClr val="bg1"/>
                </a:solidFill>
                <a:latin typeface="+mj-lt"/>
              </a:rPr>
              <a:t> Detector </a:t>
            </a:r>
            <a:r>
              <a:rPr lang="es-ES" sz="2000" dirty="0" err="1">
                <a:solidFill>
                  <a:schemeClr val="bg1"/>
                </a:solidFill>
                <a:latin typeface="+mj-lt"/>
              </a:rPr>
              <a:t>with</a:t>
            </a:r>
            <a:r>
              <a:rPr lang="es-ES" sz="2000" dirty="0">
                <a:solidFill>
                  <a:schemeClr val="bg1"/>
                </a:solidFill>
                <a:latin typeface="+mj-lt"/>
              </a:rPr>
              <a:t> </a:t>
            </a:r>
            <a:r>
              <a:rPr lang="es-ES" sz="2000" dirty="0">
                <a:solidFill>
                  <a:schemeClr val="bg1"/>
                </a:solidFill>
                <a:latin typeface="Symbol" panose="05050102010706020507" pitchFamily="18" charset="2"/>
              </a:rPr>
              <a:t>g</a:t>
            </a:r>
            <a:r>
              <a:rPr lang="es-ES" sz="2000" dirty="0">
                <a:solidFill>
                  <a:schemeClr val="bg1"/>
                </a:solidFill>
                <a:latin typeface="+mj-lt"/>
              </a:rPr>
              <a:t>-</a:t>
            </a:r>
            <a:r>
              <a:rPr lang="es-ES" sz="2000" dirty="0" err="1">
                <a:solidFill>
                  <a:schemeClr val="bg1"/>
                </a:solidFill>
                <a:latin typeface="+mj-lt"/>
              </a:rPr>
              <a:t>ray</a:t>
            </a:r>
            <a:r>
              <a:rPr lang="es-ES" sz="2000" dirty="0">
                <a:solidFill>
                  <a:schemeClr val="bg1"/>
                </a:solidFill>
                <a:latin typeface="+mj-lt"/>
              </a:rPr>
              <a:t> </a:t>
            </a:r>
            <a:r>
              <a:rPr lang="es-ES" sz="2000" dirty="0" err="1">
                <a:solidFill>
                  <a:schemeClr val="bg1"/>
                </a:solidFill>
                <a:latin typeface="+mj-lt"/>
              </a:rPr>
              <a:t>imaging</a:t>
            </a:r>
            <a:r>
              <a:rPr lang="es-ES" sz="2000" dirty="0">
                <a:solidFill>
                  <a:schemeClr val="bg1"/>
                </a:solidFill>
                <a:latin typeface="+mj-lt"/>
              </a:rPr>
              <a:t> </a:t>
            </a:r>
            <a:r>
              <a:rPr lang="es-ES" sz="2000" dirty="0" err="1">
                <a:solidFill>
                  <a:schemeClr val="bg1"/>
                </a:solidFill>
                <a:latin typeface="+mj-lt"/>
              </a:rPr>
              <a:t>capability</a:t>
            </a:r>
            <a:endParaRPr lang="es-ES" sz="2000" dirty="0">
              <a:solidFill>
                <a:schemeClr val="bg1"/>
              </a:solidFill>
              <a:latin typeface="+mj-lt"/>
            </a:endParaRPr>
          </a:p>
        </p:txBody>
      </p:sp>
      <p:pic>
        <p:nvPicPr>
          <p:cNvPr id="10" name="Picture 9"/>
          <p:cNvPicPr>
            <a:picLocks noChangeAspect="1"/>
          </p:cNvPicPr>
          <p:nvPr/>
        </p:nvPicPr>
        <p:blipFill>
          <a:blip r:embed="rId2"/>
          <a:stretch>
            <a:fillRect/>
          </a:stretch>
        </p:blipFill>
        <p:spPr>
          <a:xfrm>
            <a:off x="2841482" y="3189378"/>
            <a:ext cx="2530028" cy="2255365"/>
          </a:xfrm>
          <a:prstGeom prst="rect">
            <a:avLst/>
          </a:prstGeom>
        </p:spPr>
      </p:pic>
      <p:pic>
        <p:nvPicPr>
          <p:cNvPr id="12" name="Picture 11"/>
          <p:cNvPicPr>
            <a:picLocks noChangeAspect="1"/>
          </p:cNvPicPr>
          <p:nvPr/>
        </p:nvPicPr>
        <p:blipFill>
          <a:blip r:embed="rId3"/>
          <a:stretch>
            <a:fillRect/>
          </a:stretch>
        </p:blipFill>
        <p:spPr>
          <a:xfrm>
            <a:off x="7773825" y="4479970"/>
            <a:ext cx="2717368" cy="2087275"/>
          </a:xfrm>
          <a:prstGeom prst="rect">
            <a:avLst/>
          </a:prstGeom>
        </p:spPr>
      </p:pic>
      <p:pic>
        <p:nvPicPr>
          <p:cNvPr id="13" name="Picture 12"/>
          <p:cNvPicPr>
            <a:picLocks noChangeAspect="1"/>
          </p:cNvPicPr>
          <p:nvPr/>
        </p:nvPicPr>
        <p:blipFill>
          <a:blip r:embed="rId4"/>
          <a:stretch>
            <a:fillRect/>
          </a:stretch>
        </p:blipFill>
        <p:spPr>
          <a:xfrm>
            <a:off x="5354384" y="4366957"/>
            <a:ext cx="2484173" cy="2198301"/>
          </a:xfrm>
          <a:prstGeom prst="rect">
            <a:avLst/>
          </a:prstGeom>
        </p:spPr>
      </p:pic>
      <p:sp>
        <p:nvSpPr>
          <p:cNvPr id="7" name="TextBox 6"/>
          <p:cNvSpPr txBox="1"/>
          <p:nvPr/>
        </p:nvSpPr>
        <p:spPr bwMode="auto">
          <a:xfrm>
            <a:off x="8066043" y="4258573"/>
            <a:ext cx="2362200" cy="338554"/>
          </a:xfrm>
          <a:prstGeom prst="rect">
            <a:avLst/>
          </a:prstGeom>
          <a:noFill/>
          <a:ln w="9525">
            <a:noFill/>
            <a:miter lim="800000"/>
            <a:headEnd/>
            <a:tailEnd/>
          </a:ln>
        </p:spPr>
        <p:txBody>
          <a:bodyPr wrap="square" rtlCol="0">
            <a:spAutoFit/>
          </a:bodyPr>
          <a:lstStyle/>
          <a:p>
            <a:r>
              <a:rPr lang="es-ES" sz="1600" dirty="0" err="1">
                <a:solidFill>
                  <a:schemeClr val="accent2">
                    <a:lumMod val="75000"/>
                  </a:schemeClr>
                </a:solidFill>
                <a:latin typeface="+mn-lt"/>
              </a:rPr>
              <a:t>Efficiency</a:t>
            </a:r>
            <a:r>
              <a:rPr lang="es-ES" sz="1600" dirty="0">
                <a:solidFill>
                  <a:schemeClr val="accent2">
                    <a:lumMod val="75000"/>
                  </a:schemeClr>
                </a:solidFill>
                <a:latin typeface="+mn-lt"/>
              </a:rPr>
              <a:t> at 662 </a:t>
            </a:r>
            <a:r>
              <a:rPr lang="es-ES" sz="1600" dirty="0" err="1">
                <a:solidFill>
                  <a:schemeClr val="accent2">
                    <a:lumMod val="75000"/>
                  </a:schemeClr>
                </a:solidFill>
                <a:latin typeface="+mn-lt"/>
              </a:rPr>
              <a:t>keV</a:t>
            </a:r>
            <a:endParaRPr lang="en-US" sz="1600" dirty="0">
              <a:solidFill>
                <a:schemeClr val="accent2">
                  <a:lumMod val="75000"/>
                </a:schemeClr>
              </a:solidFill>
              <a:latin typeface="+mn-lt"/>
            </a:endParaRPr>
          </a:p>
        </p:txBody>
      </p:sp>
      <p:sp>
        <p:nvSpPr>
          <p:cNvPr id="16" name="TextBox 15"/>
          <p:cNvSpPr txBox="1"/>
          <p:nvPr/>
        </p:nvSpPr>
        <p:spPr bwMode="auto">
          <a:xfrm>
            <a:off x="5522208" y="4171130"/>
            <a:ext cx="2362200" cy="338554"/>
          </a:xfrm>
          <a:prstGeom prst="rect">
            <a:avLst/>
          </a:prstGeom>
          <a:noFill/>
          <a:ln w="9525">
            <a:noFill/>
            <a:miter lim="800000"/>
            <a:headEnd/>
            <a:tailEnd/>
          </a:ln>
        </p:spPr>
        <p:txBody>
          <a:bodyPr wrap="square" rtlCol="0">
            <a:spAutoFit/>
          </a:bodyPr>
          <a:lstStyle/>
          <a:p>
            <a:r>
              <a:rPr lang="es-ES" sz="1600" dirty="0">
                <a:solidFill>
                  <a:schemeClr val="accent2">
                    <a:lumMod val="75000"/>
                  </a:schemeClr>
                </a:solidFill>
                <a:latin typeface="Symbol" panose="05050102010706020507" pitchFamily="18" charset="2"/>
              </a:rPr>
              <a:t>q</a:t>
            </a:r>
            <a:r>
              <a:rPr lang="es-ES" sz="1600" dirty="0">
                <a:solidFill>
                  <a:schemeClr val="accent2">
                    <a:lumMod val="75000"/>
                  </a:schemeClr>
                </a:solidFill>
                <a:latin typeface="+mn-lt"/>
              </a:rPr>
              <a:t>-</a:t>
            </a:r>
            <a:r>
              <a:rPr lang="es-ES" sz="1600" dirty="0" err="1">
                <a:solidFill>
                  <a:schemeClr val="accent2">
                    <a:lumMod val="75000"/>
                  </a:schemeClr>
                </a:solidFill>
                <a:latin typeface="+mn-lt"/>
              </a:rPr>
              <a:t>resolution</a:t>
            </a:r>
            <a:r>
              <a:rPr lang="es-ES" sz="1600" dirty="0">
                <a:solidFill>
                  <a:schemeClr val="accent2">
                    <a:lumMod val="75000"/>
                  </a:schemeClr>
                </a:solidFill>
                <a:latin typeface="+mn-lt"/>
              </a:rPr>
              <a:t> at 662 </a:t>
            </a:r>
            <a:r>
              <a:rPr lang="es-ES" sz="1600" dirty="0" err="1">
                <a:solidFill>
                  <a:schemeClr val="accent2">
                    <a:lumMod val="75000"/>
                  </a:schemeClr>
                </a:solidFill>
                <a:latin typeface="+mn-lt"/>
              </a:rPr>
              <a:t>keV</a:t>
            </a:r>
            <a:endParaRPr lang="en-US" sz="1600" dirty="0">
              <a:solidFill>
                <a:schemeClr val="accent2">
                  <a:lumMod val="75000"/>
                </a:schemeClr>
              </a:solidFill>
              <a:latin typeface="+mn-lt"/>
            </a:endParaRPr>
          </a:p>
        </p:txBody>
      </p:sp>
      <p:sp>
        <p:nvSpPr>
          <p:cNvPr id="36" name="Rectangle 35"/>
          <p:cNvSpPr/>
          <p:nvPr/>
        </p:nvSpPr>
        <p:spPr>
          <a:xfrm>
            <a:off x="5455596" y="2965736"/>
            <a:ext cx="228600" cy="15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p:cNvGrpSpPr/>
          <p:nvPr/>
        </p:nvGrpSpPr>
        <p:grpSpPr>
          <a:xfrm>
            <a:off x="7870690" y="2028879"/>
            <a:ext cx="2333729" cy="2257467"/>
            <a:chOff x="6429792" y="904313"/>
            <a:chExt cx="2058943" cy="1957500"/>
          </a:xfrm>
        </p:grpSpPr>
        <p:pic>
          <p:nvPicPr>
            <p:cNvPr id="14" name="Picture 13"/>
            <p:cNvPicPr>
              <a:picLocks noChangeAspect="1"/>
            </p:cNvPicPr>
            <p:nvPr/>
          </p:nvPicPr>
          <p:blipFill>
            <a:blip r:embed="rId5"/>
            <a:stretch>
              <a:fillRect/>
            </a:stretch>
          </p:blipFill>
          <p:spPr>
            <a:xfrm>
              <a:off x="6440474" y="904313"/>
              <a:ext cx="2048261" cy="1957500"/>
            </a:xfrm>
            <a:prstGeom prst="rect">
              <a:avLst/>
            </a:prstGeom>
          </p:spPr>
        </p:pic>
        <p:sp>
          <p:nvSpPr>
            <p:cNvPr id="37" name="Rectangle 36"/>
            <p:cNvSpPr/>
            <p:nvPr/>
          </p:nvSpPr>
          <p:spPr>
            <a:xfrm>
              <a:off x="6429792" y="937798"/>
              <a:ext cx="228600" cy="15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 name="Group 8"/>
          <p:cNvGrpSpPr/>
          <p:nvPr/>
        </p:nvGrpSpPr>
        <p:grpSpPr>
          <a:xfrm>
            <a:off x="5919691" y="646812"/>
            <a:ext cx="1640999" cy="1421271"/>
            <a:chOff x="3918626" y="1136733"/>
            <a:chExt cx="2223940" cy="1956661"/>
          </a:xfrm>
        </p:grpSpPr>
        <p:pic>
          <p:nvPicPr>
            <p:cNvPr id="11" name="Picture 10"/>
            <p:cNvPicPr>
              <a:picLocks noChangeAspect="1"/>
            </p:cNvPicPr>
            <p:nvPr/>
          </p:nvPicPr>
          <p:blipFill rotWithShape="1">
            <a:blip r:embed="rId6"/>
            <a:srcRect l="3730" t="2068" b="50371"/>
            <a:stretch/>
          </p:blipFill>
          <p:spPr>
            <a:xfrm>
              <a:off x="3946998" y="1136733"/>
              <a:ext cx="2195568" cy="1956661"/>
            </a:xfrm>
            <a:prstGeom prst="rect">
              <a:avLst/>
            </a:prstGeom>
          </p:spPr>
        </p:pic>
        <p:sp>
          <p:nvSpPr>
            <p:cNvPr id="38" name="Rectangle 37"/>
            <p:cNvSpPr/>
            <p:nvPr/>
          </p:nvSpPr>
          <p:spPr>
            <a:xfrm>
              <a:off x="3918626" y="1143000"/>
              <a:ext cx="228600" cy="15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 name="Picture 17"/>
          <p:cNvPicPr>
            <a:picLocks noChangeAspect="1"/>
          </p:cNvPicPr>
          <p:nvPr/>
        </p:nvPicPr>
        <p:blipFill rotWithShape="1">
          <a:blip r:embed="rId7" cstate="print">
            <a:extLst>
              <a:ext uri="{28A0092B-C50C-407E-A947-70E740481C1C}">
                <a14:useLocalDpi xmlns:a14="http://schemas.microsoft.com/office/drawing/2010/main" val="0"/>
              </a:ext>
            </a:extLst>
          </a:blip>
          <a:srcRect l="-1800" t="17094" r="1800" b="-1798"/>
          <a:stretch/>
        </p:blipFill>
        <p:spPr>
          <a:xfrm>
            <a:off x="1606015" y="703596"/>
            <a:ext cx="3800747" cy="2414543"/>
          </a:xfrm>
          <a:prstGeom prst="rect">
            <a:avLst/>
          </a:prstGeom>
        </p:spPr>
      </p:pic>
      <p:pic>
        <p:nvPicPr>
          <p:cNvPr id="925698" name="Picture 2" descr="https://lh4.googleusercontent.com/vQ6giouSyxhLzIFyUOLcZt4cCBxsWprxrg0Giv31Ji5vdY8P85lvxlRCa2KhpTf6NJxrots-_RTfQYkNGzTU-X3KKXgWp6LS6o-WhNqfpxSHhY608cYDYTtwNLyT_7kQyIY2yxSj"/>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41928" y="3404316"/>
            <a:ext cx="1199557" cy="1072775"/>
          </a:xfrm>
          <a:prstGeom prst="rect">
            <a:avLst/>
          </a:prstGeom>
          <a:noFill/>
          <a:extLst>
            <a:ext uri="{909E8E84-426E-40DD-AFC4-6F175D3DCCD1}">
              <a14:hiddenFill xmlns:a14="http://schemas.microsoft.com/office/drawing/2010/main">
                <a:solidFill>
                  <a:srgbClr val="FFFFFF"/>
                </a:solidFill>
              </a14:hiddenFill>
            </a:ext>
          </a:extLst>
        </p:spPr>
      </p:pic>
      <p:pic>
        <p:nvPicPr>
          <p:cNvPr id="925702" name="Picture 6" descr="https://lh4.googleusercontent.com/jsJYf0HN5ctcEHcEnzV_z9_C2P9xJLJz_Vd7ngl8EfLfjUG35iV06zKwKs3zXj27qadSl7biCVe6EkCAH9OcSeZTi-lE4KAPgK3VGOQFSLWJHX2sym1GN76kvpEQryqA-uryD6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666479" y="4616214"/>
            <a:ext cx="1838723" cy="902569"/>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p:cNvSpPr txBox="1"/>
          <p:nvPr/>
        </p:nvSpPr>
        <p:spPr bwMode="auto">
          <a:xfrm>
            <a:off x="5682659" y="473798"/>
            <a:ext cx="3962400" cy="307777"/>
          </a:xfrm>
          <a:prstGeom prst="rect">
            <a:avLst/>
          </a:prstGeom>
          <a:noFill/>
          <a:ln w="9525">
            <a:noFill/>
            <a:miter lim="800000"/>
            <a:headEnd/>
            <a:tailEnd/>
          </a:ln>
        </p:spPr>
        <p:txBody>
          <a:bodyPr wrap="square" rtlCol="0">
            <a:spAutoFit/>
          </a:bodyPr>
          <a:lstStyle/>
          <a:p>
            <a:r>
              <a:rPr lang="es-ES" dirty="0">
                <a:solidFill>
                  <a:schemeClr val="accent2">
                    <a:lumMod val="75000"/>
                  </a:schemeClr>
                </a:solidFill>
                <a:latin typeface="+mn-lt"/>
              </a:rPr>
              <a:t>Back-</a:t>
            </a:r>
            <a:r>
              <a:rPr lang="es-ES" dirty="0" err="1">
                <a:solidFill>
                  <a:schemeClr val="accent2">
                    <a:lumMod val="75000"/>
                  </a:schemeClr>
                </a:solidFill>
                <a:latin typeface="+mn-lt"/>
              </a:rPr>
              <a:t>projection</a:t>
            </a:r>
            <a:r>
              <a:rPr lang="es-ES" dirty="0">
                <a:solidFill>
                  <a:schemeClr val="accent2">
                    <a:lumMod val="75000"/>
                  </a:schemeClr>
                </a:solidFill>
                <a:latin typeface="+mn-lt"/>
              </a:rPr>
              <a:t> </a:t>
            </a:r>
            <a:r>
              <a:rPr lang="es-ES" dirty="0" err="1">
                <a:solidFill>
                  <a:schemeClr val="accent2">
                    <a:lumMod val="75000"/>
                  </a:schemeClr>
                </a:solidFill>
                <a:latin typeface="+mn-lt"/>
              </a:rPr>
              <a:t>Compton</a:t>
            </a:r>
            <a:r>
              <a:rPr lang="es-ES" dirty="0">
                <a:solidFill>
                  <a:schemeClr val="accent2">
                    <a:lumMod val="75000"/>
                  </a:schemeClr>
                </a:solidFill>
                <a:latin typeface="+mn-lt"/>
              </a:rPr>
              <a:t> test:</a:t>
            </a:r>
            <a:endParaRPr lang="en-US" dirty="0">
              <a:solidFill>
                <a:schemeClr val="accent2">
                  <a:lumMod val="75000"/>
                </a:schemeClr>
              </a:solidFill>
              <a:latin typeface="+mn-lt"/>
            </a:endParaRPr>
          </a:p>
        </p:txBody>
      </p:sp>
      <p:sp>
        <p:nvSpPr>
          <p:cNvPr id="26" name="TextBox 25"/>
          <p:cNvSpPr txBox="1"/>
          <p:nvPr/>
        </p:nvSpPr>
        <p:spPr bwMode="auto">
          <a:xfrm>
            <a:off x="5902803" y="2024781"/>
            <a:ext cx="1295400" cy="338554"/>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FoV</a:t>
            </a:r>
            <a:r>
              <a:rPr lang="es-ES" sz="1200" dirty="0">
                <a:solidFill>
                  <a:schemeClr val="accent2">
                    <a:lumMod val="75000"/>
                  </a:schemeClr>
                </a:solidFill>
                <a:latin typeface="+mn-lt"/>
              </a:rPr>
              <a:t>: 2/3x2</a:t>
            </a:r>
            <a:r>
              <a:rPr lang="es-ES" sz="1600" dirty="0">
                <a:solidFill>
                  <a:schemeClr val="accent2">
                    <a:lumMod val="75000"/>
                  </a:schemeClr>
                </a:solidFill>
                <a:latin typeface="Symbol" panose="05050102010706020507" pitchFamily="18" charset="2"/>
              </a:rPr>
              <a:t>p</a:t>
            </a:r>
            <a:r>
              <a:rPr lang="es-ES" sz="1200" dirty="0">
                <a:solidFill>
                  <a:schemeClr val="accent2">
                    <a:lumMod val="75000"/>
                  </a:schemeClr>
                </a:solidFill>
                <a:latin typeface="+mn-lt"/>
              </a:rPr>
              <a:t> sr</a:t>
            </a:r>
            <a:endParaRPr lang="en-US" sz="1200" dirty="0">
              <a:solidFill>
                <a:schemeClr val="accent2">
                  <a:lumMod val="75000"/>
                </a:schemeClr>
              </a:solidFill>
              <a:latin typeface="+mn-lt"/>
            </a:endParaRPr>
          </a:p>
        </p:txBody>
      </p:sp>
      <p:pic>
        <p:nvPicPr>
          <p:cNvPr id="27" name="Picture 2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722205" y="5775239"/>
            <a:ext cx="1704279" cy="971153"/>
          </a:xfrm>
          <a:prstGeom prst="rect">
            <a:avLst/>
          </a:prstGeom>
        </p:spPr>
      </p:pic>
      <p:pic>
        <p:nvPicPr>
          <p:cNvPr id="28" name="Picture 27"/>
          <p:cNvPicPr>
            <a:picLocks noChangeAspect="1"/>
          </p:cNvPicPr>
          <p:nvPr/>
        </p:nvPicPr>
        <p:blipFill>
          <a:blip r:embed="rId11"/>
          <a:stretch>
            <a:fillRect/>
          </a:stretch>
        </p:blipFill>
        <p:spPr>
          <a:xfrm>
            <a:off x="3352800" y="5782388"/>
            <a:ext cx="1639936" cy="1075615"/>
          </a:xfrm>
          <a:prstGeom prst="rect">
            <a:avLst/>
          </a:prstGeom>
        </p:spPr>
      </p:pic>
      <p:sp>
        <p:nvSpPr>
          <p:cNvPr id="29" name="TextBox 28"/>
          <p:cNvSpPr txBox="1"/>
          <p:nvPr/>
        </p:nvSpPr>
        <p:spPr bwMode="auto">
          <a:xfrm>
            <a:off x="6827843" y="6569503"/>
            <a:ext cx="3657600" cy="276999"/>
          </a:xfrm>
          <a:prstGeom prst="rect">
            <a:avLst/>
          </a:prstGeom>
          <a:noFill/>
          <a:ln w="9525">
            <a:noFill/>
            <a:miter lim="800000"/>
            <a:headEnd/>
            <a:tailEnd/>
          </a:ln>
        </p:spPr>
        <p:txBody>
          <a:bodyPr wrap="square" rtlCol="0">
            <a:spAutoFit/>
          </a:bodyPr>
          <a:lstStyle/>
          <a:p>
            <a:r>
              <a:rPr lang="es-ES" sz="1200" dirty="0" err="1">
                <a:solidFill>
                  <a:schemeClr val="accent2">
                    <a:lumMod val="75000"/>
                  </a:schemeClr>
                </a:solidFill>
                <a:latin typeface="+mn-lt"/>
              </a:rPr>
              <a:t>V.Babiano</a:t>
            </a:r>
            <a:r>
              <a:rPr lang="es-ES" sz="1200" dirty="0">
                <a:solidFill>
                  <a:schemeClr val="accent2">
                    <a:lumMod val="75000"/>
                  </a:schemeClr>
                </a:solidFill>
                <a:latin typeface="+mn-lt"/>
              </a:rPr>
              <a:t> et al., NIM-A (in </a:t>
            </a:r>
            <a:r>
              <a:rPr lang="es-ES" sz="1200" dirty="0" err="1">
                <a:solidFill>
                  <a:schemeClr val="accent2">
                    <a:lumMod val="75000"/>
                  </a:schemeClr>
                </a:solidFill>
                <a:latin typeface="+mn-lt"/>
              </a:rPr>
              <a:t>review</a:t>
            </a:r>
            <a:r>
              <a:rPr lang="es-ES" sz="1200" dirty="0">
                <a:solidFill>
                  <a:schemeClr val="accent2">
                    <a:lumMod val="75000"/>
                  </a:schemeClr>
                </a:solidFill>
                <a:latin typeface="+mn-lt"/>
              </a:rPr>
              <a:t>, 2019)</a:t>
            </a:r>
            <a:endParaRPr lang="en-US" sz="1200" dirty="0">
              <a:solidFill>
                <a:schemeClr val="accent2">
                  <a:lumMod val="75000"/>
                </a:schemeClr>
              </a:solidFill>
              <a:latin typeface="+mn-lt"/>
            </a:endParaRPr>
          </a:p>
        </p:txBody>
      </p:sp>
      <p:pic>
        <p:nvPicPr>
          <p:cNvPr id="30" name="Picture 29"/>
          <p:cNvPicPr>
            <a:picLocks noChangeAspect="1"/>
          </p:cNvPicPr>
          <p:nvPr/>
        </p:nvPicPr>
        <p:blipFill rotWithShape="1">
          <a:blip r:embed="rId12" cstate="print">
            <a:extLst>
              <a:ext uri="{28A0092B-C50C-407E-A947-70E740481C1C}">
                <a14:useLocalDpi xmlns:a14="http://schemas.microsoft.com/office/drawing/2010/main" val="0"/>
              </a:ext>
            </a:extLst>
          </a:blip>
          <a:srcRect t="13225"/>
          <a:stretch/>
        </p:blipFill>
        <p:spPr>
          <a:xfrm>
            <a:off x="5323471" y="2285359"/>
            <a:ext cx="2396521" cy="1973212"/>
          </a:xfrm>
          <a:prstGeom prst="rect">
            <a:avLst/>
          </a:prstGeom>
        </p:spPr>
      </p:pic>
      <p:pic>
        <p:nvPicPr>
          <p:cNvPr id="2" name="Picture 1"/>
          <p:cNvPicPr>
            <a:picLocks noChangeAspect="1"/>
          </p:cNvPicPr>
          <p:nvPr/>
        </p:nvPicPr>
        <p:blipFill rotWithShape="1">
          <a:blip r:embed="rId13" cstate="print">
            <a:extLst>
              <a:ext uri="{28A0092B-C50C-407E-A947-70E740481C1C}">
                <a14:useLocalDpi xmlns:a14="http://schemas.microsoft.com/office/drawing/2010/main" val="0"/>
              </a:ext>
            </a:extLst>
          </a:blip>
          <a:srcRect l="4023" t="12903" r="5859" b="1659"/>
          <a:stretch/>
        </p:blipFill>
        <p:spPr>
          <a:xfrm>
            <a:off x="8141906" y="726064"/>
            <a:ext cx="1568568" cy="1409438"/>
          </a:xfrm>
          <a:prstGeom prst="rect">
            <a:avLst/>
          </a:prstGeom>
        </p:spPr>
      </p:pic>
    </p:spTree>
    <p:extLst>
      <p:ext uri="{BB962C8B-B14F-4D97-AF65-F5344CB8AC3E}">
        <p14:creationId xmlns:p14="http://schemas.microsoft.com/office/powerpoint/2010/main" val="44691790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a:off x="1524000" y="3034145"/>
            <a:ext cx="9144000" cy="1399310"/>
          </a:xfrm>
          <a:prstGeom prst="rect">
            <a:avLst/>
          </a:prstGeom>
          <a:solidFill>
            <a:srgbClr val="0000CC"/>
          </a:solidFill>
          <a:ln>
            <a:noFill/>
          </a:ln>
        </p:spPr>
        <p:txBody>
          <a:bodyPr spcFirstLastPara="1" wrap="square" lIns="91425" tIns="45700" rIns="91425" bIns="45700" anchor="ctr" anchorCtr="0">
            <a:noAutofit/>
          </a:bodyPr>
          <a:lstStyle/>
          <a:p>
            <a:pPr algn="ctr"/>
            <a:endParaRPr sz="1800">
              <a:solidFill>
                <a:schemeClr val="lt1"/>
              </a:solidFill>
            </a:endParaRPr>
          </a:p>
        </p:txBody>
      </p:sp>
      <p:sp>
        <p:nvSpPr>
          <p:cNvPr id="143" name="Google Shape;143;p3"/>
          <p:cNvSpPr txBox="1"/>
          <p:nvPr/>
        </p:nvSpPr>
        <p:spPr>
          <a:xfrm>
            <a:off x="1394691" y="3182003"/>
            <a:ext cx="8976573" cy="1200288"/>
          </a:xfrm>
          <a:prstGeom prst="rect">
            <a:avLst/>
          </a:prstGeom>
          <a:noFill/>
          <a:ln>
            <a:noFill/>
          </a:ln>
        </p:spPr>
        <p:txBody>
          <a:bodyPr spcFirstLastPara="1" wrap="square" lIns="91425" tIns="45700" rIns="91425" bIns="45700" anchor="t" anchorCtr="0">
            <a:spAutoFit/>
          </a:bodyPr>
          <a:lstStyle/>
          <a:p>
            <a:pPr algn="ctr"/>
            <a:r>
              <a:rPr lang="es-ES" sz="3600" dirty="0">
                <a:solidFill>
                  <a:schemeClr val="lt1"/>
                </a:solidFill>
              </a:rPr>
              <a:t>BACKUP SLIDES</a:t>
            </a:r>
          </a:p>
          <a:p>
            <a:pPr algn="ctr"/>
            <a:r>
              <a:rPr lang="es-ES" sz="3600" dirty="0">
                <a:solidFill>
                  <a:schemeClr val="lt1"/>
                </a:solidFill>
              </a:rPr>
              <a:t>PROTON THERAPY</a:t>
            </a:r>
            <a:endParaRPr sz="3600" dirty="0">
              <a:solidFill>
                <a:schemeClr val="lt1"/>
              </a:solidFill>
            </a:endParaRPr>
          </a:p>
        </p:txBody>
      </p:sp>
    </p:spTree>
    <p:extLst>
      <p:ext uri="{BB962C8B-B14F-4D97-AF65-F5344CB8AC3E}">
        <p14:creationId xmlns:p14="http://schemas.microsoft.com/office/powerpoint/2010/main" val="295461482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6269"/>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5" name="TextBox 4"/>
          <p:cNvSpPr txBox="1"/>
          <p:nvPr/>
        </p:nvSpPr>
        <p:spPr bwMode="auto">
          <a:xfrm>
            <a:off x="3763472" y="93309"/>
            <a:ext cx="6057900" cy="323165"/>
          </a:xfrm>
          <a:prstGeom prst="rect">
            <a:avLst/>
          </a:prstGeom>
          <a:noFill/>
          <a:ln w="9525">
            <a:noFill/>
            <a:miter lim="800000"/>
            <a:headEnd/>
            <a:tailEnd/>
          </a:ln>
          <a:effectLst/>
        </p:spPr>
        <p:txBody>
          <a:bodyPr wrap="square" rtlCol="0">
            <a:spAutoFit/>
          </a:bodyPr>
          <a:lstStyle/>
          <a:p>
            <a:pPr>
              <a:spcBef>
                <a:spcPct val="50000"/>
              </a:spcBef>
            </a:pPr>
            <a:r>
              <a:rPr lang="es-ES" sz="1500" dirty="0">
                <a:solidFill>
                  <a:schemeClr val="bg1"/>
                </a:solidFill>
              </a:rPr>
              <a:t>i-TED </a:t>
            </a:r>
            <a:r>
              <a:rPr lang="es-ES" sz="1500" dirty="0" err="1">
                <a:solidFill>
                  <a:schemeClr val="bg1"/>
                </a:solidFill>
              </a:rPr>
              <a:t>applied</a:t>
            </a:r>
            <a:r>
              <a:rPr lang="es-ES" sz="1500" dirty="0">
                <a:solidFill>
                  <a:schemeClr val="bg1"/>
                </a:solidFill>
              </a:rPr>
              <a:t> to </a:t>
            </a:r>
            <a:r>
              <a:rPr lang="es-ES" sz="1500" dirty="0" err="1">
                <a:solidFill>
                  <a:schemeClr val="bg1"/>
                </a:solidFill>
              </a:rPr>
              <a:t>Hadron</a:t>
            </a:r>
            <a:r>
              <a:rPr lang="es-ES" sz="1500" dirty="0">
                <a:solidFill>
                  <a:schemeClr val="bg1"/>
                </a:solidFill>
              </a:rPr>
              <a:t> </a:t>
            </a:r>
            <a:r>
              <a:rPr lang="es-ES" sz="1500" dirty="0" err="1">
                <a:solidFill>
                  <a:schemeClr val="bg1"/>
                </a:solidFill>
              </a:rPr>
              <a:t>Therapy</a:t>
            </a:r>
            <a:r>
              <a:rPr lang="es-ES" sz="1500" dirty="0">
                <a:solidFill>
                  <a:schemeClr val="bg1"/>
                </a:solidFill>
              </a:rPr>
              <a:t>: A MC </a:t>
            </a:r>
            <a:r>
              <a:rPr lang="es-ES" sz="1500" dirty="0" err="1">
                <a:solidFill>
                  <a:schemeClr val="bg1"/>
                </a:solidFill>
              </a:rPr>
              <a:t>viewpoint</a:t>
            </a:r>
            <a:endParaRPr lang="es-ES" sz="1500" dirty="0">
              <a:solidFill>
                <a:schemeClr val="bg1"/>
              </a:solidFill>
            </a:endParaRPr>
          </a:p>
        </p:txBody>
      </p:sp>
      <p:pic>
        <p:nvPicPr>
          <p:cNvPr id="3" name="Picture 2"/>
          <p:cNvPicPr>
            <a:picLocks noChangeAspect="1"/>
          </p:cNvPicPr>
          <p:nvPr/>
        </p:nvPicPr>
        <p:blipFill>
          <a:blip r:embed="rId2"/>
          <a:stretch>
            <a:fillRect/>
          </a:stretch>
        </p:blipFill>
        <p:spPr>
          <a:xfrm>
            <a:off x="2026043" y="650543"/>
            <a:ext cx="1758132" cy="1828800"/>
          </a:xfrm>
          <a:prstGeom prst="rect">
            <a:avLst/>
          </a:prstGeom>
        </p:spPr>
      </p:pic>
      <p:pic>
        <p:nvPicPr>
          <p:cNvPr id="6" name="Picture 5"/>
          <p:cNvPicPr>
            <a:picLocks noChangeAspect="1"/>
          </p:cNvPicPr>
          <p:nvPr/>
        </p:nvPicPr>
        <p:blipFill>
          <a:blip r:embed="rId3"/>
          <a:stretch>
            <a:fillRect/>
          </a:stretch>
        </p:blipFill>
        <p:spPr>
          <a:xfrm>
            <a:off x="1849126" y="2648560"/>
            <a:ext cx="2098451" cy="1371600"/>
          </a:xfrm>
          <a:prstGeom prst="rect">
            <a:avLst/>
          </a:prstGeom>
        </p:spPr>
      </p:pic>
      <p:pic>
        <p:nvPicPr>
          <p:cNvPr id="9" name="Picture 8"/>
          <p:cNvPicPr>
            <a:picLocks noChangeAspect="1"/>
          </p:cNvPicPr>
          <p:nvPr/>
        </p:nvPicPr>
        <p:blipFill>
          <a:blip r:embed="rId4"/>
          <a:stretch>
            <a:fillRect/>
          </a:stretch>
        </p:blipFill>
        <p:spPr>
          <a:xfrm>
            <a:off x="4968707" y="4244980"/>
            <a:ext cx="3877972" cy="1048680"/>
          </a:xfrm>
          <a:prstGeom prst="rect">
            <a:avLst/>
          </a:prstGeom>
        </p:spPr>
      </p:pic>
      <p:grpSp>
        <p:nvGrpSpPr>
          <p:cNvPr id="14" name="Group 13"/>
          <p:cNvGrpSpPr/>
          <p:nvPr/>
        </p:nvGrpSpPr>
        <p:grpSpPr>
          <a:xfrm>
            <a:off x="5124243" y="743162"/>
            <a:ext cx="4468269" cy="1439784"/>
            <a:chOff x="3048000" y="1799103"/>
            <a:chExt cx="5348092" cy="1623329"/>
          </a:xfrm>
        </p:grpSpPr>
        <p:pic>
          <p:nvPicPr>
            <p:cNvPr id="10" name="Picture 9"/>
            <p:cNvPicPr>
              <a:picLocks noChangeAspect="1"/>
            </p:cNvPicPr>
            <p:nvPr/>
          </p:nvPicPr>
          <p:blipFill>
            <a:blip r:embed="rId5"/>
            <a:stretch>
              <a:fillRect/>
            </a:stretch>
          </p:blipFill>
          <p:spPr>
            <a:xfrm>
              <a:off x="3048000" y="1799103"/>
              <a:ext cx="5348092" cy="1623329"/>
            </a:xfrm>
            <a:prstGeom prst="rect">
              <a:avLst/>
            </a:prstGeom>
          </p:spPr>
        </p:pic>
        <p:sp>
          <p:nvSpPr>
            <p:cNvPr id="11" name="TextBox 10"/>
            <p:cNvSpPr txBox="1"/>
            <p:nvPr/>
          </p:nvSpPr>
          <p:spPr bwMode="auto">
            <a:xfrm>
              <a:off x="3303334" y="1876723"/>
              <a:ext cx="533401" cy="312311"/>
            </a:xfrm>
            <a:prstGeom prst="rect">
              <a:avLst/>
            </a:prstGeom>
            <a:noFill/>
            <a:ln w="9525">
              <a:noFill/>
              <a:miter lim="800000"/>
              <a:headEnd/>
              <a:tailEnd/>
            </a:ln>
          </p:spPr>
          <p:txBody>
            <a:bodyPr wrap="square" rtlCol="0">
              <a:spAutoFit/>
            </a:bodyPr>
            <a:lstStyle/>
            <a:p>
              <a:r>
                <a:rPr lang="es-ES" sz="1200" dirty="0">
                  <a:solidFill>
                    <a:schemeClr val="bg1"/>
                  </a:solidFill>
                  <a:latin typeface="+mn-lt"/>
                </a:rPr>
                <a:t>BP</a:t>
              </a:r>
              <a:endParaRPr lang="en-GB" sz="1200" dirty="0">
                <a:solidFill>
                  <a:schemeClr val="bg1"/>
                </a:solidFill>
                <a:latin typeface="+mn-lt"/>
              </a:endParaRPr>
            </a:p>
          </p:txBody>
        </p:sp>
        <p:sp>
          <p:nvSpPr>
            <p:cNvPr id="12" name="TextBox 11"/>
            <p:cNvSpPr txBox="1"/>
            <p:nvPr/>
          </p:nvSpPr>
          <p:spPr bwMode="auto">
            <a:xfrm>
              <a:off x="5029199" y="1871246"/>
              <a:ext cx="685801" cy="312311"/>
            </a:xfrm>
            <a:prstGeom prst="rect">
              <a:avLst/>
            </a:prstGeom>
            <a:noFill/>
            <a:ln w="9525">
              <a:noFill/>
              <a:miter lim="800000"/>
              <a:headEnd/>
              <a:tailEnd/>
            </a:ln>
          </p:spPr>
          <p:txBody>
            <a:bodyPr wrap="square" rtlCol="0">
              <a:spAutoFit/>
            </a:bodyPr>
            <a:lstStyle/>
            <a:p>
              <a:r>
                <a:rPr lang="es-ES" sz="1200" dirty="0">
                  <a:solidFill>
                    <a:schemeClr val="bg1"/>
                  </a:solidFill>
                  <a:latin typeface="+mn-lt"/>
                </a:rPr>
                <a:t>SOE</a:t>
              </a:r>
              <a:endParaRPr lang="en-GB" sz="1200" dirty="0">
                <a:solidFill>
                  <a:schemeClr val="bg1"/>
                </a:solidFill>
                <a:latin typeface="+mn-lt"/>
              </a:endParaRPr>
            </a:p>
          </p:txBody>
        </p:sp>
        <p:sp>
          <p:nvSpPr>
            <p:cNvPr id="13" name="TextBox 12"/>
            <p:cNvSpPr txBox="1"/>
            <p:nvPr/>
          </p:nvSpPr>
          <p:spPr bwMode="auto">
            <a:xfrm>
              <a:off x="6781798" y="1851661"/>
              <a:ext cx="685801" cy="312311"/>
            </a:xfrm>
            <a:prstGeom prst="rect">
              <a:avLst/>
            </a:prstGeom>
            <a:noFill/>
            <a:ln w="9525">
              <a:noFill/>
              <a:miter lim="800000"/>
              <a:headEnd/>
              <a:tailEnd/>
            </a:ln>
          </p:spPr>
          <p:txBody>
            <a:bodyPr wrap="square" rtlCol="0">
              <a:spAutoFit/>
            </a:bodyPr>
            <a:lstStyle/>
            <a:p>
              <a:r>
                <a:rPr lang="es-ES" sz="1200" dirty="0">
                  <a:solidFill>
                    <a:schemeClr val="bg1"/>
                  </a:solidFill>
                  <a:latin typeface="+mn-lt"/>
                </a:rPr>
                <a:t>AA</a:t>
              </a:r>
              <a:endParaRPr lang="en-GB" sz="1200" dirty="0">
                <a:solidFill>
                  <a:schemeClr val="bg1"/>
                </a:solidFill>
                <a:latin typeface="+mn-lt"/>
              </a:endParaRPr>
            </a:p>
          </p:txBody>
        </p:sp>
      </p:grpSp>
      <p:grpSp>
        <p:nvGrpSpPr>
          <p:cNvPr id="18" name="Group 17"/>
          <p:cNvGrpSpPr/>
          <p:nvPr/>
        </p:nvGrpSpPr>
        <p:grpSpPr>
          <a:xfrm>
            <a:off x="5345045" y="2217089"/>
            <a:ext cx="4009162" cy="1862455"/>
            <a:chOff x="4343400" y="3276600"/>
            <a:chExt cx="4137660" cy="1671218"/>
          </a:xfrm>
        </p:grpSpPr>
        <p:grpSp>
          <p:nvGrpSpPr>
            <p:cNvPr id="15" name="Group 14"/>
            <p:cNvGrpSpPr/>
            <p:nvPr/>
          </p:nvGrpSpPr>
          <p:grpSpPr>
            <a:xfrm>
              <a:off x="4343400" y="3276600"/>
              <a:ext cx="4137660" cy="1671218"/>
              <a:chOff x="4320540" y="3510382"/>
              <a:chExt cx="4137660" cy="1671218"/>
            </a:xfrm>
          </p:grpSpPr>
          <p:pic>
            <p:nvPicPr>
              <p:cNvPr id="8" name="Picture 7"/>
              <p:cNvPicPr>
                <a:picLocks noChangeAspect="1"/>
              </p:cNvPicPr>
              <p:nvPr/>
            </p:nvPicPr>
            <p:blipFill rotWithShape="1">
              <a:blip r:embed="rId6"/>
              <a:srcRect l="50883"/>
              <a:stretch/>
            </p:blipFill>
            <p:spPr>
              <a:xfrm>
                <a:off x="6643571" y="3510382"/>
                <a:ext cx="1814629" cy="1583370"/>
              </a:xfrm>
              <a:prstGeom prst="rect">
                <a:avLst/>
              </a:prstGeom>
            </p:spPr>
          </p:pic>
          <p:pic>
            <p:nvPicPr>
              <p:cNvPr id="7" name="Picture 6"/>
              <p:cNvPicPr>
                <a:picLocks noChangeAspect="1"/>
              </p:cNvPicPr>
              <p:nvPr/>
            </p:nvPicPr>
            <p:blipFill>
              <a:blip r:embed="rId7"/>
              <a:stretch>
                <a:fillRect/>
              </a:stretch>
            </p:blipFill>
            <p:spPr>
              <a:xfrm>
                <a:off x="4320540" y="3516849"/>
                <a:ext cx="2360045" cy="1664751"/>
              </a:xfrm>
              <a:prstGeom prst="rect">
                <a:avLst/>
              </a:prstGeom>
            </p:spPr>
          </p:pic>
        </p:grpSp>
        <p:sp>
          <p:nvSpPr>
            <p:cNvPr id="16" name="TextBox 15"/>
            <p:cNvSpPr txBox="1"/>
            <p:nvPr/>
          </p:nvSpPr>
          <p:spPr bwMode="auto">
            <a:xfrm>
              <a:off x="6887944" y="3331807"/>
              <a:ext cx="685801" cy="248557"/>
            </a:xfrm>
            <a:prstGeom prst="rect">
              <a:avLst/>
            </a:prstGeom>
            <a:noFill/>
            <a:ln w="9525">
              <a:noFill/>
              <a:miter lim="800000"/>
              <a:headEnd/>
              <a:tailEnd/>
            </a:ln>
          </p:spPr>
          <p:txBody>
            <a:bodyPr wrap="square" rtlCol="0">
              <a:spAutoFit/>
            </a:bodyPr>
            <a:lstStyle/>
            <a:p>
              <a:r>
                <a:rPr lang="es-ES" sz="1200" dirty="0">
                  <a:solidFill>
                    <a:schemeClr val="bg1"/>
                  </a:solidFill>
                  <a:latin typeface="+mn-lt"/>
                </a:rPr>
                <a:t>AA</a:t>
              </a:r>
              <a:endParaRPr lang="en-GB" sz="1200" dirty="0">
                <a:solidFill>
                  <a:schemeClr val="bg1"/>
                </a:solidFill>
                <a:latin typeface="+mn-lt"/>
              </a:endParaRPr>
            </a:p>
          </p:txBody>
        </p:sp>
      </p:grpSp>
      <p:sp>
        <p:nvSpPr>
          <p:cNvPr id="17" name="TextBox 16"/>
          <p:cNvSpPr txBox="1"/>
          <p:nvPr/>
        </p:nvSpPr>
        <p:spPr bwMode="auto">
          <a:xfrm>
            <a:off x="1524000" y="6618096"/>
            <a:ext cx="4141076"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J. </a:t>
            </a:r>
            <a:r>
              <a:rPr lang="es-ES" sz="900" dirty="0" err="1">
                <a:solidFill>
                  <a:schemeClr val="accent2">
                    <a:lumMod val="75000"/>
                  </a:schemeClr>
                </a:solidFill>
                <a:latin typeface="+mn-lt"/>
              </a:rPr>
              <a:t>Lerendegui</a:t>
            </a:r>
            <a:r>
              <a:rPr lang="es-ES" sz="900" dirty="0">
                <a:solidFill>
                  <a:schemeClr val="accent2">
                    <a:lumMod val="75000"/>
                  </a:schemeClr>
                </a:solidFill>
                <a:latin typeface="+mn-lt"/>
              </a:rPr>
              <a:t>, J. </a:t>
            </a:r>
            <a:r>
              <a:rPr lang="es-ES" sz="900" dirty="0" err="1">
                <a:solidFill>
                  <a:schemeClr val="accent2">
                    <a:lumMod val="75000"/>
                  </a:schemeClr>
                </a:solidFill>
                <a:latin typeface="+mn-lt"/>
              </a:rPr>
              <a:t>Balibrea</a:t>
            </a:r>
            <a:r>
              <a:rPr lang="es-ES" sz="900" dirty="0">
                <a:solidFill>
                  <a:schemeClr val="accent2">
                    <a:lumMod val="75000"/>
                  </a:schemeClr>
                </a:solidFill>
                <a:latin typeface="+mn-lt"/>
              </a:rPr>
              <a:t>, et al. (CDP), </a:t>
            </a:r>
            <a:r>
              <a:rPr lang="es-ES" sz="900" dirty="0" err="1">
                <a:solidFill>
                  <a:schemeClr val="accent2">
                    <a:lumMod val="75000"/>
                  </a:schemeClr>
                </a:solidFill>
                <a:latin typeface="+mn-lt"/>
              </a:rPr>
              <a:t>Nat</a:t>
            </a:r>
            <a:r>
              <a:rPr lang="es-ES" sz="900" dirty="0">
                <a:solidFill>
                  <a:schemeClr val="accent2">
                    <a:lumMod val="75000"/>
                  </a:schemeClr>
                </a:solidFill>
                <a:latin typeface="+mn-lt"/>
              </a:rPr>
              <a:t>. </a:t>
            </a:r>
            <a:r>
              <a:rPr lang="es-ES" sz="900" dirty="0" err="1">
                <a:solidFill>
                  <a:schemeClr val="accent2">
                    <a:lumMod val="75000"/>
                  </a:schemeClr>
                </a:solidFill>
                <a:latin typeface="+mn-lt"/>
              </a:rPr>
              <a:t>Scientific</a:t>
            </a:r>
            <a:r>
              <a:rPr lang="es-ES" sz="900" dirty="0">
                <a:solidFill>
                  <a:schemeClr val="accent2">
                    <a:lumMod val="75000"/>
                  </a:schemeClr>
                </a:solidFill>
                <a:latin typeface="+mn-lt"/>
              </a:rPr>
              <a:t> </a:t>
            </a:r>
            <a:r>
              <a:rPr lang="es-ES" sz="900" dirty="0" err="1">
                <a:solidFill>
                  <a:schemeClr val="accent2">
                    <a:lumMod val="75000"/>
                  </a:schemeClr>
                </a:solidFill>
                <a:latin typeface="+mn-lt"/>
              </a:rPr>
              <a:t>Reports</a:t>
            </a:r>
            <a:r>
              <a:rPr lang="es-ES" sz="900" dirty="0">
                <a:solidFill>
                  <a:schemeClr val="accent2">
                    <a:lumMod val="75000"/>
                  </a:schemeClr>
                </a:solidFill>
                <a:latin typeface="+mn-lt"/>
              </a:rPr>
              <a:t> (2022)</a:t>
            </a:r>
            <a:endParaRPr lang="en-GB" sz="900" dirty="0">
              <a:solidFill>
                <a:schemeClr val="accent2">
                  <a:lumMod val="75000"/>
                </a:schemeClr>
              </a:solidFill>
              <a:latin typeface="+mn-lt"/>
            </a:endParaRPr>
          </a:p>
        </p:txBody>
      </p:sp>
      <p:sp>
        <p:nvSpPr>
          <p:cNvPr id="19" name="Rectangle 18"/>
          <p:cNvSpPr/>
          <p:nvPr/>
        </p:nvSpPr>
        <p:spPr>
          <a:xfrm>
            <a:off x="1669625" y="550509"/>
            <a:ext cx="2457450" cy="3529035"/>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0" name="TextBox 19"/>
          <p:cNvSpPr txBox="1"/>
          <p:nvPr/>
        </p:nvSpPr>
        <p:spPr bwMode="auto">
          <a:xfrm>
            <a:off x="1705609" y="590352"/>
            <a:ext cx="802175" cy="276999"/>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MC</a:t>
            </a:r>
            <a:endParaRPr lang="en-GB" sz="1200" dirty="0">
              <a:solidFill>
                <a:schemeClr val="accent2">
                  <a:lumMod val="75000"/>
                </a:schemeClr>
              </a:solidFill>
              <a:latin typeface="+mn-lt"/>
            </a:endParaRPr>
          </a:p>
        </p:txBody>
      </p:sp>
      <p:sp>
        <p:nvSpPr>
          <p:cNvPr id="21" name="TextBox 20"/>
          <p:cNvSpPr txBox="1"/>
          <p:nvPr/>
        </p:nvSpPr>
        <p:spPr bwMode="auto">
          <a:xfrm>
            <a:off x="2241125" y="2479344"/>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14</a:t>
            </a:r>
            <a:r>
              <a:rPr lang="es-ES" sz="900" dirty="0">
                <a:solidFill>
                  <a:srgbClr val="FF0000"/>
                </a:solidFill>
                <a:latin typeface="+mn-lt"/>
              </a:rPr>
              <a:t>N</a:t>
            </a:r>
            <a:endParaRPr lang="en-GB" sz="900" dirty="0">
              <a:solidFill>
                <a:srgbClr val="FF0000"/>
              </a:solidFill>
              <a:latin typeface="+mn-lt"/>
            </a:endParaRPr>
          </a:p>
        </p:txBody>
      </p:sp>
      <p:sp>
        <p:nvSpPr>
          <p:cNvPr id="22" name="TextBox 21"/>
          <p:cNvSpPr txBox="1"/>
          <p:nvPr/>
        </p:nvSpPr>
        <p:spPr bwMode="auto">
          <a:xfrm>
            <a:off x="2584025" y="2479344"/>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12</a:t>
            </a:r>
            <a:r>
              <a:rPr lang="es-ES" sz="900" dirty="0">
                <a:solidFill>
                  <a:srgbClr val="FF0000"/>
                </a:solidFill>
                <a:latin typeface="+mn-lt"/>
              </a:rPr>
              <a:t>C</a:t>
            </a:r>
            <a:endParaRPr lang="en-GB" sz="900" dirty="0">
              <a:solidFill>
                <a:srgbClr val="FF0000"/>
              </a:solidFill>
              <a:latin typeface="+mn-lt"/>
            </a:endParaRPr>
          </a:p>
        </p:txBody>
      </p:sp>
      <p:sp>
        <p:nvSpPr>
          <p:cNvPr id="23" name="TextBox 22"/>
          <p:cNvSpPr txBox="1"/>
          <p:nvPr/>
        </p:nvSpPr>
        <p:spPr bwMode="auto">
          <a:xfrm>
            <a:off x="2792301" y="2480928"/>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15</a:t>
            </a:r>
            <a:r>
              <a:rPr lang="es-ES" sz="900" dirty="0">
                <a:solidFill>
                  <a:srgbClr val="FF0000"/>
                </a:solidFill>
                <a:latin typeface="+mn-lt"/>
              </a:rPr>
              <a:t>O</a:t>
            </a:r>
            <a:endParaRPr lang="en-GB" sz="900" dirty="0">
              <a:solidFill>
                <a:srgbClr val="FF0000"/>
              </a:solidFill>
              <a:latin typeface="+mn-lt"/>
            </a:endParaRPr>
          </a:p>
        </p:txBody>
      </p:sp>
      <p:sp>
        <p:nvSpPr>
          <p:cNvPr id="24" name="TextBox 23"/>
          <p:cNvSpPr txBox="1"/>
          <p:nvPr/>
        </p:nvSpPr>
        <p:spPr bwMode="auto">
          <a:xfrm>
            <a:off x="3008626" y="2478060"/>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16</a:t>
            </a:r>
            <a:r>
              <a:rPr lang="es-ES" sz="900" dirty="0">
                <a:solidFill>
                  <a:srgbClr val="FF0000"/>
                </a:solidFill>
                <a:latin typeface="+mn-lt"/>
              </a:rPr>
              <a:t>O</a:t>
            </a:r>
            <a:endParaRPr lang="en-GB" sz="900" dirty="0">
              <a:solidFill>
                <a:srgbClr val="FF0000"/>
              </a:solidFill>
              <a:latin typeface="+mn-lt"/>
            </a:endParaRPr>
          </a:p>
        </p:txBody>
      </p:sp>
      <p:sp>
        <p:nvSpPr>
          <p:cNvPr id="25" name="Rectangle 24"/>
          <p:cNvSpPr/>
          <p:nvPr/>
        </p:nvSpPr>
        <p:spPr>
          <a:xfrm>
            <a:off x="2412575" y="2879393"/>
            <a:ext cx="742950" cy="97155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6" name="Rectangle 25"/>
          <p:cNvSpPr/>
          <p:nvPr/>
        </p:nvSpPr>
        <p:spPr>
          <a:xfrm>
            <a:off x="5063283" y="717003"/>
            <a:ext cx="4590191" cy="139081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2" name="Rectangle 31"/>
          <p:cNvSpPr/>
          <p:nvPr/>
        </p:nvSpPr>
        <p:spPr>
          <a:xfrm>
            <a:off x="5309496" y="2175074"/>
            <a:ext cx="4046699" cy="1909550"/>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3" name="Rectangle 32"/>
          <p:cNvSpPr/>
          <p:nvPr/>
        </p:nvSpPr>
        <p:spPr>
          <a:xfrm>
            <a:off x="2755475" y="2885776"/>
            <a:ext cx="114300" cy="965168"/>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pic>
        <p:nvPicPr>
          <p:cNvPr id="29" name="Picture 2" descr="Image result for ERC Consolidator logo"/>
          <p:cNvPicPr>
            <a:picLocks noChangeAspect="1" noChangeArrowheads="1"/>
          </p:cNvPicPr>
          <p:nvPr/>
        </p:nvPicPr>
        <p:blipFill>
          <a:blip r:embed="rId8"/>
          <a:srcRect/>
          <a:stretch>
            <a:fillRect/>
          </a:stretch>
        </p:blipFill>
        <p:spPr bwMode="auto">
          <a:xfrm>
            <a:off x="1581152" y="74482"/>
            <a:ext cx="605735" cy="331838"/>
          </a:xfrm>
          <a:prstGeom prst="rect">
            <a:avLst/>
          </a:prstGeom>
          <a:noFill/>
        </p:spPr>
      </p:pic>
      <p:pic>
        <p:nvPicPr>
          <p:cNvPr id="30" name="Picture 6" descr="Image result for CSIC logo"/>
          <p:cNvPicPr>
            <a:picLocks noChangeAspect="1" noChangeArrowheads="1"/>
          </p:cNvPicPr>
          <p:nvPr/>
        </p:nvPicPr>
        <p:blipFill>
          <a:blip r:embed="rId9" cstate="print"/>
          <a:srcRect/>
          <a:stretch>
            <a:fillRect/>
          </a:stretch>
        </p:blipFill>
        <p:spPr bwMode="auto">
          <a:xfrm>
            <a:off x="10339333" y="52179"/>
            <a:ext cx="271519" cy="376954"/>
          </a:xfrm>
          <a:prstGeom prst="rect">
            <a:avLst/>
          </a:prstGeom>
          <a:noFill/>
        </p:spPr>
      </p:pic>
      <p:pic>
        <p:nvPicPr>
          <p:cNvPr id="31" name="Picture 3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005733" y="52595"/>
            <a:ext cx="276449" cy="365342"/>
          </a:xfrm>
          <a:prstGeom prst="rect">
            <a:avLst/>
          </a:prstGeom>
        </p:spPr>
      </p:pic>
      <p:grpSp>
        <p:nvGrpSpPr>
          <p:cNvPr id="2" name="Group 1"/>
          <p:cNvGrpSpPr/>
          <p:nvPr/>
        </p:nvGrpSpPr>
        <p:grpSpPr>
          <a:xfrm>
            <a:off x="8922495" y="4253470"/>
            <a:ext cx="1688357" cy="1040190"/>
            <a:chOff x="6725957" y="5116261"/>
            <a:chExt cx="2042115" cy="928098"/>
          </a:xfrm>
        </p:grpSpPr>
        <p:pic>
          <p:nvPicPr>
            <p:cNvPr id="34" name="Picture 33"/>
            <p:cNvPicPr>
              <a:picLocks noChangeAspect="1"/>
            </p:cNvPicPr>
            <p:nvPr/>
          </p:nvPicPr>
          <p:blipFill rotWithShape="1">
            <a:blip r:embed="rId11"/>
            <a:srcRect l="81472"/>
            <a:stretch/>
          </p:blipFill>
          <p:spPr>
            <a:xfrm>
              <a:off x="8229600" y="5116261"/>
              <a:ext cx="538472" cy="928098"/>
            </a:xfrm>
            <a:prstGeom prst="rect">
              <a:avLst/>
            </a:prstGeom>
          </p:spPr>
        </p:pic>
        <p:pic>
          <p:nvPicPr>
            <p:cNvPr id="35" name="Picture 34"/>
            <p:cNvPicPr>
              <a:picLocks noChangeAspect="1"/>
            </p:cNvPicPr>
            <p:nvPr/>
          </p:nvPicPr>
          <p:blipFill rotWithShape="1">
            <a:blip r:embed="rId11"/>
            <a:srcRect r="47183"/>
            <a:stretch/>
          </p:blipFill>
          <p:spPr>
            <a:xfrm>
              <a:off x="6725957" y="5116261"/>
              <a:ext cx="1535020" cy="928098"/>
            </a:xfrm>
            <a:prstGeom prst="rect">
              <a:avLst/>
            </a:prstGeom>
          </p:spPr>
        </p:pic>
      </p:grpSp>
      <p:pic>
        <p:nvPicPr>
          <p:cNvPr id="36" name="Picture 2" descr="http://webgamma.ific.uv.es/gamma/wp-content/uploads/2019/11/lerendegui.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13009" t="20385" r="9241"/>
          <a:stretch/>
        </p:blipFill>
        <p:spPr bwMode="auto">
          <a:xfrm>
            <a:off x="6083142" y="6038751"/>
            <a:ext cx="606852" cy="828535"/>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2" descr="http://webgamma.ific.uv.es/gamma/wp-content/uploads/2019/11/balibrea3.jpg"/>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t="25110"/>
          <a:stretch/>
        </p:blipFill>
        <p:spPr bwMode="auto">
          <a:xfrm>
            <a:off x="6779511" y="6030703"/>
            <a:ext cx="540648" cy="855611"/>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bwMode="auto">
          <a:xfrm>
            <a:off x="7352491" y="6414495"/>
            <a:ext cx="3501887" cy="415498"/>
          </a:xfrm>
          <a:prstGeom prst="rect">
            <a:avLst/>
          </a:prstGeom>
          <a:noFill/>
          <a:ln w="9525">
            <a:noFill/>
            <a:miter lim="800000"/>
            <a:headEnd/>
            <a:tailEnd/>
          </a:ln>
        </p:spPr>
        <p:txBody>
          <a:bodyPr wrap="square" rtlCol="0">
            <a:spAutoFit/>
          </a:bodyPr>
          <a:lstStyle/>
          <a:p>
            <a:r>
              <a:rPr lang="es-ES" sz="1050" dirty="0">
                <a:solidFill>
                  <a:schemeClr val="accent2">
                    <a:lumMod val="75000"/>
                  </a:schemeClr>
                </a:solidFill>
                <a:latin typeface="+mn-lt"/>
              </a:rPr>
              <a:t>SOE: A. </a:t>
            </a:r>
            <a:r>
              <a:rPr lang="es-ES" sz="1050" dirty="0" err="1">
                <a:solidFill>
                  <a:schemeClr val="accent2">
                    <a:lumMod val="75000"/>
                  </a:schemeClr>
                </a:solidFill>
                <a:latin typeface="+mn-lt"/>
              </a:rPr>
              <a:t>Andreyev</a:t>
            </a:r>
            <a:r>
              <a:rPr lang="es-ES" sz="1050" dirty="0">
                <a:solidFill>
                  <a:schemeClr val="accent2">
                    <a:lumMod val="75000"/>
                  </a:schemeClr>
                </a:solidFill>
                <a:latin typeface="+mn-lt"/>
              </a:rPr>
              <a:t> et al., </a:t>
            </a:r>
            <a:r>
              <a:rPr lang="es-ES" sz="1050" dirty="0" err="1">
                <a:solidFill>
                  <a:schemeClr val="accent2">
                    <a:lumMod val="75000"/>
                  </a:schemeClr>
                </a:solidFill>
                <a:latin typeface="+mn-lt"/>
              </a:rPr>
              <a:t>Phys</a:t>
            </a:r>
            <a:r>
              <a:rPr lang="es-ES" sz="1050" dirty="0">
                <a:solidFill>
                  <a:schemeClr val="accent2">
                    <a:lumMod val="75000"/>
                  </a:schemeClr>
                </a:solidFill>
                <a:latin typeface="+mn-lt"/>
              </a:rPr>
              <a:t>. </a:t>
            </a:r>
            <a:r>
              <a:rPr lang="es-ES" sz="1050" dirty="0" err="1">
                <a:solidFill>
                  <a:schemeClr val="accent2">
                    <a:lumMod val="75000"/>
                  </a:schemeClr>
                </a:solidFill>
                <a:latin typeface="+mn-lt"/>
              </a:rPr>
              <a:t>Med</a:t>
            </a:r>
            <a:r>
              <a:rPr lang="es-ES" sz="1050" dirty="0">
                <a:solidFill>
                  <a:schemeClr val="accent2">
                    <a:lumMod val="75000"/>
                  </a:schemeClr>
                </a:solidFill>
                <a:latin typeface="+mn-lt"/>
              </a:rPr>
              <a:t>. Biol. 43 (2016)</a:t>
            </a:r>
          </a:p>
          <a:p>
            <a:r>
              <a:rPr lang="es-ES" sz="1050" dirty="0">
                <a:solidFill>
                  <a:schemeClr val="accent2">
                    <a:lumMod val="75000"/>
                  </a:schemeClr>
                </a:solidFill>
                <a:latin typeface="+mn-lt"/>
              </a:rPr>
              <a:t>AA: T. </a:t>
            </a:r>
            <a:r>
              <a:rPr lang="es-ES" sz="1050" dirty="0" err="1">
                <a:solidFill>
                  <a:schemeClr val="accent2">
                    <a:lumMod val="75000"/>
                  </a:schemeClr>
                </a:solidFill>
                <a:latin typeface="+mn-lt"/>
              </a:rPr>
              <a:t>Tomitani</a:t>
            </a:r>
            <a:r>
              <a:rPr lang="es-ES" sz="1050" dirty="0">
                <a:solidFill>
                  <a:schemeClr val="accent2">
                    <a:lumMod val="75000"/>
                  </a:schemeClr>
                </a:solidFill>
                <a:latin typeface="+mn-lt"/>
              </a:rPr>
              <a:t> et al. </a:t>
            </a:r>
            <a:r>
              <a:rPr lang="es-ES" sz="1050" dirty="0" err="1">
                <a:solidFill>
                  <a:schemeClr val="accent2">
                    <a:lumMod val="75000"/>
                  </a:schemeClr>
                </a:solidFill>
                <a:latin typeface="+mn-lt"/>
              </a:rPr>
              <a:t>Phys</a:t>
            </a:r>
            <a:r>
              <a:rPr lang="es-ES" sz="1050" dirty="0">
                <a:solidFill>
                  <a:schemeClr val="accent2">
                    <a:lumMod val="75000"/>
                  </a:schemeClr>
                </a:solidFill>
                <a:latin typeface="+mn-lt"/>
              </a:rPr>
              <a:t>. </a:t>
            </a:r>
            <a:r>
              <a:rPr lang="es-ES" sz="1050" dirty="0" err="1">
                <a:solidFill>
                  <a:schemeClr val="accent2">
                    <a:lumMod val="75000"/>
                  </a:schemeClr>
                </a:solidFill>
                <a:latin typeface="+mn-lt"/>
              </a:rPr>
              <a:t>Med</a:t>
            </a:r>
            <a:r>
              <a:rPr lang="es-ES" sz="1050" dirty="0">
                <a:solidFill>
                  <a:schemeClr val="accent2">
                    <a:lumMod val="75000"/>
                  </a:schemeClr>
                </a:solidFill>
                <a:latin typeface="+mn-lt"/>
              </a:rPr>
              <a:t>. Biol. 47 (2002)</a:t>
            </a:r>
            <a:endParaRPr lang="en-GB" sz="1050" dirty="0">
              <a:solidFill>
                <a:schemeClr val="accent2">
                  <a:lumMod val="75000"/>
                </a:schemeClr>
              </a:solidFill>
              <a:latin typeface="+mn-lt"/>
            </a:endParaRPr>
          </a:p>
        </p:txBody>
      </p:sp>
      <p:sp>
        <p:nvSpPr>
          <p:cNvPr id="28" name="TextBox 27"/>
          <p:cNvSpPr txBox="1"/>
          <p:nvPr/>
        </p:nvSpPr>
        <p:spPr bwMode="auto">
          <a:xfrm>
            <a:off x="1677675" y="1966044"/>
            <a:ext cx="734901" cy="323165"/>
          </a:xfrm>
          <a:prstGeom prst="rect">
            <a:avLst/>
          </a:prstGeom>
          <a:noFill/>
          <a:ln w="9525">
            <a:noFill/>
            <a:miter lim="800000"/>
            <a:headEnd/>
            <a:tailEnd/>
          </a:ln>
        </p:spPr>
        <p:txBody>
          <a:bodyPr wrap="square" rtlCol="0">
            <a:spAutoFit/>
          </a:bodyPr>
          <a:lstStyle/>
          <a:p>
            <a:r>
              <a:rPr lang="es-ES" sz="750" dirty="0">
                <a:solidFill>
                  <a:srgbClr val="FF0000"/>
                </a:solidFill>
                <a:latin typeface="+mn-lt"/>
              </a:rPr>
              <a:t>120 </a:t>
            </a:r>
            <a:r>
              <a:rPr lang="es-ES" sz="750" dirty="0" err="1">
                <a:solidFill>
                  <a:srgbClr val="FF0000"/>
                </a:solidFill>
                <a:latin typeface="+mn-lt"/>
              </a:rPr>
              <a:t>MeV</a:t>
            </a:r>
            <a:endParaRPr lang="es-ES" sz="750" dirty="0">
              <a:solidFill>
                <a:srgbClr val="FF0000"/>
              </a:solidFill>
              <a:latin typeface="+mn-lt"/>
            </a:endParaRPr>
          </a:p>
          <a:p>
            <a:r>
              <a:rPr lang="es-ES" sz="750" dirty="0">
                <a:solidFill>
                  <a:srgbClr val="FF0000"/>
                </a:solidFill>
                <a:latin typeface="+mn-lt"/>
              </a:rPr>
              <a:t>2x10</a:t>
            </a:r>
            <a:r>
              <a:rPr lang="es-ES" sz="750" baseline="30000" dirty="0">
                <a:solidFill>
                  <a:srgbClr val="FF0000"/>
                </a:solidFill>
                <a:latin typeface="+mn-lt"/>
              </a:rPr>
              <a:t>10</a:t>
            </a:r>
            <a:r>
              <a:rPr lang="es-ES" sz="750" dirty="0">
                <a:solidFill>
                  <a:srgbClr val="FF0000"/>
                </a:solidFill>
                <a:latin typeface="+mn-lt"/>
              </a:rPr>
              <a:t> p</a:t>
            </a:r>
            <a:endParaRPr lang="en-GB" sz="750" dirty="0">
              <a:solidFill>
                <a:srgbClr val="FF0000"/>
              </a:solidFill>
              <a:latin typeface="+mn-lt"/>
            </a:endParaRPr>
          </a:p>
        </p:txBody>
      </p:sp>
      <p:grpSp>
        <p:nvGrpSpPr>
          <p:cNvPr id="45" name="Group 44"/>
          <p:cNvGrpSpPr/>
          <p:nvPr/>
        </p:nvGrpSpPr>
        <p:grpSpPr>
          <a:xfrm>
            <a:off x="1607365" y="4107563"/>
            <a:ext cx="3361343" cy="2197609"/>
            <a:chOff x="1345775" y="4305070"/>
            <a:chExt cx="3361343" cy="2197609"/>
          </a:xfrm>
        </p:grpSpPr>
        <p:pic>
          <p:nvPicPr>
            <p:cNvPr id="38" name="Picture 37"/>
            <p:cNvPicPr>
              <a:picLocks noChangeAspect="1"/>
            </p:cNvPicPr>
            <p:nvPr/>
          </p:nvPicPr>
          <p:blipFill>
            <a:blip r:embed="rId14"/>
            <a:stretch>
              <a:fillRect/>
            </a:stretch>
          </p:blipFill>
          <p:spPr>
            <a:xfrm>
              <a:off x="1345775" y="4305070"/>
              <a:ext cx="3361343" cy="2197609"/>
            </a:xfrm>
            <a:prstGeom prst="rect">
              <a:avLst/>
            </a:prstGeom>
          </p:spPr>
        </p:pic>
        <p:sp>
          <p:nvSpPr>
            <p:cNvPr id="41" name="TextBox 40"/>
            <p:cNvSpPr txBox="1"/>
            <p:nvPr/>
          </p:nvSpPr>
          <p:spPr>
            <a:xfrm>
              <a:off x="2003454" y="4438292"/>
              <a:ext cx="472035" cy="307777"/>
            </a:xfrm>
            <a:prstGeom prst="rect">
              <a:avLst/>
            </a:prstGeom>
            <a:noFill/>
          </p:spPr>
          <p:txBody>
            <a:bodyPr wrap="square" rtlCol="0">
              <a:spAutoFit/>
            </a:bodyPr>
            <a:lstStyle/>
            <a:p>
              <a:r>
                <a:rPr lang="es-ES" baseline="30000" dirty="0"/>
                <a:t>14</a:t>
              </a:r>
              <a:r>
                <a:rPr lang="es-ES" dirty="0"/>
                <a:t>N</a:t>
              </a:r>
            </a:p>
          </p:txBody>
        </p:sp>
        <p:sp>
          <p:nvSpPr>
            <p:cNvPr id="42" name="TextBox 41"/>
            <p:cNvSpPr txBox="1"/>
            <p:nvPr/>
          </p:nvSpPr>
          <p:spPr>
            <a:xfrm>
              <a:off x="2559622" y="4525837"/>
              <a:ext cx="472035" cy="307777"/>
            </a:xfrm>
            <a:prstGeom prst="rect">
              <a:avLst/>
            </a:prstGeom>
            <a:noFill/>
          </p:spPr>
          <p:txBody>
            <a:bodyPr wrap="square" rtlCol="0">
              <a:spAutoFit/>
            </a:bodyPr>
            <a:lstStyle/>
            <a:p>
              <a:r>
                <a:rPr lang="es-ES" baseline="30000" dirty="0"/>
                <a:t>12</a:t>
              </a:r>
              <a:r>
                <a:rPr lang="es-ES" dirty="0"/>
                <a:t>C</a:t>
              </a:r>
            </a:p>
          </p:txBody>
        </p:sp>
        <p:sp>
          <p:nvSpPr>
            <p:cNvPr id="43" name="TextBox 42"/>
            <p:cNvSpPr txBox="1"/>
            <p:nvPr/>
          </p:nvSpPr>
          <p:spPr>
            <a:xfrm>
              <a:off x="2941900" y="4663296"/>
              <a:ext cx="472035" cy="307777"/>
            </a:xfrm>
            <a:prstGeom prst="rect">
              <a:avLst/>
            </a:prstGeom>
            <a:noFill/>
          </p:spPr>
          <p:txBody>
            <a:bodyPr wrap="square" rtlCol="0">
              <a:spAutoFit/>
            </a:bodyPr>
            <a:lstStyle/>
            <a:p>
              <a:r>
                <a:rPr lang="es-ES" baseline="30000" dirty="0"/>
                <a:t>15</a:t>
              </a:r>
              <a:r>
                <a:rPr lang="es-ES" dirty="0"/>
                <a:t>O</a:t>
              </a:r>
            </a:p>
          </p:txBody>
        </p:sp>
        <p:sp>
          <p:nvSpPr>
            <p:cNvPr id="44" name="TextBox 43"/>
            <p:cNvSpPr txBox="1"/>
            <p:nvPr/>
          </p:nvSpPr>
          <p:spPr>
            <a:xfrm>
              <a:off x="3177917" y="4844629"/>
              <a:ext cx="472035" cy="307777"/>
            </a:xfrm>
            <a:prstGeom prst="rect">
              <a:avLst/>
            </a:prstGeom>
            <a:noFill/>
          </p:spPr>
          <p:txBody>
            <a:bodyPr wrap="square" rtlCol="0">
              <a:spAutoFit/>
            </a:bodyPr>
            <a:lstStyle/>
            <a:p>
              <a:r>
                <a:rPr lang="es-ES" baseline="30000" dirty="0"/>
                <a:t>16</a:t>
              </a:r>
              <a:r>
                <a:rPr lang="es-ES" dirty="0"/>
                <a:t>O</a:t>
              </a:r>
            </a:p>
          </p:txBody>
        </p:sp>
      </p:grpSp>
      <p:sp>
        <p:nvSpPr>
          <p:cNvPr id="46" name="Rectangle 45"/>
          <p:cNvSpPr/>
          <p:nvPr/>
        </p:nvSpPr>
        <p:spPr>
          <a:xfrm>
            <a:off x="4968708" y="5011394"/>
            <a:ext cx="3848059" cy="277169"/>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47" name="Rectangle 46"/>
          <p:cNvSpPr/>
          <p:nvPr/>
        </p:nvSpPr>
        <p:spPr>
          <a:xfrm>
            <a:off x="4964834" y="4636106"/>
            <a:ext cx="3851933" cy="254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48" name="TextBox 47"/>
          <p:cNvSpPr txBox="1"/>
          <p:nvPr/>
        </p:nvSpPr>
        <p:spPr>
          <a:xfrm>
            <a:off x="5001039" y="5262147"/>
            <a:ext cx="3783397" cy="738664"/>
          </a:xfrm>
          <a:prstGeom prst="rect">
            <a:avLst/>
          </a:prstGeom>
          <a:noFill/>
        </p:spPr>
        <p:txBody>
          <a:bodyPr wrap="square" rtlCol="0">
            <a:spAutoFit/>
          </a:bodyPr>
          <a:lstStyle/>
          <a:p>
            <a:r>
              <a:rPr lang="es-ES" dirty="0" err="1"/>
              <a:t>Table</a:t>
            </a:r>
            <a:r>
              <a:rPr lang="es-ES" dirty="0"/>
              <a:t>: </a:t>
            </a:r>
            <a:r>
              <a:rPr lang="es-ES" dirty="0" err="1"/>
              <a:t>Efficiencies</a:t>
            </a:r>
            <a:r>
              <a:rPr lang="es-ES" dirty="0"/>
              <a:t> per </a:t>
            </a:r>
            <a:r>
              <a:rPr lang="es-ES" dirty="0" err="1"/>
              <a:t>incident</a:t>
            </a:r>
            <a:r>
              <a:rPr lang="es-ES" dirty="0"/>
              <a:t> </a:t>
            </a:r>
            <a:r>
              <a:rPr lang="es-ES" dirty="0" err="1"/>
              <a:t>proton</a:t>
            </a:r>
            <a:r>
              <a:rPr lang="es-ES" dirty="0"/>
              <a:t> at 10 cm </a:t>
            </a:r>
            <a:r>
              <a:rPr lang="es-ES" dirty="0" err="1"/>
              <a:t>from</a:t>
            </a:r>
            <a:r>
              <a:rPr lang="es-ES" dirty="0"/>
              <a:t> </a:t>
            </a:r>
            <a:r>
              <a:rPr lang="es-ES" dirty="0" err="1"/>
              <a:t>beam</a:t>
            </a:r>
            <a:r>
              <a:rPr lang="es-ES" dirty="0"/>
              <a:t> axis. </a:t>
            </a:r>
            <a:r>
              <a:rPr lang="es-ES" dirty="0" err="1"/>
              <a:t>E.g</a:t>
            </a:r>
            <a:r>
              <a:rPr lang="es-ES" dirty="0"/>
              <a:t>. x10</a:t>
            </a:r>
            <a:r>
              <a:rPr lang="es-ES" baseline="30000" dirty="0"/>
              <a:t>8</a:t>
            </a:r>
            <a:r>
              <a:rPr lang="es-ES" dirty="0"/>
              <a:t> </a:t>
            </a:r>
            <a:r>
              <a:rPr lang="es-ES" dirty="0" err="1"/>
              <a:t>for</a:t>
            </a:r>
            <a:r>
              <a:rPr lang="es-ES" dirty="0"/>
              <a:t> total </a:t>
            </a:r>
            <a:r>
              <a:rPr lang="es-ES" dirty="0" err="1"/>
              <a:t>statistics</a:t>
            </a:r>
            <a:r>
              <a:rPr lang="es-ES" dirty="0"/>
              <a:t> in </a:t>
            </a:r>
            <a:r>
              <a:rPr lang="es-ES" dirty="0" err="1"/>
              <a:t>realistic</a:t>
            </a:r>
            <a:r>
              <a:rPr lang="es-ES" dirty="0"/>
              <a:t> case.</a:t>
            </a:r>
          </a:p>
        </p:txBody>
      </p:sp>
    </p:spTree>
    <p:extLst>
      <p:ext uri="{BB962C8B-B14F-4D97-AF65-F5344CB8AC3E}">
        <p14:creationId xmlns:p14="http://schemas.microsoft.com/office/powerpoint/2010/main" val="15985894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6269"/>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5" name="TextBox 4"/>
          <p:cNvSpPr txBox="1"/>
          <p:nvPr/>
        </p:nvSpPr>
        <p:spPr bwMode="auto">
          <a:xfrm>
            <a:off x="3763472" y="93309"/>
            <a:ext cx="6057900" cy="323165"/>
          </a:xfrm>
          <a:prstGeom prst="rect">
            <a:avLst/>
          </a:prstGeom>
          <a:noFill/>
          <a:ln w="9525">
            <a:noFill/>
            <a:miter lim="800000"/>
            <a:headEnd/>
            <a:tailEnd/>
          </a:ln>
          <a:effectLst/>
        </p:spPr>
        <p:txBody>
          <a:bodyPr wrap="square" rtlCol="0">
            <a:spAutoFit/>
          </a:bodyPr>
          <a:lstStyle/>
          <a:p>
            <a:pPr>
              <a:spcBef>
                <a:spcPct val="50000"/>
              </a:spcBef>
            </a:pPr>
            <a:r>
              <a:rPr lang="es-ES" sz="1500" dirty="0">
                <a:solidFill>
                  <a:schemeClr val="bg1"/>
                </a:solidFill>
              </a:rPr>
              <a:t>i-TED </a:t>
            </a:r>
            <a:r>
              <a:rPr lang="es-ES" sz="1500" dirty="0" err="1">
                <a:solidFill>
                  <a:schemeClr val="bg1"/>
                </a:solidFill>
              </a:rPr>
              <a:t>applied</a:t>
            </a:r>
            <a:r>
              <a:rPr lang="es-ES" sz="1500" dirty="0">
                <a:solidFill>
                  <a:schemeClr val="bg1"/>
                </a:solidFill>
              </a:rPr>
              <a:t> to </a:t>
            </a:r>
            <a:r>
              <a:rPr lang="es-ES" sz="1500" dirty="0" err="1">
                <a:solidFill>
                  <a:schemeClr val="bg1"/>
                </a:solidFill>
              </a:rPr>
              <a:t>Hadron</a:t>
            </a:r>
            <a:r>
              <a:rPr lang="es-ES" sz="1500" dirty="0">
                <a:solidFill>
                  <a:schemeClr val="bg1"/>
                </a:solidFill>
              </a:rPr>
              <a:t> </a:t>
            </a:r>
            <a:r>
              <a:rPr lang="es-ES" sz="1500" dirty="0" err="1">
                <a:solidFill>
                  <a:schemeClr val="bg1"/>
                </a:solidFill>
              </a:rPr>
              <a:t>Therapy</a:t>
            </a:r>
            <a:r>
              <a:rPr lang="es-ES" sz="1500" dirty="0">
                <a:solidFill>
                  <a:schemeClr val="bg1"/>
                </a:solidFill>
              </a:rPr>
              <a:t>: A MC </a:t>
            </a:r>
            <a:r>
              <a:rPr lang="es-ES" sz="1500" dirty="0" err="1">
                <a:solidFill>
                  <a:schemeClr val="bg1"/>
                </a:solidFill>
              </a:rPr>
              <a:t>viewpoint</a:t>
            </a:r>
            <a:endParaRPr lang="es-ES" sz="1500" dirty="0">
              <a:solidFill>
                <a:schemeClr val="bg1"/>
              </a:solidFill>
            </a:endParaRPr>
          </a:p>
        </p:txBody>
      </p:sp>
      <p:pic>
        <p:nvPicPr>
          <p:cNvPr id="3" name="Picture 2"/>
          <p:cNvPicPr>
            <a:picLocks noChangeAspect="1"/>
          </p:cNvPicPr>
          <p:nvPr/>
        </p:nvPicPr>
        <p:blipFill>
          <a:blip r:embed="rId2"/>
          <a:stretch>
            <a:fillRect/>
          </a:stretch>
        </p:blipFill>
        <p:spPr>
          <a:xfrm>
            <a:off x="2026043" y="650543"/>
            <a:ext cx="1758132" cy="1828800"/>
          </a:xfrm>
          <a:prstGeom prst="rect">
            <a:avLst/>
          </a:prstGeom>
        </p:spPr>
      </p:pic>
      <p:pic>
        <p:nvPicPr>
          <p:cNvPr id="6" name="Picture 5"/>
          <p:cNvPicPr>
            <a:picLocks noChangeAspect="1"/>
          </p:cNvPicPr>
          <p:nvPr/>
        </p:nvPicPr>
        <p:blipFill>
          <a:blip r:embed="rId3"/>
          <a:stretch>
            <a:fillRect/>
          </a:stretch>
        </p:blipFill>
        <p:spPr>
          <a:xfrm>
            <a:off x="1849126" y="2648560"/>
            <a:ext cx="2098451" cy="1371600"/>
          </a:xfrm>
          <a:prstGeom prst="rect">
            <a:avLst/>
          </a:prstGeom>
        </p:spPr>
      </p:pic>
      <p:sp>
        <p:nvSpPr>
          <p:cNvPr id="17" name="TextBox 16"/>
          <p:cNvSpPr txBox="1"/>
          <p:nvPr/>
        </p:nvSpPr>
        <p:spPr bwMode="auto">
          <a:xfrm>
            <a:off x="1524000" y="6618096"/>
            <a:ext cx="4141076"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J. </a:t>
            </a:r>
            <a:r>
              <a:rPr lang="es-ES" sz="900" dirty="0" err="1">
                <a:solidFill>
                  <a:schemeClr val="accent2">
                    <a:lumMod val="75000"/>
                  </a:schemeClr>
                </a:solidFill>
                <a:latin typeface="+mn-lt"/>
              </a:rPr>
              <a:t>Lerendegui</a:t>
            </a:r>
            <a:r>
              <a:rPr lang="es-ES" sz="900" dirty="0">
                <a:solidFill>
                  <a:schemeClr val="accent2">
                    <a:lumMod val="75000"/>
                  </a:schemeClr>
                </a:solidFill>
                <a:latin typeface="+mn-lt"/>
              </a:rPr>
              <a:t>, J. </a:t>
            </a:r>
            <a:r>
              <a:rPr lang="es-ES" sz="900" dirty="0" err="1">
                <a:solidFill>
                  <a:schemeClr val="accent2">
                    <a:lumMod val="75000"/>
                  </a:schemeClr>
                </a:solidFill>
                <a:latin typeface="+mn-lt"/>
              </a:rPr>
              <a:t>Balibrea</a:t>
            </a:r>
            <a:r>
              <a:rPr lang="es-ES" sz="900" dirty="0">
                <a:solidFill>
                  <a:schemeClr val="accent2">
                    <a:lumMod val="75000"/>
                  </a:schemeClr>
                </a:solidFill>
                <a:latin typeface="+mn-lt"/>
              </a:rPr>
              <a:t>, et al. (CDP), </a:t>
            </a:r>
            <a:r>
              <a:rPr lang="es-ES" sz="900" dirty="0" err="1">
                <a:solidFill>
                  <a:schemeClr val="accent2">
                    <a:lumMod val="75000"/>
                  </a:schemeClr>
                </a:solidFill>
                <a:latin typeface="+mn-lt"/>
              </a:rPr>
              <a:t>Nat</a:t>
            </a:r>
            <a:r>
              <a:rPr lang="es-ES" sz="900" dirty="0">
                <a:solidFill>
                  <a:schemeClr val="accent2">
                    <a:lumMod val="75000"/>
                  </a:schemeClr>
                </a:solidFill>
                <a:latin typeface="+mn-lt"/>
              </a:rPr>
              <a:t>. </a:t>
            </a:r>
            <a:r>
              <a:rPr lang="es-ES" sz="900" dirty="0" err="1">
                <a:solidFill>
                  <a:schemeClr val="accent2">
                    <a:lumMod val="75000"/>
                  </a:schemeClr>
                </a:solidFill>
                <a:latin typeface="+mn-lt"/>
              </a:rPr>
              <a:t>Scientific</a:t>
            </a:r>
            <a:r>
              <a:rPr lang="es-ES" sz="900" dirty="0">
                <a:solidFill>
                  <a:schemeClr val="accent2">
                    <a:lumMod val="75000"/>
                  </a:schemeClr>
                </a:solidFill>
                <a:latin typeface="+mn-lt"/>
              </a:rPr>
              <a:t> </a:t>
            </a:r>
            <a:r>
              <a:rPr lang="es-ES" sz="900" dirty="0" err="1">
                <a:solidFill>
                  <a:schemeClr val="accent2">
                    <a:lumMod val="75000"/>
                  </a:schemeClr>
                </a:solidFill>
                <a:latin typeface="+mn-lt"/>
              </a:rPr>
              <a:t>Reports</a:t>
            </a:r>
            <a:r>
              <a:rPr lang="es-ES" sz="900" dirty="0">
                <a:solidFill>
                  <a:schemeClr val="accent2">
                    <a:lumMod val="75000"/>
                  </a:schemeClr>
                </a:solidFill>
                <a:latin typeface="+mn-lt"/>
              </a:rPr>
              <a:t> (2022)</a:t>
            </a:r>
            <a:endParaRPr lang="en-GB" sz="900" dirty="0">
              <a:solidFill>
                <a:schemeClr val="accent2">
                  <a:lumMod val="75000"/>
                </a:schemeClr>
              </a:solidFill>
              <a:latin typeface="+mn-lt"/>
            </a:endParaRPr>
          </a:p>
        </p:txBody>
      </p:sp>
      <p:sp>
        <p:nvSpPr>
          <p:cNvPr id="19" name="Rectangle 18"/>
          <p:cNvSpPr/>
          <p:nvPr/>
        </p:nvSpPr>
        <p:spPr>
          <a:xfrm>
            <a:off x="1669625" y="550509"/>
            <a:ext cx="2457450" cy="3529035"/>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0" name="TextBox 19"/>
          <p:cNvSpPr txBox="1"/>
          <p:nvPr/>
        </p:nvSpPr>
        <p:spPr bwMode="auto">
          <a:xfrm>
            <a:off x="1705609" y="590352"/>
            <a:ext cx="802175" cy="276999"/>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rPr>
              <a:t>MC</a:t>
            </a:r>
            <a:endParaRPr lang="en-GB" sz="1200" dirty="0">
              <a:solidFill>
                <a:schemeClr val="accent2">
                  <a:lumMod val="75000"/>
                </a:schemeClr>
              </a:solidFill>
              <a:latin typeface="+mn-lt"/>
            </a:endParaRPr>
          </a:p>
        </p:txBody>
      </p:sp>
      <p:sp>
        <p:nvSpPr>
          <p:cNvPr id="21" name="TextBox 20"/>
          <p:cNvSpPr txBox="1"/>
          <p:nvPr/>
        </p:nvSpPr>
        <p:spPr bwMode="auto">
          <a:xfrm>
            <a:off x="2241125" y="2479344"/>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14</a:t>
            </a:r>
            <a:r>
              <a:rPr lang="es-ES" sz="900" dirty="0">
                <a:solidFill>
                  <a:srgbClr val="FF0000"/>
                </a:solidFill>
                <a:latin typeface="+mn-lt"/>
              </a:rPr>
              <a:t>N</a:t>
            </a:r>
            <a:endParaRPr lang="en-GB" sz="900" dirty="0">
              <a:solidFill>
                <a:srgbClr val="FF0000"/>
              </a:solidFill>
              <a:latin typeface="+mn-lt"/>
            </a:endParaRPr>
          </a:p>
        </p:txBody>
      </p:sp>
      <p:sp>
        <p:nvSpPr>
          <p:cNvPr id="22" name="TextBox 21"/>
          <p:cNvSpPr txBox="1"/>
          <p:nvPr/>
        </p:nvSpPr>
        <p:spPr bwMode="auto">
          <a:xfrm>
            <a:off x="2584025" y="2479344"/>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12</a:t>
            </a:r>
            <a:r>
              <a:rPr lang="es-ES" sz="900" dirty="0">
                <a:solidFill>
                  <a:srgbClr val="FF0000"/>
                </a:solidFill>
                <a:latin typeface="+mn-lt"/>
              </a:rPr>
              <a:t>C</a:t>
            </a:r>
            <a:endParaRPr lang="en-GB" sz="900" dirty="0">
              <a:solidFill>
                <a:srgbClr val="FF0000"/>
              </a:solidFill>
              <a:latin typeface="+mn-lt"/>
            </a:endParaRPr>
          </a:p>
        </p:txBody>
      </p:sp>
      <p:sp>
        <p:nvSpPr>
          <p:cNvPr id="23" name="TextBox 22"/>
          <p:cNvSpPr txBox="1"/>
          <p:nvPr/>
        </p:nvSpPr>
        <p:spPr bwMode="auto">
          <a:xfrm>
            <a:off x="2792301" y="2480928"/>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15</a:t>
            </a:r>
            <a:r>
              <a:rPr lang="es-ES" sz="900" dirty="0">
                <a:solidFill>
                  <a:srgbClr val="FF0000"/>
                </a:solidFill>
                <a:latin typeface="+mn-lt"/>
              </a:rPr>
              <a:t>O</a:t>
            </a:r>
            <a:endParaRPr lang="en-GB" sz="900" dirty="0">
              <a:solidFill>
                <a:srgbClr val="FF0000"/>
              </a:solidFill>
              <a:latin typeface="+mn-lt"/>
            </a:endParaRPr>
          </a:p>
        </p:txBody>
      </p:sp>
      <p:sp>
        <p:nvSpPr>
          <p:cNvPr id="24" name="TextBox 23"/>
          <p:cNvSpPr txBox="1"/>
          <p:nvPr/>
        </p:nvSpPr>
        <p:spPr bwMode="auto">
          <a:xfrm>
            <a:off x="3008626" y="2478060"/>
            <a:ext cx="685800" cy="230832"/>
          </a:xfrm>
          <a:prstGeom prst="rect">
            <a:avLst/>
          </a:prstGeom>
          <a:noFill/>
          <a:ln w="9525">
            <a:noFill/>
            <a:miter lim="800000"/>
            <a:headEnd/>
            <a:tailEnd/>
          </a:ln>
        </p:spPr>
        <p:txBody>
          <a:bodyPr wrap="square" rtlCol="0">
            <a:spAutoFit/>
          </a:bodyPr>
          <a:lstStyle/>
          <a:p>
            <a:r>
              <a:rPr lang="es-ES" sz="900" baseline="30000" dirty="0">
                <a:solidFill>
                  <a:srgbClr val="FF0000"/>
                </a:solidFill>
                <a:latin typeface="+mn-lt"/>
              </a:rPr>
              <a:t>16</a:t>
            </a:r>
            <a:r>
              <a:rPr lang="es-ES" sz="900" dirty="0">
                <a:solidFill>
                  <a:srgbClr val="FF0000"/>
                </a:solidFill>
                <a:latin typeface="+mn-lt"/>
              </a:rPr>
              <a:t>O</a:t>
            </a:r>
            <a:endParaRPr lang="en-GB" sz="900" dirty="0">
              <a:solidFill>
                <a:srgbClr val="FF0000"/>
              </a:solidFill>
              <a:latin typeface="+mn-lt"/>
            </a:endParaRPr>
          </a:p>
        </p:txBody>
      </p:sp>
      <p:sp>
        <p:nvSpPr>
          <p:cNvPr id="25" name="Rectangle 24"/>
          <p:cNvSpPr/>
          <p:nvPr/>
        </p:nvSpPr>
        <p:spPr>
          <a:xfrm>
            <a:off x="2412575" y="2879393"/>
            <a:ext cx="742950" cy="97155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3" name="Rectangle 32"/>
          <p:cNvSpPr/>
          <p:nvPr/>
        </p:nvSpPr>
        <p:spPr>
          <a:xfrm>
            <a:off x="2755475" y="2885776"/>
            <a:ext cx="114300" cy="965168"/>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pic>
        <p:nvPicPr>
          <p:cNvPr id="29" name="Picture 2" descr="Image result for ERC Consolidator logo"/>
          <p:cNvPicPr>
            <a:picLocks noChangeAspect="1" noChangeArrowheads="1"/>
          </p:cNvPicPr>
          <p:nvPr/>
        </p:nvPicPr>
        <p:blipFill>
          <a:blip r:embed="rId4"/>
          <a:srcRect/>
          <a:stretch>
            <a:fillRect/>
          </a:stretch>
        </p:blipFill>
        <p:spPr bwMode="auto">
          <a:xfrm>
            <a:off x="1581152" y="74482"/>
            <a:ext cx="605735" cy="331838"/>
          </a:xfrm>
          <a:prstGeom prst="rect">
            <a:avLst/>
          </a:prstGeom>
          <a:noFill/>
        </p:spPr>
      </p:pic>
      <p:pic>
        <p:nvPicPr>
          <p:cNvPr id="30" name="Picture 6" descr="Image result for CSIC logo"/>
          <p:cNvPicPr>
            <a:picLocks noChangeAspect="1" noChangeArrowheads="1"/>
          </p:cNvPicPr>
          <p:nvPr/>
        </p:nvPicPr>
        <p:blipFill>
          <a:blip r:embed="rId5" cstate="print"/>
          <a:srcRect/>
          <a:stretch>
            <a:fillRect/>
          </a:stretch>
        </p:blipFill>
        <p:spPr bwMode="auto">
          <a:xfrm>
            <a:off x="10339333" y="52179"/>
            <a:ext cx="271519" cy="376954"/>
          </a:xfrm>
          <a:prstGeom prst="rect">
            <a:avLst/>
          </a:prstGeom>
          <a:noFill/>
        </p:spPr>
      </p:pic>
      <p:pic>
        <p:nvPicPr>
          <p:cNvPr id="31" name="Picture 3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005733" y="52595"/>
            <a:ext cx="276449" cy="365342"/>
          </a:xfrm>
          <a:prstGeom prst="rect">
            <a:avLst/>
          </a:prstGeom>
        </p:spPr>
      </p:pic>
      <p:sp>
        <p:nvSpPr>
          <p:cNvPr id="28" name="TextBox 27"/>
          <p:cNvSpPr txBox="1"/>
          <p:nvPr/>
        </p:nvSpPr>
        <p:spPr bwMode="auto">
          <a:xfrm>
            <a:off x="1677675" y="1966044"/>
            <a:ext cx="734901" cy="323165"/>
          </a:xfrm>
          <a:prstGeom prst="rect">
            <a:avLst/>
          </a:prstGeom>
          <a:noFill/>
          <a:ln w="9525">
            <a:noFill/>
            <a:miter lim="800000"/>
            <a:headEnd/>
            <a:tailEnd/>
          </a:ln>
        </p:spPr>
        <p:txBody>
          <a:bodyPr wrap="square" rtlCol="0">
            <a:spAutoFit/>
          </a:bodyPr>
          <a:lstStyle/>
          <a:p>
            <a:r>
              <a:rPr lang="es-ES" sz="750" dirty="0">
                <a:solidFill>
                  <a:srgbClr val="FF0000"/>
                </a:solidFill>
                <a:latin typeface="+mn-lt"/>
              </a:rPr>
              <a:t>120 </a:t>
            </a:r>
            <a:r>
              <a:rPr lang="es-ES" sz="750" dirty="0" err="1">
                <a:solidFill>
                  <a:srgbClr val="FF0000"/>
                </a:solidFill>
                <a:latin typeface="+mn-lt"/>
              </a:rPr>
              <a:t>MeV</a:t>
            </a:r>
            <a:endParaRPr lang="es-ES" sz="750" dirty="0">
              <a:solidFill>
                <a:srgbClr val="FF0000"/>
              </a:solidFill>
              <a:latin typeface="+mn-lt"/>
            </a:endParaRPr>
          </a:p>
          <a:p>
            <a:r>
              <a:rPr lang="es-ES" sz="750" dirty="0">
                <a:solidFill>
                  <a:srgbClr val="FF0000"/>
                </a:solidFill>
                <a:latin typeface="+mn-lt"/>
              </a:rPr>
              <a:t>2x10</a:t>
            </a:r>
            <a:r>
              <a:rPr lang="es-ES" sz="750" baseline="30000" dirty="0">
                <a:solidFill>
                  <a:srgbClr val="FF0000"/>
                </a:solidFill>
                <a:latin typeface="+mn-lt"/>
              </a:rPr>
              <a:t>10</a:t>
            </a:r>
            <a:r>
              <a:rPr lang="es-ES" sz="750" dirty="0">
                <a:solidFill>
                  <a:srgbClr val="FF0000"/>
                </a:solidFill>
                <a:latin typeface="+mn-lt"/>
              </a:rPr>
              <a:t> p</a:t>
            </a:r>
            <a:endParaRPr lang="en-GB" sz="750" dirty="0">
              <a:solidFill>
                <a:srgbClr val="FF0000"/>
              </a:solidFill>
              <a:latin typeface="+mn-lt"/>
            </a:endParaRPr>
          </a:p>
        </p:txBody>
      </p:sp>
      <p:grpSp>
        <p:nvGrpSpPr>
          <p:cNvPr id="45" name="Group 44"/>
          <p:cNvGrpSpPr/>
          <p:nvPr/>
        </p:nvGrpSpPr>
        <p:grpSpPr>
          <a:xfrm>
            <a:off x="1607365" y="4107563"/>
            <a:ext cx="3361343" cy="2197609"/>
            <a:chOff x="1345775" y="4305070"/>
            <a:chExt cx="3361343" cy="2197609"/>
          </a:xfrm>
        </p:grpSpPr>
        <p:pic>
          <p:nvPicPr>
            <p:cNvPr id="38" name="Picture 37"/>
            <p:cNvPicPr>
              <a:picLocks noChangeAspect="1"/>
            </p:cNvPicPr>
            <p:nvPr/>
          </p:nvPicPr>
          <p:blipFill>
            <a:blip r:embed="rId7"/>
            <a:stretch>
              <a:fillRect/>
            </a:stretch>
          </p:blipFill>
          <p:spPr>
            <a:xfrm>
              <a:off x="1345775" y="4305070"/>
              <a:ext cx="3361343" cy="2197609"/>
            </a:xfrm>
            <a:prstGeom prst="rect">
              <a:avLst/>
            </a:prstGeom>
          </p:spPr>
        </p:pic>
        <p:sp>
          <p:nvSpPr>
            <p:cNvPr id="41" name="TextBox 40"/>
            <p:cNvSpPr txBox="1"/>
            <p:nvPr/>
          </p:nvSpPr>
          <p:spPr>
            <a:xfrm>
              <a:off x="2003454" y="4438292"/>
              <a:ext cx="472035" cy="307777"/>
            </a:xfrm>
            <a:prstGeom prst="rect">
              <a:avLst/>
            </a:prstGeom>
            <a:noFill/>
          </p:spPr>
          <p:txBody>
            <a:bodyPr wrap="square" rtlCol="0">
              <a:spAutoFit/>
            </a:bodyPr>
            <a:lstStyle/>
            <a:p>
              <a:r>
                <a:rPr lang="es-ES" baseline="30000" dirty="0"/>
                <a:t>14</a:t>
              </a:r>
              <a:r>
                <a:rPr lang="es-ES" dirty="0"/>
                <a:t>N</a:t>
              </a:r>
            </a:p>
          </p:txBody>
        </p:sp>
        <p:sp>
          <p:nvSpPr>
            <p:cNvPr id="42" name="TextBox 41"/>
            <p:cNvSpPr txBox="1"/>
            <p:nvPr/>
          </p:nvSpPr>
          <p:spPr>
            <a:xfrm>
              <a:off x="2559622" y="4525837"/>
              <a:ext cx="472035" cy="307777"/>
            </a:xfrm>
            <a:prstGeom prst="rect">
              <a:avLst/>
            </a:prstGeom>
            <a:noFill/>
          </p:spPr>
          <p:txBody>
            <a:bodyPr wrap="square" rtlCol="0">
              <a:spAutoFit/>
            </a:bodyPr>
            <a:lstStyle/>
            <a:p>
              <a:r>
                <a:rPr lang="es-ES" baseline="30000" dirty="0"/>
                <a:t>12</a:t>
              </a:r>
              <a:r>
                <a:rPr lang="es-ES" dirty="0"/>
                <a:t>C</a:t>
              </a:r>
            </a:p>
          </p:txBody>
        </p:sp>
        <p:sp>
          <p:nvSpPr>
            <p:cNvPr id="43" name="TextBox 42"/>
            <p:cNvSpPr txBox="1"/>
            <p:nvPr/>
          </p:nvSpPr>
          <p:spPr>
            <a:xfrm>
              <a:off x="2941900" y="4663296"/>
              <a:ext cx="472035" cy="307777"/>
            </a:xfrm>
            <a:prstGeom prst="rect">
              <a:avLst/>
            </a:prstGeom>
            <a:noFill/>
          </p:spPr>
          <p:txBody>
            <a:bodyPr wrap="square" rtlCol="0">
              <a:spAutoFit/>
            </a:bodyPr>
            <a:lstStyle/>
            <a:p>
              <a:r>
                <a:rPr lang="es-ES" baseline="30000" dirty="0"/>
                <a:t>15</a:t>
              </a:r>
              <a:r>
                <a:rPr lang="es-ES" dirty="0"/>
                <a:t>O</a:t>
              </a:r>
            </a:p>
          </p:txBody>
        </p:sp>
        <p:sp>
          <p:nvSpPr>
            <p:cNvPr id="44" name="TextBox 43"/>
            <p:cNvSpPr txBox="1"/>
            <p:nvPr/>
          </p:nvSpPr>
          <p:spPr>
            <a:xfrm>
              <a:off x="3177917" y="4844629"/>
              <a:ext cx="472035" cy="307777"/>
            </a:xfrm>
            <a:prstGeom prst="rect">
              <a:avLst/>
            </a:prstGeom>
            <a:noFill/>
          </p:spPr>
          <p:txBody>
            <a:bodyPr wrap="square" rtlCol="0">
              <a:spAutoFit/>
            </a:bodyPr>
            <a:lstStyle/>
            <a:p>
              <a:r>
                <a:rPr lang="es-ES" baseline="30000" dirty="0"/>
                <a:t>16</a:t>
              </a:r>
              <a:r>
                <a:rPr lang="es-ES" dirty="0"/>
                <a:t>O</a:t>
              </a:r>
            </a:p>
          </p:txBody>
        </p:sp>
      </p:grpSp>
      <p:pic>
        <p:nvPicPr>
          <p:cNvPr id="39" name="Picture 38"/>
          <p:cNvPicPr>
            <a:picLocks noChangeAspect="1"/>
          </p:cNvPicPr>
          <p:nvPr/>
        </p:nvPicPr>
        <p:blipFill>
          <a:blip r:embed="rId8"/>
          <a:stretch>
            <a:fillRect/>
          </a:stretch>
        </p:blipFill>
        <p:spPr>
          <a:xfrm>
            <a:off x="5875058" y="550508"/>
            <a:ext cx="4464275" cy="6037806"/>
          </a:xfrm>
          <a:prstGeom prst="rect">
            <a:avLst/>
          </a:prstGeom>
        </p:spPr>
      </p:pic>
      <p:sp>
        <p:nvSpPr>
          <p:cNvPr id="46" name="TextBox 45"/>
          <p:cNvSpPr txBox="1"/>
          <p:nvPr/>
        </p:nvSpPr>
        <p:spPr bwMode="auto">
          <a:xfrm>
            <a:off x="6792422" y="6588314"/>
            <a:ext cx="4141076"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J.M. </a:t>
            </a:r>
            <a:r>
              <a:rPr lang="es-ES" sz="900" dirty="0" err="1">
                <a:solidFill>
                  <a:schemeClr val="accent2">
                    <a:lumMod val="75000"/>
                  </a:schemeClr>
                </a:solidFill>
                <a:latin typeface="+mn-lt"/>
              </a:rPr>
              <a:t>Verburg</a:t>
            </a:r>
            <a:r>
              <a:rPr lang="es-ES" sz="900" dirty="0">
                <a:solidFill>
                  <a:schemeClr val="accent2">
                    <a:lumMod val="75000"/>
                  </a:schemeClr>
                </a:solidFill>
                <a:latin typeface="+mn-lt"/>
              </a:rPr>
              <a:t>, </a:t>
            </a:r>
            <a:r>
              <a:rPr lang="es-ES" sz="900" dirty="0" err="1">
                <a:solidFill>
                  <a:schemeClr val="accent2">
                    <a:lumMod val="75000"/>
                  </a:schemeClr>
                </a:solidFill>
                <a:latin typeface="+mn-lt"/>
              </a:rPr>
              <a:t>J.Seco</a:t>
            </a:r>
            <a:r>
              <a:rPr lang="es-ES" sz="900" dirty="0">
                <a:solidFill>
                  <a:schemeClr val="accent2">
                    <a:lumMod val="75000"/>
                  </a:schemeClr>
                </a:solidFill>
                <a:latin typeface="+mn-lt"/>
              </a:rPr>
              <a:t>, </a:t>
            </a:r>
            <a:r>
              <a:rPr lang="es-ES" sz="900" dirty="0" err="1">
                <a:solidFill>
                  <a:schemeClr val="accent2">
                    <a:lumMod val="75000"/>
                  </a:schemeClr>
                </a:solidFill>
                <a:latin typeface="+mn-lt"/>
              </a:rPr>
              <a:t>Phys</a:t>
            </a:r>
            <a:r>
              <a:rPr lang="es-ES" sz="900" dirty="0">
                <a:solidFill>
                  <a:schemeClr val="accent2">
                    <a:lumMod val="75000"/>
                  </a:schemeClr>
                </a:solidFill>
                <a:latin typeface="+mn-lt"/>
              </a:rPr>
              <a:t>. </a:t>
            </a:r>
            <a:r>
              <a:rPr lang="es-ES" sz="900" dirty="0" err="1">
                <a:solidFill>
                  <a:schemeClr val="accent2">
                    <a:lumMod val="75000"/>
                  </a:schemeClr>
                </a:solidFill>
                <a:latin typeface="+mn-lt"/>
              </a:rPr>
              <a:t>Med</a:t>
            </a:r>
            <a:r>
              <a:rPr lang="es-ES" sz="900" dirty="0">
                <a:solidFill>
                  <a:schemeClr val="accent2">
                    <a:lumMod val="75000"/>
                  </a:schemeClr>
                </a:solidFill>
                <a:latin typeface="+mn-lt"/>
              </a:rPr>
              <a:t>. </a:t>
            </a:r>
            <a:r>
              <a:rPr lang="es-ES" sz="900" dirty="0" err="1">
                <a:solidFill>
                  <a:schemeClr val="accent2">
                    <a:lumMod val="75000"/>
                  </a:schemeClr>
                </a:solidFill>
                <a:latin typeface="+mn-lt"/>
              </a:rPr>
              <a:t>Biol</a:t>
            </a:r>
            <a:r>
              <a:rPr lang="es-ES" sz="900" dirty="0">
                <a:solidFill>
                  <a:schemeClr val="accent2">
                    <a:lumMod val="75000"/>
                  </a:schemeClr>
                </a:solidFill>
                <a:latin typeface="+mn-lt"/>
              </a:rPr>
              <a:t> (2014)</a:t>
            </a:r>
            <a:endParaRPr lang="en-GB" sz="900" dirty="0">
              <a:solidFill>
                <a:schemeClr val="accent2">
                  <a:lumMod val="75000"/>
                </a:schemeClr>
              </a:solidFill>
              <a:latin typeface="+mn-lt"/>
            </a:endParaRPr>
          </a:p>
        </p:txBody>
      </p:sp>
    </p:spTree>
    <p:extLst>
      <p:ext uri="{BB962C8B-B14F-4D97-AF65-F5344CB8AC3E}">
        <p14:creationId xmlns:p14="http://schemas.microsoft.com/office/powerpoint/2010/main" val="412909721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789421" y="1524365"/>
            <a:ext cx="6665764" cy="2227830"/>
          </a:xfrm>
          <a:prstGeom prst="rect">
            <a:avLst/>
          </a:prstGeom>
        </p:spPr>
      </p:pic>
      <p:sp>
        <p:nvSpPr>
          <p:cNvPr id="4" name="Rectangle 3"/>
          <p:cNvSpPr/>
          <p:nvPr/>
        </p:nvSpPr>
        <p:spPr>
          <a:xfrm>
            <a:off x="1555903" y="-3449"/>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pic>
        <p:nvPicPr>
          <p:cNvPr id="3" name="Picture 2"/>
          <p:cNvPicPr>
            <a:picLocks noChangeAspect="1"/>
          </p:cNvPicPr>
          <p:nvPr/>
        </p:nvPicPr>
        <p:blipFill>
          <a:blip r:embed="rId3"/>
          <a:stretch>
            <a:fillRect/>
          </a:stretch>
        </p:blipFill>
        <p:spPr>
          <a:xfrm>
            <a:off x="1752600" y="1631517"/>
            <a:ext cx="2036821" cy="2118690"/>
          </a:xfrm>
          <a:prstGeom prst="rect">
            <a:avLst/>
          </a:prstGeom>
        </p:spPr>
      </p:pic>
      <p:sp>
        <p:nvSpPr>
          <p:cNvPr id="11" name="TextBox 10"/>
          <p:cNvSpPr txBox="1"/>
          <p:nvPr/>
        </p:nvSpPr>
        <p:spPr bwMode="auto">
          <a:xfrm>
            <a:off x="1555903" y="418734"/>
            <a:ext cx="6457950" cy="1169551"/>
          </a:xfrm>
          <a:prstGeom prst="rect">
            <a:avLst/>
          </a:prstGeom>
          <a:noFill/>
          <a:ln w="9525">
            <a:noFill/>
            <a:miter lim="800000"/>
            <a:headEnd/>
            <a:tailEnd/>
          </a:ln>
        </p:spPr>
        <p:txBody>
          <a:bodyPr wrap="square" rtlCol="0">
            <a:spAutoFit/>
          </a:bodyPr>
          <a:lstStyle/>
          <a:p>
            <a:pPr marL="214313" indent="-214313">
              <a:buFontTx/>
              <a:buChar char="-"/>
            </a:pPr>
            <a:r>
              <a:rPr lang="es-ES" dirty="0">
                <a:solidFill>
                  <a:schemeClr val="accent2">
                    <a:lumMod val="75000"/>
                  </a:schemeClr>
                </a:solidFill>
                <a:latin typeface="+mn-lt"/>
              </a:rPr>
              <a:t>High </a:t>
            </a:r>
            <a:r>
              <a:rPr lang="es-ES" dirty="0" err="1">
                <a:solidFill>
                  <a:schemeClr val="accent2">
                    <a:lumMod val="75000"/>
                  </a:schemeClr>
                </a:solidFill>
                <a:latin typeface="+mn-lt"/>
              </a:rPr>
              <a:t>detection</a:t>
            </a:r>
            <a:r>
              <a:rPr lang="es-ES" dirty="0">
                <a:solidFill>
                  <a:schemeClr val="accent2">
                    <a:lumMod val="75000"/>
                  </a:schemeClr>
                </a:solidFill>
                <a:latin typeface="+mn-lt"/>
              </a:rPr>
              <a:t> </a:t>
            </a:r>
            <a:r>
              <a:rPr lang="es-ES" dirty="0" err="1">
                <a:solidFill>
                  <a:schemeClr val="accent2">
                    <a:lumMod val="75000"/>
                  </a:schemeClr>
                </a:solidFill>
                <a:latin typeface="+mn-lt"/>
              </a:rPr>
              <a:t>efficiency</a:t>
            </a:r>
            <a:r>
              <a:rPr lang="es-ES" dirty="0">
                <a:solidFill>
                  <a:schemeClr val="accent2">
                    <a:lumMod val="75000"/>
                  </a:schemeClr>
                </a:solidFill>
                <a:latin typeface="+mn-lt"/>
              </a:rPr>
              <a:t>, </a:t>
            </a:r>
            <a:r>
              <a:rPr lang="es-ES" dirty="0" err="1">
                <a:solidFill>
                  <a:schemeClr val="accent2">
                    <a:lumMod val="75000"/>
                  </a:schemeClr>
                </a:solidFill>
                <a:latin typeface="+mn-lt"/>
              </a:rPr>
              <a:t>high</a:t>
            </a:r>
            <a:r>
              <a:rPr lang="es-ES" dirty="0">
                <a:solidFill>
                  <a:schemeClr val="accent2">
                    <a:lumMod val="75000"/>
                  </a:schemeClr>
                </a:solidFill>
                <a:latin typeface="+mn-lt"/>
              </a:rPr>
              <a:t> CR-</a:t>
            </a:r>
            <a:r>
              <a:rPr lang="es-ES" dirty="0" err="1">
                <a:solidFill>
                  <a:schemeClr val="accent2">
                    <a:lumMod val="75000"/>
                  </a:schemeClr>
                </a:solidFill>
                <a:latin typeface="+mn-lt"/>
              </a:rPr>
              <a:t>capability</a:t>
            </a:r>
            <a:r>
              <a:rPr lang="es-ES" dirty="0">
                <a:solidFill>
                  <a:schemeClr val="accent2">
                    <a:lumMod val="75000"/>
                  </a:schemeClr>
                </a:solidFill>
                <a:latin typeface="+mn-lt"/>
              </a:rPr>
              <a:t> </a:t>
            </a:r>
            <a:r>
              <a:rPr lang="es-ES" dirty="0">
                <a:solidFill>
                  <a:schemeClr val="accent2">
                    <a:lumMod val="75000"/>
                  </a:schemeClr>
                </a:solidFill>
                <a:latin typeface="+mn-lt"/>
                <a:sym typeface="Wingdings" panose="05000000000000000000" pitchFamily="2" charset="2"/>
              </a:rPr>
              <a:t> Real time</a:t>
            </a:r>
          </a:p>
          <a:p>
            <a:pPr marL="214313" indent="-214313">
              <a:buFontTx/>
              <a:buChar char="-"/>
            </a:pPr>
            <a:r>
              <a:rPr lang="es-ES" dirty="0" err="1">
                <a:solidFill>
                  <a:schemeClr val="accent2">
                    <a:lumMod val="75000"/>
                  </a:schemeClr>
                </a:solidFill>
                <a:latin typeface="+mn-lt"/>
                <a:sym typeface="Wingdings" panose="05000000000000000000" pitchFamily="2" charset="2"/>
              </a:rPr>
              <a:t>Low</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sensitivity</a:t>
            </a:r>
            <a:r>
              <a:rPr lang="es-ES" dirty="0">
                <a:solidFill>
                  <a:schemeClr val="accent2">
                    <a:lumMod val="75000"/>
                  </a:schemeClr>
                </a:solidFill>
                <a:latin typeface="+mn-lt"/>
                <a:sym typeface="Wingdings" panose="05000000000000000000" pitchFamily="2" charset="2"/>
              </a:rPr>
              <a:t> to n-</a:t>
            </a:r>
            <a:r>
              <a:rPr lang="es-ES" dirty="0" err="1">
                <a:solidFill>
                  <a:schemeClr val="accent2">
                    <a:lumMod val="75000"/>
                  </a:schemeClr>
                </a:solidFill>
                <a:latin typeface="+mn-lt"/>
                <a:sym typeface="Wingdings" panose="05000000000000000000" pitchFamily="2" charset="2"/>
              </a:rPr>
              <a:t>induced</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backgrounds</a:t>
            </a:r>
            <a:r>
              <a:rPr lang="es-ES" dirty="0">
                <a:solidFill>
                  <a:schemeClr val="accent2">
                    <a:lumMod val="75000"/>
                  </a:schemeClr>
                </a:solidFill>
                <a:latin typeface="+mn-lt"/>
                <a:sym typeface="Wingdings" panose="05000000000000000000" pitchFamily="2" charset="2"/>
              </a:rPr>
              <a:t>  </a:t>
            </a:r>
            <a:r>
              <a:rPr lang="es-ES" dirty="0" err="1">
                <a:solidFill>
                  <a:schemeClr val="accent2">
                    <a:lumMod val="75000"/>
                  </a:schemeClr>
                </a:solidFill>
                <a:latin typeface="+mn-lt"/>
                <a:sym typeface="Wingdings" panose="05000000000000000000" pitchFamily="2" charset="2"/>
              </a:rPr>
              <a:t>Improved</a:t>
            </a:r>
            <a:r>
              <a:rPr lang="es-ES" dirty="0">
                <a:solidFill>
                  <a:schemeClr val="accent2">
                    <a:lumMod val="75000"/>
                  </a:schemeClr>
                </a:solidFill>
                <a:latin typeface="+mn-lt"/>
                <a:sym typeface="Wingdings" panose="05000000000000000000" pitchFamily="2" charset="2"/>
              </a:rPr>
              <a:t> S/B-ratio</a:t>
            </a:r>
          </a:p>
          <a:p>
            <a:pPr marL="214313" indent="-214313">
              <a:buFontTx/>
              <a:buChar char="-"/>
            </a:pPr>
            <a:r>
              <a:rPr lang="es-ES" dirty="0" err="1">
                <a:solidFill>
                  <a:schemeClr val="accent2">
                    <a:lumMod val="75000"/>
                  </a:schemeClr>
                </a:solidFill>
                <a:latin typeface="+mn-lt"/>
                <a:sym typeface="Wingdings" panose="05000000000000000000" pitchFamily="2" charset="2"/>
              </a:rPr>
              <a:t>Good</a:t>
            </a:r>
            <a:r>
              <a:rPr lang="es-ES" dirty="0">
                <a:solidFill>
                  <a:schemeClr val="accent2">
                    <a:lumMod val="75000"/>
                  </a:schemeClr>
                </a:solidFill>
                <a:latin typeface="+mn-lt"/>
                <a:sym typeface="Wingdings" panose="05000000000000000000" pitchFamily="2" charset="2"/>
              </a:rPr>
              <a:t> E- and </a:t>
            </a:r>
            <a:r>
              <a:rPr lang="es-ES" dirty="0" err="1">
                <a:solidFill>
                  <a:schemeClr val="accent2">
                    <a:lumMod val="75000"/>
                  </a:schemeClr>
                </a:solidFill>
                <a:latin typeface="+mn-lt"/>
                <a:sym typeface="Wingdings" panose="05000000000000000000" pitchFamily="2" charset="2"/>
              </a:rPr>
              <a:t>spatial</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resolution</a:t>
            </a:r>
            <a:r>
              <a:rPr lang="es-ES" dirty="0">
                <a:solidFill>
                  <a:schemeClr val="accent2">
                    <a:lumMod val="75000"/>
                  </a:schemeClr>
                </a:solidFill>
                <a:latin typeface="+mn-lt"/>
                <a:sym typeface="Wingdings" panose="05000000000000000000" pitchFamily="2" charset="2"/>
              </a:rPr>
              <a:t>  </a:t>
            </a:r>
            <a:r>
              <a:rPr lang="es-ES" dirty="0" err="1">
                <a:solidFill>
                  <a:schemeClr val="accent2">
                    <a:lumMod val="75000"/>
                  </a:schemeClr>
                </a:solidFill>
                <a:latin typeface="+mn-lt"/>
                <a:sym typeface="Wingdings" panose="05000000000000000000" pitchFamily="2" charset="2"/>
              </a:rPr>
              <a:t>Few</a:t>
            </a:r>
            <a:r>
              <a:rPr lang="es-ES" dirty="0">
                <a:solidFill>
                  <a:schemeClr val="accent2">
                    <a:lumMod val="75000"/>
                  </a:schemeClr>
                </a:solidFill>
                <a:latin typeface="+mn-lt"/>
                <a:sym typeface="Wingdings" panose="05000000000000000000" pitchFamily="2" charset="2"/>
              </a:rPr>
              <a:t> mm </a:t>
            </a:r>
            <a:r>
              <a:rPr lang="es-ES" dirty="0" err="1">
                <a:solidFill>
                  <a:schemeClr val="accent2">
                    <a:lumMod val="75000"/>
                  </a:schemeClr>
                </a:solidFill>
                <a:latin typeface="+mn-lt"/>
                <a:sym typeface="Wingdings" panose="05000000000000000000" pitchFamily="2" charset="2"/>
              </a:rPr>
              <a:t>accuracy</a:t>
            </a:r>
            <a:endParaRPr lang="es-ES" dirty="0">
              <a:solidFill>
                <a:schemeClr val="accent2">
                  <a:lumMod val="75000"/>
                </a:schemeClr>
              </a:solidFill>
              <a:latin typeface="+mn-lt"/>
              <a:sym typeface="Wingdings" panose="05000000000000000000" pitchFamily="2" charset="2"/>
            </a:endParaRPr>
          </a:p>
          <a:p>
            <a:pPr marL="214313" indent="-214313">
              <a:buFontTx/>
              <a:buChar char="-"/>
            </a:pPr>
            <a:r>
              <a:rPr lang="es-ES" b="1" dirty="0" err="1">
                <a:solidFill>
                  <a:schemeClr val="accent2">
                    <a:lumMod val="75000"/>
                  </a:schemeClr>
                </a:solidFill>
                <a:latin typeface="+mn-lt"/>
                <a:sym typeface="Wingdings" panose="05000000000000000000" pitchFamily="2" charset="2"/>
              </a:rPr>
              <a:t>Suitable</a:t>
            </a:r>
            <a:r>
              <a:rPr lang="es-ES" b="1" dirty="0">
                <a:solidFill>
                  <a:schemeClr val="accent2">
                    <a:lumMod val="75000"/>
                  </a:schemeClr>
                </a:solidFill>
                <a:latin typeface="+mn-lt"/>
                <a:sym typeface="Wingdings" panose="05000000000000000000" pitchFamily="2" charset="2"/>
              </a:rPr>
              <a:t> performance in </a:t>
            </a:r>
            <a:r>
              <a:rPr lang="es-ES" b="1" dirty="0" err="1">
                <a:solidFill>
                  <a:schemeClr val="accent2">
                    <a:lumMod val="75000"/>
                  </a:schemeClr>
                </a:solidFill>
                <a:latin typeface="+mn-lt"/>
                <a:sym typeface="Wingdings" panose="05000000000000000000" pitchFamily="2" charset="2"/>
              </a:rPr>
              <a:t>the</a:t>
            </a:r>
            <a:r>
              <a:rPr lang="es-ES" b="1" dirty="0">
                <a:solidFill>
                  <a:schemeClr val="accent2">
                    <a:lumMod val="75000"/>
                  </a:schemeClr>
                </a:solidFill>
                <a:latin typeface="+mn-lt"/>
                <a:sym typeface="Wingdings" panose="05000000000000000000" pitchFamily="2" charset="2"/>
              </a:rPr>
              <a:t> gamma-</a:t>
            </a:r>
            <a:r>
              <a:rPr lang="es-ES" b="1" dirty="0" err="1">
                <a:solidFill>
                  <a:schemeClr val="accent2">
                    <a:lumMod val="75000"/>
                  </a:schemeClr>
                </a:solidFill>
                <a:latin typeface="+mn-lt"/>
                <a:sym typeface="Wingdings" panose="05000000000000000000" pitchFamily="2" charset="2"/>
              </a:rPr>
              <a:t>ray</a:t>
            </a:r>
            <a:r>
              <a:rPr lang="es-ES" b="1" dirty="0">
                <a:solidFill>
                  <a:schemeClr val="accent2">
                    <a:lumMod val="75000"/>
                  </a:schemeClr>
                </a:solidFill>
                <a:latin typeface="+mn-lt"/>
                <a:sym typeface="Wingdings" panose="05000000000000000000" pitchFamily="2" charset="2"/>
              </a:rPr>
              <a:t> </a:t>
            </a:r>
            <a:r>
              <a:rPr lang="es-ES" b="1" dirty="0" err="1">
                <a:solidFill>
                  <a:schemeClr val="accent2">
                    <a:lumMod val="75000"/>
                  </a:schemeClr>
                </a:solidFill>
                <a:latin typeface="+mn-lt"/>
                <a:sym typeface="Wingdings" panose="05000000000000000000" pitchFamily="2" charset="2"/>
              </a:rPr>
              <a:t>energy</a:t>
            </a:r>
            <a:r>
              <a:rPr lang="es-ES" b="1" dirty="0">
                <a:solidFill>
                  <a:schemeClr val="accent2">
                    <a:lumMod val="75000"/>
                  </a:schemeClr>
                </a:solidFill>
                <a:latin typeface="+mn-lt"/>
                <a:sym typeface="Wingdings" panose="05000000000000000000" pitchFamily="2" charset="2"/>
              </a:rPr>
              <a:t> </a:t>
            </a:r>
            <a:r>
              <a:rPr lang="es-ES" b="1" dirty="0" err="1">
                <a:solidFill>
                  <a:schemeClr val="accent2">
                    <a:lumMod val="75000"/>
                  </a:schemeClr>
                </a:solidFill>
                <a:latin typeface="+mn-lt"/>
                <a:sym typeface="Wingdings" panose="05000000000000000000" pitchFamily="2" charset="2"/>
              </a:rPr>
              <a:t>range</a:t>
            </a:r>
            <a:r>
              <a:rPr lang="es-ES" b="1" dirty="0">
                <a:solidFill>
                  <a:schemeClr val="accent2">
                    <a:lumMod val="75000"/>
                  </a:schemeClr>
                </a:solidFill>
                <a:latin typeface="+mn-lt"/>
                <a:sym typeface="Wingdings" panose="05000000000000000000" pitchFamily="2" charset="2"/>
              </a:rPr>
              <a:t> up to 5-6 </a:t>
            </a:r>
            <a:r>
              <a:rPr lang="es-ES" b="1" dirty="0" err="1">
                <a:solidFill>
                  <a:schemeClr val="accent2">
                    <a:lumMod val="75000"/>
                  </a:schemeClr>
                </a:solidFill>
                <a:latin typeface="+mn-lt"/>
                <a:sym typeface="Wingdings" panose="05000000000000000000" pitchFamily="2" charset="2"/>
              </a:rPr>
              <a:t>MeV</a:t>
            </a:r>
            <a:endParaRPr lang="es-ES" b="1" dirty="0">
              <a:solidFill>
                <a:schemeClr val="accent2">
                  <a:lumMod val="75000"/>
                </a:schemeClr>
              </a:solidFill>
              <a:latin typeface="+mn-lt"/>
              <a:sym typeface="Wingdings" panose="05000000000000000000" pitchFamily="2" charset="2"/>
            </a:endParaRPr>
          </a:p>
          <a:p>
            <a:pPr marL="214313" indent="-214313">
              <a:buFontTx/>
              <a:buChar char="-"/>
            </a:pPr>
            <a:r>
              <a:rPr lang="es-ES" dirty="0">
                <a:solidFill>
                  <a:schemeClr val="accent2">
                    <a:lumMod val="75000"/>
                  </a:schemeClr>
                </a:solidFill>
                <a:latin typeface="+mn-lt"/>
                <a:sym typeface="Wingdings" panose="05000000000000000000" pitchFamily="2" charset="2"/>
              </a:rPr>
              <a:t>Compact &amp; </a:t>
            </a:r>
            <a:r>
              <a:rPr lang="es-ES" dirty="0" err="1">
                <a:solidFill>
                  <a:schemeClr val="accent2">
                    <a:lumMod val="75000"/>
                  </a:schemeClr>
                </a:solidFill>
                <a:latin typeface="+mn-lt"/>
                <a:sym typeface="Wingdings" panose="05000000000000000000" pitchFamily="2" charset="2"/>
              </a:rPr>
              <a:t>lightweight</a:t>
            </a:r>
            <a:r>
              <a:rPr lang="es-ES" dirty="0">
                <a:solidFill>
                  <a:schemeClr val="accent2">
                    <a:lumMod val="75000"/>
                  </a:schemeClr>
                </a:solidFill>
                <a:latin typeface="+mn-lt"/>
                <a:sym typeface="Wingdings" panose="05000000000000000000" pitchFamily="2" charset="2"/>
              </a:rPr>
              <a:t>  Compatible </a:t>
            </a:r>
            <a:r>
              <a:rPr lang="es-ES" dirty="0" err="1">
                <a:solidFill>
                  <a:schemeClr val="accent2">
                    <a:lumMod val="75000"/>
                  </a:schemeClr>
                </a:solidFill>
                <a:latin typeface="+mn-lt"/>
                <a:sym typeface="Wingdings" panose="05000000000000000000" pitchFamily="2" charset="2"/>
              </a:rPr>
              <a:t>with</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clinical</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environment</a:t>
            </a:r>
            <a:endParaRPr lang="en-GB" dirty="0">
              <a:solidFill>
                <a:schemeClr val="accent2">
                  <a:lumMod val="75000"/>
                </a:schemeClr>
              </a:solidFill>
              <a:latin typeface="+mn-lt"/>
            </a:endParaRPr>
          </a:p>
        </p:txBody>
      </p:sp>
      <p:sp>
        <p:nvSpPr>
          <p:cNvPr id="12" name="Rectangle 11"/>
          <p:cNvSpPr/>
          <p:nvPr/>
        </p:nvSpPr>
        <p:spPr>
          <a:xfrm>
            <a:off x="1752600" y="1588285"/>
            <a:ext cx="8598512" cy="5055661"/>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pic>
        <p:nvPicPr>
          <p:cNvPr id="16" name="Picture 2" descr="Image result for ERC Consolidator logo"/>
          <p:cNvPicPr>
            <a:picLocks noChangeAspect="1" noChangeArrowheads="1"/>
          </p:cNvPicPr>
          <p:nvPr/>
        </p:nvPicPr>
        <p:blipFill>
          <a:blip r:embed="rId4"/>
          <a:srcRect/>
          <a:stretch>
            <a:fillRect/>
          </a:stretch>
        </p:blipFill>
        <p:spPr bwMode="auto">
          <a:xfrm>
            <a:off x="1613055" y="64763"/>
            <a:ext cx="605735" cy="331838"/>
          </a:xfrm>
          <a:prstGeom prst="rect">
            <a:avLst/>
          </a:prstGeom>
          <a:noFill/>
        </p:spPr>
      </p:pic>
      <p:pic>
        <p:nvPicPr>
          <p:cNvPr id="17" name="Picture 6" descr="Image result for CSIC logo"/>
          <p:cNvPicPr>
            <a:picLocks noChangeAspect="1" noChangeArrowheads="1"/>
          </p:cNvPicPr>
          <p:nvPr/>
        </p:nvPicPr>
        <p:blipFill>
          <a:blip r:embed="rId5" cstate="print"/>
          <a:srcRect/>
          <a:stretch>
            <a:fillRect/>
          </a:stretch>
        </p:blipFill>
        <p:spPr bwMode="auto">
          <a:xfrm>
            <a:off x="10347704" y="42461"/>
            <a:ext cx="271519" cy="376954"/>
          </a:xfrm>
          <a:prstGeom prst="rect">
            <a:avLst/>
          </a:prstGeom>
          <a:noFill/>
        </p:spPr>
      </p:pic>
      <p:pic>
        <p:nvPicPr>
          <p:cNvPr id="18" name="Picture 1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014104" y="42877"/>
            <a:ext cx="276449" cy="365342"/>
          </a:xfrm>
          <a:prstGeom prst="rect">
            <a:avLst/>
          </a:prstGeom>
        </p:spPr>
      </p:pic>
      <p:sp>
        <p:nvSpPr>
          <p:cNvPr id="19" name="TextBox 18"/>
          <p:cNvSpPr txBox="1"/>
          <p:nvPr/>
        </p:nvSpPr>
        <p:spPr bwMode="auto">
          <a:xfrm>
            <a:off x="4084014" y="93831"/>
            <a:ext cx="6057900" cy="323165"/>
          </a:xfrm>
          <a:prstGeom prst="rect">
            <a:avLst/>
          </a:prstGeom>
          <a:noFill/>
          <a:ln w="9525">
            <a:noFill/>
            <a:miter lim="800000"/>
            <a:headEnd/>
            <a:tailEnd/>
          </a:ln>
          <a:effectLst/>
        </p:spPr>
        <p:txBody>
          <a:bodyPr wrap="square" rtlCol="0">
            <a:spAutoFit/>
          </a:bodyPr>
          <a:lstStyle/>
          <a:p>
            <a:pPr>
              <a:spcBef>
                <a:spcPct val="50000"/>
              </a:spcBef>
            </a:pPr>
            <a:r>
              <a:rPr lang="es-ES" sz="1500" dirty="0">
                <a:solidFill>
                  <a:schemeClr val="bg1"/>
                </a:solidFill>
              </a:rPr>
              <a:t>i-TED </a:t>
            </a:r>
            <a:r>
              <a:rPr lang="es-ES" sz="1500" dirty="0" err="1">
                <a:solidFill>
                  <a:schemeClr val="bg1"/>
                </a:solidFill>
              </a:rPr>
              <a:t>applied</a:t>
            </a:r>
            <a:r>
              <a:rPr lang="es-ES" sz="1500" dirty="0">
                <a:solidFill>
                  <a:schemeClr val="bg1"/>
                </a:solidFill>
              </a:rPr>
              <a:t> to </a:t>
            </a:r>
            <a:r>
              <a:rPr lang="es-ES" sz="1500" dirty="0" err="1">
                <a:solidFill>
                  <a:schemeClr val="bg1"/>
                </a:solidFill>
              </a:rPr>
              <a:t>Hadron</a:t>
            </a:r>
            <a:r>
              <a:rPr lang="es-ES" sz="1500" dirty="0">
                <a:solidFill>
                  <a:schemeClr val="bg1"/>
                </a:solidFill>
              </a:rPr>
              <a:t> </a:t>
            </a:r>
            <a:r>
              <a:rPr lang="es-ES" sz="1500" dirty="0" err="1">
                <a:solidFill>
                  <a:schemeClr val="bg1"/>
                </a:solidFill>
              </a:rPr>
              <a:t>Therapy</a:t>
            </a:r>
            <a:r>
              <a:rPr lang="es-ES" sz="1500" dirty="0">
                <a:solidFill>
                  <a:schemeClr val="bg1"/>
                </a:solidFill>
              </a:rPr>
              <a:t>: A MC </a:t>
            </a:r>
            <a:r>
              <a:rPr lang="es-ES" sz="1500" dirty="0" err="1">
                <a:solidFill>
                  <a:schemeClr val="bg1"/>
                </a:solidFill>
              </a:rPr>
              <a:t>viewpoint</a:t>
            </a:r>
            <a:endParaRPr lang="es-ES" sz="1500" dirty="0">
              <a:solidFill>
                <a:schemeClr val="bg1"/>
              </a:solidFill>
            </a:endParaRPr>
          </a:p>
        </p:txBody>
      </p:sp>
      <p:sp>
        <p:nvSpPr>
          <p:cNvPr id="6" name="TextBox 5"/>
          <p:cNvSpPr txBox="1"/>
          <p:nvPr/>
        </p:nvSpPr>
        <p:spPr bwMode="auto">
          <a:xfrm>
            <a:off x="1828647" y="3673124"/>
            <a:ext cx="8598512" cy="2031325"/>
          </a:xfrm>
          <a:prstGeom prst="rect">
            <a:avLst/>
          </a:prstGeom>
          <a:noFill/>
          <a:ln w="9525">
            <a:noFill/>
            <a:miter lim="800000"/>
            <a:headEnd/>
            <a:tailEnd/>
          </a:ln>
        </p:spPr>
        <p:txBody>
          <a:bodyPr wrap="square" rtlCol="0">
            <a:spAutoFit/>
          </a:bodyPr>
          <a:lstStyle/>
          <a:p>
            <a:pPr marL="128588" indent="-128588">
              <a:buFont typeface="Wingdings" panose="05000000000000000000" pitchFamily="2" charset="2"/>
              <a:buChar char="à"/>
            </a:pPr>
            <a:r>
              <a:rPr lang="es-ES" dirty="0" err="1">
                <a:solidFill>
                  <a:schemeClr val="accent2">
                    <a:lumMod val="75000"/>
                  </a:schemeClr>
                </a:solidFill>
                <a:latin typeface="+mn-lt"/>
                <a:sym typeface="Wingdings" panose="05000000000000000000" pitchFamily="2" charset="2"/>
              </a:rPr>
              <a:t>Best</a:t>
            </a:r>
            <a:r>
              <a:rPr lang="es-ES" dirty="0">
                <a:solidFill>
                  <a:schemeClr val="accent2">
                    <a:lumMod val="75000"/>
                  </a:schemeClr>
                </a:solidFill>
                <a:latin typeface="+mn-lt"/>
                <a:sym typeface="Wingdings" panose="05000000000000000000" pitchFamily="2" charset="2"/>
              </a:rPr>
              <a:t> ML </a:t>
            </a:r>
            <a:r>
              <a:rPr lang="es-ES" dirty="0" err="1">
                <a:solidFill>
                  <a:schemeClr val="accent2">
                    <a:lumMod val="75000"/>
                  </a:schemeClr>
                </a:solidFill>
                <a:latin typeface="+mn-lt"/>
                <a:sym typeface="Wingdings" panose="05000000000000000000" pitchFamily="2" charset="2"/>
              </a:rPr>
              <a:t>algorithms</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Boosted</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Decision</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Trees</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XGBoost</a:t>
            </a:r>
            <a:r>
              <a:rPr lang="es-ES" dirty="0">
                <a:solidFill>
                  <a:schemeClr val="accent2">
                    <a:lumMod val="75000"/>
                  </a:schemeClr>
                </a:solidFill>
                <a:latin typeface="+mn-lt"/>
                <a:sym typeface="Wingdings" panose="05000000000000000000" pitchFamily="2" charset="2"/>
              </a:rPr>
              <a:t>) and ANN (</a:t>
            </a:r>
            <a:r>
              <a:rPr lang="es-ES" dirty="0" err="1">
                <a:solidFill>
                  <a:schemeClr val="accent2">
                    <a:lumMod val="75000"/>
                  </a:schemeClr>
                </a:solidFill>
                <a:latin typeface="+mn-lt"/>
                <a:sym typeface="Wingdings" panose="05000000000000000000" pitchFamily="2" charset="2"/>
              </a:rPr>
              <a:t>Tensorflow</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out</a:t>
            </a:r>
            <a:r>
              <a:rPr lang="es-ES" dirty="0">
                <a:solidFill>
                  <a:schemeClr val="accent2">
                    <a:lumMod val="75000"/>
                  </a:schemeClr>
                </a:solidFill>
                <a:latin typeface="+mn-lt"/>
                <a:sym typeface="Wingdings" panose="05000000000000000000" pitchFamily="2" charset="2"/>
              </a:rPr>
              <a:t> of </a:t>
            </a:r>
            <a:r>
              <a:rPr lang="es-ES" dirty="0" err="1">
                <a:solidFill>
                  <a:schemeClr val="accent2">
                    <a:lumMod val="75000"/>
                  </a:schemeClr>
                </a:solidFill>
                <a:latin typeface="+mn-lt"/>
                <a:sym typeface="Wingdings" panose="05000000000000000000" pitchFamily="2" charset="2"/>
              </a:rPr>
              <a:t>kNN</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Logistic</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Regression</a:t>
            </a:r>
            <a:r>
              <a:rPr lang="es-ES" dirty="0">
                <a:solidFill>
                  <a:schemeClr val="accent2">
                    <a:lumMod val="75000"/>
                  </a:schemeClr>
                </a:solidFill>
                <a:latin typeface="+mn-lt"/>
                <a:sym typeface="Wingdings" panose="05000000000000000000" pitchFamily="2" charset="2"/>
              </a:rPr>
              <a:t>, SVM, </a:t>
            </a:r>
            <a:r>
              <a:rPr lang="es-ES" dirty="0" err="1">
                <a:solidFill>
                  <a:schemeClr val="accent2">
                    <a:lumMod val="75000"/>
                  </a:schemeClr>
                </a:solidFill>
                <a:latin typeface="+mn-lt"/>
                <a:sym typeface="Wingdings" panose="05000000000000000000" pitchFamily="2" charset="2"/>
              </a:rPr>
              <a:t>Gaussian</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Naive</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Bayes</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RandomForest</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AdaBoost</a:t>
            </a:r>
            <a:r>
              <a:rPr lang="es-ES" dirty="0">
                <a:solidFill>
                  <a:schemeClr val="accent2">
                    <a:lumMod val="75000"/>
                  </a:schemeClr>
                </a:solidFill>
                <a:latin typeface="+mn-lt"/>
                <a:sym typeface="Wingdings" panose="05000000000000000000" pitchFamily="2" charset="2"/>
              </a:rPr>
              <a:t> and </a:t>
            </a:r>
            <a:r>
              <a:rPr lang="es-ES" dirty="0" err="1">
                <a:solidFill>
                  <a:schemeClr val="accent2">
                    <a:lumMod val="75000"/>
                  </a:schemeClr>
                </a:solidFill>
                <a:latin typeface="+mn-lt"/>
                <a:sym typeface="Wingdings" panose="05000000000000000000" pitchFamily="2" charset="2"/>
              </a:rPr>
              <a:t>Quadratic</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Discriminant</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Analysis</a:t>
            </a:r>
            <a:endParaRPr lang="es-ES" dirty="0">
              <a:solidFill>
                <a:schemeClr val="accent2">
                  <a:lumMod val="75000"/>
                </a:schemeClr>
              </a:solidFill>
              <a:latin typeface="+mn-lt"/>
              <a:sym typeface="Wingdings" panose="05000000000000000000" pitchFamily="2" charset="2"/>
            </a:endParaRPr>
          </a:p>
          <a:p>
            <a:pPr marL="128588" indent="-128588">
              <a:buFont typeface="Wingdings" panose="05000000000000000000" pitchFamily="2" charset="2"/>
              <a:buChar char="à"/>
            </a:pPr>
            <a:r>
              <a:rPr lang="es-ES" dirty="0" err="1">
                <a:solidFill>
                  <a:schemeClr val="accent2">
                    <a:lumMod val="75000"/>
                  </a:schemeClr>
                </a:solidFill>
                <a:latin typeface="+mn-lt"/>
                <a:sym typeface="Wingdings" panose="05000000000000000000" pitchFamily="2" charset="2"/>
              </a:rPr>
              <a:t>Trained</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with</a:t>
            </a:r>
            <a:r>
              <a:rPr lang="es-ES" dirty="0">
                <a:solidFill>
                  <a:schemeClr val="accent2">
                    <a:lumMod val="75000"/>
                  </a:schemeClr>
                </a:solidFill>
                <a:latin typeface="+mn-lt"/>
                <a:sym typeface="Wingdings" panose="05000000000000000000" pitchFamily="2" charset="2"/>
              </a:rPr>
              <a:t> 5x10</a:t>
            </a:r>
            <a:r>
              <a:rPr lang="es-ES" baseline="30000" dirty="0">
                <a:solidFill>
                  <a:schemeClr val="accent2">
                    <a:lumMod val="75000"/>
                  </a:schemeClr>
                </a:solidFill>
                <a:latin typeface="+mn-lt"/>
                <a:sym typeface="Wingdings" panose="05000000000000000000" pitchFamily="2" charset="2"/>
              </a:rPr>
              <a:t>10</a:t>
            </a:r>
            <a:r>
              <a:rPr lang="es-ES" dirty="0">
                <a:solidFill>
                  <a:schemeClr val="accent2">
                    <a:lumMod val="75000"/>
                  </a:schemeClr>
                </a:solidFill>
                <a:latin typeface="+mn-lt"/>
                <a:sym typeface="Wingdings" panose="05000000000000000000" pitchFamily="2" charset="2"/>
              </a:rPr>
              <a:t> </a:t>
            </a:r>
            <a:r>
              <a:rPr lang="es-ES" dirty="0">
                <a:solidFill>
                  <a:schemeClr val="accent2">
                    <a:lumMod val="75000"/>
                  </a:schemeClr>
                </a:solidFill>
                <a:latin typeface="Symbol" panose="05050102010706020507" pitchFamily="18" charset="2"/>
                <a:sym typeface="Wingdings" panose="05000000000000000000" pitchFamily="2" charset="2"/>
              </a:rPr>
              <a:t>g</a:t>
            </a:r>
            <a:r>
              <a:rPr lang="es-ES" dirty="0">
                <a:solidFill>
                  <a:schemeClr val="accent2">
                    <a:lumMod val="75000"/>
                  </a:schemeClr>
                </a:solidFill>
                <a:latin typeface="+mn-lt"/>
                <a:sym typeface="Wingdings" panose="05000000000000000000" pitchFamily="2" charset="2"/>
              </a:rPr>
              <a:t>-</a:t>
            </a:r>
            <a:r>
              <a:rPr lang="es-ES" dirty="0" err="1">
                <a:solidFill>
                  <a:schemeClr val="accent2">
                    <a:lumMod val="75000"/>
                  </a:schemeClr>
                </a:solidFill>
                <a:latin typeface="+mn-lt"/>
                <a:sym typeface="Wingdings" panose="05000000000000000000" pitchFamily="2" charset="2"/>
              </a:rPr>
              <a:t>rays</a:t>
            </a:r>
            <a:r>
              <a:rPr lang="es-ES" dirty="0">
                <a:solidFill>
                  <a:schemeClr val="accent2">
                    <a:lumMod val="75000"/>
                  </a:schemeClr>
                </a:solidFill>
                <a:latin typeface="+mn-lt"/>
                <a:sym typeface="Wingdings" panose="05000000000000000000" pitchFamily="2" charset="2"/>
              </a:rPr>
              <a:t> in 200keV-7MeV </a:t>
            </a:r>
            <a:r>
              <a:rPr lang="es-ES" dirty="0" err="1">
                <a:solidFill>
                  <a:schemeClr val="accent2">
                    <a:lumMod val="75000"/>
                  </a:schemeClr>
                </a:solidFill>
                <a:latin typeface="+mn-lt"/>
                <a:sym typeface="Wingdings" panose="05000000000000000000" pitchFamily="2" charset="2"/>
              </a:rPr>
              <a:t>Energy</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range</a:t>
            </a:r>
            <a:r>
              <a:rPr lang="en-GB" dirty="0">
                <a:solidFill>
                  <a:schemeClr val="accent2">
                    <a:lumMod val="75000"/>
                  </a:schemeClr>
                </a:solidFill>
                <a:latin typeface="+mn-lt"/>
                <a:sym typeface="Wingdings" panose="05000000000000000000" pitchFamily="2" charset="2"/>
              </a:rPr>
              <a:t>, using r1(x1,y1,z1), r2(x2,y2,z2), E1, E2, Compton angle, KN-formula</a:t>
            </a:r>
          </a:p>
          <a:p>
            <a:pPr marL="128588" indent="-128588">
              <a:buFont typeface="Wingdings" panose="05000000000000000000" pitchFamily="2" charset="2"/>
              <a:buChar char="à"/>
            </a:pPr>
            <a:r>
              <a:rPr lang="es-ES" dirty="0" err="1">
                <a:solidFill>
                  <a:schemeClr val="accent2">
                    <a:lumMod val="75000"/>
                  </a:schemeClr>
                </a:solidFill>
                <a:latin typeface="+mn-lt"/>
                <a:sym typeface="Wingdings" panose="05000000000000000000" pitchFamily="2" charset="2"/>
              </a:rPr>
              <a:t>Classifier</a:t>
            </a:r>
            <a:r>
              <a:rPr lang="es-ES" dirty="0">
                <a:solidFill>
                  <a:schemeClr val="accent2">
                    <a:lumMod val="75000"/>
                  </a:schemeClr>
                </a:solidFill>
                <a:latin typeface="+mn-lt"/>
                <a:sym typeface="Wingdings" panose="05000000000000000000" pitchFamily="2" charset="2"/>
              </a:rPr>
              <a:t> Output: 0 (Non FEE) </a:t>
            </a:r>
            <a:r>
              <a:rPr lang="es-ES" dirty="0" err="1">
                <a:solidFill>
                  <a:schemeClr val="accent2">
                    <a:lumMod val="75000"/>
                  </a:schemeClr>
                </a:solidFill>
                <a:latin typeface="+mn-lt"/>
                <a:sym typeface="Wingdings" panose="05000000000000000000" pitchFamily="2" charset="2"/>
              </a:rPr>
              <a:t>or</a:t>
            </a:r>
            <a:r>
              <a:rPr lang="es-ES" dirty="0">
                <a:solidFill>
                  <a:schemeClr val="accent2">
                    <a:lumMod val="75000"/>
                  </a:schemeClr>
                </a:solidFill>
                <a:latin typeface="+mn-lt"/>
                <a:sym typeface="Wingdings" panose="05000000000000000000" pitchFamily="2" charset="2"/>
              </a:rPr>
              <a:t> 1 (FEE)</a:t>
            </a:r>
          </a:p>
          <a:p>
            <a:pPr marL="128588" indent="-128588">
              <a:buFont typeface="Wingdings" panose="05000000000000000000" pitchFamily="2" charset="2"/>
              <a:buChar char="à"/>
            </a:pPr>
            <a:r>
              <a:rPr lang="es-ES" dirty="0" err="1">
                <a:solidFill>
                  <a:schemeClr val="accent2">
                    <a:lumMod val="75000"/>
                  </a:schemeClr>
                </a:solidFill>
                <a:latin typeface="+mn-lt"/>
                <a:sym typeface="Wingdings" panose="05000000000000000000" pitchFamily="2" charset="2"/>
              </a:rPr>
              <a:t>Accuracy</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between</a:t>
            </a:r>
            <a:r>
              <a:rPr lang="es-ES" dirty="0">
                <a:solidFill>
                  <a:schemeClr val="accent2">
                    <a:lumMod val="75000"/>
                  </a:schemeClr>
                </a:solidFill>
                <a:latin typeface="+mn-lt"/>
                <a:sym typeface="Wingdings" panose="05000000000000000000" pitchFamily="2" charset="2"/>
              </a:rPr>
              <a:t> 65% (6MeV) and 73% (1MeV), </a:t>
            </a:r>
            <a:r>
              <a:rPr lang="es-ES" dirty="0" err="1">
                <a:solidFill>
                  <a:schemeClr val="accent2">
                    <a:lumMod val="75000"/>
                  </a:schemeClr>
                </a:solidFill>
                <a:latin typeface="+mn-lt"/>
                <a:sym typeface="Wingdings" panose="05000000000000000000" pitchFamily="2" charset="2"/>
              </a:rPr>
              <a:t>Confussion</a:t>
            </a:r>
            <a:r>
              <a:rPr lang="es-ES" dirty="0">
                <a:solidFill>
                  <a:schemeClr val="accent2">
                    <a:lumMod val="75000"/>
                  </a:schemeClr>
                </a:solidFill>
                <a:latin typeface="+mn-lt"/>
                <a:sym typeface="Wingdings" panose="05000000000000000000" pitchFamily="2" charset="2"/>
              </a:rPr>
              <a:t>: 35-40% of Non FEE </a:t>
            </a:r>
            <a:r>
              <a:rPr lang="es-ES" dirty="0" err="1">
                <a:solidFill>
                  <a:schemeClr val="accent2">
                    <a:lumMod val="75000"/>
                  </a:schemeClr>
                </a:solidFill>
                <a:latin typeface="+mn-lt"/>
                <a:sym typeface="Wingdings" panose="05000000000000000000" pitchFamily="2" charset="2"/>
              </a:rPr>
              <a:t>predicted</a:t>
            </a:r>
            <a:r>
              <a:rPr lang="es-ES" dirty="0">
                <a:solidFill>
                  <a:schemeClr val="accent2">
                    <a:lumMod val="75000"/>
                  </a:schemeClr>
                </a:solidFill>
                <a:latin typeface="+mn-lt"/>
                <a:sym typeface="Wingdings" panose="05000000000000000000" pitchFamily="2" charset="2"/>
              </a:rPr>
              <a:t> as FEE.</a:t>
            </a:r>
          </a:p>
          <a:p>
            <a:pPr marL="128588" indent="-128588">
              <a:buFont typeface="Wingdings" panose="05000000000000000000" pitchFamily="2" charset="2"/>
              <a:buChar char="à"/>
            </a:pPr>
            <a:r>
              <a:rPr lang="es-ES" dirty="0">
                <a:solidFill>
                  <a:schemeClr val="accent2">
                    <a:lumMod val="75000"/>
                  </a:schemeClr>
                </a:solidFill>
                <a:latin typeface="+mn-lt"/>
                <a:sym typeface="Wingdings" panose="05000000000000000000" pitchFamily="2" charset="2"/>
              </a:rPr>
              <a:t>S/N ratio </a:t>
            </a:r>
            <a:r>
              <a:rPr lang="es-ES" dirty="0" err="1">
                <a:solidFill>
                  <a:schemeClr val="accent2">
                    <a:lumMod val="75000"/>
                  </a:schemeClr>
                </a:solidFill>
                <a:latin typeface="+mn-lt"/>
                <a:sym typeface="Wingdings" panose="05000000000000000000" pitchFamily="2" charset="2"/>
              </a:rPr>
              <a:t>enhanced</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between</a:t>
            </a:r>
            <a:r>
              <a:rPr lang="es-ES" dirty="0">
                <a:solidFill>
                  <a:schemeClr val="accent2">
                    <a:lumMod val="75000"/>
                  </a:schemeClr>
                </a:solidFill>
                <a:latin typeface="+mn-lt"/>
                <a:sym typeface="Wingdings" panose="05000000000000000000" pitchFamily="2" charset="2"/>
              </a:rPr>
              <a:t> 1.5 and 2.1</a:t>
            </a:r>
          </a:p>
          <a:p>
            <a:pPr marL="128588" indent="-128588">
              <a:buFont typeface="Wingdings" panose="05000000000000000000" pitchFamily="2" charset="2"/>
              <a:buChar char="à"/>
            </a:pPr>
            <a:r>
              <a:rPr lang="es-ES" dirty="0" err="1">
                <a:solidFill>
                  <a:schemeClr val="accent2">
                    <a:lumMod val="75000"/>
                  </a:schemeClr>
                </a:solidFill>
                <a:latin typeface="+mn-lt"/>
                <a:sym typeface="Wingdings" panose="05000000000000000000" pitchFamily="2" charset="2"/>
              </a:rPr>
              <a:t>Capable</a:t>
            </a:r>
            <a:r>
              <a:rPr lang="es-ES" dirty="0">
                <a:solidFill>
                  <a:schemeClr val="accent2">
                    <a:lumMod val="75000"/>
                  </a:schemeClr>
                </a:solidFill>
                <a:latin typeface="+mn-lt"/>
                <a:sym typeface="Wingdings" panose="05000000000000000000" pitchFamily="2" charset="2"/>
              </a:rPr>
              <a:t> of </a:t>
            </a:r>
            <a:r>
              <a:rPr lang="es-ES" dirty="0" err="1">
                <a:solidFill>
                  <a:schemeClr val="accent2">
                    <a:lumMod val="75000"/>
                  </a:schemeClr>
                </a:solidFill>
                <a:latin typeface="+mn-lt"/>
                <a:sym typeface="Wingdings" panose="05000000000000000000" pitchFamily="2" charset="2"/>
              </a:rPr>
              <a:t>rejecting</a:t>
            </a:r>
            <a:r>
              <a:rPr lang="es-ES" dirty="0">
                <a:solidFill>
                  <a:schemeClr val="accent2">
                    <a:lumMod val="75000"/>
                  </a:schemeClr>
                </a:solidFill>
                <a:latin typeface="+mn-lt"/>
                <a:sym typeface="Wingdings" panose="05000000000000000000" pitchFamily="2" charset="2"/>
              </a:rPr>
              <a:t> 50% of </a:t>
            </a:r>
            <a:r>
              <a:rPr lang="es-ES" dirty="0" err="1">
                <a:solidFill>
                  <a:schemeClr val="accent2">
                    <a:lumMod val="75000"/>
                  </a:schemeClr>
                </a:solidFill>
                <a:latin typeface="+mn-lt"/>
                <a:sym typeface="Wingdings" panose="05000000000000000000" pitchFamily="2" charset="2"/>
              </a:rPr>
              <a:t>neutron</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events</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neutron</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sensitivity</a:t>
            </a:r>
            <a:r>
              <a:rPr lang="es-ES" dirty="0">
                <a:solidFill>
                  <a:schemeClr val="accent2">
                    <a:lumMod val="75000"/>
                  </a:schemeClr>
                </a:solidFill>
                <a:latin typeface="+mn-lt"/>
                <a:sym typeface="Wingdings" panose="05000000000000000000" pitchFamily="2" charset="2"/>
              </a:rPr>
              <a:t>)</a:t>
            </a:r>
          </a:p>
        </p:txBody>
      </p:sp>
      <p:pic>
        <p:nvPicPr>
          <p:cNvPr id="7" name="Picture 6"/>
          <p:cNvPicPr>
            <a:picLocks noChangeAspect="1"/>
          </p:cNvPicPr>
          <p:nvPr/>
        </p:nvPicPr>
        <p:blipFill>
          <a:blip r:embed="rId7"/>
          <a:stretch>
            <a:fillRect/>
          </a:stretch>
        </p:blipFill>
        <p:spPr>
          <a:xfrm>
            <a:off x="1796744" y="5720134"/>
            <a:ext cx="1543050" cy="851589"/>
          </a:xfrm>
          <a:prstGeom prst="rect">
            <a:avLst/>
          </a:prstGeom>
        </p:spPr>
      </p:pic>
      <p:grpSp>
        <p:nvGrpSpPr>
          <p:cNvPr id="2" name="Group 1"/>
          <p:cNvGrpSpPr/>
          <p:nvPr/>
        </p:nvGrpSpPr>
        <p:grpSpPr>
          <a:xfrm>
            <a:off x="5407414" y="5694334"/>
            <a:ext cx="4883138" cy="893244"/>
            <a:chOff x="3946693" y="5417860"/>
            <a:chExt cx="6510850" cy="1190992"/>
          </a:xfrm>
        </p:grpSpPr>
        <p:pic>
          <p:nvPicPr>
            <p:cNvPr id="963586" name="Picture 2" descr="https://lh5.googleusercontent.com/le7KNkCSNVJXvrgK-r-hkk4hrcr4v2NOPHRgL6tIoWFFancKhcL2AxP7B1wU8fNAAmiOW9L_jaYxUtwVR8CllYVh_WVmoK6oKWHcRHQoyeqgV6tVOp2lO4bKSDPcXMxS5yt_p2lqw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46693" y="5417860"/>
              <a:ext cx="1157257" cy="1190992"/>
            </a:xfrm>
            <a:prstGeom prst="rect">
              <a:avLst/>
            </a:prstGeom>
            <a:noFill/>
            <a:extLst>
              <a:ext uri="{909E8E84-426E-40DD-AFC4-6F175D3DCCD1}">
                <a14:hiddenFill xmlns:a14="http://schemas.microsoft.com/office/drawing/2010/main">
                  <a:solidFill>
                    <a:srgbClr val="FFFFFF"/>
                  </a:solidFill>
                </a14:hiddenFill>
              </a:ext>
            </a:extLst>
          </p:spPr>
        </p:pic>
        <p:pic>
          <p:nvPicPr>
            <p:cNvPr id="963588" name="Picture 4" descr="https://lh5.googleusercontent.com/S9b5GUCo5QJR2GtzHurlpjrhi6jv-BhIkrGSLBr0ek0LdqAYlwn4m1ktxnFkM4WHRjvKc5geIpjI5hXvDLB4fAl7BZOCFJM39ZNeRykpii1HUMcPFd4Ibs3UfFWR7xx9fT4bZz0aYQ"/>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120118" y="5464437"/>
              <a:ext cx="1096926" cy="1128902"/>
            </a:xfrm>
            <a:prstGeom prst="rect">
              <a:avLst/>
            </a:prstGeom>
            <a:noFill/>
            <a:extLst>
              <a:ext uri="{909E8E84-426E-40DD-AFC4-6F175D3DCCD1}">
                <a14:hiddenFill xmlns:a14="http://schemas.microsoft.com/office/drawing/2010/main">
                  <a:solidFill>
                    <a:srgbClr val="FFFFFF"/>
                  </a:solidFill>
                </a14:hiddenFill>
              </a:ext>
            </a:extLst>
          </p:spPr>
        </p:pic>
        <p:pic>
          <p:nvPicPr>
            <p:cNvPr id="963592" name="Picture 8" descr="https://lh5.googleusercontent.com/S0wWlamRySz0HRqE_nXXM-1clcvUJzxowpv2RghTcqQfx0q8qeOCf4fv20kEj5NqL18lv6-IdW6IvIgVgR5Bm5eci-0AAIVRl0QLZq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233212" y="5464437"/>
              <a:ext cx="1109727" cy="1143221"/>
            </a:xfrm>
            <a:prstGeom prst="rect">
              <a:avLst/>
            </a:prstGeom>
            <a:noFill/>
            <a:extLst>
              <a:ext uri="{909E8E84-426E-40DD-AFC4-6F175D3DCCD1}">
                <a14:hiddenFill xmlns:a14="http://schemas.microsoft.com/office/drawing/2010/main">
                  <a:solidFill>
                    <a:srgbClr val="FFFFFF"/>
                  </a:solidFill>
                </a14:hiddenFill>
              </a:ext>
            </a:extLst>
          </p:spPr>
        </p:pic>
        <p:pic>
          <p:nvPicPr>
            <p:cNvPr id="963594" name="Picture 10" descr="https://lh4.googleusercontent.com/g8-akwfmQHvoJs5EGIYLQk-Z4hjg08aQraIbZGmb1hWUJH-hG8b5CvbS4m9tnenqeS_beVFYZWnvfVqwhSGxx433QeK_gG5wHkYi1kc"/>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349582" y="5484004"/>
              <a:ext cx="1076835" cy="1109335"/>
            </a:xfrm>
            <a:prstGeom prst="rect">
              <a:avLst/>
            </a:prstGeom>
            <a:noFill/>
            <a:extLst>
              <a:ext uri="{909E8E84-426E-40DD-AFC4-6F175D3DCCD1}">
                <a14:hiddenFill xmlns:a14="http://schemas.microsoft.com/office/drawing/2010/main">
                  <a:solidFill>
                    <a:srgbClr val="FFFFFF"/>
                  </a:solidFill>
                </a14:hiddenFill>
              </a:ext>
            </a:extLst>
          </p:spPr>
        </p:pic>
        <p:pic>
          <p:nvPicPr>
            <p:cNvPr id="963596" name="Picture 12" descr="https://lh5.googleusercontent.com/-HP2hwtSYAbrEm5DKn354U_4gEHL0TBCOMSPOz5-ntjkDkh24gK1hj_jGrU8nhqbmf54o3FFLE8owJB_cv6fFJwXfCDhVx16iflVcnOQzh_F7FBLQXmv-RcAOfVoDWm9xoEj4YYy6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402119" y="5474479"/>
              <a:ext cx="1087168" cy="1118860"/>
            </a:xfrm>
            <a:prstGeom prst="rect">
              <a:avLst/>
            </a:prstGeom>
            <a:noFill/>
            <a:extLst>
              <a:ext uri="{909E8E84-426E-40DD-AFC4-6F175D3DCCD1}">
                <a14:hiddenFill xmlns:a14="http://schemas.microsoft.com/office/drawing/2010/main">
                  <a:solidFill>
                    <a:srgbClr val="FFFFFF"/>
                  </a:solidFill>
                </a14:hiddenFill>
              </a:ext>
            </a:extLst>
          </p:spPr>
        </p:pic>
        <p:pic>
          <p:nvPicPr>
            <p:cNvPr id="963598" name="Picture 14" descr="https://lh5.googleusercontent.com/4XXngTi0kqVljXRqcO5K0dH888V-Vdt-NSb2O-mScWe2RojatHBuvafWIZ3ROTbnR_1RMAJ_T4xeAvPsHnoz1F_vknT8QawcDyxl5C8axMdVJuAt6Fy2aOpSAiCQ9BTrnOkA1_8jAg"/>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9379171" y="5469917"/>
              <a:ext cx="1078372" cy="1109808"/>
            </a:xfrm>
            <a:prstGeom prst="rect">
              <a:avLst/>
            </a:prstGeom>
            <a:noFill/>
            <a:extLst>
              <a:ext uri="{909E8E84-426E-40DD-AFC4-6F175D3DCCD1}">
                <a14:hiddenFill xmlns:a14="http://schemas.microsoft.com/office/drawing/2010/main">
                  <a:solidFill>
                    <a:srgbClr val="FFFFFF"/>
                  </a:solidFill>
                </a14:hiddenFill>
              </a:ext>
            </a:extLst>
          </p:spPr>
        </p:pic>
      </p:grpSp>
      <p:sp>
        <p:nvSpPr>
          <p:cNvPr id="23" name="TextBox 22"/>
          <p:cNvSpPr txBox="1"/>
          <p:nvPr/>
        </p:nvSpPr>
        <p:spPr bwMode="auto">
          <a:xfrm>
            <a:off x="1524001" y="6643945"/>
            <a:ext cx="3981659"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hlinkClick r:id="rId14" action="ppaction://hlinkfile"/>
              </a:rPr>
              <a:t>J. </a:t>
            </a:r>
            <a:r>
              <a:rPr lang="es-ES" sz="900" dirty="0" err="1">
                <a:solidFill>
                  <a:schemeClr val="accent2">
                    <a:lumMod val="75000"/>
                  </a:schemeClr>
                </a:solidFill>
                <a:latin typeface="+mn-lt"/>
                <a:hlinkClick r:id="rId14" action="ppaction://hlinkfile"/>
              </a:rPr>
              <a:t>Lerendegui</a:t>
            </a:r>
            <a:r>
              <a:rPr lang="es-ES" sz="900" dirty="0">
                <a:solidFill>
                  <a:schemeClr val="accent2">
                    <a:lumMod val="75000"/>
                  </a:schemeClr>
                </a:solidFill>
                <a:latin typeface="+mn-lt"/>
                <a:hlinkClick r:id="rId14" action="ppaction://hlinkfile"/>
              </a:rPr>
              <a:t>, J. </a:t>
            </a:r>
            <a:r>
              <a:rPr lang="es-ES" sz="900" dirty="0" err="1">
                <a:solidFill>
                  <a:schemeClr val="accent2">
                    <a:lumMod val="75000"/>
                  </a:schemeClr>
                </a:solidFill>
                <a:latin typeface="+mn-lt"/>
                <a:hlinkClick r:id="rId14" action="ppaction://hlinkfile"/>
              </a:rPr>
              <a:t>Balibrea</a:t>
            </a:r>
            <a:r>
              <a:rPr lang="es-ES" sz="900" dirty="0">
                <a:solidFill>
                  <a:schemeClr val="accent2">
                    <a:lumMod val="75000"/>
                  </a:schemeClr>
                </a:solidFill>
                <a:latin typeface="+mn-lt"/>
                <a:hlinkClick r:id="rId14" action="ppaction://hlinkfile"/>
              </a:rPr>
              <a:t>, et al. (CDP), </a:t>
            </a:r>
            <a:r>
              <a:rPr lang="es-ES" sz="900" dirty="0" err="1">
                <a:solidFill>
                  <a:schemeClr val="accent2">
                    <a:lumMod val="75000"/>
                  </a:schemeClr>
                </a:solidFill>
                <a:latin typeface="+mn-lt"/>
                <a:hlinkClick r:id="rId14" action="ppaction://hlinkfile"/>
              </a:rPr>
              <a:t>Nat</a:t>
            </a:r>
            <a:r>
              <a:rPr lang="es-ES" sz="900" dirty="0">
                <a:solidFill>
                  <a:schemeClr val="accent2">
                    <a:lumMod val="75000"/>
                  </a:schemeClr>
                </a:solidFill>
                <a:latin typeface="+mn-lt"/>
                <a:hlinkClick r:id="rId14" action="ppaction://hlinkfile"/>
              </a:rPr>
              <a:t>. </a:t>
            </a:r>
            <a:r>
              <a:rPr lang="es-ES" sz="900" dirty="0" err="1">
                <a:solidFill>
                  <a:schemeClr val="accent2">
                    <a:lumMod val="75000"/>
                  </a:schemeClr>
                </a:solidFill>
                <a:latin typeface="+mn-lt"/>
                <a:hlinkClick r:id="rId14" action="ppaction://hlinkfile"/>
              </a:rPr>
              <a:t>Scientific</a:t>
            </a:r>
            <a:r>
              <a:rPr lang="es-ES" sz="900" dirty="0">
                <a:solidFill>
                  <a:schemeClr val="accent2">
                    <a:lumMod val="75000"/>
                  </a:schemeClr>
                </a:solidFill>
                <a:latin typeface="+mn-lt"/>
                <a:hlinkClick r:id="rId14" action="ppaction://hlinkfile"/>
              </a:rPr>
              <a:t> </a:t>
            </a:r>
            <a:r>
              <a:rPr lang="es-ES" sz="900" dirty="0" err="1">
                <a:solidFill>
                  <a:schemeClr val="accent2">
                    <a:lumMod val="75000"/>
                  </a:schemeClr>
                </a:solidFill>
                <a:latin typeface="+mn-lt"/>
                <a:hlinkClick r:id="rId14" action="ppaction://hlinkfile"/>
              </a:rPr>
              <a:t>Reports</a:t>
            </a:r>
            <a:r>
              <a:rPr lang="es-ES" sz="900" dirty="0">
                <a:solidFill>
                  <a:schemeClr val="accent2">
                    <a:lumMod val="75000"/>
                  </a:schemeClr>
                </a:solidFill>
                <a:latin typeface="+mn-lt"/>
                <a:hlinkClick r:id="rId14" action="ppaction://hlinkfile"/>
              </a:rPr>
              <a:t>, 2021</a:t>
            </a:r>
            <a:endParaRPr lang="en-GB" sz="900" dirty="0">
              <a:solidFill>
                <a:schemeClr val="accent2">
                  <a:lumMod val="75000"/>
                </a:schemeClr>
              </a:solidFill>
              <a:latin typeface="+mn-lt"/>
            </a:endParaRPr>
          </a:p>
        </p:txBody>
      </p:sp>
    </p:spTree>
    <p:extLst>
      <p:ext uri="{BB962C8B-B14F-4D97-AF65-F5344CB8AC3E}">
        <p14:creationId xmlns:p14="http://schemas.microsoft.com/office/powerpoint/2010/main" val="152342852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4376" name="Picture 8" descr="https://lh4.googleusercontent.com/w6wPwTLWzNoXQSUzAH870KKXBSjvb5oKDgo7StW0Y0_5QbEWPxKq-kyL1jL5BocpCX80_D0ZY115GhBKjIhjY__3y2ca1740Uvc2Gixa7In7eRQf94WL7C0R1r65swJdjC-sRIIlhG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8642" y="4220080"/>
            <a:ext cx="3187361" cy="1989896"/>
          </a:xfrm>
          <a:prstGeom prst="rect">
            <a:avLst/>
          </a:prstGeom>
          <a:noFill/>
          <a:extLst>
            <a:ext uri="{909E8E84-426E-40DD-AFC4-6F175D3DCCD1}">
              <a14:hiddenFill xmlns:a14="http://schemas.microsoft.com/office/drawing/2010/main">
                <a:solidFill>
                  <a:srgbClr val="FFFFFF"/>
                </a:solidFill>
              </a14:hiddenFill>
            </a:ext>
          </a:extLst>
        </p:spPr>
      </p:pic>
      <p:pic>
        <p:nvPicPr>
          <p:cNvPr id="963586" name="Picture 2" descr="https://lh3.googleusercontent.com/VTyR9iX05QJNYT3WBbMr3cPtfEIdAEEXS8vLwjzZVnKra0jzZJ6tc3-HRfY-ZhKJ0W_SPOkEF_VWbUUkQBuqlKNcfH0BKkEOcOCozPCNfB-pYgDcSMDQQyLDM1mVQmV_WgcDRHcec9j5wBMHfN40z8qdQMk36dpp-E5sJb0H-wj9fBek7aAk5j4DyNCJ_Vex8vtLbJ447bZNC9f7zoVFvzktvJIw9j6f6GA_4NmfFRyF-VXvJy4ut8JfSnHWyiKBR3RHsntnWyBV-q6VDkSV0o1vgf0RoAkl4DNxqdMeFm2YNtMv5yf-rZXcXLQW1bWNt0seiQmxLHQ-fIEmM4lV_blzdexJaU0-DfgiD1pzNUnv5pKCSpsLFaQmcXbe4sWyKOXYqqUbk9A-p0rbz47gFmsNtXMDMgXue_kJBg62DyH-oHPVZyI37qKodUpvJ7IKdqhtJBfY8ZY0LrwH5_JCxgmIJI_k4t68ckDPfX1Cz2CMcF8r3iGZ8pZgMORBQSbIvXLvN1HAVHT0-Jogcor9ISYmVNJMc_5NbE78T4Mt2TXwQDh8G6zNDnvDq8nAUoip9hepSwtbKbt9KMNi8DKHdV7wnnDCRdWqHocg7FJ4kG3_kf_QEbWNNklaiAhbI4KQiFazsdbYbhK3IzZZZY9NRUf4CwAtG_lj9ZJb_WmVxS2msXFpNjFG7xtGMd0M5ru3ytZyWa7kyOBZKSb_lGrMxXdp=w1083-h812-no?authuser=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39290" y="4153787"/>
            <a:ext cx="2829352" cy="2121361"/>
          </a:xfrm>
          <a:prstGeom prst="rect">
            <a:avLst/>
          </a:prstGeom>
          <a:noFill/>
          <a:extLst>
            <a:ext uri="{909E8E84-426E-40DD-AFC4-6F175D3DCCD1}">
              <a14:hiddenFill xmlns:a14="http://schemas.microsoft.com/office/drawing/2010/main">
                <a:solidFill>
                  <a:srgbClr val="FFFFFF"/>
                </a:solidFill>
              </a14:hiddenFill>
            </a:ext>
          </a:extLst>
        </p:spPr>
      </p:pic>
      <p:pic>
        <p:nvPicPr>
          <p:cNvPr id="954374" name="Picture 6" descr="https://lh5.googleusercontent.com/OaX9GUwKH2O8p6itxEZT2CzOmgB3eQ-LwyLAt6uWF36A02Z5O4DukhJPNhaIBR5AawArAaIyGLCeFzD8LXRBC2qVc1mcbxUjFz1IeO7AAVZ2LlkVMKc5kmOtJv2SdhDR1TVTkFn1Tp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27446" y="4089680"/>
            <a:ext cx="3307741" cy="210325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24000" y="-17462"/>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5" name="TextBox 4"/>
          <p:cNvSpPr txBox="1"/>
          <p:nvPr/>
        </p:nvSpPr>
        <p:spPr bwMode="auto">
          <a:xfrm>
            <a:off x="2170793" y="59425"/>
            <a:ext cx="8414561" cy="323165"/>
          </a:xfrm>
          <a:prstGeom prst="rect">
            <a:avLst/>
          </a:prstGeom>
          <a:noFill/>
          <a:ln w="9525">
            <a:noFill/>
            <a:miter lim="800000"/>
            <a:headEnd/>
            <a:tailEnd/>
          </a:ln>
          <a:effectLst/>
        </p:spPr>
        <p:txBody>
          <a:bodyPr wrap="square" rtlCol="0">
            <a:spAutoFit/>
          </a:bodyPr>
          <a:lstStyle/>
          <a:p>
            <a:pPr>
              <a:spcBef>
                <a:spcPct val="50000"/>
              </a:spcBef>
            </a:pPr>
            <a:r>
              <a:rPr lang="es-ES" sz="1500" dirty="0">
                <a:solidFill>
                  <a:schemeClr val="bg1"/>
                </a:solidFill>
              </a:rPr>
              <a:t>i-TED </a:t>
            </a:r>
            <a:r>
              <a:rPr lang="es-ES" sz="1500" dirty="0" err="1">
                <a:solidFill>
                  <a:schemeClr val="bg1"/>
                </a:solidFill>
              </a:rPr>
              <a:t>applied</a:t>
            </a:r>
            <a:r>
              <a:rPr lang="es-ES" sz="1500" dirty="0">
                <a:solidFill>
                  <a:schemeClr val="bg1"/>
                </a:solidFill>
              </a:rPr>
              <a:t> to HT: A MC </a:t>
            </a:r>
            <a:r>
              <a:rPr lang="es-ES" sz="1500" dirty="0" err="1">
                <a:solidFill>
                  <a:schemeClr val="bg1"/>
                </a:solidFill>
              </a:rPr>
              <a:t>constrasted</a:t>
            </a:r>
            <a:r>
              <a:rPr lang="es-ES" sz="1500" dirty="0">
                <a:solidFill>
                  <a:schemeClr val="bg1"/>
                </a:solidFill>
              </a:rPr>
              <a:t> </a:t>
            </a:r>
            <a:r>
              <a:rPr lang="es-ES" sz="1500" dirty="0" err="1">
                <a:solidFill>
                  <a:schemeClr val="bg1"/>
                </a:solidFill>
              </a:rPr>
              <a:t>with</a:t>
            </a:r>
            <a:r>
              <a:rPr lang="es-ES" sz="1500" dirty="0">
                <a:solidFill>
                  <a:schemeClr val="bg1"/>
                </a:solidFill>
              </a:rPr>
              <a:t> </a:t>
            </a:r>
            <a:r>
              <a:rPr lang="es-ES" sz="1500" dirty="0" err="1">
                <a:solidFill>
                  <a:schemeClr val="bg1"/>
                </a:solidFill>
              </a:rPr>
              <a:t>neutron</a:t>
            </a:r>
            <a:r>
              <a:rPr lang="es-ES" sz="1500" dirty="0">
                <a:solidFill>
                  <a:schemeClr val="bg1"/>
                </a:solidFill>
              </a:rPr>
              <a:t> </a:t>
            </a:r>
            <a:r>
              <a:rPr lang="es-ES" sz="1500" dirty="0" err="1">
                <a:solidFill>
                  <a:schemeClr val="bg1"/>
                </a:solidFill>
              </a:rPr>
              <a:t>measurements</a:t>
            </a:r>
            <a:r>
              <a:rPr lang="es-ES" sz="1500" dirty="0">
                <a:solidFill>
                  <a:schemeClr val="bg1"/>
                </a:solidFill>
              </a:rPr>
              <a:t> at CNA-</a:t>
            </a:r>
            <a:r>
              <a:rPr lang="es-ES" sz="1500" dirty="0" err="1">
                <a:solidFill>
                  <a:schemeClr val="bg1"/>
                </a:solidFill>
              </a:rPr>
              <a:t>Seville</a:t>
            </a:r>
            <a:endParaRPr lang="es-ES" sz="1500" dirty="0">
              <a:solidFill>
                <a:schemeClr val="bg1"/>
              </a:solidFill>
            </a:endParaRPr>
          </a:p>
        </p:txBody>
      </p:sp>
      <p:pic>
        <p:nvPicPr>
          <p:cNvPr id="3" name="Picture 2"/>
          <p:cNvPicPr>
            <a:picLocks noChangeAspect="1"/>
          </p:cNvPicPr>
          <p:nvPr/>
        </p:nvPicPr>
        <p:blipFill>
          <a:blip r:embed="rId5"/>
          <a:stretch>
            <a:fillRect/>
          </a:stretch>
        </p:blipFill>
        <p:spPr>
          <a:xfrm>
            <a:off x="1880951" y="1801513"/>
            <a:ext cx="1666225" cy="1733198"/>
          </a:xfrm>
          <a:prstGeom prst="rect">
            <a:avLst/>
          </a:prstGeom>
        </p:spPr>
      </p:pic>
      <p:pic>
        <p:nvPicPr>
          <p:cNvPr id="9" name="Picture 8"/>
          <p:cNvPicPr>
            <a:picLocks noChangeAspect="1"/>
          </p:cNvPicPr>
          <p:nvPr/>
        </p:nvPicPr>
        <p:blipFill>
          <a:blip r:embed="rId6"/>
          <a:stretch>
            <a:fillRect/>
          </a:stretch>
        </p:blipFill>
        <p:spPr>
          <a:xfrm>
            <a:off x="3547175" y="1642204"/>
            <a:ext cx="6706650" cy="2251075"/>
          </a:xfrm>
          <a:prstGeom prst="rect">
            <a:avLst/>
          </a:prstGeom>
        </p:spPr>
      </p:pic>
      <p:sp>
        <p:nvSpPr>
          <p:cNvPr id="11" name="TextBox 10"/>
          <p:cNvSpPr txBox="1"/>
          <p:nvPr/>
        </p:nvSpPr>
        <p:spPr bwMode="auto">
          <a:xfrm>
            <a:off x="1524000" y="459476"/>
            <a:ext cx="6457950" cy="1169551"/>
          </a:xfrm>
          <a:prstGeom prst="rect">
            <a:avLst/>
          </a:prstGeom>
          <a:noFill/>
          <a:ln w="9525">
            <a:noFill/>
            <a:miter lim="800000"/>
            <a:headEnd/>
            <a:tailEnd/>
          </a:ln>
        </p:spPr>
        <p:txBody>
          <a:bodyPr wrap="square" rtlCol="0">
            <a:spAutoFit/>
          </a:bodyPr>
          <a:lstStyle/>
          <a:p>
            <a:pPr marL="214313" indent="-214313">
              <a:buFontTx/>
              <a:buChar char="-"/>
            </a:pPr>
            <a:r>
              <a:rPr lang="es-ES" dirty="0">
                <a:solidFill>
                  <a:schemeClr val="accent2">
                    <a:lumMod val="75000"/>
                  </a:schemeClr>
                </a:solidFill>
                <a:latin typeface="+mn-lt"/>
              </a:rPr>
              <a:t>High </a:t>
            </a:r>
            <a:r>
              <a:rPr lang="es-ES" dirty="0" err="1">
                <a:solidFill>
                  <a:schemeClr val="accent2">
                    <a:lumMod val="75000"/>
                  </a:schemeClr>
                </a:solidFill>
                <a:latin typeface="+mn-lt"/>
              </a:rPr>
              <a:t>detection</a:t>
            </a:r>
            <a:r>
              <a:rPr lang="es-ES" dirty="0">
                <a:solidFill>
                  <a:schemeClr val="accent2">
                    <a:lumMod val="75000"/>
                  </a:schemeClr>
                </a:solidFill>
                <a:latin typeface="+mn-lt"/>
              </a:rPr>
              <a:t> </a:t>
            </a:r>
            <a:r>
              <a:rPr lang="es-ES" dirty="0" err="1">
                <a:solidFill>
                  <a:schemeClr val="accent2">
                    <a:lumMod val="75000"/>
                  </a:schemeClr>
                </a:solidFill>
                <a:latin typeface="+mn-lt"/>
              </a:rPr>
              <a:t>efficiency</a:t>
            </a:r>
            <a:r>
              <a:rPr lang="es-ES" dirty="0">
                <a:solidFill>
                  <a:schemeClr val="accent2">
                    <a:lumMod val="75000"/>
                  </a:schemeClr>
                </a:solidFill>
                <a:latin typeface="+mn-lt"/>
              </a:rPr>
              <a:t>, </a:t>
            </a:r>
            <a:r>
              <a:rPr lang="es-ES" dirty="0" err="1">
                <a:solidFill>
                  <a:schemeClr val="accent2">
                    <a:lumMod val="75000"/>
                  </a:schemeClr>
                </a:solidFill>
                <a:latin typeface="+mn-lt"/>
              </a:rPr>
              <a:t>high</a:t>
            </a:r>
            <a:r>
              <a:rPr lang="es-ES" dirty="0">
                <a:solidFill>
                  <a:schemeClr val="accent2">
                    <a:lumMod val="75000"/>
                  </a:schemeClr>
                </a:solidFill>
                <a:latin typeface="+mn-lt"/>
              </a:rPr>
              <a:t> CR-</a:t>
            </a:r>
            <a:r>
              <a:rPr lang="es-ES" dirty="0" err="1">
                <a:solidFill>
                  <a:schemeClr val="accent2">
                    <a:lumMod val="75000"/>
                  </a:schemeClr>
                </a:solidFill>
                <a:latin typeface="+mn-lt"/>
              </a:rPr>
              <a:t>capability</a:t>
            </a:r>
            <a:r>
              <a:rPr lang="es-ES" dirty="0">
                <a:solidFill>
                  <a:schemeClr val="accent2">
                    <a:lumMod val="75000"/>
                  </a:schemeClr>
                </a:solidFill>
                <a:latin typeface="+mn-lt"/>
              </a:rPr>
              <a:t> </a:t>
            </a:r>
            <a:r>
              <a:rPr lang="es-ES" dirty="0">
                <a:solidFill>
                  <a:schemeClr val="accent2">
                    <a:lumMod val="75000"/>
                  </a:schemeClr>
                </a:solidFill>
                <a:latin typeface="+mn-lt"/>
                <a:sym typeface="Wingdings" panose="05000000000000000000" pitchFamily="2" charset="2"/>
              </a:rPr>
              <a:t> Real time</a:t>
            </a:r>
          </a:p>
          <a:p>
            <a:pPr marL="214313" indent="-214313">
              <a:buFontTx/>
              <a:buChar char="-"/>
            </a:pPr>
            <a:r>
              <a:rPr lang="es-ES" b="1" dirty="0" err="1">
                <a:solidFill>
                  <a:schemeClr val="accent2">
                    <a:lumMod val="75000"/>
                  </a:schemeClr>
                </a:solidFill>
                <a:latin typeface="+mn-lt"/>
                <a:sym typeface="Wingdings" panose="05000000000000000000" pitchFamily="2" charset="2"/>
              </a:rPr>
              <a:t>Low</a:t>
            </a:r>
            <a:r>
              <a:rPr lang="es-ES" b="1" dirty="0">
                <a:solidFill>
                  <a:schemeClr val="accent2">
                    <a:lumMod val="75000"/>
                  </a:schemeClr>
                </a:solidFill>
                <a:latin typeface="+mn-lt"/>
                <a:sym typeface="Wingdings" panose="05000000000000000000" pitchFamily="2" charset="2"/>
              </a:rPr>
              <a:t> </a:t>
            </a:r>
            <a:r>
              <a:rPr lang="es-ES" b="1" dirty="0" err="1">
                <a:solidFill>
                  <a:schemeClr val="accent2">
                    <a:lumMod val="75000"/>
                  </a:schemeClr>
                </a:solidFill>
                <a:latin typeface="+mn-lt"/>
                <a:sym typeface="Wingdings" panose="05000000000000000000" pitchFamily="2" charset="2"/>
              </a:rPr>
              <a:t>sensitivity</a:t>
            </a:r>
            <a:r>
              <a:rPr lang="es-ES" b="1" dirty="0">
                <a:solidFill>
                  <a:schemeClr val="accent2">
                    <a:lumMod val="75000"/>
                  </a:schemeClr>
                </a:solidFill>
                <a:latin typeface="+mn-lt"/>
                <a:sym typeface="Wingdings" panose="05000000000000000000" pitchFamily="2" charset="2"/>
              </a:rPr>
              <a:t> to n-</a:t>
            </a:r>
            <a:r>
              <a:rPr lang="es-ES" b="1" dirty="0" err="1">
                <a:solidFill>
                  <a:schemeClr val="accent2">
                    <a:lumMod val="75000"/>
                  </a:schemeClr>
                </a:solidFill>
                <a:latin typeface="+mn-lt"/>
                <a:sym typeface="Wingdings" panose="05000000000000000000" pitchFamily="2" charset="2"/>
              </a:rPr>
              <a:t>induced</a:t>
            </a:r>
            <a:r>
              <a:rPr lang="es-ES" b="1" dirty="0">
                <a:solidFill>
                  <a:schemeClr val="accent2">
                    <a:lumMod val="75000"/>
                  </a:schemeClr>
                </a:solidFill>
                <a:latin typeface="+mn-lt"/>
                <a:sym typeface="Wingdings" panose="05000000000000000000" pitchFamily="2" charset="2"/>
              </a:rPr>
              <a:t> </a:t>
            </a:r>
            <a:r>
              <a:rPr lang="es-ES" b="1" dirty="0" err="1">
                <a:solidFill>
                  <a:schemeClr val="accent2">
                    <a:lumMod val="75000"/>
                  </a:schemeClr>
                </a:solidFill>
                <a:latin typeface="+mn-lt"/>
                <a:sym typeface="Wingdings" panose="05000000000000000000" pitchFamily="2" charset="2"/>
              </a:rPr>
              <a:t>backgrounds</a:t>
            </a:r>
            <a:r>
              <a:rPr lang="es-ES" b="1" dirty="0">
                <a:solidFill>
                  <a:schemeClr val="accent2">
                    <a:lumMod val="75000"/>
                  </a:schemeClr>
                </a:solidFill>
                <a:latin typeface="+mn-lt"/>
                <a:sym typeface="Wingdings" panose="05000000000000000000" pitchFamily="2" charset="2"/>
              </a:rPr>
              <a:t> </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Improved</a:t>
            </a:r>
            <a:r>
              <a:rPr lang="es-ES" dirty="0">
                <a:solidFill>
                  <a:schemeClr val="accent2">
                    <a:lumMod val="75000"/>
                  </a:schemeClr>
                </a:solidFill>
                <a:latin typeface="+mn-lt"/>
                <a:sym typeface="Wingdings" panose="05000000000000000000" pitchFamily="2" charset="2"/>
              </a:rPr>
              <a:t> S/B-ratio</a:t>
            </a:r>
          </a:p>
          <a:p>
            <a:pPr marL="214313" indent="-214313">
              <a:buFontTx/>
              <a:buChar char="-"/>
            </a:pPr>
            <a:r>
              <a:rPr lang="es-ES" dirty="0" err="1">
                <a:solidFill>
                  <a:schemeClr val="accent2">
                    <a:lumMod val="75000"/>
                  </a:schemeClr>
                </a:solidFill>
                <a:latin typeface="+mn-lt"/>
                <a:sym typeface="Wingdings" panose="05000000000000000000" pitchFamily="2" charset="2"/>
              </a:rPr>
              <a:t>Good</a:t>
            </a:r>
            <a:r>
              <a:rPr lang="es-ES" dirty="0">
                <a:solidFill>
                  <a:schemeClr val="accent2">
                    <a:lumMod val="75000"/>
                  </a:schemeClr>
                </a:solidFill>
                <a:latin typeface="+mn-lt"/>
                <a:sym typeface="Wingdings" panose="05000000000000000000" pitchFamily="2" charset="2"/>
              </a:rPr>
              <a:t> E- and </a:t>
            </a:r>
            <a:r>
              <a:rPr lang="es-ES" dirty="0" err="1">
                <a:solidFill>
                  <a:schemeClr val="accent2">
                    <a:lumMod val="75000"/>
                  </a:schemeClr>
                </a:solidFill>
                <a:latin typeface="+mn-lt"/>
                <a:sym typeface="Wingdings" panose="05000000000000000000" pitchFamily="2" charset="2"/>
              </a:rPr>
              <a:t>spatial</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resolution</a:t>
            </a:r>
            <a:r>
              <a:rPr lang="es-ES" dirty="0">
                <a:solidFill>
                  <a:schemeClr val="accent2">
                    <a:lumMod val="75000"/>
                  </a:schemeClr>
                </a:solidFill>
                <a:latin typeface="+mn-lt"/>
                <a:sym typeface="Wingdings" panose="05000000000000000000" pitchFamily="2" charset="2"/>
              </a:rPr>
              <a:t>  </a:t>
            </a:r>
            <a:r>
              <a:rPr lang="es-ES" dirty="0" err="1">
                <a:solidFill>
                  <a:schemeClr val="accent2">
                    <a:lumMod val="75000"/>
                  </a:schemeClr>
                </a:solidFill>
                <a:latin typeface="+mn-lt"/>
                <a:sym typeface="Wingdings" panose="05000000000000000000" pitchFamily="2" charset="2"/>
              </a:rPr>
              <a:t>Few</a:t>
            </a:r>
            <a:r>
              <a:rPr lang="es-ES" dirty="0">
                <a:solidFill>
                  <a:schemeClr val="accent2">
                    <a:lumMod val="75000"/>
                  </a:schemeClr>
                </a:solidFill>
                <a:latin typeface="+mn-lt"/>
                <a:sym typeface="Wingdings" panose="05000000000000000000" pitchFamily="2" charset="2"/>
              </a:rPr>
              <a:t> mm </a:t>
            </a:r>
            <a:r>
              <a:rPr lang="es-ES" dirty="0" err="1">
                <a:solidFill>
                  <a:schemeClr val="accent2">
                    <a:lumMod val="75000"/>
                  </a:schemeClr>
                </a:solidFill>
                <a:latin typeface="+mn-lt"/>
                <a:sym typeface="Wingdings" panose="05000000000000000000" pitchFamily="2" charset="2"/>
              </a:rPr>
              <a:t>accuracy</a:t>
            </a:r>
            <a:endParaRPr lang="es-ES" dirty="0">
              <a:solidFill>
                <a:schemeClr val="accent2">
                  <a:lumMod val="75000"/>
                </a:schemeClr>
              </a:solidFill>
              <a:latin typeface="+mn-lt"/>
              <a:sym typeface="Wingdings" panose="05000000000000000000" pitchFamily="2" charset="2"/>
            </a:endParaRPr>
          </a:p>
          <a:p>
            <a:pPr marL="214313" indent="-214313">
              <a:buFontTx/>
              <a:buChar char="-"/>
            </a:pPr>
            <a:r>
              <a:rPr lang="es-ES" dirty="0" err="1">
                <a:solidFill>
                  <a:schemeClr val="accent2">
                    <a:lumMod val="75000"/>
                  </a:schemeClr>
                </a:solidFill>
                <a:latin typeface="+mn-lt"/>
                <a:sym typeface="Wingdings" panose="05000000000000000000" pitchFamily="2" charset="2"/>
              </a:rPr>
              <a:t>Suitable</a:t>
            </a:r>
            <a:r>
              <a:rPr lang="es-ES" dirty="0">
                <a:solidFill>
                  <a:schemeClr val="accent2">
                    <a:lumMod val="75000"/>
                  </a:schemeClr>
                </a:solidFill>
                <a:latin typeface="+mn-lt"/>
                <a:sym typeface="Wingdings" panose="05000000000000000000" pitchFamily="2" charset="2"/>
              </a:rPr>
              <a:t> performance in </a:t>
            </a:r>
            <a:r>
              <a:rPr lang="es-ES" dirty="0" err="1">
                <a:solidFill>
                  <a:schemeClr val="accent2">
                    <a:lumMod val="75000"/>
                  </a:schemeClr>
                </a:solidFill>
                <a:latin typeface="+mn-lt"/>
                <a:sym typeface="Wingdings" panose="05000000000000000000" pitchFamily="2" charset="2"/>
              </a:rPr>
              <a:t>the</a:t>
            </a:r>
            <a:r>
              <a:rPr lang="es-ES" dirty="0">
                <a:solidFill>
                  <a:schemeClr val="accent2">
                    <a:lumMod val="75000"/>
                  </a:schemeClr>
                </a:solidFill>
                <a:latin typeface="+mn-lt"/>
                <a:sym typeface="Wingdings" panose="05000000000000000000" pitchFamily="2" charset="2"/>
              </a:rPr>
              <a:t> gamma-</a:t>
            </a:r>
            <a:r>
              <a:rPr lang="es-ES" dirty="0" err="1">
                <a:solidFill>
                  <a:schemeClr val="accent2">
                    <a:lumMod val="75000"/>
                  </a:schemeClr>
                </a:solidFill>
                <a:latin typeface="+mn-lt"/>
                <a:sym typeface="Wingdings" panose="05000000000000000000" pitchFamily="2" charset="2"/>
              </a:rPr>
              <a:t>ray</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energy</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range</a:t>
            </a:r>
            <a:r>
              <a:rPr lang="es-ES" dirty="0">
                <a:solidFill>
                  <a:schemeClr val="accent2">
                    <a:lumMod val="75000"/>
                  </a:schemeClr>
                </a:solidFill>
                <a:latin typeface="+mn-lt"/>
                <a:sym typeface="Wingdings" panose="05000000000000000000" pitchFamily="2" charset="2"/>
              </a:rPr>
              <a:t> up to 5-6 </a:t>
            </a:r>
            <a:r>
              <a:rPr lang="es-ES" dirty="0" err="1">
                <a:solidFill>
                  <a:schemeClr val="accent2">
                    <a:lumMod val="75000"/>
                  </a:schemeClr>
                </a:solidFill>
                <a:latin typeface="+mn-lt"/>
                <a:sym typeface="Wingdings" panose="05000000000000000000" pitchFamily="2" charset="2"/>
              </a:rPr>
              <a:t>MeV</a:t>
            </a:r>
            <a:endParaRPr lang="es-ES" dirty="0">
              <a:solidFill>
                <a:schemeClr val="accent2">
                  <a:lumMod val="75000"/>
                </a:schemeClr>
              </a:solidFill>
              <a:latin typeface="+mn-lt"/>
              <a:sym typeface="Wingdings" panose="05000000000000000000" pitchFamily="2" charset="2"/>
            </a:endParaRPr>
          </a:p>
          <a:p>
            <a:pPr marL="214313" indent="-214313">
              <a:buFontTx/>
              <a:buChar char="-"/>
            </a:pPr>
            <a:r>
              <a:rPr lang="es-ES" dirty="0">
                <a:solidFill>
                  <a:schemeClr val="accent2">
                    <a:lumMod val="75000"/>
                  </a:schemeClr>
                </a:solidFill>
                <a:latin typeface="+mn-lt"/>
                <a:sym typeface="Wingdings" panose="05000000000000000000" pitchFamily="2" charset="2"/>
              </a:rPr>
              <a:t>Compact &amp; </a:t>
            </a:r>
            <a:r>
              <a:rPr lang="es-ES" dirty="0" err="1">
                <a:solidFill>
                  <a:schemeClr val="accent2">
                    <a:lumMod val="75000"/>
                  </a:schemeClr>
                </a:solidFill>
                <a:latin typeface="+mn-lt"/>
                <a:sym typeface="Wingdings" panose="05000000000000000000" pitchFamily="2" charset="2"/>
              </a:rPr>
              <a:t>lightweight</a:t>
            </a:r>
            <a:r>
              <a:rPr lang="es-ES" dirty="0">
                <a:solidFill>
                  <a:schemeClr val="accent2">
                    <a:lumMod val="75000"/>
                  </a:schemeClr>
                </a:solidFill>
                <a:latin typeface="+mn-lt"/>
                <a:sym typeface="Wingdings" panose="05000000000000000000" pitchFamily="2" charset="2"/>
              </a:rPr>
              <a:t>  Compatible </a:t>
            </a:r>
            <a:r>
              <a:rPr lang="es-ES" dirty="0" err="1">
                <a:solidFill>
                  <a:schemeClr val="accent2">
                    <a:lumMod val="75000"/>
                  </a:schemeClr>
                </a:solidFill>
                <a:latin typeface="+mn-lt"/>
                <a:sym typeface="Wingdings" panose="05000000000000000000" pitchFamily="2" charset="2"/>
              </a:rPr>
              <a:t>with</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clinical</a:t>
            </a:r>
            <a:r>
              <a:rPr lang="es-ES" dirty="0">
                <a:solidFill>
                  <a:schemeClr val="accent2">
                    <a:lumMod val="75000"/>
                  </a:schemeClr>
                </a:solidFill>
                <a:latin typeface="+mn-lt"/>
                <a:sym typeface="Wingdings" panose="05000000000000000000" pitchFamily="2" charset="2"/>
              </a:rPr>
              <a:t> </a:t>
            </a:r>
            <a:r>
              <a:rPr lang="es-ES" dirty="0" err="1">
                <a:solidFill>
                  <a:schemeClr val="accent2">
                    <a:lumMod val="75000"/>
                  </a:schemeClr>
                </a:solidFill>
                <a:latin typeface="+mn-lt"/>
                <a:sym typeface="Wingdings" panose="05000000000000000000" pitchFamily="2" charset="2"/>
              </a:rPr>
              <a:t>environment</a:t>
            </a:r>
            <a:endParaRPr lang="en-GB" dirty="0">
              <a:solidFill>
                <a:schemeClr val="accent2">
                  <a:lumMod val="75000"/>
                </a:schemeClr>
              </a:solidFill>
              <a:latin typeface="+mn-lt"/>
            </a:endParaRPr>
          </a:p>
        </p:txBody>
      </p:sp>
      <p:sp>
        <p:nvSpPr>
          <p:cNvPr id="12" name="Rectangle 11"/>
          <p:cNvSpPr/>
          <p:nvPr/>
        </p:nvSpPr>
        <p:spPr>
          <a:xfrm>
            <a:off x="1595201" y="1604992"/>
            <a:ext cx="8990152" cy="2464521"/>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3" name="Rectangle 12"/>
          <p:cNvSpPr/>
          <p:nvPr/>
        </p:nvSpPr>
        <p:spPr>
          <a:xfrm>
            <a:off x="1595201" y="4089680"/>
            <a:ext cx="8990152" cy="2270178"/>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4" name="TextBox 13"/>
          <p:cNvSpPr txBox="1"/>
          <p:nvPr/>
        </p:nvSpPr>
        <p:spPr bwMode="auto">
          <a:xfrm>
            <a:off x="8110301" y="6627168"/>
            <a:ext cx="2701322"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     J. </a:t>
            </a:r>
            <a:r>
              <a:rPr lang="es-ES" sz="900" dirty="0" err="1">
                <a:solidFill>
                  <a:schemeClr val="accent2">
                    <a:lumMod val="75000"/>
                  </a:schemeClr>
                </a:solidFill>
                <a:latin typeface="+mn-lt"/>
              </a:rPr>
              <a:t>Lerendegui</a:t>
            </a:r>
            <a:r>
              <a:rPr lang="es-ES" sz="900" dirty="0">
                <a:solidFill>
                  <a:schemeClr val="accent2">
                    <a:lumMod val="75000"/>
                  </a:schemeClr>
                </a:solidFill>
                <a:latin typeface="+mn-lt"/>
              </a:rPr>
              <a:t>, et al. (CDP), NIM-A (in </a:t>
            </a:r>
            <a:r>
              <a:rPr lang="es-ES" sz="900" dirty="0" err="1">
                <a:solidFill>
                  <a:schemeClr val="accent2">
                    <a:lumMod val="75000"/>
                  </a:schemeClr>
                </a:solidFill>
                <a:latin typeface="+mn-lt"/>
              </a:rPr>
              <a:t>prep</a:t>
            </a:r>
            <a:r>
              <a:rPr lang="es-ES" sz="900" dirty="0">
                <a:solidFill>
                  <a:schemeClr val="accent2">
                    <a:lumMod val="75000"/>
                  </a:schemeClr>
                </a:solidFill>
                <a:latin typeface="+mn-lt"/>
              </a:rPr>
              <a:t>.)</a:t>
            </a:r>
            <a:endParaRPr lang="en-GB" sz="900" dirty="0">
              <a:solidFill>
                <a:schemeClr val="accent2">
                  <a:lumMod val="75000"/>
                </a:schemeClr>
              </a:solidFill>
              <a:latin typeface="+mn-lt"/>
            </a:endParaRPr>
          </a:p>
        </p:txBody>
      </p:sp>
      <p:sp>
        <p:nvSpPr>
          <p:cNvPr id="15" name="TextBox 14"/>
          <p:cNvSpPr txBox="1"/>
          <p:nvPr/>
        </p:nvSpPr>
        <p:spPr bwMode="auto">
          <a:xfrm>
            <a:off x="5144207" y="4391998"/>
            <a:ext cx="685800" cy="276999"/>
          </a:xfrm>
          <a:prstGeom prst="rect">
            <a:avLst/>
          </a:prstGeom>
          <a:noFill/>
          <a:ln w="9525">
            <a:noFill/>
            <a:miter lim="800000"/>
            <a:headEnd/>
            <a:tailEnd/>
          </a:ln>
        </p:spPr>
        <p:txBody>
          <a:bodyPr wrap="square" rtlCol="0">
            <a:spAutoFit/>
          </a:bodyPr>
          <a:lstStyle/>
          <a:p>
            <a:r>
              <a:rPr lang="es-ES" sz="1200" baseline="30000" dirty="0">
                <a:solidFill>
                  <a:schemeClr val="accent2">
                    <a:lumMod val="75000"/>
                  </a:schemeClr>
                </a:solidFill>
                <a:latin typeface="+mn-lt"/>
              </a:rPr>
              <a:t>7</a:t>
            </a:r>
            <a:r>
              <a:rPr lang="es-ES" sz="1200" dirty="0">
                <a:solidFill>
                  <a:schemeClr val="accent2">
                    <a:lumMod val="75000"/>
                  </a:schemeClr>
                </a:solidFill>
                <a:latin typeface="+mn-lt"/>
              </a:rPr>
              <a:t>Li(</a:t>
            </a:r>
            <a:r>
              <a:rPr lang="es-ES" sz="1200" dirty="0" err="1">
                <a:solidFill>
                  <a:schemeClr val="accent2">
                    <a:lumMod val="75000"/>
                  </a:schemeClr>
                </a:solidFill>
                <a:latin typeface="+mn-lt"/>
              </a:rPr>
              <a:t>p,n</a:t>
            </a:r>
            <a:r>
              <a:rPr lang="es-ES" sz="1200" dirty="0">
                <a:solidFill>
                  <a:schemeClr val="accent2">
                    <a:lumMod val="75000"/>
                  </a:schemeClr>
                </a:solidFill>
                <a:latin typeface="+mn-lt"/>
              </a:rPr>
              <a:t>)</a:t>
            </a:r>
            <a:endParaRPr lang="en-GB" sz="1200" dirty="0">
              <a:solidFill>
                <a:schemeClr val="accent2">
                  <a:lumMod val="75000"/>
                </a:schemeClr>
              </a:solidFill>
              <a:latin typeface="+mn-lt"/>
            </a:endParaRPr>
          </a:p>
        </p:txBody>
      </p:sp>
      <p:pic>
        <p:nvPicPr>
          <p:cNvPr id="16" name="Picture 2" descr="Image result for ERC Consolidator logo"/>
          <p:cNvPicPr>
            <a:picLocks noChangeAspect="1" noChangeArrowheads="1"/>
          </p:cNvPicPr>
          <p:nvPr/>
        </p:nvPicPr>
        <p:blipFill>
          <a:blip r:embed="rId7"/>
          <a:srcRect/>
          <a:stretch>
            <a:fillRect/>
          </a:stretch>
        </p:blipFill>
        <p:spPr bwMode="auto">
          <a:xfrm>
            <a:off x="1581152" y="50751"/>
            <a:ext cx="605735" cy="331838"/>
          </a:xfrm>
          <a:prstGeom prst="rect">
            <a:avLst/>
          </a:prstGeom>
          <a:noFill/>
        </p:spPr>
      </p:pic>
      <p:pic>
        <p:nvPicPr>
          <p:cNvPr id="17" name="Picture 6" descr="Image result for CSIC logo"/>
          <p:cNvPicPr>
            <a:picLocks noChangeAspect="1" noChangeArrowheads="1"/>
          </p:cNvPicPr>
          <p:nvPr/>
        </p:nvPicPr>
        <p:blipFill>
          <a:blip r:embed="rId8" cstate="print"/>
          <a:srcRect/>
          <a:stretch>
            <a:fillRect/>
          </a:stretch>
        </p:blipFill>
        <p:spPr bwMode="auto">
          <a:xfrm>
            <a:off x="10339333" y="28448"/>
            <a:ext cx="271519" cy="376954"/>
          </a:xfrm>
          <a:prstGeom prst="rect">
            <a:avLst/>
          </a:prstGeom>
          <a:noFill/>
        </p:spPr>
      </p:pic>
      <p:pic>
        <p:nvPicPr>
          <p:cNvPr id="18" name="Picture 1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05733" y="28864"/>
            <a:ext cx="276449" cy="365342"/>
          </a:xfrm>
          <a:prstGeom prst="rect">
            <a:avLst/>
          </a:prstGeom>
        </p:spPr>
      </p:pic>
      <p:pic>
        <p:nvPicPr>
          <p:cNvPr id="960514" name="Picture 2" descr="Sponsorship"/>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15467" y="4241999"/>
            <a:ext cx="710651" cy="30325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bwMode="auto">
          <a:xfrm>
            <a:off x="8599741" y="4835969"/>
            <a:ext cx="971550" cy="230832"/>
          </a:xfrm>
          <a:prstGeom prst="rect">
            <a:avLst/>
          </a:prstGeom>
          <a:noFill/>
          <a:ln w="9525">
            <a:noFill/>
            <a:miter lim="800000"/>
            <a:headEnd/>
            <a:tailEnd/>
          </a:ln>
        </p:spPr>
        <p:txBody>
          <a:bodyPr wrap="square" rtlCol="0">
            <a:spAutoFit/>
          </a:bodyPr>
          <a:lstStyle/>
          <a:p>
            <a:r>
              <a:rPr lang="es-ES" sz="900" dirty="0" err="1">
                <a:solidFill>
                  <a:schemeClr val="accent2">
                    <a:lumMod val="75000"/>
                  </a:schemeClr>
                </a:solidFill>
                <a:latin typeface="+mn-lt"/>
              </a:rPr>
              <a:t>Neutron</a:t>
            </a:r>
            <a:r>
              <a:rPr lang="es-ES" sz="900" dirty="0">
                <a:solidFill>
                  <a:schemeClr val="accent2">
                    <a:lumMod val="75000"/>
                  </a:schemeClr>
                </a:solidFill>
                <a:latin typeface="+mn-lt"/>
              </a:rPr>
              <a:t> </a:t>
            </a:r>
            <a:r>
              <a:rPr lang="es-ES" sz="900" dirty="0" err="1">
                <a:solidFill>
                  <a:schemeClr val="accent2">
                    <a:lumMod val="75000"/>
                  </a:schemeClr>
                </a:solidFill>
                <a:latin typeface="+mn-lt"/>
              </a:rPr>
              <a:t>events</a:t>
            </a:r>
            <a:endParaRPr lang="en-GB" sz="900" dirty="0">
              <a:solidFill>
                <a:schemeClr val="accent2">
                  <a:lumMod val="75000"/>
                </a:schemeClr>
              </a:solidFill>
              <a:latin typeface="+mn-lt"/>
            </a:endParaRPr>
          </a:p>
        </p:txBody>
      </p:sp>
      <p:cxnSp>
        <p:nvCxnSpPr>
          <p:cNvPr id="7" name="Straight Arrow Connector 6"/>
          <p:cNvCxnSpPr/>
          <p:nvPr/>
        </p:nvCxnSpPr>
        <p:spPr>
          <a:xfrm flipH="1">
            <a:off x="8535060" y="5064796"/>
            <a:ext cx="257175" cy="1758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bwMode="auto">
          <a:xfrm>
            <a:off x="8710436" y="5645241"/>
            <a:ext cx="1171575" cy="219291"/>
          </a:xfrm>
          <a:prstGeom prst="rect">
            <a:avLst/>
          </a:prstGeom>
          <a:noFill/>
          <a:ln w="9525">
            <a:noFill/>
            <a:miter lim="800000"/>
            <a:headEnd/>
            <a:tailEnd/>
          </a:ln>
        </p:spPr>
        <p:txBody>
          <a:bodyPr wrap="square" rtlCol="0">
            <a:spAutoFit/>
          </a:bodyPr>
          <a:lstStyle/>
          <a:p>
            <a:r>
              <a:rPr lang="es-ES" sz="825" dirty="0" err="1">
                <a:solidFill>
                  <a:srgbClr val="FF0000"/>
                </a:solidFill>
                <a:latin typeface="+mn-lt"/>
              </a:rPr>
              <a:t>Background</a:t>
            </a:r>
            <a:endParaRPr lang="en-GB" sz="825" dirty="0">
              <a:solidFill>
                <a:srgbClr val="FF0000"/>
              </a:solidFill>
              <a:latin typeface="+mn-lt"/>
            </a:endParaRPr>
          </a:p>
        </p:txBody>
      </p:sp>
      <p:cxnSp>
        <p:nvCxnSpPr>
          <p:cNvPr id="23" name="Straight Arrow Connector 22"/>
          <p:cNvCxnSpPr/>
          <p:nvPr/>
        </p:nvCxnSpPr>
        <p:spPr>
          <a:xfrm flipH="1" flipV="1">
            <a:off x="8578440" y="5616062"/>
            <a:ext cx="170414" cy="1617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bwMode="auto">
          <a:xfrm>
            <a:off x="1524000" y="6605091"/>
            <a:ext cx="5054321"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hlinkClick r:id="rId11" action="ppaction://hlinkfile"/>
              </a:rPr>
              <a:t>J. </a:t>
            </a:r>
            <a:r>
              <a:rPr lang="es-ES" sz="900" dirty="0" err="1">
                <a:solidFill>
                  <a:schemeClr val="accent2">
                    <a:lumMod val="75000"/>
                  </a:schemeClr>
                </a:solidFill>
                <a:latin typeface="+mn-lt"/>
                <a:hlinkClick r:id="rId11" action="ppaction://hlinkfile"/>
              </a:rPr>
              <a:t>Lerendegui</a:t>
            </a:r>
            <a:r>
              <a:rPr lang="es-ES" sz="900" dirty="0">
                <a:solidFill>
                  <a:schemeClr val="accent2">
                    <a:lumMod val="75000"/>
                  </a:schemeClr>
                </a:solidFill>
                <a:latin typeface="+mn-lt"/>
                <a:hlinkClick r:id="rId11" action="ppaction://hlinkfile"/>
              </a:rPr>
              <a:t>, J. </a:t>
            </a:r>
            <a:r>
              <a:rPr lang="es-ES" sz="900" dirty="0" err="1">
                <a:solidFill>
                  <a:schemeClr val="accent2">
                    <a:lumMod val="75000"/>
                  </a:schemeClr>
                </a:solidFill>
                <a:latin typeface="+mn-lt"/>
                <a:hlinkClick r:id="rId11" action="ppaction://hlinkfile"/>
              </a:rPr>
              <a:t>Balibrea</a:t>
            </a:r>
            <a:r>
              <a:rPr lang="es-ES" sz="900" dirty="0">
                <a:solidFill>
                  <a:schemeClr val="accent2">
                    <a:lumMod val="75000"/>
                  </a:schemeClr>
                </a:solidFill>
                <a:latin typeface="+mn-lt"/>
                <a:hlinkClick r:id="rId11" action="ppaction://hlinkfile"/>
              </a:rPr>
              <a:t>, et al. (CDP), </a:t>
            </a:r>
            <a:r>
              <a:rPr lang="es-ES" sz="900" dirty="0" err="1">
                <a:solidFill>
                  <a:schemeClr val="accent2">
                    <a:lumMod val="75000"/>
                  </a:schemeClr>
                </a:solidFill>
                <a:latin typeface="+mn-lt"/>
                <a:hlinkClick r:id="rId11" action="ppaction://hlinkfile"/>
              </a:rPr>
              <a:t>Nat</a:t>
            </a:r>
            <a:r>
              <a:rPr lang="es-ES" sz="900" dirty="0">
                <a:solidFill>
                  <a:schemeClr val="accent2">
                    <a:lumMod val="75000"/>
                  </a:schemeClr>
                </a:solidFill>
                <a:latin typeface="+mn-lt"/>
                <a:hlinkClick r:id="rId11" action="ppaction://hlinkfile"/>
              </a:rPr>
              <a:t>. </a:t>
            </a:r>
            <a:r>
              <a:rPr lang="es-ES" sz="900" dirty="0" err="1">
                <a:solidFill>
                  <a:schemeClr val="accent2">
                    <a:lumMod val="75000"/>
                  </a:schemeClr>
                </a:solidFill>
                <a:latin typeface="+mn-lt"/>
                <a:hlinkClick r:id="rId11" action="ppaction://hlinkfile"/>
              </a:rPr>
              <a:t>Scientific</a:t>
            </a:r>
            <a:r>
              <a:rPr lang="es-ES" sz="900" dirty="0">
                <a:solidFill>
                  <a:schemeClr val="accent2">
                    <a:lumMod val="75000"/>
                  </a:schemeClr>
                </a:solidFill>
                <a:latin typeface="+mn-lt"/>
                <a:hlinkClick r:id="rId11" action="ppaction://hlinkfile"/>
              </a:rPr>
              <a:t> </a:t>
            </a:r>
            <a:r>
              <a:rPr lang="es-ES" sz="900" dirty="0" err="1">
                <a:solidFill>
                  <a:schemeClr val="accent2">
                    <a:lumMod val="75000"/>
                  </a:schemeClr>
                </a:solidFill>
                <a:latin typeface="+mn-lt"/>
                <a:hlinkClick r:id="rId11" action="ppaction://hlinkfile"/>
              </a:rPr>
              <a:t>Reports</a:t>
            </a:r>
            <a:r>
              <a:rPr lang="es-ES" sz="900" dirty="0">
                <a:solidFill>
                  <a:schemeClr val="accent2">
                    <a:lumMod val="75000"/>
                  </a:schemeClr>
                </a:solidFill>
                <a:latin typeface="+mn-lt"/>
                <a:hlinkClick r:id="rId11" action="ppaction://hlinkfile"/>
              </a:rPr>
              <a:t> 202</a:t>
            </a:r>
            <a:r>
              <a:rPr lang="es-ES" sz="900" dirty="0">
                <a:solidFill>
                  <a:schemeClr val="accent2">
                    <a:lumMod val="75000"/>
                  </a:schemeClr>
                </a:solidFill>
                <a:latin typeface="+mn-lt"/>
              </a:rPr>
              <a:t>2</a:t>
            </a:r>
            <a:endParaRPr lang="en-GB" sz="900" dirty="0">
              <a:solidFill>
                <a:schemeClr val="accent2">
                  <a:lumMod val="75000"/>
                </a:schemeClr>
              </a:solidFill>
              <a:latin typeface="+mn-lt"/>
            </a:endParaRPr>
          </a:p>
        </p:txBody>
      </p:sp>
    </p:spTree>
    <p:extLst>
      <p:ext uri="{BB962C8B-B14F-4D97-AF65-F5344CB8AC3E}">
        <p14:creationId xmlns:p14="http://schemas.microsoft.com/office/powerpoint/2010/main" val="307908286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7462"/>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pic>
        <p:nvPicPr>
          <p:cNvPr id="16" name="Picture 2" descr="Image result for ERC Consolidator logo"/>
          <p:cNvPicPr>
            <a:picLocks noChangeAspect="1" noChangeArrowheads="1"/>
          </p:cNvPicPr>
          <p:nvPr/>
        </p:nvPicPr>
        <p:blipFill>
          <a:blip r:embed="rId2"/>
          <a:srcRect/>
          <a:stretch>
            <a:fillRect/>
          </a:stretch>
        </p:blipFill>
        <p:spPr bwMode="auto">
          <a:xfrm>
            <a:off x="1581152" y="50751"/>
            <a:ext cx="605735" cy="331838"/>
          </a:xfrm>
          <a:prstGeom prst="rect">
            <a:avLst/>
          </a:prstGeom>
          <a:noFill/>
        </p:spPr>
      </p:pic>
      <p:pic>
        <p:nvPicPr>
          <p:cNvPr id="17" name="Picture 6" descr="Image result for CSIC logo"/>
          <p:cNvPicPr>
            <a:picLocks noChangeAspect="1" noChangeArrowheads="1"/>
          </p:cNvPicPr>
          <p:nvPr/>
        </p:nvPicPr>
        <p:blipFill>
          <a:blip r:embed="rId3" cstate="print"/>
          <a:srcRect/>
          <a:stretch>
            <a:fillRect/>
          </a:stretch>
        </p:blipFill>
        <p:spPr bwMode="auto">
          <a:xfrm>
            <a:off x="10339333" y="28448"/>
            <a:ext cx="271519" cy="376954"/>
          </a:xfrm>
          <a:prstGeom prst="rect">
            <a:avLst/>
          </a:prstGeom>
          <a:noFill/>
        </p:spPr>
      </p:pic>
      <p:pic>
        <p:nvPicPr>
          <p:cNvPr id="18" name="Picture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5733" y="28864"/>
            <a:ext cx="276449" cy="365342"/>
          </a:xfrm>
          <a:prstGeom prst="rect">
            <a:avLst/>
          </a:prstGeom>
        </p:spPr>
      </p:pic>
      <p:pic>
        <p:nvPicPr>
          <p:cNvPr id="10" name="Picture 9"/>
          <p:cNvPicPr>
            <a:picLocks noChangeAspect="1"/>
          </p:cNvPicPr>
          <p:nvPr/>
        </p:nvPicPr>
        <p:blipFill>
          <a:blip r:embed="rId5"/>
          <a:stretch>
            <a:fillRect/>
          </a:stretch>
        </p:blipFill>
        <p:spPr>
          <a:xfrm>
            <a:off x="1702096" y="519112"/>
            <a:ext cx="4230355" cy="1669101"/>
          </a:xfrm>
          <a:prstGeom prst="rect">
            <a:avLst/>
          </a:prstGeom>
          <a:ln>
            <a:solidFill>
              <a:schemeClr val="tx1"/>
            </a:solidFill>
          </a:ln>
        </p:spPr>
      </p:pic>
      <p:pic>
        <p:nvPicPr>
          <p:cNvPr id="19" name="Picture 18"/>
          <p:cNvPicPr>
            <a:picLocks noChangeAspect="1"/>
          </p:cNvPicPr>
          <p:nvPr/>
        </p:nvPicPr>
        <p:blipFill>
          <a:blip r:embed="rId6"/>
          <a:stretch>
            <a:fillRect/>
          </a:stretch>
        </p:blipFill>
        <p:spPr>
          <a:xfrm>
            <a:off x="1906698" y="2369884"/>
            <a:ext cx="3821149" cy="3712957"/>
          </a:xfrm>
          <a:prstGeom prst="rect">
            <a:avLst/>
          </a:prstGeom>
        </p:spPr>
      </p:pic>
      <p:sp>
        <p:nvSpPr>
          <p:cNvPr id="20" name="TextBox 19"/>
          <p:cNvSpPr txBox="1"/>
          <p:nvPr/>
        </p:nvSpPr>
        <p:spPr>
          <a:xfrm>
            <a:off x="6373253" y="4737569"/>
            <a:ext cx="4460555" cy="954107"/>
          </a:xfrm>
          <a:prstGeom prst="rect">
            <a:avLst/>
          </a:prstGeom>
          <a:noFill/>
        </p:spPr>
        <p:txBody>
          <a:bodyPr wrap="square" rtlCol="0">
            <a:spAutoFit/>
          </a:bodyPr>
          <a:lstStyle/>
          <a:p>
            <a:r>
              <a:rPr lang="es-ES" dirty="0"/>
              <a:t>Key </a:t>
            </a:r>
            <a:r>
              <a:rPr lang="es-ES" dirty="0" err="1"/>
              <a:t>aspects</a:t>
            </a:r>
            <a:r>
              <a:rPr lang="es-ES" dirty="0"/>
              <a:t> of CC </a:t>
            </a:r>
            <a:r>
              <a:rPr lang="es-ES" dirty="0" err="1"/>
              <a:t>for</a:t>
            </a:r>
            <a:r>
              <a:rPr lang="es-ES" dirty="0"/>
              <a:t> PGI in HT:</a:t>
            </a:r>
          </a:p>
          <a:p>
            <a:pPr marL="285750" indent="-285750">
              <a:buFont typeface="Wingdings" panose="05000000000000000000" pitchFamily="2" charset="2"/>
              <a:buChar char="à"/>
            </a:pPr>
            <a:r>
              <a:rPr lang="es-ES" dirty="0" err="1">
                <a:sym typeface="Wingdings" panose="05000000000000000000" pitchFamily="2" charset="2"/>
              </a:rPr>
              <a:t>Efficiency</a:t>
            </a:r>
            <a:r>
              <a:rPr lang="es-ES" dirty="0">
                <a:sym typeface="Wingdings" panose="05000000000000000000" pitchFamily="2" charset="2"/>
              </a:rPr>
              <a:t> ( i-TED </a:t>
            </a:r>
            <a:r>
              <a:rPr lang="es-ES" dirty="0" err="1">
                <a:sym typeface="Wingdings" panose="05000000000000000000" pitchFamily="2" charset="2"/>
              </a:rPr>
              <a:t>array</a:t>
            </a:r>
            <a:r>
              <a:rPr lang="es-ES" dirty="0">
                <a:sym typeface="Wingdings" panose="05000000000000000000" pitchFamily="2" charset="2"/>
              </a:rPr>
              <a:t> 4 </a:t>
            </a:r>
            <a:r>
              <a:rPr lang="es-ES" dirty="0" err="1">
                <a:sym typeface="Wingdings" panose="05000000000000000000" pitchFamily="2" charset="2"/>
              </a:rPr>
              <a:t>CCs</a:t>
            </a:r>
            <a:r>
              <a:rPr lang="es-ES" dirty="0">
                <a:sym typeface="Wingdings" panose="05000000000000000000" pitchFamily="2" charset="2"/>
              </a:rPr>
              <a:t> of </a:t>
            </a:r>
            <a:r>
              <a:rPr lang="es-ES" dirty="0" err="1">
                <a:sym typeface="Wingdings" panose="05000000000000000000" pitchFamily="2" charset="2"/>
              </a:rPr>
              <a:t>large</a:t>
            </a:r>
            <a:r>
              <a:rPr lang="es-ES" dirty="0">
                <a:sym typeface="Wingdings" panose="05000000000000000000" pitchFamily="2" charset="2"/>
              </a:rPr>
              <a:t> S.A.)</a:t>
            </a:r>
          </a:p>
          <a:p>
            <a:pPr marL="285750" indent="-285750">
              <a:buFont typeface="Wingdings" panose="05000000000000000000" pitchFamily="2" charset="2"/>
              <a:buChar char="à"/>
            </a:pPr>
            <a:r>
              <a:rPr lang="es-ES" dirty="0" err="1">
                <a:sym typeface="Wingdings" panose="05000000000000000000" pitchFamily="2" charset="2"/>
              </a:rPr>
              <a:t>Background</a:t>
            </a:r>
            <a:r>
              <a:rPr lang="es-ES" dirty="0">
                <a:sym typeface="Wingdings" panose="05000000000000000000" pitchFamily="2" charset="2"/>
              </a:rPr>
              <a:t> </a:t>
            </a:r>
            <a:r>
              <a:rPr lang="es-ES" dirty="0" err="1">
                <a:sym typeface="Wingdings" panose="05000000000000000000" pitchFamily="2" charset="2"/>
              </a:rPr>
              <a:t>rejection</a:t>
            </a:r>
            <a:r>
              <a:rPr lang="es-ES" dirty="0">
                <a:sym typeface="Wingdings" panose="05000000000000000000" pitchFamily="2" charset="2"/>
              </a:rPr>
              <a:t> ( i-TED </a:t>
            </a:r>
            <a:r>
              <a:rPr lang="es-ES" dirty="0" err="1">
                <a:sym typeface="Wingdings" panose="05000000000000000000" pitchFamily="2" charset="2"/>
              </a:rPr>
              <a:t>low</a:t>
            </a:r>
            <a:r>
              <a:rPr lang="es-ES" dirty="0">
                <a:sym typeface="Wingdings" panose="05000000000000000000" pitchFamily="2" charset="2"/>
              </a:rPr>
              <a:t> </a:t>
            </a:r>
            <a:r>
              <a:rPr lang="es-ES" dirty="0" err="1">
                <a:sym typeface="Wingdings" panose="05000000000000000000" pitchFamily="2" charset="2"/>
              </a:rPr>
              <a:t>Neutron</a:t>
            </a:r>
            <a:r>
              <a:rPr lang="es-ES" dirty="0">
                <a:sym typeface="Wingdings" panose="05000000000000000000" pitchFamily="2" charset="2"/>
              </a:rPr>
              <a:t> </a:t>
            </a:r>
            <a:r>
              <a:rPr lang="es-ES" dirty="0" err="1">
                <a:sym typeface="Wingdings" panose="05000000000000000000" pitchFamily="2" charset="2"/>
              </a:rPr>
              <a:t>Sensitivity</a:t>
            </a:r>
            <a:r>
              <a:rPr lang="es-ES" dirty="0">
                <a:sym typeface="Wingdings" panose="05000000000000000000" pitchFamily="2" charset="2"/>
              </a:rPr>
              <a:t>)</a:t>
            </a:r>
            <a:endParaRPr lang="es-ES" dirty="0"/>
          </a:p>
        </p:txBody>
      </p:sp>
      <p:sp>
        <p:nvSpPr>
          <p:cNvPr id="27" name="TextBox 26"/>
          <p:cNvSpPr txBox="1"/>
          <p:nvPr/>
        </p:nvSpPr>
        <p:spPr>
          <a:xfrm>
            <a:off x="6373252" y="2060419"/>
            <a:ext cx="4099728" cy="1600438"/>
          </a:xfrm>
          <a:prstGeom prst="rect">
            <a:avLst/>
          </a:prstGeom>
          <a:noFill/>
        </p:spPr>
        <p:txBody>
          <a:bodyPr wrap="square" rtlCol="0">
            <a:spAutoFit/>
          </a:bodyPr>
          <a:lstStyle/>
          <a:p>
            <a:r>
              <a:rPr lang="es-ES" dirty="0" err="1"/>
              <a:t>Precision</a:t>
            </a:r>
            <a:r>
              <a:rPr lang="es-ES" dirty="0"/>
              <a:t> </a:t>
            </a:r>
            <a:r>
              <a:rPr lang="es-ES" dirty="0" err="1"/>
              <a:t>for</a:t>
            </a:r>
            <a:r>
              <a:rPr lang="es-ES" dirty="0"/>
              <a:t> </a:t>
            </a:r>
            <a:r>
              <a:rPr lang="es-ES" dirty="0" err="1"/>
              <a:t>the</a:t>
            </a:r>
            <a:r>
              <a:rPr lang="es-ES" dirty="0"/>
              <a:t> </a:t>
            </a:r>
            <a:r>
              <a:rPr lang="es-ES" dirty="0" err="1"/>
              <a:t>falloff</a:t>
            </a:r>
            <a:r>
              <a:rPr lang="es-ES" dirty="0"/>
              <a:t> </a:t>
            </a:r>
            <a:r>
              <a:rPr lang="es-ES" dirty="0" err="1"/>
              <a:t>determination</a:t>
            </a:r>
            <a:r>
              <a:rPr lang="es-ES" dirty="0"/>
              <a:t> in 1D </a:t>
            </a:r>
            <a:r>
              <a:rPr lang="es-ES" dirty="0" err="1"/>
              <a:t>profile</a:t>
            </a:r>
            <a:endParaRPr lang="es-ES" dirty="0"/>
          </a:p>
          <a:p>
            <a:r>
              <a:rPr lang="es-ES" dirty="0"/>
              <a:t>C = </a:t>
            </a:r>
            <a:r>
              <a:rPr lang="es-ES" dirty="0" err="1"/>
              <a:t>contrast</a:t>
            </a:r>
            <a:endParaRPr lang="es-ES" dirty="0"/>
          </a:p>
          <a:p>
            <a:r>
              <a:rPr lang="es-ES" dirty="0"/>
              <a:t>FW = </a:t>
            </a:r>
            <a:r>
              <a:rPr lang="es-ES" dirty="0" err="1"/>
              <a:t>Falloff</a:t>
            </a:r>
            <a:r>
              <a:rPr lang="es-ES" dirty="0"/>
              <a:t> </a:t>
            </a:r>
            <a:r>
              <a:rPr lang="es-ES" dirty="0" err="1"/>
              <a:t>width</a:t>
            </a:r>
            <a:endParaRPr lang="es-ES" dirty="0"/>
          </a:p>
          <a:p>
            <a:r>
              <a:rPr lang="es-ES" dirty="0"/>
              <a:t>B = </a:t>
            </a:r>
            <a:r>
              <a:rPr lang="es-ES" dirty="0" err="1"/>
              <a:t>Background</a:t>
            </a:r>
            <a:r>
              <a:rPr lang="es-ES" dirty="0"/>
              <a:t> </a:t>
            </a:r>
            <a:r>
              <a:rPr lang="es-ES" dirty="0" err="1"/>
              <a:t>level</a:t>
            </a:r>
            <a:endParaRPr lang="es-ES" dirty="0"/>
          </a:p>
          <a:p>
            <a:endParaRPr lang="es-ES" b="1" dirty="0">
              <a:solidFill>
                <a:srgbClr val="FF0000"/>
              </a:solidFill>
            </a:endParaRPr>
          </a:p>
          <a:p>
            <a:r>
              <a:rPr lang="es-ES" b="1" dirty="0" err="1">
                <a:solidFill>
                  <a:srgbClr val="FF0000"/>
                </a:solidFill>
              </a:rPr>
              <a:t>Falloff</a:t>
            </a:r>
            <a:r>
              <a:rPr lang="es-ES" b="1" dirty="0">
                <a:solidFill>
                  <a:srgbClr val="FF0000"/>
                </a:solidFill>
              </a:rPr>
              <a:t> </a:t>
            </a:r>
            <a:r>
              <a:rPr lang="es-ES" b="1" dirty="0" err="1">
                <a:solidFill>
                  <a:srgbClr val="FF0000"/>
                </a:solidFill>
              </a:rPr>
              <a:t>Retrieval</a:t>
            </a:r>
            <a:r>
              <a:rPr lang="es-ES" b="1" dirty="0">
                <a:solidFill>
                  <a:srgbClr val="FF0000"/>
                </a:solidFill>
              </a:rPr>
              <a:t> </a:t>
            </a:r>
            <a:r>
              <a:rPr lang="es-ES" b="1" dirty="0" err="1">
                <a:solidFill>
                  <a:srgbClr val="FF0000"/>
                </a:solidFill>
              </a:rPr>
              <a:t>Precision</a:t>
            </a:r>
            <a:r>
              <a:rPr lang="es-ES" b="1" dirty="0">
                <a:solidFill>
                  <a:srgbClr val="FF0000"/>
                </a:solidFill>
              </a:rPr>
              <a:t>:</a:t>
            </a:r>
          </a:p>
          <a:p>
            <a:r>
              <a:rPr lang="es-ES" dirty="0"/>
              <a:t>FRP = B</a:t>
            </a:r>
            <a:r>
              <a:rPr lang="es-ES" baseline="30000" dirty="0"/>
              <a:t>1/2</a:t>
            </a:r>
            <a:r>
              <a:rPr lang="es-ES" dirty="0"/>
              <a:t>/C = 1/N</a:t>
            </a:r>
            <a:r>
              <a:rPr lang="es-ES" baseline="30000" dirty="0"/>
              <a:t>1/2</a:t>
            </a:r>
          </a:p>
        </p:txBody>
      </p:sp>
      <p:sp>
        <p:nvSpPr>
          <p:cNvPr id="21" name="TextBox 20"/>
          <p:cNvSpPr txBox="1"/>
          <p:nvPr/>
        </p:nvSpPr>
        <p:spPr>
          <a:xfrm>
            <a:off x="6840502" y="3728206"/>
            <a:ext cx="3165231" cy="738664"/>
          </a:xfrm>
          <a:prstGeom prst="rect">
            <a:avLst/>
          </a:prstGeom>
          <a:noFill/>
        </p:spPr>
        <p:txBody>
          <a:bodyPr wrap="square" rtlCol="0">
            <a:spAutoFit/>
          </a:bodyPr>
          <a:lstStyle/>
          <a:p>
            <a:r>
              <a:rPr lang="es-ES" dirty="0">
                <a:sym typeface="Wingdings" panose="05000000000000000000" pitchFamily="2" charset="2"/>
              </a:rPr>
              <a:t>[ </a:t>
            </a:r>
            <a:r>
              <a:rPr lang="es-ES" dirty="0" err="1">
                <a:sym typeface="Wingdings" panose="05000000000000000000" pitchFamily="2" charset="2"/>
              </a:rPr>
              <a:t>Falloff</a:t>
            </a:r>
            <a:r>
              <a:rPr lang="es-ES" dirty="0">
                <a:sym typeface="Wingdings" panose="05000000000000000000" pitchFamily="2" charset="2"/>
              </a:rPr>
              <a:t> </a:t>
            </a:r>
            <a:r>
              <a:rPr lang="es-ES" dirty="0" err="1">
                <a:sym typeface="Wingdings" panose="05000000000000000000" pitchFamily="2" charset="2"/>
              </a:rPr>
              <a:t>width</a:t>
            </a:r>
            <a:r>
              <a:rPr lang="es-ES" dirty="0">
                <a:sym typeface="Wingdings" panose="05000000000000000000" pitchFamily="2" charset="2"/>
              </a:rPr>
              <a:t> has no </a:t>
            </a:r>
            <a:r>
              <a:rPr lang="es-ES" dirty="0" err="1">
                <a:sym typeface="Wingdings" panose="05000000000000000000" pitchFamily="2" charset="2"/>
              </a:rPr>
              <a:t>impact</a:t>
            </a:r>
            <a:r>
              <a:rPr lang="es-ES" dirty="0">
                <a:sym typeface="Wingdings" panose="05000000000000000000" pitchFamily="2" charset="2"/>
              </a:rPr>
              <a:t>  (non </a:t>
            </a:r>
            <a:r>
              <a:rPr lang="es-ES" dirty="0" err="1">
                <a:sym typeface="Wingdings" panose="05000000000000000000" pitchFamily="2" charset="2"/>
              </a:rPr>
              <a:t>Bragg-peak</a:t>
            </a:r>
            <a:r>
              <a:rPr lang="es-ES" dirty="0">
                <a:sym typeface="Wingdings" panose="05000000000000000000" pitchFamily="2" charset="2"/>
              </a:rPr>
              <a:t> </a:t>
            </a:r>
            <a:r>
              <a:rPr lang="es-ES" dirty="0" err="1">
                <a:sym typeface="Wingdings" panose="05000000000000000000" pitchFamily="2" charset="2"/>
              </a:rPr>
              <a:t>PGs</a:t>
            </a:r>
            <a:r>
              <a:rPr lang="es-ES" dirty="0">
                <a:sym typeface="Wingdings" panose="05000000000000000000" pitchFamily="2" charset="2"/>
              </a:rPr>
              <a:t> and </a:t>
            </a:r>
            <a:r>
              <a:rPr lang="es-ES" dirty="0" err="1">
                <a:sym typeface="Wingdings" panose="05000000000000000000" pitchFamily="2" charset="2"/>
              </a:rPr>
              <a:t>broad</a:t>
            </a:r>
            <a:r>
              <a:rPr lang="es-ES" dirty="0">
                <a:sym typeface="Wingdings" panose="05000000000000000000" pitchFamily="2" charset="2"/>
              </a:rPr>
              <a:t> e+ </a:t>
            </a:r>
            <a:r>
              <a:rPr lang="es-ES" dirty="0" err="1">
                <a:sym typeface="Wingdings" panose="05000000000000000000" pitchFamily="2" charset="2"/>
              </a:rPr>
              <a:t>distributions</a:t>
            </a:r>
            <a:r>
              <a:rPr lang="es-ES" dirty="0">
                <a:sym typeface="Wingdings" panose="05000000000000000000" pitchFamily="2" charset="2"/>
              </a:rPr>
              <a:t> (PET) are ok)]</a:t>
            </a:r>
            <a:endParaRPr lang="es-ES" dirty="0"/>
          </a:p>
        </p:txBody>
      </p:sp>
      <p:sp>
        <p:nvSpPr>
          <p:cNvPr id="29" name="TextBox 28"/>
          <p:cNvSpPr txBox="1"/>
          <p:nvPr/>
        </p:nvSpPr>
        <p:spPr bwMode="auto">
          <a:xfrm>
            <a:off x="2170793" y="59425"/>
            <a:ext cx="8414561" cy="323165"/>
          </a:xfrm>
          <a:prstGeom prst="rect">
            <a:avLst/>
          </a:prstGeom>
          <a:noFill/>
          <a:ln w="9525">
            <a:noFill/>
            <a:miter lim="800000"/>
            <a:headEnd/>
            <a:tailEnd/>
          </a:ln>
          <a:effectLst/>
        </p:spPr>
        <p:txBody>
          <a:bodyPr wrap="square" rtlCol="0">
            <a:spAutoFit/>
          </a:bodyPr>
          <a:lstStyle/>
          <a:p>
            <a:pPr>
              <a:spcBef>
                <a:spcPct val="50000"/>
              </a:spcBef>
            </a:pPr>
            <a:r>
              <a:rPr lang="es-ES" sz="1500" dirty="0" err="1">
                <a:solidFill>
                  <a:schemeClr val="bg1"/>
                </a:solidFill>
              </a:rPr>
              <a:t>Neutrons</a:t>
            </a:r>
            <a:r>
              <a:rPr lang="es-ES" sz="1500" dirty="0">
                <a:solidFill>
                  <a:schemeClr val="bg1"/>
                </a:solidFill>
              </a:rPr>
              <a:t> in HT: </a:t>
            </a:r>
            <a:r>
              <a:rPr lang="es-ES" sz="1500" dirty="0" err="1">
                <a:solidFill>
                  <a:schemeClr val="bg1"/>
                </a:solidFill>
              </a:rPr>
              <a:t>the</a:t>
            </a:r>
            <a:r>
              <a:rPr lang="es-ES" sz="1500" dirty="0">
                <a:solidFill>
                  <a:schemeClr val="bg1"/>
                </a:solidFill>
              </a:rPr>
              <a:t> role of a CC </a:t>
            </a:r>
            <a:r>
              <a:rPr lang="es-ES" sz="1500" dirty="0" err="1">
                <a:solidFill>
                  <a:schemeClr val="bg1"/>
                </a:solidFill>
              </a:rPr>
              <a:t>optimized</a:t>
            </a:r>
            <a:r>
              <a:rPr lang="es-ES" sz="1500" dirty="0">
                <a:solidFill>
                  <a:schemeClr val="bg1"/>
                </a:solidFill>
              </a:rPr>
              <a:t> </a:t>
            </a:r>
            <a:r>
              <a:rPr lang="es-ES" sz="1500" dirty="0" err="1">
                <a:solidFill>
                  <a:schemeClr val="bg1"/>
                </a:solidFill>
              </a:rPr>
              <a:t>for</a:t>
            </a:r>
            <a:r>
              <a:rPr lang="es-ES" sz="1500" dirty="0">
                <a:solidFill>
                  <a:schemeClr val="bg1"/>
                </a:solidFill>
              </a:rPr>
              <a:t> </a:t>
            </a:r>
            <a:r>
              <a:rPr lang="es-ES" sz="1500" dirty="0" err="1">
                <a:solidFill>
                  <a:schemeClr val="bg1"/>
                </a:solidFill>
              </a:rPr>
              <a:t>low</a:t>
            </a:r>
            <a:r>
              <a:rPr lang="es-ES" sz="1500" dirty="0">
                <a:solidFill>
                  <a:schemeClr val="bg1"/>
                </a:solidFill>
              </a:rPr>
              <a:t> </a:t>
            </a:r>
            <a:r>
              <a:rPr lang="es-ES" sz="1500" dirty="0" err="1">
                <a:solidFill>
                  <a:schemeClr val="bg1"/>
                </a:solidFill>
              </a:rPr>
              <a:t>neutron</a:t>
            </a:r>
            <a:r>
              <a:rPr lang="es-ES" sz="1500" dirty="0">
                <a:solidFill>
                  <a:schemeClr val="bg1"/>
                </a:solidFill>
              </a:rPr>
              <a:t> </a:t>
            </a:r>
            <a:r>
              <a:rPr lang="es-ES" sz="1500" dirty="0" err="1">
                <a:solidFill>
                  <a:schemeClr val="bg1"/>
                </a:solidFill>
              </a:rPr>
              <a:t>sensitivity</a:t>
            </a:r>
            <a:endParaRPr lang="es-ES" sz="1500" dirty="0">
              <a:solidFill>
                <a:schemeClr val="bg1"/>
              </a:solidFill>
            </a:endParaRPr>
          </a:p>
        </p:txBody>
      </p:sp>
    </p:spTree>
    <p:extLst>
      <p:ext uri="{BB962C8B-B14F-4D97-AF65-F5344CB8AC3E}">
        <p14:creationId xmlns:p14="http://schemas.microsoft.com/office/powerpoint/2010/main" val="63038563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bwMode="auto">
          <a:xfrm>
            <a:off x="3152096" y="901820"/>
            <a:ext cx="6310921" cy="265457"/>
          </a:xfrm>
          <a:prstGeom prst="rect">
            <a:avLst/>
          </a:prstGeom>
          <a:noFill/>
          <a:ln w="9525">
            <a:noFill/>
            <a:miter lim="800000"/>
            <a:headEnd/>
            <a:tailEnd/>
          </a:ln>
          <a:effectLst/>
        </p:spPr>
        <p:txBody>
          <a:bodyPr wrap="square" rtlCol="0">
            <a:spAutoFit/>
          </a:bodyPr>
          <a:lstStyle/>
          <a:p>
            <a:pPr defTabSz="685800">
              <a:spcBef>
                <a:spcPct val="50000"/>
              </a:spcBef>
              <a:defRPr/>
            </a:pPr>
            <a:r>
              <a:rPr lang="es-ES" sz="1125" dirty="0" err="1">
                <a:solidFill>
                  <a:srgbClr val="FFFFFF"/>
                </a:solidFill>
                <a:ea typeface="+mn-ea"/>
              </a:rPr>
              <a:t>Neutrons</a:t>
            </a:r>
            <a:r>
              <a:rPr lang="es-ES" sz="1125" dirty="0">
                <a:solidFill>
                  <a:srgbClr val="FFFFFF"/>
                </a:solidFill>
                <a:ea typeface="+mn-ea"/>
              </a:rPr>
              <a:t> in HT: </a:t>
            </a:r>
            <a:r>
              <a:rPr lang="es-ES" sz="1125" dirty="0" err="1">
                <a:solidFill>
                  <a:srgbClr val="FFFFFF"/>
                </a:solidFill>
                <a:ea typeface="+mn-ea"/>
              </a:rPr>
              <a:t>the</a:t>
            </a:r>
            <a:r>
              <a:rPr lang="es-ES" sz="1125" dirty="0">
                <a:solidFill>
                  <a:srgbClr val="FFFFFF"/>
                </a:solidFill>
                <a:ea typeface="+mn-ea"/>
              </a:rPr>
              <a:t> role of a CC </a:t>
            </a:r>
            <a:r>
              <a:rPr lang="es-ES" sz="1125" dirty="0" err="1">
                <a:solidFill>
                  <a:srgbClr val="FFFFFF"/>
                </a:solidFill>
                <a:ea typeface="+mn-ea"/>
              </a:rPr>
              <a:t>optimized</a:t>
            </a:r>
            <a:r>
              <a:rPr lang="es-ES" sz="1125" dirty="0">
                <a:solidFill>
                  <a:srgbClr val="FFFFFF"/>
                </a:solidFill>
                <a:ea typeface="+mn-ea"/>
              </a:rPr>
              <a:t> </a:t>
            </a:r>
            <a:r>
              <a:rPr lang="es-ES" sz="1125" dirty="0" err="1">
                <a:solidFill>
                  <a:srgbClr val="FFFFFF"/>
                </a:solidFill>
                <a:ea typeface="+mn-ea"/>
              </a:rPr>
              <a:t>for</a:t>
            </a:r>
            <a:r>
              <a:rPr lang="es-ES" sz="1125" dirty="0">
                <a:solidFill>
                  <a:srgbClr val="FFFFFF"/>
                </a:solidFill>
                <a:ea typeface="+mn-ea"/>
              </a:rPr>
              <a:t> </a:t>
            </a:r>
            <a:r>
              <a:rPr lang="es-ES" sz="1125" dirty="0" err="1">
                <a:solidFill>
                  <a:srgbClr val="FFFFFF"/>
                </a:solidFill>
                <a:ea typeface="+mn-ea"/>
              </a:rPr>
              <a:t>low</a:t>
            </a:r>
            <a:r>
              <a:rPr lang="es-ES" sz="1125" dirty="0">
                <a:solidFill>
                  <a:srgbClr val="FFFFFF"/>
                </a:solidFill>
                <a:ea typeface="+mn-ea"/>
              </a:rPr>
              <a:t> </a:t>
            </a:r>
            <a:r>
              <a:rPr lang="es-ES" sz="1125" dirty="0" err="1">
                <a:solidFill>
                  <a:srgbClr val="FFFFFF"/>
                </a:solidFill>
                <a:ea typeface="+mn-ea"/>
              </a:rPr>
              <a:t>neutron</a:t>
            </a:r>
            <a:r>
              <a:rPr lang="es-ES" sz="1125" dirty="0">
                <a:solidFill>
                  <a:srgbClr val="FFFFFF"/>
                </a:solidFill>
                <a:ea typeface="+mn-ea"/>
              </a:rPr>
              <a:t> </a:t>
            </a:r>
            <a:r>
              <a:rPr lang="es-ES" sz="1125" dirty="0" err="1">
                <a:solidFill>
                  <a:srgbClr val="FFFFFF"/>
                </a:solidFill>
                <a:ea typeface="+mn-ea"/>
              </a:rPr>
              <a:t>sensitivity</a:t>
            </a:r>
            <a:endParaRPr lang="es-ES" sz="1125" dirty="0">
              <a:solidFill>
                <a:srgbClr val="FFFFFF"/>
              </a:solidFill>
              <a:ea typeface="+mn-ea"/>
            </a:endParaRPr>
          </a:p>
        </p:txBody>
      </p:sp>
      <p:pic>
        <p:nvPicPr>
          <p:cNvPr id="16" name="Picture 2" descr="Image result for ERC Consolidator logo"/>
          <p:cNvPicPr>
            <a:picLocks noChangeAspect="1" noChangeArrowheads="1"/>
          </p:cNvPicPr>
          <p:nvPr/>
        </p:nvPicPr>
        <p:blipFill>
          <a:blip r:embed="rId2"/>
          <a:srcRect/>
          <a:stretch>
            <a:fillRect/>
          </a:stretch>
        </p:blipFill>
        <p:spPr bwMode="auto">
          <a:xfrm>
            <a:off x="1641161" y="867177"/>
            <a:ext cx="454301" cy="248879"/>
          </a:xfrm>
          <a:prstGeom prst="rect">
            <a:avLst/>
          </a:prstGeom>
          <a:noFill/>
        </p:spPr>
      </p:pic>
      <p:pic>
        <p:nvPicPr>
          <p:cNvPr id="6" name="Picture 5"/>
          <p:cNvPicPr>
            <a:picLocks noChangeAspect="1"/>
          </p:cNvPicPr>
          <p:nvPr/>
        </p:nvPicPr>
        <p:blipFill>
          <a:blip r:embed="rId3"/>
          <a:stretch>
            <a:fillRect/>
          </a:stretch>
        </p:blipFill>
        <p:spPr>
          <a:xfrm>
            <a:off x="1641161" y="1237953"/>
            <a:ext cx="3105803" cy="1486924"/>
          </a:xfrm>
          <a:prstGeom prst="rect">
            <a:avLst/>
          </a:prstGeom>
        </p:spPr>
      </p:pic>
      <p:pic>
        <p:nvPicPr>
          <p:cNvPr id="10" name="Picture 9"/>
          <p:cNvPicPr>
            <a:picLocks noChangeAspect="1"/>
          </p:cNvPicPr>
          <p:nvPr/>
        </p:nvPicPr>
        <p:blipFill>
          <a:blip r:embed="rId4"/>
          <a:stretch>
            <a:fillRect/>
          </a:stretch>
        </p:blipFill>
        <p:spPr>
          <a:xfrm>
            <a:off x="5519364" y="1237953"/>
            <a:ext cx="4681621" cy="2345802"/>
          </a:xfrm>
          <a:prstGeom prst="rect">
            <a:avLst/>
          </a:prstGeom>
        </p:spPr>
      </p:pic>
      <p:pic>
        <p:nvPicPr>
          <p:cNvPr id="3" name="Picture 2"/>
          <p:cNvPicPr>
            <a:picLocks noChangeAspect="1"/>
          </p:cNvPicPr>
          <p:nvPr/>
        </p:nvPicPr>
        <p:blipFill>
          <a:blip r:embed="rId5"/>
          <a:stretch>
            <a:fillRect/>
          </a:stretch>
        </p:blipFill>
        <p:spPr>
          <a:xfrm>
            <a:off x="2216996" y="3726423"/>
            <a:ext cx="7758009" cy="2752467"/>
          </a:xfrm>
          <a:prstGeom prst="rect">
            <a:avLst/>
          </a:prstGeom>
        </p:spPr>
      </p:pic>
      <p:sp>
        <p:nvSpPr>
          <p:cNvPr id="9" name="TextBox 8"/>
          <p:cNvSpPr txBox="1"/>
          <p:nvPr/>
        </p:nvSpPr>
        <p:spPr>
          <a:xfrm>
            <a:off x="1641160" y="3339121"/>
            <a:ext cx="2617076" cy="253916"/>
          </a:xfrm>
          <a:prstGeom prst="rect">
            <a:avLst/>
          </a:prstGeom>
          <a:noFill/>
        </p:spPr>
        <p:txBody>
          <a:bodyPr wrap="square" rtlCol="0">
            <a:spAutoFit/>
          </a:bodyPr>
          <a:lstStyle/>
          <a:p>
            <a:pPr defTabSz="685800">
              <a:defRPr/>
            </a:pPr>
            <a:r>
              <a:rPr lang="es-ES" sz="1050" dirty="0">
                <a:ea typeface="+mn-ea"/>
              </a:rPr>
              <a:t>J. </a:t>
            </a:r>
            <a:r>
              <a:rPr lang="es-ES" sz="1050" dirty="0" err="1">
                <a:ea typeface="+mn-ea"/>
              </a:rPr>
              <a:t>Krimmer</a:t>
            </a:r>
            <a:r>
              <a:rPr lang="es-ES" sz="1050" dirty="0">
                <a:ea typeface="+mn-ea"/>
              </a:rPr>
              <a:t> et al. NIM-A (2018)</a:t>
            </a:r>
          </a:p>
        </p:txBody>
      </p:sp>
      <p:sp>
        <p:nvSpPr>
          <p:cNvPr id="11" name="TextBox 10"/>
          <p:cNvSpPr txBox="1"/>
          <p:nvPr/>
        </p:nvSpPr>
        <p:spPr>
          <a:xfrm>
            <a:off x="1524000" y="841370"/>
            <a:ext cx="9144000" cy="253916"/>
          </a:xfrm>
          <a:prstGeom prst="rect">
            <a:avLst/>
          </a:prstGeom>
          <a:solidFill>
            <a:schemeClr val="accent2">
              <a:lumMod val="60000"/>
              <a:lumOff val="40000"/>
            </a:schemeClr>
          </a:solidFill>
        </p:spPr>
        <p:txBody>
          <a:bodyPr wrap="square" rtlCol="0">
            <a:spAutoFit/>
          </a:bodyPr>
          <a:lstStyle/>
          <a:p>
            <a:r>
              <a:rPr lang="es-ES" sz="1050" dirty="0">
                <a:solidFill>
                  <a:schemeClr val="bg1"/>
                </a:solidFill>
              </a:rPr>
              <a:t>MC </a:t>
            </a:r>
            <a:r>
              <a:rPr lang="es-ES" sz="1050" dirty="0" err="1">
                <a:solidFill>
                  <a:schemeClr val="bg1"/>
                </a:solidFill>
              </a:rPr>
              <a:t>Study</a:t>
            </a:r>
            <a:r>
              <a:rPr lang="es-ES" sz="1050" dirty="0">
                <a:solidFill>
                  <a:schemeClr val="bg1"/>
                </a:solidFill>
              </a:rPr>
              <a:t>: </a:t>
            </a:r>
            <a:r>
              <a:rPr lang="es-ES" sz="1050" dirty="0" err="1">
                <a:solidFill>
                  <a:schemeClr val="bg1"/>
                </a:solidFill>
              </a:rPr>
              <a:t>the</a:t>
            </a:r>
            <a:r>
              <a:rPr lang="es-ES" sz="1050" dirty="0">
                <a:solidFill>
                  <a:schemeClr val="bg1"/>
                </a:solidFill>
              </a:rPr>
              <a:t> role of </a:t>
            </a:r>
            <a:r>
              <a:rPr lang="es-ES" sz="1050" dirty="0" err="1">
                <a:solidFill>
                  <a:schemeClr val="bg1"/>
                </a:solidFill>
              </a:rPr>
              <a:t>neutrons</a:t>
            </a:r>
            <a:r>
              <a:rPr lang="es-ES" sz="1050" dirty="0">
                <a:solidFill>
                  <a:schemeClr val="bg1"/>
                </a:solidFill>
              </a:rPr>
              <a:t> in </a:t>
            </a:r>
            <a:r>
              <a:rPr lang="es-ES" sz="1050" dirty="0" err="1">
                <a:solidFill>
                  <a:schemeClr val="bg1"/>
                </a:solidFill>
              </a:rPr>
              <a:t>hadron</a:t>
            </a:r>
            <a:r>
              <a:rPr lang="es-ES" sz="1050" dirty="0">
                <a:solidFill>
                  <a:schemeClr val="bg1"/>
                </a:solidFill>
              </a:rPr>
              <a:t> </a:t>
            </a:r>
            <a:r>
              <a:rPr lang="es-ES" sz="1050" dirty="0" err="1">
                <a:solidFill>
                  <a:schemeClr val="bg1"/>
                </a:solidFill>
              </a:rPr>
              <a:t>therapy</a:t>
            </a:r>
            <a:r>
              <a:rPr lang="es-ES" sz="1050" dirty="0">
                <a:solidFill>
                  <a:schemeClr val="bg1"/>
                </a:solidFill>
              </a:rPr>
              <a:t>, </a:t>
            </a:r>
            <a:r>
              <a:rPr lang="es-ES" sz="1050" dirty="0" err="1">
                <a:solidFill>
                  <a:schemeClr val="bg1"/>
                </a:solidFill>
              </a:rPr>
              <a:t>increasing</a:t>
            </a:r>
            <a:r>
              <a:rPr lang="es-ES" sz="1050" dirty="0">
                <a:solidFill>
                  <a:schemeClr val="bg1"/>
                </a:solidFill>
              </a:rPr>
              <a:t> </a:t>
            </a:r>
            <a:r>
              <a:rPr lang="es-ES" sz="1050" dirty="0" err="1">
                <a:solidFill>
                  <a:schemeClr val="bg1"/>
                </a:solidFill>
              </a:rPr>
              <a:t>effects</a:t>
            </a:r>
            <a:r>
              <a:rPr lang="es-ES" sz="1050" dirty="0">
                <a:solidFill>
                  <a:schemeClr val="bg1"/>
                </a:solidFill>
              </a:rPr>
              <a:t> </a:t>
            </a:r>
            <a:r>
              <a:rPr lang="es-ES" sz="1050" dirty="0" err="1">
                <a:solidFill>
                  <a:schemeClr val="bg1"/>
                </a:solidFill>
              </a:rPr>
              <a:t>with</a:t>
            </a:r>
            <a:r>
              <a:rPr lang="es-ES" sz="1050" dirty="0">
                <a:solidFill>
                  <a:schemeClr val="bg1"/>
                </a:solidFill>
              </a:rPr>
              <a:t> </a:t>
            </a:r>
            <a:r>
              <a:rPr lang="es-ES" sz="1050" dirty="0" err="1">
                <a:solidFill>
                  <a:schemeClr val="bg1"/>
                </a:solidFill>
              </a:rPr>
              <a:t>Ebeam</a:t>
            </a:r>
            <a:r>
              <a:rPr lang="es-ES" sz="1050" dirty="0">
                <a:solidFill>
                  <a:schemeClr val="bg1"/>
                </a:solidFill>
              </a:rPr>
              <a:t> and </a:t>
            </a:r>
            <a:r>
              <a:rPr lang="es-ES" sz="1050" dirty="0" err="1">
                <a:solidFill>
                  <a:schemeClr val="bg1"/>
                </a:solidFill>
              </a:rPr>
              <a:t>Zbeam</a:t>
            </a:r>
            <a:endParaRPr lang="es-ES" sz="1050" dirty="0">
              <a:solidFill>
                <a:schemeClr val="bg1"/>
              </a:solidFill>
            </a:endParaRPr>
          </a:p>
        </p:txBody>
      </p:sp>
    </p:spTree>
    <p:extLst>
      <p:ext uri="{BB962C8B-B14F-4D97-AF65-F5344CB8AC3E}">
        <p14:creationId xmlns:p14="http://schemas.microsoft.com/office/powerpoint/2010/main" val="183533951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4376" name="Picture 8" descr="https://lh4.googleusercontent.com/w6wPwTLWzNoXQSUzAH870KKXBSjvb5oKDgo7StW0Y0_5QbEWPxKq-kyL1jL5BocpCX80_D0ZY115GhBKjIhjY__3y2ca1740Uvc2Gixa7In7eRQf94WL7C0R1r65swJdjC-sRIIlhG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0483" y="4022310"/>
            <a:ext cx="2390521" cy="1492422"/>
          </a:xfrm>
          <a:prstGeom prst="rect">
            <a:avLst/>
          </a:prstGeom>
          <a:noFill/>
          <a:extLst>
            <a:ext uri="{909E8E84-426E-40DD-AFC4-6F175D3DCCD1}">
              <a14:hiddenFill xmlns:a14="http://schemas.microsoft.com/office/drawing/2010/main">
                <a:solidFill>
                  <a:srgbClr val="FFFFFF"/>
                </a:solidFill>
              </a14:hiddenFill>
            </a:ext>
          </a:extLst>
        </p:spPr>
      </p:pic>
      <p:pic>
        <p:nvPicPr>
          <p:cNvPr id="963586" name="Picture 2" descr="https://lh3.googleusercontent.com/VTyR9iX05QJNYT3WBbMr3cPtfEIdAEEXS8vLwjzZVnKra0jzZJ6tc3-HRfY-ZhKJ0W_SPOkEF_VWbUUkQBuqlKNcfH0BKkEOcOCozPCNfB-pYgDcSMDQQyLDM1mVQmV_WgcDRHcec9j5wBMHfN40z8qdQMk36dpp-E5sJb0H-wj9fBek7aAk5j4DyNCJ_Vex8vtLbJ447bZNC9f7zoVFvzktvJIw9j6f6GA_4NmfFRyF-VXvJy4ut8JfSnHWyiKBR3RHsntnWyBV-q6VDkSV0o1vgf0RoAkl4DNxqdMeFm2YNtMv5yf-rZXcXLQW1bWNt0seiQmxLHQ-fIEmM4lV_blzdexJaU0-DfgiD1pzNUnv5pKCSpsLFaQmcXbe4sWyKOXYqqUbk9A-p0rbz47gFmsNtXMDMgXue_kJBg62DyH-oHPVZyI37qKodUpvJ7IKdqhtJBfY8ZY0LrwH5_JCxgmIJI_k4t68ckDPfX1Cz2CMcF8r3iGZ8pZgMORBQSbIvXLvN1HAVHT0-Jogcor9ISYmVNJMc_5NbE78T4Mt2TXwQDh8G6zNDnvDq8nAUoip9hepSwtbKbt9KMNi8DKHdV7wnnDCRdWqHocg7FJ4kG3_kf_QEbWNNklaiAhbI4KQiFazsdbYbhK3IzZZZY9NRUf4CwAtG_lj9ZJb_WmVxS2msXFpNjFG7xtGMd0M5ru3ytZyWa7kyOBZKSb_lGrMxXdp=w1083-h812-no?authuser=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28468" y="3972592"/>
            <a:ext cx="2122014" cy="1591021"/>
          </a:xfrm>
          <a:prstGeom prst="rect">
            <a:avLst/>
          </a:prstGeom>
          <a:noFill/>
          <a:extLst>
            <a:ext uri="{909E8E84-426E-40DD-AFC4-6F175D3DCCD1}">
              <a14:hiddenFill xmlns:a14="http://schemas.microsoft.com/office/drawing/2010/main">
                <a:solidFill>
                  <a:srgbClr val="FFFFFF"/>
                </a:solidFill>
              </a14:hiddenFill>
            </a:ext>
          </a:extLst>
        </p:spPr>
      </p:pic>
      <p:pic>
        <p:nvPicPr>
          <p:cNvPr id="954374" name="Picture 6" descr="https://lh5.googleusercontent.com/OaX9GUwKH2O8p6itxEZT2CzOmgB3eQ-LwyLAt6uWF36A02Z5O4DukhJPNhaIBR5AawArAaIyGLCeFzD8LXRBC2qVc1mcbxUjFz1IeO7AAVZ2LlkVMKc5kmOtJv2SdhDR1TVTkFn1Tp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94585" y="3924511"/>
            <a:ext cx="2480806" cy="157743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5"/>
          <a:stretch>
            <a:fillRect/>
          </a:stretch>
        </p:blipFill>
        <p:spPr>
          <a:xfrm>
            <a:off x="2934715" y="2208386"/>
            <a:ext cx="1249669" cy="1299899"/>
          </a:xfrm>
          <a:prstGeom prst="rect">
            <a:avLst/>
          </a:prstGeom>
        </p:spPr>
      </p:pic>
      <p:pic>
        <p:nvPicPr>
          <p:cNvPr id="9" name="Picture 8"/>
          <p:cNvPicPr>
            <a:picLocks noChangeAspect="1"/>
          </p:cNvPicPr>
          <p:nvPr/>
        </p:nvPicPr>
        <p:blipFill>
          <a:blip r:embed="rId6"/>
          <a:stretch>
            <a:fillRect/>
          </a:stretch>
        </p:blipFill>
        <p:spPr>
          <a:xfrm>
            <a:off x="4184381" y="2088904"/>
            <a:ext cx="5029988" cy="1688306"/>
          </a:xfrm>
          <a:prstGeom prst="rect">
            <a:avLst/>
          </a:prstGeom>
        </p:spPr>
      </p:pic>
      <p:sp>
        <p:nvSpPr>
          <p:cNvPr id="11" name="TextBox 10"/>
          <p:cNvSpPr txBox="1"/>
          <p:nvPr/>
        </p:nvSpPr>
        <p:spPr bwMode="auto">
          <a:xfrm>
            <a:off x="1607288" y="1204177"/>
            <a:ext cx="4843463" cy="900246"/>
          </a:xfrm>
          <a:prstGeom prst="rect">
            <a:avLst/>
          </a:prstGeom>
          <a:noFill/>
          <a:ln w="9525">
            <a:noFill/>
            <a:miter lim="800000"/>
            <a:headEnd/>
            <a:tailEnd/>
          </a:ln>
        </p:spPr>
        <p:txBody>
          <a:bodyPr wrap="square" rtlCol="0">
            <a:spAutoFit/>
          </a:bodyPr>
          <a:lstStyle/>
          <a:p>
            <a:pPr marL="160735" indent="-160735" defTabSz="685800">
              <a:buFontTx/>
              <a:buChar char="-"/>
              <a:defRPr/>
            </a:pPr>
            <a:r>
              <a:rPr lang="es-ES" sz="1050" dirty="0">
                <a:solidFill>
                  <a:srgbClr val="333399">
                    <a:lumMod val="75000"/>
                  </a:srgbClr>
                </a:solidFill>
                <a:ea typeface="+mn-ea"/>
              </a:rPr>
              <a:t>High </a:t>
            </a:r>
            <a:r>
              <a:rPr lang="es-ES" sz="1050" dirty="0" err="1">
                <a:solidFill>
                  <a:srgbClr val="333399">
                    <a:lumMod val="75000"/>
                  </a:srgbClr>
                </a:solidFill>
                <a:ea typeface="+mn-ea"/>
              </a:rPr>
              <a:t>detection</a:t>
            </a:r>
            <a:r>
              <a:rPr lang="es-ES" sz="1050" dirty="0">
                <a:solidFill>
                  <a:srgbClr val="333399">
                    <a:lumMod val="75000"/>
                  </a:srgbClr>
                </a:solidFill>
                <a:ea typeface="+mn-ea"/>
              </a:rPr>
              <a:t> </a:t>
            </a:r>
            <a:r>
              <a:rPr lang="es-ES" sz="1050" dirty="0" err="1">
                <a:solidFill>
                  <a:srgbClr val="333399">
                    <a:lumMod val="75000"/>
                  </a:srgbClr>
                </a:solidFill>
                <a:ea typeface="+mn-ea"/>
              </a:rPr>
              <a:t>efficiency</a:t>
            </a:r>
            <a:r>
              <a:rPr lang="es-ES" sz="1050" dirty="0">
                <a:solidFill>
                  <a:srgbClr val="333399">
                    <a:lumMod val="75000"/>
                  </a:srgbClr>
                </a:solidFill>
                <a:ea typeface="+mn-ea"/>
              </a:rPr>
              <a:t>, </a:t>
            </a:r>
            <a:r>
              <a:rPr lang="es-ES" sz="1050" dirty="0" err="1">
                <a:solidFill>
                  <a:srgbClr val="333399">
                    <a:lumMod val="75000"/>
                  </a:srgbClr>
                </a:solidFill>
                <a:ea typeface="+mn-ea"/>
              </a:rPr>
              <a:t>high</a:t>
            </a:r>
            <a:r>
              <a:rPr lang="es-ES" sz="1050" dirty="0">
                <a:solidFill>
                  <a:srgbClr val="333399">
                    <a:lumMod val="75000"/>
                  </a:srgbClr>
                </a:solidFill>
                <a:ea typeface="+mn-ea"/>
              </a:rPr>
              <a:t> CR-</a:t>
            </a:r>
            <a:r>
              <a:rPr lang="es-ES" sz="1050" dirty="0" err="1">
                <a:solidFill>
                  <a:srgbClr val="333399">
                    <a:lumMod val="75000"/>
                  </a:srgbClr>
                </a:solidFill>
                <a:ea typeface="+mn-ea"/>
              </a:rPr>
              <a:t>capability</a:t>
            </a:r>
            <a:r>
              <a:rPr lang="es-ES" sz="1050" dirty="0">
                <a:solidFill>
                  <a:srgbClr val="333399">
                    <a:lumMod val="75000"/>
                  </a:srgbClr>
                </a:solidFill>
                <a:ea typeface="+mn-ea"/>
              </a:rPr>
              <a:t> </a:t>
            </a:r>
            <a:r>
              <a:rPr lang="es-ES" sz="1050" dirty="0">
                <a:solidFill>
                  <a:srgbClr val="333399">
                    <a:lumMod val="75000"/>
                  </a:srgbClr>
                </a:solidFill>
                <a:ea typeface="+mn-ea"/>
                <a:sym typeface="Wingdings" panose="05000000000000000000" pitchFamily="2" charset="2"/>
              </a:rPr>
              <a:t> Real time</a:t>
            </a:r>
          </a:p>
          <a:p>
            <a:pPr marL="160735" indent="-160735" defTabSz="685800">
              <a:buFontTx/>
              <a:buChar char="-"/>
              <a:defRPr/>
            </a:pPr>
            <a:r>
              <a:rPr lang="es-ES" sz="1050" b="1" dirty="0" err="1">
                <a:solidFill>
                  <a:srgbClr val="333399">
                    <a:lumMod val="75000"/>
                  </a:srgbClr>
                </a:solidFill>
                <a:ea typeface="+mn-ea"/>
                <a:sym typeface="Wingdings" panose="05000000000000000000" pitchFamily="2" charset="2"/>
              </a:rPr>
              <a:t>Low</a:t>
            </a:r>
            <a:r>
              <a:rPr lang="es-ES" sz="1050" b="1" dirty="0">
                <a:solidFill>
                  <a:srgbClr val="333399">
                    <a:lumMod val="75000"/>
                  </a:srgbClr>
                </a:solidFill>
                <a:ea typeface="+mn-ea"/>
                <a:sym typeface="Wingdings" panose="05000000000000000000" pitchFamily="2" charset="2"/>
              </a:rPr>
              <a:t> </a:t>
            </a:r>
            <a:r>
              <a:rPr lang="es-ES" sz="1050" b="1" dirty="0" err="1">
                <a:solidFill>
                  <a:srgbClr val="333399">
                    <a:lumMod val="75000"/>
                  </a:srgbClr>
                </a:solidFill>
                <a:ea typeface="+mn-ea"/>
                <a:sym typeface="Wingdings" panose="05000000000000000000" pitchFamily="2" charset="2"/>
              </a:rPr>
              <a:t>sensitivity</a:t>
            </a:r>
            <a:r>
              <a:rPr lang="es-ES" sz="1050" b="1" dirty="0">
                <a:solidFill>
                  <a:srgbClr val="333399">
                    <a:lumMod val="75000"/>
                  </a:srgbClr>
                </a:solidFill>
                <a:ea typeface="+mn-ea"/>
                <a:sym typeface="Wingdings" panose="05000000000000000000" pitchFamily="2" charset="2"/>
              </a:rPr>
              <a:t> to n-</a:t>
            </a:r>
            <a:r>
              <a:rPr lang="es-ES" sz="1050" b="1" dirty="0" err="1">
                <a:solidFill>
                  <a:srgbClr val="333399">
                    <a:lumMod val="75000"/>
                  </a:srgbClr>
                </a:solidFill>
                <a:ea typeface="+mn-ea"/>
                <a:sym typeface="Wingdings" panose="05000000000000000000" pitchFamily="2" charset="2"/>
              </a:rPr>
              <a:t>induced</a:t>
            </a:r>
            <a:r>
              <a:rPr lang="es-ES" sz="1050" b="1" dirty="0">
                <a:solidFill>
                  <a:srgbClr val="333399">
                    <a:lumMod val="75000"/>
                  </a:srgbClr>
                </a:solidFill>
                <a:ea typeface="+mn-ea"/>
                <a:sym typeface="Wingdings" panose="05000000000000000000" pitchFamily="2" charset="2"/>
              </a:rPr>
              <a:t> </a:t>
            </a:r>
            <a:r>
              <a:rPr lang="es-ES" sz="1050" b="1" dirty="0" err="1">
                <a:solidFill>
                  <a:srgbClr val="333399">
                    <a:lumMod val="75000"/>
                  </a:srgbClr>
                </a:solidFill>
                <a:ea typeface="+mn-ea"/>
                <a:sym typeface="Wingdings" panose="05000000000000000000" pitchFamily="2" charset="2"/>
              </a:rPr>
              <a:t>backgrounds</a:t>
            </a:r>
            <a:r>
              <a:rPr lang="es-ES" sz="1050" b="1" dirty="0">
                <a:solidFill>
                  <a:srgbClr val="333399">
                    <a:lumMod val="75000"/>
                  </a:srgbClr>
                </a:solidFill>
                <a:ea typeface="+mn-ea"/>
                <a:sym typeface="Wingdings" panose="05000000000000000000" pitchFamily="2" charset="2"/>
              </a:rPr>
              <a:t> </a:t>
            </a:r>
            <a:r>
              <a:rPr lang="es-ES" sz="1050" dirty="0">
                <a:solidFill>
                  <a:srgbClr val="333399">
                    <a:lumMod val="75000"/>
                  </a:srgbClr>
                </a:solidFill>
                <a:ea typeface="+mn-ea"/>
                <a:sym typeface="Wingdings" panose="05000000000000000000" pitchFamily="2" charset="2"/>
              </a:rPr>
              <a:t> </a:t>
            </a:r>
            <a:r>
              <a:rPr lang="es-ES" sz="1050" dirty="0" err="1">
                <a:solidFill>
                  <a:srgbClr val="333399">
                    <a:lumMod val="75000"/>
                  </a:srgbClr>
                </a:solidFill>
                <a:ea typeface="+mn-ea"/>
                <a:sym typeface="Wingdings" panose="05000000000000000000" pitchFamily="2" charset="2"/>
              </a:rPr>
              <a:t>Improved</a:t>
            </a:r>
            <a:r>
              <a:rPr lang="es-ES" sz="1050" dirty="0">
                <a:solidFill>
                  <a:srgbClr val="333399">
                    <a:lumMod val="75000"/>
                  </a:srgbClr>
                </a:solidFill>
                <a:ea typeface="+mn-ea"/>
                <a:sym typeface="Wingdings" panose="05000000000000000000" pitchFamily="2" charset="2"/>
              </a:rPr>
              <a:t> S/B-ratio</a:t>
            </a:r>
          </a:p>
          <a:p>
            <a:pPr marL="160735" indent="-160735" defTabSz="685800">
              <a:buFontTx/>
              <a:buChar char="-"/>
              <a:defRPr/>
            </a:pPr>
            <a:r>
              <a:rPr lang="es-ES" sz="1050" dirty="0" err="1">
                <a:solidFill>
                  <a:srgbClr val="333399">
                    <a:lumMod val="75000"/>
                  </a:srgbClr>
                </a:solidFill>
                <a:ea typeface="+mn-ea"/>
                <a:sym typeface="Wingdings" panose="05000000000000000000" pitchFamily="2" charset="2"/>
              </a:rPr>
              <a:t>Good</a:t>
            </a:r>
            <a:r>
              <a:rPr lang="es-ES" sz="1050" dirty="0">
                <a:solidFill>
                  <a:srgbClr val="333399">
                    <a:lumMod val="75000"/>
                  </a:srgbClr>
                </a:solidFill>
                <a:ea typeface="+mn-ea"/>
                <a:sym typeface="Wingdings" panose="05000000000000000000" pitchFamily="2" charset="2"/>
              </a:rPr>
              <a:t> E- and </a:t>
            </a:r>
            <a:r>
              <a:rPr lang="es-ES" sz="1050" dirty="0" err="1">
                <a:solidFill>
                  <a:srgbClr val="333399">
                    <a:lumMod val="75000"/>
                  </a:srgbClr>
                </a:solidFill>
                <a:ea typeface="+mn-ea"/>
                <a:sym typeface="Wingdings" panose="05000000000000000000" pitchFamily="2" charset="2"/>
              </a:rPr>
              <a:t>spatial</a:t>
            </a:r>
            <a:r>
              <a:rPr lang="es-ES" sz="1050" dirty="0">
                <a:solidFill>
                  <a:srgbClr val="333399">
                    <a:lumMod val="75000"/>
                  </a:srgbClr>
                </a:solidFill>
                <a:ea typeface="+mn-ea"/>
                <a:sym typeface="Wingdings" panose="05000000000000000000" pitchFamily="2" charset="2"/>
              </a:rPr>
              <a:t> </a:t>
            </a:r>
            <a:r>
              <a:rPr lang="es-ES" sz="1050" dirty="0" err="1">
                <a:solidFill>
                  <a:srgbClr val="333399">
                    <a:lumMod val="75000"/>
                  </a:srgbClr>
                </a:solidFill>
                <a:ea typeface="+mn-ea"/>
                <a:sym typeface="Wingdings" panose="05000000000000000000" pitchFamily="2" charset="2"/>
              </a:rPr>
              <a:t>resolution</a:t>
            </a:r>
            <a:r>
              <a:rPr lang="es-ES" sz="1050" dirty="0">
                <a:solidFill>
                  <a:srgbClr val="333399">
                    <a:lumMod val="75000"/>
                  </a:srgbClr>
                </a:solidFill>
                <a:ea typeface="+mn-ea"/>
                <a:sym typeface="Wingdings" panose="05000000000000000000" pitchFamily="2" charset="2"/>
              </a:rPr>
              <a:t>  </a:t>
            </a:r>
            <a:r>
              <a:rPr lang="es-ES" sz="1050" dirty="0" err="1">
                <a:solidFill>
                  <a:srgbClr val="333399">
                    <a:lumMod val="75000"/>
                  </a:srgbClr>
                </a:solidFill>
                <a:ea typeface="+mn-ea"/>
                <a:sym typeface="Wingdings" panose="05000000000000000000" pitchFamily="2" charset="2"/>
              </a:rPr>
              <a:t>Few</a:t>
            </a:r>
            <a:r>
              <a:rPr lang="es-ES" sz="1050" dirty="0">
                <a:solidFill>
                  <a:srgbClr val="333399">
                    <a:lumMod val="75000"/>
                  </a:srgbClr>
                </a:solidFill>
                <a:ea typeface="+mn-ea"/>
                <a:sym typeface="Wingdings" panose="05000000000000000000" pitchFamily="2" charset="2"/>
              </a:rPr>
              <a:t> mm </a:t>
            </a:r>
            <a:r>
              <a:rPr lang="es-ES" sz="1050" dirty="0" err="1">
                <a:solidFill>
                  <a:srgbClr val="333399">
                    <a:lumMod val="75000"/>
                  </a:srgbClr>
                </a:solidFill>
                <a:ea typeface="+mn-ea"/>
                <a:sym typeface="Wingdings" panose="05000000000000000000" pitchFamily="2" charset="2"/>
              </a:rPr>
              <a:t>accuracy</a:t>
            </a:r>
            <a:endParaRPr lang="es-ES" sz="1050" dirty="0">
              <a:solidFill>
                <a:srgbClr val="333399">
                  <a:lumMod val="75000"/>
                </a:srgbClr>
              </a:solidFill>
              <a:ea typeface="+mn-ea"/>
              <a:sym typeface="Wingdings" panose="05000000000000000000" pitchFamily="2" charset="2"/>
            </a:endParaRPr>
          </a:p>
          <a:p>
            <a:pPr marL="160735" indent="-160735" defTabSz="685800">
              <a:buFontTx/>
              <a:buChar char="-"/>
              <a:defRPr/>
            </a:pPr>
            <a:r>
              <a:rPr lang="es-ES" sz="1050" dirty="0" err="1">
                <a:solidFill>
                  <a:srgbClr val="333399">
                    <a:lumMod val="75000"/>
                  </a:srgbClr>
                </a:solidFill>
                <a:ea typeface="+mn-ea"/>
                <a:sym typeface="Wingdings" panose="05000000000000000000" pitchFamily="2" charset="2"/>
              </a:rPr>
              <a:t>Suitable</a:t>
            </a:r>
            <a:r>
              <a:rPr lang="es-ES" sz="1050" dirty="0">
                <a:solidFill>
                  <a:srgbClr val="333399">
                    <a:lumMod val="75000"/>
                  </a:srgbClr>
                </a:solidFill>
                <a:ea typeface="+mn-ea"/>
                <a:sym typeface="Wingdings" panose="05000000000000000000" pitchFamily="2" charset="2"/>
              </a:rPr>
              <a:t> performance in </a:t>
            </a:r>
            <a:r>
              <a:rPr lang="es-ES" sz="1050" dirty="0" err="1">
                <a:solidFill>
                  <a:srgbClr val="333399">
                    <a:lumMod val="75000"/>
                  </a:srgbClr>
                </a:solidFill>
                <a:ea typeface="+mn-ea"/>
                <a:sym typeface="Wingdings" panose="05000000000000000000" pitchFamily="2" charset="2"/>
              </a:rPr>
              <a:t>the</a:t>
            </a:r>
            <a:r>
              <a:rPr lang="es-ES" sz="1050" dirty="0">
                <a:solidFill>
                  <a:srgbClr val="333399">
                    <a:lumMod val="75000"/>
                  </a:srgbClr>
                </a:solidFill>
                <a:ea typeface="+mn-ea"/>
                <a:sym typeface="Wingdings" panose="05000000000000000000" pitchFamily="2" charset="2"/>
              </a:rPr>
              <a:t> gamma-</a:t>
            </a:r>
            <a:r>
              <a:rPr lang="es-ES" sz="1050" dirty="0" err="1">
                <a:solidFill>
                  <a:srgbClr val="333399">
                    <a:lumMod val="75000"/>
                  </a:srgbClr>
                </a:solidFill>
                <a:ea typeface="+mn-ea"/>
                <a:sym typeface="Wingdings" panose="05000000000000000000" pitchFamily="2" charset="2"/>
              </a:rPr>
              <a:t>ray</a:t>
            </a:r>
            <a:r>
              <a:rPr lang="es-ES" sz="1050" dirty="0">
                <a:solidFill>
                  <a:srgbClr val="333399">
                    <a:lumMod val="75000"/>
                  </a:srgbClr>
                </a:solidFill>
                <a:ea typeface="+mn-ea"/>
                <a:sym typeface="Wingdings" panose="05000000000000000000" pitchFamily="2" charset="2"/>
              </a:rPr>
              <a:t> </a:t>
            </a:r>
            <a:r>
              <a:rPr lang="es-ES" sz="1050" dirty="0" err="1">
                <a:solidFill>
                  <a:srgbClr val="333399">
                    <a:lumMod val="75000"/>
                  </a:srgbClr>
                </a:solidFill>
                <a:ea typeface="+mn-ea"/>
                <a:sym typeface="Wingdings" panose="05000000000000000000" pitchFamily="2" charset="2"/>
              </a:rPr>
              <a:t>energy</a:t>
            </a:r>
            <a:r>
              <a:rPr lang="es-ES" sz="1050" dirty="0">
                <a:solidFill>
                  <a:srgbClr val="333399">
                    <a:lumMod val="75000"/>
                  </a:srgbClr>
                </a:solidFill>
                <a:ea typeface="+mn-ea"/>
                <a:sym typeface="Wingdings" panose="05000000000000000000" pitchFamily="2" charset="2"/>
              </a:rPr>
              <a:t> </a:t>
            </a:r>
            <a:r>
              <a:rPr lang="es-ES" sz="1050" dirty="0" err="1">
                <a:solidFill>
                  <a:srgbClr val="333399">
                    <a:lumMod val="75000"/>
                  </a:srgbClr>
                </a:solidFill>
                <a:ea typeface="+mn-ea"/>
                <a:sym typeface="Wingdings" panose="05000000000000000000" pitchFamily="2" charset="2"/>
              </a:rPr>
              <a:t>range</a:t>
            </a:r>
            <a:r>
              <a:rPr lang="es-ES" sz="1050" dirty="0">
                <a:solidFill>
                  <a:srgbClr val="333399">
                    <a:lumMod val="75000"/>
                  </a:srgbClr>
                </a:solidFill>
                <a:ea typeface="+mn-ea"/>
                <a:sym typeface="Wingdings" panose="05000000000000000000" pitchFamily="2" charset="2"/>
              </a:rPr>
              <a:t> up to 5-6 </a:t>
            </a:r>
            <a:r>
              <a:rPr lang="es-ES" sz="1050" dirty="0" err="1">
                <a:solidFill>
                  <a:srgbClr val="333399">
                    <a:lumMod val="75000"/>
                  </a:srgbClr>
                </a:solidFill>
                <a:ea typeface="+mn-ea"/>
                <a:sym typeface="Wingdings" panose="05000000000000000000" pitchFamily="2" charset="2"/>
              </a:rPr>
              <a:t>MeV</a:t>
            </a:r>
            <a:endParaRPr lang="es-ES" sz="1050" dirty="0">
              <a:solidFill>
                <a:srgbClr val="333399">
                  <a:lumMod val="75000"/>
                </a:srgbClr>
              </a:solidFill>
              <a:ea typeface="+mn-ea"/>
              <a:sym typeface="Wingdings" panose="05000000000000000000" pitchFamily="2" charset="2"/>
            </a:endParaRPr>
          </a:p>
          <a:p>
            <a:pPr marL="160735" indent="-160735" defTabSz="685800">
              <a:buFontTx/>
              <a:buChar char="-"/>
              <a:defRPr/>
            </a:pPr>
            <a:r>
              <a:rPr lang="es-ES" sz="1050" dirty="0">
                <a:solidFill>
                  <a:srgbClr val="333399">
                    <a:lumMod val="75000"/>
                  </a:srgbClr>
                </a:solidFill>
                <a:ea typeface="+mn-ea"/>
                <a:sym typeface="Wingdings" panose="05000000000000000000" pitchFamily="2" charset="2"/>
              </a:rPr>
              <a:t>Compact &amp; </a:t>
            </a:r>
            <a:r>
              <a:rPr lang="es-ES" sz="1050" dirty="0" err="1">
                <a:solidFill>
                  <a:srgbClr val="333399">
                    <a:lumMod val="75000"/>
                  </a:srgbClr>
                </a:solidFill>
                <a:ea typeface="+mn-ea"/>
                <a:sym typeface="Wingdings" panose="05000000000000000000" pitchFamily="2" charset="2"/>
              </a:rPr>
              <a:t>lightweight</a:t>
            </a:r>
            <a:r>
              <a:rPr lang="es-ES" sz="1050" dirty="0">
                <a:solidFill>
                  <a:srgbClr val="333399">
                    <a:lumMod val="75000"/>
                  </a:srgbClr>
                </a:solidFill>
                <a:ea typeface="+mn-ea"/>
                <a:sym typeface="Wingdings" panose="05000000000000000000" pitchFamily="2" charset="2"/>
              </a:rPr>
              <a:t>  Compatible </a:t>
            </a:r>
            <a:r>
              <a:rPr lang="es-ES" sz="1050" dirty="0" err="1">
                <a:solidFill>
                  <a:srgbClr val="333399">
                    <a:lumMod val="75000"/>
                  </a:srgbClr>
                </a:solidFill>
                <a:ea typeface="+mn-ea"/>
                <a:sym typeface="Wingdings" panose="05000000000000000000" pitchFamily="2" charset="2"/>
              </a:rPr>
              <a:t>with</a:t>
            </a:r>
            <a:r>
              <a:rPr lang="es-ES" sz="1050" dirty="0">
                <a:solidFill>
                  <a:srgbClr val="333399">
                    <a:lumMod val="75000"/>
                  </a:srgbClr>
                </a:solidFill>
                <a:ea typeface="+mn-ea"/>
                <a:sym typeface="Wingdings" panose="05000000000000000000" pitchFamily="2" charset="2"/>
              </a:rPr>
              <a:t> </a:t>
            </a:r>
            <a:r>
              <a:rPr lang="es-ES" sz="1050" dirty="0" err="1">
                <a:solidFill>
                  <a:srgbClr val="333399">
                    <a:lumMod val="75000"/>
                  </a:srgbClr>
                </a:solidFill>
                <a:ea typeface="+mn-ea"/>
                <a:sym typeface="Wingdings" panose="05000000000000000000" pitchFamily="2" charset="2"/>
              </a:rPr>
              <a:t>clinical</a:t>
            </a:r>
            <a:r>
              <a:rPr lang="es-ES" sz="1050" dirty="0">
                <a:solidFill>
                  <a:srgbClr val="333399">
                    <a:lumMod val="75000"/>
                  </a:srgbClr>
                </a:solidFill>
                <a:ea typeface="+mn-ea"/>
                <a:sym typeface="Wingdings" panose="05000000000000000000" pitchFamily="2" charset="2"/>
              </a:rPr>
              <a:t> </a:t>
            </a:r>
            <a:r>
              <a:rPr lang="es-ES" sz="1050" dirty="0" err="1">
                <a:solidFill>
                  <a:srgbClr val="333399">
                    <a:lumMod val="75000"/>
                  </a:srgbClr>
                </a:solidFill>
                <a:ea typeface="+mn-ea"/>
                <a:sym typeface="Wingdings" panose="05000000000000000000" pitchFamily="2" charset="2"/>
              </a:rPr>
              <a:t>environment</a:t>
            </a:r>
            <a:endParaRPr lang="en-GB" sz="1050" dirty="0">
              <a:solidFill>
                <a:srgbClr val="333399">
                  <a:lumMod val="75000"/>
                </a:srgbClr>
              </a:solidFill>
              <a:ea typeface="+mn-ea"/>
            </a:endParaRPr>
          </a:p>
        </p:txBody>
      </p:sp>
      <p:sp>
        <p:nvSpPr>
          <p:cNvPr id="12" name="Rectangle 11"/>
          <p:cNvSpPr/>
          <p:nvPr/>
        </p:nvSpPr>
        <p:spPr>
          <a:xfrm>
            <a:off x="2720401" y="2060995"/>
            <a:ext cx="6742614" cy="1848391"/>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GB" sz="788">
              <a:solidFill>
                <a:srgbClr val="FFFFFF"/>
              </a:solidFill>
              <a:latin typeface="Arial"/>
            </a:endParaRPr>
          </a:p>
        </p:txBody>
      </p:sp>
      <p:sp>
        <p:nvSpPr>
          <p:cNvPr id="13" name="Rectangle 12"/>
          <p:cNvSpPr/>
          <p:nvPr/>
        </p:nvSpPr>
        <p:spPr>
          <a:xfrm>
            <a:off x="2720401" y="3924510"/>
            <a:ext cx="6742614" cy="1702634"/>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GB" sz="788">
              <a:solidFill>
                <a:srgbClr val="FFFFFF"/>
              </a:solidFill>
              <a:latin typeface="Arial"/>
            </a:endParaRPr>
          </a:p>
        </p:txBody>
      </p:sp>
      <p:sp>
        <p:nvSpPr>
          <p:cNvPr id="14" name="TextBox 13"/>
          <p:cNvSpPr txBox="1"/>
          <p:nvPr/>
        </p:nvSpPr>
        <p:spPr bwMode="auto">
          <a:xfrm>
            <a:off x="7606726" y="5827626"/>
            <a:ext cx="2025992" cy="196208"/>
          </a:xfrm>
          <a:prstGeom prst="rect">
            <a:avLst/>
          </a:prstGeom>
          <a:noFill/>
          <a:ln w="9525">
            <a:noFill/>
            <a:miter lim="800000"/>
            <a:headEnd/>
            <a:tailEnd/>
          </a:ln>
        </p:spPr>
        <p:txBody>
          <a:bodyPr wrap="square" rtlCol="0">
            <a:spAutoFit/>
          </a:bodyPr>
          <a:lstStyle/>
          <a:p>
            <a:pPr defTabSz="685800">
              <a:defRPr/>
            </a:pPr>
            <a:r>
              <a:rPr lang="es-ES" sz="675" dirty="0">
                <a:solidFill>
                  <a:srgbClr val="333399">
                    <a:lumMod val="75000"/>
                  </a:srgbClr>
                </a:solidFill>
                <a:ea typeface="+mn-ea"/>
              </a:rPr>
              <a:t>     J. </a:t>
            </a:r>
            <a:r>
              <a:rPr lang="es-ES" sz="675" dirty="0" err="1">
                <a:solidFill>
                  <a:srgbClr val="333399">
                    <a:lumMod val="75000"/>
                  </a:srgbClr>
                </a:solidFill>
                <a:ea typeface="+mn-ea"/>
              </a:rPr>
              <a:t>Lerendegui</a:t>
            </a:r>
            <a:r>
              <a:rPr lang="es-ES" sz="675" dirty="0">
                <a:solidFill>
                  <a:srgbClr val="333399">
                    <a:lumMod val="75000"/>
                  </a:srgbClr>
                </a:solidFill>
                <a:ea typeface="+mn-ea"/>
              </a:rPr>
              <a:t>, et al. (CDP), NIM-A (in </a:t>
            </a:r>
            <a:r>
              <a:rPr lang="es-ES" sz="675" dirty="0" err="1">
                <a:solidFill>
                  <a:srgbClr val="333399">
                    <a:lumMod val="75000"/>
                  </a:srgbClr>
                </a:solidFill>
                <a:ea typeface="+mn-ea"/>
              </a:rPr>
              <a:t>prep</a:t>
            </a:r>
            <a:r>
              <a:rPr lang="es-ES" sz="675" dirty="0">
                <a:solidFill>
                  <a:srgbClr val="333399">
                    <a:lumMod val="75000"/>
                  </a:srgbClr>
                </a:solidFill>
                <a:ea typeface="+mn-ea"/>
              </a:rPr>
              <a:t>.)</a:t>
            </a:r>
            <a:endParaRPr lang="en-GB" sz="675" dirty="0">
              <a:solidFill>
                <a:srgbClr val="333399">
                  <a:lumMod val="75000"/>
                </a:srgbClr>
              </a:solidFill>
              <a:ea typeface="+mn-ea"/>
            </a:endParaRPr>
          </a:p>
        </p:txBody>
      </p:sp>
      <p:sp>
        <p:nvSpPr>
          <p:cNvPr id="15" name="TextBox 14"/>
          <p:cNvSpPr txBox="1"/>
          <p:nvPr/>
        </p:nvSpPr>
        <p:spPr bwMode="auto">
          <a:xfrm>
            <a:off x="5382155" y="4151249"/>
            <a:ext cx="514350" cy="369332"/>
          </a:xfrm>
          <a:prstGeom prst="rect">
            <a:avLst/>
          </a:prstGeom>
          <a:noFill/>
          <a:ln w="9525">
            <a:noFill/>
            <a:miter lim="800000"/>
            <a:headEnd/>
            <a:tailEnd/>
          </a:ln>
        </p:spPr>
        <p:txBody>
          <a:bodyPr wrap="square" rtlCol="0">
            <a:spAutoFit/>
          </a:bodyPr>
          <a:lstStyle/>
          <a:p>
            <a:pPr defTabSz="685800">
              <a:defRPr/>
            </a:pPr>
            <a:r>
              <a:rPr lang="es-ES" sz="900" baseline="30000" dirty="0">
                <a:solidFill>
                  <a:srgbClr val="333399">
                    <a:lumMod val="75000"/>
                  </a:srgbClr>
                </a:solidFill>
                <a:ea typeface="+mn-ea"/>
              </a:rPr>
              <a:t>7</a:t>
            </a:r>
            <a:r>
              <a:rPr lang="es-ES" sz="900" dirty="0">
                <a:solidFill>
                  <a:srgbClr val="333399">
                    <a:lumMod val="75000"/>
                  </a:srgbClr>
                </a:solidFill>
                <a:ea typeface="+mn-ea"/>
              </a:rPr>
              <a:t>Li(</a:t>
            </a:r>
            <a:r>
              <a:rPr lang="es-ES" sz="900" dirty="0" err="1">
                <a:solidFill>
                  <a:srgbClr val="333399">
                    <a:lumMod val="75000"/>
                  </a:srgbClr>
                </a:solidFill>
                <a:ea typeface="+mn-ea"/>
              </a:rPr>
              <a:t>p,n</a:t>
            </a:r>
            <a:r>
              <a:rPr lang="es-ES" sz="900" dirty="0">
                <a:solidFill>
                  <a:srgbClr val="333399">
                    <a:lumMod val="75000"/>
                  </a:srgbClr>
                </a:solidFill>
                <a:ea typeface="+mn-ea"/>
              </a:rPr>
              <a:t>)</a:t>
            </a:r>
            <a:endParaRPr lang="en-GB" sz="900" dirty="0">
              <a:solidFill>
                <a:srgbClr val="333399">
                  <a:lumMod val="75000"/>
                </a:srgbClr>
              </a:solidFill>
              <a:ea typeface="+mn-ea"/>
            </a:endParaRPr>
          </a:p>
        </p:txBody>
      </p:sp>
      <p:pic>
        <p:nvPicPr>
          <p:cNvPr id="960514" name="Picture 2" descr="Sponsorship"/>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85601" y="4038750"/>
            <a:ext cx="532988" cy="22743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bwMode="auto">
          <a:xfrm>
            <a:off x="7973807" y="4484227"/>
            <a:ext cx="728663" cy="300082"/>
          </a:xfrm>
          <a:prstGeom prst="rect">
            <a:avLst/>
          </a:prstGeom>
          <a:noFill/>
          <a:ln w="9525">
            <a:noFill/>
            <a:miter lim="800000"/>
            <a:headEnd/>
            <a:tailEnd/>
          </a:ln>
        </p:spPr>
        <p:txBody>
          <a:bodyPr wrap="square" rtlCol="0">
            <a:spAutoFit/>
          </a:bodyPr>
          <a:lstStyle/>
          <a:p>
            <a:pPr defTabSz="685800">
              <a:defRPr/>
            </a:pPr>
            <a:r>
              <a:rPr lang="es-ES" sz="675" dirty="0" err="1">
                <a:solidFill>
                  <a:srgbClr val="333399">
                    <a:lumMod val="75000"/>
                  </a:srgbClr>
                </a:solidFill>
                <a:ea typeface="+mn-ea"/>
              </a:rPr>
              <a:t>Neutron</a:t>
            </a:r>
            <a:r>
              <a:rPr lang="es-ES" sz="675" dirty="0">
                <a:solidFill>
                  <a:srgbClr val="333399">
                    <a:lumMod val="75000"/>
                  </a:srgbClr>
                </a:solidFill>
                <a:ea typeface="+mn-ea"/>
              </a:rPr>
              <a:t> </a:t>
            </a:r>
            <a:r>
              <a:rPr lang="es-ES" sz="675" dirty="0" err="1">
                <a:solidFill>
                  <a:srgbClr val="333399">
                    <a:lumMod val="75000"/>
                  </a:srgbClr>
                </a:solidFill>
                <a:ea typeface="+mn-ea"/>
              </a:rPr>
              <a:t>events</a:t>
            </a:r>
            <a:endParaRPr lang="en-GB" sz="675" dirty="0">
              <a:solidFill>
                <a:srgbClr val="333399">
                  <a:lumMod val="75000"/>
                </a:srgbClr>
              </a:solidFill>
              <a:ea typeface="+mn-ea"/>
            </a:endParaRPr>
          </a:p>
        </p:txBody>
      </p:sp>
      <p:cxnSp>
        <p:nvCxnSpPr>
          <p:cNvPr id="7" name="Straight Arrow Connector 6"/>
          <p:cNvCxnSpPr/>
          <p:nvPr/>
        </p:nvCxnSpPr>
        <p:spPr>
          <a:xfrm flipH="1">
            <a:off x="7925297" y="4655848"/>
            <a:ext cx="192881" cy="13186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bwMode="auto">
          <a:xfrm>
            <a:off x="8056829" y="5091182"/>
            <a:ext cx="878681" cy="187615"/>
          </a:xfrm>
          <a:prstGeom prst="rect">
            <a:avLst/>
          </a:prstGeom>
          <a:noFill/>
          <a:ln w="9525">
            <a:noFill/>
            <a:miter lim="800000"/>
            <a:headEnd/>
            <a:tailEnd/>
          </a:ln>
        </p:spPr>
        <p:txBody>
          <a:bodyPr wrap="square" rtlCol="0">
            <a:spAutoFit/>
          </a:bodyPr>
          <a:lstStyle/>
          <a:p>
            <a:pPr defTabSz="685800">
              <a:defRPr/>
            </a:pPr>
            <a:r>
              <a:rPr lang="es-ES" sz="619" dirty="0" err="1">
                <a:solidFill>
                  <a:srgbClr val="FF0000"/>
                </a:solidFill>
                <a:ea typeface="+mn-ea"/>
              </a:rPr>
              <a:t>Background</a:t>
            </a:r>
            <a:endParaRPr lang="en-GB" sz="619" dirty="0">
              <a:solidFill>
                <a:srgbClr val="FF0000"/>
              </a:solidFill>
              <a:ea typeface="+mn-ea"/>
            </a:endParaRPr>
          </a:p>
        </p:txBody>
      </p:sp>
      <p:cxnSp>
        <p:nvCxnSpPr>
          <p:cNvPr id="23" name="Straight Arrow Connector 22"/>
          <p:cNvCxnSpPr/>
          <p:nvPr/>
        </p:nvCxnSpPr>
        <p:spPr>
          <a:xfrm flipH="1" flipV="1">
            <a:off x="7957831" y="5069298"/>
            <a:ext cx="127811" cy="12130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bwMode="auto">
          <a:xfrm>
            <a:off x="6202824" y="1428923"/>
            <a:ext cx="4166075" cy="415498"/>
          </a:xfrm>
          <a:prstGeom prst="rect">
            <a:avLst/>
          </a:prstGeom>
          <a:noFill/>
          <a:ln w="9525">
            <a:noFill/>
            <a:miter lim="800000"/>
            <a:headEnd/>
            <a:tailEnd/>
          </a:ln>
        </p:spPr>
        <p:txBody>
          <a:bodyPr wrap="square" rtlCol="0">
            <a:spAutoFit/>
          </a:bodyPr>
          <a:lstStyle/>
          <a:p>
            <a:pPr defTabSz="685800">
              <a:defRPr/>
            </a:pPr>
            <a:r>
              <a:rPr lang="es-ES" sz="1050" dirty="0">
                <a:solidFill>
                  <a:srgbClr val="333399">
                    <a:lumMod val="75000"/>
                  </a:srgbClr>
                </a:solidFill>
                <a:ea typeface="+mn-ea"/>
                <a:hlinkClick r:id="rId8" action="ppaction://hlinkfile"/>
              </a:rPr>
              <a:t>J. </a:t>
            </a:r>
            <a:r>
              <a:rPr lang="es-ES" sz="1050" dirty="0" err="1">
                <a:solidFill>
                  <a:srgbClr val="333399">
                    <a:lumMod val="75000"/>
                  </a:srgbClr>
                </a:solidFill>
                <a:ea typeface="+mn-ea"/>
                <a:hlinkClick r:id="rId8" action="ppaction://hlinkfile"/>
              </a:rPr>
              <a:t>Lerendegui</a:t>
            </a:r>
            <a:r>
              <a:rPr lang="es-ES" sz="1050" dirty="0">
                <a:solidFill>
                  <a:srgbClr val="333399">
                    <a:lumMod val="75000"/>
                  </a:srgbClr>
                </a:solidFill>
                <a:ea typeface="+mn-ea"/>
                <a:hlinkClick r:id="rId8" action="ppaction://hlinkfile"/>
              </a:rPr>
              <a:t>, J. </a:t>
            </a:r>
            <a:r>
              <a:rPr lang="es-ES" sz="1050" dirty="0" err="1">
                <a:solidFill>
                  <a:srgbClr val="333399">
                    <a:lumMod val="75000"/>
                  </a:srgbClr>
                </a:solidFill>
                <a:ea typeface="+mn-ea"/>
                <a:hlinkClick r:id="rId8" action="ppaction://hlinkfile"/>
              </a:rPr>
              <a:t>Balibrea</a:t>
            </a:r>
            <a:r>
              <a:rPr lang="es-ES" sz="1050" dirty="0">
                <a:solidFill>
                  <a:srgbClr val="333399">
                    <a:lumMod val="75000"/>
                  </a:srgbClr>
                </a:solidFill>
                <a:ea typeface="+mn-ea"/>
                <a:hlinkClick r:id="rId8" action="ppaction://hlinkfile"/>
              </a:rPr>
              <a:t>, et al. (CDP), </a:t>
            </a:r>
            <a:r>
              <a:rPr lang="es-ES" sz="1050" dirty="0" err="1">
                <a:solidFill>
                  <a:srgbClr val="333399">
                    <a:lumMod val="75000"/>
                  </a:srgbClr>
                </a:solidFill>
                <a:ea typeface="+mn-ea"/>
                <a:hlinkClick r:id="rId8" action="ppaction://hlinkfile"/>
              </a:rPr>
              <a:t>Nat</a:t>
            </a:r>
            <a:r>
              <a:rPr lang="es-ES" sz="1050" dirty="0">
                <a:solidFill>
                  <a:srgbClr val="333399">
                    <a:lumMod val="75000"/>
                  </a:srgbClr>
                </a:solidFill>
                <a:ea typeface="+mn-ea"/>
                <a:hlinkClick r:id="rId8" action="ppaction://hlinkfile"/>
              </a:rPr>
              <a:t>. </a:t>
            </a:r>
            <a:r>
              <a:rPr lang="es-ES" sz="1050" dirty="0" err="1">
                <a:solidFill>
                  <a:srgbClr val="333399">
                    <a:lumMod val="75000"/>
                  </a:srgbClr>
                </a:solidFill>
                <a:ea typeface="+mn-ea"/>
                <a:hlinkClick r:id="rId8" action="ppaction://hlinkfile"/>
              </a:rPr>
              <a:t>Scientific</a:t>
            </a:r>
            <a:r>
              <a:rPr lang="es-ES" sz="1050" dirty="0">
                <a:solidFill>
                  <a:srgbClr val="333399">
                    <a:lumMod val="75000"/>
                  </a:srgbClr>
                </a:solidFill>
                <a:ea typeface="+mn-ea"/>
                <a:hlinkClick r:id="rId8" action="ppaction://hlinkfile"/>
              </a:rPr>
              <a:t> </a:t>
            </a:r>
            <a:r>
              <a:rPr lang="es-ES" sz="1050" dirty="0" err="1">
                <a:solidFill>
                  <a:srgbClr val="333399">
                    <a:lumMod val="75000"/>
                  </a:srgbClr>
                </a:solidFill>
                <a:ea typeface="+mn-ea"/>
                <a:hlinkClick r:id="rId8" action="ppaction://hlinkfile"/>
              </a:rPr>
              <a:t>Reports</a:t>
            </a:r>
            <a:r>
              <a:rPr lang="es-ES" sz="1050" dirty="0">
                <a:solidFill>
                  <a:srgbClr val="333399">
                    <a:lumMod val="75000"/>
                  </a:srgbClr>
                </a:solidFill>
                <a:ea typeface="+mn-ea"/>
                <a:hlinkClick r:id="rId8" action="ppaction://hlinkfile"/>
              </a:rPr>
              <a:t> 202</a:t>
            </a:r>
            <a:r>
              <a:rPr lang="es-ES" sz="1050" dirty="0">
                <a:solidFill>
                  <a:srgbClr val="333399">
                    <a:lumMod val="75000"/>
                  </a:srgbClr>
                </a:solidFill>
                <a:ea typeface="+mn-ea"/>
              </a:rPr>
              <a:t>2</a:t>
            </a:r>
            <a:endParaRPr lang="en-GB" sz="1050" dirty="0">
              <a:solidFill>
                <a:srgbClr val="333399">
                  <a:lumMod val="75000"/>
                </a:srgbClr>
              </a:solidFill>
              <a:ea typeface="+mn-ea"/>
            </a:endParaRPr>
          </a:p>
        </p:txBody>
      </p:sp>
      <p:sp>
        <p:nvSpPr>
          <p:cNvPr id="24" name="TextBox 23"/>
          <p:cNvSpPr txBox="1"/>
          <p:nvPr/>
        </p:nvSpPr>
        <p:spPr bwMode="auto">
          <a:xfrm>
            <a:off x="3152096" y="901820"/>
            <a:ext cx="6310921" cy="265457"/>
          </a:xfrm>
          <a:prstGeom prst="rect">
            <a:avLst/>
          </a:prstGeom>
          <a:noFill/>
          <a:ln w="9525">
            <a:noFill/>
            <a:miter lim="800000"/>
            <a:headEnd/>
            <a:tailEnd/>
          </a:ln>
          <a:effectLst/>
        </p:spPr>
        <p:txBody>
          <a:bodyPr wrap="square" rtlCol="0">
            <a:spAutoFit/>
          </a:bodyPr>
          <a:lstStyle/>
          <a:p>
            <a:pPr defTabSz="685800">
              <a:spcBef>
                <a:spcPct val="50000"/>
              </a:spcBef>
              <a:defRPr/>
            </a:pPr>
            <a:r>
              <a:rPr lang="es-ES" sz="1125" dirty="0" err="1">
                <a:solidFill>
                  <a:srgbClr val="FFFFFF"/>
                </a:solidFill>
                <a:ea typeface="+mn-ea"/>
              </a:rPr>
              <a:t>Neutrons</a:t>
            </a:r>
            <a:r>
              <a:rPr lang="es-ES" sz="1125" dirty="0">
                <a:solidFill>
                  <a:srgbClr val="FFFFFF"/>
                </a:solidFill>
                <a:ea typeface="+mn-ea"/>
              </a:rPr>
              <a:t> in HT: </a:t>
            </a:r>
            <a:r>
              <a:rPr lang="es-ES" sz="1125" dirty="0" err="1">
                <a:solidFill>
                  <a:srgbClr val="FFFFFF"/>
                </a:solidFill>
                <a:ea typeface="+mn-ea"/>
              </a:rPr>
              <a:t>the</a:t>
            </a:r>
            <a:r>
              <a:rPr lang="es-ES" sz="1125" dirty="0">
                <a:solidFill>
                  <a:srgbClr val="FFFFFF"/>
                </a:solidFill>
                <a:ea typeface="+mn-ea"/>
              </a:rPr>
              <a:t> role of a CC </a:t>
            </a:r>
            <a:r>
              <a:rPr lang="es-ES" sz="1125" dirty="0" err="1">
                <a:solidFill>
                  <a:srgbClr val="FFFFFF"/>
                </a:solidFill>
                <a:ea typeface="+mn-ea"/>
              </a:rPr>
              <a:t>optimized</a:t>
            </a:r>
            <a:r>
              <a:rPr lang="es-ES" sz="1125" dirty="0">
                <a:solidFill>
                  <a:srgbClr val="FFFFFF"/>
                </a:solidFill>
                <a:ea typeface="+mn-ea"/>
              </a:rPr>
              <a:t> </a:t>
            </a:r>
            <a:r>
              <a:rPr lang="es-ES" sz="1125" dirty="0" err="1">
                <a:solidFill>
                  <a:srgbClr val="FFFFFF"/>
                </a:solidFill>
                <a:ea typeface="+mn-ea"/>
              </a:rPr>
              <a:t>for</a:t>
            </a:r>
            <a:r>
              <a:rPr lang="es-ES" sz="1125" dirty="0">
                <a:solidFill>
                  <a:srgbClr val="FFFFFF"/>
                </a:solidFill>
                <a:ea typeface="+mn-ea"/>
              </a:rPr>
              <a:t> </a:t>
            </a:r>
            <a:r>
              <a:rPr lang="es-ES" sz="1125" dirty="0" err="1">
                <a:solidFill>
                  <a:srgbClr val="FFFFFF"/>
                </a:solidFill>
                <a:ea typeface="+mn-ea"/>
              </a:rPr>
              <a:t>low</a:t>
            </a:r>
            <a:r>
              <a:rPr lang="es-ES" sz="1125" dirty="0">
                <a:solidFill>
                  <a:srgbClr val="FFFFFF"/>
                </a:solidFill>
                <a:ea typeface="+mn-ea"/>
              </a:rPr>
              <a:t> </a:t>
            </a:r>
            <a:r>
              <a:rPr lang="es-ES" sz="1125" dirty="0" err="1">
                <a:solidFill>
                  <a:srgbClr val="FFFFFF"/>
                </a:solidFill>
                <a:ea typeface="+mn-ea"/>
              </a:rPr>
              <a:t>neutron</a:t>
            </a:r>
            <a:r>
              <a:rPr lang="es-ES" sz="1125" dirty="0">
                <a:solidFill>
                  <a:srgbClr val="FFFFFF"/>
                </a:solidFill>
                <a:ea typeface="+mn-ea"/>
              </a:rPr>
              <a:t> </a:t>
            </a:r>
            <a:r>
              <a:rPr lang="es-ES" sz="1125" dirty="0" err="1">
                <a:solidFill>
                  <a:srgbClr val="FFFFFF"/>
                </a:solidFill>
                <a:ea typeface="+mn-ea"/>
              </a:rPr>
              <a:t>sensitivity</a:t>
            </a:r>
            <a:endParaRPr lang="es-ES" sz="1125" dirty="0">
              <a:solidFill>
                <a:srgbClr val="FFFFFF"/>
              </a:solidFill>
              <a:ea typeface="+mn-ea"/>
            </a:endParaRPr>
          </a:p>
        </p:txBody>
      </p:sp>
      <p:pic>
        <p:nvPicPr>
          <p:cNvPr id="25" name="Picture 2" descr="Image result for ERC Consolidator logo"/>
          <p:cNvPicPr>
            <a:picLocks noChangeAspect="1" noChangeArrowheads="1"/>
          </p:cNvPicPr>
          <p:nvPr/>
        </p:nvPicPr>
        <p:blipFill>
          <a:blip r:embed="rId9"/>
          <a:srcRect/>
          <a:stretch>
            <a:fillRect/>
          </a:stretch>
        </p:blipFill>
        <p:spPr bwMode="auto">
          <a:xfrm>
            <a:off x="1641161" y="867177"/>
            <a:ext cx="454301" cy="248879"/>
          </a:xfrm>
          <a:prstGeom prst="rect">
            <a:avLst/>
          </a:prstGeom>
          <a:noFill/>
        </p:spPr>
      </p:pic>
      <p:sp>
        <p:nvSpPr>
          <p:cNvPr id="27" name="TextBox 26"/>
          <p:cNvSpPr txBox="1"/>
          <p:nvPr/>
        </p:nvSpPr>
        <p:spPr>
          <a:xfrm>
            <a:off x="1524000" y="841370"/>
            <a:ext cx="9144000" cy="253916"/>
          </a:xfrm>
          <a:prstGeom prst="rect">
            <a:avLst/>
          </a:prstGeom>
          <a:solidFill>
            <a:schemeClr val="accent2">
              <a:lumMod val="60000"/>
              <a:lumOff val="40000"/>
            </a:schemeClr>
          </a:solidFill>
        </p:spPr>
        <p:txBody>
          <a:bodyPr wrap="square" rtlCol="0">
            <a:spAutoFit/>
          </a:bodyPr>
          <a:lstStyle/>
          <a:p>
            <a:r>
              <a:rPr lang="es-ES" sz="1050" dirty="0">
                <a:solidFill>
                  <a:schemeClr val="bg1"/>
                </a:solidFill>
              </a:rPr>
              <a:t>MC </a:t>
            </a:r>
            <a:r>
              <a:rPr lang="es-ES" sz="1050" dirty="0" err="1">
                <a:solidFill>
                  <a:schemeClr val="bg1"/>
                </a:solidFill>
              </a:rPr>
              <a:t>Study</a:t>
            </a:r>
            <a:r>
              <a:rPr lang="es-ES" sz="1050" dirty="0">
                <a:solidFill>
                  <a:schemeClr val="bg1"/>
                </a:solidFill>
              </a:rPr>
              <a:t>: </a:t>
            </a:r>
            <a:r>
              <a:rPr lang="es-ES" sz="1050" dirty="0" err="1">
                <a:solidFill>
                  <a:schemeClr val="bg1"/>
                </a:solidFill>
              </a:rPr>
              <a:t>the</a:t>
            </a:r>
            <a:r>
              <a:rPr lang="es-ES" sz="1050" dirty="0">
                <a:solidFill>
                  <a:schemeClr val="bg1"/>
                </a:solidFill>
              </a:rPr>
              <a:t> role of </a:t>
            </a:r>
            <a:r>
              <a:rPr lang="es-ES" sz="1050" dirty="0" err="1">
                <a:solidFill>
                  <a:schemeClr val="bg1"/>
                </a:solidFill>
              </a:rPr>
              <a:t>neutrons</a:t>
            </a:r>
            <a:r>
              <a:rPr lang="es-ES" sz="1050" dirty="0">
                <a:solidFill>
                  <a:schemeClr val="bg1"/>
                </a:solidFill>
              </a:rPr>
              <a:t> in </a:t>
            </a:r>
            <a:r>
              <a:rPr lang="es-ES" sz="1050" dirty="0" err="1">
                <a:solidFill>
                  <a:schemeClr val="bg1"/>
                </a:solidFill>
              </a:rPr>
              <a:t>hadron</a:t>
            </a:r>
            <a:r>
              <a:rPr lang="es-ES" sz="1050" dirty="0">
                <a:solidFill>
                  <a:schemeClr val="bg1"/>
                </a:solidFill>
              </a:rPr>
              <a:t> </a:t>
            </a:r>
            <a:r>
              <a:rPr lang="es-ES" sz="1050" dirty="0" err="1">
                <a:solidFill>
                  <a:schemeClr val="bg1"/>
                </a:solidFill>
              </a:rPr>
              <a:t>therapy</a:t>
            </a:r>
            <a:r>
              <a:rPr lang="es-ES" sz="1050" dirty="0">
                <a:solidFill>
                  <a:schemeClr val="bg1"/>
                </a:solidFill>
              </a:rPr>
              <a:t>, LYSO (</a:t>
            </a:r>
            <a:r>
              <a:rPr lang="es-ES" sz="1050" dirty="0" err="1">
                <a:solidFill>
                  <a:schemeClr val="bg1"/>
                </a:solidFill>
              </a:rPr>
              <a:t>PETs</a:t>
            </a:r>
            <a:r>
              <a:rPr lang="es-ES" sz="1050" dirty="0">
                <a:solidFill>
                  <a:schemeClr val="bg1"/>
                </a:solidFill>
              </a:rPr>
              <a:t>) </a:t>
            </a:r>
            <a:r>
              <a:rPr lang="es-ES" sz="1050" dirty="0" err="1">
                <a:solidFill>
                  <a:schemeClr val="bg1"/>
                </a:solidFill>
              </a:rPr>
              <a:t>worst</a:t>
            </a:r>
            <a:r>
              <a:rPr lang="es-ES" sz="1050" dirty="0">
                <a:solidFill>
                  <a:schemeClr val="bg1"/>
                </a:solidFill>
              </a:rPr>
              <a:t> case </a:t>
            </a:r>
            <a:r>
              <a:rPr lang="es-ES" sz="1050" dirty="0" err="1">
                <a:solidFill>
                  <a:schemeClr val="bg1"/>
                </a:solidFill>
              </a:rPr>
              <a:t>scenario</a:t>
            </a:r>
            <a:endParaRPr lang="es-ES" sz="1050" dirty="0">
              <a:solidFill>
                <a:schemeClr val="bg1"/>
              </a:solidFill>
            </a:endParaRPr>
          </a:p>
        </p:txBody>
      </p:sp>
    </p:spTree>
    <p:extLst>
      <p:ext uri="{BB962C8B-B14F-4D97-AF65-F5344CB8AC3E}">
        <p14:creationId xmlns:p14="http://schemas.microsoft.com/office/powerpoint/2010/main" val="63471034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1868310" y="1176504"/>
            <a:ext cx="4340123" cy="1712411"/>
          </a:xfrm>
          <a:prstGeom prst="rect">
            <a:avLst/>
          </a:prstGeom>
          <a:ln>
            <a:solidFill>
              <a:schemeClr val="tx1"/>
            </a:solidFill>
          </a:ln>
        </p:spPr>
      </p:pic>
      <p:pic>
        <p:nvPicPr>
          <p:cNvPr id="19" name="Picture 18"/>
          <p:cNvPicPr>
            <a:picLocks noChangeAspect="1"/>
          </p:cNvPicPr>
          <p:nvPr/>
        </p:nvPicPr>
        <p:blipFill>
          <a:blip r:embed="rId3"/>
          <a:stretch>
            <a:fillRect/>
          </a:stretch>
        </p:blipFill>
        <p:spPr>
          <a:xfrm>
            <a:off x="2199068" y="2917052"/>
            <a:ext cx="2865862" cy="2784718"/>
          </a:xfrm>
          <a:prstGeom prst="rect">
            <a:avLst/>
          </a:prstGeom>
        </p:spPr>
      </p:pic>
      <p:sp>
        <p:nvSpPr>
          <p:cNvPr id="20" name="TextBox 19"/>
          <p:cNvSpPr txBox="1"/>
          <p:nvPr/>
        </p:nvSpPr>
        <p:spPr>
          <a:xfrm>
            <a:off x="6533105" y="4462237"/>
            <a:ext cx="3762221" cy="577081"/>
          </a:xfrm>
          <a:prstGeom prst="rect">
            <a:avLst/>
          </a:prstGeom>
          <a:noFill/>
        </p:spPr>
        <p:txBody>
          <a:bodyPr wrap="square" rtlCol="0">
            <a:spAutoFit/>
          </a:bodyPr>
          <a:lstStyle/>
          <a:p>
            <a:pPr defTabSz="685800">
              <a:defRPr/>
            </a:pPr>
            <a:r>
              <a:rPr lang="es-ES" sz="1050" dirty="0">
                <a:ea typeface="+mn-ea"/>
              </a:rPr>
              <a:t>Key </a:t>
            </a:r>
            <a:r>
              <a:rPr lang="es-ES" sz="1050" dirty="0" err="1">
                <a:ea typeface="+mn-ea"/>
              </a:rPr>
              <a:t>aspects</a:t>
            </a:r>
            <a:r>
              <a:rPr lang="es-ES" sz="1050" dirty="0">
                <a:ea typeface="+mn-ea"/>
              </a:rPr>
              <a:t> of CC </a:t>
            </a:r>
            <a:r>
              <a:rPr lang="es-ES" sz="1050" dirty="0" err="1">
                <a:ea typeface="+mn-ea"/>
              </a:rPr>
              <a:t>for</a:t>
            </a:r>
            <a:r>
              <a:rPr lang="es-ES" sz="1050" dirty="0">
                <a:ea typeface="+mn-ea"/>
              </a:rPr>
              <a:t> PGI in HT:</a:t>
            </a:r>
          </a:p>
          <a:p>
            <a:pPr marL="214313" indent="-214313" defTabSz="685800">
              <a:buFont typeface="Wingdings" panose="05000000000000000000" pitchFamily="2" charset="2"/>
              <a:buChar char="à"/>
              <a:defRPr/>
            </a:pPr>
            <a:r>
              <a:rPr lang="es-ES" sz="1050" dirty="0" err="1">
                <a:ea typeface="+mn-ea"/>
                <a:sym typeface="Wingdings" panose="05000000000000000000" pitchFamily="2" charset="2"/>
              </a:rPr>
              <a:t>Efficiency</a:t>
            </a:r>
            <a:r>
              <a:rPr lang="es-ES" sz="1050" dirty="0">
                <a:ea typeface="+mn-ea"/>
                <a:sym typeface="Wingdings" panose="05000000000000000000" pitchFamily="2" charset="2"/>
              </a:rPr>
              <a:t> ( i-TED </a:t>
            </a:r>
            <a:r>
              <a:rPr lang="es-ES" sz="1050" dirty="0" err="1">
                <a:ea typeface="+mn-ea"/>
                <a:sym typeface="Wingdings" panose="05000000000000000000" pitchFamily="2" charset="2"/>
              </a:rPr>
              <a:t>array</a:t>
            </a:r>
            <a:r>
              <a:rPr lang="es-ES" sz="1050" dirty="0">
                <a:ea typeface="+mn-ea"/>
                <a:sym typeface="Wingdings" panose="05000000000000000000" pitchFamily="2" charset="2"/>
              </a:rPr>
              <a:t> 4 </a:t>
            </a:r>
            <a:r>
              <a:rPr lang="es-ES" sz="1050" dirty="0" err="1">
                <a:ea typeface="+mn-ea"/>
                <a:sym typeface="Wingdings" panose="05000000000000000000" pitchFamily="2" charset="2"/>
              </a:rPr>
              <a:t>CCs</a:t>
            </a:r>
            <a:r>
              <a:rPr lang="es-ES" sz="1050" dirty="0">
                <a:ea typeface="+mn-ea"/>
                <a:sym typeface="Wingdings" panose="05000000000000000000" pitchFamily="2" charset="2"/>
              </a:rPr>
              <a:t> of </a:t>
            </a:r>
            <a:r>
              <a:rPr lang="es-ES" sz="1050" dirty="0" err="1">
                <a:ea typeface="+mn-ea"/>
                <a:sym typeface="Wingdings" panose="05000000000000000000" pitchFamily="2" charset="2"/>
              </a:rPr>
              <a:t>large</a:t>
            </a:r>
            <a:r>
              <a:rPr lang="es-ES" sz="1050" dirty="0">
                <a:ea typeface="+mn-ea"/>
                <a:sym typeface="Wingdings" panose="05000000000000000000" pitchFamily="2" charset="2"/>
              </a:rPr>
              <a:t> S.A.)</a:t>
            </a:r>
          </a:p>
          <a:p>
            <a:pPr marL="214313" indent="-214313" defTabSz="685800">
              <a:buFont typeface="Wingdings" panose="05000000000000000000" pitchFamily="2" charset="2"/>
              <a:buChar char="à"/>
              <a:defRPr/>
            </a:pPr>
            <a:r>
              <a:rPr lang="es-ES" sz="1050" dirty="0" err="1">
                <a:ea typeface="+mn-ea"/>
                <a:sym typeface="Wingdings" panose="05000000000000000000" pitchFamily="2" charset="2"/>
              </a:rPr>
              <a:t>Background</a:t>
            </a:r>
            <a:r>
              <a:rPr lang="es-ES" sz="1050" dirty="0">
                <a:ea typeface="+mn-ea"/>
                <a:sym typeface="Wingdings" panose="05000000000000000000" pitchFamily="2" charset="2"/>
              </a:rPr>
              <a:t> </a:t>
            </a:r>
            <a:r>
              <a:rPr lang="es-ES" sz="1050" dirty="0" err="1">
                <a:ea typeface="+mn-ea"/>
                <a:sym typeface="Wingdings" panose="05000000000000000000" pitchFamily="2" charset="2"/>
              </a:rPr>
              <a:t>rejection</a:t>
            </a:r>
            <a:r>
              <a:rPr lang="es-ES" sz="1050" dirty="0">
                <a:ea typeface="+mn-ea"/>
                <a:sym typeface="Wingdings" panose="05000000000000000000" pitchFamily="2" charset="2"/>
              </a:rPr>
              <a:t> ( i-TED </a:t>
            </a:r>
            <a:r>
              <a:rPr lang="es-ES" sz="1050" dirty="0" err="1">
                <a:ea typeface="+mn-ea"/>
                <a:sym typeface="Wingdings" panose="05000000000000000000" pitchFamily="2" charset="2"/>
              </a:rPr>
              <a:t>low</a:t>
            </a:r>
            <a:r>
              <a:rPr lang="es-ES" sz="1050" dirty="0">
                <a:ea typeface="+mn-ea"/>
                <a:sym typeface="Wingdings" panose="05000000000000000000" pitchFamily="2" charset="2"/>
              </a:rPr>
              <a:t> </a:t>
            </a:r>
            <a:r>
              <a:rPr lang="es-ES" sz="1050" dirty="0" err="1">
                <a:ea typeface="+mn-ea"/>
                <a:sym typeface="Wingdings" panose="05000000000000000000" pitchFamily="2" charset="2"/>
              </a:rPr>
              <a:t>Neutron</a:t>
            </a:r>
            <a:r>
              <a:rPr lang="es-ES" sz="1050" dirty="0">
                <a:ea typeface="+mn-ea"/>
                <a:sym typeface="Wingdings" panose="05000000000000000000" pitchFamily="2" charset="2"/>
              </a:rPr>
              <a:t> </a:t>
            </a:r>
            <a:r>
              <a:rPr lang="es-ES" sz="1050" dirty="0" err="1">
                <a:ea typeface="+mn-ea"/>
                <a:sym typeface="Wingdings" panose="05000000000000000000" pitchFamily="2" charset="2"/>
              </a:rPr>
              <a:t>Sensitivity</a:t>
            </a:r>
            <a:r>
              <a:rPr lang="es-ES" sz="1050" dirty="0">
                <a:ea typeface="+mn-ea"/>
                <a:sym typeface="Wingdings" panose="05000000000000000000" pitchFamily="2" charset="2"/>
              </a:rPr>
              <a:t>)</a:t>
            </a:r>
            <a:endParaRPr lang="es-ES" sz="1050" dirty="0">
              <a:ea typeface="+mn-ea"/>
            </a:endParaRPr>
          </a:p>
        </p:txBody>
      </p:sp>
      <p:sp>
        <p:nvSpPr>
          <p:cNvPr id="27" name="TextBox 26"/>
          <p:cNvSpPr txBox="1"/>
          <p:nvPr/>
        </p:nvSpPr>
        <p:spPr>
          <a:xfrm>
            <a:off x="6533104" y="2165376"/>
            <a:ext cx="3074796" cy="1384995"/>
          </a:xfrm>
          <a:prstGeom prst="rect">
            <a:avLst/>
          </a:prstGeom>
          <a:noFill/>
        </p:spPr>
        <p:txBody>
          <a:bodyPr wrap="square" rtlCol="0">
            <a:spAutoFit/>
          </a:bodyPr>
          <a:lstStyle/>
          <a:p>
            <a:pPr defTabSz="685800">
              <a:defRPr/>
            </a:pPr>
            <a:r>
              <a:rPr lang="es-ES" sz="1050" dirty="0" err="1">
                <a:ea typeface="+mn-ea"/>
              </a:rPr>
              <a:t>Precision</a:t>
            </a:r>
            <a:r>
              <a:rPr lang="es-ES" sz="1050" dirty="0">
                <a:ea typeface="+mn-ea"/>
              </a:rPr>
              <a:t> </a:t>
            </a:r>
            <a:r>
              <a:rPr lang="es-ES" sz="1050" dirty="0" err="1">
                <a:ea typeface="+mn-ea"/>
              </a:rPr>
              <a:t>for</a:t>
            </a:r>
            <a:r>
              <a:rPr lang="es-ES" sz="1050" dirty="0">
                <a:ea typeface="+mn-ea"/>
              </a:rPr>
              <a:t> </a:t>
            </a:r>
            <a:r>
              <a:rPr lang="es-ES" sz="1050" dirty="0" err="1">
                <a:ea typeface="+mn-ea"/>
              </a:rPr>
              <a:t>the</a:t>
            </a:r>
            <a:r>
              <a:rPr lang="es-ES" sz="1050" dirty="0">
                <a:ea typeface="+mn-ea"/>
              </a:rPr>
              <a:t> </a:t>
            </a:r>
            <a:r>
              <a:rPr lang="es-ES" sz="1050" dirty="0" err="1">
                <a:ea typeface="+mn-ea"/>
              </a:rPr>
              <a:t>falloff</a:t>
            </a:r>
            <a:r>
              <a:rPr lang="es-ES" sz="1050" dirty="0">
                <a:ea typeface="+mn-ea"/>
              </a:rPr>
              <a:t> </a:t>
            </a:r>
            <a:r>
              <a:rPr lang="es-ES" sz="1050" dirty="0" err="1">
                <a:ea typeface="+mn-ea"/>
              </a:rPr>
              <a:t>determination</a:t>
            </a:r>
            <a:r>
              <a:rPr lang="es-ES" sz="1050" dirty="0">
                <a:ea typeface="+mn-ea"/>
              </a:rPr>
              <a:t> in 1D </a:t>
            </a:r>
            <a:r>
              <a:rPr lang="es-ES" sz="1050" dirty="0" err="1">
                <a:ea typeface="+mn-ea"/>
              </a:rPr>
              <a:t>profile</a:t>
            </a:r>
            <a:endParaRPr lang="es-ES" sz="1050" dirty="0">
              <a:ea typeface="+mn-ea"/>
            </a:endParaRPr>
          </a:p>
          <a:p>
            <a:pPr defTabSz="685800">
              <a:defRPr/>
            </a:pPr>
            <a:r>
              <a:rPr lang="es-ES" sz="1050" dirty="0">
                <a:ea typeface="+mn-ea"/>
              </a:rPr>
              <a:t>C = </a:t>
            </a:r>
            <a:r>
              <a:rPr lang="es-ES" sz="1050" dirty="0" err="1">
                <a:ea typeface="+mn-ea"/>
              </a:rPr>
              <a:t>contrast</a:t>
            </a:r>
            <a:endParaRPr lang="es-ES" sz="1050" dirty="0">
              <a:ea typeface="+mn-ea"/>
            </a:endParaRPr>
          </a:p>
          <a:p>
            <a:pPr defTabSz="685800">
              <a:defRPr/>
            </a:pPr>
            <a:r>
              <a:rPr lang="es-ES" sz="1050" dirty="0">
                <a:ea typeface="+mn-ea"/>
              </a:rPr>
              <a:t>FW = </a:t>
            </a:r>
            <a:r>
              <a:rPr lang="es-ES" sz="1050" dirty="0" err="1">
                <a:ea typeface="+mn-ea"/>
              </a:rPr>
              <a:t>Falloff</a:t>
            </a:r>
            <a:r>
              <a:rPr lang="es-ES" sz="1050" dirty="0">
                <a:ea typeface="+mn-ea"/>
              </a:rPr>
              <a:t> </a:t>
            </a:r>
            <a:r>
              <a:rPr lang="es-ES" sz="1050" dirty="0" err="1">
                <a:ea typeface="+mn-ea"/>
              </a:rPr>
              <a:t>width</a:t>
            </a:r>
            <a:endParaRPr lang="es-ES" sz="1050" dirty="0">
              <a:ea typeface="+mn-ea"/>
            </a:endParaRPr>
          </a:p>
          <a:p>
            <a:pPr defTabSz="685800">
              <a:defRPr/>
            </a:pPr>
            <a:r>
              <a:rPr lang="es-ES" sz="1050" dirty="0">
                <a:ea typeface="+mn-ea"/>
              </a:rPr>
              <a:t>B = </a:t>
            </a:r>
            <a:r>
              <a:rPr lang="es-ES" sz="1050" dirty="0" err="1">
                <a:ea typeface="+mn-ea"/>
              </a:rPr>
              <a:t>Background</a:t>
            </a:r>
            <a:r>
              <a:rPr lang="es-ES" sz="1050" dirty="0">
                <a:ea typeface="+mn-ea"/>
              </a:rPr>
              <a:t> </a:t>
            </a:r>
            <a:r>
              <a:rPr lang="es-ES" sz="1050" dirty="0" err="1">
                <a:ea typeface="+mn-ea"/>
              </a:rPr>
              <a:t>level</a:t>
            </a:r>
            <a:endParaRPr lang="es-ES" sz="1050" dirty="0">
              <a:ea typeface="+mn-ea"/>
            </a:endParaRPr>
          </a:p>
          <a:p>
            <a:pPr defTabSz="685800">
              <a:defRPr/>
            </a:pPr>
            <a:endParaRPr lang="es-ES" sz="1050" b="1" dirty="0">
              <a:solidFill>
                <a:srgbClr val="FF0000"/>
              </a:solidFill>
              <a:ea typeface="+mn-ea"/>
            </a:endParaRPr>
          </a:p>
          <a:p>
            <a:pPr defTabSz="685800">
              <a:defRPr/>
            </a:pPr>
            <a:r>
              <a:rPr lang="es-ES" sz="1050" b="1" dirty="0" err="1">
                <a:solidFill>
                  <a:srgbClr val="FF0000"/>
                </a:solidFill>
                <a:ea typeface="+mn-ea"/>
              </a:rPr>
              <a:t>Falloff</a:t>
            </a:r>
            <a:r>
              <a:rPr lang="es-ES" sz="1050" b="1" dirty="0">
                <a:solidFill>
                  <a:srgbClr val="FF0000"/>
                </a:solidFill>
                <a:ea typeface="+mn-ea"/>
              </a:rPr>
              <a:t> </a:t>
            </a:r>
            <a:r>
              <a:rPr lang="es-ES" sz="1050" b="1" dirty="0" err="1">
                <a:solidFill>
                  <a:srgbClr val="FF0000"/>
                </a:solidFill>
                <a:ea typeface="+mn-ea"/>
              </a:rPr>
              <a:t>Retrieval</a:t>
            </a:r>
            <a:r>
              <a:rPr lang="es-ES" sz="1050" b="1" dirty="0">
                <a:solidFill>
                  <a:srgbClr val="FF0000"/>
                </a:solidFill>
                <a:ea typeface="+mn-ea"/>
              </a:rPr>
              <a:t> </a:t>
            </a:r>
            <a:r>
              <a:rPr lang="es-ES" sz="1050" b="1" dirty="0" err="1">
                <a:solidFill>
                  <a:srgbClr val="FF0000"/>
                </a:solidFill>
                <a:ea typeface="+mn-ea"/>
              </a:rPr>
              <a:t>Precision</a:t>
            </a:r>
            <a:r>
              <a:rPr lang="es-ES" sz="1050" b="1" dirty="0">
                <a:solidFill>
                  <a:srgbClr val="FF0000"/>
                </a:solidFill>
                <a:ea typeface="+mn-ea"/>
              </a:rPr>
              <a:t>:</a:t>
            </a:r>
          </a:p>
          <a:p>
            <a:pPr defTabSz="685800">
              <a:defRPr/>
            </a:pPr>
            <a:r>
              <a:rPr lang="es-ES" sz="1050" dirty="0">
                <a:ea typeface="+mn-ea"/>
              </a:rPr>
              <a:t>FRP = B</a:t>
            </a:r>
            <a:r>
              <a:rPr lang="es-ES" sz="1050" baseline="30000" dirty="0">
                <a:ea typeface="+mn-ea"/>
              </a:rPr>
              <a:t>1/2</a:t>
            </a:r>
            <a:r>
              <a:rPr lang="es-ES" sz="1050" dirty="0">
                <a:ea typeface="+mn-ea"/>
              </a:rPr>
              <a:t>/C = 1/N</a:t>
            </a:r>
            <a:r>
              <a:rPr lang="es-ES" sz="1050" baseline="30000" dirty="0">
                <a:ea typeface="+mn-ea"/>
              </a:rPr>
              <a:t>1/2</a:t>
            </a:r>
          </a:p>
        </p:txBody>
      </p:sp>
      <p:sp>
        <p:nvSpPr>
          <p:cNvPr id="21" name="TextBox 20"/>
          <p:cNvSpPr txBox="1"/>
          <p:nvPr/>
        </p:nvSpPr>
        <p:spPr>
          <a:xfrm>
            <a:off x="6883541" y="3538087"/>
            <a:ext cx="2373923" cy="577081"/>
          </a:xfrm>
          <a:prstGeom prst="rect">
            <a:avLst/>
          </a:prstGeom>
          <a:noFill/>
        </p:spPr>
        <p:txBody>
          <a:bodyPr wrap="square" rtlCol="0">
            <a:spAutoFit/>
          </a:bodyPr>
          <a:lstStyle/>
          <a:p>
            <a:pPr defTabSz="685800">
              <a:defRPr/>
            </a:pPr>
            <a:r>
              <a:rPr lang="es-ES" sz="1050" dirty="0">
                <a:ea typeface="+mn-ea"/>
                <a:sym typeface="Wingdings" panose="05000000000000000000" pitchFamily="2" charset="2"/>
              </a:rPr>
              <a:t>[ </a:t>
            </a:r>
            <a:r>
              <a:rPr lang="es-ES" sz="1050" dirty="0" err="1">
                <a:ea typeface="+mn-ea"/>
                <a:sym typeface="Wingdings" panose="05000000000000000000" pitchFamily="2" charset="2"/>
              </a:rPr>
              <a:t>Falloff</a:t>
            </a:r>
            <a:r>
              <a:rPr lang="es-ES" sz="1050" dirty="0">
                <a:ea typeface="+mn-ea"/>
                <a:sym typeface="Wingdings" panose="05000000000000000000" pitchFamily="2" charset="2"/>
              </a:rPr>
              <a:t> </a:t>
            </a:r>
            <a:r>
              <a:rPr lang="es-ES" sz="1050" dirty="0" err="1">
                <a:ea typeface="+mn-ea"/>
                <a:sym typeface="Wingdings" panose="05000000000000000000" pitchFamily="2" charset="2"/>
              </a:rPr>
              <a:t>width</a:t>
            </a:r>
            <a:r>
              <a:rPr lang="es-ES" sz="1050" dirty="0">
                <a:ea typeface="+mn-ea"/>
                <a:sym typeface="Wingdings" panose="05000000000000000000" pitchFamily="2" charset="2"/>
              </a:rPr>
              <a:t> has no </a:t>
            </a:r>
            <a:r>
              <a:rPr lang="es-ES" sz="1050" dirty="0" err="1">
                <a:ea typeface="+mn-ea"/>
                <a:sym typeface="Wingdings" panose="05000000000000000000" pitchFamily="2" charset="2"/>
              </a:rPr>
              <a:t>impact</a:t>
            </a:r>
            <a:r>
              <a:rPr lang="es-ES" sz="1050" dirty="0">
                <a:ea typeface="+mn-ea"/>
                <a:sym typeface="Wingdings" panose="05000000000000000000" pitchFamily="2" charset="2"/>
              </a:rPr>
              <a:t>  (non </a:t>
            </a:r>
            <a:r>
              <a:rPr lang="es-ES" sz="1050" dirty="0" err="1">
                <a:ea typeface="+mn-ea"/>
                <a:sym typeface="Wingdings" panose="05000000000000000000" pitchFamily="2" charset="2"/>
              </a:rPr>
              <a:t>Bragg-peak</a:t>
            </a:r>
            <a:r>
              <a:rPr lang="es-ES" sz="1050" dirty="0">
                <a:ea typeface="+mn-ea"/>
                <a:sym typeface="Wingdings" panose="05000000000000000000" pitchFamily="2" charset="2"/>
              </a:rPr>
              <a:t> </a:t>
            </a:r>
            <a:r>
              <a:rPr lang="es-ES" sz="1050" dirty="0" err="1">
                <a:ea typeface="+mn-ea"/>
                <a:sym typeface="Wingdings" panose="05000000000000000000" pitchFamily="2" charset="2"/>
              </a:rPr>
              <a:t>PGs</a:t>
            </a:r>
            <a:r>
              <a:rPr lang="es-ES" sz="1050" dirty="0">
                <a:ea typeface="+mn-ea"/>
                <a:sym typeface="Wingdings" panose="05000000000000000000" pitchFamily="2" charset="2"/>
              </a:rPr>
              <a:t> and </a:t>
            </a:r>
            <a:r>
              <a:rPr lang="es-ES" sz="1050" dirty="0" err="1">
                <a:ea typeface="+mn-ea"/>
                <a:sym typeface="Wingdings" panose="05000000000000000000" pitchFamily="2" charset="2"/>
              </a:rPr>
              <a:t>broad</a:t>
            </a:r>
            <a:r>
              <a:rPr lang="es-ES" sz="1050" dirty="0">
                <a:ea typeface="+mn-ea"/>
                <a:sym typeface="Wingdings" panose="05000000000000000000" pitchFamily="2" charset="2"/>
              </a:rPr>
              <a:t> e+ </a:t>
            </a:r>
            <a:r>
              <a:rPr lang="es-ES" sz="1050" dirty="0" err="1">
                <a:ea typeface="+mn-ea"/>
                <a:sym typeface="Wingdings" panose="05000000000000000000" pitchFamily="2" charset="2"/>
              </a:rPr>
              <a:t>distributions</a:t>
            </a:r>
            <a:r>
              <a:rPr lang="es-ES" sz="1050" dirty="0">
                <a:ea typeface="+mn-ea"/>
                <a:sym typeface="Wingdings" panose="05000000000000000000" pitchFamily="2" charset="2"/>
              </a:rPr>
              <a:t> (PET) are ok)]</a:t>
            </a:r>
            <a:endParaRPr lang="es-ES" sz="1050" dirty="0">
              <a:ea typeface="+mn-ea"/>
            </a:endParaRPr>
          </a:p>
        </p:txBody>
      </p:sp>
      <p:sp>
        <p:nvSpPr>
          <p:cNvPr id="12" name="TextBox 11"/>
          <p:cNvSpPr txBox="1"/>
          <p:nvPr/>
        </p:nvSpPr>
        <p:spPr bwMode="auto">
          <a:xfrm>
            <a:off x="3152096" y="901820"/>
            <a:ext cx="6310921" cy="265457"/>
          </a:xfrm>
          <a:prstGeom prst="rect">
            <a:avLst/>
          </a:prstGeom>
          <a:noFill/>
          <a:ln w="9525">
            <a:noFill/>
            <a:miter lim="800000"/>
            <a:headEnd/>
            <a:tailEnd/>
          </a:ln>
          <a:effectLst/>
        </p:spPr>
        <p:txBody>
          <a:bodyPr wrap="square" rtlCol="0">
            <a:spAutoFit/>
          </a:bodyPr>
          <a:lstStyle/>
          <a:p>
            <a:pPr defTabSz="685800">
              <a:spcBef>
                <a:spcPct val="50000"/>
              </a:spcBef>
              <a:defRPr/>
            </a:pPr>
            <a:r>
              <a:rPr lang="es-ES" sz="1125" dirty="0" err="1">
                <a:solidFill>
                  <a:srgbClr val="FFFFFF"/>
                </a:solidFill>
                <a:ea typeface="+mn-ea"/>
              </a:rPr>
              <a:t>Neutrons</a:t>
            </a:r>
            <a:r>
              <a:rPr lang="es-ES" sz="1125" dirty="0">
                <a:solidFill>
                  <a:srgbClr val="FFFFFF"/>
                </a:solidFill>
                <a:ea typeface="+mn-ea"/>
              </a:rPr>
              <a:t> in HT: </a:t>
            </a:r>
            <a:r>
              <a:rPr lang="es-ES" sz="1125" dirty="0" err="1">
                <a:solidFill>
                  <a:srgbClr val="FFFFFF"/>
                </a:solidFill>
                <a:ea typeface="+mn-ea"/>
              </a:rPr>
              <a:t>the</a:t>
            </a:r>
            <a:r>
              <a:rPr lang="es-ES" sz="1125" dirty="0">
                <a:solidFill>
                  <a:srgbClr val="FFFFFF"/>
                </a:solidFill>
                <a:ea typeface="+mn-ea"/>
              </a:rPr>
              <a:t> role of a CC </a:t>
            </a:r>
            <a:r>
              <a:rPr lang="es-ES" sz="1125" dirty="0" err="1">
                <a:solidFill>
                  <a:srgbClr val="FFFFFF"/>
                </a:solidFill>
                <a:ea typeface="+mn-ea"/>
              </a:rPr>
              <a:t>optimized</a:t>
            </a:r>
            <a:r>
              <a:rPr lang="es-ES" sz="1125" dirty="0">
                <a:solidFill>
                  <a:srgbClr val="FFFFFF"/>
                </a:solidFill>
                <a:ea typeface="+mn-ea"/>
              </a:rPr>
              <a:t> </a:t>
            </a:r>
            <a:r>
              <a:rPr lang="es-ES" sz="1125" dirty="0" err="1">
                <a:solidFill>
                  <a:srgbClr val="FFFFFF"/>
                </a:solidFill>
                <a:ea typeface="+mn-ea"/>
              </a:rPr>
              <a:t>for</a:t>
            </a:r>
            <a:r>
              <a:rPr lang="es-ES" sz="1125" dirty="0">
                <a:solidFill>
                  <a:srgbClr val="FFFFFF"/>
                </a:solidFill>
                <a:ea typeface="+mn-ea"/>
              </a:rPr>
              <a:t> </a:t>
            </a:r>
            <a:r>
              <a:rPr lang="es-ES" sz="1125" dirty="0" err="1">
                <a:solidFill>
                  <a:srgbClr val="FFFFFF"/>
                </a:solidFill>
                <a:ea typeface="+mn-ea"/>
              </a:rPr>
              <a:t>low</a:t>
            </a:r>
            <a:r>
              <a:rPr lang="es-ES" sz="1125" dirty="0">
                <a:solidFill>
                  <a:srgbClr val="FFFFFF"/>
                </a:solidFill>
                <a:ea typeface="+mn-ea"/>
              </a:rPr>
              <a:t> </a:t>
            </a:r>
            <a:r>
              <a:rPr lang="es-ES" sz="1125" dirty="0" err="1">
                <a:solidFill>
                  <a:srgbClr val="FFFFFF"/>
                </a:solidFill>
                <a:ea typeface="+mn-ea"/>
              </a:rPr>
              <a:t>neutron</a:t>
            </a:r>
            <a:r>
              <a:rPr lang="es-ES" sz="1125" dirty="0">
                <a:solidFill>
                  <a:srgbClr val="FFFFFF"/>
                </a:solidFill>
                <a:ea typeface="+mn-ea"/>
              </a:rPr>
              <a:t> </a:t>
            </a:r>
            <a:r>
              <a:rPr lang="es-ES" sz="1125" dirty="0" err="1">
                <a:solidFill>
                  <a:srgbClr val="FFFFFF"/>
                </a:solidFill>
                <a:ea typeface="+mn-ea"/>
              </a:rPr>
              <a:t>sensitivity</a:t>
            </a:r>
            <a:endParaRPr lang="es-ES" sz="1125" dirty="0">
              <a:solidFill>
                <a:srgbClr val="FFFFFF"/>
              </a:solidFill>
              <a:ea typeface="+mn-ea"/>
            </a:endParaRPr>
          </a:p>
        </p:txBody>
      </p:sp>
      <p:pic>
        <p:nvPicPr>
          <p:cNvPr id="13" name="Picture 2" descr="Image result for ERC Consolidator logo"/>
          <p:cNvPicPr>
            <a:picLocks noChangeAspect="1" noChangeArrowheads="1"/>
          </p:cNvPicPr>
          <p:nvPr/>
        </p:nvPicPr>
        <p:blipFill>
          <a:blip r:embed="rId4"/>
          <a:srcRect/>
          <a:stretch>
            <a:fillRect/>
          </a:stretch>
        </p:blipFill>
        <p:spPr bwMode="auto">
          <a:xfrm>
            <a:off x="1641161" y="867177"/>
            <a:ext cx="454301" cy="248879"/>
          </a:xfrm>
          <a:prstGeom prst="rect">
            <a:avLst/>
          </a:prstGeom>
          <a:noFill/>
        </p:spPr>
      </p:pic>
      <p:sp>
        <p:nvSpPr>
          <p:cNvPr id="14" name="TextBox 13"/>
          <p:cNvSpPr txBox="1"/>
          <p:nvPr/>
        </p:nvSpPr>
        <p:spPr>
          <a:xfrm>
            <a:off x="1524000" y="841370"/>
            <a:ext cx="9144000" cy="253916"/>
          </a:xfrm>
          <a:prstGeom prst="rect">
            <a:avLst/>
          </a:prstGeom>
          <a:solidFill>
            <a:schemeClr val="accent2">
              <a:lumMod val="60000"/>
              <a:lumOff val="40000"/>
            </a:schemeClr>
          </a:solidFill>
        </p:spPr>
        <p:txBody>
          <a:bodyPr wrap="square" rtlCol="0">
            <a:spAutoFit/>
          </a:bodyPr>
          <a:lstStyle/>
          <a:p>
            <a:r>
              <a:rPr lang="es-ES" sz="1050" dirty="0" err="1">
                <a:solidFill>
                  <a:schemeClr val="bg1"/>
                </a:solidFill>
              </a:rPr>
              <a:t>Prompt</a:t>
            </a:r>
            <a:r>
              <a:rPr lang="es-ES" sz="1050" dirty="0">
                <a:solidFill>
                  <a:schemeClr val="bg1"/>
                </a:solidFill>
              </a:rPr>
              <a:t>-gamma </a:t>
            </a:r>
            <a:r>
              <a:rPr lang="es-ES" sz="1050" dirty="0" err="1">
                <a:solidFill>
                  <a:schemeClr val="bg1"/>
                </a:solidFill>
              </a:rPr>
              <a:t>monitoring</a:t>
            </a:r>
            <a:r>
              <a:rPr lang="es-ES" sz="1050" dirty="0">
                <a:solidFill>
                  <a:schemeClr val="bg1"/>
                </a:solidFill>
              </a:rPr>
              <a:t> in HT </a:t>
            </a:r>
            <a:r>
              <a:rPr lang="es-ES" sz="1050" dirty="0" err="1">
                <a:solidFill>
                  <a:schemeClr val="bg1"/>
                </a:solidFill>
              </a:rPr>
              <a:t>review</a:t>
            </a:r>
            <a:r>
              <a:rPr lang="es-ES" sz="1050" dirty="0">
                <a:solidFill>
                  <a:schemeClr val="bg1"/>
                </a:solidFill>
              </a:rPr>
              <a:t>: </a:t>
            </a:r>
            <a:r>
              <a:rPr lang="es-ES" sz="1050" dirty="0" err="1">
                <a:solidFill>
                  <a:schemeClr val="bg1"/>
                </a:solidFill>
              </a:rPr>
              <a:t>efficiency</a:t>
            </a:r>
            <a:r>
              <a:rPr lang="es-ES" sz="1050" dirty="0">
                <a:solidFill>
                  <a:schemeClr val="bg1"/>
                </a:solidFill>
              </a:rPr>
              <a:t> </a:t>
            </a:r>
            <a:r>
              <a:rPr lang="es-ES" sz="1050" dirty="0" err="1">
                <a:solidFill>
                  <a:schemeClr val="bg1"/>
                </a:solidFill>
              </a:rPr>
              <a:t>is</a:t>
            </a:r>
            <a:r>
              <a:rPr lang="es-ES" sz="1050" dirty="0">
                <a:solidFill>
                  <a:schemeClr val="bg1"/>
                </a:solidFill>
              </a:rPr>
              <a:t> </a:t>
            </a:r>
            <a:r>
              <a:rPr lang="es-ES" sz="1050" dirty="0" err="1">
                <a:solidFill>
                  <a:schemeClr val="bg1"/>
                </a:solidFill>
              </a:rPr>
              <a:t>the</a:t>
            </a:r>
            <a:r>
              <a:rPr lang="es-ES" sz="1050" dirty="0">
                <a:solidFill>
                  <a:schemeClr val="bg1"/>
                </a:solidFill>
              </a:rPr>
              <a:t> </a:t>
            </a:r>
            <a:r>
              <a:rPr lang="es-ES" sz="1050" dirty="0" err="1">
                <a:solidFill>
                  <a:schemeClr val="bg1"/>
                </a:solidFill>
              </a:rPr>
              <a:t>priority</a:t>
            </a:r>
            <a:endParaRPr lang="es-ES" sz="1050" dirty="0">
              <a:solidFill>
                <a:schemeClr val="bg1"/>
              </a:solidFill>
            </a:endParaRPr>
          </a:p>
        </p:txBody>
      </p:sp>
    </p:spTree>
    <p:extLst>
      <p:ext uri="{BB962C8B-B14F-4D97-AF65-F5344CB8AC3E}">
        <p14:creationId xmlns:p14="http://schemas.microsoft.com/office/powerpoint/2010/main" val="212998439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41294" y="3508285"/>
            <a:ext cx="2561565" cy="1970081"/>
          </a:xfrm>
          <a:prstGeom prst="rect">
            <a:avLst/>
          </a:prstGeom>
        </p:spPr>
      </p:pic>
      <p:sp>
        <p:nvSpPr>
          <p:cNvPr id="5" name="Rectangle 4"/>
          <p:cNvSpPr/>
          <p:nvPr/>
        </p:nvSpPr>
        <p:spPr>
          <a:xfrm>
            <a:off x="1524000" y="-1163"/>
            <a:ext cx="9144000" cy="457200"/>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sz="1050"/>
          </a:p>
        </p:txBody>
      </p:sp>
      <p:sp>
        <p:nvSpPr>
          <p:cNvPr id="6" name="TextBox 5"/>
          <p:cNvSpPr txBox="1"/>
          <p:nvPr/>
        </p:nvSpPr>
        <p:spPr bwMode="auto">
          <a:xfrm>
            <a:off x="2758069" y="91856"/>
            <a:ext cx="6496343" cy="307777"/>
          </a:xfrm>
          <a:prstGeom prst="rect">
            <a:avLst/>
          </a:prstGeom>
          <a:noFill/>
          <a:ln w="9525">
            <a:noFill/>
            <a:miter lim="800000"/>
            <a:headEnd/>
            <a:tailEnd/>
          </a:ln>
          <a:effectLst/>
        </p:spPr>
        <p:txBody>
          <a:bodyPr wrap="square" rtlCol="0">
            <a:spAutoFit/>
          </a:bodyPr>
          <a:lstStyle/>
          <a:p>
            <a:pPr>
              <a:spcBef>
                <a:spcPct val="50000"/>
              </a:spcBef>
            </a:pPr>
            <a:r>
              <a:rPr lang="es-ES" dirty="0" err="1">
                <a:solidFill>
                  <a:schemeClr val="bg1"/>
                </a:solidFill>
              </a:rPr>
              <a:t>Hybrid</a:t>
            </a:r>
            <a:r>
              <a:rPr lang="es-ES" dirty="0">
                <a:solidFill>
                  <a:schemeClr val="bg1"/>
                </a:solidFill>
              </a:rPr>
              <a:t> PET-</a:t>
            </a:r>
            <a:r>
              <a:rPr lang="es-ES" dirty="0" err="1">
                <a:solidFill>
                  <a:schemeClr val="bg1"/>
                </a:solidFill>
              </a:rPr>
              <a:t>Compton</a:t>
            </a:r>
            <a:r>
              <a:rPr lang="es-ES" dirty="0">
                <a:solidFill>
                  <a:schemeClr val="bg1"/>
                </a:solidFill>
              </a:rPr>
              <a:t> </a:t>
            </a:r>
            <a:r>
              <a:rPr lang="es-ES" dirty="0" err="1">
                <a:solidFill>
                  <a:schemeClr val="bg1"/>
                </a:solidFill>
              </a:rPr>
              <a:t>imaging</a:t>
            </a:r>
            <a:r>
              <a:rPr lang="es-ES" dirty="0">
                <a:solidFill>
                  <a:schemeClr val="bg1"/>
                </a:solidFill>
              </a:rPr>
              <a:t> </a:t>
            </a:r>
            <a:r>
              <a:rPr lang="es-ES" dirty="0" err="1">
                <a:solidFill>
                  <a:schemeClr val="bg1"/>
                </a:solidFill>
              </a:rPr>
              <a:t>Proof</a:t>
            </a:r>
            <a:r>
              <a:rPr lang="es-ES" dirty="0">
                <a:solidFill>
                  <a:schemeClr val="bg1"/>
                </a:solidFill>
              </a:rPr>
              <a:t>-of-Concept </a:t>
            </a:r>
            <a:r>
              <a:rPr lang="es-ES" dirty="0" err="1">
                <a:solidFill>
                  <a:schemeClr val="bg1"/>
                </a:solidFill>
              </a:rPr>
              <a:t>measurements</a:t>
            </a:r>
            <a:r>
              <a:rPr lang="es-ES" dirty="0">
                <a:solidFill>
                  <a:schemeClr val="bg1"/>
                </a:solidFill>
              </a:rPr>
              <a:t> at CNA-</a:t>
            </a:r>
            <a:r>
              <a:rPr lang="es-ES" dirty="0" err="1">
                <a:solidFill>
                  <a:schemeClr val="bg1"/>
                </a:solidFill>
              </a:rPr>
              <a:t>Seville</a:t>
            </a:r>
            <a:endParaRPr lang="es-ES" dirty="0">
              <a:solidFill>
                <a:schemeClr val="bg1"/>
              </a:solidFill>
            </a:endParaRPr>
          </a:p>
        </p:txBody>
      </p:sp>
      <p:grpSp>
        <p:nvGrpSpPr>
          <p:cNvPr id="58" name="Group 57"/>
          <p:cNvGrpSpPr/>
          <p:nvPr/>
        </p:nvGrpSpPr>
        <p:grpSpPr>
          <a:xfrm>
            <a:off x="2236767" y="5857723"/>
            <a:ext cx="8374084" cy="727786"/>
            <a:chOff x="76200" y="5976142"/>
            <a:chExt cx="10187805" cy="884305"/>
          </a:xfrm>
        </p:grpSpPr>
        <p:pic>
          <p:nvPicPr>
            <p:cNvPr id="26" name="Picture 2" descr="http://webgamma.ific.uv.es/gamma/wp-content/uploads/2019/11/lerendegui.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3009" t="20385" r="9241"/>
            <a:stretch/>
          </p:blipFill>
          <p:spPr bwMode="auto">
            <a:xfrm>
              <a:off x="762000" y="5997836"/>
              <a:ext cx="609600" cy="83228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http://webgamma.ific.uv.es/gamma/wp-content/uploads/2019/11/balibrea3.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25110"/>
            <a:stretch/>
          </p:blipFill>
          <p:spPr bwMode="auto">
            <a:xfrm>
              <a:off x="76200" y="6012731"/>
              <a:ext cx="516497" cy="817391"/>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p:cNvSpPr txBox="1"/>
            <p:nvPr/>
          </p:nvSpPr>
          <p:spPr bwMode="auto">
            <a:xfrm>
              <a:off x="2625419" y="6523876"/>
              <a:ext cx="7638586" cy="336571"/>
            </a:xfrm>
            <a:prstGeom prst="rect">
              <a:avLst/>
            </a:prstGeom>
            <a:noFill/>
            <a:ln w="9525">
              <a:noFill/>
              <a:miter lim="800000"/>
              <a:headEnd/>
              <a:tailEnd/>
            </a:ln>
          </p:spPr>
          <p:txBody>
            <a:bodyPr wrap="square" rtlCol="0">
              <a:spAutoFit/>
            </a:bodyPr>
            <a:lstStyle/>
            <a:p>
              <a:r>
                <a:rPr lang="es-ES" sz="1200" dirty="0">
                  <a:solidFill>
                    <a:schemeClr val="accent2">
                      <a:lumMod val="75000"/>
                    </a:schemeClr>
                  </a:solidFill>
                  <a:latin typeface="+mn-lt"/>
                  <a:hlinkClick r:id="rId5"/>
                </a:rPr>
                <a:t>J. </a:t>
              </a:r>
              <a:r>
                <a:rPr lang="es-ES" sz="1200" dirty="0" err="1">
                  <a:solidFill>
                    <a:schemeClr val="accent2">
                      <a:lumMod val="75000"/>
                    </a:schemeClr>
                  </a:solidFill>
                  <a:latin typeface="+mn-lt"/>
                  <a:hlinkClick r:id="rId5"/>
                </a:rPr>
                <a:t>Balibrea</a:t>
              </a:r>
              <a:r>
                <a:rPr lang="es-ES" sz="1200" dirty="0">
                  <a:solidFill>
                    <a:schemeClr val="accent2">
                      <a:lumMod val="75000"/>
                    </a:schemeClr>
                  </a:solidFill>
                  <a:latin typeface="+mn-lt"/>
                  <a:hlinkClick r:id="rId5"/>
                </a:rPr>
                <a:t>-Correa, J. </a:t>
              </a:r>
              <a:r>
                <a:rPr lang="es-ES" sz="1200" dirty="0" err="1">
                  <a:solidFill>
                    <a:schemeClr val="accent2">
                      <a:lumMod val="75000"/>
                    </a:schemeClr>
                  </a:solidFill>
                  <a:latin typeface="+mn-lt"/>
                  <a:hlinkClick r:id="rId5"/>
                </a:rPr>
                <a:t>Lerendegui</a:t>
              </a:r>
              <a:r>
                <a:rPr lang="es-ES" sz="1200" dirty="0">
                  <a:solidFill>
                    <a:schemeClr val="accent2">
                      <a:lumMod val="75000"/>
                    </a:schemeClr>
                  </a:solidFill>
                  <a:latin typeface="+mn-lt"/>
                  <a:hlinkClick r:id="rId5"/>
                </a:rPr>
                <a:t>-Marco, I. </a:t>
              </a:r>
              <a:r>
                <a:rPr lang="es-ES" sz="1200" dirty="0" err="1">
                  <a:solidFill>
                    <a:schemeClr val="accent2">
                      <a:lumMod val="75000"/>
                    </a:schemeClr>
                  </a:solidFill>
                  <a:latin typeface="+mn-lt"/>
                  <a:hlinkClick r:id="rId5"/>
                </a:rPr>
                <a:t>Ladarescu</a:t>
              </a:r>
              <a:r>
                <a:rPr lang="es-ES" sz="1200" dirty="0">
                  <a:solidFill>
                    <a:schemeClr val="accent2">
                      <a:lumMod val="75000"/>
                    </a:schemeClr>
                  </a:solidFill>
                  <a:latin typeface="+mn-lt"/>
                  <a:hlinkClick r:id="rId5"/>
                </a:rPr>
                <a:t>, et al. (CDP), EPJ-Plus (Nov.2022)</a:t>
              </a:r>
              <a:endParaRPr lang="en-GB" sz="1200" dirty="0">
                <a:solidFill>
                  <a:schemeClr val="accent2">
                    <a:lumMod val="75000"/>
                  </a:schemeClr>
                </a:solidFill>
                <a:latin typeface="+mn-lt"/>
              </a:endParaRPr>
            </a:p>
          </p:txBody>
        </p:sp>
        <p:pic>
          <p:nvPicPr>
            <p:cNvPr id="961538" name="Picture 2" descr="https://lh3.googleusercontent.com/Xxy80zzaJDNavahHgxofxlOIcSweJ9FiUXykFQkR_4wPQoHGOEBHk8wPJieudDq6DtEgaFxKLo7P6-ZfFW93o3HR0RNlG32rF2g4EruxMN1vpnxwW_opESRUvpo7nlzI22yHRWwJ51PywwwqvUMpe7Uy-yApozpLFAhWx5nt_J5QVRGrTLIqvGclaC4BIyuu041lu8RfcBW5WglupBQyjutMjpJeyd2J4pPPjAgfZNGvz0IRVQFaPYLuy-SJFcvZCJTJGHiyFD1_Hy1x5WX1ijF9X6kGHUKq5N359S9Fhcuv5upkezxPD_50oin5vtf9ZhhZ_ImT3d9VdMk4M0BXHn0nhBtdug8lvKO0CIqD8LvgMsLWUULKkfF5bauqHOYCwPDWj6756jYJQOSJIMQAvjPvw_hyEHJf4TEMMk8cgIPNP9ZSL5X-D2HwDQEVxXlIHtljaA6S0reAlOBD3ZR99rznUnKnFmpCNR8pFTBq_gUQYRuW_LZM2wb1eUJNq_VzSUzZoc6bVRfxCW2fn4mHlOHM1SmfPRrwwkgdeIwN_wUEI8cZlh06lRoPZKdUECejlexjc4R6JBleN82kCw14X5dPpbVc2bMyEn6VMZeyx1XG4VEZRO_xGJbyymDfuZpcle290MOzEQyfm8EQMcDr_i9xKqTedo-V4yRx2ooiUSn-PgStJmdtBKqaXyXYXofWOKm1D-apdwtQWJYEAcTCGcSl=w1415-h1061-no?authuser=1"/>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66565" b="30813"/>
            <a:stretch/>
          </p:blipFill>
          <p:spPr bwMode="auto">
            <a:xfrm>
              <a:off x="1489041" y="5976142"/>
              <a:ext cx="568359" cy="881858"/>
            </a:xfrm>
            <a:prstGeom prst="rect">
              <a:avLst/>
            </a:prstGeom>
            <a:noFill/>
            <a:extLst>
              <a:ext uri="{909E8E84-426E-40DD-AFC4-6F175D3DCCD1}">
                <a14:hiddenFill xmlns:a14="http://schemas.microsoft.com/office/drawing/2010/main">
                  <a:solidFill>
                    <a:srgbClr val="FFFFFF"/>
                  </a:solidFill>
                </a14:hiddenFill>
              </a:ext>
            </a:extLst>
          </p:spPr>
        </p:pic>
      </p:grpSp>
      <p:pic>
        <p:nvPicPr>
          <p:cNvPr id="37" name="Picture 6" descr="Image result for CSIC logo"/>
          <p:cNvPicPr>
            <a:picLocks noChangeAspect="1" noChangeArrowheads="1"/>
          </p:cNvPicPr>
          <p:nvPr/>
        </p:nvPicPr>
        <p:blipFill>
          <a:blip r:embed="rId7" cstate="print"/>
          <a:srcRect/>
          <a:stretch>
            <a:fillRect/>
          </a:stretch>
        </p:blipFill>
        <p:spPr bwMode="auto">
          <a:xfrm>
            <a:off x="10339333" y="44747"/>
            <a:ext cx="271519" cy="376954"/>
          </a:xfrm>
          <a:prstGeom prst="rect">
            <a:avLst/>
          </a:prstGeom>
          <a:noFill/>
        </p:spPr>
      </p:pic>
      <p:pic>
        <p:nvPicPr>
          <p:cNvPr id="38" name="Picture 3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005733" y="45163"/>
            <a:ext cx="276449" cy="365342"/>
          </a:xfrm>
          <a:prstGeom prst="rect">
            <a:avLst/>
          </a:prstGeom>
        </p:spPr>
      </p:pic>
      <p:grpSp>
        <p:nvGrpSpPr>
          <p:cNvPr id="69" name="Group 68"/>
          <p:cNvGrpSpPr/>
          <p:nvPr/>
        </p:nvGrpSpPr>
        <p:grpSpPr>
          <a:xfrm>
            <a:off x="7924589" y="1527370"/>
            <a:ext cx="2456387" cy="490964"/>
            <a:chOff x="5716417" y="716982"/>
            <a:chExt cx="3275183" cy="654618"/>
          </a:xfrm>
        </p:grpSpPr>
        <p:sp>
          <p:nvSpPr>
            <p:cNvPr id="18" name="TextBox 17"/>
            <p:cNvSpPr txBox="1"/>
            <p:nvPr/>
          </p:nvSpPr>
          <p:spPr bwMode="auto">
            <a:xfrm>
              <a:off x="7239000" y="782705"/>
              <a:ext cx="1752600" cy="553997"/>
            </a:xfrm>
            <a:prstGeom prst="rect">
              <a:avLst/>
            </a:prstGeom>
            <a:noFill/>
            <a:ln w="9525">
              <a:noFill/>
              <a:miter lim="800000"/>
              <a:headEnd/>
              <a:tailEnd/>
            </a:ln>
          </p:spPr>
          <p:txBody>
            <a:bodyPr wrap="square" rtlCol="0">
              <a:spAutoFit/>
            </a:bodyPr>
            <a:lstStyle/>
            <a:p>
              <a:r>
                <a:rPr lang="es-ES" sz="1050" baseline="30000" dirty="0">
                  <a:solidFill>
                    <a:srgbClr val="0000CC"/>
                  </a:solidFill>
                  <a:latin typeface="+mn-lt"/>
                </a:rPr>
                <a:t>11</a:t>
              </a:r>
              <a:r>
                <a:rPr lang="es-ES" sz="1050" dirty="0">
                  <a:solidFill>
                    <a:srgbClr val="0000CC"/>
                  </a:solidFill>
                  <a:latin typeface="+mn-lt"/>
                </a:rPr>
                <a:t>C, </a:t>
              </a:r>
              <a:r>
                <a:rPr lang="es-ES" sz="1050" baseline="30000" dirty="0">
                  <a:solidFill>
                    <a:srgbClr val="0000CC"/>
                  </a:solidFill>
                  <a:latin typeface="+mn-lt"/>
                </a:rPr>
                <a:t>13</a:t>
              </a:r>
              <a:r>
                <a:rPr lang="es-ES" sz="1050" dirty="0">
                  <a:solidFill>
                    <a:srgbClr val="0000CC"/>
                  </a:solidFill>
                  <a:latin typeface="+mn-lt"/>
                </a:rPr>
                <a:t>N, </a:t>
              </a:r>
              <a:r>
                <a:rPr lang="es-ES" sz="1050" baseline="30000" dirty="0">
                  <a:solidFill>
                    <a:srgbClr val="0000CC"/>
                  </a:solidFill>
                  <a:latin typeface="+mn-lt"/>
                </a:rPr>
                <a:t>15</a:t>
              </a:r>
              <a:r>
                <a:rPr lang="es-ES" sz="1050" dirty="0">
                  <a:solidFill>
                    <a:srgbClr val="0000CC"/>
                  </a:solidFill>
                  <a:latin typeface="+mn-lt"/>
                </a:rPr>
                <a:t>O</a:t>
              </a:r>
            </a:p>
            <a:p>
              <a:r>
                <a:rPr lang="es-ES" sz="1050" baseline="30000" dirty="0">
                  <a:solidFill>
                    <a:srgbClr val="0000CC"/>
                  </a:solidFill>
                  <a:latin typeface="+mn-lt"/>
                </a:rPr>
                <a:t>29</a:t>
              </a:r>
              <a:r>
                <a:rPr lang="es-ES" sz="1050" dirty="0">
                  <a:solidFill>
                    <a:srgbClr val="0000CC"/>
                  </a:solidFill>
                  <a:latin typeface="+mn-lt"/>
                </a:rPr>
                <a:t>P, </a:t>
              </a:r>
              <a:r>
                <a:rPr lang="es-ES" sz="1050" baseline="30000" dirty="0">
                  <a:solidFill>
                    <a:srgbClr val="0000CC"/>
                  </a:solidFill>
                  <a:latin typeface="+mn-lt"/>
                </a:rPr>
                <a:t>12</a:t>
              </a:r>
              <a:r>
                <a:rPr lang="es-ES" sz="1050" dirty="0">
                  <a:solidFill>
                    <a:srgbClr val="0000CC"/>
                  </a:solidFill>
                  <a:latin typeface="+mn-lt"/>
                </a:rPr>
                <a:t>N, </a:t>
              </a:r>
              <a:r>
                <a:rPr lang="es-ES" sz="1050" baseline="30000" dirty="0">
                  <a:solidFill>
                    <a:srgbClr val="0000CC"/>
                  </a:solidFill>
                  <a:latin typeface="+mn-lt"/>
                </a:rPr>
                <a:t>38m</a:t>
              </a:r>
              <a:r>
                <a:rPr lang="es-ES" sz="1050" dirty="0">
                  <a:solidFill>
                    <a:srgbClr val="0000CC"/>
                  </a:solidFill>
                  <a:latin typeface="+mn-lt"/>
                </a:rPr>
                <a:t>K, </a:t>
              </a:r>
              <a:r>
                <a:rPr lang="es-ES" sz="1050" baseline="30000" dirty="0">
                  <a:solidFill>
                    <a:srgbClr val="0000CC"/>
                  </a:solidFill>
                  <a:latin typeface="+mn-lt"/>
                </a:rPr>
                <a:t>10</a:t>
              </a:r>
              <a:r>
                <a:rPr lang="es-ES" sz="1050" dirty="0">
                  <a:solidFill>
                    <a:srgbClr val="0000CC"/>
                  </a:solidFill>
                  <a:latin typeface="+mn-lt"/>
                </a:rPr>
                <a:t>C</a:t>
              </a:r>
              <a:endParaRPr lang="en-GB" sz="1050" dirty="0">
                <a:solidFill>
                  <a:srgbClr val="0000CC"/>
                </a:solidFill>
                <a:latin typeface="+mn-lt"/>
              </a:endParaRPr>
            </a:p>
          </p:txBody>
        </p:sp>
        <p:pic>
          <p:nvPicPr>
            <p:cNvPr id="42" name="Picture 41"/>
            <p:cNvPicPr>
              <a:picLocks noChangeAspect="1"/>
            </p:cNvPicPr>
            <p:nvPr/>
          </p:nvPicPr>
          <p:blipFill rotWithShape="1">
            <a:blip r:embed="rId9"/>
            <a:srcRect b="66089"/>
            <a:stretch/>
          </p:blipFill>
          <p:spPr>
            <a:xfrm>
              <a:off x="6037435" y="977570"/>
              <a:ext cx="788971" cy="394030"/>
            </a:xfrm>
            <a:prstGeom prst="rect">
              <a:avLst/>
            </a:prstGeom>
          </p:spPr>
        </p:pic>
        <p:sp>
          <p:nvSpPr>
            <p:cNvPr id="47" name="TextBox 46"/>
            <p:cNvSpPr txBox="1"/>
            <p:nvPr/>
          </p:nvSpPr>
          <p:spPr bwMode="auto">
            <a:xfrm>
              <a:off x="5716417" y="716982"/>
              <a:ext cx="1276821" cy="369332"/>
            </a:xfrm>
            <a:prstGeom prst="rect">
              <a:avLst/>
            </a:prstGeom>
            <a:noFill/>
            <a:ln w="9525">
              <a:noFill/>
              <a:miter lim="800000"/>
              <a:headEnd/>
              <a:tailEnd/>
            </a:ln>
          </p:spPr>
          <p:txBody>
            <a:bodyPr wrap="square" rtlCol="0">
              <a:spAutoFit/>
            </a:bodyPr>
            <a:lstStyle/>
            <a:p>
              <a:r>
                <a:rPr lang="es-ES" sz="1200" dirty="0" err="1">
                  <a:solidFill>
                    <a:srgbClr val="0000CC"/>
                  </a:solidFill>
                  <a:latin typeface="+mn-lt"/>
                </a:rPr>
                <a:t>Beam</a:t>
              </a:r>
              <a:r>
                <a:rPr lang="es-ES" sz="1200" dirty="0">
                  <a:solidFill>
                    <a:srgbClr val="0000CC"/>
                  </a:solidFill>
                  <a:latin typeface="+mn-lt"/>
                </a:rPr>
                <a:t> off</a:t>
              </a:r>
              <a:endParaRPr lang="en-GB" sz="1200" dirty="0">
                <a:solidFill>
                  <a:srgbClr val="0000CC"/>
                </a:solidFill>
                <a:latin typeface="+mn-lt"/>
              </a:endParaRPr>
            </a:p>
          </p:txBody>
        </p:sp>
      </p:grpSp>
      <p:grpSp>
        <p:nvGrpSpPr>
          <p:cNvPr id="68" name="Group 67"/>
          <p:cNvGrpSpPr/>
          <p:nvPr/>
        </p:nvGrpSpPr>
        <p:grpSpPr>
          <a:xfrm>
            <a:off x="7949927" y="691204"/>
            <a:ext cx="3450888" cy="964399"/>
            <a:chOff x="5783253" y="1355335"/>
            <a:chExt cx="4601184" cy="1285865"/>
          </a:xfrm>
        </p:grpSpPr>
        <p:pic>
          <p:nvPicPr>
            <p:cNvPr id="76" name="Picture 75"/>
            <p:cNvPicPr>
              <a:picLocks noChangeAspect="1"/>
            </p:cNvPicPr>
            <p:nvPr/>
          </p:nvPicPr>
          <p:blipFill rotWithShape="1">
            <a:blip r:embed="rId9"/>
            <a:srcRect t="43810"/>
            <a:stretch/>
          </p:blipFill>
          <p:spPr>
            <a:xfrm>
              <a:off x="6082173" y="1619129"/>
              <a:ext cx="788971" cy="652891"/>
            </a:xfrm>
            <a:prstGeom prst="rect">
              <a:avLst/>
            </a:prstGeom>
          </p:spPr>
        </p:pic>
        <p:sp>
          <p:nvSpPr>
            <p:cNvPr id="20" name="TextBox 19"/>
            <p:cNvSpPr txBox="1"/>
            <p:nvPr/>
          </p:nvSpPr>
          <p:spPr bwMode="auto">
            <a:xfrm>
              <a:off x="6923536" y="1492168"/>
              <a:ext cx="3460901" cy="1149032"/>
            </a:xfrm>
            <a:prstGeom prst="rect">
              <a:avLst/>
            </a:prstGeom>
            <a:noFill/>
            <a:ln w="9525">
              <a:noFill/>
              <a:miter lim="800000"/>
              <a:headEnd/>
              <a:tailEnd/>
            </a:ln>
          </p:spPr>
          <p:txBody>
            <a:bodyPr wrap="square" rtlCol="0">
              <a:spAutoFit/>
            </a:bodyPr>
            <a:lstStyle/>
            <a:p>
              <a:pPr marL="214313" indent="-214313">
                <a:buFontTx/>
                <a:buChar char="-"/>
              </a:pPr>
              <a:r>
                <a:rPr lang="es-ES" sz="1000" dirty="0">
                  <a:solidFill>
                    <a:srgbClr val="0000CC"/>
                  </a:solidFill>
                  <a:latin typeface="+mn-lt"/>
                </a:rPr>
                <a:t>1 </a:t>
              </a:r>
              <a:r>
                <a:rPr lang="es-ES" sz="1000" dirty="0" err="1">
                  <a:solidFill>
                    <a:srgbClr val="0000CC"/>
                  </a:solidFill>
                  <a:latin typeface="+mn-lt"/>
                </a:rPr>
                <a:t>graphite</a:t>
              </a:r>
              <a:r>
                <a:rPr lang="es-ES" sz="1000" dirty="0">
                  <a:solidFill>
                    <a:srgbClr val="0000CC"/>
                  </a:solidFill>
                  <a:latin typeface="+mn-lt"/>
                </a:rPr>
                <a:t> </a:t>
              </a:r>
              <a:r>
                <a:rPr lang="es-ES" sz="1000" dirty="0" err="1">
                  <a:solidFill>
                    <a:srgbClr val="0000CC"/>
                  </a:solidFill>
                  <a:latin typeface="+mn-lt"/>
                </a:rPr>
                <a:t>layer</a:t>
              </a:r>
              <a:r>
                <a:rPr lang="es-ES" sz="1000" dirty="0">
                  <a:solidFill>
                    <a:srgbClr val="0000CC"/>
                  </a:solidFill>
                  <a:latin typeface="+mn-lt"/>
                </a:rPr>
                <a:t> (2mm)</a:t>
              </a:r>
            </a:p>
            <a:p>
              <a:pPr marL="214313" indent="-214313">
                <a:buFontTx/>
                <a:buChar char="-"/>
              </a:pPr>
              <a:r>
                <a:rPr lang="es-ES" sz="1000" dirty="0">
                  <a:solidFill>
                    <a:srgbClr val="0000CC"/>
                  </a:solidFill>
                  <a:latin typeface="+mn-lt"/>
                </a:rPr>
                <a:t>5 </a:t>
              </a:r>
              <a:r>
                <a:rPr lang="es-ES" sz="1000" dirty="0" err="1">
                  <a:solidFill>
                    <a:srgbClr val="0000CC"/>
                  </a:solidFill>
                  <a:latin typeface="+mn-lt"/>
                </a:rPr>
                <a:t>layers</a:t>
              </a:r>
              <a:r>
                <a:rPr lang="es-ES" sz="1000" dirty="0">
                  <a:solidFill>
                    <a:srgbClr val="0000CC"/>
                  </a:solidFill>
                  <a:latin typeface="+mn-lt"/>
                </a:rPr>
                <a:t> of PMMA (100 </a:t>
              </a:r>
              <a:r>
                <a:rPr lang="es-ES" sz="1000" dirty="0">
                  <a:solidFill>
                    <a:srgbClr val="0000CC"/>
                  </a:solidFill>
                  <a:latin typeface="Symbol" panose="05050102010706020507" pitchFamily="18" charset="2"/>
                </a:rPr>
                <a:t>m</a:t>
              </a:r>
              <a:r>
                <a:rPr lang="es-ES" sz="1000" dirty="0">
                  <a:solidFill>
                    <a:srgbClr val="0000CC"/>
                  </a:solidFill>
                  <a:latin typeface="+mn-lt"/>
                </a:rPr>
                <a:t>m)</a:t>
              </a:r>
            </a:p>
            <a:p>
              <a:pPr marL="214313" indent="-214313">
                <a:buFontTx/>
                <a:buChar char="-"/>
              </a:pPr>
              <a:r>
                <a:rPr lang="es-ES" sz="1000" dirty="0" err="1">
                  <a:solidFill>
                    <a:srgbClr val="0000CC"/>
                  </a:solidFill>
                  <a:latin typeface="+mn-lt"/>
                </a:rPr>
                <a:t>Beam</a:t>
              </a:r>
              <a:r>
                <a:rPr lang="es-ES" sz="1000" dirty="0">
                  <a:solidFill>
                    <a:srgbClr val="0000CC"/>
                  </a:solidFill>
                  <a:latin typeface="+mn-lt"/>
                </a:rPr>
                <a:t> off (PET of </a:t>
              </a:r>
              <a:r>
                <a:rPr lang="es-ES" sz="1000" dirty="0" err="1">
                  <a:solidFill>
                    <a:srgbClr val="0000CC"/>
                  </a:solidFill>
                  <a:latin typeface="+mn-lt"/>
                </a:rPr>
                <a:t>PMMAs</a:t>
              </a:r>
              <a:r>
                <a:rPr lang="es-ES" sz="1000" dirty="0">
                  <a:solidFill>
                    <a:srgbClr val="0000CC"/>
                  </a:solidFill>
                  <a:latin typeface="+mn-lt"/>
                </a:rPr>
                <a:t>)</a:t>
              </a:r>
            </a:p>
            <a:p>
              <a:pPr marL="214313" indent="-214313">
                <a:buFontTx/>
                <a:buChar char="-"/>
              </a:pPr>
              <a:r>
                <a:rPr lang="es-ES" sz="1000" dirty="0" err="1">
                  <a:solidFill>
                    <a:srgbClr val="0000CC"/>
                  </a:solidFill>
                  <a:latin typeface="+mn-lt"/>
                </a:rPr>
                <a:t>Beam</a:t>
              </a:r>
              <a:r>
                <a:rPr lang="es-ES" sz="1000" dirty="0">
                  <a:solidFill>
                    <a:srgbClr val="0000CC"/>
                  </a:solidFill>
                  <a:latin typeface="+mn-lt"/>
                </a:rPr>
                <a:t> </a:t>
              </a:r>
              <a:r>
                <a:rPr lang="es-ES" sz="1000" dirty="0" err="1">
                  <a:solidFill>
                    <a:srgbClr val="0000CC"/>
                  </a:solidFill>
                  <a:latin typeface="+mn-lt"/>
                </a:rPr>
                <a:t>on</a:t>
              </a:r>
              <a:r>
                <a:rPr lang="es-ES" sz="1000" dirty="0">
                  <a:solidFill>
                    <a:srgbClr val="0000CC"/>
                  </a:solidFill>
                  <a:latin typeface="+mn-lt"/>
                </a:rPr>
                <a:t> (CC </a:t>
              </a:r>
              <a:r>
                <a:rPr lang="es-ES" sz="1000" dirty="0" err="1">
                  <a:solidFill>
                    <a:srgbClr val="0000CC"/>
                  </a:solidFill>
                  <a:latin typeface="+mn-lt"/>
                </a:rPr>
                <a:t>Graphite</a:t>
              </a:r>
              <a:r>
                <a:rPr lang="es-ES" sz="1000" dirty="0">
                  <a:solidFill>
                    <a:srgbClr val="0000CC"/>
                  </a:solidFill>
                  <a:latin typeface="+mn-lt"/>
                </a:rPr>
                <a:t>)</a:t>
              </a:r>
            </a:p>
            <a:p>
              <a:pPr marL="214313" indent="-214313">
                <a:buFontTx/>
                <a:buChar char="-"/>
              </a:pPr>
              <a:endParaRPr lang="en-GB" sz="1000" dirty="0">
                <a:solidFill>
                  <a:srgbClr val="0000CC"/>
                </a:solidFill>
                <a:latin typeface="+mn-lt"/>
              </a:endParaRPr>
            </a:p>
          </p:txBody>
        </p:sp>
        <p:sp>
          <p:nvSpPr>
            <p:cNvPr id="52" name="TextBox 51"/>
            <p:cNvSpPr txBox="1"/>
            <p:nvPr/>
          </p:nvSpPr>
          <p:spPr bwMode="auto">
            <a:xfrm>
              <a:off x="5783253" y="1355335"/>
              <a:ext cx="1219275" cy="369332"/>
            </a:xfrm>
            <a:prstGeom prst="rect">
              <a:avLst/>
            </a:prstGeom>
            <a:noFill/>
            <a:ln w="9525">
              <a:noFill/>
              <a:miter lim="800000"/>
              <a:headEnd/>
              <a:tailEnd/>
            </a:ln>
          </p:spPr>
          <p:txBody>
            <a:bodyPr wrap="square" rtlCol="0">
              <a:spAutoFit/>
            </a:bodyPr>
            <a:lstStyle/>
            <a:p>
              <a:r>
                <a:rPr lang="es-ES" sz="1200" dirty="0" err="1">
                  <a:solidFill>
                    <a:srgbClr val="0000CC"/>
                  </a:solidFill>
                  <a:latin typeface="+mn-lt"/>
                </a:rPr>
                <a:t>Beam</a:t>
              </a:r>
              <a:r>
                <a:rPr lang="es-ES" sz="1200" dirty="0">
                  <a:solidFill>
                    <a:srgbClr val="0000CC"/>
                  </a:solidFill>
                  <a:latin typeface="+mn-lt"/>
                </a:rPr>
                <a:t> </a:t>
              </a:r>
              <a:r>
                <a:rPr lang="es-ES" sz="1200" dirty="0" err="1">
                  <a:solidFill>
                    <a:srgbClr val="0000CC"/>
                  </a:solidFill>
                  <a:latin typeface="+mn-lt"/>
                </a:rPr>
                <a:t>on</a:t>
              </a:r>
              <a:endParaRPr lang="en-GB" sz="1200" dirty="0">
                <a:solidFill>
                  <a:srgbClr val="0000CC"/>
                </a:solidFill>
                <a:latin typeface="+mn-lt"/>
              </a:endParaRPr>
            </a:p>
          </p:txBody>
        </p:sp>
        <p:cxnSp>
          <p:nvCxnSpPr>
            <p:cNvPr id="54" name="Straight Arrow Connector 53"/>
            <p:cNvCxnSpPr/>
            <p:nvPr/>
          </p:nvCxnSpPr>
          <p:spPr>
            <a:xfrm flipH="1">
              <a:off x="6177233" y="2072385"/>
              <a:ext cx="567245" cy="78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7" name="Group 56"/>
          <p:cNvGrpSpPr/>
          <p:nvPr/>
        </p:nvGrpSpPr>
        <p:grpSpPr>
          <a:xfrm>
            <a:off x="5797169" y="2300332"/>
            <a:ext cx="4738454" cy="1590736"/>
            <a:chOff x="3581400" y="2662219"/>
            <a:chExt cx="5670512" cy="1700575"/>
          </a:xfrm>
        </p:grpSpPr>
        <p:pic>
          <p:nvPicPr>
            <p:cNvPr id="29" name="Picture 28"/>
            <p:cNvPicPr>
              <a:picLocks noChangeAspect="1"/>
            </p:cNvPicPr>
            <p:nvPr/>
          </p:nvPicPr>
          <p:blipFill rotWithShape="1">
            <a:blip r:embed="rId10"/>
            <a:srcRect r="50000"/>
            <a:stretch/>
          </p:blipFill>
          <p:spPr>
            <a:xfrm>
              <a:off x="3657600" y="2710420"/>
              <a:ext cx="2338572" cy="1652374"/>
            </a:xfrm>
            <a:prstGeom prst="rect">
              <a:avLst/>
            </a:prstGeom>
          </p:spPr>
        </p:pic>
        <p:pic>
          <p:nvPicPr>
            <p:cNvPr id="959490" name="Picture 2" descr="https://lh5.googleusercontent.com/wsh5vaZ8cQyY5MoAEBeUb60hA6iwJJdq07LidgxUCirwIHtboegWr-8UQAdbHzdP1zKOFmdeGeXwW0BSn4EZvjJxJAvt5cn3zuYfKUWp_cUUc4bh79BsJeYfyN5B499g4jMuIbGbTw"/>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830496" y="2687476"/>
              <a:ext cx="2179097" cy="1579724"/>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p:cNvSpPr txBox="1"/>
            <p:nvPr/>
          </p:nvSpPr>
          <p:spPr bwMode="auto">
            <a:xfrm>
              <a:off x="7964642" y="3120831"/>
              <a:ext cx="1145180" cy="690960"/>
            </a:xfrm>
            <a:prstGeom prst="rect">
              <a:avLst/>
            </a:prstGeom>
            <a:noFill/>
            <a:ln w="9525">
              <a:noFill/>
              <a:miter lim="800000"/>
              <a:headEnd/>
              <a:tailEnd/>
            </a:ln>
          </p:spPr>
          <p:txBody>
            <a:bodyPr wrap="square" rtlCol="0">
              <a:spAutoFit/>
            </a:bodyPr>
            <a:lstStyle/>
            <a:p>
              <a:r>
                <a:rPr lang="es-ES" sz="900" b="1" dirty="0">
                  <a:solidFill>
                    <a:srgbClr val="FF0000"/>
                  </a:solidFill>
                  <a:latin typeface="+mn-lt"/>
                </a:rPr>
                <a:t>PET</a:t>
              </a:r>
            </a:p>
            <a:p>
              <a:r>
                <a:rPr lang="es-ES" sz="900" dirty="0" err="1">
                  <a:solidFill>
                    <a:srgbClr val="FF0000"/>
                  </a:solidFill>
                  <a:latin typeface="+mn-lt"/>
                </a:rPr>
                <a:t>Beam</a:t>
              </a:r>
              <a:r>
                <a:rPr lang="es-ES" sz="900" dirty="0">
                  <a:solidFill>
                    <a:srgbClr val="FF0000"/>
                  </a:solidFill>
                  <a:latin typeface="+mn-lt"/>
                </a:rPr>
                <a:t>-off</a:t>
              </a:r>
            </a:p>
            <a:p>
              <a:r>
                <a:rPr lang="es-ES" sz="900" dirty="0">
                  <a:solidFill>
                    <a:srgbClr val="FF0000"/>
                  </a:solidFill>
                  <a:latin typeface="+mn-lt"/>
                </a:rPr>
                <a:t>PMMA </a:t>
              </a:r>
              <a:r>
                <a:rPr lang="es-ES" sz="900" dirty="0" err="1">
                  <a:solidFill>
                    <a:srgbClr val="FF0000"/>
                  </a:solidFill>
                  <a:latin typeface="+mn-lt"/>
                </a:rPr>
                <a:t>layers</a:t>
              </a:r>
              <a:endParaRPr lang="es-ES" sz="900" dirty="0">
                <a:solidFill>
                  <a:srgbClr val="FF0000"/>
                </a:solidFill>
                <a:latin typeface="+mn-lt"/>
              </a:endParaRPr>
            </a:p>
            <a:p>
              <a:r>
                <a:rPr lang="es-ES" sz="900" dirty="0">
                  <a:solidFill>
                    <a:srgbClr val="FF0000"/>
                  </a:solidFill>
                  <a:latin typeface="+mn-lt"/>
                </a:rPr>
                <a:t>(100 </a:t>
              </a:r>
              <a:r>
                <a:rPr lang="es-ES" sz="900" dirty="0">
                  <a:solidFill>
                    <a:srgbClr val="FF0000"/>
                  </a:solidFill>
                  <a:latin typeface="Symbol" panose="05050102010706020507" pitchFamily="18" charset="2"/>
                </a:rPr>
                <a:t>m</a:t>
              </a:r>
              <a:r>
                <a:rPr lang="es-ES" sz="900" dirty="0">
                  <a:solidFill>
                    <a:srgbClr val="FF0000"/>
                  </a:solidFill>
                  <a:latin typeface="+mn-lt"/>
                </a:rPr>
                <a:t>m)</a:t>
              </a:r>
              <a:endParaRPr lang="en-GB" sz="900" dirty="0">
                <a:solidFill>
                  <a:srgbClr val="FF0000"/>
                </a:solidFill>
                <a:latin typeface="+mn-lt"/>
              </a:endParaRPr>
            </a:p>
          </p:txBody>
        </p:sp>
        <p:pic>
          <p:nvPicPr>
            <p:cNvPr id="959494" name="Picture 6" descr="https://lh3.googleusercontent.com/mIZj2ppy2Ye_siNJ6BonUE4KZOPIerHj8ehKVg5Kq10sYnRr4gjlP1wY5qCbEKtyFRrpoXuU7cqpaFmCotcXp0POu4C2WKko3Jyifww"/>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798143" y="2662219"/>
              <a:ext cx="2243801" cy="1625880"/>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30"/>
            <p:cNvSpPr/>
            <p:nvPr/>
          </p:nvSpPr>
          <p:spPr>
            <a:xfrm>
              <a:off x="3581400" y="2687476"/>
              <a:ext cx="5670512" cy="1632865"/>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grpSp>
      <p:grpSp>
        <p:nvGrpSpPr>
          <p:cNvPr id="30" name="Group 29"/>
          <p:cNvGrpSpPr/>
          <p:nvPr/>
        </p:nvGrpSpPr>
        <p:grpSpPr>
          <a:xfrm rot="16200000">
            <a:off x="5940745" y="1011688"/>
            <a:ext cx="1273313" cy="886076"/>
            <a:chOff x="5410200" y="1752600"/>
            <a:chExt cx="2209800" cy="1219200"/>
          </a:xfrm>
        </p:grpSpPr>
        <p:sp>
          <p:nvSpPr>
            <p:cNvPr id="2" name="Rectangle 1"/>
            <p:cNvSpPr/>
            <p:nvPr/>
          </p:nvSpPr>
          <p:spPr>
            <a:xfrm>
              <a:off x="5410200" y="1752600"/>
              <a:ext cx="381000" cy="121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7" name="Rectangle 6"/>
            <p:cNvSpPr/>
            <p:nvPr/>
          </p:nvSpPr>
          <p:spPr>
            <a:xfrm>
              <a:off x="6019800" y="2062681"/>
              <a:ext cx="152400" cy="5990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grpSp>
          <p:nvGrpSpPr>
            <p:cNvPr id="10" name="Group 9"/>
            <p:cNvGrpSpPr/>
            <p:nvPr/>
          </p:nvGrpSpPr>
          <p:grpSpPr>
            <a:xfrm rot="10800000">
              <a:off x="6858000" y="1752600"/>
              <a:ext cx="762000" cy="1219200"/>
              <a:chOff x="6096000" y="2895600"/>
              <a:chExt cx="762000" cy="1219200"/>
            </a:xfrm>
          </p:grpSpPr>
          <p:sp>
            <p:nvSpPr>
              <p:cNvPr id="8" name="Rectangle 7"/>
              <p:cNvSpPr/>
              <p:nvPr/>
            </p:nvSpPr>
            <p:spPr>
              <a:xfrm>
                <a:off x="6096000" y="2895600"/>
                <a:ext cx="381000" cy="121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9" name="Rectangle 8"/>
              <p:cNvSpPr/>
              <p:nvPr/>
            </p:nvSpPr>
            <p:spPr>
              <a:xfrm>
                <a:off x="6705600" y="3205681"/>
                <a:ext cx="152400" cy="5990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grpSp>
      </p:grpSp>
      <p:cxnSp>
        <p:nvCxnSpPr>
          <p:cNvPr id="12" name="Straight Connector 11"/>
          <p:cNvCxnSpPr/>
          <p:nvPr/>
        </p:nvCxnSpPr>
        <p:spPr>
          <a:xfrm rot="16200000">
            <a:off x="6234642" y="1454724"/>
            <a:ext cx="1317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a:off x="6345402" y="1454724"/>
            <a:ext cx="1317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a:off x="6456161" y="1454724"/>
            <a:ext cx="1317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a:off x="6566920" y="1454724"/>
            <a:ext cx="1317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a:off x="6677680" y="1454724"/>
            <a:ext cx="1317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a:off x="6123882" y="1454724"/>
            <a:ext cx="131722" cy="0"/>
          </a:xfrm>
          <a:prstGeom prst="line">
            <a:avLst/>
          </a:prstGeom>
          <a:ln w="57150">
            <a:solidFill>
              <a:schemeClr val="accent4">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flipV="1">
            <a:off x="6189742" y="1449537"/>
            <a:ext cx="941457" cy="518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bwMode="auto">
          <a:xfrm>
            <a:off x="6809952" y="1126687"/>
            <a:ext cx="1114637" cy="369332"/>
          </a:xfrm>
          <a:prstGeom prst="rect">
            <a:avLst/>
          </a:prstGeom>
          <a:noFill/>
          <a:ln w="9525">
            <a:noFill/>
            <a:miter lim="800000"/>
            <a:headEnd/>
            <a:tailEnd/>
          </a:ln>
        </p:spPr>
        <p:txBody>
          <a:bodyPr wrap="square" rtlCol="0">
            <a:spAutoFit/>
          </a:bodyPr>
          <a:lstStyle/>
          <a:p>
            <a:r>
              <a:rPr lang="es-ES" sz="900" dirty="0">
                <a:solidFill>
                  <a:srgbClr val="FF0000"/>
                </a:solidFill>
                <a:latin typeface="+mn-lt"/>
              </a:rPr>
              <a:t>p-</a:t>
            </a:r>
            <a:r>
              <a:rPr lang="es-ES" sz="900" dirty="0" err="1">
                <a:solidFill>
                  <a:srgbClr val="FF0000"/>
                </a:solidFill>
                <a:latin typeface="+mn-lt"/>
              </a:rPr>
              <a:t>beam</a:t>
            </a:r>
            <a:endParaRPr lang="es-ES" sz="900" dirty="0">
              <a:solidFill>
                <a:srgbClr val="FF0000"/>
              </a:solidFill>
              <a:latin typeface="+mn-lt"/>
            </a:endParaRPr>
          </a:p>
          <a:p>
            <a:r>
              <a:rPr lang="es-ES" sz="900" dirty="0">
                <a:solidFill>
                  <a:srgbClr val="FF0000"/>
                </a:solidFill>
                <a:latin typeface="+mn-lt"/>
              </a:rPr>
              <a:t>18 </a:t>
            </a:r>
            <a:r>
              <a:rPr lang="es-ES" sz="900" dirty="0" err="1">
                <a:solidFill>
                  <a:srgbClr val="FF0000"/>
                </a:solidFill>
                <a:latin typeface="+mn-lt"/>
              </a:rPr>
              <a:t>MeV</a:t>
            </a:r>
            <a:endParaRPr lang="en-GB" sz="900" dirty="0">
              <a:solidFill>
                <a:srgbClr val="FF0000"/>
              </a:solidFill>
              <a:latin typeface="+mn-lt"/>
            </a:endParaRPr>
          </a:p>
        </p:txBody>
      </p:sp>
      <p:sp>
        <p:nvSpPr>
          <p:cNvPr id="24" name="TextBox 23"/>
          <p:cNvSpPr txBox="1"/>
          <p:nvPr/>
        </p:nvSpPr>
        <p:spPr bwMode="auto">
          <a:xfrm rot="16200000">
            <a:off x="5468143" y="1513211"/>
            <a:ext cx="1014868"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i-TED.B</a:t>
            </a:r>
            <a:endParaRPr lang="en-GB" sz="900" dirty="0">
              <a:solidFill>
                <a:schemeClr val="accent2">
                  <a:lumMod val="75000"/>
                </a:schemeClr>
              </a:solidFill>
              <a:latin typeface="+mn-lt"/>
            </a:endParaRPr>
          </a:p>
        </p:txBody>
      </p:sp>
      <p:sp>
        <p:nvSpPr>
          <p:cNvPr id="25" name="TextBox 24"/>
          <p:cNvSpPr txBox="1"/>
          <p:nvPr/>
        </p:nvSpPr>
        <p:spPr bwMode="auto">
          <a:xfrm rot="16200000">
            <a:off x="5650691" y="836433"/>
            <a:ext cx="649770"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i-TED.A</a:t>
            </a:r>
            <a:endParaRPr lang="en-GB" sz="900" dirty="0">
              <a:solidFill>
                <a:schemeClr val="accent2">
                  <a:lumMod val="75000"/>
                </a:schemeClr>
              </a:solidFill>
              <a:latin typeface="+mn-lt"/>
            </a:endParaRPr>
          </a:p>
        </p:txBody>
      </p:sp>
      <p:cxnSp>
        <p:nvCxnSpPr>
          <p:cNvPr id="32" name="Straight Arrow Connector 31"/>
          <p:cNvCxnSpPr/>
          <p:nvPr/>
        </p:nvCxnSpPr>
        <p:spPr>
          <a:xfrm rot="16200000" flipV="1">
            <a:off x="6232313" y="1165014"/>
            <a:ext cx="417119" cy="16230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rot="16200000" flipH="1">
            <a:off x="6372906" y="1601921"/>
            <a:ext cx="515912" cy="221519"/>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56" name="Rectangle 55"/>
          <p:cNvSpPr/>
          <p:nvPr/>
        </p:nvSpPr>
        <p:spPr>
          <a:xfrm rot="16200000">
            <a:off x="5808370" y="654986"/>
            <a:ext cx="1486615" cy="1483778"/>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59" name="TextBox 58"/>
          <p:cNvSpPr txBox="1"/>
          <p:nvPr/>
        </p:nvSpPr>
        <p:spPr bwMode="auto">
          <a:xfrm>
            <a:off x="6113411" y="874667"/>
            <a:ext cx="801157"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511keV</a:t>
            </a:r>
            <a:endParaRPr lang="en-GB" sz="900" dirty="0">
              <a:solidFill>
                <a:schemeClr val="accent2">
                  <a:lumMod val="75000"/>
                </a:schemeClr>
              </a:solidFill>
              <a:latin typeface="+mn-lt"/>
            </a:endParaRPr>
          </a:p>
        </p:txBody>
      </p:sp>
      <p:sp>
        <p:nvSpPr>
          <p:cNvPr id="64" name="TextBox 63"/>
          <p:cNvSpPr txBox="1"/>
          <p:nvPr/>
        </p:nvSpPr>
        <p:spPr bwMode="auto">
          <a:xfrm>
            <a:off x="6673324" y="1711448"/>
            <a:ext cx="801157" cy="230832"/>
          </a:xfrm>
          <a:prstGeom prst="rect">
            <a:avLst/>
          </a:prstGeom>
          <a:noFill/>
          <a:ln w="9525">
            <a:noFill/>
            <a:miter lim="800000"/>
            <a:headEnd/>
            <a:tailEnd/>
          </a:ln>
        </p:spPr>
        <p:txBody>
          <a:bodyPr wrap="square" rtlCol="0">
            <a:spAutoFit/>
          </a:bodyPr>
          <a:lstStyle/>
          <a:p>
            <a:r>
              <a:rPr lang="es-ES" sz="900" dirty="0">
                <a:solidFill>
                  <a:schemeClr val="accent2">
                    <a:lumMod val="75000"/>
                  </a:schemeClr>
                </a:solidFill>
                <a:latin typeface="+mn-lt"/>
              </a:rPr>
              <a:t>511keV</a:t>
            </a:r>
            <a:endParaRPr lang="en-GB" sz="900" dirty="0">
              <a:solidFill>
                <a:schemeClr val="accent2">
                  <a:lumMod val="75000"/>
                </a:schemeClr>
              </a:solidFill>
              <a:latin typeface="+mn-lt"/>
            </a:endParaRPr>
          </a:p>
        </p:txBody>
      </p:sp>
      <p:grpSp>
        <p:nvGrpSpPr>
          <p:cNvPr id="61" name="Group 60"/>
          <p:cNvGrpSpPr/>
          <p:nvPr/>
        </p:nvGrpSpPr>
        <p:grpSpPr>
          <a:xfrm rot="16200000">
            <a:off x="5968263" y="1327552"/>
            <a:ext cx="539672" cy="794020"/>
            <a:chOff x="3806656" y="735987"/>
            <a:chExt cx="829432" cy="1019794"/>
          </a:xfrm>
        </p:grpSpPr>
        <p:cxnSp>
          <p:nvCxnSpPr>
            <p:cNvPr id="36" name="Straight Arrow Connector 35"/>
            <p:cNvCxnSpPr/>
            <p:nvPr/>
          </p:nvCxnSpPr>
          <p:spPr>
            <a:xfrm flipH="1">
              <a:off x="4239633" y="1183778"/>
              <a:ext cx="396455" cy="36056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flipH="1">
              <a:off x="3806656" y="1532540"/>
              <a:ext cx="448121" cy="223241"/>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60" name="TextBox 59"/>
            <p:cNvSpPr txBox="1"/>
            <p:nvPr/>
          </p:nvSpPr>
          <p:spPr bwMode="auto">
            <a:xfrm rot="5400000">
              <a:off x="4008714" y="962961"/>
              <a:ext cx="790980" cy="337032"/>
            </a:xfrm>
            <a:prstGeom prst="rect">
              <a:avLst/>
            </a:prstGeom>
            <a:noFill/>
            <a:ln w="9525">
              <a:noFill/>
              <a:miter lim="800000"/>
              <a:headEnd/>
              <a:tailEnd/>
            </a:ln>
          </p:spPr>
          <p:txBody>
            <a:bodyPr wrap="square" rtlCol="0">
              <a:spAutoFit/>
            </a:bodyPr>
            <a:lstStyle/>
            <a:p>
              <a:r>
                <a:rPr lang="es-ES" sz="825" dirty="0">
                  <a:solidFill>
                    <a:schemeClr val="accent2">
                      <a:lumMod val="75000"/>
                    </a:schemeClr>
                  </a:solidFill>
                  <a:latin typeface="+mn-lt"/>
                </a:rPr>
                <a:t>4.4 </a:t>
              </a:r>
              <a:r>
                <a:rPr lang="es-ES" sz="825" dirty="0" err="1">
                  <a:solidFill>
                    <a:schemeClr val="accent2">
                      <a:lumMod val="75000"/>
                    </a:schemeClr>
                  </a:solidFill>
                  <a:latin typeface="+mn-lt"/>
                </a:rPr>
                <a:t>MeV</a:t>
              </a:r>
              <a:endParaRPr lang="en-GB" sz="825" dirty="0">
                <a:solidFill>
                  <a:schemeClr val="accent2">
                    <a:lumMod val="75000"/>
                  </a:schemeClr>
                </a:solidFill>
                <a:latin typeface="+mn-lt"/>
              </a:endParaRPr>
            </a:p>
          </p:txBody>
        </p:sp>
      </p:grpSp>
      <p:grpSp>
        <p:nvGrpSpPr>
          <p:cNvPr id="66" name="Group 65"/>
          <p:cNvGrpSpPr/>
          <p:nvPr/>
        </p:nvGrpSpPr>
        <p:grpSpPr>
          <a:xfrm>
            <a:off x="5809788" y="4018159"/>
            <a:ext cx="5004531" cy="1697889"/>
            <a:chOff x="3581400" y="4343400"/>
            <a:chExt cx="5809948" cy="1716446"/>
          </a:xfrm>
        </p:grpSpPr>
        <p:grpSp>
          <p:nvGrpSpPr>
            <p:cNvPr id="55" name="Group 54"/>
            <p:cNvGrpSpPr/>
            <p:nvPr/>
          </p:nvGrpSpPr>
          <p:grpSpPr>
            <a:xfrm>
              <a:off x="3581400" y="4343400"/>
              <a:ext cx="5809948" cy="1716446"/>
              <a:chOff x="3581400" y="4343400"/>
              <a:chExt cx="5809948" cy="1716446"/>
            </a:xfrm>
          </p:grpSpPr>
          <p:pic>
            <p:nvPicPr>
              <p:cNvPr id="40" name="Picture 39"/>
              <p:cNvPicPr>
                <a:picLocks noChangeAspect="1"/>
              </p:cNvPicPr>
              <p:nvPr/>
            </p:nvPicPr>
            <p:blipFill rotWithShape="1">
              <a:blip r:embed="rId10"/>
              <a:srcRect l="49999" t="4872"/>
              <a:stretch/>
            </p:blipFill>
            <p:spPr>
              <a:xfrm>
                <a:off x="3657600" y="4572000"/>
                <a:ext cx="2213613" cy="1487846"/>
              </a:xfrm>
              <a:prstGeom prst="rect">
                <a:avLst/>
              </a:prstGeom>
            </p:spPr>
          </p:pic>
          <p:sp>
            <p:nvSpPr>
              <p:cNvPr id="44" name="Rectangle 43"/>
              <p:cNvSpPr/>
              <p:nvPr/>
            </p:nvSpPr>
            <p:spPr>
              <a:xfrm>
                <a:off x="3581400" y="4386935"/>
                <a:ext cx="5486400" cy="1632865"/>
              </a:xfrm>
              <a:prstGeom prst="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45" name="TextBox 44"/>
              <p:cNvSpPr txBox="1"/>
              <p:nvPr/>
            </p:nvSpPr>
            <p:spPr bwMode="auto">
              <a:xfrm>
                <a:off x="7943549" y="4677272"/>
                <a:ext cx="1447799" cy="653395"/>
              </a:xfrm>
              <a:prstGeom prst="rect">
                <a:avLst/>
              </a:prstGeom>
              <a:noFill/>
              <a:ln w="9525">
                <a:noFill/>
                <a:miter lim="800000"/>
                <a:headEnd/>
                <a:tailEnd/>
              </a:ln>
            </p:spPr>
            <p:txBody>
              <a:bodyPr wrap="square" rtlCol="0">
                <a:spAutoFit/>
              </a:bodyPr>
              <a:lstStyle/>
              <a:p>
                <a:r>
                  <a:rPr lang="es-ES" sz="900" b="1" dirty="0" err="1">
                    <a:solidFill>
                      <a:srgbClr val="FF0000"/>
                    </a:solidFill>
                    <a:latin typeface="+mn-lt"/>
                  </a:rPr>
                  <a:t>Compton</a:t>
                </a:r>
                <a:endParaRPr lang="es-ES" sz="900" b="1" dirty="0">
                  <a:solidFill>
                    <a:srgbClr val="FF0000"/>
                  </a:solidFill>
                  <a:latin typeface="+mn-lt"/>
                </a:endParaRPr>
              </a:p>
              <a:p>
                <a:r>
                  <a:rPr lang="es-ES" sz="900" dirty="0" err="1">
                    <a:solidFill>
                      <a:srgbClr val="FF0000"/>
                    </a:solidFill>
                    <a:latin typeface="+mn-lt"/>
                  </a:rPr>
                  <a:t>E</a:t>
                </a:r>
                <a:r>
                  <a:rPr lang="es-ES" sz="900" dirty="0" err="1">
                    <a:solidFill>
                      <a:srgbClr val="FF0000"/>
                    </a:solidFill>
                    <a:latin typeface="Symbol" panose="05050102010706020507" pitchFamily="18" charset="2"/>
                  </a:rPr>
                  <a:t>g</a:t>
                </a:r>
                <a:r>
                  <a:rPr lang="es-ES" sz="900" dirty="0">
                    <a:solidFill>
                      <a:srgbClr val="FF0000"/>
                    </a:solidFill>
                    <a:latin typeface="+mn-lt"/>
                  </a:rPr>
                  <a:t> = 4.4 </a:t>
                </a:r>
                <a:r>
                  <a:rPr lang="es-ES" sz="900" dirty="0" err="1">
                    <a:solidFill>
                      <a:srgbClr val="FF0000"/>
                    </a:solidFill>
                    <a:latin typeface="+mn-lt"/>
                  </a:rPr>
                  <a:t>MeV</a:t>
                </a:r>
                <a:endParaRPr lang="es-ES" sz="900" dirty="0">
                  <a:solidFill>
                    <a:srgbClr val="FF0000"/>
                  </a:solidFill>
                  <a:latin typeface="+mn-lt"/>
                </a:endParaRPr>
              </a:p>
              <a:p>
                <a:r>
                  <a:rPr lang="es-ES" sz="900" dirty="0" err="1">
                    <a:solidFill>
                      <a:srgbClr val="FF0000"/>
                    </a:solidFill>
                    <a:latin typeface="+mn-lt"/>
                  </a:rPr>
                  <a:t>Beam-on</a:t>
                </a:r>
                <a:endParaRPr lang="es-ES" sz="900" dirty="0">
                  <a:solidFill>
                    <a:srgbClr val="FF0000"/>
                  </a:solidFill>
                  <a:latin typeface="+mn-lt"/>
                </a:endParaRPr>
              </a:p>
              <a:p>
                <a:r>
                  <a:rPr lang="es-ES" sz="900" dirty="0">
                    <a:solidFill>
                      <a:srgbClr val="FF0000"/>
                    </a:solidFill>
                    <a:latin typeface="+mn-lt"/>
                  </a:rPr>
                  <a:t>C-disk (2mm)</a:t>
                </a:r>
                <a:endParaRPr lang="en-GB" sz="900" dirty="0">
                  <a:solidFill>
                    <a:srgbClr val="FF0000"/>
                  </a:solidFill>
                  <a:latin typeface="+mn-lt"/>
                </a:endParaRPr>
              </a:p>
            </p:txBody>
          </p:sp>
          <p:pic>
            <p:nvPicPr>
              <p:cNvPr id="959492" name="Picture 4" descr="https://lh6.googleusercontent.com/pS3TOMWRjj1LxyDV44ChrjAbm3Z5eD0YDI3sLKlIxMxUDs86clftwYsCaJq1L4Y7f-8CzLlwxRukwkbG8vpFNFr1nRqKW7g5vm0_HLSWYPWbHZb-01eD9quyz4DSUMYETikid1pqPw"/>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t="8448" r="50521"/>
              <a:stretch/>
            </p:blipFill>
            <p:spPr bwMode="auto">
              <a:xfrm>
                <a:off x="5994313" y="4537161"/>
                <a:ext cx="1827604" cy="1449524"/>
              </a:xfrm>
              <a:prstGeom prst="rect">
                <a:avLst/>
              </a:prstGeom>
              <a:noFill/>
              <a:extLst>
                <a:ext uri="{909E8E84-426E-40DD-AFC4-6F175D3DCCD1}">
                  <a14:hiddenFill xmlns:a14="http://schemas.microsoft.com/office/drawing/2010/main">
                    <a:solidFill>
                      <a:srgbClr val="FFFFFF"/>
                    </a:solidFill>
                  </a14:hiddenFill>
                </a:ext>
              </a:extLst>
            </p:spPr>
          </p:pic>
          <p:sp>
            <p:nvSpPr>
              <p:cNvPr id="46" name="TextBox 45"/>
              <p:cNvSpPr txBox="1"/>
              <p:nvPr/>
            </p:nvSpPr>
            <p:spPr bwMode="auto">
              <a:xfrm>
                <a:off x="3657600" y="4343400"/>
                <a:ext cx="2684855" cy="233355"/>
              </a:xfrm>
              <a:prstGeom prst="rect">
                <a:avLst/>
              </a:prstGeom>
              <a:noFill/>
              <a:ln w="9525">
                <a:noFill/>
                <a:miter lim="800000"/>
                <a:headEnd/>
                <a:tailEnd/>
              </a:ln>
            </p:spPr>
            <p:txBody>
              <a:bodyPr wrap="square" rtlCol="0">
                <a:spAutoFit/>
              </a:bodyPr>
              <a:lstStyle/>
              <a:p>
                <a:r>
                  <a:rPr lang="es-ES" sz="900" dirty="0" err="1">
                    <a:solidFill>
                      <a:schemeClr val="accent2">
                        <a:lumMod val="75000"/>
                      </a:schemeClr>
                    </a:solidFill>
                    <a:latin typeface="+mn-lt"/>
                  </a:rPr>
                  <a:t>Graphite</a:t>
                </a:r>
                <a:r>
                  <a:rPr lang="es-ES" sz="900" dirty="0">
                    <a:solidFill>
                      <a:schemeClr val="accent2">
                        <a:lumMod val="75000"/>
                      </a:schemeClr>
                    </a:solidFill>
                    <a:latin typeface="+mn-lt"/>
                  </a:rPr>
                  <a:t> </a:t>
                </a:r>
                <a:r>
                  <a:rPr lang="es-ES" sz="900" b="1" dirty="0" err="1">
                    <a:solidFill>
                      <a:schemeClr val="accent2">
                        <a:lumMod val="75000"/>
                      </a:schemeClr>
                    </a:solidFill>
                    <a:latin typeface="+mn-lt"/>
                  </a:rPr>
                  <a:t>downstream</a:t>
                </a:r>
                <a:r>
                  <a:rPr lang="es-ES" sz="900" dirty="0">
                    <a:solidFill>
                      <a:schemeClr val="accent2">
                        <a:lumMod val="75000"/>
                      </a:schemeClr>
                    </a:solidFill>
                    <a:latin typeface="+mn-lt"/>
                  </a:rPr>
                  <a:t> (- 6cm)</a:t>
                </a:r>
                <a:endParaRPr lang="en-GB" sz="900" dirty="0">
                  <a:solidFill>
                    <a:schemeClr val="accent2">
                      <a:lumMod val="75000"/>
                    </a:schemeClr>
                  </a:solidFill>
                  <a:latin typeface="+mn-lt"/>
                </a:endParaRPr>
              </a:p>
            </p:txBody>
          </p:sp>
          <p:sp>
            <p:nvSpPr>
              <p:cNvPr id="50" name="TextBox 49"/>
              <p:cNvSpPr txBox="1"/>
              <p:nvPr/>
            </p:nvSpPr>
            <p:spPr bwMode="auto">
              <a:xfrm>
                <a:off x="6172200" y="4343400"/>
                <a:ext cx="2684855" cy="233355"/>
              </a:xfrm>
              <a:prstGeom prst="rect">
                <a:avLst/>
              </a:prstGeom>
              <a:noFill/>
              <a:ln w="9525">
                <a:noFill/>
                <a:miter lim="800000"/>
                <a:headEnd/>
                <a:tailEnd/>
              </a:ln>
            </p:spPr>
            <p:txBody>
              <a:bodyPr wrap="square" rtlCol="0">
                <a:spAutoFit/>
              </a:bodyPr>
              <a:lstStyle/>
              <a:p>
                <a:r>
                  <a:rPr lang="es-ES" sz="900" dirty="0" err="1">
                    <a:solidFill>
                      <a:schemeClr val="accent2">
                        <a:lumMod val="75000"/>
                      </a:schemeClr>
                    </a:solidFill>
                    <a:latin typeface="+mn-lt"/>
                  </a:rPr>
                  <a:t>Graphite</a:t>
                </a:r>
                <a:r>
                  <a:rPr lang="es-ES" sz="900" dirty="0">
                    <a:solidFill>
                      <a:schemeClr val="accent2">
                        <a:lumMod val="75000"/>
                      </a:schemeClr>
                    </a:solidFill>
                    <a:latin typeface="+mn-lt"/>
                  </a:rPr>
                  <a:t> </a:t>
                </a:r>
                <a:r>
                  <a:rPr lang="es-ES" sz="900" b="1" dirty="0" err="1">
                    <a:solidFill>
                      <a:schemeClr val="accent2">
                        <a:lumMod val="75000"/>
                      </a:schemeClr>
                    </a:solidFill>
                    <a:latin typeface="+mn-lt"/>
                  </a:rPr>
                  <a:t>centred</a:t>
                </a:r>
                <a:r>
                  <a:rPr lang="es-ES" sz="900" dirty="0">
                    <a:solidFill>
                      <a:schemeClr val="accent2">
                        <a:lumMod val="75000"/>
                      </a:schemeClr>
                    </a:solidFill>
                    <a:latin typeface="+mn-lt"/>
                  </a:rPr>
                  <a:t> (0 cm)</a:t>
                </a:r>
                <a:endParaRPr lang="en-GB" sz="900" dirty="0">
                  <a:solidFill>
                    <a:schemeClr val="accent2">
                      <a:lumMod val="75000"/>
                    </a:schemeClr>
                  </a:solidFill>
                  <a:latin typeface="+mn-lt"/>
                </a:endParaRPr>
              </a:p>
            </p:txBody>
          </p:sp>
        </p:grpSp>
        <p:cxnSp>
          <p:nvCxnSpPr>
            <p:cNvPr id="63" name="Straight Arrow Connector 62"/>
            <p:cNvCxnSpPr/>
            <p:nvPr/>
          </p:nvCxnSpPr>
          <p:spPr>
            <a:xfrm flipH="1">
              <a:off x="7315200" y="5181600"/>
              <a:ext cx="381000"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p:cNvSpPr txBox="1"/>
            <p:nvPr/>
          </p:nvSpPr>
          <p:spPr bwMode="auto">
            <a:xfrm>
              <a:off x="7239000" y="4873822"/>
              <a:ext cx="533400" cy="256691"/>
            </a:xfrm>
            <a:prstGeom prst="rect">
              <a:avLst/>
            </a:prstGeom>
            <a:noFill/>
            <a:ln w="9525">
              <a:noFill/>
              <a:miter lim="800000"/>
              <a:headEnd/>
              <a:tailEnd/>
            </a:ln>
          </p:spPr>
          <p:txBody>
            <a:bodyPr wrap="square" rtlCol="0">
              <a:spAutoFit/>
            </a:bodyPr>
            <a:lstStyle/>
            <a:p>
              <a:r>
                <a:rPr lang="es-ES" sz="525" dirty="0" err="1">
                  <a:solidFill>
                    <a:srgbClr val="FF0000"/>
                  </a:solidFill>
                  <a:latin typeface="+mn-lt"/>
                </a:rPr>
                <a:t>Proton</a:t>
              </a:r>
              <a:r>
                <a:rPr lang="es-ES" sz="525" dirty="0">
                  <a:solidFill>
                    <a:srgbClr val="FF0000"/>
                  </a:solidFill>
                  <a:latin typeface="+mn-lt"/>
                </a:rPr>
                <a:t> </a:t>
              </a:r>
              <a:r>
                <a:rPr lang="es-ES" sz="525" dirty="0" err="1">
                  <a:solidFill>
                    <a:srgbClr val="FF0000"/>
                  </a:solidFill>
                  <a:latin typeface="+mn-lt"/>
                </a:rPr>
                <a:t>beam</a:t>
              </a:r>
              <a:endParaRPr lang="en-GB" sz="525" dirty="0">
                <a:solidFill>
                  <a:srgbClr val="FF0000"/>
                </a:solidFill>
                <a:latin typeface="+mn-lt"/>
              </a:endParaRPr>
            </a:p>
          </p:txBody>
        </p:sp>
      </p:grpSp>
      <p:sp>
        <p:nvSpPr>
          <p:cNvPr id="80" name="Right Arrow 79"/>
          <p:cNvSpPr/>
          <p:nvPr/>
        </p:nvSpPr>
        <p:spPr>
          <a:xfrm rot="18460373">
            <a:off x="1762325" y="4957500"/>
            <a:ext cx="1143000" cy="138885"/>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81" name="TextBox 80"/>
          <p:cNvSpPr txBox="1"/>
          <p:nvPr/>
        </p:nvSpPr>
        <p:spPr bwMode="auto">
          <a:xfrm>
            <a:off x="2181855" y="5181603"/>
            <a:ext cx="1462065" cy="276999"/>
          </a:xfrm>
          <a:prstGeom prst="rect">
            <a:avLst/>
          </a:prstGeom>
          <a:noFill/>
          <a:ln w="9525">
            <a:noFill/>
            <a:miter lim="800000"/>
            <a:headEnd/>
            <a:tailEnd/>
          </a:ln>
        </p:spPr>
        <p:txBody>
          <a:bodyPr wrap="square" rtlCol="0">
            <a:spAutoFit/>
          </a:bodyPr>
          <a:lstStyle/>
          <a:p>
            <a:r>
              <a:rPr lang="es-ES" sz="1200" dirty="0" err="1">
                <a:solidFill>
                  <a:srgbClr val="FF0000"/>
                </a:solidFill>
                <a:latin typeface="+mn-lt"/>
              </a:rPr>
              <a:t>Proton</a:t>
            </a:r>
            <a:r>
              <a:rPr lang="es-ES" sz="1200" dirty="0">
                <a:solidFill>
                  <a:srgbClr val="FF0000"/>
                </a:solidFill>
                <a:latin typeface="+mn-lt"/>
              </a:rPr>
              <a:t> </a:t>
            </a:r>
            <a:r>
              <a:rPr lang="es-ES" sz="1200" dirty="0" err="1">
                <a:solidFill>
                  <a:srgbClr val="FF0000"/>
                </a:solidFill>
                <a:latin typeface="+mn-lt"/>
              </a:rPr>
              <a:t>beam</a:t>
            </a:r>
            <a:endParaRPr lang="en-GB" sz="1200" dirty="0">
              <a:solidFill>
                <a:srgbClr val="FF0000"/>
              </a:solidFill>
              <a:latin typeface="+mn-lt"/>
            </a:endParaRPr>
          </a:p>
        </p:txBody>
      </p:sp>
      <p:sp>
        <p:nvSpPr>
          <p:cNvPr id="82" name="TextBox 81"/>
          <p:cNvSpPr txBox="1"/>
          <p:nvPr/>
        </p:nvSpPr>
        <p:spPr bwMode="auto">
          <a:xfrm>
            <a:off x="4302859" y="5851065"/>
            <a:ext cx="6234233" cy="461665"/>
          </a:xfrm>
          <a:prstGeom prst="rect">
            <a:avLst/>
          </a:prstGeom>
          <a:noFill/>
          <a:ln w="9525">
            <a:noFill/>
            <a:miter lim="800000"/>
            <a:headEnd/>
            <a:tailEnd/>
          </a:ln>
        </p:spPr>
        <p:txBody>
          <a:bodyPr wrap="square" rtlCol="0">
            <a:spAutoFit/>
          </a:bodyPr>
          <a:lstStyle/>
          <a:p>
            <a:r>
              <a:rPr lang="en-US" sz="1200">
                <a:solidFill>
                  <a:schemeClr val="accent2">
                    <a:lumMod val="75000"/>
                  </a:schemeClr>
                </a:solidFill>
                <a:latin typeface="+mn-lt"/>
                <a:sym typeface="Wingdings" panose="05000000000000000000" pitchFamily="2" charset="2"/>
              </a:rPr>
              <a:t>Hybrid in-beam PET- and Compton prompt-gamma imaging aimed at enhanced proton-range verification</a:t>
            </a:r>
            <a:endParaRPr lang="en-GB" sz="1200" dirty="0">
              <a:solidFill>
                <a:schemeClr val="accent2">
                  <a:lumMod val="75000"/>
                </a:schemeClr>
              </a:solidFill>
              <a:latin typeface="+mn-lt"/>
            </a:endParaRPr>
          </a:p>
        </p:txBody>
      </p:sp>
      <p:pic>
        <p:nvPicPr>
          <p:cNvPr id="29698" name="Picture 2" descr="https://lh3.googleusercontent.com/DgT6DBcs0jxbKINBruJnUK_ds8Us-LCkbOgKlOJTtCyVmNSQrKWmovQyJ56fvszEx5wCkFwQqeUrhXBcDhRFIr47HnaHgQrD7viDRk0BWipD5297kMxVaqjNqfsQLZUKdAbQXTlUYhkdTIBTzy6lDhBr7WiQkCaB9TZIupMXF6tgYCLGEP4wymPj6xdwCOyBJo4QV2GHpyobkx2GdzKX4LNwXAhXx6wpCIkmIo1b1fdUe1XnGnMm-hX-TQa__7RBURM6q9y8CdSClmo248X8KLEe18FA5gBTh6BRTUs3urWkCr0Dl2E7duwpXd61QTvazora2Vr_jFO_2MWJ5osv-kpD1rTQ75iyBnJHAp3okdpm5jGH0ahOuF4XHdvW1VGPUEITqGGRT2ytXIYj2eUA97aijEQwPOoq1O11zET4k82Z41VUF9aR5gVevrIqzxSpqIxCJf7KMGNGv0qEOfEym6YWdpVeYzx4mKlxoOmj-Se1ecE0TLkdUD6nAs04mOl9jyYyGAsxBIKZbPxrhYv_trA9Dbd792evsboRjyyR7AE2jVmH89Uu1Q04Sh4GPWKxf07_3HjZ-xyv3c4Xms2dcXumsQ0ckaeSe80eMpXFvE2RitGf3f_eyMkQHZyGZaSGLBvwBb0-zrxBr4LoSox8ebjr8A7itCbzGPKunXfiytu2cz8tYc4mjpvOuZknJ6zQspgqG6O9I1XDTIWIj2S5zFJuLNx8uBYF-Wyy3KfAr4qn_AuZjZCEp6n9nG3RbD7ZU5qH2_oLyIDFnYXIAY09t7dor_EZ9RRPczWVdCv5H5plBpRIlIPGTKaZJcpL3XVjWSLL_R5TSAakXD-7ofzo2YIr6AOoGxG1uebs-Rd32dN-LzwCV15ebgg7bNXhNEISM65JXYq_qd8GYxQ97Ybw7RMtR40HCEFJMsMiZqW6ciLNhejQ=w1526-h1144-no?authuser=0"/>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742223" y="671355"/>
            <a:ext cx="3580530" cy="2684225"/>
          </a:xfrm>
          <a:prstGeom prst="rect">
            <a:avLst/>
          </a:prstGeom>
          <a:noFill/>
          <a:extLst>
            <a:ext uri="{909E8E84-426E-40DD-AFC4-6F175D3DCCD1}">
              <a14:hiddenFill xmlns:a14="http://schemas.microsoft.com/office/drawing/2010/main">
                <a:solidFill>
                  <a:srgbClr val="FFFFFF"/>
                </a:solidFill>
              </a14:hiddenFill>
            </a:ext>
          </a:extLst>
        </p:spPr>
      </p:pic>
      <p:pic>
        <p:nvPicPr>
          <p:cNvPr id="28674" name="Picture 2" descr="Cultura Científica y de la Innovación del CNA - Presentación ..."/>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800328" y="698227"/>
            <a:ext cx="1283345" cy="338497"/>
          </a:xfrm>
          <a:prstGeom prst="rect">
            <a:avLst/>
          </a:prstGeom>
          <a:noFill/>
          <a:extLst>
            <a:ext uri="{909E8E84-426E-40DD-AFC4-6F175D3DCCD1}">
              <a14:hiddenFill xmlns:a14="http://schemas.microsoft.com/office/drawing/2010/main">
                <a:solidFill>
                  <a:srgbClr val="FFFFFF"/>
                </a:solidFill>
              </a14:hiddenFill>
            </a:ext>
          </a:extLst>
        </p:spPr>
      </p:pic>
      <p:pic>
        <p:nvPicPr>
          <p:cNvPr id="70" name="Google Shape;192;p19"/>
          <p:cNvPicPr preferRelativeResize="0"/>
          <p:nvPr/>
        </p:nvPicPr>
        <p:blipFill rotWithShape="1">
          <a:blip r:embed="rId16">
            <a:extLst>
              <a:ext uri="{28A0092B-C50C-407E-A947-70E740481C1C}">
                <a14:useLocalDpi xmlns:a14="http://schemas.microsoft.com/office/drawing/2010/main" val="0"/>
              </a:ext>
            </a:extLst>
          </a:blip>
          <a:srcRect l="9524" r="10709"/>
          <a:stretch/>
        </p:blipFill>
        <p:spPr>
          <a:xfrm>
            <a:off x="4399987" y="4131734"/>
            <a:ext cx="1228270" cy="1054495"/>
          </a:xfrm>
          <a:prstGeom prst="rect">
            <a:avLst/>
          </a:prstGeom>
          <a:noFill/>
          <a:ln>
            <a:noFill/>
          </a:ln>
        </p:spPr>
      </p:pic>
      <p:pic>
        <p:nvPicPr>
          <p:cNvPr id="71" name="Picture 2" descr="Image result for ERC Consolidator logo"/>
          <p:cNvPicPr>
            <a:picLocks noChangeAspect="1" noChangeArrowheads="1"/>
          </p:cNvPicPr>
          <p:nvPr/>
        </p:nvPicPr>
        <p:blipFill>
          <a:blip r:embed="rId17"/>
          <a:srcRect/>
          <a:stretch>
            <a:fillRect/>
          </a:stretch>
        </p:blipFill>
        <p:spPr bwMode="auto">
          <a:xfrm>
            <a:off x="1604066" y="67050"/>
            <a:ext cx="605735" cy="331838"/>
          </a:xfrm>
          <a:prstGeom prst="rect">
            <a:avLst/>
          </a:prstGeom>
          <a:noFill/>
        </p:spPr>
      </p:pic>
    </p:spTree>
    <p:extLst>
      <p:ext uri="{BB962C8B-B14F-4D97-AF65-F5344CB8AC3E}">
        <p14:creationId xmlns:p14="http://schemas.microsoft.com/office/powerpoint/2010/main" val="2137268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Shape 762"/>
        <p:cNvGrpSpPr/>
        <p:nvPr/>
      </p:nvGrpSpPr>
      <p:grpSpPr>
        <a:xfrm>
          <a:off x="0" y="0"/>
          <a:ext cx="0" cy="0"/>
          <a:chOff x="0" y="0"/>
          <a:chExt cx="0" cy="0"/>
        </a:xfrm>
      </p:grpSpPr>
      <p:grpSp>
        <p:nvGrpSpPr>
          <p:cNvPr id="763" name="Google Shape;763;p36"/>
          <p:cNvGrpSpPr/>
          <p:nvPr/>
        </p:nvGrpSpPr>
        <p:grpSpPr>
          <a:xfrm>
            <a:off x="1524000" y="857250"/>
            <a:ext cx="9144000" cy="526800"/>
            <a:chOff x="0" y="0"/>
            <a:chExt cx="9144000" cy="526800"/>
          </a:xfrm>
        </p:grpSpPr>
        <p:grpSp>
          <p:nvGrpSpPr>
            <p:cNvPr id="764" name="Google Shape;764;p36"/>
            <p:cNvGrpSpPr/>
            <p:nvPr/>
          </p:nvGrpSpPr>
          <p:grpSpPr>
            <a:xfrm>
              <a:off x="0" y="0"/>
              <a:ext cx="9144000" cy="526800"/>
              <a:chOff x="0" y="0"/>
              <a:chExt cx="9144000" cy="526800"/>
            </a:xfrm>
          </p:grpSpPr>
          <p:sp>
            <p:nvSpPr>
              <p:cNvPr id="765" name="Google Shape;765;p36"/>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⍺-particles irradiations on target</a:t>
                </a:r>
                <a:endParaRPr sz="2400">
                  <a:solidFill>
                    <a:srgbClr val="FFFFFF"/>
                  </a:solidFill>
                </a:endParaRPr>
              </a:p>
            </p:txBody>
          </p:sp>
          <p:pic>
            <p:nvPicPr>
              <p:cNvPr id="766" name="Google Shape;766;p36"/>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767" name="Google Shape;767;p36"/>
            <p:cNvGrpSpPr/>
            <p:nvPr/>
          </p:nvGrpSpPr>
          <p:grpSpPr>
            <a:xfrm>
              <a:off x="7629937" y="67788"/>
              <a:ext cx="1445176" cy="391200"/>
              <a:chOff x="6941837" y="1294825"/>
              <a:chExt cx="1445176" cy="391200"/>
            </a:xfrm>
          </p:grpSpPr>
          <p:sp>
            <p:nvSpPr>
              <p:cNvPr id="768" name="Google Shape;768;p36"/>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769" name="Google Shape;769;p36"/>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pic>
        <p:nvPicPr>
          <p:cNvPr id="770" name="Google Shape;770;p36"/>
          <p:cNvPicPr preferRelativeResize="0"/>
          <p:nvPr/>
        </p:nvPicPr>
        <p:blipFill>
          <a:blip r:embed="rId5">
            <a:alphaModFix/>
          </a:blip>
          <a:stretch>
            <a:fillRect/>
          </a:stretch>
        </p:blipFill>
        <p:spPr>
          <a:xfrm>
            <a:off x="1524001" y="1384052"/>
            <a:ext cx="6157154" cy="4616701"/>
          </a:xfrm>
          <a:prstGeom prst="rect">
            <a:avLst/>
          </a:prstGeom>
          <a:noFill/>
          <a:ln>
            <a:noFill/>
          </a:ln>
        </p:spPr>
      </p:pic>
      <p:grpSp>
        <p:nvGrpSpPr>
          <p:cNvPr id="771" name="Google Shape;771;p36"/>
          <p:cNvGrpSpPr/>
          <p:nvPr/>
        </p:nvGrpSpPr>
        <p:grpSpPr>
          <a:xfrm>
            <a:off x="4282557" y="4785531"/>
            <a:ext cx="533664" cy="1681691"/>
            <a:chOff x="2710006" y="3650629"/>
            <a:chExt cx="533664" cy="1681691"/>
          </a:xfrm>
        </p:grpSpPr>
        <p:sp>
          <p:nvSpPr>
            <p:cNvPr id="772" name="Google Shape;772;p36"/>
            <p:cNvSpPr/>
            <p:nvPr/>
          </p:nvSpPr>
          <p:spPr>
            <a:xfrm rot="-4662107">
              <a:off x="2273429" y="4362080"/>
              <a:ext cx="1681691" cy="25879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773" name="Google Shape;773;p36"/>
            <p:cNvSpPr txBox="1"/>
            <p:nvPr/>
          </p:nvSpPr>
          <p:spPr>
            <a:xfrm rot="16908234">
              <a:off x="2429000" y="4148292"/>
              <a:ext cx="1023647" cy="461635"/>
            </a:xfrm>
            <a:prstGeom prst="rect">
              <a:avLst/>
            </a:prstGeom>
            <a:noFill/>
            <a:ln>
              <a:noFill/>
            </a:ln>
          </p:spPr>
          <p:txBody>
            <a:bodyPr spcFirstLastPara="1" wrap="square" lIns="91425" tIns="91425" rIns="91425" bIns="91425" anchor="t" anchorCtr="0">
              <a:spAutoFit/>
            </a:bodyPr>
            <a:lstStyle/>
            <a:p>
              <a:r>
                <a:rPr lang="es" sz="1800" b="1">
                  <a:solidFill>
                    <a:schemeClr val="dk1"/>
                  </a:solidFill>
                </a:rPr>
                <a:t>⍺ beam</a:t>
              </a:r>
              <a:endParaRPr sz="1800" b="1">
                <a:solidFill>
                  <a:schemeClr val="dk1"/>
                </a:solidFill>
              </a:endParaRPr>
            </a:p>
          </p:txBody>
        </p:sp>
      </p:grpSp>
      <p:grpSp>
        <p:nvGrpSpPr>
          <p:cNvPr id="774" name="Google Shape;774;p36"/>
          <p:cNvGrpSpPr/>
          <p:nvPr/>
        </p:nvGrpSpPr>
        <p:grpSpPr>
          <a:xfrm>
            <a:off x="4449766" y="3111627"/>
            <a:ext cx="1077661" cy="1665741"/>
            <a:chOff x="2925764" y="2254375"/>
            <a:chExt cx="1077661" cy="1665741"/>
          </a:xfrm>
        </p:grpSpPr>
        <p:grpSp>
          <p:nvGrpSpPr>
            <p:cNvPr id="775" name="Google Shape;775;p36"/>
            <p:cNvGrpSpPr/>
            <p:nvPr/>
          </p:nvGrpSpPr>
          <p:grpSpPr>
            <a:xfrm>
              <a:off x="2925764" y="3444209"/>
              <a:ext cx="874760" cy="475907"/>
              <a:chOff x="3002700" y="3479150"/>
              <a:chExt cx="797775" cy="440900"/>
            </a:xfrm>
          </p:grpSpPr>
          <p:cxnSp>
            <p:nvCxnSpPr>
              <p:cNvPr id="776" name="Google Shape;776;p36"/>
              <p:cNvCxnSpPr/>
              <p:nvPr/>
            </p:nvCxnSpPr>
            <p:spPr>
              <a:xfrm>
                <a:off x="3002700" y="3479150"/>
                <a:ext cx="762900" cy="69900"/>
              </a:xfrm>
              <a:prstGeom prst="straightConnector1">
                <a:avLst/>
              </a:prstGeom>
              <a:noFill/>
              <a:ln w="19050" cap="flat" cmpd="sng">
                <a:solidFill>
                  <a:srgbClr val="FF0000"/>
                </a:solidFill>
                <a:prstDash val="dash"/>
                <a:round/>
                <a:headEnd type="none" w="med" len="med"/>
                <a:tailEnd type="none" w="med" len="med"/>
              </a:ln>
            </p:spPr>
          </p:cxnSp>
          <p:cxnSp>
            <p:nvCxnSpPr>
              <p:cNvPr id="777" name="Google Shape;777;p36"/>
              <p:cNvCxnSpPr/>
              <p:nvPr/>
            </p:nvCxnSpPr>
            <p:spPr>
              <a:xfrm>
                <a:off x="3002700" y="3479150"/>
                <a:ext cx="119100" cy="370800"/>
              </a:xfrm>
              <a:prstGeom prst="straightConnector1">
                <a:avLst/>
              </a:prstGeom>
              <a:noFill/>
              <a:ln w="19050" cap="flat" cmpd="sng">
                <a:solidFill>
                  <a:srgbClr val="FF0000"/>
                </a:solidFill>
                <a:prstDash val="dash"/>
                <a:round/>
                <a:headEnd type="none" w="med" len="med"/>
                <a:tailEnd type="none" w="med" len="med"/>
              </a:ln>
            </p:spPr>
          </p:cxnSp>
          <p:cxnSp>
            <p:nvCxnSpPr>
              <p:cNvPr id="778" name="Google Shape;778;p36"/>
              <p:cNvCxnSpPr/>
              <p:nvPr/>
            </p:nvCxnSpPr>
            <p:spPr>
              <a:xfrm>
                <a:off x="3114675" y="3857050"/>
                <a:ext cx="650700" cy="63000"/>
              </a:xfrm>
              <a:prstGeom prst="straightConnector1">
                <a:avLst/>
              </a:prstGeom>
              <a:noFill/>
              <a:ln w="19050" cap="flat" cmpd="sng">
                <a:solidFill>
                  <a:srgbClr val="FF0000"/>
                </a:solidFill>
                <a:prstDash val="dash"/>
                <a:round/>
                <a:headEnd type="none" w="med" len="med"/>
                <a:tailEnd type="none" w="med" len="med"/>
              </a:ln>
            </p:spPr>
          </p:cxnSp>
          <p:cxnSp>
            <p:nvCxnSpPr>
              <p:cNvPr id="779" name="Google Shape;779;p36"/>
              <p:cNvCxnSpPr/>
              <p:nvPr/>
            </p:nvCxnSpPr>
            <p:spPr>
              <a:xfrm rot="10800000">
                <a:off x="3786375" y="3528150"/>
                <a:ext cx="14100" cy="378000"/>
              </a:xfrm>
              <a:prstGeom prst="straightConnector1">
                <a:avLst/>
              </a:prstGeom>
              <a:noFill/>
              <a:ln w="19050" cap="flat" cmpd="sng">
                <a:solidFill>
                  <a:srgbClr val="FF0000"/>
                </a:solidFill>
                <a:prstDash val="dash"/>
                <a:round/>
                <a:headEnd type="none" w="med" len="med"/>
                <a:tailEnd type="none" w="med" len="med"/>
              </a:ln>
            </p:spPr>
          </p:cxnSp>
        </p:grpSp>
        <p:cxnSp>
          <p:nvCxnSpPr>
            <p:cNvPr id="780" name="Google Shape;780;p36"/>
            <p:cNvCxnSpPr/>
            <p:nvPr/>
          </p:nvCxnSpPr>
          <p:spPr>
            <a:xfrm flipH="1">
              <a:off x="3779525" y="2338475"/>
              <a:ext cx="195900" cy="1154700"/>
            </a:xfrm>
            <a:prstGeom prst="straightConnector1">
              <a:avLst/>
            </a:prstGeom>
            <a:noFill/>
            <a:ln w="19050" cap="flat" cmpd="sng">
              <a:solidFill>
                <a:srgbClr val="FF0000"/>
              </a:solidFill>
              <a:prstDash val="dash"/>
              <a:round/>
              <a:headEnd type="none" w="med" len="med"/>
              <a:tailEnd type="none" w="med" len="med"/>
            </a:ln>
          </p:spPr>
        </p:cxnSp>
        <p:cxnSp>
          <p:nvCxnSpPr>
            <p:cNvPr id="781" name="Google Shape;781;p36"/>
            <p:cNvCxnSpPr/>
            <p:nvPr/>
          </p:nvCxnSpPr>
          <p:spPr>
            <a:xfrm flipH="1">
              <a:off x="2925850" y="2275500"/>
              <a:ext cx="286800" cy="1137000"/>
            </a:xfrm>
            <a:prstGeom prst="straightConnector1">
              <a:avLst/>
            </a:prstGeom>
            <a:noFill/>
            <a:ln w="19050" cap="flat" cmpd="sng">
              <a:solidFill>
                <a:srgbClr val="FF0000"/>
              </a:solidFill>
              <a:prstDash val="dash"/>
              <a:round/>
              <a:headEnd type="none" w="med" len="med"/>
              <a:tailEnd type="none" w="med" len="med"/>
            </a:ln>
          </p:spPr>
        </p:cxnSp>
        <p:cxnSp>
          <p:nvCxnSpPr>
            <p:cNvPr id="782" name="Google Shape;782;p36"/>
            <p:cNvCxnSpPr/>
            <p:nvPr/>
          </p:nvCxnSpPr>
          <p:spPr>
            <a:xfrm flipH="1">
              <a:off x="3800625" y="2849325"/>
              <a:ext cx="202800" cy="1070700"/>
            </a:xfrm>
            <a:prstGeom prst="straightConnector1">
              <a:avLst/>
            </a:prstGeom>
            <a:noFill/>
            <a:ln w="19050" cap="flat" cmpd="sng">
              <a:solidFill>
                <a:srgbClr val="FF0000"/>
              </a:solidFill>
              <a:prstDash val="dash"/>
              <a:round/>
              <a:headEnd type="none" w="med" len="med"/>
              <a:tailEnd type="none" w="med" len="med"/>
            </a:ln>
          </p:spPr>
        </p:cxnSp>
        <p:cxnSp>
          <p:nvCxnSpPr>
            <p:cNvPr id="783" name="Google Shape;783;p36"/>
            <p:cNvCxnSpPr/>
            <p:nvPr/>
          </p:nvCxnSpPr>
          <p:spPr>
            <a:xfrm>
              <a:off x="3989425" y="2317500"/>
              <a:ext cx="6900" cy="538800"/>
            </a:xfrm>
            <a:prstGeom prst="straightConnector1">
              <a:avLst/>
            </a:prstGeom>
            <a:noFill/>
            <a:ln w="19050" cap="flat" cmpd="sng">
              <a:solidFill>
                <a:srgbClr val="FF0000"/>
              </a:solidFill>
              <a:prstDash val="dash"/>
              <a:round/>
              <a:headEnd type="none" w="med" len="med"/>
              <a:tailEnd type="none" w="med" len="med"/>
            </a:ln>
          </p:spPr>
        </p:cxnSp>
        <p:cxnSp>
          <p:nvCxnSpPr>
            <p:cNvPr id="784" name="Google Shape;784;p36"/>
            <p:cNvCxnSpPr/>
            <p:nvPr/>
          </p:nvCxnSpPr>
          <p:spPr>
            <a:xfrm rot="10800000">
              <a:off x="3212525" y="2254375"/>
              <a:ext cx="762900" cy="77100"/>
            </a:xfrm>
            <a:prstGeom prst="straightConnector1">
              <a:avLst/>
            </a:prstGeom>
            <a:noFill/>
            <a:ln w="19050" cap="flat" cmpd="sng">
              <a:solidFill>
                <a:srgbClr val="FF0000"/>
              </a:solidFill>
              <a:prstDash val="dash"/>
              <a:round/>
              <a:headEnd type="none" w="med" len="med"/>
              <a:tailEnd type="none" w="med" len="med"/>
            </a:ln>
          </p:spPr>
        </p:cxnSp>
      </p:grpSp>
      <p:sp>
        <p:nvSpPr>
          <p:cNvPr id="785" name="Google Shape;785;p36"/>
          <p:cNvSpPr txBox="1"/>
          <p:nvPr/>
        </p:nvSpPr>
        <p:spPr>
          <a:xfrm rot="-4431814">
            <a:off x="3141013" y="3345103"/>
            <a:ext cx="2694246" cy="461635"/>
          </a:xfrm>
          <a:prstGeom prst="rect">
            <a:avLst/>
          </a:prstGeom>
          <a:noFill/>
          <a:ln>
            <a:noFill/>
          </a:ln>
        </p:spPr>
        <p:txBody>
          <a:bodyPr spcFirstLastPara="1" wrap="square" lIns="91425" tIns="91425" rIns="91425" bIns="91425" anchor="t" anchorCtr="0">
            <a:spAutoFit/>
          </a:bodyPr>
          <a:lstStyle/>
          <a:p>
            <a:r>
              <a:rPr lang="es" sz="1800" b="1">
                <a:solidFill>
                  <a:srgbClr val="0000CC"/>
                </a:solidFill>
              </a:rPr>
              <a:t>Displacement of 2 cm</a:t>
            </a:r>
            <a:endParaRPr sz="1800" b="1">
              <a:solidFill>
                <a:srgbClr val="0000CC"/>
              </a:solidFill>
            </a:endParaRPr>
          </a:p>
        </p:txBody>
      </p:sp>
      <p:sp>
        <p:nvSpPr>
          <p:cNvPr id="786" name="Google Shape;786;p36"/>
          <p:cNvSpPr txBox="1"/>
          <p:nvPr/>
        </p:nvSpPr>
        <p:spPr>
          <a:xfrm rot="-4263346">
            <a:off x="3092150" y="3656301"/>
            <a:ext cx="853849"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A</a:t>
            </a:r>
            <a:endParaRPr sz="1800" b="1">
              <a:solidFill>
                <a:srgbClr val="FF0000"/>
              </a:solidFill>
            </a:endParaRPr>
          </a:p>
        </p:txBody>
      </p:sp>
      <p:sp>
        <p:nvSpPr>
          <p:cNvPr id="787" name="Google Shape;787;p36"/>
          <p:cNvSpPr txBox="1"/>
          <p:nvPr/>
        </p:nvSpPr>
        <p:spPr>
          <a:xfrm rot="-4263346">
            <a:off x="3545450" y="2800975"/>
            <a:ext cx="853849"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B</a:t>
            </a:r>
            <a:endParaRPr sz="1800" b="1">
              <a:solidFill>
                <a:srgbClr val="FF0000"/>
              </a:solidFill>
            </a:endParaRPr>
          </a:p>
        </p:txBody>
      </p:sp>
      <p:sp>
        <p:nvSpPr>
          <p:cNvPr id="788" name="Google Shape;788;p36"/>
          <p:cNvSpPr txBox="1"/>
          <p:nvPr/>
        </p:nvSpPr>
        <p:spPr>
          <a:xfrm rot="-4752830">
            <a:off x="6030654" y="2937087"/>
            <a:ext cx="862437"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C</a:t>
            </a:r>
            <a:endParaRPr sz="1800" b="1">
              <a:solidFill>
                <a:srgbClr val="FF0000"/>
              </a:solidFill>
            </a:endParaRPr>
          </a:p>
        </p:txBody>
      </p:sp>
      <p:sp>
        <p:nvSpPr>
          <p:cNvPr id="789" name="Google Shape;789;p36"/>
          <p:cNvSpPr txBox="1"/>
          <p:nvPr/>
        </p:nvSpPr>
        <p:spPr>
          <a:xfrm rot="-4752830">
            <a:off x="6030654" y="4069212"/>
            <a:ext cx="862437"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D</a:t>
            </a:r>
            <a:endParaRPr sz="1800" b="1">
              <a:solidFill>
                <a:srgbClr val="FF0000"/>
              </a:solidFill>
            </a:endParaRPr>
          </a:p>
        </p:txBody>
      </p:sp>
      <p:sp>
        <p:nvSpPr>
          <p:cNvPr id="790" name="Google Shape;790;p36"/>
          <p:cNvSpPr txBox="1"/>
          <p:nvPr/>
        </p:nvSpPr>
        <p:spPr>
          <a:xfrm>
            <a:off x="7682775" y="1383275"/>
            <a:ext cx="2985300" cy="4616700"/>
          </a:xfrm>
          <a:prstGeom prst="rect">
            <a:avLst/>
          </a:prstGeom>
          <a:noFill/>
          <a:ln>
            <a:noFill/>
          </a:ln>
        </p:spPr>
        <p:txBody>
          <a:bodyPr spcFirstLastPara="1" wrap="square" lIns="91425" tIns="91425" rIns="91425" bIns="91425" anchor="t" anchorCtr="0">
            <a:noAutofit/>
          </a:bodyPr>
          <a:lstStyle/>
          <a:p>
            <a:r>
              <a:rPr lang="es" sz="1050" dirty="0">
                <a:solidFill>
                  <a:schemeClr val="dk1"/>
                </a:solidFill>
              </a:rPr>
              <a:t>Small </a:t>
            </a:r>
            <a:r>
              <a:rPr lang="es" sz="1050" b="1" dirty="0">
                <a:solidFill>
                  <a:schemeClr val="dk1"/>
                </a:solidFill>
              </a:rPr>
              <a:t>modification </a:t>
            </a:r>
            <a:r>
              <a:rPr lang="es" sz="1050" dirty="0">
                <a:solidFill>
                  <a:schemeClr val="dk1"/>
                </a:solidFill>
              </a:rPr>
              <a:t>on experimental </a:t>
            </a:r>
            <a:r>
              <a:rPr lang="es" sz="1050" b="1" dirty="0">
                <a:solidFill>
                  <a:schemeClr val="dk1"/>
                </a:solidFill>
              </a:rPr>
              <a:t>setup</a:t>
            </a:r>
            <a:r>
              <a:rPr lang="es" sz="1050" dirty="0">
                <a:solidFill>
                  <a:schemeClr val="dk1"/>
                </a:solidFill>
              </a:rPr>
              <a:t> to account for different </a:t>
            </a:r>
            <a:r>
              <a:rPr lang="es" sz="1050" b="1" dirty="0">
                <a:solidFill>
                  <a:schemeClr val="dk1"/>
                </a:solidFill>
              </a:rPr>
              <a:t>range</a:t>
            </a:r>
            <a:r>
              <a:rPr lang="es" sz="1050" dirty="0">
                <a:solidFill>
                  <a:schemeClr val="dk1"/>
                </a:solidFill>
              </a:rPr>
              <a:t> (⍺/p):</a:t>
            </a:r>
            <a:endParaRPr sz="1050" dirty="0">
              <a:solidFill>
                <a:schemeClr val="dk1"/>
              </a:solidFill>
            </a:endParaRPr>
          </a:p>
          <a:p>
            <a:pPr marL="457189" indent="-317492">
              <a:buClr>
                <a:schemeClr val="dk1"/>
              </a:buClr>
              <a:buSzPts val="1400"/>
              <a:buChar char="●"/>
            </a:pPr>
            <a:r>
              <a:rPr lang="es" sz="1050" b="1" dirty="0">
                <a:solidFill>
                  <a:schemeClr val="dk1"/>
                </a:solidFill>
              </a:rPr>
              <a:t>PE</a:t>
            </a:r>
            <a:r>
              <a:rPr lang="es" sz="1050" dirty="0">
                <a:solidFill>
                  <a:schemeClr val="dk1"/>
                </a:solidFill>
              </a:rPr>
              <a:t> block displaced </a:t>
            </a:r>
            <a:r>
              <a:rPr lang="es" sz="1050" b="1" dirty="0">
                <a:solidFill>
                  <a:schemeClr val="dk1"/>
                </a:solidFill>
              </a:rPr>
              <a:t>~2cm</a:t>
            </a:r>
            <a:r>
              <a:rPr lang="es" sz="1050" dirty="0">
                <a:solidFill>
                  <a:schemeClr val="dk1"/>
                </a:solidFill>
              </a:rPr>
              <a:t>.</a:t>
            </a:r>
            <a:endParaRPr sz="1050" dirty="0">
              <a:solidFill>
                <a:schemeClr val="dk1"/>
              </a:solidFill>
            </a:endParaRPr>
          </a:p>
          <a:p>
            <a:pPr marL="457189" indent="-317492">
              <a:buClr>
                <a:schemeClr val="dk1"/>
              </a:buClr>
              <a:buSzPts val="1400"/>
              <a:buChar char="●"/>
            </a:pPr>
            <a:r>
              <a:rPr lang="es" sz="1050" b="1" dirty="0">
                <a:solidFill>
                  <a:schemeClr val="dk1"/>
                </a:solidFill>
              </a:rPr>
              <a:t>⍺ </a:t>
            </a:r>
            <a:r>
              <a:rPr lang="es" sz="1050" dirty="0">
                <a:solidFill>
                  <a:schemeClr val="dk1"/>
                </a:solidFill>
              </a:rPr>
              <a:t>energy used was </a:t>
            </a:r>
            <a:r>
              <a:rPr lang="es" sz="1050" b="1" dirty="0">
                <a:solidFill>
                  <a:schemeClr val="dk1"/>
                </a:solidFill>
              </a:rPr>
              <a:t>155 MeV.</a:t>
            </a:r>
            <a:endParaRPr sz="1050" b="1" dirty="0">
              <a:solidFill>
                <a:schemeClr val="dk1"/>
              </a:solidFill>
            </a:endParaRPr>
          </a:p>
          <a:p>
            <a:pPr marL="457189"/>
            <a:endParaRPr sz="1050" dirty="0">
              <a:solidFill>
                <a:schemeClr val="dk1"/>
              </a:solidFill>
            </a:endParaRPr>
          </a:p>
          <a:p>
            <a:endParaRPr sz="1050" b="1" dirty="0">
              <a:solidFill>
                <a:schemeClr val="dk1"/>
              </a:solidFill>
            </a:endParaRPr>
          </a:p>
          <a:p>
            <a:r>
              <a:rPr lang="es" sz="1050" b="1" dirty="0">
                <a:solidFill>
                  <a:schemeClr val="dk1"/>
                </a:solidFill>
              </a:rPr>
              <a:t>Two</a:t>
            </a:r>
            <a:r>
              <a:rPr lang="es" sz="1050" dirty="0">
                <a:solidFill>
                  <a:schemeClr val="dk1"/>
                </a:solidFill>
              </a:rPr>
              <a:t> different </a:t>
            </a:r>
            <a:r>
              <a:rPr lang="es" sz="1050" b="1" dirty="0">
                <a:solidFill>
                  <a:schemeClr val="dk1"/>
                </a:solidFill>
              </a:rPr>
              <a:t>configurations</a:t>
            </a:r>
            <a:r>
              <a:rPr lang="es" sz="1050" dirty="0">
                <a:solidFill>
                  <a:schemeClr val="dk1"/>
                </a:solidFill>
              </a:rPr>
              <a:t> with a </a:t>
            </a:r>
            <a:r>
              <a:rPr lang="es" sz="1050" b="1" dirty="0">
                <a:solidFill>
                  <a:schemeClr val="dk1"/>
                </a:solidFill>
              </a:rPr>
              <a:t>relative displacement</a:t>
            </a:r>
            <a:r>
              <a:rPr lang="es" sz="1050" dirty="0">
                <a:solidFill>
                  <a:schemeClr val="dk1"/>
                </a:solidFill>
              </a:rPr>
              <a:t> of </a:t>
            </a:r>
            <a:r>
              <a:rPr lang="es" sz="1050" b="1" dirty="0">
                <a:solidFill>
                  <a:schemeClr val="dk1"/>
                </a:solidFill>
              </a:rPr>
              <a:t>1 mm</a:t>
            </a:r>
            <a:r>
              <a:rPr lang="es" sz="1050" dirty="0">
                <a:solidFill>
                  <a:schemeClr val="dk1"/>
                </a:solidFill>
              </a:rPr>
              <a:t>.</a:t>
            </a:r>
            <a:endParaRPr sz="1050" dirty="0">
              <a:solidFill>
                <a:schemeClr val="dk1"/>
              </a:solidFill>
            </a:endParaRPr>
          </a:p>
          <a:p>
            <a:endParaRPr sz="1050" dirty="0">
              <a:solidFill>
                <a:schemeClr val="dk1"/>
              </a:solidFill>
            </a:endParaRPr>
          </a:p>
          <a:p>
            <a:r>
              <a:rPr lang="es" sz="1050" dirty="0">
                <a:solidFill>
                  <a:schemeClr val="dk1"/>
                </a:solidFill>
              </a:rPr>
              <a:t>Reminder: </a:t>
            </a:r>
            <a:endParaRPr sz="1050" dirty="0">
              <a:solidFill>
                <a:schemeClr val="dk1"/>
              </a:solidFill>
            </a:endParaRPr>
          </a:p>
          <a:p>
            <a:pPr marL="457189" indent="-317492">
              <a:buClr>
                <a:schemeClr val="dk1"/>
              </a:buClr>
              <a:buSzPts val="1400"/>
              <a:buChar char="●"/>
            </a:pPr>
            <a:r>
              <a:rPr lang="es" sz="1050" b="1" dirty="0">
                <a:solidFill>
                  <a:schemeClr val="dk1"/>
                </a:solidFill>
              </a:rPr>
              <a:t>Coulomb barrier</a:t>
            </a:r>
            <a:r>
              <a:rPr lang="es" sz="1050" dirty="0">
                <a:solidFill>
                  <a:schemeClr val="dk1"/>
                </a:solidFill>
              </a:rPr>
              <a:t> is </a:t>
            </a:r>
            <a:r>
              <a:rPr lang="es" sz="1050" b="1" dirty="0">
                <a:solidFill>
                  <a:schemeClr val="dk1"/>
                </a:solidFill>
              </a:rPr>
              <a:t>x2</a:t>
            </a:r>
            <a:r>
              <a:rPr lang="es" sz="1050" dirty="0">
                <a:solidFill>
                  <a:schemeClr val="dk1"/>
                </a:solidFill>
              </a:rPr>
              <a:t> compared with protons!</a:t>
            </a:r>
            <a:endParaRPr sz="1050" dirty="0">
              <a:solidFill>
                <a:schemeClr val="dk1"/>
              </a:solidFill>
            </a:endParaRPr>
          </a:p>
          <a:p>
            <a:endParaRPr sz="1050" dirty="0">
              <a:solidFill>
                <a:schemeClr val="dk1"/>
              </a:solidFill>
            </a:endParaRPr>
          </a:p>
          <a:p>
            <a:endParaRPr sz="1050" dirty="0">
              <a:solidFill>
                <a:schemeClr val="dk1"/>
              </a:solidFill>
            </a:endParaRPr>
          </a:p>
          <a:p>
            <a:endParaRPr sz="1050" dirty="0">
              <a:solidFill>
                <a:schemeClr val="dk1"/>
              </a:solidFill>
            </a:endParaRPr>
          </a:p>
          <a:p>
            <a:pPr marL="457189" indent="-317492">
              <a:buClr>
                <a:schemeClr val="dk1"/>
              </a:buClr>
              <a:buSzPts val="1400"/>
              <a:buChar char="●"/>
            </a:pPr>
            <a:r>
              <a:rPr lang="es" sz="1050" b="1" dirty="0">
                <a:solidFill>
                  <a:schemeClr val="dk1"/>
                </a:solidFill>
              </a:rPr>
              <a:t>Cross-sections</a:t>
            </a:r>
            <a:r>
              <a:rPr lang="es" sz="1050" dirty="0">
                <a:solidFill>
                  <a:schemeClr val="dk1"/>
                </a:solidFill>
              </a:rPr>
              <a:t> are </a:t>
            </a:r>
            <a:r>
              <a:rPr lang="es" sz="1050" b="1" dirty="0">
                <a:solidFill>
                  <a:schemeClr val="dk1"/>
                </a:solidFill>
              </a:rPr>
              <a:t>poorly known</a:t>
            </a:r>
            <a:r>
              <a:rPr lang="es" sz="1050" dirty="0">
                <a:solidFill>
                  <a:schemeClr val="dk1"/>
                </a:solidFill>
              </a:rPr>
              <a:t> (in general).</a:t>
            </a:r>
            <a:endParaRPr sz="1050" dirty="0">
              <a:solidFill>
                <a:schemeClr val="dk1"/>
              </a:solidFill>
            </a:endParaRPr>
          </a:p>
          <a:p>
            <a:endParaRPr sz="1050" dirty="0">
              <a:solidFill>
                <a:schemeClr val="dk1"/>
              </a:solidFill>
            </a:endParaRPr>
          </a:p>
          <a:p>
            <a:pPr algn="ctr"/>
            <a:r>
              <a:rPr lang="es" sz="1050" b="1" dirty="0">
                <a:solidFill>
                  <a:srgbClr val="FF0000"/>
                </a:solidFill>
              </a:rPr>
              <a:t>The physics is not the same!</a:t>
            </a:r>
            <a:endParaRPr sz="1050" b="1" dirty="0">
              <a:solidFill>
                <a:srgbClr val="FF0000"/>
              </a:solidFill>
            </a:endParaRPr>
          </a:p>
        </p:txBody>
      </p:sp>
      <p:pic>
        <p:nvPicPr>
          <p:cNvPr id="791" name="Google Shape;791;p36"/>
          <p:cNvPicPr preferRelativeResize="0"/>
          <p:nvPr/>
        </p:nvPicPr>
        <p:blipFill>
          <a:blip r:embed="rId6">
            <a:alphaModFix/>
          </a:blip>
          <a:stretch>
            <a:fillRect/>
          </a:stretch>
        </p:blipFill>
        <p:spPr>
          <a:xfrm>
            <a:off x="8363752" y="4362274"/>
            <a:ext cx="1236475" cy="375950"/>
          </a:xfrm>
          <a:prstGeom prst="rect">
            <a:avLst/>
          </a:prstGeom>
          <a:noFill/>
          <a:ln>
            <a:noFill/>
          </a:ln>
        </p:spPr>
      </p:pic>
      <p:sp>
        <p:nvSpPr>
          <p:cNvPr id="793" name="Google Shape;793;p36"/>
          <p:cNvSpPr txBox="1"/>
          <p:nvPr/>
        </p:nvSpPr>
        <p:spPr>
          <a:xfrm>
            <a:off x="1534850" y="1676025"/>
            <a:ext cx="3358500" cy="498900"/>
          </a:xfrm>
          <a:prstGeom prst="rect">
            <a:avLst/>
          </a:prstGeom>
          <a:noFill/>
          <a:ln>
            <a:noFill/>
          </a:ln>
        </p:spPr>
        <p:txBody>
          <a:bodyPr spcFirstLastPara="1" wrap="square" lIns="91425" tIns="91425" rIns="91425" bIns="91425" anchor="t" anchorCtr="0">
            <a:noAutofit/>
          </a:bodyPr>
          <a:lstStyle/>
          <a:p>
            <a:r>
              <a:rPr lang="es" sz="1500" b="1">
                <a:solidFill>
                  <a:srgbClr val="FFFFFF"/>
                </a:solidFill>
              </a:rPr>
              <a:t>PE  180x50x50 mm³</a:t>
            </a:r>
            <a:endParaRPr sz="1500" b="1">
              <a:solidFill>
                <a:srgbClr val="FFFFFF"/>
              </a:solidFill>
            </a:endParaRPr>
          </a:p>
        </p:txBody>
      </p:sp>
    </p:spTree>
    <p:extLst>
      <p:ext uri="{BB962C8B-B14F-4D97-AF65-F5344CB8AC3E}">
        <p14:creationId xmlns:p14="http://schemas.microsoft.com/office/powerpoint/2010/main" val="405993000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Shape 797"/>
        <p:cNvGrpSpPr/>
        <p:nvPr/>
      </p:nvGrpSpPr>
      <p:grpSpPr>
        <a:xfrm>
          <a:off x="0" y="0"/>
          <a:ext cx="0" cy="0"/>
          <a:chOff x="0" y="0"/>
          <a:chExt cx="0" cy="0"/>
        </a:xfrm>
      </p:grpSpPr>
      <p:pic>
        <p:nvPicPr>
          <p:cNvPr id="798" name="Google Shape;798;p37"/>
          <p:cNvPicPr preferRelativeResize="0"/>
          <p:nvPr/>
        </p:nvPicPr>
        <p:blipFill>
          <a:blip r:embed="rId3">
            <a:alphaModFix/>
          </a:blip>
          <a:stretch>
            <a:fillRect/>
          </a:stretch>
        </p:blipFill>
        <p:spPr>
          <a:xfrm>
            <a:off x="1607710" y="3775980"/>
            <a:ext cx="3274950" cy="2406975"/>
          </a:xfrm>
          <a:prstGeom prst="rect">
            <a:avLst/>
          </a:prstGeom>
          <a:noFill/>
          <a:ln>
            <a:noFill/>
          </a:ln>
        </p:spPr>
      </p:pic>
      <p:sp>
        <p:nvSpPr>
          <p:cNvPr id="799" name="Google Shape;799;p37"/>
          <p:cNvSpPr txBox="1"/>
          <p:nvPr/>
        </p:nvSpPr>
        <p:spPr>
          <a:xfrm>
            <a:off x="5043475" y="4336425"/>
            <a:ext cx="5624400" cy="1238700"/>
          </a:xfrm>
          <a:prstGeom prst="rect">
            <a:avLst/>
          </a:prstGeom>
          <a:noFill/>
          <a:ln>
            <a:noFill/>
          </a:ln>
        </p:spPr>
        <p:txBody>
          <a:bodyPr spcFirstLastPara="1" wrap="square" lIns="91425" tIns="91425" rIns="91425" bIns="91425" anchor="t" anchorCtr="0">
            <a:noAutofit/>
          </a:bodyPr>
          <a:lstStyle/>
          <a:p>
            <a:r>
              <a:rPr lang="es" sz="1800" b="1">
                <a:solidFill>
                  <a:schemeClr val="dk1"/>
                </a:solidFill>
              </a:rPr>
              <a:t>Very different shape</a:t>
            </a:r>
            <a:r>
              <a:rPr lang="es" sz="1800">
                <a:solidFill>
                  <a:schemeClr val="dk1"/>
                </a:solidFill>
              </a:rPr>
              <a:t> between PET </a:t>
            </a:r>
            <a:r>
              <a:rPr lang="es" sz="1800" b="1">
                <a:solidFill>
                  <a:schemeClr val="dk1"/>
                </a:solidFill>
              </a:rPr>
              <a:t>beam-on/off</a:t>
            </a:r>
            <a:r>
              <a:rPr lang="es" sz="1800">
                <a:solidFill>
                  <a:schemeClr val="dk1"/>
                </a:solidFill>
              </a:rPr>
              <a:t>:</a:t>
            </a:r>
            <a:endParaRPr sz="1800">
              <a:solidFill>
                <a:schemeClr val="dk1"/>
              </a:solidFill>
            </a:endParaRPr>
          </a:p>
          <a:p>
            <a:pPr marL="457189" indent="-317492">
              <a:buClr>
                <a:schemeClr val="dk1"/>
              </a:buClr>
              <a:buSzPts val="1400"/>
              <a:buChar char="●"/>
            </a:pPr>
            <a:r>
              <a:rPr lang="es" sz="1800" b="1">
                <a:solidFill>
                  <a:schemeClr val="dk1"/>
                </a:solidFill>
              </a:rPr>
              <a:t>Beam-on</a:t>
            </a:r>
            <a:r>
              <a:rPr lang="es" sz="1800">
                <a:solidFill>
                  <a:schemeClr val="dk1"/>
                </a:solidFill>
              </a:rPr>
              <a:t>: </a:t>
            </a:r>
            <a:r>
              <a:rPr lang="es" sz="1800" b="1">
                <a:solidFill>
                  <a:schemeClr val="dk1"/>
                </a:solidFill>
              </a:rPr>
              <a:t> Fragments drifted</a:t>
            </a:r>
            <a:r>
              <a:rPr lang="es" sz="1800">
                <a:solidFill>
                  <a:schemeClr val="dk1"/>
                </a:solidFill>
              </a:rPr>
              <a:t> beyond BP</a:t>
            </a:r>
            <a:endParaRPr sz="1800" b="1">
              <a:solidFill>
                <a:schemeClr val="dk1"/>
              </a:solidFill>
            </a:endParaRPr>
          </a:p>
          <a:p>
            <a:pPr marL="457189" indent="-317492">
              <a:buClr>
                <a:schemeClr val="dk1"/>
              </a:buClr>
              <a:buSzPts val="1400"/>
              <a:buChar char="●"/>
            </a:pPr>
            <a:r>
              <a:rPr lang="es" sz="1800" b="1">
                <a:solidFill>
                  <a:schemeClr val="dk1"/>
                </a:solidFill>
              </a:rPr>
              <a:t>Beam-off</a:t>
            </a:r>
            <a:r>
              <a:rPr lang="es" sz="1800">
                <a:solidFill>
                  <a:srgbClr val="FF0000"/>
                </a:solidFill>
              </a:rPr>
              <a:t>: </a:t>
            </a:r>
            <a:r>
              <a:rPr lang="es" sz="1800">
                <a:solidFill>
                  <a:schemeClr val="dk1"/>
                </a:solidFill>
              </a:rPr>
              <a:t> </a:t>
            </a:r>
            <a:r>
              <a:rPr lang="es" sz="1800" b="1">
                <a:solidFill>
                  <a:schemeClr val="dk1"/>
                </a:solidFill>
              </a:rPr>
              <a:t>production</a:t>
            </a:r>
            <a:r>
              <a:rPr lang="es" sz="1800">
                <a:solidFill>
                  <a:schemeClr val="dk1"/>
                </a:solidFill>
              </a:rPr>
              <a:t> of </a:t>
            </a:r>
            <a:r>
              <a:rPr lang="es" sz="1800" b="1">
                <a:solidFill>
                  <a:schemeClr val="dk1"/>
                </a:solidFill>
              </a:rPr>
              <a:t>𝛽</a:t>
            </a:r>
            <a:r>
              <a:rPr lang="es" sz="1800" b="1" baseline="30000">
                <a:solidFill>
                  <a:schemeClr val="dk1"/>
                </a:solidFill>
              </a:rPr>
              <a:t>+</a:t>
            </a:r>
            <a:r>
              <a:rPr lang="es" sz="1800" baseline="30000">
                <a:solidFill>
                  <a:schemeClr val="dk1"/>
                </a:solidFill>
              </a:rPr>
              <a:t> </a:t>
            </a:r>
            <a:r>
              <a:rPr lang="es" sz="1800">
                <a:solidFill>
                  <a:schemeClr val="dk1"/>
                </a:solidFill>
              </a:rPr>
              <a:t>isotopes at the </a:t>
            </a:r>
            <a:r>
              <a:rPr lang="es" sz="1800" b="1">
                <a:solidFill>
                  <a:schemeClr val="dk1"/>
                </a:solidFill>
              </a:rPr>
              <a:t>entrance</a:t>
            </a:r>
            <a:r>
              <a:rPr lang="es" sz="1800">
                <a:solidFill>
                  <a:schemeClr val="dk1"/>
                </a:solidFill>
              </a:rPr>
              <a:t> → </a:t>
            </a:r>
            <a:r>
              <a:rPr lang="es" sz="1800" b="1">
                <a:solidFill>
                  <a:schemeClr val="dk1"/>
                </a:solidFill>
              </a:rPr>
              <a:t>compatible</a:t>
            </a:r>
            <a:r>
              <a:rPr lang="es" sz="1800">
                <a:solidFill>
                  <a:schemeClr val="dk1"/>
                </a:solidFill>
              </a:rPr>
              <a:t> with </a:t>
            </a:r>
            <a:r>
              <a:rPr lang="es" sz="1800" b="1">
                <a:solidFill>
                  <a:schemeClr val="dk1"/>
                </a:solidFill>
              </a:rPr>
              <a:t>Compton PGI!</a:t>
            </a:r>
            <a:br>
              <a:rPr lang="es" sz="1800" b="1">
                <a:solidFill>
                  <a:schemeClr val="dk1"/>
                </a:solidFill>
              </a:rPr>
            </a:br>
            <a:endParaRPr sz="1800" b="1">
              <a:solidFill>
                <a:schemeClr val="dk1"/>
              </a:solidFill>
            </a:endParaRPr>
          </a:p>
          <a:p>
            <a:pPr marL="457189" algn="ctr"/>
            <a:r>
              <a:rPr lang="es" sz="1800" b="1">
                <a:solidFill>
                  <a:srgbClr val="FF0000"/>
                </a:solidFill>
              </a:rPr>
              <a:t>Remind: We are monitoring nuclear reactions!</a:t>
            </a:r>
            <a:r>
              <a:rPr lang="es" sz="1800" b="1">
                <a:solidFill>
                  <a:schemeClr val="dk1"/>
                </a:solidFill>
              </a:rPr>
              <a:t> </a:t>
            </a:r>
            <a:endParaRPr sz="1800" b="1">
              <a:solidFill>
                <a:schemeClr val="dk1"/>
              </a:solidFill>
            </a:endParaRPr>
          </a:p>
        </p:txBody>
      </p:sp>
      <p:grpSp>
        <p:nvGrpSpPr>
          <p:cNvPr id="800" name="Google Shape;800;p37"/>
          <p:cNvGrpSpPr/>
          <p:nvPr/>
        </p:nvGrpSpPr>
        <p:grpSpPr>
          <a:xfrm>
            <a:off x="1524002" y="1258076"/>
            <a:ext cx="3893589" cy="2591476"/>
            <a:chOff x="0" y="324625"/>
            <a:chExt cx="3893589" cy="2591476"/>
          </a:xfrm>
        </p:grpSpPr>
        <p:grpSp>
          <p:nvGrpSpPr>
            <p:cNvPr id="801" name="Google Shape;801;p37"/>
            <p:cNvGrpSpPr/>
            <p:nvPr/>
          </p:nvGrpSpPr>
          <p:grpSpPr>
            <a:xfrm>
              <a:off x="0" y="324625"/>
              <a:ext cx="3893589" cy="2591476"/>
              <a:chOff x="27225" y="450600"/>
              <a:chExt cx="3893589" cy="2591476"/>
            </a:xfrm>
          </p:grpSpPr>
          <p:grpSp>
            <p:nvGrpSpPr>
              <p:cNvPr id="802" name="Google Shape;802;p37"/>
              <p:cNvGrpSpPr/>
              <p:nvPr/>
            </p:nvGrpSpPr>
            <p:grpSpPr>
              <a:xfrm>
                <a:off x="27225" y="544475"/>
                <a:ext cx="3445224" cy="2497601"/>
                <a:chOff x="-1981200" y="222000"/>
                <a:chExt cx="3445224" cy="2497601"/>
              </a:xfrm>
            </p:grpSpPr>
            <p:pic>
              <p:nvPicPr>
                <p:cNvPr id="803" name="Google Shape;803;p37"/>
                <p:cNvPicPr preferRelativeResize="0"/>
                <p:nvPr/>
              </p:nvPicPr>
              <p:blipFill>
                <a:blip r:embed="rId4">
                  <a:alphaModFix/>
                </a:blip>
                <a:stretch>
                  <a:fillRect/>
                </a:stretch>
              </p:blipFill>
              <p:spPr>
                <a:xfrm>
                  <a:off x="-1981200" y="222000"/>
                  <a:ext cx="3445224" cy="2497601"/>
                </a:xfrm>
                <a:prstGeom prst="rect">
                  <a:avLst/>
                </a:prstGeom>
                <a:noFill/>
                <a:ln>
                  <a:noFill/>
                </a:ln>
              </p:spPr>
            </p:pic>
            <p:sp>
              <p:nvSpPr>
                <p:cNvPr id="804" name="Google Shape;804;p37"/>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805" name="Google Shape;805;p37"/>
                <p:cNvCxnSpPr>
                  <a:stCxn id="804" idx="0"/>
                </p:cNvCxnSpPr>
                <p:nvPr/>
              </p:nvCxnSpPr>
              <p:spPr>
                <a:xfrm rot="10800000">
                  <a:off x="-832250" y="1582525"/>
                  <a:ext cx="1800" cy="435900"/>
                </a:xfrm>
                <a:prstGeom prst="straightConnector1">
                  <a:avLst/>
                </a:prstGeom>
                <a:noFill/>
                <a:ln w="9525" cap="flat" cmpd="sng">
                  <a:solidFill>
                    <a:srgbClr val="FF9900"/>
                  </a:solidFill>
                  <a:prstDash val="solid"/>
                  <a:round/>
                  <a:headEnd type="none" w="med" len="med"/>
                  <a:tailEnd type="triangle" w="med" len="med"/>
                </a:ln>
              </p:spPr>
            </p:cxnSp>
            <p:sp>
              <p:nvSpPr>
                <p:cNvPr id="806" name="Google Shape;806;p37"/>
                <p:cNvSpPr txBox="1"/>
                <p:nvPr/>
              </p:nvSpPr>
              <p:spPr>
                <a:xfrm>
                  <a:off x="-989425" y="1297600"/>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sp>
            <p:nvSpPr>
              <p:cNvPr id="807" name="Google Shape;807;p37"/>
              <p:cNvSpPr txBox="1"/>
              <p:nvPr/>
            </p:nvSpPr>
            <p:spPr>
              <a:xfrm>
                <a:off x="994314" y="450600"/>
                <a:ext cx="2926500" cy="461635"/>
              </a:xfrm>
              <a:prstGeom prst="rect">
                <a:avLst/>
              </a:prstGeom>
              <a:noFill/>
              <a:ln>
                <a:noFill/>
              </a:ln>
            </p:spPr>
            <p:txBody>
              <a:bodyPr spcFirstLastPara="1" wrap="square" lIns="91425" tIns="91425" rIns="91425" bIns="91425" anchor="t" anchorCtr="0">
                <a:spAutoFit/>
              </a:bodyPr>
              <a:lstStyle/>
              <a:p>
                <a:r>
                  <a:rPr lang="es" sz="1800" b="1">
                    <a:solidFill>
                      <a:srgbClr val="0000CC"/>
                    </a:solidFill>
                  </a:rPr>
                  <a:t>Compton Experimental</a:t>
                </a:r>
                <a:endParaRPr sz="1800" b="1">
                  <a:solidFill>
                    <a:srgbClr val="0000CC"/>
                  </a:solidFill>
                </a:endParaRPr>
              </a:p>
            </p:txBody>
          </p:sp>
        </p:grpSp>
        <p:grpSp>
          <p:nvGrpSpPr>
            <p:cNvPr id="808" name="Google Shape;808;p37"/>
            <p:cNvGrpSpPr/>
            <p:nvPr/>
          </p:nvGrpSpPr>
          <p:grpSpPr>
            <a:xfrm>
              <a:off x="2054500" y="1351175"/>
              <a:ext cx="1093200" cy="738633"/>
              <a:chOff x="2054500" y="1351175"/>
              <a:chExt cx="1093200" cy="738633"/>
            </a:xfrm>
          </p:grpSpPr>
          <p:sp>
            <p:nvSpPr>
              <p:cNvPr id="809" name="Google Shape;809;p37"/>
              <p:cNvSpPr/>
              <p:nvPr/>
            </p:nvSpPr>
            <p:spPr>
              <a:xfrm rot="10800000">
                <a:off x="2054500" y="1619375"/>
                <a:ext cx="10932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810" name="Google Shape;810;p37"/>
              <p:cNvSpPr txBox="1"/>
              <p:nvPr/>
            </p:nvSpPr>
            <p:spPr>
              <a:xfrm>
                <a:off x="2290650" y="1351175"/>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grpSp>
      </p:grpSp>
      <p:grpSp>
        <p:nvGrpSpPr>
          <p:cNvPr id="811" name="Google Shape;811;p37"/>
          <p:cNvGrpSpPr/>
          <p:nvPr/>
        </p:nvGrpSpPr>
        <p:grpSpPr>
          <a:xfrm>
            <a:off x="1829385" y="3582171"/>
            <a:ext cx="3212248" cy="2249172"/>
            <a:chOff x="404650" y="2789588"/>
            <a:chExt cx="3212248" cy="2249172"/>
          </a:xfrm>
        </p:grpSpPr>
        <p:grpSp>
          <p:nvGrpSpPr>
            <p:cNvPr id="812" name="Google Shape;812;p37"/>
            <p:cNvGrpSpPr/>
            <p:nvPr/>
          </p:nvGrpSpPr>
          <p:grpSpPr>
            <a:xfrm>
              <a:off x="404650" y="2789588"/>
              <a:ext cx="3212248" cy="2249172"/>
              <a:chOff x="404650" y="2789588"/>
              <a:chExt cx="3212248" cy="2249172"/>
            </a:xfrm>
          </p:grpSpPr>
          <p:sp>
            <p:nvSpPr>
              <p:cNvPr id="813" name="Google Shape;813;p37"/>
              <p:cNvSpPr txBox="1"/>
              <p:nvPr/>
            </p:nvSpPr>
            <p:spPr>
              <a:xfrm>
                <a:off x="825398" y="2789588"/>
                <a:ext cx="2791500" cy="461635"/>
              </a:xfrm>
              <a:prstGeom prst="rect">
                <a:avLst/>
              </a:prstGeom>
              <a:noFill/>
              <a:ln>
                <a:noFill/>
              </a:ln>
            </p:spPr>
            <p:txBody>
              <a:bodyPr spcFirstLastPara="1" wrap="square" lIns="91425" tIns="91425" rIns="91425" bIns="91425" anchor="t" anchorCtr="0">
                <a:spAutoFit/>
              </a:bodyPr>
              <a:lstStyle/>
              <a:p>
                <a:r>
                  <a:rPr lang="es" sz="1800" b="1">
                    <a:solidFill>
                      <a:srgbClr val="0000CC"/>
                    </a:solidFill>
                  </a:rPr>
                  <a:t>Compton Monte Carlo</a:t>
                </a:r>
                <a:endParaRPr sz="1800" b="1">
                  <a:solidFill>
                    <a:srgbClr val="0000CC"/>
                  </a:solidFill>
                </a:endParaRPr>
              </a:p>
            </p:txBody>
          </p:sp>
          <p:grpSp>
            <p:nvGrpSpPr>
              <p:cNvPr id="814" name="Google Shape;814;p37"/>
              <p:cNvGrpSpPr/>
              <p:nvPr/>
            </p:nvGrpSpPr>
            <p:grpSpPr>
              <a:xfrm>
                <a:off x="404650" y="3787325"/>
                <a:ext cx="1644600" cy="1251435"/>
                <a:chOff x="-1652750" y="1228625"/>
                <a:chExt cx="1644600" cy="1251435"/>
              </a:xfrm>
            </p:grpSpPr>
            <p:sp>
              <p:nvSpPr>
                <p:cNvPr id="815" name="Google Shape;815;p37"/>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816" name="Google Shape;816;p37"/>
                <p:cNvCxnSpPr>
                  <a:stCxn id="815" idx="0"/>
                  <a:endCxn id="817" idx="2"/>
                </p:cNvCxnSpPr>
                <p:nvPr/>
              </p:nvCxnSpPr>
              <p:spPr>
                <a:xfrm rot="10800000">
                  <a:off x="-831350" y="1628725"/>
                  <a:ext cx="900" cy="389700"/>
                </a:xfrm>
                <a:prstGeom prst="straightConnector1">
                  <a:avLst/>
                </a:prstGeom>
                <a:noFill/>
                <a:ln w="9525" cap="flat" cmpd="sng">
                  <a:solidFill>
                    <a:srgbClr val="FF9900"/>
                  </a:solidFill>
                  <a:prstDash val="solid"/>
                  <a:round/>
                  <a:headEnd type="none" w="med" len="med"/>
                  <a:tailEnd type="triangle" w="med" len="med"/>
                </a:ln>
              </p:spPr>
            </p:cxnSp>
            <p:sp>
              <p:nvSpPr>
                <p:cNvPr id="817" name="Google Shape;817;p37"/>
                <p:cNvSpPr txBox="1"/>
                <p:nvPr/>
              </p:nvSpPr>
              <p:spPr>
                <a:xfrm>
                  <a:off x="-1023800" y="1228625"/>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grpSp>
        <p:grpSp>
          <p:nvGrpSpPr>
            <p:cNvPr id="818" name="Google Shape;818;p37"/>
            <p:cNvGrpSpPr/>
            <p:nvPr/>
          </p:nvGrpSpPr>
          <p:grpSpPr>
            <a:xfrm>
              <a:off x="2054500" y="3663913"/>
              <a:ext cx="1093200" cy="738633"/>
              <a:chOff x="2054500" y="1351175"/>
              <a:chExt cx="1093200" cy="738633"/>
            </a:xfrm>
          </p:grpSpPr>
          <p:sp>
            <p:nvSpPr>
              <p:cNvPr id="819" name="Google Shape;819;p37"/>
              <p:cNvSpPr/>
              <p:nvPr/>
            </p:nvSpPr>
            <p:spPr>
              <a:xfrm rot="10800000">
                <a:off x="2054500" y="1619375"/>
                <a:ext cx="10932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820" name="Google Shape;820;p37"/>
              <p:cNvSpPr txBox="1"/>
              <p:nvPr/>
            </p:nvSpPr>
            <p:spPr>
              <a:xfrm>
                <a:off x="2290650" y="1351175"/>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grpSp>
      </p:grpSp>
      <p:sp>
        <p:nvSpPr>
          <p:cNvPr id="823" name="Google Shape;823;p37"/>
          <p:cNvSpPr txBox="1"/>
          <p:nvPr/>
        </p:nvSpPr>
        <p:spPr>
          <a:xfrm>
            <a:off x="1524000" y="85725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chemeClr val="dk1"/>
              </a:buClr>
              <a:buSzPts val="1100"/>
            </a:pPr>
            <a:r>
              <a:rPr lang="es" sz="2400" dirty="0">
                <a:solidFill>
                  <a:schemeClr val="lt1"/>
                </a:solidFill>
              </a:rPr>
              <a:t>Very Preliminary results for ⍺-particles irradiations </a:t>
            </a:r>
            <a:endParaRPr sz="2400" dirty="0">
              <a:solidFill>
                <a:schemeClr val="lt1"/>
              </a:solidFill>
            </a:endParaRPr>
          </a:p>
          <a:p>
            <a:pPr algn="ctr">
              <a:buClr>
                <a:srgbClr val="000000"/>
              </a:buClr>
              <a:buSzPts val="1100"/>
            </a:pPr>
            <a:endParaRPr sz="2400" dirty="0">
              <a:solidFill>
                <a:srgbClr val="FFFFFF"/>
              </a:solidFill>
            </a:endParaRPr>
          </a:p>
        </p:txBody>
      </p:sp>
      <p:sp>
        <p:nvSpPr>
          <p:cNvPr id="829" name="Google Shape;829;p37"/>
          <p:cNvSpPr txBox="1"/>
          <p:nvPr/>
        </p:nvSpPr>
        <p:spPr>
          <a:xfrm>
            <a:off x="6652375" y="1298826"/>
            <a:ext cx="2452500" cy="461635"/>
          </a:xfrm>
          <a:prstGeom prst="rect">
            <a:avLst/>
          </a:prstGeom>
          <a:noFill/>
          <a:ln>
            <a:noFill/>
          </a:ln>
        </p:spPr>
        <p:txBody>
          <a:bodyPr spcFirstLastPara="1" wrap="square" lIns="91425" tIns="91425" rIns="91425" bIns="91425" anchor="t" anchorCtr="0">
            <a:spAutoFit/>
          </a:bodyPr>
          <a:lstStyle/>
          <a:p>
            <a:r>
              <a:rPr lang="es" sz="1800" b="1">
                <a:solidFill>
                  <a:schemeClr val="dk1"/>
                </a:solidFill>
              </a:rPr>
              <a:t>PET Experimental</a:t>
            </a:r>
            <a:endParaRPr sz="1800" b="1">
              <a:solidFill>
                <a:schemeClr val="dk1"/>
              </a:solidFill>
            </a:endParaRPr>
          </a:p>
        </p:txBody>
      </p:sp>
      <p:pic>
        <p:nvPicPr>
          <p:cNvPr id="830" name="Google Shape;830;p37"/>
          <p:cNvPicPr preferRelativeResize="0"/>
          <p:nvPr/>
        </p:nvPicPr>
        <p:blipFill>
          <a:blip r:embed="rId5">
            <a:alphaModFix/>
          </a:blip>
          <a:stretch>
            <a:fillRect/>
          </a:stretch>
        </p:blipFill>
        <p:spPr>
          <a:xfrm>
            <a:off x="5050476" y="1578675"/>
            <a:ext cx="3961875" cy="2848726"/>
          </a:xfrm>
          <a:prstGeom prst="rect">
            <a:avLst/>
          </a:prstGeom>
          <a:noFill/>
          <a:ln>
            <a:noFill/>
          </a:ln>
        </p:spPr>
      </p:pic>
    </p:spTree>
    <p:extLst>
      <p:ext uri="{BB962C8B-B14F-4D97-AF65-F5344CB8AC3E}">
        <p14:creationId xmlns:p14="http://schemas.microsoft.com/office/powerpoint/2010/main" val="252184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9"/>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829"/>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nodeType="afterEffect">
                                  <p:stCondLst>
                                    <p:cond delay="0"/>
                                  </p:stCondLst>
                                  <p:childTnLst>
                                    <p:set>
                                      <p:cBhvr>
                                        <p:cTn id="12" dur="1" fill="hold">
                                          <p:stCondLst>
                                            <p:cond delay="0"/>
                                          </p:stCondLst>
                                        </p:cTn>
                                        <p:tgtEl>
                                          <p:spTgt spid="8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Shape 834"/>
        <p:cNvGrpSpPr/>
        <p:nvPr/>
      </p:nvGrpSpPr>
      <p:grpSpPr>
        <a:xfrm>
          <a:off x="0" y="0"/>
          <a:ext cx="0" cy="0"/>
          <a:chOff x="0" y="0"/>
          <a:chExt cx="0" cy="0"/>
        </a:xfrm>
      </p:grpSpPr>
      <p:pic>
        <p:nvPicPr>
          <p:cNvPr id="835" name="Google Shape;835;p38"/>
          <p:cNvPicPr preferRelativeResize="0"/>
          <p:nvPr/>
        </p:nvPicPr>
        <p:blipFill>
          <a:blip r:embed="rId3">
            <a:alphaModFix/>
          </a:blip>
          <a:stretch>
            <a:fillRect/>
          </a:stretch>
        </p:blipFill>
        <p:spPr>
          <a:xfrm>
            <a:off x="1607710" y="3775980"/>
            <a:ext cx="3274950" cy="2406975"/>
          </a:xfrm>
          <a:prstGeom prst="rect">
            <a:avLst/>
          </a:prstGeom>
          <a:noFill/>
          <a:ln>
            <a:noFill/>
          </a:ln>
        </p:spPr>
      </p:pic>
      <p:sp>
        <p:nvSpPr>
          <p:cNvPr id="836" name="Google Shape;836;p38"/>
          <p:cNvSpPr txBox="1"/>
          <p:nvPr/>
        </p:nvSpPr>
        <p:spPr>
          <a:xfrm>
            <a:off x="5043475" y="4336425"/>
            <a:ext cx="5624400" cy="1238700"/>
          </a:xfrm>
          <a:prstGeom prst="rect">
            <a:avLst/>
          </a:prstGeom>
          <a:noFill/>
          <a:ln>
            <a:noFill/>
          </a:ln>
        </p:spPr>
        <p:txBody>
          <a:bodyPr spcFirstLastPara="1" wrap="square" lIns="91425" tIns="91425" rIns="91425" bIns="91425" anchor="t" anchorCtr="0">
            <a:noAutofit/>
          </a:bodyPr>
          <a:lstStyle/>
          <a:p>
            <a:r>
              <a:rPr lang="es" sz="1800" b="1">
                <a:solidFill>
                  <a:schemeClr val="dk1"/>
                </a:solidFill>
              </a:rPr>
              <a:t>Very different shape</a:t>
            </a:r>
            <a:r>
              <a:rPr lang="es" sz="1800">
                <a:solidFill>
                  <a:schemeClr val="dk1"/>
                </a:solidFill>
              </a:rPr>
              <a:t> between PET </a:t>
            </a:r>
            <a:r>
              <a:rPr lang="es" sz="1800" b="1">
                <a:solidFill>
                  <a:schemeClr val="dk1"/>
                </a:solidFill>
              </a:rPr>
              <a:t>beam-on/off</a:t>
            </a:r>
            <a:r>
              <a:rPr lang="es" sz="1800">
                <a:solidFill>
                  <a:schemeClr val="dk1"/>
                </a:solidFill>
              </a:rPr>
              <a:t>:</a:t>
            </a:r>
            <a:endParaRPr sz="1800">
              <a:solidFill>
                <a:schemeClr val="dk1"/>
              </a:solidFill>
            </a:endParaRPr>
          </a:p>
          <a:p>
            <a:pPr marL="457189" indent="-317492">
              <a:buClr>
                <a:schemeClr val="dk1"/>
              </a:buClr>
              <a:buSzPts val="1400"/>
              <a:buChar char="●"/>
            </a:pPr>
            <a:r>
              <a:rPr lang="es" sz="1800" b="1">
                <a:solidFill>
                  <a:schemeClr val="dk1"/>
                </a:solidFill>
              </a:rPr>
              <a:t>Beam-on</a:t>
            </a:r>
            <a:r>
              <a:rPr lang="es" sz="1800">
                <a:solidFill>
                  <a:schemeClr val="dk1"/>
                </a:solidFill>
              </a:rPr>
              <a:t>: </a:t>
            </a:r>
            <a:r>
              <a:rPr lang="es" sz="1800" b="1">
                <a:solidFill>
                  <a:schemeClr val="dk1"/>
                </a:solidFill>
              </a:rPr>
              <a:t> Fragments drifted</a:t>
            </a:r>
            <a:r>
              <a:rPr lang="es" sz="1800">
                <a:solidFill>
                  <a:schemeClr val="dk1"/>
                </a:solidFill>
              </a:rPr>
              <a:t> beyond BP</a:t>
            </a:r>
            <a:endParaRPr sz="1800">
              <a:solidFill>
                <a:schemeClr val="dk1"/>
              </a:solidFill>
            </a:endParaRPr>
          </a:p>
          <a:p>
            <a:pPr marL="457189" indent="-317492">
              <a:buClr>
                <a:schemeClr val="dk1"/>
              </a:buClr>
              <a:buSzPts val="1400"/>
              <a:buChar char="●"/>
            </a:pPr>
            <a:r>
              <a:rPr lang="es" sz="1800" b="1">
                <a:solidFill>
                  <a:schemeClr val="dk1"/>
                </a:solidFill>
              </a:rPr>
              <a:t>Beam-off</a:t>
            </a:r>
            <a:r>
              <a:rPr lang="es" sz="1800">
                <a:solidFill>
                  <a:srgbClr val="FF0000"/>
                </a:solidFill>
              </a:rPr>
              <a:t>: </a:t>
            </a:r>
            <a:r>
              <a:rPr lang="es" sz="1800">
                <a:solidFill>
                  <a:schemeClr val="dk1"/>
                </a:solidFill>
              </a:rPr>
              <a:t> </a:t>
            </a:r>
            <a:r>
              <a:rPr lang="es" sz="1800" b="1">
                <a:solidFill>
                  <a:schemeClr val="dk1"/>
                </a:solidFill>
              </a:rPr>
              <a:t>production</a:t>
            </a:r>
            <a:r>
              <a:rPr lang="es" sz="1800">
                <a:solidFill>
                  <a:schemeClr val="dk1"/>
                </a:solidFill>
              </a:rPr>
              <a:t> of </a:t>
            </a:r>
            <a:r>
              <a:rPr lang="es" sz="1800" b="1">
                <a:solidFill>
                  <a:schemeClr val="dk1"/>
                </a:solidFill>
              </a:rPr>
              <a:t>𝛽</a:t>
            </a:r>
            <a:r>
              <a:rPr lang="es" sz="1800" b="1" baseline="30000">
                <a:solidFill>
                  <a:schemeClr val="dk1"/>
                </a:solidFill>
              </a:rPr>
              <a:t>+</a:t>
            </a:r>
            <a:r>
              <a:rPr lang="es" sz="1800" baseline="30000">
                <a:solidFill>
                  <a:schemeClr val="dk1"/>
                </a:solidFill>
              </a:rPr>
              <a:t> </a:t>
            </a:r>
            <a:r>
              <a:rPr lang="es" sz="1800">
                <a:solidFill>
                  <a:schemeClr val="dk1"/>
                </a:solidFill>
              </a:rPr>
              <a:t>isotopes at the </a:t>
            </a:r>
            <a:r>
              <a:rPr lang="es" sz="1800" b="1">
                <a:solidFill>
                  <a:schemeClr val="dk1"/>
                </a:solidFill>
              </a:rPr>
              <a:t>entrance</a:t>
            </a:r>
            <a:r>
              <a:rPr lang="es" sz="1800">
                <a:solidFill>
                  <a:schemeClr val="dk1"/>
                </a:solidFill>
              </a:rPr>
              <a:t> → </a:t>
            </a:r>
            <a:r>
              <a:rPr lang="es" sz="1800" b="1">
                <a:solidFill>
                  <a:schemeClr val="dk1"/>
                </a:solidFill>
              </a:rPr>
              <a:t>compatible</a:t>
            </a:r>
            <a:r>
              <a:rPr lang="es" sz="1800">
                <a:solidFill>
                  <a:schemeClr val="dk1"/>
                </a:solidFill>
              </a:rPr>
              <a:t> with </a:t>
            </a:r>
            <a:r>
              <a:rPr lang="es" sz="1800" b="1">
                <a:solidFill>
                  <a:schemeClr val="dk1"/>
                </a:solidFill>
              </a:rPr>
              <a:t>Compton PGI!</a:t>
            </a:r>
            <a:br>
              <a:rPr lang="es" sz="1500" b="1">
                <a:solidFill>
                  <a:schemeClr val="dk1"/>
                </a:solidFill>
              </a:rPr>
            </a:br>
            <a:endParaRPr sz="1500" b="1">
              <a:solidFill>
                <a:schemeClr val="dk1"/>
              </a:solidFill>
            </a:endParaRPr>
          </a:p>
          <a:p>
            <a:pPr marL="457189" algn="ctr"/>
            <a:r>
              <a:rPr lang="es" sz="1800" b="1">
                <a:solidFill>
                  <a:srgbClr val="FF0000"/>
                </a:solidFill>
              </a:rPr>
              <a:t>Remind: We are monitoring nuclear reactions!</a:t>
            </a:r>
            <a:r>
              <a:rPr lang="es" sz="1800" b="1">
                <a:solidFill>
                  <a:schemeClr val="dk1"/>
                </a:solidFill>
              </a:rPr>
              <a:t> </a:t>
            </a:r>
            <a:endParaRPr sz="1800" b="1">
              <a:solidFill>
                <a:schemeClr val="dk1"/>
              </a:solidFill>
            </a:endParaRPr>
          </a:p>
        </p:txBody>
      </p:sp>
      <p:grpSp>
        <p:nvGrpSpPr>
          <p:cNvPr id="837" name="Google Shape;837;p38"/>
          <p:cNvGrpSpPr/>
          <p:nvPr/>
        </p:nvGrpSpPr>
        <p:grpSpPr>
          <a:xfrm>
            <a:off x="1524002" y="1258076"/>
            <a:ext cx="3893589" cy="2591476"/>
            <a:chOff x="0" y="324625"/>
            <a:chExt cx="3893589" cy="2591476"/>
          </a:xfrm>
        </p:grpSpPr>
        <p:grpSp>
          <p:nvGrpSpPr>
            <p:cNvPr id="838" name="Google Shape;838;p38"/>
            <p:cNvGrpSpPr/>
            <p:nvPr/>
          </p:nvGrpSpPr>
          <p:grpSpPr>
            <a:xfrm>
              <a:off x="0" y="324625"/>
              <a:ext cx="3893589" cy="2591476"/>
              <a:chOff x="27225" y="450600"/>
              <a:chExt cx="3893589" cy="2591476"/>
            </a:xfrm>
          </p:grpSpPr>
          <p:grpSp>
            <p:nvGrpSpPr>
              <p:cNvPr id="839" name="Google Shape;839;p38"/>
              <p:cNvGrpSpPr/>
              <p:nvPr/>
            </p:nvGrpSpPr>
            <p:grpSpPr>
              <a:xfrm>
                <a:off x="27225" y="544475"/>
                <a:ext cx="3445224" cy="2497601"/>
                <a:chOff x="-1981200" y="222000"/>
                <a:chExt cx="3445224" cy="2497601"/>
              </a:xfrm>
            </p:grpSpPr>
            <p:pic>
              <p:nvPicPr>
                <p:cNvPr id="840" name="Google Shape;840;p38"/>
                <p:cNvPicPr preferRelativeResize="0"/>
                <p:nvPr/>
              </p:nvPicPr>
              <p:blipFill>
                <a:blip r:embed="rId4">
                  <a:alphaModFix/>
                </a:blip>
                <a:stretch>
                  <a:fillRect/>
                </a:stretch>
              </p:blipFill>
              <p:spPr>
                <a:xfrm>
                  <a:off x="-1981200" y="222000"/>
                  <a:ext cx="3445224" cy="2497601"/>
                </a:xfrm>
                <a:prstGeom prst="rect">
                  <a:avLst/>
                </a:prstGeom>
                <a:noFill/>
                <a:ln>
                  <a:noFill/>
                </a:ln>
              </p:spPr>
            </p:pic>
            <p:sp>
              <p:nvSpPr>
                <p:cNvPr id="841" name="Google Shape;841;p38"/>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842" name="Google Shape;842;p38"/>
                <p:cNvCxnSpPr>
                  <a:stCxn id="841" idx="0"/>
                </p:cNvCxnSpPr>
                <p:nvPr/>
              </p:nvCxnSpPr>
              <p:spPr>
                <a:xfrm rot="10800000">
                  <a:off x="-832250" y="1582525"/>
                  <a:ext cx="1800" cy="435900"/>
                </a:xfrm>
                <a:prstGeom prst="straightConnector1">
                  <a:avLst/>
                </a:prstGeom>
                <a:noFill/>
                <a:ln w="9525" cap="flat" cmpd="sng">
                  <a:solidFill>
                    <a:srgbClr val="FF9900"/>
                  </a:solidFill>
                  <a:prstDash val="solid"/>
                  <a:round/>
                  <a:headEnd type="none" w="med" len="med"/>
                  <a:tailEnd type="triangle" w="med" len="med"/>
                </a:ln>
              </p:spPr>
            </p:cxnSp>
            <p:sp>
              <p:nvSpPr>
                <p:cNvPr id="843" name="Google Shape;843;p38"/>
                <p:cNvSpPr txBox="1"/>
                <p:nvPr/>
              </p:nvSpPr>
              <p:spPr>
                <a:xfrm>
                  <a:off x="-989425" y="1297600"/>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sp>
            <p:nvSpPr>
              <p:cNvPr id="844" name="Google Shape;844;p38"/>
              <p:cNvSpPr txBox="1"/>
              <p:nvPr/>
            </p:nvSpPr>
            <p:spPr>
              <a:xfrm>
                <a:off x="994314" y="450600"/>
                <a:ext cx="2926500" cy="461635"/>
              </a:xfrm>
              <a:prstGeom prst="rect">
                <a:avLst/>
              </a:prstGeom>
              <a:noFill/>
              <a:ln>
                <a:noFill/>
              </a:ln>
            </p:spPr>
            <p:txBody>
              <a:bodyPr spcFirstLastPara="1" wrap="square" lIns="91425" tIns="91425" rIns="91425" bIns="91425" anchor="t" anchorCtr="0">
                <a:spAutoFit/>
              </a:bodyPr>
              <a:lstStyle/>
              <a:p>
                <a:r>
                  <a:rPr lang="es" sz="1800" b="1">
                    <a:solidFill>
                      <a:srgbClr val="0000CC"/>
                    </a:solidFill>
                  </a:rPr>
                  <a:t>Compton Experimental</a:t>
                </a:r>
                <a:endParaRPr sz="1800" b="1">
                  <a:solidFill>
                    <a:srgbClr val="0000CC"/>
                  </a:solidFill>
                </a:endParaRPr>
              </a:p>
            </p:txBody>
          </p:sp>
        </p:grpSp>
        <p:grpSp>
          <p:nvGrpSpPr>
            <p:cNvPr id="845" name="Google Shape;845;p38"/>
            <p:cNvGrpSpPr/>
            <p:nvPr/>
          </p:nvGrpSpPr>
          <p:grpSpPr>
            <a:xfrm>
              <a:off x="2054500" y="1351175"/>
              <a:ext cx="1093200" cy="738633"/>
              <a:chOff x="2054500" y="1351175"/>
              <a:chExt cx="1093200" cy="738633"/>
            </a:xfrm>
          </p:grpSpPr>
          <p:sp>
            <p:nvSpPr>
              <p:cNvPr id="846" name="Google Shape;846;p38"/>
              <p:cNvSpPr/>
              <p:nvPr/>
            </p:nvSpPr>
            <p:spPr>
              <a:xfrm rot="10800000">
                <a:off x="2054500" y="1619375"/>
                <a:ext cx="10932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847" name="Google Shape;847;p38"/>
              <p:cNvSpPr txBox="1"/>
              <p:nvPr/>
            </p:nvSpPr>
            <p:spPr>
              <a:xfrm>
                <a:off x="2290650" y="1351175"/>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grpSp>
      </p:grpSp>
      <p:grpSp>
        <p:nvGrpSpPr>
          <p:cNvPr id="848" name="Google Shape;848;p38"/>
          <p:cNvGrpSpPr/>
          <p:nvPr/>
        </p:nvGrpSpPr>
        <p:grpSpPr>
          <a:xfrm>
            <a:off x="1829385" y="3582171"/>
            <a:ext cx="3212248" cy="2249172"/>
            <a:chOff x="404650" y="2789588"/>
            <a:chExt cx="3212248" cy="2249172"/>
          </a:xfrm>
        </p:grpSpPr>
        <p:grpSp>
          <p:nvGrpSpPr>
            <p:cNvPr id="849" name="Google Shape;849;p38"/>
            <p:cNvGrpSpPr/>
            <p:nvPr/>
          </p:nvGrpSpPr>
          <p:grpSpPr>
            <a:xfrm>
              <a:off x="404650" y="2789588"/>
              <a:ext cx="3212248" cy="2249172"/>
              <a:chOff x="404650" y="2789588"/>
              <a:chExt cx="3212248" cy="2249172"/>
            </a:xfrm>
          </p:grpSpPr>
          <p:sp>
            <p:nvSpPr>
              <p:cNvPr id="850" name="Google Shape;850;p38"/>
              <p:cNvSpPr txBox="1"/>
              <p:nvPr/>
            </p:nvSpPr>
            <p:spPr>
              <a:xfrm>
                <a:off x="825398" y="2789588"/>
                <a:ext cx="2791500" cy="461635"/>
              </a:xfrm>
              <a:prstGeom prst="rect">
                <a:avLst/>
              </a:prstGeom>
              <a:noFill/>
              <a:ln>
                <a:noFill/>
              </a:ln>
            </p:spPr>
            <p:txBody>
              <a:bodyPr spcFirstLastPara="1" wrap="square" lIns="91425" tIns="91425" rIns="91425" bIns="91425" anchor="t" anchorCtr="0">
                <a:spAutoFit/>
              </a:bodyPr>
              <a:lstStyle/>
              <a:p>
                <a:r>
                  <a:rPr lang="es" sz="1800" b="1">
                    <a:solidFill>
                      <a:srgbClr val="0000CC"/>
                    </a:solidFill>
                  </a:rPr>
                  <a:t>Compton Monte Carlo</a:t>
                </a:r>
                <a:endParaRPr sz="1800" b="1">
                  <a:solidFill>
                    <a:srgbClr val="0000CC"/>
                  </a:solidFill>
                </a:endParaRPr>
              </a:p>
            </p:txBody>
          </p:sp>
          <p:grpSp>
            <p:nvGrpSpPr>
              <p:cNvPr id="851" name="Google Shape;851;p38"/>
              <p:cNvGrpSpPr/>
              <p:nvPr/>
            </p:nvGrpSpPr>
            <p:grpSpPr>
              <a:xfrm>
                <a:off x="404650" y="3787325"/>
                <a:ext cx="1644600" cy="1251435"/>
                <a:chOff x="-1652750" y="1228625"/>
                <a:chExt cx="1644600" cy="1251435"/>
              </a:xfrm>
            </p:grpSpPr>
            <p:sp>
              <p:nvSpPr>
                <p:cNvPr id="852" name="Google Shape;852;p38"/>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853" name="Google Shape;853;p38"/>
                <p:cNvCxnSpPr>
                  <a:stCxn id="852" idx="0"/>
                  <a:endCxn id="854" idx="2"/>
                </p:cNvCxnSpPr>
                <p:nvPr/>
              </p:nvCxnSpPr>
              <p:spPr>
                <a:xfrm rot="10800000">
                  <a:off x="-831350" y="1628725"/>
                  <a:ext cx="900" cy="389700"/>
                </a:xfrm>
                <a:prstGeom prst="straightConnector1">
                  <a:avLst/>
                </a:prstGeom>
                <a:noFill/>
                <a:ln w="9525" cap="flat" cmpd="sng">
                  <a:solidFill>
                    <a:srgbClr val="FF9900"/>
                  </a:solidFill>
                  <a:prstDash val="solid"/>
                  <a:round/>
                  <a:headEnd type="none" w="med" len="med"/>
                  <a:tailEnd type="triangle" w="med" len="med"/>
                </a:ln>
              </p:spPr>
            </p:cxnSp>
            <p:sp>
              <p:nvSpPr>
                <p:cNvPr id="854" name="Google Shape;854;p38"/>
                <p:cNvSpPr txBox="1"/>
                <p:nvPr/>
              </p:nvSpPr>
              <p:spPr>
                <a:xfrm>
                  <a:off x="-1023800" y="1228625"/>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grpSp>
        <p:grpSp>
          <p:nvGrpSpPr>
            <p:cNvPr id="855" name="Google Shape;855;p38"/>
            <p:cNvGrpSpPr/>
            <p:nvPr/>
          </p:nvGrpSpPr>
          <p:grpSpPr>
            <a:xfrm>
              <a:off x="2054500" y="3663913"/>
              <a:ext cx="1093200" cy="738633"/>
              <a:chOff x="2054500" y="1351175"/>
              <a:chExt cx="1093200" cy="738633"/>
            </a:xfrm>
          </p:grpSpPr>
          <p:sp>
            <p:nvSpPr>
              <p:cNvPr id="856" name="Google Shape;856;p38"/>
              <p:cNvSpPr/>
              <p:nvPr/>
            </p:nvSpPr>
            <p:spPr>
              <a:xfrm rot="10800000">
                <a:off x="2054500" y="1619375"/>
                <a:ext cx="10932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857" name="Google Shape;857;p38"/>
              <p:cNvSpPr txBox="1"/>
              <p:nvPr/>
            </p:nvSpPr>
            <p:spPr>
              <a:xfrm>
                <a:off x="2290650" y="1351175"/>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grpSp>
      </p:grpSp>
      <p:sp>
        <p:nvSpPr>
          <p:cNvPr id="866" name="Google Shape;866;p38"/>
          <p:cNvSpPr txBox="1"/>
          <p:nvPr/>
        </p:nvSpPr>
        <p:spPr>
          <a:xfrm>
            <a:off x="6652375" y="1298826"/>
            <a:ext cx="2452500" cy="461635"/>
          </a:xfrm>
          <a:prstGeom prst="rect">
            <a:avLst/>
          </a:prstGeom>
          <a:noFill/>
          <a:ln>
            <a:noFill/>
          </a:ln>
        </p:spPr>
        <p:txBody>
          <a:bodyPr spcFirstLastPara="1" wrap="square" lIns="91425" tIns="91425" rIns="91425" bIns="91425" anchor="t" anchorCtr="0">
            <a:spAutoFit/>
          </a:bodyPr>
          <a:lstStyle/>
          <a:p>
            <a:r>
              <a:rPr lang="es" sz="1800" b="1">
                <a:solidFill>
                  <a:schemeClr val="dk1"/>
                </a:solidFill>
              </a:rPr>
              <a:t>PET Experimental</a:t>
            </a:r>
            <a:endParaRPr sz="1800" b="1">
              <a:solidFill>
                <a:schemeClr val="dk1"/>
              </a:solidFill>
            </a:endParaRPr>
          </a:p>
        </p:txBody>
      </p:sp>
      <p:pic>
        <p:nvPicPr>
          <p:cNvPr id="867" name="Google Shape;867;p38"/>
          <p:cNvPicPr preferRelativeResize="0"/>
          <p:nvPr/>
        </p:nvPicPr>
        <p:blipFill>
          <a:blip r:embed="rId5">
            <a:alphaModFix/>
          </a:blip>
          <a:stretch>
            <a:fillRect/>
          </a:stretch>
        </p:blipFill>
        <p:spPr>
          <a:xfrm>
            <a:off x="5050476" y="1578675"/>
            <a:ext cx="3961875" cy="2848726"/>
          </a:xfrm>
          <a:prstGeom prst="rect">
            <a:avLst/>
          </a:prstGeom>
          <a:noFill/>
          <a:ln>
            <a:noFill/>
          </a:ln>
        </p:spPr>
      </p:pic>
      <p:sp>
        <p:nvSpPr>
          <p:cNvPr id="868" name="Google Shape;868;p38"/>
          <p:cNvSpPr txBox="1"/>
          <p:nvPr/>
        </p:nvSpPr>
        <p:spPr>
          <a:xfrm>
            <a:off x="8803700" y="2423901"/>
            <a:ext cx="1872600" cy="1846629"/>
          </a:xfrm>
          <a:prstGeom prst="rect">
            <a:avLst/>
          </a:prstGeom>
          <a:noFill/>
          <a:ln w="28575" cap="flat" cmpd="sng">
            <a:solidFill>
              <a:srgbClr val="FF9900"/>
            </a:solidFill>
            <a:prstDash val="solid"/>
            <a:round/>
            <a:headEnd type="none" w="sm" len="sm"/>
            <a:tailEnd type="none" w="sm" len="sm"/>
          </a:ln>
        </p:spPr>
        <p:txBody>
          <a:bodyPr spcFirstLastPara="1" wrap="square" lIns="91425" tIns="91425" rIns="91425" bIns="91425" anchor="t" anchorCtr="0">
            <a:spAutoFit/>
          </a:bodyPr>
          <a:lstStyle/>
          <a:p>
            <a:pPr algn="ctr"/>
            <a:r>
              <a:rPr lang="es" sz="1800">
                <a:solidFill>
                  <a:schemeClr val="dk1"/>
                </a:solidFill>
              </a:rPr>
              <a:t>Sensitive to </a:t>
            </a:r>
            <a:r>
              <a:rPr lang="es" sz="1800" b="1">
                <a:solidFill>
                  <a:srgbClr val="FF0000"/>
                </a:solidFill>
              </a:rPr>
              <a:t>1 mm</a:t>
            </a:r>
            <a:r>
              <a:rPr lang="es" sz="1800">
                <a:solidFill>
                  <a:srgbClr val="FF0000"/>
                </a:solidFill>
              </a:rPr>
              <a:t> </a:t>
            </a:r>
            <a:r>
              <a:rPr lang="es" sz="1800" b="1">
                <a:solidFill>
                  <a:srgbClr val="FF0000"/>
                </a:solidFill>
              </a:rPr>
              <a:t>displacements </a:t>
            </a:r>
            <a:r>
              <a:rPr lang="es" sz="1800">
                <a:solidFill>
                  <a:schemeClr val="dk1"/>
                </a:solidFill>
              </a:rPr>
              <a:t>for </a:t>
            </a:r>
            <a:r>
              <a:rPr lang="es" sz="1800" b="1">
                <a:solidFill>
                  <a:srgbClr val="FF0000"/>
                </a:solidFill>
              </a:rPr>
              <a:t>PET beam-off</a:t>
            </a:r>
            <a:br>
              <a:rPr lang="es" sz="1800" b="1">
                <a:solidFill>
                  <a:srgbClr val="FF0000"/>
                </a:solidFill>
              </a:rPr>
            </a:br>
            <a:r>
              <a:rPr lang="es" sz="1800" b="1">
                <a:solidFill>
                  <a:srgbClr val="FF0000"/>
                </a:solidFill>
              </a:rPr>
              <a:t> and beam-on!</a:t>
            </a:r>
            <a:endParaRPr sz="1800" b="1">
              <a:solidFill>
                <a:srgbClr val="FF0000"/>
              </a:solidFill>
            </a:endParaRPr>
          </a:p>
        </p:txBody>
      </p:sp>
      <p:sp>
        <p:nvSpPr>
          <p:cNvPr id="35" name="Google Shape;823;p37"/>
          <p:cNvSpPr txBox="1"/>
          <p:nvPr/>
        </p:nvSpPr>
        <p:spPr>
          <a:xfrm>
            <a:off x="1524000" y="85725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chemeClr val="dk1"/>
              </a:buClr>
              <a:buSzPts val="1100"/>
            </a:pPr>
            <a:r>
              <a:rPr lang="es" sz="2400" dirty="0">
                <a:solidFill>
                  <a:schemeClr val="lt1"/>
                </a:solidFill>
              </a:rPr>
              <a:t>Very Preliminary results for ⍺-particles irradiations </a:t>
            </a:r>
            <a:endParaRPr sz="2400" dirty="0">
              <a:solidFill>
                <a:schemeClr val="lt1"/>
              </a:solidFill>
            </a:endParaRPr>
          </a:p>
          <a:p>
            <a:pPr algn="ctr">
              <a:buClr>
                <a:srgbClr val="000000"/>
              </a:buClr>
              <a:buSzPts val="1100"/>
            </a:pPr>
            <a:endParaRPr sz="2400" dirty="0">
              <a:solidFill>
                <a:srgbClr val="FFFFFF"/>
              </a:solidFill>
            </a:endParaRPr>
          </a:p>
        </p:txBody>
      </p:sp>
    </p:spTree>
    <p:extLst>
      <p:ext uri="{BB962C8B-B14F-4D97-AF65-F5344CB8AC3E}">
        <p14:creationId xmlns:p14="http://schemas.microsoft.com/office/powerpoint/2010/main" val="150867986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Shape 872"/>
        <p:cNvGrpSpPr/>
        <p:nvPr/>
      </p:nvGrpSpPr>
      <p:grpSpPr>
        <a:xfrm>
          <a:off x="0" y="0"/>
          <a:ext cx="0" cy="0"/>
          <a:chOff x="0" y="0"/>
          <a:chExt cx="0" cy="0"/>
        </a:xfrm>
      </p:grpSpPr>
      <p:grpSp>
        <p:nvGrpSpPr>
          <p:cNvPr id="873" name="Google Shape;873;p39"/>
          <p:cNvGrpSpPr/>
          <p:nvPr/>
        </p:nvGrpSpPr>
        <p:grpSpPr>
          <a:xfrm>
            <a:off x="1524000" y="857250"/>
            <a:ext cx="9144000" cy="526800"/>
            <a:chOff x="0" y="0"/>
            <a:chExt cx="9144000" cy="526800"/>
          </a:xfrm>
        </p:grpSpPr>
        <p:grpSp>
          <p:nvGrpSpPr>
            <p:cNvPr id="874" name="Google Shape;874;p39"/>
            <p:cNvGrpSpPr/>
            <p:nvPr/>
          </p:nvGrpSpPr>
          <p:grpSpPr>
            <a:xfrm>
              <a:off x="0" y="0"/>
              <a:ext cx="9144000" cy="526800"/>
              <a:chOff x="0" y="0"/>
              <a:chExt cx="9144000" cy="526800"/>
            </a:xfrm>
          </p:grpSpPr>
          <p:sp>
            <p:nvSpPr>
              <p:cNvPr id="875" name="Google Shape;875;p39"/>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Outline</a:t>
                </a:r>
                <a:endParaRPr sz="2400">
                  <a:solidFill>
                    <a:srgbClr val="FFFFFF"/>
                  </a:solidFill>
                </a:endParaRPr>
              </a:p>
            </p:txBody>
          </p:sp>
          <p:pic>
            <p:nvPicPr>
              <p:cNvPr id="876" name="Google Shape;876;p39"/>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877" name="Google Shape;877;p39"/>
            <p:cNvGrpSpPr/>
            <p:nvPr/>
          </p:nvGrpSpPr>
          <p:grpSpPr>
            <a:xfrm>
              <a:off x="7629937" y="67788"/>
              <a:ext cx="1445176" cy="391200"/>
              <a:chOff x="6941837" y="1294825"/>
              <a:chExt cx="1445176" cy="391200"/>
            </a:xfrm>
          </p:grpSpPr>
          <p:sp>
            <p:nvSpPr>
              <p:cNvPr id="878" name="Google Shape;878;p39"/>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879" name="Google Shape;879;p39"/>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sp>
        <p:nvSpPr>
          <p:cNvPr id="880" name="Google Shape;880;p39"/>
          <p:cNvSpPr txBox="1"/>
          <p:nvPr/>
        </p:nvSpPr>
        <p:spPr>
          <a:xfrm>
            <a:off x="1524000" y="1392600"/>
            <a:ext cx="9144000" cy="4533600"/>
          </a:xfrm>
          <a:prstGeom prst="rect">
            <a:avLst/>
          </a:prstGeom>
          <a:noFill/>
          <a:ln>
            <a:noFill/>
          </a:ln>
        </p:spPr>
        <p:txBody>
          <a:bodyPr spcFirstLastPara="1" wrap="square" lIns="91425" tIns="91425" rIns="91425" bIns="91425" anchor="t" anchorCtr="0">
            <a:noAutofit/>
          </a:bodyPr>
          <a:lstStyle/>
          <a:p>
            <a:pPr marL="457189" indent="-355591">
              <a:buClr>
                <a:schemeClr val="dk1"/>
              </a:buClr>
              <a:buSzPts val="2000"/>
              <a:buChar char="●"/>
            </a:pPr>
            <a:r>
              <a:rPr lang="es" sz="2000">
                <a:solidFill>
                  <a:schemeClr val="dk1"/>
                </a:solidFill>
              </a:rPr>
              <a:t>Introduction</a:t>
            </a:r>
            <a:endParaRPr sz="2000">
              <a:solidFill>
                <a:schemeClr val="dk1"/>
              </a:solidFill>
            </a:endParaRPr>
          </a:p>
          <a:p>
            <a:pPr marL="457189"/>
            <a:endParaRPr sz="2000">
              <a:solidFill>
                <a:schemeClr val="dk1"/>
              </a:solidFill>
            </a:endParaRPr>
          </a:p>
          <a:p>
            <a:pPr marL="457189" indent="-355591">
              <a:buClr>
                <a:schemeClr val="dk1"/>
              </a:buClr>
              <a:buSzPts val="2000"/>
              <a:buChar char="●"/>
            </a:pPr>
            <a:r>
              <a:rPr lang="es" sz="2000">
                <a:solidFill>
                  <a:schemeClr val="dk1"/>
                </a:solidFill>
              </a:rPr>
              <a:t>Hybrid Compton-PET verification for protons at 55 MeV.</a:t>
            </a:r>
            <a:endParaRPr sz="2000">
              <a:solidFill>
                <a:schemeClr val="dk1"/>
              </a:solidFill>
            </a:endParaRPr>
          </a:p>
          <a:p>
            <a:pPr marL="457189"/>
            <a:endParaRPr sz="2000">
              <a:solidFill>
                <a:schemeClr val="dk1"/>
              </a:solidFill>
            </a:endParaRPr>
          </a:p>
          <a:p>
            <a:pPr marL="457189" indent="-355591">
              <a:buClr>
                <a:schemeClr val="dk1"/>
              </a:buClr>
              <a:buSzPts val="2000"/>
              <a:buChar char="●"/>
            </a:pPr>
            <a:r>
              <a:rPr lang="es" sz="2000">
                <a:solidFill>
                  <a:schemeClr val="dk1"/>
                </a:solidFill>
              </a:rPr>
              <a:t>Spatial sensitivity for protons at 155 MeV</a:t>
            </a:r>
            <a:endParaRPr sz="2000">
              <a:solidFill>
                <a:schemeClr val="dk1"/>
              </a:solidFill>
            </a:endParaRPr>
          </a:p>
          <a:p>
            <a:pPr marL="457189"/>
            <a:endParaRPr sz="2000">
              <a:solidFill>
                <a:schemeClr val="dk1"/>
              </a:solidFill>
            </a:endParaRPr>
          </a:p>
          <a:p>
            <a:pPr marL="457189" indent="-355591">
              <a:buClr>
                <a:schemeClr val="dk1"/>
              </a:buClr>
              <a:buSzPts val="2000"/>
              <a:buChar char="●"/>
            </a:pPr>
            <a:r>
              <a:rPr lang="es" sz="2000">
                <a:solidFill>
                  <a:schemeClr val="dk1"/>
                </a:solidFill>
              </a:rPr>
              <a:t>Spatial sensitivity for ⍺-particles at 155 MeV</a:t>
            </a:r>
            <a:endParaRPr sz="2000">
              <a:solidFill>
                <a:schemeClr val="dk1"/>
              </a:solidFill>
            </a:endParaRPr>
          </a:p>
          <a:p>
            <a:pPr marL="457189"/>
            <a:endParaRPr sz="2000">
              <a:solidFill>
                <a:schemeClr val="dk1"/>
              </a:solidFill>
            </a:endParaRPr>
          </a:p>
          <a:p>
            <a:pPr marL="457189" indent="-355591">
              <a:buClr>
                <a:srgbClr val="0000CC"/>
              </a:buClr>
              <a:buSzPts val="2000"/>
              <a:buChar char="●"/>
            </a:pPr>
            <a:r>
              <a:rPr lang="es" sz="2000" b="1">
                <a:solidFill>
                  <a:srgbClr val="0000CC"/>
                </a:solidFill>
              </a:rPr>
              <a:t>Spatial sensitivity for C-ions at 275 MeV</a:t>
            </a:r>
            <a:endParaRPr sz="2000" b="1">
              <a:solidFill>
                <a:srgbClr val="0000CC"/>
              </a:solidFill>
            </a:endParaRPr>
          </a:p>
          <a:p>
            <a:endParaRPr sz="2000">
              <a:solidFill>
                <a:schemeClr val="dk1"/>
              </a:solidFill>
            </a:endParaRPr>
          </a:p>
          <a:p>
            <a:pPr marL="457189" indent="-355591">
              <a:buClr>
                <a:schemeClr val="dk1"/>
              </a:buClr>
              <a:buSzPts val="2000"/>
              <a:buChar char="●"/>
            </a:pPr>
            <a:r>
              <a:rPr lang="es" sz="2000">
                <a:solidFill>
                  <a:schemeClr val="dk1"/>
                </a:solidFill>
              </a:rPr>
              <a:t>Summary and conclusions</a:t>
            </a:r>
            <a:endParaRPr sz="2000">
              <a:solidFill>
                <a:schemeClr val="dk1"/>
              </a:solidFill>
            </a:endParaRPr>
          </a:p>
          <a:p>
            <a:endParaRPr sz="1800">
              <a:solidFill>
                <a:schemeClr val="dk2"/>
              </a:solidFill>
            </a:endParaRPr>
          </a:p>
          <a:p>
            <a:endParaRPr sz="1800">
              <a:solidFill>
                <a:schemeClr val="dk2"/>
              </a:solidFill>
            </a:endParaRPr>
          </a:p>
          <a:p>
            <a:endParaRPr sz="1800">
              <a:solidFill>
                <a:schemeClr val="dk2"/>
              </a:solidFill>
            </a:endParaRPr>
          </a:p>
        </p:txBody>
      </p:sp>
    </p:spTree>
    <p:extLst>
      <p:ext uri="{BB962C8B-B14F-4D97-AF65-F5344CB8AC3E}">
        <p14:creationId xmlns:p14="http://schemas.microsoft.com/office/powerpoint/2010/main" val="72255213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Shape 886"/>
        <p:cNvGrpSpPr/>
        <p:nvPr/>
      </p:nvGrpSpPr>
      <p:grpSpPr>
        <a:xfrm>
          <a:off x="0" y="0"/>
          <a:ext cx="0" cy="0"/>
          <a:chOff x="0" y="0"/>
          <a:chExt cx="0" cy="0"/>
        </a:xfrm>
      </p:grpSpPr>
      <p:grpSp>
        <p:nvGrpSpPr>
          <p:cNvPr id="887" name="Google Shape;887;p40"/>
          <p:cNvGrpSpPr/>
          <p:nvPr/>
        </p:nvGrpSpPr>
        <p:grpSpPr>
          <a:xfrm>
            <a:off x="1524000" y="857250"/>
            <a:ext cx="9144000" cy="526800"/>
            <a:chOff x="0" y="0"/>
            <a:chExt cx="9144000" cy="526800"/>
          </a:xfrm>
        </p:grpSpPr>
        <p:grpSp>
          <p:nvGrpSpPr>
            <p:cNvPr id="888" name="Google Shape;888;p40"/>
            <p:cNvGrpSpPr/>
            <p:nvPr/>
          </p:nvGrpSpPr>
          <p:grpSpPr>
            <a:xfrm>
              <a:off x="0" y="0"/>
              <a:ext cx="9144000" cy="526800"/>
              <a:chOff x="0" y="0"/>
              <a:chExt cx="9144000" cy="526800"/>
            </a:xfrm>
          </p:grpSpPr>
          <p:sp>
            <p:nvSpPr>
              <p:cNvPr id="889" name="Google Shape;889;p40"/>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chemeClr val="dk1"/>
                  </a:buClr>
                  <a:buSzPts val="1100"/>
                </a:pPr>
                <a:r>
                  <a:rPr lang="es" sz="2400">
                    <a:solidFill>
                      <a:schemeClr val="lt1"/>
                    </a:solidFill>
                  </a:rPr>
                  <a:t>C-ions irradiations on target</a:t>
                </a:r>
                <a:endParaRPr sz="2400">
                  <a:solidFill>
                    <a:schemeClr val="lt1"/>
                  </a:solidFill>
                </a:endParaRPr>
              </a:p>
              <a:p>
                <a:pPr algn="ctr">
                  <a:buClr>
                    <a:srgbClr val="000000"/>
                  </a:buClr>
                  <a:buSzPts val="1100"/>
                </a:pPr>
                <a:endParaRPr sz="2400">
                  <a:solidFill>
                    <a:srgbClr val="FFFFFF"/>
                  </a:solidFill>
                </a:endParaRPr>
              </a:p>
            </p:txBody>
          </p:sp>
          <p:pic>
            <p:nvPicPr>
              <p:cNvPr id="890" name="Google Shape;890;p40"/>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891" name="Google Shape;891;p40"/>
            <p:cNvGrpSpPr/>
            <p:nvPr/>
          </p:nvGrpSpPr>
          <p:grpSpPr>
            <a:xfrm>
              <a:off x="7629937" y="67788"/>
              <a:ext cx="1445176" cy="391200"/>
              <a:chOff x="6941837" y="1294825"/>
              <a:chExt cx="1445176" cy="391200"/>
            </a:xfrm>
          </p:grpSpPr>
          <p:sp>
            <p:nvSpPr>
              <p:cNvPr id="892" name="Google Shape;892;p40"/>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893" name="Google Shape;893;p40"/>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pic>
        <p:nvPicPr>
          <p:cNvPr id="894" name="Google Shape;894;p40"/>
          <p:cNvPicPr preferRelativeResize="0"/>
          <p:nvPr/>
        </p:nvPicPr>
        <p:blipFill>
          <a:blip r:embed="rId5">
            <a:alphaModFix/>
          </a:blip>
          <a:stretch>
            <a:fillRect/>
          </a:stretch>
        </p:blipFill>
        <p:spPr>
          <a:xfrm>
            <a:off x="1524001" y="1384052"/>
            <a:ext cx="6157154" cy="4616701"/>
          </a:xfrm>
          <a:prstGeom prst="rect">
            <a:avLst/>
          </a:prstGeom>
          <a:noFill/>
          <a:ln>
            <a:noFill/>
          </a:ln>
        </p:spPr>
      </p:pic>
      <p:grpSp>
        <p:nvGrpSpPr>
          <p:cNvPr id="895" name="Google Shape;895;p40"/>
          <p:cNvGrpSpPr/>
          <p:nvPr/>
        </p:nvGrpSpPr>
        <p:grpSpPr>
          <a:xfrm>
            <a:off x="4282557" y="4785531"/>
            <a:ext cx="533664" cy="1681691"/>
            <a:chOff x="2710006" y="3650629"/>
            <a:chExt cx="533664" cy="1681691"/>
          </a:xfrm>
        </p:grpSpPr>
        <p:sp>
          <p:nvSpPr>
            <p:cNvPr id="896" name="Google Shape;896;p40"/>
            <p:cNvSpPr/>
            <p:nvPr/>
          </p:nvSpPr>
          <p:spPr>
            <a:xfrm rot="-4662107">
              <a:off x="2273429" y="4362080"/>
              <a:ext cx="1681691" cy="25879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897" name="Google Shape;897;p40"/>
            <p:cNvSpPr txBox="1"/>
            <p:nvPr/>
          </p:nvSpPr>
          <p:spPr>
            <a:xfrm rot="16908234">
              <a:off x="2429000" y="4148292"/>
              <a:ext cx="1023647" cy="461635"/>
            </a:xfrm>
            <a:prstGeom prst="rect">
              <a:avLst/>
            </a:prstGeom>
            <a:noFill/>
            <a:ln>
              <a:noFill/>
            </a:ln>
          </p:spPr>
          <p:txBody>
            <a:bodyPr spcFirstLastPara="1" wrap="square" lIns="91425" tIns="91425" rIns="91425" bIns="91425" anchor="t" anchorCtr="0">
              <a:spAutoFit/>
            </a:bodyPr>
            <a:lstStyle/>
            <a:p>
              <a:r>
                <a:rPr lang="es" sz="1800">
                  <a:solidFill>
                    <a:schemeClr val="dk1"/>
                  </a:solidFill>
                </a:rPr>
                <a:t>C beam</a:t>
              </a:r>
              <a:endParaRPr sz="1800">
                <a:solidFill>
                  <a:schemeClr val="dk1"/>
                </a:solidFill>
              </a:endParaRPr>
            </a:p>
          </p:txBody>
        </p:sp>
      </p:grpSp>
      <p:grpSp>
        <p:nvGrpSpPr>
          <p:cNvPr id="898" name="Google Shape;898;p40"/>
          <p:cNvGrpSpPr/>
          <p:nvPr/>
        </p:nvGrpSpPr>
        <p:grpSpPr>
          <a:xfrm>
            <a:off x="4449766" y="3111627"/>
            <a:ext cx="1077661" cy="1665741"/>
            <a:chOff x="2925764" y="2254375"/>
            <a:chExt cx="1077661" cy="1665741"/>
          </a:xfrm>
        </p:grpSpPr>
        <p:grpSp>
          <p:nvGrpSpPr>
            <p:cNvPr id="899" name="Google Shape;899;p40"/>
            <p:cNvGrpSpPr/>
            <p:nvPr/>
          </p:nvGrpSpPr>
          <p:grpSpPr>
            <a:xfrm>
              <a:off x="2925764" y="3444209"/>
              <a:ext cx="874760" cy="475907"/>
              <a:chOff x="3002700" y="3479150"/>
              <a:chExt cx="797775" cy="440900"/>
            </a:xfrm>
          </p:grpSpPr>
          <p:cxnSp>
            <p:nvCxnSpPr>
              <p:cNvPr id="900" name="Google Shape;900;p40"/>
              <p:cNvCxnSpPr/>
              <p:nvPr/>
            </p:nvCxnSpPr>
            <p:spPr>
              <a:xfrm>
                <a:off x="3002700" y="3479150"/>
                <a:ext cx="762900" cy="69900"/>
              </a:xfrm>
              <a:prstGeom prst="straightConnector1">
                <a:avLst/>
              </a:prstGeom>
              <a:noFill/>
              <a:ln w="19050" cap="flat" cmpd="sng">
                <a:solidFill>
                  <a:srgbClr val="FF0000"/>
                </a:solidFill>
                <a:prstDash val="dash"/>
                <a:round/>
                <a:headEnd type="none" w="med" len="med"/>
                <a:tailEnd type="none" w="med" len="med"/>
              </a:ln>
            </p:spPr>
          </p:cxnSp>
          <p:cxnSp>
            <p:nvCxnSpPr>
              <p:cNvPr id="901" name="Google Shape;901;p40"/>
              <p:cNvCxnSpPr/>
              <p:nvPr/>
            </p:nvCxnSpPr>
            <p:spPr>
              <a:xfrm>
                <a:off x="3002700" y="3479150"/>
                <a:ext cx="119100" cy="370800"/>
              </a:xfrm>
              <a:prstGeom prst="straightConnector1">
                <a:avLst/>
              </a:prstGeom>
              <a:noFill/>
              <a:ln w="19050" cap="flat" cmpd="sng">
                <a:solidFill>
                  <a:srgbClr val="FF0000"/>
                </a:solidFill>
                <a:prstDash val="dash"/>
                <a:round/>
                <a:headEnd type="none" w="med" len="med"/>
                <a:tailEnd type="none" w="med" len="med"/>
              </a:ln>
            </p:spPr>
          </p:cxnSp>
          <p:cxnSp>
            <p:nvCxnSpPr>
              <p:cNvPr id="902" name="Google Shape;902;p40"/>
              <p:cNvCxnSpPr/>
              <p:nvPr/>
            </p:nvCxnSpPr>
            <p:spPr>
              <a:xfrm>
                <a:off x="3114675" y="3857050"/>
                <a:ext cx="650700" cy="63000"/>
              </a:xfrm>
              <a:prstGeom prst="straightConnector1">
                <a:avLst/>
              </a:prstGeom>
              <a:noFill/>
              <a:ln w="19050" cap="flat" cmpd="sng">
                <a:solidFill>
                  <a:srgbClr val="FF0000"/>
                </a:solidFill>
                <a:prstDash val="dash"/>
                <a:round/>
                <a:headEnd type="none" w="med" len="med"/>
                <a:tailEnd type="none" w="med" len="med"/>
              </a:ln>
            </p:spPr>
          </p:cxnSp>
          <p:cxnSp>
            <p:nvCxnSpPr>
              <p:cNvPr id="903" name="Google Shape;903;p40"/>
              <p:cNvCxnSpPr/>
              <p:nvPr/>
            </p:nvCxnSpPr>
            <p:spPr>
              <a:xfrm rot="10800000">
                <a:off x="3786375" y="3528150"/>
                <a:ext cx="14100" cy="378000"/>
              </a:xfrm>
              <a:prstGeom prst="straightConnector1">
                <a:avLst/>
              </a:prstGeom>
              <a:noFill/>
              <a:ln w="19050" cap="flat" cmpd="sng">
                <a:solidFill>
                  <a:srgbClr val="FF0000"/>
                </a:solidFill>
                <a:prstDash val="dash"/>
                <a:round/>
                <a:headEnd type="none" w="med" len="med"/>
                <a:tailEnd type="none" w="med" len="med"/>
              </a:ln>
            </p:spPr>
          </p:cxnSp>
        </p:grpSp>
        <p:cxnSp>
          <p:nvCxnSpPr>
            <p:cNvPr id="904" name="Google Shape;904;p40"/>
            <p:cNvCxnSpPr/>
            <p:nvPr/>
          </p:nvCxnSpPr>
          <p:spPr>
            <a:xfrm flipH="1">
              <a:off x="3779525" y="2338475"/>
              <a:ext cx="195900" cy="1154700"/>
            </a:xfrm>
            <a:prstGeom prst="straightConnector1">
              <a:avLst/>
            </a:prstGeom>
            <a:noFill/>
            <a:ln w="19050" cap="flat" cmpd="sng">
              <a:solidFill>
                <a:srgbClr val="FF0000"/>
              </a:solidFill>
              <a:prstDash val="dash"/>
              <a:round/>
              <a:headEnd type="none" w="med" len="med"/>
              <a:tailEnd type="none" w="med" len="med"/>
            </a:ln>
          </p:spPr>
        </p:cxnSp>
        <p:cxnSp>
          <p:nvCxnSpPr>
            <p:cNvPr id="905" name="Google Shape;905;p40"/>
            <p:cNvCxnSpPr/>
            <p:nvPr/>
          </p:nvCxnSpPr>
          <p:spPr>
            <a:xfrm flipH="1">
              <a:off x="2925850" y="2275500"/>
              <a:ext cx="286800" cy="1137000"/>
            </a:xfrm>
            <a:prstGeom prst="straightConnector1">
              <a:avLst/>
            </a:prstGeom>
            <a:noFill/>
            <a:ln w="19050" cap="flat" cmpd="sng">
              <a:solidFill>
                <a:srgbClr val="FF0000"/>
              </a:solidFill>
              <a:prstDash val="dash"/>
              <a:round/>
              <a:headEnd type="none" w="med" len="med"/>
              <a:tailEnd type="none" w="med" len="med"/>
            </a:ln>
          </p:spPr>
        </p:cxnSp>
        <p:cxnSp>
          <p:nvCxnSpPr>
            <p:cNvPr id="906" name="Google Shape;906;p40"/>
            <p:cNvCxnSpPr/>
            <p:nvPr/>
          </p:nvCxnSpPr>
          <p:spPr>
            <a:xfrm flipH="1">
              <a:off x="3800625" y="2849325"/>
              <a:ext cx="202800" cy="1070700"/>
            </a:xfrm>
            <a:prstGeom prst="straightConnector1">
              <a:avLst/>
            </a:prstGeom>
            <a:noFill/>
            <a:ln w="19050" cap="flat" cmpd="sng">
              <a:solidFill>
                <a:srgbClr val="FF0000"/>
              </a:solidFill>
              <a:prstDash val="dash"/>
              <a:round/>
              <a:headEnd type="none" w="med" len="med"/>
              <a:tailEnd type="none" w="med" len="med"/>
            </a:ln>
          </p:spPr>
        </p:cxnSp>
        <p:cxnSp>
          <p:nvCxnSpPr>
            <p:cNvPr id="907" name="Google Shape;907;p40"/>
            <p:cNvCxnSpPr/>
            <p:nvPr/>
          </p:nvCxnSpPr>
          <p:spPr>
            <a:xfrm>
              <a:off x="3989425" y="2317500"/>
              <a:ext cx="6900" cy="538800"/>
            </a:xfrm>
            <a:prstGeom prst="straightConnector1">
              <a:avLst/>
            </a:prstGeom>
            <a:noFill/>
            <a:ln w="19050" cap="flat" cmpd="sng">
              <a:solidFill>
                <a:srgbClr val="FF0000"/>
              </a:solidFill>
              <a:prstDash val="dash"/>
              <a:round/>
              <a:headEnd type="none" w="med" len="med"/>
              <a:tailEnd type="none" w="med" len="med"/>
            </a:ln>
          </p:spPr>
        </p:cxnSp>
        <p:cxnSp>
          <p:nvCxnSpPr>
            <p:cNvPr id="908" name="Google Shape;908;p40"/>
            <p:cNvCxnSpPr/>
            <p:nvPr/>
          </p:nvCxnSpPr>
          <p:spPr>
            <a:xfrm rot="10800000">
              <a:off x="3212525" y="2254375"/>
              <a:ext cx="762900" cy="77100"/>
            </a:xfrm>
            <a:prstGeom prst="straightConnector1">
              <a:avLst/>
            </a:prstGeom>
            <a:noFill/>
            <a:ln w="19050" cap="flat" cmpd="sng">
              <a:solidFill>
                <a:srgbClr val="FF0000"/>
              </a:solidFill>
              <a:prstDash val="dash"/>
              <a:round/>
              <a:headEnd type="none" w="med" len="med"/>
              <a:tailEnd type="none" w="med" len="med"/>
            </a:ln>
          </p:spPr>
        </p:cxnSp>
      </p:grpSp>
      <p:sp>
        <p:nvSpPr>
          <p:cNvPr id="909" name="Google Shape;909;p40"/>
          <p:cNvSpPr txBox="1"/>
          <p:nvPr/>
        </p:nvSpPr>
        <p:spPr>
          <a:xfrm rot="-4263346">
            <a:off x="3092150" y="3656301"/>
            <a:ext cx="853849"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A</a:t>
            </a:r>
            <a:endParaRPr sz="1800" b="1">
              <a:solidFill>
                <a:srgbClr val="FF0000"/>
              </a:solidFill>
            </a:endParaRPr>
          </a:p>
        </p:txBody>
      </p:sp>
      <p:sp>
        <p:nvSpPr>
          <p:cNvPr id="910" name="Google Shape;910;p40"/>
          <p:cNvSpPr txBox="1"/>
          <p:nvPr/>
        </p:nvSpPr>
        <p:spPr>
          <a:xfrm rot="-4263346">
            <a:off x="3545450" y="2800975"/>
            <a:ext cx="853849"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B</a:t>
            </a:r>
            <a:endParaRPr sz="1800" b="1">
              <a:solidFill>
                <a:srgbClr val="FF0000"/>
              </a:solidFill>
            </a:endParaRPr>
          </a:p>
        </p:txBody>
      </p:sp>
      <p:sp>
        <p:nvSpPr>
          <p:cNvPr id="911" name="Google Shape;911;p40"/>
          <p:cNvSpPr txBox="1"/>
          <p:nvPr/>
        </p:nvSpPr>
        <p:spPr>
          <a:xfrm rot="-4752830">
            <a:off x="6030654" y="2937087"/>
            <a:ext cx="862437"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C</a:t>
            </a:r>
            <a:endParaRPr sz="1800" b="1">
              <a:solidFill>
                <a:srgbClr val="FF0000"/>
              </a:solidFill>
            </a:endParaRPr>
          </a:p>
        </p:txBody>
      </p:sp>
      <p:sp>
        <p:nvSpPr>
          <p:cNvPr id="912" name="Google Shape;912;p40"/>
          <p:cNvSpPr txBox="1"/>
          <p:nvPr/>
        </p:nvSpPr>
        <p:spPr>
          <a:xfrm rot="-4752830">
            <a:off x="6030654" y="4069212"/>
            <a:ext cx="862437" cy="738633"/>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D</a:t>
            </a:r>
            <a:endParaRPr sz="1800" b="1">
              <a:solidFill>
                <a:srgbClr val="FF0000"/>
              </a:solidFill>
            </a:endParaRPr>
          </a:p>
        </p:txBody>
      </p:sp>
      <p:sp>
        <p:nvSpPr>
          <p:cNvPr id="913" name="Google Shape;913;p40"/>
          <p:cNvSpPr txBox="1"/>
          <p:nvPr/>
        </p:nvSpPr>
        <p:spPr>
          <a:xfrm>
            <a:off x="7682775" y="1383275"/>
            <a:ext cx="2985300" cy="4616700"/>
          </a:xfrm>
          <a:prstGeom prst="rect">
            <a:avLst/>
          </a:prstGeom>
          <a:noFill/>
          <a:ln>
            <a:noFill/>
          </a:ln>
        </p:spPr>
        <p:txBody>
          <a:bodyPr spcFirstLastPara="1" wrap="square" lIns="91425" tIns="91425" rIns="91425" bIns="91425" anchor="t" anchorCtr="0">
            <a:noAutofit/>
          </a:bodyPr>
          <a:lstStyle/>
          <a:p>
            <a:r>
              <a:rPr lang="es" sz="1050">
                <a:solidFill>
                  <a:schemeClr val="dk1"/>
                </a:solidFill>
              </a:rPr>
              <a:t>Same experimental setup as ⍺ irradiation with a small modification:</a:t>
            </a:r>
            <a:endParaRPr sz="1050" dirty="0">
              <a:solidFill>
                <a:schemeClr val="dk1"/>
              </a:solidFill>
            </a:endParaRPr>
          </a:p>
          <a:p>
            <a:pPr marL="457189" indent="-317492">
              <a:buClr>
                <a:schemeClr val="dk1"/>
              </a:buClr>
              <a:buSzPts val="1400"/>
              <a:buChar char="●"/>
            </a:pPr>
            <a:r>
              <a:rPr lang="es" sz="1050" b="1" dirty="0">
                <a:solidFill>
                  <a:schemeClr val="dk1"/>
                </a:solidFill>
              </a:rPr>
              <a:t>PE</a:t>
            </a:r>
            <a:r>
              <a:rPr lang="es" sz="1050" dirty="0">
                <a:solidFill>
                  <a:schemeClr val="dk1"/>
                </a:solidFill>
              </a:rPr>
              <a:t> block displaced </a:t>
            </a:r>
            <a:r>
              <a:rPr lang="es" sz="1050" b="1" dirty="0">
                <a:solidFill>
                  <a:schemeClr val="dk1"/>
                </a:solidFill>
              </a:rPr>
              <a:t>~2cm</a:t>
            </a:r>
            <a:r>
              <a:rPr lang="es" sz="1050" dirty="0">
                <a:solidFill>
                  <a:schemeClr val="dk1"/>
                </a:solidFill>
              </a:rPr>
              <a:t>.</a:t>
            </a:r>
            <a:endParaRPr sz="1050" dirty="0">
              <a:solidFill>
                <a:schemeClr val="dk1"/>
              </a:solidFill>
            </a:endParaRPr>
          </a:p>
          <a:p>
            <a:pPr marL="457189" indent="-317492">
              <a:buClr>
                <a:schemeClr val="dk1"/>
              </a:buClr>
              <a:buSzPts val="1400"/>
              <a:buChar char="●"/>
            </a:pPr>
            <a:r>
              <a:rPr lang="es" sz="1050" b="1" dirty="0">
                <a:solidFill>
                  <a:schemeClr val="dk1"/>
                </a:solidFill>
              </a:rPr>
              <a:t>C </a:t>
            </a:r>
            <a:r>
              <a:rPr lang="es" sz="1050" dirty="0">
                <a:solidFill>
                  <a:schemeClr val="dk1"/>
                </a:solidFill>
              </a:rPr>
              <a:t>energy used was </a:t>
            </a:r>
            <a:r>
              <a:rPr lang="es" sz="1050" b="1" dirty="0">
                <a:solidFill>
                  <a:schemeClr val="dk1"/>
                </a:solidFill>
              </a:rPr>
              <a:t>275 MeV.</a:t>
            </a:r>
            <a:endParaRPr sz="1050" b="1" dirty="0">
              <a:solidFill>
                <a:schemeClr val="dk1"/>
              </a:solidFill>
            </a:endParaRPr>
          </a:p>
          <a:p>
            <a:pPr marL="457189"/>
            <a:endParaRPr sz="1050" dirty="0">
              <a:solidFill>
                <a:schemeClr val="dk1"/>
              </a:solidFill>
            </a:endParaRPr>
          </a:p>
          <a:p>
            <a:endParaRPr sz="1050" b="1" dirty="0">
              <a:solidFill>
                <a:schemeClr val="dk1"/>
              </a:solidFill>
            </a:endParaRPr>
          </a:p>
          <a:p>
            <a:r>
              <a:rPr lang="es" sz="1050" b="1" dirty="0">
                <a:solidFill>
                  <a:schemeClr val="dk1"/>
                </a:solidFill>
              </a:rPr>
              <a:t>Two</a:t>
            </a:r>
            <a:r>
              <a:rPr lang="es" sz="1050" dirty="0">
                <a:solidFill>
                  <a:schemeClr val="dk1"/>
                </a:solidFill>
              </a:rPr>
              <a:t> different </a:t>
            </a:r>
            <a:r>
              <a:rPr lang="es" sz="1050" b="1" dirty="0">
                <a:solidFill>
                  <a:schemeClr val="dk1"/>
                </a:solidFill>
              </a:rPr>
              <a:t>configurations</a:t>
            </a:r>
            <a:r>
              <a:rPr lang="es" sz="1050" dirty="0">
                <a:solidFill>
                  <a:schemeClr val="dk1"/>
                </a:solidFill>
              </a:rPr>
              <a:t> with a </a:t>
            </a:r>
            <a:r>
              <a:rPr lang="es" sz="1050" b="1" dirty="0">
                <a:solidFill>
                  <a:schemeClr val="dk1"/>
                </a:solidFill>
              </a:rPr>
              <a:t>relative displacement</a:t>
            </a:r>
            <a:r>
              <a:rPr lang="es" sz="1050" dirty="0">
                <a:solidFill>
                  <a:schemeClr val="dk1"/>
                </a:solidFill>
              </a:rPr>
              <a:t> of </a:t>
            </a:r>
            <a:r>
              <a:rPr lang="es" sz="1050" b="1" dirty="0">
                <a:solidFill>
                  <a:schemeClr val="dk1"/>
                </a:solidFill>
              </a:rPr>
              <a:t>1 mm</a:t>
            </a:r>
            <a:r>
              <a:rPr lang="es" sz="1050" dirty="0">
                <a:solidFill>
                  <a:schemeClr val="dk1"/>
                </a:solidFill>
              </a:rPr>
              <a:t>.</a:t>
            </a:r>
            <a:endParaRPr sz="1050" dirty="0">
              <a:solidFill>
                <a:schemeClr val="dk1"/>
              </a:solidFill>
            </a:endParaRPr>
          </a:p>
          <a:p>
            <a:endParaRPr sz="1050" dirty="0">
              <a:solidFill>
                <a:schemeClr val="dk1"/>
              </a:solidFill>
            </a:endParaRPr>
          </a:p>
          <a:p>
            <a:r>
              <a:rPr lang="es" sz="1050" dirty="0">
                <a:solidFill>
                  <a:schemeClr val="dk1"/>
                </a:solidFill>
              </a:rPr>
              <a:t>Reminder: </a:t>
            </a:r>
            <a:endParaRPr sz="1050" dirty="0">
              <a:solidFill>
                <a:schemeClr val="dk1"/>
              </a:solidFill>
            </a:endParaRPr>
          </a:p>
          <a:p>
            <a:pPr marL="457189" indent="-317492">
              <a:buClr>
                <a:schemeClr val="dk1"/>
              </a:buClr>
              <a:buSzPts val="1400"/>
              <a:buChar char="●"/>
            </a:pPr>
            <a:r>
              <a:rPr lang="es" sz="1050" b="1" dirty="0">
                <a:solidFill>
                  <a:schemeClr val="dk1"/>
                </a:solidFill>
              </a:rPr>
              <a:t>Coulomb barrier</a:t>
            </a:r>
            <a:r>
              <a:rPr lang="es" sz="1050" dirty="0">
                <a:solidFill>
                  <a:schemeClr val="dk1"/>
                </a:solidFill>
              </a:rPr>
              <a:t> is </a:t>
            </a:r>
            <a:r>
              <a:rPr lang="es" sz="1050" b="1" dirty="0">
                <a:solidFill>
                  <a:schemeClr val="dk1"/>
                </a:solidFill>
              </a:rPr>
              <a:t>x6</a:t>
            </a:r>
            <a:r>
              <a:rPr lang="es" sz="1050" dirty="0">
                <a:solidFill>
                  <a:schemeClr val="dk1"/>
                </a:solidFill>
              </a:rPr>
              <a:t> compared with protons!</a:t>
            </a:r>
            <a:endParaRPr sz="1050" dirty="0">
              <a:solidFill>
                <a:schemeClr val="dk1"/>
              </a:solidFill>
            </a:endParaRPr>
          </a:p>
          <a:p>
            <a:endParaRPr sz="1050" dirty="0">
              <a:solidFill>
                <a:schemeClr val="dk1"/>
              </a:solidFill>
            </a:endParaRPr>
          </a:p>
          <a:p>
            <a:endParaRPr sz="1050" dirty="0">
              <a:solidFill>
                <a:schemeClr val="dk1"/>
              </a:solidFill>
            </a:endParaRPr>
          </a:p>
          <a:p>
            <a:endParaRPr sz="1050" dirty="0">
              <a:solidFill>
                <a:schemeClr val="dk1"/>
              </a:solidFill>
            </a:endParaRPr>
          </a:p>
          <a:p>
            <a:pPr marL="457189" indent="-317492">
              <a:buClr>
                <a:schemeClr val="dk1"/>
              </a:buClr>
              <a:buSzPts val="1400"/>
              <a:buChar char="●"/>
            </a:pPr>
            <a:r>
              <a:rPr lang="es" sz="1050" b="1" dirty="0">
                <a:solidFill>
                  <a:schemeClr val="dk1"/>
                </a:solidFill>
              </a:rPr>
              <a:t>Cross-sections</a:t>
            </a:r>
            <a:r>
              <a:rPr lang="es" sz="1050" dirty="0">
                <a:solidFill>
                  <a:schemeClr val="dk1"/>
                </a:solidFill>
              </a:rPr>
              <a:t> are </a:t>
            </a:r>
            <a:r>
              <a:rPr lang="es" sz="1050" b="1" dirty="0">
                <a:solidFill>
                  <a:schemeClr val="dk1"/>
                </a:solidFill>
              </a:rPr>
              <a:t>poorly known</a:t>
            </a:r>
            <a:r>
              <a:rPr lang="es" sz="1050" dirty="0">
                <a:solidFill>
                  <a:schemeClr val="dk1"/>
                </a:solidFill>
              </a:rPr>
              <a:t> (in general).</a:t>
            </a:r>
            <a:endParaRPr sz="1050" dirty="0">
              <a:solidFill>
                <a:schemeClr val="dk1"/>
              </a:solidFill>
            </a:endParaRPr>
          </a:p>
          <a:p>
            <a:endParaRPr sz="1050" dirty="0">
              <a:solidFill>
                <a:schemeClr val="dk1"/>
              </a:solidFill>
            </a:endParaRPr>
          </a:p>
          <a:p>
            <a:pPr algn="ctr"/>
            <a:r>
              <a:rPr lang="es" sz="1050" b="1" dirty="0">
                <a:solidFill>
                  <a:srgbClr val="FF0000"/>
                </a:solidFill>
              </a:rPr>
              <a:t>The physics is not the same!</a:t>
            </a:r>
            <a:endParaRPr sz="1050" b="1" dirty="0">
              <a:solidFill>
                <a:srgbClr val="FF0000"/>
              </a:solidFill>
            </a:endParaRPr>
          </a:p>
        </p:txBody>
      </p:sp>
      <p:pic>
        <p:nvPicPr>
          <p:cNvPr id="914" name="Google Shape;914;p40"/>
          <p:cNvPicPr preferRelativeResize="0"/>
          <p:nvPr/>
        </p:nvPicPr>
        <p:blipFill>
          <a:blip r:embed="rId6">
            <a:alphaModFix/>
          </a:blip>
          <a:stretch>
            <a:fillRect/>
          </a:stretch>
        </p:blipFill>
        <p:spPr>
          <a:xfrm>
            <a:off x="8363752" y="4362274"/>
            <a:ext cx="1236475" cy="375950"/>
          </a:xfrm>
          <a:prstGeom prst="rect">
            <a:avLst/>
          </a:prstGeom>
          <a:noFill/>
          <a:ln>
            <a:noFill/>
          </a:ln>
        </p:spPr>
      </p:pic>
      <p:sp>
        <p:nvSpPr>
          <p:cNvPr id="916" name="Google Shape;916;p40"/>
          <p:cNvSpPr txBox="1"/>
          <p:nvPr/>
        </p:nvSpPr>
        <p:spPr>
          <a:xfrm>
            <a:off x="1534850" y="1676025"/>
            <a:ext cx="3358500" cy="498900"/>
          </a:xfrm>
          <a:prstGeom prst="rect">
            <a:avLst/>
          </a:prstGeom>
          <a:noFill/>
          <a:ln>
            <a:noFill/>
          </a:ln>
        </p:spPr>
        <p:txBody>
          <a:bodyPr spcFirstLastPara="1" wrap="square" lIns="91425" tIns="91425" rIns="91425" bIns="91425" anchor="t" anchorCtr="0">
            <a:noAutofit/>
          </a:bodyPr>
          <a:lstStyle/>
          <a:p>
            <a:r>
              <a:rPr lang="es" sz="1500" b="1">
                <a:solidFill>
                  <a:srgbClr val="FFFFFF"/>
                </a:solidFill>
              </a:rPr>
              <a:t>PE  180x50x50 mm³</a:t>
            </a:r>
            <a:endParaRPr sz="1500" b="1">
              <a:solidFill>
                <a:srgbClr val="FFFFFF"/>
              </a:solidFill>
            </a:endParaRPr>
          </a:p>
        </p:txBody>
      </p:sp>
    </p:spTree>
    <p:extLst>
      <p:ext uri="{BB962C8B-B14F-4D97-AF65-F5344CB8AC3E}">
        <p14:creationId xmlns:p14="http://schemas.microsoft.com/office/powerpoint/2010/main" val="394765736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920"/>
        <p:cNvGrpSpPr/>
        <p:nvPr/>
      </p:nvGrpSpPr>
      <p:grpSpPr>
        <a:xfrm>
          <a:off x="0" y="0"/>
          <a:ext cx="0" cy="0"/>
          <a:chOff x="0" y="0"/>
          <a:chExt cx="0" cy="0"/>
        </a:xfrm>
      </p:grpSpPr>
      <p:pic>
        <p:nvPicPr>
          <p:cNvPr id="921" name="Google Shape;921;p41"/>
          <p:cNvPicPr preferRelativeResize="0"/>
          <p:nvPr/>
        </p:nvPicPr>
        <p:blipFill>
          <a:blip r:embed="rId3">
            <a:alphaModFix/>
          </a:blip>
          <a:stretch>
            <a:fillRect/>
          </a:stretch>
        </p:blipFill>
        <p:spPr>
          <a:xfrm>
            <a:off x="1594420" y="3663327"/>
            <a:ext cx="3284000" cy="2413625"/>
          </a:xfrm>
          <a:prstGeom prst="rect">
            <a:avLst/>
          </a:prstGeom>
          <a:noFill/>
          <a:ln>
            <a:noFill/>
          </a:ln>
        </p:spPr>
      </p:pic>
      <p:sp>
        <p:nvSpPr>
          <p:cNvPr id="922" name="Google Shape;922;p41"/>
          <p:cNvSpPr/>
          <p:nvPr/>
        </p:nvSpPr>
        <p:spPr>
          <a:xfrm flipH="1">
            <a:off x="5103100" y="3760650"/>
            <a:ext cx="75900" cy="103500"/>
          </a:xfrm>
          <a:prstGeom prst="rect">
            <a:avLst/>
          </a:prstGeom>
          <a:solidFill>
            <a:schemeClr val="lt1"/>
          </a:solidFill>
          <a:ln>
            <a:noFill/>
          </a:ln>
        </p:spPr>
        <p:txBody>
          <a:bodyPr spcFirstLastPara="1" wrap="square" lIns="91425" tIns="91425" rIns="91425" bIns="91425" anchor="ctr" anchorCtr="0">
            <a:noAutofit/>
          </a:bodyPr>
          <a:lstStyle/>
          <a:p>
            <a:endParaRPr sz="1800"/>
          </a:p>
        </p:txBody>
      </p:sp>
      <p:grpSp>
        <p:nvGrpSpPr>
          <p:cNvPr id="923" name="Google Shape;923;p41"/>
          <p:cNvGrpSpPr/>
          <p:nvPr/>
        </p:nvGrpSpPr>
        <p:grpSpPr>
          <a:xfrm>
            <a:off x="5658607" y="1384102"/>
            <a:ext cx="4176140" cy="3042035"/>
            <a:chOff x="4150375" y="735950"/>
            <a:chExt cx="4825676" cy="3498200"/>
          </a:xfrm>
        </p:grpSpPr>
        <p:pic>
          <p:nvPicPr>
            <p:cNvPr id="924" name="Google Shape;924;p41"/>
            <p:cNvPicPr preferRelativeResize="0"/>
            <p:nvPr/>
          </p:nvPicPr>
          <p:blipFill>
            <a:blip r:embed="rId4">
              <a:alphaModFix/>
            </a:blip>
            <a:stretch>
              <a:fillRect/>
            </a:stretch>
          </p:blipFill>
          <p:spPr>
            <a:xfrm>
              <a:off x="4161350" y="743750"/>
              <a:ext cx="4814701" cy="3490400"/>
            </a:xfrm>
            <a:prstGeom prst="rect">
              <a:avLst/>
            </a:prstGeom>
            <a:noFill/>
            <a:ln>
              <a:noFill/>
            </a:ln>
          </p:spPr>
        </p:pic>
        <p:sp>
          <p:nvSpPr>
            <p:cNvPr id="925" name="Google Shape;925;p41"/>
            <p:cNvSpPr/>
            <p:nvPr/>
          </p:nvSpPr>
          <p:spPr>
            <a:xfrm>
              <a:off x="4150375" y="735950"/>
              <a:ext cx="1679400" cy="210000"/>
            </a:xfrm>
            <a:prstGeom prst="rect">
              <a:avLst/>
            </a:prstGeom>
            <a:solidFill>
              <a:schemeClr val="lt1"/>
            </a:solidFill>
            <a:ln>
              <a:noFill/>
            </a:ln>
          </p:spPr>
          <p:txBody>
            <a:bodyPr spcFirstLastPara="1" wrap="square" lIns="91425" tIns="91425" rIns="91425" bIns="91425" anchor="ctr" anchorCtr="0">
              <a:noAutofit/>
            </a:bodyPr>
            <a:lstStyle/>
            <a:p>
              <a:pPr algn="ctr"/>
              <a:endParaRPr sz="1800"/>
            </a:p>
          </p:txBody>
        </p:sp>
      </p:grpSp>
      <p:sp>
        <p:nvSpPr>
          <p:cNvPr id="926" name="Google Shape;926;p41"/>
          <p:cNvSpPr txBox="1"/>
          <p:nvPr/>
        </p:nvSpPr>
        <p:spPr>
          <a:xfrm>
            <a:off x="5055050" y="4452575"/>
            <a:ext cx="5613000" cy="1452900"/>
          </a:xfrm>
          <a:prstGeom prst="rect">
            <a:avLst/>
          </a:prstGeom>
          <a:noFill/>
          <a:ln>
            <a:noFill/>
          </a:ln>
        </p:spPr>
        <p:txBody>
          <a:bodyPr spcFirstLastPara="1" wrap="square" lIns="91425" tIns="91425" rIns="91425" bIns="91425" anchor="t" anchorCtr="0">
            <a:noAutofit/>
          </a:bodyPr>
          <a:lstStyle/>
          <a:p>
            <a:endParaRPr sz="1800">
              <a:solidFill>
                <a:schemeClr val="dk2"/>
              </a:solidFill>
            </a:endParaRPr>
          </a:p>
        </p:txBody>
      </p:sp>
      <p:sp>
        <p:nvSpPr>
          <p:cNvPr id="927" name="Google Shape;927;p41"/>
          <p:cNvSpPr txBox="1"/>
          <p:nvPr/>
        </p:nvSpPr>
        <p:spPr>
          <a:xfrm>
            <a:off x="4764650" y="4336425"/>
            <a:ext cx="5903100" cy="1238700"/>
          </a:xfrm>
          <a:prstGeom prst="rect">
            <a:avLst/>
          </a:prstGeom>
          <a:noFill/>
          <a:ln>
            <a:noFill/>
          </a:ln>
        </p:spPr>
        <p:txBody>
          <a:bodyPr spcFirstLastPara="1" wrap="square" lIns="91425" tIns="91425" rIns="91425" bIns="91425" anchor="t" anchorCtr="0">
            <a:noAutofit/>
          </a:bodyPr>
          <a:lstStyle/>
          <a:p>
            <a:r>
              <a:rPr lang="es" sz="1800" b="1">
                <a:solidFill>
                  <a:schemeClr val="dk1"/>
                </a:solidFill>
              </a:rPr>
              <a:t>Similar conclusions</a:t>
            </a:r>
            <a:r>
              <a:rPr lang="es" sz="1800">
                <a:solidFill>
                  <a:schemeClr val="dk1"/>
                </a:solidFill>
              </a:rPr>
              <a:t> as </a:t>
            </a:r>
            <a:r>
              <a:rPr lang="es" sz="1800" b="1">
                <a:solidFill>
                  <a:schemeClr val="dk1"/>
                </a:solidFill>
              </a:rPr>
              <a:t>⍺</a:t>
            </a:r>
            <a:r>
              <a:rPr lang="es" sz="1800">
                <a:solidFill>
                  <a:schemeClr val="dk1"/>
                </a:solidFill>
              </a:rPr>
              <a:t>-particles irradiations with some </a:t>
            </a:r>
            <a:r>
              <a:rPr lang="es" sz="1800" b="1">
                <a:solidFill>
                  <a:schemeClr val="dk1"/>
                </a:solidFill>
              </a:rPr>
              <a:t>differences</a:t>
            </a:r>
            <a:r>
              <a:rPr lang="es" sz="1800">
                <a:solidFill>
                  <a:schemeClr val="dk1"/>
                </a:solidFill>
              </a:rPr>
              <a:t>:</a:t>
            </a:r>
            <a:endParaRPr sz="1800">
              <a:solidFill>
                <a:schemeClr val="dk1"/>
              </a:solidFill>
            </a:endParaRPr>
          </a:p>
          <a:p>
            <a:pPr marL="457189" indent="-311142">
              <a:buClr>
                <a:schemeClr val="dk1"/>
              </a:buClr>
              <a:buSzPts val="1300"/>
              <a:buChar char="●"/>
            </a:pPr>
            <a:r>
              <a:rPr lang="es" sz="1300">
                <a:solidFill>
                  <a:schemeClr val="dk1"/>
                </a:solidFill>
              </a:rPr>
              <a:t>PET b</a:t>
            </a:r>
            <a:r>
              <a:rPr lang="es" sz="1300" b="1">
                <a:solidFill>
                  <a:schemeClr val="dk1"/>
                </a:solidFill>
              </a:rPr>
              <a:t>eam-on</a:t>
            </a:r>
            <a:r>
              <a:rPr lang="es" sz="1300">
                <a:solidFill>
                  <a:schemeClr val="dk1"/>
                </a:solidFill>
              </a:rPr>
              <a:t>:  </a:t>
            </a:r>
            <a:r>
              <a:rPr lang="es" sz="1300" b="1">
                <a:solidFill>
                  <a:schemeClr val="dk1"/>
                </a:solidFill>
              </a:rPr>
              <a:t>fragments drifted beyond BP</a:t>
            </a:r>
            <a:r>
              <a:rPr lang="es" sz="1300">
                <a:solidFill>
                  <a:schemeClr val="dk1"/>
                </a:solidFill>
              </a:rPr>
              <a:t>.</a:t>
            </a:r>
            <a:endParaRPr sz="1300" b="1">
              <a:solidFill>
                <a:schemeClr val="dk1"/>
              </a:solidFill>
            </a:endParaRPr>
          </a:p>
          <a:p>
            <a:pPr marL="457189" indent="-311142">
              <a:buClr>
                <a:schemeClr val="dk1"/>
              </a:buClr>
              <a:buSzPts val="1300"/>
              <a:buChar char="●"/>
            </a:pPr>
            <a:r>
              <a:rPr lang="es" sz="1300">
                <a:solidFill>
                  <a:schemeClr val="dk1"/>
                </a:solidFill>
              </a:rPr>
              <a:t>PET </a:t>
            </a:r>
            <a:r>
              <a:rPr lang="es" sz="1300" b="1">
                <a:solidFill>
                  <a:schemeClr val="dk1"/>
                </a:solidFill>
              </a:rPr>
              <a:t>beam-off</a:t>
            </a:r>
            <a:r>
              <a:rPr lang="es" sz="1300">
                <a:solidFill>
                  <a:schemeClr val="dk1"/>
                </a:solidFill>
              </a:rPr>
              <a:t> : unstable C </a:t>
            </a:r>
            <a:r>
              <a:rPr lang="es" sz="1300" b="1">
                <a:solidFill>
                  <a:schemeClr val="dk1"/>
                </a:solidFill>
              </a:rPr>
              <a:t>decay</a:t>
            </a:r>
            <a:r>
              <a:rPr lang="es" sz="1300">
                <a:solidFill>
                  <a:schemeClr val="dk1"/>
                </a:solidFill>
              </a:rPr>
              <a:t> at </a:t>
            </a:r>
            <a:r>
              <a:rPr lang="es" sz="1300" b="1">
                <a:solidFill>
                  <a:schemeClr val="dk1"/>
                </a:solidFill>
              </a:rPr>
              <a:t>Bragg peak</a:t>
            </a:r>
            <a:r>
              <a:rPr lang="es" sz="1300">
                <a:solidFill>
                  <a:schemeClr val="dk1"/>
                </a:solidFill>
              </a:rPr>
              <a:t> + </a:t>
            </a:r>
            <a:r>
              <a:rPr lang="es" sz="1300" b="1">
                <a:solidFill>
                  <a:schemeClr val="dk1"/>
                </a:solidFill>
              </a:rPr>
              <a:t>fragmentation</a:t>
            </a:r>
            <a:r>
              <a:rPr lang="es" sz="1300">
                <a:solidFill>
                  <a:schemeClr val="dk1"/>
                </a:solidFill>
              </a:rPr>
              <a:t> is clearly observed.</a:t>
            </a:r>
            <a:endParaRPr sz="1300" b="1">
              <a:solidFill>
                <a:schemeClr val="dk1"/>
              </a:solidFill>
            </a:endParaRPr>
          </a:p>
          <a:p>
            <a:pPr marL="457189" indent="457189"/>
            <a:r>
              <a:rPr lang="es" sz="1800" b="1">
                <a:solidFill>
                  <a:srgbClr val="FF0000"/>
                </a:solidFill>
              </a:rPr>
              <a:t>Remind: We are monitoring nuclear reactions!</a:t>
            </a:r>
            <a:r>
              <a:rPr lang="es" sz="1800" b="1">
                <a:solidFill>
                  <a:schemeClr val="dk1"/>
                </a:solidFill>
              </a:rPr>
              <a:t> </a:t>
            </a:r>
            <a:endParaRPr sz="1800" b="1">
              <a:solidFill>
                <a:schemeClr val="dk1"/>
              </a:solidFill>
            </a:endParaRPr>
          </a:p>
        </p:txBody>
      </p:sp>
      <p:grpSp>
        <p:nvGrpSpPr>
          <p:cNvPr id="928" name="Google Shape;928;p41"/>
          <p:cNvGrpSpPr/>
          <p:nvPr/>
        </p:nvGrpSpPr>
        <p:grpSpPr>
          <a:xfrm>
            <a:off x="1780901" y="4379949"/>
            <a:ext cx="2709250" cy="1342485"/>
            <a:chOff x="256900" y="3452900"/>
            <a:chExt cx="2709250" cy="1342485"/>
          </a:xfrm>
        </p:grpSpPr>
        <p:grpSp>
          <p:nvGrpSpPr>
            <p:cNvPr id="929" name="Google Shape;929;p41"/>
            <p:cNvGrpSpPr/>
            <p:nvPr/>
          </p:nvGrpSpPr>
          <p:grpSpPr>
            <a:xfrm>
              <a:off x="256900" y="3612925"/>
              <a:ext cx="1644600" cy="1182460"/>
              <a:chOff x="-1652750" y="1297600"/>
              <a:chExt cx="1644600" cy="1182460"/>
            </a:xfrm>
          </p:grpSpPr>
          <p:sp>
            <p:nvSpPr>
              <p:cNvPr id="930" name="Google Shape;930;p41"/>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931" name="Google Shape;931;p41"/>
              <p:cNvCxnSpPr>
                <a:stCxn id="930" idx="0"/>
              </p:cNvCxnSpPr>
              <p:nvPr/>
            </p:nvCxnSpPr>
            <p:spPr>
              <a:xfrm rot="10800000">
                <a:off x="-832250" y="1582525"/>
                <a:ext cx="1800" cy="435900"/>
              </a:xfrm>
              <a:prstGeom prst="straightConnector1">
                <a:avLst/>
              </a:prstGeom>
              <a:noFill/>
              <a:ln w="9525" cap="flat" cmpd="sng">
                <a:solidFill>
                  <a:srgbClr val="FF9900"/>
                </a:solidFill>
                <a:prstDash val="solid"/>
                <a:round/>
                <a:headEnd type="none" w="med" len="med"/>
                <a:tailEnd type="triangle" w="med" len="med"/>
              </a:ln>
            </p:spPr>
          </p:cxnSp>
          <p:sp>
            <p:nvSpPr>
              <p:cNvPr id="932" name="Google Shape;932;p41"/>
              <p:cNvSpPr txBox="1"/>
              <p:nvPr/>
            </p:nvSpPr>
            <p:spPr>
              <a:xfrm>
                <a:off x="-989425" y="1297600"/>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grpSp>
          <p:nvGrpSpPr>
            <p:cNvPr id="933" name="Google Shape;933;p41"/>
            <p:cNvGrpSpPr/>
            <p:nvPr/>
          </p:nvGrpSpPr>
          <p:grpSpPr>
            <a:xfrm>
              <a:off x="2090150" y="3452900"/>
              <a:ext cx="876000" cy="738633"/>
              <a:chOff x="2271700" y="1274975"/>
              <a:chExt cx="876000" cy="738633"/>
            </a:xfrm>
          </p:grpSpPr>
          <p:sp>
            <p:nvSpPr>
              <p:cNvPr id="934" name="Google Shape;934;p41"/>
              <p:cNvSpPr/>
              <p:nvPr/>
            </p:nvSpPr>
            <p:spPr>
              <a:xfrm rot="10800000">
                <a:off x="2271700" y="1543179"/>
                <a:ext cx="8760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935" name="Google Shape;935;p41"/>
              <p:cNvSpPr txBox="1"/>
              <p:nvPr/>
            </p:nvSpPr>
            <p:spPr>
              <a:xfrm>
                <a:off x="2366850" y="1274975"/>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grpSp>
      </p:grpSp>
      <p:sp>
        <p:nvSpPr>
          <p:cNvPr id="936" name="Google Shape;936;p41"/>
          <p:cNvSpPr txBox="1"/>
          <p:nvPr/>
        </p:nvSpPr>
        <p:spPr>
          <a:xfrm>
            <a:off x="7261975" y="1298826"/>
            <a:ext cx="2452500" cy="461635"/>
          </a:xfrm>
          <a:prstGeom prst="rect">
            <a:avLst/>
          </a:prstGeom>
          <a:noFill/>
          <a:ln>
            <a:noFill/>
          </a:ln>
        </p:spPr>
        <p:txBody>
          <a:bodyPr spcFirstLastPara="1" wrap="square" lIns="91425" tIns="91425" rIns="91425" bIns="91425" anchor="t" anchorCtr="0">
            <a:spAutoFit/>
          </a:bodyPr>
          <a:lstStyle/>
          <a:p>
            <a:r>
              <a:rPr lang="es" sz="1800" b="1">
                <a:solidFill>
                  <a:schemeClr val="dk1"/>
                </a:solidFill>
              </a:rPr>
              <a:t>PET Experimental</a:t>
            </a:r>
            <a:endParaRPr sz="1800" b="1">
              <a:solidFill>
                <a:schemeClr val="dk1"/>
              </a:solidFill>
            </a:endParaRPr>
          </a:p>
        </p:txBody>
      </p:sp>
      <p:sp>
        <p:nvSpPr>
          <p:cNvPr id="937" name="Google Shape;937;p41"/>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108</a:t>
            </a:fld>
            <a:endParaRPr/>
          </a:p>
        </p:txBody>
      </p:sp>
      <p:grpSp>
        <p:nvGrpSpPr>
          <p:cNvPr id="945" name="Google Shape;945;p41"/>
          <p:cNvGrpSpPr/>
          <p:nvPr/>
        </p:nvGrpSpPr>
        <p:grpSpPr>
          <a:xfrm>
            <a:off x="1524001" y="1377748"/>
            <a:ext cx="3531050" cy="2431773"/>
            <a:chOff x="0" y="484697"/>
            <a:chExt cx="3531049" cy="2431773"/>
          </a:xfrm>
        </p:grpSpPr>
        <p:grpSp>
          <p:nvGrpSpPr>
            <p:cNvPr id="946" name="Google Shape;946;p41"/>
            <p:cNvGrpSpPr/>
            <p:nvPr/>
          </p:nvGrpSpPr>
          <p:grpSpPr>
            <a:xfrm>
              <a:off x="2062450" y="1349175"/>
              <a:ext cx="1093200" cy="738633"/>
              <a:chOff x="2054500" y="1351175"/>
              <a:chExt cx="1093200" cy="738633"/>
            </a:xfrm>
          </p:grpSpPr>
          <p:sp>
            <p:nvSpPr>
              <p:cNvPr id="947" name="Google Shape;947;p41"/>
              <p:cNvSpPr/>
              <p:nvPr/>
            </p:nvSpPr>
            <p:spPr>
              <a:xfrm rot="10800000">
                <a:off x="2054500" y="1619375"/>
                <a:ext cx="10932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sp>
            <p:nvSpPr>
              <p:cNvPr id="948" name="Google Shape;948;p41"/>
              <p:cNvSpPr txBox="1"/>
              <p:nvPr/>
            </p:nvSpPr>
            <p:spPr>
              <a:xfrm>
                <a:off x="2290650" y="1351175"/>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grpSp>
        <p:grpSp>
          <p:nvGrpSpPr>
            <p:cNvPr id="949" name="Google Shape;949;p41"/>
            <p:cNvGrpSpPr/>
            <p:nvPr/>
          </p:nvGrpSpPr>
          <p:grpSpPr>
            <a:xfrm>
              <a:off x="0" y="484697"/>
              <a:ext cx="3531049" cy="2431773"/>
              <a:chOff x="0" y="484697"/>
              <a:chExt cx="3531049" cy="2431773"/>
            </a:xfrm>
          </p:grpSpPr>
          <p:grpSp>
            <p:nvGrpSpPr>
              <p:cNvPr id="950" name="Google Shape;950;p41"/>
              <p:cNvGrpSpPr/>
              <p:nvPr/>
            </p:nvGrpSpPr>
            <p:grpSpPr>
              <a:xfrm>
                <a:off x="328450" y="1494100"/>
                <a:ext cx="1644600" cy="1182460"/>
                <a:chOff x="-1652750" y="1297600"/>
                <a:chExt cx="1644600" cy="1182460"/>
              </a:xfrm>
            </p:grpSpPr>
            <p:sp>
              <p:nvSpPr>
                <p:cNvPr id="951" name="Google Shape;951;p41"/>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952" name="Google Shape;952;p41"/>
                <p:cNvCxnSpPr>
                  <a:stCxn id="951" idx="0"/>
                </p:cNvCxnSpPr>
                <p:nvPr/>
              </p:nvCxnSpPr>
              <p:spPr>
                <a:xfrm rot="10800000">
                  <a:off x="-832250" y="1582525"/>
                  <a:ext cx="1800" cy="435900"/>
                </a:xfrm>
                <a:prstGeom prst="straightConnector1">
                  <a:avLst/>
                </a:prstGeom>
                <a:noFill/>
                <a:ln w="9525" cap="flat" cmpd="sng">
                  <a:solidFill>
                    <a:srgbClr val="FF9900"/>
                  </a:solidFill>
                  <a:prstDash val="solid"/>
                  <a:round/>
                  <a:headEnd type="none" w="med" len="med"/>
                  <a:tailEnd type="triangle" w="med" len="med"/>
                </a:ln>
              </p:spPr>
            </p:cxnSp>
            <p:sp>
              <p:nvSpPr>
                <p:cNvPr id="953" name="Google Shape;953;p41"/>
                <p:cNvSpPr txBox="1"/>
                <p:nvPr/>
              </p:nvSpPr>
              <p:spPr>
                <a:xfrm>
                  <a:off x="-989425" y="1297600"/>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grpSp>
            <p:nvGrpSpPr>
              <p:cNvPr id="954" name="Google Shape;954;p41"/>
              <p:cNvGrpSpPr/>
              <p:nvPr/>
            </p:nvGrpSpPr>
            <p:grpSpPr>
              <a:xfrm>
                <a:off x="0" y="484697"/>
                <a:ext cx="3531049" cy="2431773"/>
                <a:chOff x="0" y="575672"/>
                <a:chExt cx="3531049" cy="2431773"/>
              </a:xfrm>
            </p:grpSpPr>
            <p:pic>
              <p:nvPicPr>
                <p:cNvPr id="955" name="Google Shape;955;p41"/>
                <p:cNvPicPr preferRelativeResize="0"/>
                <p:nvPr/>
              </p:nvPicPr>
              <p:blipFill>
                <a:blip r:embed="rId5">
                  <a:alphaModFix/>
                </a:blip>
                <a:stretch>
                  <a:fillRect/>
                </a:stretch>
              </p:blipFill>
              <p:spPr>
                <a:xfrm>
                  <a:off x="0" y="575672"/>
                  <a:ext cx="3354425" cy="2431773"/>
                </a:xfrm>
                <a:prstGeom prst="rect">
                  <a:avLst/>
                </a:prstGeom>
                <a:noFill/>
                <a:ln>
                  <a:noFill/>
                </a:ln>
              </p:spPr>
            </p:pic>
            <p:sp>
              <p:nvSpPr>
                <p:cNvPr id="956" name="Google Shape;956;p41"/>
                <p:cNvSpPr txBox="1"/>
                <p:nvPr/>
              </p:nvSpPr>
              <p:spPr>
                <a:xfrm>
                  <a:off x="503909" y="760185"/>
                  <a:ext cx="3027140" cy="461635"/>
                </a:xfrm>
                <a:prstGeom prst="rect">
                  <a:avLst/>
                </a:prstGeom>
                <a:noFill/>
                <a:ln>
                  <a:noFill/>
                </a:ln>
              </p:spPr>
              <p:txBody>
                <a:bodyPr spcFirstLastPara="1" wrap="square" lIns="91425" tIns="91425" rIns="91425" bIns="91425" anchor="t" anchorCtr="0">
                  <a:spAutoFit/>
                </a:bodyPr>
                <a:lstStyle/>
                <a:p>
                  <a:r>
                    <a:rPr lang="es" sz="1800" b="1" dirty="0">
                      <a:solidFill>
                        <a:schemeClr val="bg1"/>
                      </a:solidFill>
                    </a:rPr>
                    <a:t>Compton Experimental</a:t>
                  </a:r>
                  <a:endParaRPr sz="1800" b="1" dirty="0">
                    <a:solidFill>
                      <a:schemeClr val="bg1"/>
                    </a:solidFill>
                  </a:endParaRPr>
                </a:p>
              </p:txBody>
            </p:sp>
          </p:grpSp>
        </p:grpSp>
      </p:grpSp>
      <p:sp>
        <p:nvSpPr>
          <p:cNvPr id="957" name="Google Shape;957;p41"/>
          <p:cNvSpPr txBox="1"/>
          <p:nvPr/>
        </p:nvSpPr>
        <p:spPr>
          <a:xfrm>
            <a:off x="2099693" y="3826104"/>
            <a:ext cx="2314500" cy="738633"/>
          </a:xfrm>
          <a:prstGeom prst="rect">
            <a:avLst/>
          </a:prstGeom>
          <a:noFill/>
          <a:ln>
            <a:noFill/>
          </a:ln>
        </p:spPr>
        <p:txBody>
          <a:bodyPr spcFirstLastPara="1" wrap="square" lIns="91425" tIns="91425" rIns="91425" bIns="91425" anchor="t" anchorCtr="0">
            <a:spAutoFit/>
          </a:bodyPr>
          <a:lstStyle/>
          <a:p>
            <a:r>
              <a:rPr lang="es" sz="1800" b="1" dirty="0">
                <a:solidFill>
                  <a:schemeClr val="bg1"/>
                </a:solidFill>
              </a:rPr>
              <a:t>Compton Monte Carlo</a:t>
            </a:r>
            <a:endParaRPr sz="1800" b="1" dirty="0">
              <a:solidFill>
                <a:schemeClr val="bg1"/>
              </a:solidFill>
            </a:endParaRPr>
          </a:p>
        </p:txBody>
      </p:sp>
      <p:sp>
        <p:nvSpPr>
          <p:cNvPr id="958" name="Google Shape;958;p41"/>
          <p:cNvSpPr txBox="1"/>
          <p:nvPr/>
        </p:nvSpPr>
        <p:spPr>
          <a:xfrm>
            <a:off x="3709300" y="2322548"/>
            <a:ext cx="763200" cy="738633"/>
          </a:xfrm>
          <a:prstGeom prst="rect">
            <a:avLst/>
          </a:prstGeom>
          <a:noFill/>
          <a:ln>
            <a:noFill/>
          </a:ln>
        </p:spPr>
        <p:txBody>
          <a:bodyPr spcFirstLastPara="1" wrap="square" lIns="91425" tIns="91425" rIns="91425" bIns="91425" anchor="t" anchorCtr="0">
            <a:spAutoFit/>
          </a:bodyPr>
          <a:lstStyle/>
          <a:p>
            <a:r>
              <a:rPr lang="es" sz="1800">
                <a:solidFill>
                  <a:schemeClr val="dk1"/>
                </a:solidFill>
              </a:rPr>
              <a:t>Beam</a:t>
            </a:r>
            <a:endParaRPr sz="1800">
              <a:solidFill>
                <a:schemeClr val="dk1"/>
              </a:solidFill>
            </a:endParaRPr>
          </a:p>
        </p:txBody>
      </p:sp>
      <p:sp>
        <p:nvSpPr>
          <p:cNvPr id="959" name="Google Shape;959;p41"/>
          <p:cNvSpPr/>
          <p:nvPr/>
        </p:nvSpPr>
        <p:spPr>
          <a:xfrm rot="10800000">
            <a:off x="3614150" y="2590750"/>
            <a:ext cx="876000" cy="132000"/>
          </a:xfrm>
          <a:prstGeom prst="rightArrow">
            <a:avLst>
              <a:gd name="adj1" fmla="val 50000"/>
              <a:gd name="adj2" fmla="val 50000"/>
            </a:avLst>
          </a:prstGeom>
          <a:solidFill>
            <a:srgbClr val="FF000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endParaRPr sz="1800"/>
          </a:p>
        </p:txBody>
      </p:sp>
      <p:grpSp>
        <p:nvGrpSpPr>
          <p:cNvPr id="960" name="Google Shape;960;p41"/>
          <p:cNvGrpSpPr/>
          <p:nvPr/>
        </p:nvGrpSpPr>
        <p:grpSpPr>
          <a:xfrm>
            <a:off x="1780900" y="2330171"/>
            <a:ext cx="1644600" cy="1182460"/>
            <a:chOff x="-1652750" y="1297600"/>
            <a:chExt cx="1644600" cy="1182460"/>
          </a:xfrm>
        </p:grpSpPr>
        <p:sp>
          <p:nvSpPr>
            <p:cNvPr id="961" name="Google Shape;961;p41"/>
            <p:cNvSpPr txBox="1"/>
            <p:nvPr/>
          </p:nvSpPr>
          <p:spPr>
            <a:xfrm>
              <a:off x="-1652750" y="2018425"/>
              <a:ext cx="1644600" cy="461635"/>
            </a:xfrm>
            <a:prstGeom prst="rect">
              <a:avLst/>
            </a:prstGeom>
            <a:noFill/>
            <a:ln>
              <a:noFill/>
            </a:ln>
          </p:spPr>
          <p:txBody>
            <a:bodyPr spcFirstLastPara="1" wrap="square" lIns="91425" tIns="91425" rIns="91425" bIns="91425" anchor="t" anchorCtr="0">
              <a:spAutoFit/>
            </a:bodyPr>
            <a:lstStyle/>
            <a:p>
              <a:r>
                <a:rPr lang="es" sz="1800">
                  <a:solidFill>
                    <a:srgbClr val="FF9900"/>
                  </a:solidFill>
                </a:rPr>
                <a:t>Bragg peak?!</a:t>
              </a:r>
              <a:endParaRPr sz="1800">
                <a:solidFill>
                  <a:srgbClr val="FF9900"/>
                </a:solidFill>
              </a:endParaRPr>
            </a:p>
          </p:txBody>
        </p:sp>
        <p:cxnSp>
          <p:nvCxnSpPr>
            <p:cNvPr id="962" name="Google Shape;962;p41"/>
            <p:cNvCxnSpPr>
              <a:stCxn id="961" idx="0"/>
            </p:cNvCxnSpPr>
            <p:nvPr/>
          </p:nvCxnSpPr>
          <p:spPr>
            <a:xfrm rot="10800000">
              <a:off x="-832250" y="1582525"/>
              <a:ext cx="1800" cy="435900"/>
            </a:xfrm>
            <a:prstGeom prst="straightConnector1">
              <a:avLst/>
            </a:prstGeom>
            <a:noFill/>
            <a:ln w="9525" cap="flat" cmpd="sng">
              <a:solidFill>
                <a:srgbClr val="FF9900"/>
              </a:solidFill>
              <a:prstDash val="solid"/>
              <a:round/>
              <a:headEnd type="none" w="med" len="med"/>
              <a:tailEnd type="triangle" w="med" len="med"/>
            </a:ln>
          </p:spPr>
        </p:cxnSp>
        <p:sp>
          <p:nvSpPr>
            <p:cNvPr id="963" name="Google Shape;963;p41"/>
            <p:cNvSpPr txBox="1"/>
            <p:nvPr/>
          </p:nvSpPr>
          <p:spPr>
            <a:xfrm>
              <a:off x="-989425" y="1297600"/>
              <a:ext cx="384900" cy="461635"/>
            </a:xfrm>
            <a:prstGeom prst="rect">
              <a:avLst/>
            </a:prstGeom>
            <a:noFill/>
            <a:ln>
              <a:noFill/>
            </a:ln>
          </p:spPr>
          <p:txBody>
            <a:bodyPr spcFirstLastPara="1" wrap="square" lIns="91425" tIns="91425" rIns="91425" bIns="91425" anchor="t" anchorCtr="0">
              <a:spAutoFit/>
            </a:bodyPr>
            <a:lstStyle/>
            <a:p>
              <a:r>
                <a:rPr lang="es" sz="1800" b="1">
                  <a:solidFill>
                    <a:srgbClr val="FF9900"/>
                  </a:solidFill>
                </a:rPr>
                <a:t>?</a:t>
              </a:r>
              <a:endParaRPr sz="1800" b="1">
                <a:solidFill>
                  <a:srgbClr val="FF9900"/>
                </a:solidFill>
              </a:endParaRPr>
            </a:p>
          </p:txBody>
        </p:sp>
      </p:grpSp>
      <p:sp>
        <p:nvSpPr>
          <p:cNvPr id="45" name="Google Shape;823;p37"/>
          <p:cNvSpPr txBox="1"/>
          <p:nvPr/>
        </p:nvSpPr>
        <p:spPr>
          <a:xfrm>
            <a:off x="1524000" y="85725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chemeClr val="dk1"/>
              </a:buClr>
              <a:buSzPts val="1100"/>
            </a:pPr>
            <a:r>
              <a:rPr lang="es" sz="2400" dirty="0">
                <a:solidFill>
                  <a:schemeClr val="lt1"/>
                </a:solidFill>
              </a:rPr>
              <a:t>Very Preliminary results for ⍺-particles irradiations </a:t>
            </a:r>
            <a:endParaRPr sz="2400" dirty="0">
              <a:solidFill>
                <a:schemeClr val="lt1"/>
              </a:solidFill>
            </a:endParaRPr>
          </a:p>
          <a:p>
            <a:pPr algn="ctr">
              <a:buClr>
                <a:srgbClr val="000000"/>
              </a:buClr>
              <a:buSzPts val="1100"/>
            </a:pPr>
            <a:endParaRPr sz="2400" dirty="0">
              <a:solidFill>
                <a:srgbClr val="FFFFFF"/>
              </a:solidFill>
            </a:endParaRPr>
          </a:p>
        </p:txBody>
      </p:sp>
    </p:spTree>
    <p:extLst>
      <p:ext uri="{BB962C8B-B14F-4D97-AF65-F5344CB8AC3E}">
        <p14:creationId xmlns:p14="http://schemas.microsoft.com/office/powerpoint/2010/main" val="2318707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3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Shape 967"/>
        <p:cNvGrpSpPr/>
        <p:nvPr/>
      </p:nvGrpSpPr>
      <p:grpSpPr>
        <a:xfrm>
          <a:off x="0" y="0"/>
          <a:ext cx="0" cy="0"/>
          <a:chOff x="0" y="0"/>
          <a:chExt cx="0" cy="0"/>
        </a:xfrm>
      </p:grpSpPr>
      <p:grpSp>
        <p:nvGrpSpPr>
          <p:cNvPr id="968" name="Google Shape;968;p42"/>
          <p:cNvGrpSpPr/>
          <p:nvPr/>
        </p:nvGrpSpPr>
        <p:grpSpPr>
          <a:xfrm>
            <a:off x="1524000" y="857250"/>
            <a:ext cx="9144000" cy="526800"/>
            <a:chOff x="0" y="0"/>
            <a:chExt cx="9144000" cy="526800"/>
          </a:xfrm>
        </p:grpSpPr>
        <p:grpSp>
          <p:nvGrpSpPr>
            <p:cNvPr id="969" name="Google Shape;969;p42"/>
            <p:cNvGrpSpPr/>
            <p:nvPr/>
          </p:nvGrpSpPr>
          <p:grpSpPr>
            <a:xfrm>
              <a:off x="0" y="0"/>
              <a:ext cx="9144000" cy="526800"/>
              <a:chOff x="0" y="0"/>
              <a:chExt cx="9144000" cy="526800"/>
            </a:xfrm>
          </p:grpSpPr>
          <p:sp>
            <p:nvSpPr>
              <p:cNvPr id="970" name="Google Shape;970;p42"/>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Outlook: How can we improve? </a:t>
                </a:r>
                <a:endParaRPr sz="2400">
                  <a:solidFill>
                    <a:srgbClr val="FFFFFF"/>
                  </a:solidFill>
                </a:endParaRPr>
              </a:p>
            </p:txBody>
          </p:sp>
          <p:pic>
            <p:nvPicPr>
              <p:cNvPr id="971" name="Google Shape;971;p42"/>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972" name="Google Shape;972;p42"/>
            <p:cNvGrpSpPr/>
            <p:nvPr/>
          </p:nvGrpSpPr>
          <p:grpSpPr>
            <a:xfrm>
              <a:off x="7629937" y="67788"/>
              <a:ext cx="1445176" cy="391200"/>
              <a:chOff x="6941837" y="1294825"/>
              <a:chExt cx="1445176" cy="391200"/>
            </a:xfrm>
          </p:grpSpPr>
          <p:sp>
            <p:nvSpPr>
              <p:cNvPr id="973" name="Google Shape;973;p42"/>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974" name="Google Shape;974;p42"/>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grpSp>
        <p:nvGrpSpPr>
          <p:cNvPr id="975" name="Google Shape;975;p42"/>
          <p:cNvGrpSpPr/>
          <p:nvPr/>
        </p:nvGrpSpPr>
        <p:grpSpPr>
          <a:xfrm>
            <a:off x="1524000" y="1384051"/>
            <a:ext cx="5481024" cy="4109726"/>
            <a:chOff x="0" y="526800"/>
            <a:chExt cx="5481024" cy="4109726"/>
          </a:xfrm>
        </p:grpSpPr>
        <p:pic>
          <p:nvPicPr>
            <p:cNvPr id="976" name="Google Shape;976;p42"/>
            <p:cNvPicPr preferRelativeResize="0"/>
            <p:nvPr/>
          </p:nvPicPr>
          <p:blipFill>
            <a:blip r:embed="rId5">
              <a:alphaModFix/>
            </a:blip>
            <a:stretch>
              <a:fillRect/>
            </a:stretch>
          </p:blipFill>
          <p:spPr>
            <a:xfrm>
              <a:off x="0" y="526800"/>
              <a:ext cx="5481024" cy="4109726"/>
            </a:xfrm>
            <a:prstGeom prst="rect">
              <a:avLst/>
            </a:prstGeom>
            <a:noFill/>
            <a:ln>
              <a:noFill/>
            </a:ln>
          </p:spPr>
        </p:pic>
        <p:sp>
          <p:nvSpPr>
            <p:cNvPr id="977" name="Google Shape;977;p42"/>
            <p:cNvSpPr txBox="1"/>
            <p:nvPr/>
          </p:nvSpPr>
          <p:spPr>
            <a:xfrm>
              <a:off x="1984650" y="4009025"/>
              <a:ext cx="1115400" cy="461635"/>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A</a:t>
              </a:r>
              <a:endParaRPr sz="1800" b="1">
                <a:solidFill>
                  <a:srgbClr val="FF0000"/>
                </a:solidFill>
              </a:endParaRPr>
            </a:p>
          </p:txBody>
        </p:sp>
        <p:sp>
          <p:nvSpPr>
            <p:cNvPr id="978" name="Google Shape;978;p42"/>
            <p:cNvSpPr txBox="1"/>
            <p:nvPr/>
          </p:nvSpPr>
          <p:spPr>
            <a:xfrm>
              <a:off x="2182813" y="672525"/>
              <a:ext cx="1115400" cy="461635"/>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C</a:t>
              </a:r>
              <a:endParaRPr sz="1800" b="1">
                <a:solidFill>
                  <a:srgbClr val="FF0000"/>
                </a:solidFill>
              </a:endParaRPr>
            </a:p>
          </p:txBody>
        </p:sp>
        <p:sp>
          <p:nvSpPr>
            <p:cNvPr id="979" name="Google Shape;979;p42"/>
            <p:cNvSpPr txBox="1"/>
            <p:nvPr/>
          </p:nvSpPr>
          <p:spPr>
            <a:xfrm rot="16359093">
              <a:off x="3540516" y="2350846"/>
              <a:ext cx="1115394" cy="461635"/>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B</a:t>
              </a:r>
              <a:endParaRPr sz="1800" b="1">
                <a:solidFill>
                  <a:srgbClr val="FF0000"/>
                </a:solidFill>
              </a:endParaRPr>
            </a:p>
          </p:txBody>
        </p:sp>
        <p:sp>
          <p:nvSpPr>
            <p:cNvPr id="980" name="Google Shape;980;p42"/>
            <p:cNvSpPr txBox="1"/>
            <p:nvPr/>
          </p:nvSpPr>
          <p:spPr>
            <a:xfrm rot="16423001">
              <a:off x="264085" y="2158814"/>
              <a:ext cx="1115346" cy="461635"/>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i-TED D</a:t>
              </a:r>
              <a:endParaRPr sz="1800" b="1">
                <a:solidFill>
                  <a:srgbClr val="FF0000"/>
                </a:solidFill>
              </a:endParaRPr>
            </a:p>
          </p:txBody>
        </p:sp>
      </p:grpSp>
      <p:sp>
        <p:nvSpPr>
          <p:cNvPr id="981" name="Google Shape;981;p42"/>
          <p:cNvSpPr txBox="1"/>
          <p:nvPr/>
        </p:nvSpPr>
        <p:spPr>
          <a:xfrm>
            <a:off x="7005025" y="1384050"/>
            <a:ext cx="3678000" cy="4275000"/>
          </a:xfrm>
          <a:prstGeom prst="rect">
            <a:avLst/>
          </a:prstGeom>
          <a:noFill/>
          <a:ln>
            <a:noFill/>
          </a:ln>
        </p:spPr>
        <p:txBody>
          <a:bodyPr spcFirstLastPara="1" wrap="square" lIns="91425" tIns="91425" rIns="91425" bIns="91425" anchor="t" anchorCtr="0">
            <a:noAutofit/>
          </a:bodyPr>
          <a:lstStyle/>
          <a:p>
            <a:r>
              <a:rPr lang="es" sz="1200" dirty="0">
                <a:solidFill>
                  <a:schemeClr val="dk1"/>
                </a:solidFill>
              </a:rPr>
              <a:t>A different geometrical configuration is designed to improve s/b (K. Parodi 2016):</a:t>
            </a:r>
            <a:endParaRPr sz="1200" dirty="0">
              <a:solidFill>
                <a:schemeClr val="dk1"/>
              </a:solidFill>
            </a:endParaRPr>
          </a:p>
          <a:p>
            <a:r>
              <a:rPr lang="es" sz="1200" dirty="0">
                <a:solidFill>
                  <a:schemeClr val="dk1"/>
                </a:solidFill>
              </a:rPr>
              <a:t>Advantages:</a:t>
            </a:r>
            <a:endParaRPr sz="1200" dirty="0">
              <a:solidFill>
                <a:schemeClr val="dk1"/>
              </a:solidFill>
            </a:endParaRPr>
          </a:p>
          <a:p>
            <a:pPr marL="457189" indent="-317492">
              <a:buClr>
                <a:schemeClr val="dk1"/>
              </a:buClr>
              <a:buSzPts val="1400"/>
              <a:buChar char="●"/>
            </a:pPr>
            <a:r>
              <a:rPr lang="es" sz="1200" b="1" dirty="0">
                <a:solidFill>
                  <a:schemeClr val="dk1"/>
                </a:solidFill>
              </a:rPr>
              <a:t>Larger sensitivity</a:t>
            </a:r>
            <a:r>
              <a:rPr lang="es" sz="1200" dirty="0">
                <a:solidFill>
                  <a:schemeClr val="dk1"/>
                </a:solidFill>
              </a:rPr>
              <a:t> (statistics) at the Bragg peak region for Compton &amp; PET.</a:t>
            </a:r>
            <a:endParaRPr sz="1200" dirty="0">
              <a:solidFill>
                <a:schemeClr val="dk1"/>
              </a:solidFill>
            </a:endParaRPr>
          </a:p>
          <a:p>
            <a:pPr marL="457189" indent="-317492">
              <a:buClr>
                <a:schemeClr val="dk1"/>
              </a:buClr>
              <a:buSzPts val="1400"/>
              <a:buChar char="●"/>
            </a:pPr>
            <a:r>
              <a:rPr lang="es" sz="1200" b="1" dirty="0">
                <a:solidFill>
                  <a:schemeClr val="dk1"/>
                </a:solidFill>
              </a:rPr>
              <a:t>Compton+PET 3D</a:t>
            </a:r>
            <a:r>
              <a:rPr lang="es" sz="1200" dirty="0">
                <a:solidFill>
                  <a:schemeClr val="dk1"/>
                </a:solidFill>
              </a:rPr>
              <a:t> reconstruction</a:t>
            </a:r>
            <a:endParaRPr sz="1200" dirty="0">
              <a:solidFill>
                <a:schemeClr val="dk1"/>
              </a:solidFill>
            </a:endParaRPr>
          </a:p>
          <a:p>
            <a:r>
              <a:rPr lang="es" sz="1200" dirty="0">
                <a:solidFill>
                  <a:schemeClr val="dk1"/>
                </a:solidFill>
              </a:rPr>
              <a:t>Drawbacks:</a:t>
            </a:r>
            <a:endParaRPr sz="1200" dirty="0">
              <a:solidFill>
                <a:schemeClr val="dk1"/>
              </a:solidFill>
            </a:endParaRPr>
          </a:p>
          <a:p>
            <a:pPr marL="457189" indent="-317492">
              <a:buClr>
                <a:schemeClr val="dk1"/>
              </a:buClr>
              <a:buSzPts val="1400"/>
              <a:buChar char="●"/>
            </a:pPr>
            <a:r>
              <a:rPr lang="es" sz="1200" dirty="0">
                <a:solidFill>
                  <a:schemeClr val="dk1"/>
                </a:solidFill>
              </a:rPr>
              <a:t>Setup loss the track of the entire phantoma.</a:t>
            </a:r>
            <a:endParaRPr sz="1200" dirty="0">
              <a:solidFill>
                <a:schemeClr val="dk1"/>
              </a:solidFill>
            </a:endParaRPr>
          </a:p>
          <a:p>
            <a:endParaRPr sz="1200" dirty="0">
              <a:solidFill>
                <a:schemeClr val="dk1"/>
              </a:solidFill>
            </a:endParaRPr>
          </a:p>
          <a:p>
            <a:r>
              <a:rPr lang="es" sz="1200" dirty="0">
                <a:solidFill>
                  <a:schemeClr val="dk1"/>
                </a:solidFill>
              </a:rPr>
              <a:t>Experimental setup </a:t>
            </a:r>
            <a:r>
              <a:rPr lang="es" sz="1200" b="1" dirty="0">
                <a:solidFill>
                  <a:schemeClr val="dk1"/>
                </a:solidFill>
              </a:rPr>
              <a:t>already tested</a:t>
            </a:r>
            <a:r>
              <a:rPr lang="es" sz="1200" dirty="0">
                <a:solidFill>
                  <a:schemeClr val="dk1"/>
                </a:solidFill>
              </a:rPr>
              <a:t> in harsh conditions </a:t>
            </a:r>
            <a:r>
              <a:rPr lang="es" sz="1200" b="1" dirty="0">
                <a:solidFill>
                  <a:schemeClr val="dk1"/>
                </a:solidFill>
              </a:rPr>
              <a:t>@ n_TOF</a:t>
            </a:r>
            <a:r>
              <a:rPr lang="es" sz="1200" dirty="0">
                <a:solidFill>
                  <a:schemeClr val="dk1"/>
                </a:solidFill>
              </a:rPr>
              <a:t> &amp;</a:t>
            </a:r>
            <a:r>
              <a:rPr lang="es" sz="1200" b="1" dirty="0">
                <a:solidFill>
                  <a:schemeClr val="dk1"/>
                </a:solidFill>
              </a:rPr>
              <a:t> PGI studied via MC</a:t>
            </a:r>
            <a:endParaRPr sz="1200" b="1" dirty="0">
              <a:solidFill>
                <a:schemeClr val="dk1"/>
              </a:solidFill>
            </a:endParaRPr>
          </a:p>
          <a:p>
            <a:endParaRPr sz="1200" dirty="0">
              <a:solidFill>
                <a:schemeClr val="dk1"/>
              </a:solidFill>
            </a:endParaRPr>
          </a:p>
          <a:p>
            <a:pPr algn="ctr"/>
            <a:r>
              <a:rPr lang="es" sz="1200" dirty="0">
                <a:solidFill>
                  <a:schemeClr val="dk1"/>
                </a:solidFill>
              </a:rPr>
              <a:t>We have foreseen some </a:t>
            </a:r>
            <a:r>
              <a:rPr lang="es" sz="1200" b="1" dirty="0">
                <a:solidFill>
                  <a:schemeClr val="dk1"/>
                </a:solidFill>
              </a:rPr>
              <a:t>experiments</a:t>
            </a:r>
            <a:r>
              <a:rPr lang="es" sz="1200" dirty="0">
                <a:solidFill>
                  <a:schemeClr val="dk1"/>
                </a:solidFill>
              </a:rPr>
              <a:t> </a:t>
            </a:r>
            <a:endParaRPr sz="1200" dirty="0">
              <a:solidFill>
                <a:schemeClr val="dk1"/>
              </a:solidFill>
            </a:endParaRPr>
          </a:p>
          <a:p>
            <a:pPr algn="ctr"/>
            <a:r>
              <a:rPr lang="es" sz="1200" dirty="0">
                <a:solidFill>
                  <a:schemeClr val="dk1"/>
                </a:solidFill>
              </a:rPr>
              <a:t>@ </a:t>
            </a:r>
            <a:r>
              <a:rPr lang="es" sz="1200" b="1" dirty="0">
                <a:solidFill>
                  <a:schemeClr val="dk1"/>
                </a:solidFill>
              </a:rPr>
              <a:t>HIT</a:t>
            </a:r>
            <a:r>
              <a:rPr lang="es" sz="1200" dirty="0">
                <a:solidFill>
                  <a:schemeClr val="dk1"/>
                </a:solidFill>
              </a:rPr>
              <a:t> next year as part of the </a:t>
            </a:r>
            <a:br>
              <a:rPr lang="es" sz="1200" dirty="0">
                <a:solidFill>
                  <a:schemeClr val="dk1"/>
                </a:solidFill>
              </a:rPr>
            </a:br>
            <a:r>
              <a:rPr lang="es" sz="1200" b="1" dirty="0">
                <a:solidFill>
                  <a:srgbClr val="FF0000"/>
                </a:solidFill>
              </a:rPr>
              <a:t>MCIN-AEI PoC</a:t>
            </a:r>
            <a:r>
              <a:rPr lang="es" sz="1200" dirty="0">
                <a:solidFill>
                  <a:schemeClr val="dk1"/>
                </a:solidFill>
              </a:rPr>
              <a:t> </a:t>
            </a:r>
            <a:r>
              <a:rPr lang="es" sz="1200" b="1" dirty="0">
                <a:solidFill>
                  <a:schemeClr val="dk1"/>
                </a:solidFill>
              </a:rPr>
              <a:t>SYNERGY4HT</a:t>
            </a:r>
            <a:r>
              <a:rPr lang="es" sz="1200" dirty="0">
                <a:solidFill>
                  <a:schemeClr val="dk1"/>
                </a:solidFill>
              </a:rPr>
              <a:t> and </a:t>
            </a:r>
            <a:br>
              <a:rPr lang="es" sz="1200" dirty="0">
                <a:solidFill>
                  <a:schemeClr val="dk1"/>
                </a:solidFill>
              </a:rPr>
            </a:br>
            <a:r>
              <a:rPr lang="es" sz="1200" b="1" dirty="0">
                <a:solidFill>
                  <a:srgbClr val="FF0000"/>
                </a:solidFill>
              </a:rPr>
              <a:t>ERC-PoCs</a:t>
            </a:r>
            <a:r>
              <a:rPr lang="es" sz="1200" b="1" dirty="0">
                <a:solidFill>
                  <a:schemeClr val="dk1"/>
                </a:solidFill>
              </a:rPr>
              <a:t> AMA </a:t>
            </a:r>
            <a:r>
              <a:rPr lang="es" sz="1200" dirty="0">
                <a:solidFill>
                  <a:schemeClr val="dk1"/>
                </a:solidFill>
              </a:rPr>
              <a:t>and</a:t>
            </a:r>
            <a:r>
              <a:rPr lang="es" sz="1200" b="1" dirty="0">
                <a:solidFill>
                  <a:schemeClr val="dk1"/>
                </a:solidFill>
              </a:rPr>
              <a:t> GNVISION </a:t>
            </a:r>
            <a:endParaRPr sz="1200" b="1" dirty="0">
              <a:solidFill>
                <a:schemeClr val="dk1"/>
              </a:solidFill>
            </a:endParaRPr>
          </a:p>
          <a:p>
            <a:pPr algn="ctr"/>
            <a:endParaRPr sz="1200" dirty="0">
              <a:solidFill>
                <a:schemeClr val="dk1"/>
              </a:solidFill>
            </a:endParaRPr>
          </a:p>
          <a:p>
            <a:endParaRPr sz="1200" dirty="0">
              <a:solidFill>
                <a:schemeClr val="dk1"/>
              </a:solidFill>
            </a:endParaRPr>
          </a:p>
        </p:txBody>
      </p:sp>
      <p:cxnSp>
        <p:nvCxnSpPr>
          <p:cNvPr id="982" name="Google Shape;982;p42"/>
          <p:cNvCxnSpPr>
            <a:stCxn id="983" idx="2"/>
          </p:cNvCxnSpPr>
          <p:nvPr/>
        </p:nvCxnSpPr>
        <p:spPr>
          <a:xfrm>
            <a:off x="2527800" y="2106350"/>
            <a:ext cx="1475100" cy="1297500"/>
          </a:xfrm>
          <a:prstGeom prst="straightConnector1">
            <a:avLst/>
          </a:prstGeom>
          <a:noFill/>
          <a:ln w="19050" cap="flat" cmpd="sng">
            <a:solidFill>
              <a:srgbClr val="FF0000"/>
            </a:solidFill>
            <a:prstDash val="solid"/>
            <a:round/>
            <a:headEnd type="none" w="med" len="med"/>
            <a:tailEnd type="triangle" w="med" len="med"/>
          </a:ln>
        </p:spPr>
      </p:cxnSp>
      <p:sp>
        <p:nvSpPr>
          <p:cNvPr id="983" name="Google Shape;983;p42"/>
          <p:cNvSpPr txBox="1"/>
          <p:nvPr/>
        </p:nvSpPr>
        <p:spPr>
          <a:xfrm>
            <a:off x="1876500" y="1644652"/>
            <a:ext cx="1302600" cy="461635"/>
          </a:xfrm>
          <a:prstGeom prst="rect">
            <a:avLst/>
          </a:prstGeom>
          <a:noFill/>
          <a:ln>
            <a:noFill/>
          </a:ln>
        </p:spPr>
        <p:txBody>
          <a:bodyPr spcFirstLastPara="1" wrap="square" lIns="91425" tIns="91425" rIns="91425" bIns="91425" anchor="t" anchorCtr="0">
            <a:spAutoFit/>
          </a:bodyPr>
          <a:lstStyle/>
          <a:p>
            <a:r>
              <a:rPr lang="es" sz="1800" b="1">
                <a:solidFill>
                  <a:srgbClr val="FF0000"/>
                </a:solidFill>
              </a:rPr>
              <a:t>Phantoma </a:t>
            </a:r>
            <a:endParaRPr sz="1800" b="1">
              <a:solidFill>
                <a:srgbClr val="FF0000"/>
              </a:solidFill>
            </a:endParaRPr>
          </a:p>
        </p:txBody>
      </p:sp>
      <p:sp>
        <p:nvSpPr>
          <p:cNvPr id="984" name="Google Shape;984;p42"/>
          <p:cNvSpPr txBox="1"/>
          <p:nvPr/>
        </p:nvSpPr>
        <p:spPr>
          <a:xfrm>
            <a:off x="9102075" y="1770327"/>
            <a:ext cx="1302600" cy="292357"/>
          </a:xfrm>
          <a:prstGeom prst="rect">
            <a:avLst/>
          </a:prstGeom>
          <a:noFill/>
          <a:ln>
            <a:noFill/>
          </a:ln>
        </p:spPr>
        <p:txBody>
          <a:bodyPr spcFirstLastPara="1" wrap="square" lIns="91425" tIns="91425" rIns="91425" bIns="91425" anchor="t" anchorCtr="0">
            <a:spAutoFit/>
          </a:bodyPr>
          <a:lstStyle/>
          <a:p>
            <a:r>
              <a:rPr lang="es" sz="700" u="sng">
                <a:solidFill>
                  <a:schemeClr val="hlink"/>
                </a:solidFill>
                <a:hlinkClick r:id="rId6"/>
              </a:rPr>
              <a:t>NIM A 809 (2016) 113–119</a:t>
            </a:r>
            <a:endParaRPr sz="700"/>
          </a:p>
        </p:txBody>
      </p:sp>
      <p:sp>
        <p:nvSpPr>
          <p:cNvPr id="985" name="Google Shape;985;p42"/>
          <p:cNvSpPr txBox="1"/>
          <p:nvPr/>
        </p:nvSpPr>
        <p:spPr>
          <a:xfrm>
            <a:off x="8486900" y="2832827"/>
            <a:ext cx="2025600" cy="292357"/>
          </a:xfrm>
          <a:prstGeom prst="rect">
            <a:avLst/>
          </a:prstGeom>
          <a:noFill/>
          <a:ln>
            <a:noFill/>
          </a:ln>
        </p:spPr>
        <p:txBody>
          <a:bodyPr spcFirstLastPara="1" wrap="square" lIns="91425" tIns="91425" rIns="91425" bIns="91425" anchor="t" anchorCtr="0">
            <a:spAutoFit/>
          </a:bodyPr>
          <a:lstStyle/>
          <a:p>
            <a:pPr algn="ctr"/>
            <a:r>
              <a:rPr lang="es" sz="700" i="1" u="sng">
                <a:solidFill>
                  <a:schemeClr val="accent5"/>
                </a:solidFill>
                <a:hlinkClick r:id="rId7">
                  <a:extLst>
                    <a:ext uri="{A12FA001-AC4F-418D-AE19-62706E023703}">
                      <ahyp:hlinkClr xmlns:ahyp="http://schemas.microsoft.com/office/drawing/2018/hyperlinkcolor" val="tx"/>
                    </a:ext>
                  </a:extLst>
                </a:hlinkClick>
              </a:rPr>
              <a:t>Eur. Phys. J. Plus</a:t>
            </a:r>
            <a:r>
              <a:rPr lang="es" sz="700" u="sng">
                <a:solidFill>
                  <a:schemeClr val="accent5"/>
                </a:solidFill>
                <a:hlinkClick r:id="rId7">
                  <a:extLst>
                    <a:ext uri="{A12FA001-AC4F-418D-AE19-62706E023703}">
                      <ahyp:hlinkClr xmlns:ahyp="http://schemas.microsoft.com/office/drawing/2018/hyperlinkcolor" val="tx"/>
                    </a:ext>
                  </a:extLst>
                </a:hlinkClick>
              </a:rPr>
              <a:t> </a:t>
            </a:r>
            <a:r>
              <a:rPr lang="es" sz="700" b="1" u="sng">
                <a:solidFill>
                  <a:schemeClr val="accent5"/>
                </a:solidFill>
                <a:hlinkClick r:id="rId7">
                  <a:extLst>
                    <a:ext uri="{A12FA001-AC4F-418D-AE19-62706E023703}">
                      <ahyp:hlinkClr xmlns:ahyp="http://schemas.microsoft.com/office/drawing/2018/hyperlinkcolor" val="tx"/>
                    </a:ext>
                  </a:extLst>
                </a:hlinkClick>
              </a:rPr>
              <a:t>138</a:t>
            </a:r>
            <a:r>
              <a:rPr lang="es" sz="700" u="sng">
                <a:solidFill>
                  <a:schemeClr val="accent5"/>
                </a:solidFill>
                <a:hlinkClick r:id="rId7">
                  <a:extLst>
                    <a:ext uri="{A12FA001-AC4F-418D-AE19-62706E023703}">
                      <ahyp:hlinkClr xmlns:ahyp="http://schemas.microsoft.com/office/drawing/2018/hyperlinkcolor" val="tx"/>
                    </a:ext>
                  </a:extLst>
                </a:hlinkClick>
              </a:rPr>
              <a:t>, 214 (2023)</a:t>
            </a:r>
            <a:endParaRPr sz="700">
              <a:solidFill>
                <a:schemeClr val="dk1"/>
              </a:solidFill>
            </a:endParaRPr>
          </a:p>
        </p:txBody>
      </p:sp>
      <p:sp>
        <p:nvSpPr>
          <p:cNvPr id="986" name="Google Shape;986;p42"/>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109</a:t>
            </a:fld>
            <a:endParaRPr/>
          </a:p>
        </p:txBody>
      </p:sp>
      <p:sp>
        <p:nvSpPr>
          <p:cNvPr id="987" name="Google Shape;987;p42"/>
          <p:cNvSpPr txBox="1"/>
          <p:nvPr/>
        </p:nvSpPr>
        <p:spPr>
          <a:xfrm>
            <a:off x="9447038" y="4124027"/>
            <a:ext cx="1172100" cy="292357"/>
          </a:xfrm>
          <a:prstGeom prst="rect">
            <a:avLst/>
          </a:prstGeom>
          <a:noFill/>
          <a:ln>
            <a:noFill/>
          </a:ln>
        </p:spPr>
        <p:txBody>
          <a:bodyPr spcFirstLastPara="1" wrap="square" lIns="91425" tIns="91425" rIns="91425" bIns="91425" anchor="t" anchorCtr="0">
            <a:spAutoFit/>
          </a:bodyPr>
          <a:lstStyle/>
          <a:p>
            <a:r>
              <a:rPr lang="es" sz="700" i="1" u="sng">
                <a:solidFill>
                  <a:schemeClr val="hlink"/>
                </a:solidFill>
                <a:hlinkClick r:id="rId8"/>
              </a:rPr>
              <a:t>Sci Rep</a:t>
            </a:r>
            <a:r>
              <a:rPr lang="es" sz="700" u="sng">
                <a:solidFill>
                  <a:schemeClr val="hlink"/>
                </a:solidFill>
                <a:hlinkClick r:id="rId8"/>
              </a:rPr>
              <a:t> </a:t>
            </a:r>
            <a:r>
              <a:rPr lang="es" sz="700" b="1" u="sng">
                <a:solidFill>
                  <a:schemeClr val="hlink"/>
                </a:solidFill>
                <a:hlinkClick r:id="rId8"/>
              </a:rPr>
              <a:t>12</a:t>
            </a:r>
            <a:r>
              <a:rPr lang="es" sz="700" u="sng">
                <a:solidFill>
                  <a:schemeClr val="hlink"/>
                </a:solidFill>
                <a:hlinkClick r:id="rId8"/>
              </a:rPr>
              <a:t>, 2735 (2022)</a:t>
            </a:r>
            <a:endParaRPr sz="700"/>
          </a:p>
        </p:txBody>
      </p:sp>
    </p:spTree>
    <p:extLst>
      <p:ext uri="{BB962C8B-B14F-4D97-AF65-F5344CB8AC3E}">
        <p14:creationId xmlns:p14="http://schemas.microsoft.com/office/powerpoint/2010/main" val="186977756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Shape 1067"/>
        <p:cNvGrpSpPr/>
        <p:nvPr/>
      </p:nvGrpSpPr>
      <p:grpSpPr>
        <a:xfrm>
          <a:off x="0" y="0"/>
          <a:ext cx="0" cy="0"/>
          <a:chOff x="0" y="0"/>
          <a:chExt cx="0" cy="0"/>
        </a:xfrm>
      </p:grpSpPr>
      <p:grpSp>
        <p:nvGrpSpPr>
          <p:cNvPr id="1068" name="Google Shape;1068;p48"/>
          <p:cNvGrpSpPr/>
          <p:nvPr/>
        </p:nvGrpSpPr>
        <p:grpSpPr>
          <a:xfrm>
            <a:off x="1524000" y="857250"/>
            <a:ext cx="9144000" cy="526800"/>
            <a:chOff x="0" y="0"/>
            <a:chExt cx="9144000" cy="526800"/>
          </a:xfrm>
        </p:grpSpPr>
        <p:grpSp>
          <p:nvGrpSpPr>
            <p:cNvPr id="1069" name="Google Shape;1069;p48"/>
            <p:cNvGrpSpPr/>
            <p:nvPr/>
          </p:nvGrpSpPr>
          <p:grpSpPr>
            <a:xfrm>
              <a:off x="0" y="0"/>
              <a:ext cx="9144000" cy="526800"/>
              <a:chOff x="0" y="0"/>
              <a:chExt cx="9144000" cy="526800"/>
            </a:xfrm>
          </p:grpSpPr>
          <p:sp>
            <p:nvSpPr>
              <p:cNvPr id="1070" name="Google Shape;1070;p48"/>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Imaging reconstruction</a:t>
                </a:r>
                <a:endParaRPr sz="2400">
                  <a:solidFill>
                    <a:srgbClr val="FFFFFF"/>
                  </a:solidFill>
                </a:endParaRPr>
              </a:p>
            </p:txBody>
          </p:sp>
          <p:pic>
            <p:nvPicPr>
              <p:cNvPr id="1071" name="Google Shape;1071;p48"/>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072" name="Google Shape;1072;p48"/>
            <p:cNvGrpSpPr/>
            <p:nvPr/>
          </p:nvGrpSpPr>
          <p:grpSpPr>
            <a:xfrm>
              <a:off x="7629937" y="67788"/>
              <a:ext cx="1445176" cy="391200"/>
              <a:chOff x="6941837" y="1294825"/>
              <a:chExt cx="1445176" cy="391200"/>
            </a:xfrm>
          </p:grpSpPr>
          <p:sp>
            <p:nvSpPr>
              <p:cNvPr id="1073" name="Google Shape;1073;p48"/>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074" name="Google Shape;1074;p48"/>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sp>
        <p:nvSpPr>
          <p:cNvPr id="1075" name="Google Shape;1075;p48"/>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110</a:t>
            </a:fld>
            <a:endParaRPr/>
          </a:p>
        </p:txBody>
      </p:sp>
      <p:sp>
        <p:nvSpPr>
          <p:cNvPr id="1076" name="Google Shape;1076;p48"/>
          <p:cNvSpPr txBox="1"/>
          <p:nvPr/>
        </p:nvSpPr>
        <p:spPr>
          <a:xfrm>
            <a:off x="1524000" y="1695450"/>
            <a:ext cx="9021300" cy="4062620"/>
          </a:xfrm>
          <a:prstGeom prst="rect">
            <a:avLst/>
          </a:prstGeom>
          <a:noFill/>
          <a:ln>
            <a:noFill/>
          </a:ln>
        </p:spPr>
        <p:txBody>
          <a:bodyPr spcFirstLastPara="1" wrap="square" lIns="91425" tIns="91425" rIns="91425" bIns="91425" anchor="t" anchorCtr="0">
            <a:spAutoFit/>
          </a:bodyPr>
          <a:lstStyle/>
          <a:p>
            <a:r>
              <a:rPr lang="es" sz="1800" b="1">
                <a:solidFill>
                  <a:schemeClr val="dk1"/>
                </a:solidFill>
              </a:rPr>
              <a:t>Analysis of HIT :</a:t>
            </a:r>
            <a:endParaRPr sz="1800" b="1">
              <a:solidFill>
                <a:schemeClr val="dk1"/>
              </a:solidFill>
            </a:endParaRPr>
          </a:p>
          <a:p>
            <a:endParaRPr sz="1800">
              <a:solidFill>
                <a:schemeClr val="dk1"/>
              </a:solidFill>
            </a:endParaRPr>
          </a:p>
          <a:p>
            <a:pPr marL="457189" indent="-317492">
              <a:buClr>
                <a:schemeClr val="dk1"/>
              </a:buClr>
              <a:buSzPts val="1400"/>
              <a:buChar char="●"/>
            </a:pPr>
            <a:r>
              <a:rPr lang="es" sz="1800" b="1">
                <a:solidFill>
                  <a:schemeClr val="dk1"/>
                </a:solidFill>
              </a:rPr>
              <a:t>Prompt ɣ-ray</a:t>
            </a:r>
            <a:r>
              <a:rPr lang="es" sz="1800">
                <a:solidFill>
                  <a:schemeClr val="dk1"/>
                </a:solidFill>
              </a:rPr>
              <a:t> imaging (</a:t>
            </a:r>
            <a:r>
              <a:rPr lang="es" sz="1800" b="1">
                <a:solidFill>
                  <a:srgbClr val="6AA84F"/>
                </a:solidFill>
              </a:rPr>
              <a:t>beam-on</a:t>
            </a:r>
            <a:r>
              <a:rPr lang="es" sz="1800">
                <a:solidFill>
                  <a:schemeClr val="dk1"/>
                </a:solidFill>
              </a:rPr>
              <a:t>)</a:t>
            </a:r>
            <a:endParaRPr sz="1800">
              <a:solidFill>
                <a:schemeClr val="dk1"/>
              </a:solidFill>
            </a:endParaRPr>
          </a:p>
          <a:p>
            <a:pPr marL="914378" lvl="1" indent="-317492">
              <a:buClr>
                <a:schemeClr val="dk1"/>
              </a:buClr>
              <a:buSzPts val="1400"/>
              <a:buChar char="○"/>
            </a:pPr>
            <a:r>
              <a:rPr lang="es" sz="1800">
                <a:solidFill>
                  <a:schemeClr val="dk1"/>
                </a:solidFill>
              </a:rPr>
              <a:t>GPU-assisted Analytical reconstruction + Eff (MC)</a:t>
            </a:r>
            <a:endParaRPr sz="1800">
              <a:solidFill>
                <a:schemeClr val="dk1"/>
              </a:solidFill>
            </a:endParaRPr>
          </a:p>
          <a:p>
            <a:pPr marL="914378" lvl="1" indent="-317492">
              <a:buClr>
                <a:schemeClr val="dk1"/>
              </a:buClr>
              <a:buSzPts val="1400"/>
              <a:buChar char="○"/>
            </a:pPr>
            <a:r>
              <a:rPr lang="es" sz="1800">
                <a:solidFill>
                  <a:schemeClr val="dk1"/>
                </a:solidFill>
              </a:rPr>
              <a:t>Add-back deposited energy </a:t>
            </a:r>
            <a:r>
              <a:rPr lang="es" sz="1800" b="1">
                <a:solidFill>
                  <a:schemeClr val="dk1"/>
                </a:solidFill>
              </a:rPr>
              <a:t>0.6-6 </a:t>
            </a:r>
            <a:r>
              <a:rPr lang="es" sz="1800">
                <a:solidFill>
                  <a:schemeClr val="dk1"/>
                </a:solidFill>
              </a:rPr>
              <a:t>MeV</a:t>
            </a:r>
            <a:endParaRPr sz="1800">
              <a:solidFill>
                <a:schemeClr val="dk1"/>
              </a:solidFill>
            </a:endParaRPr>
          </a:p>
          <a:p>
            <a:pPr marL="914378" lvl="1" indent="-317492">
              <a:buClr>
                <a:schemeClr val="dk1"/>
              </a:buClr>
              <a:buSzPts val="1400"/>
              <a:buChar char="○"/>
            </a:pPr>
            <a:r>
              <a:rPr lang="es" sz="1800">
                <a:solidFill>
                  <a:schemeClr val="dk1"/>
                </a:solidFill>
              </a:rPr>
              <a:t>Edep absorber &gt;600 keV (removal 511 keV Pair prod.)</a:t>
            </a:r>
            <a:endParaRPr sz="1800">
              <a:solidFill>
                <a:schemeClr val="dk1"/>
              </a:solidFill>
            </a:endParaRPr>
          </a:p>
          <a:p>
            <a:pPr marL="914378"/>
            <a:endParaRPr sz="1800">
              <a:solidFill>
                <a:schemeClr val="dk1"/>
              </a:solidFill>
            </a:endParaRPr>
          </a:p>
          <a:p>
            <a:pPr marL="457189" indent="-317492">
              <a:buClr>
                <a:schemeClr val="dk1"/>
              </a:buClr>
              <a:buSzPts val="1400"/>
              <a:buChar char="●"/>
            </a:pPr>
            <a:r>
              <a:rPr lang="es" sz="1800" b="1">
                <a:solidFill>
                  <a:schemeClr val="dk1"/>
                </a:solidFill>
              </a:rPr>
              <a:t>in-site PET</a:t>
            </a:r>
            <a:r>
              <a:rPr lang="es" sz="1800">
                <a:solidFill>
                  <a:schemeClr val="dk1"/>
                </a:solidFill>
              </a:rPr>
              <a:t> (</a:t>
            </a:r>
            <a:r>
              <a:rPr lang="es" sz="1800" b="1">
                <a:solidFill>
                  <a:srgbClr val="6AA84F"/>
                </a:solidFill>
              </a:rPr>
              <a:t>beam-on</a:t>
            </a:r>
            <a:r>
              <a:rPr lang="es" sz="1800">
                <a:solidFill>
                  <a:schemeClr val="dk1"/>
                </a:solidFill>
              </a:rPr>
              <a:t>):</a:t>
            </a:r>
            <a:endParaRPr sz="1800">
              <a:solidFill>
                <a:schemeClr val="dk1"/>
              </a:solidFill>
            </a:endParaRPr>
          </a:p>
          <a:p>
            <a:pPr marL="914378" lvl="1" indent="-317492">
              <a:buClr>
                <a:schemeClr val="dk1"/>
              </a:buClr>
              <a:buSzPts val="1400"/>
              <a:buChar char="○"/>
            </a:pPr>
            <a:r>
              <a:rPr lang="es" sz="1800">
                <a:solidFill>
                  <a:schemeClr val="dk1"/>
                </a:solidFill>
              </a:rPr>
              <a:t>Simple </a:t>
            </a:r>
            <a:r>
              <a:rPr lang="es" sz="1800" b="1">
                <a:solidFill>
                  <a:schemeClr val="dk1"/>
                </a:solidFill>
              </a:rPr>
              <a:t>LOR</a:t>
            </a:r>
            <a:r>
              <a:rPr lang="es" sz="1800">
                <a:solidFill>
                  <a:schemeClr val="dk1"/>
                </a:solidFill>
              </a:rPr>
              <a:t> reconstruction+</a:t>
            </a:r>
            <a:r>
              <a:rPr lang="es" sz="1800" b="1">
                <a:solidFill>
                  <a:schemeClr val="dk1"/>
                </a:solidFill>
              </a:rPr>
              <a:t>Eff</a:t>
            </a:r>
            <a:r>
              <a:rPr lang="es" sz="1800">
                <a:solidFill>
                  <a:schemeClr val="dk1"/>
                </a:solidFill>
              </a:rPr>
              <a:t> (MC)</a:t>
            </a:r>
            <a:endParaRPr sz="1800">
              <a:solidFill>
                <a:schemeClr val="dk1"/>
              </a:solidFill>
            </a:endParaRPr>
          </a:p>
          <a:p>
            <a:pPr marL="914378" lvl="1" indent="-317492">
              <a:buClr>
                <a:schemeClr val="dk1"/>
              </a:buClr>
              <a:buSzPts val="1400"/>
              <a:buChar char="○"/>
            </a:pPr>
            <a:r>
              <a:rPr lang="es" sz="1800">
                <a:solidFill>
                  <a:schemeClr val="dk1"/>
                </a:solidFill>
              </a:rPr>
              <a:t>Add-back Deposited energy </a:t>
            </a:r>
            <a:r>
              <a:rPr lang="es" sz="1800" b="1">
                <a:solidFill>
                  <a:schemeClr val="dk1"/>
                </a:solidFill>
              </a:rPr>
              <a:t>1.022</a:t>
            </a:r>
            <a:r>
              <a:rPr lang="es" sz="1800">
                <a:solidFill>
                  <a:schemeClr val="dk1"/>
                </a:solidFill>
              </a:rPr>
              <a:t> MeV</a:t>
            </a:r>
            <a:endParaRPr sz="1800">
              <a:solidFill>
                <a:schemeClr val="dk1"/>
              </a:solidFill>
            </a:endParaRPr>
          </a:p>
          <a:p>
            <a:pPr marL="914378"/>
            <a:endParaRPr sz="1800">
              <a:solidFill>
                <a:schemeClr val="dk1"/>
              </a:solidFill>
            </a:endParaRPr>
          </a:p>
          <a:p>
            <a:pPr marL="457189" indent="-317492">
              <a:buClr>
                <a:schemeClr val="dk1"/>
              </a:buClr>
              <a:buSzPts val="1400"/>
              <a:buChar char="●"/>
            </a:pPr>
            <a:r>
              <a:rPr lang="es" sz="1800" b="1">
                <a:solidFill>
                  <a:schemeClr val="dk1"/>
                </a:solidFill>
              </a:rPr>
              <a:t>in-site PET</a:t>
            </a:r>
            <a:r>
              <a:rPr lang="es" sz="1800">
                <a:solidFill>
                  <a:schemeClr val="dk1"/>
                </a:solidFill>
              </a:rPr>
              <a:t> (</a:t>
            </a:r>
            <a:r>
              <a:rPr lang="es" sz="1800" b="1">
                <a:solidFill>
                  <a:srgbClr val="4A86E8"/>
                </a:solidFill>
              </a:rPr>
              <a:t>beam-off</a:t>
            </a:r>
            <a:r>
              <a:rPr lang="es" sz="1800">
                <a:solidFill>
                  <a:schemeClr val="dk1"/>
                </a:solidFill>
              </a:rPr>
              <a:t>) :</a:t>
            </a:r>
            <a:endParaRPr sz="1800">
              <a:solidFill>
                <a:schemeClr val="dk1"/>
              </a:solidFill>
            </a:endParaRPr>
          </a:p>
          <a:p>
            <a:pPr marL="914378" lvl="1" indent="-317492">
              <a:buClr>
                <a:schemeClr val="dk1"/>
              </a:buClr>
              <a:buSzPts val="1400"/>
              <a:buChar char="○"/>
            </a:pPr>
            <a:r>
              <a:rPr lang="es" sz="1800">
                <a:solidFill>
                  <a:schemeClr val="dk1"/>
                </a:solidFill>
              </a:rPr>
              <a:t>Simple </a:t>
            </a:r>
            <a:r>
              <a:rPr lang="es" sz="1800" b="1">
                <a:solidFill>
                  <a:schemeClr val="dk1"/>
                </a:solidFill>
              </a:rPr>
              <a:t>LOR</a:t>
            </a:r>
            <a:r>
              <a:rPr lang="es" sz="1800">
                <a:solidFill>
                  <a:schemeClr val="dk1"/>
                </a:solidFill>
              </a:rPr>
              <a:t> reconstruction+</a:t>
            </a:r>
            <a:r>
              <a:rPr lang="es" sz="1800" b="1">
                <a:solidFill>
                  <a:schemeClr val="dk1"/>
                </a:solidFill>
              </a:rPr>
              <a:t>Eff</a:t>
            </a:r>
            <a:r>
              <a:rPr lang="es" sz="1800">
                <a:solidFill>
                  <a:schemeClr val="dk1"/>
                </a:solidFill>
              </a:rPr>
              <a:t> (MC)</a:t>
            </a:r>
            <a:endParaRPr sz="1800">
              <a:solidFill>
                <a:schemeClr val="dk1"/>
              </a:solidFill>
            </a:endParaRPr>
          </a:p>
          <a:p>
            <a:pPr marL="914378" lvl="1" indent="-317492">
              <a:buClr>
                <a:schemeClr val="dk1"/>
              </a:buClr>
              <a:buSzPts val="1400"/>
              <a:buChar char="○"/>
            </a:pPr>
            <a:r>
              <a:rPr lang="es" sz="1800">
                <a:solidFill>
                  <a:schemeClr val="dk1"/>
                </a:solidFill>
              </a:rPr>
              <a:t>Add-back Deposited energy </a:t>
            </a:r>
            <a:r>
              <a:rPr lang="es" sz="1800" b="1">
                <a:solidFill>
                  <a:schemeClr val="dk1"/>
                </a:solidFill>
              </a:rPr>
              <a:t>1.022</a:t>
            </a:r>
            <a:r>
              <a:rPr lang="es" sz="1800">
                <a:solidFill>
                  <a:schemeClr val="dk1"/>
                </a:solidFill>
              </a:rPr>
              <a:t> MeV</a:t>
            </a:r>
            <a:endParaRPr sz="1800">
              <a:solidFill>
                <a:schemeClr val="dk1"/>
              </a:solidFill>
            </a:endParaRPr>
          </a:p>
        </p:txBody>
      </p:sp>
      <p:pic>
        <p:nvPicPr>
          <p:cNvPr id="1077" name="Google Shape;1077;p48"/>
          <p:cNvPicPr preferRelativeResize="0"/>
          <p:nvPr/>
        </p:nvPicPr>
        <p:blipFill>
          <a:blip r:embed="rId5">
            <a:alphaModFix/>
          </a:blip>
          <a:stretch>
            <a:fillRect/>
          </a:stretch>
        </p:blipFill>
        <p:spPr>
          <a:xfrm>
            <a:off x="7568648" y="1666350"/>
            <a:ext cx="2736250" cy="2025550"/>
          </a:xfrm>
          <a:prstGeom prst="rect">
            <a:avLst/>
          </a:prstGeom>
          <a:noFill/>
          <a:ln>
            <a:noFill/>
          </a:ln>
        </p:spPr>
      </p:pic>
      <p:pic>
        <p:nvPicPr>
          <p:cNvPr id="1078" name="Google Shape;1078;p48"/>
          <p:cNvPicPr preferRelativeResize="0"/>
          <p:nvPr/>
        </p:nvPicPr>
        <p:blipFill>
          <a:blip r:embed="rId6">
            <a:alphaModFix/>
          </a:blip>
          <a:stretch>
            <a:fillRect/>
          </a:stretch>
        </p:blipFill>
        <p:spPr>
          <a:xfrm>
            <a:off x="7488795" y="3774750"/>
            <a:ext cx="2736255" cy="2025550"/>
          </a:xfrm>
          <a:prstGeom prst="rect">
            <a:avLst/>
          </a:prstGeom>
          <a:noFill/>
          <a:ln>
            <a:noFill/>
          </a:ln>
        </p:spPr>
      </p:pic>
    </p:spTree>
    <p:extLst>
      <p:ext uri="{BB962C8B-B14F-4D97-AF65-F5344CB8AC3E}">
        <p14:creationId xmlns:p14="http://schemas.microsoft.com/office/powerpoint/2010/main" val="315743028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grpSp>
        <p:nvGrpSpPr>
          <p:cNvPr id="1083" name="Google Shape;1083;p49"/>
          <p:cNvGrpSpPr/>
          <p:nvPr/>
        </p:nvGrpSpPr>
        <p:grpSpPr>
          <a:xfrm>
            <a:off x="1524000" y="857250"/>
            <a:ext cx="9144000" cy="526800"/>
            <a:chOff x="0" y="0"/>
            <a:chExt cx="9144000" cy="526800"/>
          </a:xfrm>
        </p:grpSpPr>
        <p:grpSp>
          <p:nvGrpSpPr>
            <p:cNvPr id="1084" name="Google Shape;1084;p49"/>
            <p:cNvGrpSpPr/>
            <p:nvPr/>
          </p:nvGrpSpPr>
          <p:grpSpPr>
            <a:xfrm>
              <a:off x="0" y="0"/>
              <a:ext cx="9144000" cy="526800"/>
              <a:chOff x="0" y="0"/>
              <a:chExt cx="9144000" cy="526800"/>
            </a:xfrm>
          </p:grpSpPr>
          <p:sp>
            <p:nvSpPr>
              <p:cNvPr id="1085" name="Google Shape;1085;p49"/>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Quantitative results protons 155 Mev</a:t>
                </a:r>
                <a:endParaRPr sz="2400">
                  <a:solidFill>
                    <a:srgbClr val="FFFFFF"/>
                  </a:solidFill>
                </a:endParaRPr>
              </a:p>
            </p:txBody>
          </p:sp>
          <p:pic>
            <p:nvPicPr>
              <p:cNvPr id="1086" name="Google Shape;1086;p49"/>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087" name="Google Shape;1087;p49"/>
            <p:cNvGrpSpPr/>
            <p:nvPr/>
          </p:nvGrpSpPr>
          <p:grpSpPr>
            <a:xfrm>
              <a:off x="7629937" y="67788"/>
              <a:ext cx="1445176" cy="391200"/>
              <a:chOff x="6941837" y="1294825"/>
              <a:chExt cx="1445176" cy="391200"/>
            </a:xfrm>
          </p:grpSpPr>
          <p:sp>
            <p:nvSpPr>
              <p:cNvPr id="1088" name="Google Shape;1088;p49"/>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089" name="Google Shape;1089;p49"/>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sp>
        <p:nvSpPr>
          <p:cNvPr id="1090" name="Google Shape;1090;p49"/>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111</a:t>
            </a:fld>
            <a:endParaRPr/>
          </a:p>
        </p:txBody>
      </p:sp>
      <p:pic>
        <p:nvPicPr>
          <p:cNvPr id="1091" name="Google Shape;1091;p49"/>
          <p:cNvPicPr preferRelativeResize="0"/>
          <p:nvPr/>
        </p:nvPicPr>
        <p:blipFill>
          <a:blip r:embed="rId5">
            <a:alphaModFix/>
          </a:blip>
          <a:stretch>
            <a:fillRect/>
          </a:stretch>
        </p:blipFill>
        <p:spPr>
          <a:xfrm>
            <a:off x="2253226" y="4350528"/>
            <a:ext cx="7930400" cy="1241725"/>
          </a:xfrm>
          <a:prstGeom prst="rect">
            <a:avLst/>
          </a:prstGeom>
          <a:noFill/>
          <a:ln>
            <a:noFill/>
          </a:ln>
        </p:spPr>
      </p:pic>
      <p:grpSp>
        <p:nvGrpSpPr>
          <p:cNvPr id="1092" name="Google Shape;1092;p49"/>
          <p:cNvGrpSpPr/>
          <p:nvPr/>
        </p:nvGrpSpPr>
        <p:grpSpPr>
          <a:xfrm>
            <a:off x="4344927" y="1823376"/>
            <a:ext cx="2967975" cy="2151604"/>
            <a:chOff x="611125" y="966125"/>
            <a:chExt cx="2967975" cy="2151604"/>
          </a:xfrm>
        </p:grpSpPr>
        <p:pic>
          <p:nvPicPr>
            <p:cNvPr id="1093" name="Google Shape;1093;p49"/>
            <p:cNvPicPr preferRelativeResize="0"/>
            <p:nvPr/>
          </p:nvPicPr>
          <p:blipFill>
            <a:blip r:embed="rId6">
              <a:alphaModFix/>
            </a:blip>
            <a:stretch>
              <a:fillRect/>
            </a:stretch>
          </p:blipFill>
          <p:spPr>
            <a:xfrm>
              <a:off x="611125" y="966125"/>
              <a:ext cx="2967975" cy="2151604"/>
            </a:xfrm>
            <a:prstGeom prst="rect">
              <a:avLst/>
            </a:prstGeom>
            <a:noFill/>
            <a:ln>
              <a:noFill/>
            </a:ln>
          </p:spPr>
        </p:pic>
        <p:grpSp>
          <p:nvGrpSpPr>
            <p:cNvPr id="1094" name="Google Shape;1094;p49"/>
            <p:cNvGrpSpPr/>
            <p:nvPr/>
          </p:nvGrpSpPr>
          <p:grpSpPr>
            <a:xfrm>
              <a:off x="1888550" y="1411600"/>
              <a:ext cx="806250" cy="1430825"/>
              <a:chOff x="1888550" y="1411600"/>
              <a:chExt cx="806250" cy="1430825"/>
            </a:xfrm>
          </p:grpSpPr>
          <p:cxnSp>
            <p:nvCxnSpPr>
              <p:cNvPr id="1095" name="Google Shape;1095;p49"/>
              <p:cNvCxnSpPr/>
              <p:nvPr/>
            </p:nvCxnSpPr>
            <p:spPr>
              <a:xfrm flipH="1">
                <a:off x="2002100" y="1456725"/>
                <a:ext cx="692700" cy="1385700"/>
              </a:xfrm>
              <a:prstGeom prst="straightConnector1">
                <a:avLst/>
              </a:prstGeom>
              <a:noFill/>
              <a:ln w="19050" cap="flat" cmpd="sng">
                <a:solidFill>
                  <a:srgbClr val="38761D"/>
                </a:solidFill>
                <a:prstDash val="dash"/>
                <a:round/>
                <a:headEnd type="none" w="med" len="med"/>
                <a:tailEnd type="none" w="med" len="med"/>
              </a:ln>
            </p:spPr>
          </p:cxnSp>
          <p:cxnSp>
            <p:nvCxnSpPr>
              <p:cNvPr id="1096" name="Google Shape;1096;p49"/>
              <p:cNvCxnSpPr/>
              <p:nvPr/>
            </p:nvCxnSpPr>
            <p:spPr>
              <a:xfrm flipH="1">
                <a:off x="1960100" y="1411600"/>
                <a:ext cx="692700" cy="1385700"/>
              </a:xfrm>
              <a:prstGeom prst="straightConnector1">
                <a:avLst/>
              </a:prstGeom>
              <a:noFill/>
              <a:ln w="19050" cap="flat" cmpd="sng">
                <a:solidFill>
                  <a:srgbClr val="FF0000"/>
                </a:solidFill>
                <a:prstDash val="dash"/>
                <a:round/>
                <a:headEnd type="none" w="med" len="med"/>
                <a:tailEnd type="none" w="med" len="med"/>
              </a:ln>
            </p:spPr>
          </p:cxnSp>
          <p:cxnSp>
            <p:nvCxnSpPr>
              <p:cNvPr id="1097" name="Google Shape;1097;p49"/>
              <p:cNvCxnSpPr/>
              <p:nvPr/>
            </p:nvCxnSpPr>
            <p:spPr>
              <a:xfrm flipH="1">
                <a:off x="1888550" y="1411600"/>
                <a:ext cx="692700" cy="1385700"/>
              </a:xfrm>
              <a:prstGeom prst="straightConnector1">
                <a:avLst/>
              </a:prstGeom>
              <a:noFill/>
              <a:ln w="19050" cap="flat" cmpd="sng">
                <a:solidFill>
                  <a:srgbClr val="0000CC"/>
                </a:solidFill>
                <a:prstDash val="dash"/>
                <a:round/>
                <a:headEnd type="none" w="med" len="med"/>
                <a:tailEnd type="none" w="med" len="med"/>
              </a:ln>
            </p:spPr>
          </p:cxnSp>
        </p:grpSp>
      </p:grpSp>
    </p:spTree>
    <p:extLst>
      <p:ext uri="{BB962C8B-B14F-4D97-AF65-F5344CB8AC3E}">
        <p14:creationId xmlns:p14="http://schemas.microsoft.com/office/powerpoint/2010/main" val="314117793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Shape 1101"/>
        <p:cNvGrpSpPr/>
        <p:nvPr/>
      </p:nvGrpSpPr>
      <p:grpSpPr>
        <a:xfrm>
          <a:off x="0" y="0"/>
          <a:ext cx="0" cy="0"/>
          <a:chOff x="0" y="0"/>
          <a:chExt cx="0" cy="0"/>
        </a:xfrm>
      </p:grpSpPr>
      <p:grpSp>
        <p:nvGrpSpPr>
          <p:cNvPr id="1102" name="Google Shape;1102;p50"/>
          <p:cNvGrpSpPr/>
          <p:nvPr/>
        </p:nvGrpSpPr>
        <p:grpSpPr>
          <a:xfrm>
            <a:off x="1524000" y="857250"/>
            <a:ext cx="9144000" cy="526800"/>
            <a:chOff x="0" y="0"/>
            <a:chExt cx="9144000" cy="526800"/>
          </a:xfrm>
        </p:grpSpPr>
        <p:grpSp>
          <p:nvGrpSpPr>
            <p:cNvPr id="1103" name="Google Shape;1103;p50"/>
            <p:cNvGrpSpPr/>
            <p:nvPr/>
          </p:nvGrpSpPr>
          <p:grpSpPr>
            <a:xfrm>
              <a:off x="0" y="0"/>
              <a:ext cx="9144000" cy="526800"/>
              <a:chOff x="0" y="0"/>
              <a:chExt cx="9144000" cy="526800"/>
            </a:xfrm>
          </p:grpSpPr>
          <p:sp>
            <p:nvSpPr>
              <p:cNvPr id="1104" name="Google Shape;1104;p50"/>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Quantitative results protons 55 Mev</a:t>
                </a:r>
                <a:endParaRPr sz="2400">
                  <a:solidFill>
                    <a:srgbClr val="FFFFFF"/>
                  </a:solidFill>
                </a:endParaRPr>
              </a:p>
            </p:txBody>
          </p:sp>
          <p:pic>
            <p:nvPicPr>
              <p:cNvPr id="1105" name="Google Shape;1105;p50"/>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106" name="Google Shape;1106;p50"/>
            <p:cNvGrpSpPr/>
            <p:nvPr/>
          </p:nvGrpSpPr>
          <p:grpSpPr>
            <a:xfrm>
              <a:off x="7629937" y="67788"/>
              <a:ext cx="1445176" cy="391200"/>
              <a:chOff x="6941837" y="1294825"/>
              <a:chExt cx="1445176" cy="391200"/>
            </a:xfrm>
          </p:grpSpPr>
          <p:sp>
            <p:nvSpPr>
              <p:cNvPr id="1107" name="Google Shape;1107;p50"/>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108" name="Google Shape;1108;p50"/>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sp>
        <p:nvSpPr>
          <p:cNvPr id="1109" name="Google Shape;1109;p50"/>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112</a:t>
            </a:fld>
            <a:endParaRPr/>
          </a:p>
        </p:txBody>
      </p:sp>
      <p:pic>
        <p:nvPicPr>
          <p:cNvPr id="1110" name="Google Shape;1110;p50"/>
          <p:cNvPicPr preferRelativeResize="0"/>
          <p:nvPr/>
        </p:nvPicPr>
        <p:blipFill rotWithShape="1">
          <a:blip r:embed="rId5">
            <a:alphaModFix/>
          </a:blip>
          <a:srcRect b="10201"/>
          <a:stretch/>
        </p:blipFill>
        <p:spPr>
          <a:xfrm>
            <a:off x="3277851" y="3499100"/>
            <a:ext cx="6330999" cy="2486250"/>
          </a:xfrm>
          <a:prstGeom prst="rect">
            <a:avLst/>
          </a:prstGeom>
          <a:noFill/>
          <a:ln>
            <a:noFill/>
          </a:ln>
        </p:spPr>
      </p:pic>
      <p:pic>
        <p:nvPicPr>
          <p:cNvPr id="1111" name="Google Shape;1111;p50"/>
          <p:cNvPicPr preferRelativeResize="0"/>
          <p:nvPr/>
        </p:nvPicPr>
        <p:blipFill>
          <a:blip r:embed="rId6">
            <a:alphaModFix/>
          </a:blip>
          <a:stretch>
            <a:fillRect/>
          </a:stretch>
        </p:blipFill>
        <p:spPr>
          <a:xfrm>
            <a:off x="1601750" y="1384060"/>
            <a:ext cx="9144000" cy="2162432"/>
          </a:xfrm>
          <a:prstGeom prst="rect">
            <a:avLst/>
          </a:prstGeom>
          <a:noFill/>
          <a:ln>
            <a:noFill/>
          </a:ln>
        </p:spPr>
      </p:pic>
    </p:spTree>
    <p:extLst>
      <p:ext uri="{BB962C8B-B14F-4D97-AF65-F5344CB8AC3E}">
        <p14:creationId xmlns:p14="http://schemas.microsoft.com/office/powerpoint/2010/main" val="94374597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Shape 1115"/>
        <p:cNvGrpSpPr/>
        <p:nvPr/>
      </p:nvGrpSpPr>
      <p:grpSpPr>
        <a:xfrm>
          <a:off x="0" y="0"/>
          <a:ext cx="0" cy="0"/>
          <a:chOff x="0" y="0"/>
          <a:chExt cx="0" cy="0"/>
        </a:xfrm>
      </p:grpSpPr>
      <p:grpSp>
        <p:nvGrpSpPr>
          <p:cNvPr id="1116" name="Google Shape;1116;p51"/>
          <p:cNvGrpSpPr/>
          <p:nvPr/>
        </p:nvGrpSpPr>
        <p:grpSpPr>
          <a:xfrm>
            <a:off x="1524000" y="857250"/>
            <a:ext cx="9144000" cy="526800"/>
            <a:chOff x="0" y="0"/>
            <a:chExt cx="9144000" cy="526800"/>
          </a:xfrm>
        </p:grpSpPr>
        <p:grpSp>
          <p:nvGrpSpPr>
            <p:cNvPr id="1117" name="Google Shape;1117;p51"/>
            <p:cNvGrpSpPr/>
            <p:nvPr/>
          </p:nvGrpSpPr>
          <p:grpSpPr>
            <a:xfrm>
              <a:off x="0" y="0"/>
              <a:ext cx="9144000" cy="526800"/>
              <a:chOff x="0" y="0"/>
              <a:chExt cx="9144000" cy="526800"/>
            </a:xfrm>
          </p:grpSpPr>
          <p:sp>
            <p:nvSpPr>
              <p:cNvPr id="1118" name="Google Shape;1118;p51"/>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MC study for sensitivity </a:t>
                </a:r>
                <a:endParaRPr sz="2400">
                  <a:solidFill>
                    <a:srgbClr val="FFFFFF"/>
                  </a:solidFill>
                </a:endParaRPr>
              </a:p>
            </p:txBody>
          </p:sp>
          <p:pic>
            <p:nvPicPr>
              <p:cNvPr id="1119" name="Google Shape;1119;p51"/>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120" name="Google Shape;1120;p51"/>
            <p:cNvGrpSpPr/>
            <p:nvPr/>
          </p:nvGrpSpPr>
          <p:grpSpPr>
            <a:xfrm>
              <a:off x="7629937" y="67788"/>
              <a:ext cx="1445176" cy="391200"/>
              <a:chOff x="6941837" y="1294825"/>
              <a:chExt cx="1445176" cy="391200"/>
            </a:xfrm>
          </p:grpSpPr>
          <p:sp>
            <p:nvSpPr>
              <p:cNvPr id="1121" name="Google Shape;1121;p51"/>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122" name="Google Shape;1122;p51"/>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pic>
        <p:nvPicPr>
          <p:cNvPr id="1123" name="Google Shape;1123;p51"/>
          <p:cNvPicPr preferRelativeResize="0"/>
          <p:nvPr/>
        </p:nvPicPr>
        <p:blipFill>
          <a:blip r:embed="rId5">
            <a:alphaModFix/>
          </a:blip>
          <a:stretch>
            <a:fillRect/>
          </a:stretch>
        </p:blipFill>
        <p:spPr>
          <a:xfrm>
            <a:off x="2231350" y="1512800"/>
            <a:ext cx="7729310" cy="4311900"/>
          </a:xfrm>
          <a:prstGeom prst="rect">
            <a:avLst/>
          </a:prstGeom>
          <a:noFill/>
          <a:ln>
            <a:noFill/>
          </a:ln>
        </p:spPr>
      </p:pic>
      <p:sp>
        <p:nvSpPr>
          <p:cNvPr id="1124" name="Google Shape;1124;p51"/>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113</a:t>
            </a:fld>
            <a:endParaRPr/>
          </a:p>
        </p:txBody>
      </p:sp>
    </p:spTree>
    <p:extLst>
      <p:ext uri="{BB962C8B-B14F-4D97-AF65-F5344CB8AC3E}">
        <p14:creationId xmlns:p14="http://schemas.microsoft.com/office/powerpoint/2010/main" val="348197806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Shape 1159"/>
        <p:cNvGrpSpPr/>
        <p:nvPr/>
      </p:nvGrpSpPr>
      <p:grpSpPr>
        <a:xfrm>
          <a:off x="0" y="0"/>
          <a:ext cx="0" cy="0"/>
          <a:chOff x="0" y="0"/>
          <a:chExt cx="0" cy="0"/>
        </a:xfrm>
      </p:grpSpPr>
      <p:grpSp>
        <p:nvGrpSpPr>
          <p:cNvPr id="1160" name="Google Shape;1160;p53"/>
          <p:cNvGrpSpPr/>
          <p:nvPr/>
        </p:nvGrpSpPr>
        <p:grpSpPr>
          <a:xfrm>
            <a:off x="1524000" y="857250"/>
            <a:ext cx="9144000" cy="526800"/>
            <a:chOff x="0" y="0"/>
            <a:chExt cx="9144000" cy="526800"/>
          </a:xfrm>
        </p:grpSpPr>
        <p:grpSp>
          <p:nvGrpSpPr>
            <p:cNvPr id="1161" name="Google Shape;1161;p53"/>
            <p:cNvGrpSpPr/>
            <p:nvPr/>
          </p:nvGrpSpPr>
          <p:grpSpPr>
            <a:xfrm>
              <a:off x="0" y="0"/>
              <a:ext cx="9144000" cy="526800"/>
              <a:chOff x="0" y="0"/>
              <a:chExt cx="9144000" cy="526800"/>
            </a:xfrm>
          </p:grpSpPr>
          <p:sp>
            <p:nvSpPr>
              <p:cNvPr id="1162" name="Google Shape;1162;p53"/>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Sensitivity: results &amp; improvement?</a:t>
                </a:r>
                <a:endParaRPr sz="2400">
                  <a:solidFill>
                    <a:srgbClr val="FFFFFF"/>
                  </a:solidFill>
                </a:endParaRPr>
              </a:p>
            </p:txBody>
          </p:sp>
          <p:pic>
            <p:nvPicPr>
              <p:cNvPr id="1163" name="Google Shape;1163;p53"/>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164" name="Google Shape;1164;p53"/>
            <p:cNvGrpSpPr/>
            <p:nvPr/>
          </p:nvGrpSpPr>
          <p:grpSpPr>
            <a:xfrm>
              <a:off x="7629937" y="67788"/>
              <a:ext cx="1445176" cy="391200"/>
              <a:chOff x="6941837" y="1294825"/>
              <a:chExt cx="1445176" cy="391200"/>
            </a:xfrm>
          </p:grpSpPr>
          <p:sp>
            <p:nvSpPr>
              <p:cNvPr id="1165" name="Google Shape;1165;p53"/>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166" name="Google Shape;1166;p53"/>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sp>
        <p:nvSpPr>
          <p:cNvPr id="1167" name="Google Shape;1167;p53"/>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114</a:t>
            </a:fld>
            <a:endParaRPr/>
          </a:p>
        </p:txBody>
      </p:sp>
      <p:sp>
        <p:nvSpPr>
          <p:cNvPr id="1168" name="Google Shape;1168;p53"/>
          <p:cNvSpPr txBox="1"/>
          <p:nvPr/>
        </p:nvSpPr>
        <p:spPr>
          <a:xfrm>
            <a:off x="1905000" y="5124451"/>
            <a:ext cx="8029200" cy="1015632"/>
          </a:xfrm>
          <a:prstGeom prst="rect">
            <a:avLst/>
          </a:prstGeom>
          <a:noFill/>
          <a:ln>
            <a:noFill/>
          </a:ln>
        </p:spPr>
        <p:txBody>
          <a:bodyPr spcFirstLastPara="1" wrap="square" lIns="91425" tIns="91425" rIns="91425" bIns="91425" anchor="t" anchorCtr="0">
            <a:spAutoFit/>
          </a:bodyPr>
          <a:lstStyle/>
          <a:p>
            <a:pPr algn="ctr"/>
            <a:r>
              <a:rPr lang="es" sz="1800"/>
              <a:t>Events corresponding to 1.0×10^9 , 3.0×10^9 , 6.0×10^9 , and 1×10^10 protons</a:t>
            </a:r>
            <a:br>
              <a:rPr lang="es" sz="1800"/>
            </a:br>
            <a:r>
              <a:rPr lang="es" sz="1800"/>
              <a:t> impinging on the phantom.</a:t>
            </a:r>
            <a:endParaRPr sz="1800"/>
          </a:p>
        </p:txBody>
      </p:sp>
      <p:pic>
        <p:nvPicPr>
          <p:cNvPr id="1169" name="Google Shape;1169;p53"/>
          <p:cNvPicPr preferRelativeResize="0"/>
          <p:nvPr/>
        </p:nvPicPr>
        <p:blipFill>
          <a:blip r:embed="rId5">
            <a:alphaModFix/>
          </a:blip>
          <a:stretch>
            <a:fillRect/>
          </a:stretch>
        </p:blipFill>
        <p:spPr>
          <a:xfrm>
            <a:off x="1752600" y="1883902"/>
            <a:ext cx="4114702" cy="2932325"/>
          </a:xfrm>
          <a:prstGeom prst="rect">
            <a:avLst/>
          </a:prstGeom>
          <a:noFill/>
          <a:ln>
            <a:noFill/>
          </a:ln>
        </p:spPr>
      </p:pic>
      <p:pic>
        <p:nvPicPr>
          <p:cNvPr id="1170" name="Google Shape;1170;p53"/>
          <p:cNvPicPr preferRelativeResize="0"/>
          <p:nvPr/>
        </p:nvPicPr>
        <p:blipFill>
          <a:blip r:embed="rId6">
            <a:alphaModFix/>
          </a:blip>
          <a:stretch>
            <a:fillRect/>
          </a:stretch>
        </p:blipFill>
        <p:spPr>
          <a:xfrm>
            <a:off x="6415077" y="1664950"/>
            <a:ext cx="4120175" cy="3154700"/>
          </a:xfrm>
          <a:prstGeom prst="rect">
            <a:avLst/>
          </a:prstGeom>
          <a:noFill/>
          <a:ln>
            <a:noFill/>
          </a:ln>
        </p:spPr>
      </p:pic>
      <p:sp>
        <p:nvSpPr>
          <p:cNvPr id="1171" name="Google Shape;1171;p53"/>
          <p:cNvSpPr txBox="1"/>
          <p:nvPr/>
        </p:nvSpPr>
        <p:spPr>
          <a:xfrm>
            <a:off x="2022600" y="1479275"/>
            <a:ext cx="8524800" cy="393600"/>
          </a:xfrm>
          <a:prstGeom prst="rect">
            <a:avLst/>
          </a:prstGeom>
          <a:noFill/>
          <a:ln>
            <a:noFill/>
          </a:ln>
        </p:spPr>
        <p:txBody>
          <a:bodyPr spcFirstLastPara="1" wrap="square" lIns="91425" tIns="91425" rIns="91425" bIns="91425" anchor="t" anchorCtr="0">
            <a:noAutofit/>
          </a:bodyPr>
          <a:lstStyle/>
          <a:p>
            <a:r>
              <a:rPr lang="es" sz="1800">
                <a:solidFill>
                  <a:schemeClr val="dk1"/>
                </a:solidFill>
              </a:rPr>
              <a:t>Improvement of spatial / energy resolution of detectors: Statistics (eff. / geometry ) dominates over performance</a:t>
            </a:r>
            <a:endParaRPr sz="1800">
              <a:solidFill>
                <a:schemeClr val="dk1"/>
              </a:solidFill>
            </a:endParaRPr>
          </a:p>
        </p:txBody>
      </p:sp>
    </p:spTree>
    <p:extLst>
      <p:ext uri="{BB962C8B-B14F-4D97-AF65-F5344CB8AC3E}">
        <p14:creationId xmlns:p14="http://schemas.microsoft.com/office/powerpoint/2010/main" val="61189153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Shape 1175"/>
        <p:cNvGrpSpPr/>
        <p:nvPr/>
      </p:nvGrpSpPr>
      <p:grpSpPr>
        <a:xfrm>
          <a:off x="0" y="0"/>
          <a:ext cx="0" cy="0"/>
          <a:chOff x="0" y="0"/>
          <a:chExt cx="0" cy="0"/>
        </a:xfrm>
      </p:grpSpPr>
      <p:grpSp>
        <p:nvGrpSpPr>
          <p:cNvPr id="1176" name="Google Shape;1176;p54"/>
          <p:cNvGrpSpPr/>
          <p:nvPr/>
        </p:nvGrpSpPr>
        <p:grpSpPr>
          <a:xfrm>
            <a:off x="1524000" y="857250"/>
            <a:ext cx="9144000" cy="526800"/>
            <a:chOff x="0" y="0"/>
            <a:chExt cx="9144000" cy="526800"/>
          </a:xfrm>
        </p:grpSpPr>
        <p:grpSp>
          <p:nvGrpSpPr>
            <p:cNvPr id="1177" name="Google Shape;1177;p54"/>
            <p:cNvGrpSpPr/>
            <p:nvPr/>
          </p:nvGrpSpPr>
          <p:grpSpPr>
            <a:xfrm>
              <a:off x="0" y="0"/>
              <a:ext cx="9144000" cy="526800"/>
              <a:chOff x="0" y="0"/>
              <a:chExt cx="9144000" cy="526800"/>
            </a:xfrm>
          </p:grpSpPr>
          <p:sp>
            <p:nvSpPr>
              <p:cNvPr id="1178" name="Google Shape;1178;p54"/>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r>
                  <a:rPr lang="es" sz="2400">
                    <a:solidFill>
                      <a:srgbClr val="FFFFFF"/>
                    </a:solidFill>
                  </a:rPr>
                  <a:t>MC: Geant4 models</a:t>
                </a:r>
                <a:endParaRPr sz="2400">
                  <a:solidFill>
                    <a:srgbClr val="FFFFFF"/>
                  </a:solidFill>
                </a:endParaRPr>
              </a:p>
            </p:txBody>
          </p:sp>
          <p:pic>
            <p:nvPicPr>
              <p:cNvPr id="1179" name="Google Shape;1179;p54"/>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180" name="Google Shape;1180;p54"/>
            <p:cNvGrpSpPr/>
            <p:nvPr/>
          </p:nvGrpSpPr>
          <p:grpSpPr>
            <a:xfrm>
              <a:off x="7629937" y="67788"/>
              <a:ext cx="1445176" cy="391200"/>
              <a:chOff x="6941837" y="1294825"/>
              <a:chExt cx="1445176" cy="391200"/>
            </a:xfrm>
          </p:grpSpPr>
          <p:sp>
            <p:nvSpPr>
              <p:cNvPr id="1181" name="Google Shape;1181;p54"/>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182" name="Google Shape;1182;p54"/>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sp>
        <p:nvSpPr>
          <p:cNvPr id="1183" name="Google Shape;1183;p54"/>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115</a:t>
            </a:fld>
            <a:endParaRPr/>
          </a:p>
        </p:txBody>
      </p:sp>
      <p:pic>
        <p:nvPicPr>
          <p:cNvPr id="1184" name="Google Shape;1184;p54"/>
          <p:cNvPicPr preferRelativeResize="0"/>
          <p:nvPr/>
        </p:nvPicPr>
        <p:blipFill>
          <a:blip r:embed="rId5">
            <a:alphaModFix/>
          </a:blip>
          <a:stretch>
            <a:fillRect/>
          </a:stretch>
        </p:blipFill>
        <p:spPr>
          <a:xfrm>
            <a:off x="2249902" y="1561000"/>
            <a:ext cx="5979701" cy="3937850"/>
          </a:xfrm>
          <a:prstGeom prst="rect">
            <a:avLst/>
          </a:prstGeom>
          <a:noFill/>
          <a:ln>
            <a:noFill/>
          </a:ln>
        </p:spPr>
      </p:pic>
      <p:sp>
        <p:nvSpPr>
          <p:cNvPr id="1185" name="Google Shape;1185;p54"/>
          <p:cNvSpPr txBox="1"/>
          <p:nvPr/>
        </p:nvSpPr>
        <p:spPr>
          <a:xfrm>
            <a:off x="8479972" y="2661700"/>
            <a:ext cx="1799928" cy="1072500"/>
          </a:xfrm>
          <a:prstGeom prst="rect">
            <a:avLst/>
          </a:prstGeom>
          <a:noFill/>
          <a:ln>
            <a:noFill/>
          </a:ln>
        </p:spPr>
        <p:txBody>
          <a:bodyPr spcFirstLastPara="1" wrap="square" lIns="91425" tIns="91425" rIns="91425" bIns="91425" anchor="t" anchorCtr="0">
            <a:noAutofit/>
          </a:bodyPr>
          <a:lstStyle/>
          <a:p>
            <a:pPr algn="ctr"/>
            <a:r>
              <a:rPr lang="es" sz="1800" dirty="0">
                <a:solidFill>
                  <a:schemeClr val="dk2"/>
                </a:solidFill>
              </a:rPr>
              <a:t>Prompt gamma rays </a:t>
            </a:r>
            <a:endParaRPr sz="1800" dirty="0">
              <a:solidFill>
                <a:schemeClr val="dk2"/>
              </a:solidFill>
            </a:endParaRPr>
          </a:p>
          <a:p>
            <a:pPr algn="ctr"/>
            <a:endParaRPr sz="1800" dirty="0">
              <a:solidFill>
                <a:schemeClr val="dk2"/>
              </a:solidFill>
            </a:endParaRPr>
          </a:p>
          <a:p>
            <a:pPr algn="ctr"/>
            <a:r>
              <a:rPr lang="es" sz="1800" dirty="0">
                <a:solidFill>
                  <a:schemeClr val="dk2"/>
                </a:solidFill>
              </a:rPr>
              <a:t>(water)</a:t>
            </a:r>
            <a:endParaRPr sz="1800" dirty="0">
              <a:solidFill>
                <a:schemeClr val="dk2"/>
              </a:solidFill>
            </a:endParaRPr>
          </a:p>
        </p:txBody>
      </p:sp>
      <p:sp>
        <p:nvSpPr>
          <p:cNvPr id="1186" name="Google Shape;1186;p54"/>
          <p:cNvSpPr txBox="1"/>
          <p:nvPr/>
        </p:nvSpPr>
        <p:spPr>
          <a:xfrm>
            <a:off x="8619174" y="4124026"/>
            <a:ext cx="1999800" cy="369302"/>
          </a:xfrm>
          <a:prstGeom prst="rect">
            <a:avLst/>
          </a:prstGeom>
          <a:noFill/>
          <a:ln>
            <a:noFill/>
          </a:ln>
        </p:spPr>
        <p:txBody>
          <a:bodyPr spcFirstLastPara="1" wrap="square" lIns="91425" tIns="91425" rIns="91425" bIns="91425" anchor="t" anchorCtr="0">
            <a:spAutoFit/>
          </a:bodyPr>
          <a:lstStyle/>
          <a:p>
            <a:r>
              <a:rPr lang="es" sz="1200" i="1" u="sng">
                <a:solidFill>
                  <a:schemeClr val="hlink"/>
                </a:solidFill>
                <a:hlinkClick r:id="rId6"/>
              </a:rPr>
              <a:t>Sci Rep</a:t>
            </a:r>
            <a:r>
              <a:rPr lang="es" sz="1200" u="sng">
                <a:solidFill>
                  <a:schemeClr val="hlink"/>
                </a:solidFill>
                <a:hlinkClick r:id="rId6"/>
              </a:rPr>
              <a:t> </a:t>
            </a:r>
            <a:r>
              <a:rPr lang="es" sz="1200" b="1" u="sng">
                <a:solidFill>
                  <a:schemeClr val="hlink"/>
                </a:solidFill>
                <a:hlinkClick r:id="rId6"/>
              </a:rPr>
              <a:t>12</a:t>
            </a:r>
            <a:r>
              <a:rPr lang="es" sz="1200" u="sng">
                <a:solidFill>
                  <a:schemeClr val="hlink"/>
                </a:solidFill>
                <a:hlinkClick r:id="rId6"/>
              </a:rPr>
              <a:t>, 2735 (2022)</a:t>
            </a:r>
            <a:endParaRPr sz="1200"/>
          </a:p>
        </p:txBody>
      </p:sp>
    </p:spTree>
    <p:extLst>
      <p:ext uri="{BB962C8B-B14F-4D97-AF65-F5344CB8AC3E}">
        <p14:creationId xmlns:p14="http://schemas.microsoft.com/office/powerpoint/2010/main" val="213334075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Shape 1190"/>
        <p:cNvGrpSpPr/>
        <p:nvPr/>
      </p:nvGrpSpPr>
      <p:grpSpPr>
        <a:xfrm>
          <a:off x="0" y="0"/>
          <a:ext cx="0" cy="0"/>
          <a:chOff x="0" y="0"/>
          <a:chExt cx="0" cy="0"/>
        </a:xfrm>
      </p:grpSpPr>
      <p:grpSp>
        <p:nvGrpSpPr>
          <p:cNvPr id="1191" name="Google Shape;1191;p55"/>
          <p:cNvGrpSpPr/>
          <p:nvPr/>
        </p:nvGrpSpPr>
        <p:grpSpPr>
          <a:xfrm>
            <a:off x="1524000" y="857250"/>
            <a:ext cx="9144000" cy="526800"/>
            <a:chOff x="0" y="0"/>
            <a:chExt cx="9144000" cy="526800"/>
          </a:xfrm>
        </p:grpSpPr>
        <p:grpSp>
          <p:nvGrpSpPr>
            <p:cNvPr id="1192" name="Google Shape;1192;p55"/>
            <p:cNvGrpSpPr/>
            <p:nvPr/>
          </p:nvGrpSpPr>
          <p:grpSpPr>
            <a:xfrm>
              <a:off x="0" y="0"/>
              <a:ext cx="9144000" cy="526800"/>
              <a:chOff x="0" y="0"/>
              <a:chExt cx="9144000" cy="526800"/>
            </a:xfrm>
          </p:grpSpPr>
          <p:sp>
            <p:nvSpPr>
              <p:cNvPr id="1193" name="Google Shape;1193;p55"/>
              <p:cNvSpPr txBox="1"/>
              <p:nvPr/>
            </p:nvSpPr>
            <p:spPr>
              <a:xfrm>
                <a:off x="0" y="0"/>
                <a:ext cx="9144000" cy="526800"/>
              </a:xfrm>
              <a:prstGeom prst="rect">
                <a:avLst/>
              </a:prstGeom>
              <a:solidFill>
                <a:srgbClr val="0000CC"/>
              </a:solidFill>
              <a:ln>
                <a:noFill/>
              </a:ln>
            </p:spPr>
            <p:txBody>
              <a:bodyPr spcFirstLastPara="1" wrap="square" lIns="91425" tIns="91425" rIns="91425" bIns="91425" anchor="t" anchorCtr="0">
                <a:noAutofit/>
              </a:bodyPr>
              <a:lstStyle/>
              <a:p>
                <a:pPr algn="ctr">
                  <a:buClr>
                    <a:srgbClr val="000000"/>
                  </a:buClr>
                  <a:buSzPts val="1100"/>
                </a:pPr>
                <a:endParaRPr sz="2400">
                  <a:solidFill>
                    <a:srgbClr val="FFFFFF"/>
                  </a:solidFill>
                </a:endParaRPr>
              </a:p>
            </p:txBody>
          </p:sp>
          <p:pic>
            <p:nvPicPr>
              <p:cNvPr id="1194" name="Google Shape;1194;p55"/>
              <p:cNvPicPr preferRelativeResize="0"/>
              <p:nvPr/>
            </p:nvPicPr>
            <p:blipFill>
              <a:blip r:embed="rId3">
                <a:alphaModFix/>
              </a:blip>
              <a:stretch>
                <a:fillRect/>
              </a:stretch>
            </p:blipFill>
            <p:spPr>
              <a:xfrm>
                <a:off x="68875" y="22700"/>
                <a:ext cx="2062993" cy="481425"/>
              </a:xfrm>
              <a:prstGeom prst="rect">
                <a:avLst/>
              </a:prstGeom>
              <a:noFill/>
              <a:ln>
                <a:noFill/>
              </a:ln>
            </p:spPr>
          </p:pic>
        </p:grpSp>
        <p:grpSp>
          <p:nvGrpSpPr>
            <p:cNvPr id="1195" name="Google Shape;1195;p55"/>
            <p:cNvGrpSpPr/>
            <p:nvPr/>
          </p:nvGrpSpPr>
          <p:grpSpPr>
            <a:xfrm>
              <a:off x="7629937" y="67788"/>
              <a:ext cx="1445176" cy="391200"/>
              <a:chOff x="6941837" y="1294825"/>
              <a:chExt cx="1445176" cy="391200"/>
            </a:xfrm>
          </p:grpSpPr>
          <p:sp>
            <p:nvSpPr>
              <p:cNvPr id="1196" name="Google Shape;1196;p55"/>
              <p:cNvSpPr/>
              <p:nvPr/>
            </p:nvSpPr>
            <p:spPr>
              <a:xfrm>
                <a:off x="6941875" y="1294825"/>
                <a:ext cx="1445100" cy="3912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sz="1800"/>
              </a:p>
            </p:txBody>
          </p:sp>
          <p:pic>
            <p:nvPicPr>
              <p:cNvPr id="1197" name="Google Shape;1197;p55"/>
              <p:cNvPicPr preferRelativeResize="0"/>
              <p:nvPr/>
            </p:nvPicPr>
            <p:blipFill>
              <a:blip r:embed="rId4">
                <a:alphaModFix/>
              </a:blip>
              <a:stretch>
                <a:fillRect/>
              </a:stretch>
            </p:blipFill>
            <p:spPr>
              <a:xfrm>
                <a:off x="6941837" y="1313288"/>
                <a:ext cx="1445176" cy="354250"/>
              </a:xfrm>
              <a:prstGeom prst="rect">
                <a:avLst/>
              </a:prstGeom>
              <a:noFill/>
              <a:ln>
                <a:noFill/>
              </a:ln>
            </p:spPr>
          </p:pic>
        </p:grpSp>
      </p:grpSp>
      <p:pic>
        <p:nvPicPr>
          <p:cNvPr id="1198" name="Google Shape;1198;p55"/>
          <p:cNvPicPr preferRelativeResize="0"/>
          <p:nvPr/>
        </p:nvPicPr>
        <p:blipFill>
          <a:blip r:embed="rId5">
            <a:alphaModFix/>
          </a:blip>
          <a:stretch>
            <a:fillRect/>
          </a:stretch>
        </p:blipFill>
        <p:spPr>
          <a:xfrm>
            <a:off x="3200402" y="1765052"/>
            <a:ext cx="4790125" cy="3516625"/>
          </a:xfrm>
          <a:prstGeom prst="rect">
            <a:avLst/>
          </a:prstGeom>
          <a:noFill/>
          <a:ln>
            <a:noFill/>
          </a:ln>
        </p:spPr>
      </p:pic>
      <p:sp>
        <p:nvSpPr>
          <p:cNvPr id="1199" name="Google Shape;1199;p55"/>
          <p:cNvSpPr txBox="1"/>
          <p:nvPr/>
        </p:nvSpPr>
        <p:spPr>
          <a:xfrm>
            <a:off x="5386050" y="1765050"/>
            <a:ext cx="1910700" cy="338524"/>
          </a:xfrm>
          <a:prstGeom prst="rect">
            <a:avLst/>
          </a:prstGeom>
          <a:noFill/>
          <a:ln>
            <a:noFill/>
          </a:ln>
        </p:spPr>
        <p:txBody>
          <a:bodyPr spcFirstLastPara="1" wrap="square" lIns="91425" tIns="91425" rIns="91425" bIns="91425" anchor="t" anchorCtr="0">
            <a:spAutoFit/>
          </a:bodyPr>
          <a:lstStyle/>
          <a:p>
            <a:r>
              <a:rPr lang="es" sz="1000" u="sng">
                <a:solidFill>
                  <a:schemeClr val="hlink"/>
                </a:solidFill>
                <a:hlinkClick r:id="rId6"/>
              </a:rPr>
              <a:t>doi:10.1002/1878-0261.12677</a:t>
            </a:r>
            <a:endParaRPr sz="1000"/>
          </a:p>
        </p:txBody>
      </p:sp>
      <p:sp>
        <p:nvSpPr>
          <p:cNvPr id="1200" name="Google Shape;1200;p55"/>
          <p:cNvSpPr txBox="1">
            <a:spLocks noGrp="1"/>
          </p:cNvSpPr>
          <p:nvPr>
            <p:ph type="sldNum" idx="12"/>
          </p:nvPr>
        </p:nvSpPr>
        <p:spPr>
          <a:xfrm>
            <a:off x="9996458" y="5520467"/>
            <a:ext cx="548700" cy="393600"/>
          </a:xfrm>
          <a:prstGeom prst="rect">
            <a:avLst/>
          </a:prstGeom>
        </p:spPr>
        <p:txBody>
          <a:bodyPr spcFirstLastPara="1" vert="horz" wrap="square" lIns="91425" tIns="91425" rIns="91425" bIns="91425" rtlCol="0" anchor="ctr" anchorCtr="0">
            <a:normAutofit lnSpcReduction="10000"/>
          </a:bodyPr>
          <a:lstStyle/>
          <a:p>
            <a:fld id="{00000000-1234-1234-1234-123412341234}" type="slidenum">
              <a:rPr lang="es"/>
              <a:pPr/>
              <a:t>116</a:t>
            </a:fld>
            <a:endParaRPr/>
          </a:p>
        </p:txBody>
      </p:sp>
    </p:spTree>
    <p:extLst>
      <p:ext uri="{BB962C8B-B14F-4D97-AF65-F5344CB8AC3E}">
        <p14:creationId xmlns:p14="http://schemas.microsoft.com/office/powerpoint/2010/main" val="16363995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33118" y="1535963"/>
            <a:ext cx="8912494" cy="3196420"/>
          </a:xfrm>
          <a:prstGeom prst="rect">
            <a:avLst/>
          </a:prstGeom>
        </p:spPr>
      </p:pic>
      <p:pic>
        <p:nvPicPr>
          <p:cNvPr id="4" name="Picture 3"/>
          <p:cNvPicPr>
            <a:picLocks noChangeAspect="1"/>
          </p:cNvPicPr>
          <p:nvPr/>
        </p:nvPicPr>
        <p:blipFill rotWithShape="1">
          <a:blip r:embed="rId3"/>
          <a:srcRect b="33292"/>
          <a:stretch/>
        </p:blipFill>
        <p:spPr>
          <a:xfrm>
            <a:off x="1678057" y="5052670"/>
            <a:ext cx="8822616" cy="1805331"/>
          </a:xfrm>
          <a:prstGeom prst="rect">
            <a:avLst/>
          </a:prstGeom>
        </p:spPr>
      </p:pic>
      <p:pic>
        <p:nvPicPr>
          <p:cNvPr id="5" name="Picture 4"/>
          <p:cNvPicPr>
            <a:picLocks noChangeAspect="1"/>
          </p:cNvPicPr>
          <p:nvPr/>
        </p:nvPicPr>
        <p:blipFill>
          <a:blip r:embed="rId4"/>
          <a:stretch>
            <a:fillRect/>
          </a:stretch>
        </p:blipFill>
        <p:spPr>
          <a:xfrm>
            <a:off x="3140363" y="109333"/>
            <a:ext cx="5098382" cy="1318781"/>
          </a:xfrm>
          <a:prstGeom prst="rect">
            <a:avLst/>
          </a:prstGeom>
        </p:spPr>
      </p:pic>
    </p:spTree>
    <p:extLst>
      <p:ext uri="{BB962C8B-B14F-4D97-AF65-F5344CB8AC3E}">
        <p14:creationId xmlns:p14="http://schemas.microsoft.com/office/powerpoint/2010/main" val="414689865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0" y="809625"/>
            <a:ext cx="6858000" cy="431526"/>
          </a:xfrm>
        </p:spPr>
        <p:txBody>
          <a:bodyPr/>
          <a:lstStyle/>
          <a:p>
            <a:pPr algn="l"/>
            <a:r>
              <a:rPr lang="es-ES" sz="1800" dirty="0" err="1">
                <a:solidFill>
                  <a:schemeClr val="accent2">
                    <a:lumMod val="75000"/>
                  </a:schemeClr>
                </a:solidFill>
              </a:rPr>
              <a:t>The</a:t>
            </a:r>
            <a:r>
              <a:rPr lang="es-ES" sz="1800" dirty="0">
                <a:solidFill>
                  <a:schemeClr val="accent2">
                    <a:lumMod val="75000"/>
                  </a:schemeClr>
                </a:solidFill>
              </a:rPr>
              <a:t> concept of Total-</a:t>
            </a:r>
            <a:r>
              <a:rPr lang="es-ES" sz="1800" dirty="0" err="1">
                <a:solidFill>
                  <a:schemeClr val="accent2">
                    <a:lumMod val="75000"/>
                  </a:schemeClr>
                </a:solidFill>
              </a:rPr>
              <a:t>Energy</a:t>
            </a:r>
            <a:r>
              <a:rPr lang="es-ES" sz="1800" dirty="0">
                <a:solidFill>
                  <a:schemeClr val="accent2">
                    <a:lumMod val="75000"/>
                  </a:schemeClr>
                </a:solidFill>
              </a:rPr>
              <a:t> Detector </a:t>
            </a:r>
            <a:r>
              <a:rPr lang="es-ES" sz="1800" dirty="0" err="1">
                <a:solidFill>
                  <a:schemeClr val="accent2">
                    <a:lumMod val="75000"/>
                  </a:schemeClr>
                </a:solidFill>
              </a:rPr>
              <a:t>with</a:t>
            </a:r>
            <a:r>
              <a:rPr lang="es-ES" sz="1800" dirty="0">
                <a:solidFill>
                  <a:schemeClr val="accent2">
                    <a:lumMod val="75000"/>
                  </a:schemeClr>
                </a:solidFill>
              </a:rPr>
              <a:t> </a:t>
            </a:r>
            <a:r>
              <a:rPr lang="es-ES" sz="2100" dirty="0">
                <a:solidFill>
                  <a:schemeClr val="accent2">
                    <a:lumMod val="75000"/>
                  </a:schemeClr>
                </a:solidFill>
                <a:latin typeface="Symbol" pitchFamily="18" charset="2"/>
              </a:rPr>
              <a:t>g</a:t>
            </a:r>
            <a:r>
              <a:rPr lang="es-ES" sz="1800" dirty="0">
                <a:solidFill>
                  <a:schemeClr val="accent2">
                    <a:lumMod val="75000"/>
                  </a:schemeClr>
                </a:solidFill>
              </a:rPr>
              <a:t>-</a:t>
            </a:r>
            <a:r>
              <a:rPr lang="es-ES" sz="1800" dirty="0" err="1">
                <a:solidFill>
                  <a:schemeClr val="accent2">
                    <a:lumMod val="75000"/>
                  </a:schemeClr>
                </a:solidFill>
              </a:rPr>
              <a:t>imaging</a:t>
            </a:r>
            <a:r>
              <a:rPr lang="es-ES" sz="1800" dirty="0">
                <a:solidFill>
                  <a:schemeClr val="accent2">
                    <a:lumMod val="75000"/>
                  </a:schemeClr>
                </a:solidFill>
              </a:rPr>
              <a:t>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81404" y="2709089"/>
            <a:ext cx="2107853" cy="1520015"/>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10402" y="2720328"/>
            <a:ext cx="2037243" cy="1469098"/>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81400" y="4318912"/>
            <a:ext cx="2139432" cy="1542788"/>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12899" y="4343403"/>
            <a:ext cx="2105471" cy="1518298"/>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95650" y="1203738"/>
            <a:ext cx="1771650" cy="1016612"/>
          </a:xfrm>
          <a:prstGeom prst="rect">
            <a:avLst/>
          </a:prstGeom>
        </p:spPr>
      </p:pic>
      <p:sp>
        <p:nvSpPr>
          <p:cNvPr id="8" name="Rectangle 7"/>
          <p:cNvSpPr/>
          <p:nvPr/>
        </p:nvSpPr>
        <p:spPr>
          <a:xfrm>
            <a:off x="4166389" y="2290723"/>
            <a:ext cx="942887" cy="253916"/>
          </a:xfrm>
          <a:prstGeom prst="rect">
            <a:avLst/>
          </a:prstGeom>
        </p:spPr>
        <p:txBody>
          <a:bodyPr wrap="none">
            <a:spAutoFit/>
          </a:bodyPr>
          <a:lstStyle/>
          <a:p>
            <a:pPr>
              <a:buClr>
                <a:srgbClr val="000000"/>
              </a:buClr>
            </a:pPr>
            <a:r>
              <a:rPr lang="es-ES" sz="1050" dirty="0">
                <a:solidFill>
                  <a:srgbClr val="333399">
                    <a:lumMod val="75000"/>
                  </a:srgbClr>
                </a:solidFill>
                <a:latin typeface="Symbol" panose="05050102010706020507" pitchFamily="18" charset="2"/>
                <a:sym typeface="Wingdings" panose="05000000000000000000" pitchFamily="2" charset="2"/>
              </a:rPr>
              <a:t>D</a:t>
            </a:r>
            <a:r>
              <a:rPr lang="es-ES" sz="1050" dirty="0">
                <a:solidFill>
                  <a:srgbClr val="333399">
                    <a:lumMod val="75000"/>
                  </a:srgbClr>
                </a:solidFill>
                <a:sym typeface="Wingdings" panose="05000000000000000000" pitchFamily="2" charset="2"/>
              </a:rPr>
              <a:t>E/E = 3.5%</a:t>
            </a:r>
          </a:p>
        </p:txBody>
      </p:sp>
      <p:sp>
        <p:nvSpPr>
          <p:cNvPr id="9" name="Rectangle 8"/>
          <p:cNvSpPr/>
          <p:nvPr/>
        </p:nvSpPr>
        <p:spPr>
          <a:xfrm>
            <a:off x="2667001" y="3192095"/>
            <a:ext cx="689612" cy="253916"/>
          </a:xfrm>
          <a:prstGeom prst="rect">
            <a:avLst/>
          </a:prstGeom>
        </p:spPr>
        <p:txBody>
          <a:bodyPr wrap="none">
            <a:spAutoFit/>
          </a:bodyPr>
          <a:lstStyle/>
          <a:p>
            <a:pPr>
              <a:buClr>
                <a:srgbClr val="000000"/>
              </a:buClr>
            </a:pPr>
            <a:r>
              <a:rPr lang="es-ES" sz="1050" dirty="0" err="1">
                <a:solidFill>
                  <a:srgbClr val="333399">
                    <a:lumMod val="75000"/>
                  </a:srgbClr>
                </a:solidFill>
                <a:latin typeface="Symbol" panose="05050102010706020507" pitchFamily="18" charset="2"/>
                <a:sym typeface="Wingdings" panose="05000000000000000000" pitchFamily="2" charset="2"/>
              </a:rPr>
              <a:t>D</a:t>
            </a:r>
            <a:r>
              <a:rPr lang="es-ES" sz="1050" dirty="0" err="1">
                <a:solidFill>
                  <a:srgbClr val="333399">
                    <a:lumMod val="75000"/>
                  </a:srgbClr>
                </a:solidFill>
                <a:sym typeface="Wingdings" panose="05000000000000000000" pitchFamily="2" charset="2"/>
              </a:rPr>
              <a:t>r</a:t>
            </a:r>
            <a:r>
              <a:rPr lang="es-ES" sz="1050" dirty="0">
                <a:solidFill>
                  <a:srgbClr val="333399">
                    <a:lumMod val="75000"/>
                  </a:srgbClr>
                </a:solidFill>
                <a:sym typeface="Wingdings" panose="05000000000000000000" pitchFamily="2" charset="2"/>
              </a:rPr>
              <a:t>=1mm</a:t>
            </a:r>
            <a:endParaRPr lang="en-US" sz="1050" dirty="0">
              <a:solidFill>
                <a:srgbClr val="333399">
                  <a:lumMod val="75000"/>
                </a:srgbClr>
              </a:solidFill>
            </a:endParaRPr>
          </a:p>
        </p:txBody>
      </p:sp>
      <p:sp>
        <p:nvSpPr>
          <p:cNvPr id="11" name="Rectangle 10"/>
          <p:cNvSpPr/>
          <p:nvPr/>
        </p:nvSpPr>
        <p:spPr>
          <a:xfrm>
            <a:off x="7471660" y="2250992"/>
            <a:ext cx="942887" cy="253916"/>
          </a:xfrm>
          <a:prstGeom prst="rect">
            <a:avLst/>
          </a:prstGeom>
        </p:spPr>
        <p:txBody>
          <a:bodyPr wrap="none">
            <a:spAutoFit/>
          </a:bodyPr>
          <a:lstStyle/>
          <a:p>
            <a:pPr>
              <a:buClr>
                <a:srgbClr val="000000"/>
              </a:buClr>
            </a:pPr>
            <a:r>
              <a:rPr lang="es-ES" sz="1050" dirty="0">
                <a:solidFill>
                  <a:srgbClr val="333399">
                    <a:lumMod val="75000"/>
                  </a:srgbClr>
                </a:solidFill>
                <a:latin typeface="Symbol" panose="05050102010706020507" pitchFamily="18" charset="2"/>
                <a:sym typeface="Wingdings" panose="05000000000000000000" pitchFamily="2" charset="2"/>
              </a:rPr>
              <a:t>D</a:t>
            </a:r>
            <a:r>
              <a:rPr lang="es-ES" sz="1050" dirty="0">
                <a:solidFill>
                  <a:srgbClr val="333399">
                    <a:lumMod val="75000"/>
                  </a:srgbClr>
                </a:solidFill>
                <a:sym typeface="Wingdings" panose="05000000000000000000" pitchFamily="2" charset="2"/>
              </a:rPr>
              <a:t>E/E = 6.5%</a:t>
            </a:r>
          </a:p>
        </p:txBody>
      </p:sp>
      <p:sp>
        <p:nvSpPr>
          <p:cNvPr id="12" name="Rectangle 11"/>
          <p:cNvSpPr/>
          <p:nvPr/>
        </p:nvSpPr>
        <p:spPr>
          <a:xfrm>
            <a:off x="2667001" y="4951806"/>
            <a:ext cx="689612" cy="253916"/>
          </a:xfrm>
          <a:prstGeom prst="rect">
            <a:avLst/>
          </a:prstGeom>
        </p:spPr>
        <p:txBody>
          <a:bodyPr wrap="none">
            <a:spAutoFit/>
          </a:bodyPr>
          <a:lstStyle/>
          <a:p>
            <a:pPr>
              <a:buClr>
                <a:srgbClr val="000000"/>
              </a:buClr>
            </a:pPr>
            <a:r>
              <a:rPr lang="es-ES" sz="1050" dirty="0" err="1">
                <a:solidFill>
                  <a:srgbClr val="333399">
                    <a:lumMod val="75000"/>
                  </a:srgbClr>
                </a:solidFill>
                <a:latin typeface="Symbol" panose="05050102010706020507" pitchFamily="18" charset="2"/>
                <a:sym typeface="Wingdings" panose="05000000000000000000" pitchFamily="2" charset="2"/>
              </a:rPr>
              <a:t>D</a:t>
            </a:r>
            <a:r>
              <a:rPr lang="es-ES" sz="1050" dirty="0" err="1">
                <a:solidFill>
                  <a:srgbClr val="333399">
                    <a:lumMod val="75000"/>
                  </a:srgbClr>
                </a:solidFill>
                <a:sym typeface="Wingdings" panose="05000000000000000000" pitchFamily="2" charset="2"/>
              </a:rPr>
              <a:t>r</a:t>
            </a:r>
            <a:r>
              <a:rPr lang="es-ES" sz="1050" dirty="0">
                <a:solidFill>
                  <a:srgbClr val="333399">
                    <a:lumMod val="75000"/>
                  </a:srgbClr>
                </a:solidFill>
                <a:sym typeface="Wingdings" panose="05000000000000000000" pitchFamily="2" charset="2"/>
              </a:rPr>
              <a:t>=3mm</a:t>
            </a:r>
            <a:endParaRPr lang="en-US" sz="1050" dirty="0">
              <a:solidFill>
                <a:srgbClr val="333399">
                  <a:lumMod val="75000"/>
                </a:srgbClr>
              </a:solidFill>
            </a:endParaRPr>
          </a:p>
        </p:txBody>
      </p:sp>
      <p:sp>
        <p:nvSpPr>
          <p:cNvPr id="10" name="TextBox 9"/>
          <p:cNvSpPr txBox="1"/>
          <p:nvPr/>
        </p:nvSpPr>
        <p:spPr bwMode="auto">
          <a:xfrm>
            <a:off x="5285822" y="5793005"/>
            <a:ext cx="2743200" cy="230832"/>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V.Babiano</a:t>
            </a:r>
            <a:r>
              <a:rPr lang="es-ES" sz="900" dirty="0">
                <a:solidFill>
                  <a:srgbClr val="333399">
                    <a:lumMod val="75000"/>
                  </a:srgbClr>
                </a:solidFill>
              </a:rPr>
              <a:t> et al., NIM-A (2019)</a:t>
            </a:r>
            <a:endParaRPr lang="en-US" sz="900" dirty="0">
              <a:solidFill>
                <a:srgbClr val="333399">
                  <a:lumMod val="75000"/>
                </a:srgbClr>
              </a:solidFill>
            </a:endParaRPr>
          </a:p>
        </p:txBody>
      </p:sp>
      <mc:AlternateContent xmlns:mc="http://schemas.openxmlformats.org/markup-compatibility/2006" xmlns:a14="http://schemas.microsoft.com/office/drawing/2010/main">
        <mc:Choice Requires="a14">
          <p:sp>
            <p:nvSpPr>
              <p:cNvPr id="16" name="TextBox 15"/>
              <p:cNvSpPr txBox="1"/>
              <p:nvPr/>
            </p:nvSpPr>
            <p:spPr bwMode="auto">
              <a:xfrm>
                <a:off x="5506218" y="1430674"/>
                <a:ext cx="3106340" cy="598497"/>
              </a:xfrm>
              <a:prstGeom prst="rect">
                <a:avLst/>
              </a:prstGeom>
              <a:noFill/>
              <a:ln w="9525">
                <a:noFill/>
                <a:miter lim="800000"/>
                <a:headEnd/>
                <a:tailEnd/>
              </a:ln>
            </p:spPr>
            <p:txBody>
              <a:bodyPr wrap="square" lIns="0" tIns="0" rIns="0" bIns="0" rtlCol="0">
                <a:spAutoFit/>
              </a:bodyPr>
              <a:lstStyle/>
              <a:p>
                <a:pPr>
                  <a:buClr>
                    <a:srgbClr val="000000"/>
                  </a:buClr>
                </a:pPr>
                <a14:m>
                  <m:oMathPara xmlns:m="http://schemas.openxmlformats.org/officeDocument/2006/math">
                    <m:oMathParaPr>
                      <m:jc m:val="centerGroup"/>
                    </m:oMathParaPr>
                    <m:oMath xmlns:m="http://schemas.openxmlformats.org/officeDocument/2006/math">
                      <m:r>
                        <a:rPr lang="en-US" sz="1200" i="1">
                          <a:solidFill>
                            <a:srgbClr val="333399">
                              <a:lumMod val="75000"/>
                            </a:srgbClr>
                          </a:solidFill>
                          <a:latin typeface="Cambria Math" panose="02040503050406030204" pitchFamily="18" charset="0"/>
                          <a:ea typeface="Cambria Math" panose="02040503050406030204" pitchFamily="18" charset="0"/>
                        </a:rPr>
                        <m:t>𝛿𝜃</m:t>
                      </m:r>
                      <m:r>
                        <a:rPr lang="en-US" sz="1200" i="1">
                          <a:solidFill>
                            <a:srgbClr val="333399">
                              <a:lumMod val="75000"/>
                            </a:srgbClr>
                          </a:solidFill>
                          <a:latin typeface="Cambria Math" panose="02040503050406030204" pitchFamily="18" charset="0"/>
                        </a:rPr>
                        <m:t>=</m:t>
                      </m:r>
                      <m:f>
                        <m:fPr>
                          <m:ctrlPr>
                            <a:rPr lang="en-US" sz="1200" i="1">
                              <a:solidFill>
                                <a:srgbClr val="333399">
                                  <a:lumMod val="75000"/>
                                </a:srgbClr>
                              </a:solidFill>
                              <a:latin typeface="Cambria Math" panose="02040503050406030204" pitchFamily="18" charset="0"/>
                            </a:rPr>
                          </m:ctrlPr>
                        </m:fPr>
                        <m:num>
                          <m:r>
                            <a:rPr lang="es-ES" sz="1200" i="1">
                              <a:solidFill>
                                <a:srgbClr val="333399">
                                  <a:lumMod val="75000"/>
                                </a:srgbClr>
                              </a:solidFill>
                              <a:latin typeface="Cambria Math" panose="02040503050406030204" pitchFamily="18" charset="0"/>
                            </a:rPr>
                            <m:t>𝐸</m:t>
                          </m:r>
                        </m:num>
                        <m:den>
                          <m:r>
                            <a:rPr lang="es-ES" sz="1200" i="1">
                              <a:solidFill>
                                <a:srgbClr val="333399">
                                  <a:lumMod val="75000"/>
                                </a:srgbClr>
                              </a:solidFill>
                              <a:latin typeface="Cambria Math" panose="02040503050406030204" pitchFamily="18" charset="0"/>
                            </a:rPr>
                            <m:t>𝑠𝑖𝑛</m:t>
                          </m:r>
                          <m:r>
                            <a:rPr lang="es-ES" sz="1200" i="1">
                              <a:solidFill>
                                <a:srgbClr val="333399">
                                  <a:lumMod val="75000"/>
                                </a:srgbClr>
                              </a:solidFill>
                              <a:latin typeface="Cambria Math" panose="02040503050406030204" pitchFamily="18" charset="0"/>
                              <a:ea typeface="Cambria Math" panose="02040503050406030204" pitchFamily="18" charset="0"/>
                            </a:rPr>
                            <m:t>𝜃</m:t>
                          </m:r>
                        </m:den>
                      </m:f>
                      <m:sSup>
                        <m:sSupPr>
                          <m:ctrlPr>
                            <a:rPr lang="en-US" sz="1200" i="1">
                              <a:solidFill>
                                <a:srgbClr val="333399">
                                  <a:lumMod val="75000"/>
                                </a:srgbClr>
                              </a:solidFill>
                              <a:latin typeface="Cambria Math" panose="02040503050406030204" pitchFamily="18" charset="0"/>
                            </a:rPr>
                          </m:ctrlPr>
                        </m:sSupPr>
                        <m:e>
                          <m:rad>
                            <m:radPr>
                              <m:degHide m:val="on"/>
                              <m:ctrlPr>
                                <a:rPr lang="en-US" sz="1200" i="1">
                                  <a:solidFill>
                                    <a:srgbClr val="333399">
                                      <a:lumMod val="75000"/>
                                    </a:srgbClr>
                                  </a:solidFill>
                                  <a:latin typeface="Cambria Math" panose="02040503050406030204" pitchFamily="18" charset="0"/>
                                </a:rPr>
                              </m:ctrlPr>
                            </m:radPr>
                            <m:deg/>
                            <m:e>
                              <m:d>
                                <m:dPr>
                                  <m:ctrlPr>
                                    <a:rPr lang="en-US" sz="1200" i="1">
                                      <a:solidFill>
                                        <a:srgbClr val="333399">
                                          <a:lumMod val="75000"/>
                                        </a:srgbClr>
                                      </a:solidFill>
                                      <a:latin typeface="Cambria Math" panose="02040503050406030204" pitchFamily="18" charset="0"/>
                                    </a:rPr>
                                  </m:ctrlPr>
                                </m:dPr>
                                <m:e>
                                  <m:f>
                                    <m:fPr>
                                      <m:ctrlPr>
                                        <a:rPr lang="en-US" sz="1200" i="1">
                                          <a:solidFill>
                                            <a:srgbClr val="333399">
                                              <a:lumMod val="75000"/>
                                            </a:srgbClr>
                                          </a:solidFill>
                                          <a:latin typeface="Cambria Math" panose="02040503050406030204" pitchFamily="18" charset="0"/>
                                        </a:rPr>
                                      </m:ctrlPr>
                                    </m:fPr>
                                    <m:num>
                                      <m:r>
                                        <a:rPr lang="es-ES" sz="1200" i="1">
                                          <a:solidFill>
                                            <a:srgbClr val="333399">
                                              <a:lumMod val="75000"/>
                                            </a:srgbClr>
                                          </a:solidFill>
                                          <a:latin typeface="Cambria Math" panose="02040503050406030204" pitchFamily="18" charset="0"/>
                                        </a:rPr>
                                        <m:t>1</m:t>
                                      </m:r>
                                    </m:num>
                                    <m:den>
                                      <m:sSup>
                                        <m:sSupPr>
                                          <m:ctrlPr>
                                            <a:rPr lang="es-ES" sz="1200" i="1">
                                              <a:solidFill>
                                                <a:srgbClr val="333399">
                                                  <a:lumMod val="75000"/>
                                                </a:srgbClr>
                                              </a:solidFill>
                                              <a:latin typeface="Cambria Math" panose="02040503050406030204" pitchFamily="18" charset="0"/>
                                            </a:rPr>
                                          </m:ctrlPr>
                                        </m:sSupPr>
                                        <m:e>
                                          <m:r>
                                            <a:rPr lang="es-ES" sz="1200" i="1">
                                              <a:solidFill>
                                                <a:srgbClr val="333399">
                                                  <a:lumMod val="75000"/>
                                                </a:srgbClr>
                                              </a:solidFill>
                                              <a:latin typeface="Cambria Math" panose="02040503050406030204" pitchFamily="18" charset="0"/>
                                            </a:rPr>
                                            <m:t>𝐸</m:t>
                                          </m:r>
                                          <m:r>
                                            <a:rPr lang="es-ES" sz="1200" i="1">
                                              <a:solidFill>
                                                <a:srgbClr val="333399">
                                                  <a:lumMod val="75000"/>
                                                </a:srgbClr>
                                              </a:solidFill>
                                              <a:latin typeface="Cambria Math" panose="02040503050406030204" pitchFamily="18" charset="0"/>
                                            </a:rPr>
                                            <m:t>´</m:t>
                                          </m:r>
                                        </m:e>
                                        <m:sup>
                                          <m:r>
                                            <a:rPr lang="es-ES" sz="1200" i="1">
                                              <a:solidFill>
                                                <a:srgbClr val="333399">
                                                  <a:lumMod val="75000"/>
                                                </a:srgbClr>
                                              </a:solidFill>
                                              <a:latin typeface="Cambria Math" panose="02040503050406030204" pitchFamily="18" charset="0"/>
                                            </a:rPr>
                                            <m:t>2</m:t>
                                          </m:r>
                                        </m:sup>
                                      </m:sSup>
                                    </m:den>
                                  </m:f>
                                  <m:sSup>
                                    <m:sSupPr>
                                      <m:ctrlPr>
                                        <a:rPr lang="en-US" sz="1200" i="1">
                                          <a:solidFill>
                                            <a:srgbClr val="333399">
                                              <a:lumMod val="75000"/>
                                            </a:srgbClr>
                                          </a:solidFill>
                                          <a:latin typeface="Cambria Math" panose="02040503050406030204" pitchFamily="18" charset="0"/>
                                        </a:rPr>
                                      </m:ctrlPr>
                                    </m:sSupPr>
                                    <m:e>
                                      <m:d>
                                        <m:dPr>
                                          <m:ctrlPr>
                                            <a:rPr lang="en-US" sz="1200" i="1">
                                              <a:solidFill>
                                                <a:srgbClr val="333399">
                                                  <a:lumMod val="75000"/>
                                                </a:srgbClr>
                                              </a:solidFill>
                                              <a:latin typeface="Cambria Math" panose="02040503050406030204" pitchFamily="18" charset="0"/>
                                            </a:rPr>
                                          </m:ctrlPr>
                                        </m:dPr>
                                        <m:e>
                                          <m:f>
                                            <m:fPr>
                                              <m:ctrlPr>
                                                <a:rPr lang="en-US" sz="1200" i="1">
                                                  <a:solidFill>
                                                    <a:srgbClr val="333399">
                                                      <a:lumMod val="75000"/>
                                                    </a:srgbClr>
                                                  </a:solidFill>
                                                  <a:latin typeface="Cambria Math" panose="02040503050406030204" pitchFamily="18" charset="0"/>
                                                </a:rPr>
                                              </m:ctrlPr>
                                            </m:fPr>
                                            <m:num>
                                              <m:r>
                                                <a:rPr lang="en-US" sz="1200" i="1">
                                                  <a:solidFill>
                                                    <a:srgbClr val="333399">
                                                      <a:lumMod val="75000"/>
                                                    </a:srgbClr>
                                                  </a:solidFill>
                                                  <a:latin typeface="Cambria Math" panose="02040503050406030204" pitchFamily="18" charset="0"/>
                                                  <a:ea typeface="Cambria Math" panose="02040503050406030204" pitchFamily="18" charset="0"/>
                                                </a:rPr>
                                                <m:t>𝛿</m:t>
                                              </m:r>
                                              <m:r>
                                                <a:rPr lang="es-ES" sz="1200" i="1">
                                                  <a:solidFill>
                                                    <a:srgbClr val="333399">
                                                      <a:lumMod val="75000"/>
                                                    </a:srgbClr>
                                                  </a:solidFill>
                                                  <a:latin typeface="Cambria Math" panose="02040503050406030204" pitchFamily="18" charset="0"/>
                                                  <a:ea typeface="Cambria Math" panose="02040503050406030204" pitchFamily="18" charset="0"/>
                                                </a:rPr>
                                                <m:t>𝐸</m:t>
                                              </m:r>
                                              <m:r>
                                                <a:rPr lang="es-ES" sz="1200" i="1">
                                                  <a:solidFill>
                                                    <a:srgbClr val="333399">
                                                      <a:lumMod val="75000"/>
                                                    </a:srgbClr>
                                                  </a:solidFill>
                                                  <a:latin typeface="Cambria Math" panose="02040503050406030204" pitchFamily="18" charset="0"/>
                                                  <a:ea typeface="Cambria Math" panose="02040503050406030204" pitchFamily="18" charset="0"/>
                                                </a:rPr>
                                                <m:t>´</m:t>
                                              </m:r>
                                            </m:num>
                                            <m:den>
                                              <m:r>
                                                <a:rPr lang="es-ES" sz="1200" i="1">
                                                  <a:solidFill>
                                                    <a:srgbClr val="333399">
                                                      <a:lumMod val="75000"/>
                                                    </a:srgbClr>
                                                  </a:solidFill>
                                                  <a:latin typeface="Cambria Math" panose="02040503050406030204" pitchFamily="18" charset="0"/>
                                                </a:rPr>
                                                <m:t>𝐸</m:t>
                                              </m:r>
                                              <m:r>
                                                <a:rPr lang="es-ES" sz="1200" i="1">
                                                  <a:solidFill>
                                                    <a:srgbClr val="333399">
                                                      <a:lumMod val="75000"/>
                                                    </a:srgbClr>
                                                  </a:solidFill>
                                                  <a:latin typeface="Cambria Math" panose="02040503050406030204" pitchFamily="18" charset="0"/>
                                                </a:rPr>
                                                <m:t>´</m:t>
                                              </m:r>
                                            </m:den>
                                          </m:f>
                                        </m:e>
                                      </m:d>
                                    </m:e>
                                    <m:sup>
                                      <m:r>
                                        <a:rPr lang="es-ES" sz="1200" i="1">
                                          <a:solidFill>
                                            <a:srgbClr val="333399">
                                              <a:lumMod val="75000"/>
                                            </a:srgbClr>
                                          </a:solidFill>
                                          <a:latin typeface="Cambria Math" panose="02040503050406030204" pitchFamily="18" charset="0"/>
                                        </a:rPr>
                                        <m:t>2</m:t>
                                      </m:r>
                                    </m:sup>
                                  </m:sSup>
                                  <m:r>
                                    <a:rPr lang="es-ES" sz="1200" i="1">
                                      <a:solidFill>
                                        <a:srgbClr val="333399">
                                          <a:lumMod val="75000"/>
                                        </a:srgbClr>
                                      </a:solidFill>
                                      <a:latin typeface="Cambria Math" panose="02040503050406030204" pitchFamily="18" charset="0"/>
                                    </a:rPr>
                                    <m:t>+2</m:t>
                                  </m:r>
                                  <m:r>
                                    <a:rPr lang="es-ES" sz="1200" i="1">
                                      <a:solidFill>
                                        <a:srgbClr val="333399">
                                          <a:lumMod val="75000"/>
                                        </a:srgbClr>
                                      </a:solidFill>
                                      <a:latin typeface="Cambria Math" panose="02040503050406030204" pitchFamily="18" charset="0"/>
                                    </a:rPr>
                                    <m:t>𝑠𝑖𝑛</m:t>
                                  </m:r>
                                  <m:r>
                                    <a:rPr lang="es-ES" sz="1200" i="1" baseline="30000">
                                      <a:solidFill>
                                        <a:srgbClr val="333399">
                                          <a:lumMod val="75000"/>
                                        </a:srgbClr>
                                      </a:solidFill>
                                      <a:latin typeface="Cambria Math" panose="02040503050406030204" pitchFamily="18" charset="0"/>
                                    </a:rPr>
                                    <m:t>2</m:t>
                                  </m:r>
                                  <m:r>
                                    <a:rPr lang="es-ES" sz="1200" i="1">
                                      <a:solidFill>
                                        <a:srgbClr val="333399">
                                          <a:lumMod val="75000"/>
                                        </a:srgbClr>
                                      </a:solidFill>
                                      <a:latin typeface="Cambria Math" panose="02040503050406030204" pitchFamily="18" charset="0"/>
                                      <a:ea typeface="Cambria Math" panose="02040503050406030204" pitchFamily="18" charset="0"/>
                                    </a:rPr>
                                    <m:t>𝜃</m:t>
                                  </m:r>
                                  <m:sSup>
                                    <m:sSupPr>
                                      <m:ctrlPr>
                                        <a:rPr lang="es-ES" sz="1200" i="1">
                                          <a:solidFill>
                                            <a:srgbClr val="333399">
                                              <a:lumMod val="75000"/>
                                            </a:srgbClr>
                                          </a:solidFill>
                                          <a:latin typeface="Cambria Math" panose="02040503050406030204" pitchFamily="18" charset="0"/>
                                          <a:ea typeface="Cambria Math" panose="02040503050406030204" pitchFamily="18" charset="0"/>
                                        </a:rPr>
                                      </m:ctrlPr>
                                    </m:sSupPr>
                                    <m:e>
                                      <m:d>
                                        <m:dPr>
                                          <m:ctrlPr>
                                            <a:rPr lang="es-ES" sz="1200" i="1">
                                              <a:solidFill>
                                                <a:srgbClr val="333399">
                                                  <a:lumMod val="75000"/>
                                                </a:srgbClr>
                                              </a:solidFill>
                                              <a:latin typeface="Cambria Math" panose="02040503050406030204" pitchFamily="18" charset="0"/>
                                              <a:ea typeface="Cambria Math" panose="02040503050406030204" pitchFamily="18" charset="0"/>
                                            </a:rPr>
                                          </m:ctrlPr>
                                        </m:dPr>
                                        <m:e>
                                          <m:f>
                                            <m:fPr>
                                              <m:ctrlPr>
                                                <a:rPr lang="es-ES" sz="1200" i="1">
                                                  <a:solidFill>
                                                    <a:srgbClr val="333399">
                                                      <a:lumMod val="75000"/>
                                                    </a:srgbClr>
                                                  </a:solidFill>
                                                  <a:latin typeface="Cambria Math" panose="02040503050406030204" pitchFamily="18" charset="0"/>
                                                  <a:ea typeface="Cambria Math" panose="02040503050406030204" pitchFamily="18" charset="0"/>
                                                </a:rPr>
                                              </m:ctrlPr>
                                            </m:fPr>
                                            <m:num>
                                              <m:r>
                                                <a:rPr lang="es-ES" sz="1200" i="1">
                                                  <a:solidFill>
                                                    <a:srgbClr val="333399">
                                                      <a:lumMod val="75000"/>
                                                    </a:srgbClr>
                                                  </a:solidFill>
                                                  <a:latin typeface="Cambria Math" panose="02040503050406030204" pitchFamily="18" charset="0"/>
                                                  <a:ea typeface="Cambria Math" panose="02040503050406030204" pitchFamily="18" charset="0"/>
                                                </a:rPr>
                                                <m:t>𝛿</m:t>
                                              </m:r>
                                              <m:r>
                                                <a:rPr lang="es-ES" sz="1200" i="1">
                                                  <a:solidFill>
                                                    <a:srgbClr val="333399">
                                                      <a:lumMod val="75000"/>
                                                    </a:srgbClr>
                                                  </a:solidFill>
                                                  <a:latin typeface="Cambria Math" panose="02040503050406030204" pitchFamily="18" charset="0"/>
                                                  <a:ea typeface="Cambria Math" panose="02040503050406030204" pitchFamily="18" charset="0"/>
                                                </a:rPr>
                                                <m:t>𝑟</m:t>
                                              </m:r>
                                            </m:num>
                                            <m:den>
                                              <m:r>
                                                <a:rPr lang="es-ES" sz="1200" i="1">
                                                  <a:solidFill>
                                                    <a:srgbClr val="333399">
                                                      <a:lumMod val="75000"/>
                                                    </a:srgbClr>
                                                  </a:solidFill>
                                                  <a:latin typeface="Cambria Math" panose="02040503050406030204" pitchFamily="18" charset="0"/>
                                                  <a:ea typeface="Cambria Math" panose="02040503050406030204" pitchFamily="18" charset="0"/>
                                                </a:rPr>
                                                <m:t>𝑟</m:t>
                                              </m:r>
                                              <m:r>
                                                <a:rPr lang="es-ES" sz="1200" i="1" baseline="-25000">
                                                  <a:solidFill>
                                                    <a:srgbClr val="333399">
                                                      <a:lumMod val="75000"/>
                                                    </a:srgbClr>
                                                  </a:solidFill>
                                                  <a:latin typeface="Cambria Math" panose="02040503050406030204" pitchFamily="18" charset="0"/>
                                                  <a:ea typeface="Cambria Math" panose="02040503050406030204" pitchFamily="18" charset="0"/>
                                                </a:rPr>
                                                <m:t>12</m:t>
                                              </m:r>
                                            </m:den>
                                          </m:f>
                                        </m:e>
                                      </m:d>
                                    </m:e>
                                    <m:sup>
                                      <m:r>
                                        <a:rPr lang="es-ES" sz="1200" i="1">
                                          <a:solidFill>
                                            <a:srgbClr val="333399">
                                              <a:lumMod val="75000"/>
                                            </a:srgbClr>
                                          </a:solidFill>
                                          <a:latin typeface="Cambria Math" panose="02040503050406030204" pitchFamily="18" charset="0"/>
                                          <a:ea typeface="Cambria Math" panose="02040503050406030204" pitchFamily="18" charset="0"/>
                                        </a:rPr>
                                        <m:t>2</m:t>
                                      </m:r>
                                    </m:sup>
                                  </m:sSup>
                                </m:e>
                              </m:d>
                            </m:e>
                          </m:rad>
                        </m:e>
                        <m:sup/>
                      </m:sSup>
                    </m:oMath>
                  </m:oMathPara>
                </a14:m>
                <a:endParaRPr lang="en-US" sz="1200" baseline="30000" dirty="0">
                  <a:solidFill>
                    <a:srgbClr val="333399">
                      <a:lumMod val="75000"/>
                    </a:srgbClr>
                  </a:solidFill>
                </a:endParaRPr>
              </a:p>
            </p:txBody>
          </p:sp>
        </mc:Choice>
        <mc:Fallback xmlns="">
          <p:sp>
            <p:nvSpPr>
              <p:cNvPr id="16" name="TextBox 15"/>
              <p:cNvSpPr txBox="1">
                <a:spLocks noRot="1" noChangeAspect="1" noMove="1" noResize="1" noEditPoints="1" noAdjustHandles="1" noChangeArrowheads="1" noChangeShapeType="1" noTextEdit="1"/>
              </p:cNvSpPr>
              <p:nvPr/>
            </p:nvSpPr>
            <p:spPr bwMode="auto">
              <a:xfrm>
                <a:off x="5506218" y="1430674"/>
                <a:ext cx="3106340" cy="598497"/>
              </a:xfrm>
              <a:prstGeom prst="rect">
                <a:avLst/>
              </a:prstGeom>
              <a:blipFill>
                <a:blip r:embed="rId7"/>
                <a:stretch>
                  <a:fillRect/>
                </a:stretch>
              </a:blipFill>
              <a:ln w="9525">
                <a:noFill/>
                <a:miter lim="800000"/>
                <a:headEnd/>
                <a:tailEnd/>
              </a:ln>
            </p:spPr>
            <p:txBody>
              <a:bodyPr/>
              <a:lstStyle/>
              <a:p>
                <a:r>
                  <a:rPr lang="es-ES">
                    <a:noFill/>
                  </a:rPr>
                  <a:t> </a:t>
                </a:r>
              </a:p>
            </p:txBody>
          </p:sp>
        </mc:Fallback>
      </mc:AlternateContent>
    </p:spTree>
    <p:extLst>
      <p:ext uri="{BB962C8B-B14F-4D97-AF65-F5344CB8AC3E}">
        <p14:creationId xmlns:p14="http://schemas.microsoft.com/office/powerpoint/2010/main" val="159212985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20525" y="1324789"/>
            <a:ext cx="1639840" cy="921944"/>
          </a:xfrm>
          <a:prstGeom prst="rect">
            <a:avLst/>
          </a:prstGeom>
        </p:spPr>
      </p:pic>
      <p:sp>
        <p:nvSpPr>
          <p:cNvPr id="3" name="TextBox 2"/>
          <p:cNvSpPr txBox="1"/>
          <p:nvPr/>
        </p:nvSpPr>
        <p:spPr bwMode="auto">
          <a:xfrm>
            <a:off x="2787239" y="1244041"/>
            <a:ext cx="1714500" cy="321755"/>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SiPM</a:t>
            </a:r>
            <a:endParaRPr lang="es-ES" sz="900" dirty="0">
              <a:solidFill>
                <a:srgbClr val="333399">
                  <a:lumMod val="75000"/>
                </a:srgbClr>
              </a:solidFill>
            </a:endParaRPr>
          </a:p>
          <a:p>
            <a:pPr>
              <a:buClr>
                <a:srgbClr val="000000"/>
              </a:buClr>
            </a:pPr>
            <a:r>
              <a:rPr lang="es-ES" sz="591" dirty="0">
                <a:solidFill>
                  <a:srgbClr val="333399">
                    <a:lumMod val="75000"/>
                  </a:srgbClr>
                </a:solidFill>
              </a:rPr>
              <a:t>(</a:t>
            </a:r>
            <a:r>
              <a:rPr lang="es-ES" sz="591" dirty="0" err="1">
                <a:solidFill>
                  <a:srgbClr val="333399">
                    <a:lumMod val="75000"/>
                  </a:srgbClr>
                </a:solidFill>
              </a:rPr>
              <a:t>sensL</a:t>
            </a:r>
            <a:r>
              <a:rPr lang="es-ES" sz="591" dirty="0">
                <a:solidFill>
                  <a:srgbClr val="333399">
                    <a:lumMod val="75000"/>
                  </a:srgbClr>
                </a:solidFill>
              </a:rPr>
              <a:t> ArrayJ-30065-P-PCB)</a:t>
            </a:r>
            <a:endParaRPr lang="en-GB" sz="591" dirty="0">
              <a:solidFill>
                <a:srgbClr val="333399">
                  <a:lumMod val="75000"/>
                </a:srgbClr>
              </a:solidFill>
            </a:endParaRPr>
          </a:p>
        </p:txBody>
      </p:sp>
      <p:sp>
        <p:nvSpPr>
          <p:cNvPr id="21" name="TextBox 20"/>
          <p:cNvSpPr txBox="1"/>
          <p:nvPr/>
        </p:nvSpPr>
        <p:spPr bwMode="auto">
          <a:xfrm>
            <a:off x="4330289" y="1288490"/>
            <a:ext cx="1028700" cy="369332"/>
          </a:xfrm>
          <a:prstGeom prst="rect">
            <a:avLst/>
          </a:prstGeom>
          <a:noFill/>
          <a:ln w="9525">
            <a:noFill/>
            <a:miter lim="800000"/>
            <a:headEnd/>
            <a:tailEnd/>
          </a:ln>
        </p:spPr>
        <p:txBody>
          <a:bodyPr wrap="square" rtlCol="0">
            <a:spAutoFit/>
          </a:bodyPr>
          <a:lstStyle/>
          <a:p>
            <a:pPr>
              <a:buClr>
                <a:srgbClr val="000000"/>
              </a:buClr>
            </a:pPr>
            <a:r>
              <a:rPr lang="es-ES" sz="900" dirty="0">
                <a:solidFill>
                  <a:srgbClr val="333399">
                    <a:lumMod val="75000"/>
                  </a:srgbClr>
                </a:solidFill>
              </a:rPr>
              <a:t>LaCl3(Ce)</a:t>
            </a:r>
          </a:p>
          <a:p>
            <a:pPr>
              <a:buClr>
                <a:srgbClr val="000000"/>
              </a:buClr>
            </a:pPr>
            <a:r>
              <a:rPr lang="es-ES" sz="900" dirty="0">
                <a:solidFill>
                  <a:srgbClr val="333399">
                    <a:lumMod val="75000"/>
                  </a:srgbClr>
                </a:solidFill>
              </a:rPr>
              <a:t>[White reflector]</a:t>
            </a:r>
            <a:endParaRPr lang="en-GB" sz="900" dirty="0">
              <a:solidFill>
                <a:srgbClr val="333399">
                  <a:lumMod val="75000"/>
                </a:srgbClr>
              </a:solidFill>
            </a:endParaRPr>
          </a:p>
        </p:txBody>
      </p:sp>
      <p:grpSp>
        <p:nvGrpSpPr>
          <p:cNvPr id="31" name="Group 30"/>
          <p:cNvGrpSpPr/>
          <p:nvPr/>
        </p:nvGrpSpPr>
        <p:grpSpPr>
          <a:xfrm>
            <a:off x="2667001" y="2755657"/>
            <a:ext cx="2786063" cy="2320050"/>
            <a:chOff x="0" y="2769036"/>
            <a:chExt cx="3886200" cy="3399543"/>
          </a:xfrm>
        </p:grpSpPr>
        <p:pic>
          <p:nvPicPr>
            <p:cNvPr id="24" name="Picture 23"/>
            <p:cNvPicPr>
              <a:picLocks noChangeAspect="1"/>
            </p:cNvPicPr>
            <p:nvPr/>
          </p:nvPicPr>
          <p:blipFill>
            <a:blip r:embed="rId3"/>
            <a:stretch>
              <a:fillRect/>
            </a:stretch>
          </p:blipFill>
          <p:spPr>
            <a:xfrm>
              <a:off x="0" y="3048000"/>
              <a:ext cx="3886200" cy="3120579"/>
            </a:xfrm>
            <a:prstGeom prst="rect">
              <a:avLst/>
            </a:prstGeom>
          </p:spPr>
        </p:pic>
        <p:pic>
          <p:nvPicPr>
            <p:cNvPr id="26" name="Picture 25"/>
            <p:cNvPicPr>
              <a:picLocks noChangeAspect="1"/>
            </p:cNvPicPr>
            <p:nvPr/>
          </p:nvPicPr>
          <p:blipFill>
            <a:blip r:embed="rId4"/>
            <a:stretch>
              <a:fillRect/>
            </a:stretch>
          </p:blipFill>
          <p:spPr>
            <a:xfrm>
              <a:off x="491000" y="2769036"/>
              <a:ext cx="999200" cy="899591"/>
            </a:xfrm>
            <a:prstGeom prst="rect">
              <a:avLst/>
            </a:prstGeom>
          </p:spPr>
        </p:pic>
      </p:grpSp>
      <p:sp>
        <p:nvSpPr>
          <p:cNvPr id="27" name="TextBox 26"/>
          <p:cNvSpPr txBox="1"/>
          <p:nvPr/>
        </p:nvSpPr>
        <p:spPr bwMode="auto">
          <a:xfrm>
            <a:off x="2667000" y="5578804"/>
            <a:ext cx="3760470" cy="415498"/>
          </a:xfrm>
          <a:prstGeom prst="rect">
            <a:avLst/>
          </a:prstGeom>
          <a:noFill/>
          <a:ln w="9525">
            <a:noFill/>
            <a:miter lim="800000"/>
            <a:headEnd/>
            <a:tailEnd/>
          </a:ln>
        </p:spPr>
        <p:txBody>
          <a:bodyPr wrap="square" rtlCol="0">
            <a:spAutoFit/>
          </a:bodyPr>
          <a:lstStyle/>
          <a:p>
            <a:pPr>
              <a:buClr>
                <a:srgbClr val="000000"/>
              </a:buClr>
            </a:pPr>
            <a:r>
              <a:rPr lang="es-ES" sz="1050" dirty="0">
                <a:solidFill>
                  <a:srgbClr val="333399">
                    <a:lumMod val="75000"/>
                  </a:srgbClr>
                </a:solidFill>
                <a:hlinkClick r:id="rId5" action="ppaction://hlinkfile"/>
              </a:rPr>
              <a:t>P. Olleros et al., JINST 13-P03014 (2018)</a:t>
            </a:r>
            <a:endParaRPr lang="es-ES" sz="1050" dirty="0">
              <a:solidFill>
                <a:srgbClr val="333399">
                  <a:lumMod val="75000"/>
                </a:srgbClr>
              </a:solidFill>
            </a:endParaRPr>
          </a:p>
          <a:p>
            <a:pPr>
              <a:buClr>
                <a:srgbClr val="000000"/>
              </a:buClr>
            </a:pPr>
            <a:r>
              <a:rPr lang="es-ES" sz="1050" dirty="0" err="1">
                <a:solidFill>
                  <a:srgbClr val="333399">
                    <a:lumMod val="75000"/>
                  </a:srgbClr>
                </a:solidFill>
              </a:rPr>
              <a:t>P.Olleros</a:t>
            </a:r>
            <a:r>
              <a:rPr lang="es-ES" sz="1050" dirty="0">
                <a:solidFill>
                  <a:srgbClr val="333399">
                    <a:lumMod val="75000"/>
                  </a:srgbClr>
                </a:solidFill>
              </a:rPr>
              <a:t>, TFM@HYMNS, </a:t>
            </a:r>
            <a:r>
              <a:rPr lang="es-ES" sz="1050" dirty="0" err="1">
                <a:solidFill>
                  <a:srgbClr val="333399">
                    <a:lumMod val="75000"/>
                  </a:srgbClr>
                </a:solidFill>
              </a:rPr>
              <a:t>Avail</a:t>
            </a:r>
            <a:r>
              <a:rPr lang="es-ES" sz="1050" dirty="0">
                <a:solidFill>
                  <a:srgbClr val="333399">
                    <a:lumMod val="75000"/>
                  </a:srgbClr>
                </a:solidFill>
              </a:rPr>
              <a:t>. https://hymnserc.ific.uv.es</a:t>
            </a:r>
            <a:endParaRPr lang="en-US" sz="1050" dirty="0">
              <a:solidFill>
                <a:srgbClr val="333399">
                  <a:lumMod val="75000"/>
                </a:srgbClr>
              </a:solidFill>
            </a:endParaRPr>
          </a:p>
        </p:txBody>
      </p:sp>
      <p:sp>
        <p:nvSpPr>
          <p:cNvPr id="28" name="TextBox 27"/>
          <p:cNvSpPr txBox="1"/>
          <p:nvPr/>
        </p:nvSpPr>
        <p:spPr bwMode="auto">
          <a:xfrm>
            <a:off x="4186016" y="2443039"/>
            <a:ext cx="1585913" cy="213585"/>
          </a:xfrm>
          <a:prstGeom prst="rect">
            <a:avLst/>
          </a:prstGeom>
          <a:noFill/>
          <a:ln w="9525">
            <a:noFill/>
            <a:miter lim="800000"/>
            <a:headEnd/>
            <a:tailEnd/>
          </a:ln>
        </p:spPr>
        <p:txBody>
          <a:bodyPr wrap="square" rtlCol="0">
            <a:spAutoFit/>
          </a:bodyPr>
          <a:lstStyle/>
          <a:p>
            <a:pPr>
              <a:buClr>
                <a:srgbClr val="000000"/>
              </a:buClr>
            </a:pPr>
            <a:r>
              <a:rPr lang="es-ES" sz="788" dirty="0">
                <a:solidFill>
                  <a:srgbClr val="333399">
                    <a:lumMod val="75000"/>
                  </a:srgbClr>
                </a:solidFill>
              </a:rPr>
              <a:t>&lt;</a:t>
            </a:r>
            <a:r>
              <a:rPr lang="es-ES" sz="788" dirty="0">
                <a:solidFill>
                  <a:srgbClr val="333399">
                    <a:lumMod val="75000"/>
                  </a:srgbClr>
                </a:solidFill>
                <a:latin typeface="Symbol" panose="05050102010706020507" pitchFamily="18" charset="2"/>
              </a:rPr>
              <a:t>D</a:t>
            </a:r>
            <a:r>
              <a:rPr lang="es-ES" sz="788" dirty="0">
                <a:solidFill>
                  <a:srgbClr val="333399">
                    <a:lumMod val="75000"/>
                  </a:srgbClr>
                </a:solidFill>
              </a:rPr>
              <a:t>E/E&gt; = 4.5% @ 662keV </a:t>
            </a:r>
            <a:endParaRPr lang="en-GB" sz="788" dirty="0">
              <a:solidFill>
                <a:srgbClr val="333399">
                  <a:lumMod val="75000"/>
                </a:srgbClr>
              </a:solidFill>
            </a:endParaRPr>
          </a:p>
        </p:txBody>
      </p:sp>
      <p:pic>
        <p:nvPicPr>
          <p:cNvPr id="32" name="Picture 31"/>
          <p:cNvPicPr>
            <a:picLocks noChangeAspect="1"/>
          </p:cNvPicPr>
          <p:nvPr/>
        </p:nvPicPr>
        <p:blipFill>
          <a:blip r:embed="rId6"/>
          <a:stretch>
            <a:fillRect/>
          </a:stretch>
        </p:blipFill>
        <p:spPr>
          <a:xfrm>
            <a:off x="5701892" y="1322121"/>
            <a:ext cx="1537141" cy="1221682"/>
          </a:xfrm>
          <a:prstGeom prst="rect">
            <a:avLst/>
          </a:prstGeom>
        </p:spPr>
      </p:pic>
      <p:sp>
        <p:nvSpPr>
          <p:cNvPr id="36" name="Rectangle 35"/>
          <p:cNvSpPr/>
          <p:nvPr/>
        </p:nvSpPr>
        <p:spPr>
          <a:xfrm>
            <a:off x="6001927" y="1602726"/>
            <a:ext cx="958646" cy="64400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GB" sz="788">
              <a:solidFill>
                <a:srgbClr val="FFFFFF"/>
              </a:solidFill>
              <a:latin typeface="Arial"/>
            </a:endParaRPr>
          </a:p>
        </p:txBody>
      </p:sp>
      <p:sp>
        <p:nvSpPr>
          <p:cNvPr id="20" name="TextBox 19"/>
          <p:cNvSpPr txBox="1"/>
          <p:nvPr/>
        </p:nvSpPr>
        <p:spPr bwMode="auto">
          <a:xfrm>
            <a:off x="6481250" y="5658006"/>
            <a:ext cx="2974572" cy="219291"/>
          </a:xfrm>
          <a:prstGeom prst="rect">
            <a:avLst/>
          </a:prstGeom>
          <a:noFill/>
          <a:ln w="9525">
            <a:noFill/>
            <a:miter lim="800000"/>
            <a:headEnd/>
            <a:tailEnd/>
          </a:ln>
        </p:spPr>
        <p:txBody>
          <a:bodyPr wrap="square" rtlCol="0">
            <a:spAutoFit/>
          </a:bodyPr>
          <a:lstStyle/>
          <a:p>
            <a:pPr>
              <a:buClr>
                <a:srgbClr val="000000"/>
              </a:buClr>
            </a:pPr>
            <a:r>
              <a:rPr lang="es-ES" sz="825" dirty="0">
                <a:solidFill>
                  <a:srgbClr val="333399">
                    <a:lumMod val="75000"/>
                  </a:srgbClr>
                </a:solidFill>
                <a:hlinkClick r:id="rId7" action="ppaction://hlinkfile"/>
              </a:rPr>
              <a:t>J. </a:t>
            </a:r>
            <a:r>
              <a:rPr lang="es-ES" sz="825" dirty="0" err="1">
                <a:solidFill>
                  <a:srgbClr val="333399">
                    <a:lumMod val="75000"/>
                  </a:srgbClr>
                </a:solidFill>
                <a:hlinkClick r:id="rId7" action="ppaction://hlinkfile"/>
              </a:rPr>
              <a:t>Balibrea</a:t>
            </a:r>
            <a:r>
              <a:rPr lang="es-ES" sz="825" dirty="0">
                <a:solidFill>
                  <a:srgbClr val="333399">
                    <a:lumMod val="75000"/>
                  </a:srgbClr>
                </a:solidFill>
                <a:hlinkClick r:id="rId7" action="ppaction://hlinkfile"/>
              </a:rPr>
              <a:t>-Correa et al. (CDP), NIM-A 1001 (2021) 165249</a:t>
            </a:r>
            <a:endParaRPr lang="en-GB" sz="825" dirty="0">
              <a:solidFill>
                <a:srgbClr val="333399">
                  <a:lumMod val="75000"/>
                </a:srgbClr>
              </a:solidFill>
            </a:endParaRPr>
          </a:p>
        </p:txBody>
      </p:sp>
      <p:pic>
        <p:nvPicPr>
          <p:cNvPr id="22" name="Picture 21"/>
          <p:cNvPicPr>
            <a:picLocks noChangeAspect="1"/>
          </p:cNvPicPr>
          <p:nvPr/>
        </p:nvPicPr>
        <p:blipFill>
          <a:blip r:embed="rId8"/>
          <a:stretch>
            <a:fillRect/>
          </a:stretch>
        </p:blipFill>
        <p:spPr>
          <a:xfrm>
            <a:off x="5913991" y="2957615"/>
            <a:ext cx="2738057" cy="2035818"/>
          </a:xfrm>
          <a:prstGeom prst="rect">
            <a:avLst/>
          </a:prstGeom>
        </p:spPr>
      </p:pic>
      <p:pic>
        <p:nvPicPr>
          <p:cNvPr id="29" name="Picture 28"/>
          <p:cNvPicPr>
            <a:picLocks noChangeAspect="1"/>
          </p:cNvPicPr>
          <p:nvPr/>
        </p:nvPicPr>
        <p:blipFill>
          <a:blip r:embed="rId9"/>
          <a:stretch>
            <a:fillRect/>
          </a:stretch>
        </p:blipFill>
        <p:spPr>
          <a:xfrm>
            <a:off x="7479398" y="1322120"/>
            <a:ext cx="1521341" cy="1221683"/>
          </a:xfrm>
          <a:prstGeom prst="rect">
            <a:avLst/>
          </a:prstGeom>
        </p:spPr>
      </p:pic>
      <p:sp>
        <p:nvSpPr>
          <p:cNvPr id="34" name="Right Arrow 33"/>
          <p:cNvSpPr/>
          <p:nvPr/>
        </p:nvSpPr>
        <p:spPr>
          <a:xfrm>
            <a:off x="7286399" y="1657052"/>
            <a:ext cx="177360" cy="311568"/>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GB" sz="788">
              <a:solidFill>
                <a:srgbClr val="FFFFFF"/>
              </a:solidFill>
              <a:latin typeface="Arial"/>
            </a:endParaRPr>
          </a:p>
        </p:txBody>
      </p:sp>
      <p:sp>
        <p:nvSpPr>
          <p:cNvPr id="35" name="Rectangle 34"/>
          <p:cNvSpPr/>
          <p:nvPr/>
        </p:nvSpPr>
        <p:spPr>
          <a:xfrm>
            <a:off x="7673564" y="1518073"/>
            <a:ext cx="1184310" cy="89104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GB" sz="788">
              <a:solidFill>
                <a:srgbClr val="FFFFFF"/>
              </a:solidFill>
              <a:latin typeface="Arial"/>
            </a:endParaRPr>
          </a:p>
        </p:txBody>
      </p:sp>
      <p:sp>
        <p:nvSpPr>
          <p:cNvPr id="37" name="TextBox 36"/>
          <p:cNvSpPr txBox="1"/>
          <p:nvPr/>
        </p:nvSpPr>
        <p:spPr bwMode="auto">
          <a:xfrm>
            <a:off x="5938502" y="2608744"/>
            <a:ext cx="2828925" cy="334835"/>
          </a:xfrm>
          <a:prstGeom prst="rect">
            <a:avLst/>
          </a:prstGeom>
          <a:noFill/>
          <a:ln w="9525">
            <a:noFill/>
            <a:miter lim="800000"/>
            <a:headEnd/>
            <a:tailEnd/>
          </a:ln>
        </p:spPr>
        <p:txBody>
          <a:bodyPr wrap="square" rtlCol="0">
            <a:spAutoFit/>
          </a:bodyPr>
          <a:lstStyle/>
          <a:p>
            <a:pPr>
              <a:buClr>
                <a:srgbClr val="000000"/>
              </a:buClr>
            </a:pPr>
            <a:r>
              <a:rPr lang="es-ES" sz="788" dirty="0" err="1">
                <a:solidFill>
                  <a:srgbClr val="333399">
                    <a:lumMod val="75000"/>
                  </a:srgbClr>
                </a:solidFill>
              </a:rPr>
              <a:t>Support</a:t>
            </a:r>
            <a:r>
              <a:rPr lang="es-ES" sz="788" dirty="0">
                <a:solidFill>
                  <a:srgbClr val="333399">
                    <a:lumMod val="75000"/>
                  </a:srgbClr>
                </a:solidFill>
              </a:rPr>
              <a:t> Vector Machine (linear </a:t>
            </a:r>
            <a:r>
              <a:rPr lang="es-ES" sz="788" dirty="0" err="1">
                <a:solidFill>
                  <a:srgbClr val="333399">
                    <a:lumMod val="75000"/>
                  </a:srgbClr>
                </a:solidFill>
              </a:rPr>
              <a:t>kernel</a:t>
            </a:r>
            <a:r>
              <a:rPr lang="es-ES" sz="788" dirty="0">
                <a:solidFill>
                  <a:srgbClr val="333399">
                    <a:lumMod val="75000"/>
                  </a:srgbClr>
                </a:solidFill>
              </a:rPr>
              <a:t>) Python </a:t>
            </a:r>
            <a:r>
              <a:rPr lang="es-ES" sz="788" dirty="0" err="1">
                <a:solidFill>
                  <a:srgbClr val="333399">
                    <a:lumMod val="75000"/>
                  </a:srgbClr>
                </a:solidFill>
              </a:rPr>
              <a:t>sklearn-learn</a:t>
            </a:r>
            <a:endParaRPr lang="en-GB" sz="788" dirty="0">
              <a:solidFill>
                <a:srgbClr val="333399">
                  <a:lumMod val="75000"/>
                </a:srgbClr>
              </a:solidFill>
            </a:endParaRPr>
          </a:p>
        </p:txBody>
      </p:sp>
      <p:pic>
        <p:nvPicPr>
          <p:cNvPr id="38" name="Picture 2" descr="http://webgamma.ific.uv.es/gamma/wp-content/uploads/2019/11/balibrea3.jp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t="25110"/>
          <a:stretch/>
        </p:blipFill>
        <p:spPr bwMode="auto">
          <a:xfrm>
            <a:off x="9000740" y="4414938"/>
            <a:ext cx="469795" cy="743483"/>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p:cNvSpPr txBox="1"/>
          <p:nvPr/>
        </p:nvSpPr>
        <p:spPr bwMode="auto">
          <a:xfrm>
            <a:off x="5999624" y="5003337"/>
            <a:ext cx="1714500" cy="213585"/>
          </a:xfrm>
          <a:prstGeom prst="rect">
            <a:avLst/>
          </a:prstGeom>
          <a:noFill/>
          <a:ln w="9525">
            <a:noFill/>
            <a:miter lim="800000"/>
            <a:headEnd/>
            <a:tailEnd/>
          </a:ln>
        </p:spPr>
        <p:txBody>
          <a:bodyPr wrap="square" rtlCol="0">
            <a:spAutoFit/>
          </a:bodyPr>
          <a:lstStyle/>
          <a:p>
            <a:pPr>
              <a:buClr>
                <a:srgbClr val="000000"/>
              </a:buClr>
            </a:pPr>
            <a:r>
              <a:rPr lang="es-ES" sz="788" dirty="0" err="1">
                <a:solidFill>
                  <a:srgbClr val="333399">
                    <a:lumMod val="75000"/>
                  </a:srgbClr>
                </a:solidFill>
              </a:rPr>
              <a:t>Size</a:t>
            </a:r>
            <a:r>
              <a:rPr lang="es-ES" sz="788" dirty="0">
                <a:solidFill>
                  <a:srgbClr val="333399">
                    <a:lumMod val="75000"/>
                  </a:srgbClr>
                </a:solidFill>
              </a:rPr>
              <a:t>: 50x50 mm</a:t>
            </a:r>
            <a:r>
              <a:rPr lang="es-ES" sz="788" baseline="30000" dirty="0">
                <a:solidFill>
                  <a:srgbClr val="333399">
                    <a:lumMod val="75000"/>
                  </a:srgbClr>
                </a:solidFill>
              </a:rPr>
              <a:t>2</a:t>
            </a:r>
            <a:endParaRPr lang="en-GB" sz="788" baseline="30000" dirty="0">
              <a:solidFill>
                <a:srgbClr val="333399">
                  <a:lumMod val="75000"/>
                </a:srgbClr>
              </a:solidFill>
            </a:endParaRPr>
          </a:p>
        </p:txBody>
      </p:sp>
      <p:sp>
        <p:nvSpPr>
          <p:cNvPr id="2" name="TextBox 1"/>
          <p:cNvSpPr txBox="1"/>
          <p:nvPr/>
        </p:nvSpPr>
        <p:spPr bwMode="auto">
          <a:xfrm>
            <a:off x="6941698" y="4867958"/>
            <a:ext cx="1799250" cy="230832"/>
          </a:xfrm>
          <a:prstGeom prst="rect">
            <a:avLst/>
          </a:prstGeom>
          <a:solidFill>
            <a:schemeClr val="bg1"/>
          </a:solidFill>
          <a:ln w="9525">
            <a:noFill/>
            <a:miter lim="800000"/>
            <a:headEnd/>
            <a:tailEnd/>
          </a:ln>
        </p:spPr>
        <p:txBody>
          <a:bodyPr wrap="square" rtlCol="0">
            <a:spAutoFit/>
          </a:bodyPr>
          <a:lstStyle/>
          <a:p>
            <a:pPr algn="r">
              <a:buClr>
                <a:srgbClr val="000000"/>
              </a:buClr>
            </a:pPr>
            <a:r>
              <a:rPr lang="es-ES" sz="900" dirty="0" err="1">
                <a:solidFill>
                  <a:srgbClr val="333399">
                    <a:lumMod val="75000"/>
                  </a:srgbClr>
                </a:solidFill>
              </a:rPr>
              <a:t>Crystal</a:t>
            </a:r>
            <a:r>
              <a:rPr lang="es-ES" sz="900" dirty="0">
                <a:solidFill>
                  <a:srgbClr val="333399">
                    <a:lumMod val="75000"/>
                  </a:srgbClr>
                </a:solidFill>
              </a:rPr>
              <a:t> </a:t>
            </a:r>
            <a:r>
              <a:rPr lang="es-ES" sz="900" dirty="0" err="1">
                <a:solidFill>
                  <a:srgbClr val="333399">
                    <a:lumMod val="75000"/>
                  </a:srgbClr>
                </a:solidFill>
              </a:rPr>
              <a:t>Thickness</a:t>
            </a:r>
            <a:r>
              <a:rPr lang="es-ES" sz="900" dirty="0">
                <a:solidFill>
                  <a:srgbClr val="333399">
                    <a:lumMod val="75000"/>
                  </a:srgbClr>
                </a:solidFill>
              </a:rPr>
              <a:t> (mm)</a:t>
            </a:r>
            <a:endParaRPr lang="en-GB" sz="900" dirty="0">
              <a:solidFill>
                <a:srgbClr val="333399">
                  <a:lumMod val="75000"/>
                </a:srgbClr>
              </a:solidFill>
            </a:endParaRPr>
          </a:p>
        </p:txBody>
      </p:sp>
    </p:spTree>
    <p:extLst>
      <p:ext uri="{BB962C8B-B14F-4D97-AF65-F5344CB8AC3E}">
        <p14:creationId xmlns:p14="http://schemas.microsoft.com/office/powerpoint/2010/main" val="260526818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bwMode="auto">
          <a:xfrm>
            <a:off x="2795116" y="5759121"/>
            <a:ext cx="3491174" cy="213585"/>
          </a:xfrm>
          <a:prstGeom prst="rect">
            <a:avLst/>
          </a:prstGeom>
          <a:noFill/>
          <a:ln w="9525">
            <a:noFill/>
            <a:miter lim="800000"/>
            <a:headEnd/>
            <a:tailEnd/>
          </a:ln>
        </p:spPr>
        <p:txBody>
          <a:bodyPr wrap="square" rtlCol="0">
            <a:spAutoFit/>
          </a:bodyPr>
          <a:lstStyle/>
          <a:p>
            <a:pPr>
              <a:buClr>
                <a:srgbClr val="000000"/>
              </a:buClr>
            </a:pPr>
            <a:r>
              <a:rPr lang="es-ES" sz="788" dirty="0">
                <a:solidFill>
                  <a:srgbClr val="333399">
                    <a:lumMod val="75000"/>
                  </a:srgbClr>
                </a:solidFill>
              </a:rPr>
              <a:t>J. </a:t>
            </a:r>
            <a:r>
              <a:rPr lang="es-ES" sz="788" dirty="0" err="1">
                <a:solidFill>
                  <a:srgbClr val="333399">
                    <a:lumMod val="75000"/>
                  </a:srgbClr>
                </a:solidFill>
              </a:rPr>
              <a:t>Balibrea</a:t>
            </a:r>
            <a:r>
              <a:rPr lang="es-ES" sz="788" dirty="0">
                <a:solidFill>
                  <a:srgbClr val="333399">
                    <a:lumMod val="75000"/>
                  </a:srgbClr>
                </a:solidFill>
              </a:rPr>
              <a:t>-Correa et al. (CDP), NIM-A 1001 (2021) 165249</a:t>
            </a:r>
            <a:endParaRPr lang="en-GB" sz="788" dirty="0">
              <a:solidFill>
                <a:srgbClr val="333399">
                  <a:lumMod val="75000"/>
                </a:srgbClr>
              </a:solidFill>
            </a:endParaRPr>
          </a:p>
        </p:txBody>
      </p:sp>
      <p:pic>
        <p:nvPicPr>
          <p:cNvPr id="13" name="Picture 12"/>
          <p:cNvPicPr>
            <a:picLocks noChangeAspect="1"/>
          </p:cNvPicPr>
          <p:nvPr/>
        </p:nvPicPr>
        <p:blipFill>
          <a:blip r:embed="rId2"/>
          <a:stretch>
            <a:fillRect/>
          </a:stretch>
        </p:blipFill>
        <p:spPr>
          <a:xfrm>
            <a:off x="8184910" y="1496123"/>
            <a:ext cx="1246684" cy="1304887"/>
          </a:xfrm>
          <a:prstGeom prst="rect">
            <a:avLst/>
          </a:prstGeom>
        </p:spPr>
      </p:pic>
      <p:pic>
        <p:nvPicPr>
          <p:cNvPr id="14" name="Picture 13"/>
          <p:cNvPicPr>
            <a:picLocks noChangeAspect="1"/>
          </p:cNvPicPr>
          <p:nvPr/>
        </p:nvPicPr>
        <p:blipFill>
          <a:blip r:embed="rId3"/>
          <a:stretch>
            <a:fillRect/>
          </a:stretch>
        </p:blipFill>
        <p:spPr>
          <a:xfrm>
            <a:off x="5583395" y="5582783"/>
            <a:ext cx="1559342" cy="417968"/>
          </a:xfrm>
          <a:prstGeom prst="rect">
            <a:avLst/>
          </a:prstGeom>
        </p:spPr>
      </p:pic>
      <p:pic>
        <p:nvPicPr>
          <p:cNvPr id="15" name="Picture 14"/>
          <p:cNvPicPr>
            <a:picLocks noChangeAspect="1"/>
          </p:cNvPicPr>
          <p:nvPr/>
        </p:nvPicPr>
        <p:blipFill rotWithShape="1">
          <a:blip r:embed="rId4"/>
          <a:srcRect t="3118"/>
          <a:stretch/>
        </p:blipFill>
        <p:spPr>
          <a:xfrm>
            <a:off x="2709865" y="1280486"/>
            <a:ext cx="5604877" cy="1778531"/>
          </a:xfrm>
          <a:prstGeom prst="rect">
            <a:avLst/>
          </a:prstGeom>
        </p:spPr>
      </p:pic>
      <p:pic>
        <p:nvPicPr>
          <p:cNvPr id="20" name="Picture 19"/>
          <p:cNvPicPr>
            <a:picLocks noChangeAspect="1"/>
          </p:cNvPicPr>
          <p:nvPr/>
        </p:nvPicPr>
        <p:blipFill rotWithShape="1">
          <a:blip r:embed="rId5"/>
          <a:srcRect t="6027"/>
          <a:stretch/>
        </p:blipFill>
        <p:spPr>
          <a:xfrm>
            <a:off x="2709864" y="3261320"/>
            <a:ext cx="3235412" cy="2333167"/>
          </a:xfrm>
          <a:prstGeom prst="rect">
            <a:avLst/>
          </a:prstGeom>
        </p:spPr>
      </p:pic>
      <p:pic>
        <p:nvPicPr>
          <p:cNvPr id="21" name="Picture 20"/>
          <p:cNvPicPr>
            <a:picLocks noChangeAspect="1"/>
          </p:cNvPicPr>
          <p:nvPr/>
        </p:nvPicPr>
        <p:blipFill>
          <a:blip r:embed="rId6"/>
          <a:stretch>
            <a:fillRect/>
          </a:stretch>
        </p:blipFill>
        <p:spPr>
          <a:xfrm>
            <a:off x="5929633" y="3223652"/>
            <a:ext cx="3316527" cy="2370835"/>
          </a:xfrm>
          <a:prstGeom prst="rect">
            <a:avLst/>
          </a:prstGeom>
        </p:spPr>
      </p:pic>
    </p:spTree>
    <p:extLst>
      <p:ext uri="{BB962C8B-B14F-4D97-AF65-F5344CB8AC3E}">
        <p14:creationId xmlns:p14="http://schemas.microsoft.com/office/powerpoint/2010/main" val="196537527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Shape 1620"/>
        <p:cNvGrpSpPr/>
        <p:nvPr/>
      </p:nvGrpSpPr>
      <p:grpSpPr>
        <a:xfrm>
          <a:off x="0" y="0"/>
          <a:ext cx="0" cy="0"/>
          <a:chOff x="0" y="0"/>
          <a:chExt cx="0" cy="0"/>
        </a:xfrm>
      </p:grpSpPr>
      <p:grpSp>
        <p:nvGrpSpPr>
          <p:cNvPr id="1621" name="Google Shape;1621;p79"/>
          <p:cNvGrpSpPr/>
          <p:nvPr/>
        </p:nvGrpSpPr>
        <p:grpSpPr>
          <a:xfrm>
            <a:off x="2731538" y="858289"/>
            <a:ext cx="6746195" cy="361079"/>
            <a:chOff x="86050" y="22688"/>
            <a:chExt cx="8994926" cy="481438"/>
          </a:xfrm>
        </p:grpSpPr>
        <p:pic>
          <p:nvPicPr>
            <p:cNvPr id="1622" name="Google Shape;1622;p79"/>
            <p:cNvPicPr preferRelativeResize="0"/>
            <p:nvPr/>
          </p:nvPicPr>
          <p:blipFill rotWithShape="1">
            <a:blip r:embed="rId3">
              <a:alphaModFix/>
            </a:blip>
            <a:srcRect l="5644" t="15350" r="10101" b="12851"/>
            <a:stretch/>
          </p:blipFill>
          <p:spPr>
            <a:xfrm>
              <a:off x="86050" y="22688"/>
              <a:ext cx="860100" cy="481425"/>
            </a:xfrm>
            <a:prstGeom prst="rect">
              <a:avLst/>
            </a:prstGeom>
            <a:noFill/>
            <a:ln>
              <a:noFill/>
            </a:ln>
          </p:spPr>
        </p:pic>
        <p:pic>
          <p:nvPicPr>
            <p:cNvPr id="1623" name="Google Shape;1623;p79"/>
            <p:cNvPicPr preferRelativeResize="0"/>
            <p:nvPr/>
          </p:nvPicPr>
          <p:blipFill rotWithShape="1">
            <a:blip r:embed="rId4">
              <a:alphaModFix/>
            </a:blip>
            <a:srcRect/>
            <a:stretch/>
          </p:blipFill>
          <p:spPr>
            <a:xfrm>
              <a:off x="8300205" y="22700"/>
              <a:ext cx="780771" cy="481426"/>
            </a:xfrm>
            <a:prstGeom prst="rect">
              <a:avLst/>
            </a:prstGeom>
            <a:noFill/>
            <a:ln>
              <a:noFill/>
            </a:ln>
          </p:spPr>
        </p:pic>
      </p:grpSp>
      <p:sp>
        <p:nvSpPr>
          <p:cNvPr id="1624" name="Google Shape;1624;p79"/>
          <p:cNvSpPr txBox="1">
            <a:spLocks noGrp="1"/>
          </p:cNvSpPr>
          <p:nvPr>
            <p:ph type="ctrTitle"/>
          </p:nvPr>
        </p:nvSpPr>
        <p:spPr>
          <a:xfrm>
            <a:off x="2667000" y="841272"/>
            <a:ext cx="6858000" cy="397800"/>
          </a:xfrm>
          <a:prstGeom prst="rect">
            <a:avLst/>
          </a:prstGeom>
          <a:solidFill>
            <a:srgbClr val="0000CC"/>
          </a:solidFill>
          <a:ln>
            <a:noFill/>
          </a:ln>
        </p:spPr>
        <p:txBody>
          <a:bodyPr spcFirstLastPara="1" wrap="square" lIns="51431" tIns="68569" rIns="51431" bIns="68569" anchor="b" anchorCtr="0">
            <a:noAutofit/>
          </a:bodyPr>
          <a:lstStyle/>
          <a:p>
            <a:pPr>
              <a:lnSpc>
                <a:spcPct val="90000"/>
              </a:lnSpc>
              <a:buClr>
                <a:schemeClr val="lt1"/>
              </a:buClr>
              <a:buSzPts val="4100"/>
            </a:pPr>
            <a:r>
              <a:rPr lang="en" sz="1800">
                <a:solidFill>
                  <a:schemeClr val="lt1"/>
                </a:solidFill>
              </a:rPr>
              <a:t>Improved Compton imaging algorithms</a:t>
            </a:r>
            <a:endParaRPr sz="1800">
              <a:solidFill>
                <a:schemeClr val="lt1"/>
              </a:solidFill>
            </a:endParaRPr>
          </a:p>
        </p:txBody>
      </p:sp>
      <p:grpSp>
        <p:nvGrpSpPr>
          <p:cNvPr id="1625" name="Google Shape;1625;p79"/>
          <p:cNvGrpSpPr/>
          <p:nvPr/>
        </p:nvGrpSpPr>
        <p:grpSpPr>
          <a:xfrm>
            <a:off x="2731538" y="858289"/>
            <a:ext cx="6746195" cy="361079"/>
            <a:chOff x="86050" y="22688"/>
            <a:chExt cx="8994926" cy="481438"/>
          </a:xfrm>
        </p:grpSpPr>
        <p:pic>
          <p:nvPicPr>
            <p:cNvPr id="1626" name="Google Shape;1626;p79"/>
            <p:cNvPicPr preferRelativeResize="0"/>
            <p:nvPr/>
          </p:nvPicPr>
          <p:blipFill rotWithShape="1">
            <a:blip r:embed="rId3">
              <a:alphaModFix/>
            </a:blip>
            <a:srcRect l="5644" t="15350" r="10101" b="12851"/>
            <a:stretch/>
          </p:blipFill>
          <p:spPr>
            <a:xfrm>
              <a:off x="86050" y="22688"/>
              <a:ext cx="860100" cy="481425"/>
            </a:xfrm>
            <a:prstGeom prst="rect">
              <a:avLst/>
            </a:prstGeom>
            <a:noFill/>
            <a:ln>
              <a:noFill/>
            </a:ln>
          </p:spPr>
        </p:pic>
        <p:pic>
          <p:nvPicPr>
            <p:cNvPr id="1627" name="Google Shape;1627;p79"/>
            <p:cNvPicPr preferRelativeResize="0"/>
            <p:nvPr/>
          </p:nvPicPr>
          <p:blipFill rotWithShape="1">
            <a:blip r:embed="rId4">
              <a:alphaModFix/>
            </a:blip>
            <a:srcRect/>
            <a:stretch/>
          </p:blipFill>
          <p:spPr>
            <a:xfrm>
              <a:off x="8300205" y="22700"/>
              <a:ext cx="780771" cy="481426"/>
            </a:xfrm>
            <a:prstGeom prst="rect">
              <a:avLst/>
            </a:prstGeom>
            <a:noFill/>
            <a:ln>
              <a:noFill/>
            </a:ln>
          </p:spPr>
        </p:pic>
      </p:grpSp>
      <p:pic>
        <p:nvPicPr>
          <p:cNvPr id="1628" name="Google Shape;1628;p79"/>
          <p:cNvPicPr preferRelativeResize="0"/>
          <p:nvPr/>
        </p:nvPicPr>
        <p:blipFill>
          <a:blip r:embed="rId5">
            <a:alphaModFix/>
          </a:blip>
          <a:stretch>
            <a:fillRect/>
          </a:stretch>
        </p:blipFill>
        <p:spPr>
          <a:xfrm>
            <a:off x="5553722" y="3236924"/>
            <a:ext cx="1700163" cy="1768799"/>
          </a:xfrm>
          <a:prstGeom prst="rect">
            <a:avLst/>
          </a:prstGeom>
          <a:noFill/>
          <a:ln>
            <a:noFill/>
          </a:ln>
        </p:spPr>
      </p:pic>
      <p:pic>
        <p:nvPicPr>
          <p:cNvPr id="1629" name="Google Shape;1629;p79"/>
          <p:cNvPicPr preferRelativeResize="0"/>
          <p:nvPr/>
        </p:nvPicPr>
        <p:blipFill>
          <a:blip r:embed="rId6">
            <a:alphaModFix/>
          </a:blip>
          <a:stretch>
            <a:fillRect/>
          </a:stretch>
        </p:blipFill>
        <p:spPr>
          <a:xfrm>
            <a:off x="5553721" y="1612947"/>
            <a:ext cx="1733460" cy="1803441"/>
          </a:xfrm>
          <a:prstGeom prst="rect">
            <a:avLst/>
          </a:prstGeom>
          <a:noFill/>
          <a:ln>
            <a:noFill/>
          </a:ln>
        </p:spPr>
      </p:pic>
      <p:pic>
        <p:nvPicPr>
          <p:cNvPr id="1630" name="Google Shape;1630;p79"/>
          <p:cNvPicPr preferRelativeResize="0"/>
          <p:nvPr/>
        </p:nvPicPr>
        <p:blipFill>
          <a:blip r:embed="rId7">
            <a:alphaModFix/>
          </a:blip>
          <a:stretch>
            <a:fillRect/>
          </a:stretch>
        </p:blipFill>
        <p:spPr>
          <a:xfrm>
            <a:off x="7381119" y="1645254"/>
            <a:ext cx="1943535" cy="1563026"/>
          </a:xfrm>
          <a:prstGeom prst="rect">
            <a:avLst/>
          </a:prstGeom>
          <a:noFill/>
          <a:ln>
            <a:noFill/>
          </a:ln>
        </p:spPr>
      </p:pic>
      <p:sp>
        <p:nvSpPr>
          <p:cNvPr id="1631" name="Google Shape;1631;p79"/>
          <p:cNvSpPr txBox="1"/>
          <p:nvPr/>
        </p:nvSpPr>
        <p:spPr>
          <a:xfrm>
            <a:off x="2936258" y="1797388"/>
            <a:ext cx="2441020" cy="784808"/>
          </a:xfrm>
          <a:prstGeom prst="rect">
            <a:avLst/>
          </a:prstGeom>
          <a:noFill/>
          <a:ln w="28575" cap="flat" cmpd="sng">
            <a:solidFill>
              <a:schemeClr val="accent4"/>
            </a:solidFill>
            <a:prstDash val="solid"/>
            <a:round/>
            <a:headEnd type="none" w="sm" len="sm"/>
            <a:tailEnd type="none" w="sm" len="sm"/>
          </a:ln>
        </p:spPr>
        <p:txBody>
          <a:bodyPr spcFirstLastPara="1" wrap="square" lIns="68569" tIns="68569" rIns="68569" bIns="68569" anchor="t" anchorCtr="0">
            <a:spAutoFit/>
          </a:bodyPr>
          <a:lstStyle/>
          <a:p>
            <a:pPr>
              <a:buClr>
                <a:srgbClr val="000000"/>
              </a:buClr>
            </a:pPr>
            <a:r>
              <a:rPr lang="en" sz="1050" b="1"/>
              <a:t>Back-projection</a:t>
            </a:r>
            <a:r>
              <a:rPr lang="en" sz="1050" b="1" baseline="30000"/>
              <a:t> [1]</a:t>
            </a:r>
            <a:endParaRPr sz="1050" baseline="30000"/>
          </a:p>
          <a:p>
            <a:pPr marL="342900" indent="-238125">
              <a:buSzPts val="1400"/>
              <a:buFont typeface="Arial"/>
              <a:buChar char="-"/>
            </a:pPr>
            <a:r>
              <a:rPr lang="en" sz="1050"/>
              <a:t>Very Fast</a:t>
            </a:r>
            <a:endParaRPr sz="1050"/>
          </a:p>
          <a:p>
            <a:pPr marL="342900" indent="-238125">
              <a:buSzPts val="1400"/>
              <a:buFont typeface="Arial"/>
              <a:buChar char="-"/>
            </a:pPr>
            <a:r>
              <a:rPr lang="en" sz="1050"/>
              <a:t>Poor resolution</a:t>
            </a:r>
            <a:endParaRPr sz="1050"/>
          </a:p>
          <a:p>
            <a:pPr marL="342900" indent="-238125">
              <a:buSzPts val="1400"/>
              <a:buFont typeface="Arial"/>
              <a:buChar char="-"/>
            </a:pPr>
            <a:r>
              <a:rPr lang="en" sz="1050"/>
              <a:t>Poor peak to background</a:t>
            </a:r>
            <a:endParaRPr sz="1050"/>
          </a:p>
        </p:txBody>
      </p:sp>
      <p:pic>
        <p:nvPicPr>
          <p:cNvPr id="1632" name="Google Shape;1632;p79"/>
          <p:cNvPicPr preferRelativeResize="0"/>
          <p:nvPr/>
        </p:nvPicPr>
        <p:blipFill>
          <a:blip r:embed="rId8">
            <a:alphaModFix/>
          </a:blip>
          <a:stretch>
            <a:fillRect/>
          </a:stretch>
        </p:blipFill>
        <p:spPr>
          <a:xfrm>
            <a:off x="7381118" y="3125752"/>
            <a:ext cx="2019720" cy="1806095"/>
          </a:xfrm>
          <a:prstGeom prst="rect">
            <a:avLst/>
          </a:prstGeom>
          <a:noFill/>
          <a:ln>
            <a:noFill/>
          </a:ln>
        </p:spPr>
      </p:pic>
      <p:sp>
        <p:nvSpPr>
          <p:cNvPr id="1633" name="Google Shape;1633;p79"/>
          <p:cNvSpPr/>
          <p:nvPr/>
        </p:nvSpPr>
        <p:spPr>
          <a:xfrm>
            <a:off x="3857970" y="2655447"/>
            <a:ext cx="373768" cy="555611"/>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68569" tIns="68569" rIns="68569" bIns="68569" anchor="ctr" anchorCtr="0">
            <a:noAutofit/>
          </a:bodyPr>
          <a:lstStyle/>
          <a:p>
            <a:pPr>
              <a:buClr>
                <a:srgbClr val="000000"/>
              </a:buClr>
            </a:pPr>
            <a:endParaRPr sz="1050"/>
          </a:p>
        </p:txBody>
      </p:sp>
      <p:sp>
        <p:nvSpPr>
          <p:cNvPr id="1634" name="Google Shape;1634;p79"/>
          <p:cNvSpPr txBox="1"/>
          <p:nvPr/>
        </p:nvSpPr>
        <p:spPr>
          <a:xfrm>
            <a:off x="2838008" y="3245546"/>
            <a:ext cx="2441020" cy="946391"/>
          </a:xfrm>
          <a:prstGeom prst="rect">
            <a:avLst/>
          </a:prstGeom>
          <a:noFill/>
          <a:ln w="28575" cap="flat" cmpd="sng">
            <a:solidFill>
              <a:srgbClr val="00FF00"/>
            </a:solidFill>
            <a:prstDash val="solid"/>
            <a:round/>
            <a:headEnd type="none" w="sm" len="sm"/>
            <a:tailEnd type="none" w="sm" len="sm"/>
          </a:ln>
        </p:spPr>
        <p:txBody>
          <a:bodyPr spcFirstLastPara="1" wrap="square" lIns="68569" tIns="68569" rIns="68569" bIns="68569" anchor="t" anchorCtr="0">
            <a:spAutoFit/>
          </a:bodyPr>
          <a:lstStyle/>
          <a:p>
            <a:pPr>
              <a:buClr>
                <a:srgbClr val="000000"/>
              </a:buClr>
            </a:pPr>
            <a:r>
              <a:rPr lang="en" sz="1050" b="1"/>
              <a:t>Analytical algorithm</a:t>
            </a:r>
            <a:r>
              <a:rPr lang="en" sz="1050" b="1" baseline="30000"/>
              <a:t>[2]</a:t>
            </a:r>
            <a:endParaRPr sz="1050" b="1" baseline="30000"/>
          </a:p>
          <a:p>
            <a:pPr marL="342900" indent="-238125">
              <a:buSzPts val="1400"/>
              <a:buFont typeface="Arial"/>
              <a:buChar char="-"/>
            </a:pPr>
            <a:r>
              <a:rPr lang="en" sz="1050"/>
              <a:t>Computational costly</a:t>
            </a:r>
            <a:endParaRPr sz="1050"/>
          </a:p>
          <a:p>
            <a:pPr marL="342900" indent="-238125">
              <a:buSzPts val="1400"/>
              <a:buFont typeface="Arial"/>
              <a:buChar char="-"/>
            </a:pPr>
            <a:r>
              <a:rPr lang="en" sz="1050"/>
              <a:t>Improved resolution</a:t>
            </a:r>
            <a:endParaRPr sz="1050"/>
          </a:p>
          <a:p>
            <a:pPr marL="342900" indent="-238125">
              <a:buSzPts val="1400"/>
              <a:buFont typeface="Arial"/>
              <a:buChar char="-"/>
            </a:pPr>
            <a:r>
              <a:rPr lang="en" sz="1050"/>
              <a:t>Huge improvement in peak/background</a:t>
            </a:r>
            <a:endParaRPr sz="1050" baseline="30000"/>
          </a:p>
        </p:txBody>
      </p:sp>
      <p:sp>
        <p:nvSpPr>
          <p:cNvPr id="1635" name="Google Shape;1635;p79"/>
          <p:cNvSpPr txBox="1"/>
          <p:nvPr/>
        </p:nvSpPr>
        <p:spPr>
          <a:xfrm>
            <a:off x="6029176" y="1203391"/>
            <a:ext cx="3392325" cy="300060"/>
          </a:xfrm>
          <a:prstGeom prst="rect">
            <a:avLst/>
          </a:prstGeom>
          <a:noFill/>
          <a:ln>
            <a:noFill/>
          </a:ln>
        </p:spPr>
        <p:txBody>
          <a:bodyPr spcFirstLastPara="1" wrap="square" lIns="68569" tIns="68569" rIns="68569" bIns="68569" anchor="t" anchorCtr="0">
            <a:spAutoFit/>
          </a:bodyPr>
          <a:lstStyle/>
          <a:p>
            <a:pPr>
              <a:buClr>
                <a:srgbClr val="000000"/>
              </a:buClr>
            </a:pPr>
            <a:r>
              <a:rPr lang="en" sz="1050" b="1">
                <a:solidFill>
                  <a:srgbClr val="0000FF"/>
                </a:solidFill>
              </a:rPr>
              <a:t>Na-22 source, 1274 keV peak, i-TED @ 100 mm  </a:t>
            </a:r>
            <a:endParaRPr sz="1050" b="1">
              <a:solidFill>
                <a:srgbClr val="0000FF"/>
              </a:solidFill>
            </a:endParaRPr>
          </a:p>
        </p:txBody>
      </p:sp>
      <p:sp>
        <p:nvSpPr>
          <p:cNvPr id="1636" name="Google Shape;1636;p79"/>
          <p:cNvSpPr txBox="1"/>
          <p:nvPr/>
        </p:nvSpPr>
        <p:spPr>
          <a:xfrm>
            <a:off x="2882690" y="4308372"/>
            <a:ext cx="2958975" cy="623225"/>
          </a:xfrm>
          <a:prstGeom prst="rect">
            <a:avLst/>
          </a:prstGeom>
          <a:noFill/>
          <a:ln>
            <a:noFill/>
          </a:ln>
        </p:spPr>
        <p:txBody>
          <a:bodyPr spcFirstLastPara="1" wrap="square" lIns="68569" tIns="68569" rIns="68569" bIns="68569" anchor="t" anchorCtr="0">
            <a:spAutoFit/>
          </a:bodyPr>
          <a:lstStyle/>
          <a:p>
            <a:pPr>
              <a:buClr>
                <a:srgbClr val="000000"/>
              </a:buClr>
            </a:pPr>
            <a:r>
              <a:rPr lang="en" sz="1050" b="1"/>
              <a:t>SOLUTION: </a:t>
            </a:r>
            <a:r>
              <a:rPr lang="en" sz="1050" b="1">
                <a:solidFill>
                  <a:srgbClr val="FF3300"/>
                </a:solidFill>
              </a:rPr>
              <a:t>GPU-BOOSTING </a:t>
            </a:r>
            <a:r>
              <a:rPr lang="en" sz="1050" b="1"/>
              <a:t> </a:t>
            </a:r>
            <a:endParaRPr sz="1050" b="1"/>
          </a:p>
          <a:p>
            <a:pPr>
              <a:buClr>
                <a:srgbClr val="000000"/>
              </a:buClr>
            </a:pPr>
            <a:r>
              <a:rPr lang="en" sz="1050"/>
              <a:t>Back to computation times similar to  BP </a:t>
            </a:r>
            <a:endParaRPr sz="1050"/>
          </a:p>
          <a:p>
            <a:pPr>
              <a:buClr>
                <a:srgbClr val="000000"/>
              </a:buClr>
            </a:pPr>
            <a:r>
              <a:rPr lang="en" sz="1050"/>
              <a:t> </a:t>
            </a:r>
            <a:endParaRPr sz="1050"/>
          </a:p>
        </p:txBody>
      </p:sp>
      <p:sp>
        <p:nvSpPr>
          <p:cNvPr id="1637" name="Google Shape;1637;p79"/>
          <p:cNvSpPr txBox="1"/>
          <p:nvPr/>
        </p:nvSpPr>
        <p:spPr>
          <a:xfrm>
            <a:off x="2781301" y="5366373"/>
            <a:ext cx="3563397" cy="496396"/>
          </a:xfrm>
          <a:prstGeom prst="rect">
            <a:avLst/>
          </a:prstGeom>
          <a:noFill/>
          <a:ln>
            <a:noFill/>
          </a:ln>
        </p:spPr>
        <p:txBody>
          <a:bodyPr spcFirstLastPara="1" wrap="square" lIns="68569" tIns="68569" rIns="68569" bIns="68569" anchor="t" anchorCtr="0">
            <a:spAutoFit/>
          </a:bodyPr>
          <a:lstStyle/>
          <a:p>
            <a:pPr>
              <a:buClr>
                <a:srgbClr val="000000"/>
              </a:buClr>
            </a:pPr>
            <a:r>
              <a:rPr lang="en" sz="788" dirty="0">
                <a:solidFill>
                  <a:srgbClr val="0000CC"/>
                </a:solidFill>
              </a:rPr>
              <a:t>[1] Wilderman, S. J., et al. DOI:10.1109/NSSMIC.1998.773871 (1998)</a:t>
            </a:r>
            <a:endParaRPr sz="788" dirty="0">
              <a:solidFill>
                <a:srgbClr val="0000CC"/>
              </a:solidFill>
            </a:endParaRPr>
          </a:p>
          <a:p>
            <a:pPr>
              <a:buClr>
                <a:srgbClr val="000000"/>
              </a:buClr>
              <a:buSzPts val="1100"/>
            </a:pPr>
            <a:r>
              <a:rPr lang="en" sz="788" dirty="0">
                <a:solidFill>
                  <a:srgbClr val="0000CC"/>
                </a:solidFill>
              </a:rPr>
              <a:t>[2] Tomitani et al., DOI: 10.1088/0031-9155/47/12/309 (2002)</a:t>
            </a:r>
            <a:endParaRPr sz="788" dirty="0">
              <a:solidFill>
                <a:srgbClr val="0000CC"/>
              </a:solidFill>
            </a:endParaRPr>
          </a:p>
          <a:p>
            <a:pPr>
              <a:buClr>
                <a:srgbClr val="000000"/>
              </a:buClr>
            </a:pPr>
            <a:endParaRPr sz="750" dirty="0"/>
          </a:p>
        </p:txBody>
      </p:sp>
      <p:sp>
        <p:nvSpPr>
          <p:cNvPr id="2" name="TextBox 1"/>
          <p:cNvSpPr txBox="1"/>
          <p:nvPr/>
        </p:nvSpPr>
        <p:spPr>
          <a:xfrm>
            <a:off x="7087035" y="5250956"/>
            <a:ext cx="2237619" cy="253916"/>
          </a:xfrm>
          <a:prstGeom prst="rect">
            <a:avLst/>
          </a:prstGeom>
          <a:noFill/>
        </p:spPr>
        <p:txBody>
          <a:bodyPr wrap="square" rtlCol="0">
            <a:spAutoFit/>
          </a:bodyPr>
          <a:lstStyle/>
          <a:p>
            <a:pPr>
              <a:buClr>
                <a:srgbClr val="000000"/>
              </a:buClr>
            </a:pPr>
            <a:r>
              <a:rPr lang="es-ES" sz="1050" dirty="0"/>
              <a:t>ARM(BP) =  11º  </a:t>
            </a:r>
            <a:r>
              <a:rPr lang="es-ES" sz="1050" dirty="0">
                <a:sym typeface="Wingdings" panose="05000000000000000000" pitchFamily="2" charset="2"/>
              </a:rPr>
              <a:t></a:t>
            </a:r>
            <a:r>
              <a:rPr lang="es-ES" sz="1050" dirty="0"/>
              <a:t> ARM(AA) = 5º   </a:t>
            </a:r>
          </a:p>
        </p:txBody>
      </p:sp>
    </p:spTree>
    <p:extLst>
      <p:ext uri="{BB962C8B-B14F-4D97-AF65-F5344CB8AC3E}">
        <p14:creationId xmlns:p14="http://schemas.microsoft.com/office/powerpoint/2010/main" val="37962529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14" name="Rectangle 13"/>
          <p:cNvSpPr/>
          <p:nvPr/>
        </p:nvSpPr>
        <p:spPr>
          <a:xfrm>
            <a:off x="2667000" y="857252"/>
            <a:ext cx="6858000" cy="3187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1050">
              <a:solidFill>
                <a:srgbClr val="FFFFFF"/>
              </a:solidFill>
              <a:latin typeface="Arial"/>
            </a:endParaRPr>
          </a:p>
        </p:txBody>
      </p:sp>
      <p:pic>
        <p:nvPicPr>
          <p:cNvPr id="410" name="Google Shape;410;p26"/>
          <p:cNvPicPr preferRelativeResize="0"/>
          <p:nvPr/>
        </p:nvPicPr>
        <p:blipFill rotWithShape="1">
          <a:blip r:embed="rId3">
            <a:alphaModFix/>
          </a:blip>
          <a:srcRect/>
          <a:stretch/>
        </p:blipFill>
        <p:spPr>
          <a:xfrm>
            <a:off x="1866900" y="1482464"/>
            <a:ext cx="3528900" cy="2670030"/>
          </a:xfrm>
          <a:prstGeom prst="rect">
            <a:avLst/>
          </a:prstGeom>
          <a:noFill/>
          <a:ln>
            <a:noFill/>
          </a:ln>
          <a:effectLst>
            <a:outerShdw blurRad="57150" dist="19050" dir="5400000" algn="bl" rotWithShape="0">
              <a:srgbClr val="000000">
                <a:alpha val="49803"/>
              </a:srgbClr>
            </a:outerShdw>
          </a:effectLst>
        </p:spPr>
      </p:pic>
      <p:pic>
        <p:nvPicPr>
          <p:cNvPr id="412" name="Google Shape;412;p26"/>
          <p:cNvPicPr preferRelativeResize="0"/>
          <p:nvPr/>
        </p:nvPicPr>
        <p:blipFill rotWithShape="1">
          <a:blip r:embed="rId4">
            <a:alphaModFix/>
          </a:blip>
          <a:srcRect/>
          <a:stretch/>
        </p:blipFill>
        <p:spPr>
          <a:xfrm>
            <a:off x="2826721" y="2033873"/>
            <a:ext cx="4625730" cy="3141686"/>
          </a:xfrm>
          <a:prstGeom prst="rect">
            <a:avLst/>
          </a:prstGeom>
          <a:noFill/>
          <a:ln>
            <a:noFill/>
          </a:ln>
        </p:spPr>
      </p:pic>
      <p:sp>
        <p:nvSpPr>
          <p:cNvPr id="413" name="Google Shape;413;p26"/>
          <p:cNvSpPr/>
          <p:nvPr/>
        </p:nvSpPr>
        <p:spPr>
          <a:xfrm>
            <a:off x="8066730" y="1463617"/>
            <a:ext cx="1458270" cy="470070"/>
          </a:xfrm>
          <a:prstGeom prst="rect">
            <a:avLst/>
          </a:prstGeom>
          <a:noFill/>
          <a:ln>
            <a:noFill/>
          </a:ln>
          <a:effectLst>
            <a:outerShdw blurRad="157163" dist="19050" dir="5400000" algn="bl" rotWithShape="0">
              <a:srgbClr val="000000">
                <a:alpha val="49803"/>
              </a:srgbClr>
            </a:outerShdw>
          </a:effectLst>
        </p:spPr>
        <p:txBody>
          <a:bodyPr spcFirstLastPara="1" wrap="square" lIns="67500" tIns="68569" rIns="67500" bIns="68569" anchor="ctr" anchorCtr="0">
            <a:noAutofit/>
          </a:bodyPr>
          <a:lstStyle/>
          <a:p>
            <a:pPr>
              <a:buClr>
                <a:srgbClr val="000000"/>
              </a:buClr>
            </a:pPr>
            <a:r>
              <a:rPr lang="es-ES" sz="2700" b="1" dirty="0" err="1">
                <a:solidFill>
                  <a:srgbClr val="FB8C00"/>
                </a:solidFill>
              </a:rPr>
              <a:t>DoI</a:t>
            </a:r>
            <a:endParaRPr sz="2700" dirty="0"/>
          </a:p>
        </p:txBody>
      </p:sp>
      <p:sp>
        <p:nvSpPr>
          <p:cNvPr id="414" name="Google Shape;414;p26"/>
          <p:cNvSpPr/>
          <p:nvPr/>
        </p:nvSpPr>
        <p:spPr>
          <a:xfrm>
            <a:off x="2826721" y="1698652"/>
            <a:ext cx="4377510" cy="333990"/>
          </a:xfrm>
          <a:prstGeom prst="rect">
            <a:avLst/>
          </a:prstGeom>
          <a:solidFill>
            <a:srgbClr val="000000">
              <a:alpha val="31764"/>
            </a:srgbClr>
          </a:solidFill>
          <a:ln>
            <a:noFill/>
          </a:ln>
          <a:effectLst>
            <a:outerShdw blurRad="57150" dist="19050" dir="5400000" algn="bl" rotWithShape="0">
              <a:srgbClr val="F46524">
                <a:alpha val="49803"/>
              </a:srgbClr>
            </a:outerShdw>
          </a:effectLst>
        </p:spPr>
        <p:txBody>
          <a:bodyPr spcFirstLastPara="1" wrap="square" lIns="67500" tIns="68569" rIns="67500" bIns="68569" anchor="t" anchorCtr="0">
            <a:noAutofit/>
          </a:bodyPr>
          <a:lstStyle/>
          <a:p>
            <a:pPr algn="ctr">
              <a:buClr>
                <a:srgbClr val="000000"/>
              </a:buClr>
            </a:pPr>
            <a:r>
              <a:rPr lang="es-ES" sz="1050" b="1" dirty="0" err="1">
                <a:solidFill>
                  <a:srgbClr val="FFFFFF"/>
                </a:solidFill>
              </a:rPr>
              <a:t>reconstructed</a:t>
            </a:r>
            <a:r>
              <a:rPr lang="es-ES" sz="1050" b="1" dirty="0">
                <a:solidFill>
                  <a:srgbClr val="FFFFFF"/>
                </a:solidFill>
              </a:rPr>
              <a:t> </a:t>
            </a:r>
            <a:r>
              <a:rPr lang="es-ES" sz="1050" b="1" dirty="0" err="1">
                <a:solidFill>
                  <a:srgbClr val="FFFFFF"/>
                </a:solidFill>
              </a:rPr>
              <a:t>DoI</a:t>
            </a:r>
            <a:r>
              <a:rPr lang="es-ES" sz="1050" b="1" dirty="0">
                <a:solidFill>
                  <a:srgbClr val="FFFFFF"/>
                </a:solidFill>
              </a:rPr>
              <a:t> </a:t>
            </a:r>
            <a:r>
              <a:rPr lang="es-ES" sz="1050" b="1" dirty="0" err="1">
                <a:solidFill>
                  <a:srgbClr val="FFFFFF"/>
                </a:solidFill>
              </a:rPr>
              <a:t>coordinates</a:t>
            </a:r>
            <a:r>
              <a:rPr lang="es-ES" sz="1050" b="1" dirty="0">
                <a:solidFill>
                  <a:srgbClr val="FFFFFF"/>
                </a:solidFill>
              </a:rPr>
              <a:t> </a:t>
            </a:r>
            <a:r>
              <a:rPr lang="es-ES" sz="1050" b="1" dirty="0" err="1">
                <a:solidFill>
                  <a:srgbClr val="FFFFFF"/>
                </a:solidFill>
              </a:rPr>
              <a:t>for</a:t>
            </a:r>
            <a:r>
              <a:rPr lang="es-ES" sz="1050" b="1" dirty="0">
                <a:solidFill>
                  <a:srgbClr val="FFFFFF"/>
                </a:solidFill>
              </a:rPr>
              <a:t> </a:t>
            </a:r>
            <a:r>
              <a:rPr lang="es-ES" sz="1050" b="1" dirty="0" err="1">
                <a:solidFill>
                  <a:srgbClr val="FFFFFF"/>
                </a:solidFill>
              </a:rPr>
              <a:t>the</a:t>
            </a:r>
            <a:r>
              <a:rPr lang="es-ES" sz="1050" b="1" dirty="0">
                <a:solidFill>
                  <a:srgbClr val="FFFFFF"/>
                </a:solidFill>
              </a:rPr>
              <a:t> central </a:t>
            </a:r>
            <a:r>
              <a:rPr lang="es-ES" sz="1050" b="1" dirty="0" err="1">
                <a:solidFill>
                  <a:srgbClr val="FFFFFF"/>
                </a:solidFill>
              </a:rPr>
              <a:t>scan</a:t>
            </a:r>
            <a:r>
              <a:rPr lang="es-ES" sz="1050" b="1" dirty="0">
                <a:solidFill>
                  <a:srgbClr val="FFFFFF"/>
                </a:solidFill>
              </a:rPr>
              <a:t> position  </a:t>
            </a:r>
            <a:endParaRPr sz="1050" dirty="0"/>
          </a:p>
          <a:p>
            <a:pPr algn="ctr">
              <a:buClr>
                <a:srgbClr val="000000"/>
              </a:buClr>
            </a:pPr>
            <a:endParaRPr sz="1050" dirty="0"/>
          </a:p>
        </p:txBody>
      </p:sp>
      <p:sp>
        <p:nvSpPr>
          <p:cNvPr id="415" name="Google Shape;415;p26"/>
          <p:cNvSpPr/>
          <p:nvPr/>
        </p:nvSpPr>
        <p:spPr>
          <a:xfrm>
            <a:off x="2976983" y="5175557"/>
            <a:ext cx="4453920" cy="333990"/>
          </a:xfrm>
          <a:prstGeom prst="rect">
            <a:avLst/>
          </a:prstGeom>
          <a:solidFill>
            <a:srgbClr val="000000">
              <a:alpha val="31764"/>
            </a:srgbClr>
          </a:solidFill>
          <a:ln>
            <a:noFill/>
          </a:ln>
          <a:effectLst>
            <a:outerShdw blurRad="57150" dist="19050" dir="5400000" algn="bl" rotWithShape="0">
              <a:srgbClr val="F46524">
                <a:alpha val="49803"/>
              </a:srgbClr>
            </a:outerShdw>
          </a:effectLst>
        </p:spPr>
        <p:txBody>
          <a:bodyPr spcFirstLastPara="1" wrap="square" lIns="67500" tIns="68569" rIns="67500" bIns="68569" anchor="t" anchorCtr="0">
            <a:noAutofit/>
          </a:bodyPr>
          <a:lstStyle/>
          <a:p>
            <a:pPr algn="ctr">
              <a:buClr>
                <a:srgbClr val="000000"/>
              </a:buClr>
            </a:pPr>
            <a:r>
              <a:rPr lang="es-ES" sz="1050" b="1" dirty="0" err="1">
                <a:solidFill>
                  <a:srgbClr val="FFFFFF"/>
                </a:solidFill>
              </a:rPr>
              <a:t>reconstructed</a:t>
            </a:r>
            <a:r>
              <a:rPr lang="es-ES" sz="1050" b="1" dirty="0">
                <a:solidFill>
                  <a:srgbClr val="FFFFFF"/>
                </a:solidFill>
              </a:rPr>
              <a:t> </a:t>
            </a:r>
            <a:r>
              <a:rPr lang="es-ES" sz="1050" b="1" dirty="0" err="1">
                <a:solidFill>
                  <a:srgbClr val="FFFFFF"/>
                </a:solidFill>
              </a:rPr>
              <a:t>DoI</a:t>
            </a:r>
            <a:r>
              <a:rPr lang="es-ES" sz="1050" b="1" dirty="0">
                <a:solidFill>
                  <a:srgbClr val="FFFFFF"/>
                </a:solidFill>
              </a:rPr>
              <a:t> </a:t>
            </a:r>
            <a:r>
              <a:rPr lang="es-ES" sz="1050" b="1" dirty="0" err="1">
                <a:solidFill>
                  <a:srgbClr val="FFFFFF"/>
                </a:solidFill>
              </a:rPr>
              <a:t>coordinates</a:t>
            </a:r>
            <a:r>
              <a:rPr lang="es-ES" sz="1050" b="1" dirty="0">
                <a:solidFill>
                  <a:srgbClr val="FFFFFF"/>
                </a:solidFill>
              </a:rPr>
              <a:t> </a:t>
            </a:r>
            <a:r>
              <a:rPr lang="es-ES" sz="1050" b="1" dirty="0" err="1">
                <a:solidFill>
                  <a:srgbClr val="FFFFFF"/>
                </a:solidFill>
              </a:rPr>
              <a:t>for</a:t>
            </a:r>
            <a:r>
              <a:rPr lang="es-ES" sz="1050" b="1" dirty="0">
                <a:solidFill>
                  <a:srgbClr val="FFFFFF"/>
                </a:solidFill>
              </a:rPr>
              <a:t> a </a:t>
            </a:r>
            <a:r>
              <a:rPr lang="es-ES" sz="1050" b="1" dirty="0" err="1">
                <a:solidFill>
                  <a:srgbClr val="FFFFFF"/>
                </a:solidFill>
              </a:rPr>
              <a:t>peripheral</a:t>
            </a:r>
            <a:r>
              <a:rPr lang="es-ES" sz="1050" b="1" dirty="0">
                <a:solidFill>
                  <a:srgbClr val="FFFFFF"/>
                </a:solidFill>
              </a:rPr>
              <a:t> </a:t>
            </a:r>
            <a:r>
              <a:rPr lang="es-ES" sz="1050" b="1" dirty="0" err="1">
                <a:solidFill>
                  <a:srgbClr val="FFFFFF"/>
                </a:solidFill>
              </a:rPr>
              <a:t>scan</a:t>
            </a:r>
            <a:r>
              <a:rPr lang="es-ES" sz="1050" b="1" dirty="0">
                <a:solidFill>
                  <a:srgbClr val="FFFFFF"/>
                </a:solidFill>
              </a:rPr>
              <a:t> position  </a:t>
            </a:r>
            <a:endParaRPr sz="1050" dirty="0"/>
          </a:p>
          <a:p>
            <a:pPr algn="ctr">
              <a:buClr>
                <a:srgbClr val="000000"/>
              </a:buClr>
            </a:pPr>
            <a:endParaRPr sz="1050" dirty="0"/>
          </a:p>
        </p:txBody>
      </p:sp>
      <p:pic>
        <p:nvPicPr>
          <p:cNvPr id="416" name="Google Shape;416;p26"/>
          <p:cNvPicPr preferRelativeResize="0"/>
          <p:nvPr/>
        </p:nvPicPr>
        <p:blipFill rotWithShape="1">
          <a:blip r:embed="rId5">
            <a:alphaModFix/>
          </a:blip>
          <a:srcRect/>
          <a:stretch/>
        </p:blipFill>
        <p:spPr>
          <a:xfrm>
            <a:off x="7388434" y="2016859"/>
            <a:ext cx="2072549" cy="1424155"/>
          </a:xfrm>
          <a:prstGeom prst="rect">
            <a:avLst/>
          </a:prstGeom>
          <a:noFill/>
          <a:ln>
            <a:noFill/>
          </a:ln>
        </p:spPr>
      </p:pic>
      <p:sp>
        <p:nvSpPr>
          <p:cNvPr id="418" name="Google Shape;418;p26"/>
          <p:cNvSpPr/>
          <p:nvPr/>
        </p:nvSpPr>
        <p:spPr>
          <a:xfrm>
            <a:off x="7507560" y="3541417"/>
            <a:ext cx="1949670" cy="1222290"/>
          </a:xfrm>
          <a:prstGeom prst="rect">
            <a:avLst/>
          </a:prstGeom>
          <a:noFill/>
          <a:ln>
            <a:noFill/>
          </a:ln>
          <a:effectLst>
            <a:outerShdw blurRad="57150" dist="19050" dir="5400000" algn="bl" rotWithShape="0">
              <a:srgbClr val="F46524">
                <a:alpha val="49803"/>
              </a:srgbClr>
            </a:outerShdw>
          </a:effectLst>
        </p:spPr>
        <p:txBody>
          <a:bodyPr spcFirstLastPara="1" wrap="square" lIns="67500" tIns="68569" rIns="67500" bIns="68569" anchor="t" anchorCtr="0">
            <a:noAutofit/>
          </a:bodyPr>
          <a:lstStyle/>
          <a:p>
            <a:pPr algn="ctr">
              <a:buClr>
                <a:srgbClr val="000000"/>
              </a:buClr>
            </a:pPr>
            <a:r>
              <a:rPr lang="es-ES" sz="1050" dirty="0" err="1">
                <a:solidFill>
                  <a:srgbClr val="0000FF"/>
                </a:solidFill>
              </a:rPr>
              <a:t>The</a:t>
            </a:r>
            <a:r>
              <a:rPr lang="es-ES" sz="1050" dirty="0">
                <a:solidFill>
                  <a:srgbClr val="0000FF"/>
                </a:solidFill>
              </a:rPr>
              <a:t> </a:t>
            </a:r>
            <a:r>
              <a:rPr lang="es-ES" sz="1050" dirty="0" err="1">
                <a:solidFill>
                  <a:srgbClr val="0000FF"/>
                </a:solidFill>
              </a:rPr>
              <a:t>measured</a:t>
            </a:r>
            <a:r>
              <a:rPr lang="es-ES" sz="1050" dirty="0">
                <a:solidFill>
                  <a:srgbClr val="0000FF"/>
                </a:solidFill>
              </a:rPr>
              <a:t> </a:t>
            </a:r>
            <a:r>
              <a:rPr lang="es-ES" sz="1050" dirty="0" err="1">
                <a:solidFill>
                  <a:srgbClr val="0000FF"/>
                </a:solidFill>
              </a:rPr>
              <a:t>values</a:t>
            </a:r>
            <a:r>
              <a:rPr lang="es-ES" sz="1050" dirty="0">
                <a:solidFill>
                  <a:srgbClr val="0000FF"/>
                </a:solidFill>
              </a:rPr>
              <a:t> </a:t>
            </a:r>
            <a:r>
              <a:rPr lang="es-ES" sz="1050" dirty="0" err="1">
                <a:solidFill>
                  <a:srgbClr val="0000FF"/>
                </a:solidFill>
              </a:rPr>
              <a:t>for</a:t>
            </a:r>
            <a:r>
              <a:rPr lang="es-ES" sz="1050" dirty="0">
                <a:solidFill>
                  <a:srgbClr val="0000FF"/>
                </a:solidFill>
              </a:rPr>
              <a:t> </a:t>
            </a:r>
            <a:r>
              <a:rPr lang="es-ES" sz="1050" dirty="0" err="1">
                <a:solidFill>
                  <a:srgbClr val="0000FF"/>
                </a:solidFill>
              </a:rPr>
              <a:t>Aw</a:t>
            </a:r>
            <a:r>
              <a:rPr lang="es-ES" sz="1050" dirty="0">
                <a:solidFill>
                  <a:srgbClr val="0000FF"/>
                </a:solidFill>
              </a:rPr>
              <a:t> at </a:t>
            </a:r>
            <a:r>
              <a:rPr lang="es-ES" sz="1050" dirty="0" err="1">
                <a:solidFill>
                  <a:srgbClr val="0000FF"/>
                </a:solidFill>
              </a:rPr>
              <a:t>half</a:t>
            </a:r>
            <a:r>
              <a:rPr lang="es-ES" sz="1050" dirty="0">
                <a:solidFill>
                  <a:srgbClr val="0000FF"/>
                </a:solidFill>
              </a:rPr>
              <a:t> </a:t>
            </a:r>
            <a:r>
              <a:rPr lang="es-ES" sz="1050" dirty="0" err="1">
                <a:solidFill>
                  <a:srgbClr val="0000FF"/>
                </a:solidFill>
              </a:rPr>
              <a:t>maximum</a:t>
            </a:r>
            <a:endParaRPr sz="1050" dirty="0">
              <a:solidFill>
                <a:srgbClr val="0000FF"/>
              </a:solidFill>
            </a:endParaRPr>
          </a:p>
          <a:p>
            <a:pPr algn="ctr">
              <a:buClr>
                <a:srgbClr val="000000"/>
              </a:buClr>
            </a:pPr>
            <a:r>
              <a:rPr lang="es-ES" sz="1050" dirty="0">
                <a:solidFill>
                  <a:srgbClr val="0000FF"/>
                </a:solidFill>
              </a:rPr>
              <a:t> (</a:t>
            </a:r>
            <a:r>
              <a:rPr lang="es-ES" sz="1050" dirty="0" err="1">
                <a:solidFill>
                  <a:srgbClr val="0000FF"/>
                </a:solidFill>
              </a:rPr>
              <a:t>already</a:t>
            </a:r>
            <a:r>
              <a:rPr lang="es-ES" sz="1050" dirty="0">
                <a:solidFill>
                  <a:srgbClr val="0000FF"/>
                </a:solidFill>
              </a:rPr>
              <a:t> </a:t>
            </a:r>
            <a:r>
              <a:rPr lang="es-ES" sz="1050" dirty="0" err="1">
                <a:solidFill>
                  <a:srgbClr val="0000FF"/>
                </a:solidFill>
              </a:rPr>
              <a:t>calibrated</a:t>
            </a:r>
            <a:r>
              <a:rPr lang="es-ES" sz="1050" dirty="0">
                <a:solidFill>
                  <a:srgbClr val="0000FF"/>
                </a:solidFill>
              </a:rPr>
              <a:t>)</a:t>
            </a:r>
            <a:endParaRPr sz="1050" dirty="0">
              <a:solidFill>
                <a:srgbClr val="0000FF"/>
              </a:solidFill>
            </a:endParaRPr>
          </a:p>
          <a:p>
            <a:pPr algn="ctr">
              <a:buClr>
                <a:srgbClr val="000000"/>
              </a:buClr>
            </a:pPr>
            <a:r>
              <a:rPr lang="es-ES" sz="1050" dirty="0">
                <a:solidFill>
                  <a:srgbClr val="0000FF"/>
                </a:solidFill>
              </a:rPr>
              <a:t>are </a:t>
            </a:r>
            <a:r>
              <a:rPr lang="es-ES" sz="1050" dirty="0" err="1">
                <a:solidFill>
                  <a:srgbClr val="0000FF"/>
                </a:solidFill>
              </a:rPr>
              <a:t>compared</a:t>
            </a:r>
            <a:r>
              <a:rPr lang="es-ES" sz="1050" dirty="0">
                <a:solidFill>
                  <a:srgbClr val="0000FF"/>
                </a:solidFill>
              </a:rPr>
              <a:t> </a:t>
            </a:r>
            <a:r>
              <a:rPr lang="es-ES" sz="1050" dirty="0" err="1">
                <a:solidFill>
                  <a:srgbClr val="0000FF"/>
                </a:solidFill>
              </a:rPr>
              <a:t>against</a:t>
            </a:r>
            <a:r>
              <a:rPr lang="es-ES" sz="1050" dirty="0">
                <a:solidFill>
                  <a:srgbClr val="0000FF"/>
                </a:solidFill>
              </a:rPr>
              <a:t> MC </a:t>
            </a:r>
            <a:r>
              <a:rPr lang="es-ES" sz="1050" dirty="0" err="1">
                <a:solidFill>
                  <a:srgbClr val="0000FF"/>
                </a:solidFill>
              </a:rPr>
              <a:t>calculated</a:t>
            </a:r>
            <a:r>
              <a:rPr lang="es-ES" sz="1050" dirty="0">
                <a:solidFill>
                  <a:srgbClr val="0000FF"/>
                </a:solidFill>
              </a:rPr>
              <a:t> </a:t>
            </a:r>
            <a:r>
              <a:rPr lang="es-ES" sz="1050" dirty="0" err="1">
                <a:solidFill>
                  <a:srgbClr val="0000FF"/>
                </a:solidFill>
              </a:rPr>
              <a:t>DoIs</a:t>
            </a:r>
            <a:r>
              <a:rPr lang="es-ES" sz="1050" dirty="0">
                <a:solidFill>
                  <a:srgbClr val="0000FF"/>
                </a:solidFill>
              </a:rPr>
              <a:t> and </a:t>
            </a:r>
            <a:endParaRPr sz="1050" dirty="0">
              <a:solidFill>
                <a:srgbClr val="0000FF"/>
              </a:solidFill>
            </a:endParaRPr>
          </a:p>
          <a:p>
            <a:pPr algn="ctr">
              <a:buClr>
                <a:srgbClr val="000000"/>
              </a:buClr>
            </a:pPr>
            <a:r>
              <a:rPr lang="es-ES" sz="1050" dirty="0">
                <a:solidFill>
                  <a:srgbClr val="0000FF"/>
                </a:solidFill>
              </a:rPr>
              <a:t>true </a:t>
            </a:r>
            <a:r>
              <a:rPr lang="es-ES" sz="1050" dirty="0" err="1">
                <a:solidFill>
                  <a:srgbClr val="0000FF"/>
                </a:solidFill>
              </a:rPr>
              <a:t>or</a:t>
            </a:r>
            <a:r>
              <a:rPr lang="es-ES" sz="1050" dirty="0">
                <a:solidFill>
                  <a:srgbClr val="0000FF"/>
                </a:solidFill>
              </a:rPr>
              <a:t> ideal </a:t>
            </a:r>
            <a:r>
              <a:rPr lang="es-ES" sz="1050" dirty="0" err="1">
                <a:solidFill>
                  <a:srgbClr val="0000FF"/>
                </a:solidFill>
              </a:rPr>
              <a:t>simulated</a:t>
            </a:r>
            <a:r>
              <a:rPr lang="es-ES" sz="1050" dirty="0">
                <a:solidFill>
                  <a:srgbClr val="0000FF"/>
                </a:solidFill>
              </a:rPr>
              <a:t> </a:t>
            </a:r>
            <a:r>
              <a:rPr lang="es-ES" sz="1050" dirty="0" err="1">
                <a:solidFill>
                  <a:srgbClr val="0000FF"/>
                </a:solidFill>
              </a:rPr>
              <a:t>DoI</a:t>
            </a:r>
            <a:r>
              <a:rPr lang="es-ES" sz="1050" dirty="0">
                <a:solidFill>
                  <a:srgbClr val="0000FF"/>
                </a:solidFill>
              </a:rPr>
              <a:t> </a:t>
            </a:r>
            <a:r>
              <a:rPr lang="es-ES" sz="1050" dirty="0" err="1">
                <a:solidFill>
                  <a:srgbClr val="0000FF"/>
                </a:solidFill>
              </a:rPr>
              <a:t>values</a:t>
            </a:r>
            <a:r>
              <a:rPr lang="es-ES" sz="1050" dirty="0">
                <a:solidFill>
                  <a:srgbClr val="0000FF"/>
                </a:solidFill>
              </a:rPr>
              <a:t>.</a:t>
            </a:r>
            <a:endParaRPr sz="1050" dirty="0">
              <a:solidFill>
                <a:srgbClr val="0000FF"/>
              </a:solidFill>
            </a:endParaRPr>
          </a:p>
        </p:txBody>
      </p:sp>
      <p:sp>
        <p:nvSpPr>
          <p:cNvPr id="13" name="TextBox 12"/>
          <p:cNvSpPr txBox="1"/>
          <p:nvPr/>
        </p:nvSpPr>
        <p:spPr bwMode="auto">
          <a:xfrm>
            <a:off x="2724150" y="875914"/>
            <a:ext cx="6915150" cy="323165"/>
          </a:xfrm>
          <a:prstGeom prst="rect">
            <a:avLst/>
          </a:prstGeom>
          <a:noFill/>
          <a:ln w="9525">
            <a:noFill/>
            <a:miter lim="800000"/>
            <a:headEnd/>
            <a:tailEnd/>
          </a:ln>
        </p:spPr>
        <p:txBody>
          <a:bodyPr wrap="square" rtlCol="0">
            <a:spAutoFit/>
          </a:bodyPr>
          <a:lstStyle/>
          <a:p>
            <a:pPr>
              <a:buClr>
                <a:srgbClr val="000000"/>
              </a:buClr>
            </a:pPr>
            <a:r>
              <a:rPr lang="es-ES" sz="1500" dirty="0">
                <a:solidFill>
                  <a:srgbClr val="FFFFFF"/>
                </a:solidFill>
              </a:rPr>
              <a:t>i-TED: </a:t>
            </a:r>
            <a:r>
              <a:rPr lang="es-ES" sz="1500" dirty="0" err="1">
                <a:solidFill>
                  <a:srgbClr val="FFFFFF"/>
                </a:solidFill>
              </a:rPr>
              <a:t>intrinsic</a:t>
            </a:r>
            <a:r>
              <a:rPr lang="es-ES" sz="1500" dirty="0">
                <a:solidFill>
                  <a:srgbClr val="FFFFFF"/>
                </a:solidFill>
              </a:rPr>
              <a:t> position </a:t>
            </a:r>
            <a:r>
              <a:rPr lang="es-ES" sz="1500" dirty="0" err="1">
                <a:solidFill>
                  <a:srgbClr val="FFFFFF"/>
                </a:solidFill>
              </a:rPr>
              <a:t>resolution</a:t>
            </a:r>
            <a:r>
              <a:rPr lang="es-ES" sz="1500" dirty="0">
                <a:solidFill>
                  <a:srgbClr val="FFFFFF"/>
                </a:solidFill>
              </a:rPr>
              <a:t> </a:t>
            </a:r>
            <a:r>
              <a:rPr lang="es-ES" sz="1500" dirty="0" err="1">
                <a:solidFill>
                  <a:srgbClr val="FFFFFF"/>
                </a:solidFill>
                <a:latin typeface="Symbol" panose="05050102010706020507" pitchFamily="18" charset="2"/>
              </a:rPr>
              <a:t>D</a:t>
            </a:r>
            <a:r>
              <a:rPr lang="es-ES" sz="1500" dirty="0" err="1">
                <a:solidFill>
                  <a:srgbClr val="FFFFFF"/>
                </a:solidFill>
              </a:rPr>
              <a:t>r</a:t>
            </a:r>
            <a:r>
              <a:rPr lang="es-ES" sz="1500" dirty="0">
                <a:solidFill>
                  <a:srgbClr val="FFFFFF"/>
                </a:solidFill>
              </a:rPr>
              <a:t> FWHM / DOI</a:t>
            </a:r>
            <a:endParaRPr lang="es-ES" sz="1500" b="1" dirty="0">
              <a:solidFill>
                <a:srgbClr val="FFFFFF"/>
              </a:solidFill>
            </a:endParaRPr>
          </a:p>
        </p:txBody>
      </p:sp>
      <p:sp>
        <p:nvSpPr>
          <p:cNvPr id="15" name="TextBox 14"/>
          <p:cNvSpPr txBox="1"/>
          <p:nvPr/>
        </p:nvSpPr>
        <p:spPr bwMode="auto">
          <a:xfrm>
            <a:off x="2667000" y="5756280"/>
            <a:ext cx="3486150" cy="230832"/>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V.Babiano</a:t>
            </a:r>
            <a:r>
              <a:rPr lang="es-ES" sz="900" dirty="0">
                <a:solidFill>
                  <a:srgbClr val="333399">
                    <a:lumMod val="75000"/>
                  </a:srgbClr>
                </a:solidFill>
              </a:rPr>
              <a:t> et al, NIM-A 931 (2019)</a:t>
            </a:r>
            <a:endParaRPr lang="en-US" sz="900" dirty="0">
              <a:solidFill>
                <a:srgbClr val="333399">
                  <a:lumMod val="75000"/>
                </a:srgbClr>
              </a:solidFill>
            </a:endParaRPr>
          </a:p>
        </p:txBody>
      </p:sp>
    </p:spTree>
    <p:extLst>
      <p:ext uri="{BB962C8B-B14F-4D97-AF65-F5344CB8AC3E}">
        <p14:creationId xmlns:p14="http://schemas.microsoft.com/office/powerpoint/2010/main" val="188402892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14" name="Rectangle 13"/>
          <p:cNvSpPr/>
          <p:nvPr/>
        </p:nvSpPr>
        <p:spPr>
          <a:xfrm>
            <a:off x="2667000" y="857252"/>
            <a:ext cx="6858000" cy="3187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1050">
              <a:solidFill>
                <a:srgbClr val="FFFFFF"/>
              </a:solidFill>
              <a:latin typeface="Arial"/>
            </a:endParaRPr>
          </a:p>
        </p:txBody>
      </p:sp>
      <p:sp>
        <p:nvSpPr>
          <p:cNvPr id="13" name="TextBox 12"/>
          <p:cNvSpPr txBox="1"/>
          <p:nvPr/>
        </p:nvSpPr>
        <p:spPr bwMode="auto">
          <a:xfrm>
            <a:off x="2724150" y="875914"/>
            <a:ext cx="6915150" cy="323165"/>
          </a:xfrm>
          <a:prstGeom prst="rect">
            <a:avLst/>
          </a:prstGeom>
          <a:noFill/>
          <a:ln w="9525">
            <a:noFill/>
            <a:miter lim="800000"/>
            <a:headEnd/>
            <a:tailEnd/>
          </a:ln>
        </p:spPr>
        <p:txBody>
          <a:bodyPr wrap="square" rtlCol="0">
            <a:spAutoFit/>
          </a:bodyPr>
          <a:lstStyle/>
          <a:p>
            <a:pPr>
              <a:buClr>
                <a:srgbClr val="000000"/>
              </a:buClr>
            </a:pPr>
            <a:r>
              <a:rPr lang="es-ES" sz="1500" dirty="0">
                <a:solidFill>
                  <a:srgbClr val="FFFFFF"/>
                </a:solidFill>
              </a:rPr>
              <a:t>i-TED: </a:t>
            </a:r>
            <a:r>
              <a:rPr lang="es-ES" sz="1500" dirty="0" err="1">
                <a:solidFill>
                  <a:srgbClr val="FFFFFF"/>
                </a:solidFill>
              </a:rPr>
              <a:t>intrinsic</a:t>
            </a:r>
            <a:r>
              <a:rPr lang="es-ES" sz="1500" dirty="0">
                <a:solidFill>
                  <a:srgbClr val="FFFFFF"/>
                </a:solidFill>
              </a:rPr>
              <a:t> position </a:t>
            </a:r>
            <a:r>
              <a:rPr lang="es-ES" sz="1500" dirty="0" err="1">
                <a:solidFill>
                  <a:srgbClr val="FFFFFF"/>
                </a:solidFill>
              </a:rPr>
              <a:t>resolution</a:t>
            </a:r>
            <a:r>
              <a:rPr lang="es-ES" sz="1500" dirty="0">
                <a:solidFill>
                  <a:srgbClr val="FFFFFF"/>
                </a:solidFill>
              </a:rPr>
              <a:t> </a:t>
            </a:r>
            <a:r>
              <a:rPr lang="es-ES" sz="1500" dirty="0" err="1">
                <a:solidFill>
                  <a:srgbClr val="FFFFFF"/>
                </a:solidFill>
                <a:latin typeface="Symbol" panose="05050102010706020507" pitchFamily="18" charset="2"/>
              </a:rPr>
              <a:t>D</a:t>
            </a:r>
            <a:r>
              <a:rPr lang="es-ES" sz="1500" dirty="0" err="1">
                <a:solidFill>
                  <a:srgbClr val="FFFFFF"/>
                </a:solidFill>
              </a:rPr>
              <a:t>r</a:t>
            </a:r>
            <a:r>
              <a:rPr lang="es-ES" sz="1500" dirty="0">
                <a:solidFill>
                  <a:srgbClr val="FFFFFF"/>
                </a:solidFill>
              </a:rPr>
              <a:t> FWHM / SUMMARY &amp; COMPARISON</a:t>
            </a:r>
            <a:endParaRPr lang="es-ES" sz="1500" b="1" dirty="0">
              <a:solidFill>
                <a:srgbClr val="FFFFFF"/>
              </a:solidFill>
            </a:endParaRPr>
          </a:p>
        </p:txBody>
      </p:sp>
      <p:sp>
        <p:nvSpPr>
          <p:cNvPr id="15" name="TextBox 14"/>
          <p:cNvSpPr txBox="1"/>
          <p:nvPr/>
        </p:nvSpPr>
        <p:spPr bwMode="auto">
          <a:xfrm>
            <a:off x="2667000" y="5756280"/>
            <a:ext cx="3486150" cy="230832"/>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V.Babiano</a:t>
            </a:r>
            <a:r>
              <a:rPr lang="es-ES" sz="900" dirty="0">
                <a:solidFill>
                  <a:srgbClr val="333399">
                    <a:lumMod val="75000"/>
                  </a:srgbClr>
                </a:solidFill>
              </a:rPr>
              <a:t> et al, NIM-A 931 (2019)</a:t>
            </a:r>
            <a:endParaRPr lang="en-US" sz="900" dirty="0">
              <a:solidFill>
                <a:srgbClr val="333399">
                  <a:lumMod val="75000"/>
                </a:srgbClr>
              </a:solidFill>
            </a:endParaRPr>
          </a:p>
        </p:txBody>
      </p:sp>
      <p:pic>
        <p:nvPicPr>
          <p:cNvPr id="2" name="Picture 1"/>
          <p:cNvPicPr>
            <a:picLocks noChangeAspect="1"/>
          </p:cNvPicPr>
          <p:nvPr/>
        </p:nvPicPr>
        <p:blipFill>
          <a:blip r:embed="rId3"/>
          <a:stretch>
            <a:fillRect/>
          </a:stretch>
        </p:blipFill>
        <p:spPr>
          <a:xfrm>
            <a:off x="4267204" y="1254928"/>
            <a:ext cx="4025695" cy="3302106"/>
          </a:xfrm>
          <a:prstGeom prst="rect">
            <a:avLst/>
          </a:prstGeom>
        </p:spPr>
      </p:pic>
      <p:pic>
        <p:nvPicPr>
          <p:cNvPr id="3" name="Picture 2"/>
          <p:cNvPicPr>
            <a:picLocks noChangeAspect="1"/>
          </p:cNvPicPr>
          <p:nvPr/>
        </p:nvPicPr>
        <p:blipFill>
          <a:blip r:embed="rId4"/>
          <a:stretch>
            <a:fillRect/>
          </a:stretch>
        </p:blipFill>
        <p:spPr>
          <a:xfrm>
            <a:off x="6269267" y="4982407"/>
            <a:ext cx="3213442" cy="773875"/>
          </a:xfrm>
          <a:prstGeom prst="rect">
            <a:avLst/>
          </a:prstGeom>
        </p:spPr>
      </p:pic>
      <p:pic>
        <p:nvPicPr>
          <p:cNvPr id="4" name="Picture 3"/>
          <p:cNvPicPr>
            <a:picLocks noChangeAspect="1"/>
          </p:cNvPicPr>
          <p:nvPr/>
        </p:nvPicPr>
        <p:blipFill>
          <a:blip r:embed="rId5"/>
          <a:stretch>
            <a:fillRect/>
          </a:stretch>
        </p:blipFill>
        <p:spPr>
          <a:xfrm>
            <a:off x="2837385" y="4613324"/>
            <a:ext cx="3145380" cy="1099738"/>
          </a:xfrm>
          <a:prstGeom prst="rect">
            <a:avLst/>
          </a:prstGeom>
        </p:spPr>
      </p:pic>
    </p:spTree>
    <p:extLst>
      <p:ext uri="{BB962C8B-B14F-4D97-AF65-F5344CB8AC3E}">
        <p14:creationId xmlns:p14="http://schemas.microsoft.com/office/powerpoint/2010/main" val="410809921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32850" y="2971800"/>
            <a:ext cx="2048900" cy="1955940"/>
          </a:xfrm>
          <a:prstGeom prst="rect">
            <a:avLst/>
          </a:prstGeom>
          <a:ln>
            <a:solidFill>
              <a:srgbClr val="00B0F0"/>
            </a:solidFill>
          </a:ln>
        </p:spPr>
      </p:pic>
      <p:sp>
        <p:nvSpPr>
          <p:cNvPr id="48" name="Rectangle 47"/>
          <p:cNvSpPr/>
          <p:nvPr/>
        </p:nvSpPr>
        <p:spPr>
          <a:xfrm>
            <a:off x="1524000" y="825809"/>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1050">
              <a:solidFill>
                <a:srgbClr val="FFFFFF"/>
              </a:solidFill>
              <a:latin typeface="Arial"/>
            </a:endParaRPr>
          </a:p>
        </p:txBody>
      </p:sp>
      <p:pic>
        <p:nvPicPr>
          <p:cNvPr id="44" name="Picture 43"/>
          <p:cNvPicPr>
            <a:picLocks noChangeAspect="1"/>
          </p:cNvPicPr>
          <p:nvPr/>
        </p:nvPicPr>
        <p:blipFill>
          <a:blip r:embed="rId3"/>
          <a:stretch>
            <a:fillRect/>
          </a:stretch>
        </p:blipFill>
        <p:spPr>
          <a:xfrm>
            <a:off x="3544181" y="3278553"/>
            <a:ext cx="1629341" cy="1231167"/>
          </a:xfrm>
          <a:prstGeom prst="rect">
            <a:avLst/>
          </a:prstGeom>
        </p:spPr>
      </p:pic>
      <p:pic>
        <p:nvPicPr>
          <p:cNvPr id="4" name="Picture 2"/>
          <p:cNvPicPr>
            <a:picLocks noChangeAspect="1" noChangeArrowheads="1"/>
          </p:cNvPicPr>
          <p:nvPr/>
        </p:nvPicPr>
        <p:blipFill>
          <a:blip r:embed="rId4"/>
          <a:srcRect/>
          <a:stretch>
            <a:fillRect/>
          </a:stretch>
        </p:blipFill>
        <p:spPr bwMode="auto">
          <a:xfrm>
            <a:off x="4402062" y="1373138"/>
            <a:ext cx="2788652" cy="1865838"/>
          </a:xfrm>
          <a:prstGeom prst="rect">
            <a:avLst/>
          </a:prstGeom>
          <a:noFill/>
          <a:ln w="9525">
            <a:noFill/>
            <a:miter lim="800000"/>
            <a:headEnd/>
            <a:tailEnd/>
          </a:ln>
          <a:effectLst/>
        </p:spPr>
      </p:pic>
      <p:sp>
        <p:nvSpPr>
          <p:cNvPr id="8" name="Title 1"/>
          <p:cNvSpPr>
            <a:spLocks noGrp="1"/>
          </p:cNvSpPr>
          <p:nvPr>
            <p:ph type="title"/>
          </p:nvPr>
        </p:nvSpPr>
        <p:spPr>
          <a:xfrm>
            <a:off x="2657724" y="857254"/>
            <a:ext cx="6858000" cy="451247"/>
          </a:xfrm>
          <a:noFill/>
        </p:spPr>
        <p:txBody>
          <a:bodyPr/>
          <a:lstStyle/>
          <a:p>
            <a:r>
              <a:rPr lang="es-ES" sz="1350" dirty="0">
                <a:solidFill>
                  <a:schemeClr val="bg1"/>
                </a:solidFill>
              </a:rPr>
              <a:t>HYMNS: High </a:t>
            </a:r>
            <a:r>
              <a:rPr lang="es-ES" sz="1350" dirty="0" err="1">
                <a:solidFill>
                  <a:schemeClr val="bg1"/>
                </a:solidFill>
              </a:rPr>
              <a:t>sensitivitY</a:t>
            </a:r>
            <a:r>
              <a:rPr lang="es-ES" sz="1350" dirty="0">
                <a:solidFill>
                  <a:schemeClr val="bg1"/>
                </a:solidFill>
              </a:rPr>
              <a:t> </a:t>
            </a:r>
            <a:r>
              <a:rPr lang="es-ES" sz="1350" dirty="0" err="1">
                <a:solidFill>
                  <a:schemeClr val="bg1"/>
                </a:solidFill>
              </a:rPr>
              <a:t>Measurements</a:t>
            </a:r>
            <a:r>
              <a:rPr lang="es-ES" sz="1350" dirty="0">
                <a:solidFill>
                  <a:schemeClr val="bg1"/>
                </a:solidFill>
              </a:rPr>
              <a:t> of </a:t>
            </a:r>
            <a:r>
              <a:rPr lang="es-ES" sz="1350" dirty="0" err="1">
                <a:solidFill>
                  <a:schemeClr val="bg1"/>
                </a:solidFill>
              </a:rPr>
              <a:t>key</a:t>
            </a:r>
            <a:r>
              <a:rPr lang="es-ES" sz="1350" dirty="0">
                <a:solidFill>
                  <a:schemeClr val="bg1"/>
                </a:solidFill>
              </a:rPr>
              <a:t> </a:t>
            </a:r>
            <a:r>
              <a:rPr lang="es-ES" sz="1350" dirty="0" err="1">
                <a:solidFill>
                  <a:schemeClr val="bg1"/>
                </a:solidFill>
              </a:rPr>
              <a:t>stellar</a:t>
            </a:r>
            <a:r>
              <a:rPr lang="es-ES" sz="1350" dirty="0">
                <a:solidFill>
                  <a:schemeClr val="bg1"/>
                </a:solidFill>
              </a:rPr>
              <a:t> </a:t>
            </a:r>
            <a:r>
              <a:rPr lang="es-ES" sz="1350" dirty="0" err="1">
                <a:solidFill>
                  <a:schemeClr val="bg1"/>
                </a:solidFill>
              </a:rPr>
              <a:t>Nucleo-Synthesis</a:t>
            </a:r>
            <a:r>
              <a:rPr lang="es-ES" sz="1350" dirty="0">
                <a:solidFill>
                  <a:schemeClr val="bg1"/>
                </a:solidFill>
              </a:rPr>
              <a:t> </a:t>
            </a:r>
            <a:r>
              <a:rPr lang="es-ES" sz="1350" dirty="0" err="1">
                <a:solidFill>
                  <a:schemeClr val="bg1"/>
                </a:solidFill>
              </a:rPr>
              <a:t>reactions</a:t>
            </a:r>
            <a:endParaRPr lang="es-ES" sz="1350" dirty="0">
              <a:solidFill>
                <a:schemeClr val="bg1"/>
              </a:solidFill>
            </a:endParaRPr>
          </a:p>
        </p:txBody>
      </p:sp>
      <p:sp>
        <p:nvSpPr>
          <p:cNvPr id="9" name="TextBox 8"/>
          <p:cNvSpPr txBox="1"/>
          <p:nvPr/>
        </p:nvSpPr>
        <p:spPr bwMode="auto">
          <a:xfrm>
            <a:off x="2698130" y="2555540"/>
            <a:ext cx="2562225" cy="253916"/>
          </a:xfrm>
          <a:prstGeom prst="rect">
            <a:avLst/>
          </a:prstGeom>
          <a:noFill/>
          <a:ln w="9525">
            <a:noFill/>
            <a:miter lim="800000"/>
            <a:headEnd/>
            <a:tailEnd/>
          </a:ln>
          <a:effectLst/>
        </p:spPr>
        <p:txBody>
          <a:bodyPr wrap="square" rtlCol="0">
            <a:spAutoFit/>
          </a:bodyPr>
          <a:lstStyle/>
          <a:p>
            <a:pPr>
              <a:spcBef>
                <a:spcPct val="50000"/>
              </a:spcBef>
              <a:buClr>
                <a:srgbClr val="000000"/>
              </a:buClr>
              <a:buFont typeface="Wingdings"/>
              <a:buChar char="à"/>
            </a:pPr>
            <a:r>
              <a:rPr lang="es-ES" sz="1050" dirty="0">
                <a:solidFill>
                  <a:srgbClr val="333399">
                    <a:lumMod val="75000"/>
                  </a:srgbClr>
                </a:solidFill>
                <a:sym typeface="Wingdings" pitchFamily="2" charset="2"/>
              </a:rPr>
              <a:t>Full </a:t>
            </a:r>
            <a:r>
              <a:rPr lang="es-ES" sz="1050" baseline="30000" dirty="0">
                <a:solidFill>
                  <a:srgbClr val="333399">
                    <a:lumMod val="75000"/>
                  </a:srgbClr>
                </a:solidFill>
                <a:sym typeface="Wingdings" pitchFamily="2" charset="2"/>
              </a:rPr>
              <a:t> </a:t>
            </a:r>
            <a:r>
              <a:rPr lang="es-ES" sz="1050" dirty="0">
                <a:solidFill>
                  <a:srgbClr val="333399">
                    <a:lumMod val="75000"/>
                  </a:srgbClr>
                </a:solidFill>
                <a:sym typeface="Wingdings" pitchFamily="2" charset="2"/>
              </a:rPr>
              <a:t>i-TED = 4S+4A= 500 cm</a:t>
            </a:r>
            <a:r>
              <a:rPr lang="es-ES" sz="1050" baseline="30000" dirty="0">
                <a:solidFill>
                  <a:srgbClr val="333399">
                    <a:lumMod val="75000"/>
                  </a:srgbClr>
                </a:solidFill>
                <a:sym typeface="Wingdings" pitchFamily="2" charset="2"/>
              </a:rPr>
              <a:t>2</a:t>
            </a:r>
            <a:r>
              <a:rPr lang="es-ES" sz="1050" dirty="0">
                <a:solidFill>
                  <a:srgbClr val="333399">
                    <a:lumMod val="75000"/>
                  </a:srgbClr>
                </a:solidFill>
                <a:sym typeface="Wingdings" pitchFamily="2" charset="2"/>
              </a:rPr>
              <a:t> </a:t>
            </a:r>
            <a:endParaRPr lang="es-ES" sz="1050" baseline="30000" dirty="0">
              <a:solidFill>
                <a:srgbClr val="333399">
                  <a:lumMod val="75000"/>
                </a:srgbClr>
              </a:solidFill>
              <a:sym typeface="Wingdings" pitchFamily="2" charset="2"/>
            </a:endParaRPr>
          </a:p>
        </p:txBody>
      </p:sp>
      <p:sp>
        <p:nvSpPr>
          <p:cNvPr id="14" name="TextBox 13"/>
          <p:cNvSpPr txBox="1"/>
          <p:nvPr/>
        </p:nvSpPr>
        <p:spPr bwMode="auto">
          <a:xfrm>
            <a:off x="2747621" y="2951611"/>
            <a:ext cx="1576072" cy="230832"/>
          </a:xfrm>
          <a:prstGeom prst="rect">
            <a:avLst/>
          </a:prstGeom>
          <a:noFill/>
          <a:ln w="9525">
            <a:noFill/>
            <a:miter lim="800000"/>
            <a:headEnd/>
            <a:tailEnd/>
          </a:ln>
          <a:effectLst/>
        </p:spPr>
        <p:txBody>
          <a:bodyPr wrap="none" rtlCol="0">
            <a:spAutoFit/>
          </a:bodyPr>
          <a:lstStyle/>
          <a:p>
            <a:pPr>
              <a:spcBef>
                <a:spcPct val="50000"/>
              </a:spcBef>
              <a:buClr>
                <a:srgbClr val="000000"/>
              </a:buClr>
            </a:pPr>
            <a:r>
              <a:rPr lang="es-ES" sz="900" dirty="0" err="1">
                <a:solidFill>
                  <a:srgbClr val="333399">
                    <a:lumMod val="75000"/>
                  </a:srgbClr>
                </a:solidFill>
              </a:rPr>
              <a:t>Readout</a:t>
            </a:r>
            <a:r>
              <a:rPr lang="es-ES" sz="900" dirty="0">
                <a:solidFill>
                  <a:srgbClr val="333399">
                    <a:lumMod val="75000"/>
                  </a:srgbClr>
                </a:solidFill>
              </a:rPr>
              <a:t>: 1280 </a:t>
            </a:r>
            <a:r>
              <a:rPr lang="es-ES" sz="900" dirty="0" err="1">
                <a:solidFill>
                  <a:srgbClr val="333399">
                    <a:lumMod val="75000"/>
                  </a:srgbClr>
                </a:solidFill>
              </a:rPr>
              <a:t>channels</a:t>
            </a:r>
            <a:r>
              <a:rPr lang="es-ES" sz="900" dirty="0">
                <a:solidFill>
                  <a:srgbClr val="333399">
                    <a:lumMod val="75000"/>
                  </a:srgbClr>
                </a:solidFill>
              </a:rPr>
              <a:t> (!)</a:t>
            </a:r>
          </a:p>
        </p:txBody>
      </p:sp>
      <p:grpSp>
        <p:nvGrpSpPr>
          <p:cNvPr id="3" name="Group 2"/>
          <p:cNvGrpSpPr/>
          <p:nvPr/>
        </p:nvGrpSpPr>
        <p:grpSpPr>
          <a:xfrm>
            <a:off x="5894081" y="1544288"/>
            <a:ext cx="3181540" cy="1293812"/>
            <a:chOff x="5939057" y="886978"/>
            <a:chExt cx="4242053" cy="1725083"/>
          </a:xfrm>
        </p:grpSpPr>
        <p:pic>
          <p:nvPicPr>
            <p:cNvPr id="16" name="Picture 15"/>
            <p:cNvPicPr>
              <a:picLocks noChangeAspect="1"/>
            </p:cNvPicPr>
            <p:nvPr/>
          </p:nvPicPr>
          <p:blipFill>
            <a:blip r:embed="rId5">
              <a:lum/>
              <a:alphaModFix/>
            </a:blip>
            <a:srcRect/>
            <a:stretch>
              <a:fillRect/>
            </a:stretch>
          </p:blipFill>
          <p:spPr>
            <a:xfrm>
              <a:off x="7860716" y="886978"/>
              <a:ext cx="2320394" cy="1725083"/>
            </a:xfrm>
            <a:prstGeom prst="rect">
              <a:avLst/>
            </a:prstGeom>
            <a:noFill/>
            <a:ln w="28575">
              <a:solidFill>
                <a:srgbClr val="FF0000"/>
              </a:solidFill>
            </a:ln>
          </p:spPr>
        </p:pic>
        <p:sp>
          <p:nvSpPr>
            <p:cNvPr id="6" name="Rectangle 5"/>
            <p:cNvSpPr/>
            <p:nvPr/>
          </p:nvSpPr>
          <p:spPr>
            <a:xfrm>
              <a:off x="5939057" y="1236701"/>
              <a:ext cx="1299944" cy="1165917"/>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US" sz="1050">
                <a:solidFill>
                  <a:srgbClr val="FFFFFF"/>
                </a:solidFill>
                <a:latin typeface="Arial"/>
              </a:endParaRPr>
            </a:p>
          </p:txBody>
        </p:sp>
        <p:cxnSp>
          <p:nvCxnSpPr>
            <p:cNvPr id="19" name="Straight Connector 18"/>
            <p:cNvCxnSpPr>
              <a:stCxn id="16" idx="1"/>
            </p:cNvCxnSpPr>
            <p:nvPr/>
          </p:nvCxnSpPr>
          <p:spPr>
            <a:xfrm flipH="1">
              <a:off x="7250768" y="1749520"/>
              <a:ext cx="609948" cy="167673"/>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pic>
        <p:nvPicPr>
          <p:cNvPr id="26" name="Picture 5"/>
          <p:cNvPicPr>
            <a:picLocks noChangeAspect="1" noChangeArrowheads="1"/>
          </p:cNvPicPr>
          <p:nvPr/>
        </p:nvPicPr>
        <p:blipFill>
          <a:blip r:embed="rId6" cstate="print"/>
          <a:srcRect/>
          <a:stretch>
            <a:fillRect/>
          </a:stretch>
        </p:blipFill>
        <p:spPr bwMode="auto">
          <a:xfrm>
            <a:off x="2904548" y="3971576"/>
            <a:ext cx="576694" cy="576694"/>
          </a:xfrm>
          <a:prstGeom prst="rect">
            <a:avLst/>
          </a:prstGeom>
          <a:noFill/>
          <a:ln w="9525">
            <a:noFill/>
            <a:miter lim="800000"/>
            <a:headEnd/>
            <a:tailEnd/>
          </a:ln>
          <a:effectLst/>
        </p:spPr>
      </p:pic>
      <p:sp>
        <p:nvSpPr>
          <p:cNvPr id="28" name="TextBox 27"/>
          <p:cNvSpPr txBox="1"/>
          <p:nvPr/>
        </p:nvSpPr>
        <p:spPr bwMode="auto">
          <a:xfrm>
            <a:off x="2702237" y="4611081"/>
            <a:ext cx="3035684" cy="230832"/>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900" dirty="0" err="1">
                <a:solidFill>
                  <a:srgbClr val="333399">
                    <a:lumMod val="75000"/>
                  </a:srgbClr>
                </a:solidFill>
              </a:rPr>
              <a:t>PETsys</a:t>
            </a:r>
            <a:r>
              <a:rPr lang="es-ES" sz="900" dirty="0">
                <a:solidFill>
                  <a:srgbClr val="333399">
                    <a:lumMod val="75000"/>
                  </a:srgbClr>
                </a:solidFill>
              </a:rPr>
              <a:t> </a:t>
            </a:r>
            <a:r>
              <a:rPr lang="es-ES" sz="900" dirty="0" err="1">
                <a:solidFill>
                  <a:srgbClr val="333399">
                    <a:lumMod val="75000"/>
                  </a:srgbClr>
                </a:solidFill>
              </a:rPr>
              <a:t>Electronics</a:t>
            </a:r>
            <a:r>
              <a:rPr lang="es-ES" sz="900" dirty="0">
                <a:solidFill>
                  <a:srgbClr val="333399">
                    <a:lumMod val="75000"/>
                  </a:srgbClr>
                </a:solidFill>
              </a:rPr>
              <a:t> S.A. (</a:t>
            </a:r>
            <a:r>
              <a:rPr lang="es-ES" sz="900" dirty="0" err="1">
                <a:solidFill>
                  <a:srgbClr val="333399">
                    <a:lumMod val="75000"/>
                  </a:srgbClr>
                </a:solidFill>
              </a:rPr>
              <a:t>Customized</a:t>
            </a:r>
            <a:r>
              <a:rPr lang="es-ES" sz="900" dirty="0">
                <a:solidFill>
                  <a:srgbClr val="333399">
                    <a:lumMod val="75000"/>
                  </a:srgbClr>
                </a:solidFill>
              </a:rPr>
              <a:t>)</a:t>
            </a:r>
            <a:endParaRPr lang="en-US" sz="900" dirty="0">
              <a:solidFill>
                <a:srgbClr val="333399">
                  <a:lumMod val="75000"/>
                </a:srgbClr>
              </a:solidFill>
            </a:endParaRPr>
          </a:p>
        </p:txBody>
      </p:sp>
      <p:sp>
        <p:nvSpPr>
          <p:cNvPr id="18" name="TextBox 17"/>
          <p:cNvSpPr txBox="1"/>
          <p:nvPr/>
        </p:nvSpPr>
        <p:spPr bwMode="auto">
          <a:xfrm>
            <a:off x="7221434" y="1308499"/>
            <a:ext cx="1521041" cy="461665"/>
          </a:xfrm>
          <a:prstGeom prst="rect">
            <a:avLst/>
          </a:prstGeom>
          <a:noFill/>
          <a:ln w="9525">
            <a:noFill/>
            <a:miter lim="800000"/>
            <a:headEnd/>
            <a:tailEnd/>
          </a:ln>
        </p:spPr>
        <p:txBody>
          <a:bodyPr wrap="square" rtlCol="0">
            <a:spAutoFit/>
          </a:bodyPr>
          <a:lstStyle/>
          <a:p>
            <a:pPr>
              <a:buClr>
                <a:srgbClr val="000000"/>
              </a:buClr>
            </a:pPr>
            <a:r>
              <a:rPr lang="es-ES" sz="1200" dirty="0">
                <a:solidFill>
                  <a:srgbClr val="333399">
                    <a:lumMod val="75000"/>
                  </a:srgbClr>
                </a:solidFill>
              </a:rPr>
              <a:t>i-TED </a:t>
            </a:r>
            <a:r>
              <a:rPr lang="es-ES" sz="1200" dirty="0" err="1">
                <a:solidFill>
                  <a:srgbClr val="333399">
                    <a:lumMod val="75000"/>
                  </a:srgbClr>
                </a:solidFill>
              </a:rPr>
              <a:t>Demonstrator</a:t>
            </a:r>
            <a:endParaRPr lang="en-US" sz="1200" dirty="0">
              <a:solidFill>
                <a:srgbClr val="333399">
                  <a:lumMod val="75000"/>
                </a:srgbClr>
              </a:solidFill>
            </a:endParaRPr>
          </a:p>
        </p:txBody>
      </p:sp>
      <p:pic>
        <p:nvPicPr>
          <p:cNvPr id="24" name="Picture 23"/>
          <p:cNvPicPr>
            <a:picLocks noChangeAspect="1"/>
          </p:cNvPicPr>
          <p:nvPr/>
        </p:nvPicPr>
        <p:blipFill>
          <a:blip r:embed="rId7"/>
          <a:stretch>
            <a:fillRect/>
          </a:stretch>
        </p:blipFill>
        <p:spPr>
          <a:xfrm>
            <a:off x="2740002" y="3186655"/>
            <a:ext cx="847575" cy="694219"/>
          </a:xfrm>
          <a:prstGeom prst="rect">
            <a:avLst/>
          </a:prstGeom>
        </p:spPr>
      </p:pic>
      <p:sp>
        <p:nvSpPr>
          <p:cNvPr id="31" name="TextBox 30"/>
          <p:cNvSpPr txBox="1"/>
          <p:nvPr/>
        </p:nvSpPr>
        <p:spPr bwMode="auto">
          <a:xfrm>
            <a:off x="2710511" y="4813963"/>
            <a:ext cx="2672975" cy="230832"/>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R.Bugalho</a:t>
            </a:r>
            <a:r>
              <a:rPr lang="es-ES" sz="900" dirty="0">
                <a:solidFill>
                  <a:srgbClr val="333399">
                    <a:lumMod val="75000"/>
                  </a:srgbClr>
                </a:solidFill>
              </a:rPr>
              <a:t> et al., JINST_079P_0918</a:t>
            </a:r>
            <a:endParaRPr lang="en-US" sz="900" dirty="0">
              <a:solidFill>
                <a:srgbClr val="333399">
                  <a:lumMod val="75000"/>
                </a:srgbClr>
              </a:solidFill>
            </a:endParaRPr>
          </a:p>
        </p:txBody>
      </p:sp>
      <p:sp>
        <p:nvSpPr>
          <p:cNvPr id="36" name="Rectangle 35"/>
          <p:cNvSpPr/>
          <p:nvPr/>
        </p:nvSpPr>
        <p:spPr>
          <a:xfrm>
            <a:off x="2742919" y="2971802"/>
            <a:ext cx="2422360" cy="2076441"/>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US" sz="1050">
              <a:solidFill>
                <a:srgbClr val="FFFFFF"/>
              </a:solidFill>
              <a:latin typeface="Arial"/>
            </a:endParaRPr>
          </a:p>
        </p:txBody>
      </p:sp>
      <p:pic>
        <p:nvPicPr>
          <p:cNvPr id="46" name="Picture 2" descr="Image result for ERC Consolidator logo"/>
          <p:cNvPicPr>
            <a:picLocks noChangeAspect="1" noChangeArrowheads="1"/>
          </p:cNvPicPr>
          <p:nvPr/>
        </p:nvPicPr>
        <p:blipFill>
          <a:blip r:embed="rId8"/>
          <a:srcRect/>
          <a:stretch>
            <a:fillRect/>
          </a:stretch>
        </p:blipFill>
        <p:spPr bwMode="auto">
          <a:xfrm>
            <a:off x="2657724" y="1308329"/>
            <a:ext cx="1143000" cy="626165"/>
          </a:xfrm>
          <a:prstGeom prst="rect">
            <a:avLst/>
          </a:prstGeom>
          <a:noFill/>
        </p:spPr>
      </p:pic>
      <p:grpSp>
        <p:nvGrpSpPr>
          <p:cNvPr id="27" name="Group 26"/>
          <p:cNvGrpSpPr/>
          <p:nvPr/>
        </p:nvGrpSpPr>
        <p:grpSpPr>
          <a:xfrm>
            <a:off x="5205959" y="3190349"/>
            <a:ext cx="1877437" cy="1646695"/>
            <a:chOff x="3404993" y="3428999"/>
            <a:chExt cx="2503249" cy="2195592"/>
          </a:xfrm>
        </p:grpSpPr>
        <p:grpSp>
          <p:nvGrpSpPr>
            <p:cNvPr id="29" name="Group 28"/>
            <p:cNvGrpSpPr/>
            <p:nvPr/>
          </p:nvGrpSpPr>
          <p:grpSpPr>
            <a:xfrm>
              <a:off x="3574528" y="3860154"/>
              <a:ext cx="2028186" cy="1764437"/>
              <a:chOff x="38429" y="2978916"/>
              <a:chExt cx="2028186" cy="1764437"/>
            </a:xfrm>
          </p:grpSpPr>
          <p:grpSp>
            <p:nvGrpSpPr>
              <p:cNvPr id="10" name="Group 9"/>
              <p:cNvGrpSpPr/>
              <p:nvPr/>
            </p:nvGrpSpPr>
            <p:grpSpPr>
              <a:xfrm>
                <a:off x="38429" y="2978916"/>
                <a:ext cx="2028186" cy="1764437"/>
                <a:chOff x="2376194" y="5052485"/>
                <a:chExt cx="2028186" cy="1764437"/>
              </a:xfrm>
            </p:grpSpPr>
            <p:sp>
              <p:nvSpPr>
                <p:cNvPr id="11" name="Rectangle 10"/>
                <p:cNvSpPr/>
                <p:nvPr/>
              </p:nvSpPr>
              <p:spPr>
                <a:xfrm>
                  <a:off x="2376194" y="6016704"/>
                  <a:ext cx="2028186" cy="800218"/>
                </a:xfrm>
                <a:prstGeom prst="rect">
                  <a:avLst/>
                </a:prstGeom>
              </p:spPr>
              <p:txBody>
                <a:bodyPr wrap="square">
                  <a:spAutoFit/>
                </a:bodyPr>
                <a:lstStyle/>
                <a:p>
                  <a:pPr>
                    <a:spcBef>
                      <a:spcPct val="50000"/>
                    </a:spcBef>
                    <a:buClr>
                      <a:srgbClr val="000000"/>
                    </a:buClr>
                  </a:pPr>
                  <a:r>
                    <a:rPr lang="es-ES" sz="825" dirty="0">
                      <a:solidFill>
                        <a:srgbClr val="333399">
                          <a:lumMod val="75000"/>
                        </a:srgbClr>
                      </a:solidFill>
                      <a:sym typeface="Wingdings" pitchFamily="2" charset="2"/>
                    </a:rPr>
                    <a:t> # </a:t>
                  </a:r>
                  <a:r>
                    <a:rPr lang="es-ES" sz="825" dirty="0" err="1">
                      <a:solidFill>
                        <a:srgbClr val="333399">
                          <a:lumMod val="75000"/>
                        </a:srgbClr>
                      </a:solidFill>
                      <a:sym typeface="Wingdings" pitchFamily="2" charset="2"/>
                    </a:rPr>
                    <a:t>pixels</a:t>
                  </a:r>
                  <a:r>
                    <a:rPr lang="es-ES" sz="825" dirty="0">
                      <a:solidFill>
                        <a:srgbClr val="333399">
                          <a:lumMod val="75000"/>
                        </a:srgbClr>
                      </a:solidFill>
                      <a:sym typeface="Wingdings" pitchFamily="2" charset="2"/>
                    </a:rPr>
                    <a:t>= 8x8y = 64 ch</a:t>
                  </a:r>
                </a:p>
                <a:p>
                  <a:pPr>
                    <a:spcBef>
                      <a:spcPct val="50000"/>
                    </a:spcBef>
                    <a:buClr>
                      <a:srgbClr val="000000"/>
                    </a:buClr>
                  </a:pPr>
                  <a:r>
                    <a:rPr lang="es-ES" sz="825" dirty="0">
                      <a:solidFill>
                        <a:srgbClr val="333399">
                          <a:lumMod val="75000"/>
                        </a:srgbClr>
                      </a:solidFill>
                      <a:sym typeface="Wingdings" pitchFamily="2" charset="2"/>
                    </a:rPr>
                    <a:t> pixel </a:t>
                  </a:r>
                  <a:r>
                    <a:rPr lang="es-ES" sz="825" dirty="0" err="1">
                      <a:solidFill>
                        <a:srgbClr val="333399">
                          <a:lumMod val="75000"/>
                        </a:srgbClr>
                      </a:solidFill>
                      <a:sym typeface="Wingdings" pitchFamily="2" charset="2"/>
                    </a:rPr>
                    <a:t>size</a:t>
                  </a:r>
                  <a:r>
                    <a:rPr lang="es-ES" sz="825" dirty="0">
                      <a:solidFill>
                        <a:srgbClr val="333399">
                          <a:lumMod val="75000"/>
                        </a:srgbClr>
                      </a:solidFill>
                      <a:sym typeface="Wingdings" pitchFamily="2" charset="2"/>
                    </a:rPr>
                    <a:t> </a:t>
                  </a:r>
                  <a:r>
                    <a:rPr lang="es-ES" sz="825" b="1" dirty="0">
                      <a:solidFill>
                        <a:srgbClr val="333399">
                          <a:lumMod val="75000"/>
                        </a:srgbClr>
                      </a:solidFill>
                      <a:sym typeface="Wingdings" pitchFamily="2" charset="2"/>
                    </a:rPr>
                    <a:t>= 6x6 mm</a:t>
                  </a:r>
                  <a:r>
                    <a:rPr lang="es-ES" sz="825" b="1" baseline="30000" dirty="0">
                      <a:solidFill>
                        <a:srgbClr val="333399">
                          <a:lumMod val="75000"/>
                        </a:srgbClr>
                      </a:solidFill>
                      <a:sym typeface="Wingdings" pitchFamily="2" charset="2"/>
                    </a:rPr>
                    <a:t>2</a:t>
                  </a:r>
                </a:p>
                <a:p>
                  <a:pPr>
                    <a:spcBef>
                      <a:spcPct val="50000"/>
                    </a:spcBef>
                    <a:buClr>
                      <a:srgbClr val="000000"/>
                    </a:buClr>
                  </a:pPr>
                  <a:r>
                    <a:rPr lang="es-ES" sz="825" dirty="0">
                      <a:solidFill>
                        <a:srgbClr val="333399">
                          <a:lumMod val="75000"/>
                        </a:srgbClr>
                      </a:solidFill>
                      <a:sym typeface="Wingdings" pitchFamily="2" charset="2"/>
                    </a:rPr>
                    <a:t> </a:t>
                  </a:r>
                  <a:r>
                    <a:rPr lang="es-ES" sz="825" dirty="0" err="1">
                      <a:solidFill>
                        <a:srgbClr val="333399">
                          <a:lumMod val="75000"/>
                        </a:srgbClr>
                      </a:solidFill>
                      <a:sym typeface="Wingdings" pitchFamily="2" charset="2"/>
                    </a:rPr>
                    <a:t>area</a:t>
                  </a:r>
                  <a:r>
                    <a:rPr lang="es-ES" sz="825" dirty="0">
                      <a:solidFill>
                        <a:srgbClr val="333399">
                          <a:lumMod val="75000"/>
                        </a:srgbClr>
                      </a:solidFill>
                      <a:sym typeface="Wingdings" pitchFamily="2" charset="2"/>
                    </a:rPr>
                    <a:t> = 5x5 cm</a:t>
                  </a:r>
                  <a:r>
                    <a:rPr lang="es-ES" sz="825" baseline="30000" dirty="0">
                      <a:solidFill>
                        <a:srgbClr val="333399">
                          <a:lumMod val="75000"/>
                        </a:srgbClr>
                      </a:solidFill>
                      <a:sym typeface="Wingdings" pitchFamily="2" charset="2"/>
                    </a:rPr>
                    <a:t>2 </a:t>
                  </a:r>
                  <a:r>
                    <a:rPr lang="es-ES" sz="825" dirty="0">
                      <a:solidFill>
                        <a:srgbClr val="333399">
                          <a:lumMod val="75000"/>
                        </a:srgbClr>
                      </a:solidFill>
                      <a:sym typeface="Wingdings" pitchFamily="2" charset="2"/>
                    </a:rPr>
                    <a:t>= 25 cm</a:t>
                  </a:r>
                  <a:r>
                    <a:rPr lang="es-ES" sz="825" baseline="30000" dirty="0">
                      <a:solidFill>
                        <a:srgbClr val="333399">
                          <a:lumMod val="75000"/>
                        </a:srgbClr>
                      </a:solidFill>
                      <a:sym typeface="Wingdings" pitchFamily="2" charset="2"/>
                    </a:rPr>
                    <a:t>2</a:t>
                  </a:r>
                  <a:endParaRPr lang="es-ES" sz="825" baseline="30000" dirty="0">
                    <a:solidFill>
                      <a:srgbClr val="333399">
                        <a:lumMod val="75000"/>
                      </a:srgbClr>
                    </a:solidFill>
                  </a:endParaRPr>
                </a:p>
              </p:txBody>
            </p:sp>
            <p:pic>
              <p:nvPicPr>
                <p:cNvPr id="17" name="Picture 1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383772" y="5052485"/>
                  <a:ext cx="1743871" cy="980430"/>
                </a:xfrm>
                <a:prstGeom prst="rect">
                  <a:avLst/>
                </a:prstGeom>
              </p:spPr>
            </p:pic>
          </p:grpSp>
          <p:sp>
            <p:nvSpPr>
              <p:cNvPr id="13" name="TextBox 12"/>
              <p:cNvSpPr txBox="1"/>
              <p:nvPr/>
            </p:nvSpPr>
            <p:spPr bwMode="auto">
              <a:xfrm>
                <a:off x="906766" y="3225734"/>
                <a:ext cx="762000" cy="369332"/>
              </a:xfrm>
              <a:prstGeom prst="rect">
                <a:avLst/>
              </a:prstGeom>
              <a:noFill/>
              <a:ln w="9525">
                <a:noFill/>
                <a:miter lim="800000"/>
                <a:headEnd/>
                <a:tailEnd/>
              </a:ln>
            </p:spPr>
            <p:txBody>
              <a:bodyPr wrap="square" rtlCol="0">
                <a:spAutoFit/>
              </a:bodyPr>
              <a:lstStyle/>
              <a:p>
                <a:pPr>
                  <a:buClr>
                    <a:srgbClr val="000000"/>
                  </a:buClr>
                </a:pPr>
                <a:r>
                  <a:rPr lang="es-ES" sz="1200" dirty="0">
                    <a:solidFill>
                      <a:srgbClr val="333399">
                        <a:lumMod val="75000"/>
                      </a:srgbClr>
                    </a:solidFill>
                  </a:rPr>
                  <a:t>LaCl</a:t>
                </a:r>
                <a:r>
                  <a:rPr lang="es-ES" sz="1200" baseline="-25000" dirty="0">
                    <a:solidFill>
                      <a:srgbClr val="333399">
                        <a:lumMod val="75000"/>
                      </a:srgbClr>
                    </a:solidFill>
                  </a:rPr>
                  <a:t>3</a:t>
                </a:r>
                <a:endParaRPr lang="en-US" sz="1200" baseline="-25000" dirty="0">
                  <a:solidFill>
                    <a:srgbClr val="333399">
                      <a:lumMod val="75000"/>
                    </a:srgbClr>
                  </a:solidFill>
                </a:endParaRPr>
              </a:p>
            </p:txBody>
          </p:sp>
          <p:sp>
            <p:nvSpPr>
              <p:cNvPr id="25" name="TextBox 24"/>
              <p:cNvSpPr txBox="1"/>
              <p:nvPr/>
            </p:nvSpPr>
            <p:spPr bwMode="auto">
              <a:xfrm>
                <a:off x="177458" y="2983903"/>
                <a:ext cx="762000" cy="369332"/>
              </a:xfrm>
              <a:prstGeom prst="rect">
                <a:avLst/>
              </a:prstGeom>
              <a:noFill/>
              <a:ln w="9525">
                <a:noFill/>
                <a:miter lim="800000"/>
                <a:headEnd/>
                <a:tailEnd/>
              </a:ln>
            </p:spPr>
            <p:txBody>
              <a:bodyPr wrap="square" rtlCol="0">
                <a:spAutoFit/>
              </a:bodyPr>
              <a:lstStyle/>
              <a:p>
                <a:pPr>
                  <a:buClr>
                    <a:srgbClr val="000000"/>
                  </a:buClr>
                </a:pPr>
                <a:r>
                  <a:rPr lang="es-ES" sz="1200" dirty="0" err="1">
                    <a:solidFill>
                      <a:srgbClr val="333399">
                        <a:lumMod val="75000"/>
                      </a:srgbClr>
                    </a:solidFill>
                  </a:rPr>
                  <a:t>SiPM</a:t>
                </a:r>
                <a:endParaRPr lang="en-US" sz="1200" baseline="-25000" dirty="0">
                  <a:solidFill>
                    <a:srgbClr val="333399">
                      <a:lumMod val="75000"/>
                    </a:srgbClr>
                  </a:solidFill>
                </a:endParaRPr>
              </a:p>
            </p:txBody>
          </p:sp>
        </p:grpSp>
        <p:sp>
          <p:nvSpPr>
            <p:cNvPr id="45" name="Rectangle 44"/>
            <p:cNvSpPr/>
            <p:nvPr/>
          </p:nvSpPr>
          <p:spPr>
            <a:xfrm>
              <a:off x="3434667" y="3428999"/>
              <a:ext cx="2356534" cy="2158989"/>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US" sz="1050">
                <a:solidFill>
                  <a:srgbClr val="FFFFFF"/>
                </a:solidFill>
                <a:latin typeface="Arial"/>
              </a:endParaRPr>
            </a:p>
          </p:txBody>
        </p:sp>
        <p:sp>
          <p:nvSpPr>
            <p:cNvPr id="47" name="TextBox 46"/>
            <p:cNvSpPr txBox="1"/>
            <p:nvPr/>
          </p:nvSpPr>
          <p:spPr bwMode="auto">
            <a:xfrm>
              <a:off x="3404993" y="3477930"/>
              <a:ext cx="2503249" cy="307776"/>
            </a:xfrm>
            <a:prstGeom prst="rect">
              <a:avLst/>
            </a:prstGeom>
            <a:noFill/>
            <a:ln w="9525">
              <a:noFill/>
              <a:miter lim="800000"/>
              <a:headEnd/>
              <a:tailEnd/>
            </a:ln>
            <a:effectLst/>
          </p:spPr>
          <p:txBody>
            <a:bodyPr wrap="none" rtlCol="0">
              <a:spAutoFit/>
            </a:bodyPr>
            <a:lstStyle/>
            <a:p>
              <a:pPr>
                <a:spcBef>
                  <a:spcPct val="50000"/>
                </a:spcBef>
                <a:buClr>
                  <a:srgbClr val="000000"/>
                </a:buClr>
              </a:pPr>
              <a:r>
                <a:rPr lang="es-ES" sz="900" dirty="0" err="1">
                  <a:solidFill>
                    <a:srgbClr val="333399">
                      <a:lumMod val="75000"/>
                    </a:srgbClr>
                  </a:solidFill>
                </a:rPr>
                <a:t>PSDs</a:t>
              </a:r>
              <a:r>
                <a:rPr lang="es-ES" sz="900" dirty="0">
                  <a:solidFill>
                    <a:srgbClr val="333399">
                      <a:lumMod val="75000"/>
                    </a:srgbClr>
                  </a:solidFill>
                </a:rPr>
                <a:t>: 10 mm (S) and 25 mm (A)</a:t>
              </a:r>
            </a:p>
          </p:txBody>
        </p:sp>
      </p:grpSp>
      <p:pic>
        <p:nvPicPr>
          <p:cNvPr id="23" name="Picture 2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300158" y="4400940"/>
            <a:ext cx="857658" cy="488721"/>
          </a:xfrm>
          <a:prstGeom prst="rect">
            <a:avLst/>
          </a:prstGeom>
        </p:spPr>
      </p:pic>
      <p:grpSp>
        <p:nvGrpSpPr>
          <p:cNvPr id="49" name="Group 48"/>
          <p:cNvGrpSpPr/>
          <p:nvPr/>
        </p:nvGrpSpPr>
        <p:grpSpPr>
          <a:xfrm>
            <a:off x="6995617" y="5200648"/>
            <a:ext cx="2441227" cy="621178"/>
            <a:chOff x="0" y="4615218"/>
            <a:chExt cx="4546978" cy="1476759"/>
          </a:xfrm>
        </p:grpSpPr>
        <p:grpSp>
          <p:nvGrpSpPr>
            <p:cNvPr id="50" name="Group 49"/>
            <p:cNvGrpSpPr/>
            <p:nvPr/>
          </p:nvGrpSpPr>
          <p:grpSpPr>
            <a:xfrm>
              <a:off x="1842447" y="4749421"/>
              <a:ext cx="2442949" cy="313898"/>
              <a:chOff x="846161" y="4749421"/>
              <a:chExt cx="2442949" cy="313898"/>
            </a:xfrm>
          </p:grpSpPr>
          <p:sp>
            <p:nvSpPr>
              <p:cNvPr id="58" name="Rectangle 57"/>
              <p:cNvSpPr/>
              <p:nvPr/>
            </p:nvSpPr>
            <p:spPr>
              <a:xfrm>
                <a:off x="846161" y="4749421"/>
                <a:ext cx="2442949" cy="31389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788">
                  <a:solidFill>
                    <a:srgbClr val="FFFFFF"/>
                  </a:solidFill>
                  <a:latin typeface="Arial"/>
                </a:endParaRPr>
              </a:p>
            </p:txBody>
          </p:sp>
          <p:sp>
            <p:nvSpPr>
              <p:cNvPr id="59" name="Isosceles Triangle 58"/>
              <p:cNvSpPr/>
              <p:nvPr/>
            </p:nvSpPr>
            <p:spPr>
              <a:xfrm rot="16200000">
                <a:off x="1955047" y="3729250"/>
                <a:ext cx="266129" cy="234741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788">
                  <a:solidFill>
                    <a:srgbClr val="FFFFFF"/>
                  </a:solidFill>
                  <a:latin typeface="Arial"/>
                </a:endParaRPr>
              </a:p>
            </p:txBody>
          </p:sp>
        </p:grpSp>
        <p:grpSp>
          <p:nvGrpSpPr>
            <p:cNvPr id="51" name="Group 50"/>
            <p:cNvGrpSpPr/>
            <p:nvPr/>
          </p:nvGrpSpPr>
          <p:grpSpPr>
            <a:xfrm>
              <a:off x="1858370" y="5174776"/>
              <a:ext cx="2442949" cy="313898"/>
              <a:chOff x="848436" y="5065594"/>
              <a:chExt cx="2442949" cy="313898"/>
            </a:xfrm>
          </p:grpSpPr>
          <p:sp>
            <p:nvSpPr>
              <p:cNvPr id="56" name="Rectangle 55"/>
              <p:cNvSpPr/>
              <p:nvPr/>
            </p:nvSpPr>
            <p:spPr>
              <a:xfrm>
                <a:off x="848436" y="5065594"/>
                <a:ext cx="2442949" cy="31389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788">
                  <a:solidFill>
                    <a:srgbClr val="FFFFFF"/>
                  </a:solidFill>
                  <a:latin typeface="Arial"/>
                </a:endParaRPr>
              </a:p>
            </p:txBody>
          </p:sp>
          <p:sp>
            <p:nvSpPr>
              <p:cNvPr id="57" name="Isosceles Triangle 56"/>
              <p:cNvSpPr/>
              <p:nvPr/>
            </p:nvSpPr>
            <p:spPr>
              <a:xfrm rot="5400000">
                <a:off x="1958452" y="4005621"/>
                <a:ext cx="245662" cy="2415652"/>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788">
                  <a:solidFill>
                    <a:srgbClr val="FFFFFF"/>
                  </a:solidFill>
                  <a:latin typeface="Arial"/>
                </a:endParaRPr>
              </a:p>
            </p:txBody>
          </p:sp>
        </p:grpSp>
        <p:sp>
          <p:nvSpPr>
            <p:cNvPr id="52" name="TextBox 51"/>
            <p:cNvSpPr txBox="1"/>
            <p:nvPr/>
          </p:nvSpPr>
          <p:spPr bwMode="auto">
            <a:xfrm>
              <a:off x="163773" y="5069007"/>
              <a:ext cx="2047164" cy="548769"/>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900" b="1" dirty="0">
                  <a:solidFill>
                    <a:srgbClr val="333399">
                      <a:lumMod val="75000"/>
                    </a:srgbClr>
                  </a:solidFill>
                  <a:latin typeface="Symbol" pitchFamily="18" charset="2"/>
                </a:rPr>
                <a:t>g</a:t>
              </a:r>
              <a:r>
                <a:rPr lang="es-ES" sz="788" b="1" dirty="0">
                  <a:solidFill>
                    <a:srgbClr val="333399">
                      <a:lumMod val="75000"/>
                    </a:srgbClr>
                  </a:solidFill>
                </a:rPr>
                <a:t>  EFFICIENCY</a:t>
              </a:r>
            </a:p>
          </p:txBody>
        </p:sp>
        <p:sp>
          <p:nvSpPr>
            <p:cNvPr id="53" name="TextBox 52"/>
            <p:cNvSpPr txBox="1"/>
            <p:nvPr/>
          </p:nvSpPr>
          <p:spPr bwMode="auto">
            <a:xfrm>
              <a:off x="0" y="4615218"/>
              <a:ext cx="2047164" cy="548769"/>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900" b="1" dirty="0">
                  <a:solidFill>
                    <a:srgbClr val="333399">
                      <a:lumMod val="75000"/>
                    </a:srgbClr>
                  </a:solidFill>
                  <a:latin typeface="Symbol" pitchFamily="18" charset="2"/>
                </a:rPr>
                <a:t>f</a:t>
              </a:r>
              <a:r>
                <a:rPr lang="es-ES" sz="788" b="1" dirty="0">
                  <a:solidFill>
                    <a:srgbClr val="333399">
                      <a:lumMod val="75000"/>
                    </a:srgbClr>
                  </a:solidFill>
                </a:rPr>
                <a:t> RESOLUTION</a:t>
              </a:r>
            </a:p>
          </p:txBody>
        </p:sp>
        <p:sp>
          <p:nvSpPr>
            <p:cNvPr id="54" name="TextBox 53"/>
            <p:cNvSpPr txBox="1"/>
            <p:nvPr/>
          </p:nvSpPr>
          <p:spPr bwMode="auto">
            <a:xfrm>
              <a:off x="2499814" y="5584210"/>
              <a:ext cx="2047164" cy="507767"/>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788" b="1" dirty="0" err="1">
                  <a:solidFill>
                    <a:srgbClr val="333399">
                      <a:lumMod val="75000"/>
                    </a:srgbClr>
                  </a:solidFill>
                </a:rPr>
                <a:t>distance</a:t>
              </a:r>
              <a:endParaRPr lang="es-ES" sz="788" b="1" dirty="0">
                <a:solidFill>
                  <a:srgbClr val="333399">
                    <a:lumMod val="75000"/>
                  </a:srgbClr>
                </a:solidFill>
              </a:endParaRPr>
            </a:p>
          </p:txBody>
        </p:sp>
        <p:cxnSp>
          <p:nvCxnSpPr>
            <p:cNvPr id="55" name="Straight Arrow Connector 54"/>
            <p:cNvCxnSpPr/>
            <p:nvPr/>
          </p:nvCxnSpPr>
          <p:spPr>
            <a:xfrm flipV="1">
              <a:off x="1869743" y="5595582"/>
              <a:ext cx="2429302" cy="13648"/>
            </a:xfrm>
            <a:prstGeom prst="straightConnector1">
              <a:avLst/>
            </a:prstGeom>
            <a:ln>
              <a:solidFill>
                <a:srgbClr val="00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60" name="Rectangle 59"/>
          <p:cNvSpPr/>
          <p:nvPr/>
        </p:nvSpPr>
        <p:spPr>
          <a:xfrm>
            <a:off x="6974247" y="5189861"/>
            <a:ext cx="2388715" cy="61426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788">
              <a:solidFill>
                <a:srgbClr val="FFFFFF"/>
              </a:solidFill>
              <a:latin typeface="Arial"/>
            </a:endParaRPr>
          </a:p>
        </p:txBody>
      </p:sp>
      <p:grpSp>
        <p:nvGrpSpPr>
          <p:cNvPr id="61" name="Group 60"/>
          <p:cNvGrpSpPr/>
          <p:nvPr/>
        </p:nvGrpSpPr>
        <p:grpSpPr>
          <a:xfrm>
            <a:off x="5666535" y="4948222"/>
            <a:ext cx="1187715" cy="1090995"/>
            <a:chOff x="528036" y="1584099"/>
            <a:chExt cx="3825024" cy="3360268"/>
          </a:xfrm>
        </p:grpSpPr>
        <p:grpSp>
          <p:nvGrpSpPr>
            <p:cNvPr id="62" name="Group 61"/>
            <p:cNvGrpSpPr/>
            <p:nvPr/>
          </p:nvGrpSpPr>
          <p:grpSpPr>
            <a:xfrm>
              <a:off x="528036" y="1584099"/>
              <a:ext cx="3293333" cy="3360268"/>
              <a:chOff x="528036" y="1584099"/>
              <a:chExt cx="3293333" cy="3360268"/>
            </a:xfrm>
          </p:grpSpPr>
          <p:pic>
            <p:nvPicPr>
              <p:cNvPr id="64" name="Picture 63" descr="iTED_1ModuleSample.png"/>
              <p:cNvPicPr>
                <a:picLocks noChangeAspect="1"/>
              </p:cNvPicPr>
              <p:nvPr/>
            </p:nvPicPr>
            <p:blipFill>
              <a:blip r:embed="rId11"/>
              <a:srcRect l="16243" t="27218" r="51107" b="24743"/>
              <a:stretch>
                <a:fillRect/>
              </a:stretch>
            </p:blipFill>
            <p:spPr>
              <a:xfrm>
                <a:off x="528036" y="1651360"/>
                <a:ext cx="2202286" cy="2075320"/>
              </a:xfrm>
              <a:prstGeom prst="rect">
                <a:avLst/>
              </a:prstGeom>
            </p:spPr>
          </p:pic>
          <p:cxnSp>
            <p:nvCxnSpPr>
              <p:cNvPr id="65" name="Straight Arrow Connector 64"/>
              <p:cNvCxnSpPr/>
              <p:nvPr/>
            </p:nvCxnSpPr>
            <p:spPr>
              <a:xfrm rot="10800000" flipV="1">
                <a:off x="1365163" y="2614411"/>
                <a:ext cx="528032" cy="193180"/>
              </a:xfrm>
              <a:prstGeom prst="straightConnector1">
                <a:avLst/>
              </a:prstGeom>
              <a:ln>
                <a:solidFill>
                  <a:srgbClr val="00CC66"/>
                </a:solidFill>
                <a:tailEnd type="arrow"/>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0800000">
                <a:off x="1893195" y="2627291"/>
                <a:ext cx="618192" cy="12879"/>
              </a:xfrm>
              <a:prstGeom prst="line">
                <a:avLst/>
              </a:prstGeom>
              <a:ln>
                <a:solidFill>
                  <a:srgbClr val="00CC66"/>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p:nvPr/>
            </p:nvCxnSpPr>
            <p:spPr>
              <a:xfrm>
                <a:off x="978795" y="4134118"/>
                <a:ext cx="991673" cy="1588"/>
              </a:xfrm>
              <a:prstGeom prst="straightConnector1">
                <a:avLst/>
              </a:prstGeom>
              <a:ln>
                <a:solidFill>
                  <a:srgbClr val="FF0000"/>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373488" y="2807592"/>
                <a:ext cx="2575779" cy="12879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83839" y="2876282"/>
                <a:ext cx="2577924" cy="11805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0" name="TextBox 69"/>
              <p:cNvSpPr txBox="1"/>
              <p:nvPr/>
            </p:nvSpPr>
            <p:spPr bwMode="auto">
              <a:xfrm>
                <a:off x="850004" y="4039105"/>
                <a:ext cx="2534988" cy="604321"/>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675" b="1" dirty="0" err="1">
                    <a:solidFill>
                      <a:srgbClr val="333399">
                        <a:lumMod val="75000"/>
                      </a:srgbClr>
                    </a:solidFill>
                  </a:rPr>
                  <a:t>distance</a:t>
                </a:r>
                <a:endParaRPr lang="es-ES" sz="675" b="1" dirty="0">
                  <a:solidFill>
                    <a:srgbClr val="333399">
                      <a:lumMod val="75000"/>
                    </a:srgbClr>
                  </a:solidFill>
                </a:endParaRPr>
              </a:p>
            </p:txBody>
          </p:sp>
          <p:sp>
            <p:nvSpPr>
              <p:cNvPr id="71" name="TextBox 70"/>
              <p:cNvSpPr txBox="1"/>
              <p:nvPr/>
            </p:nvSpPr>
            <p:spPr bwMode="auto">
              <a:xfrm>
                <a:off x="850004" y="4340046"/>
                <a:ext cx="2971365" cy="604321"/>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675" b="1" dirty="0">
                    <a:solidFill>
                      <a:srgbClr val="333399">
                        <a:lumMod val="75000"/>
                      </a:srgbClr>
                    </a:solidFill>
                  </a:rPr>
                  <a:t>variable</a:t>
                </a:r>
              </a:p>
            </p:txBody>
          </p:sp>
        </p:grpSp>
        <p:sp>
          <p:nvSpPr>
            <p:cNvPr id="63" name="TextBox 62"/>
            <p:cNvSpPr txBox="1"/>
            <p:nvPr/>
          </p:nvSpPr>
          <p:spPr bwMode="auto">
            <a:xfrm>
              <a:off x="2498502" y="2794713"/>
              <a:ext cx="1854558" cy="604321"/>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675" dirty="0" err="1">
                  <a:solidFill>
                    <a:srgbClr val="333399">
                      <a:lumMod val="75000"/>
                    </a:srgbClr>
                  </a:solidFill>
                </a:rPr>
                <a:t>Sample</a:t>
              </a:r>
              <a:endParaRPr lang="es-ES" sz="675" dirty="0">
                <a:solidFill>
                  <a:srgbClr val="333399">
                    <a:lumMod val="75000"/>
                  </a:srgbClr>
                </a:solidFill>
              </a:endParaRPr>
            </a:p>
          </p:txBody>
        </p:sp>
      </p:grpSp>
      <p:sp>
        <p:nvSpPr>
          <p:cNvPr id="34" name="Rectangle 33"/>
          <p:cNvSpPr/>
          <p:nvPr/>
        </p:nvSpPr>
        <p:spPr>
          <a:xfrm>
            <a:off x="2724762" y="5323875"/>
            <a:ext cx="2572516" cy="507831"/>
          </a:xfrm>
          <a:prstGeom prst="rect">
            <a:avLst/>
          </a:prstGeom>
        </p:spPr>
        <p:txBody>
          <a:bodyPr wrap="square">
            <a:spAutoFit/>
          </a:bodyPr>
          <a:lstStyle/>
          <a:p>
            <a:pPr>
              <a:buClr>
                <a:srgbClr val="000000"/>
              </a:buClr>
            </a:pPr>
            <a:r>
              <a:rPr lang="es-ES" sz="900" dirty="0" err="1">
                <a:solidFill>
                  <a:srgbClr val="333399">
                    <a:lumMod val="75000"/>
                  </a:srgbClr>
                </a:solidFill>
              </a:rPr>
              <a:t>Patent</a:t>
            </a:r>
            <a:r>
              <a:rPr lang="es-ES" sz="900" dirty="0">
                <a:solidFill>
                  <a:srgbClr val="333399">
                    <a:lumMod val="75000"/>
                  </a:srgbClr>
                </a:solidFill>
              </a:rPr>
              <a:t> PCT/ES2016/070916 “</a:t>
            </a:r>
            <a:r>
              <a:rPr lang="es-ES" sz="900" dirty="0" err="1">
                <a:solidFill>
                  <a:srgbClr val="333399">
                    <a:lumMod val="75000"/>
                  </a:srgbClr>
                </a:solidFill>
              </a:rPr>
              <a:t>Focusable</a:t>
            </a:r>
            <a:r>
              <a:rPr lang="es-ES" sz="900" dirty="0">
                <a:solidFill>
                  <a:srgbClr val="333399">
                    <a:lumMod val="75000"/>
                  </a:srgbClr>
                </a:solidFill>
              </a:rPr>
              <a:t> </a:t>
            </a:r>
            <a:r>
              <a:rPr lang="es-ES" sz="900" dirty="0" err="1">
                <a:solidFill>
                  <a:srgbClr val="333399">
                    <a:lumMod val="75000"/>
                  </a:srgbClr>
                </a:solidFill>
              </a:rPr>
              <a:t>Compton</a:t>
            </a:r>
            <a:r>
              <a:rPr lang="es-ES" sz="900" dirty="0">
                <a:solidFill>
                  <a:srgbClr val="333399">
                    <a:lumMod val="75000"/>
                  </a:srgbClr>
                </a:solidFill>
              </a:rPr>
              <a:t> Camera”, 21/12/2016 - WO 2017/109256 Al (CDP et al.)</a:t>
            </a:r>
          </a:p>
        </p:txBody>
      </p:sp>
      <p:cxnSp>
        <p:nvCxnSpPr>
          <p:cNvPr id="73" name="Straight Connector 72"/>
          <p:cNvCxnSpPr/>
          <p:nvPr/>
        </p:nvCxnSpPr>
        <p:spPr>
          <a:xfrm flipH="1">
            <a:off x="7542599" y="4357977"/>
            <a:ext cx="90497" cy="179492"/>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75" name="Picture 7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984498" y="5328239"/>
            <a:ext cx="642049" cy="462995"/>
          </a:xfrm>
          <a:prstGeom prst="rect">
            <a:avLst/>
          </a:prstGeom>
        </p:spPr>
      </p:pic>
      <p:grpSp>
        <p:nvGrpSpPr>
          <p:cNvPr id="72" name="Group 71"/>
          <p:cNvGrpSpPr/>
          <p:nvPr/>
        </p:nvGrpSpPr>
        <p:grpSpPr>
          <a:xfrm>
            <a:off x="2771434" y="1976477"/>
            <a:ext cx="1189401" cy="573910"/>
            <a:chOff x="332613" y="1452935"/>
            <a:chExt cx="3912093" cy="1814480"/>
          </a:xfrm>
        </p:grpSpPr>
        <p:grpSp>
          <p:nvGrpSpPr>
            <p:cNvPr id="74" name="Group 73"/>
            <p:cNvGrpSpPr/>
            <p:nvPr/>
          </p:nvGrpSpPr>
          <p:grpSpPr>
            <a:xfrm>
              <a:off x="332613" y="1452935"/>
              <a:ext cx="3912093" cy="1814480"/>
              <a:chOff x="2014336" y="551982"/>
              <a:chExt cx="3912093" cy="1814480"/>
            </a:xfrm>
          </p:grpSpPr>
          <p:sp>
            <p:nvSpPr>
              <p:cNvPr id="78" name="TextBox 77"/>
              <p:cNvSpPr txBox="1"/>
              <p:nvPr/>
            </p:nvSpPr>
            <p:spPr bwMode="auto">
              <a:xfrm>
                <a:off x="3144592" y="760898"/>
                <a:ext cx="2781837" cy="1605564"/>
              </a:xfrm>
              <a:prstGeom prst="rect">
                <a:avLst/>
              </a:prstGeom>
              <a:noFill/>
              <a:ln w="9525">
                <a:noFill/>
                <a:miter lim="800000"/>
                <a:headEnd/>
                <a:tailEnd/>
              </a:ln>
              <a:effectLst/>
            </p:spPr>
            <p:txBody>
              <a:bodyPr wrap="square" rtlCol="0">
                <a:spAutoFit/>
              </a:bodyPr>
              <a:lstStyle/>
              <a:p>
                <a:pPr>
                  <a:spcBef>
                    <a:spcPct val="50000"/>
                  </a:spcBef>
                  <a:buClr>
                    <a:srgbClr val="000000"/>
                  </a:buClr>
                </a:pPr>
                <a:r>
                  <a:rPr lang="es-ES" sz="2700" b="1" dirty="0">
                    <a:solidFill>
                      <a:srgbClr val="333399">
                        <a:lumMod val="75000"/>
                      </a:srgbClr>
                    </a:solidFill>
                    <a:latin typeface="Agency FB" pitchFamily="34" charset="0"/>
                  </a:rPr>
                  <a:t>YMNS</a:t>
                </a:r>
              </a:p>
            </p:txBody>
          </p:sp>
          <p:grpSp>
            <p:nvGrpSpPr>
              <p:cNvPr id="79" name="Group 78"/>
              <p:cNvGrpSpPr/>
              <p:nvPr/>
            </p:nvGrpSpPr>
            <p:grpSpPr>
              <a:xfrm>
                <a:off x="2014336" y="551982"/>
                <a:ext cx="456263" cy="1418822"/>
                <a:chOff x="2014336" y="551982"/>
                <a:chExt cx="456263" cy="1418822"/>
              </a:xfrm>
            </p:grpSpPr>
            <p:sp>
              <p:nvSpPr>
                <p:cNvPr id="84" name="Rounded Rectangle 83"/>
                <p:cNvSpPr/>
                <p:nvPr/>
              </p:nvSpPr>
              <p:spPr>
                <a:xfrm rot="16200000">
                  <a:off x="2071354" y="1209004"/>
                  <a:ext cx="669701" cy="128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525">
                    <a:solidFill>
                      <a:srgbClr val="FFFFFF"/>
                    </a:solidFill>
                    <a:latin typeface="Arial"/>
                  </a:endParaRPr>
                </a:p>
              </p:txBody>
            </p:sp>
            <p:sp>
              <p:nvSpPr>
                <p:cNvPr id="85" name="Rounded Rectangle 84"/>
                <p:cNvSpPr/>
                <p:nvPr/>
              </p:nvSpPr>
              <p:spPr>
                <a:xfrm rot="16200000">
                  <a:off x="1434787" y="1131531"/>
                  <a:ext cx="1418822" cy="2597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525">
                    <a:solidFill>
                      <a:srgbClr val="FFFFFF"/>
                    </a:solidFill>
                    <a:latin typeface="Arial"/>
                  </a:endParaRPr>
                </a:p>
              </p:txBody>
            </p:sp>
          </p:grpSp>
          <p:grpSp>
            <p:nvGrpSpPr>
              <p:cNvPr id="80" name="Group 79"/>
              <p:cNvGrpSpPr/>
              <p:nvPr/>
            </p:nvGrpSpPr>
            <p:grpSpPr>
              <a:xfrm rot="10800000">
                <a:off x="2714423" y="555901"/>
                <a:ext cx="456263" cy="1418822"/>
                <a:chOff x="2014336" y="567113"/>
                <a:chExt cx="456263" cy="1418822"/>
              </a:xfrm>
            </p:grpSpPr>
            <p:sp>
              <p:nvSpPr>
                <p:cNvPr id="82" name="Rounded Rectangle 81"/>
                <p:cNvSpPr/>
                <p:nvPr/>
              </p:nvSpPr>
              <p:spPr>
                <a:xfrm rot="16200000">
                  <a:off x="2071354" y="1200320"/>
                  <a:ext cx="669701" cy="128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525">
                    <a:solidFill>
                      <a:srgbClr val="FFFFFF"/>
                    </a:solidFill>
                    <a:latin typeface="Arial"/>
                  </a:endParaRPr>
                </a:p>
              </p:txBody>
            </p:sp>
            <p:sp>
              <p:nvSpPr>
                <p:cNvPr id="83" name="Rounded Rectangle 82"/>
                <p:cNvSpPr/>
                <p:nvPr/>
              </p:nvSpPr>
              <p:spPr>
                <a:xfrm rot="16200000">
                  <a:off x="1434787" y="1146662"/>
                  <a:ext cx="1418822" cy="2597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525">
                    <a:solidFill>
                      <a:srgbClr val="FFFFFF"/>
                    </a:solidFill>
                    <a:latin typeface="Arial"/>
                  </a:endParaRPr>
                </a:p>
              </p:txBody>
            </p:sp>
          </p:grpSp>
          <p:sp>
            <p:nvSpPr>
              <p:cNvPr id="81" name="Oval 80"/>
              <p:cNvSpPr/>
              <p:nvPr/>
            </p:nvSpPr>
            <p:spPr>
              <a:xfrm>
                <a:off x="2538413" y="1209674"/>
                <a:ext cx="119063" cy="12382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525">
                  <a:solidFill>
                    <a:srgbClr val="FFFFFF"/>
                  </a:solidFill>
                  <a:latin typeface="Arial"/>
                </a:endParaRPr>
              </a:p>
            </p:txBody>
          </p:sp>
        </p:grpSp>
        <p:sp>
          <p:nvSpPr>
            <p:cNvPr id="76" name="Freeform 75"/>
            <p:cNvSpPr/>
            <p:nvPr/>
          </p:nvSpPr>
          <p:spPr>
            <a:xfrm>
              <a:off x="921543" y="1938338"/>
              <a:ext cx="421482" cy="240506"/>
            </a:xfrm>
            <a:custGeom>
              <a:avLst/>
              <a:gdLst>
                <a:gd name="connsiteX0" fmla="*/ 0 w 421482"/>
                <a:gd name="connsiteY0" fmla="*/ 240506 h 240506"/>
                <a:gd name="connsiteX1" fmla="*/ 50007 w 421482"/>
                <a:gd name="connsiteY1" fmla="*/ 159544 h 240506"/>
                <a:gd name="connsiteX2" fmla="*/ 130969 w 421482"/>
                <a:gd name="connsiteY2" fmla="*/ 192881 h 240506"/>
                <a:gd name="connsiteX3" fmla="*/ 164307 w 421482"/>
                <a:gd name="connsiteY3" fmla="*/ 128588 h 240506"/>
                <a:gd name="connsiteX4" fmla="*/ 223838 w 421482"/>
                <a:gd name="connsiteY4" fmla="*/ 145256 h 240506"/>
                <a:gd name="connsiteX5" fmla="*/ 257175 w 421482"/>
                <a:gd name="connsiteY5" fmla="*/ 88106 h 240506"/>
                <a:gd name="connsiteX6" fmla="*/ 316707 w 421482"/>
                <a:gd name="connsiteY6" fmla="*/ 109538 h 240506"/>
                <a:gd name="connsiteX7" fmla="*/ 335757 w 421482"/>
                <a:gd name="connsiteY7" fmla="*/ 42863 h 240506"/>
                <a:gd name="connsiteX8" fmla="*/ 400050 w 421482"/>
                <a:gd name="connsiteY8" fmla="*/ 64294 h 240506"/>
                <a:gd name="connsiteX9" fmla="*/ 419100 w 421482"/>
                <a:gd name="connsiteY9" fmla="*/ 4763 h 240506"/>
                <a:gd name="connsiteX10" fmla="*/ 419100 w 421482"/>
                <a:gd name="connsiteY10" fmla="*/ 4763 h 240506"/>
                <a:gd name="connsiteX11" fmla="*/ 419100 w 421482"/>
                <a:gd name="connsiteY11" fmla="*/ 4763 h 240506"/>
                <a:gd name="connsiteX12" fmla="*/ 421482 w 421482"/>
                <a:gd name="connsiteY12" fmla="*/ 0 h 240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1482" h="240506">
                  <a:moveTo>
                    <a:pt x="0" y="240506"/>
                  </a:moveTo>
                  <a:cubicBezTo>
                    <a:pt x="14089" y="203993"/>
                    <a:pt x="28179" y="167481"/>
                    <a:pt x="50007" y="159544"/>
                  </a:cubicBezTo>
                  <a:cubicBezTo>
                    <a:pt x="71835" y="151607"/>
                    <a:pt x="111919" y="198040"/>
                    <a:pt x="130969" y="192881"/>
                  </a:cubicBezTo>
                  <a:cubicBezTo>
                    <a:pt x="150019" y="187722"/>
                    <a:pt x="148829" y="136525"/>
                    <a:pt x="164307" y="128588"/>
                  </a:cubicBezTo>
                  <a:cubicBezTo>
                    <a:pt x="179785" y="120651"/>
                    <a:pt x="208360" y="152003"/>
                    <a:pt x="223838" y="145256"/>
                  </a:cubicBezTo>
                  <a:cubicBezTo>
                    <a:pt x="239316" y="138509"/>
                    <a:pt x="241697" y="94059"/>
                    <a:pt x="257175" y="88106"/>
                  </a:cubicBezTo>
                  <a:cubicBezTo>
                    <a:pt x="272653" y="82153"/>
                    <a:pt x="303610" y="117079"/>
                    <a:pt x="316707" y="109538"/>
                  </a:cubicBezTo>
                  <a:cubicBezTo>
                    <a:pt x="329804" y="101998"/>
                    <a:pt x="321867" y="50404"/>
                    <a:pt x="335757" y="42863"/>
                  </a:cubicBezTo>
                  <a:cubicBezTo>
                    <a:pt x="349647" y="35322"/>
                    <a:pt x="386159" y="70644"/>
                    <a:pt x="400050" y="64294"/>
                  </a:cubicBezTo>
                  <a:cubicBezTo>
                    <a:pt x="413941" y="57944"/>
                    <a:pt x="419100" y="4763"/>
                    <a:pt x="419100" y="4763"/>
                  </a:cubicBezTo>
                  <a:lnTo>
                    <a:pt x="419100" y="4763"/>
                  </a:lnTo>
                  <a:lnTo>
                    <a:pt x="419100" y="4763"/>
                  </a:lnTo>
                  <a:lnTo>
                    <a:pt x="421482" y="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buClr>
                  <a:srgbClr val="000000"/>
                </a:buClr>
              </a:pPr>
              <a:endParaRPr lang="es-ES" sz="525">
                <a:solidFill>
                  <a:srgbClr val="000000"/>
                </a:solidFill>
                <a:latin typeface="Arial"/>
              </a:endParaRPr>
            </a:p>
          </p:txBody>
        </p:sp>
        <p:sp>
          <p:nvSpPr>
            <p:cNvPr id="77" name="Freeform 76"/>
            <p:cNvSpPr/>
            <p:nvPr/>
          </p:nvSpPr>
          <p:spPr>
            <a:xfrm>
              <a:off x="476250" y="2174082"/>
              <a:ext cx="421482" cy="240506"/>
            </a:xfrm>
            <a:custGeom>
              <a:avLst/>
              <a:gdLst>
                <a:gd name="connsiteX0" fmla="*/ 0 w 421482"/>
                <a:gd name="connsiteY0" fmla="*/ 240506 h 240506"/>
                <a:gd name="connsiteX1" fmla="*/ 50007 w 421482"/>
                <a:gd name="connsiteY1" fmla="*/ 159544 h 240506"/>
                <a:gd name="connsiteX2" fmla="*/ 130969 w 421482"/>
                <a:gd name="connsiteY2" fmla="*/ 192881 h 240506"/>
                <a:gd name="connsiteX3" fmla="*/ 164307 w 421482"/>
                <a:gd name="connsiteY3" fmla="*/ 128588 h 240506"/>
                <a:gd name="connsiteX4" fmla="*/ 223838 w 421482"/>
                <a:gd name="connsiteY4" fmla="*/ 145256 h 240506"/>
                <a:gd name="connsiteX5" fmla="*/ 257175 w 421482"/>
                <a:gd name="connsiteY5" fmla="*/ 88106 h 240506"/>
                <a:gd name="connsiteX6" fmla="*/ 316707 w 421482"/>
                <a:gd name="connsiteY6" fmla="*/ 109538 h 240506"/>
                <a:gd name="connsiteX7" fmla="*/ 335757 w 421482"/>
                <a:gd name="connsiteY7" fmla="*/ 42863 h 240506"/>
                <a:gd name="connsiteX8" fmla="*/ 400050 w 421482"/>
                <a:gd name="connsiteY8" fmla="*/ 64294 h 240506"/>
                <a:gd name="connsiteX9" fmla="*/ 419100 w 421482"/>
                <a:gd name="connsiteY9" fmla="*/ 4763 h 240506"/>
                <a:gd name="connsiteX10" fmla="*/ 419100 w 421482"/>
                <a:gd name="connsiteY10" fmla="*/ 4763 h 240506"/>
                <a:gd name="connsiteX11" fmla="*/ 419100 w 421482"/>
                <a:gd name="connsiteY11" fmla="*/ 4763 h 240506"/>
                <a:gd name="connsiteX12" fmla="*/ 421482 w 421482"/>
                <a:gd name="connsiteY12" fmla="*/ 0 h 240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1482" h="240506">
                  <a:moveTo>
                    <a:pt x="0" y="240506"/>
                  </a:moveTo>
                  <a:cubicBezTo>
                    <a:pt x="14089" y="203993"/>
                    <a:pt x="28179" y="167481"/>
                    <a:pt x="50007" y="159544"/>
                  </a:cubicBezTo>
                  <a:cubicBezTo>
                    <a:pt x="71835" y="151607"/>
                    <a:pt x="111919" y="198040"/>
                    <a:pt x="130969" y="192881"/>
                  </a:cubicBezTo>
                  <a:cubicBezTo>
                    <a:pt x="150019" y="187722"/>
                    <a:pt x="148829" y="136525"/>
                    <a:pt x="164307" y="128588"/>
                  </a:cubicBezTo>
                  <a:cubicBezTo>
                    <a:pt x="179785" y="120651"/>
                    <a:pt x="208360" y="152003"/>
                    <a:pt x="223838" y="145256"/>
                  </a:cubicBezTo>
                  <a:cubicBezTo>
                    <a:pt x="239316" y="138509"/>
                    <a:pt x="241697" y="94059"/>
                    <a:pt x="257175" y="88106"/>
                  </a:cubicBezTo>
                  <a:cubicBezTo>
                    <a:pt x="272653" y="82153"/>
                    <a:pt x="303610" y="117079"/>
                    <a:pt x="316707" y="109538"/>
                  </a:cubicBezTo>
                  <a:cubicBezTo>
                    <a:pt x="329804" y="101998"/>
                    <a:pt x="321867" y="50404"/>
                    <a:pt x="335757" y="42863"/>
                  </a:cubicBezTo>
                  <a:cubicBezTo>
                    <a:pt x="349647" y="35322"/>
                    <a:pt x="386159" y="70644"/>
                    <a:pt x="400050" y="64294"/>
                  </a:cubicBezTo>
                  <a:cubicBezTo>
                    <a:pt x="413941" y="57944"/>
                    <a:pt x="419100" y="4763"/>
                    <a:pt x="419100" y="4763"/>
                  </a:cubicBezTo>
                  <a:lnTo>
                    <a:pt x="419100" y="4763"/>
                  </a:lnTo>
                  <a:lnTo>
                    <a:pt x="419100" y="4763"/>
                  </a:lnTo>
                  <a:lnTo>
                    <a:pt x="421482" y="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buClr>
                  <a:srgbClr val="000000"/>
                </a:buClr>
              </a:pPr>
              <a:endParaRPr lang="es-ES" sz="525">
                <a:solidFill>
                  <a:srgbClr val="000000"/>
                </a:solidFill>
                <a:latin typeface="Arial"/>
              </a:endParaRPr>
            </a:p>
          </p:txBody>
        </p:sp>
      </p:grpSp>
    </p:spTree>
    <p:extLst>
      <p:ext uri="{BB962C8B-B14F-4D97-AF65-F5344CB8AC3E}">
        <p14:creationId xmlns:p14="http://schemas.microsoft.com/office/powerpoint/2010/main" val="44227334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67000" y="857255"/>
            <a:ext cx="6858000" cy="3456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s-ES" sz="1050">
              <a:solidFill>
                <a:srgbClr val="FFFFFF"/>
              </a:solidFill>
              <a:latin typeface="Arial"/>
            </a:endParaRPr>
          </a:p>
        </p:txBody>
      </p:sp>
      <p:sp>
        <p:nvSpPr>
          <p:cNvPr id="5" name="TextBox 4"/>
          <p:cNvSpPr txBox="1"/>
          <p:nvPr/>
        </p:nvSpPr>
        <p:spPr bwMode="auto">
          <a:xfrm>
            <a:off x="2667000" y="857251"/>
            <a:ext cx="6915150" cy="323165"/>
          </a:xfrm>
          <a:prstGeom prst="rect">
            <a:avLst/>
          </a:prstGeom>
          <a:noFill/>
          <a:ln w="9525">
            <a:noFill/>
            <a:miter lim="800000"/>
            <a:headEnd/>
            <a:tailEnd/>
          </a:ln>
        </p:spPr>
        <p:txBody>
          <a:bodyPr wrap="square" rtlCol="0">
            <a:spAutoFit/>
          </a:bodyPr>
          <a:lstStyle/>
          <a:p>
            <a:pPr>
              <a:buClr>
                <a:srgbClr val="000000"/>
              </a:buClr>
            </a:pPr>
            <a:r>
              <a:rPr lang="es-ES" sz="1500" dirty="0">
                <a:solidFill>
                  <a:srgbClr val="FFFFFF"/>
                </a:solidFill>
              </a:rPr>
              <a:t>i-TED Total </a:t>
            </a:r>
            <a:r>
              <a:rPr lang="es-ES" sz="1500" dirty="0" err="1">
                <a:solidFill>
                  <a:srgbClr val="FFFFFF"/>
                </a:solidFill>
              </a:rPr>
              <a:t>Energy</a:t>
            </a:r>
            <a:r>
              <a:rPr lang="es-ES" sz="1500" dirty="0">
                <a:solidFill>
                  <a:srgbClr val="FFFFFF"/>
                </a:solidFill>
              </a:rPr>
              <a:t> Detector </a:t>
            </a:r>
            <a:r>
              <a:rPr lang="es-ES" sz="1500" dirty="0" err="1">
                <a:solidFill>
                  <a:srgbClr val="FFFFFF"/>
                </a:solidFill>
              </a:rPr>
              <a:t>with</a:t>
            </a:r>
            <a:r>
              <a:rPr lang="es-ES" sz="1500" dirty="0">
                <a:solidFill>
                  <a:srgbClr val="FFFFFF"/>
                </a:solidFill>
              </a:rPr>
              <a:t> </a:t>
            </a:r>
            <a:r>
              <a:rPr lang="es-ES" sz="1500" dirty="0">
                <a:solidFill>
                  <a:srgbClr val="FFFFFF"/>
                </a:solidFill>
                <a:latin typeface="Symbol" panose="05050102010706020507" pitchFamily="18" charset="2"/>
              </a:rPr>
              <a:t>g</a:t>
            </a:r>
            <a:r>
              <a:rPr lang="es-ES" sz="1500" dirty="0">
                <a:solidFill>
                  <a:srgbClr val="FFFFFF"/>
                </a:solidFill>
              </a:rPr>
              <a:t>-</a:t>
            </a:r>
            <a:r>
              <a:rPr lang="es-ES" sz="1500" dirty="0" err="1">
                <a:solidFill>
                  <a:srgbClr val="FFFFFF"/>
                </a:solidFill>
              </a:rPr>
              <a:t>ray</a:t>
            </a:r>
            <a:r>
              <a:rPr lang="es-ES" sz="1500" dirty="0">
                <a:solidFill>
                  <a:srgbClr val="FFFFFF"/>
                </a:solidFill>
              </a:rPr>
              <a:t> </a:t>
            </a:r>
            <a:r>
              <a:rPr lang="es-ES" sz="1500" dirty="0" err="1">
                <a:solidFill>
                  <a:srgbClr val="FFFFFF"/>
                </a:solidFill>
              </a:rPr>
              <a:t>imaging</a:t>
            </a:r>
            <a:r>
              <a:rPr lang="es-ES" sz="1500" dirty="0">
                <a:solidFill>
                  <a:srgbClr val="FFFFFF"/>
                </a:solidFill>
              </a:rPr>
              <a:t> </a:t>
            </a:r>
            <a:r>
              <a:rPr lang="es-ES" sz="1500" dirty="0" err="1">
                <a:solidFill>
                  <a:srgbClr val="FFFFFF"/>
                </a:solidFill>
              </a:rPr>
              <a:t>capability</a:t>
            </a:r>
            <a:endParaRPr lang="es-ES" sz="1500" dirty="0">
              <a:solidFill>
                <a:srgbClr val="FFFFFF"/>
              </a:solidFill>
            </a:endParaRPr>
          </a:p>
        </p:txBody>
      </p:sp>
      <p:pic>
        <p:nvPicPr>
          <p:cNvPr id="10" name="Picture 9"/>
          <p:cNvPicPr>
            <a:picLocks noChangeAspect="1"/>
          </p:cNvPicPr>
          <p:nvPr/>
        </p:nvPicPr>
        <p:blipFill>
          <a:blip r:embed="rId2"/>
          <a:stretch>
            <a:fillRect/>
          </a:stretch>
        </p:blipFill>
        <p:spPr>
          <a:xfrm>
            <a:off x="3655113" y="3249284"/>
            <a:ext cx="1897521" cy="1691524"/>
          </a:xfrm>
          <a:prstGeom prst="rect">
            <a:avLst/>
          </a:prstGeom>
        </p:spPr>
      </p:pic>
      <p:pic>
        <p:nvPicPr>
          <p:cNvPr id="12" name="Picture 11"/>
          <p:cNvPicPr>
            <a:picLocks noChangeAspect="1"/>
          </p:cNvPicPr>
          <p:nvPr/>
        </p:nvPicPr>
        <p:blipFill>
          <a:blip r:embed="rId3"/>
          <a:stretch>
            <a:fillRect/>
          </a:stretch>
        </p:blipFill>
        <p:spPr>
          <a:xfrm>
            <a:off x="7354369" y="4217228"/>
            <a:ext cx="2038026" cy="1565456"/>
          </a:xfrm>
          <a:prstGeom prst="rect">
            <a:avLst/>
          </a:prstGeom>
        </p:spPr>
      </p:pic>
      <p:pic>
        <p:nvPicPr>
          <p:cNvPr id="13" name="Picture 12"/>
          <p:cNvPicPr>
            <a:picLocks noChangeAspect="1"/>
          </p:cNvPicPr>
          <p:nvPr/>
        </p:nvPicPr>
        <p:blipFill>
          <a:blip r:embed="rId4"/>
          <a:stretch>
            <a:fillRect/>
          </a:stretch>
        </p:blipFill>
        <p:spPr>
          <a:xfrm>
            <a:off x="5539788" y="4132468"/>
            <a:ext cx="1863130" cy="1648726"/>
          </a:xfrm>
          <a:prstGeom prst="rect">
            <a:avLst/>
          </a:prstGeom>
        </p:spPr>
      </p:pic>
      <p:sp>
        <p:nvSpPr>
          <p:cNvPr id="7" name="TextBox 6"/>
          <p:cNvSpPr txBox="1"/>
          <p:nvPr/>
        </p:nvSpPr>
        <p:spPr bwMode="auto">
          <a:xfrm>
            <a:off x="7573532" y="4051181"/>
            <a:ext cx="1771650" cy="276999"/>
          </a:xfrm>
          <a:prstGeom prst="rect">
            <a:avLst/>
          </a:prstGeom>
          <a:noFill/>
          <a:ln w="9525">
            <a:noFill/>
            <a:miter lim="800000"/>
            <a:headEnd/>
            <a:tailEnd/>
          </a:ln>
        </p:spPr>
        <p:txBody>
          <a:bodyPr wrap="square" rtlCol="0">
            <a:spAutoFit/>
          </a:bodyPr>
          <a:lstStyle/>
          <a:p>
            <a:pPr>
              <a:buClr>
                <a:srgbClr val="000000"/>
              </a:buClr>
            </a:pPr>
            <a:r>
              <a:rPr lang="es-ES" sz="1200" dirty="0" err="1">
                <a:solidFill>
                  <a:srgbClr val="333399">
                    <a:lumMod val="75000"/>
                  </a:srgbClr>
                </a:solidFill>
              </a:rPr>
              <a:t>Efficiency</a:t>
            </a:r>
            <a:r>
              <a:rPr lang="es-ES" sz="1200" dirty="0">
                <a:solidFill>
                  <a:srgbClr val="333399">
                    <a:lumMod val="75000"/>
                  </a:srgbClr>
                </a:solidFill>
              </a:rPr>
              <a:t> at 662 </a:t>
            </a:r>
            <a:r>
              <a:rPr lang="es-ES" sz="1200" dirty="0" err="1">
                <a:solidFill>
                  <a:srgbClr val="333399">
                    <a:lumMod val="75000"/>
                  </a:srgbClr>
                </a:solidFill>
              </a:rPr>
              <a:t>keV</a:t>
            </a:r>
            <a:endParaRPr lang="en-US" sz="1200" dirty="0">
              <a:solidFill>
                <a:srgbClr val="333399">
                  <a:lumMod val="75000"/>
                </a:srgbClr>
              </a:solidFill>
            </a:endParaRPr>
          </a:p>
        </p:txBody>
      </p:sp>
      <p:sp>
        <p:nvSpPr>
          <p:cNvPr id="16" name="TextBox 15"/>
          <p:cNvSpPr txBox="1"/>
          <p:nvPr/>
        </p:nvSpPr>
        <p:spPr bwMode="auto">
          <a:xfrm>
            <a:off x="5665656" y="3985599"/>
            <a:ext cx="1771650" cy="276999"/>
          </a:xfrm>
          <a:prstGeom prst="rect">
            <a:avLst/>
          </a:prstGeom>
          <a:noFill/>
          <a:ln w="9525">
            <a:noFill/>
            <a:miter lim="800000"/>
            <a:headEnd/>
            <a:tailEnd/>
          </a:ln>
        </p:spPr>
        <p:txBody>
          <a:bodyPr wrap="square" rtlCol="0">
            <a:spAutoFit/>
          </a:bodyPr>
          <a:lstStyle/>
          <a:p>
            <a:pPr>
              <a:buClr>
                <a:srgbClr val="000000"/>
              </a:buClr>
            </a:pPr>
            <a:r>
              <a:rPr lang="es-ES" sz="1200" dirty="0">
                <a:solidFill>
                  <a:srgbClr val="333399">
                    <a:lumMod val="75000"/>
                  </a:srgbClr>
                </a:solidFill>
                <a:latin typeface="Symbol" panose="05050102010706020507" pitchFamily="18" charset="2"/>
              </a:rPr>
              <a:t>q</a:t>
            </a:r>
            <a:r>
              <a:rPr lang="es-ES" sz="1200" dirty="0">
                <a:solidFill>
                  <a:srgbClr val="333399">
                    <a:lumMod val="75000"/>
                  </a:srgbClr>
                </a:solidFill>
              </a:rPr>
              <a:t>-</a:t>
            </a:r>
            <a:r>
              <a:rPr lang="es-ES" sz="1200" dirty="0" err="1">
                <a:solidFill>
                  <a:srgbClr val="333399">
                    <a:lumMod val="75000"/>
                  </a:srgbClr>
                </a:solidFill>
              </a:rPr>
              <a:t>resolution</a:t>
            </a:r>
            <a:r>
              <a:rPr lang="es-ES" sz="1200" dirty="0">
                <a:solidFill>
                  <a:srgbClr val="333399">
                    <a:lumMod val="75000"/>
                  </a:srgbClr>
                </a:solidFill>
              </a:rPr>
              <a:t> at 662 </a:t>
            </a:r>
            <a:r>
              <a:rPr lang="es-ES" sz="1200" dirty="0" err="1">
                <a:solidFill>
                  <a:srgbClr val="333399">
                    <a:lumMod val="75000"/>
                  </a:srgbClr>
                </a:solidFill>
              </a:rPr>
              <a:t>keV</a:t>
            </a:r>
            <a:endParaRPr lang="en-US" sz="1200" dirty="0">
              <a:solidFill>
                <a:srgbClr val="333399">
                  <a:lumMod val="75000"/>
                </a:srgbClr>
              </a:solidFill>
            </a:endParaRPr>
          </a:p>
        </p:txBody>
      </p:sp>
      <p:sp>
        <p:nvSpPr>
          <p:cNvPr id="36" name="Rectangle 35"/>
          <p:cNvSpPr/>
          <p:nvPr/>
        </p:nvSpPr>
        <p:spPr>
          <a:xfrm>
            <a:off x="5615697" y="3081552"/>
            <a:ext cx="171450" cy="1143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US" sz="1050">
              <a:solidFill>
                <a:srgbClr val="FFFFFF"/>
              </a:solidFill>
              <a:latin typeface="Arial"/>
            </a:endParaRPr>
          </a:p>
        </p:txBody>
      </p:sp>
      <p:grpSp>
        <p:nvGrpSpPr>
          <p:cNvPr id="17" name="Group 16"/>
          <p:cNvGrpSpPr/>
          <p:nvPr/>
        </p:nvGrpSpPr>
        <p:grpSpPr>
          <a:xfrm>
            <a:off x="7427019" y="2378910"/>
            <a:ext cx="1750297" cy="1693100"/>
            <a:chOff x="6429792" y="904313"/>
            <a:chExt cx="2058943" cy="1957500"/>
          </a:xfrm>
        </p:grpSpPr>
        <p:pic>
          <p:nvPicPr>
            <p:cNvPr id="14" name="Picture 13"/>
            <p:cNvPicPr>
              <a:picLocks noChangeAspect="1"/>
            </p:cNvPicPr>
            <p:nvPr/>
          </p:nvPicPr>
          <p:blipFill>
            <a:blip r:embed="rId5"/>
            <a:stretch>
              <a:fillRect/>
            </a:stretch>
          </p:blipFill>
          <p:spPr>
            <a:xfrm>
              <a:off x="6440474" y="904313"/>
              <a:ext cx="2048261" cy="1957500"/>
            </a:xfrm>
            <a:prstGeom prst="rect">
              <a:avLst/>
            </a:prstGeom>
          </p:spPr>
        </p:pic>
        <p:sp>
          <p:nvSpPr>
            <p:cNvPr id="37" name="Rectangle 36"/>
            <p:cNvSpPr/>
            <p:nvPr/>
          </p:nvSpPr>
          <p:spPr>
            <a:xfrm>
              <a:off x="6429792" y="937798"/>
              <a:ext cx="228600" cy="15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US" sz="1050">
                <a:solidFill>
                  <a:srgbClr val="FFFFFF"/>
                </a:solidFill>
                <a:latin typeface="Arial"/>
              </a:endParaRPr>
            </a:p>
          </p:txBody>
        </p:sp>
      </p:grpSp>
      <p:grpSp>
        <p:nvGrpSpPr>
          <p:cNvPr id="9" name="Group 8"/>
          <p:cNvGrpSpPr/>
          <p:nvPr/>
        </p:nvGrpSpPr>
        <p:grpSpPr>
          <a:xfrm>
            <a:off x="5963770" y="1342361"/>
            <a:ext cx="1230749" cy="1065953"/>
            <a:chOff x="3918626" y="1136733"/>
            <a:chExt cx="2223940" cy="1956661"/>
          </a:xfrm>
        </p:grpSpPr>
        <p:pic>
          <p:nvPicPr>
            <p:cNvPr id="11" name="Picture 10"/>
            <p:cNvPicPr>
              <a:picLocks noChangeAspect="1"/>
            </p:cNvPicPr>
            <p:nvPr/>
          </p:nvPicPr>
          <p:blipFill rotWithShape="1">
            <a:blip r:embed="rId6"/>
            <a:srcRect l="3730" t="2068" b="50371"/>
            <a:stretch/>
          </p:blipFill>
          <p:spPr>
            <a:xfrm>
              <a:off x="3946998" y="1136733"/>
              <a:ext cx="2195568" cy="1956661"/>
            </a:xfrm>
            <a:prstGeom prst="rect">
              <a:avLst/>
            </a:prstGeom>
          </p:spPr>
        </p:pic>
        <p:sp>
          <p:nvSpPr>
            <p:cNvPr id="38" name="Rectangle 37"/>
            <p:cNvSpPr/>
            <p:nvPr/>
          </p:nvSpPr>
          <p:spPr>
            <a:xfrm>
              <a:off x="3918626" y="1143000"/>
              <a:ext cx="228600" cy="15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0000"/>
                </a:buClr>
              </a:pPr>
              <a:endParaRPr lang="en-US" sz="1050">
                <a:solidFill>
                  <a:srgbClr val="FFFFFF"/>
                </a:solidFill>
                <a:latin typeface="Arial"/>
              </a:endParaRPr>
            </a:p>
          </p:txBody>
        </p:sp>
      </p:grpSp>
      <p:pic>
        <p:nvPicPr>
          <p:cNvPr id="18" name="Picture 17"/>
          <p:cNvPicPr>
            <a:picLocks noChangeAspect="1"/>
          </p:cNvPicPr>
          <p:nvPr/>
        </p:nvPicPr>
        <p:blipFill rotWithShape="1">
          <a:blip r:embed="rId7" cstate="print">
            <a:extLst>
              <a:ext uri="{28A0092B-C50C-407E-A947-70E740481C1C}">
                <a14:useLocalDpi xmlns:a14="http://schemas.microsoft.com/office/drawing/2010/main" val="0"/>
              </a:ext>
            </a:extLst>
          </a:blip>
          <a:srcRect l="-1800" t="17094" r="1800" b="-1798"/>
          <a:stretch/>
        </p:blipFill>
        <p:spPr>
          <a:xfrm>
            <a:off x="2728512" y="1384949"/>
            <a:ext cx="2850560" cy="1810907"/>
          </a:xfrm>
          <a:prstGeom prst="rect">
            <a:avLst/>
          </a:prstGeom>
        </p:spPr>
      </p:pic>
      <p:pic>
        <p:nvPicPr>
          <p:cNvPr id="925698" name="Picture 2" descr="https://lh4.googleusercontent.com/vQ6giouSyxhLzIFyUOLcZt4cCBxsWprxrg0Giv31Ji5vdY8P85lvxlRCa2KhpTf6NJxrots-_RTfQYkNGzTU-X3KKXgWp6LS6o-WhNqfpxSHhY608cYDYTtwNLyT_7kQyIY2yxSj"/>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755446" y="3410489"/>
            <a:ext cx="899668" cy="804581"/>
          </a:xfrm>
          <a:prstGeom prst="rect">
            <a:avLst/>
          </a:prstGeom>
          <a:noFill/>
          <a:extLst>
            <a:ext uri="{909E8E84-426E-40DD-AFC4-6F175D3DCCD1}">
              <a14:hiddenFill xmlns:a14="http://schemas.microsoft.com/office/drawing/2010/main">
                <a:solidFill>
                  <a:srgbClr val="FFFFFF"/>
                </a:solidFill>
              </a14:hiddenFill>
            </a:ext>
          </a:extLst>
        </p:spPr>
      </p:pic>
      <p:pic>
        <p:nvPicPr>
          <p:cNvPr id="925702" name="Picture 6" descr="https://lh4.googleusercontent.com/jsJYf0HN5ctcEHcEnzV_z9_C2P9xJLJz_Vd7ngl8EfLfjUG35iV06zKwKs3zXj27qadSl7biCVe6EkCAH9OcSeZTi-lE4KAPgK3VGOQFSLWJHX2sym1GN76kvpEQryqA-uryD6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773860" y="4319412"/>
            <a:ext cx="1379042" cy="676927"/>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p:cNvSpPr txBox="1"/>
          <p:nvPr/>
        </p:nvSpPr>
        <p:spPr bwMode="auto">
          <a:xfrm>
            <a:off x="5785994" y="1212599"/>
            <a:ext cx="2971800" cy="253916"/>
          </a:xfrm>
          <a:prstGeom prst="rect">
            <a:avLst/>
          </a:prstGeom>
          <a:noFill/>
          <a:ln w="9525">
            <a:noFill/>
            <a:miter lim="800000"/>
            <a:headEnd/>
            <a:tailEnd/>
          </a:ln>
        </p:spPr>
        <p:txBody>
          <a:bodyPr wrap="square" rtlCol="0">
            <a:spAutoFit/>
          </a:bodyPr>
          <a:lstStyle/>
          <a:p>
            <a:pPr>
              <a:buClr>
                <a:srgbClr val="000000"/>
              </a:buClr>
            </a:pPr>
            <a:r>
              <a:rPr lang="es-ES" sz="1050" dirty="0">
                <a:solidFill>
                  <a:srgbClr val="333399">
                    <a:lumMod val="75000"/>
                  </a:srgbClr>
                </a:solidFill>
              </a:rPr>
              <a:t>Back-</a:t>
            </a:r>
            <a:r>
              <a:rPr lang="es-ES" sz="1050" dirty="0" err="1">
                <a:solidFill>
                  <a:srgbClr val="333399">
                    <a:lumMod val="75000"/>
                  </a:srgbClr>
                </a:solidFill>
              </a:rPr>
              <a:t>projection</a:t>
            </a:r>
            <a:r>
              <a:rPr lang="es-ES" sz="1050" dirty="0">
                <a:solidFill>
                  <a:srgbClr val="333399">
                    <a:lumMod val="75000"/>
                  </a:srgbClr>
                </a:solidFill>
              </a:rPr>
              <a:t> </a:t>
            </a:r>
            <a:r>
              <a:rPr lang="es-ES" sz="1050" dirty="0" err="1">
                <a:solidFill>
                  <a:srgbClr val="333399">
                    <a:lumMod val="75000"/>
                  </a:srgbClr>
                </a:solidFill>
              </a:rPr>
              <a:t>Compton</a:t>
            </a:r>
            <a:r>
              <a:rPr lang="es-ES" sz="1050" dirty="0">
                <a:solidFill>
                  <a:srgbClr val="333399">
                    <a:lumMod val="75000"/>
                  </a:srgbClr>
                </a:solidFill>
              </a:rPr>
              <a:t> test:</a:t>
            </a:r>
            <a:endParaRPr lang="en-US" sz="1050" dirty="0">
              <a:solidFill>
                <a:srgbClr val="333399">
                  <a:lumMod val="75000"/>
                </a:srgbClr>
              </a:solidFill>
            </a:endParaRPr>
          </a:p>
        </p:txBody>
      </p:sp>
      <p:sp>
        <p:nvSpPr>
          <p:cNvPr id="26" name="TextBox 25"/>
          <p:cNvSpPr txBox="1"/>
          <p:nvPr/>
        </p:nvSpPr>
        <p:spPr bwMode="auto">
          <a:xfrm>
            <a:off x="5951102" y="2375837"/>
            <a:ext cx="971550" cy="276999"/>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FoV</a:t>
            </a:r>
            <a:r>
              <a:rPr lang="es-ES" sz="900" dirty="0">
                <a:solidFill>
                  <a:srgbClr val="333399">
                    <a:lumMod val="75000"/>
                  </a:srgbClr>
                </a:solidFill>
              </a:rPr>
              <a:t>: 2/3x2</a:t>
            </a:r>
            <a:r>
              <a:rPr lang="es-ES" sz="1200" dirty="0">
                <a:solidFill>
                  <a:srgbClr val="333399">
                    <a:lumMod val="75000"/>
                  </a:srgbClr>
                </a:solidFill>
                <a:latin typeface="Symbol" panose="05050102010706020507" pitchFamily="18" charset="2"/>
              </a:rPr>
              <a:t>p</a:t>
            </a:r>
            <a:r>
              <a:rPr lang="es-ES" sz="900" dirty="0">
                <a:solidFill>
                  <a:srgbClr val="333399">
                    <a:lumMod val="75000"/>
                  </a:srgbClr>
                </a:solidFill>
              </a:rPr>
              <a:t> sr</a:t>
            </a:r>
            <a:endParaRPr lang="en-US" sz="900" dirty="0">
              <a:solidFill>
                <a:srgbClr val="333399">
                  <a:lumMod val="75000"/>
                </a:srgbClr>
              </a:solidFill>
            </a:endParaRPr>
          </a:p>
        </p:txBody>
      </p:sp>
      <p:pic>
        <p:nvPicPr>
          <p:cNvPr id="27" name="Picture 2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815655" y="5188681"/>
            <a:ext cx="1278209" cy="728365"/>
          </a:xfrm>
          <a:prstGeom prst="rect">
            <a:avLst/>
          </a:prstGeom>
        </p:spPr>
      </p:pic>
      <p:pic>
        <p:nvPicPr>
          <p:cNvPr id="28" name="Picture 27"/>
          <p:cNvPicPr>
            <a:picLocks noChangeAspect="1"/>
          </p:cNvPicPr>
          <p:nvPr/>
        </p:nvPicPr>
        <p:blipFill>
          <a:blip r:embed="rId11"/>
          <a:stretch>
            <a:fillRect/>
          </a:stretch>
        </p:blipFill>
        <p:spPr>
          <a:xfrm>
            <a:off x="4038600" y="5194043"/>
            <a:ext cx="1229952" cy="806711"/>
          </a:xfrm>
          <a:prstGeom prst="rect">
            <a:avLst/>
          </a:prstGeom>
        </p:spPr>
      </p:pic>
      <p:sp>
        <p:nvSpPr>
          <p:cNvPr id="29" name="TextBox 28"/>
          <p:cNvSpPr txBox="1"/>
          <p:nvPr/>
        </p:nvSpPr>
        <p:spPr bwMode="auto">
          <a:xfrm>
            <a:off x="6644882" y="5784377"/>
            <a:ext cx="2743200" cy="230832"/>
          </a:xfrm>
          <a:prstGeom prst="rect">
            <a:avLst/>
          </a:prstGeom>
          <a:noFill/>
          <a:ln w="9525">
            <a:noFill/>
            <a:miter lim="800000"/>
            <a:headEnd/>
            <a:tailEnd/>
          </a:ln>
        </p:spPr>
        <p:txBody>
          <a:bodyPr wrap="square" rtlCol="0">
            <a:spAutoFit/>
          </a:bodyPr>
          <a:lstStyle/>
          <a:p>
            <a:pPr>
              <a:buClr>
                <a:srgbClr val="000000"/>
              </a:buClr>
            </a:pPr>
            <a:r>
              <a:rPr lang="es-ES" sz="900" dirty="0" err="1">
                <a:solidFill>
                  <a:srgbClr val="333399">
                    <a:lumMod val="75000"/>
                  </a:srgbClr>
                </a:solidFill>
              </a:rPr>
              <a:t>V.Babiano</a:t>
            </a:r>
            <a:r>
              <a:rPr lang="es-ES" sz="900" dirty="0">
                <a:solidFill>
                  <a:srgbClr val="333399">
                    <a:lumMod val="75000"/>
                  </a:srgbClr>
                </a:solidFill>
              </a:rPr>
              <a:t> et al., NIM-A (in </a:t>
            </a:r>
            <a:r>
              <a:rPr lang="es-ES" sz="900" dirty="0" err="1">
                <a:solidFill>
                  <a:srgbClr val="333399">
                    <a:lumMod val="75000"/>
                  </a:srgbClr>
                </a:solidFill>
              </a:rPr>
              <a:t>review</a:t>
            </a:r>
            <a:r>
              <a:rPr lang="es-ES" sz="900" dirty="0">
                <a:solidFill>
                  <a:srgbClr val="333399">
                    <a:lumMod val="75000"/>
                  </a:srgbClr>
                </a:solidFill>
              </a:rPr>
              <a:t>, 2019)</a:t>
            </a:r>
            <a:endParaRPr lang="en-US" sz="900" dirty="0">
              <a:solidFill>
                <a:srgbClr val="333399">
                  <a:lumMod val="75000"/>
                </a:srgbClr>
              </a:solidFill>
            </a:endParaRPr>
          </a:p>
        </p:txBody>
      </p:sp>
      <p:pic>
        <p:nvPicPr>
          <p:cNvPr id="30" name="Picture 29"/>
          <p:cNvPicPr>
            <a:picLocks noChangeAspect="1"/>
          </p:cNvPicPr>
          <p:nvPr/>
        </p:nvPicPr>
        <p:blipFill rotWithShape="1">
          <a:blip r:embed="rId12" cstate="print">
            <a:extLst>
              <a:ext uri="{28A0092B-C50C-407E-A947-70E740481C1C}">
                <a14:useLocalDpi xmlns:a14="http://schemas.microsoft.com/office/drawing/2010/main" val="0"/>
              </a:ext>
            </a:extLst>
          </a:blip>
          <a:srcRect t="13225"/>
          <a:stretch/>
        </p:blipFill>
        <p:spPr>
          <a:xfrm>
            <a:off x="5516605" y="2571270"/>
            <a:ext cx="1797391" cy="1479909"/>
          </a:xfrm>
          <a:prstGeom prst="rect">
            <a:avLst/>
          </a:prstGeom>
        </p:spPr>
      </p:pic>
      <p:pic>
        <p:nvPicPr>
          <p:cNvPr id="2" name="Picture 1"/>
          <p:cNvPicPr>
            <a:picLocks noChangeAspect="1"/>
          </p:cNvPicPr>
          <p:nvPr/>
        </p:nvPicPr>
        <p:blipFill rotWithShape="1">
          <a:blip r:embed="rId13" cstate="print">
            <a:extLst>
              <a:ext uri="{28A0092B-C50C-407E-A947-70E740481C1C}">
                <a14:useLocalDpi xmlns:a14="http://schemas.microsoft.com/office/drawing/2010/main" val="0"/>
              </a:ext>
            </a:extLst>
          </a:blip>
          <a:srcRect l="4023" t="12903" r="5859" b="1659"/>
          <a:stretch/>
        </p:blipFill>
        <p:spPr>
          <a:xfrm>
            <a:off x="7630430" y="1401799"/>
            <a:ext cx="1176426" cy="1057079"/>
          </a:xfrm>
          <a:prstGeom prst="rect">
            <a:avLst/>
          </a:prstGeom>
        </p:spPr>
      </p:pic>
    </p:spTree>
    <p:extLst>
      <p:ext uri="{BB962C8B-B14F-4D97-AF65-F5344CB8AC3E}">
        <p14:creationId xmlns:p14="http://schemas.microsoft.com/office/powerpoint/2010/main" val="135646700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18379" b="22925"/>
          <a:stretch/>
        </p:blipFill>
        <p:spPr>
          <a:xfrm>
            <a:off x="0" y="523858"/>
            <a:ext cx="12192000" cy="4770783"/>
          </a:xfrm>
          <a:prstGeom prst="rect">
            <a:avLst/>
          </a:prstGeom>
        </p:spPr>
      </p:pic>
      <p:sp>
        <p:nvSpPr>
          <p:cNvPr id="13" name="TextBox 12">
            <a:extLst>
              <a:ext uri="{FF2B5EF4-FFF2-40B4-BE49-F238E27FC236}">
                <a16:creationId xmlns:a16="http://schemas.microsoft.com/office/drawing/2014/main" id="{92AC5E2C-7140-3554-DE36-F82E970E9DD4}"/>
              </a:ext>
            </a:extLst>
          </p:cNvPr>
          <p:cNvSpPr txBox="1"/>
          <p:nvPr/>
        </p:nvSpPr>
        <p:spPr>
          <a:xfrm>
            <a:off x="2614246" y="1237642"/>
            <a:ext cx="6963508" cy="93613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pPr algn="ctr" defTabSz="685800" fontAlgn="base">
              <a:spcBef>
                <a:spcPct val="0"/>
              </a:spcBef>
              <a:spcAft>
                <a:spcPct val="0"/>
              </a:spcAft>
              <a:buClrTx/>
            </a:pPr>
            <a:r>
              <a:rPr lang="en-US" sz="3600" kern="1200" dirty="0">
                <a:solidFill>
                  <a:schemeClr val="bg1"/>
                </a:solidFill>
                <a:effectLst>
                  <a:outerShdw blurRad="38100" dist="38100" dir="2700000" algn="tl">
                    <a:srgbClr val="000000">
                      <a:alpha val="43137"/>
                    </a:srgbClr>
                  </a:outerShdw>
                </a:effectLst>
                <a:latin typeface="Roboto" panose="02000000000000000000" pitchFamily="2" charset="0"/>
                <a:ea typeface="+mn-ea"/>
                <a:cs typeface="+mn-cs"/>
              </a:rPr>
              <a:t>Neutron-capture measurements on radioactive isotopes for nucleosynthesis studies</a:t>
            </a:r>
            <a:endParaRPr lang="en-GB" sz="3600" kern="1200" dirty="0">
              <a:solidFill>
                <a:schemeClr val="bg1"/>
              </a:solidFill>
              <a:effectLst>
                <a:outerShdw blurRad="38100" dist="38100" dir="2700000" algn="tl">
                  <a:srgbClr val="000000">
                    <a:alpha val="43137"/>
                  </a:srgbClr>
                </a:outerShdw>
              </a:effectLst>
              <a:latin typeface="Roboto" panose="02000000000000000000" pitchFamily="2" charset="0"/>
              <a:ea typeface="+mn-ea"/>
              <a:cs typeface="+mn-cs"/>
            </a:endParaRPr>
          </a:p>
        </p:txBody>
      </p:sp>
      <p:sp>
        <p:nvSpPr>
          <p:cNvPr id="15" name="TextBox 14">
            <a:extLst>
              <a:ext uri="{FF2B5EF4-FFF2-40B4-BE49-F238E27FC236}">
                <a16:creationId xmlns:a16="http://schemas.microsoft.com/office/drawing/2014/main" id="{92AC5E2C-7140-3554-DE36-F82E970E9DD4}"/>
              </a:ext>
            </a:extLst>
          </p:cNvPr>
          <p:cNvSpPr txBox="1"/>
          <p:nvPr/>
        </p:nvSpPr>
        <p:spPr>
          <a:xfrm>
            <a:off x="3939251" y="4280897"/>
            <a:ext cx="4313498" cy="39681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oAutofit/>
          </a:bodyPr>
          <a:lstStyle/>
          <a:p>
            <a:pPr algn="ctr" defTabSz="685800" fontAlgn="base">
              <a:spcBef>
                <a:spcPct val="0"/>
              </a:spcBef>
              <a:spcAft>
                <a:spcPct val="0"/>
              </a:spcAft>
              <a:buClrTx/>
            </a:pPr>
            <a:r>
              <a:rPr lang="en-US"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César Domingo Pardo                           </a:t>
            </a:r>
          </a:p>
          <a:p>
            <a:pPr algn="ctr" defTabSz="685800" fontAlgn="base">
              <a:spcBef>
                <a:spcPct val="0"/>
              </a:spcBef>
              <a:spcAft>
                <a:spcPct val="0"/>
              </a:spcAft>
              <a:buClrTx/>
            </a:pPr>
            <a:r>
              <a:rPr lang="en-US"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University of Warsaw (online) Seminar, January 15</a:t>
            </a:r>
            <a:r>
              <a:rPr lang="en-US" sz="2000" kern="1200" baseline="300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th</a:t>
            </a:r>
            <a:r>
              <a:rPr lang="en-US"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rPr>
              <a:t>, 2026</a:t>
            </a:r>
            <a:endParaRPr lang="en-GB" sz="2000" kern="1200" dirty="0">
              <a:solidFill>
                <a:schemeClr val="bg1"/>
              </a:solidFill>
              <a:effectLst>
                <a:outerShdw blurRad="50800" dist="38100" dir="2700000" algn="tl" rotWithShape="0">
                  <a:prstClr val="black">
                    <a:alpha val="40000"/>
                  </a:prstClr>
                </a:outerShdw>
              </a:effectLst>
              <a:latin typeface="Roboto" panose="02000000000000000000" pitchFamily="2" charset="0"/>
              <a:ea typeface="+mn-ea"/>
              <a:cs typeface="+mn-cs"/>
            </a:endParaRPr>
          </a:p>
        </p:txBody>
      </p:sp>
      <p:pic>
        <p:nvPicPr>
          <p:cNvPr id="11" name="Picture 10">
            <a:extLst>
              <a:ext uri="{FF2B5EF4-FFF2-40B4-BE49-F238E27FC236}">
                <a16:creationId xmlns:a16="http://schemas.microsoft.com/office/drawing/2014/main" id="{93DA1843-23AD-DC44-A942-0DE72F523126}"/>
              </a:ext>
            </a:extLst>
          </p:cNvPr>
          <p:cNvPicPr>
            <a:picLocks noChangeAspect="1"/>
          </p:cNvPicPr>
          <p:nvPr/>
        </p:nvPicPr>
        <p:blipFill>
          <a:blip r:embed="rId4"/>
          <a:stretch>
            <a:fillRect/>
          </a:stretch>
        </p:blipFill>
        <p:spPr>
          <a:xfrm>
            <a:off x="10874610" y="5341242"/>
            <a:ext cx="1205040" cy="841799"/>
          </a:xfrm>
          <a:prstGeom prst="rect">
            <a:avLst/>
          </a:prstGeom>
        </p:spPr>
      </p:pic>
      <p:pic>
        <p:nvPicPr>
          <p:cNvPr id="12" name="Picture 4" descr="CERN Logo and symbol, meaning, history, PNG, brand"/>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987810" y="5456276"/>
            <a:ext cx="886800" cy="75067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https://lh7-rt.googleusercontent.com/slidesz/AGV_vUdDTgqsJNio6j0wfJ9peZrXxNAows7UOwkWPR1r8bFiSALGOfhqPVu5YqnNPrt-qY4pBmxGvgJh5aLSsck8hqUjwSVMBLc0sm5LmvbFXDSk0SOoGJQnU5bVIqM3T5HP05AbrVbShr7DibyUEtKamz7RAKFEBFh3=s2048?key=cTvbmGmNFyZO6qv31GD1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869850" y="6409981"/>
            <a:ext cx="2209800" cy="430284"/>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p:cNvGrpSpPr/>
          <p:nvPr/>
        </p:nvGrpSpPr>
        <p:grpSpPr>
          <a:xfrm>
            <a:off x="213941" y="6037708"/>
            <a:ext cx="1863330" cy="744545"/>
            <a:chOff x="2635363" y="4515035"/>
            <a:chExt cx="1863330" cy="744545"/>
          </a:xfrm>
        </p:grpSpPr>
        <p:pic>
          <p:nvPicPr>
            <p:cNvPr id="18" name="Picture 6" descr="Image result for CSIC logo"/>
            <p:cNvPicPr>
              <a:picLocks noChangeAspect="1" noChangeArrowheads="1"/>
            </p:cNvPicPr>
            <p:nvPr/>
          </p:nvPicPr>
          <p:blipFill>
            <a:blip r:embed="rId7" cstate="print"/>
            <a:srcRect/>
            <a:stretch>
              <a:fillRect/>
            </a:stretch>
          </p:blipFill>
          <p:spPr bwMode="auto">
            <a:xfrm>
              <a:off x="3962400" y="4515035"/>
              <a:ext cx="536293" cy="744545"/>
            </a:xfrm>
            <a:prstGeom prst="rect">
              <a:avLst/>
            </a:prstGeom>
            <a:noFill/>
          </p:spPr>
        </p:pic>
        <p:pic>
          <p:nvPicPr>
            <p:cNvPr id="19" name="Picture 1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399015" y="4515035"/>
              <a:ext cx="563385" cy="744545"/>
            </a:xfrm>
            <a:prstGeom prst="rect">
              <a:avLst/>
            </a:prstGeom>
          </p:spPr>
        </p:pic>
        <p:pic>
          <p:nvPicPr>
            <p:cNvPr id="20" name="Picture 4" descr="El IFIC renueva su imagen corporativa en su 75.º aniversario ..."/>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635363" y="4531581"/>
              <a:ext cx="765612" cy="727999"/>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Google Shape;1647;p80"/>
          <p:cNvPicPr preferRelativeResize="0"/>
          <p:nvPr/>
        </p:nvPicPr>
        <p:blipFill rotWithShape="1">
          <a:blip r:embed="rId10">
            <a:alphaModFix/>
          </a:blip>
          <a:srcRect l="5644" t="15350" r="10101" b="12851"/>
          <a:stretch/>
        </p:blipFill>
        <p:spPr>
          <a:xfrm>
            <a:off x="2271561" y="6054254"/>
            <a:ext cx="1189394" cy="727999"/>
          </a:xfrm>
          <a:prstGeom prst="rect">
            <a:avLst/>
          </a:prstGeom>
          <a:noFill/>
          <a:ln>
            <a:noFill/>
          </a:ln>
        </p:spPr>
      </p:pic>
    </p:spTree>
    <p:extLst>
      <p:ext uri="{BB962C8B-B14F-4D97-AF65-F5344CB8AC3E}">
        <p14:creationId xmlns:p14="http://schemas.microsoft.com/office/powerpoint/2010/main" val="38373568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4.8|24.9|40.9"/>
</p:tagLst>
</file>

<file path=ppt/tags/tag2.xml><?xml version="1.0" encoding="utf-8"?>
<p:tagLst xmlns:a="http://schemas.openxmlformats.org/drawingml/2006/main" xmlns:r="http://schemas.openxmlformats.org/officeDocument/2006/relationships" xmlns:p="http://schemas.openxmlformats.org/presentationml/2006/main">
  <p:tag name="TIMING" val="|44.8|24.9|40.9"/>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bwMode="auto">
        <a:noFill/>
        <a:ln w="9525">
          <a:noFill/>
          <a:miter lim="800000"/>
          <a:headEnd/>
          <a:tailEnd/>
        </a:ln>
      </a:spPr>
      <a:bodyPr wrap="square" rtlCol="0">
        <a:spAutoFit/>
      </a:bodyPr>
      <a:lstStyle>
        <a:defPPr>
          <a:defRPr sz="1600" dirty="0" smtClean="0">
            <a:solidFill>
              <a:schemeClr val="accent2">
                <a:lumMod val="75000"/>
              </a:schemeClr>
            </a:solidFill>
            <a:latin typeface="+mn-lt"/>
          </a:defRPr>
        </a:defPPr>
      </a:lstStyle>
    </a:tx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24686</TotalTime>
  <Words>10362</Words>
  <Application>Microsoft Office PowerPoint</Application>
  <PresentationFormat>Panorámica</PresentationFormat>
  <Paragraphs>1482</Paragraphs>
  <Slides>126</Slides>
  <Notes>74</Notes>
  <HiddenSlides>2</HiddenSlides>
  <MMClips>2</MMClips>
  <ScaleCrop>false</ScaleCrop>
  <HeadingPairs>
    <vt:vector size="8" baseType="variant">
      <vt:variant>
        <vt:lpstr>Fuentes usadas</vt:lpstr>
      </vt:variant>
      <vt:variant>
        <vt:i4>18</vt:i4>
      </vt:variant>
      <vt:variant>
        <vt:lpstr>Tema</vt:lpstr>
      </vt:variant>
      <vt:variant>
        <vt:i4>2</vt:i4>
      </vt:variant>
      <vt:variant>
        <vt:lpstr>Servidores OLE incrustados</vt:lpstr>
      </vt:variant>
      <vt:variant>
        <vt:i4>1</vt:i4>
      </vt:variant>
      <vt:variant>
        <vt:lpstr>Títulos de diapositiva</vt:lpstr>
      </vt:variant>
      <vt:variant>
        <vt:i4>126</vt:i4>
      </vt:variant>
    </vt:vector>
  </HeadingPairs>
  <TitlesOfParts>
    <vt:vector size="147" baseType="lpstr">
      <vt:lpstr>Batang</vt:lpstr>
      <vt:lpstr>AdvOT483a8203</vt:lpstr>
      <vt:lpstr>Agency FB</vt:lpstr>
      <vt:lpstr>Arial</vt:lpstr>
      <vt:lpstr>Calibri</vt:lpstr>
      <vt:lpstr>Cambria Math</vt:lpstr>
      <vt:lpstr>Comfortaa</vt:lpstr>
      <vt:lpstr>Comic Sans MS</vt:lpstr>
      <vt:lpstr>Helvetica</vt:lpstr>
      <vt:lpstr>Lucida Sans</vt:lpstr>
      <vt:lpstr>Noto Sans Symbols</vt:lpstr>
      <vt:lpstr>Roboto</vt:lpstr>
      <vt:lpstr>Segoe UI</vt:lpstr>
      <vt:lpstr>Symbol</vt:lpstr>
      <vt:lpstr>Tahoma</vt:lpstr>
      <vt:lpstr>Times</vt:lpstr>
      <vt:lpstr>Wingdings</vt:lpstr>
      <vt:lpstr>Wingdings 2</vt:lpstr>
      <vt:lpstr>Default Design</vt:lpstr>
      <vt:lpstr>1_Default Design</vt:lpstr>
      <vt:lpstr>Photo Editor Photo</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Cyclotron options future facility (from A. Tarifeño-Saldivia et al. arXiv:2508.15465v1)</vt:lpstr>
      <vt:lpstr>Storage-Ring options for a future “production” facility (from A. Tarifeño-Saldivia arXiv:2508.15465v1)</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 </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The concept of Total-Energy Detector with g-imaging </vt:lpstr>
      <vt:lpstr>Presentación de PowerPoint</vt:lpstr>
      <vt:lpstr>Presentación de PowerPoint</vt:lpstr>
      <vt:lpstr>Improved Compton imaging algorithms</vt:lpstr>
      <vt:lpstr>Presentación de PowerPoint</vt:lpstr>
      <vt:lpstr>Presentación de PowerPoint</vt:lpstr>
      <vt:lpstr>HYMNS: High sensitivitY Measurements of key stellar Nucleo-Synthesis reactions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The concept of Total-Energy Detector with g-imaging </vt:lpstr>
      <vt:lpstr>Presentación de PowerPoint</vt:lpstr>
      <vt:lpstr>Presentación de PowerPoint</vt:lpstr>
      <vt:lpstr>Improved Compton imaging algorithms</vt:lpstr>
      <vt:lpstr>Presentación de PowerPoint</vt:lpstr>
      <vt:lpstr>Presentación de PowerPoint</vt:lpstr>
      <vt:lpstr>HYMNS: High sensitivitY Measurements of key stellar Nucleo-Synthesis reactions</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cdomingo</dc:creator>
  <cp:lastModifiedBy>Cesar Domingo Pardo</cp:lastModifiedBy>
  <cp:revision>690</cp:revision>
  <dcterms:created xsi:type="dcterms:W3CDTF">2010-02-09T14:08:22Z</dcterms:created>
  <dcterms:modified xsi:type="dcterms:W3CDTF">2026-07-18T19:53:37Z</dcterms:modified>
</cp:coreProperties>
</file>