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1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40"/>
  </p:notesMasterIdLst>
  <p:sldIdLst>
    <p:sldId id="256" r:id="rId2"/>
    <p:sldId id="318" r:id="rId3"/>
    <p:sldId id="275" r:id="rId4"/>
    <p:sldId id="276" r:id="rId5"/>
    <p:sldId id="278" r:id="rId6"/>
    <p:sldId id="309" r:id="rId7"/>
    <p:sldId id="443" r:id="rId8"/>
    <p:sldId id="310" r:id="rId9"/>
    <p:sldId id="279" r:id="rId10"/>
    <p:sldId id="337" r:id="rId11"/>
    <p:sldId id="338" r:id="rId12"/>
    <p:sldId id="280" r:id="rId13"/>
    <p:sldId id="311" r:id="rId14"/>
    <p:sldId id="1133" r:id="rId15"/>
    <p:sldId id="1135" r:id="rId16"/>
    <p:sldId id="281" r:id="rId17"/>
    <p:sldId id="312" r:id="rId18"/>
    <p:sldId id="291" r:id="rId19"/>
    <p:sldId id="283" r:id="rId20"/>
    <p:sldId id="313" r:id="rId21"/>
    <p:sldId id="314" r:id="rId22"/>
    <p:sldId id="315" r:id="rId23"/>
    <p:sldId id="316" r:id="rId24"/>
    <p:sldId id="320" r:id="rId25"/>
    <p:sldId id="321" r:id="rId26"/>
    <p:sldId id="322" r:id="rId27"/>
    <p:sldId id="285" r:id="rId28"/>
    <p:sldId id="286" r:id="rId29"/>
    <p:sldId id="287" r:id="rId30"/>
    <p:sldId id="288" r:id="rId31"/>
    <p:sldId id="292" r:id="rId32"/>
    <p:sldId id="293" r:id="rId33"/>
    <p:sldId id="294" r:id="rId34"/>
    <p:sldId id="323" r:id="rId35"/>
    <p:sldId id="328" r:id="rId36"/>
    <p:sldId id="290" r:id="rId37"/>
    <p:sldId id="326" r:id="rId38"/>
    <p:sldId id="327" r:id="rId39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6CCD"/>
    <a:srgbClr val="17976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2150"/>
    <p:restoredTop sz="83166"/>
  </p:normalViewPr>
  <p:slideViewPr>
    <p:cSldViewPr snapToGrid="0">
      <p:cViewPr varScale="1">
        <p:scale>
          <a:sx n="133" d="100"/>
          <a:sy n="133" d="100"/>
        </p:scale>
        <p:origin x="1344" y="1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62" d="100"/>
        <a:sy n="62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s.wikipedia.org/wiki/Tratados_de_Roma#Tratado_constitutivo_de_la_Comunidad_Econ&#243;mica_Europea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es.wikipedia.org/wiki/Uni%C3%B3n_Europea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isolde.cern/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://cloud.web.cern.ch/cloud/" TargetMode="External"/><Relationship Id="rId4" Type="http://schemas.openxmlformats.org/officeDocument/2006/relationships/hyperlink" Target="https://home.cern/science/physics/antimatter" TargetMode="Externa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es.wikipedia.org/wiki/Acci%C3%B3n_a_distancia" TargetMode="External"/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es.wikipedia.org/wiki/Mec%C3%A1nica_cu%C3%A1ntica" TargetMode="External"/><Relationship Id="rId4" Type="http://schemas.openxmlformats.org/officeDocument/2006/relationships/hyperlink" Target="https://es.wikipedia.org/wiki/Determinismo" TargetMode="Externa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g1f8afa87ab5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Google Shape;60;g1f8afa87ab5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g206da2df632_0_5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0" name="Google Shape;380;g206da2df632_0_5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292608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g1f72997a302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4" name="Google Shape;344;g1f72997a302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g206da2df632_0_5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0" name="Google Shape;380;g206da2df632_0_5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g20745a61d74_0_1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2" name="Google Shape;412;g20745a61d74_0_1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dirty="0"/>
              <a:t>Unión </a:t>
            </a:r>
            <a:r>
              <a:rPr lang="en-GB" dirty="0"/>
              <a:t>La </a:t>
            </a:r>
            <a:r>
              <a:rPr lang="en-GB" b="1" dirty="0" err="1"/>
              <a:t>Comunidad</a:t>
            </a:r>
            <a:r>
              <a:rPr lang="en-GB" b="1" dirty="0"/>
              <a:t> </a:t>
            </a:r>
            <a:r>
              <a:rPr lang="en-GB" b="1" dirty="0" err="1"/>
              <a:t>Económica</a:t>
            </a:r>
            <a:r>
              <a:rPr lang="en-GB" b="1" dirty="0"/>
              <a:t> Europea</a:t>
            </a:r>
            <a:r>
              <a:rPr lang="en-GB" dirty="0"/>
              <a:t> (</a:t>
            </a:r>
            <a:r>
              <a:rPr lang="en-GB" b="1" dirty="0"/>
              <a:t>CEE</a:t>
            </a:r>
            <a:r>
              <a:rPr lang="en-GB" dirty="0"/>
              <a:t>) </a:t>
            </a:r>
            <a:r>
              <a:rPr lang="en-GB" dirty="0" err="1"/>
              <a:t>fue</a:t>
            </a:r>
            <a:r>
              <a:rPr lang="en-GB" dirty="0"/>
              <a:t> </a:t>
            </a:r>
            <a:r>
              <a:rPr lang="en-GB" dirty="0" err="1"/>
              <a:t>una</a:t>
            </a:r>
            <a:r>
              <a:rPr lang="en-GB" dirty="0"/>
              <a:t> </a:t>
            </a:r>
            <a:r>
              <a:rPr lang="en-GB" dirty="0" err="1"/>
              <a:t>organización</a:t>
            </a:r>
            <a:r>
              <a:rPr lang="en-GB" dirty="0"/>
              <a:t> </a:t>
            </a:r>
            <a:r>
              <a:rPr lang="en-GB" dirty="0" err="1"/>
              <a:t>política</a:t>
            </a:r>
            <a:r>
              <a:rPr lang="en-GB" dirty="0"/>
              <a:t> y </a:t>
            </a:r>
            <a:r>
              <a:rPr lang="en-GB" dirty="0" err="1"/>
              <a:t>económica</a:t>
            </a:r>
            <a:r>
              <a:rPr lang="en-GB" dirty="0"/>
              <a:t> </a:t>
            </a:r>
            <a:r>
              <a:rPr lang="en-GB" dirty="0" err="1"/>
              <a:t>creada</a:t>
            </a:r>
            <a:r>
              <a:rPr lang="en-GB" dirty="0"/>
              <a:t> </a:t>
            </a:r>
            <a:r>
              <a:rPr lang="en-GB" dirty="0" err="1"/>
              <a:t>por</a:t>
            </a:r>
            <a:r>
              <a:rPr lang="en-GB" dirty="0"/>
              <a:t> </a:t>
            </a:r>
            <a:r>
              <a:rPr lang="en-GB" dirty="0" err="1"/>
              <a:t>el</a:t>
            </a:r>
            <a:r>
              <a:rPr lang="en-GB" dirty="0"/>
              <a:t> </a:t>
            </a:r>
            <a:r>
              <a:rPr lang="en-GB" dirty="0">
                <a:hlinkClick r:id="rId3" tooltip="Tratados de Roma"/>
              </a:rPr>
              <a:t>Tratado de Roma</a:t>
            </a:r>
            <a:r>
              <a:rPr lang="en-GB" dirty="0"/>
              <a:t> de 1957. </a:t>
            </a:r>
            <a:r>
              <a:rPr lang="en-GB" dirty="0" err="1"/>
              <a:t>Cuando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1993 se </a:t>
            </a:r>
            <a:r>
              <a:rPr lang="en-GB" dirty="0" err="1"/>
              <a:t>formó</a:t>
            </a:r>
            <a:r>
              <a:rPr lang="en-GB" dirty="0"/>
              <a:t> la </a:t>
            </a:r>
            <a:r>
              <a:rPr lang="en-GB" dirty="0">
                <a:hlinkClick r:id="rId4" tooltip="Unión Europea"/>
              </a:rPr>
              <a:t>Unión Europea</a:t>
            </a:r>
            <a:r>
              <a:rPr lang="en-GB" dirty="0"/>
              <a:t>,</a:t>
            </a:r>
            <a:r>
              <a:rPr lang="es-ES" dirty="0"/>
              <a:t>europea: comienzos de los años 90.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E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b="1" dirty="0"/>
              <a:t>España ingresó en el CERN el 1 de enero de 1961 y lo abandonó 8 años más tarde alegando razones financieras hasta su retorno en 1983</a:t>
            </a:r>
            <a:r>
              <a:rPr lang="es-ES" dirty="0"/>
              <a:t>,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dirty="0"/>
              <a:t>España firmó su Tratado de Adhesión a la Comunidad Económica Europea el </a:t>
            </a:r>
            <a:r>
              <a:rPr lang="es-ES" b="1" dirty="0"/>
              <a:t>12 de junio de 1985 en Madrid y se integró efectivamente en la Comunidad Económica el 1 de enero de 1986</a:t>
            </a:r>
            <a:r>
              <a:rPr lang="es-ES" dirty="0"/>
              <a:t>.</a:t>
            </a: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g206da2df632_0_5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0" name="Google Shape;380;g206da2df632_0_5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363646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E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FD877A0-E950-47E7-968C-20B7A7A6043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56790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g206da2df632_0_5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0" name="Google Shape;380;g206da2df632_0_5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Isotope</a:t>
            </a:r>
            <a:r>
              <a:rPr lang="es-ES" dirty="0"/>
              <a:t> </a:t>
            </a:r>
            <a:r>
              <a:rPr lang="es-ES" dirty="0" err="1"/>
              <a:t>mass</a:t>
            </a:r>
            <a:r>
              <a:rPr lang="es-ES" dirty="0"/>
              <a:t> </a:t>
            </a:r>
            <a:r>
              <a:rPr lang="es-ES" dirty="0" err="1"/>
              <a:t>Separator</a:t>
            </a:r>
            <a:r>
              <a:rPr lang="es-ES" dirty="0"/>
              <a:t> On-Line </a:t>
            </a:r>
            <a:r>
              <a:rPr lang="es-ES" dirty="0" err="1"/>
              <a:t>facility</a:t>
            </a:r>
            <a:r>
              <a:rPr lang="es-ES" dirty="0"/>
              <a:t> (</a:t>
            </a:r>
            <a:r>
              <a:rPr lang="es-ES" dirty="0">
                <a:hlinkClick r:id="rId3"/>
              </a:rPr>
              <a:t>ISOLDE</a:t>
            </a:r>
            <a:r>
              <a:rPr lang="es-ES" dirty="0"/>
              <a:t>) </a:t>
            </a:r>
            <a:r>
              <a:rPr lang="es-ES" dirty="0" err="1"/>
              <a:t>is</a:t>
            </a:r>
            <a:r>
              <a:rPr lang="es-ES" dirty="0"/>
              <a:t> a </a:t>
            </a:r>
            <a:r>
              <a:rPr lang="es-ES" dirty="0" err="1"/>
              <a:t>unique</a:t>
            </a:r>
            <a:r>
              <a:rPr lang="es-ES" dirty="0"/>
              <a:t> </a:t>
            </a:r>
            <a:r>
              <a:rPr lang="es-ES" dirty="0" err="1"/>
              <a:t>source</a:t>
            </a:r>
            <a:r>
              <a:rPr lang="es-ES" dirty="0"/>
              <a:t> of </a:t>
            </a:r>
            <a:r>
              <a:rPr lang="es-ES" dirty="0" err="1"/>
              <a:t>low-energy</a:t>
            </a:r>
            <a:r>
              <a:rPr lang="es-ES" dirty="0"/>
              <a:t> </a:t>
            </a:r>
            <a:r>
              <a:rPr lang="es-ES" dirty="0" err="1"/>
              <a:t>beams</a:t>
            </a:r>
            <a:r>
              <a:rPr lang="es-ES" dirty="0"/>
              <a:t> of </a:t>
            </a:r>
            <a:r>
              <a:rPr lang="es-ES" dirty="0" err="1"/>
              <a:t>radioactive</a:t>
            </a:r>
            <a:r>
              <a:rPr lang="es-ES" dirty="0"/>
              <a:t> </a:t>
            </a:r>
            <a:r>
              <a:rPr lang="es-ES" dirty="0" err="1"/>
              <a:t>nuclides</a:t>
            </a:r>
            <a:r>
              <a:rPr lang="es-ES" dirty="0"/>
              <a:t>, </a:t>
            </a:r>
            <a:r>
              <a:rPr lang="es-ES" dirty="0" err="1"/>
              <a:t>those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too</a:t>
            </a:r>
            <a:r>
              <a:rPr lang="es-ES" dirty="0"/>
              <a:t> </a:t>
            </a:r>
            <a:r>
              <a:rPr lang="es-ES" dirty="0" err="1"/>
              <a:t>many</a:t>
            </a:r>
            <a:r>
              <a:rPr lang="es-ES" dirty="0"/>
              <a:t> </a:t>
            </a:r>
            <a:r>
              <a:rPr lang="es-ES" dirty="0" err="1"/>
              <a:t>or</a:t>
            </a:r>
            <a:r>
              <a:rPr lang="es-ES" dirty="0"/>
              <a:t> </a:t>
            </a:r>
            <a:r>
              <a:rPr lang="es-ES" dirty="0" err="1"/>
              <a:t>too</a:t>
            </a:r>
            <a:r>
              <a:rPr lang="es-ES" dirty="0"/>
              <a:t> </a:t>
            </a:r>
            <a:r>
              <a:rPr lang="es-ES" dirty="0" err="1"/>
              <a:t>few</a:t>
            </a:r>
            <a:r>
              <a:rPr lang="es-ES" dirty="0"/>
              <a:t> </a:t>
            </a:r>
            <a:r>
              <a:rPr lang="es-ES" dirty="0" err="1"/>
              <a:t>neutrons</a:t>
            </a:r>
            <a:r>
              <a:rPr lang="es-ES" dirty="0"/>
              <a:t> to be </a:t>
            </a:r>
            <a:r>
              <a:rPr lang="es-ES" dirty="0" err="1"/>
              <a:t>stable</a:t>
            </a:r>
            <a:r>
              <a:rPr lang="es-ES" dirty="0"/>
              <a:t>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E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dirty="0"/>
              <a:t>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dirty="0" err="1"/>
              <a:t>CERN’s</a:t>
            </a:r>
            <a:r>
              <a:rPr lang="es-ES" dirty="0"/>
              <a:t> MEDICIS </a:t>
            </a:r>
            <a:r>
              <a:rPr lang="es-ES" dirty="0" err="1"/>
              <a:t>facility</a:t>
            </a:r>
            <a:r>
              <a:rPr lang="es-ES" dirty="0"/>
              <a:t> </a:t>
            </a:r>
            <a:r>
              <a:rPr lang="es-ES" dirty="0" err="1"/>
              <a:t>is</a:t>
            </a:r>
            <a:r>
              <a:rPr lang="es-ES" dirty="0"/>
              <a:t> </a:t>
            </a:r>
            <a:r>
              <a:rPr lang="es-ES" dirty="0" err="1"/>
              <a:t>producing</a:t>
            </a:r>
            <a:r>
              <a:rPr lang="es-ES" dirty="0"/>
              <a:t> novel </a:t>
            </a:r>
            <a:r>
              <a:rPr lang="es-ES" dirty="0" err="1"/>
              <a:t>radioisotopes</a:t>
            </a:r>
            <a:r>
              <a:rPr lang="es-ES" dirty="0"/>
              <a:t> </a:t>
            </a:r>
            <a:r>
              <a:rPr lang="es-ES" dirty="0" err="1"/>
              <a:t>for</a:t>
            </a:r>
            <a:r>
              <a:rPr lang="es-ES" dirty="0"/>
              <a:t> medical </a:t>
            </a:r>
            <a:r>
              <a:rPr lang="es-ES" dirty="0" err="1"/>
              <a:t>research</a:t>
            </a:r>
            <a:endParaRPr lang="es-E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E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Antiproton</a:t>
            </a:r>
            <a:r>
              <a:rPr lang="es-ES" dirty="0"/>
              <a:t> </a:t>
            </a:r>
            <a:r>
              <a:rPr lang="es-ES" dirty="0" err="1"/>
              <a:t>Decelerator</a:t>
            </a:r>
            <a:r>
              <a:rPr lang="es-ES" dirty="0"/>
              <a:t> (AD) </a:t>
            </a:r>
            <a:r>
              <a:rPr lang="es-ES" dirty="0" err="1"/>
              <a:t>is</a:t>
            </a:r>
            <a:r>
              <a:rPr lang="es-ES" dirty="0"/>
              <a:t> a </a:t>
            </a:r>
            <a:r>
              <a:rPr lang="es-ES" dirty="0" err="1"/>
              <a:t>unique</a:t>
            </a:r>
            <a:r>
              <a:rPr lang="es-ES" dirty="0"/>
              <a:t> machine </a:t>
            </a:r>
            <a:r>
              <a:rPr lang="es-ES" dirty="0" err="1"/>
              <a:t>that</a:t>
            </a:r>
            <a:r>
              <a:rPr lang="es-ES" dirty="0"/>
              <a:t> produces </a:t>
            </a:r>
            <a:r>
              <a:rPr lang="es-ES" dirty="0" err="1"/>
              <a:t>low-energy</a:t>
            </a:r>
            <a:r>
              <a:rPr lang="es-ES" dirty="0"/>
              <a:t> </a:t>
            </a:r>
            <a:r>
              <a:rPr lang="es-ES" dirty="0" err="1"/>
              <a:t>antiprotons</a:t>
            </a:r>
            <a:r>
              <a:rPr lang="es-ES" dirty="0"/>
              <a:t> </a:t>
            </a:r>
            <a:r>
              <a:rPr lang="es-ES" dirty="0" err="1"/>
              <a:t>for</a:t>
            </a:r>
            <a:r>
              <a:rPr lang="es-ES" dirty="0"/>
              <a:t> </a:t>
            </a:r>
            <a:r>
              <a:rPr lang="es-ES" dirty="0" err="1"/>
              <a:t>studies</a:t>
            </a:r>
            <a:r>
              <a:rPr lang="es-ES" dirty="0"/>
              <a:t> of </a:t>
            </a:r>
            <a:r>
              <a:rPr lang="es-ES" dirty="0">
                <a:hlinkClick r:id="rId4"/>
              </a:rPr>
              <a:t>antimatter</a:t>
            </a:r>
            <a:r>
              <a:rPr lang="es-ES" dirty="0"/>
              <a:t>, and “</a:t>
            </a:r>
            <a:r>
              <a:rPr lang="es-ES" dirty="0" err="1"/>
              <a:t>creates</a:t>
            </a:r>
            <a:r>
              <a:rPr lang="es-ES" dirty="0"/>
              <a:t>” </a:t>
            </a:r>
            <a:r>
              <a:rPr lang="es-ES" dirty="0" err="1"/>
              <a:t>antiatoms</a:t>
            </a:r>
            <a:r>
              <a:rPr lang="es-ES" dirty="0"/>
              <a:t>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E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>
                <a:hlinkClick r:id="rId5"/>
              </a:rPr>
              <a:t>Cosmics Leaving Outdoor Droplets</a:t>
            </a:r>
            <a:r>
              <a:rPr lang="es-ES" dirty="0"/>
              <a:t> (CLOUD) </a:t>
            </a:r>
            <a:r>
              <a:rPr lang="es-ES" dirty="0" err="1"/>
              <a:t>experiment</a:t>
            </a:r>
            <a:r>
              <a:rPr lang="es-ES" dirty="0"/>
              <a:t> uses a </a:t>
            </a:r>
            <a:r>
              <a:rPr lang="es-ES" dirty="0" err="1"/>
              <a:t>special</a:t>
            </a:r>
            <a:r>
              <a:rPr lang="es-ES" dirty="0"/>
              <a:t> </a:t>
            </a:r>
            <a:r>
              <a:rPr lang="es-ES" dirty="0" err="1"/>
              <a:t>cloud</a:t>
            </a:r>
            <a:r>
              <a:rPr lang="es-ES" dirty="0"/>
              <a:t> </a:t>
            </a:r>
            <a:r>
              <a:rPr lang="es-ES" dirty="0" err="1"/>
              <a:t>chamber</a:t>
            </a:r>
            <a:r>
              <a:rPr lang="es-ES" dirty="0"/>
              <a:t> to </a:t>
            </a:r>
            <a:r>
              <a:rPr lang="es-ES" dirty="0" err="1"/>
              <a:t>study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possible</a:t>
            </a:r>
            <a:r>
              <a:rPr lang="es-ES" dirty="0"/>
              <a:t> link </a:t>
            </a:r>
            <a:r>
              <a:rPr lang="es-ES" dirty="0" err="1"/>
              <a:t>between</a:t>
            </a:r>
            <a:r>
              <a:rPr lang="es-ES" dirty="0"/>
              <a:t> </a:t>
            </a:r>
            <a:r>
              <a:rPr lang="es-ES" dirty="0" err="1"/>
              <a:t>galactic</a:t>
            </a:r>
            <a:r>
              <a:rPr lang="es-ES" dirty="0"/>
              <a:t> </a:t>
            </a:r>
            <a:r>
              <a:rPr lang="es-ES" dirty="0" err="1"/>
              <a:t>cosmic</a:t>
            </a:r>
            <a:r>
              <a:rPr lang="es-ES" dirty="0"/>
              <a:t> </a:t>
            </a:r>
            <a:r>
              <a:rPr lang="es-ES" dirty="0" err="1"/>
              <a:t>rays</a:t>
            </a:r>
            <a:r>
              <a:rPr lang="es-ES" dirty="0"/>
              <a:t> and </a:t>
            </a:r>
            <a:r>
              <a:rPr lang="es-ES" dirty="0" err="1"/>
              <a:t>cloud</a:t>
            </a:r>
            <a:r>
              <a:rPr lang="es-ES" dirty="0"/>
              <a:t> </a:t>
            </a:r>
            <a:r>
              <a:rPr lang="es-ES" dirty="0" err="1"/>
              <a:t>formation</a:t>
            </a:r>
            <a:r>
              <a:rPr lang="es-ES" dirty="0"/>
              <a:t>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E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HiRadMat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(High-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Radiation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to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Materials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)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is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users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facility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at CERN,</a:t>
            </a:r>
            <a:b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</a:b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designed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to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provide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high-intensity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pulsed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beams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to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irradiation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area</a:t>
            </a:r>
            <a:b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</a:b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where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material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samples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as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well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as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accelerator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component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assemblies</a:t>
            </a:r>
            <a:b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</a:b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can be </a:t>
            </a:r>
            <a:r>
              <a:rPr lang="es-E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tested</a:t>
            </a:r>
            <a:r>
              <a:rPr lang="es-E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E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he NA64 experiment looks for unknown particles that could carry a new force between visible matter and dark matter, or make up dark matter themselves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E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614227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g206c9b7b42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1" name="Google Shape;421;g206c9b7b42a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g206da2df632_0_5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ES"/>
          </a:p>
        </p:txBody>
      </p:sp>
      <p:sp>
        <p:nvSpPr>
          <p:cNvPr id="380" name="Google Shape;380;g206da2df632_0_5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638923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8">
          <a:extLst>
            <a:ext uri="{FF2B5EF4-FFF2-40B4-BE49-F238E27FC236}">
              <a16:creationId xmlns:a16="http://schemas.microsoft.com/office/drawing/2014/main" id="{D6F50F46-9AD6-7E56-2A3A-98E618FEB3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g206da2df632_0_508:notes">
            <a:extLst>
              <a:ext uri="{FF2B5EF4-FFF2-40B4-BE49-F238E27FC236}">
                <a16:creationId xmlns:a16="http://schemas.microsoft.com/office/drawing/2014/main" id="{F7F928E3-EDF4-E901-1F06-9D88D64B661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ES"/>
          </a:p>
        </p:txBody>
      </p:sp>
      <p:sp>
        <p:nvSpPr>
          <p:cNvPr id="380" name="Google Shape;380;g206da2df632_0_508:notes">
            <a:extLst>
              <a:ext uri="{FF2B5EF4-FFF2-40B4-BE49-F238E27FC236}">
                <a16:creationId xmlns:a16="http://schemas.microsoft.com/office/drawing/2014/main" id="{68CE8978-FE01-1193-6587-2FA173EB9E3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1100" dirty="0">
                <a:sym typeface="Wingdings"/>
              </a:rPr>
              <a:t></a:t>
            </a:r>
            <a:r>
              <a:rPr lang="en-US" sz="1100" dirty="0"/>
              <a:t> </a:t>
            </a:r>
            <a:r>
              <a:rPr lang="en-US" sz="1100" b="1" dirty="0"/>
              <a:t>no </a:t>
            </a:r>
            <a:r>
              <a:rPr lang="en-US" sz="1100" b="1" dirty="0" err="1"/>
              <a:t>tienen</a:t>
            </a:r>
            <a:r>
              <a:rPr lang="en-US" sz="1100" b="1" dirty="0"/>
              <a:t> </a:t>
            </a:r>
            <a:r>
              <a:rPr lang="en-US" sz="1100" b="1" dirty="0" err="1"/>
              <a:t>resistencia</a:t>
            </a:r>
            <a:r>
              <a:rPr lang="en-US" sz="1100" b="1" dirty="0"/>
              <a:t> </a:t>
            </a:r>
            <a:r>
              <a:rPr lang="en-US" sz="1100" b="1" dirty="0" err="1"/>
              <a:t>eléctrica</a:t>
            </a:r>
            <a:r>
              <a:rPr lang="en-US" sz="1100" dirty="0"/>
              <a:t> y </a:t>
            </a:r>
            <a:r>
              <a:rPr lang="en-US" sz="1100" dirty="0" err="1"/>
              <a:t>así</a:t>
            </a:r>
            <a:r>
              <a:rPr lang="en-US" sz="1100" dirty="0"/>
              <a:t> </a:t>
            </a:r>
            <a:r>
              <a:rPr lang="en-US" sz="1100" b="1" dirty="0" err="1"/>
              <a:t>toda</a:t>
            </a:r>
            <a:r>
              <a:rPr lang="en-US" sz="1100" b="1" dirty="0"/>
              <a:t> la </a:t>
            </a:r>
            <a:r>
              <a:rPr lang="en-US" sz="1100" b="1" dirty="0" err="1"/>
              <a:t>energía</a:t>
            </a:r>
            <a:r>
              <a:rPr lang="en-US" sz="1100" b="1" dirty="0"/>
              <a:t> se </a:t>
            </a:r>
            <a:r>
              <a:rPr lang="en-US" sz="1100" b="1" dirty="0" err="1"/>
              <a:t>invierte</a:t>
            </a:r>
            <a:r>
              <a:rPr lang="en-US" sz="1100" b="1" dirty="0"/>
              <a:t> </a:t>
            </a:r>
            <a:r>
              <a:rPr lang="en-US" sz="1100" b="1" dirty="0" err="1"/>
              <a:t>en</a:t>
            </a:r>
            <a:r>
              <a:rPr lang="en-US" sz="1100" b="1" dirty="0"/>
              <a:t> </a:t>
            </a:r>
            <a:r>
              <a:rPr lang="en-US" sz="1100" b="1" dirty="0" err="1"/>
              <a:t>generar</a:t>
            </a:r>
            <a:r>
              <a:rPr lang="en-US" sz="1100" b="1" dirty="0"/>
              <a:t> </a:t>
            </a:r>
            <a:r>
              <a:rPr lang="en-US" sz="1100" b="1" dirty="0" err="1"/>
              <a:t>los</a:t>
            </a:r>
            <a:r>
              <a:rPr lang="en-US" sz="1100" b="1" dirty="0"/>
              <a:t> campos </a:t>
            </a:r>
            <a:r>
              <a:rPr lang="en-US" sz="1100" b="1" dirty="0" err="1"/>
              <a:t>eléctricos</a:t>
            </a:r>
            <a:r>
              <a:rPr lang="en-US" sz="1100" b="1" dirty="0"/>
              <a:t> y </a:t>
            </a:r>
            <a:r>
              <a:rPr lang="en-US" sz="1100" b="1" dirty="0" err="1"/>
              <a:t>magnéticos</a:t>
            </a:r>
            <a:r>
              <a:rPr lang="en-US" sz="1100" dirty="0"/>
              <a:t> </a:t>
            </a:r>
            <a:r>
              <a:rPr lang="en-US" sz="1100" dirty="0" err="1"/>
              <a:t>que</a:t>
            </a:r>
            <a:r>
              <a:rPr lang="en-US" sz="1100" dirty="0"/>
              <a:t> </a:t>
            </a:r>
            <a:r>
              <a:rPr lang="en-US" sz="1100" dirty="0" err="1"/>
              <a:t>necesita</a:t>
            </a:r>
            <a:r>
              <a:rPr lang="en-US" sz="1100" dirty="0"/>
              <a:t> </a:t>
            </a:r>
            <a:r>
              <a:rPr lang="en-US" sz="1100" dirty="0" err="1"/>
              <a:t>el</a:t>
            </a:r>
            <a:r>
              <a:rPr lang="en-US" sz="1100" dirty="0"/>
              <a:t> LHC para </a:t>
            </a:r>
            <a:r>
              <a:rPr lang="en-US" sz="1100" dirty="0" err="1"/>
              <a:t>funcionar</a:t>
            </a:r>
            <a:r>
              <a:rPr lang="en-US" sz="1100" dirty="0"/>
              <a:t>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961108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Google Shape;427;g206c9b7b42a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8" name="Google Shape;428;g206c9b7b42a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g206da2df632_0_5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0" name="Google Shape;380;g206da2df632_0_5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73393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5">
          <a:extLst>
            <a:ext uri="{FF2B5EF4-FFF2-40B4-BE49-F238E27FC236}">
              <a16:creationId xmlns:a16="http://schemas.microsoft.com/office/drawing/2014/main" id="{074E1171-46E6-EBF7-0A73-A6B562510B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g20745a61d74_0_124:notes">
            <a:extLst>
              <a:ext uri="{FF2B5EF4-FFF2-40B4-BE49-F238E27FC236}">
                <a16:creationId xmlns:a16="http://schemas.microsoft.com/office/drawing/2014/main" id="{37A57304-C753-E5F6-DFA9-AB3961756F3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ES"/>
          </a:p>
        </p:txBody>
      </p:sp>
      <p:sp>
        <p:nvSpPr>
          <p:cNvPr id="437" name="Google Shape;437;g20745a61d74_0_124:notes">
            <a:extLst>
              <a:ext uri="{FF2B5EF4-FFF2-40B4-BE49-F238E27FC236}">
                <a16:creationId xmlns:a16="http://schemas.microsoft.com/office/drawing/2014/main" id="{9D63196C-A2A5-D9FF-F68B-0D5FF707B3B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486028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g20745a61d74_0_1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7" name="Google Shape;437;g20745a61d74_0_1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g1f72997a302_0_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8" name="Google Shape;458;g1f72997a302_0_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83201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g1f72997a302_0_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8" name="Google Shape;458;g1f72997a302_0_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655865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g1f72997a302_0_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8" name="Google Shape;458;g1f72997a302_0_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24634134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g206e558e0f0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4" name="Google Shape;484;g206e558e0f0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Google Shape;490;g206e558e0f0_0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1" name="Google Shape;491;g206e558e0f0_0_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Google Shape;497;g206e558e0f0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8" name="Google Shape;498;g206e558e0f0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4" name="Google Shape;504;g20745a61d74_0_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5" name="Google Shape;505;g20745a61d74_0_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5401531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sz="1100" dirty="0"/>
              <a:t>De </a:t>
            </a:r>
            <a:r>
              <a:rPr lang="en-GB" sz="1100" dirty="0" err="1"/>
              <a:t>acuerdo</a:t>
            </a:r>
            <a:r>
              <a:rPr lang="en-GB" sz="1100" dirty="0"/>
              <a:t> a EPR, </a:t>
            </a:r>
            <a:r>
              <a:rPr lang="en-GB" sz="1100" dirty="0" err="1"/>
              <a:t>esta</a:t>
            </a:r>
            <a:r>
              <a:rPr lang="en-GB" sz="1100" dirty="0"/>
              <a:t> </a:t>
            </a:r>
            <a:r>
              <a:rPr lang="en-GB" sz="1100" dirty="0" err="1"/>
              <a:t>teoría</a:t>
            </a:r>
            <a:r>
              <a:rPr lang="en-GB" sz="1100" dirty="0"/>
              <a:t> </a:t>
            </a:r>
            <a:r>
              <a:rPr lang="en-GB" sz="1100" dirty="0" err="1"/>
              <a:t>predice</a:t>
            </a:r>
            <a:r>
              <a:rPr lang="en-GB" sz="1100" dirty="0"/>
              <a:t> un </a:t>
            </a:r>
            <a:r>
              <a:rPr lang="en-GB" sz="1100" dirty="0" err="1"/>
              <a:t>fenómeno</a:t>
            </a:r>
            <a:r>
              <a:rPr lang="en-GB" sz="1100" dirty="0"/>
              <a:t> (</a:t>
            </a:r>
            <a:r>
              <a:rPr lang="en-GB" sz="1100" dirty="0" err="1"/>
              <a:t>el</a:t>
            </a:r>
            <a:r>
              <a:rPr lang="en-GB" sz="1100" dirty="0"/>
              <a:t> de la </a:t>
            </a:r>
            <a:r>
              <a:rPr lang="en-GB" sz="1100" dirty="0">
                <a:hlinkClick r:id="rId3" tooltip="Acción a distancia"/>
              </a:rPr>
              <a:t>acción a distancia instantánea</a:t>
            </a:r>
            <a:r>
              <a:rPr lang="en-GB" sz="1100" dirty="0"/>
              <a:t>) </a:t>
            </a:r>
            <a:r>
              <a:rPr lang="en-GB" sz="1100" dirty="0" err="1"/>
              <a:t>pero</a:t>
            </a:r>
            <a:r>
              <a:rPr lang="en-GB" sz="1100" dirty="0"/>
              <a:t> no </a:t>
            </a:r>
            <a:r>
              <a:rPr lang="en-GB" sz="1100" dirty="0" err="1"/>
              <a:t>permite</a:t>
            </a:r>
            <a:r>
              <a:rPr lang="en-GB" sz="1100" dirty="0"/>
              <a:t> </a:t>
            </a:r>
            <a:r>
              <a:rPr lang="en-GB" sz="1100" dirty="0" err="1"/>
              <a:t>hacer</a:t>
            </a:r>
            <a:r>
              <a:rPr lang="en-GB" sz="1100" dirty="0"/>
              <a:t> </a:t>
            </a:r>
            <a:r>
              <a:rPr lang="en-GB" sz="1100" dirty="0" err="1"/>
              <a:t>predicciones</a:t>
            </a:r>
            <a:r>
              <a:rPr lang="en-GB" sz="1100" dirty="0"/>
              <a:t> </a:t>
            </a:r>
            <a:r>
              <a:rPr lang="en-GB" sz="1100" dirty="0">
                <a:hlinkClick r:id="rId4" tooltip="Determinismo"/>
              </a:rPr>
              <a:t>deterministas</a:t>
            </a:r>
            <a:r>
              <a:rPr lang="en-GB" sz="1100" dirty="0"/>
              <a:t> </a:t>
            </a:r>
            <a:r>
              <a:rPr lang="en-GB" sz="1100" dirty="0" err="1"/>
              <a:t>sobre</a:t>
            </a:r>
            <a:r>
              <a:rPr lang="en-GB" sz="1100" dirty="0"/>
              <a:t> </a:t>
            </a:r>
            <a:r>
              <a:rPr lang="en-GB" sz="1100" dirty="0" err="1"/>
              <a:t>él</a:t>
            </a:r>
            <a:r>
              <a:rPr lang="en-GB" sz="1100" dirty="0"/>
              <a:t>; </a:t>
            </a:r>
            <a:r>
              <a:rPr lang="en-GB" sz="1100" dirty="0" err="1"/>
              <a:t>por</a:t>
            </a:r>
            <a:r>
              <a:rPr lang="en-GB" sz="1100" dirty="0"/>
              <a:t> lo tanto, la </a:t>
            </a:r>
            <a:r>
              <a:rPr lang="en-GB" sz="1100" dirty="0">
                <a:hlinkClick r:id="rId5" tooltip="Mecánica cuántica"/>
              </a:rPr>
              <a:t>mecánica cuántica</a:t>
            </a:r>
            <a:r>
              <a:rPr lang="en-GB" sz="1100" dirty="0"/>
              <a:t> es </a:t>
            </a:r>
            <a:r>
              <a:rPr lang="en-GB" sz="1100" dirty="0" err="1"/>
              <a:t>una</a:t>
            </a:r>
            <a:r>
              <a:rPr lang="en-GB" sz="1100" dirty="0"/>
              <a:t> </a:t>
            </a:r>
            <a:r>
              <a:rPr lang="en-GB" sz="1100" dirty="0" err="1"/>
              <a:t>teoría</a:t>
            </a:r>
            <a:r>
              <a:rPr lang="en-GB" sz="1100" dirty="0"/>
              <a:t> </a:t>
            </a:r>
            <a:r>
              <a:rPr lang="en-GB" sz="1100" dirty="0" err="1"/>
              <a:t>incompleta</a:t>
            </a:r>
            <a:r>
              <a:rPr lang="en-GB" sz="1100" dirty="0"/>
              <a:t>.</a:t>
            </a:r>
          </a:p>
          <a:p>
            <a:endParaRPr lang="en-ES" dirty="0"/>
          </a:p>
        </p:txBody>
      </p:sp>
    </p:spTree>
    <p:extLst>
      <p:ext uri="{BB962C8B-B14F-4D97-AF65-F5344CB8AC3E}">
        <p14:creationId xmlns:p14="http://schemas.microsoft.com/office/powerpoint/2010/main" val="311926844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Google Shape;517;g206e558e0f0_0_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8" name="Google Shape;518;g206e558e0f0_0_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1349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0053A0"/>
              </a:buClr>
              <a:buSzPts val="5200"/>
              <a:buNone/>
              <a:defRPr sz="5200">
                <a:solidFill>
                  <a:srgbClr val="0053A0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2245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53A0"/>
              </a:buClr>
              <a:buSzPts val="2400"/>
              <a:buNone/>
              <a:defRPr sz="2400">
                <a:solidFill>
                  <a:srgbClr val="0053A0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pic>
        <p:nvPicPr>
          <p:cNvPr id="12" name="Google Shape;12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8650" y="4432000"/>
            <a:ext cx="9152650" cy="725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Google Shape;13;p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8650" y="4432000"/>
            <a:ext cx="735974" cy="717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Google Shape;14;p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267450" y="3381375"/>
            <a:ext cx="2600425" cy="840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apositiva con título 2">
  <p:cSld name="TITLE_2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4000" cy="2757900"/>
          </a:xfrm>
          <a:prstGeom prst="rect">
            <a:avLst/>
          </a:prstGeom>
          <a:solidFill>
            <a:srgbClr val="0053A0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4000" b="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311700" y="27579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000"/>
              <a:buNone/>
              <a:defRPr sz="2000">
                <a:solidFill>
                  <a:srgbClr val="43434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pic>
        <p:nvPicPr>
          <p:cNvPr id="18" name="Google Shape;18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67450" y="4067175"/>
            <a:ext cx="2600425" cy="840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apositiva con título 2 2">
  <p:cSld name="TITLE_2_2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 txBox="1">
            <a:spLocks noGrp="1"/>
          </p:cNvSpPr>
          <p:nvPr>
            <p:ph type="ctrTitle" hasCustomPrompt="1"/>
          </p:nvPr>
        </p:nvSpPr>
        <p:spPr>
          <a:xfrm>
            <a:off x="1124367" y="-103239"/>
            <a:ext cx="7416105" cy="17388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53A0"/>
              </a:buClr>
              <a:buSzPts val="3800"/>
              <a:buNone/>
              <a:defRPr sz="3800" b="1">
                <a:solidFill>
                  <a:srgbClr val="0053A0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r>
              <a:rPr lang="es-ES" dirty="0"/>
              <a:t>Introducción al LHC y al experimento ATLAS</a:t>
            </a:r>
            <a:endParaRPr dirty="0"/>
          </a:p>
        </p:txBody>
      </p:sp>
      <p:sp>
        <p:nvSpPr>
          <p:cNvPr id="21" name="Google Shape;21;p4"/>
          <p:cNvSpPr txBox="1">
            <a:spLocks noGrp="1"/>
          </p:cNvSpPr>
          <p:nvPr>
            <p:ph type="subTitle" idx="1" hasCustomPrompt="1"/>
          </p:nvPr>
        </p:nvSpPr>
        <p:spPr>
          <a:xfrm>
            <a:off x="311700" y="32913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000"/>
              <a:buNone/>
              <a:defRPr sz="2000">
                <a:solidFill>
                  <a:srgbClr val="43434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r>
              <a:rPr lang="es-ES" dirty="0"/>
              <a:t>Susana Cabrera </a:t>
            </a:r>
            <a:r>
              <a:rPr lang="es-ES" dirty="0" err="1"/>
              <a:t>Urbán</a:t>
            </a:r>
            <a:r>
              <a:rPr lang="es-ES" dirty="0"/>
              <a:t> ( IFIC, CSIC-UV)</a:t>
            </a:r>
          </a:p>
          <a:p>
            <a:r>
              <a:rPr lang="es-ES" dirty="0"/>
              <a:t>IFIC </a:t>
            </a:r>
            <a:r>
              <a:rPr lang="es-ES" dirty="0" err="1"/>
              <a:t>Summer</a:t>
            </a:r>
            <a:r>
              <a:rPr lang="es-ES" dirty="0"/>
              <a:t> </a:t>
            </a:r>
            <a:r>
              <a:rPr lang="es-ES" dirty="0" err="1"/>
              <a:t>Student</a:t>
            </a:r>
            <a:r>
              <a:rPr lang="es-ES" dirty="0"/>
              <a:t> </a:t>
            </a:r>
            <a:r>
              <a:rPr lang="es-ES" dirty="0" err="1"/>
              <a:t>Programme</a:t>
            </a:r>
            <a:r>
              <a:rPr lang="es-ES" dirty="0"/>
              <a:t> 2025</a:t>
            </a:r>
            <a:endParaRPr dirty="0"/>
          </a:p>
        </p:txBody>
      </p:sp>
      <p:pic>
        <p:nvPicPr>
          <p:cNvPr id="22" name="Google Shape;22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971575" y="4231882"/>
            <a:ext cx="2600425" cy="840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EDA8672-0F96-4545-92D4-C44935F2656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501771" y="4083925"/>
            <a:ext cx="3640495" cy="113651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A85F48AE-CD9F-674E-8253-29D276CF9F3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491500" y="1430238"/>
            <a:ext cx="3146460" cy="19053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F06CCC3-93B6-A242-B69D-6FD966EE4D1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4637960" y="1425931"/>
            <a:ext cx="3902512" cy="1909639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apositiva con título 2 1">
  <p:cSld name="TITLE_2_1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5"/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4000" cy="2757900"/>
          </a:xfrm>
          <a:prstGeom prst="rect">
            <a:avLst/>
          </a:prstGeom>
          <a:solidFill>
            <a:srgbClr val="0053A0"/>
          </a:solidFill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 b="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subTitle" idx="1"/>
          </p:nvPr>
        </p:nvSpPr>
        <p:spPr>
          <a:xfrm>
            <a:off x="0" y="2757925"/>
            <a:ext cx="9144000" cy="238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None/>
              <a:defRPr sz="2400" b="1">
                <a:solidFill>
                  <a:srgbClr val="43434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cuerpo 3">
  <p:cSld name="TITLE_AND_BODY_3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 txBox="1"/>
          <p:nvPr/>
        </p:nvSpPr>
        <p:spPr>
          <a:xfrm>
            <a:off x="311650" y="2558550"/>
            <a:ext cx="8520600" cy="17055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</p:txBody>
      </p:sp>
      <p:sp>
        <p:nvSpPr>
          <p:cNvPr id="33" name="Google Shape;33;p6"/>
          <p:cNvSpPr txBox="1">
            <a:spLocks noGrp="1"/>
          </p:cNvSpPr>
          <p:nvPr>
            <p:ph type="ctrTitle"/>
          </p:nvPr>
        </p:nvSpPr>
        <p:spPr>
          <a:xfrm>
            <a:off x="313975" y="846875"/>
            <a:ext cx="8520600" cy="1705500"/>
          </a:xfrm>
          <a:prstGeom prst="rect">
            <a:avLst/>
          </a:prstGeom>
          <a:solidFill>
            <a:srgbClr val="0053A0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 b="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34" name="Google Shape;34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>
                <a:solidFill>
                  <a:schemeClr val="dk1"/>
                </a:solidFill>
              </a:defRPr>
            </a:lvl1pPr>
            <a:lvl2pPr lvl="1" rtl="0">
              <a:buNone/>
              <a:defRPr>
                <a:solidFill>
                  <a:schemeClr val="dk1"/>
                </a:solidFill>
              </a:defRPr>
            </a:lvl2pPr>
            <a:lvl3pPr lvl="2" rtl="0">
              <a:buNone/>
              <a:defRPr>
                <a:solidFill>
                  <a:schemeClr val="dk1"/>
                </a:solidFill>
              </a:defRPr>
            </a:lvl3pPr>
            <a:lvl4pPr lvl="3" rtl="0">
              <a:buNone/>
              <a:defRPr>
                <a:solidFill>
                  <a:schemeClr val="dk1"/>
                </a:solidFill>
              </a:defRPr>
            </a:lvl4pPr>
            <a:lvl5pPr lvl="4" rtl="0">
              <a:buNone/>
              <a:defRPr>
                <a:solidFill>
                  <a:schemeClr val="dk1"/>
                </a:solidFill>
              </a:defRPr>
            </a:lvl5pPr>
            <a:lvl6pPr lvl="5" rtl="0">
              <a:buNone/>
              <a:defRPr>
                <a:solidFill>
                  <a:schemeClr val="dk1"/>
                </a:solidFill>
              </a:defRPr>
            </a:lvl6pPr>
            <a:lvl7pPr lvl="6" rtl="0">
              <a:buNone/>
              <a:defRPr>
                <a:solidFill>
                  <a:schemeClr val="dk1"/>
                </a:solidFill>
              </a:defRPr>
            </a:lvl7pPr>
            <a:lvl8pPr lvl="7" rtl="0">
              <a:buNone/>
              <a:defRPr>
                <a:solidFill>
                  <a:schemeClr val="dk1"/>
                </a:solidFill>
              </a:defRPr>
            </a:lvl8pPr>
            <a:lvl9pPr lvl="8" rtl="0">
              <a:buNone/>
              <a:defRPr>
                <a:solidFill>
                  <a:schemeClr val="dk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subTitle" idx="1"/>
          </p:nvPr>
        </p:nvSpPr>
        <p:spPr>
          <a:xfrm>
            <a:off x="633450" y="2574650"/>
            <a:ext cx="7839000" cy="168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cuerpo 3 1">
  <p:cSld name="TITLE_AND_BODY_3_1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>
            <a:spLocks noGrp="1"/>
          </p:cNvSpPr>
          <p:nvPr>
            <p:ph type="title"/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53A0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 b="1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9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  <a:solidFill>
            <a:srgbClr val="0053A0"/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9"/>
          <p:cNvSpPr txBox="1">
            <a:spLocks noGrp="1"/>
          </p:cNvSpPr>
          <p:nvPr>
            <p:ph type="body" idx="1"/>
          </p:nvPr>
        </p:nvSpPr>
        <p:spPr>
          <a:xfrm>
            <a:off x="311700" y="9238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 sz="1400">
                <a:solidFill>
                  <a:schemeClr val="dk1"/>
                </a:solidFill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3" name="Google Shape;43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dk1"/>
                </a:solidFill>
              </a:defRPr>
            </a:lvl1pPr>
            <a:lvl2pPr lvl="1">
              <a:buNone/>
              <a:defRPr>
                <a:solidFill>
                  <a:schemeClr val="dk1"/>
                </a:solidFill>
              </a:defRPr>
            </a:lvl2pPr>
            <a:lvl3pPr lvl="2">
              <a:buNone/>
              <a:defRPr>
                <a:solidFill>
                  <a:schemeClr val="dk1"/>
                </a:solidFill>
              </a:defRPr>
            </a:lvl3pPr>
            <a:lvl4pPr lvl="3">
              <a:buNone/>
              <a:defRPr>
                <a:solidFill>
                  <a:schemeClr val="dk1"/>
                </a:solidFill>
              </a:defRPr>
            </a:lvl4pPr>
            <a:lvl5pPr lvl="4">
              <a:buNone/>
              <a:defRPr>
                <a:solidFill>
                  <a:schemeClr val="dk1"/>
                </a:solidFill>
              </a:defRPr>
            </a:lvl5pPr>
            <a:lvl6pPr lvl="5">
              <a:buNone/>
              <a:defRPr>
                <a:solidFill>
                  <a:schemeClr val="dk1"/>
                </a:solidFill>
              </a:defRPr>
            </a:lvl6pPr>
            <a:lvl7pPr lvl="6">
              <a:buNone/>
              <a:defRPr>
                <a:solidFill>
                  <a:schemeClr val="dk1"/>
                </a:solidFill>
              </a:defRPr>
            </a:lvl7pPr>
            <a:lvl8pPr lvl="7">
              <a:buNone/>
              <a:defRPr>
                <a:solidFill>
                  <a:schemeClr val="dk1"/>
                </a:solidFill>
              </a:defRPr>
            </a:lvl8pPr>
            <a:lvl9pPr lvl="8">
              <a:buNone/>
              <a:defRPr>
                <a:solidFill>
                  <a:schemeClr val="dk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cuerpo 4">
  <p:cSld name="TITLE_AND_BODY_6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>
                <a:solidFill>
                  <a:schemeClr val="dk1"/>
                </a:solidFill>
              </a:defRPr>
            </a:lvl1pPr>
            <a:lvl2pPr lvl="1" rtl="0">
              <a:buNone/>
              <a:defRPr>
                <a:solidFill>
                  <a:schemeClr val="dk1"/>
                </a:solidFill>
              </a:defRPr>
            </a:lvl2pPr>
            <a:lvl3pPr lvl="2" rtl="0">
              <a:buNone/>
              <a:defRPr>
                <a:solidFill>
                  <a:schemeClr val="dk1"/>
                </a:solidFill>
              </a:defRPr>
            </a:lvl3pPr>
            <a:lvl4pPr lvl="3" rtl="0">
              <a:buNone/>
              <a:defRPr>
                <a:solidFill>
                  <a:schemeClr val="dk1"/>
                </a:solidFill>
              </a:defRPr>
            </a:lvl4pPr>
            <a:lvl5pPr lvl="4" rtl="0">
              <a:buNone/>
              <a:defRPr>
                <a:solidFill>
                  <a:schemeClr val="dk1"/>
                </a:solidFill>
              </a:defRPr>
            </a:lvl5pPr>
            <a:lvl6pPr lvl="5" rtl="0">
              <a:buNone/>
              <a:defRPr>
                <a:solidFill>
                  <a:schemeClr val="dk1"/>
                </a:solidFill>
              </a:defRPr>
            </a:lvl6pPr>
            <a:lvl7pPr lvl="6" rtl="0">
              <a:buNone/>
              <a:defRPr>
                <a:solidFill>
                  <a:schemeClr val="dk1"/>
                </a:solidFill>
              </a:defRPr>
            </a:lvl7pPr>
            <a:lvl8pPr lvl="7" rtl="0">
              <a:buNone/>
              <a:defRPr>
                <a:solidFill>
                  <a:schemeClr val="dk1"/>
                </a:solidFill>
              </a:defRPr>
            </a:lvl8pPr>
            <a:lvl9pPr lvl="8" rtl="0">
              <a:buNone/>
              <a:defRPr>
                <a:solidFill>
                  <a:schemeClr val="dk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cuerpo 2">
  <p:cSld name="TITLE_AND_BODY_5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1"/>
          <p:cNvSpPr/>
          <p:nvPr/>
        </p:nvSpPr>
        <p:spPr>
          <a:xfrm>
            <a:off x="-1325" y="742700"/>
            <a:ext cx="3598800" cy="4401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" name="Google Shape;48;p11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3285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53A0"/>
              </a:buClr>
              <a:buSzPts val="2400"/>
              <a:buNone/>
              <a:defRPr sz="2400" b="1">
                <a:solidFill>
                  <a:srgbClr val="0053A0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11"/>
          <p:cNvSpPr txBox="1">
            <a:spLocks noGrp="1"/>
          </p:cNvSpPr>
          <p:nvPr>
            <p:ph type="body" idx="1"/>
          </p:nvPr>
        </p:nvSpPr>
        <p:spPr>
          <a:xfrm>
            <a:off x="311700" y="923875"/>
            <a:ext cx="3285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 sz="1400">
                <a:solidFill>
                  <a:schemeClr val="dk1"/>
                </a:solidFill>
              </a:defRPr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0" name="Google Shape;50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>
                <a:solidFill>
                  <a:schemeClr val="dk1"/>
                </a:solidFill>
              </a:defRPr>
            </a:lvl1pPr>
            <a:lvl2pPr lvl="1" rtl="0">
              <a:buNone/>
              <a:defRPr>
                <a:solidFill>
                  <a:schemeClr val="dk1"/>
                </a:solidFill>
              </a:defRPr>
            </a:lvl2pPr>
            <a:lvl3pPr lvl="2" rtl="0">
              <a:buNone/>
              <a:defRPr>
                <a:solidFill>
                  <a:schemeClr val="dk1"/>
                </a:solidFill>
              </a:defRPr>
            </a:lvl3pPr>
            <a:lvl4pPr lvl="3" rtl="0">
              <a:buNone/>
              <a:defRPr>
                <a:solidFill>
                  <a:schemeClr val="dk1"/>
                </a:solidFill>
              </a:defRPr>
            </a:lvl4pPr>
            <a:lvl5pPr lvl="4" rtl="0">
              <a:buNone/>
              <a:defRPr>
                <a:solidFill>
                  <a:schemeClr val="dk1"/>
                </a:solidFill>
              </a:defRPr>
            </a:lvl5pPr>
            <a:lvl6pPr lvl="5" rtl="0">
              <a:buNone/>
              <a:defRPr>
                <a:solidFill>
                  <a:schemeClr val="dk1"/>
                </a:solidFill>
              </a:defRPr>
            </a:lvl6pPr>
            <a:lvl7pPr lvl="6" rtl="0">
              <a:buNone/>
              <a:defRPr>
                <a:solidFill>
                  <a:schemeClr val="dk1"/>
                </a:solidFill>
              </a:defRPr>
            </a:lvl7pPr>
            <a:lvl8pPr lvl="7" rtl="0">
              <a:buNone/>
              <a:defRPr>
                <a:solidFill>
                  <a:schemeClr val="dk1"/>
                </a:solidFill>
              </a:defRPr>
            </a:lvl8pPr>
            <a:lvl9pPr lvl="8" rtl="0">
              <a:buNone/>
              <a:defRPr>
                <a:solidFill>
                  <a:schemeClr val="dk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51" name="Google Shape;51;p11"/>
          <p:cNvCxnSpPr/>
          <p:nvPr/>
        </p:nvCxnSpPr>
        <p:spPr>
          <a:xfrm>
            <a:off x="152399" y="740297"/>
            <a:ext cx="3456600" cy="24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cuerpo 1">
  <p:cSld name="TITLE_AND_BODY_4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2"/>
          <p:cNvSpPr/>
          <p:nvPr/>
        </p:nvSpPr>
        <p:spPr>
          <a:xfrm>
            <a:off x="-1475" y="25"/>
            <a:ext cx="9144000" cy="5143500"/>
          </a:xfrm>
          <a:prstGeom prst="rect">
            <a:avLst/>
          </a:prstGeom>
          <a:solidFill>
            <a:schemeClr val="dk1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12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 b="1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12"/>
          <p:cNvSpPr txBox="1">
            <a:spLocks noGrp="1"/>
          </p:cNvSpPr>
          <p:nvPr>
            <p:ph type="body" idx="1"/>
          </p:nvPr>
        </p:nvSpPr>
        <p:spPr>
          <a:xfrm>
            <a:off x="311700" y="9238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 sz="1400">
                <a:solidFill>
                  <a:schemeClr val="lt1"/>
                </a:solidFill>
              </a:defRPr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6" name="Google Shape;56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57" name="Google Shape;57;p12"/>
          <p:cNvCxnSpPr/>
          <p:nvPr/>
        </p:nvCxnSpPr>
        <p:spPr>
          <a:xfrm>
            <a:off x="152399" y="740297"/>
            <a:ext cx="88392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_tradnl"/>
              <a:t>Click to edit Master text styles</a:t>
            </a:r>
          </a:p>
          <a:p>
            <a:pPr lvl="1"/>
            <a:r>
              <a:rPr lang="es-ES_tradnl"/>
              <a:t>Second level</a:t>
            </a:r>
          </a:p>
          <a:p>
            <a:pPr lvl="2"/>
            <a:r>
              <a:rPr lang="es-ES_tradnl"/>
              <a:t>Third level</a:t>
            </a:r>
          </a:p>
          <a:p>
            <a:pPr lvl="3"/>
            <a:r>
              <a:rPr lang="es-ES_tradnl"/>
              <a:t>Fourth level</a:t>
            </a:r>
          </a:p>
          <a:p>
            <a:pPr lvl="4"/>
            <a:r>
              <a:rPr lang="es-ES_trad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_tradnl" dirty="0"/>
              <a:t>IES El </a:t>
            </a:r>
            <a:r>
              <a:rPr lang="es-ES_tradnl" dirty="0" err="1"/>
              <a:t>Clot</a:t>
            </a:r>
            <a:r>
              <a:rPr lang="es-ES_tradnl" dirty="0"/>
              <a:t>  11-2-2022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Charla 11F: </a:t>
            </a:r>
            <a:r>
              <a:rPr lang="en-US" dirty="0" err="1"/>
              <a:t>Mujeres</a:t>
            </a:r>
            <a:r>
              <a:rPr lang="en-US" dirty="0"/>
              <a:t> </a:t>
            </a:r>
            <a:r>
              <a:rPr lang="en-US" dirty="0" err="1"/>
              <a:t>pioneras</a:t>
            </a:r>
            <a:r>
              <a:rPr lang="en-US" dirty="0"/>
              <a:t> </a:t>
            </a:r>
            <a:r>
              <a:rPr lang="en-US" dirty="0" err="1"/>
              <a:t>en</a:t>
            </a:r>
            <a:r>
              <a:rPr lang="en-US" dirty="0"/>
              <a:t> </a:t>
            </a:r>
            <a:r>
              <a:rPr lang="en-US" dirty="0" err="1"/>
              <a:t>Física</a:t>
            </a:r>
            <a:r>
              <a:rPr lang="en-US" dirty="0"/>
              <a:t>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3C44-C1D1-5248-8CDD-A759D90B2E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614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_tradnl" dirty="0"/>
              <a:t>IES El </a:t>
            </a:r>
            <a:r>
              <a:rPr lang="es-ES_tradnl" dirty="0" err="1"/>
              <a:t>Clot</a:t>
            </a:r>
            <a:r>
              <a:rPr lang="es-ES_tradnl" dirty="0"/>
              <a:t>   11/02/2022 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Charla 11F 2026: SUSANA CABRERA UR</a:t>
            </a:r>
            <a:r>
              <a:rPr lang="en-US" i="1" dirty="0"/>
              <a:t>BÁN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3C44-C1D1-5248-8CDD-A759D90B2E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555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5" r:id="rId7"/>
    <p:sldLayoutId id="2147483656" r:id="rId8"/>
    <p:sldLayoutId id="2147483657" r:id="rId9"/>
    <p:sldLayoutId id="2147483658" r:id="rId10"/>
    <p:sldLayoutId id="2147483660" r:id="rId11"/>
    <p:sldLayoutId id="2147483661" r:id="rId1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gif"/><Relationship Id="rId5" Type="http://schemas.openxmlformats.org/officeDocument/2006/relationships/image" Target="../media/image9.png"/><Relationship Id="rId15" Type="http://schemas.openxmlformats.org/officeDocument/2006/relationships/image" Target="../media/image18.emf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10" Type="http://schemas.openxmlformats.org/officeDocument/2006/relationships/image" Target="../media/image30.tiff"/><Relationship Id="rId4" Type="http://schemas.openxmlformats.org/officeDocument/2006/relationships/image" Target="../media/image24.png"/><Relationship Id="rId9" Type="http://schemas.openxmlformats.org/officeDocument/2006/relationships/image" Target="../media/image29.tif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no/gassflasker-trykket-sylinderen-argon-154770/" TargetMode="External"/><Relationship Id="rId3" Type="http://schemas.openxmlformats.org/officeDocument/2006/relationships/tags" Target="../tags/tag1.xml"/><Relationship Id="rId7" Type="http://schemas.openxmlformats.org/officeDocument/2006/relationships/image" Target="../media/image3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1.png"/><Relationship Id="rId5" Type="http://schemas.openxmlformats.org/officeDocument/2006/relationships/notesSlide" Target="../notesSlides/notesSlide7.xml"/><Relationship Id="rId10" Type="http://schemas.openxmlformats.org/officeDocument/2006/relationships/hyperlink" Target="https://commons.wikimedia.org/wiki/File:Bohr_model.jpg" TargetMode="External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home.cern/science/experiments/cloud" TargetMode="External"/><Relationship Id="rId13" Type="http://schemas.openxmlformats.org/officeDocument/2006/relationships/hyperlink" Target="https://home.cern/science/experiments/na64" TargetMode="External"/><Relationship Id="rId18" Type="http://schemas.openxmlformats.org/officeDocument/2006/relationships/hyperlink" Target="https://hiradmat.web.cern.ch/" TargetMode="External"/><Relationship Id="rId3" Type="http://schemas.openxmlformats.org/officeDocument/2006/relationships/image" Target="../media/image34.tiff"/><Relationship Id="rId7" Type="http://schemas.openxmlformats.org/officeDocument/2006/relationships/hyperlink" Target="https://home.cern/science/experiments/n_tof" TargetMode="External"/><Relationship Id="rId12" Type="http://schemas.openxmlformats.org/officeDocument/2006/relationships/hyperlink" Target="https://home.cern/science/experiments/na63" TargetMode="External"/><Relationship Id="rId17" Type="http://schemas.openxmlformats.org/officeDocument/2006/relationships/hyperlink" Target="https://home.cern/science/accelerators/awake" TargetMode="External"/><Relationship Id="rId2" Type="http://schemas.openxmlformats.org/officeDocument/2006/relationships/notesSlide" Target="../notesSlides/notesSlide8.xml"/><Relationship Id="rId16" Type="http://schemas.openxmlformats.org/officeDocument/2006/relationships/hyperlink" Target="https://home.cern/science/experiments/cern-neutrino-platfor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home.cern/science/accelerators/antiproton-decelerator" TargetMode="External"/><Relationship Id="rId11" Type="http://schemas.openxmlformats.org/officeDocument/2006/relationships/hyperlink" Target="https://home.cern/science/experiments/na62" TargetMode="External"/><Relationship Id="rId5" Type="http://schemas.openxmlformats.org/officeDocument/2006/relationships/hyperlink" Target="https://home.cern/science/experiments/medicis" TargetMode="External"/><Relationship Id="rId15" Type="http://schemas.openxmlformats.org/officeDocument/2006/relationships/hyperlink" Target="https://home.cern/science/experiments/ua9" TargetMode="External"/><Relationship Id="rId10" Type="http://schemas.openxmlformats.org/officeDocument/2006/relationships/hyperlink" Target="https://home.cern/science/experiments/na61shine" TargetMode="External"/><Relationship Id="rId4" Type="http://schemas.openxmlformats.org/officeDocument/2006/relationships/hyperlink" Target="https://home.cern/science/experiments/isolde" TargetMode="External"/><Relationship Id="rId9" Type="http://schemas.openxmlformats.org/officeDocument/2006/relationships/hyperlink" Target="https://home.cern/science/experiments/compass" TargetMode="External"/><Relationship Id="rId14" Type="http://schemas.openxmlformats.org/officeDocument/2006/relationships/hyperlink" Target="https://home.cern/science/experiments/na65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publicdomainfiles.com/show_file.php?id=13493485212855" TargetMode="External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gif"/><Relationship Id="rId4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7" Type="http://schemas.openxmlformats.org/officeDocument/2006/relationships/image" Target="../media/image43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hc-closer.es/taking_a_closer_look_at_lhc/0.low_temperatures/idioma/es_ES" TargetMode="External"/><Relationship Id="rId5" Type="http://schemas.openxmlformats.org/officeDocument/2006/relationships/image" Target="../media/image42.jpeg"/><Relationship Id="rId4" Type="http://schemas.openxmlformats.org/officeDocument/2006/relationships/image" Target="../media/image41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hc-closer.es/webapp/files/1435503941_77cff2f9fcf76f625a60aa3135ed2c87.jpg" TargetMode="External"/><Relationship Id="rId3" Type="http://schemas.openxmlformats.org/officeDocument/2006/relationships/image" Target="../media/image44.png"/><Relationship Id="rId7" Type="http://schemas.openxmlformats.org/officeDocument/2006/relationships/image" Target="../media/image4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lhc-closer.es/taking_a_closer_look_at_lhc/0.magnetic_multipoles" TargetMode="External"/><Relationship Id="rId5" Type="http://schemas.openxmlformats.org/officeDocument/2006/relationships/image" Target="../media/image46.jpeg"/><Relationship Id="rId10" Type="http://schemas.openxmlformats.org/officeDocument/2006/relationships/image" Target="../media/image49.jpeg"/><Relationship Id="rId4" Type="http://schemas.openxmlformats.org/officeDocument/2006/relationships/image" Target="../media/image45.png"/><Relationship Id="rId9" Type="http://schemas.openxmlformats.org/officeDocument/2006/relationships/image" Target="../media/image4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jpeg"/><Relationship Id="rId4" Type="http://schemas.openxmlformats.org/officeDocument/2006/relationships/image" Target="../media/image4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2.png"/><Relationship Id="rId7" Type="http://schemas.openxmlformats.org/officeDocument/2006/relationships/image" Target="../media/image5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ublicdomainfiles.com/show_file.php?id=13493485212855" TargetMode="External"/><Relationship Id="rId5" Type="http://schemas.openxmlformats.org/officeDocument/2006/relationships/image" Target="../media/image36.png"/><Relationship Id="rId4" Type="http://schemas.openxmlformats.org/officeDocument/2006/relationships/image" Target="../media/image53.png"/><Relationship Id="rId9" Type="http://schemas.openxmlformats.org/officeDocument/2006/relationships/image" Target="../media/image5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g"/><Relationship Id="rId7" Type="http://schemas.openxmlformats.org/officeDocument/2006/relationships/image" Target="../media/image6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hyperlink" Target="https://www.lhc-closer.es/taking_a_closer_look_at_lhc/0.lhc_p_collisions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2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ure.com/articles/s41586-022-04893-w" TargetMode="External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0.png"/><Relationship Id="rId5" Type="http://schemas.openxmlformats.org/officeDocument/2006/relationships/image" Target="../media/image99.png"/><Relationship Id="rId4" Type="http://schemas.openxmlformats.org/officeDocument/2006/relationships/image" Target="../media/image98.tif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3" Type="http://schemas.openxmlformats.org/officeDocument/2006/relationships/hyperlink" Target="https://doi.org/10.1140/epjp/" TargetMode="External"/><Relationship Id="rId7" Type="http://schemas.openxmlformats.org/officeDocument/2006/relationships/image" Target="../media/image81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arxiv.org/abs/2409.11067" TargetMode="External"/><Relationship Id="rId5" Type="http://schemas.openxmlformats.org/officeDocument/2006/relationships/hyperlink" Target="https://doi.org/10.48550/arXiv.2406.03976" TargetMode="External"/><Relationship Id="rId4" Type="http://schemas.openxmlformats.org/officeDocument/2006/relationships/hyperlink" Target="https://doi.org/10.1038/s41586-024-07824-z" TargetMode="External"/><Relationship Id="rId9" Type="http://schemas.openxmlformats.org/officeDocument/2006/relationships/image" Target="../media/image10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5.jpg"/><Relationship Id="rId4" Type="http://schemas.openxmlformats.org/officeDocument/2006/relationships/image" Target="../media/image104.sv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eg"/><Relationship Id="rId2" Type="http://schemas.openxmlformats.org/officeDocument/2006/relationships/hyperlink" Target="http://mujeresconciencia.com/app/uploads/2015/03/meitner-curie.jpg" TargetMode="Externa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es.wikipedia.org/wiki/Congreso_Solvay#/media/File:Solvay1933Large.jpg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3"/>
          <p:cNvSpPr txBox="1">
            <a:spLocks noGrp="1"/>
          </p:cNvSpPr>
          <p:nvPr>
            <p:ph type="subTitle" idx="1"/>
          </p:nvPr>
        </p:nvSpPr>
        <p:spPr>
          <a:xfrm>
            <a:off x="623400" y="3362696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/>
              <a:t>Susana Cabrera </a:t>
            </a:r>
            <a:r>
              <a:rPr lang="en-GB" b="1" dirty="0" err="1"/>
              <a:t>Urbán</a:t>
            </a:r>
            <a:r>
              <a:rPr lang="en-GB" b="1" dirty="0"/>
              <a:t> (IFIC:CSIC-UV)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C00000"/>
                </a:solidFill>
              </a:rPr>
              <a:t>IFIC Summer Student Program 2026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b="1"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311BF94-F1FC-5A4F-8E36-D8B5383FC19B}"/>
              </a:ext>
            </a:extLst>
          </p:cNvPr>
          <p:cNvSpPr/>
          <p:nvPr/>
        </p:nvSpPr>
        <p:spPr>
          <a:xfrm>
            <a:off x="1926775" y="173127"/>
            <a:ext cx="572729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rgbClr val="0070C0"/>
                </a:solidFill>
              </a:rPr>
              <a:t>Introducción al LHC y al </a:t>
            </a:r>
            <a:r>
              <a:rPr lang="en-GB" sz="3200" b="1" dirty="0" err="1">
                <a:solidFill>
                  <a:srgbClr val="0070C0"/>
                </a:solidFill>
              </a:rPr>
              <a:t>experimento</a:t>
            </a:r>
            <a:r>
              <a:rPr lang="en-GB" sz="3200" b="1" dirty="0">
                <a:solidFill>
                  <a:srgbClr val="0070C0"/>
                </a:solidFill>
              </a:rPr>
              <a:t> ATLAS</a:t>
            </a:r>
            <a:endParaRPr lang="es-ES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p33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dirty="0"/>
              <a:t>Preámbulo.</a:t>
            </a:r>
            <a:endParaRPr dirty="0"/>
          </a:p>
        </p:txBody>
      </p:sp>
      <p:sp>
        <p:nvSpPr>
          <p:cNvPr id="384" name="Google Shape;384;p33"/>
          <p:cNvSpPr txBox="1">
            <a:spLocks noGrp="1"/>
          </p:cNvSpPr>
          <p:nvPr>
            <p:ph type="body" idx="1"/>
          </p:nvPr>
        </p:nvSpPr>
        <p:spPr>
          <a:xfrm>
            <a:off x="226208" y="71292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457200" lvl="0" indent="-317500" algn="l" rtl="0">
              <a:spcBef>
                <a:spcPts val="400"/>
              </a:spcBef>
              <a:spcAft>
                <a:spcPts val="0"/>
              </a:spcAft>
              <a:buSzPts val="1400"/>
              <a:buChar char="●"/>
            </a:pPr>
            <a:r>
              <a:rPr lang="en-GB" dirty="0" err="1"/>
              <a:t>En</a:t>
            </a:r>
            <a:r>
              <a:rPr lang="en-GB" dirty="0"/>
              <a:t> </a:t>
            </a:r>
            <a:r>
              <a:rPr lang="en-GB" dirty="0" err="1"/>
              <a:t>charlas</a:t>
            </a:r>
            <a:r>
              <a:rPr lang="en-GB" dirty="0"/>
              <a:t> </a:t>
            </a:r>
            <a:r>
              <a:rPr lang="en-GB" dirty="0" err="1"/>
              <a:t>anteriores</a:t>
            </a:r>
            <a:r>
              <a:rPr lang="en-GB" dirty="0"/>
              <a:t> ( </a:t>
            </a:r>
            <a:r>
              <a:rPr lang="en-GB" dirty="0" err="1"/>
              <a:t>intentaré</a:t>
            </a:r>
            <a:r>
              <a:rPr lang="en-GB" dirty="0"/>
              <a:t> recorder </a:t>
            </a:r>
            <a:r>
              <a:rPr lang="en-GB" dirty="0" err="1"/>
              <a:t>conceptos</a:t>
            </a:r>
            <a:r>
              <a:rPr lang="en-GB" dirty="0"/>
              <a:t> sin </a:t>
            </a:r>
            <a:r>
              <a:rPr lang="en-GB" dirty="0" err="1"/>
              <a:t>ánimo</a:t>
            </a:r>
            <a:r>
              <a:rPr lang="en-GB" dirty="0"/>
              <a:t> de </a:t>
            </a:r>
            <a:r>
              <a:rPr lang="en-GB" dirty="0" err="1"/>
              <a:t>repetir</a:t>
            </a:r>
            <a:r>
              <a:rPr lang="en-GB" dirty="0"/>
              <a:t> )</a:t>
            </a:r>
          </a:p>
          <a:p>
            <a:pPr lvl="1">
              <a:spcBef>
                <a:spcPts val="400"/>
              </a:spcBef>
              <a:buChar char="●"/>
            </a:pPr>
            <a:r>
              <a:rPr lang="en-GB" dirty="0"/>
              <a:t>El </a:t>
            </a:r>
            <a:r>
              <a:rPr lang="en-GB" dirty="0" err="1"/>
              <a:t>Modelo</a:t>
            </a:r>
            <a:r>
              <a:rPr lang="en-GB" dirty="0"/>
              <a:t> </a:t>
            </a:r>
            <a:r>
              <a:rPr lang="en-GB" dirty="0" err="1"/>
              <a:t>Estándar</a:t>
            </a:r>
            <a:r>
              <a:rPr lang="en-GB" dirty="0"/>
              <a:t> ( </a:t>
            </a:r>
            <a:r>
              <a:rPr lang="en-GB" dirty="0" err="1"/>
              <a:t>charla</a:t>
            </a:r>
            <a:r>
              <a:rPr lang="en-GB" dirty="0"/>
              <a:t> de Avelino </a:t>
            </a:r>
            <a:r>
              <a:rPr lang="en-GB" dirty="0" err="1"/>
              <a:t>Vicenteayer</a:t>
            </a:r>
            <a:r>
              <a:rPr lang="en-GB" dirty="0"/>
              <a:t> )</a:t>
            </a:r>
          </a:p>
          <a:p>
            <a:pPr lvl="1">
              <a:spcBef>
                <a:spcPts val="400"/>
              </a:spcBef>
              <a:buChar char="●"/>
            </a:pPr>
            <a:r>
              <a:rPr lang="en-GB" dirty="0" err="1"/>
              <a:t>Detectores</a:t>
            </a:r>
            <a:r>
              <a:rPr lang="en-GB" dirty="0"/>
              <a:t> de </a:t>
            </a:r>
            <a:r>
              <a:rPr lang="en-GB" dirty="0" err="1"/>
              <a:t>Partículas</a:t>
            </a:r>
            <a:r>
              <a:rPr lang="en-GB" dirty="0"/>
              <a:t> ( </a:t>
            </a:r>
            <a:r>
              <a:rPr lang="en-GB" dirty="0" err="1"/>
              <a:t>charla</a:t>
            </a:r>
            <a:r>
              <a:rPr lang="en-GB" dirty="0"/>
              <a:t> de Carlos </a:t>
            </a:r>
            <a:r>
              <a:rPr lang="en-GB" dirty="0" err="1"/>
              <a:t>Mariñas</a:t>
            </a:r>
            <a:r>
              <a:rPr lang="en-GB" dirty="0"/>
              <a:t> hoy )</a:t>
            </a:r>
          </a:p>
          <a:p>
            <a:pPr marL="457200" lvl="0" indent="-317500" algn="l" rtl="0">
              <a:spcBef>
                <a:spcPts val="400"/>
              </a:spcBef>
              <a:spcAft>
                <a:spcPts val="0"/>
              </a:spcAft>
              <a:buSzPts val="1400"/>
              <a:buChar char="●"/>
            </a:pPr>
            <a:r>
              <a:rPr lang="en-GB" dirty="0" err="1"/>
              <a:t>En</a:t>
            </a:r>
            <a:r>
              <a:rPr lang="en-GB" dirty="0"/>
              <a:t> </a:t>
            </a:r>
            <a:r>
              <a:rPr lang="en-GB" dirty="0" err="1"/>
              <a:t>esta</a:t>
            </a:r>
            <a:r>
              <a:rPr lang="en-GB" dirty="0"/>
              <a:t> </a:t>
            </a:r>
            <a:r>
              <a:rPr lang="en-GB" dirty="0" err="1"/>
              <a:t>charla</a:t>
            </a:r>
            <a:r>
              <a:rPr lang="en-GB" dirty="0"/>
              <a:t>:</a:t>
            </a:r>
          </a:p>
          <a:p>
            <a:pPr lvl="1">
              <a:spcBef>
                <a:spcPts val="400"/>
              </a:spcBef>
              <a:buChar char="●"/>
            </a:pPr>
            <a:r>
              <a:rPr lang="en-GB" dirty="0" err="1"/>
              <a:t>Cómo</a:t>
            </a:r>
            <a:r>
              <a:rPr lang="en-GB" dirty="0"/>
              <a:t> </a:t>
            </a:r>
            <a:r>
              <a:rPr lang="en-GB" dirty="0" err="1"/>
              <a:t>utilizamos</a:t>
            </a:r>
            <a:r>
              <a:rPr lang="en-GB" dirty="0"/>
              <a:t> </a:t>
            </a:r>
            <a:r>
              <a:rPr lang="en-GB" dirty="0" err="1"/>
              <a:t>los</a:t>
            </a:r>
            <a:r>
              <a:rPr lang="en-GB" dirty="0"/>
              <a:t> </a:t>
            </a:r>
            <a:r>
              <a:rPr lang="en-GB" dirty="0" err="1"/>
              <a:t>detectores</a:t>
            </a:r>
            <a:r>
              <a:rPr lang="en-GB" dirty="0"/>
              <a:t> de </a:t>
            </a:r>
            <a:r>
              <a:rPr lang="en-GB" dirty="0" err="1"/>
              <a:t>partículas</a:t>
            </a:r>
            <a:r>
              <a:rPr lang="en-GB" dirty="0"/>
              <a:t> para </a:t>
            </a:r>
            <a:r>
              <a:rPr lang="en-GB" dirty="0" err="1"/>
              <a:t>estudiar</a:t>
            </a:r>
            <a:r>
              <a:rPr lang="en-GB" dirty="0"/>
              <a:t> las </a:t>
            </a:r>
            <a:r>
              <a:rPr lang="en-GB" dirty="0" err="1"/>
              <a:t>propiedades</a:t>
            </a:r>
            <a:r>
              <a:rPr lang="en-GB" dirty="0"/>
              <a:t> de las </a:t>
            </a:r>
            <a:r>
              <a:rPr lang="en-GB" dirty="0" err="1"/>
              <a:t>partículas</a:t>
            </a:r>
            <a:r>
              <a:rPr lang="en-GB" dirty="0"/>
              <a:t> </a:t>
            </a:r>
            <a:r>
              <a:rPr lang="en-GB" dirty="0" err="1"/>
              <a:t>elementales</a:t>
            </a:r>
            <a:r>
              <a:rPr lang="en-GB" dirty="0"/>
              <a:t> y las </a:t>
            </a:r>
            <a:r>
              <a:rPr lang="en-GB" dirty="0" err="1"/>
              <a:t>interacciones</a:t>
            </a:r>
            <a:r>
              <a:rPr lang="en-GB" dirty="0"/>
              <a:t> entre las </a:t>
            </a:r>
            <a:r>
              <a:rPr lang="en-GB" dirty="0" err="1"/>
              <a:t>mismas</a:t>
            </a:r>
            <a:r>
              <a:rPr lang="en-GB" dirty="0"/>
              <a:t>.</a:t>
            </a:r>
          </a:p>
          <a:p>
            <a:pPr lvl="1">
              <a:spcBef>
                <a:spcPts val="400"/>
              </a:spcBef>
              <a:buChar char="●"/>
            </a:pPr>
            <a:r>
              <a:rPr lang="en-GB" dirty="0" err="1"/>
              <a:t>Algunos</a:t>
            </a:r>
            <a:r>
              <a:rPr lang="en-GB" dirty="0"/>
              <a:t> </a:t>
            </a:r>
            <a:r>
              <a:rPr lang="en-GB" dirty="0" err="1"/>
              <a:t>puntos</a:t>
            </a:r>
            <a:r>
              <a:rPr lang="en-GB" dirty="0"/>
              <a:t> </a:t>
            </a:r>
            <a:r>
              <a:rPr lang="en-GB" dirty="0" err="1"/>
              <a:t>destacados</a:t>
            </a:r>
            <a:r>
              <a:rPr lang="en-GB" dirty="0"/>
              <a:t> </a:t>
            </a:r>
            <a:r>
              <a:rPr lang="en-GB" dirty="0" err="1"/>
              <a:t>actuales</a:t>
            </a:r>
            <a:r>
              <a:rPr lang="en-GB" dirty="0"/>
              <a:t> del </a:t>
            </a:r>
            <a:r>
              <a:rPr lang="en-GB" dirty="0" err="1"/>
              <a:t>programa</a:t>
            </a:r>
            <a:r>
              <a:rPr lang="en-GB" dirty="0"/>
              <a:t> de </a:t>
            </a:r>
            <a:r>
              <a:rPr lang="en-GB" dirty="0" err="1"/>
              <a:t>Física</a:t>
            </a:r>
            <a:r>
              <a:rPr lang="en-GB" dirty="0"/>
              <a:t> del experiment ATLAS</a:t>
            </a:r>
          </a:p>
          <a:p>
            <a:pPr lvl="2">
              <a:spcBef>
                <a:spcPts val="400"/>
              </a:spcBef>
              <a:buChar char="●"/>
            </a:pPr>
            <a:r>
              <a:rPr lang="en-GB" dirty="0"/>
              <a:t>El boson de Higgs 12 </a:t>
            </a:r>
            <a:r>
              <a:rPr lang="en-GB" dirty="0" err="1"/>
              <a:t>años</a:t>
            </a:r>
            <a:r>
              <a:rPr lang="en-GB" dirty="0"/>
              <a:t> </a:t>
            </a:r>
            <a:r>
              <a:rPr lang="en-GB" dirty="0" err="1"/>
              <a:t>después</a:t>
            </a:r>
            <a:r>
              <a:rPr lang="en-GB" dirty="0"/>
              <a:t> de </a:t>
            </a:r>
            <a:r>
              <a:rPr lang="en-GB" dirty="0" err="1"/>
              <a:t>su</a:t>
            </a:r>
            <a:r>
              <a:rPr lang="en-GB" dirty="0"/>
              <a:t> </a:t>
            </a:r>
            <a:r>
              <a:rPr lang="en-GB" dirty="0" err="1"/>
              <a:t>descubrimiento</a:t>
            </a:r>
            <a:r>
              <a:rPr lang="en-GB" dirty="0"/>
              <a:t>.</a:t>
            </a:r>
          </a:p>
          <a:p>
            <a:pPr lvl="2">
              <a:spcBef>
                <a:spcPts val="400"/>
              </a:spcBef>
              <a:buChar char="●"/>
            </a:pPr>
            <a:r>
              <a:rPr lang="en-GB" dirty="0" err="1"/>
              <a:t>Entrelazado</a:t>
            </a:r>
            <a:r>
              <a:rPr lang="en-GB" dirty="0"/>
              <a:t> </a:t>
            </a:r>
            <a:r>
              <a:rPr lang="en-GB" dirty="0" err="1"/>
              <a:t>cuántico</a:t>
            </a:r>
            <a:r>
              <a:rPr lang="en-GB" dirty="0"/>
              <a:t> </a:t>
            </a:r>
          </a:p>
          <a:p>
            <a:pPr>
              <a:spcBef>
                <a:spcPts val="400"/>
              </a:spcBef>
            </a:pPr>
            <a:r>
              <a:rPr lang="en-GB" dirty="0" err="1"/>
              <a:t>Advertencia</a:t>
            </a:r>
            <a:r>
              <a:rPr lang="en-GB" dirty="0"/>
              <a:t>:</a:t>
            </a:r>
          </a:p>
          <a:p>
            <a:pPr lvl="1">
              <a:spcBef>
                <a:spcPts val="400"/>
              </a:spcBef>
            </a:pPr>
            <a:r>
              <a:rPr lang="en-GB" dirty="0" err="1"/>
              <a:t>Esta</a:t>
            </a:r>
            <a:r>
              <a:rPr lang="en-GB" dirty="0"/>
              <a:t> </a:t>
            </a:r>
            <a:r>
              <a:rPr lang="en-GB" dirty="0" err="1"/>
              <a:t>charla</a:t>
            </a:r>
            <a:r>
              <a:rPr lang="en-GB" dirty="0"/>
              <a:t> </a:t>
            </a:r>
            <a:r>
              <a:rPr lang="en-GB" dirty="0" err="1"/>
              <a:t>está</a:t>
            </a:r>
            <a:r>
              <a:rPr lang="en-GB" dirty="0"/>
              <a:t> </a:t>
            </a:r>
            <a:r>
              <a:rPr lang="en-GB" dirty="0" err="1"/>
              <a:t>centrada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el experiment ATLAS del CERN.</a:t>
            </a:r>
          </a:p>
          <a:p>
            <a:pPr lvl="1">
              <a:spcBef>
                <a:spcPts val="400"/>
              </a:spcBef>
            </a:pPr>
            <a:r>
              <a:rPr lang="en-GB" dirty="0"/>
              <a:t>José Salt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hablará</a:t>
            </a:r>
            <a:r>
              <a:rPr lang="en-GB" dirty="0"/>
              <a:t> </a:t>
            </a:r>
            <a:r>
              <a:rPr lang="en-GB" dirty="0" err="1"/>
              <a:t>sobre</a:t>
            </a:r>
            <a:r>
              <a:rPr lang="en-GB" dirty="0"/>
              <a:t> la </a:t>
            </a:r>
            <a:r>
              <a:rPr lang="en-GB" dirty="0" err="1"/>
              <a:t>Computación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el LHC </a:t>
            </a:r>
            <a:r>
              <a:rPr lang="en-GB" dirty="0" err="1"/>
              <a:t>mañana</a:t>
            </a:r>
            <a:r>
              <a:rPr lang="en-GB" dirty="0"/>
              <a:t>.</a:t>
            </a:r>
          </a:p>
          <a:p>
            <a:pPr lvl="1">
              <a:spcBef>
                <a:spcPts val="400"/>
              </a:spcBef>
            </a:pPr>
            <a:r>
              <a:rPr lang="en-GB" dirty="0" err="1"/>
              <a:t>Arantza</a:t>
            </a:r>
            <a:r>
              <a:rPr lang="en-GB" dirty="0"/>
              <a:t> </a:t>
            </a:r>
            <a:r>
              <a:rPr lang="en-GB" dirty="0" err="1"/>
              <a:t>Oyanguren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explicará</a:t>
            </a:r>
            <a:r>
              <a:rPr lang="en-GB" dirty="0"/>
              <a:t> el experiment </a:t>
            </a:r>
            <a:r>
              <a:rPr lang="en-GB" dirty="0" err="1"/>
              <a:t>LHCb</a:t>
            </a:r>
            <a:r>
              <a:rPr lang="en-GB" dirty="0"/>
              <a:t> </a:t>
            </a:r>
            <a:r>
              <a:rPr lang="en-GB" dirty="0" err="1"/>
              <a:t>próximo</a:t>
            </a:r>
            <a:r>
              <a:rPr lang="en-GB" dirty="0"/>
              <a:t> </a:t>
            </a:r>
            <a:r>
              <a:rPr lang="en-GB" dirty="0" err="1"/>
              <a:t>martes</a:t>
            </a:r>
            <a:r>
              <a:rPr lang="en-GB" dirty="0"/>
              <a:t>.</a:t>
            </a:r>
          </a:p>
          <a:p>
            <a:pPr lvl="1">
              <a:spcBef>
                <a:spcPts val="400"/>
              </a:spcBef>
            </a:pPr>
            <a:endParaRPr lang="en-GB" dirty="0"/>
          </a:p>
        </p:txBody>
      </p:sp>
      <p:sp>
        <p:nvSpPr>
          <p:cNvPr id="385" name="Google Shape;385;p3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2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77781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6" name="Google Shape;346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27950" y="783408"/>
            <a:ext cx="807100" cy="759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47" name="Google Shape;347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826025" y="2966750"/>
            <a:ext cx="1315175" cy="1328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48" name="Google Shape;348;p3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53400" y="1337939"/>
            <a:ext cx="8520601" cy="3478226"/>
          </a:xfrm>
          <a:prstGeom prst="rect">
            <a:avLst/>
          </a:prstGeom>
          <a:noFill/>
          <a:ln>
            <a:noFill/>
          </a:ln>
        </p:spPr>
      </p:pic>
      <p:sp>
        <p:nvSpPr>
          <p:cNvPr id="349" name="Google Shape;349;p32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Las </a:t>
            </a:r>
            <a:r>
              <a:rPr lang="en-GB" dirty="0" err="1"/>
              <a:t>escalas</a:t>
            </a:r>
            <a:r>
              <a:rPr lang="en-GB" dirty="0"/>
              <a:t> de la </a:t>
            </a:r>
            <a:r>
              <a:rPr lang="en-GB" dirty="0" err="1"/>
              <a:t>materia</a:t>
            </a:r>
            <a:r>
              <a:rPr lang="en-GB" dirty="0"/>
              <a:t>: </a:t>
            </a:r>
            <a:r>
              <a:rPr lang="en-GB" dirty="0" err="1"/>
              <a:t>los</a:t>
            </a:r>
            <a:r>
              <a:rPr lang="en-GB" dirty="0"/>
              <a:t> </a:t>
            </a:r>
            <a:r>
              <a:rPr lang="en-GB" dirty="0" err="1"/>
              <a:t>instrumentos</a:t>
            </a:r>
            <a:endParaRPr dirty="0"/>
          </a:p>
        </p:txBody>
      </p:sp>
      <p:sp>
        <p:nvSpPr>
          <p:cNvPr id="350" name="Google Shape;350;p3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3</a:t>
            </a:fld>
            <a:endParaRPr/>
          </a:p>
        </p:txBody>
      </p:sp>
      <p:pic>
        <p:nvPicPr>
          <p:cNvPr id="351" name="Google Shape;351;p32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322754" y="949770"/>
            <a:ext cx="865201" cy="759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53" name="Google Shape;353;p32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53400" y="2251300"/>
            <a:ext cx="974550" cy="741987"/>
          </a:xfrm>
          <a:prstGeom prst="rect">
            <a:avLst/>
          </a:prstGeom>
          <a:noFill/>
          <a:ln>
            <a:noFill/>
          </a:ln>
        </p:spPr>
      </p:pic>
      <p:pic>
        <p:nvPicPr>
          <p:cNvPr id="354" name="Google Shape;354;p32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1366400" y="2618375"/>
            <a:ext cx="1099700" cy="1054814"/>
          </a:xfrm>
          <a:prstGeom prst="rect">
            <a:avLst/>
          </a:prstGeom>
          <a:noFill/>
          <a:ln>
            <a:noFill/>
          </a:ln>
        </p:spPr>
      </p:pic>
      <p:sp>
        <p:nvSpPr>
          <p:cNvPr id="355" name="Google Shape;355;p32"/>
          <p:cNvSpPr txBox="1"/>
          <p:nvPr/>
        </p:nvSpPr>
        <p:spPr>
          <a:xfrm>
            <a:off x="388500" y="2966750"/>
            <a:ext cx="728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/>
              <a:t>Ojo</a:t>
            </a:r>
            <a:endParaRPr sz="1600" b="1"/>
          </a:p>
        </p:txBody>
      </p:sp>
      <p:sp>
        <p:nvSpPr>
          <p:cNvPr id="356" name="Google Shape;356;p32"/>
          <p:cNvSpPr txBox="1"/>
          <p:nvPr/>
        </p:nvSpPr>
        <p:spPr>
          <a:xfrm>
            <a:off x="1150500" y="3728750"/>
            <a:ext cx="13905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/>
              <a:t>Microscopio</a:t>
            </a:r>
            <a:endParaRPr sz="1600" b="1"/>
          </a:p>
        </p:txBody>
      </p:sp>
      <p:sp>
        <p:nvSpPr>
          <p:cNvPr id="357" name="Google Shape;357;p32"/>
          <p:cNvSpPr txBox="1"/>
          <p:nvPr/>
        </p:nvSpPr>
        <p:spPr>
          <a:xfrm>
            <a:off x="2750700" y="4262150"/>
            <a:ext cx="13905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 err="1"/>
              <a:t>Microscopio</a:t>
            </a:r>
            <a:br>
              <a:rPr lang="en-GB" sz="1600" b="1" dirty="0"/>
            </a:br>
            <a:r>
              <a:rPr lang="en-GB" sz="1600" b="1" dirty="0" err="1"/>
              <a:t>electrónico</a:t>
            </a:r>
            <a:endParaRPr sz="1600" b="1" dirty="0"/>
          </a:p>
        </p:txBody>
      </p:sp>
      <p:sp>
        <p:nvSpPr>
          <p:cNvPr id="358" name="Google Shape;358;p32"/>
          <p:cNvSpPr txBox="1"/>
          <p:nvPr/>
        </p:nvSpPr>
        <p:spPr>
          <a:xfrm>
            <a:off x="4427100" y="4719350"/>
            <a:ext cx="25626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/>
              <a:t>Acelerador de partículas</a:t>
            </a:r>
            <a:endParaRPr sz="1600" b="1"/>
          </a:p>
        </p:txBody>
      </p:sp>
      <p:pic>
        <p:nvPicPr>
          <p:cNvPr id="359" name="Google Shape;359;p32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4623968" y="3790800"/>
            <a:ext cx="2077725" cy="970375"/>
          </a:xfrm>
          <a:prstGeom prst="rect">
            <a:avLst/>
          </a:prstGeom>
          <a:noFill/>
          <a:ln>
            <a:noFill/>
          </a:ln>
        </p:spPr>
      </p:pic>
      <p:sp>
        <p:nvSpPr>
          <p:cNvPr id="360" name="Google Shape;360;p32"/>
          <p:cNvSpPr txBox="1"/>
          <p:nvPr/>
        </p:nvSpPr>
        <p:spPr>
          <a:xfrm>
            <a:off x="2043473" y="1562494"/>
            <a:ext cx="13905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 err="1">
                <a:solidFill>
                  <a:srgbClr val="0000FF"/>
                </a:solidFill>
              </a:rPr>
              <a:t>Células</a:t>
            </a:r>
            <a:br>
              <a:rPr lang="en-GB" b="1" dirty="0">
                <a:solidFill>
                  <a:srgbClr val="0000FF"/>
                </a:solidFill>
              </a:rPr>
            </a:br>
            <a:r>
              <a:rPr lang="en-GB" sz="1200" dirty="0">
                <a:solidFill>
                  <a:srgbClr val="0000FF"/>
                </a:solidFill>
              </a:rPr>
              <a:t>20 </a:t>
            </a:r>
            <a:r>
              <a:rPr lang="en-GB" sz="1200" dirty="0" err="1">
                <a:solidFill>
                  <a:srgbClr val="0000FF"/>
                </a:solidFill>
              </a:rPr>
              <a:t>por</a:t>
            </a:r>
            <a:r>
              <a:rPr lang="en-GB" sz="1200" dirty="0">
                <a:solidFill>
                  <a:srgbClr val="0000FF"/>
                </a:solidFill>
              </a:rPr>
              <a:t> mm</a:t>
            </a:r>
            <a:endParaRPr sz="1200" dirty="0">
              <a:solidFill>
                <a:srgbClr val="0000FF"/>
              </a:solidFill>
            </a:endParaRPr>
          </a:p>
        </p:txBody>
      </p:sp>
      <p:sp>
        <p:nvSpPr>
          <p:cNvPr id="361" name="Google Shape;361;p32"/>
          <p:cNvSpPr txBox="1"/>
          <p:nvPr/>
        </p:nvSpPr>
        <p:spPr>
          <a:xfrm>
            <a:off x="3143767" y="2011506"/>
            <a:ext cx="13905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0000FF"/>
                </a:solidFill>
              </a:rPr>
              <a:t>ADN</a:t>
            </a:r>
            <a:br>
              <a:rPr lang="en-GB" b="1" dirty="0">
                <a:solidFill>
                  <a:srgbClr val="0000FF"/>
                </a:solidFill>
              </a:rPr>
            </a:br>
            <a:r>
              <a:rPr lang="en-GB" sz="1200" dirty="0">
                <a:solidFill>
                  <a:srgbClr val="0000FF"/>
                </a:solidFill>
              </a:rPr>
              <a:t>500.000 </a:t>
            </a:r>
            <a:r>
              <a:rPr lang="en-GB" sz="1200" dirty="0" err="1">
                <a:solidFill>
                  <a:srgbClr val="0000FF"/>
                </a:solidFill>
              </a:rPr>
              <a:t>por</a:t>
            </a:r>
            <a:r>
              <a:rPr lang="en-GB" sz="1200" dirty="0">
                <a:solidFill>
                  <a:srgbClr val="0000FF"/>
                </a:solidFill>
              </a:rPr>
              <a:t> mm</a:t>
            </a:r>
            <a:endParaRPr sz="1200" dirty="0">
              <a:solidFill>
                <a:srgbClr val="0000FF"/>
              </a:solidFill>
            </a:endParaRPr>
          </a:p>
        </p:txBody>
      </p:sp>
      <p:sp>
        <p:nvSpPr>
          <p:cNvPr id="362" name="Google Shape;362;p32"/>
          <p:cNvSpPr txBox="1"/>
          <p:nvPr/>
        </p:nvSpPr>
        <p:spPr>
          <a:xfrm>
            <a:off x="5553480" y="2597300"/>
            <a:ext cx="20778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 err="1">
                <a:solidFill>
                  <a:srgbClr val="0000FF"/>
                </a:solidFill>
              </a:rPr>
              <a:t>Núcleo</a:t>
            </a:r>
            <a:br>
              <a:rPr lang="en-GB" b="1" dirty="0">
                <a:solidFill>
                  <a:srgbClr val="0000FF"/>
                </a:solidFill>
              </a:rPr>
            </a:br>
            <a:r>
              <a:rPr lang="en-GB" sz="1200" dirty="0">
                <a:solidFill>
                  <a:srgbClr val="0000FF"/>
                </a:solidFill>
              </a:rPr>
              <a:t>500.000.000.000 </a:t>
            </a:r>
            <a:r>
              <a:rPr lang="en-GB" sz="1200" dirty="0" err="1">
                <a:solidFill>
                  <a:srgbClr val="0000FF"/>
                </a:solidFill>
              </a:rPr>
              <a:t>por</a:t>
            </a:r>
            <a:r>
              <a:rPr lang="en-GB" sz="1200" dirty="0">
                <a:solidFill>
                  <a:srgbClr val="0000FF"/>
                </a:solidFill>
              </a:rPr>
              <a:t> mm</a:t>
            </a:r>
            <a:endParaRPr sz="1200" dirty="0">
              <a:solidFill>
                <a:srgbClr val="0000FF"/>
              </a:solidFill>
            </a:endParaRPr>
          </a:p>
        </p:txBody>
      </p:sp>
      <p:sp>
        <p:nvSpPr>
          <p:cNvPr id="363" name="Google Shape;363;p32"/>
          <p:cNvSpPr txBox="1"/>
          <p:nvPr/>
        </p:nvSpPr>
        <p:spPr>
          <a:xfrm>
            <a:off x="6699327" y="3023677"/>
            <a:ext cx="24114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0000FF"/>
                </a:solidFill>
              </a:rPr>
              <a:t>Quarks</a:t>
            </a:r>
            <a:br>
              <a:rPr lang="en-GB" b="1" dirty="0">
                <a:solidFill>
                  <a:srgbClr val="0000FF"/>
                </a:solidFill>
              </a:rPr>
            </a:br>
            <a:r>
              <a:rPr lang="en-GB" sz="1200" dirty="0">
                <a:solidFill>
                  <a:srgbClr val="0000FF"/>
                </a:solidFill>
              </a:rPr>
              <a:t>1.000.000.000.000.000 </a:t>
            </a:r>
            <a:r>
              <a:rPr lang="en-GB" sz="1200" dirty="0" err="1">
                <a:solidFill>
                  <a:srgbClr val="0000FF"/>
                </a:solidFill>
              </a:rPr>
              <a:t>por</a:t>
            </a:r>
            <a:r>
              <a:rPr lang="en-GB" sz="1200" dirty="0">
                <a:solidFill>
                  <a:srgbClr val="0000FF"/>
                </a:solidFill>
              </a:rPr>
              <a:t> mm</a:t>
            </a:r>
            <a:endParaRPr sz="1200" dirty="0">
              <a:solidFill>
                <a:srgbClr val="0000FF"/>
              </a:solidFill>
            </a:endParaRPr>
          </a:p>
        </p:txBody>
      </p:sp>
      <p:sp>
        <p:nvSpPr>
          <p:cNvPr id="364" name="Google Shape;364;p32"/>
          <p:cNvSpPr txBox="1"/>
          <p:nvPr/>
        </p:nvSpPr>
        <p:spPr>
          <a:xfrm>
            <a:off x="2029055" y="627617"/>
            <a:ext cx="13905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chemeClr val="dk1"/>
                </a:solidFill>
              </a:rPr>
              <a:t>5-50 𝛍m</a:t>
            </a:r>
            <a:endParaRPr sz="1200" dirty="0">
              <a:solidFill>
                <a:schemeClr val="dk1"/>
              </a:solidFill>
            </a:endParaRPr>
          </a:p>
        </p:txBody>
      </p:sp>
      <p:sp>
        <p:nvSpPr>
          <p:cNvPr id="365" name="Google Shape;365;p32"/>
          <p:cNvSpPr txBox="1"/>
          <p:nvPr/>
        </p:nvSpPr>
        <p:spPr>
          <a:xfrm>
            <a:off x="3181500" y="627141"/>
            <a:ext cx="13905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chemeClr val="dk1"/>
                </a:solidFill>
              </a:rPr>
              <a:t>2 nm</a:t>
            </a:r>
            <a:endParaRPr sz="1200" dirty="0">
              <a:solidFill>
                <a:schemeClr val="dk1"/>
              </a:solidFill>
            </a:endParaRPr>
          </a:p>
        </p:txBody>
      </p:sp>
      <p:sp>
        <p:nvSpPr>
          <p:cNvPr id="366" name="Google Shape;366;p32"/>
          <p:cNvSpPr txBox="1"/>
          <p:nvPr/>
        </p:nvSpPr>
        <p:spPr>
          <a:xfrm>
            <a:off x="5968259" y="1309195"/>
            <a:ext cx="13905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chemeClr val="dk1"/>
                </a:solidFill>
              </a:rPr>
              <a:t>2 </a:t>
            </a:r>
            <a:r>
              <a:rPr lang="en-GB" b="1" dirty="0" err="1">
                <a:solidFill>
                  <a:schemeClr val="dk1"/>
                </a:solidFill>
              </a:rPr>
              <a:t>fm</a:t>
            </a:r>
            <a:endParaRPr sz="1200" dirty="0">
              <a:solidFill>
                <a:schemeClr val="dk1"/>
              </a:solidFill>
            </a:endParaRPr>
          </a:p>
        </p:txBody>
      </p:sp>
      <p:sp>
        <p:nvSpPr>
          <p:cNvPr id="367" name="Google Shape;367;p32"/>
          <p:cNvSpPr txBox="1"/>
          <p:nvPr/>
        </p:nvSpPr>
        <p:spPr>
          <a:xfrm>
            <a:off x="7290377" y="1800456"/>
            <a:ext cx="13905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chemeClr val="dk1"/>
                </a:solidFill>
              </a:rPr>
              <a:t>&lt;1 am</a:t>
            </a:r>
            <a:endParaRPr sz="1200" dirty="0">
              <a:solidFill>
                <a:schemeClr val="dk1"/>
              </a:solidFill>
            </a:endParaRPr>
          </a:p>
        </p:txBody>
      </p:sp>
      <p:sp>
        <p:nvSpPr>
          <p:cNvPr id="368" name="Google Shape;368;p32"/>
          <p:cNvSpPr txBox="1"/>
          <p:nvPr/>
        </p:nvSpPr>
        <p:spPr>
          <a:xfrm>
            <a:off x="7034847" y="3804950"/>
            <a:ext cx="974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783F04"/>
                </a:solidFill>
              </a:rPr>
              <a:t>10</a:t>
            </a:r>
            <a:r>
              <a:rPr lang="en-GB" sz="1600" baseline="30000">
                <a:solidFill>
                  <a:srgbClr val="783F04"/>
                </a:solidFill>
              </a:rPr>
              <a:t>−18</a:t>
            </a:r>
            <a:endParaRPr sz="1600" baseline="30000">
              <a:solidFill>
                <a:srgbClr val="783F04"/>
              </a:solidFill>
            </a:endParaRPr>
          </a:p>
        </p:txBody>
      </p:sp>
      <p:sp>
        <p:nvSpPr>
          <p:cNvPr id="369" name="Google Shape;369;p32"/>
          <p:cNvSpPr txBox="1"/>
          <p:nvPr/>
        </p:nvSpPr>
        <p:spPr>
          <a:xfrm>
            <a:off x="5519321" y="3246192"/>
            <a:ext cx="974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783F04"/>
                </a:solidFill>
              </a:rPr>
              <a:t>10</a:t>
            </a:r>
            <a:r>
              <a:rPr lang="en-GB" sz="1600" baseline="30000">
                <a:solidFill>
                  <a:srgbClr val="783F04"/>
                </a:solidFill>
              </a:rPr>
              <a:t>−15</a:t>
            </a:r>
            <a:endParaRPr sz="1600" baseline="30000">
              <a:solidFill>
                <a:srgbClr val="783F04"/>
              </a:solidFill>
            </a:endParaRPr>
          </a:p>
        </p:txBody>
      </p:sp>
      <p:sp>
        <p:nvSpPr>
          <p:cNvPr id="370" name="Google Shape;370;p32"/>
          <p:cNvSpPr txBox="1"/>
          <p:nvPr/>
        </p:nvSpPr>
        <p:spPr>
          <a:xfrm>
            <a:off x="4232332" y="2772045"/>
            <a:ext cx="974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783F04"/>
                </a:solidFill>
              </a:rPr>
              <a:t>10</a:t>
            </a:r>
            <a:r>
              <a:rPr lang="en-GB" sz="1600" baseline="30000">
                <a:solidFill>
                  <a:srgbClr val="783F04"/>
                </a:solidFill>
              </a:rPr>
              <a:t>−12</a:t>
            </a:r>
            <a:endParaRPr sz="1600" baseline="30000">
              <a:solidFill>
                <a:srgbClr val="783F04"/>
              </a:solidFill>
            </a:endParaRPr>
          </a:p>
        </p:txBody>
      </p:sp>
      <p:sp>
        <p:nvSpPr>
          <p:cNvPr id="371" name="Google Shape;371;p32"/>
          <p:cNvSpPr txBox="1"/>
          <p:nvPr/>
        </p:nvSpPr>
        <p:spPr>
          <a:xfrm>
            <a:off x="3174005" y="2407992"/>
            <a:ext cx="974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783F04"/>
                </a:solidFill>
              </a:rPr>
              <a:t>10</a:t>
            </a:r>
            <a:r>
              <a:rPr lang="en-GB" sz="1600" baseline="30000">
                <a:solidFill>
                  <a:srgbClr val="783F04"/>
                </a:solidFill>
              </a:rPr>
              <a:t>−9</a:t>
            </a:r>
            <a:endParaRPr sz="1600" baseline="30000">
              <a:solidFill>
                <a:srgbClr val="783F04"/>
              </a:solidFill>
            </a:endParaRPr>
          </a:p>
        </p:txBody>
      </p:sp>
      <p:sp>
        <p:nvSpPr>
          <p:cNvPr id="372" name="Google Shape;372;p32"/>
          <p:cNvSpPr txBox="1"/>
          <p:nvPr/>
        </p:nvSpPr>
        <p:spPr>
          <a:xfrm>
            <a:off x="2031005" y="2026992"/>
            <a:ext cx="974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783F04"/>
                </a:solidFill>
              </a:rPr>
              <a:t>10</a:t>
            </a:r>
            <a:r>
              <a:rPr lang="en-GB" sz="1600" baseline="30000">
                <a:solidFill>
                  <a:srgbClr val="783F04"/>
                </a:solidFill>
              </a:rPr>
              <a:t>−6</a:t>
            </a:r>
            <a:endParaRPr sz="1600" baseline="30000">
              <a:solidFill>
                <a:srgbClr val="783F04"/>
              </a:solidFill>
            </a:endParaRPr>
          </a:p>
        </p:txBody>
      </p:sp>
      <p:sp>
        <p:nvSpPr>
          <p:cNvPr id="373" name="Google Shape;373;p32"/>
          <p:cNvSpPr txBox="1"/>
          <p:nvPr/>
        </p:nvSpPr>
        <p:spPr>
          <a:xfrm>
            <a:off x="1192805" y="1654465"/>
            <a:ext cx="974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783F04"/>
                </a:solidFill>
              </a:rPr>
              <a:t>10</a:t>
            </a:r>
            <a:r>
              <a:rPr lang="en-GB" sz="1600" baseline="30000">
                <a:solidFill>
                  <a:srgbClr val="783F04"/>
                </a:solidFill>
              </a:rPr>
              <a:t>−3</a:t>
            </a:r>
            <a:endParaRPr sz="1600" baseline="30000">
              <a:solidFill>
                <a:srgbClr val="783F04"/>
              </a:solidFill>
            </a:endParaRPr>
          </a:p>
        </p:txBody>
      </p:sp>
      <p:sp>
        <p:nvSpPr>
          <p:cNvPr id="374" name="Google Shape;374;p32"/>
          <p:cNvSpPr txBox="1"/>
          <p:nvPr/>
        </p:nvSpPr>
        <p:spPr>
          <a:xfrm>
            <a:off x="430805" y="1425865"/>
            <a:ext cx="974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783F04"/>
                </a:solidFill>
              </a:rPr>
              <a:t>1</a:t>
            </a:r>
            <a:endParaRPr sz="1600" baseline="30000">
              <a:solidFill>
                <a:srgbClr val="783F04"/>
              </a:solidFill>
            </a:endParaRPr>
          </a:p>
        </p:txBody>
      </p:sp>
      <p:sp>
        <p:nvSpPr>
          <p:cNvPr id="375" name="Google Shape;375;p32"/>
          <p:cNvSpPr txBox="1"/>
          <p:nvPr/>
        </p:nvSpPr>
        <p:spPr>
          <a:xfrm rot="-3478668">
            <a:off x="108975" y="1298876"/>
            <a:ext cx="974827" cy="4310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783F04"/>
                </a:solidFill>
              </a:rPr>
              <a:t>m</a:t>
            </a:r>
            <a:endParaRPr sz="1600" baseline="30000">
              <a:solidFill>
                <a:srgbClr val="783F04"/>
              </a:solidFill>
            </a:endParaRPr>
          </a:p>
        </p:txBody>
      </p:sp>
      <p:pic>
        <p:nvPicPr>
          <p:cNvPr id="376" name="Google Shape;376;p32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516595" y="2251300"/>
            <a:ext cx="882300" cy="786208"/>
          </a:xfrm>
          <a:prstGeom prst="rect">
            <a:avLst/>
          </a:prstGeom>
          <a:noFill/>
          <a:ln>
            <a:noFill/>
          </a:ln>
        </p:spPr>
      </p:pic>
      <p:pic>
        <p:nvPicPr>
          <p:cNvPr id="377" name="Google Shape;377;p32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3497052" y="834279"/>
            <a:ext cx="807100" cy="1327534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5" descr="The nucleus of a nitrogen atom.">
            <a:extLst>
              <a:ext uri="{FF2B5EF4-FFF2-40B4-BE49-F238E27FC236}">
                <a16:creationId xmlns:a16="http://schemas.microsoft.com/office/drawing/2014/main" id="{A661D7F7-0057-92EB-0CDD-3E60788749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4882" y="1722516"/>
            <a:ext cx="965815" cy="776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 Box 31">
            <a:extLst>
              <a:ext uri="{FF2B5EF4-FFF2-40B4-BE49-F238E27FC236}">
                <a16:creationId xmlns:a16="http://schemas.microsoft.com/office/drawing/2014/main" id="{DCAB3B1C-DF06-1600-CF46-BC71DAA763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7661" y="811062"/>
            <a:ext cx="837089" cy="461665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GB" sz="1200" b="1" dirty="0">
                <a:latin typeface="Arial" charset="0"/>
                <a:cs typeface="Arial" charset="0"/>
              </a:rPr>
              <a:t>1</a:t>
            </a:r>
            <a:r>
              <a:rPr lang="sv-SE" sz="1200" dirty="0"/>
              <a:t>Å(10</a:t>
            </a:r>
            <a:r>
              <a:rPr lang="sv-SE" sz="1200" baseline="30000" dirty="0"/>
              <a:t>-10</a:t>
            </a:r>
            <a:r>
              <a:rPr lang="sv-SE" sz="1200" dirty="0"/>
              <a:t>) </a:t>
            </a:r>
          </a:p>
          <a:p>
            <a:pPr algn="ctr">
              <a:defRPr/>
            </a:pPr>
            <a:r>
              <a:rPr lang="sv-SE" sz="1200" b="1" dirty="0">
                <a:latin typeface="Arial" charset="0"/>
                <a:cs typeface="Arial" charset="0"/>
              </a:rPr>
              <a:t>0.1nm</a:t>
            </a:r>
            <a:endParaRPr lang="el-GR" sz="1200" b="1" dirty="0">
              <a:latin typeface="Arial" charset="0"/>
              <a:cs typeface="Arial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739E94-A261-CEA7-DF50-AEF17F614EE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644448" y="1591508"/>
            <a:ext cx="843674" cy="57466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14FD150-3806-8119-8B4B-FBBC4164A9D2}"/>
              </a:ext>
            </a:extLst>
          </p:cNvPr>
          <p:cNvSpPr txBox="1"/>
          <p:nvPr/>
        </p:nvSpPr>
        <p:spPr>
          <a:xfrm>
            <a:off x="2830445" y="2231884"/>
            <a:ext cx="4572000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0000FF"/>
                </a:solidFill>
              </a:rPr>
              <a:t>H</a:t>
            </a:r>
            <a:r>
              <a:rPr lang="en-GB" b="1" baseline="-25000" dirty="0">
                <a:solidFill>
                  <a:srgbClr val="0000FF"/>
                </a:solidFill>
              </a:rPr>
              <a:t>2</a:t>
            </a:r>
            <a:r>
              <a:rPr lang="en-GB" b="1" dirty="0">
                <a:solidFill>
                  <a:srgbClr val="0000FF"/>
                </a:solidFill>
              </a:rPr>
              <a:t>O</a:t>
            </a:r>
            <a:br>
              <a:rPr lang="en-GB" b="1" dirty="0">
                <a:solidFill>
                  <a:srgbClr val="0000FF"/>
                </a:solidFill>
              </a:rPr>
            </a:br>
            <a:r>
              <a:rPr lang="en-GB" sz="1100" dirty="0">
                <a:solidFill>
                  <a:srgbClr val="0000FF"/>
                </a:solidFill>
              </a:rPr>
              <a:t>10.000.000 </a:t>
            </a:r>
            <a:r>
              <a:rPr lang="en-GB" sz="1100" dirty="0" err="1">
                <a:solidFill>
                  <a:srgbClr val="0000FF"/>
                </a:solidFill>
              </a:rPr>
              <a:t>por</a:t>
            </a:r>
            <a:r>
              <a:rPr lang="en-GB" sz="1100" dirty="0">
                <a:solidFill>
                  <a:srgbClr val="0000FF"/>
                </a:solidFill>
              </a:rPr>
              <a:t> mm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302CDD5B-2B1B-BC37-7642-A98DCA1D110F}"/>
              </a:ext>
            </a:extLst>
          </p:cNvPr>
          <p:cNvSpPr/>
          <p:nvPr/>
        </p:nvSpPr>
        <p:spPr>
          <a:xfrm>
            <a:off x="7527366" y="729561"/>
            <a:ext cx="1344813" cy="1070895"/>
          </a:xfrm>
          <a:prstGeom prst="roundRect">
            <a:avLst/>
          </a:prstGeom>
          <a:noFill/>
          <a:ln w="57150" cmpd="sng">
            <a:solidFill>
              <a:schemeClr val="accent2"/>
            </a:solidFill>
            <a:prstDash val="soli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Object 9">
            <a:extLst>
              <a:ext uri="{FF2B5EF4-FFF2-40B4-BE49-F238E27FC236}">
                <a16:creationId xmlns:a16="http://schemas.microsoft.com/office/drawing/2014/main" id="{B78580C4-4B01-241B-D90B-ED20863FFAB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59159179"/>
              </p:ext>
            </p:extLst>
          </p:nvPr>
        </p:nvGraphicFramePr>
        <p:xfrm>
          <a:off x="7769027" y="803986"/>
          <a:ext cx="953598" cy="9529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4" imgW="774700" imgH="800100" progId="Equation.3">
                  <p:embed/>
                </p:oleObj>
              </mc:Choice>
              <mc:Fallback>
                <p:oleObj name="Equation" r:id="rId14" imgW="774700" imgH="800100" progId="Equation.3">
                  <p:embed/>
                  <p:pic>
                    <p:nvPicPr>
                      <p:cNvPr id="14" name="Object 13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7769027" y="803986"/>
                        <a:ext cx="953598" cy="9529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2" name="Google Shape;382;p33"/>
          <p:cNvPicPr preferRelativeResize="0"/>
          <p:nvPr/>
        </p:nvPicPr>
        <p:blipFill rotWithShape="1">
          <a:blip r:embed="rId3">
            <a:alphaModFix/>
          </a:blip>
          <a:srcRect b="14973"/>
          <a:stretch/>
        </p:blipFill>
        <p:spPr>
          <a:xfrm>
            <a:off x="4916696" y="3268676"/>
            <a:ext cx="2350864" cy="1394541"/>
          </a:xfrm>
          <a:prstGeom prst="rect">
            <a:avLst/>
          </a:prstGeom>
          <a:noFill/>
          <a:ln>
            <a:noFill/>
          </a:ln>
        </p:spPr>
      </p:pic>
      <p:sp>
        <p:nvSpPr>
          <p:cNvPr id="383" name="Google Shape;383;p33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Física experimental de altas energías</a:t>
            </a:r>
            <a:endParaRPr/>
          </a:p>
        </p:txBody>
      </p:sp>
      <p:sp>
        <p:nvSpPr>
          <p:cNvPr id="384" name="Google Shape;384;p33"/>
          <p:cNvSpPr txBox="1">
            <a:spLocks noGrp="1"/>
          </p:cNvSpPr>
          <p:nvPr>
            <p:ph type="body" idx="1"/>
          </p:nvPr>
        </p:nvSpPr>
        <p:spPr>
          <a:xfrm>
            <a:off x="226208" y="71292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457200" lvl="0" indent="-317500" algn="l" rtl="0">
              <a:spcBef>
                <a:spcPts val="400"/>
              </a:spcBef>
              <a:spcAft>
                <a:spcPts val="0"/>
              </a:spcAft>
              <a:buSzPts val="1400"/>
              <a:buChar char="●"/>
            </a:pPr>
            <a:r>
              <a:rPr lang="en-GB" dirty="0"/>
              <a:t>La </a:t>
            </a:r>
            <a:r>
              <a:rPr lang="en-GB" dirty="0" err="1"/>
              <a:t>física</a:t>
            </a:r>
            <a:r>
              <a:rPr lang="en-GB" dirty="0"/>
              <a:t> de </a:t>
            </a:r>
            <a:r>
              <a:rPr lang="en-GB" dirty="0" err="1"/>
              <a:t>partículas</a:t>
            </a:r>
            <a:r>
              <a:rPr lang="en-GB" dirty="0"/>
              <a:t> es la </a:t>
            </a:r>
            <a:r>
              <a:rPr lang="en-GB" dirty="0" err="1"/>
              <a:t>rama</a:t>
            </a:r>
            <a:r>
              <a:rPr lang="en-GB" dirty="0"/>
              <a:t> de la </a:t>
            </a:r>
            <a:r>
              <a:rPr lang="en-GB" dirty="0" err="1"/>
              <a:t>física</a:t>
            </a:r>
            <a:r>
              <a:rPr lang="en-GB" dirty="0"/>
              <a:t> que </a:t>
            </a:r>
            <a:r>
              <a:rPr lang="en-GB" dirty="0" err="1"/>
              <a:t>estudia</a:t>
            </a:r>
            <a:r>
              <a:rPr lang="en-GB" dirty="0"/>
              <a:t> </a:t>
            </a:r>
            <a:r>
              <a:rPr lang="en-GB" dirty="0" err="1"/>
              <a:t>los</a:t>
            </a:r>
            <a:r>
              <a:rPr lang="en-GB" dirty="0"/>
              <a:t> </a:t>
            </a:r>
            <a:r>
              <a:rPr lang="en-GB" dirty="0" err="1"/>
              <a:t>componentes</a:t>
            </a:r>
            <a:r>
              <a:rPr lang="en-GB" dirty="0"/>
              <a:t> </a:t>
            </a:r>
            <a:r>
              <a:rPr lang="en-GB" dirty="0" err="1"/>
              <a:t>elementales</a:t>
            </a:r>
            <a:r>
              <a:rPr lang="en-GB" dirty="0"/>
              <a:t> de la </a:t>
            </a:r>
            <a:r>
              <a:rPr lang="en-GB" dirty="0" err="1"/>
              <a:t>materia</a:t>
            </a:r>
            <a:r>
              <a:rPr lang="en-GB" dirty="0"/>
              <a:t> y las </a:t>
            </a:r>
            <a:r>
              <a:rPr lang="en-GB" dirty="0" err="1"/>
              <a:t>interacciones</a:t>
            </a:r>
            <a:r>
              <a:rPr lang="en-GB" dirty="0"/>
              <a:t> entre </a:t>
            </a:r>
            <a:r>
              <a:rPr lang="en-GB" dirty="0" err="1"/>
              <a:t>ellos</a:t>
            </a:r>
            <a:endParaRPr dirty="0"/>
          </a:p>
          <a:p>
            <a:pPr marL="457200" lvl="0" indent="-317500" algn="l" rtl="0">
              <a:spcBef>
                <a:spcPts val="400"/>
              </a:spcBef>
              <a:spcAft>
                <a:spcPts val="0"/>
              </a:spcAft>
              <a:buSzPts val="1400"/>
              <a:buChar char="●"/>
            </a:pPr>
            <a:r>
              <a:rPr lang="en-GB" dirty="0"/>
              <a:t>En “</a:t>
            </a:r>
            <a:r>
              <a:rPr lang="en-GB" dirty="0" err="1"/>
              <a:t>Física</a:t>
            </a:r>
            <a:r>
              <a:rPr lang="en-GB" dirty="0"/>
              <a:t> de Altas </a:t>
            </a:r>
            <a:r>
              <a:rPr lang="en-GB" dirty="0" err="1"/>
              <a:t>energías</a:t>
            </a:r>
            <a:r>
              <a:rPr lang="en-GB" dirty="0"/>
              <a:t>" </a:t>
            </a:r>
            <a:r>
              <a:rPr lang="en-GB" dirty="0" err="1"/>
              <a:t>entra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</a:t>
            </a:r>
            <a:r>
              <a:rPr lang="en-GB" dirty="0" err="1"/>
              <a:t>juego</a:t>
            </a:r>
            <a:r>
              <a:rPr lang="en-GB" dirty="0"/>
              <a:t> </a:t>
            </a:r>
            <a:r>
              <a:rPr lang="en-GB" dirty="0" err="1"/>
              <a:t>relatividad</a:t>
            </a:r>
            <a:r>
              <a:rPr lang="en-GB" dirty="0"/>
              <a:t> especial</a:t>
            </a:r>
            <a:endParaRPr dirty="0"/>
          </a:p>
          <a:p>
            <a:pPr marL="457200" lvl="0" indent="-317500" algn="l" rtl="0">
              <a:spcBef>
                <a:spcPts val="400"/>
              </a:spcBef>
              <a:spcAft>
                <a:spcPts val="0"/>
              </a:spcAft>
              <a:buSzPts val="1400"/>
              <a:buChar char="●"/>
            </a:pPr>
            <a:r>
              <a:rPr lang="en-GB" dirty="0" err="1"/>
              <a:t>Colisiones</a:t>
            </a:r>
            <a:r>
              <a:rPr lang="en-GB" dirty="0"/>
              <a:t> de </a:t>
            </a:r>
            <a:r>
              <a:rPr lang="en-GB" dirty="0" err="1"/>
              <a:t>protones</a:t>
            </a:r>
            <a:r>
              <a:rPr lang="en-GB" dirty="0"/>
              <a:t> a 7 TeV</a:t>
            </a:r>
          </a:p>
          <a:p>
            <a:pPr lvl="1">
              <a:spcBef>
                <a:spcPts val="400"/>
              </a:spcBef>
              <a:buFont typeface="Arial"/>
              <a:buChar char="●"/>
            </a:pPr>
            <a:r>
              <a:rPr lang="es-ES_tradnl" sz="1400" dirty="0">
                <a:solidFill>
                  <a:schemeClr val="tx1"/>
                </a:solidFill>
              </a:rPr>
              <a:t>(1 eV es la energía que adquiere un electrón en presencia de una diferencia de tensión de 1 voltio)</a:t>
            </a:r>
          </a:p>
          <a:p>
            <a:pPr lvl="1">
              <a:spcBef>
                <a:spcPts val="400"/>
              </a:spcBef>
              <a:buFont typeface="Arial"/>
              <a:buChar char="●"/>
            </a:pPr>
            <a:r>
              <a:rPr lang="en-GB" dirty="0">
                <a:solidFill>
                  <a:schemeClr val="tx1"/>
                </a:solidFill>
              </a:rPr>
              <a:t>(1 </a:t>
            </a:r>
            <a:r>
              <a:rPr lang="en-GB" dirty="0" err="1">
                <a:solidFill>
                  <a:schemeClr val="tx1"/>
                </a:solidFill>
              </a:rPr>
              <a:t>Teraelectronvoltio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/>
              <a:t>= 10</a:t>
            </a:r>
            <a:r>
              <a:rPr lang="en-GB" baseline="30000" dirty="0"/>
              <a:t>12</a:t>
            </a:r>
            <a:r>
              <a:rPr lang="en-GB" dirty="0"/>
              <a:t> </a:t>
            </a:r>
            <a:r>
              <a:rPr lang="en-GB" dirty="0" err="1"/>
              <a:t>electronvoltio</a:t>
            </a:r>
            <a:r>
              <a:rPr lang="en-GB" dirty="0"/>
              <a:t> ~ 10</a:t>
            </a:r>
            <a:r>
              <a:rPr lang="en-GB" baseline="30000" dirty="0"/>
              <a:t>-6</a:t>
            </a:r>
            <a:r>
              <a:rPr lang="en-GB" dirty="0"/>
              <a:t> J, masa del </a:t>
            </a:r>
            <a:r>
              <a:rPr lang="en-GB" dirty="0" err="1"/>
              <a:t>protón</a:t>
            </a:r>
            <a:r>
              <a:rPr lang="en-GB" dirty="0"/>
              <a:t> = 1,672 x 10</a:t>
            </a:r>
            <a:r>
              <a:rPr lang="en-GB" baseline="30000" dirty="0"/>
              <a:t>-33</a:t>
            </a:r>
            <a:r>
              <a:rPr lang="en-GB" dirty="0"/>
              <a:t> mg)</a:t>
            </a:r>
          </a:p>
          <a:p>
            <a:pPr marL="457200" lvl="0" indent="-317500" algn="l" rtl="0">
              <a:spcBef>
                <a:spcPts val="400"/>
              </a:spcBef>
              <a:spcAft>
                <a:spcPts val="0"/>
              </a:spcAft>
              <a:buSzPts val="1400"/>
              <a:buChar char="●"/>
            </a:pPr>
            <a:r>
              <a:rPr lang="en-GB" dirty="0"/>
              <a:t>Energía </a:t>
            </a:r>
            <a:r>
              <a:rPr lang="en-GB" dirty="0" err="1"/>
              <a:t>cinética</a:t>
            </a:r>
            <a:r>
              <a:rPr lang="en-GB" dirty="0"/>
              <a:t> de un </a:t>
            </a:r>
            <a:r>
              <a:rPr lang="en-GB" i="1" dirty="0"/>
              <a:t>mosquito</a:t>
            </a:r>
            <a:r>
              <a:rPr lang="en-GB" dirty="0"/>
              <a:t>:</a:t>
            </a:r>
            <a:endParaRPr dirty="0"/>
          </a:p>
          <a:p>
            <a:pPr marL="914400" lvl="1" indent="-317500" algn="l" rtl="0">
              <a:spcBef>
                <a:spcPts val="400"/>
              </a:spcBef>
              <a:spcAft>
                <a:spcPts val="0"/>
              </a:spcAft>
              <a:buSzPts val="1400"/>
              <a:buChar char="○"/>
            </a:pPr>
            <a:r>
              <a:rPr lang="en-GB" dirty="0"/>
              <a:t>Masa del mosquito = 2 mg</a:t>
            </a:r>
            <a:endParaRPr dirty="0"/>
          </a:p>
          <a:p>
            <a:pPr marL="914400" lvl="1" indent="-317500" algn="l" rtl="0">
              <a:spcBef>
                <a:spcPts val="400"/>
              </a:spcBef>
              <a:spcAft>
                <a:spcPts val="0"/>
              </a:spcAft>
              <a:buSzPts val="1400"/>
              <a:buChar char="○"/>
            </a:pPr>
            <a:r>
              <a:rPr lang="en-GB" dirty="0" err="1"/>
              <a:t>Velocidad</a:t>
            </a:r>
            <a:r>
              <a:rPr lang="en-GB" dirty="0"/>
              <a:t> de un mosquito = 3.6 km/h </a:t>
            </a:r>
            <a:endParaRPr dirty="0"/>
          </a:p>
          <a:p>
            <a:pPr marL="914400" lvl="1" indent="-317500" algn="l" rtl="0">
              <a:spcBef>
                <a:spcPts val="400"/>
              </a:spcBef>
              <a:spcAft>
                <a:spcPts val="400"/>
              </a:spcAft>
              <a:buSzPts val="1400"/>
              <a:buChar char="○"/>
            </a:pPr>
            <a:r>
              <a:rPr lang="en-GB" dirty="0"/>
              <a:t>Energía </a:t>
            </a:r>
            <a:r>
              <a:rPr lang="en-GB" dirty="0" err="1"/>
              <a:t>cinética</a:t>
            </a:r>
            <a:r>
              <a:rPr lang="en-GB" dirty="0"/>
              <a:t> = ½ m v</a:t>
            </a:r>
            <a:r>
              <a:rPr lang="en-GB" baseline="30000" dirty="0"/>
              <a:t>2</a:t>
            </a:r>
            <a:r>
              <a:rPr lang="en-GB" dirty="0"/>
              <a:t> ~ 10</a:t>
            </a:r>
            <a:r>
              <a:rPr lang="en-GB" baseline="30000" dirty="0"/>
              <a:t>-6</a:t>
            </a:r>
            <a:r>
              <a:rPr lang="en-GB" dirty="0"/>
              <a:t> J </a:t>
            </a:r>
            <a:endParaRPr dirty="0"/>
          </a:p>
        </p:txBody>
      </p:sp>
      <p:sp>
        <p:nvSpPr>
          <p:cNvPr id="385" name="Google Shape;385;p3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4</a:t>
            </a:fld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p35"/>
          <p:cNvSpPr txBox="1">
            <a:spLocks noGrp="1"/>
          </p:cNvSpPr>
          <p:nvPr>
            <p:ph type="title"/>
          </p:nvPr>
        </p:nvSpPr>
        <p:spPr>
          <a:xfrm>
            <a:off x="0" y="0"/>
            <a:ext cx="2239500" cy="514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50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5" name="Google Shape;415;p35"/>
          <p:cNvSpPr txBox="1"/>
          <p:nvPr/>
        </p:nvSpPr>
        <p:spPr>
          <a:xfrm>
            <a:off x="0" y="-5938"/>
            <a:ext cx="2333501" cy="3526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 dirty="0">
                <a:solidFill>
                  <a:schemeClr val="lt1"/>
                </a:solidFill>
              </a:rPr>
              <a:t>CERN: Laboratorio </a:t>
            </a:r>
            <a:r>
              <a:rPr lang="en-GB" sz="1000" b="1" dirty="0" err="1">
                <a:solidFill>
                  <a:schemeClr val="lt1"/>
                </a:solidFill>
              </a:rPr>
              <a:t>Europeo</a:t>
            </a:r>
            <a:r>
              <a:rPr lang="en-GB" sz="1000" b="1" dirty="0">
                <a:solidFill>
                  <a:schemeClr val="lt1"/>
                </a:solidFill>
              </a:rPr>
              <a:t> de </a:t>
            </a:r>
            <a:r>
              <a:rPr lang="en-GB" sz="1000" b="1" dirty="0" err="1">
                <a:solidFill>
                  <a:schemeClr val="lt1"/>
                </a:solidFill>
              </a:rPr>
              <a:t>Física</a:t>
            </a:r>
            <a:r>
              <a:rPr lang="en-GB" sz="1000" b="1" dirty="0">
                <a:solidFill>
                  <a:schemeClr val="lt1"/>
                </a:solidFill>
              </a:rPr>
              <a:t> de </a:t>
            </a:r>
            <a:r>
              <a:rPr lang="en-GB" sz="1000" b="1" dirty="0" err="1">
                <a:solidFill>
                  <a:schemeClr val="lt1"/>
                </a:solidFill>
              </a:rPr>
              <a:t>Partículas</a:t>
            </a:r>
            <a:r>
              <a:rPr lang="en-GB" sz="1000" b="1" dirty="0">
                <a:solidFill>
                  <a:schemeClr val="lt1"/>
                </a:solidFill>
              </a:rPr>
              <a:t>.</a:t>
            </a:r>
            <a:endParaRPr sz="1000" b="1" dirty="0">
              <a:solidFill>
                <a:schemeClr val="lt1"/>
              </a:solidFill>
            </a:endParaRPr>
          </a:p>
          <a:p>
            <a:pPr marL="185250" lvl="0" indent="-17145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rier New" panose="02070309020205020404" pitchFamily="49" charset="0"/>
              <a:buChar char="o"/>
            </a:pPr>
            <a:r>
              <a:rPr lang="en-GB" sz="1000" dirty="0" err="1">
                <a:solidFill>
                  <a:schemeClr val="lt1"/>
                </a:solidFill>
              </a:rPr>
              <a:t>Situado</a:t>
            </a:r>
            <a:r>
              <a:rPr lang="en-GB" sz="1000" dirty="0">
                <a:solidFill>
                  <a:schemeClr val="lt1"/>
                </a:solidFill>
              </a:rPr>
              <a:t> </a:t>
            </a:r>
            <a:r>
              <a:rPr lang="en-GB" sz="1000" dirty="0" err="1">
                <a:solidFill>
                  <a:schemeClr val="lt1"/>
                </a:solidFill>
              </a:rPr>
              <a:t>en</a:t>
            </a:r>
            <a:r>
              <a:rPr lang="en-GB" sz="1000" dirty="0">
                <a:solidFill>
                  <a:schemeClr val="lt1"/>
                </a:solidFill>
              </a:rPr>
              <a:t> Ginebra (Suiza)</a:t>
            </a:r>
            <a:endParaRPr sz="1000" dirty="0">
              <a:solidFill>
                <a:schemeClr val="lt1"/>
              </a:solidFill>
            </a:endParaRPr>
          </a:p>
          <a:p>
            <a:pPr marL="185250" lvl="0" indent="-17145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rier New" panose="02070309020205020404" pitchFamily="49" charset="0"/>
              <a:buChar char="o"/>
            </a:pPr>
            <a:r>
              <a:rPr lang="en-GB" sz="1000" dirty="0" err="1">
                <a:solidFill>
                  <a:schemeClr val="lt1"/>
                </a:solidFill>
              </a:rPr>
              <a:t>Fundado</a:t>
            </a:r>
            <a:r>
              <a:rPr lang="en-GB" sz="1000" dirty="0">
                <a:solidFill>
                  <a:schemeClr val="lt1"/>
                </a:solidFill>
              </a:rPr>
              <a:t> </a:t>
            </a:r>
            <a:r>
              <a:rPr lang="en-GB" sz="1000" dirty="0" err="1">
                <a:solidFill>
                  <a:schemeClr val="lt1"/>
                </a:solidFill>
              </a:rPr>
              <a:t>en</a:t>
            </a:r>
            <a:r>
              <a:rPr lang="en-GB" sz="1000" dirty="0">
                <a:solidFill>
                  <a:schemeClr val="lt1"/>
                </a:solidFill>
              </a:rPr>
              <a:t> 1954 </a:t>
            </a:r>
            <a:r>
              <a:rPr lang="en-GB" sz="1000" dirty="0" err="1">
                <a:solidFill>
                  <a:schemeClr val="lt1"/>
                </a:solidFill>
              </a:rPr>
              <a:t>por</a:t>
            </a:r>
            <a:r>
              <a:rPr lang="en-GB" sz="1000" dirty="0">
                <a:solidFill>
                  <a:schemeClr val="lt1"/>
                </a:solidFill>
              </a:rPr>
              <a:t> 12 </a:t>
            </a:r>
            <a:r>
              <a:rPr lang="en-GB" sz="1000" dirty="0" err="1">
                <a:solidFill>
                  <a:schemeClr val="lt1"/>
                </a:solidFill>
              </a:rPr>
              <a:t>estados</a:t>
            </a:r>
            <a:r>
              <a:rPr lang="en-GB" sz="1000" dirty="0">
                <a:solidFill>
                  <a:schemeClr val="lt1"/>
                </a:solidFill>
              </a:rPr>
              <a:t> </a:t>
            </a:r>
            <a:r>
              <a:rPr lang="en-GB" sz="1000" dirty="0" err="1">
                <a:solidFill>
                  <a:schemeClr val="lt1"/>
                </a:solidFill>
              </a:rPr>
              <a:t>miembros</a:t>
            </a:r>
            <a:r>
              <a:rPr lang="en-GB" sz="1000" dirty="0">
                <a:solidFill>
                  <a:schemeClr val="lt1"/>
                </a:solidFill>
              </a:rPr>
              <a:t>:</a:t>
            </a:r>
          </a:p>
          <a:p>
            <a:pPr marL="185250" lvl="0" indent="-17145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rier New" panose="02070309020205020404" pitchFamily="49" charset="0"/>
              <a:buChar char="o"/>
            </a:pPr>
            <a:r>
              <a:rPr lang="en-GB" sz="1000" dirty="0">
                <a:solidFill>
                  <a:schemeClr val="lt1"/>
                </a:solidFill>
              </a:rPr>
              <a:t>CEE: 1957, UE: 1993</a:t>
            </a:r>
          </a:p>
          <a:p>
            <a:pPr marL="185250" lvl="2" indent="-171450">
              <a:lnSpc>
                <a:spcPct val="115000"/>
              </a:lnSpc>
              <a:spcBef>
                <a:spcPts val="1000"/>
              </a:spcBef>
              <a:buClr>
                <a:schemeClr val="lt1"/>
              </a:buClr>
              <a:buSzPts val="1200"/>
              <a:buFont typeface="Courier New" panose="02070309020205020404" pitchFamily="49" charset="0"/>
              <a:buChar char="o"/>
            </a:pPr>
            <a:r>
              <a:rPr lang="en-GB" sz="1000" dirty="0" err="1">
                <a:solidFill>
                  <a:schemeClr val="lt1"/>
                </a:solidFill>
              </a:rPr>
              <a:t>España</a:t>
            </a:r>
            <a:r>
              <a:rPr lang="en-GB" sz="1000" dirty="0">
                <a:solidFill>
                  <a:schemeClr val="lt1"/>
                </a:solidFill>
              </a:rPr>
              <a:t> </a:t>
            </a:r>
            <a:r>
              <a:rPr lang="en-GB" sz="1000" dirty="0" err="1">
                <a:solidFill>
                  <a:schemeClr val="lt1"/>
                </a:solidFill>
              </a:rPr>
              <a:t>en</a:t>
            </a:r>
            <a:r>
              <a:rPr lang="en-GB" sz="1000" dirty="0">
                <a:solidFill>
                  <a:schemeClr val="lt1"/>
                </a:solidFill>
              </a:rPr>
              <a:t> </a:t>
            </a:r>
            <a:r>
              <a:rPr lang="en-GB" sz="1000" dirty="0" err="1">
                <a:solidFill>
                  <a:schemeClr val="lt1"/>
                </a:solidFill>
              </a:rPr>
              <a:t>el</a:t>
            </a:r>
            <a:r>
              <a:rPr lang="en-GB" sz="1000" dirty="0">
                <a:solidFill>
                  <a:schemeClr val="lt1"/>
                </a:solidFill>
              </a:rPr>
              <a:t> CERN: 1961-1969, </a:t>
            </a:r>
            <a:r>
              <a:rPr lang="en-GB" sz="1000" dirty="0" err="1">
                <a:solidFill>
                  <a:schemeClr val="lt1"/>
                </a:solidFill>
              </a:rPr>
              <a:t>desde</a:t>
            </a:r>
            <a:r>
              <a:rPr lang="en-GB" sz="1000" dirty="0">
                <a:solidFill>
                  <a:schemeClr val="lt1"/>
                </a:solidFill>
              </a:rPr>
              <a:t> 1983.</a:t>
            </a:r>
          </a:p>
          <a:p>
            <a:pPr marL="185250" lvl="2" indent="-171450">
              <a:lnSpc>
                <a:spcPct val="115000"/>
              </a:lnSpc>
              <a:spcBef>
                <a:spcPts val="1000"/>
              </a:spcBef>
              <a:buClr>
                <a:schemeClr val="lt1"/>
              </a:buClr>
              <a:buSzPts val="1200"/>
              <a:buFont typeface="Courier New" panose="02070309020205020404" pitchFamily="49" charset="0"/>
              <a:buChar char="o"/>
            </a:pPr>
            <a:r>
              <a:rPr lang="en-GB" sz="1000" dirty="0" err="1">
                <a:solidFill>
                  <a:schemeClr val="lt1"/>
                </a:solidFill>
              </a:rPr>
              <a:t>España</a:t>
            </a:r>
            <a:r>
              <a:rPr lang="en-GB" sz="1000" dirty="0">
                <a:solidFill>
                  <a:schemeClr val="lt1"/>
                </a:solidFill>
              </a:rPr>
              <a:t> </a:t>
            </a:r>
            <a:r>
              <a:rPr lang="en-GB" sz="1000" dirty="0" err="1">
                <a:solidFill>
                  <a:schemeClr val="lt1"/>
                </a:solidFill>
              </a:rPr>
              <a:t>en</a:t>
            </a:r>
            <a:r>
              <a:rPr lang="en-GB" sz="1000" dirty="0">
                <a:solidFill>
                  <a:schemeClr val="lt1"/>
                </a:solidFill>
              </a:rPr>
              <a:t> la CEE: 1986</a:t>
            </a:r>
            <a:endParaRPr sz="1000" dirty="0">
              <a:solidFill>
                <a:schemeClr val="lt1"/>
              </a:solidFill>
            </a:endParaRPr>
          </a:p>
          <a:p>
            <a:pPr marL="185250" lvl="0" indent="-17145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rier New" panose="02070309020205020404" pitchFamily="49" charset="0"/>
              <a:buChar char="o"/>
            </a:pPr>
            <a:r>
              <a:rPr lang="en-GB" sz="1000" dirty="0" err="1">
                <a:solidFill>
                  <a:schemeClr val="lt1"/>
                </a:solidFill>
              </a:rPr>
              <a:t>Esfuerzo</a:t>
            </a:r>
            <a:r>
              <a:rPr lang="en-GB" sz="1000" dirty="0">
                <a:solidFill>
                  <a:schemeClr val="lt1"/>
                </a:solidFill>
              </a:rPr>
              <a:t> global: </a:t>
            </a:r>
            <a:r>
              <a:rPr lang="en-GB" sz="1000" dirty="0" err="1">
                <a:solidFill>
                  <a:schemeClr val="lt1"/>
                </a:solidFill>
              </a:rPr>
              <a:t>científicos</a:t>
            </a:r>
            <a:r>
              <a:rPr lang="en-GB" sz="1000" dirty="0">
                <a:solidFill>
                  <a:schemeClr val="lt1"/>
                </a:solidFill>
              </a:rPr>
              <a:t> de 70 </a:t>
            </a:r>
            <a:r>
              <a:rPr lang="en-GB" sz="1000" dirty="0" err="1">
                <a:solidFill>
                  <a:schemeClr val="lt1"/>
                </a:solidFill>
              </a:rPr>
              <a:t>países</a:t>
            </a:r>
            <a:r>
              <a:rPr lang="en-GB" sz="1000" dirty="0">
                <a:solidFill>
                  <a:schemeClr val="lt1"/>
                </a:solidFill>
              </a:rPr>
              <a:t> y 120 </a:t>
            </a:r>
            <a:r>
              <a:rPr lang="en-GB" sz="1000" dirty="0" err="1">
                <a:solidFill>
                  <a:schemeClr val="lt1"/>
                </a:solidFill>
              </a:rPr>
              <a:t>nacionalidades</a:t>
            </a:r>
            <a:r>
              <a:rPr lang="en-GB" sz="1000" dirty="0">
                <a:solidFill>
                  <a:schemeClr val="lt1"/>
                </a:solidFill>
              </a:rPr>
              <a:t> </a:t>
            </a:r>
            <a:r>
              <a:rPr lang="en-GB" sz="1000" dirty="0" err="1">
                <a:solidFill>
                  <a:schemeClr val="lt1"/>
                </a:solidFill>
              </a:rPr>
              <a:t>diferentes</a:t>
            </a:r>
            <a:endParaRPr sz="1000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lt1"/>
              </a:solidFill>
            </a:endParaRPr>
          </a:p>
        </p:txBody>
      </p:sp>
      <p:pic>
        <p:nvPicPr>
          <p:cNvPr id="416" name="Google Shape;416;p35"/>
          <p:cNvPicPr preferRelativeResize="0"/>
          <p:nvPr/>
        </p:nvPicPr>
        <p:blipFill rotWithShape="1">
          <a:blip r:embed="rId3">
            <a:alphaModFix/>
          </a:blip>
          <a:srcRect l="15945" b="6838"/>
          <a:stretch/>
        </p:blipFill>
        <p:spPr>
          <a:xfrm>
            <a:off x="2281350" y="0"/>
            <a:ext cx="6892477" cy="5143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417" name="Google Shape;417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78425" y="2914103"/>
            <a:ext cx="386600" cy="386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8" name="Google Shape;418;p3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33827" y="3135086"/>
            <a:ext cx="1908730" cy="188124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p33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dirty="0"/>
              <a:t>El camino de los protones al LHC.</a:t>
            </a:r>
            <a:endParaRPr dirty="0"/>
          </a:p>
        </p:txBody>
      </p:sp>
      <p:sp>
        <p:nvSpPr>
          <p:cNvPr id="385" name="Google Shape;385;p3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fld id="{00000000-1234-1234-1234-123412341234}" type="slidenum">
              <a:rPr kumimoji="0" lang="en-GB" sz="1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t>6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EFAE5308-BD74-5F4A-8936-6AB8564EE92E}"/>
              </a:ext>
            </a:extLst>
          </p:cNvPr>
          <p:cNvGrpSpPr/>
          <p:nvPr/>
        </p:nvGrpSpPr>
        <p:grpSpPr>
          <a:xfrm>
            <a:off x="186067" y="3121579"/>
            <a:ext cx="6748402" cy="1374392"/>
            <a:chOff x="0" y="3771900"/>
            <a:chExt cx="8997869" cy="1832522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AA6CAFBB-3B7B-2646-880C-B820FE397D6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3771900"/>
              <a:ext cx="1944550" cy="1819822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069A472B-EC50-D34B-983F-9F8EB34A0A3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944550" y="3771900"/>
              <a:ext cx="1866900" cy="1832522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A64461F9-9D77-CF42-B209-35BA4CA6BC3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11450" y="3784600"/>
              <a:ext cx="2082799" cy="1819822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2F784C4E-B079-2C4D-AB91-B0D75D644E2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894249" y="3771900"/>
              <a:ext cx="3103620" cy="1832522"/>
            </a:xfrm>
            <a:prstGeom prst="rect">
              <a:avLst/>
            </a:prstGeom>
          </p:spPr>
        </p:pic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981208E3-0945-3C46-88AC-079BBEFB88F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4963" y="809616"/>
            <a:ext cx="1452072" cy="138587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F1A4788-ED8A-2B43-8F36-4EDF9CD3EFF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18668" y="832756"/>
            <a:ext cx="3253332" cy="1361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F78AF5F-1AEF-FC48-BD17-500B76B59C8B}"/>
              </a:ext>
            </a:extLst>
          </p:cNvPr>
          <p:cNvSpPr/>
          <p:nvPr/>
        </p:nvSpPr>
        <p:spPr>
          <a:xfrm>
            <a:off x="4913101" y="2243512"/>
            <a:ext cx="1301852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RF </a:t>
            </a:r>
            <a:r>
              <a:rPr kumimoji="0" lang="en-US" sz="105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quadrupole</a:t>
            </a: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90 </a:t>
            </a:r>
            <a:r>
              <a:rPr kumimoji="0" lang="en-US" sz="1050" b="1" i="0" u="none" strike="noStrike" kern="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KeV</a:t>
            </a:r>
            <a:endParaRPr kumimoji="0" lang="en-US" sz="1050" b="1" i="0" u="none" strike="noStrike" kern="0" cap="none" spc="0" normalizeH="0" baseline="0" noProof="0" dirty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072EA42-8227-B745-9787-810879E7F730}"/>
              </a:ext>
            </a:extLst>
          </p:cNvPr>
          <p:cNvSpPr/>
          <p:nvPr/>
        </p:nvSpPr>
        <p:spPr>
          <a:xfrm>
            <a:off x="6651972" y="2243512"/>
            <a:ext cx="761747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LINAC4: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 </a:t>
            </a: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160 MeV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5C6493-DE05-E045-BAB6-CC2B9CA7CEF9}"/>
              </a:ext>
            </a:extLst>
          </p:cNvPr>
          <p:cNvSpPr/>
          <p:nvPr/>
        </p:nvSpPr>
        <p:spPr>
          <a:xfrm>
            <a:off x="426998" y="4548664"/>
            <a:ext cx="976549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PS Booster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 </a:t>
            </a: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1.4  </a:t>
            </a:r>
            <a:r>
              <a:rPr kumimoji="0" lang="en-US" sz="1050" b="1" i="0" u="none" strike="noStrike" kern="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GeV</a:t>
            </a:r>
            <a:endParaRPr kumimoji="0" lang="en-US" sz="1050" b="1" i="0" u="none" strike="noStrike" kern="0" cap="none" spc="0" normalizeH="0" baseline="0" noProof="0" dirty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B6CF47-C745-9F40-99E1-8946B818915C}"/>
              </a:ext>
            </a:extLst>
          </p:cNvPr>
          <p:cNvSpPr/>
          <p:nvPr/>
        </p:nvSpPr>
        <p:spPr>
          <a:xfrm>
            <a:off x="1546426" y="4521596"/>
            <a:ext cx="1400175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Proton Synchrotron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25 </a:t>
            </a:r>
            <a:r>
              <a:rPr kumimoji="0" lang="en-US" sz="1050" b="1" i="0" u="none" strike="noStrike" kern="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GeV</a:t>
            </a:r>
            <a:endParaRPr kumimoji="0" lang="en-US" sz="1050" b="1" i="0" u="none" strike="noStrike" kern="0" cap="none" spc="0" normalizeH="0" baseline="0" noProof="0" dirty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904227B-932E-C542-A230-301CC0254028}"/>
              </a:ext>
            </a:extLst>
          </p:cNvPr>
          <p:cNvSpPr/>
          <p:nvPr/>
        </p:nvSpPr>
        <p:spPr>
          <a:xfrm>
            <a:off x="3327730" y="4567714"/>
            <a:ext cx="798617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Super PS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450 </a:t>
            </a:r>
            <a:r>
              <a:rPr kumimoji="0" lang="en-US" sz="1050" b="1" i="0" u="none" strike="noStrike" kern="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GeV</a:t>
            </a:r>
            <a:endParaRPr kumimoji="0" lang="en-US" sz="1050" b="1" i="0" u="none" strike="noStrike" kern="0" cap="none" spc="0" normalizeH="0" baseline="0" noProof="0" dirty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B796A9C-B8B7-8147-A8F9-2A3342AE28D0}"/>
              </a:ext>
            </a:extLst>
          </p:cNvPr>
          <p:cNvSpPr txBox="1"/>
          <p:nvPr/>
        </p:nvSpPr>
        <p:spPr>
          <a:xfrm>
            <a:off x="1381631" y="2251448"/>
            <a:ext cx="274471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100" b="1" i="0" u="none" strike="noStrike" kern="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Fuente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 de </a:t>
            </a:r>
            <a:r>
              <a:rPr kumimoji="0" lang="en-US" sz="1100" b="1" i="0" u="none" strike="noStrike" kern="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protones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1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Duoplasmatron</a:t>
            </a:r>
            <a:endParaRPr kumimoji="0" lang="en-US" sz="11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1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Disociación</a:t>
            </a:r>
            <a:r>
              <a:rPr kumimoji="0" lang="en-US" sz="11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: gas H en e y p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DFF34D6-3A1E-6A47-BAD5-96E3136FA7A1}"/>
              </a:ext>
            </a:extLst>
          </p:cNvPr>
          <p:cNvSpPr txBox="1"/>
          <p:nvPr/>
        </p:nvSpPr>
        <p:spPr>
          <a:xfrm>
            <a:off x="3136215" y="2218917"/>
            <a:ext cx="19802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LINAC2</a:t>
            </a:r>
            <a:r>
              <a:rPr kumimoji="0" lang="en-US" sz="11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: 31.4% c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PS:</a:t>
            </a:r>
            <a:r>
              <a:rPr kumimoji="0" lang="en-US" sz="11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  99.93% c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SPS: </a:t>
            </a:r>
            <a:r>
              <a:rPr kumimoji="0" lang="en-US" sz="11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99.998% c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LHC:</a:t>
            </a:r>
            <a:r>
              <a:rPr kumimoji="0" lang="en-US" sz="11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 99.999% c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0DD30A-9931-6543-B029-B3B85FA3BE8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21463" y="741805"/>
            <a:ext cx="2298096" cy="15296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7D8FC50-B279-C349-8C66-0F8C5B8121F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681" y="864116"/>
            <a:ext cx="1246522" cy="168741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6FBC0F91-7471-7D4E-BA4F-78D98D3A2737}"/>
              </a:ext>
            </a:extLst>
          </p:cNvPr>
          <p:cNvSpPr/>
          <p:nvPr/>
        </p:nvSpPr>
        <p:spPr>
          <a:xfrm>
            <a:off x="4717171" y="4571746"/>
            <a:ext cx="1333359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LHC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7 </a:t>
            </a:r>
            <a:r>
              <a:rPr kumimoji="0" lang="en-US" sz="1050" b="1" i="0" u="none" strike="noStrike" kern="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TeV</a:t>
            </a:r>
            <a:endParaRPr kumimoji="0" lang="en-US" sz="1050" b="1" i="0" u="none" strike="noStrike" kern="0" cap="none" spc="0" normalizeH="0" baseline="0" noProof="0" dirty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93999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ERN-VIDEO-2011-202-001-1080p">
            <a:hlinkClick r:id="" action="ppaction://media"/>
            <a:extLst>
              <a:ext uri="{FF2B5EF4-FFF2-40B4-BE49-F238E27FC236}">
                <a16:creationId xmlns:a16="http://schemas.microsoft.com/office/drawing/2014/main" id="{D8E8B9A9-2446-48FA-99C5-623DEEB6D9B8}"/>
              </a:ext>
            </a:extLst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3316" y="643206"/>
            <a:ext cx="6867684" cy="386307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6E5B04-4AE1-4BB6-A10C-634AC5DE6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47D071-22DE-4240-A9C8-58D66B5FC1B7}" type="slidenum">
              <a:rPr lang="en-US">
                <a:solidFill>
                  <a:srgbClr val="000000"/>
                </a:solidFill>
              </a:rPr>
              <a:pPr>
                <a:defRPr/>
              </a:pPr>
              <a:t>7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4ADFB8-2A48-4ED8-915A-E6F9284A6D9E}"/>
              </a:ext>
            </a:extLst>
          </p:cNvPr>
          <p:cNvSpPr txBox="1"/>
          <p:nvPr/>
        </p:nvSpPr>
        <p:spPr>
          <a:xfrm>
            <a:off x="2514600" y="656903"/>
            <a:ext cx="2621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CA" sz="1800" b="1" dirty="0">
                <a:solidFill>
                  <a:srgbClr val="FF0000"/>
                </a:solidFill>
              </a:rPr>
              <a:t>LHC accelerator chain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F0D54C-267D-437F-AAB6-E876419F1CB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986089" y="3343274"/>
            <a:ext cx="589360" cy="1178720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01F7DC19-F63E-4AF4-BCC0-5F0047A513A2}"/>
              </a:ext>
            </a:extLst>
          </p:cNvPr>
          <p:cNvGrpSpPr>
            <a:grpSpLocks noChangeAspect="1"/>
          </p:cNvGrpSpPr>
          <p:nvPr/>
        </p:nvGrpSpPr>
        <p:grpSpPr>
          <a:xfrm>
            <a:off x="3671887" y="3514726"/>
            <a:ext cx="816697" cy="954704"/>
            <a:chOff x="4495800" y="4800597"/>
            <a:chExt cx="1715890" cy="2005845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6D074E09-9F28-4C12-B058-CF38A630186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0"/>
                </a:ext>
              </a:extLst>
            </a:blip>
            <a:srcRect l="14431" t="11007" r="13690"/>
            <a:stretch/>
          </p:blipFill>
          <p:spPr>
            <a:xfrm>
              <a:off x="4495800" y="4800597"/>
              <a:ext cx="1600200" cy="1981203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A69EF312-20F3-418B-A309-864BA372B948}"/>
                </a:ext>
              </a:extLst>
            </p:cNvPr>
            <p:cNvSpPr txBox="1"/>
            <p:nvPr/>
          </p:nvSpPr>
          <p:spPr>
            <a:xfrm>
              <a:off x="4638194" y="6284952"/>
              <a:ext cx="1573496" cy="52149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CA" sz="1013" dirty="0"/>
                <a:t>Hydrogen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35181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4D6DB7B-8B2F-D94D-98F0-84BDA0E383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3157" y="829203"/>
            <a:ext cx="5300843" cy="4314297"/>
          </a:xfrm>
          <a:prstGeom prst="rect">
            <a:avLst/>
          </a:prstGeom>
        </p:spPr>
      </p:pic>
      <p:sp>
        <p:nvSpPr>
          <p:cNvPr id="383" name="Google Shape;383;p33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dirty="0"/>
              <a:t>Complejo de aceleradores del CERN.</a:t>
            </a:r>
            <a:endParaRPr dirty="0"/>
          </a:p>
        </p:txBody>
      </p:sp>
      <p:sp>
        <p:nvSpPr>
          <p:cNvPr id="385" name="Google Shape;385;p3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8</a:t>
            </a:fld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B157C5E-DE3D-AA43-990F-978C897D9042}"/>
              </a:ext>
            </a:extLst>
          </p:cNvPr>
          <p:cNvSpPr/>
          <p:nvPr/>
        </p:nvSpPr>
        <p:spPr>
          <a:xfrm>
            <a:off x="219277" y="957739"/>
            <a:ext cx="3644579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Extenso complejo de varios aceleradores de partículas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Diversos pasos de aceleración a cada vez más altas energías hasta los 7 </a:t>
            </a:r>
            <a:r>
              <a:rPr lang="es-ES" dirty="0" err="1"/>
              <a:t>TeV</a:t>
            </a:r>
            <a:r>
              <a:rPr lang="es-ES" dirty="0"/>
              <a:t> del LHC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También sirven a un amplio programa de física experimental</a:t>
            </a:r>
          </a:p>
          <a:p>
            <a:endParaRPr lang="es-ES" dirty="0"/>
          </a:p>
          <a:p>
            <a:pPr marL="285750" lvl="2" indent="-285750">
              <a:buFont typeface="Arial" panose="020B0604020202020204" pitchFamily="34" charset="0"/>
              <a:buChar char="•"/>
            </a:pPr>
            <a:r>
              <a:rPr lang="es-ES" dirty="0" err="1"/>
              <a:t>Booster</a:t>
            </a:r>
            <a:r>
              <a:rPr lang="es-ES" dirty="0"/>
              <a:t>: </a:t>
            </a:r>
            <a:r>
              <a:rPr lang="es-ES" dirty="0">
                <a:solidFill>
                  <a:srgbClr val="17976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ISOLDE</a:t>
            </a:r>
            <a:r>
              <a:rPr lang="es-ES" dirty="0">
                <a:solidFill>
                  <a:srgbClr val="17976F"/>
                </a:solidFill>
              </a:rPr>
              <a:t>, </a:t>
            </a:r>
            <a:r>
              <a:rPr lang="es-ES" dirty="0">
                <a:solidFill>
                  <a:srgbClr val="17976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MEDICIS</a:t>
            </a:r>
            <a:endParaRPr lang="es-ES" dirty="0">
              <a:solidFill>
                <a:srgbClr val="17976F"/>
              </a:solidFill>
            </a:endParaRPr>
          </a:p>
          <a:p>
            <a:pPr marL="285750" lvl="2" indent="-285750">
              <a:buFont typeface="Arial" panose="020B0604020202020204" pitchFamily="34" charset="0"/>
              <a:buChar char="•"/>
            </a:pPr>
            <a:r>
              <a:rPr lang="es-ES" dirty="0"/>
              <a:t>PS: </a:t>
            </a:r>
            <a:r>
              <a:rPr lang="es-ES" dirty="0">
                <a:solidFill>
                  <a:srgbClr val="E96CCD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Antiproton Decelerator</a:t>
            </a:r>
            <a:r>
              <a:rPr lang="es-ES" dirty="0">
                <a:solidFill>
                  <a:srgbClr val="E96CCD"/>
                </a:solidFill>
              </a:rPr>
              <a:t>, </a:t>
            </a:r>
            <a:r>
              <a:rPr lang="es-ES" dirty="0">
                <a:solidFill>
                  <a:srgbClr val="E96CCD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n_TOF</a:t>
            </a:r>
            <a:r>
              <a:rPr lang="es-ES" dirty="0">
                <a:solidFill>
                  <a:srgbClr val="E96CCD"/>
                </a:solidFill>
              </a:rPr>
              <a:t>, </a:t>
            </a:r>
            <a:r>
              <a:rPr lang="es-ES" dirty="0">
                <a:solidFill>
                  <a:srgbClr val="E96CCD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CLOUD</a:t>
            </a:r>
            <a:r>
              <a:rPr lang="es-ES" dirty="0">
                <a:solidFill>
                  <a:srgbClr val="E96CCD"/>
                </a:solidFill>
              </a:rPr>
              <a:t>, </a:t>
            </a:r>
            <a:r>
              <a:rPr lang="es-ES" dirty="0">
                <a:solidFill>
                  <a:srgbClr val="E96CCD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IRRAD y CHARM</a:t>
            </a:r>
            <a:endParaRPr lang="es-ES" dirty="0">
              <a:solidFill>
                <a:srgbClr val="E96CCD"/>
              </a:solidFill>
            </a:endParaRPr>
          </a:p>
          <a:p>
            <a:pPr marL="285750" lvl="2" indent="-285750">
              <a:buFont typeface="Arial" panose="020B0604020202020204" pitchFamily="34" charset="0"/>
              <a:buChar char="•"/>
            </a:pPr>
            <a:r>
              <a:rPr lang="es-ES" dirty="0"/>
              <a:t>SPS: </a:t>
            </a:r>
            <a:r>
              <a:rPr lang="es-ES" dirty="0">
                <a:hlinkClick r:id="rId9"/>
              </a:rPr>
              <a:t>COMPASS</a:t>
            </a:r>
            <a:r>
              <a:rPr lang="es-ES" dirty="0"/>
              <a:t>, </a:t>
            </a:r>
            <a:r>
              <a:rPr lang="es-ES" dirty="0">
                <a:hlinkClick r:id="rId10"/>
              </a:rPr>
              <a:t>NA61/SHINE</a:t>
            </a:r>
            <a:r>
              <a:rPr lang="es-ES" dirty="0"/>
              <a:t>, </a:t>
            </a:r>
            <a:r>
              <a:rPr lang="es-ES" dirty="0">
                <a:hlinkClick r:id="rId11"/>
              </a:rPr>
              <a:t>NA62</a:t>
            </a:r>
            <a:r>
              <a:rPr lang="es-ES" dirty="0"/>
              <a:t>, </a:t>
            </a:r>
            <a:r>
              <a:rPr lang="es-ES" dirty="0">
                <a:hlinkClick r:id="rId12"/>
              </a:rPr>
              <a:t>NA63</a:t>
            </a:r>
            <a:r>
              <a:rPr lang="es-ES" dirty="0">
                <a:hlinkClick r:id="rId13"/>
              </a:rPr>
              <a:t>, NA64</a:t>
            </a:r>
            <a:r>
              <a:rPr lang="es-ES" dirty="0"/>
              <a:t>, </a:t>
            </a:r>
            <a:r>
              <a:rPr lang="es-ES" dirty="0">
                <a:hlinkClick r:id="rId14"/>
              </a:rPr>
              <a:t>NA65</a:t>
            </a:r>
            <a:r>
              <a:rPr lang="es-ES" dirty="0"/>
              <a:t>, </a:t>
            </a:r>
            <a:r>
              <a:rPr lang="es-ES" dirty="0">
                <a:hlinkClick r:id="rId15"/>
              </a:rPr>
              <a:t>UA9</a:t>
            </a:r>
            <a:r>
              <a:rPr lang="es-ES" dirty="0"/>
              <a:t>, </a:t>
            </a:r>
            <a:r>
              <a:rPr lang="es-ES" dirty="0">
                <a:hlinkClick r:id="rId16"/>
              </a:rPr>
              <a:t>CERN Neutrino </a:t>
            </a:r>
            <a:r>
              <a:rPr lang="es-ES" dirty="0" err="1">
                <a:hlinkClick r:id="rId16"/>
              </a:rPr>
              <a:t>Platform</a:t>
            </a:r>
            <a:r>
              <a:rPr lang="es-ES" dirty="0">
                <a:hlinkClick r:id="rId16"/>
              </a:rPr>
              <a:t>,</a:t>
            </a:r>
            <a:r>
              <a:rPr lang="es-ES" dirty="0"/>
              <a:t> </a:t>
            </a:r>
            <a:r>
              <a:rPr lang="es-ES" dirty="0">
                <a:hlinkClick r:id="rId17"/>
              </a:rPr>
              <a:t>AWAKE</a:t>
            </a:r>
            <a:r>
              <a:rPr lang="es-ES" dirty="0"/>
              <a:t> y </a:t>
            </a:r>
            <a:r>
              <a:rPr lang="es-ES" dirty="0">
                <a:hlinkClick r:id="rId18"/>
              </a:rPr>
              <a:t>HiRadMat</a:t>
            </a:r>
            <a:endParaRPr lang="es-E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CB968A-1133-5449-AB31-65852B8F8FD6}"/>
              </a:ext>
            </a:extLst>
          </p:cNvPr>
          <p:cNvSpPr/>
          <p:nvPr/>
        </p:nvSpPr>
        <p:spPr>
          <a:xfrm>
            <a:off x="7118965" y="4879064"/>
            <a:ext cx="178125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b="1" dirty="0"/>
              <a:t>© 2022-2025 CERN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1865707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p36"/>
          <p:cNvSpPr txBox="1">
            <a:spLocks noGrp="1"/>
          </p:cNvSpPr>
          <p:nvPr>
            <p:ph type="title"/>
          </p:nvPr>
        </p:nvSpPr>
        <p:spPr>
          <a:xfrm>
            <a:off x="0" y="0"/>
            <a:ext cx="2239500" cy="514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50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24" name="Google Shape;424;p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70900" y="10371"/>
            <a:ext cx="6868966" cy="5151724"/>
          </a:xfrm>
          <a:prstGeom prst="rect">
            <a:avLst/>
          </a:prstGeom>
          <a:noFill/>
          <a:ln>
            <a:noFill/>
          </a:ln>
        </p:spPr>
      </p:pic>
      <p:sp>
        <p:nvSpPr>
          <p:cNvPr id="425" name="Google Shape;425;p36"/>
          <p:cNvSpPr txBox="1"/>
          <p:nvPr/>
        </p:nvSpPr>
        <p:spPr>
          <a:xfrm>
            <a:off x="41850" y="236875"/>
            <a:ext cx="2287200" cy="436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lt1"/>
                </a:solidFill>
              </a:rPr>
              <a:t>LHC</a:t>
            </a:r>
            <a:endParaRPr b="1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lt1"/>
                </a:solidFill>
              </a:rPr>
              <a:t>(Gran Colisionador de Hadrones)</a:t>
            </a:r>
            <a:endParaRPr b="1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00" b="1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lt1"/>
                </a:solidFill>
              </a:rPr>
              <a:t>Es el acelerador más grande y potente del mundo </a:t>
            </a:r>
            <a:br>
              <a:rPr lang="en-GB" b="1">
                <a:solidFill>
                  <a:schemeClr val="lt1"/>
                </a:solidFill>
              </a:rPr>
            </a:br>
            <a:endParaRPr sz="900" b="1">
              <a:solidFill>
                <a:schemeClr val="lt1"/>
              </a:solidFill>
            </a:endParaRPr>
          </a:p>
          <a:p>
            <a:pPr marL="179999" lvl="0" indent="-166199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Char char="➢"/>
            </a:pPr>
            <a:r>
              <a:rPr lang="en-GB" sz="1200">
                <a:solidFill>
                  <a:schemeClr val="lt1"/>
                </a:solidFill>
              </a:rPr>
              <a:t>Túnel a 100 metros bajo tierra</a:t>
            </a:r>
            <a:endParaRPr sz="1200">
              <a:solidFill>
                <a:schemeClr val="lt1"/>
              </a:solidFill>
            </a:endParaRPr>
          </a:p>
          <a:p>
            <a:pPr marL="179999" lvl="0" indent="-166199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Char char="➢"/>
            </a:pPr>
            <a:r>
              <a:rPr lang="en-GB" sz="1200">
                <a:solidFill>
                  <a:schemeClr val="lt1"/>
                </a:solidFill>
              </a:rPr>
              <a:t>27 km de circunferencia</a:t>
            </a:r>
            <a:endParaRPr sz="1200">
              <a:solidFill>
                <a:schemeClr val="lt1"/>
              </a:solidFill>
            </a:endParaRPr>
          </a:p>
          <a:p>
            <a:pPr marL="179999" lvl="0" indent="-166199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Char char="➢"/>
            </a:pPr>
            <a:r>
              <a:rPr lang="en-GB" sz="1200">
                <a:solidFill>
                  <a:schemeClr val="lt1"/>
                </a:solidFill>
              </a:rPr>
              <a:t>En su interior, colisiona haces de protones cada</a:t>
            </a:r>
            <a:br>
              <a:rPr lang="en-GB" sz="1200">
                <a:solidFill>
                  <a:schemeClr val="lt1"/>
                </a:solidFill>
              </a:rPr>
            </a:br>
            <a:r>
              <a:rPr lang="en-GB" sz="1200">
                <a:solidFill>
                  <a:schemeClr val="lt1"/>
                </a:solidFill>
              </a:rPr>
              <a:t>25 ns</a:t>
            </a:r>
            <a:endParaRPr sz="1200">
              <a:solidFill>
                <a:schemeClr val="lt1"/>
              </a:solidFill>
            </a:endParaRPr>
          </a:p>
          <a:p>
            <a:pPr marL="179999" lvl="0" indent="-166199" algn="l" rtl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lt1"/>
              </a:buClr>
              <a:buSzPts val="1200"/>
              <a:buChar char="➢"/>
            </a:pPr>
            <a:r>
              <a:rPr lang="en-GB" sz="1200">
                <a:solidFill>
                  <a:schemeClr val="lt1"/>
                </a:solidFill>
              </a:rPr>
              <a:t>En funcionamiento desde 2010</a:t>
            </a:r>
            <a:endParaRPr sz="1200">
              <a:solidFill>
                <a:schemeClr val="lt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5CFD1D-5D00-9735-C908-9E525195285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15141806">
            <a:off x="7781259" y="3148391"/>
            <a:ext cx="576155" cy="8576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58DAEAA-7502-DD51-51B1-EE1A1860B5AD}"/>
              </a:ext>
            </a:extLst>
          </p:cNvPr>
          <p:cNvSpPr txBox="1"/>
          <p:nvPr/>
        </p:nvSpPr>
        <p:spPr>
          <a:xfrm rot="21374854">
            <a:off x="3576974" y="1766441"/>
            <a:ext cx="1114748" cy="369332"/>
          </a:xfrm>
          <a:prstGeom prst="rect">
            <a:avLst/>
          </a:prstGeom>
          <a:solidFill>
            <a:schemeClr val="bg1">
              <a:alpha val="34000"/>
            </a:schemeClr>
          </a:solidFill>
          <a:effectLst>
            <a:glow rad="101600">
              <a:schemeClr val="bg1"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CA" sz="1800" b="1" dirty="0">
                <a:ln w="22225">
                  <a:solidFill>
                    <a:schemeClr val="tx1"/>
                  </a:solidFill>
                  <a:prstDash val="solid"/>
                </a:ln>
                <a:solidFill>
                  <a:srgbClr val="0070C0"/>
                </a:solidFill>
              </a:rPr>
              <a:t>Protons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9FBE45-A8A7-E1BA-6138-8368330BDE6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15769961" flipH="1">
            <a:off x="5060376" y="1371099"/>
            <a:ext cx="473813" cy="8742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E87651-9BA6-8818-6B17-6DDC0875F227}"/>
              </a:ext>
            </a:extLst>
          </p:cNvPr>
          <p:cNvSpPr txBox="1"/>
          <p:nvPr/>
        </p:nvSpPr>
        <p:spPr>
          <a:xfrm>
            <a:off x="6291050" y="3502679"/>
            <a:ext cx="1191559" cy="403957"/>
          </a:xfrm>
          <a:prstGeom prst="rect">
            <a:avLst/>
          </a:prstGeom>
          <a:solidFill>
            <a:schemeClr val="bg1">
              <a:alpha val="34000"/>
            </a:schemeClr>
          </a:solidFill>
        </p:spPr>
        <p:txBody>
          <a:bodyPr wrap="square" rtlCol="0">
            <a:spAutoFit/>
          </a:bodyPr>
          <a:lstStyle/>
          <a:p>
            <a:r>
              <a:rPr lang="en-CA" sz="2025" b="1" dirty="0">
                <a:ln w="22225">
                  <a:solidFill>
                    <a:schemeClr val="tx1"/>
                  </a:solidFill>
                  <a:prstDash val="solid"/>
                </a:ln>
                <a:solidFill>
                  <a:srgbClr val="0070C0"/>
                </a:solidFill>
              </a:rPr>
              <a:t>Protons</a:t>
            </a:r>
          </a:p>
        </p:txBody>
      </p:sp>
      <p:sp>
        <p:nvSpPr>
          <p:cNvPr id="6" name="Explosion: 8 Points 15">
            <a:extLst>
              <a:ext uri="{FF2B5EF4-FFF2-40B4-BE49-F238E27FC236}">
                <a16:creationId xmlns:a16="http://schemas.microsoft.com/office/drawing/2014/main" id="{3778BD2B-C4C8-5E14-24F3-0752BD75FE8E}"/>
              </a:ext>
            </a:extLst>
          </p:cNvPr>
          <p:cNvSpPr/>
          <p:nvPr/>
        </p:nvSpPr>
        <p:spPr bwMode="auto">
          <a:xfrm>
            <a:off x="6904500" y="2022326"/>
            <a:ext cx="333454" cy="299058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51435" tIns="25718" rIns="51435" bIns="25718" numCol="1" rtlCol="0" anchor="t" anchorCtr="0" compatLnSpc="1">
            <a:prstTxWarp prst="textNoShape">
              <a:avLst/>
            </a:prstTxWarp>
          </a:bodyPr>
          <a:lstStyle/>
          <a:p>
            <a:pPr eaLnBrk="0" hangingPunct="0"/>
            <a:endParaRPr lang="en-CA" sz="1013">
              <a:ln w="28575">
                <a:solidFill>
                  <a:sysClr val="windowText" lastClr="000000"/>
                </a:solidFill>
              </a:ln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p33"/>
          <p:cNvSpPr txBox="1">
            <a:spLocks noGrp="1"/>
          </p:cNvSpPr>
          <p:nvPr>
            <p:ph type="title"/>
          </p:nvPr>
        </p:nvSpPr>
        <p:spPr>
          <a:xfrm>
            <a:off x="1376775" y="0"/>
            <a:ext cx="6390450" cy="429525"/>
          </a:xfrm>
          <a:prstGeom prst="rect">
            <a:avLst/>
          </a:prstGeom>
        </p:spPr>
        <p:txBody>
          <a:bodyPr spcFirstLastPara="1" vert="horz" wrap="square" lIns="68569" tIns="68569" rIns="68569" bIns="68569" rtlCol="0" anchor="t" anchorCtr="0">
            <a:noAutofit/>
          </a:bodyPr>
          <a:lstStyle/>
          <a:p>
            <a:r>
              <a:rPr lang="es-ES" dirty="0"/>
              <a:t>Cavidades RF: el motor de los </a:t>
            </a:r>
            <a:r>
              <a:rPr lang="es-ES" dirty="0" err="1"/>
              <a:t>aceradores</a:t>
            </a:r>
            <a:endParaRPr dirty="0"/>
          </a:p>
        </p:txBody>
      </p:sp>
      <p:sp>
        <p:nvSpPr>
          <p:cNvPr id="385" name="Google Shape;385;p33"/>
          <p:cNvSpPr txBox="1">
            <a:spLocks noGrp="1"/>
          </p:cNvSpPr>
          <p:nvPr>
            <p:ph type="sldNum" idx="12"/>
          </p:nvPr>
        </p:nvSpPr>
        <p:spPr>
          <a:xfrm>
            <a:off x="7479506" y="4848300"/>
            <a:ext cx="411525" cy="295200"/>
          </a:xfrm>
          <a:prstGeom prst="rect">
            <a:avLst/>
          </a:prstGeom>
        </p:spPr>
        <p:txBody>
          <a:bodyPr spcFirstLastPara="1" vert="horz" wrap="square" lIns="68569" tIns="68569" rIns="68569" bIns="68569" rtlCol="0" anchor="ctr" anchorCtr="0">
            <a:noAutofit/>
          </a:bodyPr>
          <a:lstStyle/>
          <a:p>
            <a:fld id="{00000000-1234-1234-1234-123412341234}" type="slidenum">
              <a:rPr lang="en-GB"/>
              <a:pPr/>
              <a:t>10</a:t>
            </a:fld>
            <a:endParaRPr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AC2BC70-1918-2209-4B52-0483BD3471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807" y="1072606"/>
            <a:ext cx="4351211" cy="2739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383EE77-68C6-0D76-8348-C5B1A8FA65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1716" y="2734863"/>
            <a:ext cx="2625209" cy="1971503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EB39CF04-B917-E34D-D40D-F274BD8A8A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715" y="1370332"/>
            <a:ext cx="2729317" cy="1201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70766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1">
          <a:extLst>
            <a:ext uri="{FF2B5EF4-FFF2-40B4-BE49-F238E27FC236}">
              <a16:creationId xmlns:a16="http://schemas.microsoft.com/office/drawing/2014/main" id="{0127C51C-2ACA-3D68-9D73-1ED57F9238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p33">
            <a:extLst>
              <a:ext uri="{FF2B5EF4-FFF2-40B4-BE49-F238E27FC236}">
                <a16:creationId xmlns:a16="http://schemas.microsoft.com/office/drawing/2014/main" id="{BA363C2B-D8CF-14C3-9CBB-03F6B333EFA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6775" y="6169"/>
            <a:ext cx="6390450" cy="429525"/>
          </a:xfrm>
          <a:prstGeom prst="rect">
            <a:avLst/>
          </a:prstGeom>
        </p:spPr>
        <p:txBody>
          <a:bodyPr spcFirstLastPara="1" vert="horz" wrap="square" lIns="68569" tIns="68569" rIns="68569" bIns="68569" rtlCol="0" anchor="t" anchorCtr="0">
            <a:noAutofit/>
          </a:bodyPr>
          <a:lstStyle/>
          <a:p>
            <a:r>
              <a:rPr lang="es-ES" dirty="0"/>
              <a:t>Los guardianes del acelerador:  imanes</a:t>
            </a:r>
            <a:endParaRPr dirty="0"/>
          </a:p>
        </p:txBody>
      </p:sp>
      <p:sp>
        <p:nvSpPr>
          <p:cNvPr id="385" name="Google Shape;385;p33">
            <a:extLst>
              <a:ext uri="{FF2B5EF4-FFF2-40B4-BE49-F238E27FC236}">
                <a16:creationId xmlns:a16="http://schemas.microsoft.com/office/drawing/2014/main" id="{4B628056-8AE9-49EB-4386-C1D2F4D173B3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7561463" y="4796524"/>
            <a:ext cx="411525" cy="295200"/>
          </a:xfrm>
          <a:prstGeom prst="rect">
            <a:avLst/>
          </a:prstGeom>
        </p:spPr>
        <p:txBody>
          <a:bodyPr spcFirstLastPara="1" vert="horz" wrap="square" lIns="68569" tIns="68569" rIns="68569" bIns="68569" rtlCol="0" anchor="ctr" anchorCtr="0">
            <a:noAutofit/>
          </a:bodyPr>
          <a:lstStyle/>
          <a:p>
            <a:fld id="{00000000-1234-1234-1234-123412341234}" type="slidenum">
              <a:rPr lang="en-GB"/>
              <a:pPr/>
              <a:t>11</a:t>
            </a:fld>
            <a:endParaRPr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CC40DE78-6B62-43C4-41BE-604E171EC7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2333" y="725456"/>
            <a:ext cx="1954255" cy="1890653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5A6757AA-011F-C046-248F-8F70DFF0D6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4174" y="812202"/>
            <a:ext cx="2357494" cy="2023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52097137-7B8F-A3C9-FB39-1A9245FD25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861945"/>
            <a:ext cx="2989463" cy="175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ACC660-CE63-68CE-AD6D-74F8F2EF4D30}"/>
              </a:ext>
            </a:extLst>
          </p:cNvPr>
          <p:cNvSpPr txBox="1"/>
          <p:nvPr/>
        </p:nvSpPr>
        <p:spPr>
          <a:xfrm>
            <a:off x="1824174" y="4796524"/>
            <a:ext cx="6084694" cy="380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ES" sz="825" dirty="0"/>
              <a:t>C</a:t>
            </a:r>
            <a:r>
              <a:rPr lang="en-GB" sz="825" dirty="0"/>
              <a:t>r</a:t>
            </a:r>
            <a:r>
              <a:rPr lang="en-ES" sz="825" dirty="0"/>
              <a:t>éditos: </a:t>
            </a:r>
            <a:r>
              <a:rPr lang="en-ES" sz="825" dirty="0">
                <a:hlinkClick r:id="rId6"/>
              </a:rPr>
              <a:t>https://www.lhc-closer.es/taking_a_closer_look_at_lhc/0.low_temperatures/idioma/es_ES</a:t>
            </a:r>
            <a:endParaRPr lang="en-ES" sz="825" dirty="0"/>
          </a:p>
          <a:p>
            <a:endParaRPr lang="en-ES" sz="105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079F00-3718-C22F-894B-267583769B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408" y="3019120"/>
            <a:ext cx="1601381" cy="1601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3374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p37"/>
          <p:cNvSpPr txBox="1"/>
          <p:nvPr/>
        </p:nvSpPr>
        <p:spPr>
          <a:xfrm>
            <a:off x="41856" y="236875"/>
            <a:ext cx="2342700" cy="97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lt1"/>
                </a:solidFill>
              </a:rPr>
              <a:t>CERN</a:t>
            </a:r>
            <a:endParaRPr b="1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lt1"/>
                </a:solidFill>
              </a:rPr>
              <a:t>(European Organization for Nuclear Research)</a:t>
            </a:r>
            <a:endParaRPr b="1">
              <a:solidFill>
                <a:schemeClr val="lt1"/>
              </a:solidFill>
            </a:endParaRPr>
          </a:p>
        </p:txBody>
      </p:sp>
      <p:sp>
        <p:nvSpPr>
          <p:cNvPr id="431" name="Google Shape;431;p37"/>
          <p:cNvSpPr txBox="1">
            <a:spLocks noGrp="1"/>
          </p:cNvSpPr>
          <p:nvPr>
            <p:ph type="title"/>
          </p:nvPr>
        </p:nvSpPr>
        <p:spPr>
          <a:xfrm>
            <a:off x="0" y="85725"/>
            <a:ext cx="3509010" cy="514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500"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34" name="Google Shape;434;p37"/>
          <p:cNvSpPr txBox="1"/>
          <p:nvPr/>
        </p:nvSpPr>
        <p:spPr>
          <a:xfrm>
            <a:off x="86864" y="-70392"/>
            <a:ext cx="3537755" cy="40913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chemeClr val="lt1"/>
                </a:solidFill>
              </a:rPr>
              <a:t>LHC: Gran </a:t>
            </a:r>
            <a:r>
              <a:rPr lang="en-GB" b="1" dirty="0" err="1">
                <a:solidFill>
                  <a:schemeClr val="lt1"/>
                </a:solidFill>
              </a:rPr>
              <a:t>Colisionador</a:t>
            </a:r>
            <a:r>
              <a:rPr lang="en-GB" b="1" dirty="0">
                <a:solidFill>
                  <a:schemeClr val="lt1"/>
                </a:solidFill>
              </a:rPr>
              <a:t> de </a:t>
            </a:r>
            <a:r>
              <a:rPr lang="en-GB" b="1" dirty="0" err="1">
                <a:solidFill>
                  <a:schemeClr val="lt1"/>
                </a:solidFill>
              </a:rPr>
              <a:t>Hadrones</a:t>
            </a:r>
            <a:endParaRPr lang="en-GB" b="1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 err="1">
                <a:solidFill>
                  <a:schemeClr val="lt1"/>
                </a:solidFill>
              </a:rPr>
              <a:t>Es</a:t>
            </a:r>
            <a:r>
              <a:rPr lang="en-GB" b="1" dirty="0">
                <a:solidFill>
                  <a:schemeClr val="lt1"/>
                </a:solidFill>
              </a:rPr>
              <a:t> el </a:t>
            </a:r>
            <a:r>
              <a:rPr lang="en-GB" b="1" dirty="0" err="1">
                <a:solidFill>
                  <a:schemeClr val="lt1"/>
                </a:solidFill>
              </a:rPr>
              <a:t>acelerador</a:t>
            </a:r>
            <a:r>
              <a:rPr lang="en-GB" b="1" dirty="0">
                <a:solidFill>
                  <a:schemeClr val="lt1"/>
                </a:solidFill>
              </a:rPr>
              <a:t> </a:t>
            </a:r>
            <a:r>
              <a:rPr lang="en-GB" b="1" dirty="0" err="1">
                <a:solidFill>
                  <a:schemeClr val="lt1"/>
                </a:solidFill>
              </a:rPr>
              <a:t>más</a:t>
            </a:r>
            <a:r>
              <a:rPr lang="en-GB" b="1" dirty="0">
                <a:solidFill>
                  <a:schemeClr val="lt1"/>
                </a:solidFill>
              </a:rPr>
              <a:t> </a:t>
            </a:r>
            <a:r>
              <a:rPr lang="en-GB" b="1" dirty="0" err="1">
                <a:solidFill>
                  <a:schemeClr val="lt1"/>
                </a:solidFill>
              </a:rPr>
              <a:t>grande</a:t>
            </a:r>
            <a:r>
              <a:rPr lang="en-GB" b="1" dirty="0">
                <a:solidFill>
                  <a:schemeClr val="lt1"/>
                </a:solidFill>
              </a:rPr>
              <a:t> y </a:t>
            </a:r>
            <a:r>
              <a:rPr lang="en-GB" b="1" dirty="0" err="1">
                <a:solidFill>
                  <a:schemeClr val="lt1"/>
                </a:solidFill>
              </a:rPr>
              <a:t>potente</a:t>
            </a:r>
            <a:r>
              <a:rPr lang="en-GB" b="1" dirty="0">
                <a:solidFill>
                  <a:schemeClr val="lt1"/>
                </a:solidFill>
              </a:rPr>
              <a:t> del </a:t>
            </a:r>
            <a:r>
              <a:rPr lang="en-GB" b="1" dirty="0" err="1">
                <a:solidFill>
                  <a:schemeClr val="lt1"/>
                </a:solidFill>
              </a:rPr>
              <a:t>mundo</a:t>
            </a:r>
            <a:r>
              <a:rPr lang="en-GB" b="1" dirty="0">
                <a:solidFill>
                  <a:schemeClr val="lt1"/>
                </a:solidFill>
              </a:rPr>
              <a:t> </a:t>
            </a:r>
            <a:endParaRPr sz="900" b="1" dirty="0">
              <a:solidFill>
                <a:schemeClr val="lt1"/>
              </a:solidFill>
            </a:endParaRPr>
          </a:p>
          <a:p>
            <a:pPr marL="185250" lvl="0" indent="-17145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rier New" panose="02070309020205020404" pitchFamily="49" charset="0"/>
              <a:buChar char="o"/>
            </a:pPr>
            <a:r>
              <a:rPr lang="en-GB" sz="1200" dirty="0">
                <a:solidFill>
                  <a:schemeClr val="lt1"/>
                </a:solidFill>
              </a:rPr>
              <a:t>1232 </a:t>
            </a:r>
            <a:r>
              <a:rPr lang="en-GB" sz="1200" dirty="0" err="1">
                <a:solidFill>
                  <a:schemeClr val="lt1"/>
                </a:solidFill>
              </a:rPr>
              <a:t>dipolos</a:t>
            </a:r>
            <a:r>
              <a:rPr lang="en-GB" sz="1200" dirty="0">
                <a:solidFill>
                  <a:schemeClr val="lt1"/>
                </a:solidFill>
              </a:rPr>
              <a:t> × 14.3 metros: </a:t>
            </a:r>
            <a:r>
              <a:rPr lang="en-GB" sz="1200" dirty="0" err="1">
                <a:solidFill>
                  <a:schemeClr val="lt1"/>
                </a:solidFill>
              </a:rPr>
              <a:t>curvan</a:t>
            </a:r>
            <a:r>
              <a:rPr lang="en-GB" sz="1200" dirty="0">
                <a:solidFill>
                  <a:schemeClr val="lt1"/>
                </a:solidFill>
              </a:rPr>
              <a:t> las </a:t>
            </a:r>
            <a:r>
              <a:rPr lang="en-GB" sz="1200" dirty="0" err="1">
                <a:solidFill>
                  <a:schemeClr val="lt1"/>
                </a:solidFill>
              </a:rPr>
              <a:t>trayectorias</a:t>
            </a:r>
            <a:r>
              <a:rPr lang="en-GB" sz="1200" dirty="0">
                <a:solidFill>
                  <a:schemeClr val="lt1"/>
                </a:solidFill>
              </a:rPr>
              <a:t> de </a:t>
            </a:r>
            <a:r>
              <a:rPr lang="en-GB" sz="1200" dirty="0" err="1">
                <a:solidFill>
                  <a:schemeClr val="lt1"/>
                </a:solidFill>
              </a:rPr>
              <a:t>los</a:t>
            </a:r>
            <a:r>
              <a:rPr lang="en-GB" sz="1200" dirty="0">
                <a:solidFill>
                  <a:schemeClr val="lt1"/>
                </a:solidFill>
              </a:rPr>
              <a:t> </a:t>
            </a:r>
            <a:r>
              <a:rPr lang="en-GB" sz="1200" dirty="0" err="1">
                <a:solidFill>
                  <a:schemeClr val="lt1"/>
                </a:solidFill>
              </a:rPr>
              <a:t>haces</a:t>
            </a:r>
            <a:r>
              <a:rPr lang="en-GB" sz="1200" dirty="0">
                <a:solidFill>
                  <a:schemeClr val="lt1"/>
                </a:solidFill>
              </a:rPr>
              <a:t> de protons.</a:t>
            </a:r>
          </a:p>
          <a:p>
            <a:pPr marL="185250" lvl="0" indent="-17145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rier New" panose="02070309020205020404" pitchFamily="49" charset="0"/>
              <a:buChar char="o"/>
            </a:pPr>
            <a:r>
              <a:rPr lang="en-GB" sz="1200" dirty="0">
                <a:solidFill>
                  <a:schemeClr val="lt1"/>
                </a:solidFill>
              </a:rPr>
              <a:t>858 </a:t>
            </a:r>
            <a:r>
              <a:rPr lang="en-GB" sz="1200" dirty="0" err="1">
                <a:solidFill>
                  <a:schemeClr val="lt1"/>
                </a:solidFill>
              </a:rPr>
              <a:t>cuadrupolos</a:t>
            </a:r>
            <a:r>
              <a:rPr lang="en-GB" sz="1200" dirty="0">
                <a:solidFill>
                  <a:schemeClr val="lt1"/>
                </a:solidFill>
              </a:rPr>
              <a:t>: </a:t>
            </a:r>
            <a:r>
              <a:rPr lang="en-GB" sz="1200" dirty="0" err="1">
                <a:solidFill>
                  <a:schemeClr val="lt1"/>
                </a:solidFill>
              </a:rPr>
              <a:t>fozalizan</a:t>
            </a:r>
            <a:r>
              <a:rPr lang="en-GB" sz="1200" dirty="0">
                <a:solidFill>
                  <a:schemeClr val="lt1"/>
                </a:solidFill>
              </a:rPr>
              <a:t> </a:t>
            </a:r>
            <a:r>
              <a:rPr lang="en-GB" sz="1200" dirty="0" err="1">
                <a:solidFill>
                  <a:schemeClr val="lt1"/>
                </a:solidFill>
              </a:rPr>
              <a:t>los</a:t>
            </a:r>
            <a:r>
              <a:rPr lang="en-GB" sz="1200" dirty="0">
                <a:solidFill>
                  <a:schemeClr val="lt1"/>
                </a:solidFill>
              </a:rPr>
              <a:t> </a:t>
            </a:r>
            <a:r>
              <a:rPr lang="en-GB" sz="1200" dirty="0" err="1">
                <a:solidFill>
                  <a:schemeClr val="lt1"/>
                </a:solidFill>
              </a:rPr>
              <a:t>haces</a:t>
            </a:r>
            <a:r>
              <a:rPr lang="en-GB" sz="1200" dirty="0">
                <a:solidFill>
                  <a:schemeClr val="lt1"/>
                </a:solidFill>
              </a:rPr>
              <a:t>.</a:t>
            </a:r>
          </a:p>
          <a:p>
            <a:pPr marL="185250" lvl="0" indent="-17145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rier New" panose="02070309020205020404" pitchFamily="49" charset="0"/>
              <a:buChar char="o"/>
            </a:pPr>
            <a:r>
              <a:rPr lang="en-GB" sz="1200" dirty="0" err="1">
                <a:solidFill>
                  <a:schemeClr val="lt1"/>
                </a:solidFill>
              </a:rPr>
              <a:t>Sextupolos</a:t>
            </a:r>
            <a:r>
              <a:rPr lang="en-GB" sz="1200" dirty="0">
                <a:solidFill>
                  <a:schemeClr val="lt1"/>
                </a:solidFill>
              </a:rPr>
              <a:t>: </a:t>
            </a:r>
            <a:r>
              <a:rPr lang="en-GB" sz="1200" dirty="0" err="1">
                <a:solidFill>
                  <a:schemeClr val="lt1"/>
                </a:solidFill>
              </a:rPr>
              <a:t>corrigen</a:t>
            </a:r>
            <a:r>
              <a:rPr lang="en-GB" sz="1200" dirty="0">
                <a:solidFill>
                  <a:schemeClr val="lt1"/>
                </a:solidFill>
              </a:rPr>
              <a:t> a la </a:t>
            </a:r>
            <a:r>
              <a:rPr lang="en-GB" sz="1200" dirty="0" err="1">
                <a:solidFill>
                  <a:schemeClr val="lt1"/>
                </a:solidFill>
              </a:rPr>
              <a:t>energía</a:t>
            </a:r>
            <a:r>
              <a:rPr lang="en-GB" sz="1200" dirty="0">
                <a:solidFill>
                  <a:schemeClr val="lt1"/>
                </a:solidFill>
              </a:rPr>
              <a:t> nominal</a:t>
            </a:r>
          </a:p>
          <a:p>
            <a:pPr marL="185250" lvl="0" indent="-17145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rier New" panose="02070309020205020404" pitchFamily="49" charset="0"/>
              <a:buChar char="o"/>
            </a:pPr>
            <a:r>
              <a:rPr lang="en-GB" sz="1200" dirty="0">
                <a:solidFill>
                  <a:schemeClr val="lt1"/>
                </a:solidFill>
              </a:rPr>
              <a:t>8 </a:t>
            </a:r>
            <a:r>
              <a:rPr lang="en-GB" sz="1200" dirty="0" err="1">
                <a:solidFill>
                  <a:schemeClr val="lt1"/>
                </a:solidFill>
              </a:rPr>
              <a:t>Cavidades</a:t>
            </a:r>
            <a:r>
              <a:rPr lang="en-GB" sz="1200" dirty="0">
                <a:solidFill>
                  <a:schemeClr val="lt1"/>
                </a:solidFill>
              </a:rPr>
              <a:t> RF </a:t>
            </a:r>
            <a:r>
              <a:rPr lang="en-GB" sz="1200" dirty="0" err="1">
                <a:solidFill>
                  <a:schemeClr val="lt1"/>
                </a:solidFill>
              </a:rPr>
              <a:t>por</a:t>
            </a:r>
            <a:r>
              <a:rPr lang="en-GB" sz="1200" dirty="0">
                <a:solidFill>
                  <a:schemeClr val="lt1"/>
                </a:solidFill>
              </a:rPr>
              <a:t> </a:t>
            </a:r>
            <a:r>
              <a:rPr lang="en-GB" sz="1200" dirty="0" err="1">
                <a:solidFill>
                  <a:schemeClr val="lt1"/>
                </a:solidFill>
              </a:rPr>
              <a:t>haz</a:t>
            </a:r>
            <a:r>
              <a:rPr lang="en-GB" sz="1200" dirty="0">
                <a:solidFill>
                  <a:schemeClr val="lt1"/>
                </a:solidFill>
              </a:rPr>
              <a:t>: </a:t>
            </a:r>
            <a:r>
              <a:rPr lang="en-GB" sz="1200" dirty="0" err="1">
                <a:solidFill>
                  <a:schemeClr val="lt1"/>
                </a:solidFill>
              </a:rPr>
              <a:t>proporcionan</a:t>
            </a:r>
            <a:r>
              <a:rPr lang="en-GB" sz="1200" dirty="0">
                <a:solidFill>
                  <a:schemeClr val="lt1"/>
                </a:solidFill>
              </a:rPr>
              <a:t> </a:t>
            </a:r>
            <a:r>
              <a:rPr lang="en-GB" sz="1200" dirty="0" err="1">
                <a:solidFill>
                  <a:schemeClr val="lt1"/>
                </a:solidFill>
              </a:rPr>
              <a:t>energía</a:t>
            </a:r>
            <a:r>
              <a:rPr lang="en-GB" sz="1200" dirty="0">
                <a:solidFill>
                  <a:schemeClr val="lt1"/>
                </a:solidFill>
              </a:rPr>
              <a:t> y </a:t>
            </a:r>
            <a:r>
              <a:rPr lang="en-GB" sz="1200" dirty="0" err="1">
                <a:solidFill>
                  <a:schemeClr val="lt1"/>
                </a:solidFill>
              </a:rPr>
              <a:t>reponen</a:t>
            </a:r>
            <a:r>
              <a:rPr lang="en-GB" sz="1200" dirty="0">
                <a:solidFill>
                  <a:schemeClr val="lt1"/>
                </a:solidFill>
              </a:rPr>
              <a:t> </a:t>
            </a:r>
            <a:r>
              <a:rPr lang="en-GB" sz="1200" dirty="0" err="1">
                <a:solidFill>
                  <a:schemeClr val="lt1"/>
                </a:solidFill>
              </a:rPr>
              <a:t>pérdidas</a:t>
            </a:r>
            <a:r>
              <a:rPr lang="en-GB" sz="1200" dirty="0">
                <a:solidFill>
                  <a:schemeClr val="lt1"/>
                </a:solidFill>
              </a:rPr>
              <a:t> </a:t>
            </a:r>
            <a:r>
              <a:rPr lang="en-GB" sz="1200" dirty="0" err="1">
                <a:solidFill>
                  <a:schemeClr val="lt1"/>
                </a:solidFill>
              </a:rPr>
              <a:t>por</a:t>
            </a:r>
            <a:r>
              <a:rPr lang="en-GB" sz="1200" dirty="0">
                <a:solidFill>
                  <a:schemeClr val="lt1"/>
                </a:solidFill>
              </a:rPr>
              <a:t> </a:t>
            </a:r>
            <a:r>
              <a:rPr lang="en-GB" sz="1200" dirty="0" err="1">
                <a:solidFill>
                  <a:schemeClr val="lt1"/>
                </a:solidFill>
              </a:rPr>
              <a:t>radiación</a:t>
            </a:r>
            <a:r>
              <a:rPr lang="en-GB" sz="1200" dirty="0">
                <a:solidFill>
                  <a:schemeClr val="lt1"/>
                </a:solidFill>
              </a:rPr>
              <a:t> </a:t>
            </a:r>
            <a:r>
              <a:rPr lang="en-GB" sz="1200" dirty="0" err="1">
                <a:solidFill>
                  <a:schemeClr val="lt1"/>
                </a:solidFill>
              </a:rPr>
              <a:t>sincrotrón</a:t>
            </a:r>
            <a:endParaRPr sz="1200" dirty="0">
              <a:solidFill>
                <a:schemeClr val="lt1"/>
              </a:solidFill>
            </a:endParaRPr>
          </a:p>
          <a:p>
            <a:pPr marL="185250" lvl="0" indent="-17145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rier New" panose="02070309020205020404" pitchFamily="49" charset="0"/>
              <a:buChar char="o"/>
            </a:pPr>
            <a:r>
              <a:rPr lang="en-GB" sz="1200" dirty="0">
                <a:solidFill>
                  <a:schemeClr val="lt1"/>
                </a:solidFill>
              </a:rPr>
              <a:t>Campo </a:t>
            </a:r>
            <a:r>
              <a:rPr lang="en-GB" sz="1200" dirty="0" err="1">
                <a:solidFill>
                  <a:schemeClr val="lt1"/>
                </a:solidFill>
              </a:rPr>
              <a:t>magnético</a:t>
            </a:r>
            <a:r>
              <a:rPr lang="en-GB" sz="1200" dirty="0">
                <a:solidFill>
                  <a:schemeClr val="lt1"/>
                </a:solidFill>
              </a:rPr>
              <a:t>: 8.33 T</a:t>
            </a:r>
            <a:endParaRPr sz="1200" dirty="0">
              <a:solidFill>
                <a:schemeClr val="lt1"/>
              </a:solidFill>
            </a:endParaRPr>
          </a:p>
          <a:p>
            <a:pPr marL="185250" lvl="0" indent="-17145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rier New" panose="02070309020205020404" pitchFamily="49" charset="0"/>
              <a:buChar char="o"/>
            </a:pPr>
            <a:r>
              <a:rPr lang="en-GB" sz="1200" dirty="0" err="1">
                <a:solidFill>
                  <a:schemeClr val="lt1"/>
                </a:solidFill>
              </a:rPr>
              <a:t>Temperatura</a:t>
            </a:r>
            <a:r>
              <a:rPr lang="en-GB" sz="1200" dirty="0">
                <a:solidFill>
                  <a:schemeClr val="lt1"/>
                </a:solidFill>
              </a:rPr>
              <a:t>: 1.9 K (-271.3º C)</a:t>
            </a:r>
            <a:endParaRPr sz="1200" dirty="0">
              <a:solidFill>
                <a:schemeClr val="lt1"/>
              </a:solidFill>
            </a:endParaRPr>
          </a:p>
          <a:p>
            <a:pPr marL="185250" lvl="0" indent="-17145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lt1"/>
              </a:buClr>
              <a:buSzPts val="1200"/>
              <a:buFont typeface="Courier New" panose="02070309020205020404" pitchFamily="49" charset="0"/>
              <a:buChar char="o"/>
            </a:pPr>
            <a:r>
              <a:rPr lang="en-GB" sz="1200" dirty="0" err="1">
                <a:solidFill>
                  <a:schemeClr val="lt1"/>
                </a:solidFill>
              </a:rPr>
              <a:t>Velocidad</a:t>
            </a:r>
            <a:r>
              <a:rPr lang="en-GB" sz="1200" dirty="0">
                <a:solidFill>
                  <a:schemeClr val="lt1"/>
                </a:solidFill>
              </a:rPr>
              <a:t> proton </a:t>
            </a:r>
            <a:r>
              <a:rPr lang="en-GB" sz="1200" dirty="0" err="1">
                <a:solidFill>
                  <a:schemeClr val="lt1"/>
                </a:solidFill>
              </a:rPr>
              <a:t>ultrarelativista</a:t>
            </a:r>
            <a:r>
              <a:rPr lang="en-GB" sz="1200" dirty="0">
                <a:solidFill>
                  <a:schemeClr val="lt1"/>
                </a:solidFill>
              </a:rPr>
              <a:t>: 0.99999999c</a:t>
            </a:r>
          </a:p>
        </p:txBody>
      </p:sp>
      <p:pic>
        <p:nvPicPr>
          <p:cNvPr id="2052" name="Picture 4" descr="https://www.lhc-closer.es/webapp/files/1435504123_b887b3b5c6aab9b0259320ea21935bbd.png">
            <a:extLst>
              <a:ext uri="{FF2B5EF4-FFF2-40B4-BE49-F238E27FC236}">
                <a16:creationId xmlns:a16="http://schemas.microsoft.com/office/drawing/2014/main" id="{31271CB8-0A19-CA49-BAB6-55F3A4B9D5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9010" y="3577989"/>
            <a:ext cx="1780274" cy="156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www.lhc-closer.es/webapp/files/1435504123_980217d6148d5e145eac18a176af2a11.png">
            <a:extLst>
              <a:ext uri="{FF2B5EF4-FFF2-40B4-BE49-F238E27FC236}">
                <a16:creationId xmlns:a16="http://schemas.microsoft.com/office/drawing/2014/main" id="{FC9389A3-63FA-DE47-8E22-932A600C85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9284" y="3885766"/>
            <a:ext cx="3630651" cy="1107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s://www.lhc-closer.es/webapp/files/1435153329_0480cb933645493a1ba9802c185831fb.jpg">
            <a:extLst>
              <a:ext uri="{FF2B5EF4-FFF2-40B4-BE49-F238E27FC236}">
                <a16:creationId xmlns:a16="http://schemas.microsoft.com/office/drawing/2014/main" id="{74178840-7821-1242-8C0D-385704D9AB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424" y="564365"/>
            <a:ext cx="2832677" cy="2501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4D83635-E20B-2243-BFE4-504C922F3C98}"/>
              </a:ext>
            </a:extLst>
          </p:cNvPr>
          <p:cNvSpPr/>
          <p:nvPr/>
        </p:nvSpPr>
        <p:spPr>
          <a:xfrm>
            <a:off x="3506649" y="3305119"/>
            <a:ext cx="5637351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100" dirty="0">
                <a:hlinkClick r:id="rId6"/>
              </a:rPr>
              <a:t>23 estructuras FODO por octante </a:t>
            </a:r>
            <a:r>
              <a:rPr lang="es-ES" sz="1100" dirty="0"/>
              <a:t> (154 imanes dipolares principales + imanes </a:t>
            </a:r>
            <a:r>
              <a:rPr lang="es-ES" sz="1100" dirty="0" err="1"/>
              <a:t>cuadrupolares</a:t>
            </a:r>
            <a:r>
              <a:rPr lang="es-ES" sz="1100" dirty="0"/>
              <a:t> + otros imanes multipolares).</a:t>
            </a:r>
          </a:p>
        </p:txBody>
      </p:sp>
      <p:pic>
        <p:nvPicPr>
          <p:cNvPr id="2057" name="Picture 9" descr="https://www.lhc-closer.es/webapp/files/1435503941_46bdfdef2eaccb0efa16d19e1cad5e3d.jpg">
            <a:extLst>
              <a:ext uri="{FF2B5EF4-FFF2-40B4-BE49-F238E27FC236}">
                <a16:creationId xmlns:a16="http://schemas.microsoft.com/office/drawing/2014/main" id="{CD15D438-8055-6C48-8D02-BAEB60F2BA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4533" y="583899"/>
            <a:ext cx="2004862" cy="1313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https://www.lhc-closer.es/webapp/files/1435503941_77cff2f9fcf76f625a60aa3135ed2c87.jpg">
            <a:hlinkClick r:id="rId8"/>
            <a:extLst>
              <a:ext uri="{FF2B5EF4-FFF2-40B4-BE49-F238E27FC236}">
                <a16:creationId xmlns:a16="http://schemas.microsoft.com/office/drawing/2014/main" id="{3B0B45CC-DFDC-194B-B067-D2417C4085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329" y="2047385"/>
            <a:ext cx="2481740" cy="1018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3AC0251-7159-184D-97D4-D7A5346ECD71}"/>
              </a:ext>
            </a:extLst>
          </p:cNvPr>
          <p:cNvSpPr/>
          <p:nvPr/>
        </p:nvSpPr>
        <p:spPr>
          <a:xfrm>
            <a:off x="4033426" y="100754"/>
            <a:ext cx="4495141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sz="1100" b="1" dirty="0"/>
              <a:t>Créditos: https://</a:t>
            </a:r>
            <a:r>
              <a:rPr lang="es-ES" sz="1100" b="1" dirty="0" err="1"/>
              <a:t>www.lhc-closer.es</a:t>
            </a:r>
            <a:r>
              <a:rPr lang="es-ES" sz="1100" b="1" dirty="0"/>
              <a:t>/</a:t>
            </a:r>
            <a:r>
              <a:rPr lang="es-ES" sz="1100" b="1" dirty="0" err="1"/>
              <a:t>taking_a_closer_look_at_lhc</a:t>
            </a:r>
            <a:endParaRPr lang="es-ES" sz="1100" b="1" dirty="0"/>
          </a:p>
        </p:txBody>
      </p:sp>
      <p:pic>
        <p:nvPicPr>
          <p:cNvPr id="18" name="Picture 2" descr="https://www.lhc-closer.es/webapp/files/1435504126_262086f04d0569ccbe6f047a6ce3b9e3.jpg">
            <a:extLst>
              <a:ext uri="{FF2B5EF4-FFF2-40B4-BE49-F238E27FC236}">
                <a16:creationId xmlns:a16="http://schemas.microsoft.com/office/drawing/2014/main" id="{330AAEF9-463C-904D-BF3D-46583CA788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93" y="3793312"/>
            <a:ext cx="2150469" cy="1350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p33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2000" dirty="0"/>
              <a:t>Dipolos del  LHC: retos tecnológicos en la frontera de la energía</a:t>
            </a:r>
            <a:endParaRPr sz="2000" dirty="0"/>
          </a:p>
        </p:txBody>
      </p:sp>
      <p:sp>
        <p:nvSpPr>
          <p:cNvPr id="385" name="Google Shape;385;p3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13</a:t>
            </a:fld>
            <a:endParaRPr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D9C2879-BD81-124D-B84E-E45B7C61CB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3199" y="1347938"/>
            <a:ext cx="2045293" cy="167174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D7DFB41-E01F-314E-B8F2-310D9611C9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1246" y="1103020"/>
            <a:ext cx="2234293" cy="216157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176EA692-7F99-7045-B72F-931C9106EB07}"/>
              </a:ext>
            </a:extLst>
          </p:cNvPr>
          <p:cNvSpPr txBox="1"/>
          <p:nvPr/>
        </p:nvSpPr>
        <p:spPr>
          <a:xfrm>
            <a:off x="100940" y="3596402"/>
            <a:ext cx="88445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dirty="0"/>
              <a:t>1232 </a:t>
            </a:r>
            <a:r>
              <a:rPr lang="en-US" sz="1200" b="1" dirty="0" err="1">
                <a:solidFill>
                  <a:srgbClr val="800000"/>
                </a:solidFill>
              </a:rPr>
              <a:t>dipolos</a:t>
            </a:r>
            <a:r>
              <a:rPr lang="en-US" sz="1200" b="1" dirty="0">
                <a:solidFill>
                  <a:srgbClr val="800000"/>
                </a:solidFill>
              </a:rPr>
              <a:t> </a:t>
            </a:r>
            <a:r>
              <a:rPr lang="en-US" sz="1200" b="1" dirty="0" err="1">
                <a:solidFill>
                  <a:srgbClr val="800000"/>
                </a:solidFill>
              </a:rPr>
              <a:t>superconductores</a:t>
            </a:r>
            <a:r>
              <a:rPr lang="en-US" sz="1200" b="1" dirty="0">
                <a:solidFill>
                  <a:srgbClr val="800000"/>
                </a:solidFill>
              </a:rPr>
              <a:t> </a:t>
            </a:r>
            <a:r>
              <a:rPr lang="en-US" sz="1200" dirty="0" err="1"/>
              <a:t>operan</a:t>
            </a:r>
            <a:r>
              <a:rPr lang="en-US" sz="1200" dirty="0"/>
              <a:t> con un campo </a:t>
            </a:r>
            <a:r>
              <a:rPr lang="en-US" sz="1200" dirty="0" err="1"/>
              <a:t>magnético</a:t>
            </a:r>
            <a:r>
              <a:rPr lang="en-US" sz="1200" dirty="0"/>
              <a:t> de </a:t>
            </a:r>
            <a:r>
              <a:rPr lang="en-US" sz="1200" b="1" dirty="0">
                <a:solidFill>
                  <a:srgbClr val="800000"/>
                </a:solidFill>
              </a:rPr>
              <a:t>8.33 T </a:t>
            </a:r>
            <a:r>
              <a:rPr lang="en-US" sz="1200" dirty="0"/>
              <a:t>( 100 000 </a:t>
            </a:r>
            <a:r>
              <a:rPr lang="en-US" sz="1200" dirty="0" err="1"/>
              <a:t>veces</a:t>
            </a:r>
            <a:r>
              <a:rPr lang="en-US" sz="1200" dirty="0"/>
              <a:t> el campo </a:t>
            </a:r>
            <a:r>
              <a:rPr lang="en-US" sz="1200" dirty="0" err="1"/>
              <a:t>magnético</a:t>
            </a:r>
            <a:r>
              <a:rPr lang="en-US" sz="1200" dirty="0"/>
              <a:t> de la tierra, 25-65  𝛍T) </a:t>
            </a:r>
            <a:r>
              <a:rPr lang="en-US" sz="1200" dirty="0">
                <a:sym typeface="Wingdings"/>
              </a:rPr>
              <a:t></a:t>
            </a:r>
            <a:r>
              <a:rPr lang="en-US" sz="1200" dirty="0"/>
              <a:t> </a:t>
            </a:r>
            <a:r>
              <a:rPr lang="en-US" sz="1200" b="1" dirty="0"/>
              <a:t>no </a:t>
            </a:r>
            <a:r>
              <a:rPr lang="en-US" sz="1200" b="1" dirty="0" err="1"/>
              <a:t>tienen</a:t>
            </a:r>
            <a:r>
              <a:rPr lang="en-US" sz="1200" b="1" dirty="0"/>
              <a:t> </a:t>
            </a:r>
            <a:r>
              <a:rPr lang="en-US" sz="1200" b="1" dirty="0" err="1"/>
              <a:t>resistencia</a:t>
            </a:r>
            <a:r>
              <a:rPr lang="en-US" sz="1200" b="1" dirty="0"/>
              <a:t> </a:t>
            </a:r>
            <a:r>
              <a:rPr lang="en-US" sz="1200" b="1" dirty="0" err="1"/>
              <a:t>eléctrica</a:t>
            </a:r>
            <a:r>
              <a:rPr lang="en-US" sz="1200" dirty="0"/>
              <a:t> y </a:t>
            </a:r>
            <a:r>
              <a:rPr lang="en-US" sz="1200" dirty="0" err="1"/>
              <a:t>así</a:t>
            </a:r>
            <a:r>
              <a:rPr lang="en-US" sz="1200" dirty="0"/>
              <a:t> </a:t>
            </a:r>
            <a:r>
              <a:rPr lang="en-US" sz="1200" b="1" dirty="0" err="1"/>
              <a:t>toda</a:t>
            </a:r>
            <a:r>
              <a:rPr lang="en-US" sz="1200" b="1" dirty="0"/>
              <a:t> la </a:t>
            </a:r>
            <a:r>
              <a:rPr lang="en-US" sz="1200" b="1" dirty="0" err="1"/>
              <a:t>energía</a:t>
            </a:r>
            <a:r>
              <a:rPr lang="en-US" sz="1200" b="1" dirty="0"/>
              <a:t> se </a:t>
            </a:r>
            <a:r>
              <a:rPr lang="en-US" sz="1200" b="1" dirty="0" err="1"/>
              <a:t>invierte</a:t>
            </a:r>
            <a:r>
              <a:rPr lang="en-US" sz="1200" b="1" dirty="0"/>
              <a:t> en </a:t>
            </a:r>
            <a:r>
              <a:rPr lang="en-US" sz="1200" b="1" dirty="0" err="1"/>
              <a:t>generar</a:t>
            </a:r>
            <a:r>
              <a:rPr lang="en-US" sz="1200" b="1" dirty="0"/>
              <a:t> los campos </a:t>
            </a:r>
            <a:r>
              <a:rPr lang="en-US" sz="1200" b="1" dirty="0" err="1"/>
              <a:t>eléctricos</a:t>
            </a:r>
            <a:r>
              <a:rPr lang="en-US" sz="1200" b="1" dirty="0"/>
              <a:t> y </a:t>
            </a:r>
            <a:r>
              <a:rPr lang="en-US" sz="1200" b="1" dirty="0" err="1"/>
              <a:t>magnéticos</a:t>
            </a:r>
            <a:r>
              <a:rPr lang="en-US" sz="1200" dirty="0"/>
              <a:t> que </a:t>
            </a:r>
            <a:r>
              <a:rPr lang="en-US" sz="1200" dirty="0" err="1"/>
              <a:t>necesita</a:t>
            </a:r>
            <a:r>
              <a:rPr lang="en-US" sz="1200" dirty="0"/>
              <a:t> el LHC para </a:t>
            </a:r>
            <a:r>
              <a:rPr lang="en-US" sz="1200" dirty="0" err="1"/>
              <a:t>funcionar</a:t>
            </a:r>
            <a:r>
              <a:rPr lang="en-US" sz="1200" dirty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/>
              <a:t>Campo </a:t>
            </a:r>
            <a:r>
              <a:rPr lang="en-US" sz="1200" dirty="0" err="1"/>
              <a:t>magnético</a:t>
            </a:r>
            <a:r>
              <a:rPr lang="en-US" sz="1200" dirty="0"/>
              <a:t> dipolar </a:t>
            </a:r>
            <a:r>
              <a:rPr lang="en-US" sz="1200" dirty="0" err="1"/>
              <a:t>generado</a:t>
            </a:r>
            <a:r>
              <a:rPr lang="en-US" sz="1200" dirty="0"/>
              <a:t> </a:t>
            </a:r>
            <a:r>
              <a:rPr lang="en-US" sz="1200" dirty="0" err="1"/>
              <a:t>por</a:t>
            </a:r>
            <a:r>
              <a:rPr lang="en-US" sz="1200" dirty="0"/>
              <a:t> </a:t>
            </a:r>
            <a:r>
              <a:rPr lang="en-US" sz="1200" b="1" dirty="0">
                <a:solidFill>
                  <a:srgbClr val="800000"/>
                </a:solidFill>
              </a:rPr>
              <a:t>cables </a:t>
            </a:r>
            <a:r>
              <a:rPr lang="en-US" sz="1200" b="1" dirty="0" err="1">
                <a:solidFill>
                  <a:srgbClr val="800000"/>
                </a:solidFill>
              </a:rPr>
              <a:t>superconductores</a:t>
            </a:r>
            <a:r>
              <a:rPr lang="en-US" sz="1200" b="1" dirty="0">
                <a:solidFill>
                  <a:srgbClr val="800000"/>
                </a:solidFill>
              </a:rPr>
              <a:t> </a:t>
            </a:r>
            <a:r>
              <a:rPr lang="en-US" sz="1200" dirty="0"/>
              <a:t>de </a:t>
            </a:r>
            <a:r>
              <a:rPr lang="en-US" sz="1200" b="1" dirty="0" err="1">
                <a:solidFill>
                  <a:srgbClr val="800000"/>
                </a:solidFill>
              </a:rPr>
              <a:t>Nb</a:t>
            </a:r>
            <a:r>
              <a:rPr lang="en-US" sz="1200" b="1" dirty="0">
                <a:solidFill>
                  <a:srgbClr val="800000"/>
                </a:solidFill>
              </a:rPr>
              <a:t>-Ti </a:t>
            </a:r>
            <a:r>
              <a:rPr lang="en-US" sz="1200" dirty="0" err="1"/>
              <a:t>refrigerados</a:t>
            </a:r>
            <a:r>
              <a:rPr lang="en-US" sz="1200" dirty="0"/>
              <a:t> a </a:t>
            </a:r>
            <a:r>
              <a:rPr lang="en-US" sz="1200" b="1" dirty="0">
                <a:solidFill>
                  <a:srgbClr val="800000"/>
                </a:solidFill>
              </a:rPr>
              <a:t>1.9 K </a:t>
            </a:r>
            <a:r>
              <a:rPr lang="en-US" sz="1200" dirty="0" err="1"/>
              <a:t>para</a:t>
            </a:r>
            <a:r>
              <a:rPr lang="en-US" sz="1200" dirty="0"/>
              <a:t> </a:t>
            </a:r>
            <a:r>
              <a:rPr lang="en-US" sz="1200" dirty="0" err="1"/>
              <a:t>garantizar</a:t>
            </a:r>
            <a:r>
              <a:rPr lang="en-US" sz="1200" dirty="0"/>
              <a:t> </a:t>
            </a:r>
            <a:r>
              <a:rPr lang="en-US" sz="1200" dirty="0" err="1"/>
              <a:t>las</a:t>
            </a:r>
            <a:r>
              <a:rPr lang="en-US" sz="1200" dirty="0"/>
              <a:t> </a:t>
            </a:r>
            <a:r>
              <a:rPr lang="en-US" sz="1200" dirty="0" err="1"/>
              <a:t>condiciones</a:t>
            </a:r>
            <a:r>
              <a:rPr lang="en-US" sz="1200" dirty="0"/>
              <a:t> de </a:t>
            </a:r>
            <a:r>
              <a:rPr lang="en-US" sz="1200" dirty="0" err="1"/>
              <a:t>superconductividad</a:t>
            </a:r>
            <a:r>
              <a:rPr lang="en-US" sz="1200" dirty="0"/>
              <a:t>. Sistema de </a:t>
            </a:r>
            <a:r>
              <a:rPr lang="en-US" sz="1200" b="1" dirty="0" err="1">
                <a:solidFill>
                  <a:srgbClr val="800000"/>
                </a:solidFill>
              </a:rPr>
              <a:t>criogenia</a:t>
            </a:r>
            <a:r>
              <a:rPr lang="en-US" sz="1200" dirty="0"/>
              <a:t> </a:t>
            </a:r>
            <a:r>
              <a:rPr lang="en-US" sz="1200" dirty="0" err="1"/>
              <a:t>basado</a:t>
            </a:r>
            <a:r>
              <a:rPr lang="en-US" sz="1200" dirty="0"/>
              <a:t> el </a:t>
            </a:r>
            <a:r>
              <a:rPr lang="en-US" sz="1200" b="1" dirty="0" err="1">
                <a:solidFill>
                  <a:srgbClr val="800000"/>
                </a:solidFill>
              </a:rPr>
              <a:t>Helio</a:t>
            </a:r>
            <a:r>
              <a:rPr lang="en-US" sz="1200" b="1" dirty="0">
                <a:solidFill>
                  <a:srgbClr val="800000"/>
                </a:solidFill>
              </a:rPr>
              <a:t> “</a:t>
            </a:r>
            <a:r>
              <a:rPr lang="en-US" sz="1200" b="1" dirty="0" err="1">
                <a:solidFill>
                  <a:srgbClr val="800000"/>
                </a:solidFill>
              </a:rPr>
              <a:t>superfluido</a:t>
            </a:r>
            <a:r>
              <a:rPr lang="en-US" sz="1200" b="1" dirty="0">
                <a:solidFill>
                  <a:srgbClr val="800000"/>
                </a:solidFill>
              </a:rPr>
              <a:t>” </a:t>
            </a:r>
            <a:r>
              <a:rPr lang="en-US" sz="1200" dirty="0"/>
              <a:t>(</a:t>
            </a:r>
            <a:r>
              <a:rPr lang="en-US" sz="1200" dirty="0" err="1"/>
              <a:t>alta</a:t>
            </a:r>
            <a:r>
              <a:rPr lang="en-US" sz="1200" dirty="0"/>
              <a:t> </a:t>
            </a:r>
            <a:r>
              <a:rPr lang="en-US" sz="1200" dirty="0" err="1"/>
              <a:t>conductividad</a:t>
            </a:r>
            <a:r>
              <a:rPr lang="en-US" sz="1200" dirty="0"/>
              <a:t> </a:t>
            </a:r>
            <a:r>
              <a:rPr lang="en-US" sz="1200" dirty="0" err="1"/>
              <a:t>térmica</a:t>
            </a:r>
            <a:r>
              <a:rPr lang="en-US" sz="1200" dirty="0"/>
              <a:t>)</a:t>
            </a:r>
          </a:p>
          <a:p>
            <a:pPr marL="285750" indent="-285750">
              <a:buFont typeface="Arial"/>
              <a:buChar char="•"/>
            </a:pPr>
            <a:r>
              <a:rPr lang="en-US" sz="1200" b="1" dirty="0"/>
              <a:t>Ultra-alto-</a:t>
            </a:r>
            <a:r>
              <a:rPr lang="en-US" sz="1200" b="1" dirty="0" err="1"/>
              <a:t>vacio</a:t>
            </a:r>
            <a:r>
              <a:rPr lang="en-US" sz="1200" dirty="0"/>
              <a:t>: </a:t>
            </a:r>
            <a:r>
              <a:rPr lang="en-US" sz="1200" dirty="0" err="1"/>
              <a:t>limitar</a:t>
            </a:r>
            <a:r>
              <a:rPr lang="en-US" sz="1200" dirty="0"/>
              <a:t> las </a:t>
            </a:r>
            <a:r>
              <a:rPr lang="en-US" sz="1200" dirty="0" err="1"/>
              <a:t>interacciones</a:t>
            </a:r>
            <a:r>
              <a:rPr lang="en-US" sz="1200" dirty="0"/>
              <a:t> entre </a:t>
            </a:r>
            <a:r>
              <a:rPr lang="en-US" sz="1200" dirty="0" err="1"/>
              <a:t>los</a:t>
            </a:r>
            <a:r>
              <a:rPr lang="en-US" sz="1200" dirty="0"/>
              <a:t> protons y </a:t>
            </a:r>
            <a:r>
              <a:rPr lang="en-US" sz="1200" dirty="0" err="1"/>
              <a:t>los</a:t>
            </a:r>
            <a:r>
              <a:rPr lang="en-US" sz="1200" dirty="0"/>
              <a:t> </a:t>
            </a:r>
            <a:r>
              <a:rPr lang="en-US" sz="1200" dirty="0" err="1"/>
              <a:t>átomos</a:t>
            </a:r>
            <a:r>
              <a:rPr lang="en-US" sz="1200" dirty="0"/>
              <a:t>/</a:t>
            </a:r>
            <a:r>
              <a:rPr lang="en-US" sz="1200" dirty="0" err="1"/>
              <a:t>moléculas</a:t>
            </a:r>
            <a:r>
              <a:rPr lang="en-US" sz="1200" dirty="0"/>
              <a:t> de </a:t>
            </a:r>
            <a:r>
              <a:rPr lang="en-US" sz="1200" dirty="0" err="1"/>
              <a:t>aire</a:t>
            </a:r>
            <a:r>
              <a:rPr lang="en-US" sz="1200" dirty="0"/>
              <a:t> residual </a:t>
            </a:r>
            <a:r>
              <a:rPr lang="en-US" sz="1200" dirty="0" err="1"/>
              <a:t>en</a:t>
            </a:r>
            <a:r>
              <a:rPr lang="en-US" sz="1200" dirty="0"/>
              <a:t> </a:t>
            </a:r>
            <a:r>
              <a:rPr lang="en-US" sz="1200" dirty="0" err="1"/>
              <a:t>los</a:t>
            </a:r>
            <a:r>
              <a:rPr lang="en-US" sz="1200" dirty="0"/>
              <a:t> </a:t>
            </a:r>
            <a:r>
              <a:rPr lang="en-US" sz="1200" dirty="0" err="1"/>
              <a:t>tubos</a:t>
            </a:r>
            <a:r>
              <a:rPr lang="en-US" sz="1200" dirty="0"/>
              <a:t> de </a:t>
            </a:r>
            <a:r>
              <a:rPr lang="en-US" sz="1200" dirty="0" err="1"/>
              <a:t>los</a:t>
            </a:r>
            <a:r>
              <a:rPr lang="en-US" sz="1200" dirty="0"/>
              <a:t> </a:t>
            </a:r>
            <a:r>
              <a:rPr lang="en-US" sz="1200" dirty="0" err="1"/>
              <a:t>haces</a:t>
            </a:r>
            <a:r>
              <a:rPr lang="en-US" sz="1200" dirty="0"/>
              <a:t>: </a:t>
            </a:r>
            <a:r>
              <a:rPr lang="en-US" sz="1200" dirty="0" err="1"/>
              <a:t>menos</a:t>
            </a:r>
            <a:r>
              <a:rPr lang="en-US" sz="1200" dirty="0"/>
              <a:t> de un </a:t>
            </a:r>
            <a:r>
              <a:rPr lang="en-US" sz="1200" dirty="0" err="1"/>
              <a:t>átomo</a:t>
            </a:r>
            <a:r>
              <a:rPr lang="en-US" sz="1200" dirty="0"/>
              <a:t> </a:t>
            </a:r>
            <a:r>
              <a:rPr lang="en-US" sz="1200" dirty="0" err="1"/>
              <a:t>por</a:t>
            </a:r>
            <a:r>
              <a:rPr lang="en-US" sz="1200" dirty="0"/>
              <a:t> metro </a:t>
            </a:r>
            <a:r>
              <a:rPr lang="en-US" sz="1200" dirty="0" err="1"/>
              <a:t>cúbico</a:t>
            </a:r>
            <a:r>
              <a:rPr lang="en-US" sz="1200" dirty="0"/>
              <a:t> ( el </a:t>
            </a:r>
            <a:r>
              <a:rPr lang="en-US" sz="1200" dirty="0" err="1"/>
              <a:t>lugar</a:t>
            </a:r>
            <a:r>
              <a:rPr lang="en-US" sz="1200" dirty="0"/>
              <a:t> </a:t>
            </a:r>
            <a:r>
              <a:rPr lang="en-US" sz="1200" dirty="0" err="1"/>
              <a:t>más</a:t>
            </a:r>
            <a:r>
              <a:rPr lang="en-US" sz="1200" dirty="0"/>
              <a:t> </a:t>
            </a:r>
            <a:r>
              <a:rPr lang="en-US" sz="1200" dirty="0" err="1"/>
              <a:t>vacio</a:t>
            </a:r>
            <a:r>
              <a:rPr lang="en-US" sz="1200" dirty="0"/>
              <a:t> de </a:t>
            </a:r>
            <a:r>
              <a:rPr lang="en-US" sz="1200" dirty="0" err="1"/>
              <a:t>nuestro</a:t>
            </a:r>
            <a:r>
              <a:rPr lang="en-US" sz="1200" dirty="0"/>
              <a:t> Sistema solar )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9" name="Picture 2" descr="https://www.i-cpan.es/fotos/experimentos/tubos.jpg">
            <a:extLst>
              <a:ext uri="{FF2B5EF4-FFF2-40B4-BE49-F238E27FC236}">
                <a16:creationId xmlns:a16="http://schemas.microsoft.com/office/drawing/2014/main" id="{17CD2A47-0EF0-6844-AB4D-71CD406FCA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60" y="995279"/>
            <a:ext cx="3848785" cy="237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FFD837D-C193-CD43-9DC8-C664453D1432}"/>
              </a:ext>
            </a:extLst>
          </p:cNvPr>
          <p:cNvSpPr/>
          <p:nvPr/>
        </p:nvSpPr>
        <p:spPr>
          <a:xfrm>
            <a:off x="1848874" y="3346916"/>
            <a:ext cx="1443024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sz="1100" b="1" dirty="0"/>
              <a:t>© 2011-2025 CERN</a:t>
            </a:r>
            <a:endParaRPr lang="es-ES" sz="1100" dirty="0"/>
          </a:p>
        </p:txBody>
      </p:sp>
    </p:spTree>
    <p:extLst>
      <p:ext uri="{BB962C8B-B14F-4D97-AF65-F5344CB8AC3E}">
        <p14:creationId xmlns:p14="http://schemas.microsoft.com/office/powerpoint/2010/main" val="27674751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8">
          <a:extLst>
            <a:ext uri="{FF2B5EF4-FFF2-40B4-BE49-F238E27FC236}">
              <a16:creationId xmlns:a16="http://schemas.microsoft.com/office/drawing/2014/main" id="{4DAADCE4-0A86-B23C-BA9E-26B170A29C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6" name="Group 495">
            <a:extLst>
              <a:ext uri="{FF2B5EF4-FFF2-40B4-BE49-F238E27FC236}">
                <a16:creationId xmlns:a16="http://schemas.microsoft.com/office/drawing/2014/main" id="{2FAEAB53-18BC-94E3-5127-7BD93A3D68CB}"/>
              </a:ext>
            </a:extLst>
          </p:cNvPr>
          <p:cNvGrpSpPr/>
          <p:nvPr/>
        </p:nvGrpSpPr>
        <p:grpSpPr>
          <a:xfrm rot="1497236">
            <a:off x="2738117" y="2547196"/>
            <a:ext cx="2055449" cy="2187352"/>
            <a:chOff x="288000" y="144000"/>
            <a:chExt cx="3854344" cy="3852000"/>
          </a:xfrm>
        </p:grpSpPr>
        <p:sp>
          <p:nvSpPr>
            <p:cNvPr id="498" name="Donut 11">
              <a:extLst>
                <a:ext uri="{FF2B5EF4-FFF2-40B4-BE49-F238E27FC236}">
                  <a16:creationId xmlns:a16="http://schemas.microsoft.com/office/drawing/2014/main" id="{B67F2FD5-56C4-D0FC-E245-5F4846B5907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88000" y="144000"/>
              <a:ext cx="3854344" cy="3852000"/>
            </a:xfrm>
            <a:prstGeom prst="donu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CA" sz="1050"/>
            </a:p>
          </p:txBody>
        </p:sp>
        <p:pic>
          <p:nvPicPr>
            <p:cNvPr id="497" name="Picture 6" descr="C:\Documents and Settings\mvincter\My Documents\files\talks\2007\mar07\proton.gif">
              <a:extLst>
                <a:ext uri="{FF2B5EF4-FFF2-40B4-BE49-F238E27FC236}">
                  <a16:creationId xmlns:a16="http://schemas.microsoft.com/office/drawing/2014/main" id="{1CCB0859-CE48-5AB7-B8A7-CC0EE946A35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 l="4800"/>
            <a:stretch>
              <a:fillRect/>
            </a:stretch>
          </p:blipFill>
          <p:spPr bwMode="auto">
            <a:xfrm rot="5400000">
              <a:off x="1295400" y="1066800"/>
              <a:ext cx="1905000" cy="19808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493" name="Group 492">
            <a:extLst>
              <a:ext uri="{FF2B5EF4-FFF2-40B4-BE49-F238E27FC236}">
                <a16:creationId xmlns:a16="http://schemas.microsoft.com/office/drawing/2014/main" id="{8B8B820B-F3C0-1CAC-648F-32AD9F48425E}"/>
              </a:ext>
            </a:extLst>
          </p:cNvPr>
          <p:cNvGrpSpPr/>
          <p:nvPr/>
        </p:nvGrpSpPr>
        <p:grpSpPr>
          <a:xfrm rot="716237">
            <a:off x="5553860" y="2650588"/>
            <a:ext cx="1933586" cy="1927169"/>
            <a:chOff x="288000" y="144000"/>
            <a:chExt cx="3854344" cy="3852000"/>
          </a:xfrm>
        </p:grpSpPr>
        <p:pic>
          <p:nvPicPr>
            <p:cNvPr id="494" name="Picture 6" descr="C:\Documents and Settings\mvincter\My Documents\files\talks\2007\mar07\proton.gif">
              <a:extLst>
                <a:ext uri="{FF2B5EF4-FFF2-40B4-BE49-F238E27FC236}">
                  <a16:creationId xmlns:a16="http://schemas.microsoft.com/office/drawing/2014/main" id="{F0850D6C-8D4B-7D87-E3C6-503AEE1493A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 l="4800"/>
            <a:stretch>
              <a:fillRect/>
            </a:stretch>
          </p:blipFill>
          <p:spPr bwMode="auto">
            <a:xfrm rot="2157514">
              <a:off x="1295400" y="1066800"/>
              <a:ext cx="1905000" cy="19808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95" name="Donut 15">
              <a:extLst>
                <a:ext uri="{FF2B5EF4-FFF2-40B4-BE49-F238E27FC236}">
                  <a16:creationId xmlns:a16="http://schemas.microsoft.com/office/drawing/2014/main" id="{E3A285FD-E6D0-C062-89DB-43EB665DB33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88000" y="144000"/>
              <a:ext cx="3854344" cy="3852000"/>
            </a:xfrm>
            <a:prstGeom prst="donu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CA" sz="1050"/>
            </a:p>
          </p:txBody>
        </p:sp>
      </p:grpSp>
      <p:sp>
        <p:nvSpPr>
          <p:cNvPr id="439" name="Google Shape;439;p38">
            <a:extLst>
              <a:ext uri="{FF2B5EF4-FFF2-40B4-BE49-F238E27FC236}">
                <a16:creationId xmlns:a16="http://schemas.microsoft.com/office/drawing/2014/main" id="{78711E62-DACA-CB7D-E259-A7F16691698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12656" y="39365"/>
            <a:ext cx="6390450" cy="429525"/>
          </a:xfrm>
          <a:prstGeom prst="rect">
            <a:avLst/>
          </a:prstGeom>
        </p:spPr>
        <p:txBody>
          <a:bodyPr spcFirstLastPara="1" vert="horz" wrap="square" lIns="68569" tIns="68569" rIns="68569" bIns="68569" rtlCol="0" anchor="t" anchorCtr="0">
            <a:noAutofit/>
          </a:bodyPr>
          <a:lstStyle/>
          <a:p>
            <a:pPr>
              <a:buClr>
                <a:schemeClr val="dk1"/>
              </a:buClr>
              <a:buSzPts val="1100"/>
            </a:pPr>
            <a:r>
              <a:rPr lang="es-ES" dirty="0"/>
              <a:t>Colisiones de protones en el LHC</a:t>
            </a:r>
            <a:endParaRPr dirty="0"/>
          </a:p>
        </p:txBody>
      </p:sp>
      <p:sp>
        <p:nvSpPr>
          <p:cNvPr id="440" name="Google Shape;440;p38">
            <a:extLst>
              <a:ext uri="{FF2B5EF4-FFF2-40B4-BE49-F238E27FC236}">
                <a16:creationId xmlns:a16="http://schemas.microsoft.com/office/drawing/2014/main" id="{C11102AC-C5AF-AC08-DD64-B4BC47A169B4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7497344" y="4140350"/>
            <a:ext cx="411525" cy="295200"/>
          </a:xfrm>
          <a:prstGeom prst="rect">
            <a:avLst/>
          </a:prstGeom>
        </p:spPr>
        <p:txBody>
          <a:bodyPr spcFirstLastPara="1" vert="horz" wrap="square" lIns="68569" tIns="68569" rIns="68569" bIns="68569" rtlCol="0" anchor="ctr" anchorCtr="0">
            <a:noAutofit/>
          </a:bodyPr>
          <a:lstStyle/>
          <a:p>
            <a:fld id="{00000000-1234-1234-1234-123412341234}" type="slidenum">
              <a:rPr lang="en-GB"/>
              <a:pPr/>
              <a:t>14</a:t>
            </a:fld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77D1B8B-5DFC-D393-6ADF-F574B6194D17}"/>
              </a:ext>
            </a:extLst>
          </p:cNvPr>
          <p:cNvGrpSpPr/>
          <p:nvPr/>
        </p:nvGrpSpPr>
        <p:grpSpPr>
          <a:xfrm>
            <a:off x="1914874" y="479612"/>
            <a:ext cx="4757339" cy="2905438"/>
            <a:chOff x="1137652" y="1476235"/>
            <a:chExt cx="7526795" cy="4309756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AACD3709-A1DE-42D7-962C-D1CAB9FBECCF}"/>
                </a:ext>
              </a:extLst>
            </p:cNvPr>
            <p:cNvSpPr/>
            <p:nvPr/>
          </p:nvSpPr>
          <p:spPr bwMode="auto">
            <a:xfrm rot="21432113">
              <a:off x="1137652" y="1493625"/>
              <a:ext cx="6870866" cy="3173719"/>
            </a:xfrm>
            <a:prstGeom prst="ellipse">
              <a:avLst/>
            </a:prstGeom>
            <a:noFill/>
            <a:ln w="28575" cap="flat" cmpd="sng" algn="ctr">
              <a:solidFill>
                <a:srgbClr val="0070C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51435" tIns="25718" rIns="51435" bIns="25718" numCol="1" rtlCol="0" anchor="t" anchorCtr="0" compatLnSpc="1">
              <a:prstTxWarp prst="textNoShape">
                <a:avLst/>
              </a:prstTxWarp>
            </a:bodyPr>
            <a:lstStyle/>
            <a:p>
              <a:pPr defTabSz="514350" fontAlgn="base">
                <a:spcBef>
                  <a:spcPct val="0"/>
                </a:spcBef>
                <a:spcAft>
                  <a:spcPct val="0"/>
                </a:spcAft>
              </a:pPr>
              <a:endParaRPr lang="en-CA" sz="1050">
                <a:latin typeface="Tahoma" pitchFamily="34" charset="0"/>
              </a:endParaRPr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E025FCB4-F66E-687F-4D1F-86A539497C35}"/>
                </a:ext>
              </a:extLst>
            </p:cNvPr>
            <p:cNvSpPr>
              <a:spLocks noChangeAspect="1"/>
            </p:cNvSpPr>
            <p:nvPr/>
          </p:nvSpPr>
          <p:spPr bwMode="auto">
            <a:xfrm rot="21432113">
              <a:off x="1292477" y="1565977"/>
              <a:ext cx="6547369" cy="3024293"/>
            </a:xfrm>
            <a:prstGeom prst="ellipse">
              <a:avLst/>
            </a:prstGeom>
            <a:noFill/>
            <a:ln w="38100" cap="flat" cmpd="sng" algn="ctr">
              <a:solidFill>
                <a:srgbClr val="0070C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51435" tIns="25718" rIns="51435" bIns="25718" numCol="1" rtlCol="0" anchor="t" anchorCtr="0" compatLnSpc="1">
              <a:prstTxWarp prst="textNoShape">
                <a:avLst/>
              </a:prstTxWarp>
            </a:bodyPr>
            <a:lstStyle/>
            <a:p>
              <a:pPr defTabSz="514350" fontAlgn="base">
                <a:spcBef>
                  <a:spcPct val="0"/>
                </a:spcBef>
                <a:spcAft>
                  <a:spcPct val="0"/>
                </a:spcAft>
              </a:pPr>
              <a:endParaRPr lang="en-CA" sz="1050">
                <a:latin typeface="Tahoma" pitchFamily="34" charset="0"/>
              </a:endParaRPr>
            </a:p>
          </p:txBody>
        </p:sp>
        <p:sp>
          <p:nvSpPr>
            <p:cNvPr id="7" name="Explosion: 8 Points 11">
              <a:extLst>
                <a:ext uri="{FF2B5EF4-FFF2-40B4-BE49-F238E27FC236}">
                  <a16:creationId xmlns:a16="http://schemas.microsoft.com/office/drawing/2014/main" id="{77D77F0E-5E76-84ED-82FE-ADB82F3FFBEF}"/>
                </a:ext>
              </a:extLst>
            </p:cNvPr>
            <p:cNvSpPr/>
            <p:nvPr/>
          </p:nvSpPr>
          <p:spPr bwMode="auto">
            <a:xfrm>
              <a:off x="5825869" y="4225396"/>
              <a:ext cx="444605" cy="398744"/>
            </a:xfrm>
            <a:prstGeom prst="irregularSeal1">
              <a:avLst/>
            </a:prstGeom>
            <a:solidFill>
              <a:srgbClr val="FFFF00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51435" tIns="25718" rIns="51435" bIns="25718" numCol="1" rtlCol="0" anchor="t" anchorCtr="0" compatLnSpc="1">
              <a:prstTxWarp prst="textNoShape">
                <a:avLst/>
              </a:prstTxWarp>
            </a:bodyPr>
            <a:lstStyle/>
            <a:p>
              <a:pPr eaLnBrk="0" hangingPunct="0"/>
              <a:endParaRPr lang="en-CA" sz="1013">
                <a:ln w="28575">
                  <a:solidFill>
                    <a:sysClr val="windowText" lastClr="000000"/>
                  </a:solidFill>
                </a:ln>
                <a:latin typeface="Arial" charset="0"/>
              </a:endParaRPr>
            </a:p>
          </p:txBody>
        </p:sp>
        <p:sp>
          <p:nvSpPr>
            <p:cNvPr id="8" name="Rectangle: Rounded Corners 1">
              <a:extLst>
                <a:ext uri="{FF2B5EF4-FFF2-40B4-BE49-F238E27FC236}">
                  <a16:creationId xmlns:a16="http://schemas.microsoft.com/office/drawing/2014/main" id="{12326B63-461B-2CCF-2CBF-FD5C1886D2D4}"/>
                </a:ext>
              </a:extLst>
            </p:cNvPr>
            <p:cNvSpPr/>
            <p:nvPr/>
          </p:nvSpPr>
          <p:spPr bwMode="auto">
            <a:xfrm>
              <a:off x="4234022" y="4572000"/>
              <a:ext cx="400050" cy="114300"/>
            </a:xfrm>
            <a:prstGeom prst="roundRect">
              <a:avLst/>
            </a:prstGeom>
            <a:solidFill>
              <a:srgbClr val="FF0000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51435" tIns="25718" rIns="51435" bIns="25718" numCol="1" rtlCol="0" anchor="t" anchorCtr="0" compatLnSpc="1">
              <a:prstTxWarp prst="textNoShape">
                <a:avLst/>
              </a:prstTxWarp>
            </a:bodyPr>
            <a:lstStyle/>
            <a:p>
              <a:pPr defTabSz="514350" fontAlgn="base">
                <a:spcBef>
                  <a:spcPct val="0"/>
                </a:spcBef>
                <a:spcAft>
                  <a:spcPct val="0"/>
                </a:spcAft>
              </a:pPr>
              <a:endParaRPr lang="en-CA" sz="1050">
                <a:latin typeface="Tahoma" pitchFamily="34" charset="0"/>
              </a:endParaRPr>
            </a:p>
          </p:txBody>
        </p:sp>
        <p:sp>
          <p:nvSpPr>
            <p:cNvPr id="9" name="Rectangle: Rounded Corners 12">
              <a:extLst>
                <a:ext uri="{FF2B5EF4-FFF2-40B4-BE49-F238E27FC236}">
                  <a16:creationId xmlns:a16="http://schemas.microsoft.com/office/drawing/2014/main" id="{2207EE81-C5A5-D907-C66E-C043C34D9EB7}"/>
                </a:ext>
              </a:extLst>
            </p:cNvPr>
            <p:cNvSpPr/>
            <p:nvPr/>
          </p:nvSpPr>
          <p:spPr bwMode="auto">
            <a:xfrm rot="427546">
              <a:off x="3504032" y="4558697"/>
              <a:ext cx="400050" cy="114300"/>
            </a:xfrm>
            <a:prstGeom prst="roundRect">
              <a:avLst/>
            </a:prstGeom>
            <a:solidFill>
              <a:srgbClr val="FF0000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51435" tIns="25718" rIns="51435" bIns="25718" numCol="1" rtlCol="0" anchor="t" anchorCtr="0" compatLnSpc="1">
              <a:prstTxWarp prst="textNoShape">
                <a:avLst/>
              </a:prstTxWarp>
            </a:bodyPr>
            <a:lstStyle/>
            <a:p>
              <a:pPr defTabSz="514350" fontAlgn="base">
                <a:spcBef>
                  <a:spcPct val="0"/>
                </a:spcBef>
                <a:spcAft>
                  <a:spcPct val="0"/>
                </a:spcAft>
              </a:pPr>
              <a:endParaRPr lang="en-CA" sz="1050">
                <a:latin typeface="Tahoma" pitchFamily="34" charset="0"/>
              </a:endParaRPr>
            </a:p>
          </p:txBody>
        </p:sp>
        <p:sp>
          <p:nvSpPr>
            <p:cNvPr id="10" name="Rectangle: Rounded Corners 13">
              <a:extLst>
                <a:ext uri="{FF2B5EF4-FFF2-40B4-BE49-F238E27FC236}">
                  <a16:creationId xmlns:a16="http://schemas.microsoft.com/office/drawing/2014/main" id="{5CCCDC0B-059D-CE62-FB66-C556CBE66AD8}"/>
                </a:ext>
              </a:extLst>
            </p:cNvPr>
            <p:cNvSpPr/>
            <p:nvPr/>
          </p:nvSpPr>
          <p:spPr bwMode="auto">
            <a:xfrm rot="795300">
              <a:off x="2751708" y="4433329"/>
              <a:ext cx="400050" cy="114300"/>
            </a:xfrm>
            <a:prstGeom prst="roundRect">
              <a:avLst/>
            </a:prstGeom>
            <a:solidFill>
              <a:srgbClr val="FF0000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51435" tIns="25718" rIns="51435" bIns="25718" numCol="1" rtlCol="0" anchor="t" anchorCtr="0" compatLnSpc="1">
              <a:prstTxWarp prst="textNoShape">
                <a:avLst/>
              </a:prstTxWarp>
            </a:bodyPr>
            <a:lstStyle/>
            <a:p>
              <a:pPr defTabSz="514350" fontAlgn="base">
                <a:spcBef>
                  <a:spcPct val="0"/>
                </a:spcBef>
                <a:spcAft>
                  <a:spcPct val="0"/>
                </a:spcAft>
              </a:pPr>
              <a:endParaRPr lang="en-CA" sz="1050">
                <a:latin typeface="Tahoma" pitchFamily="34" charset="0"/>
              </a:endParaRPr>
            </a:p>
          </p:txBody>
        </p:sp>
        <p:sp>
          <p:nvSpPr>
            <p:cNvPr id="11" name="Rectangle: Rounded Corners 14">
              <a:extLst>
                <a:ext uri="{FF2B5EF4-FFF2-40B4-BE49-F238E27FC236}">
                  <a16:creationId xmlns:a16="http://schemas.microsoft.com/office/drawing/2014/main" id="{3739A1CA-9ED2-AF56-3A46-3BEAD45CCC64}"/>
                </a:ext>
              </a:extLst>
            </p:cNvPr>
            <p:cNvSpPr/>
            <p:nvPr/>
          </p:nvSpPr>
          <p:spPr bwMode="auto">
            <a:xfrm rot="19559826">
              <a:off x="7163450" y="3757943"/>
              <a:ext cx="400050" cy="114300"/>
            </a:xfrm>
            <a:prstGeom prst="roundRect">
              <a:avLst/>
            </a:prstGeom>
            <a:solidFill>
              <a:srgbClr val="FF0000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51435" tIns="25718" rIns="51435" bIns="25718" numCol="1" rtlCol="0" anchor="t" anchorCtr="0" compatLnSpc="1">
              <a:prstTxWarp prst="textNoShape">
                <a:avLst/>
              </a:prstTxWarp>
            </a:bodyPr>
            <a:lstStyle/>
            <a:p>
              <a:pPr defTabSz="514350" fontAlgn="base">
                <a:spcBef>
                  <a:spcPct val="0"/>
                </a:spcBef>
                <a:spcAft>
                  <a:spcPct val="0"/>
                </a:spcAft>
              </a:pPr>
              <a:endParaRPr lang="en-CA" sz="1050">
                <a:latin typeface="Tahoma" pitchFamily="34" charset="0"/>
              </a:endParaRPr>
            </a:p>
          </p:txBody>
        </p:sp>
        <p:sp>
          <p:nvSpPr>
            <p:cNvPr id="12" name="Rectangle: Rounded Corners 15">
              <a:extLst>
                <a:ext uri="{FF2B5EF4-FFF2-40B4-BE49-F238E27FC236}">
                  <a16:creationId xmlns:a16="http://schemas.microsoft.com/office/drawing/2014/main" id="{B543AF5A-1352-5336-205D-2DE30BED4376}"/>
                </a:ext>
              </a:extLst>
            </p:cNvPr>
            <p:cNvSpPr/>
            <p:nvPr/>
          </p:nvSpPr>
          <p:spPr bwMode="auto">
            <a:xfrm rot="14382459">
              <a:off x="7607895" y="2484045"/>
              <a:ext cx="400050" cy="114300"/>
            </a:xfrm>
            <a:prstGeom prst="roundRect">
              <a:avLst/>
            </a:prstGeom>
            <a:solidFill>
              <a:srgbClr val="FF0000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51435" tIns="25718" rIns="51435" bIns="25718" numCol="1" rtlCol="0" anchor="t" anchorCtr="0" compatLnSpc="1">
              <a:prstTxWarp prst="textNoShape">
                <a:avLst/>
              </a:prstTxWarp>
            </a:bodyPr>
            <a:lstStyle/>
            <a:p>
              <a:pPr defTabSz="514350" fontAlgn="base">
                <a:spcBef>
                  <a:spcPct val="0"/>
                </a:spcBef>
                <a:spcAft>
                  <a:spcPct val="0"/>
                </a:spcAft>
              </a:pPr>
              <a:endParaRPr lang="en-CA" sz="1050">
                <a:latin typeface="Tahoma" pitchFamily="34" charset="0"/>
              </a:endParaRPr>
            </a:p>
          </p:txBody>
        </p:sp>
        <p:sp>
          <p:nvSpPr>
            <p:cNvPr id="13" name="Rectangle: Rounded Corners 16">
              <a:extLst>
                <a:ext uri="{FF2B5EF4-FFF2-40B4-BE49-F238E27FC236}">
                  <a16:creationId xmlns:a16="http://schemas.microsoft.com/office/drawing/2014/main" id="{1D365233-9053-3368-69B2-DDC999B68294}"/>
                </a:ext>
              </a:extLst>
            </p:cNvPr>
            <p:cNvSpPr/>
            <p:nvPr/>
          </p:nvSpPr>
          <p:spPr bwMode="auto">
            <a:xfrm rot="17540675">
              <a:off x="7659133" y="3137178"/>
              <a:ext cx="400050" cy="114300"/>
            </a:xfrm>
            <a:prstGeom prst="roundRect">
              <a:avLst/>
            </a:prstGeom>
            <a:solidFill>
              <a:srgbClr val="FF0000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51435" tIns="25718" rIns="51435" bIns="25718" numCol="1" rtlCol="0" anchor="t" anchorCtr="0" compatLnSpc="1">
              <a:prstTxWarp prst="textNoShape">
                <a:avLst/>
              </a:prstTxWarp>
            </a:bodyPr>
            <a:lstStyle/>
            <a:p>
              <a:pPr defTabSz="514350" fontAlgn="base">
                <a:spcBef>
                  <a:spcPct val="0"/>
                </a:spcBef>
                <a:spcAft>
                  <a:spcPct val="0"/>
                </a:spcAft>
              </a:pPr>
              <a:endParaRPr lang="en-CA" sz="1050">
                <a:latin typeface="Tahoma" pitchFamily="34" charset="0"/>
              </a:endParaRPr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07AC6D67-EC11-DF06-4083-C0A4449BC0FE}"/>
                </a:ext>
              </a:extLst>
            </p:cNvPr>
            <p:cNvGrpSpPr/>
            <p:nvPr/>
          </p:nvGrpSpPr>
          <p:grpSpPr>
            <a:xfrm rot="21401336">
              <a:off x="4970825" y="3973249"/>
              <a:ext cx="755825" cy="391277"/>
              <a:chOff x="1414357" y="5281376"/>
              <a:chExt cx="1007767" cy="521703"/>
            </a:xfrm>
          </p:grpSpPr>
          <p:sp>
            <p:nvSpPr>
              <p:cNvPr id="448" name="Cloud 447">
                <a:extLst>
                  <a:ext uri="{FF2B5EF4-FFF2-40B4-BE49-F238E27FC236}">
                    <a16:creationId xmlns:a16="http://schemas.microsoft.com/office/drawing/2014/main" id="{16B10B1C-C845-5BD2-6D77-42D9166D3683}"/>
                  </a:ext>
                </a:extLst>
              </p:cNvPr>
              <p:cNvSpPr/>
              <p:nvPr/>
            </p:nvSpPr>
            <p:spPr bwMode="auto">
              <a:xfrm>
                <a:off x="1416150" y="5294919"/>
                <a:ext cx="985123" cy="498575"/>
              </a:xfrm>
              <a:prstGeom prst="cloud">
                <a:avLst/>
              </a:prstGeom>
              <a:noFill/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49" name="Oval 448">
                <a:extLst>
                  <a:ext uri="{FF2B5EF4-FFF2-40B4-BE49-F238E27FC236}">
                    <a16:creationId xmlns:a16="http://schemas.microsoft.com/office/drawing/2014/main" id="{A2ED397B-47AF-50A5-D04F-2943D49577D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540081" y="537137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50" name="Oval 449">
                <a:extLst>
                  <a:ext uri="{FF2B5EF4-FFF2-40B4-BE49-F238E27FC236}">
                    <a16:creationId xmlns:a16="http://schemas.microsoft.com/office/drawing/2014/main" id="{C22735E6-F3F5-3D38-0524-45186642C9E5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02860" y="5365391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51" name="Oval 450">
                <a:extLst>
                  <a:ext uri="{FF2B5EF4-FFF2-40B4-BE49-F238E27FC236}">
                    <a16:creationId xmlns:a16="http://schemas.microsoft.com/office/drawing/2014/main" id="{088EF11C-F09C-9C26-4695-BD2AA83B958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414357" y="545420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52" name="Oval 451">
                <a:extLst>
                  <a:ext uri="{FF2B5EF4-FFF2-40B4-BE49-F238E27FC236}">
                    <a16:creationId xmlns:a16="http://schemas.microsoft.com/office/drawing/2014/main" id="{F92DBCE4-FC9E-63AF-644C-FC5FF24BA68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77704" y="549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53" name="Oval 452">
                <a:extLst>
                  <a:ext uri="{FF2B5EF4-FFF2-40B4-BE49-F238E27FC236}">
                    <a16:creationId xmlns:a16="http://schemas.microsoft.com/office/drawing/2014/main" id="{44155CB8-8F9A-F0E5-DADC-40F9EA0C7A1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2659" y="530242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54" name="Oval 453">
                <a:extLst>
                  <a:ext uri="{FF2B5EF4-FFF2-40B4-BE49-F238E27FC236}">
                    <a16:creationId xmlns:a16="http://schemas.microsoft.com/office/drawing/2014/main" id="{D607ABAB-0825-B8CF-0D4D-6893C272747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515293" y="556241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55" name="Oval 454">
                <a:extLst>
                  <a:ext uri="{FF2B5EF4-FFF2-40B4-BE49-F238E27FC236}">
                    <a16:creationId xmlns:a16="http://schemas.microsoft.com/office/drawing/2014/main" id="{E2BEFD90-736E-CD52-670B-D74C5E0662B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752978" y="5617941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56" name="Oval 455">
                <a:extLst>
                  <a:ext uri="{FF2B5EF4-FFF2-40B4-BE49-F238E27FC236}">
                    <a16:creationId xmlns:a16="http://schemas.microsoft.com/office/drawing/2014/main" id="{F65D5814-3592-117B-D311-D78CD37839B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915389" y="560835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57" name="Oval 456">
                <a:extLst>
                  <a:ext uri="{FF2B5EF4-FFF2-40B4-BE49-F238E27FC236}">
                    <a16:creationId xmlns:a16="http://schemas.microsoft.com/office/drawing/2014/main" id="{3BE3CE9F-5D52-6569-269C-F2F2887BFD8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55404" y="5482081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58" name="Oval 457">
                <a:extLst>
                  <a:ext uri="{FF2B5EF4-FFF2-40B4-BE49-F238E27FC236}">
                    <a16:creationId xmlns:a16="http://schemas.microsoft.com/office/drawing/2014/main" id="{4DB3338D-3D45-929F-1BCC-36EA1F2547E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242124" y="540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59" name="Oval 458">
                <a:extLst>
                  <a:ext uri="{FF2B5EF4-FFF2-40B4-BE49-F238E27FC236}">
                    <a16:creationId xmlns:a16="http://schemas.microsoft.com/office/drawing/2014/main" id="{44508C4D-8333-BFFC-44C2-6D11D5A8F81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4662" y="528137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60" name="Oval 459">
                <a:extLst>
                  <a:ext uri="{FF2B5EF4-FFF2-40B4-BE49-F238E27FC236}">
                    <a16:creationId xmlns:a16="http://schemas.microsoft.com/office/drawing/2014/main" id="{88B25066-E075-353A-1041-4908CD4DCBA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97336" y="531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61" name="Oval 460">
                <a:extLst>
                  <a:ext uri="{FF2B5EF4-FFF2-40B4-BE49-F238E27FC236}">
                    <a16:creationId xmlns:a16="http://schemas.microsoft.com/office/drawing/2014/main" id="{6FBA42F6-F879-9B3D-B669-D8B9A205112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59459" y="551835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62" name="Oval 461">
                <a:extLst>
                  <a:ext uri="{FF2B5EF4-FFF2-40B4-BE49-F238E27FC236}">
                    <a16:creationId xmlns:a16="http://schemas.microsoft.com/office/drawing/2014/main" id="{412F2233-D842-0EF4-36AD-3446399BAC9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973074" y="5420347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63" name="Oval 462">
                <a:extLst>
                  <a:ext uri="{FF2B5EF4-FFF2-40B4-BE49-F238E27FC236}">
                    <a16:creationId xmlns:a16="http://schemas.microsoft.com/office/drawing/2014/main" id="{20A5B1C5-2317-D58A-2C9B-05AA02DCBA5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188958" y="5339083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64" name="Oval 463">
                <a:extLst>
                  <a:ext uri="{FF2B5EF4-FFF2-40B4-BE49-F238E27FC236}">
                    <a16:creationId xmlns:a16="http://schemas.microsoft.com/office/drawing/2014/main" id="{7D7988D0-F5BE-ACB3-BA91-D89051D8CB1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181599" y="5447878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65" name="Oval 464">
                <a:extLst>
                  <a:ext uri="{FF2B5EF4-FFF2-40B4-BE49-F238E27FC236}">
                    <a16:creationId xmlns:a16="http://schemas.microsoft.com/office/drawing/2014/main" id="{185CCF3C-B146-1A25-7650-0F6A94A9ABA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43053" y="5623079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66" name="Oval 465">
                <a:extLst>
                  <a:ext uri="{FF2B5EF4-FFF2-40B4-BE49-F238E27FC236}">
                    <a16:creationId xmlns:a16="http://schemas.microsoft.com/office/drawing/2014/main" id="{FC69FC4B-B6D6-6436-1259-25B2582F03E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3313" y="556241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118F2D0A-564F-25DD-5586-AAA3AC5F6E6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801301" y="4867991"/>
              <a:ext cx="1736603" cy="918000"/>
              <a:chOff x="1414357" y="5281376"/>
              <a:chExt cx="986916" cy="521703"/>
            </a:xfrm>
          </p:grpSpPr>
          <p:sp>
            <p:nvSpPr>
              <p:cNvPr id="431" name="Cloud 430">
                <a:extLst>
                  <a:ext uri="{FF2B5EF4-FFF2-40B4-BE49-F238E27FC236}">
                    <a16:creationId xmlns:a16="http://schemas.microsoft.com/office/drawing/2014/main" id="{2DE668B1-42D6-8CB2-57E5-8F9768556970}"/>
                  </a:ext>
                </a:extLst>
              </p:cNvPr>
              <p:cNvSpPr/>
              <p:nvPr/>
            </p:nvSpPr>
            <p:spPr bwMode="auto">
              <a:xfrm>
                <a:off x="1416150" y="5294919"/>
                <a:ext cx="985123" cy="498575"/>
              </a:xfrm>
              <a:prstGeom prst="cloud">
                <a:avLst/>
              </a:prstGeom>
              <a:noFill/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32" name="Oval 431">
                <a:extLst>
                  <a:ext uri="{FF2B5EF4-FFF2-40B4-BE49-F238E27FC236}">
                    <a16:creationId xmlns:a16="http://schemas.microsoft.com/office/drawing/2014/main" id="{EBA12904-D850-F092-B38D-FC3C1154CB2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414357" y="545420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33" name="Oval 432">
                <a:extLst>
                  <a:ext uri="{FF2B5EF4-FFF2-40B4-BE49-F238E27FC236}">
                    <a16:creationId xmlns:a16="http://schemas.microsoft.com/office/drawing/2014/main" id="{91A848C5-E82B-2E73-6680-23C43B90440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77704" y="549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34" name="Oval 433">
                <a:extLst>
                  <a:ext uri="{FF2B5EF4-FFF2-40B4-BE49-F238E27FC236}">
                    <a16:creationId xmlns:a16="http://schemas.microsoft.com/office/drawing/2014/main" id="{59E7DD75-A153-3DAC-2CE2-2B3723B74FF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2659" y="530242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35" name="Oval 434">
                <a:extLst>
                  <a:ext uri="{FF2B5EF4-FFF2-40B4-BE49-F238E27FC236}">
                    <a16:creationId xmlns:a16="http://schemas.microsoft.com/office/drawing/2014/main" id="{B9F75236-7883-8A5A-97AF-BBBD8A42EB5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55404" y="5482081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36" name="Oval 435">
                <a:extLst>
                  <a:ext uri="{FF2B5EF4-FFF2-40B4-BE49-F238E27FC236}">
                    <a16:creationId xmlns:a16="http://schemas.microsoft.com/office/drawing/2014/main" id="{11B8A41F-7C6D-97C0-5A89-111E144AC15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4662" y="528137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37" name="Oval 436">
                <a:extLst>
                  <a:ext uri="{FF2B5EF4-FFF2-40B4-BE49-F238E27FC236}">
                    <a16:creationId xmlns:a16="http://schemas.microsoft.com/office/drawing/2014/main" id="{95BCAE0F-6991-5DEB-91B2-40BA8AE921A5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97336" y="531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38" name="Oval 437">
                <a:extLst>
                  <a:ext uri="{FF2B5EF4-FFF2-40B4-BE49-F238E27FC236}">
                    <a16:creationId xmlns:a16="http://schemas.microsoft.com/office/drawing/2014/main" id="{5954067F-00FD-D1CA-E950-7D6D4DE3446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181599" y="5447878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46" name="Oval 445">
                <a:extLst>
                  <a:ext uri="{FF2B5EF4-FFF2-40B4-BE49-F238E27FC236}">
                    <a16:creationId xmlns:a16="http://schemas.microsoft.com/office/drawing/2014/main" id="{AB77AD46-5E60-FA57-1464-53A7652A62D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43053" y="5623079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47" name="Oval 446">
                <a:extLst>
                  <a:ext uri="{FF2B5EF4-FFF2-40B4-BE49-F238E27FC236}">
                    <a16:creationId xmlns:a16="http://schemas.microsoft.com/office/drawing/2014/main" id="{A69B3A74-61A5-ECEB-5119-977E742DFA15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3313" y="556241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BCD15569-B37B-F796-A677-A835D7E39937}"/>
                </a:ext>
              </a:extLst>
            </p:cNvPr>
            <p:cNvGrpSpPr/>
            <p:nvPr/>
          </p:nvGrpSpPr>
          <p:grpSpPr>
            <a:xfrm rot="19759409">
              <a:off x="6761894" y="3239350"/>
              <a:ext cx="755825" cy="391277"/>
              <a:chOff x="1414357" y="5281376"/>
              <a:chExt cx="1007767" cy="521703"/>
            </a:xfrm>
          </p:grpSpPr>
          <p:sp>
            <p:nvSpPr>
              <p:cNvPr id="412" name="Cloud 411">
                <a:extLst>
                  <a:ext uri="{FF2B5EF4-FFF2-40B4-BE49-F238E27FC236}">
                    <a16:creationId xmlns:a16="http://schemas.microsoft.com/office/drawing/2014/main" id="{AA5FBFB5-34D6-C655-3562-18747510D57F}"/>
                  </a:ext>
                </a:extLst>
              </p:cNvPr>
              <p:cNvSpPr/>
              <p:nvPr/>
            </p:nvSpPr>
            <p:spPr bwMode="auto">
              <a:xfrm>
                <a:off x="1416150" y="5294919"/>
                <a:ext cx="985123" cy="498575"/>
              </a:xfrm>
              <a:prstGeom prst="cloud">
                <a:avLst/>
              </a:prstGeom>
              <a:noFill/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13" name="Oval 412">
                <a:extLst>
                  <a:ext uri="{FF2B5EF4-FFF2-40B4-BE49-F238E27FC236}">
                    <a16:creationId xmlns:a16="http://schemas.microsoft.com/office/drawing/2014/main" id="{09D397EB-CF40-034F-D3A4-833FDF81FDA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540081" y="537137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14" name="Oval 413">
                <a:extLst>
                  <a:ext uri="{FF2B5EF4-FFF2-40B4-BE49-F238E27FC236}">
                    <a16:creationId xmlns:a16="http://schemas.microsoft.com/office/drawing/2014/main" id="{4DC1315A-DAF9-E1D5-A974-1F544CF97FA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02860" y="5365391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15" name="Oval 414">
                <a:extLst>
                  <a:ext uri="{FF2B5EF4-FFF2-40B4-BE49-F238E27FC236}">
                    <a16:creationId xmlns:a16="http://schemas.microsoft.com/office/drawing/2014/main" id="{48EDC0B0-2CCF-FA14-A3CB-B70F472660F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414357" y="545420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16" name="Oval 415">
                <a:extLst>
                  <a:ext uri="{FF2B5EF4-FFF2-40B4-BE49-F238E27FC236}">
                    <a16:creationId xmlns:a16="http://schemas.microsoft.com/office/drawing/2014/main" id="{BC70D639-90D8-3151-A560-25A8B85A4205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77704" y="549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17" name="Oval 416">
                <a:extLst>
                  <a:ext uri="{FF2B5EF4-FFF2-40B4-BE49-F238E27FC236}">
                    <a16:creationId xmlns:a16="http://schemas.microsoft.com/office/drawing/2014/main" id="{0572DFA9-E3CD-E078-86DB-8B0988F160C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2659" y="530242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18" name="Oval 417">
                <a:extLst>
                  <a:ext uri="{FF2B5EF4-FFF2-40B4-BE49-F238E27FC236}">
                    <a16:creationId xmlns:a16="http://schemas.microsoft.com/office/drawing/2014/main" id="{8C6CEF67-21DA-A010-1FED-B400359B7CD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515293" y="556241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19" name="Oval 418">
                <a:extLst>
                  <a:ext uri="{FF2B5EF4-FFF2-40B4-BE49-F238E27FC236}">
                    <a16:creationId xmlns:a16="http://schemas.microsoft.com/office/drawing/2014/main" id="{80FAA9AF-61C6-F8ED-6E30-134272A6367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752978" y="5617941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20" name="Oval 419">
                <a:extLst>
                  <a:ext uri="{FF2B5EF4-FFF2-40B4-BE49-F238E27FC236}">
                    <a16:creationId xmlns:a16="http://schemas.microsoft.com/office/drawing/2014/main" id="{A7ECA5A3-0F6D-AB99-2AF2-2C7253D3AC0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915389" y="560835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21" name="Oval 420">
                <a:extLst>
                  <a:ext uri="{FF2B5EF4-FFF2-40B4-BE49-F238E27FC236}">
                    <a16:creationId xmlns:a16="http://schemas.microsoft.com/office/drawing/2014/main" id="{65F103BA-C420-0E20-3DDD-E43DBE73118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55404" y="5482081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22" name="Oval 421">
                <a:extLst>
                  <a:ext uri="{FF2B5EF4-FFF2-40B4-BE49-F238E27FC236}">
                    <a16:creationId xmlns:a16="http://schemas.microsoft.com/office/drawing/2014/main" id="{776716DB-76BA-670E-DACE-B52310878E0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242124" y="540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23" name="Oval 422">
                <a:extLst>
                  <a:ext uri="{FF2B5EF4-FFF2-40B4-BE49-F238E27FC236}">
                    <a16:creationId xmlns:a16="http://schemas.microsoft.com/office/drawing/2014/main" id="{478A6AEB-9FB7-190E-9158-C747B35D8F0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4662" y="528137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24" name="Oval 423">
                <a:extLst>
                  <a:ext uri="{FF2B5EF4-FFF2-40B4-BE49-F238E27FC236}">
                    <a16:creationId xmlns:a16="http://schemas.microsoft.com/office/drawing/2014/main" id="{CF40293D-026F-D34B-03F0-EE5305E317C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97336" y="531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25" name="Oval 424">
                <a:extLst>
                  <a:ext uri="{FF2B5EF4-FFF2-40B4-BE49-F238E27FC236}">
                    <a16:creationId xmlns:a16="http://schemas.microsoft.com/office/drawing/2014/main" id="{6B9D37A2-CDA4-A0A8-D99A-B6B348D1701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59459" y="551835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26" name="Oval 425">
                <a:extLst>
                  <a:ext uri="{FF2B5EF4-FFF2-40B4-BE49-F238E27FC236}">
                    <a16:creationId xmlns:a16="http://schemas.microsoft.com/office/drawing/2014/main" id="{81BA85D2-12E2-591D-FA7F-A9075163B125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973074" y="5420347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27" name="Oval 426">
                <a:extLst>
                  <a:ext uri="{FF2B5EF4-FFF2-40B4-BE49-F238E27FC236}">
                    <a16:creationId xmlns:a16="http://schemas.microsoft.com/office/drawing/2014/main" id="{6EBC639C-43EC-3E51-D85C-345C9F8A167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188958" y="5339083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28" name="Oval 427">
                <a:extLst>
                  <a:ext uri="{FF2B5EF4-FFF2-40B4-BE49-F238E27FC236}">
                    <a16:creationId xmlns:a16="http://schemas.microsoft.com/office/drawing/2014/main" id="{EEE62359-81CB-7109-E877-C68D9703CF4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181599" y="5447878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29" name="Oval 428">
                <a:extLst>
                  <a:ext uri="{FF2B5EF4-FFF2-40B4-BE49-F238E27FC236}">
                    <a16:creationId xmlns:a16="http://schemas.microsoft.com/office/drawing/2014/main" id="{E28F3A2D-D12E-F0D9-D75B-FE555272B45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43053" y="5623079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30" name="Oval 429">
                <a:extLst>
                  <a:ext uri="{FF2B5EF4-FFF2-40B4-BE49-F238E27FC236}">
                    <a16:creationId xmlns:a16="http://schemas.microsoft.com/office/drawing/2014/main" id="{B21E6BD9-B54C-7594-D99D-2832CCB434D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3313" y="556241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35B0FD93-2043-0342-D7B7-B58F33B8EAA7}"/>
                </a:ext>
              </a:extLst>
            </p:cNvPr>
            <p:cNvGrpSpPr/>
            <p:nvPr/>
          </p:nvGrpSpPr>
          <p:grpSpPr>
            <a:xfrm rot="20690242">
              <a:off x="5982687" y="3644994"/>
              <a:ext cx="755825" cy="391277"/>
              <a:chOff x="1414357" y="5281376"/>
              <a:chExt cx="1007767" cy="521703"/>
            </a:xfrm>
          </p:grpSpPr>
          <p:sp>
            <p:nvSpPr>
              <p:cNvPr id="393" name="Cloud 392">
                <a:extLst>
                  <a:ext uri="{FF2B5EF4-FFF2-40B4-BE49-F238E27FC236}">
                    <a16:creationId xmlns:a16="http://schemas.microsoft.com/office/drawing/2014/main" id="{2CF33093-90F5-9F94-58AF-E582ABAF79C1}"/>
                  </a:ext>
                </a:extLst>
              </p:cNvPr>
              <p:cNvSpPr/>
              <p:nvPr/>
            </p:nvSpPr>
            <p:spPr bwMode="auto">
              <a:xfrm>
                <a:off x="1416150" y="5294919"/>
                <a:ext cx="985123" cy="498575"/>
              </a:xfrm>
              <a:prstGeom prst="cloud">
                <a:avLst/>
              </a:prstGeom>
              <a:noFill/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394" name="Oval 393">
                <a:extLst>
                  <a:ext uri="{FF2B5EF4-FFF2-40B4-BE49-F238E27FC236}">
                    <a16:creationId xmlns:a16="http://schemas.microsoft.com/office/drawing/2014/main" id="{A8F477FA-B3F4-E48D-FB03-4FAD3144ED5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540081" y="537137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395" name="Oval 394">
                <a:extLst>
                  <a:ext uri="{FF2B5EF4-FFF2-40B4-BE49-F238E27FC236}">
                    <a16:creationId xmlns:a16="http://schemas.microsoft.com/office/drawing/2014/main" id="{6A8A8BFD-2491-95D5-ACF9-6D3F47D08A5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02860" y="5365391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396" name="Oval 395">
                <a:extLst>
                  <a:ext uri="{FF2B5EF4-FFF2-40B4-BE49-F238E27FC236}">
                    <a16:creationId xmlns:a16="http://schemas.microsoft.com/office/drawing/2014/main" id="{7E518750-560A-50F0-4265-0F8F3CB27E0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414357" y="545420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397" name="Oval 396">
                <a:extLst>
                  <a:ext uri="{FF2B5EF4-FFF2-40B4-BE49-F238E27FC236}">
                    <a16:creationId xmlns:a16="http://schemas.microsoft.com/office/drawing/2014/main" id="{A8DDFDE0-DB86-91E6-3622-20FBA4143A6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77704" y="549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398" name="Oval 397">
                <a:extLst>
                  <a:ext uri="{FF2B5EF4-FFF2-40B4-BE49-F238E27FC236}">
                    <a16:creationId xmlns:a16="http://schemas.microsoft.com/office/drawing/2014/main" id="{E731805C-4FDF-0B6F-73AC-4F56F7CE690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2659" y="530242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399" name="Oval 398">
                <a:extLst>
                  <a:ext uri="{FF2B5EF4-FFF2-40B4-BE49-F238E27FC236}">
                    <a16:creationId xmlns:a16="http://schemas.microsoft.com/office/drawing/2014/main" id="{238FFC8E-668E-0CA3-2133-A2C51DE6BF8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515293" y="556241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00" name="Oval 399">
                <a:extLst>
                  <a:ext uri="{FF2B5EF4-FFF2-40B4-BE49-F238E27FC236}">
                    <a16:creationId xmlns:a16="http://schemas.microsoft.com/office/drawing/2014/main" id="{001CD51A-D27E-4019-155B-171627A0A74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752978" y="5617941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01" name="Oval 400">
                <a:extLst>
                  <a:ext uri="{FF2B5EF4-FFF2-40B4-BE49-F238E27FC236}">
                    <a16:creationId xmlns:a16="http://schemas.microsoft.com/office/drawing/2014/main" id="{819B6F9B-E74F-8895-B2C2-C4FE0DBB163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915389" y="560835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02" name="Oval 401">
                <a:extLst>
                  <a:ext uri="{FF2B5EF4-FFF2-40B4-BE49-F238E27FC236}">
                    <a16:creationId xmlns:a16="http://schemas.microsoft.com/office/drawing/2014/main" id="{1EC2010E-6063-4353-9278-DD2F9D53F7D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55404" y="5482081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03" name="Oval 402">
                <a:extLst>
                  <a:ext uri="{FF2B5EF4-FFF2-40B4-BE49-F238E27FC236}">
                    <a16:creationId xmlns:a16="http://schemas.microsoft.com/office/drawing/2014/main" id="{AA05A863-C77A-4884-40DE-B3AFA1FE4E5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242124" y="540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04" name="Oval 403">
                <a:extLst>
                  <a:ext uri="{FF2B5EF4-FFF2-40B4-BE49-F238E27FC236}">
                    <a16:creationId xmlns:a16="http://schemas.microsoft.com/office/drawing/2014/main" id="{BCC6CC02-A28D-2552-0DC1-484C95F93F0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4662" y="528137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05" name="Oval 404">
                <a:extLst>
                  <a:ext uri="{FF2B5EF4-FFF2-40B4-BE49-F238E27FC236}">
                    <a16:creationId xmlns:a16="http://schemas.microsoft.com/office/drawing/2014/main" id="{DDBD548D-E0EE-10FD-A8B6-D7D18F1EBEB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97336" y="531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06" name="Oval 405">
                <a:extLst>
                  <a:ext uri="{FF2B5EF4-FFF2-40B4-BE49-F238E27FC236}">
                    <a16:creationId xmlns:a16="http://schemas.microsoft.com/office/drawing/2014/main" id="{11CAE21D-F06C-996C-4330-53A90F85F0F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59459" y="551835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07" name="Oval 406">
                <a:extLst>
                  <a:ext uri="{FF2B5EF4-FFF2-40B4-BE49-F238E27FC236}">
                    <a16:creationId xmlns:a16="http://schemas.microsoft.com/office/drawing/2014/main" id="{DA5695EC-3841-735A-B840-94F9D2318F3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973074" y="5420347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08" name="Oval 407">
                <a:extLst>
                  <a:ext uri="{FF2B5EF4-FFF2-40B4-BE49-F238E27FC236}">
                    <a16:creationId xmlns:a16="http://schemas.microsoft.com/office/drawing/2014/main" id="{1D5CE846-27EE-AA31-7124-95C64D0D2C3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188958" y="5339083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09" name="Oval 408">
                <a:extLst>
                  <a:ext uri="{FF2B5EF4-FFF2-40B4-BE49-F238E27FC236}">
                    <a16:creationId xmlns:a16="http://schemas.microsoft.com/office/drawing/2014/main" id="{D7E2923E-6549-603E-3824-6F3DC4D6863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181599" y="5447878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10" name="Oval 409">
                <a:extLst>
                  <a:ext uri="{FF2B5EF4-FFF2-40B4-BE49-F238E27FC236}">
                    <a16:creationId xmlns:a16="http://schemas.microsoft.com/office/drawing/2014/main" id="{373502EC-FEF4-ED6C-03FD-412BEE275DC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43053" y="5623079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11" name="Oval 410">
                <a:extLst>
                  <a:ext uri="{FF2B5EF4-FFF2-40B4-BE49-F238E27FC236}">
                    <a16:creationId xmlns:a16="http://schemas.microsoft.com/office/drawing/2014/main" id="{F7EEC865-237A-E3D7-544B-3AD716F4CB9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3313" y="556241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59477222-5E07-D9B9-FB68-BB9E9B6F64A0}"/>
                </a:ext>
              </a:extLst>
            </p:cNvPr>
            <p:cNvGrpSpPr/>
            <p:nvPr/>
          </p:nvGrpSpPr>
          <p:grpSpPr>
            <a:xfrm>
              <a:off x="4040348" y="4037538"/>
              <a:ext cx="755825" cy="391277"/>
              <a:chOff x="1414357" y="5281376"/>
              <a:chExt cx="1007767" cy="521703"/>
            </a:xfrm>
          </p:grpSpPr>
          <p:sp>
            <p:nvSpPr>
              <p:cNvPr id="54" name="Cloud 53">
                <a:extLst>
                  <a:ext uri="{FF2B5EF4-FFF2-40B4-BE49-F238E27FC236}">
                    <a16:creationId xmlns:a16="http://schemas.microsoft.com/office/drawing/2014/main" id="{44489318-3186-06BE-4F31-E195BB056828}"/>
                  </a:ext>
                </a:extLst>
              </p:cNvPr>
              <p:cNvSpPr/>
              <p:nvPr/>
            </p:nvSpPr>
            <p:spPr bwMode="auto">
              <a:xfrm>
                <a:off x="1416150" y="5294919"/>
                <a:ext cx="985123" cy="498575"/>
              </a:xfrm>
              <a:prstGeom prst="cloud">
                <a:avLst/>
              </a:prstGeom>
              <a:noFill/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88B81DBF-AF8A-1046-7355-17437FA7855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540081" y="537137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0380207E-417B-3DCC-07C0-478FE823455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02860" y="5365391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F3585BAF-556C-D470-6357-4977FE9BC7D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414357" y="545420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28B0D203-918A-86D2-14D2-810956CD76B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77704" y="549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C9F20694-873B-142E-5E79-E27C88B953E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2659" y="530242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13E7D645-CD6A-12D7-7918-F51D066EE0C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515293" y="556241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61" name="Oval 60">
                <a:extLst>
                  <a:ext uri="{FF2B5EF4-FFF2-40B4-BE49-F238E27FC236}">
                    <a16:creationId xmlns:a16="http://schemas.microsoft.com/office/drawing/2014/main" id="{BB6C9304-679D-7F8D-90CC-AB298744F14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752978" y="5617941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5E41C595-775B-2F3C-489D-594B079E676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915389" y="560835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1702590B-9EF8-F2A5-F53A-151BE350D93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55404" y="5482081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384" name="Oval 383">
                <a:extLst>
                  <a:ext uri="{FF2B5EF4-FFF2-40B4-BE49-F238E27FC236}">
                    <a16:creationId xmlns:a16="http://schemas.microsoft.com/office/drawing/2014/main" id="{6B37FAF5-8369-0658-C27D-668871DF4A1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242124" y="540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385" name="Oval 384">
                <a:extLst>
                  <a:ext uri="{FF2B5EF4-FFF2-40B4-BE49-F238E27FC236}">
                    <a16:creationId xmlns:a16="http://schemas.microsoft.com/office/drawing/2014/main" id="{9B193F73-F5DE-D5D5-9E54-5E289BF3BAD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4662" y="528137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386" name="Oval 385">
                <a:extLst>
                  <a:ext uri="{FF2B5EF4-FFF2-40B4-BE49-F238E27FC236}">
                    <a16:creationId xmlns:a16="http://schemas.microsoft.com/office/drawing/2014/main" id="{8B23F6F4-5BF5-D281-DDCA-1F52C4EA2EC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97336" y="531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387" name="Oval 386">
                <a:extLst>
                  <a:ext uri="{FF2B5EF4-FFF2-40B4-BE49-F238E27FC236}">
                    <a16:creationId xmlns:a16="http://schemas.microsoft.com/office/drawing/2014/main" id="{17BDC3F1-9757-5A6A-44BF-349203B52D5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59459" y="551835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388" name="Oval 387">
                <a:extLst>
                  <a:ext uri="{FF2B5EF4-FFF2-40B4-BE49-F238E27FC236}">
                    <a16:creationId xmlns:a16="http://schemas.microsoft.com/office/drawing/2014/main" id="{58D7D2C4-9E6E-FB27-0736-AE5A22C40BD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973074" y="5420347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389" name="Oval 388">
                <a:extLst>
                  <a:ext uri="{FF2B5EF4-FFF2-40B4-BE49-F238E27FC236}">
                    <a16:creationId xmlns:a16="http://schemas.microsoft.com/office/drawing/2014/main" id="{08982202-EDA1-0A57-5E32-934D60F290F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188958" y="5339083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390" name="Oval 389">
                <a:extLst>
                  <a:ext uri="{FF2B5EF4-FFF2-40B4-BE49-F238E27FC236}">
                    <a16:creationId xmlns:a16="http://schemas.microsoft.com/office/drawing/2014/main" id="{D2D7E46F-8D89-0313-01F5-009E7202F1B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181599" y="5447878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391" name="Oval 390">
                <a:extLst>
                  <a:ext uri="{FF2B5EF4-FFF2-40B4-BE49-F238E27FC236}">
                    <a16:creationId xmlns:a16="http://schemas.microsoft.com/office/drawing/2014/main" id="{0086C66B-43C4-BA0D-6197-0730B72FA8C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43053" y="5623079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392" name="Oval 391">
                <a:extLst>
                  <a:ext uri="{FF2B5EF4-FFF2-40B4-BE49-F238E27FC236}">
                    <a16:creationId xmlns:a16="http://schemas.microsoft.com/office/drawing/2014/main" id="{41371737-29B9-41DB-0481-BFB0A906383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3313" y="556241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</p:grpSp>
        <p:sp>
          <p:nvSpPr>
            <p:cNvPr id="19" name="Rectangle: Rounded Corners 117">
              <a:extLst>
                <a:ext uri="{FF2B5EF4-FFF2-40B4-BE49-F238E27FC236}">
                  <a16:creationId xmlns:a16="http://schemas.microsoft.com/office/drawing/2014/main" id="{DB3E7200-F2F2-C6F1-2A74-E37FEF6B3EA9}"/>
                </a:ext>
              </a:extLst>
            </p:cNvPr>
            <p:cNvSpPr/>
            <p:nvPr/>
          </p:nvSpPr>
          <p:spPr bwMode="auto">
            <a:xfrm rot="20229997">
              <a:off x="6485063" y="4160231"/>
              <a:ext cx="400050" cy="114300"/>
            </a:xfrm>
            <a:prstGeom prst="roundRect">
              <a:avLst/>
            </a:prstGeom>
            <a:solidFill>
              <a:srgbClr val="FF0000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51435" tIns="25718" rIns="51435" bIns="25718" numCol="1" rtlCol="0" anchor="t" anchorCtr="0" compatLnSpc="1">
              <a:prstTxWarp prst="textNoShape">
                <a:avLst/>
              </a:prstTxWarp>
            </a:bodyPr>
            <a:lstStyle/>
            <a:p>
              <a:pPr defTabSz="514350" fontAlgn="base">
                <a:spcBef>
                  <a:spcPct val="0"/>
                </a:spcBef>
                <a:spcAft>
                  <a:spcPct val="0"/>
                </a:spcAft>
              </a:pPr>
              <a:endParaRPr lang="en-CA" sz="1050">
                <a:latin typeface="Tahoma" pitchFamily="34" charset="0"/>
              </a:endParaRPr>
            </a:p>
          </p:txBody>
        </p:sp>
        <p:sp>
          <p:nvSpPr>
            <p:cNvPr id="20" name="Rectangle: Rounded Corners 118">
              <a:extLst>
                <a:ext uri="{FF2B5EF4-FFF2-40B4-BE49-F238E27FC236}">
                  <a16:creationId xmlns:a16="http://schemas.microsoft.com/office/drawing/2014/main" id="{12CFC46D-369E-8399-644C-31713E8BB702}"/>
                </a:ext>
              </a:extLst>
            </p:cNvPr>
            <p:cNvSpPr/>
            <p:nvPr/>
          </p:nvSpPr>
          <p:spPr bwMode="auto">
            <a:xfrm rot="21108888">
              <a:off x="5133567" y="4505165"/>
              <a:ext cx="400050" cy="114300"/>
            </a:xfrm>
            <a:prstGeom prst="roundRect">
              <a:avLst/>
            </a:prstGeom>
            <a:solidFill>
              <a:srgbClr val="FF0000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51435" tIns="25718" rIns="51435" bIns="25718" numCol="1" rtlCol="0" anchor="t" anchorCtr="0" compatLnSpc="1">
              <a:prstTxWarp prst="textNoShape">
                <a:avLst/>
              </a:prstTxWarp>
            </a:bodyPr>
            <a:lstStyle/>
            <a:p>
              <a:pPr defTabSz="514350" fontAlgn="base">
                <a:spcBef>
                  <a:spcPct val="0"/>
                </a:spcBef>
                <a:spcAft>
                  <a:spcPct val="0"/>
                </a:spcAft>
              </a:pPr>
              <a:endParaRPr lang="en-CA" sz="1050">
                <a:latin typeface="Tahoma" pitchFamily="34" charset="0"/>
              </a:endParaRPr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C479E12D-D275-6699-1A13-A66CD1FF12B7}"/>
                </a:ext>
              </a:extLst>
            </p:cNvPr>
            <p:cNvGrpSpPr>
              <a:grpSpLocks noChangeAspect="1"/>
            </p:cNvGrpSpPr>
            <p:nvPr/>
          </p:nvGrpSpPr>
          <p:grpSpPr>
            <a:xfrm rot="20987268">
              <a:off x="6125035" y="4271657"/>
              <a:ext cx="1825448" cy="961109"/>
              <a:chOff x="1414357" y="5281376"/>
              <a:chExt cx="1007767" cy="530596"/>
            </a:xfrm>
          </p:grpSpPr>
          <p:sp>
            <p:nvSpPr>
              <p:cNvPr id="43" name="Cloud 42">
                <a:extLst>
                  <a:ext uri="{FF2B5EF4-FFF2-40B4-BE49-F238E27FC236}">
                    <a16:creationId xmlns:a16="http://schemas.microsoft.com/office/drawing/2014/main" id="{DC73B6BA-4DD2-3310-DB18-C7BAFD778943}"/>
                  </a:ext>
                </a:extLst>
              </p:cNvPr>
              <p:cNvSpPr/>
              <p:nvPr/>
            </p:nvSpPr>
            <p:spPr bwMode="auto">
              <a:xfrm>
                <a:off x="1416150" y="5294919"/>
                <a:ext cx="985123" cy="498575"/>
              </a:xfrm>
              <a:prstGeom prst="cloud">
                <a:avLst/>
              </a:prstGeom>
              <a:noFill/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736A2F4F-CF27-2D30-3734-1C614250A6E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02860" y="5365391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ED6427A0-9D60-F3AE-B47B-A92A520B4B5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414357" y="545420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755896FE-8BD3-579C-6939-054F2CB379F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77704" y="549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B4B2C112-05C1-E2AF-D76D-29F2EEFC92A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2659" y="530242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FCA13959-0954-19E4-DCF5-1F92ED87C24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915389" y="560835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BD527DC9-4E4C-E85C-9898-9C3DF21CCFD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242124" y="540346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AAC11212-FD7B-45FC-60DC-D3A72BB258E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4662" y="528137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8E0B3D3F-7813-FB85-1819-D224F08E1E1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59459" y="5518356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2C754777-6419-9752-FA37-C018DCFAFD6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181599" y="5447878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023701BC-5D7B-413D-AFED-56DBCBE6327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543169" y="5631972"/>
                <a:ext cx="180000" cy="180000"/>
              </a:xfrm>
              <a:prstGeom prst="ellipse">
                <a:avLst/>
              </a:prstGeom>
              <a:gradFill>
                <a:gsLst>
                  <a:gs pos="0">
                    <a:srgbClr val="FFCCCC"/>
                  </a:gs>
                  <a:gs pos="23000">
                    <a:srgbClr val="FF6699"/>
                  </a:gs>
                  <a:gs pos="69000">
                    <a:srgbClr val="FF5050"/>
                  </a:gs>
                  <a:gs pos="97000">
                    <a:srgbClr val="FF0000"/>
                  </a:gs>
                </a:gsLst>
                <a:path path="circle">
                  <a:fillToRect l="50000" t="50000" r="50000" b="50000"/>
                </a:path>
              </a:gradFill>
              <a:ln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51435" tIns="25718" rIns="51435" bIns="25718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514350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CA" sz="1050">
                  <a:latin typeface="Tahoma" pitchFamily="34" charset="0"/>
                </a:endParaRPr>
              </a:p>
            </p:txBody>
          </p:sp>
        </p:grpSp>
        <p:sp>
          <p:nvSpPr>
            <p:cNvPr id="22" name="Explosion: 8 Points 140">
              <a:extLst>
                <a:ext uri="{FF2B5EF4-FFF2-40B4-BE49-F238E27FC236}">
                  <a16:creationId xmlns:a16="http://schemas.microsoft.com/office/drawing/2014/main" id="{502B55C3-907C-0AA3-5314-888F1AEC9B34}"/>
                </a:ext>
              </a:extLst>
            </p:cNvPr>
            <p:cNvSpPr/>
            <p:nvPr/>
          </p:nvSpPr>
          <p:spPr bwMode="auto">
            <a:xfrm>
              <a:off x="6388068" y="5147293"/>
              <a:ext cx="188330" cy="180731"/>
            </a:xfrm>
            <a:prstGeom prst="irregularSeal1">
              <a:avLst/>
            </a:prstGeom>
            <a:solidFill>
              <a:srgbClr val="FFFF00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51435" tIns="25718" rIns="51435" bIns="25718" numCol="1" rtlCol="0" anchor="t" anchorCtr="0" compatLnSpc="1">
              <a:prstTxWarp prst="textNoShape">
                <a:avLst/>
              </a:prstTxWarp>
            </a:bodyPr>
            <a:lstStyle/>
            <a:p>
              <a:pPr eaLnBrk="0" hangingPunct="0"/>
              <a:endParaRPr lang="en-CA" sz="1013">
                <a:ln w="28575">
                  <a:solidFill>
                    <a:sysClr val="windowText" lastClr="000000"/>
                  </a:solidFill>
                </a:ln>
                <a:latin typeface="Arial" charset="0"/>
              </a:endParaRPr>
            </a:p>
          </p:txBody>
        </p:sp>
        <p:sp>
          <p:nvSpPr>
            <p:cNvPr id="23" name="Explosion: 8 Points 141">
              <a:extLst>
                <a:ext uri="{FF2B5EF4-FFF2-40B4-BE49-F238E27FC236}">
                  <a16:creationId xmlns:a16="http://schemas.microsoft.com/office/drawing/2014/main" id="{4C0C233C-D146-4FA8-149D-E741B7EA3B7F}"/>
                </a:ext>
              </a:extLst>
            </p:cNvPr>
            <p:cNvSpPr/>
            <p:nvPr/>
          </p:nvSpPr>
          <p:spPr bwMode="auto">
            <a:xfrm>
              <a:off x="6046971" y="4852658"/>
              <a:ext cx="239656" cy="197670"/>
            </a:xfrm>
            <a:prstGeom prst="irregularSeal1">
              <a:avLst/>
            </a:prstGeom>
            <a:solidFill>
              <a:srgbClr val="FFFF00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51435" tIns="25718" rIns="51435" bIns="25718" numCol="1" rtlCol="0" anchor="t" anchorCtr="0" compatLnSpc="1">
              <a:prstTxWarp prst="textNoShape">
                <a:avLst/>
              </a:prstTxWarp>
            </a:bodyPr>
            <a:lstStyle/>
            <a:p>
              <a:pPr eaLnBrk="0" hangingPunct="0"/>
              <a:endParaRPr lang="en-CA" sz="1013">
                <a:ln w="28575">
                  <a:solidFill>
                    <a:sysClr val="windowText" lastClr="000000"/>
                  </a:solidFill>
                </a:ln>
                <a:latin typeface="Arial" charset="0"/>
              </a:endParaRPr>
            </a:p>
          </p:txBody>
        </p: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51A54747-43D5-5044-7C7E-247924843539}"/>
                </a:ext>
              </a:extLst>
            </p:cNvPr>
            <p:cNvGrpSpPr/>
            <p:nvPr/>
          </p:nvGrpSpPr>
          <p:grpSpPr>
            <a:xfrm>
              <a:off x="2904804" y="4584494"/>
              <a:ext cx="826760" cy="617881"/>
              <a:chOff x="3873072" y="4969647"/>
              <a:chExt cx="1102346" cy="823840"/>
            </a:xfrm>
          </p:grpSpPr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88A97BC8-577F-6292-1C1F-BBFE3082D4EE}"/>
                  </a:ext>
                </a:extLst>
              </p:cNvPr>
              <p:cNvCxnSpPr/>
              <p:nvPr/>
            </p:nvCxnSpPr>
            <p:spPr bwMode="auto">
              <a:xfrm>
                <a:off x="3886200" y="4969647"/>
                <a:ext cx="0" cy="340125"/>
              </a:xfrm>
              <a:prstGeom prst="line">
                <a:avLst/>
              </a:prstGeom>
              <a:solidFill>
                <a:schemeClr val="accent1"/>
              </a:solidFill>
              <a:ln w="38100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40" name="Straight Connector 39">
                <a:extLst>
                  <a:ext uri="{FF2B5EF4-FFF2-40B4-BE49-F238E27FC236}">
                    <a16:creationId xmlns:a16="http://schemas.microsoft.com/office/drawing/2014/main" id="{5FF441B8-AE1A-0EA7-2E4E-67EBA4574D3A}"/>
                  </a:ext>
                </a:extLst>
              </p:cNvPr>
              <p:cNvCxnSpPr/>
              <p:nvPr/>
            </p:nvCxnSpPr>
            <p:spPr bwMode="auto">
              <a:xfrm>
                <a:off x="4875091" y="5131149"/>
                <a:ext cx="0" cy="340125"/>
              </a:xfrm>
              <a:prstGeom prst="line">
                <a:avLst/>
              </a:prstGeom>
              <a:solidFill>
                <a:schemeClr val="accent1"/>
              </a:solidFill>
              <a:ln w="38100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EB3DBF58-8A48-EAA6-2990-E800EC3AD723}"/>
                  </a:ext>
                </a:extLst>
              </p:cNvPr>
              <p:cNvSpPr txBox="1"/>
              <p:nvPr/>
            </p:nvSpPr>
            <p:spPr>
              <a:xfrm>
                <a:off x="3912927" y="5302582"/>
                <a:ext cx="1062491" cy="4909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CA" sz="1013" dirty="0"/>
                  <a:t>25 ns</a:t>
                </a:r>
              </a:p>
            </p:txBody>
          </p:sp>
          <p:cxnSp>
            <p:nvCxnSpPr>
              <p:cNvPr id="42" name="Straight Arrow Connector 41">
                <a:extLst>
                  <a:ext uri="{FF2B5EF4-FFF2-40B4-BE49-F238E27FC236}">
                    <a16:creationId xmlns:a16="http://schemas.microsoft.com/office/drawing/2014/main" id="{F4DF5D22-1014-C823-DFE3-D336EDA8635B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>
                <a:off x="3873072" y="5121502"/>
                <a:ext cx="1038234" cy="173417"/>
              </a:xfrm>
              <a:prstGeom prst="straightConnector1">
                <a:avLst/>
              </a:prstGeom>
              <a:solidFill>
                <a:schemeClr val="accent1"/>
              </a:solidFill>
              <a:ln w="38100" cap="flat" cmpd="sng" algn="ctr">
                <a:solidFill>
                  <a:schemeClr val="tx1"/>
                </a:solidFill>
                <a:prstDash val="solid"/>
                <a:miter lim="800000"/>
                <a:headEnd type="triangle" w="med" len="med"/>
                <a:tailEnd type="triangle"/>
              </a:ln>
              <a:effectLst/>
            </p:spPr>
          </p:cxn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D0F87FC6-F7C9-98DF-2082-D1C36EB3362A}"/>
                </a:ext>
              </a:extLst>
            </p:cNvPr>
            <p:cNvGrpSpPr/>
            <p:nvPr/>
          </p:nvGrpSpPr>
          <p:grpSpPr>
            <a:xfrm>
              <a:off x="4391893" y="3490337"/>
              <a:ext cx="932996" cy="531210"/>
              <a:chOff x="3886200" y="4601492"/>
              <a:chExt cx="1243994" cy="708280"/>
            </a:xfrm>
          </p:grpSpPr>
          <p:cxnSp>
            <p:nvCxnSpPr>
              <p:cNvPr id="35" name="Straight Connector 34">
                <a:extLst>
                  <a:ext uri="{FF2B5EF4-FFF2-40B4-BE49-F238E27FC236}">
                    <a16:creationId xmlns:a16="http://schemas.microsoft.com/office/drawing/2014/main" id="{A79D164A-F371-1A4F-8844-7C344D6C1E02}"/>
                  </a:ext>
                </a:extLst>
              </p:cNvPr>
              <p:cNvCxnSpPr/>
              <p:nvPr/>
            </p:nvCxnSpPr>
            <p:spPr bwMode="auto">
              <a:xfrm>
                <a:off x="3886200" y="4969647"/>
                <a:ext cx="0" cy="340125"/>
              </a:xfrm>
              <a:prstGeom prst="line">
                <a:avLst/>
              </a:prstGeom>
              <a:solidFill>
                <a:schemeClr val="accent1"/>
              </a:solidFill>
              <a:ln w="38100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36" name="Straight Connector 35">
                <a:extLst>
                  <a:ext uri="{FF2B5EF4-FFF2-40B4-BE49-F238E27FC236}">
                    <a16:creationId xmlns:a16="http://schemas.microsoft.com/office/drawing/2014/main" id="{62250063-12A3-5215-3C4B-646964AF6ED2}"/>
                  </a:ext>
                </a:extLst>
              </p:cNvPr>
              <p:cNvCxnSpPr/>
              <p:nvPr/>
            </p:nvCxnSpPr>
            <p:spPr bwMode="auto">
              <a:xfrm>
                <a:off x="5117150" y="4928532"/>
                <a:ext cx="0" cy="340125"/>
              </a:xfrm>
              <a:prstGeom prst="line">
                <a:avLst/>
              </a:prstGeom>
              <a:solidFill>
                <a:schemeClr val="accent1"/>
              </a:solidFill>
              <a:ln w="38100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D573154-4DD7-4242-BA83-ACF2AD1A24E6}"/>
                  </a:ext>
                </a:extLst>
              </p:cNvPr>
              <p:cNvSpPr txBox="1"/>
              <p:nvPr/>
            </p:nvSpPr>
            <p:spPr>
              <a:xfrm>
                <a:off x="3997277" y="4601492"/>
                <a:ext cx="1079398" cy="4909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CA" sz="1013" dirty="0"/>
                  <a:t>7.5 m</a:t>
                </a:r>
              </a:p>
            </p:txBody>
          </p:sp>
          <p:cxnSp>
            <p:nvCxnSpPr>
              <p:cNvPr id="38" name="Straight Arrow Connector 37">
                <a:extLst>
                  <a:ext uri="{FF2B5EF4-FFF2-40B4-BE49-F238E27FC236}">
                    <a16:creationId xmlns:a16="http://schemas.microsoft.com/office/drawing/2014/main" id="{1B0E9725-C5D7-FC76-F940-C31253B2DBA6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V="1">
                <a:off x="3889832" y="5140514"/>
                <a:ext cx="1240362" cy="52086"/>
              </a:xfrm>
              <a:prstGeom prst="straightConnector1">
                <a:avLst/>
              </a:prstGeom>
              <a:solidFill>
                <a:schemeClr val="accent1"/>
              </a:solidFill>
              <a:ln w="38100" cap="flat" cmpd="sng" algn="ctr">
                <a:solidFill>
                  <a:schemeClr val="tx1"/>
                </a:solidFill>
                <a:prstDash val="solid"/>
                <a:miter lim="800000"/>
                <a:headEnd type="triangle" w="med" len="med"/>
                <a:tailEnd type="triangle"/>
              </a:ln>
              <a:effectLst/>
            </p:spPr>
          </p:cxnSp>
        </p:grp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F6BE30C9-2215-885F-E1CA-B790B7EC402C}"/>
                </a:ext>
              </a:extLst>
            </p:cNvPr>
            <p:cNvSpPr txBox="1"/>
            <p:nvPr/>
          </p:nvSpPr>
          <p:spPr>
            <a:xfrm>
              <a:off x="5602456" y="2955690"/>
              <a:ext cx="1789183" cy="8306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sz="1013" dirty="0"/>
                <a:t>             </a:t>
              </a:r>
            </a:p>
            <a:p>
              <a:r>
                <a:rPr lang="en-CA" sz="1013" dirty="0"/>
                <a:t>              </a:t>
              </a:r>
            </a:p>
            <a:p>
              <a:endParaRPr lang="en-CA" sz="1013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7" name="TextBox 26">
                  <a:extLst>
                    <a:ext uri="{FF2B5EF4-FFF2-40B4-BE49-F238E27FC236}">
                      <a16:creationId xmlns:a16="http://schemas.microsoft.com/office/drawing/2014/main" id="{B95B6C4D-0F88-A326-6F97-D4B83E596DFD}"/>
                    </a:ext>
                  </a:extLst>
                </p:cNvPr>
                <p:cNvSpPr txBox="1"/>
                <p:nvPr/>
              </p:nvSpPr>
              <p:spPr>
                <a:xfrm>
                  <a:off x="3210151" y="2335888"/>
                  <a:ext cx="4633872" cy="125890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CA" sz="1125" b="1" dirty="0"/>
                    <a:t>        </a:t>
                  </a:r>
                </a:p>
                <a:p>
                  <a:pPr>
                    <a:lnSpc>
                      <a:spcPct val="50000"/>
                    </a:lnSpc>
                  </a:pPr>
                  <a:r>
                    <a:rPr lang="en-CA" sz="1125" b="1" dirty="0"/>
                    <a:t> </a:t>
                  </a:r>
                  <a14:m>
                    <m:oMath xmlns:m="http://schemas.openxmlformats.org/officeDocument/2006/math">
                      <m:box>
                        <m:boxPr>
                          <m:ctrlPr>
                            <a:rPr lang="en-CA" sz="1125" b="1" i="1">
                              <a:latin typeface="Cambria Math" panose="02040503050406030204" pitchFamily="18" charset="0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CA" sz="1125" b="1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m:rPr>
                                  <m:nor/>
                                </m:rPr>
                                <a:rPr lang="en-CA" sz="1125" b="1" dirty="0"/>
                                <m:t>27 </m:t>
                              </m:r>
                              <m:r>
                                <m:rPr>
                                  <m:nor/>
                                </m:rPr>
                                <a:rPr lang="en-CA" sz="1125" b="1" dirty="0"/>
                                <m:t>km</m:t>
                              </m:r>
                            </m:num>
                            <m:den>
                              <m:r>
                                <m:rPr>
                                  <m:nor/>
                                </m:rPr>
                                <a:rPr lang="en-CA" sz="1125" b="1" dirty="0"/>
                                <m:t>[25 </m:t>
                              </m:r>
                              <m:r>
                                <m:rPr>
                                  <m:nor/>
                                </m:rPr>
                                <a:rPr lang="en-CA" sz="1125" b="1" dirty="0"/>
                                <m:t>ns</m:t>
                              </m:r>
                              <m:r>
                                <m:rPr>
                                  <m:nor/>
                                </m:rPr>
                                <a:rPr lang="en-CA" sz="1125" b="1" dirty="0"/>
                                <m:t> </m:t>
                              </m:r>
                              <m:r>
                                <m:rPr>
                                  <m:nor/>
                                </m:rPr>
                                <a:rPr lang="en-CA" sz="1125" b="1" dirty="0"/>
                                <m:t>x</m:t>
                              </m:r>
                              <m:r>
                                <m:rPr>
                                  <m:nor/>
                                </m:rPr>
                                <a:rPr lang="en-CA" sz="1125" b="1" dirty="0"/>
                                <m:t> 300,000,000 </m:t>
                              </m:r>
                              <m:r>
                                <m:rPr>
                                  <m:nor/>
                                </m:rPr>
                                <a:rPr lang="en-CA" sz="1125" b="1" dirty="0"/>
                                <m:t>m</m:t>
                              </m:r>
                              <m:r>
                                <m:rPr>
                                  <m:nor/>
                                </m:rPr>
                                <a:rPr lang="en-CA" sz="1125" b="1" dirty="0"/>
                                <m:t>/</m:t>
                              </m:r>
                              <m:r>
                                <m:rPr>
                                  <m:nor/>
                                </m:rPr>
                                <a:rPr lang="en-CA" sz="1125" b="1" dirty="0"/>
                                <m:t>s</m:t>
                              </m:r>
                              <m:r>
                                <m:rPr>
                                  <m:nor/>
                                </m:rPr>
                                <a:rPr lang="en-CA" sz="1125" b="1" dirty="0"/>
                                <m:t>]</m:t>
                              </m:r>
                            </m:den>
                          </m:f>
                        </m:e>
                      </m:box>
                    </m:oMath>
                  </a14:m>
                  <a:r>
                    <a:rPr lang="en-CA" sz="1125" b="1" dirty="0"/>
                    <a:t>= </a:t>
                  </a:r>
                  <a:r>
                    <a:rPr lang="en-CA" sz="1125" b="1"/>
                    <a:t>~3600 </a:t>
                  </a:r>
                  <a:r>
                    <a:rPr lang="en-CA" sz="1125" b="1" dirty="0"/>
                    <a:t>bunches</a:t>
                  </a:r>
                </a:p>
                <a:p>
                  <a:r>
                    <a:rPr lang="en-CA" sz="1125" dirty="0"/>
                    <a:t>                                                (effectively 2800)</a:t>
                  </a:r>
                </a:p>
              </p:txBody>
            </p:sp>
          </mc:Choice>
          <mc:Fallback xmlns="">
            <p:sp>
              <p:nvSpPr>
                <p:cNvPr id="27" name="TextBox 26">
                  <a:extLst>
                    <a:ext uri="{FF2B5EF4-FFF2-40B4-BE49-F238E27FC236}">
                      <a16:creationId xmlns:a16="http://schemas.microsoft.com/office/drawing/2014/main" id="{B95B6C4D-0F88-A326-6F97-D4B83E596DFD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10151" y="2335888"/>
                  <a:ext cx="4633872" cy="1258903"/>
                </a:xfrm>
                <a:prstGeom prst="rect">
                  <a:avLst/>
                </a:prstGeom>
                <a:blipFill>
                  <a:blip r:embed="rId4"/>
                  <a:stretch>
                    <a:fillRect b="-4412"/>
                  </a:stretch>
                </a:blipFill>
              </p:spPr>
              <p:txBody>
                <a:bodyPr/>
                <a:lstStyle/>
                <a:p>
                  <a:r>
                    <a:rPr lang="en-E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EE093AF3-94DB-CC92-22E7-AFBA4457377F}"/>
                </a:ext>
              </a:extLst>
            </p:cNvPr>
            <p:cNvSpPr txBox="1"/>
            <p:nvPr/>
          </p:nvSpPr>
          <p:spPr>
            <a:xfrm>
              <a:off x="5885171" y="3263989"/>
              <a:ext cx="772191" cy="5993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CA" sz="1013" dirty="0"/>
                <a:t>10</a:t>
              </a:r>
              <a:r>
                <a:rPr lang="en-CA" sz="1013" baseline="30000" dirty="0"/>
                <a:t>11</a:t>
              </a:r>
              <a:r>
                <a:rPr lang="en-CA" sz="1013" dirty="0"/>
                <a:t>p</a:t>
              </a:r>
            </a:p>
          </p:txBody>
        </p:sp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75E6737B-8EF7-4491-8F6B-A410828DE66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6"/>
                </a:ext>
              </a:extLst>
            </a:blip>
            <a:stretch>
              <a:fillRect/>
            </a:stretch>
          </p:blipFill>
          <p:spPr>
            <a:xfrm rot="17879551">
              <a:off x="1582523" y="3557361"/>
              <a:ext cx="768206" cy="1143488"/>
            </a:xfrm>
            <a:prstGeom prst="rect">
              <a:avLst/>
            </a:prstGeom>
          </p:spPr>
        </p:pic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78549710-854A-0459-3C3B-C3DCC4445BE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6"/>
                </a:ext>
              </a:extLst>
            </a:blip>
            <a:stretch>
              <a:fillRect/>
            </a:stretch>
          </p:blipFill>
          <p:spPr>
            <a:xfrm rot="17213778" flipH="1">
              <a:off x="6332638" y="1288594"/>
              <a:ext cx="768206" cy="1143488"/>
            </a:xfrm>
            <a:prstGeom prst="rect">
              <a:avLst/>
            </a:prstGeom>
          </p:spPr>
        </p:pic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2C5091AC-85E9-EC8B-161B-FF46F02BD0C2}"/>
                </a:ext>
              </a:extLst>
            </p:cNvPr>
            <p:cNvCxnSpPr>
              <a:cxnSpLocks/>
            </p:cNvCxnSpPr>
            <p:nvPr/>
          </p:nvCxnSpPr>
          <p:spPr bwMode="auto">
            <a:xfrm flipH="1">
              <a:off x="4954962" y="4477269"/>
              <a:ext cx="959095" cy="636175"/>
            </a:xfrm>
            <a:prstGeom prst="line">
              <a:avLst/>
            </a:prstGeom>
            <a:solidFill>
              <a:schemeClr val="accent1"/>
            </a:solidFill>
            <a:ln w="57150" cap="flat" cmpd="sng" algn="ctr">
              <a:solidFill>
                <a:srgbClr val="0070C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8871284-1D6F-D243-5DED-EE2C404BE553}"/>
                </a:ext>
              </a:extLst>
            </p:cNvPr>
            <p:cNvCxnSpPr>
              <a:cxnSpLocks/>
              <a:stCxn id="50" idx="0"/>
            </p:cNvCxnSpPr>
            <p:nvPr/>
          </p:nvCxnSpPr>
          <p:spPr bwMode="auto">
            <a:xfrm flipH="1">
              <a:off x="6206358" y="4209767"/>
              <a:ext cx="1132012" cy="162637"/>
            </a:xfrm>
            <a:prstGeom prst="line">
              <a:avLst/>
            </a:prstGeom>
            <a:solidFill>
              <a:schemeClr val="accent1"/>
            </a:solidFill>
            <a:ln w="57150" cap="flat" cmpd="sng" algn="ctr">
              <a:solidFill>
                <a:srgbClr val="0070C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806E17DD-2C10-6EB2-9190-0F0E88973AC7}"/>
                </a:ext>
              </a:extLst>
            </p:cNvPr>
            <p:cNvSpPr txBox="1"/>
            <p:nvPr/>
          </p:nvSpPr>
          <p:spPr>
            <a:xfrm>
              <a:off x="7025566" y="5303954"/>
              <a:ext cx="1638881" cy="36817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CA" sz="1013" b="1" dirty="0"/>
                <a:t>In-time pileup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57353733-1656-77E2-380D-24425CBA6BD5}"/>
                </a:ext>
              </a:extLst>
            </p:cNvPr>
            <p:cNvSpPr txBox="1"/>
            <p:nvPr/>
          </p:nvSpPr>
          <p:spPr>
            <a:xfrm>
              <a:off x="2252617" y="1936597"/>
              <a:ext cx="842520" cy="36817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CA" sz="1013" dirty="0">
                  <a:solidFill>
                    <a:srgbClr val="FF0000"/>
                  </a:solidFill>
                </a:rPr>
                <a:t>Run 2</a:t>
              </a:r>
            </a:p>
          </p:txBody>
        </p:sp>
      </p:grpSp>
      <p:grpSp>
        <p:nvGrpSpPr>
          <p:cNvPr id="467" name="Group 466">
            <a:extLst>
              <a:ext uri="{FF2B5EF4-FFF2-40B4-BE49-F238E27FC236}">
                <a16:creationId xmlns:a16="http://schemas.microsoft.com/office/drawing/2014/main" id="{914052BD-AEAA-84B8-1D40-4054CBEA0CC6}"/>
              </a:ext>
            </a:extLst>
          </p:cNvPr>
          <p:cNvGrpSpPr/>
          <p:nvPr/>
        </p:nvGrpSpPr>
        <p:grpSpPr>
          <a:xfrm>
            <a:off x="1268932" y="3433532"/>
            <a:ext cx="6637474" cy="1714479"/>
            <a:chOff x="1625572" y="1859608"/>
            <a:chExt cx="8849964" cy="2285971"/>
          </a:xfrm>
        </p:grpSpPr>
        <p:sp>
          <p:nvSpPr>
            <p:cNvPr id="468" name="Right Arrow 467">
              <a:extLst>
                <a:ext uri="{FF2B5EF4-FFF2-40B4-BE49-F238E27FC236}">
                  <a16:creationId xmlns:a16="http://schemas.microsoft.com/office/drawing/2014/main" id="{DD986F2A-8E8A-A7AE-E89C-3FCF9E110731}"/>
                </a:ext>
              </a:extLst>
            </p:cNvPr>
            <p:cNvSpPr/>
            <p:nvPr/>
          </p:nvSpPr>
          <p:spPr bwMode="auto">
            <a:xfrm>
              <a:off x="5746857" y="1981200"/>
              <a:ext cx="675613" cy="145538"/>
            </a:xfrm>
            <a:prstGeom prst="rightArrow">
              <a:avLst/>
            </a:prstGeom>
            <a:gradFill flip="none" rotWithShape="1">
              <a:gsLst>
                <a:gs pos="0">
                  <a:srgbClr val="00CC99">
                    <a:shade val="30000"/>
                    <a:satMod val="115000"/>
                  </a:srgbClr>
                </a:gs>
                <a:gs pos="50000">
                  <a:srgbClr val="00CC99">
                    <a:shade val="67500"/>
                    <a:satMod val="115000"/>
                    <a:alpha val="63000"/>
                  </a:srgbClr>
                </a:gs>
                <a:gs pos="100000">
                  <a:srgbClr val="00CC99">
                    <a:shade val="100000"/>
                    <a:satMod val="115000"/>
                    <a:alpha val="68000"/>
                    <a:lumMod val="71000"/>
                    <a:lumOff val="29000"/>
                  </a:srgbClr>
                </a:gs>
              </a:gsLst>
              <a:lin ang="10800000" scaled="1"/>
              <a:tileRect/>
            </a:gra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CA" sz="1050"/>
            </a:p>
          </p:txBody>
        </p:sp>
        <p:sp>
          <p:nvSpPr>
            <p:cNvPr id="469" name="Right Arrow 468">
              <a:extLst>
                <a:ext uri="{FF2B5EF4-FFF2-40B4-BE49-F238E27FC236}">
                  <a16:creationId xmlns:a16="http://schemas.microsoft.com/office/drawing/2014/main" id="{EDCDE801-0EDB-FDA7-4481-D53E276E88E3}"/>
                </a:ext>
              </a:extLst>
            </p:cNvPr>
            <p:cNvSpPr/>
            <p:nvPr/>
          </p:nvSpPr>
          <p:spPr bwMode="auto">
            <a:xfrm rot="10800000">
              <a:off x="6732442" y="1981200"/>
              <a:ext cx="1144462" cy="145538"/>
            </a:xfrm>
            <a:prstGeom prst="rightArrow">
              <a:avLst/>
            </a:prstGeom>
            <a:gradFill flip="none" rotWithShape="1">
              <a:gsLst>
                <a:gs pos="0">
                  <a:schemeClr val="tx2">
                    <a:lumMod val="34000"/>
                    <a:lumOff val="66000"/>
                  </a:schemeClr>
                </a:gs>
                <a:gs pos="50000">
                  <a:schemeClr val="tx2"/>
                </a:gs>
                <a:gs pos="100000">
                  <a:schemeClr val="tx2">
                    <a:lumMod val="99000"/>
                    <a:lumOff val="1000"/>
                  </a:schemeClr>
                </a:gs>
              </a:gsLst>
              <a:lin ang="0" scaled="1"/>
              <a:tileRect/>
            </a:gra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CA" sz="1050"/>
            </a:p>
          </p:txBody>
        </p:sp>
        <p:grpSp>
          <p:nvGrpSpPr>
            <p:cNvPr id="470" name="Group 469">
              <a:extLst>
                <a:ext uri="{FF2B5EF4-FFF2-40B4-BE49-F238E27FC236}">
                  <a16:creationId xmlns:a16="http://schemas.microsoft.com/office/drawing/2014/main" id="{00300B33-E7CC-5FA1-2CDC-B1F4C93EF6F0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3979444" y="3015670"/>
              <a:ext cx="1606152" cy="1053707"/>
              <a:chOff x="6045838" y="4625187"/>
              <a:chExt cx="1889593" cy="1239655"/>
            </a:xfrm>
          </p:grpSpPr>
          <p:pic>
            <p:nvPicPr>
              <p:cNvPr id="486" name="Picture 4">
                <a:extLst>
                  <a:ext uri="{FF2B5EF4-FFF2-40B4-BE49-F238E27FC236}">
                    <a16:creationId xmlns:a16="http://schemas.microsoft.com/office/drawing/2014/main" id="{87DAF1F1-855D-0163-8DA8-0CDCB9BA25D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388" t="1770" r="2512" b="9593"/>
              <a:stretch/>
            </p:blipFill>
            <p:spPr bwMode="auto">
              <a:xfrm>
                <a:off x="6097956" y="4887339"/>
                <a:ext cx="1152000" cy="59906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87" name="Rectangle 486">
                <a:extLst>
                  <a:ext uri="{FF2B5EF4-FFF2-40B4-BE49-F238E27FC236}">
                    <a16:creationId xmlns:a16="http://schemas.microsoft.com/office/drawing/2014/main" id="{31FF1EA7-2452-530D-AACD-62F89DB38DEF}"/>
                  </a:ext>
                </a:extLst>
              </p:cNvPr>
              <p:cNvSpPr/>
              <p:nvPr/>
            </p:nvSpPr>
            <p:spPr bwMode="auto">
              <a:xfrm>
                <a:off x="6461937" y="4881283"/>
                <a:ext cx="818909" cy="228600"/>
              </a:xfrm>
              <a:prstGeom prst="rect">
                <a:avLst/>
              </a:prstGeom>
              <a:solidFill>
                <a:schemeClr val="bg1"/>
              </a:solidFill>
              <a:ln w="9525" cap="flat" cmpd="sng" algn="ctr">
                <a:solidFill>
                  <a:schemeClr val="bg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vert="horz" wrap="non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CA" sz="1050"/>
              </a:p>
            </p:txBody>
          </p:sp>
          <p:cxnSp>
            <p:nvCxnSpPr>
              <p:cNvPr id="488" name="Straight Arrow Connector 487">
                <a:extLst>
                  <a:ext uri="{FF2B5EF4-FFF2-40B4-BE49-F238E27FC236}">
                    <a16:creationId xmlns:a16="http://schemas.microsoft.com/office/drawing/2014/main" id="{D1475ACF-4DCC-462E-E77E-5B093A8E282D}"/>
                  </a:ext>
                </a:extLst>
              </p:cNvPr>
              <p:cNvCxnSpPr/>
              <p:nvPr/>
            </p:nvCxnSpPr>
            <p:spPr bwMode="auto">
              <a:xfrm>
                <a:off x="6208505" y="5466546"/>
                <a:ext cx="1216758" cy="0"/>
              </a:xfrm>
              <a:prstGeom prst="straightConnector1">
                <a:avLst/>
              </a:prstGeom>
              <a:solidFill>
                <a:schemeClr val="accent1"/>
              </a:solidFill>
              <a:ln w="25400" cap="flat" cmpd="sng" algn="ctr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  <a:headEnd type="none" w="med" len="med"/>
                <a:tailEnd type="arrow"/>
              </a:ln>
              <a:effectLst/>
            </p:spPr>
          </p:cxnSp>
          <p:cxnSp>
            <p:nvCxnSpPr>
              <p:cNvPr id="489" name="Straight Arrow Connector 488">
                <a:extLst>
                  <a:ext uri="{FF2B5EF4-FFF2-40B4-BE49-F238E27FC236}">
                    <a16:creationId xmlns:a16="http://schemas.microsoft.com/office/drawing/2014/main" id="{BA534182-15F2-7927-EE87-50729575D08C}"/>
                  </a:ext>
                </a:extLst>
              </p:cNvPr>
              <p:cNvCxnSpPr/>
              <p:nvPr/>
            </p:nvCxnSpPr>
            <p:spPr bwMode="auto">
              <a:xfrm flipV="1">
                <a:off x="6206061" y="4658201"/>
                <a:ext cx="0" cy="808945"/>
              </a:xfrm>
              <a:prstGeom prst="straightConnector1">
                <a:avLst/>
              </a:prstGeom>
              <a:solidFill>
                <a:schemeClr val="accent1"/>
              </a:solidFill>
              <a:ln w="25400" cap="flat" cmpd="sng" algn="ctr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  <a:headEnd type="none" w="med" len="med"/>
                <a:tailEnd type="arrow"/>
              </a:ln>
              <a:effectLst/>
            </p:spPr>
          </p:cxnSp>
          <p:sp>
            <p:nvSpPr>
              <p:cNvPr id="490" name="TextBox 489">
                <a:extLst>
                  <a:ext uri="{FF2B5EF4-FFF2-40B4-BE49-F238E27FC236}">
                    <a16:creationId xmlns:a16="http://schemas.microsoft.com/office/drawing/2014/main" id="{7F1442DF-F409-BC73-BF8D-CA6AE4920550}"/>
                  </a:ext>
                </a:extLst>
              </p:cNvPr>
              <p:cNvSpPr txBox="1"/>
              <p:nvPr/>
            </p:nvSpPr>
            <p:spPr>
              <a:xfrm>
                <a:off x="6045838" y="5466543"/>
                <a:ext cx="1376126" cy="3982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CA" sz="1050" b="1" dirty="0"/>
                  <a:t>10</a:t>
                </a:r>
                <a:r>
                  <a:rPr lang="en-CA" sz="1050" b="1" baseline="30000" dirty="0"/>
                  <a:t>-4</a:t>
                </a:r>
                <a:r>
                  <a:rPr lang="en-CA" sz="1050" b="1" dirty="0"/>
                  <a:t>         1</a:t>
                </a:r>
              </a:p>
            </p:txBody>
          </p:sp>
          <p:sp>
            <p:nvSpPr>
              <p:cNvPr id="491" name="Rectangle 490">
                <a:extLst>
                  <a:ext uri="{FF2B5EF4-FFF2-40B4-BE49-F238E27FC236}">
                    <a16:creationId xmlns:a16="http://schemas.microsoft.com/office/drawing/2014/main" id="{5A204450-18EA-A7B4-B7AB-7B901CA48C8A}"/>
                  </a:ext>
                </a:extLst>
              </p:cNvPr>
              <p:cNvSpPr/>
              <p:nvPr/>
            </p:nvSpPr>
            <p:spPr>
              <a:xfrm>
                <a:off x="7421965" y="5339192"/>
                <a:ext cx="513466" cy="43450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CA" sz="1200" b="1" dirty="0"/>
                  <a:t>x</a:t>
                </a:r>
                <a:r>
                  <a:rPr lang="en-CA" sz="1200" b="1" baseline="-25000" dirty="0"/>
                  <a:t>1</a:t>
                </a:r>
                <a:endParaRPr lang="en-CA" sz="1200" baseline="-25000" dirty="0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92" name="Rectangle 491">
                    <a:extLst>
                      <a:ext uri="{FF2B5EF4-FFF2-40B4-BE49-F238E27FC236}">
                        <a16:creationId xmlns:a16="http://schemas.microsoft.com/office/drawing/2014/main" id="{46536B3F-117D-A0F2-7795-AE5867779C52}"/>
                      </a:ext>
                    </a:extLst>
                  </p:cNvPr>
                  <p:cNvSpPr/>
                  <p:nvPr/>
                </p:nvSpPr>
                <p:spPr>
                  <a:xfrm>
                    <a:off x="6295708" y="4625187"/>
                    <a:ext cx="571298" cy="434508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CA" sz="1200" b="1" dirty="0"/>
                      <a:t>x</a:t>
                    </a:r>
                    <a14:m>
                      <m:oMath xmlns:m="http://schemas.openxmlformats.org/officeDocument/2006/math">
                        <m:acc>
                          <m:accPr>
                            <m:chr m:val="̅"/>
                            <m:ctrlPr>
                              <a:rPr lang="en-CA" sz="1200" b="1" i="1" dirty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CA" sz="1200" b="1" dirty="0">
                                <a:latin typeface="Cambria Math"/>
                              </a:rPr>
                              <m:t>𝐮</m:t>
                            </m:r>
                          </m:e>
                        </m:acc>
                      </m:oMath>
                    </a14:m>
                    <a:endParaRPr lang="en-CA" sz="1200" dirty="0">
                      <a:latin typeface="+mn-lt"/>
                      <a:ea typeface="Tahoma" panose="020B0604030504040204" pitchFamily="34" charset="0"/>
                      <a:cs typeface="Tahoma" panose="020B0604030504040204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492" name="Rectangle 491">
                    <a:extLst>
                      <a:ext uri="{FF2B5EF4-FFF2-40B4-BE49-F238E27FC236}">
                        <a16:creationId xmlns:a16="http://schemas.microsoft.com/office/drawing/2014/main" id="{46536B3F-117D-A0F2-7795-AE5867779C52}"/>
                      </a:ext>
                    </a:extLst>
                  </p:cNvPr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295708" y="4625187"/>
                    <a:ext cx="571298" cy="434508"/>
                  </a:xfrm>
                  <a:prstGeom prst="rect">
                    <a:avLst/>
                  </a:prstGeom>
                  <a:blipFill>
                    <a:blip r:embed="rId8"/>
                    <a:stretch>
                      <a:fillRect b="-17391"/>
                    </a:stretch>
                  </a:blipFill>
                </p:spPr>
                <p:txBody>
                  <a:bodyPr/>
                  <a:lstStyle/>
                  <a:p>
                    <a:r>
                      <a:rPr lang="en-E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471" name="Isosceles Triangle 61">
              <a:extLst>
                <a:ext uri="{FF2B5EF4-FFF2-40B4-BE49-F238E27FC236}">
                  <a16:creationId xmlns:a16="http://schemas.microsoft.com/office/drawing/2014/main" id="{76866A7B-1013-7DE3-F427-C5C35B998E1B}"/>
                </a:ext>
              </a:extLst>
            </p:cNvPr>
            <p:cNvSpPr/>
            <p:nvPr/>
          </p:nvSpPr>
          <p:spPr bwMode="auto">
            <a:xfrm rot="19883434" flipH="1">
              <a:off x="8043942" y="1945502"/>
              <a:ext cx="573390" cy="1663361"/>
            </a:xfrm>
            <a:prstGeom prst="triangle">
              <a:avLst/>
            </a:prstGeom>
            <a:gradFill flip="none" rotWithShape="1">
              <a:gsLst>
                <a:gs pos="0">
                  <a:schemeClr val="tx2"/>
                </a:gs>
                <a:gs pos="77000">
                  <a:schemeClr val="accent1">
                    <a:shade val="67500"/>
                    <a:satMod val="115000"/>
                    <a:lumMod val="5000"/>
                    <a:lumOff val="95000"/>
                    <a:alpha val="13000"/>
                  </a:schemeClr>
                </a:gs>
                <a:gs pos="100000">
                  <a:schemeClr val="accent1">
                    <a:shade val="100000"/>
                    <a:satMod val="115000"/>
                    <a:lumMod val="11000"/>
                    <a:lumOff val="89000"/>
                    <a:alpha val="54000"/>
                  </a:schemeClr>
                </a:gs>
              </a:gsLst>
              <a:lin ang="16200000" scaled="1"/>
              <a:tileRect/>
            </a:gra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CA" sz="1050"/>
            </a:p>
          </p:txBody>
        </p:sp>
        <p:sp>
          <p:nvSpPr>
            <p:cNvPr id="472" name="Rectangle 471">
              <a:extLst>
                <a:ext uri="{FF2B5EF4-FFF2-40B4-BE49-F238E27FC236}">
                  <a16:creationId xmlns:a16="http://schemas.microsoft.com/office/drawing/2014/main" id="{6E294226-BD33-684E-3831-3A828F83A56B}"/>
                </a:ext>
              </a:extLst>
            </p:cNvPr>
            <p:cNvSpPr/>
            <p:nvPr/>
          </p:nvSpPr>
          <p:spPr>
            <a:xfrm>
              <a:off x="8458199" y="3128665"/>
              <a:ext cx="402248" cy="43088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CA" sz="1500" b="1" dirty="0"/>
                <a:t>u</a:t>
              </a:r>
              <a:endParaRPr lang="en-CA" sz="1500" dirty="0"/>
            </a:p>
          </p:txBody>
        </p:sp>
        <p:sp>
          <p:nvSpPr>
            <p:cNvPr id="473" name="Rectangle 472">
              <a:extLst>
                <a:ext uri="{FF2B5EF4-FFF2-40B4-BE49-F238E27FC236}">
                  <a16:creationId xmlns:a16="http://schemas.microsoft.com/office/drawing/2014/main" id="{DCD2365D-4A4E-ADD9-6740-B53E6F93A095}"/>
                </a:ext>
              </a:extLst>
            </p:cNvPr>
            <p:cNvSpPr/>
            <p:nvPr/>
          </p:nvSpPr>
          <p:spPr>
            <a:xfrm>
              <a:off x="1625572" y="2777184"/>
              <a:ext cx="1987107" cy="135421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CA" sz="1200" dirty="0">
                  <a:solidFill>
                    <a:srgbClr val="FF0000"/>
                  </a:solidFill>
                </a:rPr>
                <a:t>Parton distribution functions of the proton (pdf)</a:t>
              </a:r>
            </a:p>
            <a:p>
              <a:r>
                <a:rPr lang="en-US" sz="1200" dirty="0"/>
                <a:t>x</a:t>
              </a:r>
              <a:r>
                <a:rPr lang="en-US" sz="1200" baseline="-25000" dirty="0"/>
                <a:t>1</a:t>
              </a:r>
              <a:r>
                <a:rPr lang="en-US" sz="1200" dirty="0"/>
                <a:t>,x</a:t>
              </a:r>
              <a:r>
                <a:rPr lang="en-US" sz="1200" baseline="-25000" dirty="0"/>
                <a:t>2</a:t>
              </a:r>
              <a:r>
                <a:rPr lang="en-US" sz="1200" dirty="0"/>
                <a:t> = </a:t>
              </a:r>
              <a:r>
                <a:rPr lang="it-IT" sz="1200" dirty="0">
                  <a:latin typeface="Arial" charset="0"/>
                </a:rPr>
                <a:t>momentum fraction of partons</a:t>
              </a:r>
            </a:p>
          </p:txBody>
        </p:sp>
        <p:grpSp>
          <p:nvGrpSpPr>
            <p:cNvPr id="474" name="Group 473">
              <a:extLst>
                <a:ext uri="{FF2B5EF4-FFF2-40B4-BE49-F238E27FC236}">
                  <a16:creationId xmlns:a16="http://schemas.microsoft.com/office/drawing/2014/main" id="{FB9CCC8E-EC74-7328-C592-E69F88885E2A}"/>
                </a:ext>
              </a:extLst>
            </p:cNvPr>
            <p:cNvGrpSpPr/>
            <p:nvPr/>
          </p:nvGrpSpPr>
          <p:grpSpPr>
            <a:xfrm>
              <a:off x="8839200" y="3116308"/>
              <a:ext cx="1636336" cy="1029271"/>
              <a:chOff x="2317855" y="3421108"/>
              <a:chExt cx="1636336" cy="1029271"/>
            </a:xfrm>
          </p:grpSpPr>
          <p:cxnSp>
            <p:nvCxnSpPr>
              <p:cNvPr id="480" name="Straight Arrow Connector 479">
                <a:extLst>
                  <a:ext uri="{FF2B5EF4-FFF2-40B4-BE49-F238E27FC236}">
                    <a16:creationId xmlns:a16="http://schemas.microsoft.com/office/drawing/2014/main" id="{1EBF5316-A6B5-7598-597C-17C4A7D2F60F}"/>
                  </a:ext>
                </a:extLst>
              </p:cNvPr>
              <p:cNvCxnSpPr/>
              <p:nvPr/>
            </p:nvCxnSpPr>
            <p:spPr bwMode="auto">
              <a:xfrm flipV="1">
                <a:off x="2484232" y="3421108"/>
                <a:ext cx="0" cy="691227"/>
              </a:xfrm>
              <a:prstGeom prst="straightConnector1">
                <a:avLst/>
              </a:prstGeom>
              <a:solidFill>
                <a:schemeClr val="accent1"/>
              </a:solidFill>
              <a:ln w="25400" cap="flat" cmpd="sng" algn="ctr">
                <a:solidFill>
                  <a:srgbClr val="3611D3"/>
                </a:solidFill>
                <a:prstDash val="solid"/>
                <a:miter lim="800000"/>
                <a:headEnd type="none" w="med" len="med"/>
                <a:tailEnd type="arrow"/>
              </a:ln>
              <a:effectLst/>
            </p:spPr>
          </p:cxnSp>
          <p:sp>
            <p:nvSpPr>
              <p:cNvPr id="481" name="TextBox 480">
                <a:extLst>
                  <a:ext uri="{FF2B5EF4-FFF2-40B4-BE49-F238E27FC236}">
                    <a16:creationId xmlns:a16="http://schemas.microsoft.com/office/drawing/2014/main" id="{50983221-F8F7-261F-43B4-821747A37E97}"/>
                  </a:ext>
                </a:extLst>
              </p:cNvPr>
              <p:cNvSpPr txBox="1"/>
              <p:nvPr/>
            </p:nvSpPr>
            <p:spPr>
              <a:xfrm>
                <a:off x="2317855" y="4111824"/>
                <a:ext cx="1199891" cy="3385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CA" sz="1050" b="1" dirty="0"/>
                  <a:t>10</a:t>
                </a:r>
                <a:r>
                  <a:rPr lang="en-CA" sz="1050" b="1" baseline="30000" dirty="0"/>
                  <a:t>-4</a:t>
                </a:r>
                <a:r>
                  <a:rPr lang="en-CA" sz="1050" b="1" dirty="0"/>
                  <a:t>          1</a:t>
                </a:r>
              </a:p>
            </p:txBody>
          </p:sp>
          <p:sp>
            <p:nvSpPr>
              <p:cNvPr id="482" name="Rectangle 481">
                <a:extLst>
                  <a:ext uri="{FF2B5EF4-FFF2-40B4-BE49-F238E27FC236}">
                    <a16:creationId xmlns:a16="http://schemas.microsoft.com/office/drawing/2014/main" id="{4717255F-6174-D43C-9902-2C80D5A290EF}"/>
                  </a:ext>
                </a:extLst>
              </p:cNvPr>
              <p:cNvSpPr/>
              <p:nvPr/>
            </p:nvSpPr>
            <p:spPr>
              <a:xfrm>
                <a:off x="3517746" y="4003574"/>
                <a:ext cx="43644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CA" sz="1200" b="1" dirty="0"/>
                  <a:t>x</a:t>
                </a:r>
                <a:r>
                  <a:rPr lang="en-CA" sz="1200" b="1" baseline="-25000" dirty="0"/>
                  <a:t>2</a:t>
                </a:r>
                <a:endParaRPr lang="en-CA" sz="1200" baseline="-25000" dirty="0"/>
              </a:p>
            </p:txBody>
          </p:sp>
          <p:cxnSp>
            <p:nvCxnSpPr>
              <p:cNvPr id="483" name="Straight Arrow Connector 482">
                <a:extLst>
                  <a:ext uri="{FF2B5EF4-FFF2-40B4-BE49-F238E27FC236}">
                    <a16:creationId xmlns:a16="http://schemas.microsoft.com/office/drawing/2014/main" id="{9D5FCB2D-C1F5-B84F-2611-A88FE75031C8}"/>
                  </a:ext>
                </a:extLst>
              </p:cNvPr>
              <p:cNvCxnSpPr/>
              <p:nvPr/>
            </p:nvCxnSpPr>
            <p:spPr bwMode="auto">
              <a:xfrm>
                <a:off x="2486308" y="4111825"/>
                <a:ext cx="1034243" cy="0"/>
              </a:xfrm>
              <a:prstGeom prst="straightConnector1">
                <a:avLst/>
              </a:prstGeom>
              <a:solidFill>
                <a:schemeClr val="accent1"/>
              </a:solidFill>
              <a:ln w="25400" cap="flat" cmpd="sng" algn="ctr">
                <a:solidFill>
                  <a:srgbClr val="3611D3"/>
                </a:solidFill>
                <a:prstDash val="solid"/>
                <a:miter lim="800000"/>
                <a:headEnd type="none" w="med" len="med"/>
                <a:tailEnd type="arrow"/>
              </a:ln>
              <a:effectLst/>
            </p:spPr>
          </p:cxnSp>
          <p:pic>
            <p:nvPicPr>
              <p:cNvPr id="484" name="Picture 2">
                <a:extLst>
                  <a:ext uri="{FF2B5EF4-FFF2-40B4-BE49-F238E27FC236}">
                    <a16:creationId xmlns:a16="http://schemas.microsoft.com/office/drawing/2014/main" id="{08826949-549D-A12E-E9F3-AABEDE21FC1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8537" t="65260" r="2737" b="9584"/>
              <a:stretch/>
            </p:blipFill>
            <p:spPr bwMode="auto">
              <a:xfrm>
                <a:off x="2538000" y="3591601"/>
                <a:ext cx="792000" cy="5145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85" name="Rectangle 484">
                <a:extLst>
                  <a:ext uri="{FF2B5EF4-FFF2-40B4-BE49-F238E27FC236}">
                    <a16:creationId xmlns:a16="http://schemas.microsoft.com/office/drawing/2014/main" id="{F93C56F3-A243-9904-BEA7-85306A8BD67F}"/>
                  </a:ext>
                </a:extLst>
              </p:cNvPr>
              <p:cNvSpPr/>
              <p:nvPr/>
            </p:nvSpPr>
            <p:spPr>
              <a:xfrm>
                <a:off x="2572666" y="3421108"/>
                <a:ext cx="56254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CA" sz="1200" b="1" dirty="0" err="1"/>
                  <a:t>xu</a:t>
                </a:r>
                <a:r>
                  <a:rPr lang="en-CA" sz="1200" b="1" baseline="-25000" dirty="0" err="1"/>
                  <a:t>v</a:t>
                </a:r>
                <a:endParaRPr lang="en-CA" sz="1200" baseline="-25000" dirty="0"/>
              </a:p>
            </p:txBody>
          </p:sp>
        </p:grpSp>
        <p:sp>
          <p:nvSpPr>
            <p:cNvPr id="475" name="Isosceles Triangle 63">
              <a:extLst>
                <a:ext uri="{FF2B5EF4-FFF2-40B4-BE49-F238E27FC236}">
                  <a16:creationId xmlns:a16="http://schemas.microsoft.com/office/drawing/2014/main" id="{81E546BA-E55B-6FBD-BD41-2138AFDFC50B}"/>
                </a:ext>
              </a:extLst>
            </p:cNvPr>
            <p:cNvSpPr/>
            <p:nvPr/>
          </p:nvSpPr>
          <p:spPr bwMode="auto">
            <a:xfrm rot="1716566">
              <a:off x="5027565" y="2016935"/>
              <a:ext cx="573390" cy="1663361"/>
            </a:xfrm>
            <a:prstGeom prst="triangle">
              <a:avLst>
                <a:gd name="adj" fmla="val 41117"/>
              </a:avLst>
            </a:prstGeom>
            <a:gradFill flip="none" rotWithShape="1">
              <a:gsLst>
                <a:gs pos="0">
                  <a:srgbClr val="00CC99">
                    <a:shade val="30000"/>
                    <a:satMod val="115000"/>
                  </a:srgbClr>
                </a:gs>
                <a:gs pos="50000">
                  <a:srgbClr val="00CC99">
                    <a:shade val="67500"/>
                    <a:satMod val="115000"/>
                    <a:alpha val="63000"/>
                  </a:srgbClr>
                </a:gs>
                <a:gs pos="100000">
                  <a:srgbClr val="00CC99">
                    <a:shade val="100000"/>
                    <a:satMod val="115000"/>
                    <a:lumMod val="0"/>
                    <a:lumOff val="100000"/>
                    <a:alpha val="68000"/>
                  </a:srgbClr>
                </a:gs>
              </a:gsLst>
              <a:lin ang="16200000" scaled="1"/>
              <a:tileRect/>
            </a:gra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CA" sz="1050"/>
            </a:p>
          </p:txBody>
        </p:sp>
        <p:grpSp>
          <p:nvGrpSpPr>
            <p:cNvPr id="476" name="Group 475">
              <a:extLst>
                <a:ext uri="{FF2B5EF4-FFF2-40B4-BE49-F238E27FC236}">
                  <a16:creationId xmlns:a16="http://schemas.microsoft.com/office/drawing/2014/main" id="{E77202F8-1982-A891-CB75-7C51F84DEE47}"/>
                </a:ext>
              </a:extLst>
            </p:cNvPr>
            <p:cNvGrpSpPr/>
            <p:nvPr/>
          </p:nvGrpSpPr>
          <p:grpSpPr>
            <a:xfrm>
              <a:off x="4839051" y="3238946"/>
              <a:ext cx="387285" cy="400108"/>
              <a:chOff x="3315051" y="4352968"/>
              <a:chExt cx="387285" cy="400108"/>
            </a:xfrm>
          </p:grpSpPr>
          <p:cxnSp>
            <p:nvCxnSpPr>
              <p:cNvPr id="478" name="Straight Connector 477">
                <a:extLst>
                  <a:ext uri="{FF2B5EF4-FFF2-40B4-BE49-F238E27FC236}">
                    <a16:creationId xmlns:a16="http://schemas.microsoft.com/office/drawing/2014/main" id="{EFDB6920-BFC4-F65E-CE72-9F44069835B8}"/>
                  </a:ext>
                </a:extLst>
              </p:cNvPr>
              <p:cNvCxnSpPr/>
              <p:nvPr/>
            </p:nvCxnSpPr>
            <p:spPr bwMode="auto">
              <a:xfrm>
                <a:off x="3410414" y="4419600"/>
                <a:ext cx="125386" cy="801"/>
              </a:xfrm>
              <a:prstGeom prst="line">
                <a:avLst/>
              </a:prstGeom>
              <a:solidFill>
                <a:schemeClr val="accent1"/>
              </a:solidFill>
              <a:ln w="2857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479" name="Rectangle 478">
                <a:extLst>
                  <a:ext uri="{FF2B5EF4-FFF2-40B4-BE49-F238E27FC236}">
                    <a16:creationId xmlns:a16="http://schemas.microsoft.com/office/drawing/2014/main" id="{6448920B-98AF-B5B5-BC86-4EC9413CB3A1}"/>
                  </a:ext>
                </a:extLst>
              </p:cNvPr>
              <p:cNvSpPr/>
              <p:nvPr/>
            </p:nvSpPr>
            <p:spPr>
              <a:xfrm>
                <a:off x="3315051" y="4352968"/>
                <a:ext cx="387285" cy="40010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CA" sz="1350" b="1" dirty="0"/>
                  <a:t>u</a:t>
                </a:r>
                <a:endParaRPr lang="en-CA" sz="1350" dirty="0"/>
              </a:p>
            </p:txBody>
          </p:sp>
        </p:grpSp>
        <p:sp>
          <p:nvSpPr>
            <p:cNvPr id="477" name="Explosion 2 476">
              <a:extLst>
                <a:ext uri="{FF2B5EF4-FFF2-40B4-BE49-F238E27FC236}">
                  <a16:creationId xmlns:a16="http://schemas.microsoft.com/office/drawing/2014/main" id="{EAFCB292-B071-33E5-0A66-D6659CDDD770}"/>
                </a:ext>
              </a:extLst>
            </p:cNvPr>
            <p:cNvSpPr/>
            <p:nvPr/>
          </p:nvSpPr>
          <p:spPr bwMode="auto">
            <a:xfrm>
              <a:off x="6417988" y="1859608"/>
              <a:ext cx="314454" cy="388721"/>
            </a:xfrm>
            <a:prstGeom prst="irregularSeal2">
              <a:avLst/>
            </a:prstGeom>
            <a:gradFill flip="none" rotWithShape="1">
              <a:gsLst>
                <a:gs pos="0">
                  <a:srgbClr val="9E1C02"/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CA" sz="1050"/>
            </a:p>
          </p:txBody>
        </p:sp>
      </p:grpSp>
    </p:spTree>
    <p:extLst>
      <p:ext uri="{BB962C8B-B14F-4D97-AF65-F5344CB8AC3E}">
        <p14:creationId xmlns:p14="http://schemas.microsoft.com/office/powerpoint/2010/main" val="1352278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2C5DF9-945C-FAB9-9CBC-F573B75269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B038A-6153-B254-A438-A52D76A30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ES" dirty="0"/>
              <a:t>La operación del LHC.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2DC19F-E281-CC4C-0A41-12393D47FAA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15</a:t>
            </a:fld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F2BA9353-6548-AB56-B047-0958B7CBB1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00" y="736448"/>
            <a:ext cx="5938001" cy="4266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560A5E4-93E7-712D-B984-D12E9FAA8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3284" y="1563206"/>
            <a:ext cx="1532931" cy="68492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249ACE8-B538-3843-626F-BB8BDFE037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4325" y="2357037"/>
            <a:ext cx="1810851" cy="6849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77C3DA7-B0EE-8F16-E3A0-B670AB28A9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9701" y="736448"/>
            <a:ext cx="1942180" cy="79569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B16B8D4-018D-4755-4B9E-016BC3C709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3284" y="3324757"/>
            <a:ext cx="2012029" cy="54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4208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" name="Google Shape;439;p38"/>
          <p:cNvSpPr txBox="1">
            <a:spLocks noGrp="1"/>
          </p:cNvSpPr>
          <p:nvPr>
            <p:ph type="title"/>
          </p:nvPr>
        </p:nvSpPr>
        <p:spPr>
          <a:xfrm>
            <a:off x="270136" y="866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Los experimentos del LHC</a:t>
            </a:r>
            <a:endParaRPr/>
          </a:p>
        </p:txBody>
      </p:sp>
      <p:sp>
        <p:nvSpPr>
          <p:cNvPr id="440" name="Google Shape;440;p3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16</a:t>
            </a:fld>
            <a:endParaRPr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B9F012C-6496-C5EE-7B5D-0A1813071EB1}"/>
              </a:ext>
            </a:extLst>
          </p:cNvPr>
          <p:cNvGrpSpPr/>
          <p:nvPr/>
        </p:nvGrpSpPr>
        <p:grpSpPr>
          <a:xfrm>
            <a:off x="1877731" y="591998"/>
            <a:ext cx="4754076" cy="3388342"/>
            <a:chOff x="997500" y="755050"/>
            <a:chExt cx="7201136" cy="4301775"/>
          </a:xfrm>
        </p:grpSpPr>
        <p:pic>
          <p:nvPicPr>
            <p:cNvPr id="441" name="Google Shape;441;p38"/>
            <p:cNvPicPr preferRelativeResize="0"/>
            <p:nvPr/>
          </p:nvPicPr>
          <p:blipFill rotWithShape="1">
            <a:blip r:embed="rId3">
              <a:alphaModFix/>
            </a:blip>
            <a:srcRect t="3627" b="6815"/>
            <a:stretch/>
          </p:blipFill>
          <p:spPr>
            <a:xfrm>
              <a:off x="997500" y="755050"/>
              <a:ext cx="7201136" cy="43017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42" name="Google Shape;442;p38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3118216" y="3994425"/>
              <a:ext cx="1003017" cy="74500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43" name="Google Shape;443;p38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6268700" y="3487853"/>
              <a:ext cx="1090605" cy="66605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44" name="Google Shape;444;p38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2929744" y="2862500"/>
              <a:ext cx="926295" cy="77749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45" name="Google Shape;445;p38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5090273" y="3055235"/>
              <a:ext cx="949830" cy="557251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30F58BEC-8C9C-C2F1-24E2-AA0BAD83596C}"/>
              </a:ext>
            </a:extLst>
          </p:cNvPr>
          <p:cNvSpPr txBox="1"/>
          <p:nvPr/>
        </p:nvSpPr>
        <p:spPr>
          <a:xfrm>
            <a:off x="790684" y="4082902"/>
            <a:ext cx="7231097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rgbClr val="800000"/>
                </a:solidFill>
              </a:rPr>
              <a:t>Registran</a:t>
            </a:r>
            <a:r>
              <a:rPr lang="en-US" sz="1200" dirty="0"/>
              <a:t> </a:t>
            </a:r>
            <a:r>
              <a:rPr lang="en-US" sz="1200" dirty="0" err="1"/>
              <a:t>los</a:t>
            </a:r>
            <a:r>
              <a:rPr lang="en-US" sz="1200" dirty="0"/>
              <a:t> </a:t>
            </a:r>
            <a:r>
              <a:rPr lang="en-US" sz="1200" dirty="0" err="1"/>
              <a:t>resultados</a:t>
            </a:r>
            <a:r>
              <a:rPr lang="en-US" sz="1200" dirty="0"/>
              <a:t> </a:t>
            </a:r>
            <a:r>
              <a:rPr lang="en-US" sz="1200" b="1" dirty="0">
                <a:solidFill>
                  <a:srgbClr val="800000"/>
                </a:solidFill>
              </a:rPr>
              <a:t>de las </a:t>
            </a:r>
            <a:r>
              <a:rPr lang="en-US" sz="1200" b="1" dirty="0" err="1">
                <a:solidFill>
                  <a:srgbClr val="800000"/>
                </a:solidFill>
              </a:rPr>
              <a:t>colisiones</a:t>
            </a:r>
            <a:r>
              <a:rPr lang="en-US" sz="1200" b="1" dirty="0">
                <a:solidFill>
                  <a:srgbClr val="800000"/>
                </a:solidFill>
              </a:rPr>
              <a:t> de </a:t>
            </a:r>
            <a:r>
              <a:rPr lang="en-US" sz="1200" b="1" dirty="0" err="1">
                <a:solidFill>
                  <a:srgbClr val="800000"/>
                </a:solidFill>
              </a:rPr>
              <a:t>protones</a:t>
            </a:r>
            <a:r>
              <a:rPr lang="en-US" sz="1200" b="1" dirty="0">
                <a:solidFill>
                  <a:srgbClr val="800000"/>
                </a:solidFill>
              </a:rPr>
              <a:t> </a:t>
            </a:r>
            <a:r>
              <a:rPr lang="en-US" sz="1200" dirty="0"/>
              <a:t>y </a:t>
            </a:r>
            <a:r>
              <a:rPr lang="en-US" sz="1200" dirty="0" err="1"/>
              <a:t>recogen</a:t>
            </a:r>
            <a:r>
              <a:rPr lang="en-US" sz="1200" dirty="0"/>
              <a:t> </a:t>
            </a:r>
            <a:r>
              <a:rPr lang="en-US" sz="1200" dirty="0" err="1"/>
              <a:t>los</a:t>
            </a:r>
            <a:r>
              <a:rPr lang="en-US" sz="1200" dirty="0"/>
              <a:t> </a:t>
            </a:r>
            <a:r>
              <a:rPr lang="en-US" sz="1200" dirty="0" err="1"/>
              <a:t>datos</a:t>
            </a:r>
            <a:r>
              <a:rPr lang="en-US" sz="1200" dirty="0"/>
              <a:t> que </a:t>
            </a:r>
            <a:r>
              <a:rPr lang="en-US" sz="1200" dirty="0" err="1"/>
              <a:t>posteriormente</a:t>
            </a:r>
            <a:r>
              <a:rPr lang="en-US" sz="1200" dirty="0"/>
              <a:t> </a:t>
            </a:r>
            <a:r>
              <a:rPr lang="en-US" sz="1200" dirty="0" err="1"/>
              <a:t>analizarán</a:t>
            </a:r>
            <a:r>
              <a:rPr lang="en-US" sz="1200" dirty="0"/>
              <a:t> </a:t>
            </a:r>
            <a:r>
              <a:rPr lang="en-US" sz="1200" dirty="0" err="1"/>
              <a:t>los</a:t>
            </a:r>
            <a:r>
              <a:rPr lang="en-US" sz="1200" dirty="0"/>
              <a:t> </a:t>
            </a:r>
            <a:r>
              <a:rPr lang="en-US" sz="1200" dirty="0" err="1"/>
              <a:t>físicos</a:t>
            </a:r>
            <a:r>
              <a:rPr lang="en-US" sz="1200" dirty="0"/>
              <a:t>. Ultra-</a:t>
            </a:r>
            <a:r>
              <a:rPr lang="en-US" sz="1200" dirty="0" err="1"/>
              <a:t>rápidos</a:t>
            </a:r>
            <a:r>
              <a:rPr lang="en-US" sz="1200" dirty="0"/>
              <a:t>: </a:t>
            </a:r>
            <a:r>
              <a:rPr lang="en-US" sz="1200" dirty="0" err="1"/>
              <a:t>procesan</a:t>
            </a:r>
            <a:r>
              <a:rPr lang="en-US" sz="1200" dirty="0"/>
              <a:t> </a:t>
            </a:r>
            <a:r>
              <a:rPr lang="en-US" sz="1200" b="1" dirty="0">
                <a:solidFill>
                  <a:srgbClr val="800000"/>
                </a:solidFill>
              </a:rPr>
              <a:t>40 </a:t>
            </a:r>
            <a:r>
              <a:rPr lang="en-US" sz="1200" b="1" dirty="0" err="1">
                <a:solidFill>
                  <a:srgbClr val="800000"/>
                </a:solidFill>
              </a:rPr>
              <a:t>millones</a:t>
            </a:r>
            <a:r>
              <a:rPr lang="en-US" sz="1200" b="1" dirty="0">
                <a:solidFill>
                  <a:srgbClr val="800000"/>
                </a:solidFill>
              </a:rPr>
              <a:t> de </a:t>
            </a:r>
            <a:r>
              <a:rPr lang="en-US" sz="1200" b="1" dirty="0" err="1">
                <a:solidFill>
                  <a:srgbClr val="800000"/>
                </a:solidFill>
              </a:rPr>
              <a:t>colisiones</a:t>
            </a:r>
            <a:r>
              <a:rPr lang="en-US" sz="1200" b="1" dirty="0">
                <a:solidFill>
                  <a:srgbClr val="800000"/>
                </a:solidFill>
              </a:rPr>
              <a:t> </a:t>
            </a:r>
            <a:r>
              <a:rPr lang="en-US" sz="1200" b="1" dirty="0" err="1">
                <a:solidFill>
                  <a:srgbClr val="800000"/>
                </a:solidFill>
              </a:rPr>
              <a:t>por</a:t>
            </a:r>
            <a:r>
              <a:rPr lang="en-US" sz="1200" b="1" dirty="0">
                <a:solidFill>
                  <a:srgbClr val="800000"/>
                </a:solidFill>
              </a:rPr>
              <a:t> </a:t>
            </a:r>
            <a:r>
              <a:rPr lang="en-US" sz="1200" b="1" dirty="0" err="1">
                <a:solidFill>
                  <a:srgbClr val="800000"/>
                </a:solidFill>
              </a:rPr>
              <a:t>segundo</a:t>
            </a:r>
            <a:r>
              <a:rPr lang="en-US" sz="1200" b="1" dirty="0">
                <a:solidFill>
                  <a:srgbClr val="800000"/>
                </a:solidFill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rgbClr val="800000"/>
                </a:solidFill>
              </a:rPr>
              <a:t>ATLAS </a:t>
            </a:r>
            <a:r>
              <a:rPr lang="en-US" sz="1200" dirty="0"/>
              <a:t>y </a:t>
            </a:r>
            <a:r>
              <a:rPr lang="en-US" sz="1200" b="1" dirty="0">
                <a:solidFill>
                  <a:srgbClr val="800000"/>
                </a:solidFill>
              </a:rPr>
              <a:t>CMS</a:t>
            </a:r>
            <a:r>
              <a:rPr lang="en-US" sz="1200" dirty="0"/>
              <a:t> </a:t>
            </a:r>
            <a:r>
              <a:rPr lang="en-US" sz="1200" dirty="0" err="1"/>
              <a:t>buscan</a:t>
            </a:r>
            <a:r>
              <a:rPr lang="en-US" sz="1200" dirty="0"/>
              <a:t> </a:t>
            </a:r>
            <a:r>
              <a:rPr lang="en-US" sz="1200" dirty="0" err="1"/>
              <a:t>nuevas</a:t>
            </a:r>
            <a:r>
              <a:rPr lang="en-US" sz="1200" dirty="0"/>
              <a:t> </a:t>
            </a:r>
            <a:r>
              <a:rPr lang="en-US" sz="1200" dirty="0" err="1"/>
              <a:t>partículas</a:t>
            </a:r>
            <a:r>
              <a:rPr lang="en-US" sz="1200" dirty="0"/>
              <a:t>, </a:t>
            </a:r>
            <a:r>
              <a:rPr lang="en-US" sz="1200" dirty="0" err="1"/>
              <a:t>como</a:t>
            </a:r>
            <a:r>
              <a:rPr lang="en-US" sz="1200" dirty="0"/>
              <a:t> </a:t>
            </a:r>
            <a:r>
              <a:rPr lang="en-US" sz="1200" dirty="0" err="1"/>
              <a:t>buscaron</a:t>
            </a:r>
            <a:r>
              <a:rPr lang="en-US" sz="1200" dirty="0"/>
              <a:t> </a:t>
            </a:r>
            <a:r>
              <a:rPr lang="en-US" sz="1200" dirty="0" err="1"/>
              <a:t>el</a:t>
            </a:r>
            <a:r>
              <a:rPr lang="en-US" sz="1200" dirty="0"/>
              <a:t> </a:t>
            </a:r>
            <a:r>
              <a:rPr lang="en-US" sz="1200" dirty="0" err="1"/>
              <a:t>bosón</a:t>
            </a:r>
            <a:r>
              <a:rPr lang="en-US" sz="1200" dirty="0"/>
              <a:t> de Higgs.</a:t>
            </a:r>
          </a:p>
          <a:p>
            <a:pPr marL="285750" indent="-285750">
              <a:buFont typeface="Arial"/>
              <a:buChar char="•"/>
            </a:pPr>
            <a:r>
              <a:rPr lang="en-US" sz="1200" b="1" dirty="0" err="1">
                <a:solidFill>
                  <a:srgbClr val="800000"/>
                </a:solidFill>
              </a:rPr>
              <a:t>LHCb</a:t>
            </a:r>
            <a:r>
              <a:rPr lang="en-US" sz="1200" dirty="0"/>
              <a:t> </a:t>
            </a:r>
            <a:r>
              <a:rPr lang="en-US" sz="1200" dirty="0" err="1"/>
              <a:t>estudiará</a:t>
            </a:r>
            <a:r>
              <a:rPr lang="en-US" sz="1200" dirty="0"/>
              <a:t> la </a:t>
            </a:r>
            <a:r>
              <a:rPr lang="en-US" sz="1200" dirty="0" err="1"/>
              <a:t>asimetría</a:t>
            </a:r>
            <a:r>
              <a:rPr lang="en-US" sz="1200" dirty="0"/>
              <a:t> entre </a:t>
            </a:r>
            <a:r>
              <a:rPr lang="en-US" sz="1200" dirty="0" err="1"/>
              <a:t>materia</a:t>
            </a:r>
            <a:r>
              <a:rPr lang="en-US" sz="1200" dirty="0"/>
              <a:t> y </a:t>
            </a:r>
            <a:r>
              <a:rPr lang="en-US" sz="1200" dirty="0" err="1"/>
              <a:t>antimateria</a:t>
            </a:r>
            <a:r>
              <a:rPr lang="en-US" sz="1200" dirty="0"/>
              <a:t> a </a:t>
            </a:r>
            <a:r>
              <a:rPr lang="en-US" sz="1200" dirty="0" err="1"/>
              <a:t>través</a:t>
            </a:r>
            <a:r>
              <a:rPr lang="en-US" sz="1200" dirty="0"/>
              <a:t> de quarks </a:t>
            </a:r>
            <a:r>
              <a:rPr lang="en-US" sz="1200" dirty="0" err="1"/>
              <a:t>pesados</a:t>
            </a:r>
            <a:r>
              <a:rPr lang="en-US" sz="1200" dirty="0"/>
              <a:t> b y c. </a:t>
            </a: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rgbClr val="800000"/>
                </a:solidFill>
              </a:rPr>
              <a:t>Alice</a:t>
            </a:r>
            <a:r>
              <a:rPr lang="en-US" sz="1200" dirty="0"/>
              <a:t> </a:t>
            </a:r>
            <a:r>
              <a:rPr lang="en-US" sz="1200" dirty="0" err="1"/>
              <a:t>estudia</a:t>
            </a:r>
            <a:r>
              <a:rPr lang="en-US" sz="1200" dirty="0"/>
              <a:t> las </a:t>
            </a:r>
            <a:r>
              <a:rPr lang="en-US" sz="1200" dirty="0" err="1"/>
              <a:t>condiciones</a:t>
            </a:r>
            <a:r>
              <a:rPr lang="en-US" sz="1200" dirty="0"/>
              <a:t> de la </a:t>
            </a:r>
            <a:r>
              <a:rPr lang="en-US" sz="1200" dirty="0" err="1"/>
              <a:t>materia</a:t>
            </a:r>
            <a:r>
              <a:rPr lang="en-US" sz="1200" dirty="0"/>
              <a:t> </a:t>
            </a:r>
            <a:r>
              <a:rPr lang="en-US" sz="1200" dirty="0" err="1"/>
              <a:t>en</a:t>
            </a:r>
            <a:r>
              <a:rPr lang="en-US" sz="1200" dirty="0"/>
              <a:t> </a:t>
            </a:r>
            <a:r>
              <a:rPr lang="en-US" sz="1200" dirty="0" err="1"/>
              <a:t>los</a:t>
            </a:r>
            <a:r>
              <a:rPr lang="en-US" sz="1200" dirty="0"/>
              <a:t> </a:t>
            </a:r>
            <a:r>
              <a:rPr lang="en-US" sz="1200" dirty="0" err="1"/>
              <a:t>primeros</a:t>
            </a:r>
            <a:r>
              <a:rPr lang="en-US" sz="1200" dirty="0"/>
              <a:t> </a:t>
            </a:r>
            <a:r>
              <a:rPr lang="en-US" sz="1200" dirty="0" err="1"/>
              <a:t>instantes</a:t>
            </a:r>
            <a:r>
              <a:rPr lang="en-US" sz="1200" dirty="0"/>
              <a:t> del Universo.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Google Shape;462;p40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dirty="0"/>
              <a:t>DETECTORES DE PARTÍCULAS</a:t>
            </a:r>
            <a:endParaRPr dirty="0"/>
          </a:p>
        </p:txBody>
      </p:sp>
      <p:sp>
        <p:nvSpPr>
          <p:cNvPr id="463" name="Google Shape;463;p4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17</a:t>
            </a:fld>
            <a:endParaRPr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9B9CE0-7975-FF40-886C-CF02973028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4152" y="712925"/>
            <a:ext cx="5375696" cy="261521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2BD311A-7A1D-FA43-968E-F9738CB31157}"/>
              </a:ext>
            </a:extLst>
          </p:cNvPr>
          <p:cNvSpPr txBox="1"/>
          <p:nvPr/>
        </p:nvSpPr>
        <p:spPr>
          <a:xfrm>
            <a:off x="328462" y="3522634"/>
            <a:ext cx="850383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sz="1200" dirty="0" err="1"/>
              <a:t>Evento</a:t>
            </a:r>
            <a:r>
              <a:rPr lang="en-US" sz="1200" dirty="0"/>
              <a:t>: </a:t>
            </a:r>
            <a:r>
              <a:rPr lang="en-US" sz="1200" dirty="0" err="1"/>
              <a:t>una</a:t>
            </a:r>
            <a:r>
              <a:rPr lang="en-US" sz="1200" dirty="0"/>
              <a:t> </a:t>
            </a:r>
            <a:r>
              <a:rPr lang="en-US" sz="1200" dirty="0" err="1"/>
              <a:t>colisión</a:t>
            </a:r>
            <a:r>
              <a:rPr lang="en-US" sz="1200" dirty="0"/>
              <a:t> de protones </a:t>
            </a:r>
            <a:r>
              <a:rPr lang="en-US" sz="1200" dirty="0">
                <a:sym typeface="Wingdings"/>
              </a:rPr>
              <a:t> </a:t>
            </a:r>
            <a:r>
              <a:rPr lang="en-US" sz="1200" dirty="0"/>
              <a:t> se </a:t>
            </a:r>
            <a:r>
              <a:rPr lang="en-US" sz="1200" dirty="0" err="1"/>
              <a:t>producen</a:t>
            </a:r>
            <a:r>
              <a:rPr lang="en-US" sz="1200" dirty="0"/>
              <a:t> </a:t>
            </a:r>
            <a:r>
              <a:rPr lang="en-US" sz="1200" dirty="0" err="1"/>
              <a:t>cientos</a:t>
            </a:r>
            <a:r>
              <a:rPr lang="en-US" sz="1200" dirty="0"/>
              <a:t> de </a:t>
            </a:r>
            <a:r>
              <a:rPr lang="en-US" sz="1200" dirty="0" err="1"/>
              <a:t>partículas</a:t>
            </a:r>
            <a:r>
              <a:rPr lang="en-US" sz="1200" dirty="0"/>
              <a:t> </a:t>
            </a:r>
            <a:r>
              <a:rPr lang="en-US" sz="1200" dirty="0" err="1"/>
              <a:t>más</a:t>
            </a:r>
            <a:r>
              <a:rPr lang="en-US" sz="1200" dirty="0"/>
              <a:t> </a:t>
            </a:r>
            <a:r>
              <a:rPr lang="en-US" sz="1200" dirty="0" err="1"/>
              <a:t>ligeras</a:t>
            </a:r>
            <a:r>
              <a:rPr lang="en-US" sz="1200" dirty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rgbClr val="800000"/>
                </a:solidFill>
              </a:rPr>
              <a:t>Las </a:t>
            </a:r>
            <a:r>
              <a:rPr lang="en-US" sz="1200" b="1" dirty="0" err="1">
                <a:solidFill>
                  <a:srgbClr val="800000"/>
                </a:solidFill>
              </a:rPr>
              <a:t>partículas</a:t>
            </a:r>
            <a:r>
              <a:rPr lang="en-US" sz="1200" b="1" dirty="0">
                <a:solidFill>
                  <a:srgbClr val="800000"/>
                </a:solidFill>
              </a:rPr>
              <a:t> </a:t>
            </a:r>
            <a:r>
              <a:rPr lang="en-US" sz="1200" b="1" dirty="0" err="1">
                <a:solidFill>
                  <a:srgbClr val="800000"/>
                </a:solidFill>
              </a:rPr>
              <a:t>cargadas</a:t>
            </a:r>
            <a:r>
              <a:rPr lang="en-US" sz="1200" b="1" dirty="0">
                <a:solidFill>
                  <a:srgbClr val="800000"/>
                </a:solidFill>
              </a:rPr>
              <a:t> </a:t>
            </a:r>
            <a:r>
              <a:rPr lang="en-US" sz="1200" dirty="0" err="1"/>
              <a:t>dejan</a:t>
            </a:r>
            <a:r>
              <a:rPr lang="en-US" sz="1200" dirty="0"/>
              <a:t> </a:t>
            </a:r>
            <a:r>
              <a:rPr lang="en-US" sz="1200" dirty="0" err="1"/>
              <a:t>trazas</a:t>
            </a:r>
            <a:r>
              <a:rPr lang="en-US" sz="1200" dirty="0"/>
              <a:t> a </a:t>
            </a:r>
            <a:r>
              <a:rPr lang="en-US" sz="1200" dirty="0" err="1"/>
              <a:t>su</a:t>
            </a:r>
            <a:r>
              <a:rPr lang="en-US" sz="1200" dirty="0"/>
              <a:t> </a:t>
            </a:r>
            <a:r>
              <a:rPr lang="en-US" sz="1200" dirty="0" err="1"/>
              <a:t>paso</a:t>
            </a:r>
            <a:r>
              <a:rPr lang="en-US" sz="1200" dirty="0"/>
              <a:t> </a:t>
            </a:r>
            <a:r>
              <a:rPr lang="en-US" sz="1200" dirty="0" err="1"/>
              <a:t>ionizando</a:t>
            </a:r>
            <a:r>
              <a:rPr lang="en-US" sz="1200" dirty="0"/>
              <a:t> los </a:t>
            </a:r>
            <a:r>
              <a:rPr lang="en-US" sz="1200" dirty="0" err="1"/>
              <a:t>materiales</a:t>
            </a:r>
            <a:r>
              <a:rPr lang="en-US" sz="1200" dirty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/>
              <a:t>Las </a:t>
            </a:r>
            <a:r>
              <a:rPr lang="en-US" sz="1200" b="1" dirty="0" err="1">
                <a:solidFill>
                  <a:srgbClr val="800000"/>
                </a:solidFill>
              </a:rPr>
              <a:t>trayectorias</a:t>
            </a:r>
            <a:r>
              <a:rPr lang="en-US" sz="1200" b="1" dirty="0">
                <a:solidFill>
                  <a:srgbClr val="800000"/>
                </a:solidFill>
              </a:rPr>
              <a:t> </a:t>
            </a:r>
            <a:r>
              <a:rPr lang="en-US" sz="1200" dirty="0"/>
              <a:t>de </a:t>
            </a:r>
            <a:r>
              <a:rPr lang="en-US" sz="1200" dirty="0" err="1"/>
              <a:t>partículas</a:t>
            </a:r>
            <a:r>
              <a:rPr lang="en-US" sz="1200" dirty="0"/>
              <a:t> </a:t>
            </a:r>
            <a:r>
              <a:rPr lang="en-US" sz="1200" dirty="0" err="1"/>
              <a:t>cargadas</a:t>
            </a:r>
            <a:r>
              <a:rPr lang="en-US" sz="1200" dirty="0"/>
              <a:t> se </a:t>
            </a:r>
            <a:r>
              <a:rPr lang="en-US" sz="1200" dirty="0" err="1"/>
              <a:t>curvan</a:t>
            </a:r>
            <a:r>
              <a:rPr lang="en-US" sz="1200" dirty="0"/>
              <a:t> con </a:t>
            </a:r>
            <a:r>
              <a:rPr lang="en-US" sz="1200" dirty="0" err="1"/>
              <a:t>campos</a:t>
            </a:r>
            <a:r>
              <a:rPr lang="en-US" sz="1200" dirty="0"/>
              <a:t> </a:t>
            </a:r>
            <a:r>
              <a:rPr lang="en-US" sz="1200" dirty="0" err="1"/>
              <a:t>magnéticos</a:t>
            </a:r>
            <a:r>
              <a:rPr lang="en-US" sz="1200" dirty="0"/>
              <a:t> </a:t>
            </a:r>
            <a:r>
              <a:rPr lang="en-US" sz="1200" dirty="0">
                <a:sym typeface="Wingdings"/>
              </a:rPr>
              <a:t> </a:t>
            </a:r>
            <a:r>
              <a:rPr lang="en-US" sz="1200" dirty="0"/>
              <a:t> el radio de </a:t>
            </a:r>
            <a:r>
              <a:rPr lang="en-US" sz="1200" dirty="0" err="1"/>
              <a:t>curvatura</a:t>
            </a:r>
            <a:r>
              <a:rPr lang="en-US" sz="1200" dirty="0"/>
              <a:t> se </a:t>
            </a:r>
            <a:r>
              <a:rPr lang="en-US" sz="1200" dirty="0" err="1"/>
              <a:t>utiliza</a:t>
            </a:r>
            <a:r>
              <a:rPr lang="en-US" sz="1200" dirty="0"/>
              <a:t> </a:t>
            </a:r>
            <a:r>
              <a:rPr lang="en-US" sz="1200" dirty="0" err="1"/>
              <a:t>para</a:t>
            </a:r>
            <a:r>
              <a:rPr lang="en-US" sz="1200" dirty="0"/>
              <a:t> </a:t>
            </a:r>
            <a:r>
              <a:rPr lang="en-US" sz="1200" dirty="0" err="1"/>
              <a:t>medir</a:t>
            </a:r>
            <a:r>
              <a:rPr lang="en-US" sz="1200" dirty="0"/>
              <a:t> </a:t>
            </a:r>
            <a:r>
              <a:rPr lang="en-US" sz="1200" dirty="0" err="1"/>
              <a:t>su</a:t>
            </a:r>
            <a:r>
              <a:rPr lang="en-US" sz="1200" dirty="0"/>
              <a:t> </a:t>
            </a:r>
            <a:r>
              <a:rPr lang="en-US" sz="1200" dirty="0" err="1"/>
              <a:t>cantidad</a:t>
            </a:r>
            <a:r>
              <a:rPr lang="en-US" sz="1200" dirty="0"/>
              <a:t> de </a:t>
            </a:r>
            <a:r>
              <a:rPr lang="en-US" sz="1200" dirty="0" err="1"/>
              <a:t>movimiento</a:t>
            </a:r>
            <a:r>
              <a:rPr lang="en-US" sz="1200" dirty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/>
              <a:t>Los </a:t>
            </a:r>
            <a:r>
              <a:rPr lang="en-US" sz="1200" b="1" dirty="0" err="1">
                <a:solidFill>
                  <a:srgbClr val="800000"/>
                </a:solidFill>
              </a:rPr>
              <a:t>calorímetros</a:t>
            </a:r>
            <a:r>
              <a:rPr lang="en-US" sz="1200" dirty="0"/>
              <a:t> </a:t>
            </a:r>
            <a:r>
              <a:rPr lang="en-US" sz="1200" dirty="0" err="1"/>
              <a:t>miden</a:t>
            </a:r>
            <a:r>
              <a:rPr lang="en-US" sz="1200" dirty="0"/>
              <a:t> la </a:t>
            </a:r>
            <a:r>
              <a:rPr lang="en-US" sz="1200" b="1" dirty="0" err="1">
                <a:solidFill>
                  <a:srgbClr val="800000"/>
                </a:solidFill>
              </a:rPr>
              <a:t>energía</a:t>
            </a:r>
            <a:r>
              <a:rPr lang="en-US" sz="1200" dirty="0"/>
              <a:t> de </a:t>
            </a:r>
            <a:r>
              <a:rPr lang="en-US" sz="1200" b="1" dirty="0" err="1">
                <a:solidFill>
                  <a:srgbClr val="800000"/>
                </a:solidFill>
              </a:rPr>
              <a:t>partículas</a:t>
            </a:r>
            <a:r>
              <a:rPr lang="en-US" sz="1200" b="1" dirty="0">
                <a:solidFill>
                  <a:srgbClr val="800000"/>
                </a:solidFill>
              </a:rPr>
              <a:t> </a:t>
            </a:r>
            <a:r>
              <a:rPr lang="en-US" sz="1200" b="1" dirty="0" err="1">
                <a:solidFill>
                  <a:srgbClr val="800000"/>
                </a:solidFill>
              </a:rPr>
              <a:t>cargadas</a:t>
            </a:r>
            <a:r>
              <a:rPr lang="en-US" sz="1200" b="1" dirty="0">
                <a:solidFill>
                  <a:srgbClr val="800000"/>
                </a:solidFill>
              </a:rPr>
              <a:t> y </a:t>
            </a:r>
            <a:r>
              <a:rPr lang="en-US" sz="1200" b="1" dirty="0" err="1">
                <a:solidFill>
                  <a:srgbClr val="800000"/>
                </a:solidFill>
              </a:rPr>
              <a:t>neutras</a:t>
            </a:r>
            <a:r>
              <a:rPr lang="en-US" sz="1200" dirty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 err="1"/>
              <a:t>Detectores</a:t>
            </a:r>
            <a:r>
              <a:rPr lang="en-US" sz="1200" dirty="0"/>
              <a:t> de gran </a:t>
            </a:r>
            <a:r>
              <a:rPr lang="en-US" sz="1200" dirty="0" err="1"/>
              <a:t>tamaño</a:t>
            </a:r>
            <a:r>
              <a:rPr lang="en-US" sz="1200" dirty="0"/>
              <a:t> y </a:t>
            </a:r>
            <a:r>
              <a:rPr lang="en-US" sz="1200" dirty="0" err="1"/>
              <a:t>herméticos</a:t>
            </a:r>
            <a:r>
              <a:rPr lang="en-US" sz="1200" dirty="0"/>
              <a:t> </a:t>
            </a:r>
            <a:r>
              <a:rPr lang="en-US" sz="1200" dirty="0" err="1"/>
              <a:t>para</a:t>
            </a:r>
            <a:r>
              <a:rPr lang="en-US" sz="1200" dirty="0"/>
              <a:t> </a:t>
            </a:r>
            <a:r>
              <a:rPr lang="en-US" sz="1200" dirty="0" err="1"/>
              <a:t>asegurar</a:t>
            </a:r>
            <a:r>
              <a:rPr lang="en-US" sz="1200" dirty="0"/>
              <a:t> un balance </a:t>
            </a:r>
            <a:r>
              <a:rPr lang="en-US" sz="1200" dirty="0" err="1"/>
              <a:t>correcto</a:t>
            </a:r>
            <a:r>
              <a:rPr lang="en-US" sz="1200" dirty="0"/>
              <a:t> de </a:t>
            </a:r>
            <a:r>
              <a:rPr lang="en-US" sz="1200" dirty="0" err="1"/>
              <a:t>energía</a:t>
            </a:r>
            <a:r>
              <a:rPr lang="en-US" sz="1200" dirty="0"/>
              <a:t> y </a:t>
            </a:r>
            <a:r>
              <a:rPr lang="en-US" sz="1200" dirty="0" err="1"/>
              <a:t>momento</a:t>
            </a:r>
            <a:r>
              <a:rPr lang="en-US" sz="1200" dirty="0"/>
              <a:t>.</a:t>
            </a:r>
          </a:p>
          <a:p>
            <a:endParaRPr lang="en-US" sz="1200" dirty="0"/>
          </a:p>
          <a:p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F67D400-485F-3C43-BA89-BCF8BB469C24}"/>
              </a:ext>
            </a:extLst>
          </p:cNvPr>
          <p:cNvSpPr/>
          <p:nvPr/>
        </p:nvSpPr>
        <p:spPr>
          <a:xfrm>
            <a:off x="842358" y="3328138"/>
            <a:ext cx="81788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 err="1"/>
              <a:t>Landua</a:t>
            </a:r>
            <a:r>
              <a:rPr lang="en-US" sz="1200" dirty="0"/>
              <a:t> R. (2008). "THE LHC: A LOOK INSIDE". Science in School Issue 10 : Winter 2008, </a:t>
            </a:r>
            <a:r>
              <a:rPr lang="en-US" sz="1200" dirty="0" err="1"/>
              <a:t>pp</a:t>
            </a:r>
            <a:r>
              <a:rPr lang="en-US" sz="1200" dirty="0"/>
              <a:t> 34-45</a:t>
            </a:r>
          </a:p>
        </p:txBody>
      </p:sp>
    </p:spTree>
    <p:extLst>
      <p:ext uri="{BB962C8B-B14F-4D97-AF65-F5344CB8AC3E}">
        <p14:creationId xmlns:p14="http://schemas.microsoft.com/office/powerpoint/2010/main" val="29227586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Google Shape;462;p40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El Experimento ATLAS</a:t>
            </a:r>
            <a:endParaRPr/>
          </a:p>
        </p:txBody>
      </p:sp>
      <p:sp>
        <p:nvSpPr>
          <p:cNvPr id="463" name="Google Shape;463;p4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18</a:t>
            </a:fld>
            <a:endParaRPr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1AE288-E82B-344E-8FE9-1D41BF33D8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092" y="1010553"/>
            <a:ext cx="4329952" cy="372747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5B7DB77-DE14-F74B-A2AD-909725B17EAD}"/>
              </a:ext>
            </a:extLst>
          </p:cNvPr>
          <p:cNvSpPr/>
          <p:nvPr/>
        </p:nvSpPr>
        <p:spPr>
          <a:xfrm>
            <a:off x="5029200" y="1810908"/>
            <a:ext cx="41148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dirty="0"/>
              <a:t>4 </a:t>
            </a:r>
            <a:r>
              <a:rPr lang="en-US" sz="1200" dirty="0" err="1"/>
              <a:t>componentes</a:t>
            </a:r>
            <a:r>
              <a:rPr lang="en-US" sz="1200" dirty="0"/>
              <a:t>: </a:t>
            </a:r>
          </a:p>
          <a:p>
            <a:pPr marL="742950" lvl="1" indent="-285750">
              <a:buFont typeface="Arial"/>
              <a:buChar char="•"/>
            </a:pPr>
            <a:r>
              <a:rPr lang="en-US" sz="1200" b="1" dirty="0">
                <a:solidFill>
                  <a:srgbClr val="800000"/>
                </a:solidFill>
              </a:rPr>
              <a:t>Detector </a:t>
            </a:r>
            <a:r>
              <a:rPr lang="en-US" sz="1200" b="1" dirty="0" err="1">
                <a:solidFill>
                  <a:srgbClr val="800000"/>
                </a:solidFill>
              </a:rPr>
              <a:t>Interno</a:t>
            </a:r>
            <a:r>
              <a:rPr lang="en-US" sz="1200" b="1" dirty="0">
                <a:solidFill>
                  <a:srgbClr val="800000"/>
                </a:solidFill>
              </a:rPr>
              <a:t> </a:t>
            </a:r>
            <a:r>
              <a:rPr lang="en-US" sz="1200" dirty="0"/>
              <a:t>( </a:t>
            </a:r>
            <a:r>
              <a:rPr lang="en-US" sz="1200" dirty="0" err="1"/>
              <a:t>registra</a:t>
            </a:r>
            <a:r>
              <a:rPr lang="en-US" sz="1200" dirty="0"/>
              <a:t> las </a:t>
            </a:r>
            <a:r>
              <a:rPr lang="en-US" sz="1200" dirty="0" err="1"/>
              <a:t>trayectorias</a:t>
            </a:r>
            <a:r>
              <a:rPr lang="en-US" sz="1200" dirty="0"/>
              <a:t> de las </a:t>
            </a:r>
            <a:r>
              <a:rPr lang="en-US" sz="1200" dirty="0" err="1"/>
              <a:t>partículas</a:t>
            </a:r>
            <a:r>
              <a:rPr lang="en-US" sz="1200" dirty="0"/>
              <a:t> </a:t>
            </a:r>
            <a:r>
              <a:rPr lang="en-US" sz="1200" dirty="0" err="1"/>
              <a:t>cargadas</a:t>
            </a:r>
            <a:r>
              <a:rPr lang="en-US" sz="1200" dirty="0"/>
              <a:t> )</a:t>
            </a:r>
          </a:p>
          <a:p>
            <a:pPr marL="742950" lvl="1" indent="-285750">
              <a:buFont typeface="Arial"/>
              <a:buChar char="•"/>
            </a:pPr>
            <a:r>
              <a:rPr lang="en-US" sz="1200" b="1" dirty="0" err="1">
                <a:solidFill>
                  <a:srgbClr val="800000"/>
                </a:solidFill>
              </a:rPr>
              <a:t>Calorímetros</a:t>
            </a:r>
            <a:r>
              <a:rPr lang="en-US" sz="1200" dirty="0"/>
              <a:t> ( </a:t>
            </a:r>
            <a:r>
              <a:rPr lang="en-US" sz="1200" dirty="0" err="1"/>
              <a:t>miden</a:t>
            </a:r>
            <a:r>
              <a:rPr lang="en-US" sz="1200" dirty="0"/>
              <a:t> la </a:t>
            </a:r>
            <a:r>
              <a:rPr lang="en-US" sz="1200" dirty="0" err="1"/>
              <a:t>energía</a:t>
            </a:r>
            <a:r>
              <a:rPr lang="en-US" sz="1200" dirty="0"/>
              <a:t> de las </a:t>
            </a:r>
            <a:r>
              <a:rPr lang="en-US" sz="1200" dirty="0" err="1"/>
              <a:t>partículas</a:t>
            </a:r>
            <a:r>
              <a:rPr lang="en-US" sz="1200" dirty="0"/>
              <a:t> </a:t>
            </a:r>
            <a:r>
              <a:rPr lang="en-US" sz="1200" dirty="0" err="1"/>
              <a:t>cargadas</a:t>
            </a:r>
            <a:r>
              <a:rPr lang="en-US" sz="1200" dirty="0"/>
              <a:t> y </a:t>
            </a:r>
            <a:r>
              <a:rPr lang="en-US" sz="1200" dirty="0" err="1"/>
              <a:t>neutras</a:t>
            </a:r>
            <a:r>
              <a:rPr lang="en-US" sz="1200" dirty="0"/>
              <a:t> )</a:t>
            </a:r>
          </a:p>
          <a:p>
            <a:pPr marL="742950" lvl="1" indent="-285750">
              <a:buFont typeface="Arial"/>
              <a:buChar char="•"/>
            </a:pPr>
            <a:r>
              <a:rPr lang="en-US" sz="1200" b="1" dirty="0" err="1">
                <a:solidFill>
                  <a:srgbClr val="800000"/>
                </a:solidFill>
              </a:rPr>
              <a:t>Espectrómetro</a:t>
            </a:r>
            <a:r>
              <a:rPr lang="en-US" sz="1200" b="1" dirty="0">
                <a:solidFill>
                  <a:srgbClr val="800000"/>
                </a:solidFill>
              </a:rPr>
              <a:t> de </a:t>
            </a:r>
            <a:r>
              <a:rPr lang="en-US" sz="1200" b="1" dirty="0" err="1">
                <a:solidFill>
                  <a:srgbClr val="800000"/>
                </a:solidFill>
              </a:rPr>
              <a:t>muones</a:t>
            </a:r>
            <a:r>
              <a:rPr lang="en-US" sz="1200" b="1" dirty="0">
                <a:solidFill>
                  <a:srgbClr val="800000"/>
                </a:solidFill>
              </a:rPr>
              <a:t> </a:t>
            </a:r>
            <a:r>
              <a:rPr lang="en-US" sz="1200" dirty="0"/>
              <a:t>( </a:t>
            </a:r>
            <a:r>
              <a:rPr lang="en-US" sz="1200" dirty="0" err="1"/>
              <a:t>mide</a:t>
            </a:r>
            <a:r>
              <a:rPr lang="en-US" sz="1200" dirty="0"/>
              <a:t> las </a:t>
            </a:r>
            <a:r>
              <a:rPr lang="en-US" sz="1200" dirty="0" err="1"/>
              <a:t>trayectorias</a:t>
            </a:r>
            <a:r>
              <a:rPr lang="en-US" sz="1200" dirty="0"/>
              <a:t> de </a:t>
            </a:r>
            <a:r>
              <a:rPr lang="en-US" sz="1200" dirty="0" err="1"/>
              <a:t>los</a:t>
            </a:r>
            <a:r>
              <a:rPr lang="en-US" sz="1200" dirty="0"/>
              <a:t> </a:t>
            </a:r>
            <a:r>
              <a:rPr lang="en-US" sz="1200" dirty="0" err="1"/>
              <a:t>muones</a:t>
            </a:r>
            <a:r>
              <a:rPr lang="en-US" sz="1200" dirty="0"/>
              <a:t>)</a:t>
            </a:r>
          </a:p>
          <a:p>
            <a:pPr marL="742950" lvl="1" indent="-285750">
              <a:buFont typeface="Arial"/>
              <a:buChar char="•"/>
            </a:pPr>
            <a:r>
              <a:rPr lang="en-US" sz="1200" dirty="0"/>
              <a:t>Trigger, Sistema de </a:t>
            </a:r>
            <a:r>
              <a:rPr lang="en-US" sz="1200" dirty="0" err="1"/>
              <a:t>adquisición</a:t>
            </a:r>
            <a:r>
              <a:rPr lang="en-US" sz="1200" dirty="0"/>
              <a:t> de </a:t>
            </a:r>
            <a:r>
              <a:rPr lang="en-US" sz="1200" dirty="0" err="1"/>
              <a:t>datos</a:t>
            </a:r>
            <a:r>
              <a:rPr lang="en-US" sz="1200" dirty="0"/>
              <a:t> y </a:t>
            </a:r>
            <a:r>
              <a:rPr lang="en-US" sz="1200" dirty="0" err="1"/>
              <a:t>sistema</a:t>
            </a:r>
            <a:r>
              <a:rPr lang="en-US" sz="1200" dirty="0"/>
              <a:t> de </a:t>
            </a:r>
            <a:r>
              <a:rPr lang="en-US" sz="1200" dirty="0" err="1"/>
              <a:t>Computación</a:t>
            </a:r>
            <a:r>
              <a:rPr lang="en-US" sz="1200" dirty="0"/>
              <a:t> GRID.</a:t>
            </a:r>
          </a:p>
        </p:txBody>
      </p:sp>
    </p:spTree>
    <p:extLst>
      <p:ext uri="{BB962C8B-B14F-4D97-AF65-F5344CB8AC3E}">
        <p14:creationId xmlns:p14="http://schemas.microsoft.com/office/powerpoint/2010/main" val="8411106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p40"/>
          <p:cNvSpPr txBox="1"/>
          <p:nvPr/>
        </p:nvSpPr>
        <p:spPr>
          <a:xfrm>
            <a:off x="3976825" y="4205550"/>
            <a:ext cx="2103000" cy="86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1300">
                <a:solidFill>
                  <a:srgbClr val="0053A0"/>
                </a:solidFill>
              </a:rPr>
              <a:t>Longitud:</a:t>
            </a:r>
            <a:r>
              <a:rPr lang="en-GB" sz="1300">
                <a:solidFill>
                  <a:srgbClr val="000000"/>
                </a:solidFill>
              </a:rPr>
              <a:t> 46 m</a:t>
            </a:r>
            <a:br>
              <a:rPr lang="en-GB" sz="1300">
                <a:solidFill>
                  <a:srgbClr val="000000"/>
                </a:solidFill>
              </a:rPr>
            </a:br>
            <a:r>
              <a:rPr lang="en-GB" sz="1300">
                <a:solidFill>
                  <a:srgbClr val="0053A0"/>
                </a:solidFill>
              </a:rPr>
              <a:t>Diametro:</a:t>
            </a:r>
            <a:r>
              <a:rPr lang="en-GB" sz="1300">
                <a:solidFill>
                  <a:srgbClr val="000000"/>
                </a:solidFill>
              </a:rPr>
              <a:t> 26 m</a:t>
            </a:r>
            <a:br>
              <a:rPr lang="en-GB" sz="1300"/>
            </a:br>
            <a:r>
              <a:rPr lang="en-GB" sz="1300">
                <a:solidFill>
                  <a:srgbClr val="0053A0"/>
                </a:solidFill>
              </a:rPr>
              <a:t>Peso:</a:t>
            </a:r>
            <a:r>
              <a:rPr lang="en-GB" sz="1300">
                <a:solidFill>
                  <a:srgbClr val="000000"/>
                </a:solidFill>
              </a:rPr>
              <a:t> 7000 toneladas</a:t>
            </a:r>
            <a:endParaRPr sz="1300">
              <a:solidFill>
                <a:srgbClr val="000000"/>
              </a:solidFill>
            </a:endParaRPr>
          </a:p>
        </p:txBody>
      </p:sp>
      <p:sp>
        <p:nvSpPr>
          <p:cNvPr id="462" name="Google Shape;462;p40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El Experimento ATLAS</a:t>
            </a:r>
            <a:endParaRPr/>
          </a:p>
        </p:txBody>
      </p:sp>
      <p:sp>
        <p:nvSpPr>
          <p:cNvPr id="463" name="Google Shape;463;p4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19</a:t>
            </a:fld>
            <a:endParaRPr/>
          </a:p>
        </p:txBody>
      </p:sp>
      <p:pic>
        <p:nvPicPr>
          <p:cNvPr id="464" name="Google Shape;464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51700" y="966600"/>
            <a:ext cx="2972700" cy="3927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D52F750-8740-4345-BFA4-CBE74145D9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700" y="751601"/>
            <a:ext cx="5524744" cy="3415272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22E24-09C6-3942-B889-B0A3C1763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/>
              <a:t>Detectores de trazas:  “tracking”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072E47-BE8E-1040-B8A7-697F352DCCE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20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94E0613-622B-3046-BDD9-7DD6DE528333}"/>
              </a:ext>
            </a:extLst>
          </p:cNvPr>
          <p:cNvSpPr txBox="1">
            <a:spLocks/>
          </p:cNvSpPr>
          <p:nvPr/>
        </p:nvSpPr>
        <p:spPr>
          <a:xfrm>
            <a:off x="8539843" y="6492875"/>
            <a:ext cx="60415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C11D3C44-C1D1-5248-8CDD-A759D90B2EE1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6" name="Marcador de contenido 1">
            <a:extLst>
              <a:ext uri="{FF2B5EF4-FFF2-40B4-BE49-F238E27FC236}">
                <a16:creationId xmlns:a16="http://schemas.microsoft.com/office/drawing/2014/main" id="{0ADA0023-AB86-F74E-A646-18CFFDC23E0E}"/>
              </a:ext>
            </a:extLst>
          </p:cNvPr>
          <p:cNvSpPr txBox="1">
            <a:spLocks/>
          </p:cNvSpPr>
          <p:nvPr/>
        </p:nvSpPr>
        <p:spPr>
          <a:xfrm>
            <a:off x="-81869" y="712925"/>
            <a:ext cx="5885465" cy="22629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92500"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GB" dirty="0"/>
              <a:t>Detectores de </a:t>
            </a:r>
            <a:r>
              <a:rPr lang="en-GB" b="1" dirty="0">
                <a:solidFill>
                  <a:srgbClr val="800000"/>
                </a:solidFill>
              </a:rPr>
              <a:t>“Tracking “</a:t>
            </a:r>
            <a:r>
              <a:rPr lang="en-GB" dirty="0"/>
              <a:t>: </a:t>
            </a:r>
            <a:r>
              <a:rPr lang="en-GB" dirty="0" err="1"/>
              <a:t>los</a:t>
            </a:r>
            <a:r>
              <a:rPr lang="en-GB" dirty="0"/>
              <a:t> </a:t>
            </a:r>
            <a:r>
              <a:rPr lang="en-GB" dirty="0" err="1"/>
              <a:t>más</a:t>
            </a:r>
            <a:r>
              <a:rPr lang="en-GB" dirty="0"/>
              <a:t> </a:t>
            </a:r>
            <a:r>
              <a:rPr lang="en-GB" dirty="0" err="1"/>
              <a:t>cercanos</a:t>
            </a:r>
            <a:r>
              <a:rPr lang="en-GB" dirty="0"/>
              <a:t> al </a:t>
            </a:r>
            <a:r>
              <a:rPr lang="en-GB" dirty="0" err="1"/>
              <a:t>punto</a:t>
            </a:r>
            <a:r>
              <a:rPr lang="en-GB" dirty="0"/>
              <a:t> de </a:t>
            </a:r>
            <a:r>
              <a:rPr lang="en-GB" dirty="0" err="1"/>
              <a:t>interacción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Reconstrucción</a:t>
            </a:r>
            <a:r>
              <a:rPr lang="en-GB" dirty="0"/>
              <a:t> </a:t>
            </a:r>
            <a:r>
              <a:rPr lang="en-GB" b="1" dirty="0" err="1">
                <a:solidFill>
                  <a:srgbClr val="0000FF"/>
                </a:solidFill>
              </a:rPr>
              <a:t>muy</a:t>
            </a:r>
            <a:r>
              <a:rPr lang="en-GB" b="1" dirty="0">
                <a:solidFill>
                  <a:srgbClr val="0000FF"/>
                </a:solidFill>
              </a:rPr>
              <a:t> </a:t>
            </a:r>
            <a:r>
              <a:rPr lang="en-GB" b="1" dirty="0" err="1">
                <a:solidFill>
                  <a:srgbClr val="0000FF"/>
                </a:solidFill>
              </a:rPr>
              <a:t>precisa</a:t>
            </a:r>
            <a:r>
              <a:rPr lang="en-GB" b="1" dirty="0">
                <a:solidFill>
                  <a:srgbClr val="0000FF"/>
                </a:solidFill>
              </a:rPr>
              <a:t> </a:t>
            </a:r>
            <a:r>
              <a:rPr lang="en-GB" dirty="0"/>
              <a:t>de las </a:t>
            </a:r>
            <a:r>
              <a:rPr lang="en-GB" dirty="0" err="1"/>
              <a:t>trayectorias</a:t>
            </a:r>
            <a:r>
              <a:rPr lang="en-GB" dirty="0"/>
              <a:t> de las </a:t>
            </a:r>
            <a:r>
              <a:rPr lang="en-GB" dirty="0" err="1"/>
              <a:t>partículas</a:t>
            </a:r>
            <a:r>
              <a:rPr lang="en-GB" dirty="0"/>
              <a:t> </a:t>
            </a:r>
            <a:r>
              <a:rPr lang="en-GB" dirty="0" err="1"/>
              <a:t>cargadas</a:t>
            </a:r>
            <a:r>
              <a:rPr lang="en-GB" dirty="0"/>
              <a:t>: </a:t>
            </a:r>
            <a:r>
              <a:rPr lang="en-GB" b="1" dirty="0">
                <a:solidFill>
                  <a:srgbClr val="0000FF"/>
                </a:solidFill>
              </a:rPr>
              <a:t>“</a:t>
            </a:r>
            <a:r>
              <a:rPr lang="en-GB" b="1" dirty="0" err="1">
                <a:solidFill>
                  <a:srgbClr val="0000FF"/>
                </a:solidFill>
              </a:rPr>
              <a:t>trazas</a:t>
            </a:r>
            <a:r>
              <a:rPr lang="en-GB" b="1" dirty="0">
                <a:solidFill>
                  <a:srgbClr val="0000FF"/>
                </a:solidFill>
              </a:rPr>
              <a:t>”</a:t>
            </a:r>
          </a:p>
          <a:p>
            <a:pPr lvl="1"/>
            <a:r>
              <a:rPr lang="en-GB" dirty="0" err="1"/>
              <a:t>Reconstrucción</a:t>
            </a:r>
            <a:r>
              <a:rPr lang="en-GB" dirty="0"/>
              <a:t> </a:t>
            </a:r>
            <a:r>
              <a:rPr lang="en-GB" b="1" dirty="0" err="1">
                <a:solidFill>
                  <a:srgbClr val="0000FF"/>
                </a:solidFill>
              </a:rPr>
              <a:t>precisa</a:t>
            </a:r>
            <a:r>
              <a:rPr lang="en-GB" dirty="0"/>
              <a:t> de </a:t>
            </a:r>
            <a:r>
              <a:rPr lang="en-GB" b="1" dirty="0" err="1">
                <a:solidFill>
                  <a:srgbClr val="0000FF"/>
                </a:solidFill>
              </a:rPr>
              <a:t>vértices</a:t>
            </a:r>
            <a:r>
              <a:rPr lang="en-GB" b="1" dirty="0">
                <a:solidFill>
                  <a:srgbClr val="0000FF"/>
                </a:solidFill>
              </a:rPr>
              <a:t> </a:t>
            </a:r>
            <a:r>
              <a:rPr lang="en-GB" b="1" dirty="0" err="1">
                <a:solidFill>
                  <a:srgbClr val="0000FF"/>
                </a:solidFill>
              </a:rPr>
              <a:t>secundarios</a:t>
            </a:r>
            <a:r>
              <a:rPr lang="en-GB" dirty="0">
                <a:solidFill>
                  <a:srgbClr val="0000FF"/>
                </a:solidFill>
              </a:rPr>
              <a:t>:</a:t>
            </a:r>
          </a:p>
          <a:p>
            <a:pPr lvl="2"/>
            <a:r>
              <a:rPr lang="en-GB" dirty="0" err="1"/>
              <a:t>Detección</a:t>
            </a:r>
            <a:r>
              <a:rPr lang="en-GB" dirty="0"/>
              <a:t> de </a:t>
            </a:r>
            <a:r>
              <a:rPr lang="en-GB" dirty="0" err="1"/>
              <a:t>partículas</a:t>
            </a:r>
            <a:r>
              <a:rPr lang="en-GB" dirty="0"/>
              <a:t> </a:t>
            </a:r>
            <a:r>
              <a:rPr lang="en-GB" dirty="0" err="1"/>
              <a:t>secundarias</a:t>
            </a:r>
            <a:r>
              <a:rPr lang="en-GB" dirty="0"/>
              <a:t> de </a:t>
            </a:r>
            <a:r>
              <a:rPr lang="en-GB" dirty="0" err="1"/>
              <a:t>corta</a:t>
            </a:r>
            <a:r>
              <a:rPr lang="en-GB" dirty="0"/>
              <a:t> </a:t>
            </a:r>
            <a:r>
              <a:rPr lang="en-GB" dirty="0" err="1"/>
              <a:t>vida</a:t>
            </a:r>
            <a:r>
              <a:rPr lang="en-GB" dirty="0"/>
              <a:t> media.</a:t>
            </a:r>
          </a:p>
          <a:p>
            <a:pPr lvl="1"/>
            <a:r>
              <a:rPr lang="en-GB" dirty="0" err="1"/>
              <a:t>Solenoide</a:t>
            </a:r>
            <a:r>
              <a:rPr lang="en-GB" dirty="0"/>
              <a:t> </a:t>
            </a:r>
            <a:r>
              <a:rPr lang="en-GB" dirty="0">
                <a:sym typeface="Wingdings"/>
              </a:rPr>
              <a:t> </a:t>
            </a:r>
            <a:r>
              <a:rPr lang="en-GB" dirty="0" err="1">
                <a:sym typeface="Wingdings"/>
              </a:rPr>
              <a:t>curva</a:t>
            </a:r>
            <a:r>
              <a:rPr lang="en-GB" dirty="0">
                <a:sym typeface="Wingdings"/>
              </a:rPr>
              <a:t> las </a:t>
            </a:r>
            <a:r>
              <a:rPr lang="en-GB" dirty="0" err="1">
                <a:sym typeface="Wingdings"/>
              </a:rPr>
              <a:t>trayectorias</a:t>
            </a:r>
            <a:r>
              <a:rPr lang="en-GB" dirty="0">
                <a:sym typeface="Wingdings"/>
              </a:rPr>
              <a:t> de las </a:t>
            </a:r>
            <a:r>
              <a:rPr lang="en-GB" dirty="0" err="1">
                <a:sym typeface="Wingdings"/>
              </a:rPr>
              <a:t>partículas</a:t>
            </a:r>
            <a:endParaRPr lang="en-GB" b="1" dirty="0"/>
          </a:p>
          <a:p>
            <a:pPr marL="914400" lvl="2" indent="0">
              <a:buFont typeface="Arial"/>
              <a:buNone/>
            </a:pPr>
            <a:endParaRPr lang="en-GB" sz="1600" dirty="0"/>
          </a:p>
        </p:txBody>
      </p:sp>
      <p:pic>
        <p:nvPicPr>
          <p:cNvPr id="7" name="Imagen 9">
            <a:extLst>
              <a:ext uri="{FF2B5EF4-FFF2-40B4-BE49-F238E27FC236}">
                <a16:creationId xmlns:a16="http://schemas.microsoft.com/office/drawing/2014/main" id="{A11D8C1E-75F4-A44C-99CD-DAE44FC01D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6537" y="783333"/>
            <a:ext cx="1490415" cy="1286845"/>
          </a:xfrm>
          <a:prstGeom prst="rect">
            <a:avLst/>
          </a:prstGeom>
        </p:spPr>
      </p:pic>
      <p:grpSp>
        <p:nvGrpSpPr>
          <p:cNvPr id="8" name="Agrupar 10">
            <a:extLst>
              <a:ext uri="{FF2B5EF4-FFF2-40B4-BE49-F238E27FC236}">
                <a16:creationId xmlns:a16="http://schemas.microsoft.com/office/drawing/2014/main" id="{51FB8EFE-6224-184B-8D9D-C9BB822F7B0B}"/>
              </a:ext>
            </a:extLst>
          </p:cNvPr>
          <p:cNvGrpSpPr/>
          <p:nvPr/>
        </p:nvGrpSpPr>
        <p:grpSpPr>
          <a:xfrm>
            <a:off x="894673" y="3147175"/>
            <a:ext cx="7354653" cy="1945281"/>
            <a:chOff x="179512" y="3645024"/>
            <a:chExt cx="8998280" cy="2812766"/>
          </a:xfrm>
        </p:grpSpPr>
        <p:pic>
          <p:nvPicPr>
            <p:cNvPr id="9" name="Picture 6" descr="tracking_60">
              <a:extLst>
                <a:ext uri="{FF2B5EF4-FFF2-40B4-BE49-F238E27FC236}">
                  <a16:creationId xmlns:a16="http://schemas.microsoft.com/office/drawing/2014/main" id="{97C3492E-684E-DC4A-AD11-77A4DDC00B7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3645024"/>
              <a:ext cx="4114800" cy="2606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Imagen 5">
              <a:extLst>
                <a:ext uri="{FF2B5EF4-FFF2-40B4-BE49-F238E27FC236}">
                  <a16:creationId xmlns:a16="http://schemas.microsoft.com/office/drawing/2014/main" id="{9889A4DA-5AE3-034C-BC68-02B6051C73B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311664" y="3645024"/>
              <a:ext cx="4866128" cy="2812766"/>
            </a:xfrm>
            <a:prstGeom prst="rect">
              <a:avLst/>
            </a:prstGeom>
          </p:spPr>
        </p:pic>
      </p:grpSp>
      <p:pic>
        <p:nvPicPr>
          <p:cNvPr id="11" name="Imagen 8">
            <a:extLst>
              <a:ext uri="{FF2B5EF4-FFF2-40B4-BE49-F238E27FC236}">
                <a16:creationId xmlns:a16="http://schemas.microsoft.com/office/drawing/2014/main" id="{DC3CD21B-3455-1A49-BE16-20173DD2DF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3596" y="2332384"/>
            <a:ext cx="2703223" cy="711374"/>
          </a:xfrm>
          <a:prstGeom prst="rect">
            <a:avLst/>
          </a:prstGeom>
        </p:spPr>
      </p:pic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46620ABC-FBAA-F04E-AABA-DC486956D251}"/>
              </a:ext>
            </a:extLst>
          </p:cNvPr>
          <p:cNvSpPr txBox="1">
            <a:spLocks/>
          </p:cNvSpPr>
          <p:nvPr/>
        </p:nvSpPr>
        <p:spPr>
          <a:xfrm>
            <a:off x="0" y="6519895"/>
            <a:ext cx="2057400" cy="365125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E8D43FD2-B9FC-4248-ABB5-4B68773947E2}"/>
              </a:ext>
            </a:extLst>
          </p:cNvPr>
          <p:cNvSpPr txBox="1">
            <a:spLocks/>
          </p:cNvSpPr>
          <p:nvPr/>
        </p:nvSpPr>
        <p:spPr>
          <a:xfrm>
            <a:off x="1463221" y="6520118"/>
            <a:ext cx="3835400" cy="365125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0899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22E24-09C6-3942-B889-B0A3C1763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/>
              <a:t>Detector Interno de ATLAS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072E47-BE8E-1040-B8A7-697F352DCCE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21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94E0613-622B-3046-BDD9-7DD6DE528333}"/>
              </a:ext>
            </a:extLst>
          </p:cNvPr>
          <p:cNvSpPr txBox="1">
            <a:spLocks/>
          </p:cNvSpPr>
          <p:nvPr/>
        </p:nvSpPr>
        <p:spPr>
          <a:xfrm>
            <a:off x="8539843" y="6492875"/>
            <a:ext cx="60415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C11D3C44-C1D1-5248-8CDD-A759D90B2EE1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6" name="Marcador de contenido 1">
            <a:extLst>
              <a:ext uri="{FF2B5EF4-FFF2-40B4-BE49-F238E27FC236}">
                <a16:creationId xmlns:a16="http://schemas.microsoft.com/office/drawing/2014/main" id="{0ADA0023-AB86-F74E-A646-18CFFDC23E0E}"/>
              </a:ext>
            </a:extLst>
          </p:cNvPr>
          <p:cNvSpPr txBox="1">
            <a:spLocks/>
          </p:cNvSpPr>
          <p:nvPr/>
        </p:nvSpPr>
        <p:spPr>
          <a:xfrm>
            <a:off x="110155" y="712925"/>
            <a:ext cx="5885465" cy="22629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914400" lvl="2" indent="0">
              <a:buFont typeface="Arial"/>
              <a:buNone/>
            </a:pPr>
            <a:endParaRPr lang="en-GB" sz="1600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46620ABC-FBAA-F04E-AABA-DC486956D251}"/>
              </a:ext>
            </a:extLst>
          </p:cNvPr>
          <p:cNvSpPr txBox="1">
            <a:spLocks/>
          </p:cNvSpPr>
          <p:nvPr/>
        </p:nvSpPr>
        <p:spPr>
          <a:xfrm>
            <a:off x="0" y="6519895"/>
            <a:ext cx="2057400" cy="365125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E8D43FD2-B9FC-4248-ABB5-4B68773947E2}"/>
              </a:ext>
            </a:extLst>
          </p:cNvPr>
          <p:cNvSpPr txBox="1">
            <a:spLocks/>
          </p:cNvSpPr>
          <p:nvPr/>
        </p:nvSpPr>
        <p:spPr>
          <a:xfrm>
            <a:off x="1463221" y="6520118"/>
            <a:ext cx="3835400" cy="365125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D412EA3-AB0D-8642-B833-FB55E0FDC1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34" y="770462"/>
            <a:ext cx="3331687" cy="2711530"/>
          </a:xfrm>
          <a:prstGeom prst="rect">
            <a:avLst/>
          </a:prstGeom>
        </p:spPr>
      </p:pic>
      <p:pic>
        <p:nvPicPr>
          <p:cNvPr id="15" name="Content Placeholder 6">
            <a:extLst>
              <a:ext uri="{FF2B5EF4-FFF2-40B4-BE49-F238E27FC236}">
                <a16:creationId xmlns:a16="http://schemas.microsoft.com/office/drawing/2014/main" id="{240F8E98-86F3-F547-A245-58CB72B810A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361" b="18361"/>
          <a:stretch>
            <a:fillRect/>
          </a:stretch>
        </p:blipFill>
        <p:spPr>
          <a:xfrm>
            <a:off x="4326632" y="659910"/>
            <a:ext cx="4213211" cy="2449049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C7382D9-D346-2541-B2B5-5F4996008FC8}"/>
              </a:ext>
            </a:extLst>
          </p:cNvPr>
          <p:cNvSpPr txBox="1"/>
          <p:nvPr/>
        </p:nvSpPr>
        <p:spPr>
          <a:xfrm>
            <a:off x="110155" y="4041265"/>
            <a:ext cx="854260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b="1" dirty="0" err="1">
                <a:solidFill>
                  <a:srgbClr val="800000"/>
                </a:solidFill>
              </a:rPr>
              <a:t>Detectores</a:t>
            </a:r>
            <a:r>
              <a:rPr lang="en-US" sz="1200" b="1" dirty="0">
                <a:solidFill>
                  <a:srgbClr val="800000"/>
                </a:solidFill>
              </a:rPr>
              <a:t> de </a:t>
            </a:r>
            <a:r>
              <a:rPr lang="en-US" sz="1200" b="1" dirty="0" err="1">
                <a:solidFill>
                  <a:srgbClr val="800000"/>
                </a:solidFill>
              </a:rPr>
              <a:t>microbandas</a:t>
            </a:r>
            <a:r>
              <a:rPr lang="en-US" sz="1200" b="1" dirty="0">
                <a:solidFill>
                  <a:srgbClr val="800000"/>
                </a:solidFill>
              </a:rPr>
              <a:t> de </a:t>
            </a:r>
            <a:r>
              <a:rPr lang="en-US" sz="1200" b="1" dirty="0" err="1">
                <a:solidFill>
                  <a:srgbClr val="800000"/>
                </a:solidFill>
              </a:rPr>
              <a:t>silicio</a:t>
            </a:r>
            <a:r>
              <a:rPr lang="en-US" sz="1200" b="1" dirty="0">
                <a:solidFill>
                  <a:srgbClr val="800000"/>
                </a:solidFill>
              </a:rPr>
              <a:t>: </a:t>
            </a:r>
            <a:r>
              <a:rPr lang="en-US" sz="1200" dirty="0" err="1"/>
              <a:t>precisión</a:t>
            </a:r>
            <a:r>
              <a:rPr lang="en-US" sz="1200" dirty="0"/>
              <a:t> de </a:t>
            </a:r>
            <a:r>
              <a:rPr lang="en-US" sz="1200" b="1" dirty="0">
                <a:solidFill>
                  <a:srgbClr val="0000FF"/>
                </a:solidFill>
              </a:rPr>
              <a:t>23 </a:t>
            </a:r>
            <a:r>
              <a:rPr lang="en-US" sz="1200" b="1" dirty="0" err="1">
                <a:solidFill>
                  <a:srgbClr val="0000FF"/>
                </a:solidFill>
              </a:rPr>
              <a:t>micras</a:t>
            </a:r>
            <a:r>
              <a:rPr lang="en-US" sz="1200" dirty="0"/>
              <a:t>, </a:t>
            </a:r>
            <a:r>
              <a:rPr lang="en-US" sz="1200" dirty="0" err="1"/>
              <a:t>cubren</a:t>
            </a:r>
            <a:r>
              <a:rPr lang="en-US" sz="1200" dirty="0"/>
              <a:t> </a:t>
            </a:r>
            <a:r>
              <a:rPr lang="en-US" sz="1200" b="1" dirty="0">
                <a:solidFill>
                  <a:srgbClr val="0000FF"/>
                </a:solidFill>
              </a:rPr>
              <a:t>60 m</a:t>
            </a:r>
            <a:r>
              <a:rPr lang="en-US" sz="1200" b="1" baseline="30000" dirty="0">
                <a:solidFill>
                  <a:srgbClr val="0000FF"/>
                </a:solidFill>
              </a:rPr>
              <a:t>2   </a:t>
            </a:r>
            <a:r>
              <a:rPr lang="en-US" sz="1200" dirty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rgbClr val="800000"/>
                </a:solidFill>
              </a:rPr>
              <a:t>Píxeles:</a:t>
            </a:r>
            <a:r>
              <a:rPr lang="en-US" sz="1200" dirty="0"/>
              <a:t>  </a:t>
            </a:r>
            <a:r>
              <a:rPr lang="en-US" sz="1200" dirty="0" err="1"/>
              <a:t>cubren</a:t>
            </a:r>
            <a:r>
              <a:rPr lang="en-US" sz="1200" dirty="0"/>
              <a:t> </a:t>
            </a:r>
            <a:r>
              <a:rPr lang="en-US" sz="1200" dirty="0" err="1"/>
              <a:t>una</a:t>
            </a:r>
            <a:r>
              <a:rPr lang="en-US" sz="1200" dirty="0"/>
              <a:t> </a:t>
            </a:r>
            <a:r>
              <a:rPr lang="en-US" sz="1200" dirty="0" err="1"/>
              <a:t>superfície</a:t>
            </a:r>
            <a:r>
              <a:rPr lang="en-US" sz="1200" dirty="0"/>
              <a:t> de </a:t>
            </a:r>
            <a:r>
              <a:rPr lang="en-US" sz="1200" b="1" dirty="0">
                <a:solidFill>
                  <a:srgbClr val="0000FF"/>
                </a:solidFill>
              </a:rPr>
              <a:t>2.3 m</a:t>
            </a:r>
            <a:r>
              <a:rPr lang="en-US" sz="1200" b="1" baseline="30000" dirty="0">
                <a:solidFill>
                  <a:srgbClr val="0000FF"/>
                </a:solidFill>
              </a:rPr>
              <a:t>2 </a:t>
            </a:r>
            <a:r>
              <a:rPr lang="en-US" sz="1200" dirty="0"/>
              <a:t>, </a:t>
            </a:r>
            <a:r>
              <a:rPr lang="en-US" sz="1200" dirty="0" err="1"/>
              <a:t>precisión</a:t>
            </a:r>
            <a:r>
              <a:rPr lang="en-US" sz="1200" dirty="0"/>
              <a:t> de </a:t>
            </a:r>
            <a:r>
              <a:rPr lang="en-US" sz="1200" b="1" dirty="0">
                <a:solidFill>
                  <a:srgbClr val="0000FF"/>
                </a:solidFill>
              </a:rPr>
              <a:t>14 </a:t>
            </a:r>
            <a:r>
              <a:rPr lang="en-US" sz="1200" b="1" dirty="0" err="1">
                <a:solidFill>
                  <a:srgbClr val="0000FF"/>
                </a:solidFill>
              </a:rPr>
              <a:t>micras</a:t>
            </a:r>
            <a:r>
              <a:rPr lang="en-US" sz="1200" dirty="0"/>
              <a:t>: </a:t>
            </a:r>
            <a:r>
              <a:rPr lang="en-US" sz="1200" dirty="0" err="1"/>
              <a:t>distinguen</a:t>
            </a:r>
            <a:r>
              <a:rPr lang="en-US" sz="1200" dirty="0"/>
              <a:t> </a:t>
            </a:r>
            <a:r>
              <a:rPr lang="en-US" sz="1200" dirty="0" err="1"/>
              <a:t>si</a:t>
            </a:r>
            <a:r>
              <a:rPr lang="en-US" sz="1200" dirty="0"/>
              <a:t> las </a:t>
            </a:r>
            <a:r>
              <a:rPr lang="en-US" sz="1200" dirty="0" err="1"/>
              <a:t>partículas</a:t>
            </a:r>
            <a:r>
              <a:rPr lang="en-US" sz="1200" dirty="0"/>
              <a:t> </a:t>
            </a:r>
            <a:r>
              <a:rPr lang="en-US" sz="1200" dirty="0" err="1"/>
              <a:t>provienen</a:t>
            </a:r>
            <a:r>
              <a:rPr lang="en-US" sz="1200" dirty="0"/>
              <a:t> de </a:t>
            </a:r>
            <a:r>
              <a:rPr lang="en-US" sz="1200" dirty="0" err="1"/>
              <a:t>colisiones</a:t>
            </a:r>
            <a:r>
              <a:rPr lang="en-US" sz="1200" dirty="0"/>
              <a:t> </a:t>
            </a:r>
            <a:r>
              <a:rPr lang="en-US" sz="1200" dirty="0" err="1"/>
              <a:t>originales</a:t>
            </a:r>
            <a:r>
              <a:rPr lang="en-US" sz="1200" dirty="0"/>
              <a:t> o de </a:t>
            </a:r>
            <a:r>
              <a:rPr lang="en-US" sz="1200" dirty="0" err="1"/>
              <a:t>desintegraciones</a:t>
            </a:r>
            <a:r>
              <a:rPr lang="en-US" sz="1200" dirty="0"/>
              <a:t> </a:t>
            </a:r>
            <a:r>
              <a:rPr lang="en-US" sz="1200" dirty="0" err="1"/>
              <a:t>posteriores</a:t>
            </a:r>
            <a:r>
              <a:rPr lang="en-US" sz="1200" dirty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rgbClr val="800000"/>
                </a:solidFill>
              </a:rPr>
              <a:t>TRT</a:t>
            </a:r>
            <a:r>
              <a:rPr lang="en-US" sz="1200" dirty="0"/>
              <a:t> detector de </a:t>
            </a:r>
            <a:r>
              <a:rPr lang="en-US" sz="1200" dirty="0" err="1"/>
              <a:t>tubos</a:t>
            </a:r>
            <a:r>
              <a:rPr lang="en-US" sz="1200" dirty="0"/>
              <a:t> de </a:t>
            </a:r>
            <a:r>
              <a:rPr lang="en-US" sz="1200" dirty="0" err="1"/>
              <a:t>deriva</a:t>
            </a:r>
            <a:r>
              <a:rPr lang="en-US" sz="1200" dirty="0"/>
              <a:t>, con gas, </a:t>
            </a:r>
            <a:r>
              <a:rPr lang="en-US" sz="1200" dirty="0" err="1"/>
              <a:t>detecta</a:t>
            </a:r>
            <a:r>
              <a:rPr lang="en-US" sz="1200" dirty="0"/>
              <a:t> el </a:t>
            </a:r>
            <a:r>
              <a:rPr lang="en-US" sz="1200" dirty="0" err="1"/>
              <a:t>paso</a:t>
            </a:r>
            <a:r>
              <a:rPr lang="en-US" sz="1200" dirty="0"/>
              <a:t> de </a:t>
            </a:r>
            <a:r>
              <a:rPr lang="en-US" sz="1200" dirty="0" err="1"/>
              <a:t>las</a:t>
            </a:r>
            <a:r>
              <a:rPr lang="en-US" sz="1200" dirty="0"/>
              <a:t> </a:t>
            </a:r>
            <a:r>
              <a:rPr lang="en-US" sz="1200" dirty="0" err="1"/>
              <a:t>partículas</a:t>
            </a:r>
            <a:r>
              <a:rPr lang="en-US" sz="1200" dirty="0"/>
              <a:t> </a:t>
            </a:r>
            <a:r>
              <a:rPr lang="en-US" sz="1200" dirty="0" err="1"/>
              <a:t>por</a:t>
            </a:r>
            <a:r>
              <a:rPr lang="en-US" sz="1200" dirty="0"/>
              <a:t> la </a:t>
            </a:r>
            <a:r>
              <a:rPr lang="en-US" sz="1200" dirty="0" err="1"/>
              <a:t>ionización</a:t>
            </a:r>
            <a:r>
              <a:rPr lang="en-US" sz="1200" dirty="0"/>
              <a:t> de </a:t>
            </a:r>
            <a:r>
              <a:rPr lang="en-US" sz="1200" dirty="0" err="1"/>
              <a:t>dicho</a:t>
            </a:r>
            <a:r>
              <a:rPr lang="en-US" sz="1200" dirty="0"/>
              <a:t> gas. </a:t>
            </a:r>
            <a:r>
              <a:rPr lang="en-US" sz="1200" dirty="0" err="1"/>
              <a:t>Identifica</a:t>
            </a:r>
            <a:r>
              <a:rPr lang="en-US" sz="1200" dirty="0"/>
              <a:t> </a:t>
            </a:r>
            <a:r>
              <a:rPr lang="en-US" sz="1200" dirty="0" err="1"/>
              <a:t>electrones</a:t>
            </a:r>
            <a:r>
              <a:rPr lang="en-US" sz="1200" dirty="0"/>
              <a:t> ( de </a:t>
            </a:r>
            <a:r>
              <a:rPr lang="en-US" sz="1200" dirty="0" err="1"/>
              <a:t>piones</a:t>
            </a:r>
            <a:r>
              <a:rPr lang="en-US" sz="1200" dirty="0"/>
              <a:t> ) </a:t>
            </a:r>
          </a:p>
        </p:txBody>
      </p:sp>
    </p:spTree>
    <p:extLst>
      <p:ext uri="{BB962C8B-B14F-4D97-AF65-F5344CB8AC3E}">
        <p14:creationId xmlns:p14="http://schemas.microsoft.com/office/powerpoint/2010/main" val="3232318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22E24-09C6-3942-B889-B0A3C1763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/>
              <a:t>Calorímetros de ATLAS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072E47-BE8E-1040-B8A7-697F352DCCE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94E0613-622B-3046-BDD9-7DD6DE528333}"/>
              </a:ext>
            </a:extLst>
          </p:cNvPr>
          <p:cNvSpPr txBox="1">
            <a:spLocks/>
          </p:cNvSpPr>
          <p:nvPr/>
        </p:nvSpPr>
        <p:spPr>
          <a:xfrm>
            <a:off x="8539843" y="6492875"/>
            <a:ext cx="60415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C11D3C44-C1D1-5248-8CDD-A759D90B2EE1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6" name="Marcador de contenido 1">
            <a:extLst>
              <a:ext uri="{FF2B5EF4-FFF2-40B4-BE49-F238E27FC236}">
                <a16:creationId xmlns:a16="http://schemas.microsoft.com/office/drawing/2014/main" id="{0ADA0023-AB86-F74E-A646-18CFFDC23E0E}"/>
              </a:ext>
            </a:extLst>
          </p:cNvPr>
          <p:cNvSpPr txBox="1">
            <a:spLocks/>
          </p:cNvSpPr>
          <p:nvPr/>
        </p:nvSpPr>
        <p:spPr>
          <a:xfrm>
            <a:off x="110155" y="712925"/>
            <a:ext cx="5885465" cy="22629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914400" lvl="2" indent="0">
              <a:buFont typeface="Arial"/>
              <a:buNone/>
            </a:pPr>
            <a:endParaRPr lang="en-GB" sz="1600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46620ABC-FBAA-F04E-AABA-DC486956D251}"/>
              </a:ext>
            </a:extLst>
          </p:cNvPr>
          <p:cNvSpPr txBox="1">
            <a:spLocks/>
          </p:cNvSpPr>
          <p:nvPr/>
        </p:nvSpPr>
        <p:spPr>
          <a:xfrm>
            <a:off x="0" y="6519895"/>
            <a:ext cx="2057400" cy="365125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E8D43FD2-B9FC-4248-ABB5-4B68773947E2}"/>
              </a:ext>
            </a:extLst>
          </p:cNvPr>
          <p:cNvSpPr txBox="1">
            <a:spLocks/>
          </p:cNvSpPr>
          <p:nvPr/>
        </p:nvSpPr>
        <p:spPr>
          <a:xfrm>
            <a:off x="1463221" y="6520118"/>
            <a:ext cx="3835400" cy="365125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C677B31-6F2E-AA46-8666-598B11149918}"/>
              </a:ext>
            </a:extLst>
          </p:cNvPr>
          <p:cNvGrpSpPr/>
          <p:nvPr/>
        </p:nvGrpSpPr>
        <p:grpSpPr>
          <a:xfrm>
            <a:off x="946404" y="712925"/>
            <a:ext cx="7161437" cy="4373303"/>
            <a:chOff x="-95227" y="794339"/>
            <a:chExt cx="8959827" cy="5143493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9536F6DE-6A27-A145-8B70-C7B3040E0B2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2407" y="823966"/>
              <a:ext cx="4389865" cy="2833723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D225A14A-D73D-894F-A6EB-A0F0769DF538}"/>
                </a:ext>
              </a:extLst>
            </p:cNvPr>
            <p:cNvSpPr txBox="1"/>
            <p:nvPr/>
          </p:nvSpPr>
          <p:spPr>
            <a:xfrm>
              <a:off x="-95227" y="3621163"/>
              <a:ext cx="8856865" cy="23166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/>
                <a:buChar char="•"/>
              </a:pPr>
              <a:r>
                <a:rPr lang="en-US" sz="1200" dirty="0"/>
                <a:t>Los </a:t>
              </a:r>
              <a:r>
                <a:rPr lang="en-US" sz="1200" dirty="0" err="1">
                  <a:solidFill>
                    <a:srgbClr val="0000FF"/>
                  </a:solidFill>
                </a:rPr>
                <a:t>calorímetros</a:t>
              </a:r>
              <a:r>
                <a:rPr lang="en-US" sz="1200" dirty="0"/>
                <a:t> </a:t>
              </a:r>
              <a:r>
                <a:rPr lang="en-US" sz="1200" dirty="0" err="1"/>
                <a:t>determinan</a:t>
              </a:r>
              <a:r>
                <a:rPr lang="en-US" sz="1200" dirty="0"/>
                <a:t> la </a:t>
              </a:r>
              <a:r>
                <a:rPr lang="en-US" sz="1200" dirty="0" err="1">
                  <a:solidFill>
                    <a:srgbClr val="0000FF"/>
                  </a:solidFill>
                </a:rPr>
                <a:t>posició</a:t>
              </a:r>
              <a:r>
                <a:rPr lang="en-US" sz="1200" dirty="0" err="1">
                  <a:solidFill>
                    <a:srgbClr val="0070C0"/>
                  </a:solidFill>
                </a:rPr>
                <a:t>n</a:t>
              </a:r>
              <a:r>
                <a:rPr lang="en-US" sz="1200" dirty="0"/>
                <a:t> y la </a:t>
              </a:r>
              <a:r>
                <a:rPr lang="en-US" sz="1200" dirty="0" err="1">
                  <a:solidFill>
                    <a:srgbClr val="0000FF"/>
                  </a:solidFill>
                </a:rPr>
                <a:t>energía</a:t>
              </a:r>
              <a:r>
                <a:rPr lang="en-US" sz="1200" dirty="0"/>
                <a:t> de </a:t>
              </a:r>
              <a:r>
                <a:rPr lang="en-US" sz="1200" dirty="0" err="1"/>
                <a:t>las</a:t>
              </a:r>
              <a:r>
                <a:rPr lang="en-US" sz="1200" dirty="0"/>
                <a:t> </a:t>
              </a:r>
              <a:r>
                <a:rPr lang="en-US" sz="1200" dirty="0" err="1"/>
                <a:t>partículas</a:t>
              </a:r>
              <a:r>
                <a:rPr lang="en-US" sz="1200" dirty="0"/>
                <a:t>.</a:t>
              </a:r>
            </a:p>
            <a:p>
              <a:pPr marL="285750" indent="-285750">
                <a:buFont typeface="Arial"/>
                <a:buChar char="•"/>
              </a:pPr>
              <a:r>
                <a:rPr lang="en-US" sz="1200" dirty="0" err="1">
                  <a:solidFill>
                    <a:srgbClr val="800000"/>
                  </a:solidFill>
                </a:rPr>
                <a:t>Calorimetro</a:t>
              </a:r>
              <a:r>
                <a:rPr lang="en-US" sz="1200" dirty="0">
                  <a:solidFill>
                    <a:srgbClr val="800000"/>
                  </a:solidFill>
                </a:rPr>
                <a:t> electromagnético</a:t>
              </a:r>
              <a:r>
                <a:rPr lang="en-US" sz="1200" dirty="0"/>
                <a:t>: </a:t>
              </a:r>
              <a:r>
                <a:rPr lang="en-US" sz="1200" dirty="0" err="1"/>
                <a:t>mide</a:t>
              </a:r>
              <a:r>
                <a:rPr lang="en-US" sz="1200" dirty="0"/>
                <a:t> la </a:t>
              </a:r>
              <a:r>
                <a:rPr lang="en-US" sz="1200" dirty="0" err="1"/>
                <a:t>energía</a:t>
              </a:r>
              <a:r>
                <a:rPr lang="en-US" sz="1200" dirty="0"/>
                <a:t> de los </a:t>
              </a:r>
              <a:r>
                <a:rPr lang="en-US" sz="1200" dirty="0" err="1"/>
                <a:t>electrones</a:t>
              </a:r>
              <a:r>
                <a:rPr lang="en-US" sz="1200" dirty="0"/>
                <a:t> y </a:t>
              </a:r>
              <a:r>
                <a:rPr lang="en-US" sz="1200" dirty="0" err="1"/>
                <a:t>fotones</a:t>
              </a:r>
              <a:r>
                <a:rPr lang="en-US" sz="1200" dirty="0"/>
                <a:t>.</a:t>
              </a:r>
            </a:p>
            <a:p>
              <a:pPr marL="742950" lvl="1" indent="-285750">
                <a:buFont typeface="Arial"/>
                <a:buChar char="•"/>
              </a:pPr>
              <a:r>
                <a:rPr lang="en-US" sz="1200" dirty="0" err="1"/>
                <a:t>Ionización</a:t>
              </a:r>
              <a:r>
                <a:rPr lang="en-US" sz="1200" dirty="0"/>
                <a:t>: </a:t>
              </a:r>
              <a:r>
                <a:rPr lang="en-US" sz="1200" dirty="0" err="1"/>
                <a:t>partículas</a:t>
              </a:r>
              <a:r>
                <a:rPr lang="en-US" sz="1200" dirty="0"/>
                <a:t> </a:t>
              </a:r>
              <a:r>
                <a:rPr lang="en-US" sz="1200" dirty="0" err="1"/>
                <a:t>pierden</a:t>
              </a:r>
              <a:r>
                <a:rPr lang="en-US" sz="1200" dirty="0"/>
                <a:t> </a:t>
              </a:r>
              <a:r>
                <a:rPr lang="en-US" sz="1200" dirty="0" err="1"/>
                <a:t>su</a:t>
              </a:r>
              <a:r>
                <a:rPr lang="en-US" sz="1200" dirty="0"/>
                <a:t> </a:t>
              </a:r>
              <a:r>
                <a:rPr lang="en-US" sz="1200" dirty="0" err="1"/>
                <a:t>energía</a:t>
              </a:r>
              <a:r>
                <a:rPr lang="en-US" sz="1200" dirty="0"/>
                <a:t> al </a:t>
              </a:r>
              <a:r>
                <a:rPr lang="en-US" sz="1200" dirty="0" err="1"/>
                <a:t>arrancar</a:t>
              </a:r>
              <a:r>
                <a:rPr lang="en-US" sz="1200" dirty="0"/>
                <a:t> </a:t>
              </a:r>
              <a:r>
                <a:rPr lang="en-US" sz="1200" dirty="0" err="1"/>
                <a:t>electrones</a:t>
              </a:r>
              <a:r>
                <a:rPr lang="en-US" sz="1200" dirty="0"/>
                <a:t> de los </a:t>
              </a:r>
              <a:r>
                <a:rPr lang="en-US" sz="1200" dirty="0" err="1"/>
                <a:t>átomos</a:t>
              </a:r>
              <a:r>
                <a:rPr lang="en-US" sz="1200" dirty="0"/>
                <a:t> del material. </a:t>
              </a:r>
              <a:r>
                <a:rPr lang="en-US" sz="1200" b="1" dirty="0"/>
                <a:t>Material </a:t>
              </a:r>
              <a:r>
                <a:rPr lang="en-US" sz="1200" b="1" dirty="0" err="1"/>
                <a:t>activo</a:t>
              </a:r>
              <a:r>
                <a:rPr lang="en-US" sz="1200" dirty="0"/>
                <a:t>: </a:t>
              </a:r>
              <a:r>
                <a:rPr lang="en-US" sz="1200" dirty="0" err="1"/>
                <a:t>LAr</a:t>
              </a:r>
              <a:r>
                <a:rPr lang="en-US" sz="1200" dirty="0"/>
                <a:t> a -183 </a:t>
              </a:r>
              <a:r>
                <a:rPr lang="en-US" sz="1200" dirty="0" err="1"/>
                <a:t>grados</a:t>
              </a:r>
              <a:r>
                <a:rPr lang="en-US" sz="1200" dirty="0"/>
                <a:t>. Material </a:t>
              </a:r>
              <a:r>
                <a:rPr lang="en-US" sz="1200" dirty="0" err="1"/>
                <a:t>pasivo</a:t>
              </a:r>
              <a:r>
                <a:rPr lang="en-US" sz="1200" dirty="0"/>
                <a:t>, </a:t>
              </a:r>
              <a:r>
                <a:rPr lang="en-US" sz="1200" dirty="0" err="1"/>
                <a:t>placas</a:t>
              </a:r>
              <a:r>
                <a:rPr lang="en-US" sz="1200" dirty="0"/>
                <a:t> de </a:t>
              </a:r>
              <a:r>
                <a:rPr lang="en-US" sz="1200" dirty="0" err="1"/>
                <a:t>plomo</a:t>
              </a:r>
              <a:r>
                <a:rPr lang="en-US" sz="1200" dirty="0"/>
                <a:t>.</a:t>
              </a:r>
            </a:p>
            <a:p>
              <a:pPr marL="285750" indent="-285750">
                <a:buFont typeface="Arial"/>
                <a:buChar char="•"/>
              </a:pPr>
              <a:r>
                <a:rPr lang="en-US" sz="1200" dirty="0" err="1">
                  <a:solidFill>
                    <a:srgbClr val="800000"/>
                  </a:solidFill>
                </a:rPr>
                <a:t>Calorímetro</a:t>
              </a:r>
              <a:r>
                <a:rPr lang="en-US" sz="1200" dirty="0">
                  <a:solidFill>
                    <a:srgbClr val="800000"/>
                  </a:solidFill>
                </a:rPr>
                <a:t> </a:t>
              </a:r>
              <a:r>
                <a:rPr lang="en-US" sz="1200" dirty="0" err="1">
                  <a:solidFill>
                    <a:srgbClr val="800000"/>
                  </a:solidFill>
                </a:rPr>
                <a:t>hadrónico</a:t>
              </a:r>
              <a:r>
                <a:rPr lang="en-US" sz="1200" dirty="0"/>
                <a:t>: </a:t>
              </a:r>
              <a:r>
                <a:rPr lang="en-US" sz="1200" dirty="0" err="1"/>
                <a:t>mide</a:t>
              </a:r>
              <a:r>
                <a:rPr lang="en-US" sz="1200" dirty="0"/>
                <a:t> la </a:t>
              </a:r>
              <a:r>
                <a:rPr lang="en-US" sz="1200" dirty="0" err="1"/>
                <a:t>energía</a:t>
              </a:r>
              <a:r>
                <a:rPr lang="en-US" sz="1200" dirty="0"/>
                <a:t> de los </a:t>
              </a:r>
              <a:r>
                <a:rPr lang="en-US" sz="1200" dirty="0" err="1"/>
                <a:t>hadrones</a:t>
              </a:r>
              <a:r>
                <a:rPr lang="en-US" sz="1200" dirty="0"/>
                <a:t> ( protones, </a:t>
              </a:r>
              <a:r>
                <a:rPr lang="en-US" sz="1200" dirty="0" err="1"/>
                <a:t>neutrones</a:t>
              </a:r>
              <a:r>
                <a:rPr lang="en-US" sz="1200" dirty="0"/>
                <a:t>, </a:t>
              </a:r>
              <a:r>
                <a:rPr lang="en-US" sz="1200" dirty="0" err="1"/>
                <a:t>piones</a:t>
              </a:r>
              <a:r>
                <a:rPr lang="en-US" sz="1200" dirty="0"/>
                <a:t>..) a </a:t>
              </a:r>
              <a:r>
                <a:rPr lang="en-US" sz="1200" dirty="0" err="1"/>
                <a:t>partir</a:t>
              </a:r>
              <a:r>
                <a:rPr lang="en-US" sz="1200" dirty="0"/>
                <a:t> de </a:t>
              </a:r>
              <a:r>
                <a:rPr lang="en-US" sz="1200" dirty="0" err="1"/>
                <a:t>su</a:t>
              </a:r>
              <a:r>
                <a:rPr lang="en-US" sz="1200" dirty="0"/>
                <a:t> </a:t>
              </a:r>
              <a:r>
                <a:rPr lang="en-US" sz="1200" dirty="0" err="1"/>
                <a:t>interacción</a:t>
              </a:r>
              <a:r>
                <a:rPr lang="en-US" sz="1200" dirty="0"/>
                <a:t> con los </a:t>
              </a:r>
              <a:r>
                <a:rPr lang="en-US" sz="1200" dirty="0" err="1"/>
                <a:t>núcleos</a:t>
              </a:r>
              <a:r>
                <a:rPr lang="en-US" sz="1200" dirty="0"/>
                <a:t>. </a:t>
              </a:r>
            </a:p>
            <a:p>
              <a:pPr marL="742950" lvl="1" indent="-285750">
                <a:buFont typeface="Arial"/>
                <a:buChar char="•"/>
              </a:pPr>
              <a:r>
                <a:rPr lang="en-US" sz="1200" b="1" dirty="0"/>
                <a:t>Material </a:t>
              </a:r>
              <a:r>
                <a:rPr lang="en-US" sz="1200" b="1" dirty="0" err="1"/>
                <a:t>activo</a:t>
              </a:r>
              <a:r>
                <a:rPr lang="en-US" sz="1200" dirty="0"/>
                <a:t>: Los </a:t>
              </a:r>
              <a:r>
                <a:rPr lang="en-US" sz="1200" dirty="0" err="1"/>
                <a:t>hadrones</a:t>
              </a:r>
              <a:r>
                <a:rPr lang="en-US" sz="1200" dirty="0"/>
                <a:t> </a:t>
              </a:r>
              <a:r>
                <a:rPr lang="en-US" sz="1200" dirty="0" err="1"/>
                <a:t>excitan</a:t>
              </a:r>
              <a:r>
                <a:rPr lang="en-US" sz="1200" dirty="0"/>
                <a:t> </a:t>
              </a:r>
              <a:r>
                <a:rPr lang="en-US" sz="1200" dirty="0" err="1"/>
                <a:t>las</a:t>
              </a:r>
              <a:r>
                <a:rPr lang="en-US" sz="1200" dirty="0"/>
                <a:t> </a:t>
              </a:r>
              <a:r>
                <a:rPr lang="en-US" sz="1200" dirty="0" err="1"/>
                <a:t>tejas</a:t>
              </a:r>
              <a:r>
                <a:rPr lang="en-US" sz="1200" dirty="0"/>
                <a:t> </a:t>
              </a:r>
              <a:r>
                <a:rPr lang="en-US" sz="1200" dirty="0" err="1"/>
                <a:t>centelleantes</a:t>
              </a:r>
              <a:r>
                <a:rPr lang="en-US" sz="1200" dirty="0"/>
                <a:t> y cables de </a:t>
              </a:r>
              <a:r>
                <a:rPr lang="en-US" sz="1200" dirty="0" err="1"/>
                <a:t>fibra</a:t>
              </a:r>
              <a:r>
                <a:rPr lang="en-US" sz="1200" dirty="0"/>
                <a:t> </a:t>
              </a:r>
              <a:r>
                <a:rPr lang="en-US" sz="1200" dirty="0" err="1"/>
                <a:t>optica</a:t>
              </a:r>
              <a:r>
                <a:rPr lang="en-US" sz="1200" dirty="0"/>
                <a:t> </a:t>
              </a:r>
              <a:r>
                <a:rPr lang="en-US" sz="1200" dirty="0" err="1"/>
                <a:t>llevan</a:t>
              </a:r>
              <a:r>
                <a:rPr lang="en-US" sz="1200" dirty="0"/>
                <a:t> la </a:t>
              </a:r>
              <a:r>
                <a:rPr lang="en-US" sz="1200" dirty="0" err="1"/>
                <a:t>luz</a:t>
              </a:r>
              <a:r>
                <a:rPr lang="en-US" sz="1200" dirty="0"/>
                <a:t> de </a:t>
              </a:r>
              <a:r>
                <a:rPr lang="en-US" sz="1200" dirty="0" err="1"/>
                <a:t>centelleo</a:t>
              </a:r>
              <a:r>
                <a:rPr lang="en-US" sz="1200" dirty="0"/>
                <a:t> a </a:t>
              </a:r>
              <a:r>
                <a:rPr lang="en-US" sz="1200" dirty="0" err="1"/>
                <a:t>fotomultiplicadores</a:t>
              </a:r>
              <a:r>
                <a:rPr lang="en-US" sz="1200" dirty="0"/>
                <a:t>. Material </a:t>
              </a:r>
              <a:r>
                <a:rPr lang="en-US" sz="1200" dirty="0" err="1"/>
                <a:t>pasivo</a:t>
              </a:r>
              <a:r>
                <a:rPr lang="en-US" sz="1200" dirty="0"/>
                <a:t>: </a:t>
              </a:r>
              <a:r>
                <a:rPr lang="en-US" sz="1200" dirty="0" err="1"/>
                <a:t>acero</a:t>
              </a:r>
              <a:r>
                <a:rPr lang="en-US" sz="1200" dirty="0"/>
                <a:t>.</a:t>
              </a:r>
            </a:p>
            <a:p>
              <a:pPr marL="285750" indent="-285750">
                <a:buFont typeface="Arial"/>
                <a:buChar char="•"/>
              </a:pPr>
              <a:r>
                <a:rPr lang="en-US" sz="1200" dirty="0"/>
                <a:t>Los </a:t>
              </a:r>
              <a:r>
                <a:rPr lang="en-US" sz="1200" dirty="0" err="1"/>
                <a:t>calorímetros</a:t>
              </a:r>
              <a:r>
                <a:rPr lang="en-US" sz="1200" dirty="0"/>
                <a:t> </a:t>
              </a:r>
              <a:r>
                <a:rPr lang="en-US" sz="1200" dirty="0" err="1"/>
                <a:t>pueden</a:t>
              </a:r>
              <a:r>
                <a:rPr lang="en-US" sz="1200" dirty="0"/>
                <a:t> </a:t>
              </a:r>
              <a:r>
                <a:rPr lang="en-US" sz="1200" dirty="0" err="1"/>
                <a:t>detener</a:t>
              </a:r>
              <a:r>
                <a:rPr lang="en-US" sz="1200" dirty="0"/>
                <a:t> </a:t>
              </a:r>
              <a:r>
                <a:rPr lang="en-US" sz="1200" dirty="0" err="1"/>
                <a:t>casi</a:t>
              </a:r>
              <a:r>
                <a:rPr lang="en-US" sz="1200" dirty="0"/>
                <a:t> </a:t>
              </a:r>
              <a:r>
                <a:rPr lang="en-US" sz="1200" dirty="0" err="1"/>
                <a:t>todas</a:t>
              </a:r>
              <a:r>
                <a:rPr lang="en-US" sz="1200" dirty="0"/>
                <a:t> </a:t>
              </a:r>
              <a:r>
                <a:rPr lang="en-US" sz="1200" dirty="0" err="1"/>
                <a:t>las</a:t>
              </a:r>
              <a:r>
                <a:rPr lang="en-US" sz="1200" dirty="0"/>
                <a:t> </a:t>
              </a:r>
              <a:r>
                <a:rPr lang="en-US" sz="1200" dirty="0" err="1"/>
                <a:t>partículas</a:t>
              </a:r>
              <a:r>
                <a:rPr lang="en-US" sz="1200" dirty="0"/>
                <a:t> </a:t>
              </a:r>
              <a:r>
                <a:rPr lang="en-US" sz="1200" dirty="0" err="1"/>
                <a:t>excepto</a:t>
              </a:r>
              <a:r>
                <a:rPr lang="en-US" sz="1200" dirty="0"/>
                <a:t> </a:t>
              </a:r>
              <a:r>
                <a:rPr lang="en-US" sz="1200" dirty="0" err="1"/>
                <a:t>muones</a:t>
              </a:r>
              <a:r>
                <a:rPr lang="en-US" sz="1200" dirty="0"/>
                <a:t> y neutrinos.</a:t>
              </a:r>
            </a:p>
            <a:p>
              <a:pPr marL="285750" indent="-285750">
                <a:buFont typeface="Arial"/>
                <a:buChar char="•"/>
              </a:pPr>
              <a:endParaRPr lang="en-US" dirty="0"/>
            </a:p>
          </p:txBody>
        </p:sp>
        <p:pic>
          <p:nvPicPr>
            <p:cNvPr id="19" name="Picture 18" descr="calorimeter_60">
              <a:extLst>
                <a:ext uri="{FF2B5EF4-FFF2-40B4-BE49-F238E27FC236}">
                  <a16:creationId xmlns:a16="http://schemas.microsoft.com/office/drawing/2014/main" id="{A1AD5753-BE66-734A-B94B-ACAFFAD790C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7900" y="794339"/>
              <a:ext cx="4076700" cy="26056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148872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4454B-F0AB-5542-B0FC-9F5A5A229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/>
              <a:t>Espectrómetro de muones de ATLAS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3B84FD-75CF-D344-A89C-70057B27C95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23</a:t>
            </a:fld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32488F2-F718-264D-AFCD-3E5D8F9E4079}"/>
              </a:ext>
            </a:extLst>
          </p:cNvPr>
          <p:cNvGrpSpPr/>
          <p:nvPr/>
        </p:nvGrpSpPr>
        <p:grpSpPr>
          <a:xfrm>
            <a:off x="0" y="746374"/>
            <a:ext cx="9192741" cy="4309401"/>
            <a:chOff x="0" y="746374"/>
            <a:chExt cx="9192741" cy="4309401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623114F1-6812-4746-866A-A0D9D49C0D2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746374"/>
              <a:ext cx="5785839" cy="2417358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5D532FEA-6CC2-4C4B-BBA7-7A292F13DF1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63514" y="746374"/>
              <a:ext cx="6043834" cy="2332207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5868B30-E979-6A4A-8FAD-6176EC3C4ED0}"/>
                </a:ext>
              </a:extLst>
            </p:cNvPr>
            <p:cNvSpPr txBox="1"/>
            <p:nvPr/>
          </p:nvSpPr>
          <p:spPr>
            <a:xfrm>
              <a:off x="179648" y="3301449"/>
              <a:ext cx="9013093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/>
                <a:buChar char="•"/>
              </a:pPr>
              <a:r>
                <a:rPr lang="en-US" sz="1200" dirty="0"/>
                <a:t>El detector </a:t>
              </a:r>
              <a:r>
                <a:rPr lang="en-US" sz="1200" dirty="0" err="1">
                  <a:solidFill>
                    <a:srgbClr val="0000FF"/>
                  </a:solidFill>
                </a:rPr>
                <a:t>más</a:t>
              </a:r>
              <a:r>
                <a:rPr lang="en-US" sz="1200" dirty="0">
                  <a:solidFill>
                    <a:srgbClr val="0000FF"/>
                  </a:solidFill>
                </a:rPr>
                <a:t> </a:t>
              </a:r>
              <a:r>
                <a:rPr lang="en-US" sz="1200" dirty="0" err="1">
                  <a:solidFill>
                    <a:srgbClr val="0000FF"/>
                  </a:solidFill>
                </a:rPr>
                <a:t>externo</a:t>
              </a:r>
              <a:r>
                <a:rPr lang="en-US" sz="1200" dirty="0">
                  <a:solidFill>
                    <a:srgbClr val="0000FF"/>
                  </a:solidFill>
                </a:rPr>
                <a:t> </a:t>
              </a:r>
              <a:r>
                <a:rPr lang="en-US" sz="1200" dirty="0"/>
                <a:t>de ATLAS: </a:t>
              </a:r>
              <a:r>
                <a:rPr lang="en-US" sz="1200" dirty="0" err="1"/>
                <a:t>permite</a:t>
              </a:r>
              <a:r>
                <a:rPr lang="en-US" sz="1200" dirty="0"/>
                <a:t> </a:t>
              </a:r>
              <a:r>
                <a:rPr lang="en-US" sz="1200" dirty="0" err="1"/>
                <a:t>identificar</a:t>
              </a:r>
              <a:r>
                <a:rPr lang="en-US" sz="1200" dirty="0"/>
                <a:t> </a:t>
              </a:r>
              <a:r>
                <a:rPr lang="en-US" sz="1200" dirty="0" err="1"/>
                <a:t>muones</a:t>
              </a:r>
              <a:r>
                <a:rPr lang="en-US" sz="1200" dirty="0"/>
                <a:t> </a:t>
              </a:r>
              <a:r>
                <a:rPr lang="en-US" sz="1200" dirty="0" err="1"/>
                <a:t>generados</a:t>
              </a:r>
              <a:r>
                <a:rPr lang="en-US" sz="1200" dirty="0"/>
                <a:t> </a:t>
              </a:r>
              <a:r>
                <a:rPr lang="en-US" sz="1200" dirty="0" err="1"/>
                <a:t>en</a:t>
              </a:r>
              <a:r>
                <a:rPr lang="en-US" sz="1200" dirty="0"/>
                <a:t> las </a:t>
              </a:r>
              <a:r>
                <a:rPr lang="en-US" sz="1200" dirty="0" err="1"/>
                <a:t>colisiones</a:t>
              </a:r>
              <a:r>
                <a:rPr lang="en-US" sz="1200" dirty="0"/>
                <a:t> y </a:t>
              </a:r>
              <a:r>
                <a:rPr lang="en-US" sz="1200" dirty="0" err="1"/>
                <a:t>desintegraciones</a:t>
              </a:r>
              <a:r>
                <a:rPr lang="en-US" sz="1200" dirty="0"/>
                <a:t> de </a:t>
              </a:r>
              <a:r>
                <a:rPr lang="en-US" sz="1200" dirty="0" err="1"/>
                <a:t>partículas</a:t>
              </a:r>
              <a:r>
                <a:rPr lang="en-US" sz="1200" dirty="0"/>
                <a:t> </a:t>
              </a:r>
              <a:r>
                <a:rPr lang="en-US" sz="1200" dirty="0" err="1"/>
                <a:t>muy</a:t>
              </a:r>
              <a:r>
                <a:rPr lang="en-US" sz="1200" dirty="0"/>
                <a:t> </a:t>
              </a:r>
              <a:r>
                <a:rPr lang="en-US" sz="1200" dirty="0" err="1"/>
                <a:t>masivas</a:t>
              </a:r>
              <a:r>
                <a:rPr lang="en-US" sz="1200" dirty="0"/>
                <a:t>.</a:t>
              </a:r>
            </a:p>
            <a:p>
              <a:pPr marL="285750" indent="-285750">
                <a:buFont typeface="Arial"/>
                <a:buChar char="•"/>
              </a:pPr>
              <a:r>
                <a:rPr lang="en-US" sz="1200" dirty="0"/>
                <a:t>El detector </a:t>
              </a:r>
              <a:r>
                <a:rPr lang="en-US" sz="1200" dirty="0" err="1">
                  <a:solidFill>
                    <a:srgbClr val="0000FF"/>
                  </a:solidFill>
                </a:rPr>
                <a:t>más</a:t>
              </a:r>
              <a:r>
                <a:rPr lang="en-US" sz="1200" dirty="0">
                  <a:solidFill>
                    <a:srgbClr val="0000FF"/>
                  </a:solidFill>
                </a:rPr>
                <a:t> extenso </a:t>
              </a:r>
              <a:r>
                <a:rPr lang="en-US" sz="1200" dirty="0"/>
                <a:t>de ATLAS:  </a:t>
              </a:r>
              <a:r>
                <a:rPr lang="en-US" sz="1200" dirty="0" err="1"/>
                <a:t>cubren</a:t>
              </a:r>
              <a:r>
                <a:rPr lang="en-US" sz="1200" dirty="0"/>
                <a:t> un </a:t>
              </a:r>
              <a:r>
                <a:rPr lang="en-US" sz="1200" dirty="0" err="1"/>
                <a:t>área</a:t>
              </a:r>
              <a:r>
                <a:rPr lang="en-US" sz="1200" dirty="0"/>
                <a:t> de 12.000 metros </a:t>
              </a:r>
              <a:r>
                <a:rPr lang="en-US" sz="1200" dirty="0" err="1"/>
                <a:t>cuadrados</a:t>
              </a:r>
              <a:r>
                <a:rPr lang="en-US" sz="1200" dirty="0"/>
                <a:t>.</a:t>
              </a:r>
            </a:p>
            <a:p>
              <a:pPr marL="285750" indent="-285750">
                <a:buFont typeface="Arial"/>
                <a:buChar char="•"/>
              </a:pPr>
              <a:r>
                <a:rPr lang="en-US" sz="1200" dirty="0"/>
                <a:t>Son </a:t>
              </a:r>
              <a:r>
                <a:rPr lang="en-US" sz="1200" b="1" dirty="0" err="1"/>
                <a:t>detectores</a:t>
              </a:r>
              <a:r>
                <a:rPr lang="en-US" sz="1200" b="1" dirty="0"/>
                <a:t> </a:t>
              </a:r>
              <a:r>
                <a:rPr lang="en-US" sz="1200" b="1" dirty="0" err="1"/>
                <a:t>gaseosos</a:t>
              </a:r>
              <a:r>
                <a:rPr lang="en-US" sz="1200" dirty="0"/>
                <a:t>, un </a:t>
              </a:r>
              <a:r>
                <a:rPr lang="en-US" sz="1200" dirty="0" err="1"/>
                <a:t>millón</a:t>
              </a:r>
              <a:r>
                <a:rPr lang="en-US" sz="1200" dirty="0"/>
                <a:t> de </a:t>
              </a:r>
              <a:r>
                <a:rPr lang="en-US" sz="1200" dirty="0" err="1"/>
                <a:t>canales</a:t>
              </a:r>
              <a:r>
                <a:rPr lang="en-US" sz="1200" dirty="0"/>
                <a:t> de </a:t>
              </a:r>
              <a:r>
                <a:rPr lang="en-US" sz="1200" dirty="0" err="1"/>
                <a:t>lectura</a:t>
              </a:r>
              <a:r>
                <a:rPr lang="en-US" sz="1200" dirty="0"/>
                <a:t>.</a:t>
              </a:r>
            </a:p>
            <a:p>
              <a:pPr marL="285750" indent="-285750">
                <a:buFont typeface="Arial"/>
                <a:buChar char="•"/>
              </a:pPr>
              <a:r>
                <a:rPr lang="en-US" sz="1200" b="1" dirty="0"/>
                <a:t>Los </a:t>
              </a:r>
              <a:r>
                <a:rPr lang="en-US" sz="1200" b="1" dirty="0" err="1"/>
                <a:t>más</a:t>
              </a:r>
              <a:r>
                <a:rPr lang="en-US" sz="1200" b="1" dirty="0"/>
                <a:t> </a:t>
              </a:r>
              <a:r>
                <a:rPr lang="en-US" sz="1200" b="1" dirty="0" err="1"/>
                <a:t>internos</a:t>
              </a:r>
              <a:r>
                <a:rPr lang="en-US" sz="1200" b="1" dirty="0"/>
                <a:t> </a:t>
              </a:r>
              <a:r>
                <a:rPr lang="en-US" sz="1200" dirty="0" err="1"/>
                <a:t>registran</a:t>
              </a:r>
              <a:r>
                <a:rPr lang="en-US" sz="1200" dirty="0"/>
                <a:t> </a:t>
              </a:r>
              <a:r>
                <a:rPr lang="en-US" sz="1200" dirty="0" err="1"/>
                <a:t>las</a:t>
              </a:r>
              <a:r>
                <a:rPr lang="en-US" sz="1200" dirty="0"/>
                <a:t> </a:t>
              </a:r>
              <a:r>
                <a:rPr lang="en-US" sz="1200" dirty="0" err="1"/>
                <a:t>trayectorias</a:t>
              </a:r>
              <a:r>
                <a:rPr lang="en-US" sz="1200" dirty="0"/>
                <a:t> de los </a:t>
              </a:r>
              <a:r>
                <a:rPr lang="en-US" sz="1200" dirty="0" err="1"/>
                <a:t>muones</a:t>
              </a:r>
              <a:r>
                <a:rPr lang="en-US" sz="1200" dirty="0"/>
                <a:t> con </a:t>
              </a:r>
              <a:r>
                <a:rPr lang="en-US" sz="1200" dirty="0" err="1"/>
                <a:t>una</a:t>
              </a:r>
              <a:r>
                <a:rPr lang="en-US" sz="1200" dirty="0"/>
                <a:t> </a:t>
              </a:r>
              <a:r>
                <a:rPr lang="en-US" sz="1200" dirty="0" err="1"/>
                <a:t>precisión</a:t>
              </a:r>
              <a:r>
                <a:rPr lang="en-US" sz="1200" dirty="0"/>
                <a:t> de 100 </a:t>
              </a:r>
              <a:r>
                <a:rPr lang="en-US" sz="1200" dirty="0" err="1"/>
                <a:t>micras</a:t>
              </a:r>
              <a:endParaRPr lang="en-US" sz="1200" dirty="0"/>
            </a:p>
            <a:p>
              <a:r>
                <a:rPr lang="en-US" sz="1200" dirty="0"/>
                <a:t>y </a:t>
              </a:r>
              <a:r>
                <a:rPr lang="en-US" sz="1200" dirty="0" err="1"/>
                <a:t>medir</a:t>
              </a:r>
              <a:r>
                <a:rPr lang="en-US" sz="1200" dirty="0"/>
                <a:t> </a:t>
              </a:r>
              <a:r>
                <a:rPr lang="en-US" sz="1200" dirty="0" err="1"/>
                <a:t>su</a:t>
              </a:r>
              <a:r>
                <a:rPr lang="en-US" sz="1200" dirty="0"/>
                <a:t> </a:t>
              </a:r>
              <a:r>
                <a:rPr lang="en-US" sz="1200" dirty="0" err="1"/>
                <a:t>momento</a:t>
              </a:r>
              <a:r>
                <a:rPr lang="en-US" sz="1200" dirty="0"/>
                <a:t>.</a:t>
              </a:r>
            </a:p>
            <a:p>
              <a:pPr marL="285750" indent="-285750">
                <a:buFont typeface="Arial"/>
                <a:buChar char="•"/>
              </a:pPr>
              <a:r>
                <a:rPr lang="en-US" sz="1200" b="1" dirty="0"/>
                <a:t>Los </a:t>
              </a:r>
              <a:r>
                <a:rPr lang="en-US" sz="1200" b="1" dirty="0" err="1"/>
                <a:t>más</a:t>
              </a:r>
              <a:r>
                <a:rPr lang="en-US" sz="1200" b="1" dirty="0"/>
                <a:t> </a:t>
              </a:r>
              <a:r>
                <a:rPr lang="en-US" sz="1200" b="1" dirty="0" err="1"/>
                <a:t>externos</a:t>
              </a:r>
              <a:r>
                <a:rPr lang="en-US" sz="1200" b="1" dirty="0"/>
                <a:t> </a:t>
              </a:r>
              <a:r>
                <a:rPr lang="en-US" sz="1200" dirty="0" err="1"/>
                <a:t>participan</a:t>
              </a:r>
              <a:r>
                <a:rPr lang="en-US" sz="1200" dirty="0"/>
                <a:t> en la </a:t>
              </a:r>
              <a:r>
                <a:rPr lang="en-US" sz="1200" b="1" dirty="0" err="1">
                  <a:solidFill>
                    <a:srgbClr val="800000"/>
                  </a:solidFill>
                </a:rPr>
                <a:t>toma</a:t>
              </a:r>
              <a:r>
                <a:rPr lang="en-US" sz="1200" b="1" dirty="0">
                  <a:solidFill>
                    <a:srgbClr val="800000"/>
                  </a:solidFill>
                </a:rPr>
                <a:t> de </a:t>
              </a:r>
              <a:r>
                <a:rPr lang="en-US" sz="1200" b="1" dirty="0" err="1">
                  <a:solidFill>
                    <a:srgbClr val="800000"/>
                  </a:solidFill>
                </a:rPr>
                <a:t>decisión</a:t>
              </a:r>
              <a:r>
                <a:rPr lang="en-US" sz="1200" b="1" dirty="0">
                  <a:solidFill>
                    <a:srgbClr val="800000"/>
                  </a:solidFill>
                </a:rPr>
                <a:t> </a:t>
              </a:r>
              <a:r>
                <a:rPr lang="en-US" sz="1200" dirty="0"/>
                <a:t>de los </a:t>
              </a:r>
              <a:r>
                <a:rPr lang="en-US" sz="1200" dirty="0" err="1"/>
                <a:t>sucesos</a:t>
              </a:r>
              <a:r>
                <a:rPr lang="en-US" sz="1200" dirty="0"/>
                <a:t> </a:t>
              </a:r>
              <a:r>
                <a:rPr lang="en-US" sz="1200" dirty="0" err="1"/>
                <a:t>interesantes</a:t>
              </a:r>
              <a:r>
                <a:rPr lang="en-US" sz="1200" dirty="0"/>
                <a:t> o </a:t>
              </a:r>
              <a:r>
                <a:rPr lang="en-US" sz="1200" b="1" dirty="0">
                  <a:solidFill>
                    <a:srgbClr val="800000"/>
                  </a:solidFill>
                </a:rPr>
                <a:t>“trigger”</a:t>
              </a:r>
            </a:p>
            <a:p>
              <a:pPr marL="285750" indent="-285750">
                <a:buFont typeface="Arial"/>
                <a:buChar char="•"/>
              </a:pPr>
              <a:r>
                <a:rPr lang="en-US" sz="1200" b="1" dirty="0" err="1"/>
                <a:t>Iman</a:t>
              </a:r>
              <a:r>
                <a:rPr lang="en-US" sz="1200" b="1" dirty="0"/>
                <a:t> </a:t>
              </a:r>
              <a:r>
                <a:rPr lang="en-US" sz="1200" b="1" dirty="0" err="1"/>
                <a:t>toroidal</a:t>
              </a:r>
              <a:r>
                <a:rPr lang="en-US" sz="1200" b="1" dirty="0"/>
                <a:t> superconductor </a:t>
              </a:r>
              <a:r>
                <a:rPr lang="en-US" sz="1200" dirty="0"/>
                <a:t>genera un campo </a:t>
              </a:r>
              <a:r>
                <a:rPr lang="en-US" sz="1200" dirty="0" err="1"/>
                <a:t>magnético</a:t>
              </a:r>
              <a:r>
                <a:rPr lang="en-US" sz="1200" dirty="0"/>
                <a:t> de hasta </a:t>
              </a:r>
              <a:r>
                <a:rPr lang="en-US" sz="1200" b="1" dirty="0">
                  <a:solidFill>
                    <a:srgbClr val="800000"/>
                  </a:solidFill>
                </a:rPr>
                <a:t>3 T</a:t>
              </a:r>
              <a:r>
                <a:rPr lang="en-US" sz="1200" dirty="0"/>
                <a:t> en un gran </a:t>
              </a:r>
              <a:r>
                <a:rPr lang="en-US" sz="1200" dirty="0" err="1"/>
                <a:t>volumen</a:t>
              </a:r>
              <a:r>
                <a:rPr lang="en-US" sz="1200" dirty="0"/>
                <a:t> ( 31500 metros </a:t>
              </a:r>
              <a:r>
                <a:rPr lang="en-US" sz="1200" dirty="0" err="1"/>
                <a:t>cúbicos</a:t>
              </a:r>
              <a:r>
                <a:rPr lang="en-US" sz="1200" dirty="0"/>
                <a:t>) </a:t>
              </a:r>
              <a:r>
                <a:rPr lang="en-US" sz="1200" dirty="0" err="1"/>
                <a:t>necesario</a:t>
              </a:r>
              <a:r>
                <a:rPr lang="en-US" sz="1200" dirty="0"/>
                <a:t> </a:t>
              </a:r>
              <a:r>
                <a:rPr lang="en-US" sz="1200" dirty="0" err="1"/>
                <a:t>para</a:t>
              </a:r>
              <a:r>
                <a:rPr lang="en-US" sz="1200" dirty="0"/>
                <a:t> </a:t>
              </a:r>
              <a:r>
                <a:rPr lang="en-US" sz="1200" dirty="0" err="1"/>
                <a:t>las</a:t>
              </a:r>
              <a:r>
                <a:rPr lang="en-US" sz="1200" dirty="0"/>
                <a:t> </a:t>
              </a:r>
              <a:r>
                <a:rPr lang="en-US" sz="1200" dirty="0" err="1"/>
                <a:t>mediciones</a:t>
              </a:r>
              <a:r>
                <a:rPr lang="en-US" sz="1200" dirty="0"/>
                <a:t> </a:t>
              </a:r>
              <a:r>
                <a:rPr lang="en-US" sz="1200" dirty="0" err="1"/>
                <a:t>que</a:t>
              </a:r>
              <a:r>
                <a:rPr lang="en-US" sz="1200" dirty="0"/>
                <a:t> </a:t>
              </a:r>
              <a:r>
                <a:rPr lang="en-US" sz="1200" dirty="0" err="1"/>
                <a:t>efectúa</a:t>
              </a:r>
              <a:r>
                <a:rPr lang="en-US" sz="1200" dirty="0"/>
                <a:t> </a:t>
              </a:r>
              <a:r>
                <a:rPr lang="en-US" sz="1200" dirty="0" err="1"/>
                <a:t>este</a:t>
              </a:r>
              <a:r>
                <a:rPr lang="en-US" sz="1200" dirty="0"/>
                <a:t> detector.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688465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9C17D-E21B-F32A-EC0A-ECB73ABCB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Una </a:t>
            </a:r>
            <a:r>
              <a:rPr lang="en-US" dirty="0" err="1"/>
              <a:t>colisión</a:t>
            </a:r>
            <a:r>
              <a:rPr lang="en-US" dirty="0"/>
              <a:t> de </a:t>
            </a:r>
            <a:r>
              <a:rPr lang="en-US" dirty="0" err="1"/>
              <a:t>protones</a:t>
            </a:r>
            <a:r>
              <a:rPr lang="en-US" dirty="0"/>
              <a:t> </a:t>
            </a:r>
            <a:r>
              <a:rPr lang="en-US" dirty="0" err="1"/>
              <a:t>en</a:t>
            </a:r>
            <a:r>
              <a:rPr lang="en-US" dirty="0"/>
              <a:t> </a:t>
            </a:r>
            <a:r>
              <a:rPr lang="en-US" dirty="0" err="1"/>
              <a:t>el</a:t>
            </a:r>
            <a:r>
              <a:rPr lang="en-US" dirty="0"/>
              <a:t> LHC</a:t>
            </a:r>
            <a:endParaRPr lang="en-E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640A08-401E-289D-D320-E5A03F39ED1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24</a:t>
            </a:fld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2A85D99-984F-B39A-94BE-9EDDA525D2CE}"/>
              </a:ext>
            </a:extLst>
          </p:cNvPr>
          <p:cNvSpPr txBox="1">
            <a:spLocks/>
          </p:cNvSpPr>
          <p:nvPr/>
        </p:nvSpPr>
        <p:spPr>
          <a:xfrm>
            <a:off x="175749" y="712925"/>
            <a:ext cx="9007280" cy="54187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Calibri Ligh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Calibri Ligh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Calibri Ligh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Calibri Ligh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Calibri Ligh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Tx/>
              <a:defRPr/>
            </a:pPr>
            <a:r>
              <a:rPr lang="en-US" sz="1400" dirty="0">
                <a:solidFill>
                  <a:sysClr val="windowText" lastClr="000000"/>
                </a:solidFill>
                <a:latin typeface="+mn-lt"/>
                <a:hlinkClick r:id="rId2"/>
              </a:rPr>
              <a:t>https://www.lhc-closer.es/taking_a_closer_look_at_lhc/0.lhc_p_collisions</a:t>
            </a:r>
            <a:endParaRPr lang="en-US" sz="1400" dirty="0">
              <a:solidFill>
                <a:sysClr val="windowText" lastClr="000000"/>
              </a:solidFill>
              <a:latin typeface="+mn-lt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Los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protones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se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agrupan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2808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paquetes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“bunches”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por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haz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10</a:t>
            </a:r>
            <a:r>
              <a:rPr kumimoji="0" lang="en-US" sz="1400" b="1" i="0" u="none" strike="noStrike" kern="1200" cap="none" spc="0" normalizeH="0" baseline="3000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11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 / bunch.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En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puntos de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interacción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bunches se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comprimen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una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sección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16X16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μm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La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probabilidad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de que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choquen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dos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protones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muy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pequeña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kumimoji="0" lang="en-US" sz="1400" b="1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10</a:t>
            </a:r>
            <a:r>
              <a:rPr kumimoji="0" lang="en-US" sz="1400" b="1" u="none" strike="noStrike" kern="1200" cap="none" spc="0" normalizeH="0" baseline="3000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-21</a:t>
            </a:r>
            <a:r>
              <a:rPr kumimoji="0" lang="en-US" sz="1400" b="0" i="0" u="none" strike="noStrike" kern="1200" cap="none" spc="0" normalizeH="0" baseline="3000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colisiones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efectivas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cada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cruze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de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haces</a:t>
            </a:r>
            <a:r>
              <a:rPr lang="en-US" sz="1400" dirty="0">
                <a:solidFill>
                  <a:sysClr val="windowText" lastClr="000000"/>
                </a:solidFill>
                <a:latin typeface="+mn-lt"/>
              </a:rPr>
              <a:t>.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lvl="0">
              <a:buClrTx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Los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haces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se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cruzan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 X 10</a:t>
            </a:r>
            <a:r>
              <a:rPr kumimoji="0" lang="en-US" sz="1400" b="1" i="0" u="none" strike="noStrike" kern="1200" cap="none" spc="0" normalizeH="0" baseline="3000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de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veces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por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Segundo (</a:t>
            </a:r>
            <a:r>
              <a:rPr lang="es-ES" sz="1400" dirty="0"/>
              <a:t> </a:t>
            </a:r>
            <a:r>
              <a:rPr lang="es-ES" sz="1400" b="1" dirty="0"/>
              <a:t>40 MHz )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en-US" sz="1400" b="1" dirty="0"/>
              <a:t>10</a:t>
            </a:r>
            <a:r>
              <a:rPr lang="en-US" sz="1400" b="1" baseline="30000" dirty="0"/>
              <a:t>9</a:t>
            </a:r>
            <a:r>
              <a:rPr lang="en-US" sz="1400" b="1" dirty="0"/>
              <a:t> </a:t>
            </a:r>
            <a:r>
              <a:rPr lang="en-US" sz="1400" b="1" dirty="0" err="1"/>
              <a:t>colisiones</a:t>
            </a:r>
            <a:r>
              <a:rPr lang="en-US" sz="1400" b="1" dirty="0"/>
              <a:t>/s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por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segundo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10</a:t>
            </a:r>
            <a:r>
              <a:rPr kumimoji="0" lang="en-US" sz="1400" b="1" i="0" u="none" strike="noStrike" kern="1200" cap="none" spc="0" normalizeH="0" baseline="3000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9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colisiones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/s X 1 Mbyte/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colisión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= 10</a:t>
            </a:r>
            <a:r>
              <a:rPr kumimoji="0" lang="en-US" sz="1400" b="1" i="0" u="none" strike="noStrike" kern="1200" cap="none" spc="0" normalizeH="0" baseline="3000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15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bytes/s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=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Petabyte /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segundo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DVD = 5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Gygabytes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= 200000 DVDs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por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segundo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 Light"/>
              <a:ea typeface="+mn-ea"/>
              <a:cs typeface="+mn-cs"/>
              <a:sym typeface="Wingdings"/>
            </a:endParaRPr>
          </a:p>
          <a:p>
            <a:pPr lvl="1">
              <a:buClrTx/>
            </a:pPr>
            <a:r>
              <a:rPr lang="en-GB" sz="1400" dirty="0"/>
              <a:t>Amazon: 1.000.000.000 Gigabytes de </a:t>
            </a:r>
            <a:r>
              <a:rPr lang="en-GB" sz="1400" dirty="0" err="1"/>
              <a:t>datos</a:t>
            </a:r>
            <a:r>
              <a:rPr lang="en-GB" sz="1400" dirty="0"/>
              <a:t> </a:t>
            </a:r>
            <a:r>
              <a:rPr lang="en-GB" sz="1400" dirty="0" err="1"/>
              <a:t>en</a:t>
            </a:r>
            <a:r>
              <a:rPr lang="en-GB" sz="1400" dirty="0"/>
              <a:t> </a:t>
            </a:r>
            <a:r>
              <a:rPr lang="en-GB" sz="1400" dirty="0" err="1"/>
              <a:t>más</a:t>
            </a:r>
            <a:r>
              <a:rPr lang="en-GB" sz="1400" dirty="0"/>
              <a:t> de 1.400.000 </a:t>
            </a:r>
            <a:r>
              <a:rPr lang="en-GB" sz="1400" dirty="0" err="1"/>
              <a:t>servidores</a:t>
            </a:r>
            <a:endParaRPr lang="en-GB" sz="1400" dirty="0"/>
          </a:p>
          <a:p>
            <a:pPr lvl="1">
              <a:buClrTx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No se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pueden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almacenar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todas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 las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colisiones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 !!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/>
                <a:ea typeface="+mn-ea"/>
                <a:cs typeface="+mn-cs"/>
                <a:sym typeface="Wingdings" pitchFamily="2" charset="2"/>
              </a:rPr>
              <a:t>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 TDAQ y Trigger son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necesarios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777A1D-6B08-E7B6-A88D-4D30C0F56D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79" y="3039205"/>
            <a:ext cx="3618914" cy="204192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0C5CFE8-CF9A-09BD-01B8-ABA69690B6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7833" y="3054567"/>
            <a:ext cx="4347188" cy="2082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4869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D37707-08A1-DA9C-FE38-3A9BAE452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1D912-E886-D296-9EAC-2495EDD17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86683"/>
            <a:ext cx="8520600" cy="572700"/>
          </a:xfrm>
        </p:spPr>
        <p:txBody>
          <a:bodyPr/>
          <a:lstStyle/>
          <a:p>
            <a:r>
              <a:rPr lang="en-ES" dirty="0"/>
              <a:t>La señal de disparo para el detector ATLAS: trigger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E5633A-B7ED-A904-B6C8-6552054EAA6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BFCAA9-0544-34E0-5136-542232344D53}"/>
              </a:ext>
            </a:extLst>
          </p:cNvPr>
          <p:cNvSpPr txBox="1"/>
          <p:nvPr/>
        </p:nvSpPr>
        <p:spPr>
          <a:xfrm>
            <a:off x="311700" y="768410"/>
            <a:ext cx="823571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El trigger de ATLAS </a:t>
            </a:r>
            <a:r>
              <a:rPr lang="en-GB" dirty="0" err="1"/>
              <a:t>está</a:t>
            </a:r>
            <a:r>
              <a:rPr lang="en-GB" dirty="0"/>
              <a:t> </a:t>
            </a:r>
            <a:r>
              <a:rPr lang="en-GB" dirty="0" err="1"/>
              <a:t>diseñado</a:t>
            </a:r>
            <a:r>
              <a:rPr lang="en-GB" dirty="0"/>
              <a:t> para </a:t>
            </a:r>
            <a:r>
              <a:rPr lang="en-GB" dirty="0" err="1"/>
              <a:t>recoger</a:t>
            </a:r>
            <a:r>
              <a:rPr lang="en-GB" dirty="0"/>
              <a:t> </a:t>
            </a:r>
            <a:r>
              <a:rPr lang="en-GB" b="1" dirty="0">
                <a:solidFill>
                  <a:srgbClr val="FF0000"/>
                </a:solidFill>
              </a:rPr>
              <a:t>200 </a:t>
            </a:r>
            <a:r>
              <a:rPr lang="en-GB" b="1" dirty="0" err="1">
                <a:solidFill>
                  <a:srgbClr val="FF0000"/>
                </a:solidFill>
              </a:rPr>
              <a:t>colisiones</a:t>
            </a:r>
            <a:r>
              <a:rPr lang="en-GB" b="1" dirty="0">
                <a:solidFill>
                  <a:srgbClr val="FF0000"/>
                </a:solidFill>
              </a:rPr>
              <a:t> / </a:t>
            </a:r>
            <a:r>
              <a:rPr lang="en-GB" b="1" dirty="0" err="1">
                <a:solidFill>
                  <a:srgbClr val="FF0000"/>
                </a:solidFill>
              </a:rPr>
              <a:t>segundo</a:t>
            </a:r>
            <a:endParaRPr lang="en-GB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 </a:t>
            </a:r>
            <a:r>
              <a:rPr lang="en-GB" dirty="0" err="1"/>
              <a:t>bosón</a:t>
            </a:r>
            <a:r>
              <a:rPr lang="en-GB" dirty="0"/>
              <a:t> de Higgs se produce con </a:t>
            </a:r>
            <a:r>
              <a:rPr lang="en-GB" dirty="0" err="1"/>
              <a:t>una</a:t>
            </a:r>
            <a:r>
              <a:rPr lang="en-GB" dirty="0"/>
              <a:t> </a:t>
            </a:r>
            <a:r>
              <a:rPr lang="en-GB" dirty="0" err="1"/>
              <a:t>frecuencia</a:t>
            </a:r>
            <a:r>
              <a:rPr lang="en-GB" dirty="0"/>
              <a:t> de 0.01 </a:t>
            </a:r>
            <a:r>
              <a:rPr lang="en-GB" dirty="0" err="1"/>
              <a:t>Hercio</a:t>
            </a:r>
            <a:r>
              <a:rPr lang="en-GB" dirty="0"/>
              <a:t> : 0.01 </a:t>
            </a:r>
            <a:r>
              <a:rPr lang="en-GB" dirty="0" err="1"/>
              <a:t>veces</a:t>
            </a:r>
            <a:r>
              <a:rPr lang="en-GB" dirty="0"/>
              <a:t> </a:t>
            </a:r>
            <a:r>
              <a:rPr lang="en-GB" dirty="0" err="1"/>
              <a:t>por</a:t>
            </a:r>
            <a:r>
              <a:rPr lang="en-GB" dirty="0"/>
              <a:t> </a:t>
            </a:r>
            <a:r>
              <a:rPr lang="en-GB" dirty="0" err="1"/>
              <a:t>segundo</a:t>
            </a:r>
            <a:r>
              <a:rPr lang="en-GB" dirty="0"/>
              <a:t> !!!</a:t>
            </a:r>
          </a:p>
          <a:p>
            <a:pPr marL="285750" lvl="2" indent="-285750">
              <a:buFont typeface="Arial" panose="020B0604020202020204" pitchFamily="34" charset="0"/>
              <a:buChar char="•"/>
            </a:pPr>
            <a:r>
              <a:rPr lang="en-GB" dirty="0"/>
              <a:t>200 </a:t>
            </a:r>
            <a:r>
              <a:rPr lang="en-GB" dirty="0" err="1"/>
              <a:t>colisiones</a:t>
            </a:r>
            <a:r>
              <a:rPr lang="en-GB" dirty="0"/>
              <a:t>/s X 1 Mbyte </a:t>
            </a:r>
            <a:r>
              <a:rPr lang="en-GB" dirty="0">
                <a:sym typeface="Wingdings" pitchFamily="2" charset="2"/>
              </a:rPr>
              <a:t> </a:t>
            </a:r>
            <a:r>
              <a:rPr lang="en-GB" dirty="0"/>
              <a:t>200 Megabytes/</a:t>
            </a:r>
            <a:r>
              <a:rPr lang="en-GB" dirty="0" err="1"/>
              <a:t>segundo</a:t>
            </a:r>
            <a:r>
              <a:rPr lang="en-GB" dirty="0"/>
              <a:t> </a:t>
            </a:r>
            <a:r>
              <a:rPr lang="en-GB" dirty="0">
                <a:sym typeface="Wingdings" pitchFamily="2" charset="2"/>
              </a:rPr>
              <a:t></a:t>
            </a:r>
            <a:r>
              <a:rPr lang="en-GB" b="1" dirty="0">
                <a:solidFill>
                  <a:srgbClr val="FF0000"/>
                </a:solidFill>
              </a:rPr>
              <a:t>4 Petabytes / </a:t>
            </a:r>
            <a:r>
              <a:rPr lang="en-GB" b="1" dirty="0" err="1">
                <a:solidFill>
                  <a:srgbClr val="FF0000"/>
                </a:solidFill>
              </a:rPr>
              <a:t>año</a:t>
            </a:r>
            <a:endParaRPr lang="en-GB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El TDAQ de ATLAS </a:t>
            </a:r>
            <a:r>
              <a:rPr lang="en-GB" dirty="0" err="1"/>
              <a:t>organizado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</a:t>
            </a:r>
            <a:r>
              <a:rPr lang="en-GB" dirty="0" err="1"/>
              <a:t>tres</a:t>
            </a:r>
            <a:r>
              <a:rPr lang="en-GB" dirty="0"/>
              <a:t> </a:t>
            </a:r>
            <a:r>
              <a:rPr lang="en-GB" dirty="0" err="1"/>
              <a:t>niveles</a:t>
            </a:r>
            <a:r>
              <a:rPr lang="en-GB" dirty="0"/>
              <a:t>: es </a:t>
            </a:r>
            <a:r>
              <a:rPr lang="en-GB" dirty="0" err="1"/>
              <a:t>capaz</a:t>
            </a:r>
            <a:r>
              <a:rPr lang="en-GB" dirty="0"/>
              <a:t> de </a:t>
            </a:r>
            <a:r>
              <a:rPr lang="en-GB" dirty="0" err="1"/>
              <a:t>procesar</a:t>
            </a:r>
            <a:r>
              <a:rPr lang="en-GB" dirty="0"/>
              <a:t> </a:t>
            </a:r>
            <a:r>
              <a:rPr lang="en-GB" dirty="0" err="1"/>
              <a:t>los</a:t>
            </a:r>
            <a:r>
              <a:rPr lang="en-GB" dirty="0"/>
              <a:t> 40 </a:t>
            </a:r>
            <a:r>
              <a:rPr lang="en-GB" dirty="0" err="1"/>
              <a:t>millones</a:t>
            </a:r>
            <a:r>
              <a:rPr lang="en-GB" dirty="0"/>
              <a:t> de </a:t>
            </a:r>
            <a:r>
              <a:rPr lang="en-GB" dirty="0" err="1"/>
              <a:t>colisiones</a:t>
            </a:r>
            <a:r>
              <a:rPr lang="en-GB" dirty="0"/>
              <a:t> </a:t>
            </a:r>
            <a:r>
              <a:rPr lang="en-GB" dirty="0" err="1"/>
              <a:t>por</a:t>
            </a:r>
            <a:r>
              <a:rPr lang="en-GB" dirty="0"/>
              <a:t> </a:t>
            </a:r>
            <a:r>
              <a:rPr lang="en-GB" dirty="0" err="1"/>
              <a:t>segundo</a:t>
            </a:r>
            <a:r>
              <a:rPr lang="en-GB" dirty="0"/>
              <a:t> </a:t>
            </a:r>
            <a:r>
              <a:rPr lang="en-GB" dirty="0" err="1"/>
              <a:t>producidas</a:t>
            </a:r>
            <a:r>
              <a:rPr lang="en-GB" dirty="0"/>
              <a:t> </a:t>
            </a:r>
            <a:r>
              <a:rPr lang="en-GB" dirty="0" err="1"/>
              <a:t>por</a:t>
            </a:r>
            <a:r>
              <a:rPr lang="en-GB" dirty="0"/>
              <a:t> </a:t>
            </a:r>
            <a:r>
              <a:rPr lang="en-GB" dirty="0" err="1"/>
              <a:t>el</a:t>
            </a:r>
            <a:r>
              <a:rPr lang="en-GB" dirty="0"/>
              <a:t> LHC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2C7D1B8-000A-1DD1-AC88-10CFA788CB59}"/>
              </a:ext>
            </a:extLst>
          </p:cNvPr>
          <p:cNvSpPr txBox="1"/>
          <p:nvPr/>
        </p:nvSpPr>
        <p:spPr>
          <a:xfrm>
            <a:off x="78237" y="1937961"/>
            <a:ext cx="444915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rgbClr val="0000FF"/>
                </a:solidFill>
              </a:rPr>
              <a:t>Primer </a:t>
            </a:r>
            <a:r>
              <a:rPr lang="en-US" b="1" dirty="0" err="1">
                <a:solidFill>
                  <a:srgbClr val="0000FF"/>
                </a:solidFill>
              </a:rPr>
              <a:t>Nivel</a:t>
            </a:r>
            <a:r>
              <a:rPr lang="en-US" b="1" dirty="0">
                <a:solidFill>
                  <a:srgbClr val="0000FF"/>
                </a:solidFill>
              </a:rPr>
              <a:t>: </a:t>
            </a:r>
            <a:r>
              <a:rPr lang="en-US" dirty="0"/>
              <a:t>Hardware</a:t>
            </a:r>
          </a:p>
          <a:p>
            <a:pPr marL="742950" lvl="1" indent="-285750">
              <a:buFont typeface="Arial"/>
              <a:buChar char="•"/>
            </a:pPr>
            <a:r>
              <a:rPr lang="en-US" dirty="0" err="1"/>
              <a:t>Impactos</a:t>
            </a:r>
            <a:r>
              <a:rPr lang="en-US" dirty="0"/>
              <a:t> en </a:t>
            </a:r>
            <a:r>
              <a:rPr lang="en-US" dirty="0" err="1"/>
              <a:t>calorimetros</a:t>
            </a:r>
            <a:r>
              <a:rPr lang="en-US" dirty="0"/>
              <a:t> y </a:t>
            </a:r>
            <a:r>
              <a:rPr lang="en-US" dirty="0" err="1"/>
              <a:t>cámaras</a:t>
            </a:r>
            <a:r>
              <a:rPr lang="en-US" dirty="0"/>
              <a:t> de </a:t>
            </a:r>
            <a:r>
              <a:rPr lang="en-US" dirty="0" err="1"/>
              <a:t>muones</a:t>
            </a:r>
            <a:r>
              <a:rPr lang="en-US" dirty="0"/>
              <a:t>.</a:t>
            </a:r>
          </a:p>
          <a:p>
            <a:pPr marL="742950" lvl="1" indent="-285750">
              <a:buFont typeface="Arial"/>
              <a:buChar char="•"/>
            </a:pPr>
            <a:r>
              <a:rPr lang="en-US" dirty="0"/>
              <a:t>( 3 </a:t>
            </a:r>
            <a:r>
              <a:rPr lang="en-US" dirty="0" err="1"/>
              <a:t>millonésimas</a:t>
            </a:r>
            <a:r>
              <a:rPr lang="en-US" dirty="0"/>
              <a:t> de </a:t>
            </a:r>
            <a:r>
              <a:rPr lang="en-US" dirty="0" err="1"/>
              <a:t>segundo</a:t>
            </a:r>
            <a:r>
              <a:rPr lang="en-US" dirty="0"/>
              <a:t>)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rgbClr val="0000FF"/>
                </a:solidFill>
              </a:rPr>
              <a:t>Segundo </a:t>
            </a:r>
            <a:r>
              <a:rPr lang="en-US" b="1" dirty="0" err="1">
                <a:solidFill>
                  <a:srgbClr val="0000FF"/>
                </a:solidFill>
              </a:rPr>
              <a:t>Nivel</a:t>
            </a:r>
            <a:r>
              <a:rPr lang="en-US" b="1" dirty="0">
                <a:solidFill>
                  <a:srgbClr val="0000FF"/>
                </a:solidFill>
              </a:rPr>
              <a:t>: </a:t>
            </a:r>
            <a:r>
              <a:rPr lang="en-US" dirty="0"/>
              <a:t>Software</a:t>
            </a:r>
          </a:p>
          <a:p>
            <a:pPr marL="742950" lvl="1" indent="-285750">
              <a:buFont typeface="Arial"/>
              <a:buChar char="•"/>
            </a:pPr>
            <a:r>
              <a:rPr lang="en-US" dirty="0"/>
              <a:t>500 </a:t>
            </a:r>
            <a:r>
              <a:rPr lang="en-US" dirty="0" err="1"/>
              <a:t>ordenadores</a:t>
            </a:r>
            <a:r>
              <a:rPr lang="en-US" dirty="0"/>
              <a:t>: </a:t>
            </a:r>
          </a:p>
          <a:p>
            <a:pPr marL="742950" lvl="1" indent="-285750">
              <a:buFont typeface="Arial"/>
              <a:buChar char="•"/>
            </a:pPr>
            <a:r>
              <a:rPr lang="en-US" dirty="0" err="1"/>
              <a:t>Regiones</a:t>
            </a:r>
            <a:r>
              <a:rPr lang="en-US" dirty="0"/>
              <a:t> de </a:t>
            </a:r>
            <a:r>
              <a:rPr lang="en-US" dirty="0" err="1"/>
              <a:t>interés</a:t>
            </a:r>
            <a:r>
              <a:rPr lang="en-US" dirty="0"/>
              <a:t>.</a:t>
            </a:r>
          </a:p>
          <a:p>
            <a:pPr marL="742950" lvl="1" indent="-285750">
              <a:buFont typeface="Arial"/>
              <a:buChar char="•"/>
            </a:pPr>
            <a:r>
              <a:rPr lang="en-US" dirty="0"/>
              <a:t>(1 </a:t>
            </a:r>
            <a:r>
              <a:rPr lang="en-US" dirty="0" err="1"/>
              <a:t>milésimas</a:t>
            </a:r>
            <a:r>
              <a:rPr lang="en-US" dirty="0"/>
              <a:t> de </a:t>
            </a:r>
            <a:r>
              <a:rPr lang="en-US" dirty="0" err="1"/>
              <a:t>segundo</a:t>
            </a:r>
            <a:r>
              <a:rPr lang="en-US" dirty="0"/>
              <a:t>)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b="1" dirty="0" err="1">
                <a:solidFill>
                  <a:srgbClr val="0000FF"/>
                </a:solidFill>
              </a:rPr>
              <a:t>Tercer</a:t>
            </a:r>
            <a:r>
              <a:rPr lang="en-US" b="1" dirty="0">
                <a:solidFill>
                  <a:srgbClr val="0000FF"/>
                </a:solidFill>
              </a:rPr>
              <a:t> </a:t>
            </a:r>
            <a:r>
              <a:rPr lang="en-US" b="1" dirty="0" err="1">
                <a:solidFill>
                  <a:srgbClr val="0000FF"/>
                </a:solidFill>
              </a:rPr>
              <a:t>nivel</a:t>
            </a:r>
            <a:r>
              <a:rPr lang="en-US" dirty="0"/>
              <a:t>: Software</a:t>
            </a:r>
          </a:p>
          <a:p>
            <a:pPr marL="742950" lvl="1" indent="-285750">
              <a:buFont typeface="Arial"/>
              <a:buChar char="•"/>
            </a:pPr>
            <a:r>
              <a:rPr lang="en-US" dirty="0"/>
              <a:t>Granja de 1700 </a:t>
            </a:r>
            <a:r>
              <a:rPr lang="en-US" dirty="0" err="1"/>
              <a:t>ordenadores</a:t>
            </a:r>
            <a:r>
              <a:rPr lang="en-US" dirty="0"/>
              <a:t>.</a:t>
            </a:r>
          </a:p>
          <a:p>
            <a:pPr marL="742950" lvl="1" indent="-285750">
              <a:buFont typeface="Arial"/>
              <a:buChar char="•"/>
            </a:pPr>
            <a:r>
              <a:rPr lang="en-US" dirty="0"/>
              <a:t>200 </a:t>
            </a:r>
            <a:r>
              <a:rPr lang="en-US" dirty="0" err="1"/>
              <a:t>colisiones</a:t>
            </a:r>
            <a:r>
              <a:rPr lang="en-US" dirty="0"/>
              <a:t> </a:t>
            </a:r>
            <a:r>
              <a:rPr lang="en-US" dirty="0" err="1"/>
              <a:t>por</a:t>
            </a:r>
            <a:r>
              <a:rPr lang="en-US" dirty="0"/>
              <a:t> </a:t>
            </a:r>
            <a:r>
              <a:rPr lang="en-US" dirty="0" err="1"/>
              <a:t>segundo</a:t>
            </a:r>
            <a:r>
              <a:rPr lang="en-US" dirty="0"/>
              <a:t>.</a:t>
            </a:r>
          </a:p>
          <a:p>
            <a:pPr marL="742950" lvl="1" indent="-285750">
              <a:buFont typeface="Arial"/>
              <a:buChar char="•"/>
            </a:pPr>
            <a:r>
              <a:rPr lang="en-US" dirty="0"/>
              <a:t>(10 </a:t>
            </a:r>
            <a:r>
              <a:rPr lang="en-US" dirty="0" err="1"/>
              <a:t>milésimas</a:t>
            </a:r>
            <a:r>
              <a:rPr lang="en-US" dirty="0"/>
              <a:t> de </a:t>
            </a:r>
            <a:r>
              <a:rPr lang="en-US" dirty="0" err="1"/>
              <a:t>segundo</a:t>
            </a:r>
            <a:r>
              <a:rPr lang="en-US" dirty="0"/>
              <a:t>)</a:t>
            </a:r>
          </a:p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27C132-2AA7-7747-33BA-6DEDBB21EC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1393" y="2497131"/>
            <a:ext cx="5038967" cy="2559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066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81C030-7D77-92FB-2475-4577FCB556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539F2D7-33B3-0438-2EBB-9BB1C9419A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3968" y="2894797"/>
            <a:ext cx="3476066" cy="21620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65C5C6-E5E2-B9AB-D46E-24A748943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86683"/>
            <a:ext cx="8520600" cy="572700"/>
          </a:xfrm>
        </p:spPr>
        <p:txBody>
          <a:bodyPr/>
          <a:lstStyle/>
          <a:p>
            <a:r>
              <a:rPr lang="en-ES" dirty="0"/>
              <a:t>Computación distribuida para el LHC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F869C9-2929-9095-35B9-D8EB1D505FD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26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FF11F8-930F-86BC-B62B-033B3D4655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5451" y="2366752"/>
            <a:ext cx="3008335" cy="2776748"/>
          </a:xfrm>
          <a:prstGeom prst="rect">
            <a:avLst/>
          </a:prstGeom>
        </p:spPr>
      </p:pic>
      <p:pic>
        <p:nvPicPr>
          <p:cNvPr id="6" name="Content Placeholder 7">
            <a:extLst>
              <a:ext uri="{FF2B5EF4-FFF2-40B4-BE49-F238E27FC236}">
                <a16:creationId xmlns:a16="http://schemas.microsoft.com/office/drawing/2014/main" id="{E641718C-A82B-C1A6-E7FC-A45DE94DE72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710" b="8710"/>
          <a:stretch>
            <a:fillRect/>
          </a:stretch>
        </p:blipFill>
        <p:spPr>
          <a:xfrm>
            <a:off x="-1" y="3309016"/>
            <a:ext cx="3058551" cy="17478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9E44494-2A73-27B8-0EE0-4DF85DBC9CFC}"/>
              </a:ext>
            </a:extLst>
          </p:cNvPr>
          <p:cNvSpPr txBox="1"/>
          <p:nvPr/>
        </p:nvSpPr>
        <p:spPr>
          <a:xfrm>
            <a:off x="533246" y="711002"/>
            <a:ext cx="829905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Malla </a:t>
            </a:r>
            <a:r>
              <a:rPr lang="en-US" dirty="0" err="1"/>
              <a:t>mundial</a:t>
            </a:r>
            <a:r>
              <a:rPr lang="en-US" dirty="0"/>
              <a:t> de </a:t>
            </a:r>
            <a:r>
              <a:rPr lang="en-US" dirty="0" err="1"/>
              <a:t>nodos</a:t>
            </a:r>
            <a:r>
              <a:rPr lang="en-US" dirty="0"/>
              <a:t> </a:t>
            </a:r>
            <a:r>
              <a:rPr lang="en-US" dirty="0" err="1"/>
              <a:t>informáticos</a:t>
            </a:r>
            <a:r>
              <a:rPr lang="en-US" dirty="0"/>
              <a:t> </a:t>
            </a:r>
            <a:r>
              <a:rPr lang="en-US" dirty="0" err="1"/>
              <a:t>comunicados</a:t>
            </a:r>
            <a:r>
              <a:rPr lang="en-US" dirty="0"/>
              <a:t> a </a:t>
            </a:r>
            <a:r>
              <a:rPr lang="en-US" dirty="0" err="1"/>
              <a:t>través</a:t>
            </a:r>
            <a:r>
              <a:rPr lang="en-US" dirty="0"/>
              <a:t> de </a:t>
            </a:r>
            <a:r>
              <a:rPr lang="en-US" dirty="0" err="1"/>
              <a:t>protocolos</a:t>
            </a:r>
            <a:r>
              <a:rPr lang="en-US" dirty="0"/>
              <a:t> de software.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Es un </a:t>
            </a:r>
            <a:r>
              <a:rPr lang="en-US" dirty="0" err="1"/>
              <a:t>servicio</a:t>
            </a:r>
            <a:r>
              <a:rPr lang="en-US" dirty="0"/>
              <a:t> para </a:t>
            </a:r>
            <a:r>
              <a:rPr lang="en-US" dirty="0" err="1"/>
              <a:t>compartir</a:t>
            </a:r>
            <a:r>
              <a:rPr lang="en-US" dirty="0"/>
              <a:t> la </a:t>
            </a:r>
            <a:r>
              <a:rPr lang="en-US" dirty="0" err="1"/>
              <a:t>potencia</a:t>
            </a:r>
            <a:r>
              <a:rPr lang="en-US" dirty="0"/>
              <a:t> de </a:t>
            </a:r>
            <a:r>
              <a:rPr lang="en-US" dirty="0" err="1"/>
              <a:t>computación</a:t>
            </a:r>
            <a:r>
              <a:rPr lang="en-US" dirty="0"/>
              <a:t> y la </a:t>
            </a:r>
            <a:r>
              <a:rPr lang="en-US" dirty="0" err="1"/>
              <a:t>capacidad</a:t>
            </a:r>
            <a:r>
              <a:rPr lang="en-US" dirty="0"/>
              <a:t> de </a:t>
            </a:r>
            <a:r>
              <a:rPr lang="en-US" dirty="0" err="1"/>
              <a:t>almacenamiento</a:t>
            </a:r>
            <a:r>
              <a:rPr lang="en-US" dirty="0"/>
              <a:t> a </a:t>
            </a:r>
            <a:r>
              <a:rPr lang="en-US" dirty="0" err="1"/>
              <a:t>través</a:t>
            </a:r>
            <a:r>
              <a:rPr lang="en-US" dirty="0"/>
              <a:t> de Internet.</a:t>
            </a:r>
          </a:p>
          <a:p>
            <a:pPr marL="285750" indent="-285750">
              <a:buFont typeface="Arial"/>
              <a:buChar char="•"/>
            </a:pPr>
            <a:r>
              <a:rPr lang="en-US" b="1" dirty="0" err="1">
                <a:solidFill>
                  <a:srgbClr val="FF0000"/>
                </a:solidFill>
              </a:rPr>
              <a:t>Mientras</a:t>
            </a:r>
            <a:r>
              <a:rPr lang="en-US" b="1" dirty="0">
                <a:solidFill>
                  <a:srgbClr val="FF0000"/>
                </a:solidFill>
              </a:rPr>
              <a:t> que la Web </a:t>
            </a:r>
            <a:r>
              <a:rPr lang="en-US" b="1" dirty="0" err="1">
                <a:solidFill>
                  <a:srgbClr val="FF0000"/>
                </a:solidFill>
              </a:rPr>
              <a:t>mundial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permite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el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acceso</a:t>
            </a:r>
            <a:r>
              <a:rPr lang="en-US" b="1" dirty="0">
                <a:solidFill>
                  <a:srgbClr val="FF0000"/>
                </a:solidFill>
              </a:rPr>
              <a:t> a la </a:t>
            </a:r>
            <a:r>
              <a:rPr lang="en-US" b="1" dirty="0" err="1">
                <a:solidFill>
                  <a:srgbClr val="FF0000"/>
                </a:solidFill>
              </a:rPr>
              <a:t>información</a:t>
            </a:r>
            <a:r>
              <a:rPr lang="en-US" b="1" dirty="0">
                <a:solidFill>
                  <a:srgbClr val="FF0000"/>
                </a:solidFill>
              </a:rPr>
              <a:t>, la Grid </a:t>
            </a:r>
            <a:r>
              <a:rPr lang="en-US" b="1" dirty="0" err="1">
                <a:solidFill>
                  <a:srgbClr val="FF0000"/>
                </a:solidFill>
              </a:rPr>
              <a:t>permite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el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acceso</a:t>
            </a:r>
            <a:r>
              <a:rPr lang="en-US" b="1" dirty="0">
                <a:solidFill>
                  <a:srgbClr val="FF0000"/>
                </a:solidFill>
              </a:rPr>
              <a:t> a </a:t>
            </a:r>
            <a:r>
              <a:rPr lang="en-US" b="1" dirty="0" err="1">
                <a:solidFill>
                  <a:srgbClr val="FF0000"/>
                </a:solidFill>
              </a:rPr>
              <a:t>los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recursos</a:t>
            </a:r>
            <a:r>
              <a:rPr lang="en-US" b="1" dirty="0">
                <a:solidFill>
                  <a:srgbClr val="FF0000"/>
                </a:solidFill>
              </a:rPr>
              <a:t> de </a:t>
            </a:r>
            <a:r>
              <a:rPr lang="en-US" b="1" dirty="0" err="1">
                <a:solidFill>
                  <a:srgbClr val="FF0000"/>
                </a:solidFill>
              </a:rPr>
              <a:t>los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ordenadores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conectados</a:t>
            </a:r>
            <a:r>
              <a:rPr lang="en-US" b="1" dirty="0">
                <a:solidFill>
                  <a:srgbClr val="FF0000"/>
                </a:solidFill>
              </a:rPr>
              <a:t>.</a:t>
            </a:r>
            <a:r>
              <a:rPr lang="en-US" dirty="0">
                <a:solidFill>
                  <a:srgbClr val="0000FF"/>
                </a:solidFill>
              </a:rPr>
              <a:t>. CPU + </a:t>
            </a:r>
            <a:r>
              <a:rPr lang="en-US" dirty="0" err="1">
                <a:solidFill>
                  <a:srgbClr val="0000FF"/>
                </a:solidFill>
              </a:rPr>
              <a:t>capacidad</a:t>
            </a:r>
            <a:r>
              <a:rPr lang="en-US" dirty="0">
                <a:solidFill>
                  <a:srgbClr val="0000FF"/>
                </a:solidFill>
              </a:rPr>
              <a:t> de </a:t>
            </a:r>
            <a:r>
              <a:rPr lang="en-US" dirty="0" err="1">
                <a:solidFill>
                  <a:srgbClr val="0000FF"/>
                </a:solidFill>
              </a:rPr>
              <a:t>almacenamiento</a:t>
            </a:r>
            <a:r>
              <a:rPr lang="en-US" dirty="0">
                <a:solidFill>
                  <a:srgbClr val="0000FF"/>
                </a:solidFill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LHC: </a:t>
            </a:r>
            <a:r>
              <a:rPr lang="en-US" dirty="0">
                <a:sym typeface="Wingdings"/>
              </a:rPr>
              <a:t> 15 Petabytes al </a:t>
            </a:r>
            <a:r>
              <a:rPr lang="en-US" dirty="0" err="1">
                <a:sym typeface="Wingdings"/>
              </a:rPr>
              <a:t>año</a:t>
            </a:r>
            <a:r>
              <a:rPr lang="en-US" dirty="0">
                <a:sym typeface="Wingdings"/>
              </a:rPr>
              <a:t> a </a:t>
            </a:r>
            <a:r>
              <a:rPr lang="en-US" dirty="0" err="1">
                <a:sym typeface="Wingdings"/>
              </a:rPr>
              <a:t>los</a:t>
            </a:r>
            <a:r>
              <a:rPr lang="en-US" dirty="0">
                <a:sym typeface="Wingdings"/>
              </a:rPr>
              <a:t> que </a:t>
            </a:r>
            <a:r>
              <a:rPr lang="en-US" dirty="0" err="1">
                <a:sym typeface="Wingdings"/>
              </a:rPr>
              <a:t>acceden</a:t>
            </a:r>
            <a:r>
              <a:rPr lang="en-US" dirty="0">
                <a:sym typeface="Wingdings"/>
              </a:rPr>
              <a:t> </a:t>
            </a:r>
            <a:r>
              <a:rPr lang="en-US" dirty="0" err="1">
                <a:sym typeface="Wingdings"/>
              </a:rPr>
              <a:t>los</a:t>
            </a:r>
            <a:r>
              <a:rPr lang="en-US" dirty="0">
                <a:sym typeface="Wingdings"/>
              </a:rPr>
              <a:t> </a:t>
            </a:r>
            <a:r>
              <a:rPr lang="en-US" dirty="0" err="1">
                <a:sym typeface="Wingdings"/>
              </a:rPr>
              <a:t>Físicos</a:t>
            </a:r>
            <a:r>
              <a:rPr lang="en-US" dirty="0">
                <a:sym typeface="Wingdings"/>
              </a:rPr>
              <a:t> de </a:t>
            </a:r>
            <a:r>
              <a:rPr lang="en-US" dirty="0" err="1">
                <a:sym typeface="Wingdings"/>
              </a:rPr>
              <a:t>Partículas</a:t>
            </a:r>
            <a:r>
              <a:rPr lang="en-US" dirty="0">
                <a:sym typeface="Wingdings"/>
              </a:rPr>
              <a:t> para </a:t>
            </a:r>
            <a:r>
              <a:rPr lang="en-US" dirty="0" err="1">
                <a:sym typeface="Wingdings"/>
              </a:rPr>
              <a:t>realizar</a:t>
            </a:r>
            <a:r>
              <a:rPr lang="en-US" dirty="0">
                <a:sym typeface="Wingdings"/>
              </a:rPr>
              <a:t> </a:t>
            </a:r>
            <a:r>
              <a:rPr lang="en-US" dirty="0" err="1">
                <a:sym typeface="Wingdings"/>
              </a:rPr>
              <a:t>los</a:t>
            </a:r>
            <a:r>
              <a:rPr lang="en-US" dirty="0">
                <a:sym typeface="Wingdings"/>
              </a:rPr>
              <a:t> </a:t>
            </a:r>
            <a:r>
              <a:rPr lang="en-US" dirty="0" err="1">
                <a:sym typeface="Wingdings"/>
              </a:rPr>
              <a:t>análisis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64663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42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¿</a:t>
            </a:r>
            <a:r>
              <a:rPr lang="en-GB" dirty="0" err="1"/>
              <a:t>Cómo</a:t>
            </a:r>
            <a:r>
              <a:rPr lang="en-GB" dirty="0"/>
              <a:t> se </a:t>
            </a:r>
            <a:r>
              <a:rPr lang="en-GB" dirty="0" err="1"/>
              <a:t>ven</a:t>
            </a:r>
            <a:r>
              <a:rPr lang="en-GB" dirty="0"/>
              <a:t> las </a:t>
            </a:r>
            <a:r>
              <a:rPr lang="en-GB" dirty="0" err="1"/>
              <a:t>partículas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ATLAS?</a:t>
            </a:r>
            <a:endParaRPr dirty="0"/>
          </a:p>
        </p:txBody>
      </p:sp>
      <p:sp>
        <p:nvSpPr>
          <p:cNvPr id="487" name="Google Shape;487;p4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27</a:t>
            </a:fld>
            <a:endParaRPr/>
          </a:p>
        </p:txBody>
      </p:sp>
      <p:pic>
        <p:nvPicPr>
          <p:cNvPr id="488" name="Google Shape;488;p4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95400" y="865325"/>
            <a:ext cx="6612168" cy="4125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p43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¿Cómo se ven las partículas en ATLAS?</a:t>
            </a:r>
            <a:endParaRPr/>
          </a:p>
        </p:txBody>
      </p:sp>
      <p:sp>
        <p:nvSpPr>
          <p:cNvPr id="494" name="Google Shape;494;p4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28</a:t>
            </a:fld>
            <a:endParaRPr/>
          </a:p>
        </p:txBody>
      </p:sp>
      <p:pic>
        <p:nvPicPr>
          <p:cNvPr id="495" name="Google Shape;495;p4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95400" y="865325"/>
            <a:ext cx="6612168" cy="4125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Google Shape;500;p44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dirty="0"/>
              <a:t>¿</a:t>
            </a:r>
            <a:r>
              <a:rPr lang="en-GB" dirty="0" err="1"/>
              <a:t>Cómo</a:t>
            </a:r>
            <a:r>
              <a:rPr lang="en-GB" dirty="0"/>
              <a:t> se </a:t>
            </a:r>
            <a:r>
              <a:rPr lang="en-GB" dirty="0" err="1"/>
              <a:t>ven</a:t>
            </a:r>
            <a:r>
              <a:rPr lang="en-GB" dirty="0"/>
              <a:t> las </a:t>
            </a:r>
            <a:r>
              <a:rPr lang="en-GB" dirty="0" err="1"/>
              <a:t>partículas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ATLAS?</a:t>
            </a:r>
            <a:endParaRPr dirty="0"/>
          </a:p>
        </p:txBody>
      </p:sp>
      <p:sp>
        <p:nvSpPr>
          <p:cNvPr id="501" name="Google Shape;501;p4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29</a:t>
            </a:fld>
            <a:endParaRPr/>
          </a:p>
        </p:txBody>
      </p:sp>
      <p:pic>
        <p:nvPicPr>
          <p:cNvPr id="502" name="Google Shape;502;p4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95400" y="865325"/>
            <a:ext cx="6612168" cy="4125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" name="Google Shape;507;p45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¿Cómo se ven las partículas en ATLAS?</a:t>
            </a:r>
            <a:endParaRPr/>
          </a:p>
        </p:txBody>
      </p:sp>
      <p:sp>
        <p:nvSpPr>
          <p:cNvPr id="508" name="Google Shape;508;p4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30</a:t>
            </a:fld>
            <a:endParaRPr/>
          </a:p>
        </p:txBody>
      </p:sp>
      <p:pic>
        <p:nvPicPr>
          <p:cNvPr id="509" name="Google Shape;509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95400" y="865325"/>
            <a:ext cx="6588517" cy="41257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964965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A1378-091E-B246-B0AC-DF4BA1B26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¿</a:t>
            </a:r>
            <a:r>
              <a:rPr lang="en-GB" dirty="0" err="1"/>
              <a:t>Cómo</a:t>
            </a:r>
            <a:r>
              <a:rPr lang="en-GB" dirty="0"/>
              <a:t> se </a:t>
            </a:r>
            <a:r>
              <a:rPr lang="en-GB" dirty="0" err="1"/>
              <a:t>ven</a:t>
            </a:r>
            <a:r>
              <a:rPr lang="en-GB" dirty="0"/>
              <a:t> las </a:t>
            </a:r>
            <a:r>
              <a:rPr lang="en-GB" dirty="0" err="1"/>
              <a:t>partículas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ATLAS?</a:t>
            </a:r>
            <a:endParaRPr lang="es-E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EC9C0C-C10C-5048-91E2-2B37E32D77D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31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792BC3-1962-9F47-807A-03FAE887EC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975" y="1203952"/>
            <a:ext cx="4096749" cy="3459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BD71F59-6211-B14B-B847-52AC52BABC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575" y="1203952"/>
            <a:ext cx="4309725" cy="3728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86773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D2790-1374-6042-AB47-E1B5A1CF9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¿</a:t>
            </a:r>
            <a:r>
              <a:rPr lang="en-GB" dirty="0" err="1"/>
              <a:t>Cómo</a:t>
            </a:r>
            <a:r>
              <a:rPr lang="en-GB" dirty="0"/>
              <a:t> se </a:t>
            </a:r>
            <a:r>
              <a:rPr lang="en-GB" dirty="0" err="1"/>
              <a:t>ven</a:t>
            </a:r>
            <a:r>
              <a:rPr lang="en-GB" dirty="0"/>
              <a:t> las </a:t>
            </a:r>
            <a:r>
              <a:rPr lang="en-GB" dirty="0" err="1"/>
              <a:t>partículas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ATLAS?</a:t>
            </a:r>
            <a:endParaRPr lang="es-E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F9A395-F4EF-2348-BCEB-E68CA8D295B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32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2503AA-056F-0740-8C63-D300514C55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1" y="905256"/>
            <a:ext cx="4150884" cy="3557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491713-6724-1743-A0F5-2B74AE3691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00" y="1047190"/>
            <a:ext cx="4031700" cy="35345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88303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15E63-3C4E-8B47-8623-55C7880C8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¿</a:t>
            </a:r>
            <a:r>
              <a:rPr lang="en-GB" dirty="0" err="1"/>
              <a:t>Cómo</a:t>
            </a:r>
            <a:r>
              <a:rPr lang="en-GB" dirty="0"/>
              <a:t> se </a:t>
            </a:r>
            <a:r>
              <a:rPr lang="en-GB" dirty="0" err="1"/>
              <a:t>ven</a:t>
            </a:r>
            <a:r>
              <a:rPr lang="en-GB" dirty="0"/>
              <a:t> las </a:t>
            </a:r>
            <a:r>
              <a:rPr lang="en-GB" dirty="0" err="1"/>
              <a:t>partículas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ATLAS?</a:t>
            </a:r>
            <a:endParaRPr lang="es-E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DA33AD-865F-2C4F-B078-89DAE12450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C644DE-E79E-054B-82A6-929EFD7332D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33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97D89B-1158-5747-8DB1-FAFE7C3BCE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87" y="961958"/>
            <a:ext cx="4466613" cy="3340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B8FB709-59C9-D445-A6F8-5383BC76A2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300" y="961958"/>
            <a:ext cx="4320000" cy="326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80663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64AE8-AF2D-0341-AD52-7D775659E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08" y="86118"/>
            <a:ext cx="8520600" cy="572700"/>
          </a:xfrm>
        </p:spPr>
        <p:txBody>
          <a:bodyPr/>
          <a:lstStyle/>
          <a:p>
            <a:r>
              <a:rPr lang="es-ES" dirty="0"/>
              <a:t>Hitos recientes de nuestro programa de Física (I)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A3BC1A-1C7E-D641-9732-1245D6E7B10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34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F72325-A82A-9E4F-B5F8-F069DA4EDF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3948" y="1474345"/>
            <a:ext cx="2554924" cy="8578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3000386-CE61-814A-8602-F85A7A2622E7}"/>
              </a:ext>
            </a:extLst>
          </p:cNvPr>
          <p:cNvSpPr txBox="1"/>
          <p:nvPr/>
        </p:nvSpPr>
        <p:spPr>
          <a:xfrm>
            <a:off x="-16592" y="697129"/>
            <a:ext cx="903775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285750">
              <a:buFont typeface="Arial" panose="020B0604020202020204" pitchFamily="34" charset="0"/>
              <a:buChar char="•"/>
            </a:pPr>
            <a:r>
              <a:rPr lang="en-GB" sz="1200" dirty="0" err="1"/>
              <a:t>En</a:t>
            </a:r>
            <a:r>
              <a:rPr lang="en-GB" sz="1200" dirty="0"/>
              <a:t> 2012, </a:t>
            </a:r>
            <a:r>
              <a:rPr lang="en-GB" sz="1200" dirty="0" err="1"/>
              <a:t>descubierto</a:t>
            </a:r>
            <a:r>
              <a:rPr lang="en-GB" sz="1200" dirty="0"/>
              <a:t> </a:t>
            </a:r>
            <a:r>
              <a:rPr lang="en-GB" sz="1200" dirty="0" err="1"/>
              <a:t>por</a:t>
            </a:r>
            <a:r>
              <a:rPr lang="en-GB" sz="1200" dirty="0"/>
              <a:t>  ATLAS y CMS: Phys. Lett. B 716, 1–29 (2012) y Phys. Lett. B 716, 30–60 (2012)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200" dirty="0" err="1"/>
              <a:t>Desde</a:t>
            </a:r>
            <a:r>
              <a:rPr lang="en-GB" sz="1200" dirty="0"/>
              <a:t> </a:t>
            </a:r>
            <a:r>
              <a:rPr lang="en-GB" sz="1200" dirty="0" err="1"/>
              <a:t>entonces</a:t>
            </a:r>
            <a:r>
              <a:rPr lang="en-GB" sz="1200" dirty="0"/>
              <a:t> se </a:t>
            </a:r>
            <a:r>
              <a:rPr lang="en-GB" sz="1200" dirty="0" err="1"/>
              <a:t>han</a:t>
            </a:r>
            <a:r>
              <a:rPr lang="en-GB" sz="1200" dirty="0"/>
              <a:t> </a:t>
            </a:r>
            <a:r>
              <a:rPr lang="en-GB" sz="1200" dirty="0" err="1"/>
              <a:t>explorado</a:t>
            </a:r>
            <a:r>
              <a:rPr lang="en-GB" sz="1200" dirty="0"/>
              <a:t> con </a:t>
            </a:r>
            <a:r>
              <a:rPr lang="en-GB" sz="1200" dirty="0" err="1"/>
              <a:t>detalle</a:t>
            </a:r>
            <a:r>
              <a:rPr lang="en-GB" sz="1200" dirty="0"/>
              <a:t> sus </a:t>
            </a:r>
            <a:r>
              <a:rPr lang="en-GB" sz="1200" dirty="0" err="1"/>
              <a:t>propiedades</a:t>
            </a:r>
            <a:r>
              <a:rPr lang="en-GB" sz="1200" dirty="0"/>
              <a:t> (~10 </a:t>
            </a:r>
            <a:r>
              <a:rPr lang="en-GB" sz="1200" dirty="0" err="1"/>
              <a:t>años</a:t>
            </a:r>
            <a:r>
              <a:rPr lang="en-GB" sz="1200" dirty="0"/>
              <a:t> → LHC Run 1 y Run 2): </a:t>
            </a:r>
            <a:r>
              <a:rPr lang="es-ES" sz="1200" b="1" dirty="0"/>
              <a:t>A </a:t>
            </a:r>
            <a:r>
              <a:rPr lang="es-ES" sz="1200" b="1" dirty="0" err="1"/>
              <a:t>detailed</a:t>
            </a:r>
            <a:r>
              <a:rPr lang="es-ES" sz="1200" b="1" dirty="0"/>
              <a:t> </a:t>
            </a:r>
            <a:r>
              <a:rPr lang="es-ES" sz="1200" b="1" dirty="0" err="1"/>
              <a:t>map</a:t>
            </a:r>
            <a:r>
              <a:rPr lang="es-ES" sz="1200" b="1" dirty="0"/>
              <a:t> of </a:t>
            </a:r>
            <a:r>
              <a:rPr lang="es-ES" sz="1200" b="1" dirty="0" err="1"/>
              <a:t>Higgs</a:t>
            </a:r>
            <a:r>
              <a:rPr lang="es-ES" sz="1200" b="1" dirty="0"/>
              <a:t> </a:t>
            </a:r>
            <a:r>
              <a:rPr lang="es-ES" sz="1200" b="1" dirty="0" err="1"/>
              <a:t>boson</a:t>
            </a:r>
            <a:r>
              <a:rPr lang="es-ES" sz="1200" b="1" dirty="0"/>
              <a:t> </a:t>
            </a:r>
            <a:r>
              <a:rPr lang="es-ES" sz="1200" b="1" dirty="0" err="1"/>
              <a:t>interactions</a:t>
            </a:r>
            <a:r>
              <a:rPr lang="es-ES" sz="1200" b="1" dirty="0"/>
              <a:t> </a:t>
            </a:r>
            <a:r>
              <a:rPr lang="es-ES" sz="1200" b="1" dirty="0" err="1"/>
              <a:t>by</a:t>
            </a:r>
            <a:r>
              <a:rPr lang="es-ES" sz="1200" b="1" dirty="0"/>
              <a:t> </a:t>
            </a:r>
            <a:r>
              <a:rPr lang="es-ES" sz="1200" b="1" dirty="0" err="1"/>
              <a:t>the</a:t>
            </a:r>
            <a:r>
              <a:rPr lang="es-ES" sz="1200" b="1" dirty="0"/>
              <a:t> ATLAS </a:t>
            </a:r>
            <a:r>
              <a:rPr lang="es-ES" sz="1200" b="1" dirty="0" err="1"/>
              <a:t>experiment</a:t>
            </a:r>
            <a:r>
              <a:rPr lang="es-ES" sz="1200" b="1" dirty="0"/>
              <a:t> ten </a:t>
            </a:r>
            <a:r>
              <a:rPr lang="es-ES" sz="1200" b="1" dirty="0" err="1"/>
              <a:t>years</a:t>
            </a:r>
            <a:r>
              <a:rPr lang="es-ES" sz="1200" b="1" dirty="0"/>
              <a:t> </a:t>
            </a:r>
            <a:r>
              <a:rPr lang="es-ES" sz="1200" b="1" dirty="0" err="1"/>
              <a:t>after</a:t>
            </a:r>
            <a:r>
              <a:rPr lang="es-ES" sz="1200" b="1" dirty="0"/>
              <a:t> </a:t>
            </a:r>
            <a:r>
              <a:rPr lang="es-ES" sz="1200" b="1" dirty="0" err="1"/>
              <a:t>the</a:t>
            </a:r>
            <a:r>
              <a:rPr lang="es-ES" sz="1200" b="1" dirty="0"/>
              <a:t> </a:t>
            </a:r>
            <a:r>
              <a:rPr lang="es-ES" sz="1200" b="1" dirty="0" err="1"/>
              <a:t>discovery</a:t>
            </a:r>
            <a:r>
              <a:rPr lang="es-ES" sz="1200" b="1" dirty="0"/>
              <a:t>  </a:t>
            </a:r>
            <a:r>
              <a:rPr lang="es-ES" sz="1200" b="1" dirty="0">
                <a:hlinkClick r:id="rId3"/>
              </a:rPr>
              <a:t>Nature 607, 52 (2022)</a:t>
            </a:r>
            <a:endParaRPr lang="es-ES" sz="1200" b="1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es-ES" sz="1200" dirty="0"/>
          </a:p>
          <a:p>
            <a:endParaRPr lang="en-ES" dirty="0"/>
          </a:p>
          <a:p>
            <a:endParaRPr lang="en-ES" dirty="0"/>
          </a:p>
          <a:p>
            <a:endParaRPr lang="en-ES" dirty="0"/>
          </a:p>
          <a:p>
            <a:endParaRPr lang="en-E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FA4D58-ABF3-1D43-9781-4070079AE0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4869" y="2645809"/>
            <a:ext cx="2554924" cy="2497692"/>
          </a:xfrm>
          <a:prstGeom prst="rect">
            <a:avLst/>
          </a:prstGeom>
        </p:spPr>
      </p:pic>
      <p:pic>
        <p:nvPicPr>
          <p:cNvPr id="10" name="Imagen 5">
            <a:extLst>
              <a:ext uri="{FF2B5EF4-FFF2-40B4-BE49-F238E27FC236}">
                <a16:creationId xmlns:a16="http://schemas.microsoft.com/office/drawing/2014/main" id="{F8E1EE9B-B9D1-C041-9287-CCC8315A1F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2737" y="1903275"/>
            <a:ext cx="2593657" cy="3034120"/>
          </a:xfrm>
          <a:prstGeom prst="rect">
            <a:avLst/>
          </a:prstGeom>
        </p:spPr>
      </p:pic>
      <p:sp>
        <p:nvSpPr>
          <p:cNvPr id="11" name="Rectángulo 6">
            <a:extLst>
              <a:ext uri="{FF2B5EF4-FFF2-40B4-BE49-F238E27FC236}">
                <a16:creationId xmlns:a16="http://schemas.microsoft.com/office/drawing/2014/main" id="{0D72D9A9-E2BE-F44E-B32F-3A3E187C6FB8}"/>
              </a:ext>
            </a:extLst>
          </p:cNvPr>
          <p:cNvSpPr/>
          <p:nvPr/>
        </p:nvSpPr>
        <p:spPr>
          <a:xfrm>
            <a:off x="6128440" y="1606995"/>
            <a:ext cx="234836" cy="20973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s-ES" kern="120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21A7F051-6D8B-D746-961F-257DAF38BF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4724" y="1407108"/>
            <a:ext cx="1637272" cy="1134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784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254C55-3E57-7F21-DFA8-21CAD3AF68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1F1E9-A0EC-667E-1D8D-6C7D3DAE2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08" y="86118"/>
            <a:ext cx="8520600" cy="572700"/>
          </a:xfrm>
        </p:spPr>
        <p:txBody>
          <a:bodyPr/>
          <a:lstStyle/>
          <a:p>
            <a:r>
              <a:rPr lang="es-ES" dirty="0"/>
              <a:t>Hitos recientes de nuestro programa de Física (II)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30E107-2F09-2E0B-607C-F4ED0CE5B76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35</a:t>
            </a:fld>
            <a:endParaRPr lang="en-GB"/>
          </a:p>
        </p:txBody>
      </p:sp>
      <p:sp>
        <p:nvSpPr>
          <p:cNvPr id="11" name="Rectángulo 6">
            <a:extLst>
              <a:ext uri="{FF2B5EF4-FFF2-40B4-BE49-F238E27FC236}">
                <a16:creationId xmlns:a16="http://schemas.microsoft.com/office/drawing/2014/main" id="{047A7C67-3BD7-D478-CF3A-47CC45C2C208}"/>
              </a:ext>
            </a:extLst>
          </p:cNvPr>
          <p:cNvSpPr/>
          <p:nvPr/>
        </p:nvSpPr>
        <p:spPr>
          <a:xfrm>
            <a:off x="6128440" y="1606995"/>
            <a:ext cx="234836" cy="20973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s-ES" kern="12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3DA16755-8BAC-985B-C7B5-C6F20790FE03}"/>
                  </a:ext>
                </a:extLst>
              </p:cNvPr>
              <p:cNvSpPr txBox="1"/>
              <p:nvPr/>
            </p:nvSpPr>
            <p:spPr>
              <a:xfrm>
                <a:off x="387573" y="763574"/>
                <a:ext cx="8270290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ES" sz="1100" b="1" dirty="0">
                    <a:solidFill>
                      <a:srgbClr val="000000"/>
                    </a:solidFill>
                    <a:latin typeface="+mj-lt"/>
                  </a:rPr>
                  <a:t>Observación experimental del entrelazado cuántico en </a:t>
                </a:r>
                <a14:m>
                  <m:oMath xmlns:m="http://schemas.openxmlformats.org/officeDocument/2006/math">
                    <m:r>
                      <a:rPr lang="es-ES" sz="1100" b="1" i="1">
                        <a:latin typeface="Cambria Math" panose="02040503050406030204" pitchFamily="18" charset="0"/>
                      </a:rPr>
                      <m:t>𝒕</m:t>
                    </m:r>
                    <m:acc>
                      <m:accPr>
                        <m:chr m:val="̅"/>
                        <m:ctrlPr>
                          <a:rPr lang="es-ES" sz="1100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s-ES" sz="1100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acc>
                  </m:oMath>
                </a14:m>
                <a:r>
                  <a:rPr lang="en-ES" sz="1100" b="1" dirty="0"/>
                  <a:t>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100" dirty="0">
                    <a:solidFill>
                      <a:srgbClr val="18831E"/>
                    </a:solidFill>
                    <a:hlinkClick r:id="rId3">
                      <a:extLst>
                        <a:ext uri="{A12FA001-AC4F-418D-AE19-62706E023703}">
                          <ahyp:hlinkClr xmlns:ahyp="http://schemas.microsoft.com/office/drawing/2018/hyperlinkcolor" val="tx"/>
                        </a:ext>
                      </a:extLst>
                    </a:hlinkClick>
                  </a:rPr>
                  <a:t>Eur. Phys. J. Plus 136 (2021) 907 </a:t>
                </a:r>
                <a:r>
                  <a:rPr lang="en-ES" sz="1100" dirty="0"/>
                  <a:t>Protocolo de tomografía cuántica</a:t>
                </a:r>
                <a:r>
                  <a:rPr lang="en-ES" sz="1100" dirty="0">
                    <a:sym typeface="Wingdings" pitchFamily="2" charset="2"/>
                  </a:rPr>
                  <a:t>: o</a:t>
                </a:r>
                <a:r>
                  <a:rPr lang="en-ES" sz="1100" dirty="0"/>
                  <a:t>bservables del entrelazado cuántico en </a:t>
                </a:r>
                <a14:m>
                  <m:oMath xmlns:m="http://schemas.openxmlformats.org/officeDocument/2006/math">
                    <m:r>
                      <a:rPr lang="es-ES" sz="1100" i="1">
                        <a:latin typeface="Cambria Math" panose="02040503050406030204" pitchFamily="18" charset="0"/>
                      </a:rPr>
                      <m:t>𝑡</m:t>
                    </m:r>
                    <m:acc>
                      <m:accPr>
                        <m:chr m:val="̅"/>
                        <m:ctrlPr>
                          <a:rPr lang="es-ES" sz="11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s-ES" sz="11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acc>
                  </m:oMath>
                </a14:m>
                <a:r>
                  <a:rPr lang="en-ES" sz="1100" dirty="0"/>
                  <a:t> en el LHC.</a:t>
                </a:r>
                <a:endParaRPr lang="en-GB" sz="1100" b="1" i="0" u="none" strike="noStrike" dirty="0">
                  <a:solidFill>
                    <a:srgbClr val="000000"/>
                  </a:solidFill>
                  <a:effectLst/>
                  <a:latin typeface="+mj-lt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100" dirty="0"/>
                  <a:t>Canal </a:t>
                </a:r>
                <a:r>
                  <a:rPr lang="en-GB" sz="1100" dirty="0" err="1"/>
                  <a:t>dileptónico</a:t>
                </a:r>
                <a:r>
                  <a:rPr lang="en-GB" sz="1100" dirty="0"/>
                  <a:t>:  ATLAS </a:t>
                </a:r>
                <a:r>
                  <a:rPr lang="en-GB" sz="1100" dirty="0">
                    <a:hlinkClick r:id="rId4"/>
                  </a:rPr>
                  <a:t>Nature 633 (2024) 542 </a:t>
                </a:r>
                <a:r>
                  <a:rPr lang="en-GB" sz="1100" dirty="0"/>
                  <a:t>y CMS </a:t>
                </a:r>
                <a:r>
                  <a:rPr lang="en-GB" sz="1100" dirty="0">
                    <a:hlinkClick r:id="rId5"/>
                  </a:rPr>
                  <a:t>arXiv:2406.03976</a:t>
                </a:r>
                <a:r>
                  <a:rPr lang="en-GB" sz="1100" dirty="0"/>
                  <a:t>,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100" dirty="0"/>
                  <a:t>CMS: Canal </a:t>
                </a:r>
                <a:r>
                  <a:rPr lang="en-GB" sz="1100" dirty="0" err="1"/>
                  <a:t>semileptónico</a:t>
                </a:r>
                <a:r>
                  <a:rPr lang="en-GB" sz="1100" dirty="0"/>
                  <a:t>: </a:t>
                </a:r>
                <a:r>
                  <a:rPr lang="en-GB" sz="1100" dirty="0">
                    <a:hlinkClick r:id="rId6"/>
                  </a:rPr>
                  <a:t>arXiv:2409.11067</a:t>
                </a:r>
                <a:endParaRPr lang="en-GB" sz="1100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3DA16755-8BAC-985B-C7B5-C6F20790FE0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573" y="763574"/>
                <a:ext cx="8270290" cy="769441"/>
              </a:xfrm>
              <a:prstGeom prst="rect">
                <a:avLst/>
              </a:prstGeom>
              <a:blipFill>
                <a:blip r:embed="rId7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en-E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1D386CB9-0939-567E-3AA9-060349E3D151}"/>
              </a:ext>
            </a:extLst>
          </p:cNvPr>
          <p:cNvSpPr txBox="1"/>
          <p:nvPr/>
        </p:nvSpPr>
        <p:spPr>
          <a:xfrm>
            <a:off x="88853" y="3524232"/>
            <a:ext cx="81755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ES" sz="1100" b="1" dirty="0">
                <a:latin typeface="+mj-lt"/>
                <a:sym typeface="Wingdings" pitchFamily="2" charset="2"/>
              </a:rPr>
              <a:t>IMPORTANCIA: </a:t>
            </a:r>
            <a:r>
              <a:rPr lang="en-ES" sz="1100" dirty="0">
                <a:latin typeface="+mj-lt"/>
                <a:sym typeface="Wingdings" pitchFamily="2" charset="2"/>
              </a:rPr>
              <a:t>LHC  laboratorio para estudiar información cuántica y realizar test fundamentales de Mecánica Cuántica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ES" sz="1100" b="1" i="0" u="none" strike="noStrike" dirty="0">
                <a:effectLst/>
                <a:latin typeface="+mj-lt"/>
                <a:sym typeface="Wingdings" pitchFamily="2" charset="2"/>
              </a:rPr>
              <a:t>IMPACTO:</a:t>
            </a:r>
            <a:r>
              <a:rPr lang="en-GB" sz="1100" dirty="0"/>
              <a:t> </a:t>
            </a:r>
            <a:r>
              <a:rPr lang="en-GB" sz="1100" dirty="0" err="1"/>
              <a:t>criptografía</a:t>
            </a:r>
            <a:r>
              <a:rPr lang="en-GB" sz="1100" dirty="0"/>
              <a:t> </a:t>
            </a:r>
            <a:r>
              <a:rPr lang="en-GB" sz="1100" dirty="0" err="1"/>
              <a:t>cuántica</a:t>
            </a:r>
            <a:r>
              <a:rPr lang="en-GB" sz="1100" dirty="0"/>
              <a:t> y </a:t>
            </a:r>
            <a:r>
              <a:rPr lang="en-GB" sz="1100" dirty="0" err="1"/>
              <a:t>información</a:t>
            </a:r>
            <a:r>
              <a:rPr lang="en-GB" sz="1100" dirty="0"/>
              <a:t> </a:t>
            </a:r>
            <a:r>
              <a:rPr lang="en-GB" sz="1100" dirty="0" err="1"/>
              <a:t>computación</a:t>
            </a:r>
            <a:r>
              <a:rPr lang="en-GB" sz="1100" dirty="0"/>
              <a:t> </a:t>
            </a:r>
            <a:r>
              <a:rPr lang="en-GB" sz="1100" dirty="0" err="1"/>
              <a:t>cuántica</a:t>
            </a:r>
            <a:endParaRPr lang="en-GB" sz="1100" i="0" u="none" strike="noStrike" dirty="0">
              <a:effectLst/>
              <a:latin typeface="+mj-lt"/>
            </a:endParaRPr>
          </a:p>
          <a:p>
            <a:endParaRPr lang="en-E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827E6B0-E533-8FCA-15D6-565136DEFC9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20092" y="1348059"/>
            <a:ext cx="2557014" cy="2083063"/>
          </a:xfrm>
          <a:prstGeom prst="rect">
            <a:avLst/>
          </a:prstGeom>
        </p:spPr>
      </p:pic>
      <p:pic>
        <p:nvPicPr>
          <p:cNvPr id="12" name="Picture 1" descr="undefined">
            <a:extLst>
              <a:ext uri="{FF2B5EF4-FFF2-40B4-BE49-F238E27FC236}">
                <a16:creationId xmlns:a16="http://schemas.microsoft.com/office/drawing/2014/main" id="{5D65DFA6-C724-8491-5875-9A92F087FE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170" y="1764510"/>
            <a:ext cx="3777175" cy="1250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FCEFB51-4E13-619A-178D-A822AEF0494B}"/>
              </a:ext>
            </a:extLst>
          </p:cNvPr>
          <p:cNvSpPr txBox="1"/>
          <p:nvPr/>
        </p:nvSpPr>
        <p:spPr>
          <a:xfrm>
            <a:off x="547925" y="4067171"/>
            <a:ext cx="7716521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1935: </a:t>
            </a:r>
            <a:r>
              <a:rPr lang="en-GB" sz="1100" dirty="0" err="1"/>
              <a:t>Paradoja</a:t>
            </a:r>
            <a:r>
              <a:rPr lang="en-GB" sz="1100" dirty="0"/>
              <a:t> EPR: </a:t>
            </a:r>
            <a:r>
              <a:rPr lang="en-GB" sz="1100" b="1" dirty="0"/>
              <a:t>Einstein-Podolsky-Rosen</a:t>
            </a:r>
            <a:endParaRPr lang="en-GB" sz="1100" dirty="0"/>
          </a:p>
          <a:p>
            <a:r>
              <a:rPr lang="en-GB" sz="1100" dirty="0"/>
              <a:t>1968: </a:t>
            </a:r>
            <a:r>
              <a:rPr lang="en-GB" sz="1100" dirty="0" err="1"/>
              <a:t>Desigualdades</a:t>
            </a:r>
            <a:r>
              <a:rPr lang="en-GB" sz="1100" dirty="0"/>
              <a:t> de Bell.</a:t>
            </a:r>
          </a:p>
          <a:p>
            <a:r>
              <a:rPr lang="es-ES" sz="1100" dirty="0"/>
              <a:t>2022: El Premio Nobel de Física 2022 fue otorgado conjuntamente a Alain </a:t>
            </a:r>
            <a:r>
              <a:rPr lang="es-ES" sz="1100" dirty="0" err="1"/>
              <a:t>Aspect</a:t>
            </a:r>
            <a:r>
              <a:rPr lang="es-ES" sz="1100" dirty="0"/>
              <a:t>, John F. </a:t>
            </a:r>
            <a:r>
              <a:rPr lang="es-ES" sz="1100" dirty="0" err="1"/>
              <a:t>Clauser</a:t>
            </a:r>
            <a:r>
              <a:rPr lang="es-ES" sz="1100" dirty="0"/>
              <a:t> y </a:t>
            </a:r>
            <a:r>
              <a:rPr lang="es-ES" sz="1100" dirty="0" err="1"/>
              <a:t>Anton</a:t>
            </a:r>
            <a:r>
              <a:rPr lang="es-ES" sz="1100" dirty="0"/>
              <a:t> </a:t>
            </a:r>
            <a:r>
              <a:rPr lang="es-ES" sz="1100" dirty="0" err="1"/>
              <a:t>Zeilinger</a:t>
            </a:r>
            <a:r>
              <a:rPr lang="es-ES" sz="1100" dirty="0"/>
              <a:t> "por experimentos con fotones entrelazados, estableciendo la violación de las desigualdades de Bell y siendo pioneros en la ciencia de la información cuántica.</a:t>
            </a:r>
            <a:r>
              <a:rPr lang="en-GB" sz="1100" dirty="0"/>
              <a:t>" </a:t>
            </a:r>
          </a:p>
        </p:txBody>
      </p:sp>
    </p:spTree>
    <p:extLst>
      <p:ext uri="{BB962C8B-B14F-4D97-AF65-F5344CB8AC3E}">
        <p14:creationId xmlns:p14="http://schemas.microsoft.com/office/powerpoint/2010/main" val="41348569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p47"/>
          <p:cNvSpPr txBox="1">
            <a:spLocks noGrp="1"/>
          </p:cNvSpPr>
          <p:nvPr>
            <p:ph type="title"/>
          </p:nvPr>
        </p:nvSpPr>
        <p:spPr>
          <a:xfrm>
            <a:off x="311700" y="113993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dirty="0"/>
              <a:t>Recordando a las pioneras.</a:t>
            </a:r>
            <a:endParaRPr dirty="0"/>
          </a:p>
        </p:txBody>
      </p:sp>
      <p:sp>
        <p:nvSpPr>
          <p:cNvPr id="522" name="Google Shape;522;p4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36</a:t>
            </a:fld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9565F7-4CAE-40BA-B80C-4C1DD7BCC0EA}"/>
              </a:ext>
            </a:extLst>
          </p:cNvPr>
          <p:cNvSpPr txBox="1"/>
          <p:nvPr/>
        </p:nvSpPr>
        <p:spPr>
          <a:xfrm>
            <a:off x="558139" y="3983067"/>
            <a:ext cx="8354292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i="1" dirty="0"/>
              <a:t>“</a:t>
            </a:r>
            <a:r>
              <a:rPr lang="es-ES" sz="1200" i="1" dirty="0">
                <a:latin typeface="+mj-lt"/>
              </a:rPr>
              <a:t>Es el coraje de dudar en lo que hace mucho tiempo que estaba establecido y la incesante búsqueda de pruebas, lo que empuja las ruedas de la ciencia hacia delante.”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200" i="1" dirty="0">
                <a:latin typeface="+mj-lt"/>
              </a:rPr>
              <a:t>“Aunque el camino es largo y arduo, estoy determinado a explorarlo por entero.”</a:t>
            </a:r>
            <a:r>
              <a:rPr lang="es-ES" sz="1200" dirty="0">
                <a:latin typeface="+mj-lt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200" b="1" dirty="0" err="1">
                <a:latin typeface="+mj-lt"/>
              </a:rPr>
              <a:t>Chien-Shiung</a:t>
            </a:r>
            <a:r>
              <a:rPr lang="es-ES" sz="1200" b="1" dirty="0">
                <a:latin typeface="+mj-lt"/>
              </a:rPr>
              <a:t> Wu (“Madame Wu”): </a:t>
            </a:r>
            <a:r>
              <a:rPr lang="es-ES" sz="1200" dirty="0">
                <a:latin typeface="+mj-lt"/>
              </a:rPr>
              <a:t>Mujer p</a:t>
            </a:r>
            <a:r>
              <a:rPr lang="es-ES" sz="1200" b="0" dirty="0">
                <a:latin typeface="+mj-lt"/>
              </a:rPr>
              <a:t>ionera en Física Experimental de Partículas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sz="1200" b="1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9AE354-BF93-F30D-515C-D026B9A4FFB5}"/>
              </a:ext>
            </a:extLst>
          </p:cNvPr>
          <p:cNvSpPr txBox="1"/>
          <p:nvPr/>
        </p:nvSpPr>
        <p:spPr>
          <a:xfrm>
            <a:off x="2324627" y="4825985"/>
            <a:ext cx="683424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900" b="1" dirty="0"/>
              <a:t>FUENTES: Wikipedia, Mujeres Con Ciencia, Proyecto </a:t>
            </a:r>
            <a:r>
              <a:rPr lang="es-ES" sz="900" b="1" dirty="0" err="1"/>
              <a:t>Meitner”Recordando</a:t>
            </a:r>
            <a:r>
              <a:rPr lang="es-ES" sz="900" b="1" dirty="0"/>
              <a:t> a Lise </a:t>
            </a:r>
            <a:r>
              <a:rPr lang="es-ES" sz="900" b="1" dirty="0" err="1"/>
              <a:t>Meitner</a:t>
            </a:r>
            <a:r>
              <a:rPr lang="es-ES" sz="900" b="1" dirty="0"/>
              <a:t>”</a:t>
            </a:r>
          </a:p>
        </p:txBody>
      </p:sp>
      <p:pic>
        <p:nvPicPr>
          <p:cNvPr id="6" name="Content Placeholder 9">
            <a:extLst>
              <a:ext uri="{FF2B5EF4-FFF2-40B4-BE49-F238E27FC236}">
                <a16:creationId xmlns:a16="http://schemas.microsoft.com/office/drawing/2014/main" id="{F9AB8286-99A1-8944-A8B0-EC543D801C26}"/>
              </a:ext>
            </a:extLst>
          </p:cNvPr>
          <p:cNvPicPr>
            <a:picLocks noGrp="1"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05398" y="1818703"/>
            <a:ext cx="1937111" cy="1461743"/>
          </a:xfrm>
          <a:prstGeom prst="rect">
            <a:avLst/>
          </a:prstGeom>
        </p:spPr>
      </p:pic>
      <p:sp>
        <p:nvSpPr>
          <p:cNvPr id="7" name="TextBox 2">
            <a:extLst>
              <a:ext uri="{FF2B5EF4-FFF2-40B4-BE49-F238E27FC236}">
                <a16:creationId xmlns:a16="http://schemas.microsoft.com/office/drawing/2014/main" id="{1F669F8D-47DA-E24F-8E79-8FEDFA93374E}"/>
              </a:ext>
            </a:extLst>
          </p:cNvPr>
          <p:cNvSpPr txBox="1"/>
          <p:nvPr/>
        </p:nvSpPr>
        <p:spPr>
          <a:xfrm>
            <a:off x="5570326" y="3385535"/>
            <a:ext cx="2066999" cy="246221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r>
              <a:rPr lang="es-ES" sz="1000" b="1" dirty="0"/>
              <a:t>Imagen: </a:t>
            </a:r>
            <a:r>
              <a:rPr lang="es-ES" sz="1000" b="1" dirty="0" err="1"/>
              <a:t>Wikimedia</a:t>
            </a:r>
            <a:r>
              <a:rPr lang="es-ES" sz="1000" b="1" dirty="0"/>
              <a:t> </a:t>
            </a:r>
            <a:r>
              <a:rPr lang="es-ES" sz="1000" b="1" dirty="0" err="1"/>
              <a:t>Commons</a:t>
            </a:r>
            <a:endParaRPr lang="es-ES" sz="10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5543FCE-974F-CD4F-A8E2-C16F806234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1648" y="866392"/>
            <a:ext cx="2918872" cy="243619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30B1EE0-F068-0C45-929E-023424545A15}"/>
              </a:ext>
            </a:extLst>
          </p:cNvPr>
          <p:cNvSpPr txBox="1"/>
          <p:nvPr/>
        </p:nvSpPr>
        <p:spPr>
          <a:xfrm>
            <a:off x="1442420" y="3302585"/>
            <a:ext cx="200407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sz="1000" b="1" dirty="0"/>
              <a:t>Imagen: </a:t>
            </a:r>
            <a:r>
              <a:rPr lang="es-ES" sz="1000" b="1" dirty="0" err="1"/>
              <a:t>Wikimedia</a:t>
            </a:r>
            <a:r>
              <a:rPr lang="es-ES" sz="1000" b="1" dirty="0"/>
              <a:t> </a:t>
            </a:r>
            <a:r>
              <a:rPr lang="es-ES" sz="1000" b="1" dirty="0" err="1"/>
              <a:t>Commons</a:t>
            </a:r>
            <a:endParaRPr lang="es-ES" sz="1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58F209F-B10E-B844-925E-60D0B690F7C2}"/>
              </a:ext>
            </a:extLst>
          </p:cNvPr>
          <p:cNvSpPr txBox="1"/>
          <p:nvPr/>
        </p:nvSpPr>
        <p:spPr>
          <a:xfrm>
            <a:off x="4170045" y="866392"/>
            <a:ext cx="4302413" cy="1585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100" dirty="0"/>
              <a:t>1957:Tsung </a:t>
            </a:r>
            <a:r>
              <a:rPr lang="es-ES" sz="1100" dirty="0" err="1"/>
              <a:t>Dao</a:t>
            </a:r>
            <a:r>
              <a:rPr lang="es-ES" sz="1100" dirty="0"/>
              <a:t> Lee y </a:t>
            </a:r>
            <a:r>
              <a:rPr lang="es-ES" sz="1100" dirty="0" err="1"/>
              <a:t>Chen</a:t>
            </a:r>
            <a:r>
              <a:rPr lang="es-ES" sz="1100" dirty="0"/>
              <a:t> </a:t>
            </a:r>
            <a:r>
              <a:rPr lang="es-ES" sz="1100" dirty="0" err="1"/>
              <a:t>Ning</a:t>
            </a:r>
            <a:r>
              <a:rPr lang="es-ES" sz="1100" dirty="0"/>
              <a:t> Yang fueron galardonados con el Premio Nobel de Física por la teoría de la falta de conservación de paridad en la desintegración beta.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100" dirty="0"/>
              <a:t>La Profesora </a:t>
            </a:r>
            <a:r>
              <a:rPr lang="es-ES" sz="1100" dirty="0" err="1"/>
              <a:t>Wu</a:t>
            </a:r>
            <a:r>
              <a:rPr lang="es-ES" sz="1100" dirty="0"/>
              <a:t> lo demostró experimentalmente: excluida del Nobel</a:t>
            </a:r>
          </a:p>
          <a:p>
            <a:endParaRPr lang="es-ES" dirty="0"/>
          </a:p>
          <a:p>
            <a:r>
              <a:rPr lang="es-ES" dirty="0"/>
              <a:t>	 </a:t>
            </a:r>
          </a:p>
          <a:p>
            <a:endParaRPr lang="es-ES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6244A-216D-614B-B99D-FC9ECD8EB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DA0DE-F438-6943-B414-6CD9AA838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3C44-C1D1-5248-8CDD-A759D90B2EE1}" type="slidenum">
              <a:rPr lang="en-US" smtClean="0"/>
              <a:t>37</a:t>
            </a:fld>
            <a:endParaRPr lang="en-US"/>
          </a:p>
        </p:txBody>
      </p:sp>
      <p:pic>
        <p:nvPicPr>
          <p:cNvPr id="2050" name="Picture 2" descr="http://mujeresconciencia.com/app/uploads/2015/03/meitner-curie.jpg">
            <a:hlinkClick r:id="rId2"/>
            <a:extLst>
              <a:ext uri="{FF2B5EF4-FFF2-40B4-BE49-F238E27FC236}">
                <a16:creationId xmlns:a16="http://schemas.microsoft.com/office/drawing/2014/main" id="{83D5DD7F-05BC-B040-B01C-77C8B8093D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2517" y="653461"/>
            <a:ext cx="6605052" cy="3842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4A65AF7-F9B4-114F-8B4F-D161F24DD20D}"/>
              </a:ext>
            </a:extLst>
          </p:cNvPr>
          <p:cNvSpPr/>
          <p:nvPr/>
        </p:nvSpPr>
        <p:spPr>
          <a:xfrm>
            <a:off x="2106818" y="4615741"/>
            <a:ext cx="5981700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050" dirty="0"/>
              <a:t>Congreso </a:t>
            </a:r>
            <a:r>
              <a:rPr lang="es-ES" sz="1050" dirty="0" err="1"/>
              <a:t>Solvay</a:t>
            </a:r>
            <a:r>
              <a:rPr lang="es-ES" sz="1050" dirty="0"/>
              <a:t> (Bruselas, 1933): Imagen: </a:t>
            </a:r>
            <a:r>
              <a:rPr lang="es-ES" sz="1050" dirty="0">
                <a:hlinkClick r:id="rId4"/>
              </a:rPr>
              <a:t>Wikimedia Commons</a:t>
            </a:r>
            <a:r>
              <a:rPr lang="es-ES" sz="1050" dirty="0"/>
              <a:t>.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110F992-494B-814D-8740-C1FF74E2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43000" y="4869657"/>
            <a:ext cx="1753466" cy="273844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334573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DAC138-7A68-524B-8013-626F9D543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496796-C929-C84B-9A2F-B0D40A753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3C44-C1D1-5248-8CDD-A759D90B2EE1}" type="slidenum">
              <a:rPr lang="en-US" smtClean="0"/>
              <a:t>38</a:t>
            </a:fld>
            <a:endParaRPr lang="en-US"/>
          </a:p>
        </p:txBody>
      </p:sp>
      <p:pic>
        <p:nvPicPr>
          <p:cNvPr id="3074" name="Picture 2" descr="https://webific.ific.uv.es/web/sites/default/files/11febrero2020ific.jpg">
            <a:extLst>
              <a:ext uri="{FF2B5EF4-FFF2-40B4-BE49-F238E27FC236}">
                <a16:creationId xmlns:a16="http://schemas.microsoft.com/office/drawing/2014/main" id="{81133005-8C3D-4340-A8C2-CC2AEF1E01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485" y="334565"/>
            <a:ext cx="7508631" cy="4522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46F7029-136E-D541-9195-F58AD6542E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43000" y="4869657"/>
            <a:ext cx="1753466" cy="273844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89433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APTIONID" val="bc69c553-97de-4582-a9de-c2dec04c2885"/>
  <p:tag name="TEMPPRESENTATIONFILE" val="C:\Users\vincter\AppData\Local\Temp\tmpFAF0.tmp"/>
  <p:tag name="TEMPMEDIAFILENAME" val="C:\Users\vincter\AppData\Local\Temp\tmpFC77_CERN-VIDEO-2011-202-001-1080p"/>
  <p:tag name="MEDIAFADEDURATION" val="0.2"/>
  <p:tag name="MEDIATRANSPARENCY" val="0.3"/>
  <p:tag name="MEDIACAPTIONSPROMPTED" val="False"/>
</p:tagLst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1155CC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3620</TotalTime>
  <Words>2792</Words>
  <Application>Microsoft Macintosh PowerPoint</Application>
  <PresentationFormat>On-screen Show (16:9)</PresentationFormat>
  <Paragraphs>340</Paragraphs>
  <Slides>38</Slides>
  <Notes>25</Notes>
  <HiddenSlides>0</HiddenSlides>
  <MMClips>1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Arial</vt:lpstr>
      <vt:lpstr>Calibri Light</vt:lpstr>
      <vt:lpstr>Cambria Math</vt:lpstr>
      <vt:lpstr>Courier New</vt:lpstr>
      <vt:lpstr>Tahoma</vt:lpstr>
      <vt:lpstr>Wingdings</vt:lpstr>
      <vt:lpstr>Simple Light</vt:lpstr>
      <vt:lpstr>Equation</vt:lpstr>
      <vt:lpstr>PowerPoint Presentation</vt:lpstr>
      <vt:lpstr>Preámbulo.</vt:lpstr>
      <vt:lpstr>Las escalas de la materia: los instrumentos</vt:lpstr>
      <vt:lpstr>Física experimental de altas energías</vt:lpstr>
      <vt:lpstr>        </vt:lpstr>
      <vt:lpstr>El camino de los protones al LHC.</vt:lpstr>
      <vt:lpstr>PowerPoint Presentation</vt:lpstr>
      <vt:lpstr>Complejo de aceleradores del CERN.</vt:lpstr>
      <vt:lpstr>        </vt:lpstr>
      <vt:lpstr>Cavidades RF: el motor de los aceradores</vt:lpstr>
      <vt:lpstr>Los guardianes del acelerador:  imanes</vt:lpstr>
      <vt:lpstr>        </vt:lpstr>
      <vt:lpstr>Dipolos del  LHC: retos tecnológicos en la frontera de la energía</vt:lpstr>
      <vt:lpstr>Colisiones de protones en el LHC</vt:lpstr>
      <vt:lpstr>La operación del LHC.</vt:lpstr>
      <vt:lpstr>Los experimentos del LHC</vt:lpstr>
      <vt:lpstr>DETECTORES DE PARTÍCULAS</vt:lpstr>
      <vt:lpstr>El Experimento ATLAS</vt:lpstr>
      <vt:lpstr>El Experimento ATLAS</vt:lpstr>
      <vt:lpstr>Detectores de trazas:  “tracking”</vt:lpstr>
      <vt:lpstr>Detector Interno de ATLAS</vt:lpstr>
      <vt:lpstr>Calorímetros de ATLAS</vt:lpstr>
      <vt:lpstr>Espectrómetro de muones de ATLAS</vt:lpstr>
      <vt:lpstr>Una colisión de protones en el LHC</vt:lpstr>
      <vt:lpstr>La señal de disparo para el detector ATLAS: trigger</vt:lpstr>
      <vt:lpstr>Computación distribuida para el LHC</vt:lpstr>
      <vt:lpstr>¿Cómo se ven las partículas en ATLAS?</vt:lpstr>
      <vt:lpstr>¿Cómo se ven las partículas en ATLAS?</vt:lpstr>
      <vt:lpstr>¿Cómo se ven las partículas en ATLAS?</vt:lpstr>
      <vt:lpstr>¿Cómo se ven las partículas en ATLAS?</vt:lpstr>
      <vt:lpstr>¿Cómo se ven las partículas en ATLAS?</vt:lpstr>
      <vt:lpstr>¿Cómo se ven las partículas en ATLAS?</vt:lpstr>
      <vt:lpstr>¿Cómo se ven las partículas en ATLAS?</vt:lpstr>
      <vt:lpstr>Hitos recientes de nuestro programa de Física (I)</vt:lpstr>
      <vt:lpstr>Hitos recientes de nuestro programa de Física (II)</vt:lpstr>
      <vt:lpstr>Recordando a las pioneras.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Introducción a los aceleradores de partículas, LHC y ATLAS</dc:title>
  <cp:lastModifiedBy>Susana Cabrera</cp:lastModifiedBy>
  <cp:revision>112</cp:revision>
  <dcterms:modified xsi:type="dcterms:W3CDTF">2026-07-14T21:59:12Z</dcterms:modified>
</cp:coreProperties>
</file>