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605" r:id="rId2"/>
    <p:sldId id="384" r:id="rId3"/>
    <p:sldId id="587" r:id="rId4"/>
    <p:sldId id="590" r:id="rId5"/>
    <p:sldId id="580" r:id="rId6"/>
    <p:sldId id="581" r:id="rId7"/>
    <p:sldId id="583" r:id="rId8"/>
    <p:sldId id="578" r:id="rId9"/>
    <p:sldId id="528" r:id="rId10"/>
    <p:sldId id="422" r:id="rId11"/>
    <p:sldId id="582" r:id="rId12"/>
    <p:sldId id="268" r:id="rId13"/>
    <p:sldId id="452" r:id="rId14"/>
    <p:sldId id="453" r:id="rId15"/>
    <p:sldId id="456" r:id="rId16"/>
    <p:sldId id="558" r:id="rId17"/>
    <p:sldId id="560" r:id="rId18"/>
    <p:sldId id="608" r:id="rId19"/>
    <p:sldId id="554" r:id="rId20"/>
    <p:sldId id="471" r:id="rId21"/>
    <p:sldId id="600" r:id="rId22"/>
    <p:sldId id="597" r:id="rId23"/>
    <p:sldId id="595" r:id="rId24"/>
    <p:sldId id="474" r:id="rId25"/>
    <p:sldId id="596" r:id="rId26"/>
    <p:sldId id="609" r:id="rId27"/>
    <p:sldId id="614" r:id="rId28"/>
    <p:sldId id="588" r:id="rId29"/>
    <p:sldId id="589" r:id="rId30"/>
    <p:sldId id="606" r:id="rId31"/>
    <p:sldId id="607" r:id="rId32"/>
    <p:sldId id="570" r:id="rId33"/>
    <p:sldId id="615" r:id="rId34"/>
    <p:sldId id="616" r:id="rId35"/>
    <p:sldId id="611" r:id="rId36"/>
    <p:sldId id="575" r:id="rId37"/>
    <p:sldId id="604" r:id="rId38"/>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gency FB" panose="020B0503020202020204" pitchFamily="34" charset="77"/>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gency FB" panose="020B0503020202020204" pitchFamily="34" charset="77"/>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gency FB" panose="020B0503020202020204" pitchFamily="34" charset="77"/>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gency FB" panose="020B0503020202020204" pitchFamily="34" charset="77"/>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gency FB" panose="020B0503020202020204" pitchFamily="34" charset="77"/>
        <a:ea typeface="ＭＳ Ｐゴシック" panose="020B0600070205080204" pitchFamily="34" charset="-128"/>
        <a:cs typeface="+mn-cs"/>
      </a:defRPr>
    </a:lvl5pPr>
    <a:lvl6pPr marL="2286000" algn="l" defTabSz="914400" rtl="0" eaLnBrk="1" latinLnBrk="0" hangingPunct="1">
      <a:defRPr kern="1200">
        <a:solidFill>
          <a:schemeClr val="tx1"/>
        </a:solidFill>
        <a:latin typeface="Agency FB" panose="020B0503020202020204" pitchFamily="34" charset="77"/>
        <a:ea typeface="ＭＳ Ｐゴシック" panose="020B0600070205080204" pitchFamily="34" charset="-128"/>
        <a:cs typeface="+mn-cs"/>
      </a:defRPr>
    </a:lvl6pPr>
    <a:lvl7pPr marL="2743200" algn="l" defTabSz="914400" rtl="0" eaLnBrk="1" latinLnBrk="0" hangingPunct="1">
      <a:defRPr kern="1200">
        <a:solidFill>
          <a:schemeClr val="tx1"/>
        </a:solidFill>
        <a:latin typeface="Agency FB" panose="020B0503020202020204" pitchFamily="34" charset="77"/>
        <a:ea typeface="ＭＳ Ｐゴシック" panose="020B0600070205080204" pitchFamily="34" charset="-128"/>
        <a:cs typeface="+mn-cs"/>
      </a:defRPr>
    </a:lvl7pPr>
    <a:lvl8pPr marL="3200400" algn="l" defTabSz="914400" rtl="0" eaLnBrk="1" latinLnBrk="0" hangingPunct="1">
      <a:defRPr kern="1200">
        <a:solidFill>
          <a:schemeClr val="tx1"/>
        </a:solidFill>
        <a:latin typeface="Agency FB" panose="020B0503020202020204" pitchFamily="34" charset="77"/>
        <a:ea typeface="ＭＳ Ｐゴシック" panose="020B0600070205080204" pitchFamily="34" charset="-128"/>
        <a:cs typeface="+mn-cs"/>
      </a:defRPr>
    </a:lvl8pPr>
    <a:lvl9pPr marL="3657600" algn="l" defTabSz="914400" rtl="0" eaLnBrk="1" latinLnBrk="0" hangingPunct="1">
      <a:defRPr kern="1200">
        <a:solidFill>
          <a:schemeClr val="tx1"/>
        </a:solidFill>
        <a:latin typeface="Agency FB" panose="020B0503020202020204" pitchFamily="34" charset="77"/>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B1C5"/>
    <a:srgbClr val="C5BF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6"/>
    <p:restoredTop sz="94807"/>
  </p:normalViewPr>
  <p:slideViewPr>
    <p:cSldViewPr>
      <p:cViewPr varScale="1">
        <p:scale>
          <a:sx n="124" d="100"/>
          <a:sy n="124" d="100"/>
        </p:scale>
        <p:origin x="1664"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66FD7EEC-535F-F850-6F20-186080462F0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gency FB" charset="0"/>
                <a:ea typeface="ＭＳ Ｐゴシック" charset="0"/>
                <a:cs typeface="ＭＳ Ｐゴシック" charset="0"/>
              </a:defRPr>
            </a:lvl1pPr>
          </a:lstStyle>
          <a:p>
            <a:pPr>
              <a:defRPr/>
            </a:pPr>
            <a:endParaRPr lang="es-ES"/>
          </a:p>
        </p:txBody>
      </p:sp>
      <p:sp>
        <p:nvSpPr>
          <p:cNvPr id="3" name="Marcador de fecha 2">
            <a:extLst>
              <a:ext uri="{FF2B5EF4-FFF2-40B4-BE49-F238E27FC236}">
                <a16:creationId xmlns:a16="http://schemas.microsoft.com/office/drawing/2014/main" id="{90C80A5F-49DE-57E5-920A-80D0F7ACD6A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gency FB" panose="020F0502020204030204" pitchFamily="34" charset="0"/>
              </a:defRPr>
            </a:lvl1pPr>
          </a:lstStyle>
          <a:p>
            <a:pPr>
              <a:defRPr/>
            </a:pPr>
            <a:fld id="{9E5D2CD6-8F59-644C-8BBB-5328F5D8EF03}" type="datetimeFigureOut">
              <a:rPr lang="es-ES" altLang="es-ES"/>
              <a:pPr>
                <a:defRPr/>
              </a:pPr>
              <a:t>16/7/26</a:t>
            </a:fld>
            <a:endParaRPr lang="es-ES" altLang="es-ES"/>
          </a:p>
        </p:txBody>
      </p:sp>
      <p:sp>
        <p:nvSpPr>
          <p:cNvPr id="4" name="Marcador de pie de página 3">
            <a:extLst>
              <a:ext uri="{FF2B5EF4-FFF2-40B4-BE49-F238E27FC236}">
                <a16:creationId xmlns:a16="http://schemas.microsoft.com/office/drawing/2014/main" id="{B37927C2-AE8F-0841-7785-EDF8ADFC2C8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gency FB" charset="0"/>
                <a:ea typeface="ＭＳ Ｐゴシック" charset="0"/>
                <a:cs typeface="ＭＳ Ｐゴシック" charset="0"/>
              </a:defRPr>
            </a:lvl1pPr>
          </a:lstStyle>
          <a:p>
            <a:pPr>
              <a:defRPr/>
            </a:pPr>
            <a:endParaRPr lang="es-ES"/>
          </a:p>
        </p:txBody>
      </p:sp>
      <p:sp>
        <p:nvSpPr>
          <p:cNvPr id="5" name="Marcador de número de diapositiva 4">
            <a:extLst>
              <a:ext uri="{FF2B5EF4-FFF2-40B4-BE49-F238E27FC236}">
                <a16:creationId xmlns:a16="http://schemas.microsoft.com/office/drawing/2014/main" id="{D15F776D-FC96-649C-AD70-8C42E838C86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gency FB" panose="020F0502020204030204" pitchFamily="34" charset="0"/>
              </a:defRPr>
            </a:lvl1pPr>
          </a:lstStyle>
          <a:p>
            <a:pPr>
              <a:defRPr/>
            </a:pPr>
            <a:fld id="{D5458A39-6BDE-2A4E-BEEB-7F8347AADB08}" type="slidenum">
              <a:rPr lang="es-ES" altLang="es-ES"/>
              <a:pPr>
                <a:defRPr/>
              </a:pPr>
              <a:t>‹Nº›</a:t>
            </a:fld>
            <a:endParaRPr lang="es-ES" altLang="es-E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A4FCCD2-721C-FA30-54E2-61F762393D94}"/>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es-ES"/>
          </a:p>
        </p:txBody>
      </p:sp>
      <p:sp>
        <p:nvSpPr>
          <p:cNvPr id="73731" name="Rectangle 3">
            <a:extLst>
              <a:ext uri="{FF2B5EF4-FFF2-40B4-BE49-F238E27FC236}">
                <a16:creationId xmlns:a16="http://schemas.microsoft.com/office/drawing/2014/main" id="{B8A30390-1892-6E2C-C913-0378833639A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mn-cs"/>
              </a:defRPr>
            </a:lvl1pPr>
          </a:lstStyle>
          <a:p>
            <a:pPr>
              <a:defRPr/>
            </a:pPr>
            <a:endParaRPr lang="es-ES"/>
          </a:p>
        </p:txBody>
      </p:sp>
      <p:sp>
        <p:nvSpPr>
          <p:cNvPr id="15364" name="Rectangle 4">
            <a:extLst>
              <a:ext uri="{FF2B5EF4-FFF2-40B4-BE49-F238E27FC236}">
                <a16:creationId xmlns:a16="http://schemas.microsoft.com/office/drawing/2014/main" id="{A28B1E9B-832A-4D06-2E6B-4B9E199A4F6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3" name="Rectangle 5">
            <a:extLst>
              <a:ext uri="{FF2B5EF4-FFF2-40B4-BE49-F238E27FC236}">
                <a16:creationId xmlns:a16="http://schemas.microsoft.com/office/drawing/2014/main" id="{ABA8D096-D136-FD00-19B1-B7FF071534D5}"/>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s-ES" altLang="es-ES" noProof="0"/>
              <a:t>Haga clic para modificar el estilo de texto del patrón</a:t>
            </a:r>
          </a:p>
          <a:p>
            <a:pPr lvl="1"/>
            <a:r>
              <a:rPr lang="es-ES" altLang="es-ES" noProof="0"/>
              <a:t>Segundo nivel</a:t>
            </a:r>
          </a:p>
          <a:p>
            <a:pPr lvl="2"/>
            <a:r>
              <a:rPr lang="es-ES" altLang="es-ES" noProof="0"/>
              <a:t>Tercer nivel</a:t>
            </a:r>
          </a:p>
          <a:p>
            <a:pPr lvl="3"/>
            <a:r>
              <a:rPr lang="es-ES" altLang="es-ES" noProof="0"/>
              <a:t>Cuarto nivel</a:t>
            </a:r>
          </a:p>
          <a:p>
            <a:pPr lvl="4"/>
            <a:r>
              <a:rPr lang="es-ES" altLang="es-ES" noProof="0"/>
              <a:t>Quinto nivel</a:t>
            </a:r>
          </a:p>
        </p:txBody>
      </p:sp>
      <p:sp>
        <p:nvSpPr>
          <p:cNvPr id="73734" name="Rectangle 6">
            <a:extLst>
              <a:ext uri="{FF2B5EF4-FFF2-40B4-BE49-F238E27FC236}">
                <a16:creationId xmlns:a16="http://schemas.microsoft.com/office/drawing/2014/main" id="{B48019AB-2251-0105-6259-0763FE1F0338}"/>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es-ES"/>
          </a:p>
        </p:txBody>
      </p:sp>
      <p:sp>
        <p:nvSpPr>
          <p:cNvPr id="73735" name="Rectangle 7">
            <a:extLst>
              <a:ext uri="{FF2B5EF4-FFF2-40B4-BE49-F238E27FC236}">
                <a16:creationId xmlns:a16="http://schemas.microsoft.com/office/drawing/2014/main" id="{2FC74492-45BE-A062-E546-D7054CBC224F}"/>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876D4E0E-6AA2-454A-BAB9-01741CAA008E}"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Marcador de imagen de diapositiva 1">
            <a:extLst>
              <a:ext uri="{FF2B5EF4-FFF2-40B4-BE49-F238E27FC236}">
                <a16:creationId xmlns:a16="http://schemas.microsoft.com/office/drawing/2014/main" id="{CDF67417-27B6-36EB-FE58-9AD0819E1FE9}"/>
              </a:ext>
            </a:extLst>
          </p:cNvPr>
          <p:cNvSpPr>
            <a:spLocks noGrp="1" noRot="1" noChangeAspect="1" noChangeArrowheads="1" noTextEdit="1"/>
          </p:cNvSpPr>
          <p:nvPr>
            <p:ph type="sldImg"/>
          </p:nvPr>
        </p:nvSpPr>
        <p:spPr>
          <a:ln/>
        </p:spPr>
      </p:sp>
      <p:sp>
        <p:nvSpPr>
          <p:cNvPr id="44034" name="Marcador de notas 2">
            <a:extLst>
              <a:ext uri="{FF2B5EF4-FFF2-40B4-BE49-F238E27FC236}">
                <a16:creationId xmlns:a16="http://schemas.microsoft.com/office/drawing/2014/main" id="{C27CF062-1F56-59E6-2804-F2698ADEA3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latin typeface="Arial" panose="020B0604020202020204" pitchFamily="34" charset="0"/>
                <a:ea typeface="ＭＳ Ｐゴシック" panose="020B0600070205080204" pitchFamily="34" charset="-128"/>
              </a:rPr>
              <a:t>WORK</a:t>
            </a:r>
          </a:p>
        </p:txBody>
      </p:sp>
      <p:sp>
        <p:nvSpPr>
          <p:cNvPr id="44035" name="Marcador de número de diapositiva 3">
            <a:extLst>
              <a:ext uri="{FF2B5EF4-FFF2-40B4-BE49-F238E27FC236}">
                <a16:creationId xmlns:a16="http://schemas.microsoft.com/office/drawing/2014/main" id="{713B1466-D9C3-3C5B-FB24-E556745AC23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gency FB" panose="020B0503020202020204" pitchFamily="34" charset="77"/>
                <a:ea typeface="ＭＳ Ｐゴシック" panose="020B0600070205080204" pitchFamily="34" charset="-128"/>
              </a:defRPr>
            </a:lvl1pPr>
            <a:lvl2pPr marL="742950" indent="-285750">
              <a:defRPr>
                <a:solidFill>
                  <a:schemeClr val="tx1"/>
                </a:solidFill>
                <a:latin typeface="Agency FB" panose="020B0503020202020204" pitchFamily="34" charset="77"/>
                <a:ea typeface="ＭＳ Ｐゴシック" panose="020B0600070205080204" pitchFamily="34" charset="-128"/>
              </a:defRPr>
            </a:lvl2pPr>
            <a:lvl3pPr marL="1143000" indent="-228600">
              <a:defRPr>
                <a:solidFill>
                  <a:schemeClr val="tx1"/>
                </a:solidFill>
                <a:latin typeface="Agency FB" panose="020B0503020202020204" pitchFamily="34" charset="77"/>
                <a:ea typeface="ＭＳ Ｐゴシック" panose="020B0600070205080204" pitchFamily="34" charset="-128"/>
              </a:defRPr>
            </a:lvl3pPr>
            <a:lvl4pPr marL="1600200" indent="-228600">
              <a:defRPr>
                <a:solidFill>
                  <a:schemeClr val="tx1"/>
                </a:solidFill>
                <a:latin typeface="Agency FB" panose="020B0503020202020204" pitchFamily="34" charset="77"/>
                <a:ea typeface="ＭＳ Ｐゴシック" panose="020B0600070205080204" pitchFamily="34" charset="-128"/>
              </a:defRPr>
            </a:lvl4pPr>
            <a:lvl5pPr marL="2057400" indent="-228600">
              <a:defRPr>
                <a:solidFill>
                  <a:schemeClr val="tx1"/>
                </a:solidFill>
                <a:latin typeface="Agency FB" panose="020B0503020202020204" pitchFamily="34"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gency FB" panose="020B0503020202020204" pitchFamily="34"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gency FB" panose="020B0503020202020204" pitchFamily="34"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gency FB" panose="020B0503020202020204" pitchFamily="34"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gency FB" panose="020B0503020202020204" pitchFamily="34" charset="77"/>
                <a:ea typeface="ＭＳ Ｐゴシック" panose="020B0600070205080204" pitchFamily="34" charset="-128"/>
              </a:defRPr>
            </a:lvl9pPr>
          </a:lstStyle>
          <a:p>
            <a:fld id="{658ED0C4-7351-764F-917D-E790148F6718}" type="slidenum">
              <a:rPr lang="es-ES" altLang="es-ES" smtClean="0">
                <a:latin typeface="Arial" panose="020B0604020202020204" pitchFamily="34" charset="0"/>
              </a:rPr>
              <a:pPr/>
              <a:t>26</a:t>
            </a:fld>
            <a:endParaRPr lang="es-ES" altLang="es-E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Marcador de imagen de diapositiva 1">
            <a:extLst>
              <a:ext uri="{FF2B5EF4-FFF2-40B4-BE49-F238E27FC236}">
                <a16:creationId xmlns:a16="http://schemas.microsoft.com/office/drawing/2014/main" id="{98133049-E653-E07D-0C82-912253D0D601}"/>
              </a:ext>
            </a:extLst>
          </p:cNvPr>
          <p:cNvSpPr>
            <a:spLocks noGrp="1" noRot="1" noChangeAspect="1" noChangeArrowheads="1" noTextEdit="1"/>
          </p:cNvSpPr>
          <p:nvPr>
            <p:ph type="sldImg"/>
          </p:nvPr>
        </p:nvSpPr>
        <p:spPr>
          <a:ln/>
        </p:spPr>
      </p:sp>
      <p:sp>
        <p:nvSpPr>
          <p:cNvPr id="48130" name="Marcador de notas 2">
            <a:extLst>
              <a:ext uri="{FF2B5EF4-FFF2-40B4-BE49-F238E27FC236}">
                <a16:creationId xmlns:a16="http://schemas.microsoft.com/office/drawing/2014/main" id="{755AA50F-B202-233A-74E8-98214022479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latin typeface="Arial" panose="020B0604020202020204" pitchFamily="34" charset="0"/>
              <a:ea typeface="ＭＳ Ｐゴシック" panose="020B0600070205080204" pitchFamily="34" charset="-128"/>
            </a:endParaRPr>
          </a:p>
        </p:txBody>
      </p:sp>
      <p:sp>
        <p:nvSpPr>
          <p:cNvPr id="48131" name="Marcador de número de diapositiva 3">
            <a:extLst>
              <a:ext uri="{FF2B5EF4-FFF2-40B4-BE49-F238E27FC236}">
                <a16:creationId xmlns:a16="http://schemas.microsoft.com/office/drawing/2014/main" id="{75B64374-829F-E672-2F87-97A0762A22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ABA8B86-CC96-3741-880F-48DE8274FC46}" type="slidenum">
              <a:rPr lang="es-ES" altLang="es-ES" smtClean="0"/>
              <a:pPr>
                <a:spcBef>
                  <a:spcPct val="0"/>
                </a:spcBef>
              </a:pPr>
              <a:t>30</a:t>
            </a:fld>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a:t>Haga clic para modificar el estilo de subtítulo del patrón</a:t>
            </a:r>
            <a:endParaRPr lang="es-ES"/>
          </a:p>
        </p:txBody>
      </p:sp>
      <p:sp>
        <p:nvSpPr>
          <p:cNvPr id="4" name="Rectangle 4">
            <a:extLst>
              <a:ext uri="{FF2B5EF4-FFF2-40B4-BE49-F238E27FC236}">
                <a16:creationId xmlns:a16="http://schemas.microsoft.com/office/drawing/2014/main" id="{FA92E824-A9E9-6323-5FA1-9534D3A58E2C}"/>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FF14A3FC-66DD-365D-B498-1DD62805C732}"/>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B9C034C8-F51C-08BC-8A9C-D2862F2798A1}"/>
              </a:ext>
            </a:extLst>
          </p:cNvPr>
          <p:cNvSpPr>
            <a:spLocks noGrp="1" noChangeArrowheads="1"/>
          </p:cNvSpPr>
          <p:nvPr>
            <p:ph type="sldNum" sz="quarter" idx="12"/>
          </p:nvPr>
        </p:nvSpPr>
        <p:spPr>
          <a:ln/>
        </p:spPr>
        <p:txBody>
          <a:bodyPr/>
          <a:lstStyle>
            <a:lvl1pPr>
              <a:defRPr/>
            </a:lvl1pPr>
          </a:lstStyle>
          <a:p>
            <a:pPr>
              <a:defRPr/>
            </a:pPr>
            <a:fld id="{5AC060C7-8464-A14F-BDAF-588C20EA8DD1}" type="slidenum">
              <a:rPr lang="es-ES" altLang="es-ES"/>
              <a:pPr>
                <a:defRPr/>
              </a:pPr>
              <a:t>‹Nº›</a:t>
            </a:fld>
            <a:endParaRPr lang="es-ES" altLang="es-ES"/>
          </a:p>
        </p:txBody>
      </p:sp>
    </p:spTree>
    <p:extLst>
      <p:ext uri="{BB962C8B-B14F-4D97-AF65-F5344CB8AC3E}">
        <p14:creationId xmlns:p14="http://schemas.microsoft.com/office/powerpoint/2010/main" val="397703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4">
            <a:extLst>
              <a:ext uri="{FF2B5EF4-FFF2-40B4-BE49-F238E27FC236}">
                <a16:creationId xmlns:a16="http://schemas.microsoft.com/office/drawing/2014/main" id="{923C24AC-2ED3-655C-A83E-83708D148203}"/>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54F8C95C-BA65-68A3-F34A-96658BE0E0CB}"/>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82816FE5-412A-3264-3E4E-A33F42EF635E}"/>
              </a:ext>
            </a:extLst>
          </p:cNvPr>
          <p:cNvSpPr>
            <a:spLocks noGrp="1" noChangeArrowheads="1"/>
          </p:cNvSpPr>
          <p:nvPr>
            <p:ph type="sldNum" sz="quarter" idx="12"/>
          </p:nvPr>
        </p:nvSpPr>
        <p:spPr>
          <a:ln/>
        </p:spPr>
        <p:txBody>
          <a:bodyPr/>
          <a:lstStyle>
            <a:lvl1pPr>
              <a:defRPr/>
            </a:lvl1pPr>
          </a:lstStyle>
          <a:p>
            <a:pPr>
              <a:defRPr/>
            </a:pPr>
            <a:fld id="{0EE1CB70-8B6C-194A-A0A6-DF64FC629502}" type="slidenum">
              <a:rPr lang="es-ES" altLang="es-ES"/>
              <a:pPr>
                <a:defRPr/>
              </a:pPr>
              <a:t>‹Nº›</a:t>
            </a:fld>
            <a:endParaRPr lang="es-ES" altLang="es-ES"/>
          </a:p>
        </p:txBody>
      </p:sp>
    </p:spTree>
    <p:extLst>
      <p:ext uri="{BB962C8B-B14F-4D97-AF65-F5344CB8AC3E}">
        <p14:creationId xmlns:p14="http://schemas.microsoft.com/office/powerpoint/2010/main" val="2909473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4">
            <a:extLst>
              <a:ext uri="{FF2B5EF4-FFF2-40B4-BE49-F238E27FC236}">
                <a16:creationId xmlns:a16="http://schemas.microsoft.com/office/drawing/2014/main" id="{F94F1F75-F88E-DD0A-BC12-6CE8DF368BB2}"/>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152CDE3D-E9F3-4174-7108-B949E46611C6}"/>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105B8375-8785-743C-2791-03B77E8B8F43}"/>
              </a:ext>
            </a:extLst>
          </p:cNvPr>
          <p:cNvSpPr>
            <a:spLocks noGrp="1" noChangeArrowheads="1"/>
          </p:cNvSpPr>
          <p:nvPr>
            <p:ph type="sldNum" sz="quarter" idx="12"/>
          </p:nvPr>
        </p:nvSpPr>
        <p:spPr>
          <a:ln/>
        </p:spPr>
        <p:txBody>
          <a:bodyPr/>
          <a:lstStyle>
            <a:lvl1pPr>
              <a:defRPr/>
            </a:lvl1pPr>
          </a:lstStyle>
          <a:p>
            <a:pPr>
              <a:defRPr/>
            </a:pPr>
            <a:fld id="{B0825E33-A61F-7E43-9D92-C4C5E7F65989}" type="slidenum">
              <a:rPr lang="es-ES" altLang="es-ES"/>
              <a:pPr>
                <a:defRPr/>
              </a:pPr>
              <a:t>‹Nº›</a:t>
            </a:fld>
            <a:endParaRPr lang="es-ES" altLang="es-ES"/>
          </a:p>
        </p:txBody>
      </p:sp>
    </p:spTree>
    <p:extLst>
      <p:ext uri="{BB962C8B-B14F-4D97-AF65-F5344CB8AC3E}">
        <p14:creationId xmlns:p14="http://schemas.microsoft.com/office/powerpoint/2010/main" val="422914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457200" y="274638"/>
            <a:ext cx="8229600" cy="585152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3" name="Rectangle 4">
            <a:extLst>
              <a:ext uri="{FF2B5EF4-FFF2-40B4-BE49-F238E27FC236}">
                <a16:creationId xmlns:a16="http://schemas.microsoft.com/office/drawing/2014/main" id="{EE943D9B-0618-ED66-30EA-DC3D01DD615F}"/>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FF0CAA5B-6F84-42CB-EBE0-358450E068D2}"/>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2D6A5029-09EC-A6E7-E6B6-95D483F4E2D8}"/>
              </a:ext>
            </a:extLst>
          </p:cNvPr>
          <p:cNvSpPr>
            <a:spLocks noGrp="1" noChangeArrowheads="1"/>
          </p:cNvSpPr>
          <p:nvPr>
            <p:ph type="sldNum" sz="quarter" idx="12"/>
          </p:nvPr>
        </p:nvSpPr>
        <p:spPr>
          <a:ln/>
        </p:spPr>
        <p:txBody>
          <a:bodyPr/>
          <a:lstStyle>
            <a:lvl1pPr>
              <a:defRPr/>
            </a:lvl1pPr>
          </a:lstStyle>
          <a:p>
            <a:pPr>
              <a:defRPr/>
            </a:pPr>
            <a:fld id="{31F7973F-0706-A141-A216-FD1A8D0F9A6F}" type="slidenum">
              <a:rPr lang="es-ES" altLang="es-ES"/>
              <a:pPr>
                <a:defRPr/>
              </a:pPr>
              <a:t>‹Nº›</a:t>
            </a:fld>
            <a:endParaRPr lang="es-ES" altLang="es-ES"/>
          </a:p>
        </p:txBody>
      </p:sp>
    </p:spTree>
    <p:extLst>
      <p:ext uri="{BB962C8B-B14F-4D97-AF65-F5344CB8AC3E}">
        <p14:creationId xmlns:p14="http://schemas.microsoft.com/office/powerpoint/2010/main" val="92552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a:t>Clic para editar título</a:t>
            </a:r>
            <a:endParaRPr lang="es-ES"/>
          </a:p>
        </p:txBody>
      </p:sp>
      <p:sp>
        <p:nvSpPr>
          <p:cNvPr id="3" name="Marcador de texto 2"/>
          <p:cNvSpPr>
            <a:spLocks noGrp="1"/>
          </p:cNvSpPr>
          <p:nvPr>
            <p:ph type="body" sz="half" idx="1"/>
          </p:nvPr>
        </p:nvSpPr>
        <p:spPr>
          <a:xfrm>
            <a:off x="457200" y="1600200"/>
            <a:ext cx="4038600" cy="4525963"/>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Rectangle 4">
            <a:extLst>
              <a:ext uri="{FF2B5EF4-FFF2-40B4-BE49-F238E27FC236}">
                <a16:creationId xmlns:a16="http://schemas.microsoft.com/office/drawing/2014/main" id="{1F27DF84-A416-7F43-A5CB-5C440EC8CE85}"/>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2D8896FC-57F8-506E-7802-D7C726AA1B2E}"/>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F4EDAB44-7476-C56B-EAD6-41C62F90DEDB}"/>
              </a:ext>
            </a:extLst>
          </p:cNvPr>
          <p:cNvSpPr>
            <a:spLocks noGrp="1" noChangeArrowheads="1"/>
          </p:cNvSpPr>
          <p:nvPr>
            <p:ph type="sldNum" sz="quarter" idx="12"/>
          </p:nvPr>
        </p:nvSpPr>
        <p:spPr>
          <a:ln/>
        </p:spPr>
        <p:txBody>
          <a:bodyPr/>
          <a:lstStyle>
            <a:lvl1pPr>
              <a:defRPr/>
            </a:lvl1pPr>
          </a:lstStyle>
          <a:p>
            <a:pPr>
              <a:defRPr/>
            </a:pPr>
            <a:fld id="{D3BE23AA-B634-9548-8F24-BB6A9E915FF4}" type="slidenum">
              <a:rPr lang="es-ES" altLang="es-ES"/>
              <a:pPr>
                <a:defRPr/>
              </a:pPr>
              <a:t>‹Nº›</a:t>
            </a:fld>
            <a:endParaRPr lang="es-ES" altLang="es-ES"/>
          </a:p>
        </p:txBody>
      </p:sp>
    </p:spTree>
    <p:extLst>
      <p:ext uri="{BB962C8B-B14F-4D97-AF65-F5344CB8AC3E}">
        <p14:creationId xmlns:p14="http://schemas.microsoft.com/office/powerpoint/2010/main" val="2026464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4">
            <a:extLst>
              <a:ext uri="{FF2B5EF4-FFF2-40B4-BE49-F238E27FC236}">
                <a16:creationId xmlns:a16="http://schemas.microsoft.com/office/drawing/2014/main" id="{777BE902-14C9-2623-58FB-62DFD79B27F9}"/>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A209C330-CA1A-25F0-AE93-E084E8F27A2F}"/>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25DA50CC-295C-97F5-D0A7-AE18A79A8FC8}"/>
              </a:ext>
            </a:extLst>
          </p:cNvPr>
          <p:cNvSpPr>
            <a:spLocks noGrp="1" noChangeArrowheads="1"/>
          </p:cNvSpPr>
          <p:nvPr>
            <p:ph type="sldNum" sz="quarter" idx="12"/>
          </p:nvPr>
        </p:nvSpPr>
        <p:spPr>
          <a:ln/>
        </p:spPr>
        <p:txBody>
          <a:bodyPr/>
          <a:lstStyle>
            <a:lvl1pPr>
              <a:defRPr/>
            </a:lvl1pPr>
          </a:lstStyle>
          <a:p>
            <a:pPr>
              <a:defRPr/>
            </a:pPr>
            <a:fld id="{AD7ADD68-B344-2343-9B6A-989ADCB14522}" type="slidenum">
              <a:rPr lang="es-ES" altLang="es-ES"/>
              <a:pPr>
                <a:defRPr/>
              </a:pPr>
              <a:t>‹Nº›</a:t>
            </a:fld>
            <a:endParaRPr lang="es-ES" altLang="es-ES"/>
          </a:p>
        </p:txBody>
      </p:sp>
    </p:spTree>
    <p:extLst>
      <p:ext uri="{BB962C8B-B14F-4D97-AF65-F5344CB8AC3E}">
        <p14:creationId xmlns:p14="http://schemas.microsoft.com/office/powerpoint/2010/main" val="574144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a:t>Haga clic para modificar el estilo de texto del patrón</a:t>
            </a:r>
          </a:p>
        </p:txBody>
      </p:sp>
      <p:sp>
        <p:nvSpPr>
          <p:cNvPr id="4" name="Rectangle 4">
            <a:extLst>
              <a:ext uri="{FF2B5EF4-FFF2-40B4-BE49-F238E27FC236}">
                <a16:creationId xmlns:a16="http://schemas.microsoft.com/office/drawing/2014/main" id="{F77993F2-8C07-862C-C2FB-08C2C2DEF242}"/>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AD3E19C4-C5C1-CC40-CAB6-C29D3F780D0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8FD81237-D75A-2509-4197-F04ED061EE19}"/>
              </a:ext>
            </a:extLst>
          </p:cNvPr>
          <p:cNvSpPr>
            <a:spLocks noGrp="1" noChangeArrowheads="1"/>
          </p:cNvSpPr>
          <p:nvPr>
            <p:ph type="sldNum" sz="quarter" idx="12"/>
          </p:nvPr>
        </p:nvSpPr>
        <p:spPr>
          <a:ln/>
        </p:spPr>
        <p:txBody>
          <a:bodyPr/>
          <a:lstStyle>
            <a:lvl1pPr>
              <a:defRPr/>
            </a:lvl1pPr>
          </a:lstStyle>
          <a:p>
            <a:pPr>
              <a:defRPr/>
            </a:pPr>
            <a:fld id="{237FDD2F-CFDE-A940-A20A-7961502C9096}" type="slidenum">
              <a:rPr lang="es-ES" altLang="es-ES"/>
              <a:pPr>
                <a:defRPr/>
              </a:pPr>
              <a:t>‹Nº›</a:t>
            </a:fld>
            <a:endParaRPr lang="es-ES" altLang="es-ES"/>
          </a:p>
        </p:txBody>
      </p:sp>
    </p:spTree>
    <p:extLst>
      <p:ext uri="{BB962C8B-B14F-4D97-AF65-F5344CB8AC3E}">
        <p14:creationId xmlns:p14="http://schemas.microsoft.com/office/powerpoint/2010/main" val="1116377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Rectangle 4">
            <a:extLst>
              <a:ext uri="{FF2B5EF4-FFF2-40B4-BE49-F238E27FC236}">
                <a16:creationId xmlns:a16="http://schemas.microsoft.com/office/drawing/2014/main" id="{3D8C7CA0-C0A6-8828-A5BA-4636910C3716}"/>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419898FA-07DB-ABDC-0590-6297E25F958A}"/>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6E2911DF-4AF2-466A-FD78-6F03876B087D}"/>
              </a:ext>
            </a:extLst>
          </p:cNvPr>
          <p:cNvSpPr>
            <a:spLocks noGrp="1" noChangeArrowheads="1"/>
          </p:cNvSpPr>
          <p:nvPr>
            <p:ph type="sldNum" sz="quarter" idx="12"/>
          </p:nvPr>
        </p:nvSpPr>
        <p:spPr>
          <a:ln/>
        </p:spPr>
        <p:txBody>
          <a:bodyPr/>
          <a:lstStyle>
            <a:lvl1pPr>
              <a:defRPr/>
            </a:lvl1pPr>
          </a:lstStyle>
          <a:p>
            <a:pPr>
              <a:defRPr/>
            </a:pPr>
            <a:fld id="{6D443CDF-A1D9-8F4A-99A2-34CD8B4F1114}" type="slidenum">
              <a:rPr lang="es-ES" altLang="es-ES"/>
              <a:pPr>
                <a:defRPr/>
              </a:pPr>
              <a:t>‹Nº›</a:t>
            </a:fld>
            <a:endParaRPr lang="es-ES" altLang="es-ES"/>
          </a:p>
        </p:txBody>
      </p:sp>
    </p:spTree>
    <p:extLst>
      <p:ext uri="{BB962C8B-B14F-4D97-AF65-F5344CB8AC3E}">
        <p14:creationId xmlns:p14="http://schemas.microsoft.com/office/powerpoint/2010/main" val="387549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Rectangle 4">
            <a:extLst>
              <a:ext uri="{FF2B5EF4-FFF2-40B4-BE49-F238E27FC236}">
                <a16:creationId xmlns:a16="http://schemas.microsoft.com/office/drawing/2014/main" id="{C6E67B8A-BEF7-2C12-594A-F9696A49370B}"/>
              </a:ext>
            </a:extLst>
          </p:cNvPr>
          <p:cNvSpPr>
            <a:spLocks noGrp="1" noChangeArrowheads="1"/>
          </p:cNvSpPr>
          <p:nvPr>
            <p:ph type="dt" sz="half" idx="10"/>
          </p:nvPr>
        </p:nvSpPr>
        <p:spPr>
          <a:ln/>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C8326784-A3A2-9890-A168-FD37F542A3BD}"/>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49CB14C7-1B1C-E3E3-4064-0C073B36C50F}"/>
              </a:ext>
            </a:extLst>
          </p:cNvPr>
          <p:cNvSpPr>
            <a:spLocks noGrp="1" noChangeArrowheads="1"/>
          </p:cNvSpPr>
          <p:nvPr>
            <p:ph type="sldNum" sz="quarter" idx="12"/>
          </p:nvPr>
        </p:nvSpPr>
        <p:spPr>
          <a:ln/>
        </p:spPr>
        <p:txBody>
          <a:bodyPr/>
          <a:lstStyle>
            <a:lvl1pPr>
              <a:defRPr/>
            </a:lvl1pPr>
          </a:lstStyle>
          <a:p>
            <a:pPr>
              <a:defRPr/>
            </a:pPr>
            <a:fld id="{8D61185C-0D5A-F34B-9AF5-3165C97C3CC0}" type="slidenum">
              <a:rPr lang="es-ES" altLang="es-ES"/>
              <a:pPr>
                <a:defRPr/>
              </a:pPr>
              <a:t>‹Nº›</a:t>
            </a:fld>
            <a:endParaRPr lang="es-ES" altLang="es-ES"/>
          </a:p>
        </p:txBody>
      </p:sp>
    </p:spTree>
    <p:extLst>
      <p:ext uri="{BB962C8B-B14F-4D97-AF65-F5344CB8AC3E}">
        <p14:creationId xmlns:p14="http://schemas.microsoft.com/office/powerpoint/2010/main" val="761740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Rectangle 4">
            <a:extLst>
              <a:ext uri="{FF2B5EF4-FFF2-40B4-BE49-F238E27FC236}">
                <a16:creationId xmlns:a16="http://schemas.microsoft.com/office/drawing/2014/main" id="{1B2ADF12-8B21-4E12-3531-739C3F8F81AF}"/>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94613A5C-D551-1520-DC9A-1EE12D22B9B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F14921C6-A815-5CB9-EEDE-FBD4C3AD0305}"/>
              </a:ext>
            </a:extLst>
          </p:cNvPr>
          <p:cNvSpPr>
            <a:spLocks noGrp="1" noChangeArrowheads="1"/>
          </p:cNvSpPr>
          <p:nvPr>
            <p:ph type="sldNum" sz="quarter" idx="12"/>
          </p:nvPr>
        </p:nvSpPr>
        <p:spPr>
          <a:ln/>
        </p:spPr>
        <p:txBody>
          <a:bodyPr/>
          <a:lstStyle>
            <a:lvl1pPr>
              <a:defRPr/>
            </a:lvl1pPr>
          </a:lstStyle>
          <a:p>
            <a:pPr>
              <a:defRPr/>
            </a:pPr>
            <a:fld id="{2C2302D6-BAA9-AA48-8961-15D34911FCD3}" type="slidenum">
              <a:rPr lang="es-ES" altLang="es-ES"/>
              <a:pPr>
                <a:defRPr/>
              </a:pPr>
              <a:t>‹Nº›</a:t>
            </a:fld>
            <a:endParaRPr lang="es-ES" altLang="es-ES"/>
          </a:p>
        </p:txBody>
      </p:sp>
    </p:spTree>
    <p:extLst>
      <p:ext uri="{BB962C8B-B14F-4D97-AF65-F5344CB8AC3E}">
        <p14:creationId xmlns:p14="http://schemas.microsoft.com/office/powerpoint/2010/main" val="2579809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F7DCD5-7289-500C-B162-09C73846174D}"/>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E05DF89B-3A89-1814-22A0-481EDA79EE8A}"/>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333DE294-8C0A-B313-542E-44C473038333}"/>
              </a:ext>
            </a:extLst>
          </p:cNvPr>
          <p:cNvSpPr>
            <a:spLocks noGrp="1" noChangeArrowheads="1"/>
          </p:cNvSpPr>
          <p:nvPr>
            <p:ph type="sldNum" sz="quarter" idx="12"/>
          </p:nvPr>
        </p:nvSpPr>
        <p:spPr>
          <a:ln/>
        </p:spPr>
        <p:txBody>
          <a:bodyPr/>
          <a:lstStyle>
            <a:lvl1pPr>
              <a:defRPr/>
            </a:lvl1pPr>
          </a:lstStyle>
          <a:p>
            <a:pPr>
              <a:defRPr/>
            </a:pPr>
            <a:fld id="{5475906B-ED9A-D04C-9723-F15FC76A950E}" type="slidenum">
              <a:rPr lang="es-ES" altLang="es-ES"/>
              <a:pPr>
                <a:defRPr/>
              </a:pPr>
              <a:t>‹Nº›</a:t>
            </a:fld>
            <a:endParaRPr lang="es-ES" altLang="es-ES"/>
          </a:p>
        </p:txBody>
      </p:sp>
    </p:spTree>
    <p:extLst>
      <p:ext uri="{BB962C8B-B14F-4D97-AF65-F5344CB8AC3E}">
        <p14:creationId xmlns:p14="http://schemas.microsoft.com/office/powerpoint/2010/main" val="208366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Rectangle 4">
            <a:extLst>
              <a:ext uri="{FF2B5EF4-FFF2-40B4-BE49-F238E27FC236}">
                <a16:creationId xmlns:a16="http://schemas.microsoft.com/office/drawing/2014/main" id="{88E0C623-3065-7688-B16D-CC762135CF62}"/>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2E3A707D-F775-982E-0C47-34E8A944759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E20B1DF1-A8CA-8B07-D12C-6CC34E98F967}"/>
              </a:ext>
            </a:extLst>
          </p:cNvPr>
          <p:cNvSpPr>
            <a:spLocks noGrp="1" noChangeArrowheads="1"/>
          </p:cNvSpPr>
          <p:nvPr>
            <p:ph type="sldNum" sz="quarter" idx="12"/>
          </p:nvPr>
        </p:nvSpPr>
        <p:spPr>
          <a:ln/>
        </p:spPr>
        <p:txBody>
          <a:bodyPr/>
          <a:lstStyle>
            <a:lvl1pPr>
              <a:defRPr/>
            </a:lvl1pPr>
          </a:lstStyle>
          <a:p>
            <a:pPr>
              <a:defRPr/>
            </a:pPr>
            <a:fld id="{C05C5140-22A7-5844-A1E2-3F3F4E226F85}" type="slidenum">
              <a:rPr lang="es-ES" altLang="es-ES"/>
              <a:pPr>
                <a:defRPr/>
              </a:pPr>
              <a:t>‹Nº›</a:t>
            </a:fld>
            <a:endParaRPr lang="es-ES" altLang="es-ES"/>
          </a:p>
        </p:txBody>
      </p:sp>
    </p:spTree>
    <p:extLst>
      <p:ext uri="{BB962C8B-B14F-4D97-AF65-F5344CB8AC3E}">
        <p14:creationId xmlns:p14="http://schemas.microsoft.com/office/powerpoint/2010/main" val="1763305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Rectangle 4">
            <a:extLst>
              <a:ext uri="{FF2B5EF4-FFF2-40B4-BE49-F238E27FC236}">
                <a16:creationId xmlns:a16="http://schemas.microsoft.com/office/drawing/2014/main" id="{76736CCE-5FC6-9387-64BE-2249B7A544D4}"/>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D1F74C62-705E-9224-A5DD-02C685031CBC}"/>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524C7D25-201D-8D2B-D608-2B2376658291}"/>
              </a:ext>
            </a:extLst>
          </p:cNvPr>
          <p:cNvSpPr>
            <a:spLocks noGrp="1" noChangeArrowheads="1"/>
          </p:cNvSpPr>
          <p:nvPr>
            <p:ph type="sldNum" sz="quarter" idx="12"/>
          </p:nvPr>
        </p:nvSpPr>
        <p:spPr>
          <a:ln/>
        </p:spPr>
        <p:txBody>
          <a:bodyPr/>
          <a:lstStyle>
            <a:lvl1pPr>
              <a:defRPr/>
            </a:lvl1pPr>
          </a:lstStyle>
          <a:p>
            <a:pPr>
              <a:defRPr/>
            </a:pPr>
            <a:fld id="{841D4A5C-DA2C-524C-A3F4-CEE1A156F4D4}" type="slidenum">
              <a:rPr lang="es-ES" altLang="es-ES"/>
              <a:pPr>
                <a:defRPr/>
              </a:pPr>
              <a:t>‹Nº›</a:t>
            </a:fld>
            <a:endParaRPr lang="es-ES" altLang="es-ES"/>
          </a:p>
        </p:txBody>
      </p:sp>
    </p:spTree>
    <p:extLst>
      <p:ext uri="{BB962C8B-B14F-4D97-AF65-F5344CB8AC3E}">
        <p14:creationId xmlns:p14="http://schemas.microsoft.com/office/powerpoint/2010/main" val="427092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F278B7B-7836-4CB7-4C61-321771B8B0B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1027" name="Rectangle 3">
            <a:extLst>
              <a:ext uri="{FF2B5EF4-FFF2-40B4-BE49-F238E27FC236}">
                <a16:creationId xmlns:a16="http://schemas.microsoft.com/office/drawing/2014/main" id="{DE28E9DE-CCE3-95E9-6F05-6F1328B39FD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028" name="Rectangle 4">
            <a:extLst>
              <a:ext uri="{FF2B5EF4-FFF2-40B4-BE49-F238E27FC236}">
                <a16:creationId xmlns:a16="http://schemas.microsoft.com/office/drawing/2014/main" id="{D265854E-D1D4-1207-F49D-FD3B49ED0D1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0"/>
                <a:cs typeface="+mn-cs"/>
              </a:defRPr>
            </a:lvl1pPr>
          </a:lstStyle>
          <a:p>
            <a:pPr>
              <a:defRPr/>
            </a:pPr>
            <a:endParaRPr lang="es-ES"/>
          </a:p>
        </p:txBody>
      </p:sp>
      <p:sp>
        <p:nvSpPr>
          <p:cNvPr id="1029" name="Rectangle 5">
            <a:extLst>
              <a:ext uri="{FF2B5EF4-FFF2-40B4-BE49-F238E27FC236}">
                <a16:creationId xmlns:a16="http://schemas.microsoft.com/office/drawing/2014/main" id="{9CDA9F12-2DDE-4530-7FF5-0AD84C627DEA}"/>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0"/>
                <a:cs typeface="+mn-cs"/>
              </a:defRPr>
            </a:lvl1pPr>
          </a:lstStyle>
          <a:p>
            <a:pPr>
              <a:defRPr/>
            </a:pPr>
            <a:endParaRPr lang="es-ES"/>
          </a:p>
        </p:txBody>
      </p:sp>
      <p:sp>
        <p:nvSpPr>
          <p:cNvPr id="1030" name="Rectangle 6">
            <a:extLst>
              <a:ext uri="{FF2B5EF4-FFF2-40B4-BE49-F238E27FC236}">
                <a16:creationId xmlns:a16="http://schemas.microsoft.com/office/drawing/2014/main" id="{BCAB4C17-32FD-695B-F385-E2A41B3C457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9DC27FA9-0A0B-F94A-A855-89F8F9C1A97E}"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64.jpe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3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30" name="Rectangle 6">
            <a:extLst>
              <a:ext uri="{FF2B5EF4-FFF2-40B4-BE49-F238E27FC236}">
                <a16:creationId xmlns:a16="http://schemas.microsoft.com/office/drawing/2014/main" id="{C4D5E51C-C811-5681-B240-07469601CBD2}"/>
              </a:ext>
            </a:extLst>
          </p:cNvPr>
          <p:cNvSpPr>
            <a:spLocks noChangeArrowheads="1"/>
          </p:cNvSpPr>
          <p:nvPr/>
        </p:nvSpPr>
        <p:spPr bwMode="auto">
          <a:xfrm>
            <a:off x="15037" y="-7661"/>
            <a:ext cx="9144000" cy="1844675"/>
          </a:xfrm>
          <a:prstGeom prst="rect">
            <a:avLst/>
          </a:prstGeom>
          <a:solidFill>
            <a:srgbClr val="6CB1C5"/>
          </a:solidFill>
          <a:ln>
            <a:noFill/>
          </a:ln>
          <a:effectLst/>
        </p:spPr>
        <p:txBody>
          <a:bodyPr anchor="ctr"/>
          <a:lstStyle/>
          <a:p>
            <a:pPr algn="ctr">
              <a:defRPr/>
            </a:pPr>
            <a:endParaRPr lang="es-ES" sz="2000" i="1">
              <a:solidFill>
                <a:srgbClr val="3C2704"/>
              </a:solidFill>
              <a:latin typeface="Verdana" charset="0"/>
              <a:ea typeface="ＭＳ Ｐゴシック" charset="0"/>
            </a:endParaRPr>
          </a:p>
        </p:txBody>
      </p:sp>
      <p:sp>
        <p:nvSpPr>
          <p:cNvPr id="17410" name="Rectangle 2">
            <a:extLst>
              <a:ext uri="{FF2B5EF4-FFF2-40B4-BE49-F238E27FC236}">
                <a16:creationId xmlns:a16="http://schemas.microsoft.com/office/drawing/2014/main" id="{D7DE0518-299C-7DFA-9E07-7EE67DF6FC46}"/>
              </a:ext>
            </a:extLst>
          </p:cNvPr>
          <p:cNvSpPr>
            <a:spLocks noGrp="1" noChangeArrowheads="1"/>
          </p:cNvSpPr>
          <p:nvPr>
            <p:ph type="ctrTitle"/>
          </p:nvPr>
        </p:nvSpPr>
        <p:spPr>
          <a:xfrm>
            <a:off x="717550" y="455613"/>
            <a:ext cx="7772400" cy="1470025"/>
          </a:xfrm>
          <a:noFill/>
        </p:spPr>
        <p:txBody>
          <a:bodyPr/>
          <a:lstStyle/>
          <a:p>
            <a:pPr eaLnBrk="1" hangingPunct="1"/>
            <a:r>
              <a:rPr lang="es-ES" altLang="es-ES" sz="3600" b="1" dirty="0">
                <a:solidFill>
                  <a:srgbClr val="FF0000"/>
                </a:solidFill>
              </a:rPr>
              <a:t>La Computación (¡ y el software !)  en la era del LHC</a:t>
            </a:r>
          </a:p>
        </p:txBody>
      </p:sp>
      <p:sp>
        <p:nvSpPr>
          <p:cNvPr id="17411" name="Rectangle 3">
            <a:extLst>
              <a:ext uri="{FF2B5EF4-FFF2-40B4-BE49-F238E27FC236}">
                <a16:creationId xmlns:a16="http://schemas.microsoft.com/office/drawing/2014/main" id="{A7EFC898-300E-B6E5-5886-14FF58DB2C80}"/>
              </a:ext>
            </a:extLst>
          </p:cNvPr>
          <p:cNvSpPr>
            <a:spLocks noGrp="1" noChangeArrowheads="1"/>
          </p:cNvSpPr>
          <p:nvPr>
            <p:ph type="subTitle" idx="1"/>
          </p:nvPr>
        </p:nvSpPr>
        <p:spPr>
          <a:xfrm>
            <a:off x="1263895" y="4467225"/>
            <a:ext cx="6400800" cy="1752600"/>
          </a:xfrm>
        </p:spPr>
        <p:txBody>
          <a:bodyPr/>
          <a:lstStyle/>
          <a:p>
            <a:pPr eaLnBrk="1" hangingPunct="1"/>
            <a:r>
              <a:rPr lang="es-ES" altLang="es-ES" sz="2400" dirty="0">
                <a:solidFill>
                  <a:srgbClr val="CC0000"/>
                </a:solidFill>
              </a:rPr>
              <a:t>Dr. José F. SALT CAIROLS</a:t>
            </a:r>
          </a:p>
          <a:p>
            <a:pPr eaLnBrk="1" hangingPunct="1"/>
            <a:r>
              <a:rPr lang="es-ES" altLang="es-ES" sz="1600" b="1" dirty="0">
                <a:solidFill>
                  <a:srgbClr val="CC0000"/>
                </a:solidFill>
              </a:rPr>
              <a:t>Profesor de Investigación CSIC</a:t>
            </a:r>
          </a:p>
          <a:p>
            <a:pPr eaLnBrk="1" hangingPunct="1"/>
            <a:r>
              <a:rPr lang="es-ES" altLang="es-ES" sz="1600" b="1" dirty="0">
                <a:solidFill>
                  <a:srgbClr val="CC0000"/>
                </a:solidFill>
              </a:rPr>
              <a:t>Instituto de Física Corpuscular</a:t>
            </a:r>
          </a:p>
          <a:p>
            <a:pPr eaLnBrk="1" hangingPunct="1"/>
            <a:r>
              <a:rPr lang="es-ES" altLang="es-ES" sz="1600" b="1" i="1" dirty="0">
                <a:solidFill>
                  <a:srgbClr val="CC0000"/>
                </a:solidFill>
              </a:rPr>
              <a:t>(</a:t>
            </a:r>
            <a:r>
              <a:rPr lang="es-ES" altLang="es-ES" sz="1600" b="1" i="1" dirty="0" err="1">
                <a:solidFill>
                  <a:srgbClr val="CC0000"/>
                </a:solidFill>
              </a:rPr>
              <a:t>Jose.Salt@ific.uv.es</a:t>
            </a:r>
            <a:r>
              <a:rPr lang="es-ES" altLang="es-ES" sz="1600" b="1" i="1" dirty="0">
                <a:solidFill>
                  <a:srgbClr val="CC0000"/>
                </a:solidFill>
              </a:rPr>
              <a:t>)</a:t>
            </a:r>
          </a:p>
        </p:txBody>
      </p:sp>
      <p:sp>
        <p:nvSpPr>
          <p:cNvPr id="154631" name="Rectangle 7">
            <a:extLst>
              <a:ext uri="{FF2B5EF4-FFF2-40B4-BE49-F238E27FC236}">
                <a16:creationId xmlns:a16="http://schemas.microsoft.com/office/drawing/2014/main" id="{E8657157-8C0C-399A-54AE-AA451689BC6F}"/>
              </a:ext>
            </a:extLst>
          </p:cNvPr>
          <p:cNvSpPr>
            <a:spLocks noChangeArrowheads="1"/>
          </p:cNvSpPr>
          <p:nvPr/>
        </p:nvSpPr>
        <p:spPr bwMode="auto">
          <a:xfrm>
            <a:off x="-36513" y="6381750"/>
            <a:ext cx="9144001" cy="476250"/>
          </a:xfrm>
          <a:prstGeom prst="rect">
            <a:avLst/>
          </a:prstGeom>
          <a:solidFill>
            <a:srgbClr val="6CB1C5"/>
          </a:solidFill>
          <a:ln>
            <a:noFill/>
          </a:ln>
          <a:effectLst/>
        </p:spPr>
        <p:txBody>
          <a:bodyPr anchor="ctr"/>
          <a:lstStyle/>
          <a:p>
            <a:pPr algn="ctr">
              <a:defRPr/>
            </a:pPr>
            <a:r>
              <a:rPr lang="es-ES" sz="2000" i="1" dirty="0">
                <a:solidFill>
                  <a:srgbClr val="3C2704"/>
                </a:solidFill>
                <a:latin typeface="Verdana" charset="0"/>
                <a:ea typeface="ＭＳ Ｐゴシック" charset="0"/>
              </a:rPr>
              <a:t>2026  IFIC Summer </a:t>
            </a:r>
            <a:r>
              <a:rPr lang="es-ES" sz="2000" i="1" dirty="0" err="1">
                <a:solidFill>
                  <a:srgbClr val="3C2704"/>
                </a:solidFill>
                <a:latin typeface="Verdana" charset="0"/>
                <a:ea typeface="ＭＳ Ｐゴシック" charset="0"/>
              </a:rPr>
              <a:t>Student</a:t>
            </a:r>
            <a:r>
              <a:rPr lang="es-ES" sz="2000" i="1" dirty="0">
                <a:solidFill>
                  <a:srgbClr val="3C2704"/>
                </a:solidFill>
                <a:latin typeface="Verdana" charset="0"/>
                <a:ea typeface="ＭＳ Ｐゴシック" charset="0"/>
              </a:rPr>
              <a:t>         </a:t>
            </a:r>
            <a:r>
              <a:rPr lang="es-ES" sz="1600" b="1" i="1" dirty="0">
                <a:solidFill>
                  <a:srgbClr val="FF3300"/>
                </a:solidFill>
                <a:latin typeface="Verdana" charset="0"/>
                <a:ea typeface="ＭＳ Ｐゴシック" charset="0"/>
              </a:rPr>
              <a:t>16 de Julio de 2026</a:t>
            </a:r>
          </a:p>
        </p:txBody>
      </p:sp>
      <p:grpSp>
        <p:nvGrpSpPr>
          <p:cNvPr id="17413" name="Group 11">
            <a:extLst>
              <a:ext uri="{FF2B5EF4-FFF2-40B4-BE49-F238E27FC236}">
                <a16:creationId xmlns:a16="http://schemas.microsoft.com/office/drawing/2014/main" id="{A102CFD3-E702-F10F-F41C-1EF03FE9EF9A}"/>
              </a:ext>
            </a:extLst>
          </p:cNvPr>
          <p:cNvGrpSpPr>
            <a:grpSpLocks/>
          </p:cNvGrpSpPr>
          <p:nvPr/>
        </p:nvGrpSpPr>
        <p:grpSpPr bwMode="auto">
          <a:xfrm>
            <a:off x="6443663" y="4652963"/>
            <a:ext cx="2700337" cy="1052512"/>
            <a:chOff x="3833" y="527"/>
            <a:chExt cx="1814" cy="570"/>
          </a:xfrm>
        </p:grpSpPr>
        <p:pic>
          <p:nvPicPr>
            <p:cNvPr id="17424" name="Picture 12" descr="colliden_csic_cajal_0">
              <a:extLst>
                <a:ext uri="{FF2B5EF4-FFF2-40B4-BE49-F238E27FC236}">
                  <a16:creationId xmlns:a16="http://schemas.microsoft.com/office/drawing/2014/main" id="{437F4A53-E847-B1C8-7BE8-5C716861A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 y="527"/>
              <a:ext cx="1315"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13" descr="uv_new2">
              <a:extLst>
                <a:ext uri="{FF2B5EF4-FFF2-40B4-BE49-F238E27FC236}">
                  <a16:creationId xmlns:a16="http://schemas.microsoft.com/office/drawing/2014/main" id="{FBC9A8E8-9EEE-0E50-1F9A-49AF73816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 y="527"/>
              <a:ext cx="499"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4" name="Picture 14" descr="ific_2b">
            <a:extLst>
              <a:ext uri="{FF2B5EF4-FFF2-40B4-BE49-F238E27FC236}">
                <a16:creationId xmlns:a16="http://schemas.microsoft.com/office/drawing/2014/main" id="{7D3F459A-B406-D3E6-4064-3A6420E58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437063"/>
            <a:ext cx="14763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15">
            <a:extLst>
              <a:ext uri="{FF2B5EF4-FFF2-40B4-BE49-F238E27FC236}">
                <a16:creationId xmlns:a16="http://schemas.microsoft.com/office/drawing/2014/main" id="{2BF902AA-3786-8D54-E3CA-510B73386865}"/>
              </a:ext>
            </a:extLst>
          </p:cNvPr>
          <p:cNvSpPr txBox="1">
            <a:spLocks noChangeArrowheads="1"/>
          </p:cNvSpPr>
          <p:nvPr/>
        </p:nvSpPr>
        <p:spPr bwMode="auto">
          <a:xfrm>
            <a:off x="8913813" y="6491288"/>
            <a:ext cx="230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latin typeface="Agency FB" panose="020B0503020202020204" pitchFamily="34" charset="77"/>
              </a:rPr>
              <a:t>1</a:t>
            </a:r>
          </a:p>
        </p:txBody>
      </p:sp>
      <p:pic>
        <p:nvPicPr>
          <p:cNvPr id="17416" name="Picture 17">
            <a:extLst>
              <a:ext uri="{FF2B5EF4-FFF2-40B4-BE49-F238E27FC236}">
                <a16:creationId xmlns:a16="http://schemas.microsoft.com/office/drawing/2014/main" id="{7D6CC203-4DD4-27B1-1ACC-00C31D106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89138"/>
            <a:ext cx="2411413"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Line 21">
            <a:extLst>
              <a:ext uri="{FF2B5EF4-FFF2-40B4-BE49-F238E27FC236}">
                <a16:creationId xmlns:a16="http://schemas.microsoft.com/office/drawing/2014/main" id="{1BA8F40F-0631-11AD-C784-5BDA524E340E}"/>
              </a:ext>
            </a:extLst>
          </p:cNvPr>
          <p:cNvSpPr>
            <a:spLocks noChangeShapeType="1"/>
          </p:cNvSpPr>
          <p:nvPr/>
        </p:nvSpPr>
        <p:spPr bwMode="auto">
          <a:xfrm>
            <a:off x="0" y="1844675"/>
            <a:ext cx="91440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7419" name="Line 22">
            <a:extLst>
              <a:ext uri="{FF2B5EF4-FFF2-40B4-BE49-F238E27FC236}">
                <a16:creationId xmlns:a16="http://schemas.microsoft.com/office/drawing/2014/main" id="{1C98F681-712C-A903-1794-DBC34AE2ECA6}"/>
              </a:ext>
            </a:extLst>
          </p:cNvPr>
          <p:cNvSpPr>
            <a:spLocks noChangeShapeType="1"/>
          </p:cNvSpPr>
          <p:nvPr/>
        </p:nvSpPr>
        <p:spPr bwMode="auto">
          <a:xfrm>
            <a:off x="0" y="4292600"/>
            <a:ext cx="91440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7420" name="Line 23">
            <a:extLst>
              <a:ext uri="{FF2B5EF4-FFF2-40B4-BE49-F238E27FC236}">
                <a16:creationId xmlns:a16="http://schemas.microsoft.com/office/drawing/2014/main" id="{3154E610-4CB0-4B08-C244-34922EFF8224}"/>
              </a:ext>
            </a:extLst>
          </p:cNvPr>
          <p:cNvSpPr>
            <a:spLocks noChangeShapeType="1"/>
          </p:cNvSpPr>
          <p:nvPr/>
        </p:nvSpPr>
        <p:spPr bwMode="auto">
          <a:xfrm>
            <a:off x="0" y="6381750"/>
            <a:ext cx="91440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17421" name="Imagen 1" descr="Captura de pantalla 2016-03-20 a las 12.39.31.png">
            <a:extLst>
              <a:ext uri="{FF2B5EF4-FFF2-40B4-BE49-F238E27FC236}">
                <a16:creationId xmlns:a16="http://schemas.microsoft.com/office/drawing/2014/main" id="{149A60D3-A837-64E3-7B1B-08F8740D57F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300663"/>
            <a:ext cx="143986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93B2D710-FF5A-B23E-3044-400885E0723F}"/>
              </a:ext>
            </a:extLst>
          </p:cNvPr>
          <p:cNvPicPr>
            <a:picLocks noChangeAspect="1"/>
          </p:cNvPicPr>
          <p:nvPr/>
        </p:nvPicPr>
        <p:blipFill>
          <a:blip r:embed="rId7"/>
          <a:stretch>
            <a:fillRect/>
          </a:stretch>
        </p:blipFill>
        <p:spPr>
          <a:xfrm>
            <a:off x="131338" y="10837"/>
            <a:ext cx="6985000" cy="660400"/>
          </a:xfrm>
          <a:prstGeom prst="rect">
            <a:avLst/>
          </a:prstGeom>
        </p:spPr>
      </p:pic>
      <p:pic>
        <p:nvPicPr>
          <p:cNvPr id="5" name="Imagen 4">
            <a:extLst>
              <a:ext uri="{FF2B5EF4-FFF2-40B4-BE49-F238E27FC236}">
                <a16:creationId xmlns:a16="http://schemas.microsoft.com/office/drawing/2014/main" id="{3B702B8F-13E6-CE32-30BB-8EB466E4B26C}"/>
              </a:ext>
            </a:extLst>
          </p:cNvPr>
          <p:cNvPicPr>
            <a:picLocks noChangeAspect="1"/>
          </p:cNvPicPr>
          <p:nvPr/>
        </p:nvPicPr>
        <p:blipFill>
          <a:blip r:embed="rId8"/>
          <a:stretch>
            <a:fillRect/>
          </a:stretch>
        </p:blipFill>
        <p:spPr>
          <a:xfrm>
            <a:off x="2415087" y="2025650"/>
            <a:ext cx="6696740" cy="2173519"/>
          </a:xfrm>
          <a:prstGeom prst="rect">
            <a:avLst/>
          </a:prstGeom>
        </p:spPr>
      </p:pic>
      <p:pic>
        <p:nvPicPr>
          <p:cNvPr id="6" name="Picture 18">
            <a:extLst>
              <a:ext uri="{FF2B5EF4-FFF2-40B4-BE49-F238E27FC236}">
                <a16:creationId xmlns:a16="http://schemas.microsoft.com/office/drawing/2014/main" id="{9B9F1F45-10F0-23CE-89FC-DD3ACBFDC6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392613"/>
            <a:ext cx="2411413" cy="196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Oval 17">
            <a:extLst>
              <a:ext uri="{FF2B5EF4-FFF2-40B4-BE49-F238E27FC236}">
                <a16:creationId xmlns:a16="http://schemas.microsoft.com/office/drawing/2014/main" id="{5E22F45A-C75E-4A7C-66EE-402C92A22AA3}"/>
              </a:ext>
            </a:extLst>
          </p:cNvPr>
          <p:cNvSpPr>
            <a:spLocks noChangeArrowheads="1"/>
          </p:cNvSpPr>
          <p:nvPr/>
        </p:nvSpPr>
        <p:spPr bwMode="auto">
          <a:xfrm>
            <a:off x="179388" y="476250"/>
            <a:ext cx="4535487" cy="792163"/>
          </a:xfrm>
          <a:prstGeom prst="ellipse">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26626" name="Rectangle 9">
            <a:extLst>
              <a:ext uri="{FF2B5EF4-FFF2-40B4-BE49-F238E27FC236}">
                <a16:creationId xmlns:a16="http://schemas.microsoft.com/office/drawing/2014/main" id="{FBCB4CC8-E6F4-9217-1DAA-B954F15C4B15}"/>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6627" name="Rectangle 3">
            <a:extLst>
              <a:ext uri="{FF2B5EF4-FFF2-40B4-BE49-F238E27FC236}">
                <a16:creationId xmlns:a16="http://schemas.microsoft.com/office/drawing/2014/main" id="{74B8DCAC-B44C-9B9D-66A0-EBBD4D9E136B}"/>
              </a:ext>
            </a:extLst>
          </p:cNvPr>
          <p:cNvSpPr>
            <a:spLocks noGrp="1" noChangeArrowheads="1"/>
          </p:cNvSpPr>
          <p:nvPr>
            <p:ph type="body" idx="1"/>
          </p:nvPr>
        </p:nvSpPr>
        <p:spPr>
          <a:xfrm>
            <a:off x="1116013" y="1268413"/>
            <a:ext cx="7345362" cy="5589587"/>
          </a:xfrm>
        </p:spPr>
        <p:txBody>
          <a:bodyPr/>
          <a:lstStyle/>
          <a:p>
            <a:pPr eaLnBrk="1" hangingPunct="1">
              <a:lnSpc>
                <a:spcPct val="90000"/>
              </a:lnSpc>
            </a:pPr>
            <a:r>
              <a:rPr lang="es-ES" altLang="es-ES" sz="2000" b="1">
                <a:solidFill>
                  <a:srgbClr val="000099"/>
                </a:solidFill>
              </a:rPr>
              <a:t>Definición:</a:t>
            </a:r>
            <a:r>
              <a:rPr lang="es-ES" altLang="es-ES" sz="2000" b="1"/>
              <a:t> la computación GRID es una evolución de la computación distribuida: su base está en tecnologías que permiten a las organizaciones compartir recursos informáticos para hacer frente a diferentes tipos de necesidades . En general, dichos recursos están dispersos geográficamente y conectados por Internet pero dicha red proporciona la impresión de estar trabajando con un único sistema informático virtual</a:t>
            </a:r>
          </a:p>
          <a:p>
            <a:pPr eaLnBrk="1" hangingPunct="1">
              <a:lnSpc>
                <a:spcPct val="90000"/>
              </a:lnSpc>
              <a:buFontTx/>
              <a:buNone/>
            </a:pPr>
            <a:endParaRPr lang="es-ES" altLang="es-ES" sz="2000" b="1">
              <a:solidFill>
                <a:srgbClr val="0033CC"/>
              </a:solidFill>
            </a:endParaRPr>
          </a:p>
          <a:p>
            <a:pPr eaLnBrk="1" hangingPunct="1">
              <a:lnSpc>
                <a:spcPct val="90000"/>
              </a:lnSpc>
            </a:pPr>
            <a:r>
              <a:rPr lang="es-ES" altLang="es-ES" sz="2000" b="1">
                <a:solidFill>
                  <a:srgbClr val="009900"/>
                </a:solidFill>
              </a:rPr>
              <a:t>intenta resolver problemas actuales de la Sociedad de la Información:</a:t>
            </a:r>
          </a:p>
          <a:p>
            <a:pPr lvl="1" eaLnBrk="1" hangingPunct="1">
              <a:lnSpc>
                <a:spcPct val="90000"/>
              </a:lnSpc>
            </a:pPr>
            <a:r>
              <a:rPr lang="es-ES" altLang="es-ES" sz="2000" b="1"/>
              <a:t>Acceso rápido a bases de datos/almacenamiento...</a:t>
            </a:r>
          </a:p>
          <a:p>
            <a:pPr lvl="1" eaLnBrk="1" hangingPunct="1">
              <a:lnSpc>
                <a:spcPct val="90000"/>
              </a:lnSpc>
            </a:pPr>
            <a:r>
              <a:rPr lang="es-ES" altLang="es-ES" sz="2000" b="1"/>
              <a:t>Proporcionar  su procesamiento y análisis utilizando potencia de cálculo distribuida y potentes facilidades de visualización...  </a:t>
            </a:r>
          </a:p>
          <a:p>
            <a:pPr lvl="1" eaLnBrk="1" hangingPunct="1">
              <a:lnSpc>
                <a:spcPct val="90000"/>
              </a:lnSpc>
            </a:pPr>
            <a:r>
              <a:rPr lang="es-ES" altLang="es-ES" sz="2000" b="1"/>
              <a:t>Mediante la utilización de la red (Internet)</a:t>
            </a:r>
          </a:p>
          <a:p>
            <a:pPr eaLnBrk="1" hangingPunct="1">
              <a:lnSpc>
                <a:spcPct val="90000"/>
              </a:lnSpc>
            </a:pPr>
            <a:endParaRPr lang="es-ES" altLang="es-ES" sz="2400" b="1"/>
          </a:p>
          <a:p>
            <a:pPr eaLnBrk="1" hangingPunct="1">
              <a:lnSpc>
                <a:spcPct val="90000"/>
              </a:lnSpc>
            </a:pPr>
            <a:endParaRPr lang="es-ES" altLang="es-ES" sz="2400"/>
          </a:p>
        </p:txBody>
      </p:sp>
      <p:sp>
        <p:nvSpPr>
          <p:cNvPr id="26628" name="Rectangle 12">
            <a:extLst>
              <a:ext uri="{FF2B5EF4-FFF2-40B4-BE49-F238E27FC236}">
                <a16:creationId xmlns:a16="http://schemas.microsoft.com/office/drawing/2014/main" id="{FCFC5704-F31A-4623-175F-34B2A4DDBE5F}"/>
              </a:ext>
            </a:extLst>
          </p:cNvPr>
          <p:cNvSpPr>
            <a:spLocks noChangeArrowheads="1"/>
          </p:cNvSpPr>
          <p:nvPr/>
        </p:nvSpPr>
        <p:spPr bwMode="auto">
          <a:xfrm>
            <a:off x="323850" y="0"/>
            <a:ext cx="822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400" b="1">
                <a:solidFill>
                  <a:srgbClr val="FF3300"/>
                </a:solidFill>
              </a:rPr>
              <a:t>3.- La Solución al Problema: las Tecnologías GRID</a:t>
            </a:r>
          </a:p>
        </p:txBody>
      </p:sp>
      <p:sp>
        <p:nvSpPr>
          <p:cNvPr id="26629" name="Rectangle 16">
            <a:extLst>
              <a:ext uri="{FF2B5EF4-FFF2-40B4-BE49-F238E27FC236}">
                <a16:creationId xmlns:a16="http://schemas.microsoft.com/office/drawing/2014/main" id="{0A7A0437-93F5-9083-EFB4-8305CBDA02E6}"/>
              </a:ext>
            </a:extLst>
          </p:cNvPr>
          <p:cNvSpPr>
            <a:spLocks noChangeArrowheads="1"/>
          </p:cNvSpPr>
          <p:nvPr/>
        </p:nvSpPr>
        <p:spPr bwMode="auto">
          <a:xfrm>
            <a:off x="0" y="692150"/>
            <a:ext cx="495458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FF"/>
                </a:solidFill>
              </a:rPr>
              <a:t>¿Qué es la Computación GRID?</a:t>
            </a:r>
            <a:r>
              <a:rPr lang="es-ES" altLang="es-ES" sz="2400" b="1">
                <a:solidFill>
                  <a:srgbClr val="0000FF"/>
                </a:solidFill>
              </a:rPr>
              <a:t> </a:t>
            </a:r>
          </a:p>
        </p:txBody>
      </p:sp>
      <p:sp>
        <p:nvSpPr>
          <p:cNvPr id="26630" name="Marcador de número de diapositiva 1">
            <a:extLst>
              <a:ext uri="{FF2B5EF4-FFF2-40B4-BE49-F238E27FC236}">
                <a16:creationId xmlns:a16="http://schemas.microsoft.com/office/drawing/2014/main" id="{441BFE7A-08FF-B056-CDCA-43191D49BEE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9AAAEE4-32F1-E145-86EE-0DF74EE39454}" type="slidenum">
              <a:rPr lang="es-ES" altLang="es-ES" sz="1400" smtClean="0"/>
              <a:pPr>
                <a:spcBef>
                  <a:spcPct val="0"/>
                </a:spcBef>
                <a:buFontTx/>
                <a:buNone/>
              </a:pPr>
              <a:t>10</a:t>
            </a:fld>
            <a:endParaRPr lang="es-ES" altLang="es-ES"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6">
            <a:extLst>
              <a:ext uri="{FF2B5EF4-FFF2-40B4-BE49-F238E27FC236}">
                <a16:creationId xmlns:a16="http://schemas.microsoft.com/office/drawing/2014/main" id="{2E300750-AE8E-7684-B508-40D07778B80A}"/>
              </a:ext>
            </a:extLst>
          </p:cNvPr>
          <p:cNvSpPr>
            <a:spLocks noGrp="1" noChangeArrowheads="1"/>
          </p:cNvSpPr>
          <p:nvPr>
            <p:ph type="body" sz="half" idx="1"/>
          </p:nvPr>
        </p:nvSpPr>
        <p:spPr>
          <a:xfrm>
            <a:off x="468313" y="836613"/>
            <a:ext cx="4038600" cy="5721350"/>
          </a:xfrm>
        </p:spPr>
        <p:txBody>
          <a:bodyPr/>
          <a:lstStyle/>
          <a:p>
            <a:pPr eaLnBrk="1" hangingPunct="1">
              <a:lnSpc>
                <a:spcPct val="90000"/>
              </a:lnSpc>
            </a:pPr>
            <a:r>
              <a:rPr lang="es-ES" altLang="es-ES" sz="1800" b="1"/>
              <a:t>La Señal es extremadamente baja (</a:t>
            </a:r>
            <a:r>
              <a:rPr lang="es-ES" altLang="es-ES" sz="1800" b="1">
                <a:solidFill>
                  <a:srgbClr val="FF0000"/>
                </a:solidFill>
              </a:rPr>
              <a:t>1 sobre 10 billones de colisiones</a:t>
            </a:r>
            <a:r>
              <a:rPr lang="es-ES" altLang="es-ES" sz="1800" b="1"/>
              <a:t>)</a:t>
            </a:r>
          </a:p>
          <a:p>
            <a:pPr eaLnBrk="1" hangingPunct="1">
              <a:lnSpc>
                <a:spcPct val="90000"/>
              </a:lnSpc>
            </a:pPr>
            <a:r>
              <a:rPr lang="es-ES" altLang="es-ES" sz="1800" b="1"/>
              <a:t>Volumen de datos: </a:t>
            </a:r>
          </a:p>
          <a:p>
            <a:pPr lvl="1" eaLnBrk="1" hangingPunct="1">
              <a:lnSpc>
                <a:spcPct val="90000"/>
              </a:lnSpc>
            </a:pPr>
            <a:r>
              <a:rPr lang="es-ES" altLang="es-ES" sz="1600" b="1"/>
              <a:t>(Frecuencia alta) *(gran número de canales) * (4 experimentos) =</a:t>
            </a:r>
          </a:p>
          <a:p>
            <a:pPr lvl="1" eaLnBrk="1" hangingPunct="1">
              <a:lnSpc>
                <a:spcPct val="90000"/>
              </a:lnSpc>
              <a:buFontTx/>
              <a:buNone/>
            </a:pPr>
            <a:r>
              <a:rPr lang="es-ES" altLang="es-ES" sz="1600" b="1">
                <a:solidFill>
                  <a:srgbClr val="FF0000"/>
                </a:solidFill>
              </a:rPr>
              <a:t>15 PB de nuevos datos/año</a:t>
            </a:r>
          </a:p>
          <a:p>
            <a:pPr eaLnBrk="1" hangingPunct="1">
              <a:lnSpc>
                <a:spcPct val="90000"/>
              </a:lnSpc>
            </a:pPr>
            <a:r>
              <a:rPr lang="es-ES" altLang="es-ES" sz="1800" b="1"/>
              <a:t>Potencia de cálculo:</a:t>
            </a:r>
          </a:p>
          <a:p>
            <a:pPr lvl="1" eaLnBrk="1" hangingPunct="1">
              <a:lnSpc>
                <a:spcPct val="90000"/>
              </a:lnSpc>
            </a:pPr>
            <a:r>
              <a:rPr lang="es-ES" altLang="es-ES" sz="1600" b="1"/>
              <a:t>(Complejidad de sucesos) * (número de sucesos) *( miles de usuarios)=</a:t>
            </a:r>
          </a:p>
          <a:p>
            <a:pPr lvl="1" eaLnBrk="1" hangingPunct="1">
              <a:lnSpc>
                <a:spcPct val="90000"/>
              </a:lnSpc>
              <a:buFontTx/>
              <a:buNone/>
            </a:pPr>
            <a:r>
              <a:rPr lang="es-ES" altLang="es-ES" sz="1600" b="1">
                <a:solidFill>
                  <a:srgbClr val="FF0000"/>
                </a:solidFill>
              </a:rPr>
              <a:t>100 K de los CPUs más rápidos actuales</a:t>
            </a:r>
          </a:p>
          <a:p>
            <a:pPr lvl="1" eaLnBrk="1" hangingPunct="1">
              <a:lnSpc>
                <a:spcPct val="90000"/>
              </a:lnSpc>
              <a:buFontTx/>
              <a:buNone/>
            </a:pPr>
            <a:r>
              <a:rPr lang="es-ES" altLang="es-ES" sz="1600" b="1">
                <a:solidFill>
                  <a:srgbClr val="FF0000"/>
                </a:solidFill>
              </a:rPr>
              <a:t>45 PB de almacenamiento de disco</a:t>
            </a:r>
          </a:p>
          <a:p>
            <a:pPr lvl="1" eaLnBrk="1" hangingPunct="1">
              <a:lnSpc>
                <a:spcPct val="90000"/>
              </a:lnSpc>
              <a:buFontTx/>
              <a:buNone/>
            </a:pPr>
            <a:r>
              <a:rPr lang="es-ES" altLang="es-ES" sz="1600" b="1">
                <a:solidFill>
                  <a:srgbClr val="FF0000"/>
                </a:solidFill>
              </a:rPr>
              <a:t>(Simulación +Análisis)</a:t>
            </a:r>
          </a:p>
          <a:p>
            <a:pPr eaLnBrk="1" hangingPunct="1">
              <a:lnSpc>
                <a:spcPct val="90000"/>
              </a:lnSpc>
            </a:pPr>
            <a:r>
              <a:rPr lang="es-ES" altLang="es-ES" sz="1800" b="1"/>
              <a:t>Análisis y financiación mundial:</a:t>
            </a:r>
          </a:p>
          <a:p>
            <a:pPr lvl="1" eaLnBrk="1" hangingPunct="1">
              <a:lnSpc>
                <a:spcPct val="90000"/>
              </a:lnSpc>
            </a:pPr>
            <a:r>
              <a:rPr lang="es-ES" altLang="es-ES" sz="1600" b="1"/>
              <a:t>Financiación local de recursos de computación en los principales países y regiones</a:t>
            </a:r>
            <a:endParaRPr lang="es-ES" altLang="es-ES" sz="1600" b="1">
              <a:solidFill>
                <a:srgbClr val="0000FF"/>
              </a:solidFill>
            </a:endParaRPr>
          </a:p>
        </p:txBody>
      </p:sp>
      <p:sp>
        <p:nvSpPr>
          <p:cNvPr id="325639" name="Rectangle 7">
            <a:extLst>
              <a:ext uri="{FF2B5EF4-FFF2-40B4-BE49-F238E27FC236}">
                <a16:creationId xmlns:a16="http://schemas.microsoft.com/office/drawing/2014/main" id="{3B58DBBF-8F7A-EE32-E84F-7CFB4F3AC7F9}"/>
              </a:ext>
            </a:extLst>
          </p:cNvPr>
          <p:cNvSpPr>
            <a:spLocks noGrp="1" noChangeArrowheads="1"/>
          </p:cNvSpPr>
          <p:nvPr>
            <p:ph type="body" sz="half" idx="2"/>
          </p:nvPr>
        </p:nvSpPr>
        <p:spPr/>
        <p:txBody>
          <a:bodyPr/>
          <a:lstStyle/>
          <a:p>
            <a:pPr eaLnBrk="1" hangingPunct="1">
              <a:defRPr/>
            </a:pPr>
            <a:endParaRPr lang="es-ES" sz="2400">
              <a:cs typeface="+mn-cs"/>
            </a:endParaRPr>
          </a:p>
        </p:txBody>
      </p:sp>
      <p:pic>
        <p:nvPicPr>
          <p:cNvPr id="27651" name="Picture 8">
            <a:extLst>
              <a:ext uri="{FF2B5EF4-FFF2-40B4-BE49-F238E27FC236}">
                <a16:creationId xmlns:a16="http://schemas.microsoft.com/office/drawing/2014/main" id="{8DF0CAAF-A5C0-F8AA-012C-31F65B147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981075"/>
            <a:ext cx="40084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9">
            <a:extLst>
              <a:ext uri="{FF2B5EF4-FFF2-40B4-BE49-F238E27FC236}">
                <a16:creationId xmlns:a16="http://schemas.microsoft.com/office/drawing/2014/main" id="{9B7006A0-83AC-5BAF-1A0D-F938E00C693E}"/>
              </a:ext>
            </a:extLst>
          </p:cNvPr>
          <p:cNvSpPr>
            <a:spLocks noChangeArrowheads="1"/>
          </p:cNvSpPr>
          <p:nvPr/>
        </p:nvSpPr>
        <p:spPr bwMode="auto">
          <a:xfrm>
            <a:off x="0" y="794"/>
            <a:ext cx="9144000" cy="692150"/>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7653" name="Rectangle 10">
            <a:extLst>
              <a:ext uri="{FF2B5EF4-FFF2-40B4-BE49-F238E27FC236}">
                <a16:creationId xmlns:a16="http://schemas.microsoft.com/office/drawing/2014/main" id="{76FD4DDF-026A-41C4-C508-8FA0FEAF4B85}"/>
              </a:ext>
            </a:extLst>
          </p:cNvPr>
          <p:cNvSpPr>
            <a:spLocks noChangeArrowheads="1"/>
          </p:cNvSpPr>
          <p:nvPr/>
        </p:nvSpPr>
        <p:spPr bwMode="auto">
          <a:xfrm>
            <a:off x="323850" y="0"/>
            <a:ext cx="8820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400" b="1">
                <a:solidFill>
                  <a:srgbClr val="FF3300"/>
                </a:solidFill>
              </a:rPr>
              <a:t> </a:t>
            </a:r>
            <a:r>
              <a:rPr lang="es-ES" altLang="es-ES" sz="1800" b="1">
                <a:solidFill>
                  <a:srgbClr val="0000FF"/>
                </a:solidFill>
              </a:rPr>
              <a:t>Las Tecnologías de la Información nos ayudan a </a:t>
            </a:r>
            <a:r>
              <a:rPr lang="ja-JP" altLang="es-ES" sz="1800" b="1">
                <a:solidFill>
                  <a:srgbClr val="0000FF"/>
                </a:solidFill>
              </a:rPr>
              <a:t>‘</a:t>
            </a:r>
            <a:r>
              <a:rPr lang="es-ES" altLang="ja-JP" sz="1800" b="1">
                <a:solidFill>
                  <a:srgbClr val="0000FF"/>
                </a:solidFill>
              </a:rPr>
              <a:t>buscar una aguja en un pajar</a:t>
            </a:r>
            <a:r>
              <a:rPr lang="ja-JP" altLang="es-ES" sz="1800" b="1">
                <a:solidFill>
                  <a:srgbClr val="0000FF"/>
                </a:solidFill>
              </a:rPr>
              <a:t>’</a:t>
            </a:r>
            <a:endParaRPr lang="es-ES" altLang="es-ES" sz="1800" b="1">
              <a:solidFill>
                <a:srgbClr val="0000FF"/>
              </a:solidFill>
            </a:endParaRPr>
          </a:p>
        </p:txBody>
      </p:sp>
      <p:sp>
        <p:nvSpPr>
          <p:cNvPr id="27654" name="AutoShape 12">
            <a:extLst>
              <a:ext uri="{FF2B5EF4-FFF2-40B4-BE49-F238E27FC236}">
                <a16:creationId xmlns:a16="http://schemas.microsoft.com/office/drawing/2014/main" id="{00DA3009-3143-D8C5-40DC-BBFFF313CEF3}"/>
              </a:ext>
            </a:extLst>
          </p:cNvPr>
          <p:cNvSpPr>
            <a:spLocks noChangeArrowheads="1"/>
          </p:cNvSpPr>
          <p:nvPr/>
        </p:nvSpPr>
        <p:spPr bwMode="auto">
          <a:xfrm>
            <a:off x="7885113" y="1700213"/>
            <a:ext cx="431800" cy="1152525"/>
          </a:xfrm>
          <a:prstGeom prst="curvedLeftArrow">
            <a:avLst>
              <a:gd name="adj1" fmla="val 53382"/>
              <a:gd name="adj2" fmla="val 106765"/>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27655" name="Text Box 13">
            <a:extLst>
              <a:ext uri="{FF2B5EF4-FFF2-40B4-BE49-F238E27FC236}">
                <a16:creationId xmlns:a16="http://schemas.microsoft.com/office/drawing/2014/main" id="{F7AF05E4-5CDF-5136-95A3-45C84296AF89}"/>
              </a:ext>
            </a:extLst>
          </p:cNvPr>
          <p:cNvSpPr txBox="1">
            <a:spLocks noChangeArrowheads="1"/>
          </p:cNvSpPr>
          <p:nvPr/>
        </p:nvSpPr>
        <p:spPr bwMode="auto">
          <a:xfrm>
            <a:off x="7164388" y="1295400"/>
            <a:ext cx="1831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600" b="1">
                <a:solidFill>
                  <a:srgbClr val="FF3300"/>
                </a:solidFill>
              </a:rPr>
              <a:t>La dichosa aguja</a:t>
            </a:r>
          </a:p>
        </p:txBody>
      </p:sp>
      <p:sp>
        <p:nvSpPr>
          <p:cNvPr id="27656" name="Marcador de número de diapositiva 1">
            <a:extLst>
              <a:ext uri="{FF2B5EF4-FFF2-40B4-BE49-F238E27FC236}">
                <a16:creationId xmlns:a16="http://schemas.microsoft.com/office/drawing/2014/main" id="{99269F46-6255-FB2E-0456-4368F13B7CC2}"/>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BBB6E0F-6ED9-444D-AE1C-8A90101E5139}" type="slidenum">
              <a:rPr lang="es-ES" altLang="es-ES" sz="1400" smtClean="0"/>
              <a:pPr>
                <a:spcBef>
                  <a:spcPct val="0"/>
                </a:spcBef>
                <a:buFontTx/>
                <a:buNone/>
              </a:pPr>
              <a:t>11</a:t>
            </a:fld>
            <a:endParaRPr lang="es-ES" altLang="es-ES"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9">
            <a:extLst>
              <a:ext uri="{FF2B5EF4-FFF2-40B4-BE49-F238E27FC236}">
                <a16:creationId xmlns:a16="http://schemas.microsoft.com/office/drawing/2014/main" id="{081588B7-B10E-36A2-B790-A5D0190F21FA}"/>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8674" name="Rectangle 2">
            <a:extLst>
              <a:ext uri="{FF2B5EF4-FFF2-40B4-BE49-F238E27FC236}">
                <a16:creationId xmlns:a16="http://schemas.microsoft.com/office/drawing/2014/main" id="{0F7B3F8E-B048-177A-3EA1-8D91C1C905C9}"/>
              </a:ext>
            </a:extLst>
          </p:cNvPr>
          <p:cNvSpPr>
            <a:spLocks noChangeArrowheads="1"/>
          </p:cNvSpPr>
          <p:nvPr/>
        </p:nvSpPr>
        <p:spPr bwMode="auto">
          <a:xfrm>
            <a:off x="-323850" y="549275"/>
            <a:ext cx="2879725"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2400" b="1">
                <a:solidFill>
                  <a:srgbClr val="009900"/>
                </a:solidFill>
                <a:latin typeface="Times New Roman" panose="02020603050405020304" pitchFamily="18" charset="0"/>
              </a:rPr>
              <a:t>Red Eléctrica</a:t>
            </a:r>
            <a:r>
              <a:rPr lang="es-ES" altLang="es-ES" sz="2400" b="1">
                <a:latin typeface="Times New Roman" panose="02020603050405020304" pitchFamily="18" charset="0"/>
              </a:rPr>
              <a:t>	</a:t>
            </a:r>
          </a:p>
          <a:p>
            <a:pPr lvl="1" eaLnBrk="1" hangingPunct="1"/>
            <a:r>
              <a:rPr lang="es-ES" altLang="es-ES" sz="1600" b="1">
                <a:latin typeface="Times New Roman" panose="02020603050405020304" pitchFamily="18" charset="0"/>
              </a:rPr>
              <a:t>Plantas de producción de electricidad</a:t>
            </a:r>
          </a:p>
          <a:p>
            <a:pPr lvl="1" eaLnBrk="1" hangingPunct="1">
              <a:buFontTx/>
              <a:buNone/>
            </a:pPr>
            <a:endParaRPr lang="es-ES" altLang="es-ES" sz="1600" b="1">
              <a:latin typeface="Times New Roman" panose="02020603050405020304" pitchFamily="18" charset="0"/>
            </a:endParaRPr>
          </a:p>
          <a:p>
            <a:pPr lvl="1" eaLnBrk="1" hangingPunct="1">
              <a:buFontTx/>
              <a:buNone/>
            </a:pPr>
            <a:endParaRPr lang="es-ES" altLang="es-ES" sz="1600" b="1">
              <a:latin typeface="Times New Roman" panose="02020603050405020304" pitchFamily="18" charset="0"/>
            </a:endParaRPr>
          </a:p>
          <a:p>
            <a:pPr lvl="1" eaLnBrk="1" hangingPunct="1"/>
            <a:r>
              <a:rPr lang="es-ES" altLang="es-ES" sz="1600" b="1">
                <a:latin typeface="Times New Roman" panose="02020603050405020304" pitchFamily="18" charset="0"/>
              </a:rPr>
              <a:t>Distribución jerárquica del flujo eléctrico</a:t>
            </a:r>
          </a:p>
          <a:p>
            <a:pPr lvl="1" eaLnBrk="1" hangingPunct="1">
              <a:buFontTx/>
              <a:buNone/>
            </a:pPr>
            <a:endParaRPr lang="es-ES" altLang="es-ES" sz="1600" b="1">
              <a:latin typeface="Times New Roman" panose="02020603050405020304" pitchFamily="18" charset="0"/>
            </a:endParaRPr>
          </a:p>
          <a:p>
            <a:pPr lvl="1" eaLnBrk="1" hangingPunct="1">
              <a:buFontTx/>
              <a:buNone/>
            </a:pPr>
            <a:endParaRPr lang="es-ES" altLang="es-ES" sz="1600" b="1">
              <a:latin typeface="Times New Roman" panose="02020603050405020304" pitchFamily="18" charset="0"/>
            </a:endParaRPr>
          </a:p>
          <a:p>
            <a:pPr lvl="1" eaLnBrk="1" hangingPunct="1"/>
            <a:r>
              <a:rPr lang="es-ES" altLang="es-ES" sz="1600" b="1">
                <a:latin typeface="Times New Roman" panose="02020603050405020304" pitchFamily="18" charset="0"/>
              </a:rPr>
              <a:t>Tendidos eléctricos</a:t>
            </a:r>
          </a:p>
          <a:p>
            <a:pPr lvl="1" eaLnBrk="1" hangingPunct="1">
              <a:buFontTx/>
              <a:buNone/>
            </a:pPr>
            <a:endParaRPr lang="es-ES" altLang="es-ES" sz="1600" b="1">
              <a:latin typeface="Times New Roman" panose="02020603050405020304" pitchFamily="18" charset="0"/>
            </a:endParaRPr>
          </a:p>
          <a:p>
            <a:pPr lvl="1" eaLnBrk="1" hangingPunct="1">
              <a:buFontTx/>
              <a:buNone/>
            </a:pPr>
            <a:endParaRPr lang="es-ES" altLang="es-ES" sz="1600" b="1">
              <a:latin typeface="Times New Roman" panose="02020603050405020304" pitchFamily="18" charset="0"/>
            </a:endParaRPr>
          </a:p>
          <a:p>
            <a:pPr lvl="1" eaLnBrk="1" hangingPunct="1">
              <a:buFontTx/>
              <a:buNone/>
            </a:pPr>
            <a:endParaRPr lang="es-ES" altLang="es-ES" sz="1600" b="1">
              <a:latin typeface="Times New Roman" panose="02020603050405020304" pitchFamily="18" charset="0"/>
            </a:endParaRPr>
          </a:p>
          <a:p>
            <a:pPr lvl="1" eaLnBrk="1" hangingPunct="1">
              <a:buFontTx/>
              <a:buNone/>
            </a:pPr>
            <a:endParaRPr lang="es-ES" altLang="es-ES" sz="1600" b="1">
              <a:latin typeface="Times New Roman" panose="02020603050405020304" pitchFamily="18" charset="0"/>
            </a:endParaRPr>
          </a:p>
          <a:p>
            <a:pPr lvl="1" eaLnBrk="1" hangingPunct="1"/>
            <a:r>
              <a:rPr lang="es-ES" altLang="es-ES" sz="1600" b="1">
                <a:latin typeface="Times New Roman" panose="02020603050405020304" pitchFamily="18" charset="0"/>
              </a:rPr>
              <a:t>Usuario final: acceso a las prestaciones de la electricidad</a:t>
            </a:r>
          </a:p>
          <a:p>
            <a:pPr lvl="1" eaLnBrk="1" hangingPunct="1"/>
            <a:endParaRPr lang="es-ES" altLang="es-ES" sz="1600" b="1">
              <a:latin typeface="Times New Roman" panose="02020603050405020304" pitchFamily="18" charset="0"/>
            </a:endParaRPr>
          </a:p>
        </p:txBody>
      </p:sp>
      <p:sp>
        <p:nvSpPr>
          <p:cNvPr id="28675" name="Rectangle 3">
            <a:extLst>
              <a:ext uri="{FF2B5EF4-FFF2-40B4-BE49-F238E27FC236}">
                <a16:creationId xmlns:a16="http://schemas.microsoft.com/office/drawing/2014/main" id="{AA8E5A0C-E907-774C-0DCB-22F2D1A3FB34}"/>
              </a:ext>
            </a:extLst>
          </p:cNvPr>
          <p:cNvSpPr>
            <a:spLocks noChangeArrowheads="1"/>
          </p:cNvSpPr>
          <p:nvPr/>
        </p:nvSpPr>
        <p:spPr bwMode="auto">
          <a:xfrm>
            <a:off x="5724525" y="476250"/>
            <a:ext cx="34194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2400" b="1">
                <a:solidFill>
                  <a:srgbClr val="FF0000"/>
                </a:solidFill>
                <a:latin typeface="Times New Roman" panose="02020603050405020304" pitchFamily="18" charset="0"/>
              </a:rPr>
              <a:t>GRID Computacional</a:t>
            </a:r>
          </a:p>
          <a:p>
            <a:pPr lvl="1" eaLnBrk="1" hangingPunct="1"/>
            <a:r>
              <a:rPr lang="es-ES" altLang="es-ES" sz="1800" b="1">
                <a:latin typeface="Times New Roman" panose="02020603050405020304" pitchFamily="18" charset="0"/>
              </a:rPr>
              <a:t>Grandes centros de almacenamiento de datos/potencia de cálculo</a:t>
            </a:r>
          </a:p>
          <a:p>
            <a:pPr lvl="1" eaLnBrk="1" hangingPunct="1">
              <a:buFontTx/>
              <a:buNone/>
            </a:pPr>
            <a:r>
              <a:rPr lang="es-ES" altLang="es-ES" sz="1600" b="1">
                <a:solidFill>
                  <a:srgbClr val="FF3300"/>
                </a:solidFill>
                <a:latin typeface="Times New Roman" panose="02020603050405020304" pitchFamily="18" charset="0"/>
              </a:rPr>
              <a:t>(Supercomputador/GranCentro de Cálculo)</a:t>
            </a:r>
            <a:r>
              <a:rPr lang="es-ES" altLang="es-ES" sz="1800" b="1">
                <a:latin typeface="Times New Roman" panose="02020603050405020304" pitchFamily="18" charset="0"/>
              </a:rPr>
              <a:t>	</a:t>
            </a:r>
          </a:p>
          <a:p>
            <a:pPr lvl="1" eaLnBrk="1" hangingPunct="1"/>
            <a:r>
              <a:rPr lang="es-ES" altLang="es-ES" sz="1800" b="1">
                <a:latin typeface="Times New Roman" panose="02020603050405020304" pitchFamily="18" charset="0"/>
              </a:rPr>
              <a:t>Distribución jerárquica</a:t>
            </a:r>
          </a:p>
          <a:p>
            <a:pPr lvl="1" eaLnBrk="1" hangingPunct="1">
              <a:buFontTx/>
              <a:buNone/>
            </a:pPr>
            <a:r>
              <a:rPr lang="es-ES" altLang="es-ES" sz="1800" b="1">
                <a:latin typeface="Times New Roman" panose="02020603050405020304" pitchFamily="18" charset="0"/>
              </a:rPr>
              <a:t>    </a:t>
            </a:r>
            <a:r>
              <a:rPr lang="es-ES" altLang="es-ES" sz="1800" b="1">
                <a:solidFill>
                  <a:srgbClr val="FF3300"/>
                </a:solidFill>
                <a:latin typeface="Times New Roman" panose="02020603050405020304" pitchFamily="18" charset="0"/>
              </a:rPr>
              <a:t>(Centros de cálculo medianos)</a:t>
            </a:r>
          </a:p>
          <a:p>
            <a:pPr lvl="1" eaLnBrk="1" hangingPunct="1">
              <a:buFontTx/>
              <a:buNone/>
            </a:pPr>
            <a:endParaRPr lang="es-ES" altLang="es-ES" sz="1800" b="1">
              <a:solidFill>
                <a:srgbClr val="FF3300"/>
              </a:solidFill>
              <a:latin typeface="Times New Roman" panose="02020603050405020304" pitchFamily="18" charset="0"/>
            </a:endParaRPr>
          </a:p>
          <a:p>
            <a:pPr lvl="1" eaLnBrk="1" hangingPunct="1"/>
            <a:r>
              <a:rPr lang="es-ES" altLang="es-ES" sz="1800" b="1">
                <a:latin typeface="Times New Roman" panose="02020603050405020304" pitchFamily="18" charset="0"/>
              </a:rPr>
              <a:t>Red Internet</a:t>
            </a:r>
          </a:p>
          <a:p>
            <a:pPr lvl="1" eaLnBrk="1" hangingPunct="1">
              <a:buFontTx/>
              <a:buNone/>
            </a:pPr>
            <a:endParaRPr lang="es-ES" altLang="es-ES" sz="1800" b="1">
              <a:latin typeface="Times New Roman" panose="02020603050405020304" pitchFamily="18" charset="0"/>
            </a:endParaRPr>
          </a:p>
          <a:p>
            <a:pPr lvl="1" eaLnBrk="1" hangingPunct="1">
              <a:buFontTx/>
              <a:buNone/>
            </a:pPr>
            <a:endParaRPr lang="es-ES" altLang="es-ES" sz="1800" b="1">
              <a:latin typeface="Times New Roman" panose="02020603050405020304" pitchFamily="18" charset="0"/>
            </a:endParaRPr>
          </a:p>
          <a:p>
            <a:pPr lvl="1" eaLnBrk="1" hangingPunct="1">
              <a:buFontTx/>
              <a:buNone/>
            </a:pPr>
            <a:endParaRPr lang="es-ES" altLang="es-ES" sz="1800" b="1">
              <a:latin typeface="Times New Roman" panose="02020603050405020304" pitchFamily="18" charset="0"/>
            </a:endParaRPr>
          </a:p>
          <a:p>
            <a:pPr lvl="1" eaLnBrk="1" hangingPunct="1">
              <a:buFontTx/>
              <a:buNone/>
            </a:pPr>
            <a:endParaRPr lang="es-ES" altLang="es-ES" sz="1800" b="1">
              <a:latin typeface="Times New Roman" panose="02020603050405020304" pitchFamily="18" charset="0"/>
            </a:endParaRPr>
          </a:p>
          <a:p>
            <a:pPr lvl="1" eaLnBrk="1" hangingPunct="1"/>
            <a:r>
              <a:rPr lang="es-ES" altLang="es-ES" sz="1800" b="1">
                <a:latin typeface="Times New Roman" panose="02020603050405020304" pitchFamily="18" charset="0"/>
              </a:rPr>
              <a:t>Usuario Final: acceso a las prestaciones informáticas</a:t>
            </a:r>
          </a:p>
        </p:txBody>
      </p:sp>
      <p:sp>
        <p:nvSpPr>
          <p:cNvPr id="28676" name="Rectangle 5">
            <a:extLst>
              <a:ext uri="{FF2B5EF4-FFF2-40B4-BE49-F238E27FC236}">
                <a16:creationId xmlns:a16="http://schemas.microsoft.com/office/drawing/2014/main" id="{30B18149-4FD4-C824-AC57-5679E10E692F}"/>
              </a:ext>
            </a:extLst>
          </p:cNvPr>
          <p:cNvSpPr>
            <a:spLocks noChangeArrowheads="1"/>
          </p:cNvSpPr>
          <p:nvPr/>
        </p:nvSpPr>
        <p:spPr bwMode="auto">
          <a:xfrm>
            <a:off x="0" y="0"/>
            <a:ext cx="84582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b="1">
                <a:solidFill>
                  <a:srgbClr val="990099"/>
                </a:solidFill>
                <a:latin typeface="Times New Roman" panose="02020603050405020304" pitchFamily="18" charset="0"/>
              </a:rPr>
              <a:t>    </a:t>
            </a:r>
            <a:r>
              <a:rPr lang="es-ES" altLang="es-ES" sz="2400" b="1">
                <a:solidFill>
                  <a:srgbClr val="0000FF"/>
                </a:solidFill>
                <a:latin typeface="Times New Roman" panose="02020603050405020304" pitchFamily="18" charset="0"/>
              </a:rPr>
              <a:t>Simil del GRID Computacional con la Red Eléctrica</a:t>
            </a:r>
          </a:p>
        </p:txBody>
      </p:sp>
      <p:pic>
        <p:nvPicPr>
          <p:cNvPr id="28677" name="Picture 13" descr="350px-Spargel_4106">
            <a:extLst>
              <a:ext uri="{FF2B5EF4-FFF2-40B4-BE49-F238E27FC236}">
                <a16:creationId xmlns:a16="http://schemas.microsoft.com/office/drawing/2014/main" id="{431F88AB-F8D4-CACA-AA99-4A76D990D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908050"/>
            <a:ext cx="1646238"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4" descr="cern-overhead1-150x150">
            <a:extLst>
              <a:ext uri="{FF2B5EF4-FFF2-40B4-BE49-F238E27FC236}">
                <a16:creationId xmlns:a16="http://schemas.microsoft.com/office/drawing/2014/main" id="{DE228968-CED7-82D7-F354-482927B71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08050"/>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5">
            <a:extLst>
              <a:ext uri="{FF2B5EF4-FFF2-40B4-BE49-F238E27FC236}">
                <a16:creationId xmlns:a16="http://schemas.microsoft.com/office/drawing/2014/main" id="{239D890C-E9A2-E570-26BF-834448D679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5191125"/>
            <a:ext cx="12954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6" descr="180px-Washer">
            <a:extLst>
              <a:ext uri="{FF2B5EF4-FFF2-40B4-BE49-F238E27FC236}">
                <a16:creationId xmlns:a16="http://schemas.microsoft.com/office/drawing/2014/main" id="{E2A91A6A-4E40-7286-A33C-5F9887C98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5445125"/>
            <a:ext cx="115093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7" descr="lineas2">
            <a:extLst>
              <a:ext uri="{FF2B5EF4-FFF2-40B4-BE49-F238E27FC236}">
                <a16:creationId xmlns:a16="http://schemas.microsoft.com/office/drawing/2014/main" id="{834EF45A-2DBC-4EC8-053F-E126B3577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3789363"/>
            <a:ext cx="1584325"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8">
            <a:extLst>
              <a:ext uri="{FF2B5EF4-FFF2-40B4-BE49-F238E27FC236}">
                <a16:creationId xmlns:a16="http://schemas.microsoft.com/office/drawing/2014/main" id="{9C35C2E4-14B3-0BA3-27A1-84E5F65DCE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2420938"/>
            <a:ext cx="1655763"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9" descr="Fibreoptic">
            <a:extLst>
              <a:ext uri="{FF2B5EF4-FFF2-40B4-BE49-F238E27FC236}">
                <a16:creationId xmlns:a16="http://schemas.microsoft.com/office/drawing/2014/main" id="{16CB2B3D-47AE-FB66-2C16-BBFD6685BB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3716338"/>
            <a:ext cx="1489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22" descr="granja_small">
            <a:extLst>
              <a:ext uri="{FF2B5EF4-FFF2-40B4-BE49-F238E27FC236}">
                <a16:creationId xmlns:a16="http://schemas.microsoft.com/office/drawing/2014/main" id="{888AD1C1-B61A-ACA8-01AD-0BF59890E6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538" y="2420938"/>
            <a:ext cx="1512887"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Line 23">
            <a:extLst>
              <a:ext uri="{FF2B5EF4-FFF2-40B4-BE49-F238E27FC236}">
                <a16:creationId xmlns:a16="http://schemas.microsoft.com/office/drawing/2014/main" id="{C0FBA798-7D80-CE8F-EC9D-1D8059504DFD}"/>
              </a:ext>
            </a:extLst>
          </p:cNvPr>
          <p:cNvSpPr>
            <a:spLocks noChangeShapeType="1"/>
          </p:cNvSpPr>
          <p:nvPr/>
        </p:nvSpPr>
        <p:spPr bwMode="auto">
          <a:xfrm flipH="1">
            <a:off x="6156325" y="4797425"/>
            <a:ext cx="3603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8686" name="Text Box 24">
            <a:extLst>
              <a:ext uri="{FF2B5EF4-FFF2-40B4-BE49-F238E27FC236}">
                <a16:creationId xmlns:a16="http://schemas.microsoft.com/office/drawing/2014/main" id="{D076DDC0-B42F-0346-2EDB-08DBCC854DCA}"/>
              </a:ext>
            </a:extLst>
          </p:cNvPr>
          <p:cNvSpPr txBox="1">
            <a:spLocks noChangeArrowheads="1"/>
          </p:cNvSpPr>
          <p:nvPr/>
        </p:nvSpPr>
        <p:spPr bwMode="auto">
          <a:xfrm>
            <a:off x="6588125" y="4652963"/>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a:solidFill>
                  <a:srgbClr val="0000FF"/>
                </a:solidFill>
              </a:rPr>
              <a:t>Ramo de fibras ópticas</a:t>
            </a:r>
          </a:p>
        </p:txBody>
      </p:sp>
      <p:sp>
        <p:nvSpPr>
          <p:cNvPr id="28687" name="Text Box 25">
            <a:extLst>
              <a:ext uri="{FF2B5EF4-FFF2-40B4-BE49-F238E27FC236}">
                <a16:creationId xmlns:a16="http://schemas.microsoft.com/office/drawing/2014/main" id="{EBB2059C-9080-BA49-134E-8E7B432A71BD}"/>
              </a:ext>
            </a:extLst>
          </p:cNvPr>
          <p:cNvSpPr txBox="1">
            <a:spLocks noChangeArrowheads="1"/>
          </p:cNvSpPr>
          <p:nvPr/>
        </p:nvSpPr>
        <p:spPr bwMode="auto">
          <a:xfrm>
            <a:off x="0" y="3357563"/>
            <a:ext cx="2025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a:solidFill>
                  <a:srgbClr val="0000FF"/>
                </a:solidFill>
              </a:rPr>
              <a:t>Subestación Eléctrica</a:t>
            </a:r>
          </a:p>
        </p:txBody>
      </p:sp>
      <p:sp>
        <p:nvSpPr>
          <p:cNvPr id="28688" name="Line 26">
            <a:extLst>
              <a:ext uri="{FF2B5EF4-FFF2-40B4-BE49-F238E27FC236}">
                <a16:creationId xmlns:a16="http://schemas.microsoft.com/office/drawing/2014/main" id="{D20DA5D6-6EA1-CDA8-E23C-ECE3ECBFF702}"/>
              </a:ext>
            </a:extLst>
          </p:cNvPr>
          <p:cNvSpPr>
            <a:spLocks noChangeShapeType="1"/>
          </p:cNvSpPr>
          <p:nvPr/>
        </p:nvSpPr>
        <p:spPr bwMode="auto">
          <a:xfrm flipV="1">
            <a:off x="1979613" y="3429000"/>
            <a:ext cx="504825" cy="714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8689" name="Marcador de número de diapositiva 1">
            <a:extLst>
              <a:ext uri="{FF2B5EF4-FFF2-40B4-BE49-F238E27FC236}">
                <a16:creationId xmlns:a16="http://schemas.microsoft.com/office/drawing/2014/main" id="{DA610BA0-C1E6-DC11-FA97-56B0A066581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F2D01C4-1391-C94B-95E9-2429C64DA6F2}" type="slidenum">
              <a:rPr lang="es-ES" altLang="es-ES" sz="1400" smtClean="0"/>
              <a:pPr>
                <a:spcBef>
                  <a:spcPct val="0"/>
                </a:spcBef>
                <a:buFontTx/>
                <a:buNone/>
              </a:pPr>
              <a:t>12</a:t>
            </a:fld>
            <a:endParaRPr lang="es-ES" altLang="es-ES"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Oval 11">
            <a:extLst>
              <a:ext uri="{FF2B5EF4-FFF2-40B4-BE49-F238E27FC236}">
                <a16:creationId xmlns:a16="http://schemas.microsoft.com/office/drawing/2014/main" id="{7625C5E1-B35D-9064-93E7-694E045B5F50}"/>
              </a:ext>
            </a:extLst>
          </p:cNvPr>
          <p:cNvSpPr>
            <a:spLocks noChangeArrowheads="1"/>
          </p:cNvSpPr>
          <p:nvPr/>
        </p:nvSpPr>
        <p:spPr bwMode="auto">
          <a:xfrm>
            <a:off x="3995738" y="2636838"/>
            <a:ext cx="1584325" cy="12239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29700" name="Text Box 9">
            <a:extLst>
              <a:ext uri="{FF2B5EF4-FFF2-40B4-BE49-F238E27FC236}">
                <a16:creationId xmlns:a16="http://schemas.microsoft.com/office/drawing/2014/main" id="{F5C01830-463F-FDE4-E621-FB8E6FEDC9E8}"/>
              </a:ext>
            </a:extLst>
          </p:cNvPr>
          <p:cNvSpPr txBox="1">
            <a:spLocks noChangeArrowheads="1"/>
          </p:cNvSpPr>
          <p:nvPr/>
        </p:nvSpPr>
        <p:spPr bwMode="auto">
          <a:xfrm>
            <a:off x="4067175" y="2997200"/>
            <a:ext cx="1312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a:latin typeface="Arial Black" panose="020B0604020202020204" pitchFamily="34" charset="0"/>
              </a:rPr>
              <a:t>GRID</a:t>
            </a:r>
          </a:p>
        </p:txBody>
      </p:sp>
      <p:sp>
        <p:nvSpPr>
          <p:cNvPr id="29701" name="Oval 14">
            <a:extLst>
              <a:ext uri="{FF2B5EF4-FFF2-40B4-BE49-F238E27FC236}">
                <a16:creationId xmlns:a16="http://schemas.microsoft.com/office/drawing/2014/main" id="{639FEDC0-7B1E-047D-3EB6-65EDF3DF83EB}"/>
              </a:ext>
            </a:extLst>
          </p:cNvPr>
          <p:cNvSpPr>
            <a:spLocks noChangeArrowheads="1"/>
          </p:cNvSpPr>
          <p:nvPr/>
        </p:nvSpPr>
        <p:spPr bwMode="auto">
          <a:xfrm>
            <a:off x="1619250" y="1412875"/>
            <a:ext cx="1800225" cy="1439863"/>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800">
                <a:latin typeface="Arial Black" panose="020B0604020202020204" pitchFamily="34" charset="0"/>
              </a:rPr>
              <a:t>La Red</a:t>
            </a:r>
          </a:p>
        </p:txBody>
      </p:sp>
      <p:sp>
        <p:nvSpPr>
          <p:cNvPr id="29702" name="Oval 16">
            <a:extLst>
              <a:ext uri="{FF2B5EF4-FFF2-40B4-BE49-F238E27FC236}">
                <a16:creationId xmlns:a16="http://schemas.microsoft.com/office/drawing/2014/main" id="{66FB83F0-D658-B061-7F6C-3BF6F9F9C9CE}"/>
              </a:ext>
            </a:extLst>
          </p:cNvPr>
          <p:cNvSpPr>
            <a:spLocks noChangeArrowheads="1"/>
          </p:cNvSpPr>
          <p:nvPr/>
        </p:nvSpPr>
        <p:spPr bwMode="auto">
          <a:xfrm>
            <a:off x="6156325" y="4221163"/>
            <a:ext cx="1800225" cy="14398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800">
                <a:latin typeface="Arial Black" panose="020B0604020202020204" pitchFamily="34" charset="0"/>
              </a:rPr>
              <a:t>Las </a:t>
            </a:r>
          </a:p>
          <a:p>
            <a:pPr algn="ctr" eaLnBrk="1" hangingPunct="1">
              <a:spcBef>
                <a:spcPct val="0"/>
              </a:spcBef>
              <a:buFontTx/>
              <a:buNone/>
            </a:pPr>
            <a:r>
              <a:rPr lang="es-ES" altLang="es-ES" sz="1800">
                <a:latin typeface="Arial Black" panose="020B0604020202020204" pitchFamily="34" charset="0"/>
              </a:rPr>
              <a:t>Aplicaciones</a:t>
            </a:r>
            <a:r>
              <a:rPr lang="es-ES" altLang="es-ES" sz="1800">
                <a:latin typeface="Agency FB" panose="020B0503020202020204" pitchFamily="34" charset="77"/>
              </a:rPr>
              <a:t> </a:t>
            </a:r>
          </a:p>
        </p:txBody>
      </p:sp>
      <p:sp>
        <p:nvSpPr>
          <p:cNvPr id="29703" name="Oval 17">
            <a:extLst>
              <a:ext uri="{FF2B5EF4-FFF2-40B4-BE49-F238E27FC236}">
                <a16:creationId xmlns:a16="http://schemas.microsoft.com/office/drawing/2014/main" id="{D1C8DA1E-EC97-8811-DB59-8F9A4554D429}"/>
              </a:ext>
            </a:extLst>
          </p:cNvPr>
          <p:cNvSpPr>
            <a:spLocks noChangeArrowheads="1"/>
          </p:cNvSpPr>
          <p:nvPr/>
        </p:nvSpPr>
        <p:spPr bwMode="auto">
          <a:xfrm>
            <a:off x="6084888" y="1268413"/>
            <a:ext cx="1800225" cy="14398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latin typeface="Arial Black" panose="020B0604020202020204" pitchFamily="34" charset="0"/>
              </a:rPr>
              <a:t>Los</a:t>
            </a:r>
          </a:p>
          <a:p>
            <a:pPr algn="ctr" eaLnBrk="1" hangingPunct="1">
              <a:spcBef>
                <a:spcPct val="0"/>
              </a:spcBef>
              <a:buFontTx/>
              <a:buNone/>
            </a:pPr>
            <a:r>
              <a:rPr lang="es-ES" altLang="es-ES" sz="2000" b="1">
                <a:latin typeface="Arial Black" panose="020B0604020202020204" pitchFamily="34" charset="0"/>
              </a:rPr>
              <a:t> Recursos</a:t>
            </a:r>
          </a:p>
        </p:txBody>
      </p:sp>
      <p:sp>
        <p:nvSpPr>
          <p:cNvPr id="29704" name="Oval 18">
            <a:extLst>
              <a:ext uri="{FF2B5EF4-FFF2-40B4-BE49-F238E27FC236}">
                <a16:creationId xmlns:a16="http://schemas.microsoft.com/office/drawing/2014/main" id="{E14831FC-F29A-13C1-260E-B652731747F9}"/>
              </a:ext>
            </a:extLst>
          </p:cNvPr>
          <p:cNvSpPr>
            <a:spLocks noChangeArrowheads="1"/>
          </p:cNvSpPr>
          <p:nvPr/>
        </p:nvSpPr>
        <p:spPr bwMode="auto">
          <a:xfrm>
            <a:off x="1619250" y="4221163"/>
            <a:ext cx="1800225" cy="14398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latin typeface="Arial Black" panose="020B0604020202020204" pitchFamily="34" charset="0"/>
              </a:rPr>
              <a:t>El </a:t>
            </a:r>
          </a:p>
          <a:p>
            <a:pPr algn="ctr" eaLnBrk="1" hangingPunct="1">
              <a:spcBef>
                <a:spcPct val="0"/>
              </a:spcBef>
              <a:buFontTx/>
              <a:buNone/>
            </a:pPr>
            <a:r>
              <a:rPr lang="es-ES" altLang="es-ES" sz="2000" b="1">
                <a:latin typeface="Arial Black" panose="020B0604020202020204" pitchFamily="34" charset="0"/>
              </a:rPr>
              <a:t>Middleware</a:t>
            </a:r>
          </a:p>
        </p:txBody>
      </p:sp>
      <p:sp>
        <p:nvSpPr>
          <p:cNvPr id="29705" name="Line 23">
            <a:extLst>
              <a:ext uri="{FF2B5EF4-FFF2-40B4-BE49-F238E27FC236}">
                <a16:creationId xmlns:a16="http://schemas.microsoft.com/office/drawing/2014/main" id="{29537560-1979-A753-8916-85D8148FEAD9}"/>
              </a:ext>
            </a:extLst>
          </p:cNvPr>
          <p:cNvSpPr>
            <a:spLocks noChangeShapeType="1"/>
          </p:cNvSpPr>
          <p:nvPr/>
        </p:nvSpPr>
        <p:spPr bwMode="auto">
          <a:xfrm flipH="1" flipV="1">
            <a:off x="3348038" y="2420938"/>
            <a:ext cx="792162"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9706" name="Line 24">
            <a:extLst>
              <a:ext uri="{FF2B5EF4-FFF2-40B4-BE49-F238E27FC236}">
                <a16:creationId xmlns:a16="http://schemas.microsoft.com/office/drawing/2014/main" id="{D2CF85E5-94CF-BFE5-B7B2-C226FDC1ED87}"/>
              </a:ext>
            </a:extLst>
          </p:cNvPr>
          <p:cNvSpPr>
            <a:spLocks noChangeShapeType="1"/>
          </p:cNvSpPr>
          <p:nvPr/>
        </p:nvSpPr>
        <p:spPr bwMode="auto">
          <a:xfrm flipV="1">
            <a:off x="5508625" y="2420938"/>
            <a:ext cx="792163"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9707" name="Line 25">
            <a:extLst>
              <a:ext uri="{FF2B5EF4-FFF2-40B4-BE49-F238E27FC236}">
                <a16:creationId xmlns:a16="http://schemas.microsoft.com/office/drawing/2014/main" id="{0FE09500-BF35-EEEF-8595-17266A321459}"/>
              </a:ext>
            </a:extLst>
          </p:cNvPr>
          <p:cNvSpPr>
            <a:spLocks noChangeShapeType="1"/>
          </p:cNvSpPr>
          <p:nvPr/>
        </p:nvSpPr>
        <p:spPr bwMode="auto">
          <a:xfrm flipH="1">
            <a:off x="3348038" y="3716338"/>
            <a:ext cx="863600"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9708" name="Line 26">
            <a:extLst>
              <a:ext uri="{FF2B5EF4-FFF2-40B4-BE49-F238E27FC236}">
                <a16:creationId xmlns:a16="http://schemas.microsoft.com/office/drawing/2014/main" id="{71396650-E971-7947-6EC6-095ABE2ACF4C}"/>
              </a:ext>
            </a:extLst>
          </p:cNvPr>
          <p:cNvSpPr>
            <a:spLocks noChangeShapeType="1"/>
          </p:cNvSpPr>
          <p:nvPr/>
        </p:nvSpPr>
        <p:spPr bwMode="auto">
          <a:xfrm>
            <a:off x="5148263" y="3789363"/>
            <a:ext cx="1223962"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9709" name="Marcador de número de diapositiva 1">
            <a:extLst>
              <a:ext uri="{FF2B5EF4-FFF2-40B4-BE49-F238E27FC236}">
                <a16:creationId xmlns:a16="http://schemas.microsoft.com/office/drawing/2014/main" id="{B36CFE60-4D54-585D-23C1-98F0D32D7B08}"/>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5DAA0BB-A4FA-F249-BDC7-E06475EF63EE}" type="slidenum">
              <a:rPr lang="es-ES" altLang="es-ES" sz="1400" smtClean="0"/>
              <a:pPr>
                <a:spcBef>
                  <a:spcPct val="0"/>
                </a:spcBef>
                <a:buFontTx/>
                <a:buNone/>
              </a:pPr>
              <a:t>13</a:t>
            </a:fld>
            <a:endParaRPr lang="es-ES" altLang="es-ES" sz="1400"/>
          </a:p>
        </p:txBody>
      </p:sp>
      <p:sp>
        <p:nvSpPr>
          <p:cNvPr id="2" name="Rectangle 3">
            <a:extLst>
              <a:ext uri="{FF2B5EF4-FFF2-40B4-BE49-F238E27FC236}">
                <a16:creationId xmlns:a16="http://schemas.microsoft.com/office/drawing/2014/main" id="{488B0970-BBCF-6F78-FD25-2DF18F00D16C}"/>
              </a:ext>
            </a:extLst>
          </p:cNvPr>
          <p:cNvSpPr>
            <a:spLocks noChangeArrowheads="1"/>
          </p:cNvSpPr>
          <p:nvPr/>
        </p:nvSpPr>
        <p:spPr bwMode="auto">
          <a:xfrm>
            <a:off x="0" y="12700"/>
            <a:ext cx="9144000" cy="54927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 name="Rectangle 7">
            <a:extLst>
              <a:ext uri="{FF2B5EF4-FFF2-40B4-BE49-F238E27FC236}">
                <a16:creationId xmlns:a16="http://schemas.microsoft.com/office/drawing/2014/main" id="{3E8D15DA-5C25-7A19-123D-D247085317AA}"/>
              </a:ext>
            </a:extLst>
          </p:cNvPr>
          <p:cNvSpPr>
            <a:spLocks noChangeArrowheads="1"/>
          </p:cNvSpPr>
          <p:nvPr/>
        </p:nvSpPr>
        <p:spPr bwMode="auto">
          <a:xfrm>
            <a:off x="0" y="0"/>
            <a:ext cx="56165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dirty="0">
                <a:solidFill>
                  <a:srgbClr val="0000CC"/>
                </a:solidFill>
              </a:rPr>
              <a:t> Ingredientes fundamentales del GRID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6">
            <a:extLst>
              <a:ext uri="{FF2B5EF4-FFF2-40B4-BE49-F238E27FC236}">
                <a16:creationId xmlns:a16="http://schemas.microsoft.com/office/drawing/2014/main" id="{24FC1548-72D6-154F-AE94-1F0B485F438D}"/>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0722" name="Rectangle 2">
            <a:extLst>
              <a:ext uri="{FF2B5EF4-FFF2-40B4-BE49-F238E27FC236}">
                <a16:creationId xmlns:a16="http://schemas.microsoft.com/office/drawing/2014/main" id="{5BEF4D73-54FC-434B-6789-08EE865BD045}"/>
              </a:ext>
            </a:extLst>
          </p:cNvPr>
          <p:cNvSpPr>
            <a:spLocks noGrp="1" noChangeArrowheads="1"/>
          </p:cNvSpPr>
          <p:nvPr>
            <p:ph type="body" sz="half" idx="1"/>
          </p:nvPr>
        </p:nvSpPr>
        <p:spPr>
          <a:xfrm>
            <a:off x="0" y="3152775"/>
            <a:ext cx="4038600" cy="3705225"/>
          </a:xfrm>
        </p:spPr>
        <p:txBody>
          <a:bodyPr/>
          <a:lstStyle/>
          <a:p>
            <a:pPr eaLnBrk="1" hangingPunct="1"/>
            <a:r>
              <a:rPr lang="es-ES" altLang="es-ES" sz="1800" b="1"/>
              <a:t>El GRID no podría desarrollarse sin una Red apropiada.</a:t>
            </a:r>
          </a:p>
          <a:p>
            <a:pPr eaLnBrk="1" hangingPunct="1"/>
            <a:r>
              <a:rPr lang="es-ES" altLang="es-ES" sz="1800" b="1"/>
              <a:t>Responsable de asegurar los recursos que forman el GRID</a:t>
            </a:r>
          </a:p>
          <a:p>
            <a:pPr eaLnBrk="1" hangingPunct="1"/>
            <a:r>
              <a:rPr lang="es-ES" altLang="es-ES" sz="1800" b="1"/>
              <a:t>Comunicación</a:t>
            </a:r>
          </a:p>
          <a:p>
            <a:pPr lvl="1" eaLnBrk="1" hangingPunct="1"/>
            <a:r>
              <a:rPr lang="es-ES" altLang="es-ES" sz="1800" b="1"/>
              <a:t>Protocolos de Internet: IP, DNS, routing, etc.</a:t>
            </a:r>
          </a:p>
          <a:p>
            <a:pPr eaLnBrk="1" hangingPunct="1"/>
            <a:r>
              <a:rPr lang="es-ES" altLang="es-ES" sz="1800" b="1"/>
              <a:t>Gran esfuerzo a nivel Europeo (DANTE y NRENs) y Español (RedIris)</a:t>
            </a:r>
          </a:p>
          <a:p>
            <a:pPr eaLnBrk="1" hangingPunct="1"/>
            <a:r>
              <a:rPr lang="es-ES" altLang="es-ES" sz="1800" b="1"/>
              <a:t>Constituyen </a:t>
            </a:r>
            <a:r>
              <a:rPr lang="es-ES" altLang="es-ES" sz="1800" b="1" i="1">
                <a:solidFill>
                  <a:srgbClr val="CC0000"/>
                </a:solidFill>
              </a:rPr>
              <a:t>las Autopistas de la Información</a:t>
            </a:r>
          </a:p>
        </p:txBody>
      </p:sp>
      <p:pic>
        <p:nvPicPr>
          <p:cNvPr id="30723" name="Picture 4">
            <a:extLst>
              <a:ext uri="{FF2B5EF4-FFF2-40B4-BE49-F238E27FC236}">
                <a16:creationId xmlns:a16="http://schemas.microsoft.com/office/drawing/2014/main" id="{413B5A3D-CA18-FEC6-3933-E4C2CDBCD316}"/>
              </a:ext>
            </a:extLst>
          </p:cNvPr>
          <p:cNvPicPr>
            <a:picLocks noChangeAspect="1" noChangeArrowheads="1"/>
          </p:cNvPicPr>
          <p:nvPr/>
        </p:nvPicPr>
        <p:blipFill>
          <a:blip r:embed="rId2">
            <a:lum bright="-22000" contrast="20000"/>
            <a:extLst>
              <a:ext uri="{28A0092B-C50C-407E-A947-70E740481C1C}">
                <a14:useLocalDpi xmlns:a14="http://schemas.microsoft.com/office/drawing/2010/main" val="0"/>
              </a:ext>
            </a:extLst>
          </a:blip>
          <a:srcRect/>
          <a:stretch>
            <a:fillRect/>
          </a:stretch>
        </p:blipFill>
        <p:spPr bwMode="auto">
          <a:xfrm>
            <a:off x="5364163" y="549275"/>
            <a:ext cx="3529012"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5">
            <a:extLst>
              <a:ext uri="{FF2B5EF4-FFF2-40B4-BE49-F238E27FC236}">
                <a16:creationId xmlns:a16="http://schemas.microsoft.com/office/drawing/2014/main" id="{5BD65614-7E23-A7A7-5FF7-EC4749DDDCEF}"/>
              </a:ext>
            </a:extLst>
          </p:cNvPr>
          <p:cNvSpPr txBox="1">
            <a:spLocks noChangeArrowheads="1"/>
          </p:cNvSpPr>
          <p:nvPr/>
        </p:nvSpPr>
        <p:spPr bwMode="auto">
          <a:xfrm>
            <a:off x="5116513" y="2735263"/>
            <a:ext cx="353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i="1"/>
              <a:t>Mapa de la Infraestructura de la Red en </a:t>
            </a:r>
          </a:p>
          <a:p>
            <a:pPr eaLnBrk="1" hangingPunct="1">
              <a:spcBef>
                <a:spcPct val="0"/>
              </a:spcBef>
              <a:buFontTx/>
              <a:buNone/>
            </a:pPr>
            <a:r>
              <a:rPr lang="es-ES" altLang="es-ES" sz="1400" b="1" i="1"/>
              <a:t>España (RedIris)</a:t>
            </a:r>
          </a:p>
        </p:txBody>
      </p:sp>
      <p:pic>
        <p:nvPicPr>
          <p:cNvPr id="30725" name="Picture 8">
            <a:extLst>
              <a:ext uri="{FF2B5EF4-FFF2-40B4-BE49-F238E27FC236}">
                <a16:creationId xmlns:a16="http://schemas.microsoft.com/office/drawing/2014/main" id="{843FAEEE-BE91-5C00-7A01-FDB80BDC9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49275"/>
            <a:ext cx="2936875"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9">
            <a:extLst>
              <a:ext uri="{FF2B5EF4-FFF2-40B4-BE49-F238E27FC236}">
                <a16:creationId xmlns:a16="http://schemas.microsoft.com/office/drawing/2014/main" id="{14D93E65-35B5-796D-B2E4-B8F705563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284538"/>
            <a:ext cx="417671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10">
            <a:extLst>
              <a:ext uri="{FF2B5EF4-FFF2-40B4-BE49-F238E27FC236}">
                <a16:creationId xmlns:a16="http://schemas.microsoft.com/office/drawing/2014/main" id="{56B12D8D-6110-E6FD-FFC6-3C5EEE1B9F9D}"/>
              </a:ext>
            </a:extLst>
          </p:cNvPr>
          <p:cNvSpPr>
            <a:spLocks noGrp="1" noChangeArrowheads="1"/>
          </p:cNvSpPr>
          <p:nvPr>
            <p:ph type="title"/>
          </p:nvPr>
        </p:nvSpPr>
        <p:spPr>
          <a:xfrm>
            <a:off x="4787900" y="6381750"/>
            <a:ext cx="3635375" cy="185738"/>
          </a:xfrm>
        </p:spPr>
        <p:txBody>
          <a:bodyPr/>
          <a:lstStyle/>
          <a:p>
            <a:pPr eaLnBrk="1" hangingPunct="1"/>
            <a:r>
              <a:rPr lang="es-ES" altLang="es-ES" sz="1600" b="1" i="1"/>
              <a:t>La RED Académica y de Investigación Pan-europea</a:t>
            </a:r>
          </a:p>
        </p:txBody>
      </p:sp>
      <p:sp>
        <p:nvSpPr>
          <p:cNvPr id="30728" name="Rectangle 12">
            <a:extLst>
              <a:ext uri="{FF2B5EF4-FFF2-40B4-BE49-F238E27FC236}">
                <a16:creationId xmlns:a16="http://schemas.microsoft.com/office/drawing/2014/main" id="{47BDF278-94DA-BF26-511B-36AB4B5B6DC1}"/>
              </a:ext>
            </a:extLst>
          </p:cNvPr>
          <p:cNvSpPr>
            <a:spLocks noChangeArrowheads="1"/>
          </p:cNvSpPr>
          <p:nvPr/>
        </p:nvSpPr>
        <p:spPr bwMode="auto">
          <a:xfrm>
            <a:off x="0" y="0"/>
            <a:ext cx="56165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CC"/>
                </a:solidFill>
              </a:rPr>
              <a:t>La Red: las autopistas de la Información</a:t>
            </a:r>
          </a:p>
        </p:txBody>
      </p:sp>
      <p:pic>
        <p:nvPicPr>
          <p:cNvPr id="30729" name="Picture 13">
            <a:extLst>
              <a:ext uri="{FF2B5EF4-FFF2-40B4-BE49-F238E27FC236}">
                <a16:creationId xmlns:a16="http://schemas.microsoft.com/office/drawing/2014/main" id="{DB1614BE-D09F-8826-5264-0B641F15D5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765175"/>
            <a:ext cx="1944687"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Marcador de número de diapositiva 1">
            <a:extLst>
              <a:ext uri="{FF2B5EF4-FFF2-40B4-BE49-F238E27FC236}">
                <a16:creationId xmlns:a16="http://schemas.microsoft.com/office/drawing/2014/main" id="{2A16EB1F-602A-82AA-E597-1D60D413796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8BE82ED-B178-AC47-9365-1B107AD4500D}" type="slidenum">
              <a:rPr lang="es-ES" altLang="es-ES" sz="1400" smtClean="0"/>
              <a:pPr>
                <a:spcBef>
                  <a:spcPct val="0"/>
                </a:spcBef>
                <a:buFontTx/>
                <a:buNone/>
              </a:pPr>
              <a:t>14</a:t>
            </a:fld>
            <a:endParaRPr lang="es-ES" altLang="es-ES"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
            <a:extLst>
              <a:ext uri="{FF2B5EF4-FFF2-40B4-BE49-F238E27FC236}">
                <a16:creationId xmlns:a16="http://schemas.microsoft.com/office/drawing/2014/main" id="{341106CC-2A5F-F359-453E-F98914388B3D}"/>
              </a:ext>
            </a:extLst>
          </p:cNvPr>
          <p:cNvSpPr>
            <a:spLocks noChangeArrowheads="1"/>
          </p:cNvSpPr>
          <p:nvPr/>
        </p:nvSpPr>
        <p:spPr bwMode="auto">
          <a:xfrm>
            <a:off x="323850" y="5084763"/>
            <a:ext cx="5543550" cy="1152525"/>
          </a:xfrm>
          <a:prstGeom prst="rect">
            <a:avLst/>
          </a:prstGeom>
          <a:solidFill>
            <a:srgbClr val="FFCC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31747" name="Rectangle 2">
            <a:extLst>
              <a:ext uri="{FF2B5EF4-FFF2-40B4-BE49-F238E27FC236}">
                <a16:creationId xmlns:a16="http://schemas.microsoft.com/office/drawing/2014/main" id="{35185D6A-BEF2-8BF2-8ACD-F1FF5E7F051D}"/>
              </a:ext>
            </a:extLst>
          </p:cNvPr>
          <p:cNvSpPr>
            <a:spLocks noGrp="1" noChangeArrowheads="1"/>
          </p:cNvSpPr>
          <p:nvPr>
            <p:ph type="title"/>
          </p:nvPr>
        </p:nvSpPr>
        <p:spPr>
          <a:xfrm>
            <a:off x="0" y="549275"/>
            <a:ext cx="3059113" cy="431800"/>
          </a:xfrm>
        </p:spPr>
        <p:txBody>
          <a:bodyPr/>
          <a:lstStyle/>
          <a:p>
            <a:pPr eaLnBrk="1" hangingPunct="1"/>
            <a:r>
              <a:rPr lang="es-ES" altLang="es-ES" sz="3600"/>
              <a:t> </a:t>
            </a:r>
            <a:r>
              <a:rPr lang="es-ES" altLang="es-ES" sz="1600" b="1" u="sng">
                <a:solidFill>
                  <a:srgbClr val="800080"/>
                </a:solidFill>
              </a:rPr>
              <a:t>Evolución tecnológica</a:t>
            </a:r>
          </a:p>
        </p:txBody>
      </p:sp>
      <p:sp>
        <p:nvSpPr>
          <p:cNvPr id="31748" name="Rectangle 3">
            <a:extLst>
              <a:ext uri="{FF2B5EF4-FFF2-40B4-BE49-F238E27FC236}">
                <a16:creationId xmlns:a16="http://schemas.microsoft.com/office/drawing/2014/main" id="{B5FD2A12-B5E7-9DAE-2E24-FE54D6FCA105}"/>
              </a:ext>
            </a:extLst>
          </p:cNvPr>
          <p:cNvSpPr>
            <a:spLocks noGrp="1" noChangeArrowheads="1"/>
          </p:cNvSpPr>
          <p:nvPr>
            <p:ph type="body" idx="1"/>
          </p:nvPr>
        </p:nvSpPr>
        <p:spPr>
          <a:xfrm>
            <a:off x="323850" y="1125538"/>
            <a:ext cx="5543550" cy="5732462"/>
          </a:xfrm>
        </p:spPr>
        <p:txBody>
          <a:bodyPr/>
          <a:lstStyle/>
          <a:p>
            <a:pPr eaLnBrk="1" hangingPunct="1">
              <a:lnSpc>
                <a:spcPct val="80000"/>
              </a:lnSpc>
            </a:pPr>
            <a:r>
              <a:rPr lang="es-ES" altLang="es-ES" sz="1600" b="1"/>
              <a:t>Hardware</a:t>
            </a:r>
          </a:p>
          <a:p>
            <a:pPr lvl="1" eaLnBrk="1" hangingPunct="1">
              <a:lnSpc>
                <a:spcPct val="80000"/>
              </a:lnSpc>
            </a:pPr>
            <a:r>
              <a:rPr lang="es-ES" altLang="es-ES" sz="1600" b="1"/>
              <a:t>Procesadores...cumplen la ley de Moore: se </a:t>
            </a:r>
          </a:p>
          <a:p>
            <a:pPr lvl="1" eaLnBrk="1" hangingPunct="1">
              <a:lnSpc>
                <a:spcPct val="80000"/>
              </a:lnSpc>
              <a:buFontTx/>
              <a:buNone/>
            </a:pPr>
            <a:r>
              <a:rPr lang="es-ES" altLang="es-ES" sz="1600" b="1"/>
              <a:t>  </a:t>
            </a:r>
            <a:r>
              <a:rPr lang="es-ES" altLang="es-ES" sz="1600" b="1">
                <a:solidFill>
                  <a:srgbClr val="FF6600"/>
                </a:solidFill>
              </a:rPr>
              <a:t>duplica cada 16-18 meses !</a:t>
            </a:r>
          </a:p>
          <a:p>
            <a:pPr lvl="1" eaLnBrk="1" hangingPunct="1">
              <a:lnSpc>
                <a:spcPct val="80000"/>
              </a:lnSpc>
            </a:pPr>
            <a:r>
              <a:rPr lang="es-ES" altLang="es-ES" sz="1600" b="1"/>
              <a:t>Nodos de computación: </a:t>
            </a:r>
          </a:p>
          <a:p>
            <a:pPr lvl="2" eaLnBrk="1" hangingPunct="1">
              <a:lnSpc>
                <a:spcPct val="80000"/>
              </a:lnSpc>
            </a:pPr>
            <a:r>
              <a:rPr lang="es-ES" altLang="es-ES" sz="1600" b="1"/>
              <a:t>PCs y portátiles, Estaciones, Servidores, </a:t>
            </a:r>
          </a:p>
          <a:p>
            <a:pPr lvl="2" eaLnBrk="1" hangingPunct="1">
              <a:lnSpc>
                <a:spcPct val="80000"/>
              </a:lnSpc>
              <a:buFontTx/>
              <a:buNone/>
            </a:pPr>
            <a:r>
              <a:rPr lang="es-ES" altLang="es-ES" sz="1600" b="1"/>
              <a:t>   Clusters, Blades</a:t>
            </a:r>
          </a:p>
          <a:p>
            <a:pPr lvl="1" eaLnBrk="1" hangingPunct="1">
              <a:lnSpc>
                <a:spcPct val="80000"/>
              </a:lnSpc>
            </a:pPr>
            <a:r>
              <a:rPr lang="es-ES" altLang="es-ES" sz="1600" b="1"/>
              <a:t>Almacenamiento: </a:t>
            </a:r>
            <a:r>
              <a:rPr lang="es-ES" altLang="es-ES" sz="1600" b="1">
                <a:solidFill>
                  <a:srgbClr val="FF6600"/>
                </a:solidFill>
              </a:rPr>
              <a:t>se duplica cada 12 meses !!</a:t>
            </a:r>
          </a:p>
          <a:p>
            <a:pPr eaLnBrk="1" hangingPunct="1">
              <a:lnSpc>
                <a:spcPct val="80000"/>
              </a:lnSpc>
            </a:pPr>
            <a:r>
              <a:rPr lang="es-ES" altLang="es-ES" sz="1600" b="1"/>
              <a:t>Mejora de la Red:</a:t>
            </a:r>
          </a:p>
          <a:p>
            <a:pPr lvl="1" eaLnBrk="1" hangingPunct="1">
              <a:lnSpc>
                <a:spcPct val="80000"/>
              </a:lnSpc>
            </a:pPr>
            <a:r>
              <a:rPr lang="es-ES" altLang="es-ES" sz="1600" b="1"/>
              <a:t> la capacidad de la red </a:t>
            </a:r>
            <a:r>
              <a:rPr lang="es-ES" altLang="es-ES" sz="1600" b="1">
                <a:solidFill>
                  <a:srgbClr val="FF6600"/>
                </a:solidFill>
              </a:rPr>
              <a:t>se duplica cada 9 meses !!</a:t>
            </a:r>
          </a:p>
          <a:p>
            <a:pPr lvl="1" eaLnBrk="1" hangingPunct="1">
              <a:lnSpc>
                <a:spcPct val="80000"/>
              </a:lnSpc>
            </a:pPr>
            <a:r>
              <a:rPr lang="es-ES" altLang="es-ES" sz="1600" b="1"/>
              <a:t>10 GB ethernet</a:t>
            </a:r>
          </a:p>
          <a:p>
            <a:pPr lvl="1" eaLnBrk="1" hangingPunct="1">
              <a:lnSpc>
                <a:spcPct val="80000"/>
              </a:lnSpc>
              <a:buFontTx/>
              <a:buNone/>
            </a:pPr>
            <a:endParaRPr lang="es-ES" altLang="es-ES" sz="1600" b="1"/>
          </a:p>
          <a:p>
            <a:pPr eaLnBrk="1" hangingPunct="1">
              <a:lnSpc>
                <a:spcPct val="80000"/>
              </a:lnSpc>
            </a:pPr>
            <a:r>
              <a:rPr lang="es-ES" altLang="es-ES" sz="1600" b="1"/>
              <a:t>Coste tiene en cuenta muchos factores:</a:t>
            </a:r>
          </a:p>
          <a:p>
            <a:pPr lvl="1" eaLnBrk="1" hangingPunct="1">
              <a:lnSpc>
                <a:spcPct val="80000"/>
              </a:lnSpc>
            </a:pPr>
            <a:r>
              <a:rPr lang="es-ES" altLang="es-ES" sz="1600" b="1"/>
              <a:t>Espacio, alimentación eléctrica, mantenimiento</a:t>
            </a:r>
            <a:endParaRPr lang="es-ES" altLang="es-ES" sz="1400" b="1"/>
          </a:p>
          <a:p>
            <a:pPr eaLnBrk="1" hangingPunct="1">
              <a:lnSpc>
                <a:spcPct val="80000"/>
              </a:lnSpc>
            </a:pPr>
            <a:endParaRPr lang="es-ES" altLang="es-ES" sz="1600" b="1"/>
          </a:p>
          <a:p>
            <a:pPr eaLnBrk="1" hangingPunct="1">
              <a:lnSpc>
                <a:spcPct val="80000"/>
              </a:lnSpc>
            </a:pPr>
            <a:endParaRPr lang="es-ES" altLang="es-ES" sz="1600" b="1"/>
          </a:p>
          <a:p>
            <a:pPr eaLnBrk="1" hangingPunct="1">
              <a:lnSpc>
                <a:spcPct val="80000"/>
              </a:lnSpc>
            </a:pPr>
            <a:endParaRPr lang="es-ES" altLang="es-ES" sz="1600" b="1"/>
          </a:p>
          <a:p>
            <a:pPr eaLnBrk="1" hangingPunct="1">
              <a:lnSpc>
                <a:spcPct val="80000"/>
              </a:lnSpc>
            </a:pPr>
            <a:r>
              <a:rPr lang="es-ES" altLang="es-ES" sz="1600" b="1"/>
              <a:t>Tendencia al  </a:t>
            </a:r>
            <a:r>
              <a:rPr lang="ja-JP" altLang="es-ES" sz="1600" b="1"/>
              <a:t>‘</a:t>
            </a:r>
            <a:r>
              <a:rPr lang="es-ES" altLang="ja-JP" sz="1600" b="1"/>
              <a:t>Commodity Computing</a:t>
            </a:r>
            <a:r>
              <a:rPr lang="ja-JP" altLang="es-ES" sz="1600" b="1"/>
              <a:t>’</a:t>
            </a:r>
            <a:r>
              <a:rPr lang="es-ES" altLang="ja-JP" sz="1600" b="1"/>
              <a:t> : adquisición de sistemas de diferentes compañías  (vendedores), incorporan componentes basados en standards </a:t>
            </a:r>
            <a:r>
              <a:rPr lang="ja-JP" altLang="es-ES" sz="1600" b="1"/>
              <a:t>‘</a:t>
            </a:r>
            <a:r>
              <a:rPr lang="es-ES" altLang="ja-JP" sz="1600" b="1"/>
              <a:t>abiertos</a:t>
            </a:r>
            <a:r>
              <a:rPr lang="ja-JP" altLang="es-ES" sz="1600" b="1"/>
              <a:t>’</a:t>
            </a:r>
            <a:endParaRPr lang="es-ES" altLang="ja-JP" sz="1800" b="1"/>
          </a:p>
          <a:p>
            <a:pPr lvl="2" eaLnBrk="1" hangingPunct="1">
              <a:lnSpc>
                <a:spcPct val="80000"/>
              </a:lnSpc>
              <a:buFontTx/>
              <a:buNone/>
            </a:pPr>
            <a:endParaRPr lang="es-ES" altLang="es-ES" sz="1600" b="1"/>
          </a:p>
        </p:txBody>
      </p:sp>
      <p:pic>
        <p:nvPicPr>
          <p:cNvPr id="31749" name="Picture 4" descr="stix_chart">
            <a:extLst>
              <a:ext uri="{FF2B5EF4-FFF2-40B4-BE49-F238E27FC236}">
                <a16:creationId xmlns:a16="http://schemas.microsoft.com/office/drawing/2014/main" id="{D3A7DFE7-FBAB-03E9-17E1-0771CF2D4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716338"/>
            <a:ext cx="32766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6">
            <a:extLst>
              <a:ext uri="{FF2B5EF4-FFF2-40B4-BE49-F238E27FC236}">
                <a16:creationId xmlns:a16="http://schemas.microsoft.com/office/drawing/2014/main" id="{0B7D325B-C649-172C-D585-2A839D001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836613"/>
            <a:ext cx="18002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Marcador de número de diapositiva 1">
            <a:extLst>
              <a:ext uri="{FF2B5EF4-FFF2-40B4-BE49-F238E27FC236}">
                <a16:creationId xmlns:a16="http://schemas.microsoft.com/office/drawing/2014/main" id="{D3A2C8C6-67BD-FD3D-3CAA-4FBF5C43492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45FFBF1-3F64-DA40-80E6-86769F9CA542}" type="slidenum">
              <a:rPr lang="es-ES" altLang="es-ES" sz="1400" smtClean="0"/>
              <a:pPr>
                <a:spcBef>
                  <a:spcPct val="0"/>
                </a:spcBef>
                <a:buFontTx/>
                <a:buNone/>
              </a:pPr>
              <a:t>15</a:t>
            </a:fld>
            <a:endParaRPr lang="es-ES" altLang="es-ES" sz="1400"/>
          </a:p>
        </p:txBody>
      </p:sp>
      <p:sp>
        <p:nvSpPr>
          <p:cNvPr id="2" name="Rectangle 11">
            <a:extLst>
              <a:ext uri="{FF2B5EF4-FFF2-40B4-BE49-F238E27FC236}">
                <a16:creationId xmlns:a16="http://schemas.microsoft.com/office/drawing/2014/main" id="{4FC35DC1-6224-F4FC-1019-821DCDC9E0D4}"/>
              </a:ext>
            </a:extLst>
          </p:cNvPr>
          <p:cNvSpPr>
            <a:spLocks noChangeArrowheads="1"/>
          </p:cNvSpPr>
          <p:nvPr/>
        </p:nvSpPr>
        <p:spPr bwMode="auto">
          <a:xfrm>
            <a:off x="0" y="24395"/>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4" name="Rectangle 5">
            <a:extLst>
              <a:ext uri="{FF2B5EF4-FFF2-40B4-BE49-F238E27FC236}">
                <a16:creationId xmlns:a16="http://schemas.microsoft.com/office/drawing/2014/main" id="{37AD6B7A-0161-4084-A77B-33F8072B69AD}"/>
              </a:ext>
            </a:extLst>
          </p:cNvPr>
          <p:cNvSpPr>
            <a:spLocks noChangeArrowheads="1"/>
          </p:cNvSpPr>
          <p:nvPr/>
        </p:nvSpPr>
        <p:spPr bwMode="auto">
          <a:xfrm>
            <a:off x="323850" y="0"/>
            <a:ext cx="60483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dirty="0">
                <a:solidFill>
                  <a:srgbClr val="0000CC"/>
                </a:solidFill>
              </a:rPr>
              <a:t> Los recursos: Las Infraestructuras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Oval 17">
            <a:extLst>
              <a:ext uri="{FF2B5EF4-FFF2-40B4-BE49-F238E27FC236}">
                <a16:creationId xmlns:a16="http://schemas.microsoft.com/office/drawing/2014/main" id="{01E7D435-9DCF-F711-14F4-CA19A9487CCF}"/>
              </a:ext>
            </a:extLst>
          </p:cNvPr>
          <p:cNvSpPr>
            <a:spLocks noChangeArrowheads="1"/>
          </p:cNvSpPr>
          <p:nvPr/>
        </p:nvSpPr>
        <p:spPr bwMode="auto">
          <a:xfrm>
            <a:off x="179388" y="549275"/>
            <a:ext cx="4535487" cy="792163"/>
          </a:xfrm>
          <a:prstGeom prst="ellipse">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32770" name="Rectangle 15">
            <a:extLst>
              <a:ext uri="{FF2B5EF4-FFF2-40B4-BE49-F238E27FC236}">
                <a16:creationId xmlns:a16="http://schemas.microsoft.com/office/drawing/2014/main" id="{1DA6F6FE-46E2-BE72-FE3B-F90AF6DEF4C4}"/>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2771" name="Rectangle 7">
            <a:extLst>
              <a:ext uri="{FF2B5EF4-FFF2-40B4-BE49-F238E27FC236}">
                <a16:creationId xmlns:a16="http://schemas.microsoft.com/office/drawing/2014/main" id="{8AC7CD6F-6116-E51C-2B5B-86BACB3E72C9}"/>
              </a:ext>
            </a:extLst>
          </p:cNvPr>
          <p:cNvSpPr>
            <a:spLocks noGrp="1" noChangeArrowheads="1"/>
          </p:cNvSpPr>
          <p:nvPr>
            <p:ph type="body" sz="half" idx="1"/>
          </p:nvPr>
        </p:nvSpPr>
        <p:spPr>
          <a:xfrm>
            <a:off x="468313" y="1341438"/>
            <a:ext cx="8243887" cy="4105275"/>
          </a:xfrm>
        </p:spPr>
        <p:txBody>
          <a:bodyPr/>
          <a:lstStyle/>
          <a:p>
            <a:pPr eaLnBrk="1" hangingPunct="1">
              <a:lnSpc>
                <a:spcPct val="80000"/>
              </a:lnSpc>
              <a:buFontTx/>
              <a:buNone/>
            </a:pPr>
            <a:endParaRPr lang="es-ES" altLang="es-ES" sz="1200"/>
          </a:p>
          <a:p>
            <a:pPr eaLnBrk="1" hangingPunct="1">
              <a:lnSpc>
                <a:spcPct val="80000"/>
              </a:lnSpc>
            </a:pPr>
            <a:r>
              <a:rPr lang="es-ES" altLang="es-ES" sz="1200" b="1"/>
              <a:t>   </a:t>
            </a:r>
            <a:r>
              <a:rPr lang="es-ES" altLang="es-ES" sz="2400" b="1"/>
              <a:t>es un software de conectividad que ofrece un conjunto de servicios que hacen posible el funcionamiento de aplicaciones distribuidas sobre  plataformas heterogeneas.</a:t>
            </a:r>
          </a:p>
          <a:p>
            <a:pPr eaLnBrk="1" hangingPunct="1">
              <a:lnSpc>
                <a:spcPct val="80000"/>
              </a:lnSpc>
              <a:buFontTx/>
              <a:buNone/>
            </a:pPr>
            <a:endParaRPr lang="es-ES" altLang="es-ES" sz="2400" b="1"/>
          </a:p>
          <a:p>
            <a:pPr eaLnBrk="1" hangingPunct="1">
              <a:lnSpc>
                <a:spcPct val="80000"/>
              </a:lnSpc>
            </a:pPr>
            <a:r>
              <a:rPr lang="es-ES" altLang="es-ES" sz="2400" b="1"/>
              <a:t> </a:t>
            </a:r>
            <a:r>
              <a:rPr lang="es-ES" altLang="es-ES" sz="2400" b="1">
                <a:solidFill>
                  <a:srgbClr val="FF3300"/>
                </a:solidFill>
              </a:rPr>
              <a:t>nos abstrae de la complejidad y heterogeneidad de las redes de comunicaciones subyacentes, de los sistemas operativos y lenguajes de programación, </a:t>
            </a:r>
            <a:endParaRPr lang="es-ES" altLang="es-ES" sz="2400" b="1"/>
          </a:p>
          <a:p>
            <a:pPr eaLnBrk="1" hangingPunct="1">
              <a:lnSpc>
                <a:spcPct val="80000"/>
              </a:lnSpc>
              <a:buFontTx/>
              <a:buNone/>
            </a:pPr>
            <a:endParaRPr lang="es-ES" altLang="es-ES" sz="2400" b="1"/>
          </a:p>
          <a:p>
            <a:pPr eaLnBrk="1" hangingPunct="1">
              <a:lnSpc>
                <a:spcPct val="80000"/>
              </a:lnSpc>
            </a:pPr>
            <a:r>
              <a:rPr lang="es-ES" altLang="es-ES" sz="2400" b="1"/>
              <a:t>Finalidad: </a:t>
            </a:r>
            <a:r>
              <a:rPr lang="ja-JP" altLang="es-ES" sz="2400" b="1"/>
              <a:t>‘</a:t>
            </a:r>
            <a:r>
              <a:rPr lang="es-ES" altLang="ja-JP" sz="2400" b="1"/>
              <a:t>virtualizar</a:t>
            </a:r>
            <a:r>
              <a:rPr lang="ja-JP" altLang="es-ES" sz="2400" b="1"/>
              <a:t>’</a:t>
            </a:r>
            <a:r>
              <a:rPr lang="es-ES" altLang="ja-JP" sz="2400" b="1"/>
              <a:t> los recursos de computación</a:t>
            </a:r>
            <a:r>
              <a:rPr lang="ja-JP" altLang="es-ES" sz="2400" b="1"/>
              <a:t>’</a:t>
            </a:r>
            <a:endParaRPr lang="es-ES" altLang="ja-JP" sz="2400" b="1"/>
          </a:p>
          <a:p>
            <a:pPr eaLnBrk="1" hangingPunct="1">
              <a:lnSpc>
                <a:spcPct val="80000"/>
              </a:lnSpc>
            </a:pPr>
            <a:endParaRPr lang="es-ES" altLang="es-ES" sz="2400" b="1"/>
          </a:p>
        </p:txBody>
      </p:sp>
      <p:sp>
        <p:nvSpPr>
          <p:cNvPr id="32772" name="Rectangle 12">
            <a:extLst>
              <a:ext uri="{FF2B5EF4-FFF2-40B4-BE49-F238E27FC236}">
                <a16:creationId xmlns:a16="http://schemas.microsoft.com/office/drawing/2014/main" id="{6E7D5CF7-A3F9-F539-C113-2B386560CDAD}"/>
              </a:ext>
            </a:extLst>
          </p:cNvPr>
          <p:cNvSpPr>
            <a:spLocks noChangeArrowheads="1"/>
          </p:cNvSpPr>
          <p:nvPr/>
        </p:nvSpPr>
        <p:spPr bwMode="auto">
          <a:xfrm>
            <a:off x="468313" y="4763"/>
            <a:ext cx="170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b="1">
                <a:solidFill>
                  <a:srgbClr val="0000CC"/>
                </a:solidFill>
              </a:rPr>
              <a:t>El Middleware</a:t>
            </a:r>
          </a:p>
        </p:txBody>
      </p:sp>
      <p:sp>
        <p:nvSpPr>
          <p:cNvPr id="32773" name="Rectangle 16">
            <a:extLst>
              <a:ext uri="{FF2B5EF4-FFF2-40B4-BE49-F238E27FC236}">
                <a16:creationId xmlns:a16="http://schemas.microsoft.com/office/drawing/2014/main" id="{B1B22836-A7BA-69C8-B200-FF5F18955EC9}"/>
              </a:ext>
            </a:extLst>
          </p:cNvPr>
          <p:cNvSpPr>
            <a:spLocks noChangeArrowheads="1"/>
          </p:cNvSpPr>
          <p:nvPr/>
        </p:nvSpPr>
        <p:spPr bwMode="auto">
          <a:xfrm>
            <a:off x="0" y="692150"/>
            <a:ext cx="495458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FF"/>
                </a:solidFill>
              </a:rPr>
              <a:t>¿Qué es el Middleware?</a:t>
            </a:r>
            <a:r>
              <a:rPr lang="es-ES" altLang="es-ES" sz="2400" b="1">
                <a:solidFill>
                  <a:srgbClr val="0000FF"/>
                </a:solidFill>
              </a:rPr>
              <a:t> </a:t>
            </a:r>
          </a:p>
        </p:txBody>
      </p:sp>
      <p:sp>
        <p:nvSpPr>
          <p:cNvPr id="32774" name="Marcador de número de diapositiva 1">
            <a:extLst>
              <a:ext uri="{FF2B5EF4-FFF2-40B4-BE49-F238E27FC236}">
                <a16:creationId xmlns:a16="http://schemas.microsoft.com/office/drawing/2014/main" id="{A2DCEBBF-9C17-EABC-DAD5-DC2A406DFD7B}"/>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DCD77B9-2099-8148-B944-FA8AC87BC031}" type="slidenum">
              <a:rPr lang="es-ES" altLang="es-ES" sz="1400" smtClean="0"/>
              <a:pPr>
                <a:spcBef>
                  <a:spcPct val="0"/>
                </a:spcBef>
                <a:buFontTx/>
                <a:buNone/>
              </a:pPr>
              <a:t>16</a:t>
            </a:fld>
            <a:endParaRPr lang="es-ES" altLang="es-ES" sz="1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a:extLst>
              <a:ext uri="{FF2B5EF4-FFF2-40B4-BE49-F238E27FC236}">
                <a16:creationId xmlns:a16="http://schemas.microsoft.com/office/drawing/2014/main" id="{D526D208-472F-3159-C280-5F96E094FF8E}"/>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pic>
        <p:nvPicPr>
          <p:cNvPr id="33794" name="Picture 5" descr="Bob-applications">
            <a:extLst>
              <a:ext uri="{FF2B5EF4-FFF2-40B4-BE49-F238E27FC236}">
                <a16:creationId xmlns:a16="http://schemas.microsoft.com/office/drawing/2014/main" id="{E645E331-D9FD-24D0-2778-515155924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157788"/>
            <a:ext cx="84963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6">
            <a:extLst>
              <a:ext uri="{FF2B5EF4-FFF2-40B4-BE49-F238E27FC236}">
                <a16:creationId xmlns:a16="http://schemas.microsoft.com/office/drawing/2014/main" id="{08640678-FB96-FC27-0B5E-6C2241C75982}"/>
              </a:ext>
            </a:extLst>
          </p:cNvPr>
          <p:cNvSpPr>
            <a:spLocks noGrp="1" noChangeArrowheads="1"/>
          </p:cNvSpPr>
          <p:nvPr>
            <p:ph type="body" sz="half" idx="2"/>
          </p:nvPr>
        </p:nvSpPr>
        <p:spPr>
          <a:xfrm>
            <a:off x="0" y="476250"/>
            <a:ext cx="9144000" cy="5257800"/>
          </a:xfrm>
        </p:spPr>
        <p:txBody>
          <a:bodyPr/>
          <a:lstStyle/>
          <a:p>
            <a:pPr marL="609600" indent="-609600" eaLnBrk="1" hangingPunct="1">
              <a:lnSpc>
                <a:spcPct val="80000"/>
              </a:lnSpc>
              <a:buFontTx/>
              <a:buNone/>
            </a:pPr>
            <a:r>
              <a:rPr lang="es-ES" altLang="es-ES" sz="1400"/>
              <a:t> </a:t>
            </a:r>
          </a:p>
          <a:p>
            <a:pPr marL="609600" indent="-609600" eaLnBrk="1" hangingPunct="1">
              <a:lnSpc>
                <a:spcPct val="80000"/>
              </a:lnSpc>
            </a:pPr>
            <a:r>
              <a:rPr lang="es-ES" altLang="es-ES" sz="2400" b="1">
                <a:solidFill>
                  <a:srgbClr val="FF3300"/>
                </a:solidFill>
              </a:rPr>
              <a:t>Algunas disciplinas científicas se han organizado durante las décadas pasadas en grandes colaboraciones científicas que agrupan una gran cantidad de científicos al ser la única manera de alcanzar logros de alto nivel que no sería viable con grupos de trabajo reducidos</a:t>
            </a:r>
          </a:p>
          <a:p>
            <a:pPr marL="609600" indent="-609600" eaLnBrk="1" hangingPunct="1">
              <a:lnSpc>
                <a:spcPct val="80000"/>
              </a:lnSpc>
            </a:pPr>
            <a:endParaRPr lang="es-ES" altLang="es-ES" sz="2400" b="1">
              <a:solidFill>
                <a:srgbClr val="FF3300"/>
              </a:solidFill>
            </a:endParaRPr>
          </a:p>
          <a:p>
            <a:pPr marL="609600" indent="-609600" eaLnBrk="1" hangingPunct="1">
              <a:lnSpc>
                <a:spcPct val="80000"/>
              </a:lnSpc>
            </a:pPr>
            <a:r>
              <a:rPr lang="es-ES" altLang="es-ES" sz="2400" b="1"/>
              <a:t>resolución de retos tecnológicos importantes (ejemplo: experimentos del LEP, Proyecto Genoma, etc)</a:t>
            </a:r>
          </a:p>
          <a:p>
            <a:pPr marL="609600" indent="-609600" eaLnBrk="1" hangingPunct="1">
              <a:lnSpc>
                <a:spcPct val="80000"/>
              </a:lnSpc>
            </a:pPr>
            <a:endParaRPr lang="es-ES" altLang="es-ES" sz="2400" b="1"/>
          </a:p>
          <a:p>
            <a:pPr marL="609600" indent="-609600" eaLnBrk="1" hangingPunct="1">
              <a:lnSpc>
                <a:spcPct val="80000"/>
              </a:lnSpc>
            </a:pPr>
            <a:r>
              <a:rPr lang="es-ES" altLang="es-ES" sz="2400" b="1">
                <a:solidFill>
                  <a:srgbClr val="FF3300"/>
                </a:solidFill>
              </a:rPr>
              <a:t>En aspectos computacionales y tecnologías de la información, se ha evolucionado y ha desembocado en el paradigma GRID.</a:t>
            </a:r>
          </a:p>
          <a:p>
            <a:pPr marL="990600" lvl="1" indent="-533400" eaLnBrk="1" hangingPunct="1">
              <a:lnSpc>
                <a:spcPct val="80000"/>
              </a:lnSpc>
              <a:buFont typeface="Wingdings" pitchFamily="2" charset="2"/>
              <a:buAutoNum type="alphaLcParenR"/>
            </a:pPr>
            <a:endParaRPr lang="es-ES" altLang="es-ES" b="1">
              <a:solidFill>
                <a:srgbClr val="FF3300"/>
              </a:solidFill>
            </a:endParaRPr>
          </a:p>
        </p:txBody>
      </p:sp>
      <p:sp>
        <p:nvSpPr>
          <p:cNvPr id="33796" name="Rectangle 7">
            <a:extLst>
              <a:ext uri="{FF2B5EF4-FFF2-40B4-BE49-F238E27FC236}">
                <a16:creationId xmlns:a16="http://schemas.microsoft.com/office/drawing/2014/main" id="{48F3CF5E-B65E-5339-0CA2-F4373D9203AB}"/>
              </a:ext>
            </a:extLst>
          </p:cNvPr>
          <p:cNvSpPr>
            <a:spLocks noChangeArrowheads="1"/>
          </p:cNvSpPr>
          <p:nvPr/>
        </p:nvSpPr>
        <p:spPr bwMode="auto">
          <a:xfrm>
            <a:off x="0" y="0"/>
            <a:ext cx="399573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CC"/>
                </a:solidFill>
              </a:rPr>
              <a:t>Las Aplicaciones</a:t>
            </a:r>
          </a:p>
        </p:txBody>
      </p:sp>
      <p:sp>
        <p:nvSpPr>
          <p:cNvPr id="33797" name="Rectangle 9">
            <a:extLst>
              <a:ext uri="{FF2B5EF4-FFF2-40B4-BE49-F238E27FC236}">
                <a16:creationId xmlns:a16="http://schemas.microsoft.com/office/drawing/2014/main" id="{4A0F8572-7B2C-BF90-D8BB-34C6704CAD5B}"/>
              </a:ext>
            </a:extLst>
          </p:cNvPr>
          <p:cNvSpPr>
            <a:spLocks noChangeArrowheads="1"/>
          </p:cNvSpPr>
          <p:nvPr/>
        </p:nvSpPr>
        <p:spPr bwMode="auto">
          <a:xfrm>
            <a:off x="-26111" y="4653136"/>
            <a:ext cx="9072563" cy="72072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800" dirty="0"/>
              <a:t>2005    2007      2008    2009  2010  2012  2014  2016 2018  2020  2025 2026</a:t>
            </a:r>
          </a:p>
        </p:txBody>
      </p:sp>
      <p:sp>
        <p:nvSpPr>
          <p:cNvPr id="33798" name="Marcador de número de diapositiva 1">
            <a:extLst>
              <a:ext uri="{FF2B5EF4-FFF2-40B4-BE49-F238E27FC236}">
                <a16:creationId xmlns:a16="http://schemas.microsoft.com/office/drawing/2014/main" id="{5AEB5D37-E541-9869-E30E-F0AD2EADC16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562B6FC-F54D-954E-9E99-3BACA0DEEACC}" type="slidenum">
              <a:rPr lang="es-ES" altLang="es-ES" sz="1400" smtClean="0"/>
              <a:pPr>
                <a:spcBef>
                  <a:spcPct val="0"/>
                </a:spcBef>
                <a:buFontTx/>
                <a:buNone/>
              </a:pPr>
              <a:t>17</a:t>
            </a:fld>
            <a:endParaRPr lang="es-ES" altLang="es-ES"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FCF1B366-600E-9B64-0AB2-F20E4DA3339C}"/>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86051" name="Rectangle 3">
            <a:extLst>
              <a:ext uri="{FF2B5EF4-FFF2-40B4-BE49-F238E27FC236}">
                <a16:creationId xmlns:a16="http://schemas.microsoft.com/office/drawing/2014/main" id="{ACE37A55-6DDE-7DDB-C493-43FF70DE1620}"/>
              </a:ext>
            </a:extLst>
          </p:cNvPr>
          <p:cNvSpPr>
            <a:spLocks noGrp="1" noChangeArrowheads="1"/>
          </p:cNvSpPr>
          <p:nvPr>
            <p:ph type="title"/>
          </p:nvPr>
        </p:nvSpPr>
        <p:spPr>
          <a:xfrm>
            <a:off x="468313" y="0"/>
            <a:ext cx="8229600" cy="417513"/>
          </a:xfrm>
        </p:spPr>
        <p:txBody>
          <a:bodyPr/>
          <a:lstStyle/>
          <a:p>
            <a:pPr eaLnBrk="1" hangingPunct="1">
              <a:defRPr/>
            </a:pPr>
            <a:r>
              <a:rPr lang="es-ES" sz="2400" dirty="0">
                <a:cs typeface="+mj-cs"/>
              </a:rPr>
              <a:t>El GRID aplicado a enfermedades vasculares</a:t>
            </a:r>
          </a:p>
        </p:txBody>
      </p:sp>
      <p:sp>
        <p:nvSpPr>
          <p:cNvPr id="34819" name="Rectangle 4">
            <a:extLst>
              <a:ext uri="{FF2B5EF4-FFF2-40B4-BE49-F238E27FC236}">
                <a16:creationId xmlns:a16="http://schemas.microsoft.com/office/drawing/2014/main" id="{BBF09E91-A189-19EC-6F7B-D4E0DE02D0BD}"/>
              </a:ext>
            </a:extLst>
          </p:cNvPr>
          <p:cNvSpPr>
            <a:spLocks noGrp="1" noChangeArrowheads="1"/>
          </p:cNvSpPr>
          <p:nvPr>
            <p:ph type="body" idx="1"/>
          </p:nvPr>
        </p:nvSpPr>
        <p:spPr>
          <a:xfrm>
            <a:off x="250825" y="981075"/>
            <a:ext cx="5997575" cy="5173663"/>
          </a:xfrm>
        </p:spPr>
        <p:txBody>
          <a:bodyPr/>
          <a:lstStyle/>
          <a:p>
            <a:pPr eaLnBrk="1" hangingPunct="1"/>
            <a:r>
              <a:rPr lang="es-ES" altLang="es-ES" sz="2000" b="1"/>
              <a:t>Dos procedimientos: stent y bypass</a:t>
            </a:r>
          </a:p>
          <a:p>
            <a:pPr eaLnBrk="1" hangingPunct="1"/>
            <a:r>
              <a:rPr lang="es-ES" altLang="es-ES" sz="2000" b="1"/>
              <a:t>El cirujano se ayuda con imágenes 3D obtenidas con scanners CT y MRI</a:t>
            </a:r>
          </a:p>
          <a:p>
            <a:pPr eaLnBrk="1" hangingPunct="1"/>
            <a:r>
              <a:rPr lang="es-ES" altLang="es-ES" sz="2000" b="1"/>
              <a:t>Las simulaciones de una posible intervención ayuda a la toma de decisión por            </a:t>
            </a:r>
          </a:p>
          <a:p>
            <a:pPr eaLnBrk="1" hangingPunct="1">
              <a:buFontTx/>
              <a:buNone/>
            </a:pPr>
            <a:r>
              <a:rPr lang="es-ES" altLang="es-ES" sz="2000" b="1"/>
              <a:t>                             parte del médico</a:t>
            </a:r>
          </a:p>
          <a:p>
            <a:pPr eaLnBrk="1" hangingPunct="1">
              <a:buFontTx/>
              <a:buNone/>
            </a:pPr>
            <a:r>
              <a:rPr lang="es-ES" altLang="es-ES" sz="2000" b="1"/>
              <a:t>                             </a:t>
            </a:r>
          </a:p>
          <a:p>
            <a:pPr eaLnBrk="1" hangingPunct="1">
              <a:buFontTx/>
              <a:buNone/>
            </a:pPr>
            <a:r>
              <a:rPr lang="es-ES" altLang="es-ES" sz="2000" b="1"/>
              <a:t>                                El GRID permite lanzar los </a:t>
            </a:r>
          </a:p>
          <a:p>
            <a:pPr eaLnBrk="1" hangingPunct="1">
              <a:buFontTx/>
              <a:buNone/>
            </a:pPr>
            <a:r>
              <a:rPr lang="es-ES" altLang="es-ES" sz="2000" b="1"/>
              <a:t>                                cálculos pertinentes. Se </a:t>
            </a:r>
          </a:p>
          <a:p>
            <a:pPr eaLnBrk="1" hangingPunct="1">
              <a:buFontTx/>
              <a:buNone/>
            </a:pPr>
            <a:r>
              <a:rPr lang="es-ES" altLang="es-ES" sz="2000" b="1"/>
              <a:t>                                 utilizan los recursos de los </a:t>
            </a:r>
          </a:p>
          <a:p>
            <a:pPr eaLnBrk="1" hangingPunct="1">
              <a:buFontTx/>
              <a:buNone/>
            </a:pPr>
            <a:r>
              <a:rPr lang="es-ES" altLang="es-ES" sz="2000" b="1"/>
              <a:t>                                  centros que participan en el </a:t>
            </a:r>
          </a:p>
          <a:p>
            <a:pPr eaLnBrk="1" hangingPunct="1">
              <a:buFontTx/>
              <a:buNone/>
            </a:pPr>
            <a:r>
              <a:rPr lang="es-ES" altLang="es-ES" sz="2000" b="1"/>
              <a:t>                                    proyecto (CROSSGRID) </a:t>
            </a:r>
          </a:p>
        </p:txBody>
      </p:sp>
      <p:pic>
        <p:nvPicPr>
          <p:cNvPr id="34820" name="Picture 5">
            <a:extLst>
              <a:ext uri="{FF2B5EF4-FFF2-40B4-BE49-F238E27FC236}">
                <a16:creationId xmlns:a16="http://schemas.microsoft.com/office/drawing/2014/main" id="{7F269B74-BEA9-EE4E-C636-0C669850B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908050"/>
            <a:ext cx="229552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a:extLst>
              <a:ext uri="{FF2B5EF4-FFF2-40B4-BE49-F238E27FC236}">
                <a16:creationId xmlns:a16="http://schemas.microsoft.com/office/drawing/2014/main" id="{B3607B44-DA13-6E85-A011-6027492C5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8275"/>
            <a:ext cx="23241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7">
            <a:extLst>
              <a:ext uri="{FF2B5EF4-FFF2-40B4-BE49-F238E27FC236}">
                <a16:creationId xmlns:a16="http://schemas.microsoft.com/office/drawing/2014/main" id="{7EF56FCA-C679-0262-E932-47CEC6F148FE}"/>
              </a:ext>
            </a:extLst>
          </p:cNvPr>
          <p:cNvSpPr txBox="1">
            <a:spLocks noChangeArrowheads="1"/>
          </p:cNvSpPr>
          <p:nvPr/>
        </p:nvSpPr>
        <p:spPr bwMode="auto">
          <a:xfrm>
            <a:off x="2895600" y="5627688"/>
            <a:ext cx="53482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600" b="1">
                <a:solidFill>
                  <a:srgbClr val="FF3300"/>
                </a:solidFill>
                <a:latin typeface="Tahoma" panose="020B0604030504040204" pitchFamily="34" charset="0"/>
              </a:rPr>
              <a:t>Investigación coordinada por la Universidad de Amsterdam y con la colaboración del CSIC y de todos los centros de CROSSGRID</a:t>
            </a:r>
          </a:p>
        </p:txBody>
      </p:sp>
      <p:sp>
        <p:nvSpPr>
          <p:cNvPr id="34823" name="Marcador de número de diapositiva 1">
            <a:extLst>
              <a:ext uri="{FF2B5EF4-FFF2-40B4-BE49-F238E27FC236}">
                <a16:creationId xmlns:a16="http://schemas.microsoft.com/office/drawing/2014/main" id="{BD4A6B92-60B9-0814-B527-BAB8F0E6498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F55A22D-21EF-C24E-A403-286D7270CC69}" type="slidenum">
              <a:rPr lang="es-ES" altLang="es-ES" sz="1400" smtClean="0"/>
              <a:pPr>
                <a:spcBef>
                  <a:spcPct val="0"/>
                </a:spcBef>
                <a:buFontTx/>
                <a:buNone/>
              </a:pPr>
              <a:t>18</a:t>
            </a:fld>
            <a:endParaRPr lang="es-ES" altLang="es-ES"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69BD86E9-4AC4-1F0C-D2A7-2E0BB9CF0B28}"/>
              </a:ext>
            </a:extLst>
          </p:cNvPr>
          <p:cNvSpPr>
            <a:spLocks noGrp="1" noChangeArrowheads="1"/>
          </p:cNvSpPr>
          <p:nvPr>
            <p:ph type="body" sz="half" idx="1"/>
          </p:nvPr>
        </p:nvSpPr>
        <p:spPr>
          <a:xfrm>
            <a:off x="2916238" y="549275"/>
            <a:ext cx="5976937" cy="5792788"/>
          </a:xfrm>
        </p:spPr>
        <p:txBody>
          <a:bodyPr/>
          <a:lstStyle/>
          <a:p>
            <a:pPr eaLnBrk="1" hangingPunct="1">
              <a:lnSpc>
                <a:spcPct val="90000"/>
              </a:lnSpc>
            </a:pPr>
            <a:r>
              <a:rPr lang="es-ES" altLang="es-ES" sz="1800" b="1" dirty="0"/>
              <a:t>El proyecto de Computación GRID para el LHC (WLCG) comenzó en 2002:</a:t>
            </a:r>
          </a:p>
          <a:p>
            <a:pPr lvl="1" eaLnBrk="1" hangingPunct="1">
              <a:lnSpc>
                <a:spcPct val="90000"/>
              </a:lnSpc>
            </a:pPr>
            <a:r>
              <a:rPr lang="es-ES" altLang="es-ES" sz="1600" b="1" dirty="0">
                <a:solidFill>
                  <a:srgbClr val="0000FF"/>
                </a:solidFill>
              </a:rPr>
              <a:t>Fase I (2002-2005): test y desarrollo, construcción y prototipo de servicios</a:t>
            </a:r>
          </a:p>
          <a:p>
            <a:pPr lvl="1" eaLnBrk="1" hangingPunct="1">
              <a:lnSpc>
                <a:spcPct val="90000"/>
              </a:lnSpc>
            </a:pPr>
            <a:r>
              <a:rPr lang="es-ES" altLang="es-ES" sz="1600" b="1" dirty="0">
                <a:solidFill>
                  <a:srgbClr val="0000FF"/>
                </a:solidFill>
              </a:rPr>
              <a:t>Fase II (2006-2010): despliegue inicial de los servicios GRID</a:t>
            </a:r>
          </a:p>
          <a:p>
            <a:pPr lvl="1" eaLnBrk="1" hangingPunct="1">
              <a:lnSpc>
                <a:spcPct val="90000"/>
              </a:lnSpc>
            </a:pPr>
            <a:r>
              <a:rPr lang="es-ES" altLang="es-ES" sz="1600" b="1" dirty="0">
                <a:solidFill>
                  <a:srgbClr val="0000FF"/>
                </a:solidFill>
              </a:rPr>
              <a:t>Fase III (2011-2024): consolidación de </a:t>
            </a:r>
            <a:r>
              <a:rPr lang="es-ES" altLang="es-ES" sz="1600" b="1" dirty="0" err="1">
                <a:solidFill>
                  <a:srgbClr val="0000FF"/>
                </a:solidFill>
              </a:rPr>
              <a:t>servcios</a:t>
            </a:r>
            <a:r>
              <a:rPr lang="es-ES" altLang="es-ES" sz="1600" b="1" dirty="0">
                <a:solidFill>
                  <a:srgbClr val="0000FF"/>
                </a:solidFill>
              </a:rPr>
              <a:t>, ampliación a otros paradigmas de computación </a:t>
            </a:r>
          </a:p>
          <a:p>
            <a:pPr eaLnBrk="1" hangingPunct="1">
              <a:lnSpc>
                <a:spcPct val="90000"/>
              </a:lnSpc>
            </a:pPr>
            <a:r>
              <a:rPr lang="es-ES" altLang="es-ES" sz="1800" b="1" dirty="0"/>
              <a:t>Propósito: Suministrar los recursos de computación necesarios para procesar y analizar los datos recolectados por los experimentos del LHC</a:t>
            </a:r>
          </a:p>
          <a:p>
            <a:pPr eaLnBrk="1" hangingPunct="1">
              <a:lnSpc>
                <a:spcPct val="90000"/>
              </a:lnSpc>
            </a:pPr>
            <a:r>
              <a:rPr lang="es-ES" altLang="es-ES" sz="1800" b="1" dirty="0"/>
              <a:t>Enormes volúmenes de datos y capacidad de computación</a:t>
            </a:r>
          </a:p>
          <a:p>
            <a:pPr lvl="1" eaLnBrk="1" hangingPunct="1">
              <a:lnSpc>
                <a:spcPct val="90000"/>
              </a:lnSpc>
            </a:pPr>
            <a:r>
              <a:rPr lang="es-ES" altLang="es-ES" sz="1600" b="1" dirty="0">
                <a:solidFill>
                  <a:srgbClr val="0000FF"/>
                </a:solidFill>
              </a:rPr>
              <a:t>15 PB/año (Raw) -&gt;  50 PB/año (</a:t>
            </a:r>
            <a:r>
              <a:rPr lang="es-ES" altLang="es-ES" sz="1600" b="1" dirty="0" err="1">
                <a:solidFill>
                  <a:srgbClr val="0000FF"/>
                </a:solidFill>
              </a:rPr>
              <a:t>overall</a:t>
            </a:r>
            <a:r>
              <a:rPr lang="es-ES" altLang="es-ES" sz="1600" b="1" dirty="0">
                <a:solidFill>
                  <a:srgbClr val="0000FF"/>
                </a:solidFill>
              </a:rPr>
              <a:t>)</a:t>
            </a:r>
          </a:p>
          <a:p>
            <a:pPr lvl="1" eaLnBrk="1" hangingPunct="1">
              <a:lnSpc>
                <a:spcPct val="90000"/>
              </a:lnSpc>
            </a:pPr>
            <a:r>
              <a:rPr lang="es-ES" altLang="es-ES" sz="1600" b="1" dirty="0">
                <a:solidFill>
                  <a:srgbClr val="0000FF"/>
                </a:solidFill>
              </a:rPr>
              <a:t>Vida </a:t>
            </a:r>
            <a:r>
              <a:rPr lang="es-ES" altLang="es-ES" sz="1600" b="1" dirty="0" err="1">
                <a:solidFill>
                  <a:srgbClr val="0000FF"/>
                </a:solidFill>
              </a:rPr>
              <a:t>Util</a:t>
            </a:r>
            <a:r>
              <a:rPr lang="es-ES" altLang="es-ES" sz="1600" b="1" dirty="0">
                <a:solidFill>
                  <a:srgbClr val="0000FF"/>
                </a:solidFill>
              </a:rPr>
              <a:t>: 10-15 años -&gt; escala del  Exabyte </a:t>
            </a:r>
          </a:p>
          <a:p>
            <a:pPr eaLnBrk="1" hangingPunct="1">
              <a:lnSpc>
                <a:spcPct val="90000"/>
              </a:lnSpc>
            </a:pPr>
            <a:r>
              <a:rPr lang="es-ES" altLang="es-ES" sz="1800" b="1" dirty="0"/>
              <a:t>Reto de la Escalabilidad	</a:t>
            </a:r>
          </a:p>
          <a:p>
            <a:pPr lvl="1" eaLnBrk="1" hangingPunct="1">
              <a:lnSpc>
                <a:spcPct val="90000"/>
              </a:lnSpc>
            </a:pPr>
            <a:r>
              <a:rPr lang="es-ES" altLang="es-ES" sz="1600" b="1" dirty="0">
                <a:solidFill>
                  <a:srgbClr val="FF3300"/>
                </a:solidFill>
              </a:rPr>
              <a:t>Resulta evidente que se necesita una infraestructura distribuida</a:t>
            </a:r>
          </a:p>
          <a:p>
            <a:pPr eaLnBrk="1" hangingPunct="1">
              <a:lnSpc>
                <a:spcPct val="90000"/>
              </a:lnSpc>
            </a:pPr>
            <a:r>
              <a:rPr lang="es-ES" altLang="es-ES" sz="1800" b="1" dirty="0"/>
              <a:t>Logros:</a:t>
            </a:r>
          </a:p>
          <a:p>
            <a:pPr lvl="1" eaLnBrk="1" hangingPunct="1">
              <a:lnSpc>
                <a:spcPct val="90000"/>
              </a:lnSpc>
            </a:pPr>
            <a:r>
              <a:rPr lang="es-ES" altLang="es-ES" sz="1600" b="1" dirty="0">
                <a:solidFill>
                  <a:srgbClr val="FF3300"/>
                </a:solidFill>
              </a:rPr>
              <a:t>CMS: ha transferido 100-200 TB/</a:t>
            </a:r>
            <a:r>
              <a:rPr lang="es-ES" altLang="es-ES" sz="1600" b="1" dirty="0" err="1">
                <a:solidFill>
                  <a:srgbClr val="FF3300"/>
                </a:solidFill>
              </a:rPr>
              <a:t>dia</a:t>
            </a:r>
            <a:r>
              <a:rPr lang="es-ES" altLang="es-ES" sz="1600" b="1" dirty="0">
                <a:solidFill>
                  <a:srgbClr val="FF3300"/>
                </a:solidFill>
              </a:rPr>
              <a:t> por el GRID en los últimos dos años</a:t>
            </a:r>
          </a:p>
          <a:p>
            <a:pPr lvl="1" eaLnBrk="1" hangingPunct="1">
              <a:lnSpc>
                <a:spcPct val="90000"/>
              </a:lnSpc>
            </a:pPr>
            <a:r>
              <a:rPr lang="es-ES" altLang="es-ES" sz="1600" b="1" dirty="0">
                <a:solidFill>
                  <a:srgbClr val="FF3300"/>
                </a:solidFill>
              </a:rPr>
              <a:t>ATLAS:  se han acumulado 140 PB durante el procesado de datos del Run I</a:t>
            </a:r>
          </a:p>
        </p:txBody>
      </p:sp>
      <p:pic>
        <p:nvPicPr>
          <p:cNvPr id="35842" name="Picture 3">
            <a:extLst>
              <a:ext uri="{FF2B5EF4-FFF2-40B4-BE49-F238E27FC236}">
                <a16:creationId xmlns:a16="http://schemas.microsoft.com/office/drawing/2014/main" id="{6485E0A5-2A13-A3E4-5A74-504A42F57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08050"/>
            <a:ext cx="214153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4">
            <a:extLst>
              <a:ext uri="{FF2B5EF4-FFF2-40B4-BE49-F238E27FC236}">
                <a16:creationId xmlns:a16="http://schemas.microsoft.com/office/drawing/2014/main" id="{25223D42-E060-ECDB-6CAB-B7F3F5C7B295}"/>
              </a:ext>
            </a:extLst>
          </p:cNvPr>
          <p:cNvSpPr>
            <a:spLocks noChangeArrowheads="1"/>
          </p:cNvSpPr>
          <p:nvPr/>
        </p:nvSpPr>
        <p:spPr bwMode="auto">
          <a:xfrm>
            <a:off x="0" y="0"/>
            <a:ext cx="9144000" cy="620713"/>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5844" name="Rectangle 5">
            <a:extLst>
              <a:ext uri="{FF2B5EF4-FFF2-40B4-BE49-F238E27FC236}">
                <a16:creationId xmlns:a16="http://schemas.microsoft.com/office/drawing/2014/main" id="{D89C10B7-D1C8-A35B-A978-A9495182EAA6}"/>
              </a:ext>
            </a:extLst>
          </p:cNvPr>
          <p:cNvSpPr>
            <a:spLocks noChangeArrowheads="1"/>
          </p:cNvSpPr>
          <p:nvPr/>
        </p:nvSpPr>
        <p:spPr bwMode="auto">
          <a:xfrm>
            <a:off x="250825"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400" b="1">
                <a:solidFill>
                  <a:srgbClr val="FF3300"/>
                </a:solidFill>
              </a:rPr>
              <a:t>4.- El Modelo Dinámico de Computación de ATLAS</a:t>
            </a:r>
          </a:p>
        </p:txBody>
      </p:sp>
      <p:sp>
        <p:nvSpPr>
          <p:cNvPr id="35845" name="Line 10">
            <a:extLst>
              <a:ext uri="{FF2B5EF4-FFF2-40B4-BE49-F238E27FC236}">
                <a16:creationId xmlns:a16="http://schemas.microsoft.com/office/drawing/2014/main" id="{9CD0D291-8FA0-7A20-B606-E2CE94E32056}"/>
              </a:ext>
            </a:extLst>
          </p:cNvPr>
          <p:cNvSpPr>
            <a:spLocks noChangeShapeType="1"/>
          </p:cNvSpPr>
          <p:nvPr/>
        </p:nvSpPr>
        <p:spPr bwMode="auto">
          <a:xfrm flipH="1" flipV="1">
            <a:off x="3132138" y="5949950"/>
            <a:ext cx="64770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5846" name="Marcador de número de diapositiva 1">
            <a:extLst>
              <a:ext uri="{FF2B5EF4-FFF2-40B4-BE49-F238E27FC236}">
                <a16:creationId xmlns:a16="http://schemas.microsoft.com/office/drawing/2014/main" id="{41615A71-8472-1F79-8431-56016A1B0BB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244EEC3-B009-2643-8A52-C30FF0842A37}" type="slidenum">
              <a:rPr lang="es-ES" altLang="es-ES" sz="1400" smtClean="0"/>
              <a:pPr>
                <a:spcBef>
                  <a:spcPct val="0"/>
                </a:spcBef>
                <a:buFontTx/>
                <a:buNone/>
              </a:pPr>
              <a:t>19</a:t>
            </a:fld>
            <a:endParaRPr lang="es-ES" altLang="es-ES" sz="1400"/>
          </a:p>
        </p:txBody>
      </p:sp>
      <p:pic>
        <p:nvPicPr>
          <p:cNvPr id="35847" name="Imagen 8" descr="Captura de pantalla 2014-04-03 a las 12.09.39.png">
            <a:extLst>
              <a:ext uri="{FF2B5EF4-FFF2-40B4-BE49-F238E27FC236}">
                <a16:creationId xmlns:a16="http://schemas.microsoft.com/office/drawing/2014/main" id="{B4F8AF56-3BD1-FA58-A54A-E70557167B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716338"/>
            <a:ext cx="294640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9" name="Rectangle 11">
            <a:extLst>
              <a:ext uri="{FF2B5EF4-FFF2-40B4-BE49-F238E27FC236}">
                <a16:creationId xmlns:a16="http://schemas.microsoft.com/office/drawing/2014/main" id="{F39E9969-FEA9-9250-3EAE-F34E3B6E287D}"/>
              </a:ext>
            </a:extLst>
          </p:cNvPr>
          <p:cNvSpPr>
            <a:spLocks noChangeArrowheads="1"/>
          </p:cNvSpPr>
          <p:nvPr/>
        </p:nvSpPr>
        <p:spPr bwMode="auto">
          <a:xfrm>
            <a:off x="-46234" y="-26988"/>
            <a:ext cx="9144000" cy="1196975"/>
          </a:xfrm>
          <a:prstGeom prst="rect">
            <a:avLst/>
          </a:prstGeom>
          <a:solidFill>
            <a:srgbClr val="6CB1C5"/>
          </a:solidFill>
          <a:ln>
            <a:noFill/>
          </a:ln>
          <a:effectLst/>
        </p:spPr>
        <p:txBody>
          <a:bodyPr anchor="ctr"/>
          <a:lstStyle/>
          <a:p>
            <a:pPr algn="ctr">
              <a:defRPr/>
            </a:pPr>
            <a:endParaRPr lang="es-ES" sz="2000" i="1">
              <a:solidFill>
                <a:srgbClr val="3C2704"/>
              </a:solidFill>
              <a:latin typeface="Verdana" charset="0"/>
              <a:ea typeface="ＭＳ Ｐゴシック" charset="0"/>
            </a:endParaRPr>
          </a:p>
        </p:txBody>
      </p:sp>
      <p:sp>
        <p:nvSpPr>
          <p:cNvPr id="155650" name="Rectangle 2">
            <a:extLst>
              <a:ext uri="{FF2B5EF4-FFF2-40B4-BE49-F238E27FC236}">
                <a16:creationId xmlns:a16="http://schemas.microsoft.com/office/drawing/2014/main" id="{9866F6BC-BBB4-693A-7498-B3149FFB1337}"/>
              </a:ext>
            </a:extLst>
          </p:cNvPr>
          <p:cNvSpPr>
            <a:spLocks noGrp="1" noChangeArrowheads="1"/>
          </p:cNvSpPr>
          <p:nvPr>
            <p:ph type="title"/>
          </p:nvPr>
        </p:nvSpPr>
        <p:spPr>
          <a:xfrm>
            <a:off x="323850" y="0"/>
            <a:ext cx="8229600" cy="1143000"/>
          </a:xfrm>
        </p:spPr>
        <p:txBody>
          <a:bodyPr/>
          <a:lstStyle/>
          <a:p>
            <a:pPr eaLnBrk="1" hangingPunct="1">
              <a:defRPr/>
            </a:pPr>
            <a:r>
              <a:rPr lang="es-ES" dirty="0">
                <a:cs typeface="+mj-cs"/>
              </a:rPr>
              <a:t>Contenido</a:t>
            </a:r>
          </a:p>
        </p:txBody>
      </p:sp>
      <p:sp>
        <p:nvSpPr>
          <p:cNvPr id="18435" name="Rectangle 3">
            <a:extLst>
              <a:ext uri="{FF2B5EF4-FFF2-40B4-BE49-F238E27FC236}">
                <a16:creationId xmlns:a16="http://schemas.microsoft.com/office/drawing/2014/main" id="{1B3D576E-AB70-1AB4-B476-D5F74BF59A0D}"/>
              </a:ext>
            </a:extLst>
          </p:cNvPr>
          <p:cNvSpPr>
            <a:spLocks noGrp="1" noChangeArrowheads="1"/>
          </p:cNvSpPr>
          <p:nvPr>
            <p:ph type="body" idx="1"/>
          </p:nvPr>
        </p:nvSpPr>
        <p:spPr/>
        <p:txBody>
          <a:bodyPr/>
          <a:lstStyle/>
          <a:p>
            <a:pPr marL="609600" indent="-609600" eaLnBrk="1" hangingPunct="1">
              <a:lnSpc>
                <a:spcPct val="90000"/>
              </a:lnSpc>
              <a:buFontTx/>
              <a:buAutoNum type="arabicParenR"/>
            </a:pPr>
            <a:r>
              <a:rPr lang="es-ES" altLang="es-ES" sz="2400" b="1">
                <a:solidFill>
                  <a:srgbClr val="FF0000"/>
                </a:solidFill>
              </a:rPr>
              <a:t>Introducción: Física y Computing</a:t>
            </a:r>
          </a:p>
          <a:p>
            <a:pPr marL="400050" lvl="1" indent="0" eaLnBrk="1" hangingPunct="1">
              <a:lnSpc>
                <a:spcPct val="90000"/>
              </a:lnSpc>
              <a:buFontTx/>
              <a:buNone/>
            </a:pPr>
            <a:r>
              <a:rPr lang="es-ES" altLang="es-ES" sz="2000" b="1">
                <a:solidFill>
                  <a:srgbClr val="FF0000"/>
                </a:solidFill>
              </a:rPr>
              <a:t>   =&gt; Un poco de historia</a:t>
            </a:r>
          </a:p>
          <a:p>
            <a:pPr marL="609600" indent="-609600" eaLnBrk="1" hangingPunct="1">
              <a:lnSpc>
                <a:spcPct val="90000"/>
              </a:lnSpc>
              <a:buFontTx/>
              <a:buAutoNum type="arabicParenR"/>
            </a:pPr>
            <a:r>
              <a:rPr lang="es-ES" altLang="es-ES" sz="2400" b="1">
                <a:solidFill>
                  <a:srgbClr val="FF0000"/>
                </a:solidFill>
              </a:rPr>
              <a:t>El Problema de la Computación y los Datos en el LHC</a:t>
            </a:r>
          </a:p>
          <a:p>
            <a:pPr marL="609600" indent="-609600" eaLnBrk="1" hangingPunct="1">
              <a:lnSpc>
                <a:spcPct val="90000"/>
              </a:lnSpc>
              <a:buFontTx/>
              <a:buAutoNum type="arabicParenR"/>
            </a:pPr>
            <a:r>
              <a:rPr lang="es-ES" altLang="es-ES" sz="2400" b="1">
                <a:solidFill>
                  <a:srgbClr val="FF0000"/>
                </a:solidFill>
              </a:rPr>
              <a:t>La Solución al problema: las Tecnologías GRID</a:t>
            </a:r>
          </a:p>
          <a:p>
            <a:pPr marL="609600" indent="-609600" eaLnBrk="1" hangingPunct="1">
              <a:lnSpc>
                <a:spcPct val="90000"/>
              </a:lnSpc>
              <a:buFontTx/>
              <a:buAutoNum type="arabicParenR"/>
            </a:pPr>
            <a:r>
              <a:rPr lang="es-ES" altLang="es-ES" sz="2400" b="1">
                <a:solidFill>
                  <a:srgbClr val="FF0000"/>
                </a:solidFill>
              </a:rPr>
              <a:t>El Modelo (Dinámico) de Computación de ATLAS</a:t>
            </a:r>
          </a:p>
          <a:p>
            <a:pPr marL="609600" indent="-609600" eaLnBrk="1" hangingPunct="1">
              <a:lnSpc>
                <a:spcPct val="90000"/>
              </a:lnSpc>
              <a:buFontTx/>
              <a:buAutoNum type="arabicParenR"/>
            </a:pPr>
            <a:r>
              <a:rPr lang="es-ES" altLang="es-ES" sz="2400" b="1">
                <a:solidFill>
                  <a:srgbClr val="FF0000"/>
                </a:solidFill>
              </a:rPr>
              <a:t>El Tier-2 Español de ATLAS</a:t>
            </a:r>
          </a:p>
          <a:p>
            <a:pPr marL="609600" indent="-609600" eaLnBrk="1" hangingPunct="1">
              <a:lnSpc>
                <a:spcPct val="90000"/>
              </a:lnSpc>
              <a:buFontTx/>
              <a:buAutoNum type="arabicParenR"/>
            </a:pPr>
            <a:r>
              <a:rPr lang="es-ES" altLang="es-ES" sz="2400" b="1">
                <a:solidFill>
                  <a:srgbClr val="FF0000"/>
                </a:solidFill>
              </a:rPr>
              <a:t>El GRID y el Higgs</a:t>
            </a:r>
          </a:p>
          <a:p>
            <a:pPr marL="609600" indent="-609600" eaLnBrk="1" hangingPunct="1">
              <a:lnSpc>
                <a:spcPct val="90000"/>
              </a:lnSpc>
              <a:buFontTx/>
              <a:buAutoNum type="arabicParenR"/>
            </a:pPr>
            <a:r>
              <a:rPr lang="es-ES" altLang="es-ES" sz="2400" b="1">
                <a:solidFill>
                  <a:srgbClr val="FF0000"/>
                </a:solidFill>
              </a:rPr>
              <a:t>Retos de Computación en el futuro.</a:t>
            </a:r>
          </a:p>
          <a:p>
            <a:pPr marL="609600" indent="-609600" eaLnBrk="1" hangingPunct="1">
              <a:lnSpc>
                <a:spcPct val="90000"/>
              </a:lnSpc>
              <a:buFontTx/>
              <a:buAutoNum type="arabicParenR"/>
            </a:pPr>
            <a:r>
              <a:rPr lang="es-ES" altLang="es-ES" sz="2400" b="1">
                <a:solidFill>
                  <a:srgbClr val="FF0000"/>
                </a:solidFill>
              </a:rPr>
              <a:t>Mensajes a retener/Conclusiones</a:t>
            </a:r>
          </a:p>
          <a:p>
            <a:pPr marL="609600" indent="-609600" eaLnBrk="1" hangingPunct="1">
              <a:lnSpc>
                <a:spcPct val="90000"/>
              </a:lnSpc>
              <a:buFontTx/>
              <a:buAutoNum type="arabicParenR"/>
            </a:pPr>
            <a:endParaRPr lang="es-ES" altLang="es-ES" sz="2400" b="1">
              <a:solidFill>
                <a:srgbClr val="FF0000"/>
              </a:solidFill>
            </a:endParaRPr>
          </a:p>
          <a:p>
            <a:pPr marL="609600" indent="-609600" eaLnBrk="1" hangingPunct="1">
              <a:lnSpc>
                <a:spcPct val="90000"/>
              </a:lnSpc>
            </a:pPr>
            <a:endParaRPr lang="es-ES" altLang="es-ES" sz="2400" b="1">
              <a:solidFill>
                <a:srgbClr val="FF0000"/>
              </a:solidFill>
            </a:endParaRPr>
          </a:p>
        </p:txBody>
      </p:sp>
      <p:sp>
        <p:nvSpPr>
          <p:cNvPr id="18436" name="Marcador de número de diapositiva 1">
            <a:extLst>
              <a:ext uri="{FF2B5EF4-FFF2-40B4-BE49-F238E27FC236}">
                <a16:creationId xmlns:a16="http://schemas.microsoft.com/office/drawing/2014/main" id="{EAACEB30-3122-F1A6-74BD-ED75346F613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0496848-C9FE-754B-9AC1-2BE8DD5B3F17}" type="slidenum">
              <a:rPr lang="es-ES" altLang="es-ES" sz="1400" smtClean="0"/>
              <a:pPr>
                <a:spcBef>
                  <a:spcPct val="0"/>
                </a:spcBef>
                <a:buFontTx/>
                <a:buNone/>
              </a:pPr>
              <a:t>2</a:t>
            </a:fld>
            <a:endParaRPr lang="es-ES" altLang="es-ES"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55">
            <a:extLst>
              <a:ext uri="{FF2B5EF4-FFF2-40B4-BE49-F238E27FC236}">
                <a16:creationId xmlns:a16="http://schemas.microsoft.com/office/drawing/2014/main" id="{17BDE96C-E3C9-7993-0C33-6A7267BFE367}"/>
              </a:ext>
            </a:extLst>
          </p:cNvPr>
          <p:cNvSpPr>
            <a:spLocks noChangeArrowheads="1"/>
          </p:cNvSpPr>
          <p:nvPr/>
        </p:nvSpPr>
        <p:spPr bwMode="auto">
          <a:xfrm>
            <a:off x="0" y="0"/>
            <a:ext cx="9144000" cy="908050"/>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6866" name="Freeform 2">
            <a:extLst>
              <a:ext uri="{FF2B5EF4-FFF2-40B4-BE49-F238E27FC236}">
                <a16:creationId xmlns:a16="http://schemas.microsoft.com/office/drawing/2014/main" id="{8A12D2E0-7041-1650-1AF1-4D1CDA2D4C74}"/>
              </a:ext>
            </a:extLst>
          </p:cNvPr>
          <p:cNvSpPr>
            <a:spLocks/>
          </p:cNvSpPr>
          <p:nvPr/>
        </p:nvSpPr>
        <p:spPr bwMode="auto">
          <a:xfrm>
            <a:off x="3589338" y="0"/>
            <a:ext cx="5554662" cy="5575300"/>
          </a:xfrm>
          <a:custGeom>
            <a:avLst/>
            <a:gdLst>
              <a:gd name="T0" fmla="*/ 2147483646 w 3790"/>
              <a:gd name="T1" fmla="*/ 0 h 3512"/>
              <a:gd name="T2" fmla="*/ 973049274 w 3790"/>
              <a:gd name="T3" fmla="*/ 47883763 h 3512"/>
              <a:gd name="T4" fmla="*/ 485451078 w 3790"/>
              <a:gd name="T5" fmla="*/ 506552200 h 3512"/>
              <a:gd name="T6" fmla="*/ 292129787 w 3790"/>
              <a:gd name="T7" fmla="*/ 1076107513 h 3512"/>
              <a:gd name="T8" fmla="*/ 96659912 w 3790"/>
              <a:gd name="T9" fmla="*/ 1648182188 h 3512"/>
              <a:gd name="T10" fmla="*/ 0 w 3790"/>
              <a:gd name="T11" fmla="*/ 2147483646 h 3512"/>
              <a:gd name="T12" fmla="*/ 96659912 w 3790"/>
              <a:gd name="T13" fmla="*/ 2147483646 h 3512"/>
              <a:gd name="T14" fmla="*/ 388789700 w 3790"/>
              <a:gd name="T15" fmla="*/ 2147483646 h 3512"/>
              <a:gd name="T16" fmla="*/ 973049274 w 3790"/>
              <a:gd name="T17" fmla="*/ 2147483646 h 3512"/>
              <a:gd name="T18" fmla="*/ 1752778724 w 3790"/>
              <a:gd name="T19" fmla="*/ 2147483646 h 3512"/>
              <a:gd name="T20" fmla="*/ 2044908511 w 3790"/>
              <a:gd name="T21" fmla="*/ 2147483646 h 3512"/>
              <a:gd name="T22" fmla="*/ 2147483646 w 3790"/>
              <a:gd name="T23" fmla="*/ 2147483646 h 3512"/>
              <a:gd name="T24" fmla="*/ 2147483646 w 3790"/>
              <a:gd name="T25" fmla="*/ 2147483646 h 3512"/>
              <a:gd name="T26" fmla="*/ 2147483646 w 3790"/>
              <a:gd name="T27" fmla="*/ 2147483646 h 3512"/>
              <a:gd name="T28" fmla="*/ 2147483646 w 3790"/>
              <a:gd name="T29" fmla="*/ 2147483646 h 3512"/>
              <a:gd name="T30" fmla="*/ 2147483646 w 3790"/>
              <a:gd name="T31" fmla="*/ 2147483646 h 3512"/>
              <a:gd name="T32" fmla="*/ 2147483646 w 3790"/>
              <a:gd name="T33" fmla="*/ 2147483646 h 3512"/>
              <a:gd name="T34" fmla="*/ 2147483646 w 3790"/>
              <a:gd name="T35" fmla="*/ 0 h 3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90" h="3512">
                <a:moveTo>
                  <a:pt x="3790" y="0"/>
                </a:moveTo>
                <a:lnTo>
                  <a:pt x="453" y="19"/>
                </a:lnTo>
                <a:lnTo>
                  <a:pt x="226" y="201"/>
                </a:lnTo>
                <a:lnTo>
                  <a:pt x="136" y="427"/>
                </a:lnTo>
                <a:lnTo>
                  <a:pt x="45" y="654"/>
                </a:lnTo>
                <a:lnTo>
                  <a:pt x="0" y="972"/>
                </a:lnTo>
                <a:lnTo>
                  <a:pt x="45" y="1289"/>
                </a:lnTo>
                <a:lnTo>
                  <a:pt x="181" y="1743"/>
                </a:lnTo>
                <a:lnTo>
                  <a:pt x="453" y="2242"/>
                </a:lnTo>
                <a:lnTo>
                  <a:pt x="816" y="2605"/>
                </a:lnTo>
                <a:lnTo>
                  <a:pt x="952" y="2786"/>
                </a:lnTo>
                <a:lnTo>
                  <a:pt x="1451" y="3058"/>
                </a:lnTo>
                <a:lnTo>
                  <a:pt x="1995" y="3240"/>
                </a:lnTo>
                <a:lnTo>
                  <a:pt x="2540" y="3376"/>
                </a:lnTo>
                <a:lnTo>
                  <a:pt x="2993" y="3466"/>
                </a:lnTo>
                <a:lnTo>
                  <a:pt x="3356" y="3512"/>
                </a:lnTo>
                <a:lnTo>
                  <a:pt x="3764" y="3512"/>
                </a:lnTo>
                <a:lnTo>
                  <a:pt x="3790" y="0"/>
                </a:lnTo>
                <a:close/>
              </a:path>
            </a:pathLst>
          </a:custGeom>
          <a:solidFill>
            <a:srgbClr val="E1FFE1"/>
          </a:solidFill>
          <a:ln w="9525" cap="flat" cmpd="sng">
            <a:solidFill>
              <a:srgbClr val="E1FFE1"/>
            </a:solidFill>
            <a:prstDash val="solid"/>
            <a:round/>
            <a:headEnd/>
            <a:tailEnd/>
          </a:ln>
        </p:spPr>
        <p:txBody>
          <a:bodyPr wrap="none" lIns="92075" tIns="46038" rIns="92075" bIns="46038" anchor="ctr"/>
          <a:lstStyle/>
          <a:p>
            <a:endParaRPr lang="es-ES"/>
          </a:p>
        </p:txBody>
      </p:sp>
      <p:sp>
        <p:nvSpPr>
          <p:cNvPr id="36867" name="Freeform 4">
            <a:extLst>
              <a:ext uri="{FF2B5EF4-FFF2-40B4-BE49-F238E27FC236}">
                <a16:creationId xmlns:a16="http://schemas.microsoft.com/office/drawing/2014/main" id="{5E8A7F42-4321-03FD-F977-BB328D62BEA0}"/>
              </a:ext>
            </a:extLst>
          </p:cNvPr>
          <p:cNvSpPr>
            <a:spLocks noChangeAspect="1"/>
          </p:cNvSpPr>
          <p:nvPr/>
        </p:nvSpPr>
        <p:spPr bwMode="auto">
          <a:xfrm>
            <a:off x="4800600" y="-26988"/>
            <a:ext cx="4370388" cy="4248151"/>
          </a:xfrm>
          <a:custGeom>
            <a:avLst/>
            <a:gdLst>
              <a:gd name="T0" fmla="*/ 2147483646 w 3538"/>
              <a:gd name="T1" fmla="*/ 0 h 3175"/>
              <a:gd name="T2" fmla="*/ 898750898 w 3538"/>
              <a:gd name="T3" fmla="*/ 0 h 3175"/>
              <a:gd name="T4" fmla="*/ 483708565 w 3538"/>
              <a:gd name="T5" fmla="*/ 406385484 h 3175"/>
              <a:gd name="T6" fmla="*/ 207521784 w 3538"/>
              <a:gd name="T7" fmla="*/ 812770967 h 3175"/>
              <a:gd name="T8" fmla="*/ 68664997 w 3538"/>
              <a:gd name="T9" fmla="*/ 1136805208 h 3175"/>
              <a:gd name="T10" fmla="*/ 0 w 3538"/>
              <a:gd name="T11" fmla="*/ 1623751690 h 3175"/>
              <a:gd name="T12" fmla="*/ 0 w 3538"/>
              <a:gd name="T13" fmla="*/ 2110698173 h 3175"/>
              <a:gd name="T14" fmla="*/ 68664997 w 3538"/>
              <a:gd name="T15" fmla="*/ 2147483646 h 3175"/>
              <a:gd name="T16" fmla="*/ 207521784 w 3538"/>
              <a:gd name="T17" fmla="*/ 2147483646 h 3175"/>
              <a:gd name="T18" fmla="*/ 553899121 w 3538"/>
              <a:gd name="T19" fmla="*/ 2147483646 h 3175"/>
              <a:gd name="T20" fmla="*/ 968942690 w 3538"/>
              <a:gd name="T21" fmla="*/ 2147483646 h 3175"/>
              <a:gd name="T22" fmla="*/ 1591506807 w 3538"/>
              <a:gd name="T23" fmla="*/ 2147483646 h 3175"/>
              <a:gd name="T24" fmla="*/ 2147483646 w 3538"/>
              <a:gd name="T25" fmla="*/ 2147483646 h 3175"/>
              <a:gd name="T26" fmla="*/ 2147483646 w 3538"/>
              <a:gd name="T27" fmla="*/ 2147483646 h 3175"/>
              <a:gd name="T28" fmla="*/ 2147483646 w 3538"/>
              <a:gd name="T29" fmla="*/ 2147483646 h 3175"/>
              <a:gd name="T30" fmla="*/ 2147483646 w 3538"/>
              <a:gd name="T31" fmla="*/ 2147483646 h 3175"/>
              <a:gd name="T32" fmla="*/ 2147483646 w 3538"/>
              <a:gd name="T33" fmla="*/ 2147483646 h 3175"/>
              <a:gd name="T34" fmla="*/ 2147483646 w 3538"/>
              <a:gd name="T35" fmla="*/ 2147483646 h 3175"/>
              <a:gd name="T36" fmla="*/ 2147483646 w 3538"/>
              <a:gd name="T37" fmla="*/ 2147483646 h 3175"/>
              <a:gd name="T38" fmla="*/ 2147483646 w 3538"/>
              <a:gd name="T39" fmla="*/ 0 h 31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38" h="3175">
                <a:moveTo>
                  <a:pt x="1860" y="0"/>
                </a:moveTo>
                <a:lnTo>
                  <a:pt x="589" y="0"/>
                </a:lnTo>
                <a:lnTo>
                  <a:pt x="317" y="227"/>
                </a:lnTo>
                <a:lnTo>
                  <a:pt x="136" y="454"/>
                </a:lnTo>
                <a:lnTo>
                  <a:pt x="45" y="635"/>
                </a:lnTo>
                <a:lnTo>
                  <a:pt x="0" y="907"/>
                </a:lnTo>
                <a:lnTo>
                  <a:pt x="0" y="1179"/>
                </a:lnTo>
                <a:lnTo>
                  <a:pt x="45" y="1497"/>
                </a:lnTo>
                <a:lnTo>
                  <a:pt x="136" y="1724"/>
                </a:lnTo>
                <a:lnTo>
                  <a:pt x="363" y="2223"/>
                </a:lnTo>
                <a:lnTo>
                  <a:pt x="635" y="2540"/>
                </a:lnTo>
                <a:lnTo>
                  <a:pt x="1043" y="2812"/>
                </a:lnTo>
                <a:lnTo>
                  <a:pt x="1497" y="2994"/>
                </a:lnTo>
                <a:lnTo>
                  <a:pt x="1814" y="3085"/>
                </a:lnTo>
                <a:lnTo>
                  <a:pt x="2313" y="3175"/>
                </a:lnTo>
                <a:lnTo>
                  <a:pt x="2857" y="3175"/>
                </a:lnTo>
                <a:lnTo>
                  <a:pt x="3208" y="3091"/>
                </a:lnTo>
                <a:lnTo>
                  <a:pt x="3538" y="2948"/>
                </a:lnTo>
                <a:lnTo>
                  <a:pt x="3538" y="1905"/>
                </a:lnTo>
                <a:lnTo>
                  <a:pt x="1860" y="0"/>
                </a:lnTo>
                <a:close/>
              </a:path>
            </a:pathLst>
          </a:custGeom>
          <a:solidFill>
            <a:srgbClr val="D8D5FF"/>
          </a:solidFill>
          <a:ln w="9525" cap="flat" cmpd="sng">
            <a:solidFill>
              <a:schemeClr val="tx1"/>
            </a:solidFill>
            <a:prstDash val="solid"/>
            <a:round/>
            <a:headEnd/>
            <a:tailEnd/>
          </a:ln>
        </p:spPr>
        <p:txBody>
          <a:bodyPr wrap="none" lIns="92075" tIns="46038" rIns="92075" bIns="46038" anchor="ctr"/>
          <a:lstStyle/>
          <a:p>
            <a:endParaRPr lang="es-ES"/>
          </a:p>
        </p:txBody>
      </p:sp>
      <p:sp>
        <p:nvSpPr>
          <p:cNvPr id="36868" name="Freeform 5">
            <a:extLst>
              <a:ext uri="{FF2B5EF4-FFF2-40B4-BE49-F238E27FC236}">
                <a16:creationId xmlns:a16="http://schemas.microsoft.com/office/drawing/2014/main" id="{3D3E7461-8D75-82E2-75D6-98BC431CBB57}"/>
              </a:ext>
            </a:extLst>
          </p:cNvPr>
          <p:cNvSpPr>
            <a:spLocks noChangeAspect="1"/>
          </p:cNvSpPr>
          <p:nvPr/>
        </p:nvSpPr>
        <p:spPr bwMode="auto">
          <a:xfrm>
            <a:off x="6086475" y="-26988"/>
            <a:ext cx="3084513" cy="3105151"/>
          </a:xfrm>
          <a:custGeom>
            <a:avLst/>
            <a:gdLst>
              <a:gd name="T0" fmla="*/ 646410113 w 2585"/>
              <a:gd name="T1" fmla="*/ 303646051 h 2404"/>
              <a:gd name="T2" fmla="*/ 968191044 w 2585"/>
              <a:gd name="T3" fmla="*/ 0 h 2404"/>
              <a:gd name="T4" fmla="*/ 2147483646 w 2585"/>
              <a:gd name="T5" fmla="*/ 0 h 2404"/>
              <a:gd name="T6" fmla="*/ 2147483646 w 2585"/>
              <a:gd name="T7" fmla="*/ 2147483646 h 2404"/>
              <a:gd name="T8" fmla="*/ 2147483646 w 2585"/>
              <a:gd name="T9" fmla="*/ 2147483646 h 2404"/>
              <a:gd name="T10" fmla="*/ 2147483646 w 2585"/>
              <a:gd name="T11" fmla="*/ 2147483646 h 2404"/>
              <a:gd name="T12" fmla="*/ 2147483646 w 2585"/>
              <a:gd name="T13" fmla="*/ 2147483646 h 2404"/>
              <a:gd name="T14" fmla="*/ 2131443826 w 2585"/>
              <a:gd name="T15" fmla="*/ 2147483646 h 2404"/>
              <a:gd name="T16" fmla="*/ 1678671921 w 2585"/>
              <a:gd name="T17" fmla="*/ 2147483646 h 2404"/>
              <a:gd name="T18" fmla="*/ 1304209657 w 2585"/>
              <a:gd name="T19" fmla="*/ 2147483646 h 2404"/>
              <a:gd name="T20" fmla="*/ 875643721 w 2585"/>
              <a:gd name="T21" fmla="*/ 2147483646 h 2404"/>
              <a:gd name="T22" fmla="*/ 572372255 w 2585"/>
              <a:gd name="T23" fmla="*/ 2147483646 h 2404"/>
              <a:gd name="T24" fmla="*/ 283338472 w 2585"/>
              <a:gd name="T25" fmla="*/ 2147483646 h 2404"/>
              <a:gd name="T26" fmla="*/ 156619280 w 2585"/>
              <a:gd name="T27" fmla="*/ 2147483646 h 2404"/>
              <a:gd name="T28" fmla="*/ 55528393 w 2585"/>
              <a:gd name="T29" fmla="*/ 2147483646 h 2404"/>
              <a:gd name="T30" fmla="*/ 18509464 w 2585"/>
              <a:gd name="T31" fmla="*/ 2142208025 h 2404"/>
              <a:gd name="T32" fmla="*/ 0 w 2585"/>
              <a:gd name="T33" fmla="*/ 1740127137 h 2404"/>
              <a:gd name="T34" fmla="*/ 0 w 2585"/>
              <a:gd name="T35" fmla="*/ 1513226365 h 2404"/>
              <a:gd name="T36" fmla="*/ 129566251 w 2585"/>
              <a:gd name="T37" fmla="*/ 1059424821 h 2404"/>
              <a:gd name="T38" fmla="*/ 257710166 w 2585"/>
              <a:gd name="T39" fmla="*/ 832524050 h 2404"/>
              <a:gd name="T40" fmla="*/ 646410113 w 2585"/>
              <a:gd name="T41" fmla="*/ 303646051 h 24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85" h="2404">
                <a:moveTo>
                  <a:pt x="454" y="182"/>
                </a:moveTo>
                <a:lnTo>
                  <a:pt x="680" y="0"/>
                </a:lnTo>
                <a:lnTo>
                  <a:pt x="2585" y="0"/>
                </a:lnTo>
                <a:lnTo>
                  <a:pt x="2585" y="2177"/>
                </a:lnTo>
                <a:lnTo>
                  <a:pt x="2313" y="2313"/>
                </a:lnTo>
                <a:lnTo>
                  <a:pt x="2132" y="2359"/>
                </a:lnTo>
                <a:lnTo>
                  <a:pt x="1860" y="2404"/>
                </a:lnTo>
                <a:lnTo>
                  <a:pt x="1497" y="2404"/>
                </a:lnTo>
                <a:lnTo>
                  <a:pt x="1179" y="2359"/>
                </a:lnTo>
                <a:lnTo>
                  <a:pt x="916" y="2285"/>
                </a:lnTo>
                <a:lnTo>
                  <a:pt x="615" y="2170"/>
                </a:lnTo>
                <a:lnTo>
                  <a:pt x="402" y="2010"/>
                </a:lnTo>
                <a:lnTo>
                  <a:pt x="199" y="1780"/>
                </a:lnTo>
                <a:lnTo>
                  <a:pt x="110" y="1665"/>
                </a:lnTo>
                <a:lnTo>
                  <a:pt x="39" y="1425"/>
                </a:lnTo>
                <a:lnTo>
                  <a:pt x="13" y="1284"/>
                </a:lnTo>
                <a:lnTo>
                  <a:pt x="0" y="1043"/>
                </a:lnTo>
                <a:lnTo>
                  <a:pt x="0" y="907"/>
                </a:lnTo>
                <a:lnTo>
                  <a:pt x="91" y="635"/>
                </a:lnTo>
                <a:lnTo>
                  <a:pt x="181" y="499"/>
                </a:lnTo>
                <a:lnTo>
                  <a:pt x="454" y="182"/>
                </a:lnTo>
                <a:close/>
              </a:path>
            </a:pathLst>
          </a:custGeom>
          <a:solidFill>
            <a:srgbClr val="CCECFF"/>
          </a:solidFill>
          <a:ln w="9525" cap="flat" cmpd="sng">
            <a:solidFill>
              <a:schemeClr val="tx1"/>
            </a:solidFill>
            <a:prstDash val="solid"/>
            <a:round/>
            <a:headEnd/>
            <a:tailEnd/>
          </a:ln>
        </p:spPr>
        <p:txBody>
          <a:bodyPr wrap="none" lIns="92075" tIns="46038" rIns="92075" bIns="46038" anchor="ctr"/>
          <a:lstStyle/>
          <a:p>
            <a:endParaRPr lang="es-ES"/>
          </a:p>
        </p:txBody>
      </p:sp>
      <p:pic>
        <p:nvPicPr>
          <p:cNvPr id="36869" name="Picture 6">
            <a:extLst>
              <a:ext uri="{FF2B5EF4-FFF2-40B4-BE49-F238E27FC236}">
                <a16:creationId xmlns:a16="http://schemas.microsoft.com/office/drawing/2014/main" id="{B9C687F4-BFAC-5023-36E3-AC9DAA301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7150" y="188913"/>
            <a:ext cx="1214438"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7" descr="CERNlogo2">
            <a:extLst>
              <a:ext uri="{FF2B5EF4-FFF2-40B4-BE49-F238E27FC236}">
                <a16:creationId xmlns:a16="http://schemas.microsoft.com/office/drawing/2014/main" id="{BB1BAD02-15ED-FAC5-B08A-D232D9867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350" y="1196975"/>
            <a:ext cx="5302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Freeform 8">
            <a:extLst>
              <a:ext uri="{FF2B5EF4-FFF2-40B4-BE49-F238E27FC236}">
                <a16:creationId xmlns:a16="http://schemas.microsoft.com/office/drawing/2014/main" id="{DBB474EB-F675-B030-2FD5-97A629171AAD}"/>
              </a:ext>
            </a:extLst>
          </p:cNvPr>
          <p:cNvSpPr>
            <a:spLocks noChangeAspect="1"/>
          </p:cNvSpPr>
          <p:nvPr/>
        </p:nvSpPr>
        <p:spPr bwMode="auto">
          <a:xfrm>
            <a:off x="6049963" y="158750"/>
            <a:ext cx="3175000" cy="2919413"/>
          </a:xfrm>
          <a:custGeom>
            <a:avLst/>
            <a:gdLst>
              <a:gd name="T0" fmla="*/ 754524850 w 2661"/>
              <a:gd name="T1" fmla="*/ 0 h 2260"/>
              <a:gd name="T2" fmla="*/ 172258963 w 2661"/>
              <a:gd name="T3" fmla="*/ 832673426 h 2260"/>
              <a:gd name="T4" fmla="*/ 108195791 w 2661"/>
              <a:gd name="T5" fmla="*/ 2147483646 h 2260"/>
              <a:gd name="T6" fmla="*/ 818588021 w 2661"/>
              <a:gd name="T7" fmla="*/ 2147483646 h 2260"/>
              <a:gd name="T8" fmla="*/ 1980271721 w 2661"/>
              <a:gd name="T9" fmla="*/ 2147483646 h 2260"/>
              <a:gd name="T10" fmla="*/ 2147483646 w 2661"/>
              <a:gd name="T11" fmla="*/ 2147483646 h 2260"/>
              <a:gd name="T12" fmla="*/ 2147483646 w 2661"/>
              <a:gd name="T13" fmla="*/ 2147483646 h 22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1" h="2260">
                <a:moveTo>
                  <a:pt x="530" y="0"/>
                </a:moveTo>
                <a:cubicBezTo>
                  <a:pt x="363" y="140"/>
                  <a:pt x="197" y="280"/>
                  <a:pt x="121" y="499"/>
                </a:cubicBezTo>
                <a:cubicBezTo>
                  <a:pt x="45" y="718"/>
                  <a:pt x="0" y="1066"/>
                  <a:pt x="76" y="1315"/>
                </a:cubicBezTo>
                <a:cubicBezTo>
                  <a:pt x="152" y="1564"/>
                  <a:pt x="356" y="1844"/>
                  <a:pt x="575" y="1995"/>
                </a:cubicBezTo>
                <a:cubicBezTo>
                  <a:pt x="794" y="2146"/>
                  <a:pt x="1119" y="2184"/>
                  <a:pt x="1391" y="2222"/>
                </a:cubicBezTo>
                <a:cubicBezTo>
                  <a:pt x="1663" y="2260"/>
                  <a:pt x="1996" y="2252"/>
                  <a:pt x="2208" y="2222"/>
                </a:cubicBezTo>
                <a:cubicBezTo>
                  <a:pt x="2420" y="2192"/>
                  <a:pt x="2578" y="2071"/>
                  <a:pt x="2661" y="2041"/>
                </a:cubicBezTo>
              </a:path>
            </a:pathLst>
          </a:custGeom>
          <a:noFill/>
          <a:ln w="57150" cap="flat" cmpd="sng">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s-ES"/>
          </a:p>
        </p:txBody>
      </p:sp>
      <p:sp>
        <p:nvSpPr>
          <p:cNvPr id="36872" name="Oval 9">
            <a:extLst>
              <a:ext uri="{FF2B5EF4-FFF2-40B4-BE49-F238E27FC236}">
                <a16:creationId xmlns:a16="http://schemas.microsoft.com/office/drawing/2014/main" id="{E63B1A7A-5AC4-C5F1-B141-002543E68F90}"/>
              </a:ext>
            </a:extLst>
          </p:cNvPr>
          <p:cNvSpPr>
            <a:spLocks noChangeAspect="1" noChangeArrowheads="1"/>
          </p:cNvSpPr>
          <p:nvPr/>
        </p:nvSpPr>
        <p:spPr bwMode="auto">
          <a:xfrm>
            <a:off x="5978525" y="266700"/>
            <a:ext cx="812800" cy="350838"/>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RAL</a:t>
            </a:r>
            <a:endParaRPr lang="en-US" altLang="es-ES" sz="1800" b="1" i="1">
              <a:solidFill>
                <a:srgbClr val="0000FF"/>
              </a:solidFill>
              <a:latin typeface="Times New Roman" panose="02020603050405020304" pitchFamily="18" charset="0"/>
            </a:endParaRPr>
          </a:p>
        </p:txBody>
      </p:sp>
      <p:sp>
        <p:nvSpPr>
          <p:cNvPr id="36873" name="Oval 10">
            <a:extLst>
              <a:ext uri="{FF2B5EF4-FFF2-40B4-BE49-F238E27FC236}">
                <a16:creationId xmlns:a16="http://schemas.microsoft.com/office/drawing/2014/main" id="{0FBBABE0-1099-0738-3C8A-414E53B7BABD}"/>
              </a:ext>
            </a:extLst>
          </p:cNvPr>
          <p:cNvSpPr>
            <a:spLocks noChangeAspect="1" noChangeArrowheads="1"/>
          </p:cNvSpPr>
          <p:nvPr/>
        </p:nvSpPr>
        <p:spPr bwMode="auto">
          <a:xfrm>
            <a:off x="5818188" y="735013"/>
            <a:ext cx="809625" cy="352425"/>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IN2P3</a:t>
            </a:r>
            <a:endParaRPr lang="en-US" altLang="es-ES" sz="1800" b="1" i="1">
              <a:solidFill>
                <a:srgbClr val="0000FF"/>
              </a:solidFill>
              <a:latin typeface="Times New Roman" panose="02020603050405020304" pitchFamily="18" charset="0"/>
            </a:endParaRPr>
          </a:p>
        </p:txBody>
      </p:sp>
      <p:sp>
        <p:nvSpPr>
          <p:cNvPr id="36874" name="Oval 11">
            <a:extLst>
              <a:ext uri="{FF2B5EF4-FFF2-40B4-BE49-F238E27FC236}">
                <a16:creationId xmlns:a16="http://schemas.microsoft.com/office/drawing/2014/main" id="{59420E11-31FD-75F3-D82C-D2DD4DA9FC3F}"/>
              </a:ext>
            </a:extLst>
          </p:cNvPr>
          <p:cNvSpPr>
            <a:spLocks noChangeAspect="1" noChangeArrowheads="1"/>
          </p:cNvSpPr>
          <p:nvPr/>
        </p:nvSpPr>
        <p:spPr bwMode="auto">
          <a:xfrm>
            <a:off x="7385050" y="2903538"/>
            <a:ext cx="811213" cy="350837"/>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BNL</a:t>
            </a:r>
            <a:endParaRPr lang="en-US" altLang="es-ES" sz="1800" b="1" i="1">
              <a:solidFill>
                <a:srgbClr val="0000FF"/>
              </a:solidFill>
              <a:latin typeface="Times New Roman" panose="02020603050405020304" pitchFamily="18" charset="0"/>
            </a:endParaRPr>
          </a:p>
        </p:txBody>
      </p:sp>
      <p:sp>
        <p:nvSpPr>
          <p:cNvPr id="36875" name="Oval 12">
            <a:extLst>
              <a:ext uri="{FF2B5EF4-FFF2-40B4-BE49-F238E27FC236}">
                <a16:creationId xmlns:a16="http://schemas.microsoft.com/office/drawing/2014/main" id="{C47997A1-4C7F-91EB-B030-C530065A9F2D}"/>
              </a:ext>
            </a:extLst>
          </p:cNvPr>
          <p:cNvSpPr>
            <a:spLocks noChangeAspect="1" noChangeArrowheads="1"/>
          </p:cNvSpPr>
          <p:nvPr/>
        </p:nvSpPr>
        <p:spPr bwMode="auto">
          <a:xfrm>
            <a:off x="6086475" y="2259013"/>
            <a:ext cx="812800" cy="350837"/>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FZK</a:t>
            </a:r>
            <a:endParaRPr lang="en-US" altLang="es-ES" sz="1800" b="1" i="1">
              <a:solidFill>
                <a:srgbClr val="0000FF"/>
              </a:solidFill>
              <a:latin typeface="Times New Roman" panose="02020603050405020304" pitchFamily="18" charset="0"/>
            </a:endParaRPr>
          </a:p>
        </p:txBody>
      </p:sp>
      <p:sp>
        <p:nvSpPr>
          <p:cNvPr id="36876" name="Oval 13">
            <a:extLst>
              <a:ext uri="{FF2B5EF4-FFF2-40B4-BE49-F238E27FC236}">
                <a16:creationId xmlns:a16="http://schemas.microsoft.com/office/drawing/2014/main" id="{048F7505-41F9-2478-8E1B-30390ACD1A4D}"/>
              </a:ext>
            </a:extLst>
          </p:cNvPr>
          <p:cNvSpPr>
            <a:spLocks noChangeAspect="1" noChangeArrowheads="1"/>
          </p:cNvSpPr>
          <p:nvPr/>
        </p:nvSpPr>
        <p:spPr bwMode="auto">
          <a:xfrm>
            <a:off x="5818188" y="1789113"/>
            <a:ext cx="809625" cy="352425"/>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CNAF</a:t>
            </a:r>
            <a:endParaRPr lang="en-US" altLang="es-ES" sz="1800" b="1" i="1">
              <a:solidFill>
                <a:srgbClr val="0000FF"/>
              </a:solidFill>
              <a:latin typeface="Times New Roman" panose="02020603050405020304" pitchFamily="18" charset="0"/>
            </a:endParaRPr>
          </a:p>
        </p:txBody>
      </p:sp>
      <p:sp>
        <p:nvSpPr>
          <p:cNvPr id="36877" name="Oval 14">
            <a:extLst>
              <a:ext uri="{FF2B5EF4-FFF2-40B4-BE49-F238E27FC236}">
                <a16:creationId xmlns:a16="http://schemas.microsoft.com/office/drawing/2014/main" id="{14AEDD11-9C8D-5352-2F4B-22F75F753DC6}"/>
              </a:ext>
            </a:extLst>
          </p:cNvPr>
          <p:cNvSpPr>
            <a:spLocks noChangeAspect="1" noChangeArrowheads="1"/>
          </p:cNvSpPr>
          <p:nvPr/>
        </p:nvSpPr>
        <p:spPr bwMode="auto">
          <a:xfrm>
            <a:off x="6575425" y="2668588"/>
            <a:ext cx="809625" cy="352425"/>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PIC</a:t>
            </a:r>
            <a:endParaRPr lang="en-US" altLang="es-ES" sz="1800" b="1" i="1">
              <a:solidFill>
                <a:srgbClr val="0000FF"/>
              </a:solidFill>
              <a:latin typeface="Times New Roman" panose="02020603050405020304" pitchFamily="18" charset="0"/>
            </a:endParaRPr>
          </a:p>
        </p:txBody>
      </p:sp>
      <p:sp>
        <p:nvSpPr>
          <p:cNvPr id="36878" name="Oval 15">
            <a:extLst>
              <a:ext uri="{FF2B5EF4-FFF2-40B4-BE49-F238E27FC236}">
                <a16:creationId xmlns:a16="http://schemas.microsoft.com/office/drawing/2014/main" id="{B363C18E-9FCB-0FBC-3060-F1A7213083AD}"/>
              </a:ext>
            </a:extLst>
          </p:cNvPr>
          <p:cNvSpPr>
            <a:spLocks noChangeAspect="1" noChangeArrowheads="1"/>
          </p:cNvSpPr>
          <p:nvPr/>
        </p:nvSpPr>
        <p:spPr bwMode="auto">
          <a:xfrm>
            <a:off x="8304213" y="2786063"/>
            <a:ext cx="811212" cy="350837"/>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ICEPP</a:t>
            </a:r>
            <a:endParaRPr lang="en-US" altLang="es-ES" sz="1800" b="1" i="1">
              <a:solidFill>
                <a:srgbClr val="0000FF"/>
              </a:solidFill>
              <a:latin typeface="Times New Roman" panose="02020603050405020304" pitchFamily="18" charset="0"/>
            </a:endParaRPr>
          </a:p>
        </p:txBody>
      </p:sp>
      <p:sp>
        <p:nvSpPr>
          <p:cNvPr id="36879" name="Oval 16">
            <a:extLst>
              <a:ext uri="{FF2B5EF4-FFF2-40B4-BE49-F238E27FC236}">
                <a16:creationId xmlns:a16="http://schemas.microsoft.com/office/drawing/2014/main" id="{43205E58-E1F2-FE56-ACAA-3CB60FE90B93}"/>
              </a:ext>
            </a:extLst>
          </p:cNvPr>
          <p:cNvSpPr>
            <a:spLocks noChangeAspect="1" noChangeArrowheads="1"/>
          </p:cNvSpPr>
          <p:nvPr/>
        </p:nvSpPr>
        <p:spPr bwMode="auto">
          <a:xfrm>
            <a:off x="5708650" y="1322388"/>
            <a:ext cx="811213" cy="350837"/>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FNAL</a:t>
            </a:r>
            <a:endParaRPr lang="en-US" altLang="es-ES" sz="1800" b="1" i="1">
              <a:solidFill>
                <a:srgbClr val="0000FF"/>
              </a:solidFill>
              <a:latin typeface="Times New Roman" panose="02020603050405020304" pitchFamily="18" charset="0"/>
            </a:endParaRPr>
          </a:p>
        </p:txBody>
      </p:sp>
      <p:sp>
        <p:nvSpPr>
          <p:cNvPr id="36880" name="Freeform 17">
            <a:extLst>
              <a:ext uri="{FF2B5EF4-FFF2-40B4-BE49-F238E27FC236}">
                <a16:creationId xmlns:a16="http://schemas.microsoft.com/office/drawing/2014/main" id="{3A74E73E-7533-5500-733E-0229F2CFB17F}"/>
              </a:ext>
            </a:extLst>
          </p:cNvPr>
          <p:cNvSpPr>
            <a:spLocks/>
          </p:cNvSpPr>
          <p:nvPr/>
        </p:nvSpPr>
        <p:spPr bwMode="auto">
          <a:xfrm>
            <a:off x="3797300" y="44450"/>
            <a:ext cx="5527675" cy="5545138"/>
          </a:xfrm>
          <a:custGeom>
            <a:avLst/>
            <a:gdLst>
              <a:gd name="T0" fmla="*/ 990016558 w 3772"/>
              <a:gd name="T1" fmla="*/ 0 h 3493"/>
              <a:gd name="T2" fmla="*/ 502524569 w 3772"/>
              <a:gd name="T3" fmla="*/ 572076314 h 3493"/>
              <a:gd name="T4" fmla="*/ 113819987 w 3772"/>
              <a:gd name="T5" fmla="*/ 1716227355 h 3493"/>
              <a:gd name="T6" fmla="*/ 113819987 w 3772"/>
              <a:gd name="T7" fmla="*/ 2147483646 h 3493"/>
              <a:gd name="T8" fmla="*/ 794590092 w 3772"/>
              <a:gd name="T9" fmla="*/ 2147483646 h 3493"/>
              <a:gd name="T10" fmla="*/ 2147483646 w 3772"/>
              <a:gd name="T11" fmla="*/ 2147483646 h 3493"/>
              <a:gd name="T12" fmla="*/ 2147483646 w 3772"/>
              <a:gd name="T13" fmla="*/ 2147483646 h 3493"/>
              <a:gd name="T14" fmla="*/ 2147483646 w 3772"/>
              <a:gd name="T15" fmla="*/ 2147483646 h 34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72" h="3493">
                <a:moveTo>
                  <a:pt x="461" y="0"/>
                </a:moveTo>
                <a:cubicBezTo>
                  <a:pt x="381" y="56"/>
                  <a:pt x="302" y="113"/>
                  <a:pt x="234" y="227"/>
                </a:cubicBezTo>
                <a:cubicBezTo>
                  <a:pt x="166" y="341"/>
                  <a:pt x="83" y="507"/>
                  <a:pt x="53" y="681"/>
                </a:cubicBezTo>
                <a:cubicBezTo>
                  <a:pt x="23" y="855"/>
                  <a:pt x="0" y="1043"/>
                  <a:pt x="53" y="1270"/>
                </a:cubicBezTo>
                <a:cubicBezTo>
                  <a:pt x="106" y="1497"/>
                  <a:pt x="188" y="1776"/>
                  <a:pt x="370" y="2041"/>
                </a:cubicBezTo>
                <a:cubicBezTo>
                  <a:pt x="552" y="2306"/>
                  <a:pt x="787" y="2639"/>
                  <a:pt x="1142" y="2858"/>
                </a:cubicBezTo>
                <a:cubicBezTo>
                  <a:pt x="1497" y="3077"/>
                  <a:pt x="2064" y="3251"/>
                  <a:pt x="2502" y="3357"/>
                </a:cubicBezTo>
                <a:cubicBezTo>
                  <a:pt x="2940" y="3463"/>
                  <a:pt x="3356" y="3478"/>
                  <a:pt x="3772" y="3493"/>
                </a:cubicBezTo>
              </a:path>
            </a:pathLst>
          </a:custGeom>
          <a:noFill/>
          <a:ln w="57150" cap="flat" cmpd="sng">
            <a:solidFill>
              <a:srgbClr val="B3FFB3"/>
            </a:solidFill>
            <a:prstDash val="solid"/>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s-ES"/>
          </a:p>
        </p:txBody>
      </p:sp>
      <p:sp>
        <p:nvSpPr>
          <p:cNvPr id="36881" name="Freeform 18">
            <a:extLst>
              <a:ext uri="{FF2B5EF4-FFF2-40B4-BE49-F238E27FC236}">
                <a16:creationId xmlns:a16="http://schemas.microsoft.com/office/drawing/2014/main" id="{C8DDF939-C858-57EF-A619-E30D3180CD77}"/>
              </a:ext>
            </a:extLst>
          </p:cNvPr>
          <p:cNvSpPr>
            <a:spLocks/>
          </p:cNvSpPr>
          <p:nvPr/>
        </p:nvSpPr>
        <p:spPr bwMode="auto">
          <a:xfrm>
            <a:off x="2144713" y="44450"/>
            <a:ext cx="5684837" cy="6769100"/>
          </a:xfrm>
          <a:custGeom>
            <a:avLst/>
            <a:gdLst>
              <a:gd name="T0" fmla="*/ 1121158600 w 3879"/>
              <a:gd name="T1" fmla="*/ 0 h 4264"/>
              <a:gd name="T2" fmla="*/ 536952566 w 3879"/>
              <a:gd name="T3" fmla="*/ 685482500 h 4264"/>
              <a:gd name="T4" fmla="*/ 146051508 w 3879"/>
              <a:gd name="T5" fmla="*/ 1829633438 h 4264"/>
              <a:gd name="T6" fmla="*/ 146051508 w 3879"/>
              <a:gd name="T7" fmla="*/ 2147483646 h 4264"/>
              <a:gd name="T8" fmla="*/ 1024506112 w 3879"/>
              <a:gd name="T9" fmla="*/ 2147483646 h 4264"/>
              <a:gd name="T10" fmla="*/ 2147483646 w 3879"/>
              <a:gd name="T11" fmla="*/ 2147483646 h 4264"/>
              <a:gd name="T12" fmla="*/ 2147483646 w 3879"/>
              <a:gd name="T13" fmla="*/ 2147483646 h 4264"/>
              <a:gd name="T14" fmla="*/ 2147483646 w 3879"/>
              <a:gd name="T15" fmla="*/ 2147483646 h 42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79" h="4264">
                <a:moveTo>
                  <a:pt x="522" y="0"/>
                </a:moveTo>
                <a:cubicBezTo>
                  <a:pt x="424" y="75"/>
                  <a:pt x="326" y="151"/>
                  <a:pt x="250" y="272"/>
                </a:cubicBezTo>
                <a:cubicBezTo>
                  <a:pt x="174" y="393"/>
                  <a:pt x="98" y="522"/>
                  <a:pt x="68" y="726"/>
                </a:cubicBezTo>
                <a:cubicBezTo>
                  <a:pt x="38" y="930"/>
                  <a:pt x="0" y="1187"/>
                  <a:pt x="68" y="1497"/>
                </a:cubicBezTo>
                <a:cubicBezTo>
                  <a:pt x="136" y="1807"/>
                  <a:pt x="258" y="2253"/>
                  <a:pt x="477" y="2586"/>
                </a:cubicBezTo>
                <a:cubicBezTo>
                  <a:pt x="696" y="2919"/>
                  <a:pt x="999" y="3251"/>
                  <a:pt x="1384" y="3493"/>
                </a:cubicBezTo>
                <a:cubicBezTo>
                  <a:pt x="1769" y="3735"/>
                  <a:pt x="2374" y="3909"/>
                  <a:pt x="2790" y="4037"/>
                </a:cubicBezTo>
                <a:cubicBezTo>
                  <a:pt x="3206" y="4165"/>
                  <a:pt x="3542" y="4214"/>
                  <a:pt x="3879" y="4264"/>
                </a:cubicBezTo>
              </a:path>
            </a:pathLst>
          </a:custGeom>
          <a:noFill/>
          <a:ln w="57150" cap="flat" cmpd="sng">
            <a:solidFill>
              <a:srgbClr val="FFFF8F"/>
            </a:solidFill>
            <a:prstDash val="solid"/>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s-ES"/>
          </a:p>
        </p:txBody>
      </p:sp>
      <p:grpSp>
        <p:nvGrpSpPr>
          <p:cNvPr id="36882" name="Group 19">
            <a:extLst>
              <a:ext uri="{FF2B5EF4-FFF2-40B4-BE49-F238E27FC236}">
                <a16:creationId xmlns:a16="http://schemas.microsoft.com/office/drawing/2014/main" id="{67E39743-E0EE-F5E9-4053-58168AE5D74A}"/>
              </a:ext>
            </a:extLst>
          </p:cNvPr>
          <p:cNvGrpSpPr>
            <a:grpSpLocks/>
          </p:cNvGrpSpPr>
          <p:nvPr/>
        </p:nvGrpSpPr>
        <p:grpSpPr bwMode="auto">
          <a:xfrm>
            <a:off x="4545013" y="31750"/>
            <a:ext cx="4625975" cy="4160838"/>
            <a:chOff x="3102" y="20"/>
            <a:chExt cx="3156" cy="2621"/>
          </a:xfrm>
        </p:grpSpPr>
        <p:sp>
          <p:nvSpPr>
            <p:cNvPr id="36899" name="Freeform 20">
              <a:extLst>
                <a:ext uri="{FF2B5EF4-FFF2-40B4-BE49-F238E27FC236}">
                  <a16:creationId xmlns:a16="http://schemas.microsoft.com/office/drawing/2014/main" id="{F291721E-69A1-394C-1713-1A85547E83DF}"/>
                </a:ext>
              </a:extLst>
            </p:cNvPr>
            <p:cNvSpPr>
              <a:spLocks noChangeAspect="1"/>
            </p:cNvSpPr>
            <p:nvPr/>
          </p:nvSpPr>
          <p:spPr bwMode="auto">
            <a:xfrm>
              <a:off x="3379" y="20"/>
              <a:ext cx="2879" cy="2562"/>
            </a:xfrm>
            <a:custGeom>
              <a:avLst/>
              <a:gdLst>
                <a:gd name="T0" fmla="*/ 360 w 3538"/>
                <a:gd name="T1" fmla="*/ 0 h 3149"/>
                <a:gd name="T2" fmla="*/ 90 w 3538"/>
                <a:gd name="T3" fmla="*/ 271 h 3149"/>
                <a:gd name="T4" fmla="*/ 0 w 3538"/>
                <a:gd name="T5" fmla="*/ 631 h 3149"/>
                <a:gd name="T6" fmla="*/ 90 w 3538"/>
                <a:gd name="T7" fmla="*/ 1111 h 3149"/>
                <a:gd name="T8" fmla="*/ 421 w 3538"/>
                <a:gd name="T9" fmla="*/ 1652 h 3149"/>
                <a:gd name="T10" fmla="*/ 1156 w 3538"/>
                <a:gd name="T11" fmla="*/ 1999 h 3149"/>
                <a:gd name="T12" fmla="*/ 1892 w 3538"/>
                <a:gd name="T13" fmla="*/ 2072 h 3149"/>
                <a:gd name="T14" fmla="*/ 2343 w 3538"/>
                <a:gd name="T15" fmla="*/ 1922 h 31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38" h="3149">
                  <a:moveTo>
                    <a:pt x="544" y="0"/>
                  </a:moveTo>
                  <a:cubicBezTo>
                    <a:pt x="385" y="125"/>
                    <a:pt x="227" y="250"/>
                    <a:pt x="136" y="409"/>
                  </a:cubicBezTo>
                  <a:cubicBezTo>
                    <a:pt x="45" y="568"/>
                    <a:pt x="0" y="741"/>
                    <a:pt x="0" y="953"/>
                  </a:cubicBezTo>
                  <a:cubicBezTo>
                    <a:pt x="0" y="1165"/>
                    <a:pt x="30" y="1422"/>
                    <a:pt x="136" y="1679"/>
                  </a:cubicBezTo>
                  <a:cubicBezTo>
                    <a:pt x="242" y="1936"/>
                    <a:pt x="367" y="2271"/>
                    <a:pt x="635" y="2495"/>
                  </a:cubicBezTo>
                  <a:cubicBezTo>
                    <a:pt x="903" y="2719"/>
                    <a:pt x="1375" y="2914"/>
                    <a:pt x="1745" y="3020"/>
                  </a:cubicBezTo>
                  <a:cubicBezTo>
                    <a:pt x="2115" y="3126"/>
                    <a:pt x="2558" y="3149"/>
                    <a:pt x="2857" y="3130"/>
                  </a:cubicBezTo>
                  <a:cubicBezTo>
                    <a:pt x="3156" y="3111"/>
                    <a:pt x="3348" y="3005"/>
                    <a:pt x="3538" y="2903"/>
                  </a:cubicBezTo>
                </a:path>
              </a:pathLst>
            </a:custGeom>
            <a:noFill/>
            <a:ln w="57150"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s-ES"/>
            </a:p>
          </p:txBody>
        </p:sp>
        <p:grpSp>
          <p:nvGrpSpPr>
            <p:cNvPr id="36900" name="Group 21">
              <a:extLst>
                <a:ext uri="{FF2B5EF4-FFF2-40B4-BE49-F238E27FC236}">
                  <a16:creationId xmlns:a16="http://schemas.microsoft.com/office/drawing/2014/main" id="{9CD1CFFD-DCBC-0BC7-3B45-4E9217661985}"/>
                </a:ext>
              </a:extLst>
            </p:cNvPr>
            <p:cNvGrpSpPr>
              <a:grpSpLocks/>
            </p:cNvGrpSpPr>
            <p:nvPr/>
          </p:nvGrpSpPr>
          <p:grpSpPr bwMode="auto">
            <a:xfrm>
              <a:off x="4154" y="2235"/>
              <a:ext cx="2103" cy="406"/>
              <a:chOff x="4154" y="2235"/>
              <a:chExt cx="2103" cy="406"/>
            </a:xfrm>
          </p:grpSpPr>
          <p:sp>
            <p:nvSpPr>
              <p:cNvPr id="36913" name="Oval 22">
                <a:extLst>
                  <a:ext uri="{FF2B5EF4-FFF2-40B4-BE49-F238E27FC236}">
                    <a16:creationId xmlns:a16="http://schemas.microsoft.com/office/drawing/2014/main" id="{D4358ACF-571A-164E-1CB8-92704F6956AD}"/>
                  </a:ext>
                </a:extLst>
              </p:cNvPr>
              <p:cNvSpPr>
                <a:spLocks noChangeAspect="1" noChangeArrowheads="1"/>
              </p:cNvSpPr>
              <p:nvPr/>
            </p:nvSpPr>
            <p:spPr bwMode="auto">
              <a:xfrm>
                <a:off x="5815" y="2406"/>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USC</a:t>
                </a:r>
                <a:endParaRPr lang="en-US" altLang="es-ES" sz="1200" b="1" i="1">
                  <a:solidFill>
                    <a:schemeClr val="accent2"/>
                  </a:solidFill>
                  <a:latin typeface="Times New Roman" panose="02020603050405020304" pitchFamily="18" charset="0"/>
                </a:endParaRPr>
              </a:p>
            </p:txBody>
          </p:sp>
          <p:sp>
            <p:nvSpPr>
              <p:cNvPr id="36914" name="Oval 23">
                <a:extLst>
                  <a:ext uri="{FF2B5EF4-FFF2-40B4-BE49-F238E27FC236}">
                    <a16:creationId xmlns:a16="http://schemas.microsoft.com/office/drawing/2014/main" id="{8F925AAB-1DA5-5B05-A215-0CAA606F78EA}"/>
                  </a:ext>
                </a:extLst>
              </p:cNvPr>
              <p:cNvSpPr>
                <a:spLocks noChangeAspect="1" noChangeArrowheads="1"/>
              </p:cNvSpPr>
              <p:nvPr/>
            </p:nvSpPr>
            <p:spPr bwMode="auto">
              <a:xfrm>
                <a:off x="5372" y="2480"/>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NIKHEF</a:t>
                </a:r>
                <a:endParaRPr lang="en-US" altLang="es-ES" sz="1200" b="1" i="1">
                  <a:solidFill>
                    <a:schemeClr val="accent2"/>
                  </a:solidFill>
                  <a:latin typeface="Times New Roman" panose="02020603050405020304" pitchFamily="18" charset="0"/>
                </a:endParaRPr>
              </a:p>
            </p:txBody>
          </p:sp>
          <p:sp>
            <p:nvSpPr>
              <p:cNvPr id="36915" name="Oval 24">
                <a:extLst>
                  <a:ext uri="{FF2B5EF4-FFF2-40B4-BE49-F238E27FC236}">
                    <a16:creationId xmlns:a16="http://schemas.microsoft.com/office/drawing/2014/main" id="{CC9B25BA-D274-D1B8-6699-F76712DE0DB4}"/>
                  </a:ext>
                </a:extLst>
              </p:cNvPr>
              <p:cNvSpPr>
                <a:spLocks noChangeAspect="1" noChangeArrowheads="1"/>
              </p:cNvSpPr>
              <p:nvPr/>
            </p:nvSpPr>
            <p:spPr bwMode="auto">
              <a:xfrm>
                <a:off x="4929" y="2456"/>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Krakow</a:t>
                </a:r>
                <a:endParaRPr lang="en-US" altLang="es-ES" sz="1200" b="1" i="1">
                  <a:solidFill>
                    <a:schemeClr val="accent2"/>
                  </a:solidFill>
                  <a:latin typeface="Times New Roman" panose="02020603050405020304" pitchFamily="18" charset="0"/>
                </a:endParaRPr>
              </a:p>
            </p:txBody>
          </p:sp>
          <p:sp>
            <p:nvSpPr>
              <p:cNvPr id="36916" name="Oval 25">
                <a:extLst>
                  <a:ext uri="{FF2B5EF4-FFF2-40B4-BE49-F238E27FC236}">
                    <a16:creationId xmlns:a16="http://schemas.microsoft.com/office/drawing/2014/main" id="{0E88AFBC-6CA3-48FA-4976-72F2085891DB}"/>
                  </a:ext>
                </a:extLst>
              </p:cNvPr>
              <p:cNvSpPr>
                <a:spLocks noChangeAspect="1" noChangeArrowheads="1"/>
              </p:cNvSpPr>
              <p:nvPr/>
            </p:nvSpPr>
            <p:spPr bwMode="auto">
              <a:xfrm>
                <a:off x="4487" y="2382"/>
                <a:ext cx="441"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Legnaro</a:t>
                </a:r>
                <a:endParaRPr lang="en-US" altLang="es-ES" sz="1200" b="1" i="1">
                  <a:solidFill>
                    <a:schemeClr val="accent2"/>
                  </a:solidFill>
                  <a:latin typeface="Times New Roman" panose="02020603050405020304" pitchFamily="18" charset="0"/>
                </a:endParaRPr>
              </a:p>
            </p:txBody>
          </p:sp>
          <p:sp>
            <p:nvSpPr>
              <p:cNvPr id="36917" name="Oval 26">
                <a:extLst>
                  <a:ext uri="{FF2B5EF4-FFF2-40B4-BE49-F238E27FC236}">
                    <a16:creationId xmlns:a16="http://schemas.microsoft.com/office/drawing/2014/main" id="{5920C0DE-6F17-A1A5-1348-EB632ADC77A4}"/>
                  </a:ext>
                </a:extLst>
              </p:cNvPr>
              <p:cNvSpPr>
                <a:spLocks noChangeAspect="1" noChangeArrowheads="1"/>
              </p:cNvSpPr>
              <p:nvPr/>
            </p:nvSpPr>
            <p:spPr bwMode="auto">
              <a:xfrm>
                <a:off x="4154" y="2235"/>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US" altLang="es-ES" sz="1400" b="1" i="1">
                    <a:solidFill>
                      <a:srgbClr val="800000"/>
                    </a:solidFill>
                    <a:latin typeface="Times New Roman" panose="02020603050405020304" pitchFamily="18" charset="0"/>
                  </a:rPr>
                  <a:t>IFAE</a:t>
                </a:r>
              </a:p>
            </p:txBody>
          </p:sp>
        </p:grpSp>
        <p:grpSp>
          <p:nvGrpSpPr>
            <p:cNvPr id="36901" name="Group 27">
              <a:extLst>
                <a:ext uri="{FF2B5EF4-FFF2-40B4-BE49-F238E27FC236}">
                  <a16:creationId xmlns:a16="http://schemas.microsoft.com/office/drawing/2014/main" id="{AFA92BFC-A023-EA0F-BA5A-0AC65B00AA48}"/>
                </a:ext>
              </a:extLst>
            </p:cNvPr>
            <p:cNvGrpSpPr>
              <a:grpSpLocks/>
            </p:cNvGrpSpPr>
            <p:nvPr/>
          </p:nvGrpSpPr>
          <p:grpSpPr bwMode="auto">
            <a:xfrm>
              <a:off x="3102" y="139"/>
              <a:ext cx="1107" cy="2110"/>
              <a:chOff x="3102" y="139"/>
              <a:chExt cx="1107" cy="2110"/>
            </a:xfrm>
          </p:grpSpPr>
          <p:sp>
            <p:nvSpPr>
              <p:cNvPr id="36902" name="Oval 28">
                <a:extLst>
                  <a:ext uri="{FF2B5EF4-FFF2-40B4-BE49-F238E27FC236}">
                    <a16:creationId xmlns:a16="http://schemas.microsoft.com/office/drawing/2014/main" id="{E918E635-AD00-5E50-FCDF-93A43991434F}"/>
                  </a:ext>
                </a:extLst>
              </p:cNvPr>
              <p:cNvSpPr>
                <a:spLocks noChangeAspect="1" noChangeArrowheads="1"/>
              </p:cNvSpPr>
              <p:nvPr/>
            </p:nvSpPr>
            <p:spPr bwMode="auto">
              <a:xfrm>
                <a:off x="3323" y="1497"/>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Taipei</a:t>
                </a:r>
                <a:endParaRPr lang="en-US" altLang="es-ES" sz="1200" b="1" i="1">
                  <a:solidFill>
                    <a:schemeClr val="accent2"/>
                  </a:solidFill>
                  <a:latin typeface="Times New Roman" panose="02020603050405020304" pitchFamily="18" charset="0"/>
                </a:endParaRPr>
              </a:p>
            </p:txBody>
          </p:sp>
          <p:sp>
            <p:nvSpPr>
              <p:cNvPr id="36903" name="Oval 29">
                <a:extLst>
                  <a:ext uri="{FF2B5EF4-FFF2-40B4-BE49-F238E27FC236}">
                    <a16:creationId xmlns:a16="http://schemas.microsoft.com/office/drawing/2014/main" id="{C266CB18-7702-728A-DAF4-8FE7750DCC64}"/>
                  </a:ext>
                </a:extLst>
              </p:cNvPr>
              <p:cNvSpPr>
                <a:spLocks noChangeAspect="1" noChangeArrowheads="1"/>
              </p:cNvSpPr>
              <p:nvPr/>
            </p:nvSpPr>
            <p:spPr bwMode="auto">
              <a:xfrm>
                <a:off x="3434" y="1718"/>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TRIUMF</a:t>
                </a:r>
                <a:endParaRPr lang="en-US" altLang="es-ES" sz="1200" b="1" i="1">
                  <a:solidFill>
                    <a:schemeClr val="accent2"/>
                  </a:solidFill>
                  <a:latin typeface="Times New Roman" panose="02020603050405020304" pitchFamily="18" charset="0"/>
                </a:endParaRPr>
              </a:p>
            </p:txBody>
          </p:sp>
          <p:sp>
            <p:nvSpPr>
              <p:cNvPr id="36904" name="Oval 30">
                <a:extLst>
                  <a:ext uri="{FF2B5EF4-FFF2-40B4-BE49-F238E27FC236}">
                    <a16:creationId xmlns:a16="http://schemas.microsoft.com/office/drawing/2014/main" id="{1911A8E2-0F23-3C11-C912-B5674E13E8E2}"/>
                  </a:ext>
                </a:extLst>
              </p:cNvPr>
              <p:cNvSpPr>
                <a:spLocks noChangeAspect="1" noChangeArrowheads="1"/>
              </p:cNvSpPr>
              <p:nvPr/>
            </p:nvSpPr>
            <p:spPr bwMode="auto">
              <a:xfrm>
                <a:off x="3767" y="2088"/>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400" b="1" i="1">
                    <a:solidFill>
                      <a:srgbClr val="800000"/>
                    </a:solidFill>
                    <a:latin typeface="Times New Roman" panose="02020603050405020304" pitchFamily="18" charset="0"/>
                  </a:rPr>
                  <a:t>IFIC</a:t>
                </a:r>
                <a:endParaRPr lang="en-US" altLang="es-ES" sz="1400" b="1" i="1">
                  <a:solidFill>
                    <a:srgbClr val="800000"/>
                  </a:solidFill>
                  <a:latin typeface="Times New Roman" panose="02020603050405020304" pitchFamily="18" charset="0"/>
                </a:endParaRPr>
              </a:p>
            </p:txBody>
          </p:sp>
          <p:sp>
            <p:nvSpPr>
              <p:cNvPr id="36905" name="Oval 31">
                <a:extLst>
                  <a:ext uri="{FF2B5EF4-FFF2-40B4-BE49-F238E27FC236}">
                    <a16:creationId xmlns:a16="http://schemas.microsoft.com/office/drawing/2014/main" id="{76E1E746-CFC3-E97E-532C-1F606BF76B80}"/>
                  </a:ext>
                </a:extLst>
              </p:cNvPr>
              <p:cNvSpPr>
                <a:spLocks noChangeAspect="1" noChangeArrowheads="1"/>
              </p:cNvSpPr>
              <p:nvPr/>
            </p:nvSpPr>
            <p:spPr bwMode="auto">
              <a:xfrm>
                <a:off x="3582" y="1939"/>
                <a:ext cx="442" cy="162"/>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400" b="1" i="1">
                    <a:solidFill>
                      <a:srgbClr val="800000"/>
                    </a:solidFill>
                    <a:latin typeface="Times New Roman" panose="02020603050405020304" pitchFamily="18" charset="0"/>
                  </a:rPr>
                  <a:t>UAM</a:t>
                </a:r>
                <a:endParaRPr lang="en-US" altLang="es-ES" sz="1400" b="1" i="1">
                  <a:solidFill>
                    <a:srgbClr val="800000"/>
                  </a:solidFill>
                  <a:latin typeface="Times New Roman" panose="02020603050405020304" pitchFamily="18" charset="0"/>
                </a:endParaRPr>
              </a:p>
            </p:txBody>
          </p:sp>
          <p:sp>
            <p:nvSpPr>
              <p:cNvPr id="36906" name="Oval 32">
                <a:extLst>
                  <a:ext uri="{FF2B5EF4-FFF2-40B4-BE49-F238E27FC236}">
                    <a16:creationId xmlns:a16="http://schemas.microsoft.com/office/drawing/2014/main" id="{89579C50-CB35-8201-35DB-4929CED5E236}"/>
                  </a:ext>
                </a:extLst>
              </p:cNvPr>
              <p:cNvSpPr>
                <a:spLocks noChangeAspect="1" noChangeArrowheads="1"/>
              </p:cNvSpPr>
              <p:nvPr/>
            </p:nvSpPr>
            <p:spPr bwMode="auto">
              <a:xfrm>
                <a:off x="3102" y="685"/>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UB</a:t>
                </a:r>
                <a:endParaRPr lang="en-US" altLang="es-ES" sz="1200" b="1" i="1">
                  <a:solidFill>
                    <a:schemeClr val="accent2"/>
                  </a:solidFill>
                  <a:latin typeface="Times New Roman" panose="02020603050405020304" pitchFamily="18" charset="0"/>
                </a:endParaRPr>
              </a:p>
            </p:txBody>
          </p:sp>
          <p:sp>
            <p:nvSpPr>
              <p:cNvPr id="36907" name="Oval 33">
                <a:extLst>
                  <a:ext uri="{FF2B5EF4-FFF2-40B4-BE49-F238E27FC236}">
                    <a16:creationId xmlns:a16="http://schemas.microsoft.com/office/drawing/2014/main" id="{756972C3-F73C-2B69-59FA-527F982A85CC}"/>
                  </a:ext>
                </a:extLst>
              </p:cNvPr>
              <p:cNvSpPr>
                <a:spLocks noChangeAspect="1" noChangeArrowheads="1"/>
              </p:cNvSpPr>
              <p:nvPr/>
            </p:nvSpPr>
            <p:spPr bwMode="auto">
              <a:xfrm>
                <a:off x="3139" y="500"/>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IFCA</a:t>
                </a:r>
                <a:endParaRPr lang="en-US" altLang="es-ES" sz="1200" b="1" i="1">
                  <a:solidFill>
                    <a:schemeClr val="accent2"/>
                  </a:solidFill>
                  <a:latin typeface="Times New Roman" panose="02020603050405020304" pitchFamily="18" charset="0"/>
                </a:endParaRPr>
              </a:p>
            </p:txBody>
          </p:sp>
          <p:sp>
            <p:nvSpPr>
              <p:cNvPr id="36908" name="Oval 34">
                <a:extLst>
                  <a:ext uri="{FF2B5EF4-FFF2-40B4-BE49-F238E27FC236}">
                    <a16:creationId xmlns:a16="http://schemas.microsoft.com/office/drawing/2014/main" id="{BF1CB543-0C36-C67A-CA1C-09B7F5733AED}"/>
                  </a:ext>
                </a:extLst>
              </p:cNvPr>
              <p:cNvSpPr>
                <a:spLocks noChangeAspect="1" noChangeArrowheads="1"/>
              </p:cNvSpPr>
              <p:nvPr/>
            </p:nvSpPr>
            <p:spPr bwMode="auto">
              <a:xfrm>
                <a:off x="3250" y="315"/>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CIEMAT</a:t>
                </a:r>
                <a:endParaRPr lang="en-US" altLang="es-ES" sz="1200" b="1" i="1">
                  <a:solidFill>
                    <a:schemeClr val="accent2"/>
                  </a:solidFill>
                  <a:latin typeface="Times New Roman" panose="02020603050405020304" pitchFamily="18" charset="0"/>
                </a:endParaRPr>
              </a:p>
            </p:txBody>
          </p:sp>
          <p:sp>
            <p:nvSpPr>
              <p:cNvPr id="36909" name="Oval 35">
                <a:extLst>
                  <a:ext uri="{FF2B5EF4-FFF2-40B4-BE49-F238E27FC236}">
                    <a16:creationId xmlns:a16="http://schemas.microsoft.com/office/drawing/2014/main" id="{84CB984A-FB98-76C4-99B1-793E9FAC79BA}"/>
                  </a:ext>
                </a:extLst>
              </p:cNvPr>
              <p:cNvSpPr>
                <a:spLocks noChangeAspect="1" noChangeArrowheads="1"/>
              </p:cNvSpPr>
              <p:nvPr/>
            </p:nvSpPr>
            <p:spPr bwMode="auto">
              <a:xfrm>
                <a:off x="3347" y="139"/>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MSU</a:t>
                </a:r>
                <a:endParaRPr lang="en-US" altLang="es-ES" sz="1200" b="1" i="1">
                  <a:solidFill>
                    <a:schemeClr val="accent2"/>
                  </a:solidFill>
                  <a:latin typeface="Times New Roman" panose="02020603050405020304" pitchFamily="18" charset="0"/>
                </a:endParaRPr>
              </a:p>
            </p:txBody>
          </p:sp>
          <p:sp>
            <p:nvSpPr>
              <p:cNvPr id="36910" name="Oval 36">
                <a:extLst>
                  <a:ext uri="{FF2B5EF4-FFF2-40B4-BE49-F238E27FC236}">
                    <a16:creationId xmlns:a16="http://schemas.microsoft.com/office/drawing/2014/main" id="{3639FD37-1DDD-FCD3-0BCA-97C715004643}"/>
                  </a:ext>
                </a:extLst>
              </p:cNvPr>
              <p:cNvSpPr>
                <a:spLocks noChangeAspect="1" noChangeArrowheads="1"/>
              </p:cNvSpPr>
              <p:nvPr/>
            </p:nvSpPr>
            <p:spPr bwMode="auto">
              <a:xfrm>
                <a:off x="3250" y="1275"/>
                <a:ext cx="442" cy="162"/>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Prague</a:t>
                </a:r>
                <a:endParaRPr lang="en-US" altLang="es-ES" sz="1200" b="1" i="1">
                  <a:solidFill>
                    <a:schemeClr val="accent2"/>
                  </a:solidFill>
                  <a:latin typeface="Times New Roman" panose="02020603050405020304" pitchFamily="18" charset="0"/>
                </a:endParaRPr>
              </a:p>
            </p:txBody>
          </p:sp>
          <p:sp>
            <p:nvSpPr>
              <p:cNvPr id="36911" name="Oval 37">
                <a:extLst>
                  <a:ext uri="{FF2B5EF4-FFF2-40B4-BE49-F238E27FC236}">
                    <a16:creationId xmlns:a16="http://schemas.microsoft.com/office/drawing/2014/main" id="{6355CBCA-E5EB-AA3D-501E-61F7677E9749}"/>
                  </a:ext>
                </a:extLst>
              </p:cNvPr>
              <p:cNvSpPr>
                <a:spLocks noChangeAspect="1" noChangeArrowheads="1"/>
              </p:cNvSpPr>
              <p:nvPr/>
            </p:nvSpPr>
            <p:spPr bwMode="auto">
              <a:xfrm>
                <a:off x="3212" y="1091"/>
                <a:ext cx="443"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Budapest</a:t>
                </a:r>
                <a:endParaRPr lang="en-US" altLang="es-ES" sz="1200" b="1" i="1">
                  <a:solidFill>
                    <a:schemeClr val="accent2"/>
                  </a:solidFill>
                  <a:latin typeface="Times New Roman" panose="02020603050405020304" pitchFamily="18" charset="0"/>
                </a:endParaRPr>
              </a:p>
            </p:txBody>
          </p:sp>
          <p:sp>
            <p:nvSpPr>
              <p:cNvPr id="36912" name="Oval 38">
                <a:extLst>
                  <a:ext uri="{FF2B5EF4-FFF2-40B4-BE49-F238E27FC236}">
                    <a16:creationId xmlns:a16="http://schemas.microsoft.com/office/drawing/2014/main" id="{02530763-0670-5F7A-0A82-21990D94E903}"/>
                  </a:ext>
                </a:extLst>
              </p:cNvPr>
              <p:cNvSpPr>
                <a:spLocks noChangeAspect="1" noChangeArrowheads="1"/>
              </p:cNvSpPr>
              <p:nvPr/>
            </p:nvSpPr>
            <p:spPr bwMode="auto">
              <a:xfrm>
                <a:off x="3176" y="869"/>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Cambridge</a:t>
                </a:r>
                <a:endParaRPr lang="en-US" altLang="es-ES" sz="1200" b="1" i="1">
                  <a:solidFill>
                    <a:schemeClr val="accent2"/>
                  </a:solidFill>
                  <a:latin typeface="Times New Roman" panose="02020603050405020304" pitchFamily="18" charset="0"/>
                </a:endParaRPr>
              </a:p>
            </p:txBody>
          </p:sp>
        </p:grpSp>
      </p:grpSp>
      <p:sp>
        <p:nvSpPr>
          <p:cNvPr id="36883" name="Text Box 39">
            <a:extLst>
              <a:ext uri="{FF2B5EF4-FFF2-40B4-BE49-F238E27FC236}">
                <a16:creationId xmlns:a16="http://schemas.microsoft.com/office/drawing/2014/main" id="{DDC83BAB-4300-DEA0-69C0-DC255C5153D3}"/>
              </a:ext>
            </a:extLst>
          </p:cNvPr>
          <p:cNvSpPr txBox="1">
            <a:spLocks noChangeArrowheads="1"/>
          </p:cNvSpPr>
          <p:nvPr/>
        </p:nvSpPr>
        <p:spPr bwMode="auto">
          <a:xfrm>
            <a:off x="3597275" y="3141663"/>
            <a:ext cx="1006475" cy="58737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a:solidFill>
                  <a:srgbClr val="CC3300"/>
                </a:solidFill>
                <a:latin typeface="Comic Sans MS" panose="030F0902030302020204" pitchFamily="66" charset="0"/>
              </a:rPr>
              <a:t>small</a:t>
            </a:r>
          </a:p>
          <a:p>
            <a:pPr algn="ctr">
              <a:lnSpc>
                <a:spcPct val="90000"/>
              </a:lnSpc>
              <a:spcBef>
                <a:spcPct val="0"/>
              </a:spcBef>
              <a:buFontTx/>
              <a:buNone/>
            </a:pPr>
            <a:r>
              <a:rPr lang="en-GB" altLang="es-ES" sz="1800" b="1">
                <a:solidFill>
                  <a:srgbClr val="CC3300"/>
                </a:solidFill>
                <a:latin typeface="Comic Sans MS" panose="030F0902030302020204" pitchFamily="66" charset="0"/>
              </a:rPr>
              <a:t>centres</a:t>
            </a:r>
            <a:endParaRPr lang="en-US" altLang="es-ES" sz="1800" b="1">
              <a:solidFill>
                <a:srgbClr val="CC3300"/>
              </a:solidFill>
              <a:latin typeface="Comic Sans MS" panose="030F0902030302020204" pitchFamily="66" charset="0"/>
            </a:endParaRPr>
          </a:p>
        </p:txBody>
      </p:sp>
      <p:sp>
        <p:nvSpPr>
          <p:cNvPr id="36884" name="Text Box 40">
            <a:extLst>
              <a:ext uri="{FF2B5EF4-FFF2-40B4-BE49-F238E27FC236}">
                <a16:creationId xmlns:a16="http://schemas.microsoft.com/office/drawing/2014/main" id="{BA64F727-30F5-3F58-2D01-987F6029C92C}"/>
              </a:ext>
            </a:extLst>
          </p:cNvPr>
          <p:cNvSpPr txBox="1">
            <a:spLocks noChangeArrowheads="1"/>
          </p:cNvSpPr>
          <p:nvPr/>
        </p:nvSpPr>
        <p:spPr bwMode="auto">
          <a:xfrm>
            <a:off x="1717675" y="2276475"/>
            <a:ext cx="1208088" cy="58737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a:solidFill>
                  <a:srgbClr val="CC3300"/>
                </a:solidFill>
                <a:latin typeface="Comic Sans MS" panose="030F0902030302020204" pitchFamily="66" charset="0"/>
              </a:rPr>
              <a:t>desktops</a:t>
            </a:r>
          </a:p>
          <a:p>
            <a:pPr algn="ctr">
              <a:lnSpc>
                <a:spcPct val="90000"/>
              </a:lnSpc>
              <a:spcBef>
                <a:spcPct val="0"/>
              </a:spcBef>
              <a:buFontTx/>
              <a:buNone/>
            </a:pPr>
            <a:r>
              <a:rPr lang="en-GB" altLang="es-ES" sz="1800" b="1">
                <a:solidFill>
                  <a:srgbClr val="CC3300"/>
                </a:solidFill>
                <a:latin typeface="Comic Sans MS" panose="030F0902030302020204" pitchFamily="66" charset="0"/>
              </a:rPr>
              <a:t>portables</a:t>
            </a:r>
            <a:endParaRPr lang="en-US" altLang="es-ES" sz="1800" b="1">
              <a:solidFill>
                <a:srgbClr val="CC3300"/>
              </a:solidFill>
              <a:latin typeface="Comic Sans MS" panose="030F0902030302020204" pitchFamily="66" charset="0"/>
            </a:endParaRPr>
          </a:p>
        </p:txBody>
      </p:sp>
      <p:sp>
        <p:nvSpPr>
          <p:cNvPr id="36885" name="AutoShape 42">
            <a:extLst>
              <a:ext uri="{FF2B5EF4-FFF2-40B4-BE49-F238E27FC236}">
                <a16:creationId xmlns:a16="http://schemas.microsoft.com/office/drawing/2014/main" id="{6C97BB3B-449A-CA3A-DADC-4CEC14062FE9}"/>
              </a:ext>
            </a:extLst>
          </p:cNvPr>
          <p:cNvSpPr>
            <a:spLocks noChangeArrowheads="1"/>
          </p:cNvSpPr>
          <p:nvPr/>
        </p:nvSpPr>
        <p:spPr bwMode="auto">
          <a:xfrm>
            <a:off x="5105400" y="2895600"/>
            <a:ext cx="1676400" cy="1295400"/>
          </a:xfrm>
          <a:prstGeom prst="wedgeEllipseCallout">
            <a:avLst>
              <a:gd name="adj1" fmla="val -51134"/>
              <a:gd name="adj2" fmla="val 24144"/>
            </a:avLst>
          </a:prstGeom>
          <a:noFill/>
          <a:ln w="539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400">
              <a:latin typeface="Times New Roman" panose="02020603050405020304" pitchFamily="18" charset="0"/>
            </a:endParaRPr>
          </a:p>
        </p:txBody>
      </p:sp>
      <p:sp>
        <p:nvSpPr>
          <p:cNvPr id="36886" name="Text Box 45">
            <a:extLst>
              <a:ext uri="{FF2B5EF4-FFF2-40B4-BE49-F238E27FC236}">
                <a16:creationId xmlns:a16="http://schemas.microsoft.com/office/drawing/2014/main" id="{84E7A97C-3FD2-416E-C0CE-572DF44842EA}"/>
              </a:ext>
            </a:extLst>
          </p:cNvPr>
          <p:cNvSpPr txBox="1">
            <a:spLocks noChangeArrowheads="1"/>
          </p:cNvSpPr>
          <p:nvPr/>
        </p:nvSpPr>
        <p:spPr bwMode="auto">
          <a:xfrm>
            <a:off x="4800600" y="4495800"/>
            <a:ext cx="40195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000" b="1">
                <a:latin typeface="Times New Roman" panose="02020603050405020304" pitchFamily="18" charset="0"/>
              </a:rPr>
              <a:t>asegurar un crecimiento sostenible de la infraestructura Tier-2 entre estos centros y su operación de forma estable</a:t>
            </a:r>
          </a:p>
        </p:txBody>
      </p:sp>
      <p:sp>
        <p:nvSpPr>
          <p:cNvPr id="36887" name="AutoShape 46">
            <a:extLst>
              <a:ext uri="{FF2B5EF4-FFF2-40B4-BE49-F238E27FC236}">
                <a16:creationId xmlns:a16="http://schemas.microsoft.com/office/drawing/2014/main" id="{024DCB7D-CBE6-0937-C29B-BD7D1F9E9AC2}"/>
              </a:ext>
            </a:extLst>
          </p:cNvPr>
          <p:cNvSpPr>
            <a:spLocks noChangeArrowheads="1"/>
          </p:cNvSpPr>
          <p:nvPr/>
        </p:nvSpPr>
        <p:spPr bwMode="auto">
          <a:xfrm>
            <a:off x="4648200" y="3810000"/>
            <a:ext cx="381000" cy="7620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36888" name="Text Box 47">
            <a:extLst>
              <a:ext uri="{FF2B5EF4-FFF2-40B4-BE49-F238E27FC236}">
                <a16:creationId xmlns:a16="http://schemas.microsoft.com/office/drawing/2014/main" id="{69EFC31E-3B5F-B74D-2E0E-C12A1A747147}"/>
              </a:ext>
            </a:extLst>
          </p:cNvPr>
          <p:cNvSpPr txBox="1">
            <a:spLocks noChangeArrowheads="1"/>
          </p:cNvSpPr>
          <p:nvPr/>
        </p:nvSpPr>
        <p:spPr bwMode="auto">
          <a:xfrm>
            <a:off x="6300788" y="4149725"/>
            <a:ext cx="923925" cy="33972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GB" altLang="es-ES" sz="1800" b="1">
                <a:solidFill>
                  <a:srgbClr val="CC3300"/>
                </a:solidFill>
                <a:latin typeface="Comic Sans MS" panose="030F0902030302020204" pitchFamily="66" charset="0"/>
              </a:rPr>
              <a:t>Tier-2</a:t>
            </a:r>
            <a:endParaRPr lang="en-US" altLang="es-ES" sz="1800" b="1">
              <a:solidFill>
                <a:srgbClr val="CC3300"/>
              </a:solidFill>
              <a:latin typeface="Comic Sans MS" panose="030F0902030302020204" pitchFamily="66" charset="0"/>
            </a:endParaRPr>
          </a:p>
        </p:txBody>
      </p:sp>
      <p:sp>
        <p:nvSpPr>
          <p:cNvPr id="36889" name="Text Box 48">
            <a:extLst>
              <a:ext uri="{FF2B5EF4-FFF2-40B4-BE49-F238E27FC236}">
                <a16:creationId xmlns:a16="http://schemas.microsoft.com/office/drawing/2014/main" id="{6B971F3F-91BF-CE88-20A0-8540777ACE29}"/>
              </a:ext>
            </a:extLst>
          </p:cNvPr>
          <p:cNvSpPr txBox="1">
            <a:spLocks noChangeArrowheads="1"/>
          </p:cNvSpPr>
          <p:nvPr/>
        </p:nvSpPr>
        <p:spPr bwMode="auto">
          <a:xfrm>
            <a:off x="3419475" y="2708275"/>
            <a:ext cx="923925" cy="33972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GB" altLang="es-ES" sz="1800" b="1">
                <a:solidFill>
                  <a:srgbClr val="CC3300"/>
                </a:solidFill>
                <a:latin typeface="Comic Sans MS" panose="030F0902030302020204" pitchFamily="66" charset="0"/>
              </a:rPr>
              <a:t>Tier-3</a:t>
            </a:r>
            <a:endParaRPr lang="en-US" altLang="es-ES" sz="1800" b="1">
              <a:solidFill>
                <a:srgbClr val="CC3300"/>
              </a:solidFill>
              <a:latin typeface="Comic Sans MS" panose="030F0902030302020204" pitchFamily="66" charset="0"/>
            </a:endParaRPr>
          </a:p>
        </p:txBody>
      </p:sp>
      <p:graphicFrame>
        <p:nvGraphicFramePr>
          <p:cNvPr id="36890" name="Object 50">
            <a:extLst>
              <a:ext uri="{FF2B5EF4-FFF2-40B4-BE49-F238E27FC236}">
                <a16:creationId xmlns:a16="http://schemas.microsoft.com/office/drawing/2014/main" id="{D5D1ADC0-A09D-CA46-340C-5A865D24BA44}"/>
              </a:ext>
            </a:extLst>
          </p:cNvPr>
          <p:cNvGraphicFramePr>
            <a:graphicFrameLocks noGrp="1" noChangeAspect="1"/>
          </p:cNvGraphicFramePr>
          <p:nvPr>
            <p:ph/>
          </p:nvPr>
        </p:nvGraphicFramePr>
        <p:xfrm>
          <a:off x="539750" y="5157788"/>
          <a:ext cx="3622675" cy="1477962"/>
        </p:xfrm>
        <a:graphic>
          <a:graphicData uri="http://schemas.openxmlformats.org/presentationml/2006/ole">
            <mc:AlternateContent xmlns:mc="http://schemas.openxmlformats.org/markup-compatibility/2006">
              <mc:Choice xmlns:v="urn:schemas-microsoft-com:vml" Requires="v">
                <p:oleObj name="Imagen de mapa de bits" r:id="rId4" imgW="6972300" imgH="2844800" progId="Paint.Picture">
                  <p:embed/>
                </p:oleObj>
              </mc:Choice>
              <mc:Fallback>
                <p:oleObj name="Imagen de mapa de bits" r:id="rId4" imgW="6972300" imgH="2844800" progId="Paint.Picture">
                  <p:embed/>
                  <p:pic>
                    <p:nvPicPr>
                      <p:cNvPr id="0" name="Object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5157788"/>
                        <a:ext cx="3622675"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6891" name="Rectangle 52">
            <a:extLst>
              <a:ext uri="{FF2B5EF4-FFF2-40B4-BE49-F238E27FC236}">
                <a16:creationId xmlns:a16="http://schemas.microsoft.com/office/drawing/2014/main" id="{707F4D50-B78E-0A58-5BA3-308D13CC7259}"/>
              </a:ext>
            </a:extLst>
          </p:cNvPr>
          <p:cNvSpPr>
            <a:spLocks noChangeArrowheads="1"/>
          </p:cNvSpPr>
          <p:nvPr/>
        </p:nvSpPr>
        <p:spPr bwMode="auto">
          <a:xfrm>
            <a:off x="0" y="260350"/>
            <a:ext cx="4895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CC"/>
                </a:solidFill>
              </a:rPr>
              <a:t> Organización de centros de recursos en ATLAS: Tiers</a:t>
            </a:r>
          </a:p>
        </p:txBody>
      </p:sp>
      <p:pic>
        <p:nvPicPr>
          <p:cNvPr id="36892" name="Picture 54">
            <a:extLst>
              <a:ext uri="{FF2B5EF4-FFF2-40B4-BE49-F238E27FC236}">
                <a16:creationId xmlns:a16="http://schemas.microsoft.com/office/drawing/2014/main" id="{0993739F-C3CB-F30D-2C97-0BCA3A1558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08050"/>
            <a:ext cx="1439863"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3" name="Rectangle 57">
            <a:extLst>
              <a:ext uri="{FF2B5EF4-FFF2-40B4-BE49-F238E27FC236}">
                <a16:creationId xmlns:a16="http://schemas.microsoft.com/office/drawing/2014/main" id="{14EF152C-FB62-D9A6-3CD0-676C363C43D8}"/>
              </a:ext>
            </a:extLst>
          </p:cNvPr>
          <p:cNvSpPr>
            <a:spLocks noChangeArrowheads="1"/>
          </p:cNvSpPr>
          <p:nvPr/>
        </p:nvSpPr>
        <p:spPr bwMode="auto">
          <a:xfrm>
            <a:off x="0" y="2997200"/>
            <a:ext cx="37449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s-ES" altLang="es-ES" sz="1400" b="1"/>
              <a:t>Los datos sufren transformaciones encaminadas a la reducción en tamaño y la extracción de la información relevante</a:t>
            </a:r>
          </a:p>
          <a:p>
            <a:pPr eaLnBrk="1" hangingPunct="1">
              <a:lnSpc>
                <a:spcPct val="90000"/>
              </a:lnSpc>
              <a:buFontTx/>
              <a:buNone/>
            </a:pPr>
            <a:endParaRPr lang="es-ES" altLang="es-ES" sz="1400" b="1"/>
          </a:p>
          <a:p>
            <a:pPr eaLnBrk="1" hangingPunct="1">
              <a:lnSpc>
                <a:spcPct val="90000"/>
              </a:lnSpc>
            </a:pPr>
            <a:r>
              <a:rPr lang="es-ES" altLang="es-ES" sz="1400" b="1"/>
              <a:t>Con el fin de prepararnos para los análisis con Datos Reales y testear el sistema, trabajamos con Datos Simulados (Monte Carlo)</a:t>
            </a:r>
          </a:p>
          <a:p>
            <a:pPr eaLnBrk="1" hangingPunct="1">
              <a:lnSpc>
                <a:spcPct val="90000"/>
              </a:lnSpc>
            </a:pPr>
            <a:endParaRPr lang="es-ES" altLang="es-ES" sz="1400" b="1"/>
          </a:p>
        </p:txBody>
      </p:sp>
      <p:sp>
        <p:nvSpPr>
          <p:cNvPr id="36894" name="Oval 59">
            <a:extLst>
              <a:ext uri="{FF2B5EF4-FFF2-40B4-BE49-F238E27FC236}">
                <a16:creationId xmlns:a16="http://schemas.microsoft.com/office/drawing/2014/main" id="{6C6A2B0D-A6D1-9077-AE2D-723D9FEC2C3B}"/>
              </a:ext>
            </a:extLst>
          </p:cNvPr>
          <p:cNvSpPr>
            <a:spLocks noChangeArrowheads="1"/>
          </p:cNvSpPr>
          <p:nvPr/>
        </p:nvSpPr>
        <p:spPr bwMode="auto">
          <a:xfrm>
            <a:off x="395288" y="5949950"/>
            <a:ext cx="1152525" cy="6477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36895" name="Line 60">
            <a:extLst>
              <a:ext uri="{FF2B5EF4-FFF2-40B4-BE49-F238E27FC236}">
                <a16:creationId xmlns:a16="http://schemas.microsoft.com/office/drawing/2014/main" id="{274C94AD-4E1B-9A3E-F4FD-6EFE300E0F6D}"/>
              </a:ext>
            </a:extLst>
          </p:cNvPr>
          <p:cNvSpPr>
            <a:spLocks noChangeShapeType="1"/>
          </p:cNvSpPr>
          <p:nvPr/>
        </p:nvSpPr>
        <p:spPr bwMode="auto">
          <a:xfrm flipH="1">
            <a:off x="1258888" y="4868863"/>
            <a:ext cx="360362" cy="1152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6896" name="Text Box 43">
            <a:extLst>
              <a:ext uri="{FF2B5EF4-FFF2-40B4-BE49-F238E27FC236}">
                <a16:creationId xmlns:a16="http://schemas.microsoft.com/office/drawing/2014/main" id="{BE5EF1D0-679E-137F-B0BC-91E4FA695F32}"/>
              </a:ext>
            </a:extLst>
          </p:cNvPr>
          <p:cNvSpPr txBox="1">
            <a:spLocks noChangeArrowheads="1"/>
          </p:cNvSpPr>
          <p:nvPr/>
        </p:nvSpPr>
        <p:spPr bwMode="auto">
          <a:xfrm>
            <a:off x="7092950" y="2133600"/>
            <a:ext cx="923925" cy="33972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GB" altLang="es-ES" sz="1800" b="1">
                <a:solidFill>
                  <a:srgbClr val="CC3300"/>
                </a:solidFill>
                <a:latin typeface="Comic Sans MS" panose="030F0902030302020204" pitchFamily="66" charset="0"/>
              </a:rPr>
              <a:t>Tier-1</a:t>
            </a:r>
            <a:endParaRPr lang="en-US" altLang="es-ES" sz="1800" b="1">
              <a:solidFill>
                <a:srgbClr val="CC3300"/>
              </a:solidFill>
              <a:latin typeface="Comic Sans MS" panose="030F0902030302020204" pitchFamily="66" charset="0"/>
            </a:endParaRPr>
          </a:p>
        </p:txBody>
      </p:sp>
      <p:sp>
        <p:nvSpPr>
          <p:cNvPr id="36897" name="Text Box 43">
            <a:extLst>
              <a:ext uri="{FF2B5EF4-FFF2-40B4-BE49-F238E27FC236}">
                <a16:creationId xmlns:a16="http://schemas.microsoft.com/office/drawing/2014/main" id="{E02357F3-A4AE-B04A-5E05-1FFDBD981C3B}"/>
              </a:ext>
            </a:extLst>
          </p:cNvPr>
          <p:cNvSpPr txBox="1">
            <a:spLocks noChangeArrowheads="1"/>
          </p:cNvSpPr>
          <p:nvPr/>
        </p:nvSpPr>
        <p:spPr bwMode="auto">
          <a:xfrm>
            <a:off x="8027988" y="1412875"/>
            <a:ext cx="933450" cy="34607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GB" altLang="es-ES" sz="1800" b="1">
                <a:solidFill>
                  <a:srgbClr val="CC3300"/>
                </a:solidFill>
                <a:latin typeface="Comic Sans MS" panose="030F0902030302020204" pitchFamily="66" charset="0"/>
              </a:rPr>
              <a:t>Tier-0</a:t>
            </a:r>
            <a:endParaRPr lang="en-US" altLang="es-ES" sz="1800" b="1">
              <a:solidFill>
                <a:srgbClr val="CC3300"/>
              </a:solidFill>
              <a:latin typeface="Comic Sans MS" panose="030F0902030302020204" pitchFamily="66" charset="0"/>
            </a:endParaRPr>
          </a:p>
        </p:txBody>
      </p:sp>
      <p:sp>
        <p:nvSpPr>
          <p:cNvPr id="36898" name="Marcador de número de diapositiva 1">
            <a:extLst>
              <a:ext uri="{FF2B5EF4-FFF2-40B4-BE49-F238E27FC236}">
                <a16:creationId xmlns:a16="http://schemas.microsoft.com/office/drawing/2014/main" id="{C8A0C68B-029B-C37F-BDA0-1E2CF5E05A8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E7B7D69-32B9-9842-B31C-4FC3E1AE82F6}" type="slidenum">
              <a:rPr lang="es-ES" altLang="es-ES" sz="1400" smtClean="0"/>
              <a:pPr>
                <a:spcBef>
                  <a:spcPct val="0"/>
                </a:spcBef>
                <a:buFontTx/>
                <a:buNone/>
              </a:pPr>
              <a:t>20</a:t>
            </a:fld>
            <a:endParaRPr lang="es-ES" altLang="es-ES"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4">
            <a:extLst>
              <a:ext uri="{FF2B5EF4-FFF2-40B4-BE49-F238E27FC236}">
                <a16:creationId xmlns:a16="http://schemas.microsoft.com/office/drawing/2014/main" id="{53A0AD7F-9C6A-AC95-6DEB-72A41FD7524E}"/>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7890" name="Rectangle 5">
            <a:extLst>
              <a:ext uri="{FF2B5EF4-FFF2-40B4-BE49-F238E27FC236}">
                <a16:creationId xmlns:a16="http://schemas.microsoft.com/office/drawing/2014/main" id="{B91DB6FB-4A23-E6F6-6025-9A41621C6F21}"/>
              </a:ext>
            </a:extLst>
          </p:cNvPr>
          <p:cNvSpPr>
            <a:spLocks noChangeArrowheads="1"/>
          </p:cNvSpPr>
          <p:nvPr/>
        </p:nvSpPr>
        <p:spPr bwMode="auto">
          <a:xfrm>
            <a:off x="323850" y="0"/>
            <a:ext cx="77406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CC"/>
                </a:solidFill>
              </a:rPr>
              <a:t> Proceso de transformación de los datos</a:t>
            </a:r>
          </a:p>
        </p:txBody>
      </p:sp>
      <p:pic>
        <p:nvPicPr>
          <p:cNvPr id="37891" name="Picture 6">
            <a:extLst>
              <a:ext uri="{FF2B5EF4-FFF2-40B4-BE49-F238E27FC236}">
                <a16:creationId xmlns:a16="http://schemas.microsoft.com/office/drawing/2014/main" id="{9642338E-5E06-43BA-D41D-E65BC0962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619919"/>
            <a:ext cx="77057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7">
            <a:extLst>
              <a:ext uri="{FF2B5EF4-FFF2-40B4-BE49-F238E27FC236}">
                <a16:creationId xmlns:a16="http://schemas.microsoft.com/office/drawing/2014/main" id="{EA15569A-F539-D6DC-548D-B46FBD215AA0}"/>
              </a:ext>
            </a:extLst>
          </p:cNvPr>
          <p:cNvSpPr>
            <a:spLocks noChangeArrowheads="1"/>
          </p:cNvSpPr>
          <p:nvPr/>
        </p:nvSpPr>
        <p:spPr bwMode="auto">
          <a:xfrm>
            <a:off x="468313" y="3213100"/>
            <a:ext cx="7561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s-ES" altLang="es-ES" sz="1400" b="1"/>
              <a:t>Los datos sufren transformaciones encaminadas a la reducción en tamaño y la extracción de la información relevante</a:t>
            </a:r>
          </a:p>
          <a:p>
            <a:pPr eaLnBrk="1" hangingPunct="1">
              <a:lnSpc>
                <a:spcPct val="90000"/>
              </a:lnSpc>
            </a:pPr>
            <a:endParaRPr lang="es-ES" altLang="es-ES" sz="1400" b="1"/>
          </a:p>
        </p:txBody>
      </p:sp>
      <p:pic>
        <p:nvPicPr>
          <p:cNvPr id="37893" name="Picture 8">
            <a:extLst>
              <a:ext uri="{FF2B5EF4-FFF2-40B4-BE49-F238E27FC236}">
                <a16:creationId xmlns:a16="http://schemas.microsoft.com/office/drawing/2014/main" id="{A3AF4084-9FF5-D1B6-E59F-B143F31C2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652963"/>
            <a:ext cx="2303463"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9">
            <a:extLst>
              <a:ext uri="{FF2B5EF4-FFF2-40B4-BE49-F238E27FC236}">
                <a16:creationId xmlns:a16="http://schemas.microsoft.com/office/drawing/2014/main" id="{6285ED03-F018-E7F7-FC0D-F2D0C726D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4437063"/>
            <a:ext cx="2160587"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a:extLst>
              <a:ext uri="{FF2B5EF4-FFF2-40B4-BE49-F238E27FC236}">
                <a16:creationId xmlns:a16="http://schemas.microsoft.com/office/drawing/2014/main" id="{07B15F78-2E39-4830-65DB-035A33503B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3716338"/>
            <a:ext cx="17907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Line 12">
            <a:extLst>
              <a:ext uri="{FF2B5EF4-FFF2-40B4-BE49-F238E27FC236}">
                <a16:creationId xmlns:a16="http://schemas.microsoft.com/office/drawing/2014/main" id="{D1FE49BA-FD85-5D1E-CB1A-48A6074EF3E6}"/>
              </a:ext>
            </a:extLst>
          </p:cNvPr>
          <p:cNvSpPr>
            <a:spLocks noChangeShapeType="1"/>
          </p:cNvSpPr>
          <p:nvPr/>
        </p:nvSpPr>
        <p:spPr bwMode="auto">
          <a:xfrm>
            <a:off x="1619250" y="2205038"/>
            <a:ext cx="0" cy="2303462"/>
          </a:xfrm>
          <a:prstGeom prst="line">
            <a:avLst/>
          </a:prstGeom>
          <a:noFill/>
          <a:ln w="9525">
            <a:solidFill>
              <a:schemeClr val="tx1"/>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7897" name="Line 13">
            <a:extLst>
              <a:ext uri="{FF2B5EF4-FFF2-40B4-BE49-F238E27FC236}">
                <a16:creationId xmlns:a16="http://schemas.microsoft.com/office/drawing/2014/main" id="{04B3B70F-2F8E-89C5-B3E0-7D2A189C8BB8}"/>
              </a:ext>
            </a:extLst>
          </p:cNvPr>
          <p:cNvSpPr>
            <a:spLocks noChangeShapeType="1"/>
          </p:cNvSpPr>
          <p:nvPr/>
        </p:nvSpPr>
        <p:spPr bwMode="auto">
          <a:xfrm>
            <a:off x="4427538" y="2060575"/>
            <a:ext cx="0" cy="2303463"/>
          </a:xfrm>
          <a:prstGeom prst="line">
            <a:avLst/>
          </a:prstGeom>
          <a:noFill/>
          <a:ln w="9525">
            <a:solidFill>
              <a:schemeClr val="tx1"/>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7898" name="Line 14">
            <a:extLst>
              <a:ext uri="{FF2B5EF4-FFF2-40B4-BE49-F238E27FC236}">
                <a16:creationId xmlns:a16="http://schemas.microsoft.com/office/drawing/2014/main" id="{974826AB-3407-5931-F762-86D01AA789C1}"/>
              </a:ext>
            </a:extLst>
          </p:cNvPr>
          <p:cNvSpPr>
            <a:spLocks noChangeShapeType="1"/>
          </p:cNvSpPr>
          <p:nvPr/>
        </p:nvSpPr>
        <p:spPr bwMode="auto">
          <a:xfrm>
            <a:off x="6877050" y="2133600"/>
            <a:ext cx="0" cy="1439863"/>
          </a:xfrm>
          <a:prstGeom prst="line">
            <a:avLst/>
          </a:prstGeom>
          <a:noFill/>
          <a:ln w="9525">
            <a:solidFill>
              <a:schemeClr val="tx1"/>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7899" name="Marcador de número de diapositiva 1">
            <a:extLst>
              <a:ext uri="{FF2B5EF4-FFF2-40B4-BE49-F238E27FC236}">
                <a16:creationId xmlns:a16="http://schemas.microsoft.com/office/drawing/2014/main" id="{237CDE80-C44D-8543-03A6-B3534C9DBCDB}"/>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22EAEC8-5B0E-A340-B02F-C1FA84C9A381}" type="slidenum">
              <a:rPr lang="es-ES" altLang="es-ES" sz="1400" smtClean="0"/>
              <a:pPr>
                <a:spcBef>
                  <a:spcPct val="0"/>
                </a:spcBef>
                <a:buFontTx/>
                <a:buNone/>
              </a:pPr>
              <a:t>21</a:t>
            </a:fld>
            <a:endParaRPr lang="es-ES" altLang="es-ES" sz="1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1">
            <a:extLst>
              <a:ext uri="{FF2B5EF4-FFF2-40B4-BE49-F238E27FC236}">
                <a16:creationId xmlns:a16="http://schemas.microsoft.com/office/drawing/2014/main" id="{27B3FE7F-0161-D964-497B-76F5B060337A}"/>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pic>
        <p:nvPicPr>
          <p:cNvPr id="38914" name="Picture 2" descr="Ea9_45-end-d">
            <a:extLst>
              <a:ext uri="{FF2B5EF4-FFF2-40B4-BE49-F238E27FC236}">
                <a16:creationId xmlns:a16="http://schemas.microsoft.com/office/drawing/2014/main" id="{6D8BB5D1-5818-0366-A003-218B5AF6543E}"/>
              </a:ext>
            </a:extLst>
          </p:cNvPr>
          <p:cNvPicPr>
            <a:picLocks noGrp="1" noChangeAspect="1" noChangeArrowheads="1" noCrop="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55875" y="549275"/>
            <a:ext cx="6049963" cy="3468688"/>
          </a:xfrm>
        </p:spPr>
      </p:pic>
      <p:sp>
        <p:nvSpPr>
          <p:cNvPr id="390147" name="Rectangle 3">
            <a:extLst>
              <a:ext uri="{FF2B5EF4-FFF2-40B4-BE49-F238E27FC236}">
                <a16:creationId xmlns:a16="http://schemas.microsoft.com/office/drawing/2014/main" id="{1E40B15B-9758-BE8D-FED7-EFF832D16C04}"/>
              </a:ext>
            </a:extLst>
          </p:cNvPr>
          <p:cNvSpPr>
            <a:spLocks noChangeArrowheads="1"/>
          </p:cNvSpPr>
          <p:nvPr/>
        </p:nvSpPr>
        <p:spPr bwMode="auto">
          <a:xfrm>
            <a:off x="2916238" y="3573463"/>
            <a:ext cx="5761037" cy="1223962"/>
          </a:xfrm>
          <a:prstGeom prst="rect">
            <a:avLst/>
          </a:prstGeom>
          <a:solidFill>
            <a:srgbClr val="CC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390152" name="Text Box 8">
            <a:extLst>
              <a:ext uri="{FF2B5EF4-FFF2-40B4-BE49-F238E27FC236}">
                <a16:creationId xmlns:a16="http://schemas.microsoft.com/office/drawing/2014/main" id="{32AE4892-417B-2E62-C8B1-FE7C80B26F8F}"/>
              </a:ext>
            </a:extLst>
          </p:cNvPr>
          <p:cNvSpPr txBox="1">
            <a:spLocks noChangeArrowheads="1"/>
          </p:cNvSpPr>
          <p:nvPr/>
        </p:nvSpPr>
        <p:spPr bwMode="auto">
          <a:xfrm>
            <a:off x="3132138" y="3716338"/>
            <a:ext cx="56880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2000" b="1">
                <a:solidFill>
                  <a:srgbClr val="FF0000"/>
                </a:solidFill>
                <a:latin typeface="Tahoma" panose="020B0604030504040204" pitchFamily="34" charset="0"/>
              </a:rPr>
              <a:t>El GRID:  </a:t>
            </a:r>
            <a:r>
              <a:rPr lang="ja-JP" altLang="es-ES" sz="2000" b="1">
                <a:solidFill>
                  <a:srgbClr val="FF0000"/>
                </a:solidFill>
                <a:latin typeface="Tahoma" panose="020B0604030504040204" pitchFamily="34" charset="0"/>
              </a:rPr>
              <a:t>“</a:t>
            </a:r>
            <a:r>
              <a:rPr lang="es-ES" altLang="ja-JP" sz="2000" b="1">
                <a:solidFill>
                  <a:srgbClr val="FF0000"/>
                </a:solidFill>
                <a:latin typeface="Tahoma" panose="020B0604030504040204" pitchFamily="34" charset="0"/>
              </a:rPr>
              <a:t>Un despliegue colaborativo donde no se pone nunca el Sol</a:t>
            </a:r>
            <a:r>
              <a:rPr lang="ja-JP" altLang="es-ES" sz="2000" b="1">
                <a:solidFill>
                  <a:srgbClr val="FF0000"/>
                </a:solidFill>
                <a:latin typeface="Tahoma" panose="020B0604030504040204" pitchFamily="34" charset="0"/>
              </a:rPr>
              <a:t>”</a:t>
            </a:r>
            <a:endParaRPr lang="es-ES" altLang="ja-JP" sz="2000" b="1">
              <a:solidFill>
                <a:srgbClr val="FF0000"/>
              </a:solidFill>
              <a:latin typeface="Tahoma" panose="020B0604030504040204" pitchFamily="34" charset="0"/>
            </a:endParaRPr>
          </a:p>
          <a:p>
            <a:pPr eaLnBrk="1" hangingPunct="1">
              <a:spcBef>
                <a:spcPct val="0"/>
              </a:spcBef>
              <a:buFontTx/>
              <a:buNone/>
            </a:pPr>
            <a:r>
              <a:rPr lang="es-ES" altLang="es-ES" sz="2000" b="1">
                <a:solidFill>
                  <a:srgbClr val="FF0000"/>
                </a:solidFill>
                <a:latin typeface="Tahoma" panose="020B0604030504040204" pitchFamily="34" charset="0"/>
              </a:rPr>
              <a:t>                (</a:t>
            </a:r>
            <a:r>
              <a:rPr lang="ja-JP" altLang="es-ES" sz="2000" b="1">
                <a:solidFill>
                  <a:srgbClr val="FF0000"/>
                </a:solidFill>
                <a:latin typeface="Tahoma" panose="020B0604030504040204" pitchFamily="34" charset="0"/>
              </a:rPr>
              <a:t>‘</a:t>
            </a:r>
            <a:r>
              <a:rPr lang="es-ES" altLang="ja-JP" sz="2000" b="1">
                <a:solidFill>
                  <a:srgbClr val="FF0000"/>
                </a:solidFill>
                <a:latin typeface="Tahoma" panose="020B0604030504040204" pitchFamily="34" charset="0"/>
              </a:rPr>
              <a:t>round the clock</a:t>
            </a:r>
            <a:r>
              <a:rPr lang="ja-JP" altLang="es-ES" sz="2000" b="1">
                <a:solidFill>
                  <a:srgbClr val="FF0000"/>
                </a:solidFill>
                <a:latin typeface="Tahoma" panose="020B0604030504040204" pitchFamily="34" charset="0"/>
              </a:rPr>
              <a:t>’</a:t>
            </a:r>
            <a:r>
              <a:rPr lang="es-ES" altLang="ja-JP" sz="2000" b="1">
                <a:solidFill>
                  <a:srgbClr val="FF0000"/>
                </a:solidFill>
                <a:latin typeface="Tahoma" panose="020B0604030504040204" pitchFamily="34" charset="0"/>
              </a:rPr>
              <a:t>:  24 h / 24 h)</a:t>
            </a:r>
            <a:endParaRPr lang="es-ES" altLang="es-ES" sz="2000" b="1">
              <a:solidFill>
                <a:srgbClr val="FF0000"/>
              </a:solidFill>
              <a:latin typeface="Tahoma" panose="020B0604030504040204" pitchFamily="34" charset="0"/>
            </a:endParaRPr>
          </a:p>
        </p:txBody>
      </p:sp>
      <p:pic>
        <p:nvPicPr>
          <p:cNvPr id="38917" name="Picture 9">
            <a:extLst>
              <a:ext uri="{FF2B5EF4-FFF2-40B4-BE49-F238E27FC236}">
                <a16:creationId xmlns:a16="http://schemas.microsoft.com/office/drawing/2014/main" id="{8B78774D-F3F4-665A-34D2-A2B90C1B5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908050"/>
            <a:ext cx="22367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10">
            <a:extLst>
              <a:ext uri="{FF2B5EF4-FFF2-40B4-BE49-F238E27FC236}">
                <a16:creationId xmlns:a16="http://schemas.microsoft.com/office/drawing/2014/main" id="{40A635F7-FDA4-C32F-82B8-C5A15B4BAAB0}"/>
              </a:ext>
            </a:extLst>
          </p:cNvPr>
          <p:cNvSpPr>
            <a:spLocks noChangeArrowheads="1"/>
          </p:cNvSpPr>
          <p:nvPr/>
        </p:nvSpPr>
        <p:spPr bwMode="auto">
          <a:xfrm>
            <a:off x="0" y="0"/>
            <a:ext cx="8208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400">
                <a:solidFill>
                  <a:srgbClr val="CC0000"/>
                </a:solidFill>
                <a:latin typeface="Times New Roman" panose="02020603050405020304" pitchFamily="18" charset="0"/>
              </a:rPr>
              <a:t>En el mundo….</a:t>
            </a:r>
          </a:p>
        </p:txBody>
      </p:sp>
      <p:sp>
        <p:nvSpPr>
          <p:cNvPr id="38919" name="Marcador de número de diapositiva 1">
            <a:extLst>
              <a:ext uri="{FF2B5EF4-FFF2-40B4-BE49-F238E27FC236}">
                <a16:creationId xmlns:a16="http://schemas.microsoft.com/office/drawing/2014/main" id="{D914DECC-5250-1430-99C0-993AB982DDC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8B197E4-A342-604B-BA55-A364841768A8}" type="slidenum">
              <a:rPr lang="es-ES" altLang="es-ES" sz="1400" smtClean="0"/>
              <a:pPr>
                <a:spcBef>
                  <a:spcPct val="0"/>
                </a:spcBef>
                <a:buFontTx/>
                <a:buNone/>
              </a:pPr>
              <a:t>22</a:t>
            </a:fld>
            <a:endParaRPr lang="es-ES" altLang="es-E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90152"/>
                                        </p:tgtEl>
                                        <p:attrNameLst>
                                          <p:attrName>style.visibility</p:attrName>
                                        </p:attrNameLst>
                                      </p:cBhvr>
                                      <p:to>
                                        <p:strVal val="visible"/>
                                      </p:to>
                                    </p:set>
                                    <p:animEffect transition="in" filter="wedge">
                                      <p:cBhvr>
                                        <p:cTn id="7" dur="2000"/>
                                        <p:tgtEl>
                                          <p:spTgt spid="3901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390147"/>
                                        </p:tgtEl>
                                        <p:attrNameLst>
                                          <p:attrName>style.visibility</p:attrName>
                                        </p:attrNameLst>
                                      </p:cBhvr>
                                      <p:to>
                                        <p:strVal val="visible"/>
                                      </p:to>
                                    </p:set>
                                    <p:animEffect transition="in" filter="wedge">
                                      <p:cBhvr>
                                        <p:cTn id="12" dur="2000"/>
                                        <p:tgtEl>
                                          <p:spTgt spid="390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animBg="1"/>
      <p:bldP spid="3901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ítulo 1">
            <a:extLst>
              <a:ext uri="{FF2B5EF4-FFF2-40B4-BE49-F238E27FC236}">
                <a16:creationId xmlns:a16="http://schemas.microsoft.com/office/drawing/2014/main" id="{44A8AC3C-7B7B-64C1-F485-50EC8B96B992}"/>
              </a:ext>
            </a:extLst>
          </p:cNvPr>
          <p:cNvSpPr>
            <a:spLocks noGrp="1" noChangeArrowheads="1"/>
          </p:cNvSpPr>
          <p:nvPr>
            <p:ph type="title"/>
          </p:nvPr>
        </p:nvSpPr>
        <p:spPr>
          <a:xfrm>
            <a:off x="-396875" y="1557338"/>
            <a:ext cx="8229600" cy="417512"/>
          </a:xfrm>
        </p:spPr>
        <p:txBody>
          <a:bodyPr/>
          <a:lstStyle/>
          <a:p>
            <a:r>
              <a:rPr lang="es-ES" altLang="es-ES" sz="3200">
                <a:solidFill>
                  <a:srgbClr val="0000FF"/>
                </a:solidFill>
              </a:rPr>
              <a:t>Volumen de datos </a:t>
            </a:r>
          </a:p>
        </p:txBody>
      </p:sp>
      <p:pic>
        <p:nvPicPr>
          <p:cNvPr id="39938" name="droppedImage.png">
            <a:extLst>
              <a:ext uri="{FF2B5EF4-FFF2-40B4-BE49-F238E27FC236}">
                <a16:creationId xmlns:a16="http://schemas.microsoft.com/office/drawing/2014/main" id="{5CA2A40B-4945-A41D-2126-45FC7CD965E1}"/>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l="-5400" r="-5400"/>
          <a:stretch>
            <a:fillRect/>
          </a:stretch>
        </p:blipFill>
        <p:spPr>
          <a:xfrm>
            <a:off x="0" y="908050"/>
            <a:ext cx="8459788" cy="5545138"/>
          </a:xfrm>
          <a:extLst>
            <a:ext uri="{91240B29-F687-4F45-9708-019B960494DF}">
              <a14:hiddenLine xmlns:a14="http://schemas.microsoft.com/office/drawing/2010/main" w="12700">
                <a:solidFill>
                  <a:srgbClr val="000000"/>
                </a:solidFill>
                <a:miter lim="400000"/>
                <a:headEnd/>
                <a:tailEnd/>
              </a14:hiddenLine>
            </a:ext>
          </a:extLst>
        </p:spPr>
      </p:pic>
      <p:sp>
        <p:nvSpPr>
          <p:cNvPr id="39939" name="Rectangle 25">
            <a:extLst>
              <a:ext uri="{FF2B5EF4-FFF2-40B4-BE49-F238E27FC236}">
                <a16:creationId xmlns:a16="http://schemas.microsoft.com/office/drawing/2014/main" id="{4AC5E4D5-8DCF-D203-6BF1-3D6F8110680E}"/>
              </a:ext>
            </a:extLst>
          </p:cNvPr>
          <p:cNvSpPr>
            <a:spLocks noChangeArrowheads="1"/>
          </p:cNvSpPr>
          <p:nvPr/>
        </p:nvSpPr>
        <p:spPr bwMode="auto">
          <a:xfrm>
            <a:off x="0" y="6005"/>
            <a:ext cx="9144000" cy="54927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9940" name="Marcador de número de diapositiva 2">
            <a:extLst>
              <a:ext uri="{FF2B5EF4-FFF2-40B4-BE49-F238E27FC236}">
                <a16:creationId xmlns:a16="http://schemas.microsoft.com/office/drawing/2014/main" id="{0878539F-D8E8-42CE-8F6D-97A39BC7F35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6746986-FDFF-5E42-A62F-C468E886BB9E}" type="slidenum">
              <a:rPr lang="es-ES" altLang="es-ES" sz="1400" smtClean="0"/>
              <a:pPr>
                <a:spcBef>
                  <a:spcPct val="0"/>
                </a:spcBef>
                <a:buFontTx/>
                <a:buNone/>
              </a:pPr>
              <a:t>23</a:t>
            </a:fld>
            <a:endParaRPr lang="es-ES" altLang="es-ES" sz="1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AE58CBC3-1C62-4492-3495-BE4F9867C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6192838"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Oval 3">
            <a:extLst>
              <a:ext uri="{FF2B5EF4-FFF2-40B4-BE49-F238E27FC236}">
                <a16:creationId xmlns:a16="http://schemas.microsoft.com/office/drawing/2014/main" id="{C9699471-560B-54D3-12AB-8856D67F6C7D}"/>
              </a:ext>
            </a:extLst>
          </p:cNvPr>
          <p:cNvSpPr>
            <a:spLocks noChangeArrowheads="1"/>
          </p:cNvSpPr>
          <p:nvPr/>
        </p:nvSpPr>
        <p:spPr bwMode="auto">
          <a:xfrm flipH="1">
            <a:off x="3132138" y="3357563"/>
            <a:ext cx="215900" cy="2159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40963" name="Oval 4">
            <a:extLst>
              <a:ext uri="{FF2B5EF4-FFF2-40B4-BE49-F238E27FC236}">
                <a16:creationId xmlns:a16="http://schemas.microsoft.com/office/drawing/2014/main" id="{72394C96-CDB6-3D37-E033-A2A88F5969B2}"/>
              </a:ext>
            </a:extLst>
          </p:cNvPr>
          <p:cNvSpPr>
            <a:spLocks noChangeArrowheads="1"/>
          </p:cNvSpPr>
          <p:nvPr/>
        </p:nvSpPr>
        <p:spPr bwMode="auto">
          <a:xfrm flipH="1">
            <a:off x="4211638" y="3860800"/>
            <a:ext cx="215900" cy="2159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40964" name="Oval 5">
            <a:extLst>
              <a:ext uri="{FF2B5EF4-FFF2-40B4-BE49-F238E27FC236}">
                <a16:creationId xmlns:a16="http://schemas.microsoft.com/office/drawing/2014/main" id="{92BDE650-F584-DA82-6DE8-D5BD9C5EA2EE}"/>
              </a:ext>
            </a:extLst>
          </p:cNvPr>
          <p:cNvSpPr>
            <a:spLocks noChangeArrowheads="1"/>
          </p:cNvSpPr>
          <p:nvPr/>
        </p:nvSpPr>
        <p:spPr bwMode="auto">
          <a:xfrm flipH="1">
            <a:off x="4932363" y="2781300"/>
            <a:ext cx="215900" cy="2159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pic>
        <p:nvPicPr>
          <p:cNvPr id="40965" name="Picture 6">
            <a:extLst>
              <a:ext uri="{FF2B5EF4-FFF2-40B4-BE49-F238E27FC236}">
                <a16:creationId xmlns:a16="http://schemas.microsoft.com/office/drawing/2014/main" id="{2C605F62-9193-EBB8-BC76-B9B5BBDED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492375"/>
            <a:ext cx="1027113" cy="13684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7">
            <a:extLst>
              <a:ext uri="{FF2B5EF4-FFF2-40B4-BE49-F238E27FC236}">
                <a16:creationId xmlns:a16="http://schemas.microsoft.com/office/drawing/2014/main" id="{B457FC2F-C5FE-E77E-C022-D60B14D13C5B}"/>
              </a:ext>
            </a:extLst>
          </p:cNvPr>
          <p:cNvPicPr>
            <a:picLocks noGrp="1" noChangeAspect="1" noChangeArrowheads="1"/>
          </p:cNvPicPr>
          <p:nvPr>
            <p:ph type="title"/>
          </p:nvPr>
        </p:nvPicPr>
        <p:blipFill>
          <a:blip r:embed="rId4">
            <a:extLst>
              <a:ext uri="{28A0092B-C50C-407E-A947-70E740481C1C}">
                <a14:useLocalDpi xmlns:a14="http://schemas.microsoft.com/office/drawing/2010/main" val="0"/>
              </a:ext>
            </a:extLst>
          </a:blip>
          <a:srcRect/>
          <a:stretch>
            <a:fillRect/>
          </a:stretch>
        </p:blipFill>
        <p:spPr>
          <a:xfrm>
            <a:off x="5003800" y="1700213"/>
            <a:ext cx="1223963" cy="938212"/>
          </a:xfrm>
          <a:ln w="28575">
            <a:solidFill>
              <a:schemeClr val="tx1"/>
            </a:solidFill>
            <a:miter lim="800000"/>
            <a:headEnd/>
            <a:tailEnd/>
          </a:ln>
        </p:spPr>
      </p:pic>
      <p:pic>
        <p:nvPicPr>
          <p:cNvPr id="40967" name="Picture 8" descr="DSC02115">
            <a:extLst>
              <a:ext uri="{FF2B5EF4-FFF2-40B4-BE49-F238E27FC236}">
                <a16:creationId xmlns:a16="http://schemas.microsoft.com/office/drawing/2014/main" id="{CE54D60D-32E6-8244-EE01-CFB549BB61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406" b="12309"/>
          <a:stretch>
            <a:fillRect/>
          </a:stretch>
        </p:blipFill>
        <p:spPr bwMode="auto">
          <a:xfrm>
            <a:off x="4140200" y="4149725"/>
            <a:ext cx="1944688" cy="10398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8" name="Text Box 10">
            <a:extLst>
              <a:ext uri="{FF2B5EF4-FFF2-40B4-BE49-F238E27FC236}">
                <a16:creationId xmlns:a16="http://schemas.microsoft.com/office/drawing/2014/main" id="{3A7543CB-DC2F-4628-16E3-CF8ACC59697C}"/>
              </a:ext>
            </a:extLst>
          </p:cNvPr>
          <p:cNvSpPr txBox="1">
            <a:spLocks noChangeArrowheads="1"/>
          </p:cNvSpPr>
          <p:nvPr/>
        </p:nvSpPr>
        <p:spPr bwMode="auto">
          <a:xfrm>
            <a:off x="3419475" y="4365625"/>
            <a:ext cx="760413"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400">
                <a:latin typeface="Times New Roman" panose="02020603050405020304" pitchFamily="18" charset="0"/>
              </a:rPr>
              <a:t>IFIC</a:t>
            </a:r>
          </a:p>
        </p:txBody>
      </p:sp>
      <p:sp>
        <p:nvSpPr>
          <p:cNvPr id="40969" name="Text Box 11">
            <a:extLst>
              <a:ext uri="{FF2B5EF4-FFF2-40B4-BE49-F238E27FC236}">
                <a16:creationId xmlns:a16="http://schemas.microsoft.com/office/drawing/2014/main" id="{E035A4DF-5ACF-5535-17D5-147F459A56FE}"/>
              </a:ext>
            </a:extLst>
          </p:cNvPr>
          <p:cNvSpPr txBox="1">
            <a:spLocks noChangeArrowheads="1"/>
          </p:cNvSpPr>
          <p:nvPr/>
        </p:nvSpPr>
        <p:spPr bwMode="auto">
          <a:xfrm>
            <a:off x="3924300" y="2205038"/>
            <a:ext cx="862013"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400">
                <a:latin typeface="Times New Roman" panose="02020603050405020304" pitchFamily="18" charset="0"/>
              </a:rPr>
              <a:t>IFAE</a:t>
            </a:r>
          </a:p>
        </p:txBody>
      </p:sp>
      <p:sp>
        <p:nvSpPr>
          <p:cNvPr id="40970" name="Text Box 12">
            <a:extLst>
              <a:ext uri="{FF2B5EF4-FFF2-40B4-BE49-F238E27FC236}">
                <a16:creationId xmlns:a16="http://schemas.microsoft.com/office/drawing/2014/main" id="{7AFFE9EA-C40A-815A-CB92-CC1BF3AF98A4}"/>
              </a:ext>
            </a:extLst>
          </p:cNvPr>
          <p:cNvSpPr txBox="1">
            <a:spLocks noChangeArrowheads="1"/>
          </p:cNvSpPr>
          <p:nvPr/>
        </p:nvSpPr>
        <p:spPr bwMode="auto">
          <a:xfrm>
            <a:off x="2051050" y="3933825"/>
            <a:ext cx="896938"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400">
                <a:latin typeface="Times New Roman" panose="02020603050405020304" pitchFamily="18" charset="0"/>
              </a:rPr>
              <a:t>UAM</a:t>
            </a:r>
          </a:p>
        </p:txBody>
      </p:sp>
      <p:sp>
        <p:nvSpPr>
          <p:cNvPr id="40971" name="Rectangle 14">
            <a:extLst>
              <a:ext uri="{FF2B5EF4-FFF2-40B4-BE49-F238E27FC236}">
                <a16:creationId xmlns:a16="http://schemas.microsoft.com/office/drawing/2014/main" id="{A5E4B008-07A7-B0FF-4D0D-D2BFE8E04E1A}"/>
              </a:ext>
            </a:extLst>
          </p:cNvPr>
          <p:cNvSpPr>
            <a:spLocks noChangeArrowheads="1"/>
          </p:cNvSpPr>
          <p:nvPr/>
        </p:nvSpPr>
        <p:spPr bwMode="auto">
          <a:xfrm>
            <a:off x="6553200" y="3357563"/>
            <a:ext cx="2590800" cy="10795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600" b="1" dirty="0">
                <a:solidFill>
                  <a:srgbClr val="0070C0"/>
                </a:solidFill>
                <a:latin typeface="Times New Roman" panose="02020603050405020304" pitchFamily="18" charset="0"/>
              </a:rPr>
              <a:t>IFIC </a:t>
            </a:r>
            <a:r>
              <a:rPr lang="es-ES" altLang="es-ES" sz="1600" b="1" dirty="0">
                <a:solidFill>
                  <a:schemeClr val="tx2"/>
                </a:solidFill>
                <a:latin typeface="Times New Roman" panose="02020603050405020304" pitchFamily="18" charset="0"/>
              </a:rPr>
              <a:t>    </a:t>
            </a:r>
          </a:p>
          <a:p>
            <a:pPr algn="ctr">
              <a:spcBef>
                <a:spcPct val="0"/>
              </a:spcBef>
              <a:buFontTx/>
              <a:buNone/>
            </a:pPr>
            <a:r>
              <a:rPr lang="es-ES" altLang="es-ES" sz="1600" b="1" dirty="0">
                <a:solidFill>
                  <a:schemeClr val="tx2"/>
                </a:solidFill>
                <a:latin typeface="Times New Roman" panose="02020603050405020304" pitchFamily="18" charset="0"/>
              </a:rPr>
              <a:t>CPU  = 54 kHEPSpec06</a:t>
            </a:r>
          </a:p>
          <a:p>
            <a:pPr algn="ctr">
              <a:spcBef>
                <a:spcPct val="0"/>
              </a:spcBef>
              <a:buFontTx/>
              <a:buNone/>
            </a:pPr>
            <a:r>
              <a:rPr lang="es-ES" altLang="es-ES" sz="1600" b="1" dirty="0">
                <a:solidFill>
                  <a:schemeClr val="tx2"/>
                </a:solidFill>
                <a:latin typeface="Times New Roman" panose="02020603050405020304" pitchFamily="18" charset="0"/>
              </a:rPr>
              <a:t>   Disk  = 5.1 PB</a:t>
            </a:r>
          </a:p>
        </p:txBody>
      </p:sp>
      <p:sp>
        <p:nvSpPr>
          <p:cNvPr id="40972" name="Rectangle 15">
            <a:extLst>
              <a:ext uri="{FF2B5EF4-FFF2-40B4-BE49-F238E27FC236}">
                <a16:creationId xmlns:a16="http://schemas.microsoft.com/office/drawing/2014/main" id="{5C959078-3D23-B752-019D-A44DC3AA5EE9}"/>
              </a:ext>
            </a:extLst>
          </p:cNvPr>
          <p:cNvSpPr>
            <a:spLocks noChangeArrowheads="1"/>
          </p:cNvSpPr>
          <p:nvPr/>
        </p:nvSpPr>
        <p:spPr bwMode="auto">
          <a:xfrm>
            <a:off x="6659563" y="5157788"/>
            <a:ext cx="2160587" cy="57626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2400" b="1" dirty="0">
                <a:solidFill>
                  <a:schemeClr val="tx2"/>
                </a:solidFill>
                <a:latin typeface="Times New Roman" panose="02020603050405020304" pitchFamily="18" charset="0"/>
              </a:rPr>
              <a:t>   </a:t>
            </a:r>
          </a:p>
          <a:p>
            <a:pPr algn="ctr">
              <a:spcBef>
                <a:spcPct val="0"/>
              </a:spcBef>
              <a:buFontTx/>
              <a:buNone/>
            </a:pPr>
            <a:r>
              <a:rPr lang="es-ES" altLang="es-ES" sz="2400" b="1" dirty="0">
                <a:solidFill>
                  <a:schemeClr val="tx2"/>
                </a:solidFill>
                <a:latin typeface="Times New Roman" panose="02020603050405020304" pitchFamily="18" charset="0"/>
              </a:rPr>
              <a:t>4.5  FTE</a:t>
            </a:r>
          </a:p>
          <a:p>
            <a:pPr algn="ctr">
              <a:spcBef>
                <a:spcPct val="0"/>
              </a:spcBef>
              <a:buFontTx/>
              <a:buNone/>
            </a:pPr>
            <a:r>
              <a:rPr lang="es-ES" altLang="es-ES" sz="2400" b="1" dirty="0">
                <a:solidFill>
                  <a:schemeClr val="tx2"/>
                </a:solidFill>
                <a:latin typeface="Times New Roman" panose="02020603050405020304" pitchFamily="18" charset="0"/>
              </a:rPr>
              <a:t>   </a:t>
            </a:r>
          </a:p>
        </p:txBody>
      </p:sp>
      <p:sp>
        <p:nvSpPr>
          <p:cNvPr id="40973" name="Line 16">
            <a:extLst>
              <a:ext uri="{FF2B5EF4-FFF2-40B4-BE49-F238E27FC236}">
                <a16:creationId xmlns:a16="http://schemas.microsoft.com/office/drawing/2014/main" id="{60B4BD6B-B379-EA2D-B946-5EC59066A992}"/>
              </a:ext>
            </a:extLst>
          </p:cNvPr>
          <p:cNvSpPr>
            <a:spLocks noChangeShapeType="1"/>
          </p:cNvSpPr>
          <p:nvPr/>
        </p:nvSpPr>
        <p:spPr bwMode="auto">
          <a:xfrm>
            <a:off x="3276600" y="3500438"/>
            <a:ext cx="1008063" cy="4333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40974" name="Line 17">
            <a:extLst>
              <a:ext uri="{FF2B5EF4-FFF2-40B4-BE49-F238E27FC236}">
                <a16:creationId xmlns:a16="http://schemas.microsoft.com/office/drawing/2014/main" id="{121596C3-8D76-4446-6437-70D0CC1E49F7}"/>
              </a:ext>
            </a:extLst>
          </p:cNvPr>
          <p:cNvSpPr>
            <a:spLocks noChangeShapeType="1"/>
          </p:cNvSpPr>
          <p:nvPr/>
        </p:nvSpPr>
        <p:spPr bwMode="auto">
          <a:xfrm flipV="1">
            <a:off x="3348038" y="2852738"/>
            <a:ext cx="1584325"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40975" name="Line 18">
            <a:extLst>
              <a:ext uri="{FF2B5EF4-FFF2-40B4-BE49-F238E27FC236}">
                <a16:creationId xmlns:a16="http://schemas.microsoft.com/office/drawing/2014/main" id="{8FD5B245-617F-D919-2E0E-6A1BC296304C}"/>
              </a:ext>
            </a:extLst>
          </p:cNvPr>
          <p:cNvSpPr>
            <a:spLocks noChangeShapeType="1"/>
          </p:cNvSpPr>
          <p:nvPr/>
        </p:nvSpPr>
        <p:spPr bwMode="auto">
          <a:xfrm flipV="1">
            <a:off x="4427538" y="2997200"/>
            <a:ext cx="504825" cy="936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40976" name="Text Box 19">
            <a:extLst>
              <a:ext uri="{FF2B5EF4-FFF2-40B4-BE49-F238E27FC236}">
                <a16:creationId xmlns:a16="http://schemas.microsoft.com/office/drawing/2014/main" id="{6533F319-63AF-C31C-826A-24D30060397B}"/>
              </a:ext>
            </a:extLst>
          </p:cNvPr>
          <p:cNvSpPr txBox="1">
            <a:spLocks noChangeArrowheads="1"/>
          </p:cNvSpPr>
          <p:nvPr/>
        </p:nvSpPr>
        <p:spPr bwMode="auto">
          <a:xfrm>
            <a:off x="7019925" y="2852738"/>
            <a:ext cx="1595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600" b="1"/>
              <a:t>Equipamiento:</a:t>
            </a:r>
          </a:p>
        </p:txBody>
      </p:sp>
      <p:sp>
        <p:nvSpPr>
          <p:cNvPr id="40977" name="Text Box 20">
            <a:extLst>
              <a:ext uri="{FF2B5EF4-FFF2-40B4-BE49-F238E27FC236}">
                <a16:creationId xmlns:a16="http://schemas.microsoft.com/office/drawing/2014/main" id="{E92783C0-D1F1-A6F1-4BF8-CDB2E022ED48}"/>
              </a:ext>
            </a:extLst>
          </p:cNvPr>
          <p:cNvSpPr txBox="1">
            <a:spLocks noChangeArrowheads="1"/>
          </p:cNvSpPr>
          <p:nvPr/>
        </p:nvSpPr>
        <p:spPr bwMode="auto">
          <a:xfrm>
            <a:off x="6732588" y="4508500"/>
            <a:ext cx="2157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600" b="1"/>
              <a:t>Recursos Humanos:</a:t>
            </a:r>
          </a:p>
        </p:txBody>
      </p:sp>
      <p:sp>
        <p:nvSpPr>
          <p:cNvPr id="40978" name="Text Box 21">
            <a:extLst>
              <a:ext uri="{FF2B5EF4-FFF2-40B4-BE49-F238E27FC236}">
                <a16:creationId xmlns:a16="http://schemas.microsoft.com/office/drawing/2014/main" id="{115760CF-0C4A-3106-23D0-F29E52CA38E0}"/>
              </a:ext>
            </a:extLst>
          </p:cNvPr>
          <p:cNvSpPr txBox="1">
            <a:spLocks noChangeArrowheads="1"/>
          </p:cNvSpPr>
          <p:nvPr/>
        </p:nvSpPr>
        <p:spPr bwMode="auto">
          <a:xfrm>
            <a:off x="7130757" y="5734050"/>
            <a:ext cx="1176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600" b="1" dirty="0"/>
              <a:t>Julio 2026</a:t>
            </a:r>
          </a:p>
        </p:txBody>
      </p:sp>
      <p:pic>
        <p:nvPicPr>
          <p:cNvPr id="40979" name="Picture 23">
            <a:extLst>
              <a:ext uri="{FF2B5EF4-FFF2-40B4-BE49-F238E27FC236}">
                <a16:creationId xmlns:a16="http://schemas.microsoft.com/office/drawing/2014/main" id="{BE2671AA-9848-2103-D53B-38483119B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628775"/>
            <a:ext cx="1187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Rectangle 29">
            <a:extLst>
              <a:ext uri="{FF2B5EF4-FFF2-40B4-BE49-F238E27FC236}">
                <a16:creationId xmlns:a16="http://schemas.microsoft.com/office/drawing/2014/main" id="{A1146C5E-1B01-E544-3DA4-A23048E24287}"/>
              </a:ext>
            </a:extLst>
          </p:cNvPr>
          <p:cNvSpPr>
            <a:spLocks noChangeArrowheads="1"/>
          </p:cNvSpPr>
          <p:nvPr/>
        </p:nvSpPr>
        <p:spPr bwMode="auto">
          <a:xfrm>
            <a:off x="539750" y="765175"/>
            <a:ext cx="820896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400" dirty="0">
                <a:solidFill>
                  <a:srgbClr val="CC0000"/>
                </a:solidFill>
                <a:latin typeface="Times New Roman" panose="02020603050405020304" pitchFamily="18" charset="0"/>
              </a:rPr>
              <a:t> </a:t>
            </a:r>
            <a:r>
              <a:rPr lang="es-ES" altLang="es-ES" sz="2400" dirty="0">
                <a:solidFill>
                  <a:srgbClr val="0000FF"/>
                </a:solidFill>
                <a:latin typeface="Times New Roman" panose="02020603050405020304" pitchFamily="18" charset="0"/>
              </a:rPr>
              <a:t>Proyecto Coordinado del Plan Nacional de FAE de 3 centros:              </a:t>
            </a:r>
          </a:p>
          <a:p>
            <a:pPr>
              <a:spcBef>
                <a:spcPct val="0"/>
              </a:spcBef>
              <a:buFontTx/>
              <a:buNone/>
            </a:pPr>
            <a:r>
              <a:rPr lang="es-ES" altLang="es-ES" sz="2400" dirty="0">
                <a:solidFill>
                  <a:srgbClr val="0000FF"/>
                </a:solidFill>
                <a:latin typeface="Times New Roman" panose="02020603050405020304" pitchFamily="18" charset="0"/>
              </a:rPr>
              <a:t>                                                                                 </a:t>
            </a:r>
            <a:r>
              <a:rPr lang="es-ES" altLang="es-ES" sz="2000" dirty="0">
                <a:solidFill>
                  <a:srgbClr val="0000FF"/>
                </a:solidFill>
                <a:latin typeface="Times New Roman" panose="02020603050405020304" pitchFamily="18" charset="0"/>
              </a:rPr>
              <a:t>IFAE (25%)</a:t>
            </a:r>
          </a:p>
          <a:p>
            <a:pPr>
              <a:spcBef>
                <a:spcPct val="0"/>
              </a:spcBef>
              <a:buFontTx/>
              <a:buNone/>
            </a:pPr>
            <a:r>
              <a:rPr lang="es-ES" altLang="es-ES" sz="2000" dirty="0">
                <a:solidFill>
                  <a:srgbClr val="0000FF"/>
                </a:solidFill>
                <a:latin typeface="Times New Roman" panose="02020603050405020304" pitchFamily="18" charset="0"/>
              </a:rPr>
              <a:t>                                                                                                 UAM (15%)</a:t>
            </a:r>
          </a:p>
          <a:p>
            <a:pPr>
              <a:spcBef>
                <a:spcPct val="0"/>
              </a:spcBef>
              <a:buFontTx/>
              <a:buNone/>
            </a:pPr>
            <a:r>
              <a:rPr lang="es-ES" altLang="es-ES" sz="2000" dirty="0">
                <a:solidFill>
                  <a:srgbClr val="0000FF"/>
                </a:solidFill>
                <a:latin typeface="Times New Roman" panose="02020603050405020304" pitchFamily="18" charset="0"/>
              </a:rPr>
              <a:t>                                                                                                 IFIC (60%)                         </a:t>
            </a:r>
          </a:p>
          <a:p>
            <a:pPr>
              <a:spcBef>
                <a:spcPct val="0"/>
              </a:spcBef>
              <a:buFontTx/>
              <a:buNone/>
            </a:pPr>
            <a:r>
              <a:rPr lang="es-ES" altLang="es-ES" sz="2000" dirty="0">
                <a:solidFill>
                  <a:srgbClr val="0000FF"/>
                </a:solidFill>
                <a:latin typeface="Times New Roman" panose="02020603050405020304" pitchFamily="18" charset="0"/>
              </a:rPr>
              <a:t>                                                                                              </a:t>
            </a:r>
            <a:r>
              <a:rPr lang="es-ES" altLang="es-ES" sz="2400" b="1" dirty="0">
                <a:solidFill>
                  <a:srgbClr val="FF0000"/>
                </a:solidFill>
                <a:latin typeface="Times New Roman" panose="02020603050405020304" pitchFamily="18" charset="0"/>
              </a:rPr>
              <a:t>  4-5% del total             </a:t>
            </a:r>
          </a:p>
          <a:p>
            <a:pPr>
              <a:spcBef>
                <a:spcPct val="0"/>
              </a:spcBef>
              <a:buFontTx/>
              <a:buNone/>
            </a:pPr>
            <a:r>
              <a:rPr lang="es-ES" altLang="es-ES" sz="2400" b="1" dirty="0">
                <a:solidFill>
                  <a:srgbClr val="FF0000"/>
                </a:solidFill>
                <a:latin typeface="Times New Roman" panose="02020603050405020304" pitchFamily="18" charset="0"/>
              </a:rPr>
              <a:t>                                                                                     Tier-2</a:t>
            </a:r>
          </a:p>
          <a:p>
            <a:pPr>
              <a:spcBef>
                <a:spcPct val="0"/>
              </a:spcBef>
              <a:buFontTx/>
              <a:buNone/>
            </a:pPr>
            <a:endParaRPr lang="es-ES" altLang="es-ES" sz="2400" dirty="0">
              <a:solidFill>
                <a:srgbClr val="0000FF"/>
              </a:solidFill>
              <a:latin typeface="Times New Roman" panose="02020603050405020304" pitchFamily="18" charset="0"/>
            </a:endParaRPr>
          </a:p>
        </p:txBody>
      </p:sp>
      <p:sp>
        <p:nvSpPr>
          <p:cNvPr id="40981" name="Rectangle 25">
            <a:extLst>
              <a:ext uri="{FF2B5EF4-FFF2-40B4-BE49-F238E27FC236}">
                <a16:creationId xmlns:a16="http://schemas.microsoft.com/office/drawing/2014/main" id="{B9670E4C-CBE2-D20E-894A-4D3A6C9A776B}"/>
              </a:ext>
            </a:extLst>
          </p:cNvPr>
          <p:cNvSpPr>
            <a:spLocks noChangeArrowheads="1"/>
          </p:cNvSpPr>
          <p:nvPr/>
        </p:nvSpPr>
        <p:spPr bwMode="auto">
          <a:xfrm>
            <a:off x="-26988" y="30163"/>
            <a:ext cx="9144001" cy="54927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40982" name="Rectangle 28">
            <a:extLst>
              <a:ext uri="{FF2B5EF4-FFF2-40B4-BE49-F238E27FC236}">
                <a16:creationId xmlns:a16="http://schemas.microsoft.com/office/drawing/2014/main" id="{865B3FF2-A31B-53E4-DB6F-29EC7A147823}"/>
              </a:ext>
            </a:extLst>
          </p:cNvPr>
          <p:cNvSpPr>
            <a:spLocks noChangeArrowheads="1"/>
          </p:cNvSpPr>
          <p:nvPr/>
        </p:nvSpPr>
        <p:spPr bwMode="auto">
          <a:xfrm>
            <a:off x="395288" y="0"/>
            <a:ext cx="856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2400" b="1">
                <a:solidFill>
                  <a:srgbClr val="FF3300"/>
                </a:solidFill>
              </a:rPr>
              <a:t>5.-  El Tier-2 Español para ATLAS </a:t>
            </a:r>
          </a:p>
        </p:txBody>
      </p:sp>
      <p:sp>
        <p:nvSpPr>
          <p:cNvPr id="40983" name="Marcador de número de diapositiva 1">
            <a:extLst>
              <a:ext uri="{FF2B5EF4-FFF2-40B4-BE49-F238E27FC236}">
                <a16:creationId xmlns:a16="http://schemas.microsoft.com/office/drawing/2014/main" id="{34024B65-D06C-6ADB-4721-1AE07832AF9A}"/>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E00E638-F9A0-7B43-8F8B-ABB6E7B9D2ED}" type="slidenum">
              <a:rPr lang="es-ES" altLang="es-ES" sz="1400" smtClean="0"/>
              <a:pPr>
                <a:spcBef>
                  <a:spcPct val="0"/>
                </a:spcBef>
                <a:buFontTx/>
                <a:buNone/>
              </a:pPr>
              <a:t>24</a:t>
            </a:fld>
            <a:endParaRPr lang="es-ES" altLang="es-ES" sz="1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magen 4">
            <a:extLst>
              <a:ext uri="{FF2B5EF4-FFF2-40B4-BE49-F238E27FC236}">
                <a16:creationId xmlns:a16="http://schemas.microsoft.com/office/drawing/2014/main" id="{AD24DA1C-8B3F-D96B-3E4D-7A44B69E9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628775"/>
            <a:ext cx="1908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Shape 2">
            <a:extLst>
              <a:ext uri="{FF2B5EF4-FFF2-40B4-BE49-F238E27FC236}">
                <a16:creationId xmlns:a16="http://schemas.microsoft.com/office/drawing/2014/main" id="{6BF8CD63-5B6E-AECE-2341-DFE7D49A7BD2}"/>
              </a:ext>
            </a:extLst>
          </p:cNvPr>
          <p:cNvSpPr>
            <a:spLocks noGrp="1" noChangeArrowheads="1"/>
          </p:cNvSpPr>
          <p:nvPr>
            <p:ph idx="1"/>
          </p:nvPr>
        </p:nvSpPr>
        <p:spPr>
          <a:xfrm>
            <a:off x="0" y="1196975"/>
            <a:ext cx="4114800" cy="4525963"/>
          </a:xfrm>
        </p:spPr>
        <p:txBody>
          <a:bodyPr lIns="90000" tIns="45000" rIns="90000" bIns="45000"/>
          <a:lstStyle/>
          <a:p>
            <a:pPr marL="215900" indent="-215900">
              <a:buClr>
                <a:srgbClr val="000000"/>
              </a:buClr>
              <a:buFont typeface="Symbol" pitchFamily="2" charset="2"/>
              <a:buChar char=""/>
            </a:pPr>
            <a:r>
              <a:rPr lang="es-ES" altLang="es-ES" sz="1600" b="1"/>
              <a:t>Desarrollo y despliegue de un catálogo completo de  todos los sucesos de física (Real Data y MC) para todas las etapas de procesado</a:t>
            </a:r>
          </a:p>
          <a:p>
            <a:pPr marL="215900" indent="-215900">
              <a:buClr>
                <a:srgbClr val="000000"/>
              </a:buClr>
              <a:buFontTx/>
              <a:buNone/>
            </a:pPr>
            <a:endParaRPr lang="es-ES" altLang="es-ES" sz="1600" b="1"/>
          </a:p>
          <a:p>
            <a:pPr marL="215900" indent="-215900">
              <a:buClr>
                <a:srgbClr val="000000"/>
              </a:buClr>
              <a:buFont typeface="Symbol" pitchFamily="2" charset="2"/>
              <a:buChar char=""/>
            </a:pPr>
            <a:r>
              <a:rPr lang="es-ES" altLang="es-ES" sz="1600" b="1"/>
              <a:t>Uso de nuevas tecnologías de Big Data y NoSQL (Hadoop)</a:t>
            </a:r>
          </a:p>
          <a:p>
            <a:pPr marL="215900" indent="-215900">
              <a:buClr>
                <a:srgbClr val="000000"/>
              </a:buClr>
              <a:buFontTx/>
              <a:buNone/>
            </a:pPr>
            <a:endParaRPr lang="es-ES" altLang="es-ES" sz="1600" b="1"/>
          </a:p>
          <a:p>
            <a:pPr marL="215900" indent="-215900">
              <a:buClr>
                <a:srgbClr val="000000"/>
              </a:buClr>
              <a:buFont typeface="Symbol" pitchFamily="2" charset="2"/>
              <a:buChar char=""/>
            </a:pPr>
            <a:r>
              <a:rPr lang="es-ES" altLang="es-ES" sz="1600" b="1"/>
              <a:t>Alta participación del grupo IFIC: </a:t>
            </a:r>
          </a:p>
          <a:p>
            <a:pPr marL="431800" lvl="1" indent="-215900">
              <a:buClr>
                <a:srgbClr val="000000"/>
              </a:buClr>
              <a:buSzPct val="45000"/>
              <a:buFont typeface="Symbol" pitchFamily="2" charset="2"/>
              <a:buChar char=""/>
            </a:pPr>
            <a:r>
              <a:rPr lang="es-ES" altLang="es-ES" sz="1600" b="1"/>
              <a:t>Responsible of Data Collection Task.</a:t>
            </a:r>
          </a:p>
          <a:p>
            <a:pPr marL="431800" lvl="1" indent="-215900">
              <a:buClr>
                <a:srgbClr val="000000"/>
              </a:buClr>
              <a:buSzPct val="45000"/>
              <a:buFont typeface="Symbol" pitchFamily="2" charset="2"/>
              <a:buChar char=""/>
            </a:pPr>
            <a:endParaRPr lang="es-ES" altLang="es-ES" sz="1600" b="1"/>
          </a:p>
          <a:p>
            <a:pPr marL="431800" lvl="1" indent="-215900">
              <a:buClr>
                <a:srgbClr val="000000"/>
              </a:buClr>
              <a:buSzPct val="45000"/>
              <a:buFont typeface="Symbol" pitchFamily="2" charset="2"/>
              <a:buChar char=""/>
            </a:pPr>
            <a:r>
              <a:rPr lang="es-ES" altLang="es-ES" sz="1600" b="1"/>
              <a:t>Responsabilidad en la terea de Data Collection</a:t>
            </a:r>
          </a:p>
          <a:p>
            <a:pPr marL="431800" lvl="1" indent="-215900">
              <a:buClr>
                <a:srgbClr val="000000"/>
              </a:buClr>
              <a:buSzPct val="45000"/>
              <a:buFont typeface="Symbol" pitchFamily="2" charset="2"/>
              <a:buChar char=""/>
            </a:pPr>
            <a:r>
              <a:rPr lang="es-ES" altLang="es-ES" sz="1600" b="1"/>
              <a:t>Ayuda en las verificaciones de consistenca en la producción global de datos</a:t>
            </a:r>
          </a:p>
        </p:txBody>
      </p:sp>
      <p:pic>
        <p:nvPicPr>
          <p:cNvPr id="41987" name="Marcador de contenido 4" descr="Captura de pantalla 2014-09-01 a las 15.14.44.png">
            <a:extLst>
              <a:ext uri="{FF2B5EF4-FFF2-40B4-BE49-F238E27FC236}">
                <a16:creationId xmlns:a16="http://schemas.microsoft.com/office/drawing/2014/main" id="{1CF4B381-DB46-DCAB-1EB6-389293FD32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708275"/>
            <a:ext cx="424815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25">
            <a:extLst>
              <a:ext uri="{FF2B5EF4-FFF2-40B4-BE49-F238E27FC236}">
                <a16:creationId xmlns:a16="http://schemas.microsoft.com/office/drawing/2014/main" id="{ECD7D5EF-0672-D2F4-8E20-5F6944555EF5}"/>
              </a:ext>
            </a:extLst>
          </p:cNvPr>
          <p:cNvSpPr>
            <a:spLocks noChangeArrowheads="1"/>
          </p:cNvSpPr>
          <p:nvPr/>
        </p:nvSpPr>
        <p:spPr bwMode="auto">
          <a:xfrm>
            <a:off x="0" y="22225"/>
            <a:ext cx="9144000" cy="549275"/>
          </a:xfrm>
          <a:prstGeom prst="rect">
            <a:avLst/>
          </a:prstGeom>
          <a:solidFill>
            <a:srgbClr val="94FE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41989" name="Título 1">
            <a:extLst>
              <a:ext uri="{FF2B5EF4-FFF2-40B4-BE49-F238E27FC236}">
                <a16:creationId xmlns:a16="http://schemas.microsoft.com/office/drawing/2014/main" id="{EEDBBB34-0131-7808-715C-4403C0D0F796}"/>
              </a:ext>
            </a:extLst>
          </p:cNvPr>
          <p:cNvSpPr txBox="1">
            <a:spLocks noChangeArrowheads="1"/>
          </p:cNvSpPr>
          <p:nvPr/>
        </p:nvSpPr>
        <p:spPr bwMode="auto">
          <a:xfrm>
            <a:off x="323850" y="9525"/>
            <a:ext cx="82296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dirty="0">
                <a:solidFill>
                  <a:srgbClr val="0000FF"/>
                </a:solidFill>
              </a:rPr>
              <a:t>Desarrollo del </a:t>
            </a:r>
            <a:r>
              <a:rPr lang="es-ES" altLang="es-ES" dirty="0" err="1">
                <a:solidFill>
                  <a:srgbClr val="0000FF"/>
                </a:solidFill>
              </a:rPr>
              <a:t>Event</a:t>
            </a:r>
            <a:r>
              <a:rPr lang="es-ES" altLang="es-ES" dirty="0">
                <a:solidFill>
                  <a:srgbClr val="0000FF"/>
                </a:solidFill>
              </a:rPr>
              <a:t> </a:t>
            </a:r>
            <a:r>
              <a:rPr lang="es-ES" altLang="es-ES" dirty="0" err="1">
                <a:solidFill>
                  <a:srgbClr val="0000FF"/>
                </a:solidFill>
              </a:rPr>
              <a:t>Index</a:t>
            </a:r>
            <a:r>
              <a:rPr lang="es-ES" altLang="es-ES" dirty="0">
                <a:solidFill>
                  <a:srgbClr val="0000FF"/>
                </a:solidFill>
              </a:rPr>
              <a:t> de ATLAS (I+D) </a:t>
            </a:r>
          </a:p>
        </p:txBody>
      </p:sp>
      <p:sp>
        <p:nvSpPr>
          <p:cNvPr id="41990" name="Marcador de número de diapositiva 1">
            <a:extLst>
              <a:ext uri="{FF2B5EF4-FFF2-40B4-BE49-F238E27FC236}">
                <a16:creationId xmlns:a16="http://schemas.microsoft.com/office/drawing/2014/main" id="{4A0E5212-C56E-8579-D7AA-5DC3D273E72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4F0F751-7C5C-4945-A989-42578319F475}" type="slidenum">
              <a:rPr lang="es-ES" altLang="es-ES" sz="1400" smtClean="0"/>
              <a:pPr>
                <a:spcBef>
                  <a:spcPct val="0"/>
                </a:spcBef>
                <a:buFontTx/>
                <a:buNone/>
              </a:pPr>
              <a:t>25</a:t>
            </a:fld>
            <a:endParaRPr lang="es-ES" altLang="es-ES" sz="1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robot">
            <a:extLst>
              <a:ext uri="{FF2B5EF4-FFF2-40B4-BE49-F238E27FC236}">
                <a16:creationId xmlns:a16="http://schemas.microsoft.com/office/drawing/2014/main" id="{711B9386-CC99-3D2F-1B53-D3E19554C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789363"/>
            <a:ext cx="201612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5" descr="nuevos">
            <a:extLst>
              <a:ext uri="{FF2B5EF4-FFF2-40B4-BE49-F238E27FC236}">
                <a16:creationId xmlns:a16="http://schemas.microsoft.com/office/drawing/2014/main" id="{A69FA1FE-DA75-5FBE-5F37-6302E3919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3716338"/>
            <a:ext cx="1968500"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7">
            <a:extLst>
              <a:ext uri="{FF2B5EF4-FFF2-40B4-BE49-F238E27FC236}">
                <a16:creationId xmlns:a16="http://schemas.microsoft.com/office/drawing/2014/main" id="{15977AE0-96DF-49F8-03D3-70DD0B647B67}"/>
              </a:ext>
            </a:extLst>
          </p:cNvPr>
          <p:cNvSpPr txBox="1">
            <a:spLocks noChangeArrowheads="1"/>
          </p:cNvSpPr>
          <p:nvPr/>
        </p:nvSpPr>
        <p:spPr bwMode="auto">
          <a:xfrm>
            <a:off x="-2413000" y="2205038"/>
            <a:ext cx="273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b="1">
                <a:solidFill>
                  <a:schemeClr val="bg1"/>
                </a:solidFill>
              </a:rPr>
              <a:t> </a:t>
            </a:r>
            <a:r>
              <a:rPr lang="ja-JP" altLang="es-ES" sz="1800" b="1">
                <a:solidFill>
                  <a:srgbClr val="FF0000"/>
                </a:solidFill>
              </a:rPr>
              <a:t>‘</a:t>
            </a:r>
            <a:endParaRPr lang="es-ES" altLang="es-ES" sz="1800" b="1">
              <a:solidFill>
                <a:srgbClr val="FF0000"/>
              </a:solidFill>
            </a:endParaRPr>
          </a:p>
        </p:txBody>
      </p:sp>
      <p:sp>
        <p:nvSpPr>
          <p:cNvPr id="43012" name="Text Box 8">
            <a:extLst>
              <a:ext uri="{FF2B5EF4-FFF2-40B4-BE49-F238E27FC236}">
                <a16:creationId xmlns:a16="http://schemas.microsoft.com/office/drawing/2014/main" id="{CA0CA6F0-3DDD-77F2-8622-E5857C1A50E1}"/>
              </a:ext>
            </a:extLst>
          </p:cNvPr>
          <p:cNvSpPr txBox="1">
            <a:spLocks noChangeArrowheads="1"/>
          </p:cNvSpPr>
          <p:nvPr/>
        </p:nvSpPr>
        <p:spPr bwMode="auto">
          <a:xfrm>
            <a:off x="7164388" y="4292600"/>
            <a:ext cx="197961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b="1">
                <a:solidFill>
                  <a:schemeClr val="bg1"/>
                </a:solidFill>
              </a:rPr>
              <a:t>     </a:t>
            </a:r>
          </a:p>
          <a:p>
            <a:pPr eaLnBrk="1" hangingPunct="1">
              <a:spcBef>
                <a:spcPct val="0"/>
              </a:spcBef>
              <a:buFontTx/>
              <a:buNone/>
            </a:pPr>
            <a:r>
              <a:rPr lang="es-ES" altLang="es-ES" sz="1800" b="1">
                <a:solidFill>
                  <a:schemeClr val="bg1"/>
                </a:solidFill>
              </a:rPr>
              <a:t>  </a:t>
            </a:r>
            <a:r>
              <a:rPr lang="es-ES" altLang="es-ES" sz="1800" b="1">
                <a:solidFill>
                  <a:srgbClr val="FFCC00"/>
                </a:solidFill>
              </a:rPr>
              <a:t>Nodos</a:t>
            </a:r>
          </a:p>
          <a:p>
            <a:pPr eaLnBrk="1" hangingPunct="1">
              <a:spcBef>
                <a:spcPct val="0"/>
              </a:spcBef>
              <a:buFontTx/>
              <a:buNone/>
            </a:pPr>
            <a:r>
              <a:rPr lang="es-ES" altLang="es-ES" sz="1800" b="1">
                <a:solidFill>
                  <a:srgbClr val="FFCC00"/>
                </a:solidFill>
              </a:rPr>
              <a:t>CPU y servidores</a:t>
            </a:r>
          </a:p>
          <a:p>
            <a:pPr eaLnBrk="1" hangingPunct="1">
              <a:spcBef>
                <a:spcPct val="0"/>
              </a:spcBef>
              <a:buFontTx/>
              <a:buNone/>
            </a:pPr>
            <a:r>
              <a:rPr lang="es-ES" altLang="es-ES" sz="1800" b="1">
                <a:solidFill>
                  <a:srgbClr val="FFCC00"/>
                </a:solidFill>
              </a:rPr>
              <a:t>discos</a:t>
            </a:r>
          </a:p>
        </p:txBody>
      </p:sp>
      <p:pic>
        <p:nvPicPr>
          <p:cNvPr id="43013" name="Picture 10" descr="granja_small">
            <a:extLst>
              <a:ext uri="{FF2B5EF4-FFF2-40B4-BE49-F238E27FC236}">
                <a16:creationId xmlns:a16="http://schemas.microsoft.com/office/drawing/2014/main" id="{28AEA749-5844-A561-4168-35EA162F3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692150"/>
            <a:ext cx="36734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12">
            <a:extLst>
              <a:ext uri="{FF2B5EF4-FFF2-40B4-BE49-F238E27FC236}">
                <a16:creationId xmlns:a16="http://schemas.microsoft.com/office/drawing/2014/main" id="{4DDBD1BF-EFE2-4E4B-D932-C1721EE9896E}"/>
              </a:ext>
            </a:extLst>
          </p:cNvPr>
          <p:cNvSpPr txBox="1">
            <a:spLocks noChangeArrowheads="1"/>
          </p:cNvSpPr>
          <p:nvPr/>
        </p:nvSpPr>
        <p:spPr bwMode="auto">
          <a:xfrm>
            <a:off x="-5076825" y="3213100"/>
            <a:ext cx="6911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400" b="1">
                <a:latin typeface="Times New Roman" panose="02020603050405020304" pitchFamily="18" charset="0"/>
              </a:rPr>
              <a:t>  </a:t>
            </a:r>
            <a:endParaRPr lang="es-ES" altLang="es-ES" sz="1800" b="1">
              <a:latin typeface="Times New Roman" panose="02020603050405020304" pitchFamily="18" charset="0"/>
            </a:endParaRPr>
          </a:p>
        </p:txBody>
      </p:sp>
      <p:sp>
        <p:nvSpPr>
          <p:cNvPr id="43015" name="AutoShape 13">
            <a:extLst>
              <a:ext uri="{FF2B5EF4-FFF2-40B4-BE49-F238E27FC236}">
                <a16:creationId xmlns:a16="http://schemas.microsoft.com/office/drawing/2014/main" id="{E617F40D-3DF0-F22C-161F-FC14412BD7EE}"/>
              </a:ext>
            </a:extLst>
          </p:cNvPr>
          <p:cNvSpPr>
            <a:spLocks noChangeArrowheads="1"/>
          </p:cNvSpPr>
          <p:nvPr/>
        </p:nvSpPr>
        <p:spPr bwMode="auto">
          <a:xfrm>
            <a:off x="2051050" y="5949950"/>
            <a:ext cx="720725" cy="200025"/>
          </a:xfrm>
          <a:prstGeom prst="leftRightArrow">
            <a:avLst>
              <a:gd name="adj1" fmla="val 50000"/>
              <a:gd name="adj2" fmla="val 72063"/>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43016" name="Text Box 14">
            <a:extLst>
              <a:ext uri="{FF2B5EF4-FFF2-40B4-BE49-F238E27FC236}">
                <a16:creationId xmlns:a16="http://schemas.microsoft.com/office/drawing/2014/main" id="{BE8998DC-5EFC-6E97-949D-8A4820EE65DE}"/>
              </a:ext>
            </a:extLst>
          </p:cNvPr>
          <p:cNvSpPr txBox="1">
            <a:spLocks noChangeArrowheads="1"/>
          </p:cNvSpPr>
          <p:nvPr/>
        </p:nvSpPr>
        <p:spPr bwMode="auto">
          <a:xfrm>
            <a:off x="395288" y="6237288"/>
            <a:ext cx="350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2000" b="1" i="1">
                <a:solidFill>
                  <a:srgbClr val="FF0066"/>
                </a:solidFill>
                <a:latin typeface="Times New Roman" panose="02020603050405020304" pitchFamily="18" charset="0"/>
              </a:rPr>
              <a:t>Fuerte Crecimiento en recursos</a:t>
            </a:r>
          </a:p>
        </p:txBody>
      </p:sp>
      <p:sp>
        <p:nvSpPr>
          <p:cNvPr id="43017" name="Text Box 15">
            <a:extLst>
              <a:ext uri="{FF2B5EF4-FFF2-40B4-BE49-F238E27FC236}">
                <a16:creationId xmlns:a16="http://schemas.microsoft.com/office/drawing/2014/main" id="{0C980903-89EF-FF52-9078-10770AAF0D06}"/>
              </a:ext>
            </a:extLst>
          </p:cNvPr>
          <p:cNvSpPr txBox="1">
            <a:spLocks noChangeArrowheads="1"/>
          </p:cNvSpPr>
          <p:nvPr/>
        </p:nvSpPr>
        <p:spPr bwMode="auto">
          <a:xfrm>
            <a:off x="4787900" y="4292600"/>
            <a:ext cx="22320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b="1">
                <a:solidFill>
                  <a:srgbClr val="FFCC00"/>
                </a:solidFill>
              </a:rPr>
              <a:t>Robot de Almacenamiento en Cintas</a:t>
            </a:r>
          </a:p>
        </p:txBody>
      </p:sp>
      <p:sp>
        <p:nvSpPr>
          <p:cNvPr id="43018" name="Marcador de número de diapositiva 1">
            <a:extLst>
              <a:ext uri="{FF2B5EF4-FFF2-40B4-BE49-F238E27FC236}">
                <a16:creationId xmlns:a16="http://schemas.microsoft.com/office/drawing/2014/main" id="{BF079F50-B979-4995-EED4-A92E7731CBC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51EA03C-9F6D-164E-A78D-A4546EF525BA}" type="slidenum">
              <a:rPr lang="es-ES" altLang="es-ES" sz="1400" smtClean="0"/>
              <a:pPr>
                <a:spcBef>
                  <a:spcPct val="0"/>
                </a:spcBef>
                <a:buFontTx/>
                <a:buNone/>
              </a:pPr>
              <a:t>26</a:t>
            </a:fld>
            <a:endParaRPr lang="es-ES" altLang="es-ES" sz="1400"/>
          </a:p>
        </p:txBody>
      </p:sp>
      <p:sp>
        <p:nvSpPr>
          <p:cNvPr id="43019" name="Rectangle 18">
            <a:extLst>
              <a:ext uri="{FF2B5EF4-FFF2-40B4-BE49-F238E27FC236}">
                <a16:creationId xmlns:a16="http://schemas.microsoft.com/office/drawing/2014/main" id="{3EBE8678-8077-D8D5-6CBE-1D181CFC70C5}"/>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pic>
        <p:nvPicPr>
          <p:cNvPr id="43020" name="Imagen 2" descr="IMG-20220531-WA0003.jpg">
            <a:extLst>
              <a:ext uri="{FF2B5EF4-FFF2-40B4-BE49-F238E27FC236}">
                <a16:creationId xmlns:a16="http://schemas.microsoft.com/office/drawing/2014/main" id="{1DF304FF-41DD-B472-7E3E-679D46BBFAC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476250"/>
            <a:ext cx="327342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Rectángulo 3">
            <a:extLst>
              <a:ext uri="{FF2B5EF4-FFF2-40B4-BE49-F238E27FC236}">
                <a16:creationId xmlns:a16="http://schemas.microsoft.com/office/drawing/2014/main" id="{BF6D6AA0-6A98-DB9B-1DDD-EBB56EF57D7B}"/>
              </a:ext>
            </a:extLst>
          </p:cNvPr>
          <p:cNvSpPr>
            <a:spLocks noChangeArrowheads="1"/>
          </p:cNvSpPr>
          <p:nvPr/>
        </p:nvSpPr>
        <p:spPr bwMode="auto">
          <a:xfrm>
            <a:off x="539750" y="0"/>
            <a:ext cx="828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b="1">
                <a:latin typeface="Times New Roman" panose="02020603050405020304" pitchFamily="18" charset="0"/>
              </a:rPr>
              <a:t>Evolución del Crecimiento de los recursos de TIER-2 para el experimento ATLAS </a:t>
            </a:r>
          </a:p>
          <a:p>
            <a:pPr>
              <a:spcBef>
                <a:spcPct val="0"/>
              </a:spcBef>
              <a:buFontTx/>
              <a:buNone/>
            </a:pPr>
            <a:r>
              <a:rPr lang="es-ES" altLang="es-ES" sz="1800" b="1">
                <a:latin typeface="Times New Roman" panose="02020603050405020304" pitchFamily="18" charset="0"/>
              </a:rPr>
              <a:t> </a:t>
            </a:r>
          </a:p>
        </p:txBody>
      </p:sp>
      <p:sp>
        <p:nvSpPr>
          <p:cNvPr id="43022" name="Rectángulo 4">
            <a:extLst>
              <a:ext uri="{FF2B5EF4-FFF2-40B4-BE49-F238E27FC236}">
                <a16:creationId xmlns:a16="http://schemas.microsoft.com/office/drawing/2014/main" id="{B3CDF222-D7D2-2D66-DC26-D41D3017172E}"/>
              </a:ext>
            </a:extLst>
          </p:cNvPr>
          <p:cNvSpPr>
            <a:spLocks noChangeArrowheads="1"/>
          </p:cNvSpPr>
          <p:nvPr/>
        </p:nvSpPr>
        <p:spPr bwMode="auto">
          <a:xfrm>
            <a:off x="539750" y="1916113"/>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b="1">
                <a:solidFill>
                  <a:srgbClr val="FF0000"/>
                </a:solidFill>
              </a:rPr>
              <a:t>Primera</a:t>
            </a:r>
            <a:r>
              <a:rPr lang="ja-JP" altLang="es-ES" sz="1800" b="1">
                <a:solidFill>
                  <a:srgbClr val="FF0000"/>
                </a:solidFill>
              </a:rPr>
              <a:t>’</a:t>
            </a:r>
            <a:r>
              <a:rPr lang="es-ES" altLang="ja-JP" sz="1800" b="1">
                <a:solidFill>
                  <a:srgbClr val="FF0000"/>
                </a:solidFill>
              </a:rPr>
              <a:t>  Granja de    </a:t>
            </a:r>
          </a:p>
          <a:p>
            <a:pPr eaLnBrk="1" hangingPunct="1">
              <a:spcBef>
                <a:spcPct val="0"/>
              </a:spcBef>
              <a:buFontTx/>
              <a:buNone/>
            </a:pPr>
            <a:r>
              <a:rPr lang="es-ES" altLang="es-ES" sz="1800" b="1">
                <a:solidFill>
                  <a:srgbClr val="FF0000"/>
                </a:solidFill>
              </a:rPr>
              <a:t>  PC</a:t>
            </a:r>
            <a:r>
              <a:rPr lang="ja-JP" altLang="es-ES" sz="1800" b="1">
                <a:solidFill>
                  <a:srgbClr val="FF0000"/>
                </a:solidFill>
              </a:rPr>
              <a:t>’</a:t>
            </a:r>
            <a:r>
              <a:rPr lang="es-ES" altLang="ja-JP" sz="1800" b="1">
                <a:solidFill>
                  <a:srgbClr val="FF0000"/>
                </a:solidFill>
              </a:rPr>
              <a:t>s</a:t>
            </a:r>
            <a:endParaRPr lang="es-ES" altLang="es-ES" sz="1800" b="1">
              <a:solidFill>
                <a:srgbClr val="FF0000"/>
              </a:solidFill>
            </a:endParaRPr>
          </a:p>
        </p:txBody>
      </p:sp>
      <p:sp>
        <p:nvSpPr>
          <p:cNvPr id="43023" name="Text Box 16">
            <a:extLst>
              <a:ext uri="{FF2B5EF4-FFF2-40B4-BE49-F238E27FC236}">
                <a16:creationId xmlns:a16="http://schemas.microsoft.com/office/drawing/2014/main" id="{415B276D-2AA1-415A-F47D-2B1C17CD881E}"/>
              </a:ext>
            </a:extLst>
          </p:cNvPr>
          <p:cNvSpPr txBox="1">
            <a:spLocks noChangeArrowheads="1"/>
          </p:cNvSpPr>
          <p:nvPr/>
        </p:nvSpPr>
        <p:spPr bwMode="auto">
          <a:xfrm>
            <a:off x="5795963" y="2152650"/>
            <a:ext cx="2736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b="1" dirty="0">
                <a:solidFill>
                  <a:srgbClr val="FFCC00"/>
                </a:solidFill>
              </a:rPr>
              <a:t>Actualización Infraestructura Computación del IFIC: GLUON</a:t>
            </a:r>
          </a:p>
        </p:txBody>
      </p:sp>
      <p:pic>
        <p:nvPicPr>
          <p:cNvPr id="43024" name="Imagen 5">
            <a:extLst>
              <a:ext uri="{FF2B5EF4-FFF2-40B4-BE49-F238E27FC236}">
                <a16:creationId xmlns:a16="http://schemas.microsoft.com/office/drawing/2014/main" id="{155846CE-913C-C549-658F-7F507E637E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5" y="3417888"/>
            <a:ext cx="3830638"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9D1048A7-B16F-CFDA-F255-24A30782AFFD}"/>
              </a:ext>
            </a:extLst>
          </p:cNvPr>
          <p:cNvSpPr>
            <a:spLocks noGrp="1"/>
          </p:cNvSpPr>
          <p:nvPr>
            <p:ph type="sldNum" sz="quarter" idx="12"/>
          </p:nvPr>
        </p:nvSpPr>
        <p:spPr/>
        <p:txBody>
          <a:bodyPr/>
          <a:lstStyle/>
          <a:p>
            <a:pPr>
              <a:defRPr/>
            </a:pPr>
            <a:fld id="{6D443CDF-A1D9-8F4A-99A2-34CD8B4F1114}" type="slidenum">
              <a:rPr lang="es-ES" altLang="es-ES" smtClean="0"/>
              <a:pPr>
                <a:defRPr/>
              </a:pPr>
              <a:t>27</a:t>
            </a:fld>
            <a:endParaRPr lang="es-ES" altLang="es-ES"/>
          </a:p>
        </p:txBody>
      </p:sp>
      <p:sp>
        <p:nvSpPr>
          <p:cNvPr id="11" name="CuadroTexto 10">
            <a:extLst>
              <a:ext uri="{FF2B5EF4-FFF2-40B4-BE49-F238E27FC236}">
                <a16:creationId xmlns:a16="http://schemas.microsoft.com/office/drawing/2014/main" id="{7164D351-CE9E-E2B2-6F6A-043DA2F92D12}"/>
              </a:ext>
            </a:extLst>
          </p:cNvPr>
          <p:cNvSpPr txBox="1"/>
          <p:nvPr/>
        </p:nvSpPr>
        <p:spPr>
          <a:xfrm>
            <a:off x="677416" y="1227342"/>
            <a:ext cx="3826768" cy="2308324"/>
          </a:xfrm>
          <a:prstGeom prst="rect">
            <a:avLst/>
          </a:prstGeom>
          <a:noFill/>
        </p:spPr>
        <p:txBody>
          <a:bodyPr wrap="square" rtlCol="0">
            <a:spAutoFit/>
          </a:bodyPr>
          <a:lstStyle/>
          <a:p>
            <a:r>
              <a:rPr lang="es-ES" sz="2400" b="1" dirty="0">
                <a:solidFill>
                  <a:srgbClr val="FF0000"/>
                </a:solidFill>
                <a:latin typeface="Arial Black" panose="020B0604020202020204" pitchFamily="34" charset="0"/>
              </a:rPr>
              <a:t>ACTUALIZACIÓN  DEL CENTRO DE CALCULO DEL IFIC</a:t>
            </a:r>
          </a:p>
          <a:p>
            <a:r>
              <a:rPr lang="es-ES" sz="2400" b="1" dirty="0">
                <a:solidFill>
                  <a:srgbClr val="FF0000"/>
                </a:solidFill>
                <a:latin typeface="Arial Black" panose="020B0604020202020204" pitchFamily="34" charset="0"/>
              </a:rPr>
              <a:t>(Propósito General/ Grupos </a:t>
            </a:r>
            <a:r>
              <a:rPr lang="es-ES" sz="2400" b="1" dirty="0" err="1">
                <a:solidFill>
                  <a:srgbClr val="FF0000"/>
                </a:solidFill>
                <a:latin typeface="Arial Black" panose="020B0604020202020204" pitchFamily="34" charset="0"/>
              </a:rPr>
              <a:t>Investigacion</a:t>
            </a:r>
            <a:r>
              <a:rPr lang="es-ES" sz="2400" b="1" dirty="0">
                <a:solidFill>
                  <a:srgbClr val="FF0000"/>
                </a:solidFill>
                <a:latin typeface="Arial Black" panose="020B0604020202020204" pitchFamily="34" charset="0"/>
              </a:rPr>
              <a:t> IFIC)</a:t>
            </a:r>
          </a:p>
        </p:txBody>
      </p:sp>
      <p:sp>
        <p:nvSpPr>
          <p:cNvPr id="12" name="CuadroTexto 11">
            <a:extLst>
              <a:ext uri="{FF2B5EF4-FFF2-40B4-BE49-F238E27FC236}">
                <a16:creationId xmlns:a16="http://schemas.microsoft.com/office/drawing/2014/main" id="{6B9CDFE2-F796-0482-FD6F-6C7AEB61DBC0}"/>
              </a:ext>
            </a:extLst>
          </p:cNvPr>
          <p:cNvSpPr txBox="1"/>
          <p:nvPr/>
        </p:nvSpPr>
        <p:spPr>
          <a:xfrm>
            <a:off x="4788024" y="1196014"/>
            <a:ext cx="3826768" cy="1200329"/>
          </a:xfrm>
          <a:prstGeom prst="rect">
            <a:avLst/>
          </a:prstGeom>
          <a:noFill/>
        </p:spPr>
        <p:txBody>
          <a:bodyPr wrap="square" rtlCol="0">
            <a:spAutoFit/>
          </a:bodyPr>
          <a:lstStyle/>
          <a:p>
            <a:r>
              <a:rPr lang="es-ES" sz="2400" b="1" dirty="0">
                <a:solidFill>
                  <a:srgbClr val="00B050"/>
                </a:solidFill>
                <a:latin typeface="Arial Black" panose="020B0604020202020204" pitchFamily="34" charset="0"/>
              </a:rPr>
              <a:t>INFRAESTRUCTURA PARA INTELIGENCIA ARTIFICIAL</a:t>
            </a:r>
          </a:p>
        </p:txBody>
      </p:sp>
      <p:sp>
        <p:nvSpPr>
          <p:cNvPr id="13" name="Rectángulo 12">
            <a:extLst>
              <a:ext uri="{FF2B5EF4-FFF2-40B4-BE49-F238E27FC236}">
                <a16:creationId xmlns:a16="http://schemas.microsoft.com/office/drawing/2014/main" id="{98FAFDD0-5D7C-F5A4-D460-DFF19A5173C6}"/>
              </a:ext>
            </a:extLst>
          </p:cNvPr>
          <p:cNvSpPr/>
          <p:nvPr/>
        </p:nvSpPr>
        <p:spPr>
          <a:xfrm>
            <a:off x="1331640" y="3789040"/>
            <a:ext cx="1728192" cy="7920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7FEA678A-0C22-51F6-7CDA-55B58A35AB8D}"/>
              </a:ext>
            </a:extLst>
          </p:cNvPr>
          <p:cNvSpPr/>
          <p:nvPr/>
        </p:nvSpPr>
        <p:spPr>
          <a:xfrm>
            <a:off x="5436096" y="3669570"/>
            <a:ext cx="1921357" cy="792088"/>
          </a:xfrm>
          <a:prstGeom prst="rect">
            <a:avLst/>
          </a:prstGeom>
          <a:gradFill>
            <a:gsLst>
              <a:gs pos="0">
                <a:schemeClr val="accent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CuadroTexto 14">
            <a:extLst>
              <a:ext uri="{FF2B5EF4-FFF2-40B4-BE49-F238E27FC236}">
                <a16:creationId xmlns:a16="http://schemas.microsoft.com/office/drawing/2014/main" id="{2B9A5B50-3E29-9643-36C6-A631B0FC5780}"/>
              </a:ext>
            </a:extLst>
          </p:cNvPr>
          <p:cNvSpPr txBox="1"/>
          <p:nvPr/>
        </p:nvSpPr>
        <p:spPr>
          <a:xfrm flipH="1">
            <a:off x="1475656" y="3954251"/>
            <a:ext cx="1826489" cy="461665"/>
          </a:xfrm>
          <a:prstGeom prst="rect">
            <a:avLst/>
          </a:prstGeom>
          <a:noFill/>
        </p:spPr>
        <p:txBody>
          <a:bodyPr wrap="square" rtlCol="0">
            <a:spAutoFit/>
          </a:bodyPr>
          <a:lstStyle/>
          <a:p>
            <a:r>
              <a:rPr lang="es-ES" sz="2400" b="1" dirty="0">
                <a:solidFill>
                  <a:srgbClr val="0070C0"/>
                </a:solidFill>
                <a:latin typeface="Arial" panose="020B0604020202020204" pitchFamily="34" charset="0"/>
                <a:cs typeface="Arial" panose="020B0604020202020204" pitchFamily="34" charset="0"/>
              </a:rPr>
              <a:t>GLUON</a:t>
            </a:r>
          </a:p>
        </p:txBody>
      </p:sp>
      <p:sp>
        <p:nvSpPr>
          <p:cNvPr id="16" name="CuadroTexto 15">
            <a:extLst>
              <a:ext uri="{FF2B5EF4-FFF2-40B4-BE49-F238E27FC236}">
                <a16:creationId xmlns:a16="http://schemas.microsoft.com/office/drawing/2014/main" id="{1B8C0433-EE61-A6BC-8C63-437FD032A68B}"/>
              </a:ext>
            </a:extLst>
          </p:cNvPr>
          <p:cNvSpPr txBox="1"/>
          <p:nvPr/>
        </p:nvSpPr>
        <p:spPr>
          <a:xfrm flipH="1">
            <a:off x="5517462" y="3859118"/>
            <a:ext cx="1826489" cy="461665"/>
          </a:xfrm>
          <a:prstGeom prst="rect">
            <a:avLst/>
          </a:prstGeom>
          <a:noFill/>
        </p:spPr>
        <p:txBody>
          <a:bodyPr wrap="square" rtlCol="0">
            <a:spAutoFit/>
          </a:bodyPr>
          <a:lstStyle/>
          <a:p>
            <a:r>
              <a:rPr lang="es-ES" sz="2400" b="1" dirty="0">
                <a:latin typeface="Arial" panose="020B0604020202020204" pitchFamily="34" charset="0"/>
                <a:cs typeface="Arial" panose="020B0604020202020204" pitchFamily="34" charset="0"/>
              </a:rPr>
              <a:t>ARTEMISA</a:t>
            </a:r>
          </a:p>
        </p:txBody>
      </p:sp>
      <p:sp>
        <p:nvSpPr>
          <p:cNvPr id="2" name="Rectangle 25">
            <a:extLst>
              <a:ext uri="{FF2B5EF4-FFF2-40B4-BE49-F238E27FC236}">
                <a16:creationId xmlns:a16="http://schemas.microsoft.com/office/drawing/2014/main" id="{11EA9ABB-3BA7-3212-1FF6-434A9138F215}"/>
              </a:ext>
            </a:extLst>
          </p:cNvPr>
          <p:cNvSpPr>
            <a:spLocks noChangeArrowheads="1"/>
          </p:cNvSpPr>
          <p:nvPr/>
        </p:nvSpPr>
        <p:spPr bwMode="auto">
          <a:xfrm>
            <a:off x="0" y="19968"/>
            <a:ext cx="9144000" cy="54927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Tree>
    <p:extLst>
      <p:ext uri="{BB962C8B-B14F-4D97-AF65-F5344CB8AC3E}">
        <p14:creationId xmlns:p14="http://schemas.microsoft.com/office/powerpoint/2010/main" val="2632999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Marcador de contenido 2">
            <a:extLst>
              <a:ext uri="{FF2B5EF4-FFF2-40B4-BE49-F238E27FC236}">
                <a16:creationId xmlns:a16="http://schemas.microsoft.com/office/drawing/2014/main" id="{C87826FE-2817-A4CA-C85E-D4FE97E298D9}"/>
              </a:ext>
            </a:extLst>
          </p:cNvPr>
          <p:cNvSpPr>
            <a:spLocks noGrp="1" noChangeArrowheads="1"/>
          </p:cNvSpPr>
          <p:nvPr>
            <p:ph idx="1"/>
          </p:nvPr>
        </p:nvSpPr>
        <p:spPr>
          <a:xfrm>
            <a:off x="468313" y="692150"/>
            <a:ext cx="8229600" cy="4525963"/>
          </a:xfrm>
        </p:spPr>
        <p:txBody>
          <a:bodyPr/>
          <a:lstStyle/>
          <a:p>
            <a:r>
              <a:rPr lang="es-ES" altLang="es-ES" sz="2400" dirty="0"/>
              <a:t>Los resultados de Física son comparaciones de observables con sus predicciones teóricas/modelo</a:t>
            </a:r>
          </a:p>
          <a:p>
            <a:r>
              <a:rPr lang="es-ES" altLang="es-ES" sz="2400" dirty="0"/>
              <a:t>Hay un proceso complejo entre la toma de datos y los resultados de física:  </a:t>
            </a:r>
            <a:r>
              <a:rPr lang="es-ES" altLang="es-ES" sz="2400" dirty="0" err="1"/>
              <a:t>Trigger</a:t>
            </a:r>
            <a:r>
              <a:rPr lang="es-ES" altLang="es-ES" sz="2400" dirty="0"/>
              <a:t>/adquisición de datos, reconstrucción , análisis y simulación, grupos de análisis, publicación de resultados. </a:t>
            </a:r>
          </a:p>
          <a:p>
            <a:r>
              <a:rPr lang="es-ES" altLang="es-ES" sz="2400" dirty="0"/>
              <a:t>Se necesitan algoritmos sofisticados para reconstrucción y análisis</a:t>
            </a:r>
          </a:p>
          <a:p>
            <a:r>
              <a:rPr lang="es-ES" altLang="es-ES" sz="2400" dirty="0"/>
              <a:t>Uno de los factores más esenciales es disponer de una buena simulación detallada</a:t>
            </a:r>
          </a:p>
          <a:p>
            <a:r>
              <a:rPr lang="es-ES" altLang="es-ES" sz="2400" dirty="0"/>
              <a:t>Un solo suceso tiene un determinado tamaño y ‘simple’, pero la escala de computación es enorme</a:t>
            </a:r>
          </a:p>
          <a:p>
            <a:r>
              <a:rPr lang="es-ES" altLang="es-ES" sz="2400" dirty="0"/>
              <a:t>El software y el </a:t>
            </a:r>
            <a:r>
              <a:rPr lang="es-ES" altLang="es-ES" sz="2400" dirty="0" err="1"/>
              <a:t>computing</a:t>
            </a:r>
            <a:r>
              <a:rPr lang="es-ES" altLang="es-ES" sz="2400" dirty="0"/>
              <a:t> deben funcionar  muy bien si se quiere lograr los resultados de primer nivel en el LHC</a:t>
            </a:r>
          </a:p>
        </p:txBody>
      </p:sp>
      <p:sp>
        <p:nvSpPr>
          <p:cNvPr id="45058" name="Marcador de número de diapositiva 2">
            <a:extLst>
              <a:ext uri="{FF2B5EF4-FFF2-40B4-BE49-F238E27FC236}">
                <a16:creationId xmlns:a16="http://schemas.microsoft.com/office/drawing/2014/main" id="{67247767-56AC-DA09-F6BC-E23AD1489DA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6E14C70-AEAE-A744-A0AB-83DD1C23192D}" type="slidenum">
              <a:rPr lang="es-ES" altLang="es-ES" sz="1400" smtClean="0"/>
              <a:pPr>
                <a:spcBef>
                  <a:spcPct val="0"/>
                </a:spcBef>
                <a:buFontTx/>
                <a:buNone/>
              </a:pPr>
              <a:t>28</a:t>
            </a:fld>
            <a:endParaRPr lang="es-ES" altLang="es-ES" sz="1400"/>
          </a:p>
        </p:txBody>
      </p:sp>
      <p:sp>
        <p:nvSpPr>
          <p:cNvPr id="2" name="Rectangle 18">
            <a:extLst>
              <a:ext uri="{FF2B5EF4-FFF2-40B4-BE49-F238E27FC236}">
                <a16:creationId xmlns:a16="http://schemas.microsoft.com/office/drawing/2014/main" id="{B6B4CFC2-01FB-5B90-DE70-9033BBF2F02E}"/>
              </a:ext>
            </a:extLst>
          </p:cNvPr>
          <p:cNvSpPr>
            <a:spLocks noChangeArrowheads="1"/>
          </p:cNvSpPr>
          <p:nvPr/>
        </p:nvSpPr>
        <p:spPr bwMode="auto">
          <a:xfrm>
            <a:off x="0" y="0"/>
            <a:ext cx="9144000" cy="620688"/>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 name="Título 1">
            <a:extLst>
              <a:ext uri="{FF2B5EF4-FFF2-40B4-BE49-F238E27FC236}">
                <a16:creationId xmlns:a16="http://schemas.microsoft.com/office/drawing/2014/main" id="{18387DB3-8C04-D1C8-3BD0-CD9E13EEB251}"/>
              </a:ext>
            </a:extLst>
          </p:cNvPr>
          <p:cNvSpPr txBox="1">
            <a:spLocks noChangeArrowheads="1"/>
          </p:cNvSpPr>
          <p:nvPr/>
        </p:nvSpPr>
        <p:spPr bwMode="auto">
          <a:xfrm>
            <a:off x="323850" y="0"/>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3600" b="1" dirty="0">
                <a:solidFill>
                  <a:srgbClr val="FF0000"/>
                </a:solidFill>
              </a:rPr>
              <a:t>6- El GRID y el Higgs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Marcador de contenido 3" descr="Captura de pantalla 2012-12-13 a las 14.56.56.png">
            <a:extLst>
              <a:ext uri="{FF2B5EF4-FFF2-40B4-BE49-F238E27FC236}">
                <a16:creationId xmlns:a16="http://schemas.microsoft.com/office/drawing/2014/main" id="{D4369E6A-5937-61A2-6F9C-C2C4E67ADA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48200" y="1752600"/>
            <a:ext cx="1905000" cy="1554163"/>
          </a:xfrm>
        </p:spPr>
      </p:pic>
      <p:pic>
        <p:nvPicPr>
          <p:cNvPr id="46082" name="Picture 4" descr="ATLAS_20VA_201997">
            <a:extLst>
              <a:ext uri="{FF2B5EF4-FFF2-40B4-BE49-F238E27FC236}">
                <a16:creationId xmlns:a16="http://schemas.microsoft.com/office/drawing/2014/main" id="{9EC3CE1D-12D6-7A2C-82AA-69A7CE3C3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19200"/>
            <a:ext cx="1714500" cy="12128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3" name="Imagen 6">
            <a:extLst>
              <a:ext uri="{FF2B5EF4-FFF2-40B4-BE49-F238E27FC236}">
                <a16:creationId xmlns:a16="http://schemas.microsoft.com/office/drawing/2014/main" id="{FBDC1A31-6992-27F5-5762-43492DCDB4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371600"/>
            <a:ext cx="2003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Marcador de contenido 6" descr="Captura de pantalla 2012-11-18 a las 10.33.51.png">
            <a:extLst>
              <a:ext uri="{FF2B5EF4-FFF2-40B4-BE49-F238E27FC236}">
                <a16:creationId xmlns:a16="http://schemas.microsoft.com/office/drawing/2014/main" id="{9E6F1A33-7747-5439-FA84-181838F242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752600"/>
            <a:ext cx="21336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Screen Shot 2012-08-14 at 10.54.22.png">
            <a:extLst>
              <a:ext uri="{FF2B5EF4-FFF2-40B4-BE49-F238E27FC236}">
                <a16:creationId xmlns:a16="http://schemas.microsoft.com/office/drawing/2014/main" id="{1B2CCDED-FBC3-FB67-D846-9987EB80352B}"/>
              </a:ext>
            </a:extLst>
          </p:cNvPr>
          <p:cNvPicPr>
            <a:picLocks noChangeAspect="1"/>
          </p:cNvPicPr>
          <p:nvPr/>
        </p:nvPicPr>
        <p:blipFill>
          <a:blip r:embed="rId6"/>
          <a:stretch>
            <a:fillRect/>
          </a:stretch>
        </p:blipFill>
        <p:spPr bwMode="auto">
          <a:xfrm>
            <a:off x="152400" y="3200400"/>
            <a:ext cx="2850376" cy="2514600"/>
          </a:xfrm>
          <a:prstGeom prst="rect">
            <a:avLst/>
          </a:prstGeom>
          <a:noFill/>
          <a:ln w="9525">
            <a:solidFill>
              <a:srgbClr val="FF0000"/>
            </a:solidFill>
            <a:miter lim="800000"/>
            <a:headEnd/>
            <a:tailEnd/>
          </a:ln>
          <a:effectLst>
            <a:innerShdw blurRad="63500" dist="50800" dir="18900000">
              <a:prstClr val="black">
                <a:alpha val="50000"/>
              </a:prstClr>
            </a:innerShdw>
          </a:effectLst>
        </p:spPr>
      </p:pic>
      <p:sp>
        <p:nvSpPr>
          <p:cNvPr id="46086" name="CuadroTexto 11">
            <a:extLst>
              <a:ext uri="{FF2B5EF4-FFF2-40B4-BE49-F238E27FC236}">
                <a16:creationId xmlns:a16="http://schemas.microsoft.com/office/drawing/2014/main" id="{A97487B4-E4F3-3D2B-32E9-1EEF89E1F7E4}"/>
              </a:ext>
            </a:extLst>
          </p:cNvPr>
          <p:cNvSpPr txBox="1">
            <a:spLocks noChangeArrowheads="1"/>
          </p:cNvSpPr>
          <p:nvPr/>
        </p:nvSpPr>
        <p:spPr bwMode="auto">
          <a:xfrm>
            <a:off x="0" y="762000"/>
            <a:ext cx="2362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_tradnl" altLang="es-ES" sz="1100" b="1"/>
              <a:t>1) Desde el experimento a 100 m bajo tierra…</a:t>
            </a:r>
          </a:p>
        </p:txBody>
      </p:sp>
      <p:sp>
        <p:nvSpPr>
          <p:cNvPr id="46087" name="CuadroTexto 12">
            <a:extLst>
              <a:ext uri="{FF2B5EF4-FFF2-40B4-BE49-F238E27FC236}">
                <a16:creationId xmlns:a16="http://schemas.microsoft.com/office/drawing/2014/main" id="{018B181D-9825-3464-41BD-66C13DA31401}"/>
              </a:ext>
            </a:extLst>
          </p:cNvPr>
          <p:cNvSpPr txBox="1">
            <a:spLocks noChangeArrowheads="1"/>
          </p:cNvSpPr>
          <p:nvPr/>
        </p:nvSpPr>
        <p:spPr bwMode="auto">
          <a:xfrm>
            <a:off x="2514600" y="762000"/>
            <a:ext cx="213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_tradnl" altLang="es-ES" sz="1100" b="1"/>
              <a:t>2) … una ingente cantidad de datos es almacenada, procesada y distribuida…</a:t>
            </a:r>
          </a:p>
        </p:txBody>
      </p:sp>
      <p:sp>
        <p:nvSpPr>
          <p:cNvPr id="46088" name="CuadroTexto 13">
            <a:extLst>
              <a:ext uri="{FF2B5EF4-FFF2-40B4-BE49-F238E27FC236}">
                <a16:creationId xmlns:a16="http://schemas.microsoft.com/office/drawing/2014/main" id="{37E9E5F2-7B1C-C67F-80E8-82EA2C1B2728}"/>
              </a:ext>
            </a:extLst>
          </p:cNvPr>
          <p:cNvSpPr txBox="1">
            <a:spLocks noChangeArrowheads="1"/>
          </p:cNvSpPr>
          <p:nvPr/>
        </p:nvSpPr>
        <p:spPr bwMode="auto">
          <a:xfrm>
            <a:off x="4648200" y="762000"/>
            <a:ext cx="2286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_tradnl" altLang="es-ES" sz="1100" b="1"/>
              <a:t>3) … por todo el mundo mediante la red y usando el GRID; en aproximadamente 2 horas los sucesos están disponibles en los centros de GRID …</a:t>
            </a:r>
          </a:p>
        </p:txBody>
      </p:sp>
      <p:sp>
        <p:nvSpPr>
          <p:cNvPr id="46089" name="CuadroTexto 14">
            <a:extLst>
              <a:ext uri="{FF2B5EF4-FFF2-40B4-BE49-F238E27FC236}">
                <a16:creationId xmlns:a16="http://schemas.microsoft.com/office/drawing/2014/main" id="{92382A1D-6C34-0D52-3000-4E4B8A1573C5}"/>
              </a:ext>
            </a:extLst>
          </p:cNvPr>
          <p:cNvSpPr txBox="1">
            <a:spLocks noChangeArrowheads="1"/>
          </p:cNvSpPr>
          <p:nvPr/>
        </p:nvSpPr>
        <p:spPr bwMode="auto">
          <a:xfrm>
            <a:off x="6705600" y="762000"/>
            <a:ext cx="2286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_tradnl" altLang="es-ES" sz="1100" b="1"/>
              <a:t>4) … y el análisis final de los sucesos seleccionados ( como el suceso Higgs representado en la figura) se realiza por los grupos de física … </a:t>
            </a:r>
          </a:p>
        </p:txBody>
      </p:sp>
      <p:pic>
        <p:nvPicPr>
          <p:cNvPr id="46090" name="Marcador de contenido 3" descr="Captura de pantalla 2013-12-18 a las 11.48.25.png">
            <a:extLst>
              <a:ext uri="{FF2B5EF4-FFF2-40B4-BE49-F238E27FC236}">
                <a16:creationId xmlns:a16="http://schemas.microsoft.com/office/drawing/2014/main" id="{284CC661-9CF1-ED88-B169-F19D20AF40D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15382" y="5367337"/>
            <a:ext cx="20193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CuadroTexto 15">
            <a:extLst>
              <a:ext uri="{FF2B5EF4-FFF2-40B4-BE49-F238E27FC236}">
                <a16:creationId xmlns:a16="http://schemas.microsoft.com/office/drawing/2014/main" id="{013D9AB3-6494-78A4-764E-47091A53F25F}"/>
              </a:ext>
            </a:extLst>
          </p:cNvPr>
          <p:cNvSpPr txBox="1">
            <a:spLocks noChangeArrowheads="1"/>
          </p:cNvSpPr>
          <p:nvPr/>
        </p:nvSpPr>
        <p:spPr bwMode="auto">
          <a:xfrm>
            <a:off x="0" y="2590800"/>
            <a:ext cx="2362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_tradnl" altLang="es-ES" sz="1100" b="1"/>
              <a:t>5) … y (a veces) ocurre un final feliz de la historia (2012)</a:t>
            </a:r>
          </a:p>
        </p:txBody>
      </p:sp>
      <p:sp>
        <p:nvSpPr>
          <p:cNvPr id="46092" name="CuadroTexto 15">
            <a:extLst>
              <a:ext uri="{FF2B5EF4-FFF2-40B4-BE49-F238E27FC236}">
                <a16:creationId xmlns:a16="http://schemas.microsoft.com/office/drawing/2014/main" id="{6B191526-5F5A-2E30-63BF-D8F87DB0FFBC}"/>
              </a:ext>
            </a:extLst>
          </p:cNvPr>
          <p:cNvSpPr txBox="1">
            <a:spLocks noChangeArrowheads="1"/>
          </p:cNvSpPr>
          <p:nvPr/>
        </p:nvSpPr>
        <p:spPr bwMode="auto">
          <a:xfrm>
            <a:off x="4244181" y="3284537"/>
            <a:ext cx="18288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_tradnl" altLang="es-ES" sz="1100" b="1" dirty="0"/>
              <a:t>6) …en </a:t>
            </a:r>
            <a:r>
              <a:rPr lang="es-ES_tradnl" altLang="es-ES" sz="1400" b="1" dirty="0">
                <a:solidFill>
                  <a:srgbClr val="FF0000"/>
                </a:solidFill>
              </a:rPr>
              <a:t>2026, </a:t>
            </a:r>
            <a:r>
              <a:rPr lang="es-ES_tradnl" altLang="es-ES" sz="1100" b="1" dirty="0"/>
              <a:t>ha acabado el Run 3 (con una energía de 13.6 </a:t>
            </a:r>
            <a:r>
              <a:rPr lang="es-ES_tradnl" altLang="es-ES" sz="1100" b="1" dirty="0" err="1"/>
              <a:t>TeV</a:t>
            </a:r>
            <a:r>
              <a:rPr lang="es-ES_tradnl" altLang="es-ES" sz="1100" b="1" dirty="0"/>
              <a:t>) y hemos empezado el  LS3 y una cantidad  ingente de datos recolectados pero NO hay STOP para el </a:t>
            </a:r>
            <a:r>
              <a:rPr lang="es-ES_tradnl" altLang="es-ES" sz="1100" b="1" dirty="0" err="1"/>
              <a:t>computing</a:t>
            </a:r>
            <a:endParaRPr lang="es-ES_tradnl" altLang="es-ES" sz="1100" b="1" dirty="0"/>
          </a:p>
          <a:p>
            <a:pPr eaLnBrk="1" hangingPunct="1">
              <a:spcBef>
                <a:spcPct val="0"/>
              </a:spcBef>
              <a:buFontTx/>
              <a:buNone/>
            </a:pPr>
            <a:r>
              <a:rPr lang="es-ES_tradnl" altLang="es-ES" sz="1100" b="1" dirty="0"/>
              <a:t>         </a:t>
            </a:r>
          </a:p>
        </p:txBody>
      </p:sp>
      <p:pic>
        <p:nvPicPr>
          <p:cNvPr id="46093" name="Imagen 1" descr="Captura de pantalla 2016-07-13 a las 17.51.50.png">
            <a:extLst>
              <a:ext uri="{FF2B5EF4-FFF2-40B4-BE49-F238E27FC236}">
                <a16:creationId xmlns:a16="http://schemas.microsoft.com/office/drawing/2014/main" id="{8DEF7503-2B9A-F3B6-DAAE-CC7DFEF0F52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32588" y="3357563"/>
            <a:ext cx="17208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Imagen 2" descr="Captura de pantalla 2016-07-13 a las 17.51.55.png">
            <a:extLst>
              <a:ext uri="{FF2B5EF4-FFF2-40B4-BE49-F238E27FC236}">
                <a16:creationId xmlns:a16="http://schemas.microsoft.com/office/drawing/2014/main" id="{18582038-A3AF-D644-C868-99DF4965935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16688" y="4941888"/>
            <a:ext cx="2195512"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5" name="Marcador de número de diapositiva 1">
            <a:extLst>
              <a:ext uri="{FF2B5EF4-FFF2-40B4-BE49-F238E27FC236}">
                <a16:creationId xmlns:a16="http://schemas.microsoft.com/office/drawing/2014/main" id="{453A6BB3-9875-12BA-7698-A9DE77F5199A}"/>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35FE93A-A5AD-594D-B6D0-6F1A3B87E617}" type="slidenum">
              <a:rPr lang="es-ES" altLang="es-ES" sz="1400" smtClean="0"/>
              <a:pPr>
                <a:spcBef>
                  <a:spcPct val="0"/>
                </a:spcBef>
                <a:buFontTx/>
                <a:buNone/>
              </a:pPr>
              <a:t>29</a:t>
            </a:fld>
            <a:endParaRPr lang="es-ES" altLang="es-ES" sz="1400"/>
          </a:p>
        </p:txBody>
      </p:sp>
      <p:sp>
        <p:nvSpPr>
          <p:cNvPr id="46096" name="Rectangle 18">
            <a:extLst>
              <a:ext uri="{FF2B5EF4-FFF2-40B4-BE49-F238E27FC236}">
                <a16:creationId xmlns:a16="http://schemas.microsoft.com/office/drawing/2014/main" id="{C57D4181-34CE-DD44-E997-8D227CFBFC3A}"/>
              </a:ext>
            </a:extLst>
          </p:cNvPr>
          <p:cNvSpPr>
            <a:spLocks noChangeArrowheads="1"/>
          </p:cNvSpPr>
          <p:nvPr/>
        </p:nvSpPr>
        <p:spPr bwMode="auto">
          <a:xfrm>
            <a:off x="0" y="0"/>
            <a:ext cx="9144000" cy="620713"/>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2000" b="1"/>
              <a:t>La computación GRID posibilita la obtención rápida de resultados de física : Un Caso Exitoso</a:t>
            </a:r>
            <a:endParaRPr lang="es-ES" altLang="es-ES" sz="2000" i="1">
              <a:solidFill>
                <a:srgbClr val="3C2704"/>
              </a:solidFill>
              <a:latin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contenido 2">
            <a:extLst>
              <a:ext uri="{FF2B5EF4-FFF2-40B4-BE49-F238E27FC236}">
                <a16:creationId xmlns:a16="http://schemas.microsoft.com/office/drawing/2014/main" id="{ED326570-9ED1-F7CE-493F-BB834C66AD43}"/>
              </a:ext>
            </a:extLst>
          </p:cNvPr>
          <p:cNvSpPr>
            <a:spLocks noGrp="1" noChangeArrowheads="1"/>
          </p:cNvSpPr>
          <p:nvPr>
            <p:ph idx="1"/>
          </p:nvPr>
        </p:nvSpPr>
        <p:spPr>
          <a:xfrm>
            <a:off x="468313" y="1125538"/>
            <a:ext cx="6335712" cy="5327650"/>
          </a:xfrm>
        </p:spPr>
        <p:txBody>
          <a:bodyPr/>
          <a:lstStyle/>
          <a:p>
            <a:pPr>
              <a:lnSpc>
                <a:spcPct val="80000"/>
              </a:lnSpc>
            </a:pPr>
            <a:r>
              <a:rPr lang="es-ES" altLang="es-ES" sz="2000" b="1"/>
              <a:t>Físico Experimental (perfil amplio de un físico) </a:t>
            </a:r>
          </a:p>
          <a:p>
            <a:pPr>
              <a:lnSpc>
                <a:spcPct val="80000"/>
              </a:lnSpc>
              <a:buFontTx/>
              <a:buNone/>
            </a:pPr>
            <a:endParaRPr lang="es-ES" altLang="es-ES" sz="2000"/>
          </a:p>
          <a:p>
            <a:pPr lvl="1">
              <a:lnSpc>
                <a:spcPct val="80000"/>
              </a:lnSpc>
            </a:pPr>
            <a:r>
              <a:rPr lang="es-ES" altLang="es-ES" sz="1800"/>
              <a:t>Hardware, </a:t>
            </a:r>
          </a:p>
          <a:p>
            <a:pPr lvl="1">
              <a:lnSpc>
                <a:spcPct val="80000"/>
              </a:lnSpc>
            </a:pPr>
            <a:r>
              <a:rPr lang="es-ES" altLang="es-ES" sz="1800"/>
              <a:t>constructor de detectores, R&amp;D</a:t>
            </a:r>
          </a:p>
          <a:p>
            <a:pPr lvl="1">
              <a:lnSpc>
                <a:spcPct val="80000"/>
              </a:lnSpc>
            </a:pPr>
            <a:r>
              <a:rPr lang="es-ES" altLang="es-ES" sz="1800"/>
              <a:t>Calibración, Performance, Análisis de datos de los detectores</a:t>
            </a:r>
          </a:p>
          <a:p>
            <a:pPr lvl="1">
              <a:lnSpc>
                <a:spcPct val="80000"/>
              </a:lnSpc>
            </a:pPr>
            <a:r>
              <a:rPr lang="es-ES" altLang="es-ES" sz="1800"/>
              <a:t>Software</a:t>
            </a:r>
          </a:p>
          <a:p>
            <a:pPr lvl="1">
              <a:lnSpc>
                <a:spcPct val="80000"/>
              </a:lnSpc>
            </a:pPr>
            <a:r>
              <a:rPr lang="es-ES" altLang="es-ES" sz="1800"/>
              <a:t>Análisis de datos (Physics Analysis) y su interpretación</a:t>
            </a:r>
          </a:p>
          <a:p>
            <a:pPr lvl="1">
              <a:lnSpc>
                <a:spcPct val="80000"/>
              </a:lnSpc>
            </a:pPr>
            <a:r>
              <a:rPr lang="es-ES" altLang="es-ES" sz="1800"/>
              <a:t>Especialista en MC /Simulación</a:t>
            </a:r>
          </a:p>
          <a:p>
            <a:pPr lvl="1">
              <a:lnSpc>
                <a:spcPct val="80000"/>
              </a:lnSpc>
            </a:pPr>
            <a:r>
              <a:rPr lang="es-ES" altLang="es-ES" sz="1800"/>
              <a:t>Computing </a:t>
            </a:r>
          </a:p>
          <a:p>
            <a:pPr lvl="1">
              <a:lnSpc>
                <a:spcPct val="80000"/>
              </a:lnSpc>
            </a:pPr>
            <a:r>
              <a:rPr lang="es-ES" altLang="es-ES" sz="1800"/>
              <a:t>…. </a:t>
            </a:r>
          </a:p>
          <a:p>
            <a:pPr lvl="1">
              <a:lnSpc>
                <a:spcPct val="80000"/>
              </a:lnSpc>
            </a:pPr>
            <a:endParaRPr lang="es-ES" altLang="es-ES" sz="1800"/>
          </a:p>
          <a:p>
            <a:pPr lvl="1">
              <a:lnSpc>
                <a:spcPct val="80000"/>
              </a:lnSpc>
            </a:pPr>
            <a:endParaRPr lang="es-ES" altLang="es-ES" sz="1800"/>
          </a:p>
          <a:p>
            <a:pPr>
              <a:lnSpc>
                <a:spcPct val="80000"/>
              </a:lnSpc>
            </a:pPr>
            <a:r>
              <a:rPr lang="es-ES" altLang="es-ES" sz="2000" b="1"/>
              <a:t>La computación:</a:t>
            </a:r>
            <a:r>
              <a:rPr lang="es-ES" altLang="es-ES" sz="2000"/>
              <a:t> La tecnologías de la Información y las comunicaciones son pieza fundamental en muchas actividades. En la Ciencia su papel es esencial para la obtención de resultados</a:t>
            </a:r>
          </a:p>
        </p:txBody>
      </p:sp>
      <p:pic>
        <p:nvPicPr>
          <p:cNvPr id="19458" name="Imagen 3" descr="Captura de pantalla 2016-06-23 a las 17.08.34.png">
            <a:extLst>
              <a:ext uri="{FF2B5EF4-FFF2-40B4-BE49-F238E27FC236}">
                <a16:creationId xmlns:a16="http://schemas.microsoft.com/office/drawing/2014/main" id="{2217014C-0251-B886-1BED-A0904677EB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8838" y="1125538"/>
            <a:ext cx="174466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Imagen 4" descr="Captura de pantalla 2016-07-12 a las 12.12.25.png">
            <a:extLst>
              <a:ext uri="{FF2B5EF4-FFF2-40B4-BE49-F238E27FC236}">
                <a16:creationId xmlns:a16="http://schemas.microsoft.com/office/drawing/2014/main" id="{DED60F60-5B48-8E62-4BAA-7A12910089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221163"/>
            <a:ext cx="20621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7">
            <a:extLst>
              <a:ext uri="{FF2B5EF4-FFF2-40B4-BE49-F238E27FC236}">
                <a16:creationId xmlns:a16="http://schemas.microsoft.com/office/drawing/2014/main" id="{07203278-9C12-4AA2-7BD5-B91DB16CADAF}"/>
              </a:ext>
            </a:extLst>
          </p:cNvPr>
          <p:cNvSpPr>
            <a:spLocks noChangeArrowheads="1"/>
          </p:cNvSpPr>
          <p:nvPr/>
        </p:nvSpPr>
        <p:spPr bwMode="auto">
          <a:xfrm>
            <a:off x="-7938" y="1588"/>
            <a:ext cx="9144001"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19461" name="Título 3">
            <a:extLst>
              <a:ext uri="{FF2B5EF4-FFF2-40B4-BE49-F238E27FC236}">
                <a16:creationId xmlns:a16="http://schemas.microsoft.com/office/drawing/2014/main" id="{0D1DA3C0-5591-A0A6-D4F8-381320409138}"/>
              </a:ext>
            </a:extLst>
          </p:cNvPr>
          <p:cNvSpPr>
            <a:spLocks noGrp="1" noChangeArrowheads="1"/>
          </p:cNvSpPr>
          <p:nvPr>
            <p:ph type="title"/>
          </p:nvPr>
        </p:nvSpPr>
        <p:spPr>
          <a:xfrm>
            <a:off x="457200" y="274638"/>
            <a:ext cx="8229600" cy="346075"/>
          </a:xfrm>
        </p:spPr>
        <p:txBody>
          <a:bodyPr/>
          <a:lstStyle/>
          <a:p>
            <a:endParaRPr lang="es-ES" altLang="es-ES"/>
          </a:p>
        </p:txBody>
      </p:sp>
      <p:sp>
        <p:nvSpPr>
          <p:cNvPr id="19462" name="Título 1">
            <a:extLst>
              <a:ext uri="{FF2B5EF4-FFF2-40B4-BE49-F238E27FC236}">
                <a16:creationId xmlns:a16="http://schemas.microsoft.com/office/drawing/2014/main" id="{FEFC6BB3-B36D-8996-66B3-90C18F47EEC8}"/>
              </a:ext>
            </a:extLst>
          </p:cNvPr>
          <p:cNvSpPr txBox="1">
            <a:spLocks noChangeArrowheads="1"/>
          </p:cNvSpPr>
          <p:nvPr/>
        </p:nvSpPr>
        <p:spPr bwMode="auto">
          <a:xfrm>
            <a:off x="323850" y="-15875"/>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3600" b="1">
                <a:solidFill>
                  <a:srgbClr val="FF0000"/>
                </a:solidFill>
              </a:rPr>
              <a:t>1- Introducción: Física y Computing</a:t>
            </a:r>
          </a:p>
        </p:txBody>
      </p:sp>
      <p:sp>
        <p:nvSpPr>
          <p:cNvPr id="19463" name="Marcador de número de diapositiva 1">
            <a:extLst>
              <a:ext uri="{FF2B5EF4-FFF2-40B4-BE49-F238E27FC236}">
                <a16:creationId xmlns:a16="http://schemas.microsoft.com/office/drawing/2014/main" id="{EAE17552-6CDF-551F-ABF3-7309FC9C122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4F38D99-D563-A84E-A1DD-2FDDE45B715B}" type="slidenum">
              <a:rPr lang="es-ES" altLang="es-ES" sz="1400" smtClean="0"/>
              <a:pPr>
                <a:spcBef>
                  <a:spcPct val="0"/>
                </a:spcBef>
                <a:buFontTx/>
                <a:buNone/>
              </a:pPr>
              <a:t>3</a:t>
            </a:fld>
            <a:endParaRPr lang="es-ES" altLang="es-ES"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Marcador de contenido 4" descr="Captura de pantalla 2017-07-12 a las 17.46.53.png">
            <a:extLst>
              <a:ext uri="{FF2B5EF4-FFF2-40B4-BE49-F238E27FC236}">
                <a16:creationId xmlns:a16="http://schemas.microsoft.com/office/drawing/2014/main" id="{1C5B57B6-F23C-8DBD-562F-E029455823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1299" b="11299"/>
          <a:stretch>
            <a:fillRect/>
          </a:stretch>
        </p:blipFill>
        <p:spPr>
          <a:xfrm>
            <a:off x="325647" y="1060451"/>
            <a:ext cx="8510587" cy="5040312"/>
          </a:xfrm>
        </p:spPr>
      </p:pic>
      <p:sp>
        <p:nvSpPr>
          <p:cNvPr id="47106" name="Marcador de número de diapositiva 3">
            <a:extLst>
              <a:ext uri="{FF2B5EF4-FFF2-40B4-BE49-F238E27FC236}">
                <a16:creationId xmlns:a16="http://schemas.microsoft.com/office/drawing/2014/main" id="{84EE3587-F501-FE9F-42A6-A9F98F74545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1E2D0B9-9D45-B64F-BC16-9B78694CE18A}" type="slidenum">
              <a:rPr lang="es-ES" altLang="es-ES" sz="1400" smtClean="0"/>
              <a:pPr>
                <a:spcBef>
                  <a:spcPct val="0"/>
                </a:spcBef>
                <a:buFontTx/>
                <a:buNone/>
              </a:pPr>
              <a:t>30</a:t>
            </a:fld>
            <a:endParaRPr lang="es-ES" altLang="es-ES" sz="1400"/>
          </a:p>
        </p:txBody>
      </p:sp>
      <p:cxnSp>
        <p:nvCxnSpPr>
          <p:cNvPr id="6" name="Conector recto 5">
            <a:extLst>
              <a:ext uri="{FF2B5EF4-FFF2-40B4-BE49-F238E27FC236}">
                <a16:creationId xmlns:a16="http://schemas.microsoft.com/office/drawing/2014/main" id="{38686A47-C515-A6CE-5ECF-C5B1E4605B1D}"/>
              </a:ext>
            </a:extLst>
          </p:cNvPr>
          <p:cNvCxnSpPr>
            <a:cxnSpLocks noChangeShapeType="1"/>
          </p:cNvCxnSpPr>
          <p:nvPr/>
        </p:nvCxnSpPr>
        <p:spPr bwMode="auto">
          <a:xfrm>
            <a:off x="6444208" y="1772816"/>
            <a:ext cx="0" cy="4608513"/>
          </a:xfrm>
          <a:prstGeom prst="line">
            <a:avLst/>
          </a:prstGeom>
          <a:noFill/>
          <a:ln w="25400">
            <a:solidFill>
              <a:srgbClr val="FFFF00"/>
            </a:solidFill>
            <a:round/>
            <a:headEnd/>
            <a:tailEnd/>
          </a:ln>
          <a:effectLst>
            <a:outerShdw blurRad="40000" dist="20000" dir="5400000" rotWithShape="0">
              <a:srgbClr val="808080">
                <a:alpha val="37999"/>
              </a:srgbClr>
            </a:outerShdw>
          </a:effectLst>
        </p:spPr>
      </p:cxnSp>
      <p:sp>
        <p:nvSpPr>
          <p:cNvPr id="9" name="Rectángulo redondeado 8">
            <a:extLst>
              <a:ext uri="{FF2B5EF4-FFF2-40B4-BE49-F238E27FC236}">
                <a16:creationId xmlns:a16="http://schemas.microsoft.com/office/drawing/2014/main" id="{798F4B74-29E0-5353-7967-726A39195358}"/>
              </a:ext>
            </a:extLst>
          </p:cNvPr>
          <p:cNvSpPr>
            <a:spLocks noChangeArrowheads="1"/>
          </p:cNvSpPr>
          <p:nvPr/>
        </p:nvSpPr>
        <p:spPr bwMode="auto">
          <a:xfrm>
            <a:off x="6516712" y="6152357"/>
            <a:ext cx="1727200" cy="620712"/>
          </a:xfrm>
          <a:prstGeom prst="roundRect">
            <a:avLst>
              <a:gd name="adj" fmla="val 16667"/>
            </a:avLst>
          </a:prstGeom>
          <a:solidFill>
            <a:srgbClr val="FFFF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r>
              <a:rPr lang="es-ES" sz="1400" b="1" dirty="0">
                <a:solidFill>
                  <a:srgbClr val="0070C0"/>
                </a:solidFill>
                <a:latin typeface="+mn-lt"/>
                <a:ea typeface="+mn-ea"/>
              </a:rPr>
              <a:t>Estamos aquí : Julio 2026</a:t>
            </a:r>
          </a:p>
        </p:txBody>
      </p:sp>
      <p:sp>
        <p:nvSpPr>
          <p:cNvPr id="3" name="Rectangle 18">
            <a:extLst>
              <a:ext uri="{FF2B5EF4-FFF2-40B4-BE49-F238E27FC236}">
                <a16:creationId xmlns:a16="http://schemas.microsoft.com/office/drawing/2014/main" id="{FB389E9C-B761-A647-47B0-FFBF44B413CB}"/>
              </a:ext>
            </a:extLst>
          </p:cNvPr>
          <p:cNvSpPr>
            <a:spLocks noChangeArrowheads="1"/>
          </p:cNvSpPr>
          <p:nvPr/>
        </p:nvSpPr>
        <p:spPr bwMode="auto">
          <a:xfrm>
            <a:off x="8941" y="29044"/>
            <a:ext cx="9144000" cy="774231"/>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4" name="Título 1">
            <a:extLst>
              <a:ext uri="{FF2B5EF4-FFF2-40B4-BE49-F238E27FC236}">
                <a16:creationId xmlns:a16="http://schemas.microsoft.com/office/drawing/2014/main" id="{ACC1CE70-8629-0FA6-2F13-DB40307F9BBF}"/>
              </a:ext>
            </a:extLst>
          </p:cNvPr>
          <p:cNvSpPr txBox="1">
            <a:spLocks noChangeArrowheads="1"/>
          </p:cNvSpPr>
          <p:nvPr/>
        </p:nvSpPr>
        <p:spPr bwMode="auto">
          <a:xfrm>
            <a:off x="-249238" y="42863"/>
            <a:ext cx="915511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3600" b="1" dirty="0">
                <a:solidFill>
                  <a:srgbClr val="FF0000"/>
                </a:solidFill>
              </a:rPr>
              <a:t>7- Retos de Computación en el futuro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Marcador de contenido 2">
            <a:extLst>
              <a:ext uri="{FF2B5EF4-FFF2-40B4-BE49-F238E27FC236}">
                <a16:creationId xmlns:a16="http://schemas.microsoft.com/office/drawing/2014/main" id="{F63BCFBF-499B-8F41-D0ED-45B2944FD23B}"/>
              </a:ext>
            </a:extLst>
          </p:cNvPr>
          <p:cNvSpPr>
            <a:spLocks noGrp="1" noChangeArrowheads="1"/>
          </p:cNvSpPr>
          <p:nvPr>
            <p:ph idx="1"/>
          </p:nvPr>
        </p:nvSpPr>
        <p:spPr>
          <a:xfrm>
            <a:off x="384175" y="1196975"/>
            <a:ext cx="4464050" cy="5522913"/>
          </a:xfrm>
        </p:spPr>
        <p:txBody>
          <a:bodyPr/>
          <a:lstStyle/>
          <a:p>
            <a:pPr marL="0" indent="0">
              <a:buFontTx/>
              <a:buNone/>
              <a:defRPr/>
            </a:pPr>
            <a:r>
              <a:rPr lang="es-ES" altLang="es-ES" sz="1600" b="1" dirty="0"/>
              <a:t>Estamos en un nuevo escenario debido a: </a:t>
            </a:r>
          </a:p>
          <a:p>
            <a:pPr lvl="1">
              <a:defRPr/>
            </a:pPr>
            <a:r>
              <a:rPr lang="es-ES" altLang="es-ES" sz="1600" b="1" dirty="0"/>
              <a:t>las muy buenas prestaciones de </a:t>
            </a:r>
            <a:r>
              <a:rPr lang="es-ES" altLang="es-ES" sz="1600" b="1" dirty="0">
                <a:solidFill>
                  <a:srgbClr val="CC0000"/>
                </a:solidFill>
              </a:rPr>
              <a:t>la red </a:t>
            </a:r>
            <a:r>
              <a:rPr lang="es-ES" altLang="es-ES" sz="1600" b="1" dirty="0"/>
              <a:t>en términos de latencia y ancho de banda</a:t>
            </a:r>
          </a:p>
          <a:p>
            <a:pPr lvl="1">
              <a:defRPr/>
            </a:pPr>
            <a:r>
              <a:rPr lang="es-ES" altLang="es-ES" sz="1600" b="1" dirty="0"/>
              <a:t>la </a:t>
            </a:r>
            <a:r>
              <a:rPr lang="es-ES" altLang="es-ES" sz="1600" b="1" dirty="0">
                <a:solidFill>
                  <a:srgbClr val="CC0000"/>
                </a:solidFill>
              </a:rPr>
              <a:t>mejora de la ratio calidad /coste</a:t>
            </a:r>
            <a:r>
              <a:rPr lang="es-ES" altLang="es-ES" sz="1600" b="1" dirty="0"/>
              <a:t> en los equipos de ordenadores</a:t>
            </a:r>
          </a:p>
          <a:p>
            <a:pPr lvl="1">
              <a:defRPr/>
            </a:pPr>
            <a:r>
              <a:rPr lang="es-ES" altLang="es-ES" sz="1600" b="1" dirty="0"/>
              <a:t>Los </a:t>
            </a:r>
            <a:r>
              <a:rPr lang="es-ES" altLang="es-ES" sz="1600" b="1" dirty="0" err="1">
                <a:solidFill>
                  <a:srgbClr val="FF0000"/>
                </a:solidFill>
              </a:rPr>
              <a:t>supercomputers</a:t>
            </a:r>
            <a:r>
              <a:rPr lang="es-ES" altLang="es-ES" sz="1600" b="1" dirty="0">
                <a:solidFill>
                  <a:srgbClr val="FF0000"/>
                </a:solidFill>
              </a:rPr>
              <a:t> (HPC) </a:t>
            </a:r>
            <a:r>
              <a:rPr lang="es-ES" altLang="es-ES" sz="1600" b="1" dirty="0"/>
              <a:t>han seguido una tendencia de crecimiento continuo durante las dos pasadas décadas</a:t>
            </a:r>
          </a:p>
          <a:p>
            <a:pPr lvl="1">
              <a:defRPr/>
            </a:pPr>
            <a:r>
              <a:rPr lang="es-ES" altLang="es-ES" sz="1600" b="1" dirty="0">
                <a:solidFill>
                  <a:srgbClr val="CC0000"/>
                </a:solidFill>
              </a:rPr>
              <a:t>Cloud Computing </a:t>
            </a:r>
            <a:r>
              <a:rPr lang="es-ES" altLang="es-ES" sz="1600" b="1" dirty="0"/>
              <a:t>ha parecido hace unos 8-9 años como otra posible solución para resolver problemas actuales de computación</a:t>
            </a:r>
          </a:p>
          <a:p>
            <a:pPr lvl="1">
              <a:defRPr/>
            </a:pPr>
            <a:r>
              <a:rPr lang="es-ES" altLang="es-ES" sz="1600" b="1" dirty="0">
                <a:solidFill>
                  <a:srgbClr val="00B050"/>
                </a:solidFill>
              </a:rPr>
              <a:t>Sostenibilidad de la Infraestructura</a:t>
            </a:r>
            <a:r>
              <a:rPr lang="es-ES" altLang="es-ES" sz="1600" b="1" dirty="0"/>
              <a:t>: mayor rendimiento con menos energía, huella de Carbono, </a:t>
            </a:r>
            <a:r>
              <a:rPr lang="es-ES" altLang="es-ES" sz="1600" b="1" dirty="0" err="1"/>
              <a:t>green</a:t>
            </a:r>
            <a:r>
              <a:rPr lang="es-ES" altLang="es-ES" sz="1600" b="1" dirty="0"/>
              <a:t> </a:t>
            </a:r>
            <a:r>
              <a:rPr lang="es-ES" altLang="es-ES" sz="1600" b="1" dirty="0" err="1"/>
              <a:t>computing</a:t>
            </a:r>
            <a:endParaRPr lang="es-ES" altLang="es-ES" sz="1600" b="1" dirty="0"/>
          </a:p>
          <a:p>
            <a:pPr marL="457200" lvl="1" indent="0">
              <a:buFontTx/>
              <a:buNone/>
              <a:defRPr/>
            </a:pPr>
            <a:endParaRPr lang="es-ES" altLang="es-ES" sz="2000" b="1" dirty="0"/>
          </a:p>
          <a:p>
            <a:pPr marL="0" indent="0">
              <a:buFontTx/>
              <a:buNone/>
              <a:defRPr/>
            </a:pPr>
            <a:endParaRPr lang="es-ES" altLang="es-ES" sz="1800" dirty="0"/>
          </a:p>
          <a:p>
            <a:pPr marL="0" indent="0">
              <a:defRPr/>
            </a:pPr>
            <a:endParaRPr lang="es-ES" altLang="es-ES" dirty="0"/>
          </a:p>
        </p:txBody>
      </p:sp>
      <p:pic>
        <p:nvPicPr>
          <p:cNvPr id="49154" name="Imagen 3" descr="Captura de pantalla 2017-06-29 a las 12.48.54.png">
            <a:extLst>
              <a:ext uri="{FF2B5EF4-FFF2-40B4-BE49-F238E27FC236}">
                <a16:creationId xmlns:a16="http://schemas.microsoft.com/office/drawing/2014/main" id="{AB75C87C-FD77-3355-7224-34753058FB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2133600"/>
            <a:ext cx="177323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Imagen 7" descr="Captura de pantalla 2017-07-01 a las 8.28.57.png">
            <a:extLst>
              <a:ext uri="{FF2B5EF4-FFF2-40B4-BE49-F238E27FC236}">
                <a16:creationId xmlns:a16="http://schemas.microsoft.com/office/drawing/2014/main" id="{1D8A2242-4A63-5D8E-59D3-5A178F9965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8625" y="3429000"/>
            <a:ext cx="23653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CuadroTexto 6">
            <a:extLst>
              <a:ext uri="{FF2B5EF4-FFF2-40B4-BE49-F238E27FC236}">
                <a16:creationId xmlns:a16="http://schemas.microsoft.com/office/drawing/2014/main" id="{3C6A5579-70B9-BA69-A8B1-7807034FB977}"/>
              </a:ext>
            </a:extLst>
          </p:cNvPr>
          <p:cNvSpPr txBox="1">
            <a:spLocks noChangeArrowheads="1"/>
          </p:cNvSpPr>
          <p:nvPr/>
        </p:nvSpPr>
        <p:spPr bwMode="auto">
          <a:xfrm>
            <a:off x="5003800" y="3860800"/>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t>GRID Computing</a:t>
            </a:r>
          </a:p>
        </p:txBody>
      </p:sp>
      <p:pic>
        <p:nvPicPr>
          <p:cNvPr id="49157" name="Imagen 3" descr="Captura de pantalla 2017-07-01 a las 8.26.07.png">
            <a:extLst>
              <a:ext uri="{FF2B5EF4-FFF2-40B4-BE49-F238E27FC236}">
                <a16:creationId xmlns:a16="http://schemas.microsoft.com/office/drawing/2014/main" id="{26D2EDD7-00B9-C0A8-D4DD-3F4D7243F2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5157788"/>
            <a:ext cx="17383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CuadroTexto 5">
            <a:extLst>
              <a:ext uri="{FF2B5EF4-FFF2-40B4-BE49-F238E27FC236}">
                <a16:creationId xmlns:a16="http://schemas.microsoft.com/office/drawing/2014/main" id="{5F12DE17-AF25-7395-B8B1-F67E1D1A47BF}"/>
              </a:ext>
            </a:extLst>
          </p:cNvPr>
          <p:cNvSpPr txBox="1">
            <a:spLocks noChangeArrowheads="1"/>
          </p:cNvSpPr>
          <p:nvPr/>
        </p:nvSpPr>
        <p:spPr bwMode="auto">
          <a:xfrm>
            <a:off x="7019925" y="5805488"/>
            <a:ext cx="187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t>Supercomputers</a:t>
            </a:r>
          </a:p>
        </p:txBody>
      </p:sp>
      <p:sp>
        <p:nvSpPr>
          <p:cNvPr id="49159" name="CuadroTexto 5">
            <a:extLst>
              <a:ext uri="{FF2B5EF4-FFF2-40B4-BE49-F238E27FC236}">
                <a16:creationId xmlns:a16="http://schemas.microsoft.com/office/drawing/2014/main" id="{D3A1BEDD-F8A9-D6A8-21AD-3862A5B40496}"/>
              </a:ext>
            </a:extLst>
          </p:cNvPr>
          <p:cNvSpPr txBox="1">
            <a:spLocks noChangeArrowheads="1"/>
          </p:cNvSpPr>
          <p:nvPr/>
        </p:nvSpPr>
        <p:spPr bwMode="auto">
          <a:xfrm>
            <a:off x="6948488" y="2492375"/>
            <a:ext cx="196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t>Cloud Computing</a:t>
            </a:r>
          </a:p>
        </p:txBody>
      </p:sp>
      <p:sp>
        <p:nvSpPr>
          <p:cNvPr id="49160" name="CuadroTexto 5">
            <a:extLst>
              <a:ext uri="{FF2B5EF4-FFF2-40B4-BE49-F238E27FC236}">
                <a16:creationId xmlns:a16="http://schemas.microsoft.com/office/drawing/2014/main" id="{DC91B553-7AF5-8770-8B5D-1C78F5489276}"/>
              </a:ext>
            </a:extLst>
          </p:cNvPr>
          <p:cNvSpPr txBox="1">
            <a:spLocks noChangeArrowheads="1"/>
          </p:cNvSpPr>
          <p:nvPr/>
        </p:nvSpPr>
        <p:spPr bwMode="auto">
          <a:xfrm>
            <a:off x="5219700" y="1196975"/>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t>Computer cluster</a:t>
            </a:r>
          </a:p>
        </p:txBody>
      </p:sp>
      <p:pic>
        <p:nvPicPr>
          <p:cNvPr id="49161" name="Picture 5" descr="nuevos">
            <a:extLst>
              <a:ext uri="{FF2B5EF4-FFF2-40B4-BE49-F238E27FC236}">
                <a16:creationId xmlns:a16="http://schemas.microsoft.com/office/drawing/2014/main" id="{39915AE6-8EB6-0132-8D9F-148C41247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476250"/>
            <a:ext cx="11049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Rectangle 18">
            <a:extLst>
              <a:ext uri="{FF2B5EF4-FFF2-40B4-BE49-F238E27FC236}">
                <a16:creationId xmlns:a16="http://schemas.microsoft.com/office/drawing/2014/main" id="{6C2D415C-5CB7-31C9-D262-F095AF2909B7}"/>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2000" b="1"/>
              <a:t>El escenario actual: un ‘ecosistema’ de Computación </a:t>
            </a:r>
            <a:endParaRPr lang="es-ES" altLang="es-ES" sz="2000" i="1">
              <a:solidFill>
                <a:srgbClr val="3C2704"/>
              </a:solidFill>
              <a:latin typeface="Verdana" panose="020B060403050404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Marcador de contenido 2">
            <a:extLst>
              <a:ext uri="{FF2B5EF4-FFF2-40B4-BE49-F238E27FC236}">
                <a16:creationId xmlns:a16="http://schemas.microsoft.com/office/drawing/2014/main" id="{8A36E555-02E2-F2A2-AB45-214A8D272F1D}"/>
              </a:ext>
            </a:extLst>
          </p:cNvPr>
          <p:cNvSpPr txBox="1">
            <a:spLocks noChangeArrowheads="1"/>
          </p:cNvSpPr>
          <p:nvPr/>
        </p:nvSpPr>
        <p:spPr bwMode="auto">
          <a:xfrm>
            <a:off x="539750" y="404813"/>
            <a:ext cx="80645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endParaRPr lang="es-ES" altLang="es-ES" sz="2000" b="1"/>
          </a:p>
          <a:p>
            <a:r>
              <a:rPr lang="es-ES" altLang="es-ES" sz="2000" b="1"/>
              <a:t>Utilización del Machine Learning en diferentes aspectos:</a:t>
            </a:r>
            <a:endParaRPr lang="es-ES" altLang="es-ES" sz="2000"/>
          </a:p>
          <a:p>
            <a:pPr>
              <a:buFontTx/>
              <a:buNone/>
            </a:pPr>
            <a:r>
              <a:rPr lang="es-ES" altLang="es-ES" sz="2000"/>
              <a:t>	- </a:t>
            </a:r>
            <a:r>
              <a:rPr lang="es-ES" altLang="es-ES" sz="2000" b="1">
                <a:solidFill>
                  <a:srgbClr val="FF0000"/>
                </a:solidFill>
              </a:rPr>
              <a:t>ML en simulación</a:t>
            </a:r>
          </a:p>
          <a:p>
            <a:pPr>
              <a:buFontTx/>
              <a:buNone/>
            </a:pPr>
            <a:r>
              <a:rPr lang="es-ES" altLang="es-ES" sz="2000" b="1">
                <a:solidFill>
                  <a:srgbClr val="FF0000"/>
                </a:solidFill>
              </a:rPr>
              <a:t>             - ML en reconstrucción</a:t>
            </a:r>
          </a:p>
          <a:p>
            <a:pPr>
              <a:buFontTx/>
              <a:buNone/>
            </a:pPr>
            <a:r>
              <a:rPr lang="es-ES" altLang="es-ES" sz="2000" b="1">
                <a:solidFill>
                  <a:srgbClr val="FF0000"/>
                </a:solidFill>
              </a:rPr>
              <a:t>             -   ML en análisis</a:t>
            </a:r>
          </a:p>
          <a:p>
            <a:pPr>
              <a:buFontTx/>
              <a:buNone/>
            </a:pPr>
            <a:r>
              <a:rPr lang="es-ES" altLang="es-ES" sz="2000" b="1">
                <a:solidFill>
                  <a:srgbClr val="FF0000"/>
                </a:solidFill>
              </a:rPr>
              <a:t>               </a:t>
            </a:r>
          </a:p>
          <a:p>
            <a:pPr>
              <a:buFontTx/>
              <a:buNone/>
            </a:pPr>
            <a:endParaRPr lang="es-ES" altLang="es-ES" sz="2000">
              <a:solidFill>
                <a:srgbClr val="FF0000"/>
              </a:solidFill>
            </a:endParaRPr>
          </a:p>
        </p:txBody>
      </p:sp>
      <p:sp>
        <p:nvSpPr>
          <p:cNvPr id="50178" name="Marcador de número de diapositiva 1">
            <a:extLst>
              <a:ext uri="{FF2B5EF4-FFF2-40B4-BE49-F238E27FC236}">
                <a16:creationId xmlns:a16="http://schemas.microsoft.com/office/drawing/2014/main" id="{134AE660-7843-B42B-CD3F-D90CC449721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83C0842-B14D-4C4F-AB61-334ED4E4A24F}" type="slidenum">
              <a:rPr lang="es-ES" altLang="es-ES" sz="1400" smtClean="0"/>
              <a:pPr>
                <a:spcBef>
                  <a:spcPct val="0"/>
                </a:spcBef>
                <a:buFontTx/>
                <a:buNone/>
              </a:pPr>
              <a:t>32</a:t>
            </a:fld>
            <a:endParaRPr lang="es-ES" altLang="es-ES" sz="1400"/>
          </a:p>
        </p:txBody>
      </p:sp>
      <p:pic>
        <p:nvPicPr>
          <p:cNvPr id="50181" name="Marcador de contenido 4" descr="Captura de pantalla 2018-07-12 a las 0.51.20.png">
            <a:extLst>
              <a:ext uri="{FF2B5EF4-FFF2-40B4-BE49-F238E27FC236}">
                <a16:creationId xmlns:a16="http://schemas.microsoft.com/office/drawing/2014/main" id="{F192CB3D-BD43-8208-536B-8E0EC1C7C9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691" r="-8691"/>
          <a:stretch>
            <a:fillRect/>
          </a:stretch>
        </p:blipFill>
        <p:spPr>
          <a:xfrm>
            <a:off x="1787525" y="3284538"/>
            <a:ext cx="7345363" cy="3306762"/>
          </a:xfrm>
        </p:spPr>
      </p:pic>
      <p:sp>
        <p:nvSpPr>
          <p:cNvPr id="50182" name="Título 1">
            <a:extLst>
              <a:ext uri="{FF2B5EF4-FFF2-40B4-BE49-F238E27FC236}">
                <a16:creationId xmlns:a16="http://schemas.microsoft.com/office/drawing/2014/main" id="{8097E56E-AE3B-A67C-9D21-C7878C8E489C}"/>
              </a:ext>
            </a:extLst>
          </p:cNvPr>
          <p:cNvSpPr>
            <a:spLocks noGrp="1" noChangeArrowheads="1"/>
          </p:cNvSpPr>
          <p:nvPr>
            <p:ph type="title"/>
          </p:nvPr>
        </p:nvSpPr>
        <p:spPr>
          <a:xfrm>
            <a:off x="323850" y="4292600"/>
            <a:ext cx="1871663" cy="1355725"/>
          </a:xfrm>
        </p:spPr>
        <p:txBody>
          <a:bodyPr/>
          <a:lstStyle/>
          <a:p>
            <a:r>
              <a:rPr lang="es-ES" altLang="es-ES" sz="2000" b="1" i="1">
                <a:solidFill>
                  <a:srgbClr val="0000FF"/>
                </a:solidFill>
              </a:rPr>
              <a:t>Clasificación Señal-Background</a:t>
            </a:r>
          </a:p>
        </p:txBody>
      </p:sp>
      <p:pic>
        <p:nvPicPr>
          <p:cNvPr id="50183" name="Imagen 2" descr="Captura de pantalla 2018-07-12 a las 9.59.20.png">
            <a:extLst>
              <a:ext uri="{FF2B5EF4-FFF2-40B4-BE49-F238E27FC236}">
                <a16:creationId xmlns:a16="http://schemas.microsoft.com/office/drawing/2014/main" id="{8A06E520-DD0C-AB47-7609-F00DDD5545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76475"/>
            <a:ext cx="8462962"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8">
            <a:extLst>
              <a:ext uri="{FF2B5EF4-FFF2-40B4-BE49-F238E27FC236}">
                <a16:creationId xmlns:a16="http://schemas.microsoft.com/office/drawing/2014/main" id="{FEC4D9AE-6F8B-40FB-BBEF-438524640A18}"/>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dirty="0">
              <a:solidFill>
                <a:srgbClr val="3C2704"/>
              </a:solidFill>
              <a:latin typeface="Verdana" panose="020B0604030504040204" pitchFamily="34" charset="0"/>
            </a:endParaRPr>
          </a:p>
        </p:txBody>
      </p:sp>
      <p:sp>
        <p:nvSpPr>
          <p:cNvPr id="4" name="Título 1">
            <a:extLst>
              <a:ext uri="{FF2B5EF4-FFF2-40B4-BE49-F238E27FC236}">
                <a16:creationId xmlns:a16="http://schemas.microsoft.com/office/drawing/2014/main" id="{C51914FE-03E9-5330-B98F-DD736C35E472}"/>
              </a:ext>
            </a:extLst>
          </p:cNvPr>
          <p:cNvSpPr txBox="1">
            <a:spLocks noChangeArrowheads="1"/>
          </p:cNvSpPr>
          <p:nvPr/>
        </p:nvSpPr>
        <p:spPr bwMode="auto">
          <a:xfrm>
            <a:off x="179388" y="-12700"/>
            <a:ext cx="82296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dirty="0">
                <a:solidFill>
                  <a:srgbClr val="0000FF"/>
                </a:solidFill>
              </a:rPr>
              <a:t>Machine </a:t>
            </a:r>
            <a:r>
              <a:rPr lang="es-ES" altLang="es-ES" dirty="0" err="1">
                <a:solidFill>
                  <a:srgbClr val="0000FF"/>
                </a:solidFill>
              </a:rPr>
              <a:t>Learning</a:t>
            </a:r>
            <a:endParaRPr lang="es-ES" altLang="es-ES" dirty="0">
              <a:solidFill>
                <a:srgbClr val="0000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332BF32D-C2F9-B313-23F9-D4B44E9AE5F0}"/>
              </a:ext>
            </a:extLst>
          </p:cNvPr>
          <p:cNvPicPr>
            <a:picLocks noGrp="1" noChangeAspect="1"/>
          </p:cNvPicPr>
          <p:nvPr>
            <p:ph idx="1"/>
          </p:nvPr>
        </p:nvPicPr>
        <p:blipFill>
          <a:blip r:embed="rId2"/>
          <a:stretch>
            <a:fillRect/>
          </a:stretch>
        </p:blipFill>
        <p:spPr>
          <a:xfrm>
            <a:off x="1115616" y="760395"/>
            <a:ext cx="4036987" cy="1948525"/>
          </a:xfrm>
        </p:spPr>
      </p:pic>
      <p:sp>
        <p:nvSpPr>
          <p:cNvPr id="4" name="Marcador de número de diapositiva 3">
            <a:extLst>
              <a:ext uri="{FF2B5EF4-FFF2-40B4-BE49-F238E27FC236}">
                <a16:creationId xmlns:a16="http://schemas.microsoft.com/office/drawing/2014/main" id="{BA2DD14E-9FAE-4C96-941D-10D3A3B4E5F5}"/>
              </a:ext>
            </a:extLst>
          </p:cNvPr>
          <p:cNvSpPr>
            <a:spLocks noGrp="1"/>
          </p:cNvSpPr>
          <p:nvPr>
            <p:ph type="sldNum" sz="quarter" idx="12"/>
          </p:nvPr>
        </p:nvSpPr>
        <p:spPr/>
        <p:txBody>
          <a:bodyPr/>
          <a:lstStyle/>
          <a:p>
            <a:pPr>
              <a:defRPr/>
            </a:pPr>
            <a:fld id="{AD7ADD68-B344-2343-9B6A-989ADCB14522}" type="slidenum">
              <a:rPr lang="es-ES" altLang="es-ES" smtClean="0"/>
              <a:pPr>
                <a:defRPr/>
              </a:pPr>
              <a:t>33</a:t>
            </a:fld>
            <a:endParaRPr lang="es-ES" altLang="es-ES"/>
          </a:p>
        </p:txBody>
      </p:sp>
      <p:sp>
        <p:nvSpPr>
          <p:cNvPr id="8" name="CuadroTexto 7">
            <a:extLst>
              <a:ext uri="{FF2B5EF4-FFF2-40B4-BE49-F238E27FC236}">
                <a16:creationId xmlns:a16="http://schemas.microsoft.com/office/drawing/2014/main" id="{20C666FB-E6D1-784C-F04E-DBF5D5827492}"/>
              </a:ext>
            </a:extLst>
          </p:cNvPr>
          <p:cNvSpPr txBox="1"/>
          <p:nvPr/>
        </p:nvSpPr>
        <p:spPr>
          <a:xfrm>
            <a:off x="179388" y="2708920"/>
            <a:ext cx="8507412" cy="4154984"/>
          </a:xfrm>
          <a:prstGeom prst="rect">
            <a:avLst/>
          </a:prstGeom>
          <a:noFill/>
        </p:spPr>
        <p:txBody>
          <a:bodyPr wrap="square">
            <a:spAutoFit/>
          </a:bodyPr>
          <a:lstStyle/>
          <a:p>
            <a:r>
              <a:rPr lang="es-ES" sz="1200" dirty="0"/>
              <a:t>El Premio Nobel de Física 2024 ha sido otorgado a dos figuras clave en el desarrollo de las redes neuronales artificiales: </a:t>
            </a:r>
            <a:r>
              <a:rPr lang="es-ES" sz="1200" b="1" dirty="0"/>
              <a:t>John </a:t>
            </a:r>
            <a:r>
              <a:rPr lang="es-ES" sz="1200" b="1" dirty="0" err="1"/>
              <a:t>Hopfield</a:t>
            </a:r>
            <a:r>
              <a:rPr lang="es-ES" sz="1200" b="1" dirty="0"/>
              <a:t> y Geoffrey Hinton</a:t>
            </a:r>
            <a:r>
              <a:rPr lang="es-ES" sz="1200" dirty="0"/>
              <a:t>. Sus trabajos han revolucionado el campo de la inteligencia artificial, proporcionando las bases sobre las que se construyen muchas de las tecnologías avanzadas que utilizamos hoy en día.</a:t>
            </a:r>
          </a:p>
          <a:p>
            <a:r>
              <a:rPr lang="es-ES" sz="1200" dirty="0"/>
              <a:t>En la década de 1980,</a:t>
            </a:r>
            <a:r>
              <a:rPr lang="es-ES" sz="1200" b="1" dirty="0"/>
              <a:t> </a:t>
            </a:r>
            <a:r>
              <a:rPr lang="es-ES" sz="1200" b="1" dirty="0" err="1"/>
              <a:t>Hopfield</a:t>
            </a:r>
            <a:r>
              <a:rPr lang="es-ES" sz="1200" b="1" dirty="0"/>
              <a:t> introdujo un modelo que conectaba la neurociencia con la física teórica</a:t>
            </a:r>
            <a:r>
              <a:rPr lang="es-ES" sz="1200" dirty="0"/>
              <a:t>, desarrollando una red que podía almacenar y recuperar patrones de información de manera similar a como lo hace el cerebro humano al recordar. Este enfoque, conocido como </a:t>
            </a:r>
            <a:r>
              <a:rPr lang="es-ES" sz="1200" b="1" dirty="0"/>
              <a:t>memoria asociativa</a:t>
            </a:r>
            <a:r>
              <a:rPr lang="es-ES" sz="1200" dirty="0"/>
              <a:t>, permitió por primera vez simular aspectos de la memoria utilizando un modelo basado en el modelo de Ising del espín atómico. </a:t>
            </a:r>
            <a:r>
              <a:rPr lang="es-ES" sz="1200" b="1" dirty="0"/>
              <a:t>Hinton, por su parte, utilizando principios de la física estadística, expandió este concepto a redes más profundas y complejas</a:t>
            </a:r>
            <a:r>
              <a:rPr lang="es-ES" sz="1200" dirty="0"/>
              <a:t>, lo que dio lugar a que </a:t>
            </a:r>
            <a:r>
              <a:rPr lang="es-ES" sz="1200" b="1" dirty="0"/>
              <a:t>los sistemas computacionales aprendieran de datos</a:t>
            </a:r>
            <a:r>
              <a:rPr lang="es-ES" sz="1200" dirty="0"/>
              <a:t> en lugar de seguir instrucciones predeterminadas. Su enfoque hizo posible que las máquinas no solo clasificaran imágenes, sino también que generaran nuevas a partir de las que ya conocían, lo que abrió un mundo de aplicaciones, desde el reconocimiento de patrones hasta la predicción de estructuras biológicas.</a:t>
            </a:r>
          </a:p>
          <a:p>
            <a:r>
              <a:rPr lang="es-ES" sz="1200" dirty="0"/>
              <a:t>Lo notable de los avances generados a partir del trabajo de </a:t>
            </a:r>
            <a:r>
              <a:rPr lang="es-ES" sz="1200" dirty="0" err="1"/>
              <a:t>Hopfield</a:t>
            </a:r>
            <a:r>
              <a:rPr lang="es-ES" sz="1200" dirty="0"/>
              <a:t> y Hinton no es solo su aplicabilidad tecnológica, sino la influencia transversal que han tenido en varias disciplinas, como la física de partículas, la astrofísica, la ciencia de materiales y la neurociencia. Estos descubrimientos han sido fundamentales para el crecimiento exponencial de la inteligencia artificial en la última década, demostrando cómo el aprendizaje automático puede abordar problemas que antes parecían intratables. En este punto, Hinton al recibir la noticia del premio, destacó que</a:t>
            </a:r>
            <a:r>
              <a:rPr lang="es-ES" sz="1200" b="1" dirty="0"/>
              <a:t> “los avances en este campo tendrán un impacto similar al de la revolución industrial, aunque en lugar de reemplazar el trabajo físico humano, superarán nuestras capacidades intelectuales”</a:t>
            </a:r>
            <a:r>
              <a:rPr lang="es-ES" sz="1200" dirty="0"/>
              <a:t>. Sus palabras reflejan la magnitud del cambio que estos descubrimientos están produciendo, tanto en la ciencia como en la sociedad.</a:t>
            </a:r>
          </a:p>
          <a:p>
            <a:r>
              <a:rPr lang="es-ES" sz="1200" b="1" dirty="0"/>
              <a:t>En la Facultad de Ciencias Exactas y en la UNCPBA existe la sinergia entre diversas disciplinas como la física, la informática y la ingeniería</a:t>
            </a:r>
            <a:r>
              <a:rPr lang="es-ES" sz="1200" dirty="0"/>
              <a:t> en diferentes proyectos de investigación, que resuena con los principios detrás de estos avances, con aplicaciones a la Neuro-Inteligencia Artificial (</a:t>
            </a:r>
            <a:r>
              <a:rPr lang="es-ES" sz="1200" dirty="0" err="1"/>
              <a:t>NeuroAI</a:t>
            </a:r>
            <a:r>
              <a:rPr lang="es-ES" sz="1200" dirty="0"/>
              <a:t>), Educación, las Ciencias Veterinarias, Ambientales y Sociales. En ello los avances en inteligencia artificial pueden integrarse en investigaciones locales, enfatizando la importancia de combinar ciencia básica y aplicada para abordar problemas complejos de manera innovadora. Usualmente, </a:t>
            </a:r>
            <a:r>
              <a:rPr lang="es-ES" sz="1200" b="1" dirty="0"/>
              <a:t>tales avances implican estudiar directamente este tipo de sistemas desde una perspectiva multidisciplinaria</a:t>
            </a:r>
            <a:r>
              <a:rPr lang="es-ES" sz="1200" dirty="0"/>
              <a:t> o aplicar las herramientas que se han desarrollado a partir de ellos en áreas de la mayor diversidad.</a:t>
            </a:r>
          </a:p>
          <a:p>
            <a:r>
              <a:rPr lang="es-ES" sz="1200" dirty="0"/>
              <a:t>Así, mientras celebramos este merecido reconocimiento a </a:t>
            </a:r>
            <a:r>
              <a:rPr lang="es-ES" sz="1200" dirty="0" err="1"/>
              <a:t>Hopfield</a:t>
            </a:r>
            <a:r>
              <a:rPr lang="es-ES" sz="1200" dirty="0"/>
              <a:t> y Hinton, también</a:t>
            </a:r>
            <a:r>
              <a:rPr lang="es-ES" sz="1200" b="1" dirty="0"/>
              <a:t> vemos cómo sus descubrimientos están dejando huella en nuestro propio entorno académico</a:t>
            </a:r>
            <a:r>
              <a:rPr lang="es-ES" sz="1200" dirty="0"/>
              <a:t>, impulsando la investigación interdisciplinaria y expandiendo los horizontes de lo que es posible en la ciencia.</a:t>
            </a:r>
          </a:p>
          <a:p>
            <a:r>
              <a:rPr lang="es-ES" sz="1200" dirty="0"/>
              <a:t>Departamento de Ciencias Físicas y Ambientales y Departamento de Computación y Sistemas</a:t>
            </a:r>
          </a:p>
        </p:txBody>
      </p:sp>
      <p:sp>
        <p:nvSpPr>
          <p:cNvPr id="5" name="CuadroTexto 4">
            <a:extLst>
              <a:ext uri="{FF2B5EF4-FFF2-40B4-BE49-F238E27FC236}">
                <a16:creationId xmlns:a16="http://schemas.microsoft.com/office/drawing/2014/main" id="{F2BA4245-43E8-C062-3577-3EFFDAE1D3EF}"/>
              </a:ext>
            </a:extLst>
          </p:cNvPr>
          <p:cNvSpPr txBox="1"/>
          <p:nvPr/>
        </p:nvSpPr>
        <p:spPr>
          <a:xfrm>
            <a:off x="5436096" y="980728"/>
            <a:ext cx="3800977" cy="954107"/>
          </a:xfrm>
          <a:prstGeom prst="rect">
            <a:avLst/>
          </a:prstGeom>
          <a:noFill/>
        </p:spPr>
        <p:txBody>
          <a:bodyPr wrap="none" rtlCol="0">
            <a:spAutoFit/>
          </a:bodyPr>
          <a:lstStyle/>
          <a:p>
            <a:r>
              <a:rPr lang="es-ES" sz="1400" b="1" dirty="0">
                <a:solidFill>
                  <a:srgbClr val="FF0000"/>
                </a:solidFill>
                <a:latin typeface="+mj-lt"/>
              </a:rPr>
              <a:t>POLÉMICA:  ¿ La ML , puede considerarse</a:t>
            </a:r>
          </a:p>
          <a:p>
            <a:r>
              <a:rPr lang="es-ES" sz="1400" b="1" dirty="0">
                <a:solidFill>
                  <a:srgbClr val="FF0000"/>
                </a:solidFill>
                <a:latin typeface="+mj-lt"/>
              </a:rPr>
              <a:t>Física?</a:t>
            </a:r>
          </a:p>
          <a:p>
            <a:endParaRPr lang="es-ES" sz="1400" b="1" dirty="0">
              <a:solidFill>
                <a:srgbClr val="FF0000"/>
              </a:solidFill>
              <a:latin typeface="+mj-lt"/>
            </a:endParaRPr>
          </a:p>
          <a:p>
            <a:r>
              <a:rPr lang="es-ES" sz="1400" b="1" dirty="0" err="1">
                <a:solidFill>
                  <a:srgbClr val="FF0000"/>
                </a:solidFill>
                <a:latin typeface="+mj-lt"/>
              </a:rPr>
              <a:t>Fíjémonos</a:t>
            </a:r>
            <a:r>
              <a:rPr lang="es-ES" sz="1400" b="1" dirty="0">
                <a:solidFill>
                  <a:srgbClr val="FF0000"/>
                </a:solidFill>
                <a:latin typeface="+mj-lt"/>
              </a:rPr>
              <a:t> en la explicación de abajo</a:t>
            </a:r>
            <a:r>
              <a:rPr lang="es-ES" sz="1400" dirty="0">
                <a:latin typeface="+mj-lt"/>
              </a:rPr>
              <a:t>:</a:t>
            </a:r>
          </a:p>
        </p:txBody>
      </p:sp>
      <p:sp>
        <p:nvSpPr>
          <p:cNvPr id="2" name="Rectangle 18">
            <a:extLst>
              <a:ext uri="{FF2B5EF4-FFF2-40B4-BE49-F238E27FC236}">
                <a16:creationId xmlns:a16="http://schemas.microsoft.com/office/drawing/2014/main" id="{DB4E0DA2-D340-A5B1-6544-8618FD1AA813}"/>
              </a:ext>
            </a:extLst>
          </p:cNvPr>
          <p:cNvSpPr>
            <a:spLocks noChangeArrowheads="1"/>
          </p:cNvSpPr>
          <p:nvPr/>
        </p:nvSpPr>
        <p:spPr bwMode="auto">
          <a:xfrm>
            <a:off x="35496" y="-8380"/>
            <a:ext cx="8999984"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 name="Título 1">
            <a:extLst>
              <a:ext uri="{FF2B5EF4-FFF2-40B4-BE49-F238E27FC236}">
                <a16:creationId xmlns:a16="http://schemas.microsoft.com/office/drawing/2014/main" id="{0CBF3ED4-7DFC-F81F-0972-7A20D4628628}"/>
              </a:ext>
            </a:extLst>
          </p:cNvPr>
          <p:cNvSpPr txBox="1">
            <a:spLocks noChangeArrowheads="1"/>
          </p:cNvSpPr>
          <p:nvPr/>
        </p:nvSpPr>
        <p:spPr bwMode="auto">
          <a:xfrm>
            <a:off x="108520" y="-13690"/>
            <a:ext cx="82296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2000" b="1" dirty="0">
                <a:solidFill>
                  <a:srgbClr val="FF0000"/>
                </a:solidFill>
              </a:rPr>
              <a:t>Premio Nobel 2024: la Revolución del Machine </a:t>
            </a:r>
            <a:r>
              <a:rPr lang="es-ES" altLang="es-ES" sz="2000" b="1" dirty="0" err="1">
                <a:solidFill>
                  <a:srgbClr val="FF0000"/>
                </a:solidFill>
              </a:rPr>
              <a:t>Learning</a:t>
            </a:r>
            <a:endParaRPr lang="es-ES" altLang="es-ES" sz="2000" b="1" dirty="0">
              <a:solidFill>
                <a:srgbClr val="FF0000"/>
              </a:solidFill>
            </a:endParaRPr>
          </a:p>
        </p:txBody>
      </p:sp>
    </p:spTree>
    <p:extLst>
      <p:ext uri="{BB962C8B-B14F-4D97-AF65-F5344CB8AC3E}">
        <p14:creationId xmlns:p14="http://schemas.microsoft.com/office/powerpoint/2010/main" val="27236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Marcador de contenido 200">
            <a:extLst>
              <a:ext uri="{FF2B5EF4-FFF2-40B4-BE49-F238E27FC236}">
                <a16:creationId xmlns:a16="http://schemas.microsoft.com/office/drawing/2014/main" id="{2B468805-D50E-1679-C7A9-5C2436AC7093}"/>
              </a:ext>
            </a:extLst>
          </p:cNvPr>
          <p:cNvPicPr>
            <a:picLocks noGrp="1" noChangeAspect="1"/>
          </p:cNvPicPr>
          <p:nvPr>
            <p:ph idx="1"/>
          </p:nvPr>
        </p:nvPicPr>
        <p:blipFill>
          <a:blip r:embed="rId2"/>
          <a:stretch>
            <a:fillRect/>
          </a:stretch>
        </p:blipFill>
        <p:spPr>
          <a:xfrm flipH="1">
            <a:off x="2241361" y="1427409"/>
            <a:ext cx="725264" cy="661022"/>
          </a:xfrm>
        </p:spPr>
      </p:pic>
      <p:sp>
        <p:nvSpPr>
          <p:cNvPr id="4" name="Marcador de número de diapositiva 3">
            <a:extLst>
              <a:ext uri="{FF2B5EF4-FFF2-40B4-BE49-F238E27FC236}">
                <a16:creationId xmlns:a16="http://schemas.microsoft.com/office/drawing/2014/main" id="{82515960-13CA-F0B3-0209-B3E76162942C}"/>
              </a:ext>
            </a:extLst>
          </p:cNvPr>
          <p:cNvSpPr>
            <a:spLocks noGrp="1"/>
          </p:cNvSpPr>
          <p:nvPr>
            <p:ph type="sldNum" sz="quarter" idx="12"/>
          </p:nvPr>
        </p:nvSpPr>
        <p:spPr/>
        <p:txBody>
          <a:bodyPr/>
          <a:lstStyle/>
          <a:p>
            <a:pPr>
              <a:defRPr/>
            </a:pPr>
            <a:fld id="{AD7ADD68-B344-2343-9B6A-989ADCB14522}" type="slidenum">
              <a:rPr lang="es-ES" altLang="es-ES" smtClean="0"/>
              <a:pPr>
                <a:defRPr/>
              </a:pPr>
              <a:t>34</a:t>
            </a:fld>
            <a:endParaRPr lang="es-ES" altLang="es-ES"/>
          </a:p>
        </p:txBody>
      </p:sp>
      <p:sp>
        <p:nvSpPr>
          <p:cNvPr id="5" name="Rectángulo 4">
            <a:extLst>
              <a:ext uri="{FF2B5EF4-FFF2-40B4-BE49-F238E27FC236}">
                <a16:creationId xmlns:a16="http://schemas.microsoft.com/office/drawing/2014/main" id="{46CA059E-8621-D519-5820-130CE0A413CF}"/>
              </a:ext>
            </a:extLst>
          </p:cNvPr>
          <p:cNvSpPr/>
          <p:nvPr/>
        </p:nvSpPr>
        <p:spPr>
          <a:xfrm>
            <a:off x="460517" y="1685237"/>
            <a:ext cx="1656184" cy="9001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rgbClr val="FF0000"/>
                </a:solidFill>
              </a:rPr>
              <a:t>NEUROCIENCIAS</a:t>
            </a:r>
          </a:p>
        </p:txBody>
      </p:sp>
      <p:sp>
        <p:nvSpPr>
          <p:cNvPr id="6" name="Elipse 5">
            <a:extLst>
              <a:ext uri="{FF2B5EF4-FFF2-40B4-BE49-F238E27FC236}">
                <a16:creationId xmlns:a16="http://schemas.microsoft.com/office/drawing/2014/main" id="{5B6EBBE8-7B42-7D05-6E1C-84B5155E6E28}"/>
              </a:ext>
            </a:extLst>
          </p:cNvPr>
          <p:cNvSpPr/>
          <p:nvPr/>
        </p:nvSpPr>
        <p:spPr>
          <a:xfrm>
            <a:off x="6534614" y="1556792"/>
            <a:ext cx="1417624" cy="14761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rgbClr val="002060"/>
                </a:solidFill>
              </a:rPr>
              <a:t>Física </a:t>
            </a:r>
          </a:p>
          <a:p>
            <a:pPr algn="ctr"/>
            <a:r>
              <a:rPr lang="es-ES" sz="1600" b="1" dirty="0">
                <a:solidFill>
                  <a:srgbClr val="002060"/>
                </a:solidFill>
              </a:rPr>
              <a:t>y</a:t>
            </a:r>
          </a:p>
          <a:p>
            <a:pPr algn="ctr"/>
            <a:r>
              <a:rPr lang="es-ES" sz="1600" b="1" dirty="0">
                <a:solidFill>
                  <a:srgbClr val="002060"/>
                </a:solidFill>
              </a:rPr>
              <a:t>Matemáticas</a:t>
            </a:r>
          </a:p>
        </p:txBody>
      </p:sp>
      <p:sp>
        <p:nvSpPr>
          <p:cNvPr id="7" name="Triángulo 6">
            <a:extLst>
              <a:ext uri="{FF2B5EF4-FFF2-40B4-BE49-F238E27FC236}">
                <a16:creationId xmlns:a16="http://schemas.microsoft.com/office/drawing/2014/main" id="{D5FF10E5-6E68-9FAD-E111-D0103A103F93}"/>
              </a:ext>
            </a:extLst>
          </p:cNvPr>
          <p:cNvSpPr/>
          <p:nvPr/>
        </p:nvSpPr>
        <p:spPr>
          <a:xfrm>
            <a:off x="3398930" y="4725144"/>
            <a:ext cx="2346140" cy="129614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360" b="1" dirty="0">
                <a:ln>
                  <a:solidFill>
                    <a:srgbClr val="FF0000"/>
                  </a:solidFill>
                </a:ln>
                <a:solidFill>
                  <a:srgbClr val="0070C0"/>
                </a:solidFill>
              </a:rPr>
              <a:t>Ingeniería/ Informática</a:t>
            </a:r>
          </a:p>
        </p:txBody>
      </p:sp>
      <p:cxnSp>
        <p:nvCxnSpPr>
          <p:cNvPr id="8" name="Conector recto de flecha 7">
            <a:extLst>
              <a:ext uri="{FF2B5EF4-FFF2-40B4-BE49-F238E27FC236}">
                <a16:creationId xmlns:a16="http://schemas.microsoft.com/office/drawing/2014/main" id="{E31EC0F7-E129-E184-F4E5-0218C2DF4D17}"/>
              </a:ext>
            </a:extLst>
          </p:cNvPr>
          <p:cNvCxnSpPr>
            <a:cxnSpLocks/>
          </p:cNvCxnSpPr>
          <p:nvPr/>
        </p:nvCxnSpPr>
        <p:spPr>
          <a:xfrm>
            <a:off x="2116701" y="3501008"/>
            <a:ext cx="1375179" cy="15121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ector recto de flecha 10">
            <a:extLst>
              <a:ext uri="{FF2B5EF4-FFF2-40B4-BE49-F238E27FC236}">
                <a16:creationId xmlns:a16="http://schemas.microsoft.com/office/drawing/2014/main" id="{27C485A7-89E7-F389-D4F0-40F5BDD7F98C}"/>
              </a:ext>
            </a:extLst>
          </p:cNvPr>
          <p:cNvCxnSpPr/>
          <p:nvPr/>
        </p:nvCxnSpPr>
        <p:spPr>
          <a:xfrm>
            <a:off x="2267744" y="2492896"/>
            <a:ext cx="914400" cy="914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ector recto de flecha 12">
            <a:extLst>
              <a:ext uri="{FF2B5EF4-FFF2-40B4-BE49-F238E27FC236}">
                <a16:creationId xmlns:a16="http://schemas.microsoft.com/office/drawing/2014/main" id="{0A4E9189-B0B2-AA17-28F4-10E6F27D74F4}"/>
              </a:ext>
            </a:extLst>
          </p:cNvPr>
          <p:cNvCxnSpPr/>
          <p:nvPr/>
        </p:nvCxnSpPr>
        <p:spPr>
          <a:xfrm flipH="1">
            <a:off x="5292080" y="3032956"/>
            <a:ext cx="1152128" cy="16921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4FB158B7-D155-A57F-51EC-94D1B7D6A5D9}"/>
              </a:ext>
            </a:extLst>
          </p:cNvPr>
          <p:cNvCxnSpPr/>
          <p:nvPr/>
        </p:nvCxnSpPr>
        <p:spPr>
          <a:xfrm flipH="1">
            <a:off x="5580112" y="3212976"/>
            <a:ext cx="1368152" cy="19442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Conector recto de flecha 16">
            <a:extLst>
              <a:ext uri="{FF2B5EF4-FFF2-40B4-BE49-F238E27FC236}">
                <a16:creationId xmlns:a16="http://schemas.microsoft.com/office/drawing/2014/main" id="{B59917EE-C513-9615-8F99-2C2B17EC7667}"/>
              </a:ext>
            </a:extLst>
          </p:cNvPr>
          <p:cNvCxnSpPr/>
          <p:nvPr/>
        </p:nvCxnSpPr>
        <p:spPr>
          <a:xfrm>
            <a:off x="2804290" y="2135287"/>
            <a:ext cx="3423894"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9" name="Imagen 8">
            <a:extLst>
              <a:ext uri="{FF2B5EF4-FFF2-40B4-BE49-F238E27FC236}">
                <a16:creationId xmlns:a16="http://schemas.microsoft.com/office/drawing/2014/main" id="{E86F27B9-DD36-18D2-F7E6-CCD6BB63B9AA}"/>
              </a:ext>
            </a:extLst>
          </p:cNvPr>
          <p:cNvPicPr>
            <a:picLocks noChangeAspect="1"/>
          </p:cNvPicPr>
          <p:nvPr/>
        </p:nvPicPr>
        <p:blipFill>
          <a:blip r:embed="rId3"/>
          <a:stretch>
            <a:fillRect/>
          </a:stretch>
        </p:blipFill>
        <p:spPr>
          <a:xfrm>
            <a:off x="2769372" y="2412975"/>
            <a:ext cx="3072930" cy="1724378"/>
          </a:xfrm>
          <a:prstGeom prst="rect">
            <a:avLst/>
          </a:prstGeom>
        </p:spPr>
      </p:pic>
      <p:sp>
        <p:nvSpPr>
          <p:cNvPr id="12" name="CuadroTexto 11">
            <a:extLst>
              <a:ext uri="{FF2B5EF4-FFF2-40B4-BE49-F238E27FC236}">
                <a16:creationId xmlns:a16="http://schemas.microsoft.com/office/drawing/2014/main" id="{3AB12923-29C1-B941-A9A6-0F09BAC60C98}"/>
              </a:ext>
            </a:extLst>
          </p:cNvPr>
          <p:cNvSpPr txBox="1"/>
          <p:nvPr/>
        </p:nvSpPr>
        <p:spPr>
          <a:xfrm>
            <a:off x="6672421" y="3204350"/>
            <a:ext cx="2271776" cy="1231106"/>
          </a:xfrm>
          <a:prstGeom prst="rect">
            <a:avLst/>
          </a:prstGeom>
          <a:noFill/>
        </p:spPr>
        <p:txBody>
          <a:bodyPr wrap="square" rtlCol="0">
            <a:spAutoFit/>
          </a:bodyPr>
          <a:lstStyle/>
          <a:p>
            <a:r>
              <a:rPr lang="es-ES" dirty="0"/>
              <a:t>-</a:t>
            </a:r>
            <a:r>
              <a:rPr lang="es-ES" sz="1400" dirty="0">
                <a:latin typeface="Arial" panose="020B0604020202020204" pitchFamily="34" charset="0"/>
                <a:cs typeface="Arial" panose="020B0604020202020204" pitchFamily="34" charset="0"/>
              </a:rPr>
              <a:t>Resolución de problemas</a:t>
            </a:r>
          </a:p>
          <a:p>
            <a:r>
              <a:rPr lang="es-ES" sz="1400" dirty="0">
                <a:latin typeface="Arial" panose="020B0604020202020204" pitchFamily="34" charset="0"/>
                <a:cs typeface="Arial" panose="020B0604020202020204" pitchFamily="34" charset="0"/>
              </a:rPr>
              <a:t>Complejos</a:t>
            </a:r>
          </a:p>
          <a:p>
            <a:r>
              <a:rPr lang="es-ES" sz="1400" dirty="0">
                <a:latin typeface="Arial" panose="020B0604020202020204" pitchFamily="34" charset="0"/>
                <a:cs typeface="Arial" panose="020B0604020202020204" pitchFamily="34" charset="0"/>
              </a:rPr>
              <a:t>-Algoritmos</a:t>
            </a:r>
          </a:p>
          <a:p>
            <a:r>
              <a:rPr lang="es-ES" sz="1400" dirty="0">
                <a:latin typeface="Arial" panose="020B0604020202020204" pitchFamily="34" charset="0"/>
                <a:cs typeface="Arial" panose="020B0604020202020204" pitchFamily="34" charset="0"/>
              </a:rPr>
              <a:t>- Estadística</a:t>
            </a:r>
          </a:p>
          <a:p>
            <a:r>
              <a:rPr lang="es-ES" sz="1400" dirty="0">
                <a:latin typeface="Arial" panose="020B0604020202020204" pitchFamily="34" charset="0"/>
                <a:cs typeface="Arial" panose="020B0604020202020204" pitchFamily="34" charset="0"/>
              </a:rPr>
              <a:t>-Análisis </a:t>
            </a:r>
            <a:r>
              <a:rPr lang="es-ES" sz="1400" dirty="0" err="1">
                <a:latin typeface="Arial" panose="020B0604020202020204" pitchFamily="34" charset="0"/>
                <a:cs typeface="Arial" panose="020B0604020202020204" pitchFamily="34" charset="0"/>
              </a:rPr>
              <a:t>Mátemático</a:t>
            </a:r>
            <a:endParaRPr lang="es-ES" sz="1400"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874A49CC-E024-CCC5-F1B1-6F2056DCBED8}"/>
              </a:ext>
            </a:extLst>
          </p:cNvPr>
          <p:cNvSpPr txBox="1"/>
          <p:nvPr/>
        </p:nvSpPr>
        <p:spPr>
          <a:xfrm>
            <a:off x="1112247" y="5212611"/>
            <a:ext cx="2501006" cy="954107"/>
          </a:xfrm>
          <a:prstGeom prst="rect">
            <a:avLst/>
          </a:prstGeom>
          <a:noFill/>
        </p:spPr>
        <p:txBody>
          <a:bodyPr wrap="none" rtlCol="0">
            <a:spAutoFit/>
          </a:bodyPr>
          <a:lstStyle/>
          <a:p>
            <a:r>
              <a:rPr lang="es-ES" sz="1400" dirty="0">
                <a:latin typeface="Arial" panose="020B0604020202020204" pitchFamily="34" charset="0"/>
                <a:cs typeface="Arial" panose="020B0604020202020204" pitchFamily="34" charset="0"/>
              </a:rPr>
              <a:t>- disposición de tecnologías </a:t>
            </a:r>
          </a:p>
          <a:p>
            <a:r>
              <a:rPr lang="es-ES" sz="1400" dirty="0">
                <a:latin typeface="Arial" panose="020B0604020202020204" pitchFamily="34" charset="0"/>
                <a:cs typeface="Arial" panose="020B0604020202020204" pitchFamily="34" charset="0"/>
              </a:rPr>
              <a:t>Informáticas</a:t>
            </a:r>
          </a:p>
          <a:p>
            <a:r>
              <a:rPr lang="es-ES" sz="1400" dirty="0">
                <a:latin typeface="Arial" panose="020B0604020202020204" pitchFamily="34" charset="0"/>
                <a:cs typeface="Arial" panose="020B0604020202020204" pitchFamily="34" charset="0"/>
              </a:rPr>
              <a:t>- aspectos de ingeniería para</a:t>
            </a:r>
          </a:p>
          <a:p>
            <a:r>
              <a:rPr lang="es-ES" sz="1400" dirty="0">
                <a:latin typeface="Arial" panose="020B0604020202020204" pitchFamily="34" charset="0"/>
                <a:cs typeface="Arial" panose="020B0604020202020204" pitchFamily="34" charset="0"/>
              </a:rPr>
              <a:t>Organización de sistemas</a:t>
            </a:r>
          </a:p>
        </p:txBody>
      </p:sp>
      <p:sp>
        <p:nvSpPr>
          <p:cNvPr id="16" name="CuadroTexto 15">
            <a:extLst>
              <a:ext uri="{FF2B5EF4-FFF2-40B4-BE49-F238E27FC236}">
                <a16:creationId xmlns:a16="http://schemas.microsoft.com/office/drawing/2014/main" id="{35C9916D-251D-1791-ADFE-094011D37696}"/>
              </a:ext>
            </a:extLst>
          </p:cNvPr>
          <p:cNvSpPr txBox="1"/>
          <p:nvPr/>
        </p:nvSpPr>
        <p:spPr>
          <a:xfrm>
            <a:off x="457200" y="2852937"/>
            <a:ext cx="2242922" cy="954107"/>
          </a:xfrm>
          <a:prstGeom prst="rect">
            <a:avLst/>
          </a:prstGeom>
          <a:noFill/>
        </p:spPr>
        <p:txBody>
          <a:bodyPr wrap="none" rtlCol="0">
            <a:spAutoFit/>
          </a:bodyPr>
          <a:lstStyle/>
          <a:p>
            <a:r>
              <a:rPr lang="es-ES" sz="1400" dirty="0"/>
              <a:t>- </a:t>
            </a:r>
            <a:r>
              <a:rPr lang="es-ES" sz="1400" dirty="0">
                <a:latin typeface="+mj-lt"/>
              </a:rPr>
              <a:t>modelo biológico</a:t>
            </a:r>
          </a:p>
          <a:p>
            <a:r>
              <a:rPr lang="es-ES" sz="1400" dirty="0">
                <a:latin typeface="+mj-lt"/>
              </a:rPr>
              <a:t>De redes neuronales</a:t>
            </a:r>
          </a:p>
          <a:p>
            <a:r>
              <a:rPr lang="es-ES" sz="1400" dirty="0">
                <a:latin typeface="+mj-lt"/>
              </a:rPr>
              <a:t>- el cerebro como sistema</a:t>
            </a:r>
          </a:p>
          <a:p>
            <a:r>
              <a:rPr lang="es-ES" sz="1400" dirty="0">
                <a:latin typeface="+mj-lt"/>
              </a:rPr>
              <a:t>Físico </a:t>
            </a:r>
          </a:p>
        </p:txBody>
      </p:sp>
      <p:sp>
        <p:nvSpPr>
          <p:cNvPr id="18" name="Paralelogramo 17">
            <a:extLst>
              <a:ext uri="{FF2B5EF4-FFF2-40B4-BE49-F238E27FC236}">
                <a16:creationId xmlns:a16="http://schemas.microsoft.com/office/drawing/2014/main" id="{40369EAE-6B28-C119-39F0-8CAB6EB409BD}"/>
              </a:ext>
            </a:extLst>
          </p:cNvPr>
          <p:cNvSpPr/>
          <p:nvPr/>
        </p:nvSpPr>
        <p:spPr>
          <a:xfrm>
            <a:off x="7285069" y="1005269"/>
            <a:ext cx="1008778" cy="583763"/>
          </a:xfrm>
          <a:prstGeom prst="parallelogram">
            <a:avLst/>
          </a:prstGeom>
          <a:gradFill>
            <a:gsLst>
              <a:gs pos="0">
                <a:srgbClr val="FFC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accent6">
                    <a:lumMod val="60000"/>
                    <a:lumOff val="40000"/>
                  </a:schemeClr>
                </a:solidFill>
              </a:rPr>
              <a:t>HEP</a:t>
            </a:r>
          </a:p>
        </p:txBody>
      </p:sp>
      <p:sp>
        <p:nvSpPr>
          <p:cNvPr id="3" name="Rectangle 18">
            <a:extLst>
              <a:ext uri="{FF2B5EF4-FFF2-40B4-BE49-F238E27FC236}">
                <a16:creationId xmlns:a16="http://schemas.microsoft.com/office/drawing/2014/main" id="{326C00B8-8003-3334-64D0-CA095F7CA4C7}"/>
              </a:ext>
            </a:extLst>
          </p:cNvPr>
          <p:cNvSpPr>
            <a:spLocks noChangeArrowheads="1"/>
          </p:cNvSpPr>
          <p:nvPr/>
        </p:nvSpPr>
        <p:spPr bwMode="auto">
          <a:xfrm>
            <a:off x="-108520" y="-838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10" name="Título 9">
            <a:extLst>
              <a:ext uri="{FF2B5EF4-FFF2-40B4-BE49-F238E27FC236}">
                <a16:creationId xmlns:a16="http://schemas.microsoft.com/office/drawing/2014/main" id="{22C51407-C0E5-4CDE-026A-3C8D3672E764}"/>
              </a:ext>
            </a:extLst>
          </p:cNvPr>
          <p:cNvSpPr>
            <a:spLocks noGrp="1"/>
          </p:cNvSpPr>
          <p:nvPr>
            <p:ph type="title"/>
          </p:nvPr>
        </p:nvSpPr>
        <p:spPr/>
        <p:txBody>
          <a:bodyPr/>
          <a:lstStyle/>
          <a:p>
            <a:endParaRPr lang="es-ES"/>
          </a:p>
        </p:txBody>
      </p:sp>
      <p:sp>
        <p:nvSpPr>
          <p:cNvPr id="19" name="Título 1">
            <a:extLst>
              <a:ext uri="{FF2B5EF4-FFF2-40B4-BE49-F238E27FC236}">
                <a16:creationId xmlns:a16="http://schemas.microsoft.com/office/drawing/2014/main" id="{1AF13F83-6220-BE83-2B65-3EB0B3BA9134}"/>
              </a:ext>
            </a:extLst>
          </p:cNvPr>
          <p:cNvSpPr txBox="1">
            <a:spLocks/>
          </p:cNvSpPr>
          <p:nvPr/>
        </p:nvSpPr>
        <p:spPr bwMode="auto">
          <a:xfrm>
            <a:off x="348680" y="-110072"/>
            <a:ext cx="8229600" cy="63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s-ES" sz="2800" kern="0">
                <a:solidFill>
                  <a:srgbClr val="7030A0"/>
                </a:solidFill>
              </a:rPr>
              <a:t>Machine Learning/Deep learning</a:t>
            </a:r>
            <a:endParaRPr lang="es-ES" sz="2800" kern="0" dirty="0">
              <a:solidFill>
                <a:srgbClr val="7030A0"/>
              </a:solidFill>
            </a:endParaRPr>
          </a:p>
        </p:txBody>
      </p:sp>
    </p:spTree>
    <p:extLst>
      <p:ext uri="{BB962C8B-B14F-4D97-AF65-F5344CB8AC3E}">
        <p14:creationId xmlns:p14="http://schemas.microsoft.com/office/powerpoint/2010/main" val="681271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Marcador de contenido 2">
            <a:extLst>
              <a:ext uri="{FF2B5EF4-FFF2-40B4-BE49-F238E27FC236}">
                <a16:creationId xmlns:a16="http://schemas.microsoft.com/office/drawing/2014/main" id="{75B80D43-2118-F7BE-7A07-1662F0E0DEFE}"/>
              </a:ext>
            </a:extLst>
          </p:cNvPr>
          <p:cNvSpPr txBox="1">
            <a:spLocks noChangeArrowheads="1"/>
          </p:cNvSpPr>
          <p:nvPr/>
        </p:nvSpPr>
        <p:spPr bwMode="auto">
          <a:xfrm>
            <a:off x="611188" y="908050"/>
            <a:ext cx="82296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s-ES" altLang="es-ES" sz="2000" b="1" dirty="0"/>
              <a:t>A destacar dos (pero hay más!):</a:t>
            </a:r>
          </a:p>
          <a:p>
            <a:pPr>
              <a:buFontTx/>
              <a:buNone/>
            </a:pPr>
            <a:endParaRPr lang="es-ES" altLang="es-ES" sz="2000" b="1" dirty="0"/>
          </a:p>
          <a:p>
            <a:r>
              <a:rPr lang="es-ES" altLang="es-ES" sz="2000" b="1" dirty="0"/>
              <a:t>En Investigación en Física Experimental de Partículas, Nuclear y </a:t>
            </a:r>
            <a:r>
              <a:rPr lang="es-ES" altLang="es-ES" sz="2000" b="1" dirty="0" err="1"/>
              <a:t>Astropartículas</a:t>
            </a:r>
            <a:r>
              <a:rPr lang="es-ES" altLang="es-ES" sz="2000" b="1" dirty="0"/>
              <a:t> (estáis viendo qué hacemos):</a:t>
            </a:r>
          </a:p>
          <a:p>
            <a:pPr>
              <a:buFontTx/>
              <a:buNone/>
            </a:pPr>
            <a:endParaRPr lang="es-ES" altLang="es-ES" sz="2000" dirty="0"/>
          </a:p>
          <a:p>
            <a:pPr>
              <a:buFontTx/>
              <a:buNone/>
            </a:pPr>
            <a:r>
              <a:rPr lang="es-ES" altLang="es-ES" sz="2000" dirty="0"/>
              <a:t>	- </a:t>
            </a:r>
            <a:r>
              <a:rPr lang="es-ES" altLang="es-ES" sz="2000" b="1" dirty="0">
                <a:solidFill>
                  <a:srgbClr val="FF0000"/>
                </a:solidFill>
              </a:rPr>
              <a:t>trabajando en líneas de investigación que ya estáis   </a:t>
            </a:r>
          </a:p>
          <a:p>
            <a:pPr>
              <a:buFontTx/>
              <a:buNone/>
            </a:pPr>
            <a:r>
              <a:rPr lang="es-ES" altLang="es-ES" sz="2000" b="1" dirty="0">
                <a:solidFill>
                  <a:srgbClr val="FF0000"/>
                </a:solidFill>
              </a:rPr>
              <a:t>               conociendo en el IFIC Summer 2026</a:t>
            </a:r>
            <a:endParaRPr lang="es-ES" altLang="es-ES" sz="2000" dirty="0">
              <a:solidFill>
                <a:srgbClr val="FF0000"/>
              </a:solidFill>
            </a:endParaRPr>
          </a:p>
          <a:p>
            <a:r>
              <a:rPr lang="es-ES" altLang="es-ES" sz="2000" b="1" dirty="0"/>
              <a:t>Data </a:t>
            </a:r>
            <a:r>
              <a:rPr lang="es-ES" altLang="es-ES" sz="2000" b="1" dirty="0" err="1"/>
              <a:t>Scientist</a:t>
            </a:r>
            <a:r>
              <a:rPr lang="es-ES" altLang="es-ES" sz="2000" b="1" dirty="0"/>
              <a:t>:</a:t>
            </a:r>
          </a:p>
          <a:p>
            <a:pPr>
              <a:buFontTx/>
              <a:buNone/>
            </a:pPr>
            <a:endParaRPr lang="es-ES" altLang="es-ES" sz="2000" dirty="0"/>
          </a:p>
          <a:p>
            <a:pPr lvl="1"/>
            <a:r>
              <a:rPr lang="es-ES" altLang="es-ES" sz="1800" b="1" dirty="0">
                <a:solidFill>
                  <a:srgbClr val="FF0000"/>
                </a:solidFill>
              </a:rPr>
              <a:t>Profesión con muy buenas perspectivas y con una demanda cada vez mayor por parte de empresas y proyectos</a:t>
            </a:r>
          </a:p>
          <a:p>
            <a:pPr lvl="1"/>
            <a:r>
              <a:rPr lang="es-ES" altLang="es-ES" sz="1800" b="1" dirty="0">
                <a:solidFill>
                  <a:srgbClr val="FF0000"/>
                </a:solidFill>
              </a:rPr>
              <a:t>Big Data: Obtención de conocimiento a partir de los datos</a:t>
            </a:r>
          </a:p>
          <a:p>
            <a:pPr lvl="2">
              <a:buFontTx/>
              <a:buChar char="–"/>
            </a:pPr>
            <a:r>
              <a:rPr lang="es-ES" altLang="es-ES" sz="1800" b="1" dirty="0">
                <a:solidFill>
                  <a:srgbClr val="FF0000"/>
                </a:solidFill>
              </a:rPr>
              <a:t>El experimento ATLAS y otros experimentos  (AGATA, DUNE, por ejemplo) son claros ejemplos de Big Data</a:t>
            </a:r>
          </a:p>
          <a:p>
            <a:pPr lvl="1"/>
            <a:r>
              <a:rPr lang="es-ES" altLang="es-ES" sz="1800" b="1" dirty="0">
                <a:solidFill>
                  <a:srgbClr val="FF0000"/>
                </a:solidFill>
              </a:rPr>
              <a:t>Data </a:t>
            </a:r>
            <a:r>
              <a:rPr lang="es-ES" altLang="es-ES" sz="1800" b="1" dirty="0" err="1">
                <a:solidFill>
                  <a:srgbClr val="FF0000"/>
                </a:solidFill>
              </a:rPr>
              <a:t>Mining</a:t>
            </a:r>
            <a:r>
              <a:rPr lang="es-ES" altLang="es-ES" sz="1800" b="1" dirty="0">
                <a:solidFill>
                  <a:srgbClr val="FF0000"/>
                </a:solidFill>
              </a:rPr>
              <a:t>, Machine </a:t>
            </a:r>
            <a:r>
              <a:rPr lang="es-ES" altLang="es-ES" sz="1800" b="1" dirty="0" err="1">
                <a:solidFill>
                  <a:srgbClr val="FF0000"/>
                </a:solidFill>
              </a:rPr>
              <a:t>learning</a:t>
            </a:r>
            <a:r>
              <a:rPr lang="es-ES" altLang="es-ES" sz="1800" b="1" dirty="0">
                <a:solidFill>
                  <a:srgbClr val="FF0000"/>
                </a:solidFill>
              </a:rPr>
              <a:t>, Inteligencia Artificial, </a:t>
            </a:r>
            <a:r>
              <a:rPr lang="es-ES" altLang="es-ES" sz="1800" b="1" dirty="0" err="1">
                <a:solidFill>
                  <a:srgbClr val="FF0000"/>
                </a:solidFill>
              </a:rPr>
              <a:t>etc</a:t>
            </a:r>
            <a:endParaRPr lang="es-ES" altLang="es-ES" sz="1800" b="1" dirty="0">
              <a:solidFill>
                <a:srgbClr val="FF0000"/>
              </a:solidFill>
            </a:endParaRPr>
          </a:p>
          <a:p>
            <a:pPr lvl="1"/>
            <a:endParaRPr lang="es-ES" altLang="es-ES" sz="1800" b="1" dirty="0">
              <a:solidFill>
                <a:srgbClr val="FF0000"/>
              </a:solidFill>
            </a:endParaRPr>
          </a:p>
          <a:p>
            <a:pPr lvl="1"/>
            <a:endParaRPr lang="es-ES" altLang="es-ES" b="1" dirty="0"/>
          </a:p>
        </p:txBody>
      </p:sp>
      <p:sp>
        <p:nvSpPr>
          <p:cNvPr id="51202" name="Marcador de número de diapositiva 1">
            <a:extLst>
              <a:ext uri="{FF2B5EF4-FFF2-40B4-BE49-F238E27FC236}">
                <a16:creationId xmlns:a16="http://schemas.microsoft.com/office/drawing/2014/main" id="{E1886635-CF71-AD9E-6DEB-861295F4773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312190-6179-0847-8429-125F7F8D4A60}" type="slidenum">
              <a:rPr lang="es-ES" altLang="es-ES" sz="1400" smtClean="0"/>
              <a:pPr>
                <a:spcBef>
                  <a:spcPct val="0"/>
                </a:spcBef>
                <a:buFontTx/>
                <a:buNone/>
              </a:pPr>
              <a:t>35</a:t>
            </a:fld>
            <a:endParaRPr lang="es-ES" altLang="es-ES" sz="1400"/>
          </a:p>
        </p:txBody>
      </p:sp>
      <p:sp>
        <p:nvSpPr>
          <p:cNvPr id="51203" name="Rectangle 18">
            <a:extLst>
              <a:ext uri="{FF2B5EF4-FFF2-40B4-BE49-F238E27FC236}">
                <a16:creationId xmlns:a16="http://schemas.microsoft.com/office/drawing/2014/main" id="{7D427FC9-A161-9B64-0803-24D0253CA926}"/>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51204" name="Título 1">
            <a:extLst>
              <a:ext uri="{FF2B5EF4-FFF2-40B4-BE49-F238E27FC236}">
                <a16:creationId xmlns:a16="http://schemas.microsoft.com/office/drawing/2014/main" id="{4D500F6C-45F4-C858-48B6-BE836927FE90}"/>
              </a:ext>
            </a:extLst>
          </p:cNvPr>
          <p:cNvSpPr txBox="1">
            <a:spLocks noChangeArrowheads="1"/>
          </p:cNvSpPr>
          <p:nvPr/>
        </p:nvSpPr>
        <p:spPr bwMode="auto">
          <a:xfrm>
            <a:off x="250825" y="0"/>
            <a:ext cx="82296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a:solidFill>
                  <a:srgbClr val="0000FF"/>
                </a:solidFill>
              </a:rPr>
              <a:t>Salidas Profesionales: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EB7F657C-61AE-924A-E99A-544F898194B8}"/>
              </a:ext>
            </a:extLst>
          </p:cNvPr>
          <p:cNvSpPr>
            <a:spLocks noChangeArrowheads="1"/>
          </p:cNvSpPr>
          <p:nvPr/>
        </p:nvSpPr>
        <p:spPr bwMode="auto">
          <a:xfrm>
            <a:off x="0" y="0"/>
            <a:ext cx="9144000" cy="620713"/>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52226" name="Rectangle 4">
            <a:extLst>
              <a:ext uri="{FF2B5EF4-FFF2-40B4-BE49-F238E27FC236}">
                <a16:creationId xmlns:a16="http://schemas.microsoft.com/office/drawing/2014/main" id="{786C1B78-D580-69DE-2950-B69B0126D853}"/>
              </a:ext>
            </a:extLst>
          </p:cNvPr>
          <p:cNvSpPr>
            <a:spLocks noChangeArrowheads="1"/>
          </p:cNvSpPr>
          <p:nvPr/>
        </p:nvSpPr>
        <p:spPr bwMode="auto">
          <a:xfrm>
            <a:off x="250825" y="0"/>
            <a:ext cx="8229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400" b="1">
                <a:solidFill>
                  <a:srgbClr val="FF3300"/>
                </a:solidFill>
              </a:rPr>
              <a:t>8.- Mensajes a retener/Conclusiones</a:t>
            </a:r>
            <a:r>
              <a:rPr lang="es-ES" altLang="es-ES" b="1">
                <a:solidFill>
                  <a:srgbClr val="FF3300"/>
                </a:solidFill>
              </a:rPr>
              <a:t> </a:t>
            </a:r>
          </a:p>
        </p:txBody>
      </p:sp>
      <p:sp>
        <p:nvSpPr>
          <p:cNvPr id="52227" name="Rectangle 7">
            <a:extLst>
              <a:ext uri="{FF2B5EF4-FFF2-40B4-BE49-F238E27FC236}">
                <a16:creationId xmlns:a16="http://schemas.microsoft.com/office/drawing/2014/main" id="{F1BF8C01-AB5A-0081-871A-E2A65021FFE3}"/>
              </a:ext>
            </a:extLst>
          </p:cNvPr>
          <p:cNvSpPr txBox="1">
            <a:spLocks noChangeArrowheads="1"/>
          </p:cNvSpPr>
          <p:nvPr/>
        </p:nvSpPr>
        <p:spPr bwMode="auto">
          <a:xfrm>
            <a:off x="539750" y="692150"/>
            <a:ext cx="8208963"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r>
              <a:rPr lang="es-ES" altLang="es-ES" sz="1800" b="1" dirty="0">
                <a:solidFill>
                  <a:srgbClr val="0000FF"/>
                </a:solidFill>
              </a:rPr>
              <a:t>La Física </a:t>
            </a:r>
            <a:r>
              <a:rPr lang="es-ES" altLang="es-ES" sz="1800" b="1" dirty="0" err="1">
                <a:solidFill>
                  <a:srgbClr val="0000FF"/>
                </a:solidFill>
              </a:rPr>
              <a:t>subátomica</a:t>
            </a:r>
            <a:r>
              <a:rPr lang="es-ES" altLang="es-ES" sz="1800" b="1" dirty="0">
                <a:solidFill>
                  <a:srgbClr val="0000FF"/>
                </a:solidFill>
              </a:rPr>
              <a:t> (HEP &amp; Nuclear &amp; </a:t>
            </a:r>
            <a:r>
              <a:rPr lang="es-ES" altLang="es-ES" sz="1800" b="1" dirty="0" err="1">
                <a:solidFill>
                  <a:srgbClr val="0000FF"/>
                </a:solidFill>
              </a:rPr>
              <a:t>Astroparticle</a:t>
            </a:r>
            <a:r>
              <a:rPr lang="es-ES" altLang="es-ES" sz="1800" b="1" dirty="0">
                <a:solidFill>
                  <a:srgbClr val="0000FF"/>
                </a:solidFill>
              </a:rPr>
              <a:t>) y Computación están estrechamente relacionadas</a:t>
            </a:r>
          </a:p>
          <a:p>
            <a:pPr eaLnBrk="1" hangingPunct="1">
              <a:lnSpc>
                <a:spcPct val="80000"/>
              </a:lnSpc>
              <a:buFontTx/>
              <a:buNone/>
            </a:pPr>
            <a:endParaRPr lang="es-ES" altLang="es-ES" sz="1800" b="1" dirty="0"/>
          </a:p>
          <a:p>
            <a:pPr eaLnBrk="1" hangingPunct="1">
              <a:lnSpc>
                <a:spcPct val="80000"/>
              </a:lnSpc>
            </a:pPr>
            <a:r>
              <a:rPr lang="es-ES" altLang="es-ES" sz="1800" b="1" dirty="0">
                <a:solidFill>
                  <a:srgbClr val="FF3300"/>
                </a:solidFill>
              </a:rPr>
              <a:t>La Computación en la era del LHC se ha desarrollado para resolver problemas originados por las </a:t>
            </a:r>
            <a:r>
              <a:rPr lang="es-ES" altLang="es-ES" sz="1800" b="1" dirty="0" err="1">
                <a:solidFill>
                  <a:srgbClr val="FF3300"/>
                </a:solidFill>
              </a:rPr>
              <a:t>carácterísticas</a:t>
            </a:r>
            <a:r>
              <a:rPr lang="es-ES" altLang="es-ES" sz="1800" b="1" dirty="0">
                <a:solidFill>
                  <a:srgbClr val="FF3300"/>
                </a:solidFill>
              </a:rPr>
              <a:t> de los experimentos. La solución inicial ha sido el GRID</a:t>
            </a:r>
          </a:p>
          <a:p>
            <a:pPr eaLnBrk="1" hangingPunct="1">
              <a:lnSpc>
                <a:spcPct val="80000"/>
              </a:lnSpc>
              <a:buFontTx/>
              <a:buNone/>
            </a:pPr>
            <a:endParaRPr lang="es-ES" altLang="es-ES" sz="1800" b="1" dirty="0">
              <a:solidFill>
                <a:srgbClr val="FF3300"/>
              </a:solidFill>
            </a:endParaRPr>
          </a:p>
          <a:p>
            <a:pPr eaLnBrk="1" hangingPunct="1">
              <a:lnSpc>
                <a:spcPct val="80000"/>
              </a:lnSpc>
            </a:pPr>
            <a:r>
              <a:rPr lang="es-ES" altLang="es-ES" sz="1800" b="1" dirty="0"/>
              <a:t>El Computing es como un detector más : colaboración de sites, </a:t>
            </a:r>
            <a:r>
              <a:rPr lang="es-ES" altLang="es-ES" sz="1800" b="1" dirty="0" err="1"/>
              <a:t>upgrades</a:t>
            </a:r>
            <a:r>
              <a:rPr lang="es-ES" altLang="es-ES" sz="1800" b="1" dirty="0"/>
              <a:t>, organización de servicios y de ‘</a:t>
            </a:r>
            <a:r>
              <a:rPr lang="es-ES" altLang="ja-JP" sz="1800" b="1" dirty="0" err="1"/>
              <a:t>shifts</a:t>
            </a:r>
            <a:r>
              <a:rPr lang="es-ES" altLang="es-ES" sz="1800" b="1" dirty="0"/>
              <a:t>’</a:t>
            </a:r>
            <a:r>
              <a:rPr lang="es-ES" altLang="ja-JP" sz="1800" b="1" dirty="0"/>
              <a:t>, R&amp;D , </a:t>
            </a:r>
            <a:r>
              <a:rPr lang="es-ES" altLang="ja-JP" sz="1800" b="1" dirty="0" err="1"/>
              <a:t>etc</a:t>
            </a:r>
            <a:endParaRPr lang="es-ES" altLang="ja-JP" sz="1800" b="1" dirty="0"/>
          </a:p>
          <a:p>
            <a:pPr eaLnBrk="1" hangingPunct="1">
              <a:lnSpc>
                <a:spcPct val="80000"/>
              </a:lnSpc>
              <a:buFontTx/>
              <a:buNone/>
            </a:pPr>
            <a:endParaRPr lang="es-ES" altLang="es-ES" sz="1800" b="1" dirty="0"/>
          </a:p>
          <a:p>
            <a:pPr eaLnBrk="1" hangingPunct="1">
              <a:lnSpc>
                <a:spcPct val="80000"/>
              </a:lnSpc>
            </a:pPr>
            <a:r>
              <a:rPr lang="es-ES" altLang="es-ES" sz="1800" b="1" dirty="0">
                <a:solidFill>
                  <a:srgbClr val="99CC00"/>
                </a:solidFill>
              </a:rPr>
              <a:t>El I + D + i asociado a estas tecnologías GRID está dando lugar a una </a:t>
            </a:r>
            <a:r>
              <a:rPr lang="ja-JP" altLang="es-ES" sz="1800" b="1">
                <a:solidFill>
                  <a:srgbClr val="99CC00"/>
                </a:solidFill>
              </a:rPr>
              <a:t>‘</a:t>
            </a:r>
            <a:r>
              <a:rPr lang="es-ES" altLang="ja-JP" sz="1800" b="1" dirty="0">
                <a:solidFill>
                  <a:srgbClr val="99CC00"/>
                </a:solidFill>
              </a:rPr>
              <a:t>segunda revolución</a:t>
            </a:r>
            <a:r>
              <a:rPr lang="ja-JP" altLang="es-ES" sz="1800" b="1">
                <a:solidFill>
                  <a:srgbClr val="99CC00"/>
                </a:solidFill>
              </a:rPr>
              <a:t>’</a:t>
            </a:r>
            <a:r>
              <a:rPr lang="es-ES" altLang="ja-JP" sz="1800" b="1" dirty="0">
                <a:solidFill>
                  <a:srgbClr val="99CC00"/>
                </a:solidFill>
              </a:rPr>
              <a:t> del mismo nivel que el que supuso la web hace 25 años</a:t>
            </a:r>
          </a:p>
          <a:p>
            <a:pPr eaLnBrk="1" hangingPunct="1">
              <a:lnSpc>
                <a:spcPct val="80000"/>
              </a:lnSpc>
            </a:pPr>
            <a:r>
              <a:rPr lang="es-ES" altLang="es-ES" sz="1800" b="1" dirty="0">
                <a:solidFill>
                  <a:srgbClr val="99CC00"/>
                </a:solidFill>
              </a:rPr>
              <a:t>Esto está generando un Modelo Dinámico de Computación </a:t>
            </a:r>
          </a:p>
          <a:p>
            <a:pPr eaLnBrk="1" hangingPunct="1">
              <a:lnSpc>
                <a:spcPct val="80000"/>
              </a:lnSpc>
              <a:buFontTx/>
              <a:buNone/>
            </a:pPr>
            <a:endParaRPr lang="es-ES" altLang="es-ES" sz="1800" b="1" dirty="0">
              <a:solidFill>
                <a:srgbClr val="99CC00"/>
              </a:solidFill>
            </a:endParaRPr>
          </a:p>
          <a:p>
            <a:pPr eaLnBrk="1" hangingPunct="1">
              <a:lnSpc>
                <a:spcPct val="80000"/>
              </a:lnSpc>
            </a:pPr>
            <a:r>
              <a:rPr lang="es-ES" altLang="es-ES" sz="1800" b="1" dirty="0"/>
              <a:t>Aplicaciones en otras disciplinas científicas. Ya se están obteniendo retornos en Biomedicina, Sector Energético, Química, Biotecnología, </a:t>
            </a:r>
            <a:r>
              <a:rPr lang="es-ES" altLang="es-ES" sz="1800" b="1" dirty="0" err="1"/>
              <a:t>etc</a:t>
            </a:r>
            <a:r>
              <a:rPr lang="es-ES" altLang="es-ES" sz="1800" b="1" dirty="0"/>
              <a:t> </a:t>
            </a:r>
          </a:p>
          <a:p>
            <a:pPr eaLnBrk="1" hangingPunct="1">
              <a:lnSpc>
                <a:spcPct val="80000"/>
              </a:lnSpc>
              <a:buFontTx/>
              <a:buNone/>
            </a:pPr>
            <a:endParaRPr lang="es-ES" altLang="es-ES" sz="1800" b="1" dirty="0"/>
          </a:p>
          <a:p>
            <a:pPr eaLnBrk="1" hangingPunct="1">
              <a:lnSpc>
                <a:spcPct val="80000"/>
              </a:lnSpc>
            </a:pPr>
            <a:r>
              <a:rPr lang="es-ES" altLang="es-ES" sz="1800" b="1" dirty="0">
                <a:solidFill>
                  <a:srgbClr val="FF3300"/>
                </a:solidFill>
              </a:rPr>
              <a:t>El GRID y otras contribuciones de las Tecnologías de la Información y de la comunicación han dado lugar a la e-Ciencia</a:t>
            </a:r>
          </a:p>
          <a:p>
            <a:pPr eaLnBrk="1" hangingPunct="1">
              <a:lnSpc>
                <a:spcPct val="80000"/>
              </a:lnSpc>
            </a:pPr>
            <a:r>
              <a:rPr lang="es-ES" altLang="es-ES" sz="1800" b="1" dirty="0">
                <a:solidFill>
                  <a:srgbClr val="000090"/>
                </a:solidFill>
              </a:rPr>
              <a:t>En Investigación es necesario ‘ Data </a:t>
            </a:r>
            <a:r>
              <a:rPr lang="es-ES" altLang="es-ES" sz="1800" b="1" dirty="0" err="1">
                <a:solidFill>
                  <a:srgbClr val="000090"/>
                </a:solidFill>
              </a:rPr>
              <a:t>Scientists</a:t>
            </a:r>
            <a:r>
              <a:rPr lang="es-ES" altLang="es-ES" sz="1800" b="1" dirty="0">
                <a:solidFill>
                  <a:srgbClr val="000090"/>
                </a:solidFill>
              </a:rPr>
              <a:t>’ y son también  muy apreciados en las empresas en el sector privado y público.</a:t>
            </a:r>
          </a:p>
        </p:txBody>
      </p:sp>
      <p:sp>
        <p:nvSpPr>
          <p:cNvPr id="52228" name="Marcador de número de diapositiva 1">
            <a:extLst>
              <a:ext uri="{FF2B5EF4-FFF2-40B4-BE49-F238E27FC236}">
                <a16:creationId xmlns:a16="http://schemas.microsoft.com/office/drawing/2014/main" id="{C0AAEB56-98FD-B805-8F24-A7B709CBE2C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D0E0180-5BD0-934E-BB72-A10C29566C6E}" type="slidenum">
              <a:rPr lang="es-ES" altLang="es-ES" sz="1400" smtClean="0"/>
              <a:pPr>
                <a:spcBef>
                  <a:spcPct val="0"/>
                </a:spcBef>
                <a:buFontTx/>
                <a:buNone/>
              </a:pPr>
              <a:t>36</a:t>
            </a:fld>
            <a:endParaRPr lang="es-ES" altLang="es-ES"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ítulo 1">
            <a:extLst>
              <a:ext uri="{FF2B5EF4-FFF2-40B4-BE49-F238E27FC236}">
                <a16:creationId xmlns:a16="http://schemas.microsoft.com/office/drawing/2014/main" id="{DEA2BA9F-8AAA-65EE-7DAA-F1D9A53049F9}"/>
              </a:ext>
            </a:extLst>
          </p:cNvPr>
          <p:cNvSpPr>
            <a:spLocks noGrp="1" noChangeArrowheads="1"/>
          </p:cNvSpPr>
          <p:nvPr>
            <p:ph type="title"/>
          </p:nvPr>
        </p:nvSpPr>
        <p:spPr/>
        <p:txBody>
          <a:bodyPr/>
          <a:lstStyle/>
          <a:p>
            <a:endParaRPr lang="es-ES" altLang="es-ES"/>
          </a:p>
        </p:txBody>
      </p:sp>
      <p:sp>
        <p:nvSpPr>
          <p:cNvPr id="54274" name="Marcador de contenido 2">
            <a:extLst>
              <a:ext uri="{FF2B5EF4-FFF2-40B4-BE49-F238E27FC236}">
                <a16:creationId xmlns:a16="http://schemas.microsoft.com/office/drawing/2014/main" id="{5D5A8C71-B3AB-DD11-406B-BDFF3EF98706}"/>
              </a:ext>
            </a:extLst>
          </p:cNvPr>
          <p:cNvSpPr>
            <a:spLocks noGrp="1" noChangeArrowheads="1"/>
          </p:cNvSpPr>
          <p:nvPr>
            <p:ph idx="1"/>
          </p:nvPr>
        </p:nvSpPr>
        <p:spPr/>
        <p:txBody>
          <a:bodyPr/>
          <a:lstStyle/>
          <a:p>
            <a:endParaRPr lang="es-ES" altLang="es-ES"/>
          </a:p>
          <a:p>
            <a:r>
              <a:rPr lang="es-ES" altLang="es-ES"/>
              <a:t>   GRACIAS por vuestra atención</a:t>
            </a:r>
          </a:p>
          <a:p>
            <a:r>
              <a:rPr lang="es-ES" altLang="es-ES"/>
              <a:t> PREGUNTAS / COMENTARIOS</a:t>
            </a:r>
          </a:p>
        </p:txBody>
      </p:sp>
      <p:sp>
        <p:nvSpPr>
          <p:cNvPr id="54275" name="Marcador de número de diapositiva 3">
            <a:extLst>
              <a:ext uri="{FF2B5EF4-FFF2-40B4-BE49-F238E27FC236}">
                <a16:creationId xmlns:a16="http://schemas.microsoft.com/office/drawing/2014/main" id="{E66C915B-6653-A260-578B-6BAD7F063FF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D53969F-7E8B-8340-B4E4-9E890B88C449}" type="slidenum">
              <a:rPr lang="es-ES" altLang="es-ES" sz="1400" smtClean="0"/>
              <a:pPr>
                <a:spcBef>
                  <a:spcPct val="0"/>
                </a:spcBef>
                <a:buFontTx/>
                <a:buNone/>
              </a:pPr>
              <a:t>37</a:t>
            </a:fld>
            <a:endParaRPr lang="es-ES" altLang="es-ES"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Marcador de contenido 2">
            <a:extLst>
              <a:ext uri="{FF2B5EF4-FFF2-40B4-BE49-F238E27FC236}">
                <a16:creationId xmlns:a16="http://schemas.microsoft.com/office/drawing/2014/main" id="{85CD49F4-FA37-3B43-6882-3B0ACDFAE69C}"/>
              </a:ext>
            </a:extLst>
          </p:cNvPr>
          <p:cNvSpPr>
            <a:spLocks noGrp="1" noChangeArrowheads="1"/>
          </p:cNvSpPr>
          <p:nvPr>
            <p:ph idx="1"/>
          </p:nvPr>
        </p:nvSpPr>
        <p:spPr>
          <a:xfrm>
            <a:off x="323850" y="692150"/>
            <a:ext cx="8229600" cy="5832475"/>
          </a:xfrm>
        </p:spPr>
        <p:txBody>
          <a:bodyPr/>
          <a:lstStyle/>
          <a:p>
            <a:r>
              <a:rPr lang="es-ES" altLang="es-ES" sz="1800"/>
              <a:t>Física y Computación: confluyen en los años 30 y 40 del pasado siglo</a:t>
            </a:r>
          </a:p>
          <a:p>
            <a:r>
              <a:rPr lang="es-ES" altLang="es-ES" sz="1800"/>
              <a:t>Un aspecto muy importante: la aparición de las Técnicas de Simulación (Monte Carlo) a partir de la concentración de científicos en Los Álamos  cálculo de secciones eficaces, etc</a:t>
            </a:r>
          </a:p>
          <a:p>
            <a:endParaRPr lang="es-ES" altLang="es-ES" sz="1800"/>
          </a:p>
          <a:p>
            <a:r>
              <a:rPr lang="es-ES" altLang="es-ES" sz="1800"/>
              <a:t>                         Modelo Matemático de  Implosión</a:t>
            </a:r>
          </a:p>
          <a:p>
            <a:endParaRPr lang="es-ES" altLang="es-ES" sz="1800"/>
          </a:p>
          <a:p>
            <a:endParaRPr lang="es-ES" altLang="es-ES" sz="1800"/>
          </a:p>
          <a:p>
            <a:pPr>
              <a:buFontTx/>
              <a:buNone/>
            </a:pPr>
            <a:r>
              <a:rPr lang="es-ES" altLang="es-ES" sz="1800"/>
              <a:t>                            </a:t>
            </a:r>
            <a:r>
              <a:rPr lang="es-ES" altLang="es-ES" sz="1600" i="1"/>
              <a:t>John Von Neumann                    Stanislaw Ulam</a:t>
            </a:r>
          </a:p>
          <a:p>
            <a:r>
              <a:rPr lang="es-ES" altLang="es-ES" sz="1800"/>
              <a:t>Los físicos  y matemáticos  pioneros y visionarios:</a:t>
            </a:r>
          </a:p>
          <a:p>
            <a:pPr lvl="1"/>
            <a:r>
              <a:rPr lang="es-ES" altLang="es-ES" sz="1800"/>
              <a:t>Von Neuman, Ulam, Metropoli--- Fermi, Wigner, …</a:t>
            </a:r>
          </a:p>
          <a:p>
            <a:pPr lvl="1">
              <a:buFontTx/>
              <a:buNone/>
            </a:pPr>
            <a:endParaRPr lang="es-ES" altLang="es-ES" sz="1800"/>
          </a:p>
          <a:p>
            <a:pPr lvl="1">
              <a:buFontTx/>
              <a:buNone/>
            </a:pPr>
            <a:endParaRPr lang="es-ES" altLang="es-ES" sz="1800"/>
          </a:p>
          <a:p>
            <a:pPr lvl="1">
              <a:buFontTx/>
              <a:buNone/>
            </a:pPr>
            <a:endParaRPr lang="es-ES" altLang="es-ES" sz="1800"/>
          </a:p>
          <a:p>
            <a:pPr lvl="1">
              <a:buFontTx/>
              <a:buNone/>
            </a:pPr>
            <a:r>
              <a:rPr lang="es-ES" altLang="es-ES" sz="1600" i="1"/>
              <a:t>Nicholas Metropolis                   E. Fermi</a:t>
            </a:r>
          </a:p>
          <a:p>
            <a:r>
              <a:rPr lang="es-ES" altLang="es-ES" sz="1800"/>
              <a:t>Feynmann y la Informática Cuántica</a:t>
            </a:r>
            <a:r>
              <a:rPr lang="es-ES" altLang="es-ES" sz="1600" i="1"/>
              <a:t>:              R.P. Feynmann</a:t>
            </a:r>
          </a:p>
          <a:p>
            <a:pPr lvl="1"/>
            <a:r>
              <a:rPr lang="es-ES" altLang="es-ES" sz="1400"/>
              <a:t>Charla en 1981, ‘</a:t>
            </a:r>
            <a:r>
              <a:rPr lang="es-ES" altLang="ja-JP" sz="1400"/>
              <a:t>Simulating Physics with Computers</a:t>
            </a:r>
            <a:r>
              <a:rPr lang="es-ES" altLang="es-ES" sz="1400"/>
              <a:t>’</a:t>
            </a:r>
            <a:r>
              <a:rPr lang="es-ES" altLang="ja-JP" sz="1400"/>
              <a:t> -&gt; Propone el uso de fenómenos cuánticos para realizar cálculos computacionales (dada la naturaleza de complejidad de los cálculos)- Ordenador Cuántico</a:t>
            </a:r>
          </a:p>
          <a:p>
            <a:pPr>
              <a:buFontTx/>
              <a:buNone/>
            </a:pPr>
            <a:endParaRPr lang="es-ES" altLang="es-ES" sz="1800"/>
          </a:p>
        </p:txBody>
      </p:sp>
      <p:pic>
        <p:nvPicPr>
          <p:cNvPr id="20482" name="Imagen 3" descr="Macintosh HD:Users:salt:Desktop:Captura de pantalla 2015-10-06 a las 21.44.52.png">
            <a:extLst>
              <a:ext uri="{FF2B5EF4-FFF2-40B4-BE49-F238E27FC236}">
                <a16:creationId xmlns:a16="http://schemas.microsoft.com/office/drawing/2014/main" id="{EFF72FAE-3174-480E-8DF3-A6868F8C2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916113"/>
            <a:ext cx="11557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Imagen 4" descr="Captura de pantalla 2016-07-12 a las 11.27.05.png">
            <a:extLst>
              <a:ext uri="{FF2B5EF4-FFF2-40B4-BE49-F238E27FC236}">
                <a16:creationId xmlns:a16="http://schemas.microsoft.com/office/drawing/2014/main" id="{FBCED771-7B5B-C39C-C827-636BAFD9D6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6300788" y="1700213"/>
            <a:ext cx="12446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Imagen 5" descr="Captura de pantalla 2016-07-12 a las 11.19.19.png">
            <a:extLst>
              <a:ext uri="{FF2B5EF4-FFF2-40B4-BE49-F238E27FC236}">
                <a16:creationId xmlns:a16="http://schemas.microsoft.com/office/drawing/2014/main" id="{00A119FF-FDB7-3CBD-A77F-131DCCE277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365625"/>
            <a:ext cx="129698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Imagen 6" descr="Captura de pantalla 2016-07-12 a las 11.15.06.png">
            <a:extLst>
              <a:ext uri="{FF2B5EF4-FFF2-40B4-BE49-F238E27FC236}">
                <a16:creationId xmlns:a16="http://schemas.microsoft.com/office/drawing/2014/main" id="{227C1DA5-48D3-3996-3B8F-87EE46E441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4797425"/>
            <a:ext cx="143986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Imagen 7" descr="Captura de pantalla 2016-07-12 a las 11.46.11.png">
            <a:extLst>
              <a:ext uri="{FF2B5EF4-FFF2-40B4-BE49-F238E27FC236}">
                <a16:creationId xmlns:a16="http://schemas.microsoft.com/office/drawing/2014/main" id="{83BF50C7-419E-EBCE-605A-4B94A19783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4292600"/>
            <a:ext cx="13652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7">
            <a:extLst>
              <a:ext uri="{FF2B5EF4-FFF2-40B4-BE49-F238E27FC236}">
                <a16:creationId xmlns:a16="http://schemas.microsoft.com/office/drawing/2014/main" id="{8E11DC4B-44EA-B4FF-3DF2-9A8CBE185A2D}"/>
              </a:ext>
            </a:extLst>
          </p:cNvPr>
          <p:cNvSpPr>
            <a:spLocks noChangeArrowheads="1"/>
          </p:cNvSpPr>
          <p:nvPr/>
        </p:nvSpPr>
        <p:spPr bwMode="auto">
          <a:xfrm>
            <a:off x="-46235" y="17445"/>
            <a:ext cx="9144001" cy="620712"/>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0488" name="Título 3">
            <a:extLst>
              <a:ext uri="{FF2B5EF4-FFF2-40B4-BE49-F238E27FC236}">
                <a16:creationId xmlns:a16="http://schemas.microsoft.com/office/drawing/2014/main" id="{813C43B6-45FC-5823-56BC-5703AB92140C}"/>
              </a:ext>
            </a:extLst>
          </p:cNvPr>
          <p:cNvSpPr>
            <a:spLocks noGrp="1" noChangeArrowheads="1"/>
          </p:cNvSpPr>
          <p:nvPr>
            <p:ph type="title"/>
          </p:nvPr>
        </p:nvSpPr>
        <p:spPr>
          <a:xfrm>
            <a:off x="298290" y="594047"/>
            <a:ext cx="8229600" cy="1143000"/>
          </a:xfrm>
        </p:spPr>
        <p:txBody>
          <a:bodyPr/>
          <a:lstStyle/>
          <a:p>
            <a:endParaRPr lang="es-ES" altLang="es-ES"/>
          </a:p>
        </p:txBody>
      </p:sp>
      <p:sp>
        <p:nvSpPr>
          <p:cNvPr id="20489" name="Título 1">
            <a:extLst>
              <a:ext uri="{FF2B5EF4-FFF2-40B4-BE49-F238E27FC236}">
                <a16:creationId xmlns:a16="http://schemas.microsoft.com/office/drawing/2014/main" id="{CE9FAAB7-253E-39C8-0702-6040890504E4}"/>
              </a:ext>
            </a:extLst>
          </p:cNvPr>
          <p:cNvSpPr txBox="1">
            <a:spLocks noChangeArrowheads="1"/>
          </p:cNvSpPr>
          <p:nvPr/>
        </p:nvSpPr>
        <p:spPr bwMode="auto">
          <a:xfrm>
            <a:off x="0" y="154080"/>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dirty="0">
                <a:solidFill>
                  <a:srgbClr val="0000FF"/>
                </a:solidFill>
              </a:rPr>
              <a:t>El origen (?)</a:t>
            </a:r>
          </a:p>
        </p:txBody>
      </p:sp>
      <p:sp>
        <p:nvSpPr>
          <p:cNvPr id="20490" name="Marcador de número de diapositiva 1">
            <a:extLst>
              <a:ext uri="{FF2B5EF4-FFF2-40B4-BE49-F238E27FC236}">
                <a16:creationId xmlns:a16="http://schemas.microsoft.com/office/drawing/2014/main" id="{5E5E6A34-007F-4784-D9ED-77588419EA1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BFF4A56-E99B-F049-A399-2B2336507C5B}" type="slidenum">
              <a:rPr lang="es-ES" altLang="es-ES" sz="1400" smtClean="0"/>
              <a:pPr>
                <a:spcBef>
                  <a:spcPct val="0"/>
                </a:spcBef>
                <a:buFontTx/>
                <a:buNone/>
              </a:pPr>
              <a:t>4</a:t>
            </a:fld>
            <a:endParaRPr lang="es-ES" altLang="es-ES"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5886C5FA-8956-69B0-07FD-5EADFF2382DF}"/>
              </a:ext>
            </a:extLst>
          </p:cNvPr>
          <p:cNvSpPr>
            <a:spLocks noGrp="1" noChangeArrowheads="1"/>
          </p:cNvSpPr>
          <p:nvPr>
            <p:ph type="body" idx="1"/>
          </p:nvPr>
        </p:nvSpPr>
        <p:spPr>
          <a:xfrm>
            <a:off x="179388" y="765175"/>
            <a:ext cx="4824412" cy="5649913"/>
          </a:xfrm>
        </p:spPr>
        <p:txBody>
          <a:bodyPr/>
          <a:lstStyle/>
          <a:p>
            <a:pPr eaLnBrk="1" hangingPunct="1">
              <a:lnSpc>
                <a:spcPct val="80000"/>
              </a:lnSpc>
            </a:pPr>
            <a:r>
              <a:rPr lang="es-ES" altLang="es-ES" sz="2000" b="1"/>
              <a:t>Agregación</a:t>
            </a:r>
            <a:r>
              <a:rPr lang="es-ES" altLang="es-ES" sz="2000"/>
              <a:t> de recursos:</a:t>
            </a:r>
          </a:p>
          <a:p>
            <a:pPr lvl="1" eaLnBrk="1" hangingPunct="1">
              <a:lnSpc>
                <a:spcPct val="80000"/>
              </a:lnSpc>
            </a:pPr>
            <a:r>
              <a:rPr lang="es-ES" altLang="es-ES" sz="1800"/>
              <a:t>Sistema SHIFT (</a:t>
            </a:r>
            <a:r>
              <a:rPr lang="ja-JP" altLang="es-ES" sz="1800"/>
              <a:t>“</a:t>
            </a:r>
            <a:r>
              <a:rPr lang="es-ES" altLang="ja-JP" sz="1800"/>
              <a:t>granjas</a:t>
            </a:r>
            <a:r>
              <a:rPr lang="ja-JP" altLang="es-ES" sz="1800"/>
              <a:t>”</a:t>
            </a:r>
            <a:r>
              <a:rPr lang="es-ES" altLang="ja-JP" sz="1800"/>
              <a:t> RISC Unix, L.Robertson, CERN)</a:t>
            </a:r>
          </a:p>
          <a:p>
            <a:pPr lvl="1" eaLnBrk="1" hangingPunct="1">
              <a:lnSpc>
                <a:spcPct val="80000"/>
              </a:lnSpc>
            </a:pPr>
            <a:r>
              <a:rPr lang="es-ES" altLang="es-ES" sz="1800"/>
              <a:t>Clusters de PCs (Sistemas Beowulf, </a:t>
            </a:r>
            <a:r>
              <a:rPr lang="ja-JP" altLang="es-ES" sz="1800"/>
              <a:t>“</a:t>
            </a:r>
            <a:r>
              <a:rPr lang="es-ES" altLang="ja-JP" sz="1800"/>
              <a:t>fábricas</a:t>
            </a:r>
            <a:r>
              <a:rPr lang="ja-JP" altLang="es-ES" sz="1800"/>
              <a:t>”</a:t>
            </a:r>
            <a:r>
              <a:rPr lang="es-ES" altLang="ja-JP" sz="1800"/>
              <a:t> de PC...)</a:t>
            </a:r>
          </a:p>
          <a:p>
            <a:pPr eaLnBrk="1" hangingPunct="1">
              <a:lnSpc>
                <a:spcPct val="80000"/>
              </a:lnSpc>
            </a:pPr>
            <a:r>
              <a:rPr lang="es-ES" altLang="es-ES" sz="2000"/>
              <a:t>Recursos </a:t>
            </a:r>
            <a:r>
              <a:rPr lang="es-ES" altLang="es-ES" sz="2000" b="1"/>
              <a:t>distribuidos compartidos</a:t>
            </a:r>
            <a:r>
              <a:rPr lang="es-ES" altLang="es-ES" sz="2000"/>
              <a:t>:</a:t>
            </a:r>
          </a:p>
          <a:p>
            <a:pPr lvl="1" eaLnBrk="1" hangingPunct="1">
              <a:lnSpc>
                <a:spcPct val="80000"/>
              </a:lnSpc>
            </a:pPr>
            <a:r>
              <a:rPr lang="es-ES" altLang="es-ES" sz="1800"/>
              <a:t>Sistema Condor (M.Livny)</a:t>
            </a:r>
          </a:p>
          <a:p>
            <a:pPr lvl="2" eaLnBrk="1" hangingPunct="1">
              <a:lnSpc>
                <a:spcPct val="80000"/>
              </a:lnSpc>
            </a:pPr>
            <a:r>
              <a:rPr lang="es-ES" altLang="es-ES" sz="1600"/>
              <a:t> gestión de tiempo inactivo en sistemas Linux de la red local</a:t>
            </a:r>
          </a:p>
          <a:p>
            <a:pPr lvl="1" eaLnBrk="1" hangingPunct="1">
              <a:lnSpc>
                <a:spcPct val="80000"/>
              </a:lnSpc>
            </a:pPr>
            <a:r>
              <a:rPr lang="es-ES" altLang="es-ES" sz="1800"/>
              <a:t>Red Entropía, Programa SETI@home</a:t>
            </a:r>
          </a:p>
          <a:p>
            <a:pPr lvl="1" eaLnBrk="1" hangingPunct="1">
              <a:lnSpc>
                <a:spcPct val="80000"/>
              </a:lnSpc>
            </a:pPr>
            <a:r>
              <a:rPr lang="es-ES" altLang="es-ES" sz="1800"/>
              <a:t>Sistemas </a:t>
            </a:r>
            <a:r>
              <a:rPr lang="ja-JP" altLang="es-ES" sz="1800"/>
              <a:t>“</a:t>
            </a:r>
            <a:r>
              <a:rPr lang="es-ES" altLang="ja-JP" sz="1800"/>
              <a:t>Peer to Peer</a:t>
            </a:r>
            <a:r>
              <a:rPr lang="ja-JP" altLang="es-ES" sz="1800"/>
              <a:t>”</a:t>
            </a:r>
            <a:endParaRPr lang="es-ES" altLang="ja-JP" sz="1800"/>
          </a:p>
          <a:p>
            <a:pPr eaLnBrk="1" hangingPunct="1">
              <a:lnSpc>
                <a:spcPct val="80000"/>
              </a:lnSpc>
            </a:pPr>
            <a:r>
              <a:rPr lang="es-ES" altLang="es-ES" sz="2000"/>
              <a:t>Aparición de </a:t>
            </a:r>
            <a:r>
              <a:rPr lang="es-ES" altLang="es-ES" sz="2000" b="1"/>
              <a:t>la Web:</a:t>
            </a:r>
          </a:p>
          <a:p>
            <a:pPr lvl="1" eaLnBrk="1" hangingPunct="1">
              <a:lnSpc>
                <a:spcPct val="80000"/>
              </a:lnSpc>
            </a:pPr>
            <a:r>
              <a:rPr lang="es-ES" altLang="es-ES" sz="1800"/>
              <a:t>1989: primera propuesta,  CERN, Tim Berners-Lee y Robert Cailliau</a:t>
            </a:r>
          </a:p>
          <a:p>
            <a:pPr lvl="1" eaLnBrk="1" hangingPunct="1">
              <a:lnSpc>
                <a:spcPct val="80000"/>
              </a:lnSpc>
            </a:pPr>
            <a:r>
              <a:rPr lang="es-ES" altLang="es-ES" sz="1800"/>
              <a:t>Primeros servidores web en laboratorios de Física europeos</a:t>
            </a:r>
          </a:p>
          <a:p>
            <a:pPr lvl="1" eaLnBrk="1" hangingPunct="1">
              <a:lnSpc>
                <a:spcPct val="80000"/>
              </a:lnSpc>
            </a:pPr>
            <a:r>
              <a:rPr lang="es-ES" altLang="es-ES" sz="1800"/>
              <a:t>1991: un prototipo del sistema WWW suministrado para la comunidad de HEP</a:t>
            </a:r>
          </a:p>
          <a:p>
            <a:pPr lvl="1" eaLnBrk="1" hangingPunct="1">
              <a:lnSpc>
                <a:spcPct val="80000"/>
              </a:lnSpc>
            </a:pPr>
            <a:endParaRPr lang="es-ES" altLang="es-ES" sz="1800"/>
          </a:p>
        </p:txBody>
      </p:sp>
      <p:pic>
        <p:nvPicPr>
          <p:cNvPr id="21506" name="Picture 3">
            <a:extLst>
              <a:ext uri="{FF2B5EF4-FFF2-40B4-BE49-F238E27FC236}">
                <a16:creationId xmlns:a16="http://schemas.microsoft.com/office/drawing/2014/main" id="{BE15442A-9C17-2740-A6DD-4CD8AF162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549275"/>
            <a:ext cx="217805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9" descr="9105065">
            <a:extLst>
              <a:ext uri="{FF2B5EF4-FFF2-40B4-BE49-F238E27FC236}">
                <a16:creationId xmlns:a16="http://schemas.microsoft.com/office/drawing/2014/main" id="{AD9CF632-795D-64E2-725F-E82CAFC86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716338"/>
            <a:ext cx="3995737"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4" name="Picture 10">
            <a:extLst>
              <a:ext uri="{FF2B5EF4-FFF2-40B4-BE49-F238E27FC236}">
                <a16:creationId xmlns:a16="http://schemas.microsoft.com/office/drawing/2014/main" id="{A88F41F8-4B4B-ED84-6DFC-C6918D6A9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292600"/>
            <a:ext cx="2239962"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12">
            <a:extLst>
              <a:ext uri="{FF2B5EF4-FFF2-40B4-BE49-F238E27FC236}">
                <a16:creationId xmlns:a16="http://schemas.microsoft.com/office/drawing/2014/main" id="{A57B216C-AA03-3541-9E78-A43DD7394EC4}"/>
              </a:ext>
            </a:extLst>
          </p:cNvPr>
          <p:cNvSpPr>
            <a:spLocks noChangeArrowheads="1"/>
          </p:cNvSpPr>
          <p:nvPr/>
        </p:nvSpPr>
        <p:spPr bwMode="auto">
          <a:xfrm>
            <a:off x="0" y="0"/>
            <a:ext cx="56165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CC"/>
                </a:solidFill>
              </a:rPr>
              <a:t> Un poco de historia</a:t>
            </a:r>
          </a:p>
        </p:txBody>
      </p:sp>
      <p:pic>
        <p:nvPicPr>
          <p:cNvPr id="21510" name="Picture 13">
            <a:extLst>
              <a:ext uri="{FF2B5EF4-FFF2-40B4-BE49-F238E27FC236}">
                <a16:creationId xmlns:a16="http://schemas.microsoft.com/office/drawing/2014/main" id="{D018370B-0BC7-5178-7244-AD0FFDD7A2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2565400"/>
            <a:ext cx="17621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4">
            <a:extLst>
              <a:ext uri="{FF2B5EF4-FFF2-40B4-BE49-F238E27FC236}">
                <a16:creationId xmlns:a16="http://schemas.microsoft.com/office/drawing/2014/main" id="{A30B087C-7708-22BC-91EF-28BCCE8CE4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2349500"/>
            <a:ext cx="12636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16">
            <a:extLst>
              <a:ext uri="{FF2B5EF4-FFF2-40B4-BE49-F238E27FC236}">
                <a16:creationId xmlns:a16="http://schemas.microsoft.com/office/drawing/2014/main" id="{3DF50747-5CBE-614B-0898-14FEF8996A83}"/>
              </a:ext>
            </a:extLst>
          </p:cNvPr>
          <p:cNvSpPr txBox="1">
            <a:spLocks noChangeArrowheads="1"/>
          </p:cNvSpPr>
          <p:nvPr/>
        </p:nvSpPr>
        <p:spPr bwMode="auto">
          <a:xfrm>
            <a:off x="6659563" y="1989138"/>
            <a:ext cx="1604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i="1">
                <a:solidFill>
                  <a:srgbClr val="FF0000"/>
                </a:solidFill>
              </a:rPr>
              <a:t>Les Robertson</a:t>
            </a:r>
          </a:p>
        </p:txBody>
      </p:sp>
      <p:sp>
        <p:nvSpPr>
          <p:cNvPr id="221203" name="Text Box 19">
            <a:extLst>
              <a:ext uri="{FF2B5EF4-FFF2-40B4-BE49-F238E27FC236}">
                <a16:creationId xmlns:a16="http://schemas.microsoft.com/office/drawing/2014/main" id="{161D03D5-0671-DD1A-D23B-5051ADD28E30}"/>
              </a:ext>
            </a:extLst>
          </p:cNvPr>
          <p:cNvSpPr txBox="1">
            <a:spLocks noChangeArrowheads="1"/>
          </p:cNvSpPr>
          <p:nvPr/>
        </p:nvSpPr>
        <p:spPr bwMode="auto">
          <a:xfrm>
            <a:off x="7092950" y="6308725"/>
            <a:ext cx="1604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i="1">
                <a:solidFill>
                  <a:srgbClr val="FF0000"/>
                </a:solidFill>
              </a:rPr>
              <a:t>Robert Cailliau</a:t>
            </a:r>
          </a:p>
        </p:txBody>
      </p:sp>
      <p:sp>
        <p:nvSpPr>
          <p:cNvPr id="221205" name="Text Box 21">
            <a:extLst>
              <a:ext uri="{FF2B5EF4-FFF2-40B4-BE49-F238E27FC236}">
                <a16:creationId xmlns:a16="http://schemas.microsoft.com/office/drawing/2014/main" id="{0BD03C11-03A9-6017-F16F-EEA4F6FD2D6B}"/>
              </a:ext>
            </a:extLst>
          </p:cNvPr>
          <p:cNvSpPr txBox="1">
            <a:spLocks noChangeArrowheads="1"/>
          </p:cNvSpPr>
          <p:nvPr/>
        </p:nvSpPr>
        <p:spPr bwMode="auto">
          <a:xfrm>
            <a:off x="5219700" y="6308725"/>
            <a:ext cx="1604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i="1">
                <a:solidFill>
                  <a:srgbClr val="FF0000"/>
                </a:solidFill>
              </a:rPr>
              <a:t>Tim Berners-Lee</a:t>
            </a:r>
          </a:p>
        </p:txBody>
      </p:sp>
      <p:sp>
        <p:nvSpPr>
          <p:cNvPr id="21515" name="Rectangle 7">
            <a:extLst>
              <a:ext uri="{FF2B5EF4-FFF2-40B4-BE49-F238E27FC236}">
                <a16:creationId xmlns:a16="http://schemas.microsoft.com/office/drawing/2014/main" id="{D4E07666-C903-5EF3-F7AB-949C9F96079C}"/>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1516" name="Título 1">
            <a:extLst>
              <a:ext uri="{FF2B5EF4-FFF2-40B4-BE49-F238E27FC236}">
                <a16:creationId xmlns:a16="http://schemas.microsoft.com/office/drawing/2014/main" id="{18BEFE18-B51B-8A91-2A70-9C526295FF31}"/>
              </a:ext>
            </a:extLst>
          </p:cNvPr>
          <p:cNvSpPr txBox="1">
            <a:spLocks noChangeArrowheads="1"/>
          </p:cNvSpPr>
          <p:nvPr/>
        </p:nvSpPr>
        <p:spPr bwMode="auto">
          <a:xfrm>
            <a:off x="179388" y="0"/>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a:solidFill>
                  <a:srgbClr val="0000FF"/>
                </a:solidFill>
              </a:rPr>
              <a:t>Evolución Computing Distribuido</a:t>
            </a:r>
          </a:p>
        </p:txBody>
      </p:sp>
      <p:sp>
        <p:nvSpPr>
          <p:cNvPr id="21517" name="Marcador de número de diapositiva 1">
            <a:extLst>
              <a:ext uri="{FF2B5EF4-FFF2-40B4-BE49-F238E27FC236}">
                <a16:creationId xmlns:a16="http://schemas.microsoft.com/office/drawing/2014/main" id="{C30CDA03-2438-B8C6-4660-01D5E68729B2}"/>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925760A-63CF-DC49-8CDD-772496701163}" type="slidenum">
              <a:rPr lang="es-ES" altLang="es-ES" sz="1400" smtClean="0"/>
              <a:pPr>
                <a:spcBef>
                  <a:spcPct val="0"/>
                </a:spcBef>
                <a:buFontTx/>
                <a:buNone/>
              </a:pPr>
              <a:t>5</a:t>
            </a:fld>
            <a:endParaRPr lang="es-ES" altLang="es-E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21194"/>
                                        </p:tgtEl>
                                        <p:attrNameLst>
                                          <p:attrName>style.visibility</p:attrName>
                                        </p:attrNameLst>
                                      </p:cBhvr>
                                      <p:to>
                                        <p:strVal val="visible"/>
                                      </p:to>
                                    </p:set>
                                    <p:animEffect transition="in" filter="wedge">
                                      <p:cBhvr>
                                        <p:cTn id="7" dur="2000"/>
                                        <p:tgtEl>
                                          <p:spTgt spid="221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21203"/>
                                        </p:tgtEl>
                                        <p:attrNameLst>
                                          <p:attrName>style.visibility</p:attrName>
                                        </p:attrNameLst>
                                      </p:cBhvr>
                                      <p:to>
                                        <p:strVal val="visible"/>
                                      </p:to>
                                    </p:set>
                                    <p:animEffect transition="in" filter="wedge">
                                      <p:cBhvr>
                                        <p:cTn id="12" dur="2000"/>
                                        <p:tgtEl>
                                          <p:spTgt spid="2212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221205"/>
                                        </p:tgtEl>
                                        <p:attrNameLst>
                                          <p:attrName>style.visibility</p:attrName>
                                        </p:attrNameLst>
                                      </p:cBhvr>
                                      <p:to>
                                        <p:strVal val="visible"/>
                                      </p:to>
                                    </p:set>
                                    <p:animEffect transition="in" filter="wedge">
                                      <p:cBhvr>
                                        <p:cTn id="17" dur="2000"/>
                                        <p:tgtEl>
                                          <p:spTgt spid="22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03" grpId="0"/>
      <p:bldP spid="22120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52A2798-B42E-6064-171B-7EA46AE9422D}"/>
              </a:ext>
            </a:extLst>
          </p:cNvPr>
          <p:cNvSpPr>
            <a:spLocks noGrp="1" noChangeArrowheads="1"/>
          </p:cNvSpPr>
          <p:nvPr>
            <p:ph type="body" idx="1"/>
          </p:nvPr>
        </p:nvSpPr>
        <p:spPr>
          <a:xfrm>
            <a:off x="0" y="692150"/>
            <a:ext cx="6948488" cy="5688013"/>
          </a:xfrm>
        </p:spPr>
        <p:txBody>
          <a:bodyPr/>
          <a:lstStyle/>
          <a:p>
            <a:pPr eaLnBrk="1" hangingPunct="1">
              <a:lnSpc>
                <a:spcPct val="90000"/>
              </a:lnSpc>
            </a:pPr>
            <a:r>
              <a:rPr lang="es-ES" altLang="es-ES" sz="2000" b="1"/>
              <a:t>1995: Supercomputing </a:t>
            </a:r>
            <a:r>
              <a:rPr lang="ja-JP" altLang="es-ES" sz="2000" b="1"/>
              <a:t>’</a:t>
            </a:r>
            <a:r>
              <a:rPr lang="es-ES" altLang="ja-JP" sz="2000" b="1"/>
              <a:t>95</a:t>
            </a:r>
          </a:p>
          <a:p>
            <a:pPr lvl="1" eaLnBrk="1" hangingPunct="1">
              <a:lnSpc>
                <a:spcPct val="90000"/>
              </a:lnSpc>
            </a:pPr>
            <a:r>
              <a:rPr lang="es-ES" altLang="es-ES" sz="1600"/>
              <a:t>Experiencia I-WAY: 17 centros USA conectados </a:t>
            </a:r>
          </a:p>
          <a:p>
            <a:pPr lvl="1" eaLnBrk="1" hangingPunct="1">
              <a:lnSpc>
                <a:spcPct val="90000"/>
              </a:lnSpc>
              <a:buFontTx/>
              <a:buNone/>
            </a:pPr>
            <a:r>
              <a:rPr lang="es-ES" altLang="es-ES" sz="1600"/>
              <a:t>     a 155Mbps </a:t>
            </a:r>
          </a:p>
          <a:p>
            <a:pPr lvl="1" eaLnBrk="1" hangingPunct="1">
              <a:lnSpc>
                <a:spcPct val="90000"/>
              </a:lnSpc>
            </a:pPr>
            <a:r>
              <a:rPr lang="es-ES" altLang="es-ES" sz="1600"/>
              <a:t>Primeras iniciativas Grid:</a:t>
            </a:r>
          </a:p>
          <a:p>
            <a:pPr lvl="2" eaLnBrk="1" hangingPunct="1">
              <a:lnSpc>
                <a:spcPct val="90000"/>
              </a:lnSpc>
            </a:pPr>
            <a:r>
              <a:rPr lang="es-ES" altLang="es-ES" sz="1600"/>
              <a:t>NASA Information Power Grid</a:t>
            </a:r>
          </a:p>
          <a:p>
            <a:pPr lvl="2" eaLnBrk="1" hangingPunct="1">
              <a:lnSpc>
                <a:spcPct val="90000"/>
              </a:lnSpc>
            </a:pPr>
            <a:r>
              <a:rPr lang="es-ES" altLang="es-ES" sz="1600"/>
              <a:t>Iniciativa de la NSF con los centros NCSA y SDC</a:t>
            </a:r>
          </a:p>
          <a:p>
            <a:pPr lvl="2" eaLnBrk="1" hangingPunct="1">
              <a:lnSpc>
                <a:spcPct val="90000"/>
              </a:lnSpc>
            </a:pPr>
            <a:r>
              <a:rPr lang="es-ES" altLang="es-ES" sz="1600"/>
              <a:t>Advanced Strategic Computing Initiative (DoE)</a:t>
            </a:r>
          </a:p>
          <a:p>
            <a:pPr eaLnBrk="1" hangingPunct="1">
              <a:lnSpc>
                <a:spcPct val="90000"/>
              </a:lnSpc>
            </a:pPr>
            <a:r>
              <a:rPr lang="es-ES" altLang="es-ES" sz="1800" b="1"/>
              <a:t>La era de las los clusters/granjas/fabricas  de PCs</a:t>
            </a:r>
          </a:p>
          <a:p>
            <a:pPr lvl="1" eaLnBrk="1" hangingPunct="1">
              <a:lnSpc>
                <a:spcPct val="90000"/>
              </a:lnSpc>
            </a:pPr>
            <a:r>
              <a:rPr lang="es-ES" altLang="es-ES" sz="1600"/>
              <a:t>Nodos con CPUs (duales)</a:t>
            </a:r>
          </a:p>
          <a:p>
            <a:pPr lvl="1" eaLnBrk="1" hangingPunct="1">
              <a:lnSpc>
                <a:spcPct val="90000"/>
              </a:lnSpc>
            </a:pPr>
            <a:r>
              <a:rPr lang="es-ES" altLang="es-ES" sz="1600"/>
              <a:t>Disco local +  acceso a servidores (NFS-NAS, AFS)</a:t>
            </a:r>
          </a:p>
          <a:p>
            <a:pPr lvl="1" eaLnBrk="1" hangingPunct="1">
              <a:lnSpc>
                <a:spcPct val="90000"/>
              </a:lnSpc>
            </a:pPr>
            <a:r>
              <a:rPr lang="es-ES" altLang="es-ES" sz="1600"/>
              <a:t>Limitación:</a:t>
            </a:r>
          </a:p>
          <a:p>
            <a:pPr lvl="2" eaLnBrk="1" hangingPunct="1">
              <a:lnSpc>
                <a:spcPct val="90000"/>
              </a:lnSpc>
            </a:pPr>
            <a:r>
              <a:rPr lang="es-ES" altLang="es-ES" sz="1600"/>
              <a:t>Ínterconexión de red:  Gigabit casi popular, pero Latencia baja requiere Myrinet o similar, solución mas costosa</a:t>
            </a:r>
          </a:p>
          <a:p>
            <a:pPr lvl="2" eaLnBrk="1" hangingPunct="1">
              <a:lnSpc>
                <a:spcPct val="90000"/>
              </a:lnSpc>
            </a:pPr>
            <a:r>
              <a:rPr lang="es-ES" altLang="es-ES" sz="1600"/>
              <a:t>Perfectos para HTC (High Throughput Computing)</a:t>
            </a:r>
          </a:p>
          <a:p>
            <a:pPr lvl="2" eaLnBrk="1" hangingPunct="1">
              <a:lnSpc>
                <a:spcPct val="90000"/>
              </a:lnSpc>
            </a:pPr>
            <a:r>
              <a:rPr lang="es-ES" altLang="es-ES" sz="1600"/>
              <a:t>Las aplicaciones HPC (High Performance Computing) </a:t>
            </a:r>
          </a:p>
          <a:p>
            <a:pPr lvl="2" eaLnBrk="1" hangingPunct="1">
              <a:lnSpc>
                <a:spcPct val="90000"/>
              </a:lnSpc>
              <a:buFontTx/>
              <a:buNone/>
            </a:pPr>
            <a:r>
              <a:rPr lang="es-ES" altLang="es-ES" sz="1600"/>
              <a:t>     necesitan adaptarse:</a:t>
            </a:r>
          </a:p>
          <a:p>
            <a:pPr lvl="3" eaLnBrk="1" hangingPunct="1">
              <a:lnSpc>
                <a:spcPct val="90000"/>
              </a:lnSpc>
            </a:pPr>
            <a:r>
              <a:rPr lang="es-ES" altLang="es-ES" sz="1600"/>
              <a:t>La memoria no está compartida</a:t>
            </a:r>
          </a:p>
          <a:p>
            <a:pPr lvl="3" eaLnBrk="1" hangingPunct="1">
              <a:lnSpc>
                <a:spcPct val="90000"/>
              </a:lnSpc>
            </a:pPr>
            <a:r>
              <a:rPr lang="es-ES" altLang="es-ES" sz="1600"/>
              <a:t>Las herramientas: PVM, MPI </a:t>
            </a:r>
          </a:p>
          <a:p>
            <a:pPr lvl="2" eaLnBrk="1" hangingPunct="1">
              <a:lnSpc>
                <a:spcPct val="90000"/>
              </a:lnSpc>
            </a:pPr>
            <a:r>
              <a:rPr lang="es-ES" altLang="es-ES" sz="1600"/>
              <a:t>Instalación y control: funciona bien para cientos   de ordenadores  </a:t>
            </a:r>
            <a:r>
              <a:rPr lang="ja-JP" altLang="es-ES" sz="1600"/>
              <a:t>“</a:t>
            </a:r>
            <a:r>
              <a:rPr lang="es-ES" altLang="ja-JP" sz="1600"/>
              <a:t>homogeneos</a:t>
            </a:r>
            <a:r>
              <a:rPr lang="ja-JP" altLang="es-ES" sz="1600"/>
              <a:t>”</a:t>
            </a:r>
            <a:endParaRPr lang="es-ES" altLang="es-ES" sz="1600"/>
          </a:p>
        </p:txBody>
      </p:sp>
      <p:pic>
        <p:nvPicPr>
          <p:cNvPr id="22531" name="Picture 3">
            <a:extLst>
              <a:ext uri="{FF2B5EF4-FFF2-40B4-BE49-F238E27FC236}">
                <a16:creationId xmlns:a16="http://schemas.microsoft.com/office/drawing/2014/main" id="{7E688A86-5C7B-7735-D146-6407B98E5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0606" y="515938"/>
            <a:ext cx="21590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a:extLst>
              <a:ext uri="{FF2B5EF4-FFF2-40B4-BE49-F238E27FC236}">
                <a16:creationId xmlns:a16="http://schemas.microsoft.com/office/drawing/2014/main" id="{233D9032-0295-B4B1-B14D-4DFD4A477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2133600"/>
            <a:ext cx="16510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a:extLst>
              <a:ext uri="{FF2B5EF4-FFF2-40B4-BE49-F238E27FC236}">
                <a16:creationId xmlns:a16="http://schemas.microsoft.com/office/drawing/2014/main" id="{85DA181A-EC3A-9681-833F-9CF0797EF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4724400"/>
            <a:ext cx="194468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AutoShape 11">
            <a:extLst>
              <a:ext uri="{FF2B5EF4-FFF2-40B4-BE49-F238E27FC236}">
                <a16:creationId xmlns:a16="http://schemas.microsoft.com/office/drawing/2014/main" id="{7B4B0ED3-8655-EF96-9CF6-80A6ADE88AD7}"/>
              </a:ext>
            </a:extLst>
          </p:cNvPr>
          <p:cNvSpPr>
            <a:spLocks noChangeArrowheads="1"/>
          </p:cNvSpPr>
          <p:nvPr/>
        </p:nvSpPr>
        <p:spPr bwMode="auto">
          <a:xfrm>
            <a:off x="7956550" y="5949950"/>
            <a:ext cx="647700" cy="503238"/>
          </a:xfrm>
          <a:custGeom>
            <a:avLst/>
            <a:gdLst>
              <a:gd name="T0" fmla="*/ 13873254 w 21600"/>
              <a:gd name="T1" fmla="*/ 0 h 21600"/>
              <a:gd name="T2" fmla="*/ 8323575 w 21600"/>
              <a:gd name="T3" fmla="*/ 3908156 h 21600"/>
              <a:gd name="T4" fmla="*/ 0 w 21600"/>
              <a:gd name="T5" fmla="*/ 9770925 h 21600"/>
              <a:gd name="T6" fmla="*/ 8323575 w 21600"/>
              <a:gd name="T7" fmla="*/ 11724467 h 21600"/>
              <a:gd name="T8" fmla="*/ 16647179 w 21600"/>
              <a:gd name="T9" fmla="*/ 8141995 h 21600"/>
              <a:gd name="T10" fmla="*/ 19422004 w 21600"/>
              <a:gd name="T11" fmla="*/ 390815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s-ES"/>
          </a:p>
        </p:txBody>
      </p:sp>
      <p:sp>
        <p:nvSpPr>
          <p:cNvPr id="223245" name="Text Box 13">
            <a:extLst>
              <a:ext uri="{FF2B5EF4-FFF2-40B4-BE49-F238E27FC236}">
                <a16:creationId xmlns:a16="http://schemas.microsoft.com/office/drawing/2014/main" id="{7F5AAA61-A211-9601-D5F0-683707EBA357}"/>
              </a:ext>
            </a:extLst>
          </p:cNvPr>
          <p:cNvSpPr txBox="1">
            <a:spLocks noChangeArrowheads="1"/>
          </p:cNvSpPr>
          <p:nvPr/>
        </p:nvSpPr>
        <p:spPr bwMode="auto">
          <a:xfrm>
            <a:off x="6659563" y="6092825"/>
            <a:ext cx="16049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s-ES" sz="1400" b="1" i="1">
                <a:solidFill>
                  <a:srgbClr val="FF0000"/>
                </a:solidFill>
              </a:rPr>
              <a:t>‘</a:t>
            </a:r>
            <a:r>
              <a:rPr lang="es-ES" altLang="ja-JP" sz="1400" b="1" i="1">
                <a:solidFill>
                  <a:srgbClr val="FF0000"/>
                </a:solidFill>
              </a:rPr>
              <a:t>Granjas</a:t>
            </a:r>
            <a:r>
              <a:rPr lang="ja-JP" altLang="es-ES" sz="1400" b="1" i="1">
                <a:solidFill>
                  <a:srgbClr val="FF0000"/>
                </a:solidFill>
              </a:rPr>
              <a:t>’</a:t>
            </a:r>
            <a:r>
              <a:rPr lang="es-ES" altLang="ja-JP" sz="1400" b="1" i="1">
                <a:solidFill>
                  <a:srgbClr val="FF0000"/>
                </a:solidFill>
              </a:rPr>
              <a:t> de ordenadores</a:t>
            </a:r>
            <a:endParaRPr lang="es-ES" altLang="es-ES" sz="1400" b="1" i="1">
              <a:solidFill>
                <a:srgbClr val="FF0000"/>
              </a:solidFill>
            </a:endParaRPr>
          </a:p>
        </p:txBody>
      </p:sp>
      <p:sp>
        <p:nvSpPr>
          <p:cNvPr id="223246" name="Text Box 14">
            <a:extLst>
              <a:ext uri="{FF2B5EF4-FFF2-40B4-BE49-F238E27FC236}">
                <a16:creationId xmlns:a16="http://schemas.microsoft.com/office/drawing/2014/main" id="{589765E8-FCB4-2F56-F0D8-DA1711CCD4B4}"/>
              </a:ext>
            </a:extLst>
          </p:cNvPr>
          <p:cNvSpPr txBox="1">
            <a:spLocks noChangeArrowheads="1"/>
          </p:cNvSpPr>
          <p:nvPr/>
        </p:nvSpPr>
        <p:spPr bwMode="auto">
          <a:xfrm>
            <a:off x="6983413" y="4221163"/>
            <a:ext cx="2160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i="1">
                <a:solidFill>
                  <a:srgbClr val="FF0000"/>
                </a:solidFill>
              </a:rPr>
              <a:t>La </a:t>
            </a:r>
            <a:r>
              <a:rPr lang="ja-JP" altLang="es-ES" sz="1400" b="1" i="1">
                <a:solidFill>
                  <a:srgbClr val="FF0000"/>
                </a:solidFill>
              </a:rPr>
              <a:t>‘</a:t>
            </a:r>
            <a:r>
              <a:rPr lang="es-ES" altLang="ja-JP" sz="1400" b="1" i="1">
                <a:solidFill>
                  <a:srgbClr val="FF0000"/>
                </a:solidFill>
              </a:rPr>
              <a:t>Biblia</a:t>
            </a:r>
            <a:r>
              <a:rPr lang="ja-JP" altLang="es-ES" sz="1400" b="1" i="1">
                <a:solidFill>
                  <a:srgbClr val="FF0000"/>
                </a:solidFill>
              </a:rPr>
              <a:t>’</a:t>
            </a:r>
            <a:r>
              <a:rPr lang="es-ES" altLang="ja-JP" sz="1400" b="1" i="1">
                <a:solidFill>
                  <a:srgbClr val="FF0000"/>
                </a:solidFill>
              </a:rPr>
              <a:t> del GRID</a:t>
            </a:r>
            <a:endParaRPr lang="es-ES" altLang="es-ES" sz="1400" b="1" i="1">
              <a:solidFill>
                <a:srgbClr val="FF0000"/>
              </a:solidFill>
            </a:endParaRPr>
          </a:p>
        </p:txBody>
      </p:sp>
      <p:sp>
        <p:nvSpPr>
          <p:cNvPr id="22537" name="Marcador de número de diapositiva 1">
            <a:extLst>
              <a:ext uri="{FF2B5EF4-FFF2-40B4-BE49-F238E27FC236}">
                <a16:creationId xmlns:a16="http://schemas.microsoft.com/office/drawing/2014/main" id="{15794B9C-CBD7-AA26-4793-746923B3F82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3FC4C88-01B8-864A-8E87-B8D68355953A}" type="slidenum">
              <a:rPr lang="es-ES" altLang="es-ES" sz="1400" smtClean="0"/>
              <a:pPr>
                <a:spcBef>
                  <a:spcPct val="0"/>
                </a:spcBef>
                <a:buFontTx/>
                <a:buNone/>
              </a:pPr>
              <a:t>6</a:t>
            </a:fld>
            <a:endParaRPr lang="es-ES" altLang="es-ES" sz="1400"/>
          </a:p>
        </p:txBody>
      </p:sp>
      <p:sp>
        <p:nvSpPr>
          <p:cNvPr id="2" name="Rectangle 4">
            <a:extLst>
              <a:ext uri="{FF2B5EF4-FFF2-40B4-BE49-F238E27FC236}">
                <a16:creationId xmlns:a16="http://schemas.microsoft.com/office/drawing/2014/main" id="{C888B3DF-6088-B312-BC91-04FC9D87C5EA}"/>
              </a:ext>
            </a:extLst>
          </p:cNvPr>
          <p:cNvSpPr>
            <a:spLocks noChangeArrowheads="1"/>
          </p:cNvSpPr>
          <p:nvPr/>
        </p:nvSpPr>
        <p:spPr bwMode="auto">
          <a:xfrm>
            <a:off x="0" y="27153"/>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23245"/>
                                        </p:tgtEl>
                                        <p:attrNameLst>
                                          <p:attrName>style.visibility</p:attrName>
                                        </p:attrNameLst>
                                      </p:cBhvr>
                                      <p:to>
                                        <p:strVal val="visible"/>
                                      </p:to>
                                    </p:set>
                                    <p:animEffect transition="in" filter="wedge">
                                      <p:cBhvr>
                                        <p:cTn id="7" dur="2000"/>
                                        <p:tgtEl>
                                          <p:spTgt spid="223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23246"/>
                                        </p:tgtEl>
                                        <p:attrNameLst>
                                          <p:attrName>style.visibility</p:attrName>
                                        </p:attrNameLst>
                                      </p:cBhvr>
                                      <p:to>
                                        <p:strVal val="visible"/>
                                      </p:to>
                                    </p:set>
                                    <p:animEffect transition="in" filter="wedge">
                                      <p:cBhvr>
                                        <p:cTn id="12" dur="2000"/>
                                        <p:tgtEl>
                                          <p:spTgt spid="223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5" grpId="0"/>
      <p:bldP spid="2232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a:extLst>
              <a:ext uri="{FF2B5EF4-FFF2-40B4-BE49-F238E27FC236}">
                <a16:creationId xmlns:a16="http://schemas.microsoft.com/office/drawing/2014/main" id="{4F094520-6401-8880-E698-98D96E5A527D}"/>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3554" name="Rectangle 6">
            <a:extLst>
              <a:ext uri="{FF2B5EF4-FFF2-40B4-BE49-F238E27FC236}">
                <a16:creationId xmlns:a16="http://schemas.microsoft.com/office/drawing/2014/main" id="{A40765AC-13C1-DACA-232D-FA3482E11EF6}"/>
              </a:ext>
            </a:extLst>
          </p:cNvPr>
          <p:cNvSpPr>
            <a:spLocks noChangeArrowheads="1"/>
          </p:cNvSpPr>
          <p:nvPr/>
        </p:nvSpPr>
        <p:spPr bwMode="auto">
          <a:xfrm>
            <a:off x="0" y="620713"/>
            <a:ext cx="8229600" cy="597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1800" b="1"/>
              <a:t>... Y además de forma distribuida mediante la conexión de clusters</a:t>
            </a:r>
            <a:r>
              <a:rPr lang="es-ES" altLang="es-ES" sz="1800"/>
              <a:t> </a:t>
            </a:r>
          </a:p>
          <a:p>
            <a:pPr lvl="1" eaLnBrk="1" hangingPunct="1"/>
            <a:r>
              <a:rPr lang="es-ES" altLang="es-ES" sz="1800"/>
              <a:t>Gracias a la interconexión de la Red</a:t>
            </a:r>
          </a:p>
          <a:p>
            <a:pPr lvl="1" eaLnBrk="1" hangingPunct="1"/>
            <a:r>
              <a:rPr lang="es-ES" altLang="es-ES" sz="1800"/>
              <a:t>Llegar a obtener la sensación de que trabajamos con un Superordenador formado por varios clusters de ordenadores ( Metacomputación)</a:t>
            </a:r>
          </a:p>
        </p:txBody>
      </p:sp>
      <p:pic>
        <p:nvPicPr>
          <p:cNvPr id="23555" name="Picture 8">
            <a:extLst>
              <a:ext uri="{FF2B5EF4-FFF2-40B4-BE49-F238E27FC236}">
                <a16:creationId xmlns:a16="http://schemas.microsoft.com/office/drawing/2014/main" id="{45D4FD0B-FD35-BDE7-18C7-3551BB0E5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565400"/>
            <a:ext cx="43211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Marcador de número de diapositiva 1">
            <a:extLst>
              <a:ext uri="{FF2B5EF4-FFF2-40B4-BE49-F238E27FC236}">
                <a16:creationId xmlns:a16="http://schemas.microsoft.com/office/drawing/2014/main" id="{867C2AC2-A9EE-80AF-E1E2-62BFC1E5489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32ACB06-ACBD-2046-A3D8-01067A95BAC2}" type="slidenum">
              <a:rPr lang="es-ES" altLang="es-ES" sz="1400" smtClean="0"/>
              <a:pPr>
                <a:spcBef>
                  <a:spcPct val="0"/>
                </a:spcBef>
                <a:buFontTx/>
                <a:buNone/>
              </a:pPr>
              <a:t>7</a:t>
            </a:fld>
            <a:endParaRPr lang="es-ES" altLang="es-ES"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9">
            <a:extLst>
              <a:ext uri="{FF2B5EF4-FFF2-40B4-BE49-F238E27FC236}">
                <a16:creationId xmlns:a16="http://schemas.microsoft.com/office/drawing/2014/main" id="{E781159E-8F36-CF6E-6CE2-8DECD0EBAF5D}"/>
              </a:ext>
            </a:extLst>
          </p:cNvPr>
          <p:cNvSpPr>
            <a:spLocks noChangeArrowheads="1"/>
          </p:cNvSpPr>
          <p:nvPr/>
        </p:nvSpPr>
        <p:spPr bwMode="auto">
          <a:xfrm>
            <a:off x="0" y="0"/>
            <a:ext cx="9144000" cy="620713"/>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163843" name="Rectangle 3">
            <a:extLst>
              <a:ext uri="{FF2B5EF4-FFF2-40B4-BE49-F238E27FC236}">
                <a16:creationId xmlns:a16="http://schemas.microsoft.com/office/drawing/2014/main" id="{A06CC1D0-E292-DC48-7185-18E8D980C477}"/>
              </a:ext>
            </a:extLst>
          </p:cNvPr>
          <p:cNvSpPr>
            <a:spLocks noGrp="1" noChangeArrowheads="1"/>
          </p:cNvSpPr>
          <p:nvPr>
            <p:ph type="body" idx="1"/>
          </p:nvPr>
        </p:nvSpPr>
        <p:spPr/>
        <p:txBody>
          <a:bodyPr/>
          <a:lstStyle/>
          <a:p>
            <a:pPr eaLnBrk="1" hangingPunct="1">
              <a:defRPr/>
            </a:pPr>
            <a:endParaRPr lang="es-ES_tradnl">
              <a:cs typeface="+mn-cs"/>
            </a:endParaRPr>
          </a:p>
        </p:txBody>
      </p:sp>
      <p:grpSp>
        <p:nvGrpSpPr>
          <p:cNvPr id="24579" name="Group 4">
            <a:extLst>
              <a:ext uri="{FF2B5EF4-FFF2-40B4-BE49-F238E27FC236}">
                <a16:creationId xmlns:a16="http://schemas.microsoft.com/office/drawing/2014/main" id="{51E204D6-0ACC-2B05-9B7C-9D802B555E08}"/>
              </a:ext>
            </a:extLst>
          </p:cNvPr>
          <p:cNvGrpSpPr>
            <a:grpSpLocks/>
          </p:cNvGrpSpPr>
          <p:nvPr/>
        </p:nvGrpSpPr>
        <p:grpSpPr bwMode="auto">
          <a:xfrm>
            <a:off x="0" y="1268413"/>
            <a:ext cx="8918575" cy="4876800"/>
            <a:chOff x="384" y="1279"/>
            <a:chExt cx="4752" cy="2683"/>
          </a:xfrm>
        </p:grpSpPr>
        <p:pic>
          <p:nvPicPr>
            <p:cNvPr id="24583" name="Picture 5">
              <a:extLst>
                <a:ext uri="{FF2B5EF4-FFF2-40B4-BE49-F238E27FC236}">
                  <a16:creationId xmlns:a16="http://schemas.microsoft.com/office/drawing/2014/main" id="{E11D8501-A704-6B41-228C-DEF721D8A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1279"/>
              <a:ext cx="2208" cy="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6">
              <a:extLst>
                <a:ext uri="{FF2B5EF4-FFF2-40B4-BE49-F238E27FC236}">
                  <a16:creationId xmlns:a16="http://schemas.microsoft.com/office/drawing/2014/main" id="{7DACF14F-9897-6A9E-CB32-D71C52D79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296"/>
              <a:ext cx="2544" cy="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7">
              <a:extLst>
                <a:ext uri="{FF2B5EF4-FFF2-40B4-BE49-F238E27FC236}">
                  <a16:creationId xmlns:a16="http://schemas.microsoft.com/office/drawing/2014/main" id="{D233CBC6-CF1E-8DA5-F4E4-5D5BBA126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2592"/>
              <a:ext cx="2640"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8" descr="LHCB">
              <a:extLst>
                <a:ext uri="{FF2B5EF4-FFF2-40B4-BE49-F238E27FC236}">
                  <a16:creationId xmlns:a16="http://schemas.microsoft.com/office/drawing/2014/main" id="{EA7A1048-B355-EEAB-180C-3CE5AC9FD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2640"/>
              <a:ext cx="2112"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49" name="Rectangle 9">
            <a:extLst>
              <a:ext uri="{FF2B5EF4-FFF2-40B4-BE49-F238E27FC236}">
                <a16:creationId xmlns:a16="http://schemas.microsoft.com/office/drawing/2014/main" id="{81080653-4697-4F26-E31B-01E94B2E8563}"/>
              </a:ext>
            </a:extLst>
          </p:cNvPr>
          <p:cNvSpPr>
            <a:spLocks noChangeArrowheads="1"/>
          </p:cNvSpPr>
          <p:nvPr/>
        </p:nvSpPr>
        <p:spPr bwMode="auto">
          <a:xfrm>
            <a:off x="1752600" y="2133600"/>
            <a:ext cx="6858000" cy="3351213"/>
          </a:xfrm>
          <a:prstGeom prst="rect">
            <a:avLst/>
          </a:prstGeom>
          <a:solidFill>
            <a:srgbClr val="CCECFF"/>
          </a:solidFill>
          <a:ln w="9525">
            <a:solidFill>
              <a:schemeClr val="tx1"/>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US" altLang="es-ES" sz="2400" b="1" i="1">
                <a:solidFill>
                  <a:srgbClr val="0000FF"/>
                </a:solidFill>
                <a:latin typeface="Trebuchet MS" panose="020B0703020202090204" pitchFamily="34" charset="0"/>
              </a:rPr>
              <a:t>Almacenamiento-</a:t>
            </a:r>
          </a:p>
          <a:p>
            <a:pPr>
              <a:lnSpc>
                <a:spcPct val="90000"/>
              </a:lnSpc>
              <a:spcBef>
                <a:spcPct val="0"/>
              </a:spcBef>
              <a:buFontTx/>
              <a:buNone/>
            </a:pPr>
            <a:r>
              <a:rPr lang="en-US" altLang="es-ES" sz="2400" b="1" i="1">
                <a:latin typeface="Trebuchet MS" panose="020B0703020202090204" pitchFamily="34" charset="0"/>
              </a:rPr>
              <a:t>  </a:t>
            </a:r>
            <a:r>
              <a:rPr lang="en-US" altLang="es-ES" sz="2400" b="1" i="1">
                <a:solidFill>
                  <a:srgbClr val="99CC00"/>
                </a:solidFill>
                <a:latin typeface="Trebuchet MS" panose="020B0703020202090204" pitchFamily="34" charset="0"/>
              </a:rPr>
              <a:t>Ratio de registro de datos 0.1 – 1 GBytes/sec</a:t>
            </a:r>
          </a:p>
          <a:p>
            <a:pPr>
              <a:lnSpc>
                <a:spcPct val="90000"/>
              </a:lnSpc>
              <a:spcBef>
                <a:spcPct val="0"/>
              </a:spcBef>
              <a:buFontTx/>
              <a:buNone/>
            </a:pPr>
            <a:endParaRPr lang="en-US" altLang="es-ES" sz="2400" b="1" i="1">
              <a:solidFill>
                <a:srgbClr val="99CC00"/>
              </a:solidFill>
              <a:latin typeface="Trebuchet MS" panose="020B0703020202090204" pitchFamily="34" charset="0"/>
            </a:endParaRPr>
          </a:p>
          <a:p>
            <a:pPr>
              <a:lnSpc>
                <a:spcPct val="90000"/>
              </a:lnSpc>
              <a:spcBef>
                <a:spcPct val="0"/>
              </a:spcBef>
              <a:buFontTx/>
              <a:buNone/>
            </a:pPr>
            <a:r>
              <a:rPr lang="en-US" altLang="es-ES" sz="2400" b="1" i="1">
                <a:solidFill>
                  <a:srgbClr val="99CC00"/>
                </a:solidFill>
                <a:latin typeface="Trebuchet MS" panose="020B0703020202090204" pitchFamily="34" charset="0"/>
              </a:rPr>
              <a:t>  Acumulando a  10-15 PetaBytes/año</a:t>
            </a:r>
          </a:p>
          <a:p>
            <a:pPr>
              <a:lnSpc>
                <a:spcPct val="90000"/>
              </a:lnSpc>
              <a:spcBef>
                <a:spcPct val="0"/>
              </a:spcBef>
              <a:buFontTx/>
              <a:buNone/>
            </a:pPr>
            <a:endParaRPr lang="en-US" altLang="es-ES" sz="2400" b="1" i="1">
              <a:solidFill>
                <a:srgbClr val="99CC00"/>
              </a:solidFill>
              <a:latin typeface="Trebuchet MS" panose="020B0703020202090204" pitchFamily="34" charset="0"/>
            </a:endParaRPr>
          </a:p>
          <a:p>
            <a:pPr>
              <a:lnSpc>
                <a:spcPct val="90000"/>
              </a:lnSpc>
              <a:spcBef>
                <a:spcPct val="0"/>
              </a:spcBef>
              <a:buFontTx/>
              <a:buNone/>
            </a:pPr>
            <a:r>
              <a:rPr lang="en-US" altLang="es-ES" sz="2400" b="1" i="1">
                <a:solidFill>
                  <a:srgbClr val="99CC00"/>
                </a:solidFill>
                <a:latin typeface="Trebuchet MS" panose="020B0703020202090204" pitchFamily="34" charset="0"/>
              </a:rPr>
              <a:t>  15 PetaBytes de disco</a:t>
            </a:r>
          </a:p>
          <a:p>
            <a:pPr>
              <a:lnSpc>
                <a:spcPct val="90000"/>
              </a:lnSpc>
              <a:spcBef>
                <a:spcPct val="0"/>
              </a:spcBef>
              <a:buFontTx/>
              <a:buNone/>
            </a:pPr>
            <a:endParaRPr lang="en-US" altLang="es-ES" sz="2400" b="1" i="1">
              <a:solidFill>
                <a:srgbClr val="99CC00"/>
              </a:solidFill>
              <a:latin typeface="Trebuchet MS" panose="020B0703020202090204" pitchFamily="34" charset="0"/>
            </a:endParaRPr>
          </a:p>
          <a:p>
            <a:pPr>
              <a:lnSpc>
                <a:spcPct val="90000"/>
              </a:lnSpc>
              <a:spcBef>
                <a:spcPct val="0"/>
              </a:spcBef>
              <a:buFontTx/>
              <a:buNone/>
            </a:pPr>
            <a:r>
              <a:rPr lang="en-US" altLang="es-ES" sz="2400" b="1" i="1">
                <a:solidFill>
                  <a:srgbClr val="0000FF"/>
                </a:solidFill>
                <a:latin typeface="Trebuchet MS" panose="020B0703020202090204" pitchFamily="34" charset="0"/>
              </a:rPr>
              <a:t>Procesamiento</a:t>
            </a:r>
          </a:p>
          <a:p>
            <a:pPr>
              <a:lnSpc>
                <a:spcPct val="90000"/>
              </a:lnSpc>
              <a:spcBef>
                <a:spcPct val="0"/>
              </a:spcBef>
              <a:buFontTx/>
              <a:buNone/>
            </a:pPr>
            <a:r>
              <a:rPr lang="en-US" altLang="es-ES" sz="2400" b="1" i="1">
                <a:latin typeface="Trebuchet MS" panose="020B0703020202090204" pitchFamily="34" charset="0"/>
              </a:rPr>
              <a:t>  </a:t>
            </a:r>
            <a:r>
              <a:rPr lang="en-US" altLang="es-ES" sz="2400" b="1" i="1">
                <a:solidFill>
                  <a:srgbClr val="009900"/>
                </a:solidFill>
                <a:latin typeface="Trebuchet MS" panose="020B0703020202090204" pitchFamily="34" charset="0"/>
              </a:rPr>
              <a:t>100,000 de los PC’s más rápidos actuales</a:t>
            </a:r>
          </a:p>
        </p:txBody>
      </p:sp>
      <p:sp>
        <p:nvSpPr>
          <p:cNvPr id="24581" name="Rectangle 22">
            <a:extLst>
              <a:ext uri="{FF2B5EF4-FFF2-40B4-BE49-F238E27FC236}">
                <a16:creationId xmlns:a16="http://schemas.microsoft.com/office/drawing/2014/main" id="{6CE2611B-4722-B72F-ECDF-7D52D15B050E}"/>
              </a:ext>
            </a:extLst>
          </p:cNvPr>
          <p:cNvSpPr>
            <a:spLocks noChangeArrowheads="1"/>
          </p:cNvSpPr>
          <p:nvPr/>
        </p:nvSpPr>
        <p:spPr bwMode="auto">
          <a:xfrm>
            <a:off x="323850" y="0"/>
            <a:ext cx="8820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400" b="1">
                <a:solidFill>
                  <a:srgbClr val="FF3300"/>
                </a:solidFill>
              </a:rPr>
              <a:t>2- El Problema de la Computación y los Datos en el LHC</a:t>
            </a:r>
          </a:p>
        </p:txBody>
      </p:sp>
      <p:sp>
        <p:nvSpPr>
          <p:cNvPr id="24582" name="Marcador de número de diapositiva 1">
            <a:extLst>
              <a:ext uri="{FF2B5EF4-FFF2-40B4-BE49-F238E27FC236}">
                <a16:creationId xmlns:a16="http://schemas.microsoft.com/office/drawing/2014/main" id="{E8C3E6E0-F724-393A-152D-29E573D6D2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6172865-D748-584A-8656-5C4FC61193E2}" type="slidenum">
              <a:rPr lang="es-ES" altLang="es-ES" sz="1400" smtClean="0"/>
              <a:pPr>
                <a:spcBef>
                  <a:spcPct val="0"/>
                </a:spcBef>
                <a:buFontTx/>
                <a:buNone/>
              </a:pPr>
              <a:t>8</a:t>
            </a:fld>
            <a:endParaRPr lang="es-ES" altLang="es-E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3849"/>
                                        </p:tgtEl>
                                        <p:attrNameLst>
                                          <p:attrName>style.visibility</p:attrName>
                                        </p:attrNameLst>
                                      </p:cBhvr>
                                      <p:to>
                                        <p:strVal val="visible"/>
                                      </p:to>
                                    </p:set>
                                    <p:anim calcmode="lin" valueType="num">
                                      <p:cBhvr additive="base">
                                        <p:cTn id="7" dur="500" fill="hold"/>
                                        <p:tgtEl>
                                          <p:spTgt spid="163849"/>
                                        </p:tgtEl>
                                        <p:attrNameLst>
                                          <p:attrName>ppt_x</p:attrName>
                                        </p:attrNameLst>
                                      </p:cBhvr>
                                      <p:tavLst>
                                        <p:tav tm="0">
                                          <p:val>
                                            <p:strVal val="0-#ppt_w/2"/>
                                          </p:val>
                                        </p:tav>
                                        <p:tav tm="100000">
                                          <p:val>
                                            <p:strVal val="#ppt_x"/>
                                          </p:val>
                                        </p:tav>
                                      </p:tavLst>
                                    </p:anim>
                                    <p:anim calcmode="lin" valueType="num">
                                      <p:cBhvr additive="base">
                                        <p:cTn id="8" dur="500" fill="hold"/>
                                        <p:tgtEl>
                                          <p:spTgt spid="1638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9"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8">
            <a:extLst>
              <a:ext uri="{FF2B5EF4-FFF2-40B4-BE49-F238E27FC236}">
                <a16:creationId xmlns:a16="http://schemas.microsoft.com/office/drawing/2014/main" id="{6DDDA671-740B-9D8C-134E-B135242C4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149725"/>
            <a:ext cx="43211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a:extLst>
              <a:ext uri="{FF2B5EF4-FFF2-40B4-BE49-F238E27FC236}">
                <a16:creationId xmlns:a16="http://schemas.microsoft.com/office/drawing/2014/main" id="{584D7383-8F07-0AD5-E8B4-C776F2733803}"/>
              </a:ext>
            </a:extLst>
          </p:cNvPr>
          <p:cNvSpPr>
            <a:spLocks noChangeArrowheads="1"/>
          </p:cNvSpPr>
          <p:nvPr/>
        </p:nvSpPr>
        <p:spPr bwMode="auto">
          <a:xfrm>
            <a:off x="0" y="0"/>
            <a:ext cx="9144000" cy="504825"/>
          </a:xfrm>
          <a:prstGeom prst="rect">
            <a:avLst/>
          </a:prstGeom>
          <a:solidFill>
            <a:srgbClr val="6CB1C5"/>
          </a:solidFill>
          <a:ln>
            <a:noFill/>
          </a:ln>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pic>
        <p:nvPicPr>
          <p:cNvPr id="25603" name="Picture 4">
            <a:extLst>
              <a:ext uri="{FF2B5EF4-FFF2-40B4-BE49-F238E27FC236}">
                <a16:creationId xmlns:a16="http://schemas.microsoft.com/office/drawing/2014/main" id="{4833D248-4B12-910B-B0EB-A2429F330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588" y="188913"/>
            <a:ext cx="4824412"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a:extLst>
              <a:ext uri="{FF2B5EF4-FFF2-40B4-BE49-F238E27FC236}">
                <a16:creationId xmlns:a16="http://schemas.microsoft.com/office/drawing/2014/main" id="{B0E2BA25-35B1-A81B-9C7D-DD0EE5447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492375"/>
            <a:ext cx="39433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12">
            <a:extLst>
              <a:ext uri="{FF2B5EF4-FFF2-40B4-BE49-F238E27FC236}">
                <a16:creationId xmlns:a16="http://schemas.microsoft.com/office/drawing/2014/main" id="{C68010E4-DAB6-F1AB-B70A-7385F9C1853A}"/>
              </a:ext>
            </a:extLst>
          </p:cNvPr>
          <p:cNvSpPr>
            <a:spLocks noChangeArrowheads="1"/>
          </p:cNvSpPr>
          <p:nvPr/>
        </p:nvSpPr>
        <p:spPr bwMode="auto">
          <a:xfrm>
            <a:off x="179388" y="692150"/>
            <a:ext cx="3960812"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r>
              <a:rPr lang="es-ES_tradnl" altLang="es-ES" sz="1800" b="1"/>
              <a:t>La infraestructura computacional del CERN </a:t>
            </a:r>
            <a:r>
              <a:rPr lang="es-ES_tradnl" altLang="es-ES" sz="1800" b="1">
                <a:solidFill>
                  <a:srgbClr val="FF0000"/>
                </a:solidFill>
              </a:rPr>
              <a:t>NO</a:t>
            </a:r>
            <a:r>
              <a:rPr lang="es-ES_tradnl" altLang="es-ES" sz="1800" b="1"/>
              <a:t> era suficiente para procesar todos los datos </a:t>
            </a:r>
          </a:p>
          <a:p>
            <a:pPr eaLnBrk="1" hangingPunct="1">
              <a:lnSpc>
                <a:spcPct val="80000"/>
              </a:lnSpc>
              <a:buFontTx/>
              <a:buNone/>
            </a:pPr>
            <a:endParaRPr lang="es-ES_tradnl" altLang="es-ES" sz="1800" b="1"/>
          </a:p>
          <a:p>
            <a:pPr eaLnBrk="1" hangingPunct="1">
              <a:lnSpc>
                <a:spcPct val="80000"/>
              </a:lnSpc>
              <a:buFontTx/>
              <a:buNone/>
            </a:pPr>
            <a:r>
              <a:rPr lang="es-ES_tradnl" altLang="es-ES" sz="1800" b="1"/>
              <a:t>- Se necesitaba un sistema ‘robusto’: que haya redundancia, sin ‘únicos puntos de fallo’</a:t>
            </a:r>
          </a:p>
        </p:txBody>
      </p:sp>
      <p:sp>
        <p:nvSpPr>
          <p:cNvPr id="328719" name="Text Box 15">
            <a:extLst>
              <a:ext uri="{FF2B5EF4-FFF2-40B4-BE49-F238E27FC236}">
                <a16:creationId xmlns:a16="http://schemas.microsoft.com/office/drawing/2014/main" id="{CC6C7B2B-2C2B-7247-6AEA-26B3F372D6B9}"/>
              </a:ext>
            </a:extLst>
          </p:cNvPr>
          <p:cNvSpPr txBox="1">
            <a:spLocks noChangeArrowheads="1"/>
          </p:cNvSpPr>
          <p:nvPr/>
        </p:nvSpPr>
        <p:spPr bwMode="auto">
          <a:xfrm>
            <a:off x="4932363" y="2133600"/>
            <a:ext cx="3773487" cy="14652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ES" sz="1800" b="1">
                <a:solidFill>
                  <a:schemeClr val="bg1"/>
                </a:solidFill>
                <a:latin typeface="Trebuchet MS" panose="020B0703020202090204" pitchFamily="34" charset="0"/>
              </a:rPr>
              <a:t>Los 4 experimentos del LHC:</a:t>
            </a:r>
          </a:p>
          <a:p>
            <a:pPr>
              <a:spcBef>
                <a:spcPct val="0"/>
              </a:spcBef>
              <a:buFontTx/>
              <a:buNone/>
            </a:pPr>
            <a:r>
              <a:rPr lang="en-US" altLang="es-ES" sz="1800" b="1">
                <a:solidFill>
                  <a:schemeClr val="bg1"/>
                </a:solidFill>
                <a:latin typeface="Trebuchet MS" panose="020B0703020202090204" pitchFamily="34" charset="0"/>
              </a:rPr>
              <a:t>Europa:     267 institutos, 4603 usuarios</a:t>
            </a:r>
            <a:br>
              <a:rPr lang="en-US" altLang="es-ES" sz="1800" b="1">
                <a:solidFill>
                  <a:schemeClr val="bg1"/>
                </a:solidFill>
                <a:latin typeface="Trebuchet MS" panose="020B0703020202090204" pitchFamily="34" charset="0"/>
              </a:rPr>
            </a:br>
            <a:r>
              <a:rPr lang="en-US" altLang="es-ES" sz="1800" b="1">
                <a:solidFill>
                  <a:schemeClr val="bg1"/>
                </a:solidFill>
                <a:latin typeface="Trebuchet MS" panose="020B0703020202090204" pitchFamily="34" charset="0"/>
              </a:rPr>
              <a:t>Resto mundo:  208 institutos, 1632 usuarios</a:t>
            </a:r>
          </a:p>
        </p:txBody>
      </p:sp>
      <p:sp>
        <p:nvSpPr>
          <p:cNvPr id="328720" name="Text Box 16">
            <a:extLst>
              <a:ext uri="{FF2B5EF4-FFF2-40B4-BE49-F238E27FC236}">
                <a16:creationId xmlns:a16="http://schemas.microsoft.com/office/drawing/2014/main" id="{24691D41-0BFB-AFE0-E659-68885FBAA076}"/>
              </a:ext>
            </a:extLst>
          </p:cNvPr>
          <p:cNvSpPr txBox="1">
            <a:spLocks noChangeArrowheads="1"/>
          </p:cNvSpPr>
          <p:nvPr/>
        </p:nvSpPr>
        <p:spPr bwMode="auto">
          <a:xfrm>
            <a:off x="4932363" y="4292600"/>
            <a:ext cx="3773487" cy="366713"/>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ES" sz="1800" b="1">
                <a:solidFill>
                  <a:srgbClr val="0000FF"/>
                </a:solidFill>
                <a:latin typeface="Trebuchet MS" panose="020B0703020202090204" pitchFamily="34" charset="0"/>
              </a:rPr>
              <a:t>Tecnologías Computación GRID</a:t>
            </a:r>
          </a:p>
        </p:txBody>
      </p:sp>
      <p:sp>
        <p:nvSpPr>
          <p:cNvPr id="25608" name="Marcador de número de diapositiva 1">
            <a:extLst>
              <a:ext uri="{FF2B5EF4-FFF2-40B4-BE49-F238E27FC236}">
                <a16:creationId xmlns:a16="http://schemas.microsoft.com/office/drawing/2014/main" id="{C5853CA2-2695-4B87-5E1F-F84A8494437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5110864-7313-A743-8A87-2FDC393B0E9F}" type="slidenum">
              <a:rPr lang="es-ES" altLang="es-ES" sz="1400" smtClean="0"/>
              <a:pPr>
                <a:spcBef>
                  <a:spcPct val="0"/>
                </a:spcBef>
                <a:buFontTx/>
                <a:buNone/>
              </a:pPr>
              <a:t>9</a:t>
            </a:fld>
            <a:endParaRPr lang="es-ES" altLang="es-E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8719"/>
                                        </p:tgtEl>
                                        <p:attrNameLst>
                                          <p:attrName>style.visibility</p:attrName>
                                        </p:attrNameLst>
                                      </p:cBhvr>
                                      <p:to>
                                        <p:strVal val="visible"/>
                                      </p:to>
                                    </p:set>
                                    <p:anim calcmode="lin" valueType="num">
                                      <p:cBhvr additive="base">
                                        <p:cTn id="7" dur="500" fill="hold"/>
                                        <p:tgtEl>
                                          <p:spTgt spid="328719"/>
                                        </p:tgtEl>
                                        <p:attrNameLst>
                                          <p:attrName>ppt_x</p:attrName>
                                        </p:attrNameLst>
                                      </p:cBhvr>
                                      <p:tavLst>
                                        <p:tav tm="0">
                                          <p:val>
                                            <p:strVal val="#ppt_x"/>
                                          </p:val>
                                        </p:tav>
                                        <p:tav tm="100000">
                                          <p:val>
                                            <p:strVal val="#ppt_x"/>
                                          </p:val>
                                        </p:tav>
                                      </p:tavLst>
                                    </p:anim>
                                    <p:anim calcmode="lin" valueType="num">
                                      <p:cBhvr additive="base">
                                        <p:cTn id="8" dur="500" fill="hold"/>
                                        <p:tgtEl>
                                          <p:spTgt spid="3287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8720"/>
                                        </p:tgtEl>
                                        <p:attrNameLst>
                                          <p:attrName>style.visibility</p:attrName>
                                        </p:attrNameLst>
                                      </p:cBhvr>
                                      <p:to>
                                        <p:strVal val="visible"/>
                                      </p:to>
                                    </p:set>
                                    <p:anim calcmode="lin" valueType="num">
                                      <p:cBhvr additive="base">
                                        <p:cTn id="13" dur="500" fill="hold"/>
                                        <p:tgtEl>
                                          <p:spTgt spid="328720"/>
                                        </p:tgtEl>
                                        <p:attrNameLst>
                                          <p:attrName>ppt_x</p:attrName>
                                        </p:attrNameLst>
                                      </p:cBhvr>
                                      <p:tavLst>
                                        <p:tav tm="0">
                                          <p:val>
                                            <p:strVal val="#ppt_x"/>
                                          </p:val>
                                        </p:tav>
                                        <p:tav tm="100000">
                                          <p:val>
                                            <p:strVal val="#ppt_x"/>
                                          </p:val>
                                        </p:tav>
                                      </p:tavLst>
                                    </p:anim>
                                    <p:anim calcmode="lin" valueType="num">
                                      <p:cBhvr additive="base">
                                        <p:cTn id="14" dur="500" fill="hold"/>
                                        <p:tgtEl>
                                          <p:spTgt spid="3287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9" grpId="0" animBg="1"/>
      <p:bldP spid="328720" grpId="0" animBg="1"/>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4274</TotalTime>
  <Words>3404</Words>
  <Application>Microsoft Macintosh PowerPoint</Application>
  <PresentationFormat>Presentación en pantalla (4:3)</PresentationFormat>
  <Paragraphs>458</Paragraphs>
  <Slides>37</Slides>
  <Notes>2</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37</vt:i4>
      </vt:variant>
    </vt:vector>
  </HeadingPairs>
  <TitlesOfParts>
    <vt:vector size="49" baseType="lpstr">
      <vt:lpstr>Agency FB</vt:lpstr>
      <vt:lpstr>Arial</vt:lpstr>
      <vt:lpstr>Arial Black</vt:lpstr>
      <vt:lpstr>Comic Sans MS</vt:lpstr>
      <vt:lpstr>Symbol</vt:lpstr>
      <vt:lpstr>Tahoma</vt:lpstr>
      <vt:lpstr>Times New Roman</vt:lpstr>
      <vt:lpstr>Trebuchet MS</vt:lpstr>
      <vt:lpstr>Verdana</vt:lpstr>
      <vt:lpstr>Wingdings</vt:lpstr>
      <vt:lpstr>Diseño predeterminado</vt:lpstr>
      <vt:lpstr>Imagen de mapa de bits</vt:lpstr>
      <vt:lpstr>La Computación (¡ y el software !)  en la era del LHC</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RED Académica y de Investigación Pan-europea</vt:lpstr>
      <vt:lpstr> Evolución tecnológica</vt:lpstr>
      <vt:lpstr>Presentación de PowerPoint</vt:lpstr>
      <vt:lpstr>Presentación de PowerPoint</vt:lpstr>
      <vt:lpstr>El GRID aplicado a enfermedades vasculares</vt:lpstr>
      <vt:lpstr>Presentación de PowerPoint</vt:lpstr>
      <vt:lpstr>Presentación de PowerPoint</vt:lpstr>
      <vt:lpstr>Presentación de PowerPoint</vt:lpstr>
      <vt:lpstr>Presentación de PowerPoint</vt:lpstr>
      <vt:lpstr>Volumen de datos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Clasificación Señal-Background</vt:lpstr>
      <vt:lpstr>Presentación de PowerPoint</vt:lpstr>
      <vt:lpstr>Presentación de PowerPoint</vt:lpstr>
      <vt:lpstr>Presentación de PowerPoint</vt:lpstr>
      <vt:lpstr>Presentación de PowerPoint</vt:lpstr>
      <vt:lpstr>Presentación de PowerPoint</vt:lpstr>
    </vt:vector>
  </TitlesOfParts>
  <Company>Servei d'Informàtica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INTRODUCCION AL GRID Y E-CIENCIA</dc:title>
  <dc:creator>Jose Salt</dc:creator>
  <cp:lastModifiedBy>Microsoft Office User</cp:lastModifiedBy>
  <cp:revision>209</cp:revision>
  <cp:lastPrinted>2016-07-13T08:25:11Z</cp:lastPrinted>
  <dcterms:created xsi:type="dcterms:W3CDTF">2008-06-19T11:08:04Z</dcterms:created>
  <dcterms:modified xsi:type="dcterms:W3CDTF">2026-07-16T06:40:35Z</dcterms:modified>
</cp:coreProperties>
</file>