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7" r:id="rId1"/>
  </p:sldMasterIdLst>
  <p:notesMasterIdLst>
    <p:notesMasterId r:id="rId12"/>
  </p:notesMasterIdLst>
  <p:sldIdLst>
    <p:sldId id="256" r:id="rId2"/>
    <p:sldId id="22148" r:id="rId3"/>
    <p:sldId id="22146" r:id="rId4"/>
    <p:sldId id="22150" r:id="rId5"/>
    <p:sldId id="1838" r:id="rId6"/>
    <p:sldId id="22149" r:id="rId7"/>
    <p:sldId id="348" r:id="rId8"/>
    <p:sldId id="655" r:id="rId9"/>
    <p:sldId id="22145" r:id="rId10"/>
    <p:sldId id="762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ia Fuster Martínez" initials="NFM" lastIdx="3" clrIdx="0">
    <p:extLst>
      <p:ext uri="{19B8F6BF-5375-455C-9EA6-DF929625EA0E}">
        <p15:presenceInfo xmlns:p15="http://schemas.microsoft.com/office/powerpoint/2012/main" userId="cc22fc7e63a123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697"/>
    <a:srgbClr val="1D23D2"/>
    <a:srgbClr val="1C19DE"/>
    <a:srgbClr val="2566DB"/>
    <a:srgbClr val="1A499E"/>
    <a:srgbClr val="9F6AC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81984"/>
  </p:normalViewPr>
  <p:slideViewPr>
    <p:cSldViewPr snapToGrid="0" snapToObjects="1">
      <p:cViewPr varScale="1">
        <p:scale>
          <a:sx n="82" d="100"/>
          <a:sy n="82" d="100"/>
        </p:scale>
        <p:origin x="68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48CBA-E60C-6D4F-9D9C-0D6226A194C9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69006-ABBE-094D-8C70-27FC6B92E10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81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0945AC3A-7D9B-423E-A2BF-B883C9B2D24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7801452" y="1"/>
            <a:ext cx="4389120" cy="667512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7524B29-B525-4E47-862B-FD57B403D539}"/>
              </a:ext>
            </a:extLst>
          </p:cNvPr>
          <p:cNvSpPr/>
          <p:nvPr userDrawn="1"/>
        </p:nvSpPr>
        <p:spPr>
          <a:xfrm>
            <a:off x="7804351" y="1"/>
            <a:ext cx="4386221" cy="6678000"/>
          </a:xfrm>
          <a:prstGeom prst="rect">
            <a:avLst/>
          </a:prstGeom>
          <a:solidFill>
            <a:srgbClr val="2566D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284" y="1"/>
            <a:ext cx="7815636" cy="6677022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dirty="0"/>
              <a:t>Inserte o arrastre y coloque su imagen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94C333A-735B-44F8-99E4-E73D8172DE35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C69AA83-848B-4DFD-A644-A5D9CEFF95E3}"/>
              </a:ext>
            </a:extLst>
          </p:cNvPr>
          <p:cNvSpPr/>
          <p:nvPr userDrawn="1"/>
        </p:nvSpPr>
        <p:spPr>
          <a:xfrm>
            <a:off x="7804351" y="6678000"/>
            <a:ext cx="4224295" cy="144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endParaRPr lang="es-ES" sz="1000" noProof="1">
              <a:latin typeface="Tw Cen MT" panose="020B0602020104020603" pitchFamily="34" charset="0"/>
            </a:endParaRP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42880EF2-ACF9-4D66-99FF-99CB3F61BE99}"/>
              </a:ext>
            </a:extLst>
          </p:cNvPr>
          <p:cNvSpPr txBox="1">
            <a:spLocks/>
          </p:cNvSpPr>
          <p:nvPr userDrawn="1"/>
        </p:nvSpPr>
        <p:spPr>
          <a:xfrm>
            <a:off x="12030074" y="6678000"/>
            <a:ext cx="161925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200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3392" y="1962149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4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391" y="4510173"/>
            <a:ext cx="3756943" cy="722312"/>
          </a:xfrm>
        </p:spPr>
        <p:txBody>
          <a:bodyPr rtlCol="0"/>
          <a:lstStyle>
            <a:lvl1pPr marL="0" indent="0" algn="l">
              <a:buNone/>
              <a:defRPr sz="1600" spc="-15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7" name="Gráfico 11">
            <a:extLst>
              <a:ext uri="{FF2B5EF4-FFF2-40B4-BE49-F238E27FC236}">
                <a16:creationId xmlns:a16="http://schemas.microsoft.com/office/drawing/2014/main" id="{54BAE1D8-3DF8-48CA-92C4-2E2064E4A3C5}"/>
              </a:ext>
            </a:extLst>
          </p:cNvPr>
          <p:cNvSpPr/>
          <p:nvPr userDrawn="1"/>
        </p:nvSpPr>
        <p:spPr>
          <a:xfrm>
            <a:off x="8776606" y="3981146"/>
            <a:ext cx="3413965" cy="2695876"/>
          </a:xfrm>
          <a:custGeom>
            <a:avLst/>
            <a:gdLst>
              <a:gd name="connsiteX0" fmla="*/ 4121944 w 4124325"/>
              <a:gd name="connsiteY0" fmla="*/ 1555076 h 3257550"/>
              <a:gd name="connsiteX1" fmla="*/ 4118134 w 4124325"/>
              <a:gd name="connsiteY1" fmla="*/ 1533169 h 3257550"/>
              <a:gd name="connsiteX2" fmla="*/ 2782729 w 4124325"/>
              <a:gd name="connsiteY2" fmla="*/ 39649 h 3257550"/>
              <a:gd name="connsiteX3" fmla="*/ 2108359 w 4124325"/>
              <a:gd name="connsiteY3" fmla="*/ 2436139 h 3257550"/>
              <a:gd name="connsiteX4" fmla="*/ 1262539 w 4124325"/>
              <a:gd name="connsiteY4" fmla="*/ 1310284 h 3257550"/>
              <a:gd name="connsiteX5" fmla="*/ 717709 w 4124325"/>
              <a:gd name="connsiteY5" fmla="*/ 2358986 h 3257550"/>
              <a:gd name="connsiteX6" fmla="*/ 7144 w 4124325"/>
              <a:gd name="connsiteY6" fmla="*/ 3257194 h 3257550"/>
              <a:gd name="connsiteX7" fmla="*/ 4075271 w 4124325"/>
              <a:gd name="connsiteY7" fmla="*/ 3257194 h 3257550"/>
              <a:gd name="connsiteX8" fmla="*/ 4122896 w 4124325"/>
              <a:gd name="connsiteY8" fmla="*/ 3201949 h 3257550"/>
              <a:gd name="connsiteX9" fmla="*/ 4122896 w 4124325"/>
              <a:gd name="connsiteY9" fmla="*/ 1555076 h 3257550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068127 w 4207192"/>
              <a:gd name="connsiteY9" fmla="*/ 3250050 h 3286245"/>
              <a:gd name="connsiteX10" fmla="*/ 4207192 w 4207192"/>
              <a:gd name="connsiteY10" fmla="*/ 3286245 h 3286245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207192 w 4207192"/>
              <a:gd name="connsiteY9" fmla="*/ 3286245 h 3286245"/>
              <a:gd name="connsiteX0" fmla="*/ 4115752 w 4115752"/>
              <a:gd name="connsiteY0" fmla="*/ 3194805 h 3250050"/>
              <a:gd name="connsiteX1" fmla="*/ 4115752 w 4115752"/>
              <a:gd name="connsiteY1" fmla="*/ 1547932 h 3250050"/>
              <a:gd name="connsiteX2" fmla="*/ 4114800 w 4115752"/>
              <a:gd name="connsiteY2" fmla="*/ 1547932 h 3250050"/>
              <a:gd name="connsiteX3" fmla="*/ 4110990 w 4115752"/>
              <a:gd name="connsiteY3" fmla="*/ 1526025 h 3250050"/>
              <a:gd name="connsiteX4" fmla="*/ 2775585 w 4115752"/>
              <a:gd name="connsiteY4" fmla="*/ 32505 h 3250050"/>
              <a:gd name="connsiteX5" fmla="*/ 2101215 w 4115752"/>
              <a:gd name="connsiteY5" fmla="*/ 2428995 h 3250050"/>
              <a:gd name="connsiteX6" fmla="*/ 1255395 w 4115752"/>
              <a:gd name="connsiteY6" fmla="*/ 1303140 h 3250050"/>
              <a:gd name="connsiteX7" fmla="*/ 710565 w 4115752"/>
              <a:gd name="connsiteY7" fmla="*/ 2351842 h 3250050"/>
              <a:gd name="connsiteX8" fmla="*/ 0 w 4115752"/>
              <a:gd name="connsiteY8" fmla="*/ 3250050 h 3250050"/>
              <a:gd name="connsiteX0" fmla="*/ 4115752 w 4115752"/>
              <a:gd name="connsiteY0" fmla="*/ 1547932 h 3250050"/>
              <a:gd name="connsiteX1" fmla="*/ 4114800 w 4115752"/>
              <a:gd name="connsiteY1" fmla="*/ 1547932 h 3250050"/>
              <a:gd name="connsiteX2" fmla="*/ 4110990 w 4115752"/>
              <a:gd name="connsiteY2" fmla="*/ 1526025 h 3250050"/>
              <a:gd name="connsiteX3" fmla="*/ 2775585 w 4115752"/>
              <a:gd name="connsiteY3" fmla="*/ 32505 h 3250050"/>
              <a:gd name="connsiteX4" fmla="*/ 2101215 w 4115752"/>
              <a:gd name="connsiteY4" fmla="*/ 2428995 h 3250050"/>
              <a:gd name="connsiteX5" fmla="*/ 1255395 w 4115752"/>
              <a:gd name="connsiteY5" fmla="*/ 1303140 h 3250050"/>
              <a:gd name="connsiteX6" fmla="*/ 710565 w 4115752"/>
              <a:gd name="connsiteY6" fmla="*/ 2351842 h 3250050"/>
              <a:gd name="connsiteX7" fmla="*/ 0 w 4115752"/>
              <a:gd name="connsiteY7" fmla="*/ 3250050 h 325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52" h="325005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tlCol="0" anchor="ctr"/>
          <a:lstStyle/>
          <a:p>
            <a:pPr rtl="0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74E860F-437F-442E-898C-244A0DD5D765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681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974A2-0CCE-4C93-A24A-E466FFCD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0B0F4F-5C67-4633-9DCB-1B1F201B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49BA62-8173-4308-BC91-DEA056F22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DD1926-0756-44DB-8C4B-4465D72F0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649C38E-E609-46B7-94FF-7D5178BB2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5CE4E077-034C-426C-8682-ABDB95774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32BD5A61-A862-45D6-8521-31E3A8DD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A3A81162-F12D-4554-B3EB-69BE67AE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47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C3DCD-3299-46F5-9614-39D4E954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AB0677D-C73A-4834-9120-A5A9591B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BA2CDE09-C0A5-403A-A87C-98BD28E4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307F1F4-9126-4A3F-B8D4-109EFB61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81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18C046-C8BF-4D4E-9A9B-1A642E87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D8B53D-B988-4762-B970-C9ABAF89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4F0BE6-15BB-419E-B366-FC5BED74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551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40215-84F5-4E9E-93EC-7E18C233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1F5693-7261-4E5A-8C92-514ED7FB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4F4CEF-3446-4C25-A511-6E166ADD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36344AF2-2D01-4F86-A42F-C44821F9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90C039E3-36FA-434C-BB59-BC684C99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5227C816-3888-49F5-A903-CBD0E753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5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1A18D-97A7-4435-9E18-2A702CEF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9289F0-AA5E-4C99-B4E5-EDFF3F21B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45D54E-1ED0-416C-A569-47CE3F14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F8A05F8B-B7B4-417E-921D-303B6785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E1C0407F-C63A-4154-B562-870224BB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0A5645E3-596D-4B3F-923F-6D8875C7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6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D17B6-29F2-4873-880B-147AAE49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EF4E0-7A72-48CF-8E1F-E869D5E82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C7AF1C6-489B-4BAB-AA59-BA8DB502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5D605C-A408-4E0A-9902-95EEDD8A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151A27-D791-4D21-8E74-AF4BFE98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71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E49132-C691-4BEF-B6B8-5350AE3FE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05EFD-F94D-4C17-800E-E343845D3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A5DBABB-7F60-4AF1-B82D-331C8A0E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8B8DDF-1435-48D3-9B89-CB7DD9CE5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65FC4D-38DA-45CB-BD84-D555E1AE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4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7" descr="fondoCabeceraCIEMA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00305"/>
            <a:ext cx="12192000" cy="25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31388" y="6546589"/>
            <a:ext cx="7396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1BBA4D0-2BB6-4466-ABBC-46622894F452}" type="slidenum">
              <a:rPr lang="es-ES" smtClean="0"/>
              <a:pPr/>
              <a:t>‹Nº›</a:t>
            </a:fld>
            <a:r>
              <a:rPr lang="es-ES"/>
              <a:t> </a:t>
            </a:r>
            <a:endParaRPr lang="es-E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1E277E9-ACC8-4527-A42D-C4A799180BC8}"/>
              </a:ext>
            </a:extLst>
          </p:cNvPr>
          <p:cNvCxnSpPr/>
          <p:nvPr userDrawn="1"/>
        </p:nvCxnSpPr>
        <p:spPr>
          <a:xfrm>
            <a:off x="124691" y="382387"/>
            <a:ext cx="8404167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433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0E63E7C-C625-4A1E-885D-10C5C5B4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U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49F3690-77BA-44B3-93EE-092DB375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US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0529C0A-B41F-4C83-B38C-C715AF20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CA510E-D548-4E69-AF91-C726D89871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30117" y="0"/>
            <a:ext cx="2861883" cy="720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buNone/>
              <a:defRPr lang="es-ES" sz="12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sz="1200" b="1" i="1" dirty="0">
                <a:solidFill>
                  <a:schemeClr val="accent2">
                    <a:lumMod val="75000"/>
                  </a:schemeClr>
                </a:solidFill>
              </a:rPr>
              <a:t>Objetivos científicos y/o tecnológicos: líneas fundamentales de investigación futura</a:t>
            </a:r>
            <a:endParaRPr lang="es-ES" sz="1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ítulo 7">
            <a:extLst>
              <a:ext uri="{FF2B5EF4-FFF2-40B4-BE49-F238E27FC236}">
                <a16:creationId xmlns:a16="http://schemas.microsoft.com/office/drawing/2014/main" id="{A59B9A0D-5EA1-445A-A09A-B9CEC8E8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66" y="105195"/>
            <a:ext cx="9105752" cy="111533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1F2033-B1A5-4781-94EC-6CB14655B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66" y="1584960"/>
            <a:ext cx="9581484" cy="4550594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52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0E63E7C-C625-4A1E-885D-10C5C5B4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U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49F3690-77BA-44B3-93EE-092DB375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US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0529C0A-B41F-4C83-B38C-C715AF20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4A18F60-0E26-43D2-AAEB-73867A6DCC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4366" y="1325723"/>
            <a:ext cx="9581484" cy="4461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1" i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61B6E5-132D-4DD5-A643-F51F659A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66" y="1877083"/>
            <a:ext cx="9581484" cy="4263491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14" name="Título 7">
            <a:extLst>
              <a:ext uri="{FF2B5EF4-FFF2-40B4-BE49-F238E27FC236}">
                <a16:creationId xmlns:a16="http://schemas.microsoft.com/office/drawing/2014/main" id="{CC9FD6A3-3068-4D46-A3AA-58F6299C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66" y="105195"/>
            <a:ext cx="9105752" cy="111533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AD4CFA7E-7529-4490-8FBC-DF3156758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30117" y="0"/>
            <a:ext cx="2861883" cy="7200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buNone/>
              <a:defRPr lang="es-ES" sz="1200" b="1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sz="1200" b="1" i="1" dirty="0">
                <a:solidFill>
                  <a:schemeClr val="accent2">
                    <a:lumMod val="75000"/>
                  </a:schemeClr>
                </a:solidFill>
              </a:rPr>
              <a:t>Objetivos científicos y/o tecnológicos: líneas fundamentales de investigación futura</a:t>
            </a:r>
            <a:endParaRPr lang="es-ES" sz="1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ínea 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FB83C35-D975-48B4-8E79-AB7A1A80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99832" cy="667512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D7E187E-6082-49C3-B795-CC4321FE39F8}"/>
              </a:ext>
            </a:extLst>
          </p:cNvPr>
          <p:cNvSpPr/>
          <p:nvPr userDrawn="1"/>
        </p:nvSpPr>
        <p:spPr>
          <a:xfrm>
            <a:off x="6671" y="0"/>
            <a:ext cx="7802524" cy="6677644"/>
          </a:xfrm>
          <a:prstGeom prst="rect">
            <a:avLst/>
          </a:prstGeom>
          <a:solidFill>
            <a:srgbClr val="2566D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8FBFF6A8-5ABD-4191-81E4-C9F86380A5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5866" y="0"/>
            <a:ext cx="4374705" cy="6677645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imagen</a:t>
            </a:r>
          </a:p>
        </p:txBody>
      </p:sp>
      <p:sp>
        <p:nvSpPr>
          <p:cNvPr id="18" name="Gráfico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/>
        </p:nvSpPr>
        <p:spPr>
          <a:xfrm flipH="1">
            <a:off x="-1428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s-ES" noProof="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14E458-80F0-41C7-BA03-EFCF4C0AF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250" y="1536699"/>
            <a:ext cx="6934317" cy="4224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FD1DC89-F9CE-458D-AC10-A09B55DD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89757"/>
            <a:ext cx="7220417" cy="633909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BF0C11E-77BE-462D-B5FD-44A0C442E866}"/>
              </a:ext>
            </a:extLst>
          </p:cNvPr>
          <p:cNvCxnSpPr>
            <a:cxnSpLocks/>
          </p:cNvCxnSpPr>
          <p:nvPr userDrawn="1"/>
        </p:nvCxnSpPr>
        <p:spPr>
          <a:xfrm>
            <a:off x="451125" y="813423"/>
            <a:ext cx="7272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9B00F153-8EFF-4F6A-A96C-320C9563C953}"/>
              </a:ext>
            </a:extLst>
          </p:cNvPr>
          <p:cNvSpPr/>
          <p:nvPr userDrawn="1"/>
        </p:nvSpPr>
        <p:spPr>
          <a:xfrm rot="16200000">
            <a:off x="11488042" y="6196956"/>
            <a:ext cx="510494" cy="538543"/>
          </a:xfrm>
          <a:prstGeom prst="triangle">
            <a:avLst>
              <a:gd name="adj" fmla="val 0"/>
            </a:avLst>
          </a:prstGeom>
          <a:solidFill>
            <a:srgbClr val="194697"/>
          </a:solidFill>
          <a:ln>
            <a:solidFill>
              <a:srgbClr val="19469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Marcador de fecha 21">
            <a:extLst>
              <a:ext uri="{FF2B5EF4-FFF2-40B4-BE49-F238E27FC236}">
                <a16:creationId xmlns:a16="http://schemas.microsoft.com/office/drawing/2014/main" id="{88A996F2-CEAF-4943-B48E-571AF430F9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9978435E-3654-4E9A-98CE-DFA85D85BEF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FAFF73D4-E449-4314-BF7C-8DA0158D9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01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ínea 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1E0ACB9E-0A41-445D-A4FB-03FB41682031}"/>
              </a:ext>
            </a:extLst>
          </p:cNvPr>
          <p:cNvSpPr/>
          <p:nvPr userDrawn="1"/>
        </p:nvSpPr>
        <p:spPr>
          <a:xfrm rot="16200000">
            <a:off x="11488042" y="6196956"/>
            <a:ext cx="510494" cy="538543"/>
          </a:xfrm>
          <a:prstGeom prst="triangle">
            <a:avLst>
              <a:gd name="adj" fmla="val 0"/>
            </a:avLst>
          </a:prstGeom>
          <a:solidFill>
            <a:srgbClr val="194697"/>
          </a:solidFill>
          <a:ln>
            <a:solidFill>
              <a:srgbClr val="19469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468B3DD-A8CC-4EAC-BF2F-94966E292162}"/>
              </a:ext>
            </a:extLst>
          </p:cNvPr>
          <p:cNvGrpSpPr/>
          <p:nvPr userDrawn="1"/>
        </p:nvGrpSpPr>
        <p:grpSpPr>
          <a:xfrm>
            <a:off x="657565" y="897775"/>
            <a:ext cx="10876869" cy="5336770"/>
            <a:chOff x="566986" y="1344139"/>
            <a:chExt cx="7232846" cy="5330981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FB83C35-D975-48B4-8E79-AB7A1A80D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986" y="1346662"/>
              <a:ext cx="7232846" cy="5328458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D7E187E-6082-49C3-B795-CC4321FE39F8}"/>
                </a:ext>
              </a:extLst>
            </p:cNvPr>
            <p:cNvSpPr/>
            <p:nvPr userDrawn="1"/>
          </p:nvSpPr>
          <p:spPr>
            <a:xfrm>
              <a:off x="566986" y="1344139"/>
              <a:ext cx="7232846" cy="5330981"/>
            </a:xfrm>
            <a:prstGeom prst="rect">
              <a:avLst/>
            </a:prstGeom>
            <a:solidFill>
              <a:srgbClr val="2566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8" name="Gráfico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/>
        </p:nvSpPr>
        <p:spPr>
          <a:xfrm flipH="1">
            <a:off x="-1428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s-ES" noProof="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FD1DC89-F9CE-458D-AC10-A09B55DD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97" y="1381139"/>
            <a:ext cx="8909005" cy="1362926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BF0C11E-77BE-462D-B5FD-44A0C442E866}"/>
              </a:ext>
            </a:extLst>
          </p:cNvPr>
          <p:cNvCxnSpPr>
            <a:cxnSpLocks/>
          </p:cNvCxnSpPr>
          <p:nvPr userDrawn="1"/>
        </p:nvCxnSpPr>
        <p:spPr>
          <a:xfrm>
            <a:off x="1669206" y="2907548"/>
            <a:ext cx="8853587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1827A52-4162-437A-B6D6-A3B71394A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574" y="3181006"/>
            <a:ext cx="8262851" cy="268004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F85A1F9D-594D-4625-AF00-E030C711A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BD3493A3-2C7E-45A5-9547-1B61BD04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27751689-A648-499F-AA88-F6A77692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15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111E4563-E2FC-4D6F-B759-AB4FB77D2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799832" cy="667512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92FE8913-A018-418C-99FB-2DF342B9B5A0}"/>
              </a:ext>
            </a:extLst>
          </p:cNvPr>
          <p:cNvSpPr/>
          <p:nvPr userDrawn="1"/>
        </p:nvSpPr>
        <p:spPr>
          <a:xfrm>
            <a:off x="0" y="0"/>
            <a:ext cx="7802524" cy="6677644"/>
          </a:xfrm>
          <a:prstGeom prst="rect">
            <a:avLst/>
          </a:prstGeom>
          <a:solidFill>
            <a:srgbClr val="2566D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5" name="Marcador de posición de imagen 9">
            <a:extLst>
              <a:ext uri="{FF2B5EF4-FFF2-40B4-BE49-F238E27FC236}">
                <a16:creationId xmlns:a16="http://schemas.microsoft.com/office/drawing/2014/main" id="{AF7702AD-1968-4CE6-BC7C-02C063706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01097" y="1"/>
            <a:ext cx="4389475" cy="6677644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dirty="0"/>
              <a:t>Inserte o arrastre y coloque su imagen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862" y="705865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Gracias</a:t>
            </a:r>
          </a:p>
        </p:txBody>
      </p:sp>
      <p:sp>
        <p:nvSpPr>
          <p:cNvPr id="18" name="Gráfico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 userDrawn="1"/>
        </p:nvSpPr>
        <p:spPr>
          <a:xfrm>
            <a:off x="1774391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s-ES" dirty="0"/>
          </a:p>
        </p:txBody>
      </p:sp>
      <p:sp>
        <p:nvSpPr>
          <p:cNvPr id="15" name="Nombre">
            <a:extLst>
              <a:ext uri="{FF2B5EF4-FFF2-40B4-BE49-F238E27FC236}">
                <a16:creationId xmlns:a16="http://schemas.microsoft.com/office/drawing/2014/main" id="{B8C48821-0D90-416C-873E-50587E8A0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861" y="4741677"/>
            <a:ext cx="3756943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dirty="0"/>
              <a:t>Nombre</a:t>
            </a:r>
          </a:p>
        </p:txBody>
      </p:sp>
      <p:sp>
        <p:nvSpPr>
          <p:cNvPr id="16" name="Correo electrónico">
            <a:extLst>
              <a:ext uri="{FF2B5EF4-FFF2-40B4-BE49-F238E27FC236}">
                <a16:creationId xmlns:a16="http://schemas.microsoft.com/office/drawing/2014/main" id="{42450180-8D19-405E-97F0-2A309B58D0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990" y="5147137"/>
            <a:ext cx="3462814" cy="252000"/>
          </a:xfrm>
        </p:spPr>
        <p:txBody>
          <a:bodyPr rtlCol="0"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dirty="0"/>
              <a:t>Correo electrónico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837F23B-0C4D-4D27-BF83-0B10D1CFFDCD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39551A1-FBAD-4CC8-AA99-F9F4D4281782}"/>
              </a:ext>
            </a:extLst>
          </p:cNvPr>
          <p:cNvSpPr/>
          <p:nvPr userDrawn="1"/>
        </p:nvSpPr>
        <p:spPr>
          <a:xfrm>
            <a:off x="7804351" y="6678000"/>
            <a:ext cx="4224296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endParaRPr lang="es-ES" sz="1000" noProof="1">
              <a:latin typeface="Tw Cen MT" panose="020B0602020104020603" pitchFamily="34" charset="0"/>
            </a:endParaRPr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5F695C6B-DBEE-447E-B106-7351E00BD0AF}"/>
              </a:ext>
            </a:extLst>
          </p:cNvPr>
          <p:cNvSpPr txBox="1">
            <a:spLocks/>
          </p:cNvSpPr>
          <p:nvPr userDrawn="1"/>
        </p:nvSpPr>
        <p:spPr>
          <a:xfrm>
            <a:off x="12030074" y="6678000"/>
            <a:ext cx="161925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200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1A38929-6316-4332-83F8-9E95386C7C42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s-ES" dirty="0"/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150CC70C-356B-4483-A275-B16EBBCDC273}"/>
              </a:ext>
            </a:extLst>
          </p:cNvPr>
          <p:cNvSpPr/>
          <p:nvPr userDrawn="1"/>
        </p:nvSpPr>
        <p:spPr>
          <a:xfrm rot="16200000">
            <a:off x="11488042" y="6196956"/>
            <a:ext cx="510494" cy="538543"/>
          </a:xfrm>
          <a:prstGeom prst="triangle">
            <a:avLst>
              <a:gd name="adj" fmla="val 0"/>
            </a:avLst>
          </a:prstGeom>
          <a:solidFill>
            <a:srgbClr val="194697"/>
          </a:solidFill>
          <a:ln>
            <a:solidFill>
              <a:srgbClr val="19469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D3602CAA-B940-459C-A883-A7AFD6D9D64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B8AC4907-2C02-46D4-81BC-452BD8FF30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478D866A-B758-4918-ABAF-4285F564A6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45A8939-DBB7-4AAD-894E-B2F797C59F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4862" y="2652713"/>
            <a:ext cx="5507514" cy="17886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0967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BCB40-CD00-44E3-A426-3A78A7AB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8EFD35F4-D925-4C83-9CB0-92CCCD07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C69DFEA-30D3-4B46-903A-87B63347E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7BDDA9FC-C18F-458B-9909-0B7C5FBC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18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84880-AF6A-407A-8C84-5708A99E4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7DA07B-505B-48B1-A6FE-5D86AC7C6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1E2F14-6D02-4F70-BB4F-5DAA1AE8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86570D-4419-46A3-8DA3-FEB67843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88CF31-BB92-4E19-8A0D-357A8609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90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3FFB7-02CE-4DC3-BE1D-BBBC817F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6DA306-B860-4776-A67A-6D8D35B5F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q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chemeClr val="accent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546FF31-1875-4D1B-BA02-14763DDF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682BDE-BC2B-4129-BDCC-1FC07190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EAA49AD-716A-4EA7-8905-9E6E38E51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45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97BC6-59B2-485D-81AA-0A13E4D4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392E25-3D36-43B8-8D2C-96C92B1EF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F5B207-BE5A-4187-92A8-7537185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7A9CF5-8D47-4340-A5DF-C02DF219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2EC501-5318-4FF7-BF1D-A0259A4A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EE53F-445E-4BCA-9D65-A7334CE5B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202B26-948C-4028-BC39-C58E40681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9B46A2-6DFA-411D-BCB4-E35A5B93E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4CD06C9-1B46-4D65-9470-67B1B495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E1176915-CE42-4629-93B9-84D88B0D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D402040E-5204-42F3-B2B2-F3AC0DDC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2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DCDACE-B25F-4B79-A0A0-31D8B31C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57"/>
            <a:ext cx="10515600" cy="633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D2A487-F972-4C16-BD8E-ED6DDB0A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65865"/>
            <a:ext cx="10515600" cy="5111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1A037-FCDD-48A7-B07C-33C0801EE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904" y="64159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16/04/2026</a:t>
            </a:r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FC90E8-0A47-4522-87F2-4D60B7F7B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12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Workshop on Technologies &amp; applied research at the future Valencian proton-therapy facility</a:t>
            </a:r>
            <a:endParaRPr lang="en-GB" dirty="0"/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CF46750E-FFAB-40CC-A143-8F567170C80A}"/>
              </a:ext>
            </a:extLst>
          </p:cNvPr>
          <p:cNvSpPr/>
          <p:nvPr userDrawn="1"/>
        </p:nvSpPr>
        <p:spPr>
          <a:xfrm>
            <a:off x="173904" y="185122"/>
            <a:ext cx="510494" cy="538543"/>
          </a:xfrm>
          <a:prstGeom prst="triangle">
            <a:avLst>
              <a:gd name="adj" fmla="val 0"/>
            </a:avLst>
          </a:prstGeom>
          <a:solidFill>
            <a:srgbClr val="2566DB"/>
          </a:solidFill>
          <a:ln>
            <a:solidFill>
              <a:srgbClr val="2566DB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F175D74-3E8B-429D-B7BA-4A8C07DD150C}"/>
              </a:ext>
            </a:extLst>
          </p:cNvPr>
          <p:cNvCxnSpPr/>
          <p:nvPr userDrawn="1"/>
        </p:nvCxnSpPr>
        <p:spPr>
          <a:xfrm>
            <a:off x="838200" y="813423"/>
            <a:ext cx="10515600" cy="0"/>
          </a:xfrm>
          <a:prstGeom prst="line">
            <a:avLst/>
          </a:prstGeom>
          <a:ln w="34925">
            <a:solidFill>
              <a:srgbClr val="2566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2E99B51F-F9BC-46F5-AAE7-9EAA7796F9BA}"/>
              </a:ext>
            </a:extLst>
          </p:cNvPr>
          <p:cNvSpPr/>
          <p:nvPr userDrawn="1"/>
        </p:nvSpPr>
        <p:spPr>
          <a:xfrm rot="16200000">
            <a:off x="11488042" y="6196956"/>
            <a:ext cx="510494" cy="538543"/>
          </a:xfrm>
          <a:prstGeom prst="triangle">
            <a:avLst>
              <a:gd name="adj" fmla="val 0"/>
            </a:avLst>
          </a:prstGeom>
          <a:solidFill>
            <a:srgbClr val="194697"/>
          </a:solidFill>
          <a:ln>
            <a:solidFill>
              <a:srgbClr val="19469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E6D8EB8A-4AAF-4CCA-94E9-F5E8A5EFE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2634" y="6415986"/>
            <a:ext cx="1017637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EA21E1D9-0A0A-3542-8DB3-5262E90B6C9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8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3" r:id="rId3"/>
    <p:sldLayoutId id="2147483842" r:id="rId4"/>
    <p:sldLayoutId id="2147483839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44" r:id="rId17"/>
    <p:sldLayoutId id="2147483845" r:id="rId18"/>
    <p:sldLayoutId id="2147483846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A499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hyperlink" Target="mailto:javier.olivares.herrador@cern.ch" TargetMode="External"/><Relationship Id="rId18" Type="http://schemas.openxmlformats.org/officeDocument/2006/relationships/image" Target="../media/image26.jpeg"/><Relationship Id="rId26" Type="http://schemas.openxmlformats.org/officeDocument/2006/relationships/image" Target="../media/image33.jpeg"/><Relationship Id="rId3" Type="http://schemas.openxmlformats.org/officeDocument/2006/relationships/hyperlink" Target="mailto:benito.gimeno@uv.es" TargetMode="External"/><Relationship Id="rId21" Type="http://schemas.openxmlformats.org/officeDocument/2006/relationships/image" Target="../media/image28.jpeg"/><Relationship Id="rId34" Type="http://schemas.openxmlformats.org/officeDocument/2006/relationships/image" Target="../media/image41.png"/><Relationship Id="rId7" Type="http://schemas.openxmlformats.org/officeDocument/2006/relationships/hyperlink" Target="mailto:daniel.gonzalez-iglesias@uv.es" TargetMode="External"/><Relationship Id="rId12" Type="http://schemas.openxmlformats.org/officeDocument/2006/relationships/hyperlink" Target="mailto:pamarlu@ific.uv.es" TargetMode="External"/><Relationship Id="rId17" Type="http://schemas.openxmlformats.org/officeDocument/2006/relationships/hyperlink" Target="https://aitanatop.ific.uv.es/aitanatop/" TargetMode="External"/><Relationship Id="rId25" Type="http://schemas.openxmlformats.org/officeDocument/2006/relationships/image" Target="../media/image32.jpeg"/><Relationship Id="rId33" Type="http://schemas.openxmlformats.org/officeDocument/2006/relationships/image" Target="../media/image40.png"/><Relationship Id="rId2" Type="http://schemas.openxmlformats.org/officeDocument/2006/relationships/hyperlink" Target="mailto:juan.fuster@ific.uv.es" TargetMode="External"/><Relationship Id="rId16" Type="http://schemas.openxmlformats.org/officeDocument/2006/relationships/hyperlink" Target="mailto:jose.reina@ific.uv.es" TargetMode="External"/><Relationship Id="rId20" Type="http://schemas.openxmlformats.org/officeDocument/2006/relationships/image" Target="../media/image5.png"/><Relationship Id="rId29" Type="http://schemas.openxmlformats.org/officeDocument/2006/relationships/image" Target="../media/image36.tiff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cesar.blanch@ific.uv.es" TargetMode="External"/><Relationship Id="rId11" Type="http://schemas.openxmlformats.org/officeDocument/2006/relationships/hyperlink" Target="mailto:Abraham.menendez@uv.es" TargetMode="External"/><Relationship Id="rId24" Type="http://schemas.openxmlformats.org/officeDocument/2006/relationships/image" Target="../media/image31.jpeg"/><Relationship Id="rId32" Type="http://schemas.openxmlformats.org/officeDocument/2006/relationships/image" Target="../media/image39.tiff"/><Relationship Id="rId5" Type="http://schemas.openxmlformats.org/officeDocument/2006/relationships/hyperlink" Target="mailto:Santiago.Noguera@ific.uv.es" TargetMode="External"/><Relationship Id="rId15" Type="http://schemas.openxmlformats.org/officeDocument/2006/relationships/hyperlink" Target="mailto:laura.pedraza@ific.uv.es" TargetMode="External"/><Relationship Id="rId23" Type="http://schemas.openxmlformats.org/officeDocument/2006/relationships/image" Target="../media/image30.jpeg"/><Relationship Id="rId28" Type="http://schemas.openxmlformats.org/officeDocument/2006/relationships/image" Target="../media/image35.tiff"/><Relationship Id="rId36" Type="http://schemas.openxmlformats.org/officeDocument/2006/relationships/image" Target="../media/image43.jpeg"/><Relationship Id="rId10" Type="http://schemas.openxmlformats.org/officeDocument/2006/relationships/hyperlink" Target="mailto:carlos.orero@ific.uv.es" TargetMode="External"/><Relationship Id="rId19" Type="http://schemas.openxmlformats.org/officeDocument/2006/relationships/image" Target="../media/image27.png"/><Relationship Id="rId31" Type="http://schemas.openxmlformats.org/officeDocument/2006/relationships/image" Target="../media/image38.tiff"/><Relationship Id="rId4" Type="http://schemas.openxmlformats.org/officeDocument/2006/relationships/hyperlink" Target="mailto:daniel.esperante@ific.uv.es" TargetMode="External"/><Relationship Id="rId9" Type="http://schemas.openxmlformats.org/officeDocument/2006/relationships/hyperlink" Target="mailto:boronat.arevalo@ific.uv.es" TargetMode="External"/><Relationship Id="rId14" Type="http://schemas.openxmlformats.org/officeDocument/2006/relationships/hyperlink" Target="mailto:Eduardo.martinez@ific.uv.es" TargetMode="External"/><Relationship Id="rId22" Type="http://schemas.openxmlformats.org/officeDocument/2006/relationships/image" Target="../media/image29.jpeg"/><Relationship Id="rId27" Type="http://schemas.openxmlformats.org/officeDocument/2006/relationships/image" Target="../media/image34.tiff"/><Relationship Id="rId30" Type="http://schemas.openxmlformats.org/officeDocument/2006/relationships/image" Target="../media/image37.tiff"/><Relationship Id="rId35" Type="http://schemas.openxmlformats.org/officeDocument/2006/relationships/image" Target="../media/image42.png"/><Relationship Id="rId8" Type="http://schemas.openxmlformats.org/officeDocument/2006/relationships/hyperlink" Target="mailto:nuria.fuster@ific.uv.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mags">
            <a:extLst>
              <a:ext uri="{FF2B5EF4-FFF2-40B4-BE49-F238E27FC236}">
                <a16:creationId xmlns:a16="http://schemas.microsoft.com/office/drawing/2014/main" id="{260AFA34-8D70-4BA0-B193-2F57D36C5B1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284" y="1"/>
            <a:ext cx="7815636" cy="667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AB30819D-43D3-414F-8C13-53ACF4FBF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3392" y="1165861"/>
            <a:ext cx="3759807" cy="2172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400" dirty="0"/>
              <a:t>AITANA (IFIC) FCC plans</a:t>
            </a:r>
          </a:p>
        </p:txBody>
      </p:sp>
      <p:sp>
        <p:nvSpPr>
          <p:cNvPr id="14" name="Subtítulo 13">
            <a:extLst>
              <a:ext uri="{FF2B5EF4-FFF2-40B4-BE49-F238E27FC236}">
                <a16:creationId xmlns:a16="http://schemas.microsoft.com/office/drawing/2014/main" id="{32554346-BA9A-42E6-BAE4-889C4D38E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391" y="3603171"/>
            <a:ext cx="3756943" cy="2841173"/>
          </a:xfrm>
        </p:spPr>
        <p:txBody>
          <a:bodyPr>
            <a:normAutofit/>
          </a:bodyPr>
          <a:lstStyle/>
          <a:p>
            <a:r>
              <a:rPr lang="es-ES" sz="2000" dirty="0"/>
              <a:t>Daniel Esperante Pereira </a:t>
            </a:r>
            <a:r>
              <a:rPr lang="es-ES" sz="2000" baseline="30000" dirty="0"/>
              <a:t>1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on</a:t>
            </a:r>
            <a:r>
              <a:rPr lang="es-ES" sz="2000" dirty="0"/>
              <a:t> </a:t>
            </a:r>
            <a:r>
              <a:rPr lang="es-ES" sz="2000" dirty="0" err="1"/>
              <a:t>behalf</a:t>
            </a:r>
            <a:r>
              <a:rPr lang="es-ES" sz="2000" dirty="0"/>
              <a:t> </a:t>
            </a:r>
            <a:r>
              <a:rPr lang="es-ES" sz="2000" dirty="0" err="1"/>
              <a:t>ot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IFIC-AITANA </a:t>
            </a:r>
            <a:r>
              <a:rPr lang="es-ES" sz="2000" dirty="0" err="1"/>
              <a:t>accelerators</a:t>
            </a:r>
            <a:r>
              <a:rPr lang="es-ES" sz="2000" dirty="0"/>
              <a:t> </a:t>
            </a:r>
            <a:r>
              <a:rPr lang="es-ES" sz="2000" dirty="0" err="1"/>
              <a:t>group</a:t>
            </a:r>
            <a:endParaRPr lang="es-ES" sz="2000" dirty="0"/>
          </a:p>
          <a:p>
            <a:endParaRPr lang="es-ES" baseline="30000" dirty="0"/>
          </a:p>
          <a:p>
            <a:r>
              <a:rPr lang="es-ES" baseline="30000" dirty="0"/>
              <a:t>1</a:t>
            </a:r>
            <a:r>
              <a:rPr lang="es-ES" dirty="0"/>
              <a:t> IFIC (UV, CSIC)</a:t>
            </a:r>
          </a:p>
          <a:p>
            <a:endParaRPr lang="es-ES" sz="2000" dirty="0"/>
          </a:p>
        </p:txBody>
      </p:sp>
      <p:pic>
        <p:nvPicPr>
          <p:cNvPr id="19" name="Imagen 8" descr="Un dibujo de una caricatura&#10;&#10;Descripción generada automáticamente con confianza baja">
            <a:extLst>
              <a:ext uri="{FF2B5EF4-FFF2-40B4-BE49-F238E27FC236}">
                <a16:creationId xmlns:a16="http://schemas.microsoft.com/office/drawing/2014/main" id="{69816AD7-9DD6-472B-80BE-C59B42205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091" y="142531"/>
            <a:ext cx="2453876" cy="720000"/>
          </a:xfrm>
          <a:prstGeom prst="rect">
            <a:avLst/>
          </a:prstGeom>
        </p:spPr>
      </p:pic>
      <p:pic>
        <p:nvPicPr>
          <p:cNvPr id="11" name="gv_conselleria_educacion_cmyk_cast.jpg" descr="gv_conselleria_educacion_cmyk_cast.jpg">
            <a:extLst>
              <a:ext uri="{FF2B5EF4-FFF2-40B4-BE49-F238E27FC236}">
                <a16:creationId xmlns:a16="http://schemas.microsoft.com/office/drawing/2014/main" id="{563627A6-F640-4FD9-89E0-42DEACC7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49" y="142531"/>
            <a:ext cx="1017074" cy="501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512px-Logotipo_del_MCIU.png" descr="512px-Logotipo_del_MCIU.png">
            <a:extLst>
              <a:ext uri="{FF2B5EF4-FFF2-40B4-BE49-F238E27FC236}">
                <a16:creationId xmlns:a16="http://schemas.microsoft.com/office/drawing/2014/main" id="{5A16ECFD-60B9-4D17-90C9-7B2B763E7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3" y="148681"/>
            <a:ext cx="1906337" cy="49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479B76-70C1-46BD-BE6E-C5C88C8AE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" y="6074015"/>
            <a:ext cx="7478751" cy="6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46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0E24E1D-AF02-6545-8FB4-142D088F35CF}"/>
              </a:ext>
            </a:extLst>
          </p:cNvPr>
          <p:cNvSpPr txBox="1"/>
          <p:nvPr/>
        </p:nvSpPr>
        <p:spPr>
          <a:xfrm>
            <a:off x="394854" y="768105"/>
            <a:ext cx="748775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endParaRPr lang="es-ES" sz="2000" dirty="0"/>
          </a:p>
          <a:p>
            <a:pPr algn="just"/>
            <a:r>
              <a:rPr lang="en-AU" sz="2000" b="1" dirty="0">
                <a:solidFill>
                  <a:srgbClr val="1C19DE"/>
                </a:solidFill>
              </a:rPr>
              <a:t>Team members:</a:t>
            </a:r>
            <a:endParaRPr lang="es-ES" sz="2000" dirty="0"/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Juan Fuster Verdú: </a:t>
            </a:r>
            <a:r>
              <a:rPr lang="es-ES" dirty="0">
                <a:hlinkClick r:id="rId2"/>
              </a:rPr>
              <a:t>juan.fuster@ific.uv.es</a:t>
            </a:r>
            <a:r>
              <a:rPr lang="es-ES" dirty="0"/>
              <a:t> 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Benito Gimeno Martínez: </a:t>
            </a:r>
            <a:r>
              <a:rPr lang="es-ES" dirty="0">
                <a:hlinkClick r:id="rId3"/>
              </a:rPr>
              <a:t>benito.gimeno@uv.es</a:t>
            </a:r>
            <a:r>
              <a:rPr lang="es-ES" dirty="0"/>
              <a:t> 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Daniel Esperante Pereira: </a:t>
            </a:r>
            <a:r>
              <a:rPr lang="es-ES" dirty="0">
                <a:hlinkClick r:id="rId4"/>
              </a:rPr>
              <a:t>daniel.esperante@ific.uv.es</a:t>
            </a:r>
            <a:r>
              <a:rPr lang="es-ES" dirty="0"/>
              <a:t> 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Santiago </a:t>
            </a:r>
            <a:r>
              <a:rPr lang="es-ES" dirty="0" err="1"/>
              <a:t>Noguere</a:t>
            </a:r>
            <a:r>
              <a:rPr lang="es-ES" dirty="0"/>
              <a:t> </a:t>
            </a:r>
            <a:r>
              <a:rPr lang="es-ES" dirty="0" err="1"/>
              <a:t>Puchol</a:t>
            </a:r>
            <a:r>
              <a:rPr lang="es-ES" dirty="0"/>
              <a:t>: </a:t>
            </a:r>
            <a:r>
              <a:rPr lang="es-ES" dirty="0">
                <a:hlinkClick r:id="rId5"/>
              </a:rPr>
              <a:t>Santiago.Noguera@ific.uv.es</a:t>
            </a:r>
            <a:endParaRPr lang="es-ES" dirty="0"/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Cesar Blanch Gutiérrez: </a:t>
            </a:r>
            <a:r>
              <a:rPr lang="es-ES" dirty="0">
                <a:hlinkClick r:id="rId6"/>
              </a:rPr>
              <a:t>cesar.blanch@ific.uv.es</a:t>
            </a:r>
            <a:r>
              <a:rPr lang="es-ES" dirty="0"/>
              <a:t> 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Daniel González-Iglesias: </a:t>
            </a:r>
            <a:r>
              <a:rPr lang="es-ES" dirty="0">
                <a:hlinkClick r:id="rId7"/>
              </a:rPr>
              <a:t>daniel.gonzalez-iglesias@uv.es</a:t>
            </a:r>
            <a:r>
              <a:rPr lang="es-ES" dirty="0"/>
              <a:t> 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Nuria Fuster Martínez: </a:t>
            </a:r>
            <a:r>
              <a:rPr lang="es-ES" dirty="0">
                <a:hlinkClick r:id="rId8"/>
              </a:rPr>
              <a:t>nuria.fuster@ific.uv.es</a:t>
            </a:r>
            <a:r>
              <a:rPr lang="es-ES" dirty="0"/>
              <a:t> 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 err="1"/>
              <a:t>Marça</a:t>
            </a:r>
            <a:r>
              <a:rPr lang="es-ES" dirty="0"/>
              <a:t> Boronat </a:t>
            </a:r>
            <a:r>
              <a:rPr lang="es-ES" dirty="0" err="1"/>
              <a:t>Arevalo</a:t>
            </a:r>
            <a:r>
              <a:rPr lang="es-ES" dirty="0"/>
              <a:t>: </a:t>
            </a:r>
            <a:r>
              <a:rPr lang="es-ES" u="sng" dirty="0">
                <a:solidFill>
                  <a:srgbClr val="0070C0"/>
                </a:solidFill>
                <a:hlinkClick r:id="rId9"/>
              </a:rPr>
              <a:t>boronat.arevalo@ific.uv.es</a:t>
            </a:r>
            <a:endParaRPr lang="es-ES" u="sng" dirty="0">
              <a:solidFill>
                <a:srgbClr val="0070C0"/>
              </a:solidFill>
            </a:endParaRP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Carlos Orero Canet: </a:t>
            </a:r>
            <a:r>
              <a:rPr lang="es-ES" u="sng" dirty="0">
                <a:solidFill>
                  <a:srgbClr val="0070C0"/>
                </a:solidFill>
                <a:hlinkClick r:id="rId10"/>
              </a:rPr>
              <a:t>carlos.orero@ific.uv.es</a:t>
            </a:r>
            <a:endParaRPr lang="es-ES" u="sng" dirty="0">
              <a:solidFill>
                <a:srgbClr val="0070C0"/>
              </a:solidFill>
            </a:endParaRP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Abraham Menéndez: </a:t>
            </a:r>
            <a:r>
              <a:rPr lang="es-ES" dirty="0">
                <a:hlinkClick r:id="rId11"/>
              </a:rPr>
              <a:t>Abraham.menendez@uv.es</a:t>
            </a:r>
            <a:endParaRPr lang="es-ES" u="sng" dirty="0">
              <a:solidFill>
                <a:srgbClr val="0070C0"/>
              </a:solidFill>
            </a:endParaRP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Pablo Martín Luna: </a:t>
            </a:r>
            <a:r>
              <a:rPr lang="es-ES" dirty="0">
                <a:hlinkClick r:id="rId12"/>
              </a:rPr>
              <a:t>pamarlu@ific.uv.es</a:t>
            </a:r>
            <a:endParaRPr lang="es-ES" dirty="0"/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Javier Olivares Herrador: </a:t>
            </a:r>
            <a:r>
              <a:rPr lang="es-ES" dirty="0">
                <a:hlinkClick r:id="rId13"/>
              </a:rPr>
              <a:t>javier.olivares.herrador@cern.ch</a:t>
            </a:r>
            <a:endParaRPr lang="es-ES" dirty="0"/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Juan Carlos Fernández: </a:t>
            </a:r>
            <a:r>
              <a:rPr lang="es-ES" u="sng" dirty="0">
                <a:solidFill>
                  <a:srgbClr val="0070C0"/>
                </a:solidFill>
              </a:rPr>
              <a:t>juancarlos.fernandez@ific.uv.es</a:t>
            </a: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Eduardo Martínez López: </a:t>
            </a:r>
            <a:r>
              <a:rPr lang="es-ES" dirty="0">
                <a:hlinkClick r:id="rId14"/>
              </a:rPr>
              <a:t>Eduardo.martinez@ific.uv.es</a:t>
            </a:r>
            <a:endParaRPr lang="es-ES" dirty="0"/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n-GB" dirty="0"/>
              <a:t>Laura K. Pedraza</a:t>
            </a:r>
            <a:r>
              <a:rPr lang="es-ES" dirty="0"/>
              <a:t>: </a:t>
            </a:r>
            <a:r>
              <a:rPr lang="es-ES" u="sng" dirty="0">
                <a:solidFill>
                  <a:srgbClr val="0070C0"/>
                </a:solidFill>
                <a:hlinkClick r:id="rId15"/>
              </a:rPr>
              <a:t>laura.pedraza@ific.uv.es</a:t>
            </a:r>
            <a:endParaRPr lang="es-ES" u="sng" dirty="0">
              <a:solidFill>
                <a:srgbClr val="0070C0"/>
              </a:solidFill>
            </a:endParaRPr>
          </a:p>
          <a:p>
            <a:pPr marL="742950" lvl="1" indent="-285750" algn="just">
              <a:buFont typeface="Wingdings" pitchFamily="2" charset="2"/>
              <a:buChar char="q"/>
            </a:pPr>
            <a:r>
              <a:rPr lang="es-ES" dirty="0"/>
              <a:t>José Reina Valero: </a:t>
            </a:r>
            <a:r>
              <a:rPr lang="es-ES" u="sng" dirty="0">
                <a:solidFill>
                  <a:srgbClr val="0070C0"/>
                </a:solidFill>
                <a:hlinkClick r:id="rId16"/>
              </a:rPr>
              <a:t>jose.reina@ific.uv.es</a:t>
            </a:r>
            <a:endParaRPr lang="es-ES" u="sng" dirty="0">
              <a:solidFill>
                <a:srgbClr val="0070C0"/>
              </a:solidFill>
            </a:endParaRPr>
          </a:p>
          <a:p>
            <a:pPr marL="742950" lvl="1" indent="-285750" algn="just">
              <a:buFont typeface="Wingdings" pitchFamily="2" charset="2"/>
              <a:buChar char="q"/>
            </a:pPr>
            <a:endParaRPr lang="en-GB" sz="2000" u="sng" dirty="0">
              <a:solidFill>
                <a:srgbClr val="0070C0"/>
              </a:solidFill>
            </a:endParaRPr>
          </a:p>
          <a:p>
            <a:pPr algn="just"/>
            <a:r>
              <a:rPr lang="en-AU" sz="2000" b="1" dirty="0">
                <a:solidFill>
                  <a:srgbClr val="1C19DE"/>
                </a:solidFill>
              </a:rPr>
              <a:t>Within the AITANA group: </a:t>
            </a:r>
            <a:r>
              <a:rPr lang="en-GB" sz="2000" dirty="0">
                <a:hlinkClick r:id="rId17"/>
              </a:rPr>
              <a:t>https://aitanatop.ific.uv.es/aitanatop/</a:t>
            </a:r>
            <a:endParaRPr lang="en-GB" sz="2000" dirty="0"/>
          </a:p>
        </p:txBody>
      </p:sp>
      <p:pic>
        <p:nvPicPr>
          <p:cNvPr id="12" name="Picture 6" descr="uv-logo - Polibienestar">
            <a:extLst>
              <a:ext uri="{FF2B5EF4-FFF2-40B4-BE49-F238E27FC236}">
                <a16:creationId xmlns:a16="http://schemas.microsoft.com/office/drawing/2014/main" id="{8B62100B-7043-8A4F-B1B8-219C29FF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12" y="902663"/>
            <a:ext cx="696355" cy="5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logo CSIC » URBIOFIN Project">
            <a:extLst>
              <a:ext uri="{FF2B5EF4-FFF2-40B4-BE49-F238E27FC236}">
                <a16:creationId xmlns:a16="http://schemas.microsoft.com/office/drawing/2014/main" id="{B5394C1B-8D2B-E94D-B632-A59F7458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4368" y="902663"/>
            <a:ext cx="2090316" cy="5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Un dibujo de una caricatura&#10;&#10;Descripción generada automáticamente con confianza baja">
            <a:extLst>
              <a:ext uri="{FF2B5EF4-FFF2-40B4-BE49-F238E27FC236}">
                <a16:creationId xmlns:a16="http://schemas.microsoft.com/office/drawing/2014/main" id="{9463463E-F153-8649-8C4A-79991685A13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6048" b="13200"/>
          <a:stretch/>
        </p:blipFill>
        <p:spPr>
          <a:xfrm>
            <a:off x="9559486" y="911619"/>
            <a:ext cx="2216228" cy="525102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CADB692-97E1-4BC6-BB20-8E282AF6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physics and technology team</a:t>
            </a:r>
            <a:endParaRPr lang="es-ES" dirty="0"/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id="{025DA775-A71C-D929-3B9C-4AF7834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8FC2D-D85F-FA47-8406-C9ED782A6E87}" type="slidenum">
              <a:rPr lang="en-GB" smtClean="0"/>
              <a:t>10</a:t>
            </a:fld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82856E-CB32-3448-A49E-6589EDE58EF2}"/>
              </a:ext>
            </a:extLst>
          </p:cNvPr>
          <p:cNvGrpSpPr/>
          <p:nvPr/>
        </p:nvGrpSpPr>
        <p:grpSpPr>
          <a:xfrm>
            <a:off x="7239415" y="1580042"/>
            <a:ext cx="3480489" cy="4741906"/>
            <a:chOff x="7891564" y="1748216"/>
            <a:chExt cx="3480489" cy="4741906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DFFEC1A-BC10-BCAE-3B0F-C0FBF260A3D6}"/>
                </a:ext>
              </a:extLst>
            </p:cNvPr>
            <p:cNvGrpSpPr/>
            <p:nvPr/>
          </p:nvGrpSpPr>
          <p:grpSpPr>
            <a:xfrm>
              <a:off x="7891564" y="1748216"/>
              <a:ext cx="3442411" cy="2287278"/>
              <a:chOff x="7312738" y="1651035"/>
              <a:chExt cx="3442411" cy="228727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240EB6E7-CD17-E74C-BFF9-E02E9C8AA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4630" y="2903765"/>
                <a:ext cx="1018627" cy="1018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976F05DC-2296-FC40-9CDA-3407B44BB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2738" y="2894951"/>
                <a:ext cx="1018627" cy="1018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64B2CE33-9E3C-1F45-8662-52ED77BA7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6522" y="2919686"/>
                <a:ext cx="1018627" cy="1018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8DF01582-7CC4-454D-9B97-F489741B8B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9209" y="1651035"/>
                <a:ext cx="1018629" cy="101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4125D486-AF8B-F14A-A09C-9556820217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6648" y="1662576"/>
                <a:ext cx="1018629" cy="101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>
                <a:extLst>
                  <a:ext uri="{FF2B5EF4-FFF2-40B4-BE49-F238E27FC236}">
                    <a16:creationId xmlns:a16="http://schemas.microsoft.com/office/drawing/2014/main" id="{80DD558F-A3BB-E54C-93FD-59C7B2EC30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4630" y="1651036"/>
                <a:ext cx="1018629" cy="101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1A14C7-DA52-1E45-B000-C81CED82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915474" y="5456878"/>
              <a:ext cx="1033244" cy="10332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149029-5DD3-C241-8FB4-1FD2ABD5C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338809" y="5447467"/>
              <a:ext cx="1033244" cy="103324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D03D73-FD1F-DD43-A1F9-2AD1E767A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900859" y="4224505"/>
              <a:ext cx="1033244" cy="10332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EB630A-90BE-0845-9050-0784BB28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103456" y="5447467"/>
              <a:ext cx="1033244" cy="10332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5329AC-572A-3240-81C4-557C5664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091017" y="4226270"/>
              <a:ext cx="1033244" cy="103324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4CD6599-415A-3847-A4A6-809DA771C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338809" y="4226270"/>
              <a:ext cx="1033244" cy="1033244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8366BF0-E735-42A2-B145-C43421BB90C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759662" y="1526192"/>
            <a:ext cx="948048" cy="10724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41B169-822C-45B3-8372-442562A40433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15011" r="17733"/>
          <a:stretch/>
        </p:blipFill>
        <p:spPr>
          <a:xfrm>
            <a:off x="10813724" y="4035299"/>
            <a:ext cx="871684" cy="10542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52159C-DEEA-49F4-B62C-1E24F1A1ED0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849579" y="5279293"/>
            <a:ext cx="835829" cy="1055160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8AD06C5-36A5-4BDA-981E-3ACBF28A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pic>
        <p:nvPicPr>
          <p:cNvPr id="4098" name="Picture 2" descr="https://aitanatop.ific.uv.es/aitanatop/wp-content/uploads/2024/04/CarlosOrero.jpg">
            <a:extLst>
              <a:ext uri="{FF2B5EF4-FFF2-40B4-BE49-F238E27FC236}">
                <a16:creationId xmlns:a16="http://schemas.microsoft.com/office/drawing/2014/main" id="{2182E48E-7DCB-4429-BC27-2A6F07AE3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86693" y="2848692"/>
            <a:ext cx="893986" cy="101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B2B0E08-4E5E-4971-8594-3A3987CA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complex: Injector </a:t>
            </a:r>
            <a:r>
              <a:rPr lang="en-US" dirty="0" err="1"/>
              <a:t>linacs</a:t>
            </a:r>
            <a:endParaRPr lang="en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710BF1-FF2D-4DBD-9DF7-9F99F481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0F8428-CF61-46DA-9EF4-522E9BAE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C76933-F285-4BDA-B989-DDCE7429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31" y="1254642"/>
            <a:ext cx="8646702" cy="4515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714CEEC-9488-45A4-B7F1-B2AE1A652770}"/>
              </a:ext>
            </a:extLst>
          </p:cNvPr>
          <p:cNvSpPr/>
          <p:nvPr/>
        </p:nvSpPr>
        <p:spPr>
          <a:xfrm>
            <a:off x="405731" y="5863304"/>
            <a:ext cx="8646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Presentation: THE FCC-</a:t>
            </a:r>
            <a:r>
              <a:rPr lang="en-US" sz="1400" dirty="0" err="1"/>
              <a:t>ee</a:t>
            </a:r>
            <a:r>
              <a:rPr lang="en-US" sz="1400" dirty="0"/>
              <a:t> INJECTOR COMPLEX: Status of the injector parameters for the booster, </a:t>
            </a:r>
            <a:r>
              <a:rPr lang="es-ES" sz="1400" dirty="0"/>
              <a:t>CERN, March 5, 2024</a:t>
            </a:r>
            <a:endParaRPr lang="en-US" sz="14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9BA597F-0F2A-4F32-8181-3098467F251A}"/>
              </a:ext>
            </a:extLst>
          </p:cNvPr>
          <p:cNvSpPr/>
          <p:nvPr/>
        </p:nvSpPr>
        <p:spPr>
          <a:xfrm rot="1864786">
            <a:off x="6405145" y="1329283"/>
            <a:ext cx="966433" cy="9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35CAD58-96A4-4249-9707-17289064F83E}"/>
              </a:ext>
            </a:extLst>
          </p:cNvPr>
          <p:cNvSpPr txBox="1"/>
          <p:nvPr/>
        </p:nvSpPr>
        <p:spPr>
          <a:xfrm>
            <a:off x="9475770" y="1254642"/>
            <a:ext cx="23816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a primary interested in this part of the accelerator complex,</a:t>
            </a:r>
          </a:p>
          <a:p>
            <a:r>
              <a:rPr lang="en-US" dirty="0"/>
              <a:t>though other contributions are not discarded: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cBPMs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Linac</a:t>
            </a:r>
            <a:r>
              <a:rPr lang="en-US" dirty="0"/>
              <a:t> RF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01D4DBE-9E25-4A8B-BFB1-54D5C14AB043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7302212" y="2046567"/>
            <a:ext cx="2173558" cy="777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661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41F28-677D-4AE5-9E79-9007FDC5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monitoring system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DCFD06-A474-4628-A30A-ECA2BB23B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865"/>
            <a:ext cx="6030433" cy="5278228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/>
              <a:t>Development of a re-entrant cavity BPM for linear colliders with single bunch resolution &lt; 1 </a:t>
            </a:r>
            <a:r>
              <a:rPr lang="en-US" dirty="0" err="1"/>
              <a:t>μm</a:t>
            </a:r>
            <a:r>
              <a:rPr lang="en-US" dirty="0"/>
              <a:t> for cryogenic temperatures</a:t>
            </a:r>
          </a:p>
          <a:p>
            <a:r>
              <a:rPr lang="en-US" dirty="0"/>
              <a:t>Cavity BPMs are resonant systems crossed by the beam pipe. EM modes are induced on the cavity by the beam and beam position measurement depends on their amplitude</a:t>
            </a:r>
          </a:p>
          <a:p>
            <a:pPr lvl="1"/>
            <a:r>
              <a:rPr lang="fr-FR" i="1" dirty="0" err="1">
                <a:solidFill>
                  <a:srgbClr val="000000"/>
                </a:solidFill>
                <a:latin typeface="AAAAA J+ STIX General"/>
              </a:rPr>
              <a:t>V</a:t>
            </a:r>
            <a:r>
              <a:rPr lang="fr-FR" sz="1200" i="1" dirty="0" err="1">
                <a:solidFill>
                  <a:srgbClr val="000000"/>
                </a:solidFill>
                <a:latin typeface="AAAAA J+ STIX General"/>
              </a:rPr>
              <a:t>position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(</a:t>
            </a:r>
            <a:r>
              <a:rPr lang="fr-FR" i="1" dirty="0">
                <a:solidFill>
                  <a:srgbClr val="000000"/>
                </a:solidFill>
                <a:latin typeface="AAAAA J+ STIX General"/>
              </a:rPr>
              <a:t>t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) = </a:t>
            </a:r>
            <a:r>
              <a:rPr lang="fr-FR" i="1" dirty="0">
                <a:solidFill>
                  <a:srgbClr val="000000"/>
                </a:solidFill>
                <a:latin typeface="AAAAA J+ STIX General"/>
              </a:rPr>
              <a:t>V</a:t>
            </a:r>
            <a:r>
              <a:rPr lang="fr-FR" sz="1200" i="1" dirty="0">
                <a:solidFill>
                  <a:srgbClr val="000000"/>
                </a:solidFill>
                <a:latin typeface="AAAAA J+ STIX General"/>
              </a:rPr>
              <a:t>out</a:t>
            </a:r>
            <a:r>
              <a:rPr lang="fr-FR" sz="1200" dirty="0">
                <a:solidFill>
                  <a:srgbClr val="000000"/>
                </a:solidFill>
                <a:latin typeface="AAAAA I+ STIX General"/>
              </a:rPr>
              <a:t>,0 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sin(</a:t>
            </a:r>
            <a:r>
              <a:rPr lang="fr-FR" i="1" dirty="0">
                <a:solidFill>
                  <a:srgbClr val="000000"/>
                </a:solidFill>
                <a:latin typeface="AAAAA L+ STIX General"/>
              </a:rPr>
              <a:t>ω</a:t>
            </a:r>
            <a:r>
              <a:rPr lang="fr-FR" sz="1200" dirty="0">
                <a:solidFill>
                  <a:srgbClr val="000000"/>
                </a:solidFill>
                <a:latin typeface="AAAAA I+ STIX General"/>
              </a:rPr>
              <a:t>110</a:t>
            </a:r>
            <a:r>
              <a:rPr lang="fr-FR" i="1" dirty="0">
                <a:solidFill>
                  <a:srgbClr val="000000"/>
                </a:solidFill>
                <a:latin typeface="AAAAA J+ STIX General"/>
              </a:rPr>
              <a:t>t 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+ </a:t>
            </a:r>
            <a:r>
              <a:rPr lang="fr-FR" i="1" dirty="0">
                <a:solidFill>
                  <a:srgbClr val="000000"/>
                </a:solidFill>
                <a:latin typeface="AAAAA L+ STIX General"/>
              </a:rPr>
              <a:t>φ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)</a:t>
            </a:r>
            <a:r>
              <a:rPr lang="fr-FR" dirty="0" err="1">
                <a:solidFill>
                  <a:srgbClr val="000000"/>
                </a:solidFill>
                <a:latin typeface="AAAAA I+ STIX General"/>
              </a:rPr>
              <a:t>exp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 (</a:t>
            </a:r>
            <a:r>
              <a:rPr lang="fr-FR" dirty="0">
                <a:solidFill>
                  <a:srgbClr val="000000"/>
                </a:solidFill>
                <a:latin typeface="AAAAA K+ STIX General"/>
              </a:rPr>
              <a:t>−</a:t>
            </a:r>
            <a:r>
              <a:rPr lang="fr-FR" i="1" dirty="0">
                <a:solidFill>
                  <a:srgbClr val="000000"/>
                </a:solidFill>
                <a:latin typeface="AAAAA J+ STIX General"/>
              </a:rPr>
              <a:t>t 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/</a:t>
            </a:r>
            <a:r>
              <a:rPr lang="fr-FR" i="1" dirty="0">
                <a:solidFill>
                  <a:srgbClr val="000000"/>
                </a:solidFill>
                <a:latin typeface="AAAAA L+ STIX General"/>
              </a:rPr>
              <a:t>τ</a:t>
            </a:r>
            <a:r>
              <a:rPr lang="fr-FR" dirty="0">
                <a:solidFill>
                  <a:srgbClr val="000000"/>
                </a:solidFill>
                <a:latin typeface="AAAAA I+ STIX General"/>
              </a:rPr>
              <a:t>) </a:t>
            </a:r>
          </a:p>
          <a:p>
            <a:pPr lvl="1"/>
            <a:endParaRPr lang="fr-FR" dirty="0">
              <a:solidFill>
                <a:srgbClr val="000000"/>
              </a:solidFill>
              <a:latin typeface="AAAAA I+ STIX General"/>
            </a:endParaRPr>
          </a:p>
          <a:p>
            <a:r>
              <a:rPr lang="en-US" dirty="0"/>
              <a:t>Develop the know-how to design new cavity BPMs and readout:</a:t>
            </a:r>
          </a:p>
          <a:p>
            <a:pPr lvl="1"/>
            <a:r>
              <a:rPr lang="en-US" dirty="0"/>
              <a:t>Use commercial vacuum feedthroughs </a:t>
            </a:r>
          </a:p>
          <a:p>
            <a:pPr lvl="1"/>
            <a:r>
              <a:rPr lang="en-US" dirty="0"/>
              <a:t>Multiparametric design </a:t>
            </a:r>
          </a:p>
          <a:p>
            <a:pPr lvl="1"/>
            <a:r>
              <a:rPr lang="en-US" dirty="0"/>
              <a:t>Tolerance analysis to in order to reduce fabrication costs</a:t>
            </a:r>
          </a:p>
          <a:p>
            <a:pPr lvl="1"/>
            <a:r>
              <a:rPr lang="en-US" dirty="0"/>
              <a:t>Complex readout with mixing electronics and fast ADC</a:t>
            </a:r>
          </a:p>
          <a:p>
            <a:pPr lvl="1"/>
            <a:r>
              <a:rPr lang="en-US" dirty="0"/>
              <a:t>Complex data processing: DDC, IQ demodulation</a:t>
            </a:r>
          </a:p>
          <a:p>
            <a:r>
              <a:rPr lang="en-US" dirty="0"/>
              <a:t>Now we have the capability to adapt the design to different beam pipe sizes, operational frequencies, understand mechanical fabrication, optimal manufacturing cost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397A6F-FFA9-43B5-B5FC-AF3CF01E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8B6EE9-5429-4C33-98A3-44DE4A76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2AE0CC-FA88-49F4-9EF5-C9E86FBC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003" y="870220"/>
            <a:ext cx="2769683" cy="14997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8B0B6C9-6FC4-4A4E-80FF-05D761E93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53"/>
          <a:stretch/>
        </p:blipFill>
        <p:spPr>
          <a:xfrm>
            <a:off x="7324874" y="2436705"/>
            <a:ext cx="1458137" cy="118672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D6B77F7-76E8-466E-87A4-6FDD1831E62C}"/>
              </a:ext>
            </a:extLst>
          </p:cNvPr>
          <p:cNvSpPr/>
          <p:nvPr/>
        </p:nvSpPr>
        <p:spPr>
          <a:xfrm>
            <a:off x="10254364" y="2424874"/>
            <a:ext cx="18900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The </a:t>
            </a:r>
            <a:r>
              <a:rPr lang="en-US" sz="1400" dirty="0"/>
              <a:t>Monopole mode TM</a:t>
            </a:r>
            <a:r>
              <a:rPr lang="en-US" sz="1400" baseline="-25000" dirty="0"/>
              <a:t>010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i="1" dirty="0">
                <a:solidFill>
                  <a:srgbClr val="000000"/>
                </a:solidFill>
              </a:rPr>
              <a:t>f</a:t>
            </a:r>
            <a:r>
              <a:rPr lang="en-US" sz="1400" baseline="-25000" dirty="0">
                <a:solidFill>
                  <a:srgbClr val="000000"/>
                </a:solidFill>
              </a:rPr>
              <a:t>010</a:t>
            </a:r>
            <a:r>
              <a:rPr lang="en-US" sz="1400" dirty="0">
                <a:solidFill>
                  <a:srgbClr val="000000"/>
                </a:solidFill>
              </a:rPr>
              <a:t> = 1.25 GHz  gives the reference signal: </a:t>
            </a:r>
          </a:p>
          <a:p>
            <a:r>
              <a:rPr lang="en-US" sz="1400" i="1" dirty="0"/>
              <a:t>V</a:t>
            </a:r>
            <a:r>
              <a:rPr lang="en-US" sz="1400" i="1" baseline="-25000" dirty="0"/>
              <a:t>TM</a:t>
            </a:r>
            <a:r>
              <a:rPr lang="en-US" sz="1400" baseline="-25000" dirty="0"/>
              <a:t>010</a:t>
            </a:r>
            <a:r>
              <a:rPr lang="en-US" sz="1400" dirty="0"/>
              <a:t> ∝ </a:t>
            </a:r>
            <a:r>
              <a:rPr lang="en-US" sz="1400" i="1" dirty="0" err="1"/>
              <a:t>q</a:t>
            </a:r>
            <a:r>
              <a:rPr lang="en-US" sz="1400" i="1" baseline="-25000" dirty="0" err="1"/>
              <a:t>bunch</a:t>
            </a:r>
            <a:r>
              <a:rPr lang="en-US" sz="1400" i="1" dirty="0"/>
              <a:t> </a:t>
            </a:r>
            <a:endParaRPr lang="en-US" sz="1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953308E-3E3B-429E-A307-E5BE78D04456}"/>
              </a:ext>
            </a:extLst>
          </p:cNvPr>
          <p:cNvSpPr/>
          <p:nvPr/>
        </p:nvSpPr>
        <p:spPr>
          <a:xfrm>
            <a:off x="10254364" y="3830509"/>
            <a:ext cx="18368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The Dipole mode TM</a:t>
            </a:r>
            <a:r>
              <a:rPr lang="en-US" sz="1400" baseline="-25000" dirty="0">
                <a:solidFill>
                  <a:srgbClr val="000000"/>
                </a:solidFill>
              </a:rPr>
              <a:t>110, </a:t>
            </a:r>
            <a:r>
              <a:rPr lang="en-US" sz="1400" i="1" dirty="0">
                <a:solidFill>
                  <a:srgbClr val="000000"/>
                </a:solidFill>
              </a:rPr>
              <a:t>f</a:t>
            </a:r>
            <a:r>
              <a:rPr lang="en-US" sz="1400" baseline="-25000" dirty="0">
                <a:solidFill>
                  <a:srgbClr val="000000"/>
                </a:solidFill>
              </a:rPr>
              <a:t>010</a:t>
            </a:r>
            <a:r>
              <a:rPr lang="en-US" sz="1400" dirty="0">
                <a:solidFill>
                  <a:srgbClr val="000000"/>
                </a:solidFill>
              </a:rPr>
              <a:t> = 1.72 GHz </a:t>
            </a:r>
            <a:endParaRPr lang="en-US" sz="1400" dirty="0"/>
          </a:p>
          <a:p>
            <a:r>
              <a:rPr lang="en-US" sz="1400" dirty="0">
                <a:solidFill>
                  <a:srgbClr val="000000"/>
                </a:solidFill>
              </a:rPr>
              <a:t> gives the position information: </a:t>
            </a:r>
          </a:p>
          <a:p>
            <a:r>
              <a:rPr lang="en-US" sz="1400" i="1" dirty="0"/>
              <a:t>V</a:t>
            </a:r>
            <a:r>
              <a:rPr lang="en-US" sz="1400" i="1" baseline="-25000" dirty="0"/>
              <a:t>TM</a:t>
            </a:r>
            <a:r>
              <a:rPr lang="en-US" sz="1400" baseline="-25000" dirty="0"/>
              <a:t>110</a:t>
            </a:r>
            <a:r>
              <a:rPr lang="en-US" sz="1400" dirty="0"/>
              <a:t> ∝ </a:t>
            </a:r>
            <a:r>
              <a:rPr lang="en-US" sz="1400" i="1" dirty="0" err="1"/>
              <a:t>q</a:t>
            </a:r>
            <a:r>
              <a:rPr lang="en-US" sz="1400" i="1" baseline="-25000" dirty="0" err="1"/>
              <a:t>bunch</a:t>
            </a:r>
            <a:r>
              <a:rPr lang="en-US" sz="1400" i="1" dirty="0"/>
              <a:t> </a:t>
            </a:r>
            <a:r>
              <a:rPr lang="en-US" sz="1400" dirty="0"/>
              <a:t>× </a:t>
            </a:r>
            <a:r>
              <a:rPr lang="el-GR" sz="1400" i="1" dirty="0"/>
              <a:t>δ</a:t>
            </a:r>
            <a:r>
              <a:rPr lang="en-US" sz="1400" i="1" dirty="0"/>
              <a:t>x </a:t>
            </a:r>
            <a:endParaRPr lang="en-US" sz="140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B4329D1-7EBF-4751-89F7-96618CA2D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170" y="5208733"/>
            <a:ext cx="2139544" cy="1609565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05DBC0A-11AE-41CC-912F-5E3452061255}"/>
              </a:ext>
            </a:extLst>
          </p:cNvPr>
          <p:cNvSpPr/>
          <p:nvPr/>
        </p:nvSpPr>
        <p:spPr>
          <a:xfrm>
            <a:off x="9037674" y="5699224"/>
            <a:ext cx="302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AAAAC+OpenSans-Regular"/>
              </a:rPr>
              <a:t>Manufacturing tolerances with = 50 </a:t>
            </a:r>
            <a:r>
              <a:rPr lang="en-US" sz="1600" dirty="0" err="1">
                <a:solidFill>
                  <a:srgbClr val="000000"/>
                </a:solidFill>
                <a:latin typeface="AAAAAD+OpenSans-Regular"/>
              </a:rPr>
              <a:t>μ</a:t>
            </a:r>
            <a:r>
              <a:rPr lang="en-US" sz="1600" dirty="0" err="1">
                <a:solidFill>
                  <a:srgbClr val="000000"/>
                </a:solidFill>
                <a:latin typeface="AAAAAC+OpenSans-Regular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AAAAAC+OpenSans-Regular"/>
              </a:rPr>
              <a:t> 20 cases with different variations in all parameters simultaneously </a:t>
            </a:r>
            <a:endParaRPr lang="en-US" sz="1600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299E3C5E-6AAD-434A-9026-AC3712453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90" y="3822929"/>
            <a:ext cx="1319253" cy="132569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082ED22-0AEE-430F-9917-7AB0BD777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391" y="2460225"/>
            <a:ext cx="1319254" cy="130287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77004AB-F87F-4144-8E73-976AD35A2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29"/>
          <a:stretch/>
        </p:blipFill>
        <p:spPr>
          <a:xfrm>
            <a:off x="7432618" y="3948715"/>
            <a:ext cx="1380773" cy="11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7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41F28-677D-4AE5-9E79-9007FDC5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monitoring system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DCFD06-A474-4628-A30A-ECA2BB23B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864"/>
            <a:ext cx="6300764" cy="5350121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285750" lvl="1" indent="-285750" algn="just">
              <a:buFont typeface="Wingdings" pitchFamily="2" charset="2"/>
              <a:buChar char="q"/>
            </a:pPr>
            <a:r>
              <a:rPr lang="en-US" b="1" dirty="0"/>
              <a:t>Design and construction of a new </a:t>
            </a:r>
            <a:r>
              <a:rPr lang="en-US" b="1" dirty="0" err="1"/>
              <a:t>cBPM</a:t>
            </a:r>
            <a:r>
              <a:rPr lang="en-US" b="1" dirty="0"/>
              <a:t> in close collaboration with industry:</a:t>
            </a:r>
          </a:p>
          <a:p>
            <a:pPr marL="742950" lvl="2" indent="-285750" algn="just">
              <a:buFont typeface="Wingdings" pitchFamily="2" charset="2"/>
              <a:buChar char="q"/>
            </a:pPr>
            <a:r>
              <a:rPr lang="en-US" sz="1800" b="1" dirty="0">
                <a:solidFill>
                  <a:srgbClr val="0070C0"/>
                </a:solidFill>
                <a:latin typeface="Open Sans ExtraBold" pitchFamily="2" charset="0"/>
              </a:rPr>
              <a:t>Built a new </a:t>
            </a:r>
            <a:r>
              <a:rPr lang="en-US" sz="1800" b="1" dirty="0" err="1">
                <a:solidFill>
                  <a:srgbClr val="0070C0"/>
                </a:solidFill>
                <a:latin typeface="Open Sans ExtraBold" pitchFamily="2" charset="0"/>
              </a:rPr>
              <a:t>cBPM</a:t>
            </a:r>
            <a:r>
              <a:rPr lang="en-US" sz="1800" b="1" dirty="0">
                <a:solidFill>
                  <a:srgbClr val="0070C0"/>
                </a:solidFill>
                <a:latin typeface="Open Sans ExtraBold" pitchFamily="2" charset="0"/>
              </a:rPr>
              <a:t> with</a:t>
            </a:r>
            <a:r>
              <a:rPr lang="en-US" sz="1800" b="1" dirty="0">
                <a:solidFill>
                  <a:srgbClr val="0070C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Neptury</a:t>
            </a:r>
            <a:r>
              <a:rPr lang="en-US" sz="1800" b="1" dirty="0">
                <a:solidFill>
                  <a:srgbClr val="0070C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Technologies</a:t>
            </a:r>
            <a:r>
              <a:rPr lang="en-US" sz="1800" dirty="0">
                <a:solidFill>
                  <a:srgbClr val="0070C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now under characterization at IFIC and to be tested in June 2026 at KEK</a:t>
            </a: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>
              <a:solidFill>
                <a:srgbClr val="0070C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lvl="1" indent="-285750" algn="just">
              <a:buFont typeface="Wingdings" pitchFamily="2" charset="2"/>
              <a:buChar char="q"/>
            </a:pPr>
            <a:r>
              <a:rPr lang="en-US" dirty="0"/>
              <a:t>New DAQ system to process data accurately and consistently:</a:t>
            </a:r>
          </a:p>
          <a:p>
            <a:pPr marL="742950" lvl="2" indent="-285750" algn="just">
              <a:buFont typeface="Wingdings" pitchFamily="2" charset="2"/>
              <a:buChar char="q"/>
            </a:pPr>
            <a:r>
              <a:rPr lang="en-US" sz="1800" dirty="0">
                <a:solidFill>
                  <a:srgbClr val="0070C0"/>
                </a:solidFill>
                <a:latin typeface="Open Sans ExtraBold" pitchFamily="2" charset="0"/>
              </a:rPr>
              <a:t>Beam-tests at KEK (Japan) with prototype readout and processing algorithms with </a:t>
            </a:r>
            <a:r>
              <a:rPr lang="en-US" sz="1800" dirty="0" err="1">
                <a:solidFill>
                  <a:srgbClr val="0070C0"/>
                </a:solidFill>
                <a:latin typeface="Open Sans ExtraBold" pitchFamily="2" charset="0"/>
              </a:rPr>
              <a:t>cBPM</a:t>
            </a:r>
            <a:r>
              <a:rPr lang="en-US" sz="1800" dirty="0">
                <a:solidFill>
                  <a:srgbClr val="0070C0"/>
                </a:solidFill>
                <a:latin typeface="Open Sans ExtraBold" pitchFamily="2" charset="0"/>
              </a:rPr>
              <a:t> from CEA </a:t>
            </a:r>
            <a:r>
              <a:rPr lang="en-US" sz="1800" dirty="0" err="1">
                <a:solidFill>
                  <a:srgbClr val="0070C0"/>
                </a:solidFill>
                <a:latin typeface="Open Sans ExtraBold" pitchFamily="2" charset="0"/>
              </a:rPr>
              <a:t>Saclay</a:t>
            </a:r>
            <a:r>
              <a:rPr lang="en-US" sz="1800" dirty="0">
                <a:solidFill>
                  <a:srgbClr val="0070C0"/>
                </a:solidFill>
                <a:latin typeface="Open Sans ExtraBold" pitchFamily="2" charset="0"/>
              </a:rPr>
              <a:t> shows a resolution &lt;3μm</a:t>
            </a:r>
          </a:p>
          <a:p>
            <a:pPr marL="742950" lvl="2" indent="-285750" algn="just">
              <a:buFont typeface="Wingdings" pitchFamily="2" charset="2"/>
              <a:buChar char="q"/>
            </a:pPr>
            <a:r>
              <a:rPr lang="en-US" sz="1800" dirty="0">
                <a:solidFill>
                  <a:srgbClr val="0070C0"/>
                </a:solidFill>
                <a:latin typeface="Open Sans ExtraBold" pitchFamily="2" charset="0"/>
              </a:rPr>
              <a:t>Data processing, analysis and beam test conditions to be improved</a:t>
            </a:r>
          </a:p>
          <a:p>
            <a:pPr marL="742950" lvl="2" indent="-285750" algn="just">
              <a:buFont typeface="Wingdings" pitchFamily="2" charset="2"/>
              <a:buChar char="q"/>
            </a:pPr>
            <a:r>
              <a:rPr lang="en-US" sz="1800" dirty="0">
                <a:solidFill>
                  <a:srgbClr val="0070C0"/>
                </a:solidFill>
                <a:latin typeface="Open Sans ExtraBold" pitchFamily="2" charset="0"/>
              </a:rPr>
              <a:t>New beam tests in May 2026</a:t>
            </a:r>
          </a:p>
          <a:p>
            <a:pPr marL="285750" lvl="1" indent="-285750" algn="just">
              <a:buFont typeface="Wingdings" pitchFamily="2" charset="2"/>
              <a:buChar char="q"/>
            </a:pPr>
            <a:endParaRPr lang="en-US" sz="2200" dirty="0"/>
          </a:p>
          <a:p>
            <a:pPr marL="285750" lvl="1" indent="-285750" algn="just">
              <a:buFont typeface="Wingdings" pitchFamily="2" charset="2"/>
              <a:buChar char="q"/>
            </a:pPr>
            <a:r>
              <a:rPr lang="en-US" sz="2200" dirty="0"/>
              <a:t>But FCC baseline design is based on button BPMs</a:t>
            </a:r>
          </a:p>
          <a:p>
            <a:pPr marL="742950" lvl="2" indent="-285750" algn="just">
              <a:buFont typeface="Wingdings" pitchFamily="2" charset="2"/>
              <a:buChar char="q"/>
            </a:pPr>
            <a:r>
              <a:rPr lang="en-US" sz="1800" dirty="0"/>
              <a:t>They are cost-effective solution</a:t>
            </a:r>
          </a:p>
          <a:p>
            <a:pPr marL="742950" lvl="2" indent="-285750" algn="just">
              <a:buFont typeface="Wingdings" pitchFamily="2" charset="2"/>
              <a:buChar char="q"/>
            </a:pPr>
            <a:r>
              <a:rPr lang="en-US" sz="1800" dirty="0"/>
              <a:t>Less technical problems with </a:t>
            </a:r>
            <a:r>
              <a:rPr lang="en-US" sz="1800" dirty="0" err="1"/>
              <a:t>wakefields</a:t>
            </a:r>
            <a:r>
              <a:rPr lang="en-US" sz="1800" dirty="0"/>
              <a:t>, port heating with respect </a:t>
            </a:r>
            <a:r>
              <a:rPr lang="en-US" sz="1800" dirty="0" err="1"/>
              <a:t>cBPMs</a:t>
            </a:r>
            <a:endParaRPr lang="en-US" sz="1800" dirty="0"/>
          </a:p>
          <a:p>
            <a:pPr marL="742950" lvl="2" indent="-285750" algn="just">
              <a:buFont typeface="Wingdings" pitchFamily="2" charset="2"/>
              <a:buChar char="q"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397A6F-FFA9-43B5-B5FC-AF3CF01E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8B6EE9-5429-4C33-98A3-44DE4A76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9776A9-FE8B-4AB3-8B14-4AFEC97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672" y="4831199"/>
            <a:ext cx="1301786" cy="18364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34B640-4EB1-4DF9-9C9E-8142D3B1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758" y="4762099"/>
            <a:ext cx="2519694" cy="18364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2C8BF-4C85-4B75-B98B-5168E82C1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04" y="2000305"/>
            <a:ext cx="3642219" cy="14286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809AD4A-C4C9-479B-80CF-78E02C95CAB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668084" y="934610"/>
            <a:ext cx="4377303" cy="15817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95252B-E70B-4365-B2B8-E5DA564EABE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668084" y="2721536"/>
            <a:ext cx="4377303" cy="190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7BE1468-5B35-43B4-B6A1-124D1D8C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monitoring system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CCE55F8D-1E85-434A-AB2C-2ACA6682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65865"/>
            <a:ext cx="7710376" cy="5462526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cBPMs</a:t>
            </a:r>
            <a:r>
              <a:rPr lang="en-US" dirty="0"/>
              <a:t> may be interesting for other parts of the FCC complex other than the storage and booster rings:</a:t>
            </a:r>
          </a:p>
          <a:p>
            <a:pPr lvl="1"/>
            <a:r>
              <a:rPr lang="en-US" dirty="0"/>
              <a:t>Injector transfer lines and matching/injection sections. </a:t>
            </a:r>
          </a:p>
          <a:p>
            <a:pPr lvl="1"/>
            <a:r>
              <a:rPr lang="en-US" dirty="0"/>
              <a:t>Particularly in: damping ring extraction, compressor section inputs/outputs, matching to the booster, and areas where “beam jitter” must be separated from optical errors</a:t>
            </a:r>
          </a:p>
          <a:p>
            <a:pPr lvl="1"/>
            <a:r>
              <a:rPr lang="en-US" dirty="0"/>
              <a:t>A cavity BPM at strategic points can provide better diagnostics of: pulse-to-pulse stability, residual offsets after correctors ...</a:t>
            </a:r>
          </a:p>
          <a:p>
            <a:pPr lvl="1"/>
            <a:endParaRPr lang="en-US" dirty="0"/>
          </a:p>
          <a:p>
            <a:r>
              <a:rPr lang="en-US" dirty="0"/>
              <a:t>In collaboration with </a:t>
            </a:r>
            <a:r>
              <a:rPr lang="en-US" u="sng" dirty="0"/>
              <a:t>Frank Zimmermann </a:t>
            </a:r>
            <a:r>
              <a:rPr lang="en-US" dirty="0"/>
              <a:t>(FCC Deputy Study Leader) and </a:t>
            </a:r>
            <a:r>
              <a:rPr lang="en-US" u="sng" dirty="0"/>
              <a:t>Thibaut Lefevre </a:t>
            </a:r>
            <a:r>
              <a:rPr lang="en-US" dirty="0"/>
              <a:t>(Head of the CERN Beam Instrumentation group) we have agreed in carrying out feasibility studies together with FCC collaboration: </a:t>
            </a:r>
          </a:p>
          <a:p>
            <a:pPr lvl="1"/>
            <a:r>
              <a:rPr lang="en-US" dirty="0"/>
              <a:t>Study potential locations: Injector or HE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Requirements: bunch-by-bunch measurements (to be integrated in feedback systems)</a:t>
            </a:r>
          </a:p>
          <a:p>
            <a:pPr lvl="1"/>
            <a:r>
              <a:rPr lang="en-US" dirty="0"/>
              <a:t>Challenges: beam impedance, heating and impact in beam dynamics</a:t>
            </a:r>
          </a:p>
          <a:p>
            <a:pPr lvl="1"/>
            <a:r>
              <a:rPr lang="en-US" dirty="0"/>
              <a:t>Activities: performance to cost evaluation and comparison among different technologies (needs to be re-evaluated as it was done many years ago)</a:t>
            </a:r>
          </a:p>
          <a:p>
            <a:pPr lvl="1"/>
            <a:endParaRPr lang="en-US" dirty="0"/>
          </a:p>
          <a:p>
            <a:r>
              <a:rPr lang="en-US" dirty="0"/>
              <a:t>Also, a system to calibrate BPMs where we can measure the geometrical center with respect to the electrical center was a common interest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5507505-9818-41DE-BD17-CADE9E1CA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104" y="1065865"/>
            <a:ext cx="2320470" cy="2147804"/>
          </a:xfrm>
          <a:prstGeom prst="rect">
            <a:avLst/>
          </a:prstGeom>
        </p:spPr>
      </p:pic>
      <p:pic>
        <p:nvPicPr>
          <p:cNvPr id="17" name="Imagen 1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DEBD088-2465-412B-BC06-E98C230648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526773" y="3644332"/>
            <a:ext cx="2020185" cy="1523091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3668B11-200B-4B25-8879-2B2482E0EDBA}"/>
              </a:ext>
            </a:extLst>
          </p:cNvPr>
          <p:cNvSpPr/>
          <p:nvPr/>
        </p:nvSpPr>
        <p:spPr>
          <a:xfrm rot="19123561">
            <a:off x="8023096" y="3825357"/>
            <a:ext cx="2171344" cy="32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A374693-26D8-4943-A38B-D91C4C555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164" y="5167423"/>
            <a:ext cx="2065794" cy="1545784"/>
          </a:xfrm>
          <a:prstGeom prst="rect">
            <a:avLst/>
          </a:prstGeom>
        </p:spPr>
      </p:pic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09567730-7BBD-4F8E-8D1C-B1B6A07C834D}"/>
              </a:ext>
            </a:extLst>
          </p:cNvPr>
          <p:cNvSpPr/>
          <p:nvPr/>
        </p:nvSpPr>
        <p:spPr>
          <a:xfrm>
            <a:off x="8597589" y="5791221"/>
            <a:ext cx="796516" cy="29818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278337-1819-4C04-8FF7-110CCE9E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373C52-47E8-46F7-89EF-6AEFE06E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18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EF5AC-BC1C-42EE-B6A2-3A407ACA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accelerator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E1587D-549D-4A9F-9C4E-DB57CE4AC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864"/>
            <a:ext cx="10515600" cy="5249875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/>
              <a:t>Injector complex, total length ~1.1 km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have experience in RF systems and RF cavity design, Photo-injector designs and testing at X-Band and S-Band frequency for different projects (CLIC, IFIC RF laboratory, XLS-</a:t>
            </a:r>
            <a:r>
              <a:rPr lang="en-US" dirty="0" err="1"/>
              <a:t>CompactLight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Contacted FCC-</a:t>
            </a:r>
            <a:r>
              <a:rPr lang="en-US" dirty="0" err="1"/>
              <a:t>ee</a:t>
            </a:r>
            <a:r>
              <a:rPr lang="en-US" dirty="0"/>
              <a:t> injector responsible </a:t>
            </a:r>
            <a:r>
              <a:rPr lang="en-US" dirty="0" err="1"/>
              <a:t>Alexej</a:t>
            </a:r>
            <a:r>
              <a:rPr lang="en-US" dirty="0"/>
              <a:t> </a:t>
            </a:r>
            <a:r>
              <a:rPr lang="en-US" dirty="0" err="1"/>
              <a:t>Grudiev</a:t>
            </a:r>
            <a:r>
              <a:rPr lang="en-US" dirty="0"/>
              <a:t> and have agreed in looking for potential interests and contributions:</a:t>
            </a:r>
          </a:p>
          <a:p>
            <a:pPr lvl="1"/>
            <a:r>
              <a:rPr lang="en-US" dirty="0"/>
              <a:t>Groups currently involved: CERN, PSI, </a:t>
            </a:r>
            <a:r>
              <a:rPr lang="es-ES" dirty="0" err="1"/>
              <a:t>IJCLab</a:t>
            </a:r>
            <a:r>
              <a:rPr lang="es-ES" dirty="0"/>
              <a:t>, INFN-LNF, SLAC</a:t>
            </a:r>
            <a:endParaRPr lang="en-US" dirty="0"/>
          </a:p>
          <a:p>
            <a:pPr lvl="1"/>
            <a:r>
              <a:rPr lang="en-US" dirty="0"/>
              <a:t>IFIC contribution to be studied with FCC </a:t>
            </a:r>
            <a:r>
              <a:rPr lang="en-US" dirty="0" err="1"/>
              <a:t>responsibles</a:t>
            </a:r>
            <a:endParaRPr lang="en-US" dirty="0"/>
          </a:p>
          <a:p>
            <a:pPr lvl="2"/>
            <a:r>
              <a:rPr lang="en-US" dirty="0"/>
              <a:t>RF R&amp;D: S-Band design</a:t>
            </a:r>
          </a:p>
          <a:p>
            <a:pPr lvl="2"/>
            <a:r>
              <a:rPr lang="en-US" dirty="0" err="1"/>
              <a:t>Multipactor</a:t>
            </a:r>
            <a:r>
              <a:rPr lang="en-US" dirty="0"/>
              <a:t> expertise</a:t>
            </a:r>
          </a:p>
          <a:p>
            <a:pPr lvl="1"/>
            <a:r>
              <a:rPr lang="en-US" dirty="0"/>
              <a:t>This contribution may have a potential involvement of Spanish Industry</a:t>
            </a:r>
          </a:p>
          <a:p>
            <a:pPr lvl="2"/>
            <a:r>
              <a:rPr lang="en-US" dirty="0"/>
              <a:t>Cavity construction</a:t>
            </a:r>
          </a:p>
          <a:p>
            <a:pPr lvl="2"/>
            <a:r>
              <a:rPr lang="en-US" dirty="0"/>
              <a:t>RF sources (power modulators)</a:t>
            </a:r>
          </a:p>
          <a:p>
            <a:pPr lvl="2"/>
            <a:r>
              <a:rPr lang="en-US" dirty="0"/>
              <a:t>Magnets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684B7-5316-47B7-B9CD-550768B4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DC1C0B-4BB4-42D9-8A92-0DA7526C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245C04-1F3F-4312-874B-CE2005A6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01" y="1605643"/>
            <a:ext cx="7029811" cy="8255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BFC6F8B-3011-4989-B235-37DDF61DF5DA}"/>
              </a:ext>
            </a:extLst>
          </p:cNvPr>
          <p:cNvSpPr/>
          <p:nvPr/>
        </p:nvSpPr>
        <p:spPr>
          <a:xfrm>
            <a:off x="3122908" y="1410346"/>
            <a:ext cx="3611106" cy="90665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2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49E5001-C499-404C-87DE-5D8394C0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Ongoing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, </a:t>
            </a:r>
            <a:r>
              <a:rPr lang="es-ES" dirty="0" err="1"/>
              <a:t>plans</a:t>
            </a:r>
            <a:r>
              <a:rPr lang="es-ES" dirty="0"/>
              <a:t> and </a:t>
            </a:r>
            <a:r>
              <a:rPr lang="es-ES" dirty="0" err="1"/>
              <a:t>funding</a:t>
            </a:r>
            <a:endParaRPr lang="es-ES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BC43672-BF08-4EBF-B45D-BB8B163AE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864"/>
            <a:ext cx="7285074" cy="5350121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/>
              <a:t>In development:</a:t>
            </a:r>
          </a:p>
          <a:p>
            <a:pPr lvl="1"/>
            <a:r>
              <a:rPr lang="en-US" dirty="0"/>
              <a:t>Development </a:t>
            </a:r>
            <a:r>
              <a:rPr lang="en-US"/>
              <a:t>of BPM </a:t>
            </a:r>
            <a:r>
              <a:rPr lang="en-US" dirty="0"/>
              <a:t>electronics readout and data processing system</a:t>
            </a:r>
          </a:p>
          <a:p>
            <a:pPr lvl="1"/>
            <a:r>
              <a:rPr lang="en-US" dirty="0"/>
              <a:t>Study potential integration of </a:t>
            </a:r>
            <a:r>
              <a:rPr lang="en-US" dirty="0" err="1"/>
              <a:t>cBPM</a:t>
            </a:r>
            <a:r>
              <a:rPr lang="en-US" dirty="0"/>
              <a:t> in FCC</a:t>
            </a:r>
          </a:p>
          <a:p>
            <a:pPr lvl="1"/>
            <a:r>
              <a:rPr lang="en-US" dirty="0"/>
              <a:t>Develop a new BPM calibration system</a:t>
            </a:r>
          </a:p>
          <a:p>
            <a:pPr lvl="1"/>
            <a:r>
              <a:rPr lang="en-US" dirty="0"/>
              <a:t>Beam tests of BPM</a:t>
            </a:r>
          </a:p>
          <a:p>
            <a:pPr lvl="1"/>
            <a:r>
              <a:rPr lang="en-US" dirty="0"/>
              <a:t>Tests on cryogenic conditions with KEK colleagues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Funding:</a:t>
            </a:r>
          </a:p>
          <a:p>
            <a:pPr lvl="1"/>
            <a:r>
              <a:rPr lang="en-US" b="1" dirty="0"/>
              <a:t>ASFAE/2022/013</a:t>
            </a:r>
            <a:r>
              <a:rPr lang="en-US" dirty="0"/>
              <a:t>, </a:t>
            </a:r>
            <a:r>
              <a:rPr lang="en-US" i="1" dirty="0"/>
              <a:t>“RF technologies for beam monitors in accelerators and for dark-matter axion detectors.”</a:t>
            </a:r>
          </a:p>
          <a:p>
            <a:pPr lvl="1"/>
            <a:r>
              <a:rPr lang="en-US" b="1" i="1" dirty="0"/>
              <a:t>S8A</a:t>
            </a:r>
            <a:r>
              <a:rPr lang="en-US" i="1" dirty="0"/>
              <a:t>, </a:t>
            </a:r>
            <a:r>
              <a:rPr lang="en-US" dirty="0"/>
              <a:t>PhD student </a:t>
            </a:r>
            <a:r>
              <a:rPr lang="en-US" b="1" dirty="0"/>
              <a:t>Laura Pedraza </a:t>
            </a:r>
            <a:r>
              <a:rPr lang="en-US" b="1" dirty="0" err="1"/>
              <a:t>Motavita</a:t>
            </a:r>
            <a:endParaRPr lang="en-US" b="1" dirty="0"/>
          </a:p>
          <a:p>
            <a:pPr lvl="1"/>
            <a:r>
              <a:rPr lang="en-US" b="1" dirty="0"/>
              <a:t>PROMETEO </a:t>
            </a:r>
            <a:r>
              <a:rPr lang="es-ES" b="1" dirty="0"/>
              <a:t>CIPROM/2021/073</a:t>
            </a:r>
            <a:r>
              <a:rPr lang="en-US" dirty="0"/>
              <a:t>: PhD student </a:t>
            </a:r>
            <a:r>
              <a:rPr lang="en-US" b="1" dirty="0"/>
              <a:t>Juan Carlos Fernandez</a:t>
            </a:r>
          </a:p>
          <a:p>
            <a:pPr lvl="1"/>
            <a:r>
              <a:rPr lang="en-US" dirty="0"/>
              <a:t>Plan </a:t>
            </a:r>
            <a:r>
              <a:rPr lang="en-US" dirty="0" err="1"/>
              <a:t>nacional</a:t>
            </a:r>
            <a:r>
              <a:rPr lang="en-US" dirty="0"/>
              <a:t>: </a:t>
            </a:r>
            <a:r>
              <a:rPr lang="es-ES" b="1" dirty="0"/>
              <a:t>PID2021-122134NB-C21</a:t>
            </a:r>
            <a:r>
              <a:rPr lang="es-ES" dirty="0"/>
              <a:t>, </a:t>
            </a:r>
            <a:r>
              <a:rPr lang="es-ES" b="1" dirty="0"/>
              <a:t>PID2024-158190NB-C21</a:t>
            </a:r>
            <a:endParaRPr lang="en-US" b="1" dirty="0"/>
          </a:p>
          <a:p>
            <a:pPr lvl="1"/>
            <a:r>
              <a:rPr lang="en-US" dirty="0"/>
              <a:t>Participants of the European project (Marie Curie Action - SE): </a:t>
            </a:r>
            <a:r>
              <a:rPr lang="en-US" b="1" dirty="0"/>
              <a:t>EAJADE</a:t>
            </a:r>
            <a:r>
              <a:rPr lang="en-US" dirty="0"/>
              <a:t> (Europe-America-Japan Accelerator Development Exchange) Program. Stays in KEK for the beam test of the BPM. </a:t>
            </a:r>
          </a:p>
          <a:p>
            <a:pPr lvl="1"/>
            <a:r>
              <a:rPr lang="en-US" dirty="0"/>
              <a:t>Requested a continuation project, </a:t>
            </a:r>
            <a:r>
              <a:rPr lang="en-US" b="1" dirty="0"/>
              <a:t>GEAR-NG</a:t>
            </a:r>
            <a:r>
              <a:rPr lang="en-US" dirty="0"/>
              <a:t>, more focused on FCC accelerator activities</a:t>
            </a:r>
          </a:p>
          <a:p>
            <a:pPr lvl="1"/>
            <a:endParaRPr lang="en-US" dirty="0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A4B1AB2C-B886-482A-A255-876687EC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B6A8BC-F1BF-48D1-8847-874182D5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E07A0F-0FB7-47A8-95E1-3DF18CAD0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514" y="1065864"/>
            <a:ext cx="3841486" cy="2029814"/>
          </a:xfrm>
          <a:prstGeom prst="rect">
            <a:avLst/>
          </a:prstGeom>
        </p:spPr>
      </p:pic>
      <p:pic>
        <p:nvPicPr>
          <p:cNvPr id="2050" name="Picture 2" descr="Logo EAJADE">
            <a:extLst>
              <a:ext uri="{FF2B5EF4-FFF2-40B4-BE49-F238E27FC236}">
                <a16:creationId xmlns:a16="http://schemas.microsoft.com/office/drawing/2014/main" id="{5655F251-C3D0-4BEF-8BA8-DA9366FC7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1989" y="4508147"/>
            <a:ext cx="2827071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C7A3E3DF-80B7-4976-864B-1FF6B5F071F0}"/>
              </a:ext>
            </a:extLst>
          </p:cNvPr>
          <p:cNvSpPr/>
          <p:nvPr/>
        </p:nvSpPr>
        <p:spPr>
          <a:xfrm>
            <a:off x="8053532" y="1396667"/>
            <a:ext cx="538715" cy="29818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B65E3FC8-F6CF-455F-A27D-53204E4E6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862" y="705865"/>
            <a:ext cx="3759807" cy="1547813"/>
          </a:xfrm>
        </p:spPr>
        <p:txBody>
          <a:bodyPr/>
          <a:lstStyle/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D5267C8-4A19-4C1C-8D97-34D3189FD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861" y="4741677"/>
            <a:ext cx="3756943" cy="252000"/>
          </a:xfrm>
        </p:spPr>
        <p:txBody>
          <a:bodyPr>
            <a:normAutofit fontScale="85000" lnSpcReduction="20000"/>
          </a:bodyPr>
          <a:lstStyle/>
          <a:p>
            <a:r>
              <a:rPr lang="es-ES"/>
              <a:t>Daniel Esperante Pereira</a:t>
            </a:r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9C0D26A-FDC4-4D33-ADA4-308758753D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8990" y="5147137"/>
            <a:ext cx="3462814" cy="252000"/>
          </a:xfrm>
        </p:spPr>
        <p:txBody>
          <a:bodyPr>
            <a:normAutofit lnSpcReduction="10000"/>
          </a:bodyPr>
          <a:lstStyle/>
          <a:p>
            <a:r>
              <a:rPr lang="es-ES"/>
              <a:t>Daniel.esperante@ific.uv.es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118684-B7F1-114E-BD63-54F098208B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42634" y="6415986"/>
            <a:ext cx="1017637" cy="365124"/>
          </a:xfrm>
        </p:spPr>
        <p:txBody>
          <a:bodyPr/>
          <a:lstStyle/>
          <a:p>
            <a:fld id="{EA21E1D9-0A0A-3542-8DB3-5262E90B6C9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FFC145B9-0A16-4EEE-A520-FDD13356C5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sz="20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1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C3BA3-CB99-47D4-8A04-9EFCA262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B0F62-FB33-4338-8942-B0DDFA305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has a </a:t>
            </a:r>
            <a:r>
              <a:rPr lang="es-ES" dirty="0" err="1"/>
              <a:t>solid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RF </a:t>
            </a:r>
            <a:r>
              <a:rPr lang="es-ES" dirty="0" err="1"/>
              <a:t>design</a:t>
            </a:r>
            <a:r>
              <a:rPr lang="es-ES" dirty="0"/>
              <a:t> and </a:t>
            </a:r>
            <a:r>
              <a:rPr lang="es-ES" dirty="0" err="1"/>
              <a:t>simulation</a:t>
            </a:r>
            <a:r>
              <a:rPr lang="es-ES" dirty="0"/>
              <a:t> (CST, HFSS, </a:t>
            </a:r>
            <a:r>
              <a:rPr lang="es-ES" dirty="0" err="1"/>
              <a:t>Superfish</a:t>
            </a:r>
            <a:r>
              <a:rPr lang="es-ES" dirty="0"/>
              <a:t>)</a:t>
            </a:r>
          </a:p>
          <a:p>
            <a:pPr lvl="1"/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accelerators</a:t>
            </a:r>
            <a:r>
              <a:rPr lang="es-ES" dirty="0"/>
              <a:t> </a:t>
            </a:r>
            <a:r>
              <a:rPr lang="es-ES" dirty="0" err="1"/>
              <a:t>electronic</a:t>
            </a:r>
            <a:r>
              <a:rPr lang="es-ES" dirty="0"/>
              <a:t> </a:t>
            </a:r>
            <a:r>
              <a:rPr lang="es-ES" dirty="0" err="1"/>
              <a:t>systems</a:t>
            </a:r>
            <a:endParaRPr lang="es-ES" dirty="0"/>
          </a:p>
          <a:p>
            <a:pPr lvl="2"/>
            <a:r>
              <a:rPr lang="es-ES" dirty="0"/>
              <a:t>Low </a:t>
            </a:r>
            <a:r>
              <a:rPr lang="es-ES" dirty="0" err="1"/>
              <a:t>Level</a:t>
            </a:r>
            <a:r>
              <a:rPr lang="es-ES" dirty="0"/>
              <a:t> RF </a:t>
            </a:r>
            <a:r>
              <a:rPr lang="es-ES" dirty="0" err="1"/>
              <a:t>systems</a:t>
            </a:r>
            <a:endParaRPr lang="es-ES" dirty="0"/>
          </a:p>
          <a:p>
            <a:pPr lvl="2"/>
            <a:r>
              <a:rPr lang="es-ES" dirty="0" err="1"/>
              <a:t>Embedded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(FPGA, </a:t>
            </a:r>
            <a:r>
              <a:rPr lang="es-ES" dirty="0" err="1"/>
              <a:t>MPSoC</a:t>
            </a:r>
            <a:r>
              <a:rPr lang="es-ES" dirty="0"/>
              <a:t>, </a:t>
            </a:r>
            <a:r>
              <a:rPr lang="es-ES" dirty="0" err="1"/>
              <a:t>microTCA</a:t>
            </a:r>
            <a:r>
              <a:rPr lang="es-ES" dirty="0"/>
              <a:t>, PXI…)</a:t>
            </a:r>
          </a:p>
          <a:p>
            <a:pPr lvl="2"/>
            <a:r>
              <a:rPr lang="es-ES" dirty="0" err="1"/>
              <a:t>Electronics</a:t>
            </a:r>
            <a:r>
              <a:rPr lang="es-ES" dirty="0"/>
              <a:t> </a:t>
            </a:r>
            <a:r>
              <a:rPr lang="es-ES" dirty="0" err="1"/>
              <a:t>instrumentation</a:t>
            </a:r>
            <a:endParaRPr lang="es-ES" dirty="0"/>
          </a:p>
          <a:p>
            <a:pPr lvl="1"/>
            <a:r>
              <a:rPr lang="es-ES" dirty="0"/>
              <a:t>Beam </a:t>
            </a:r>
            <a:r>
              <a:rPr lang="es-ES" dirty="0" err="1"/>
              <a:t>diagnostics</a:t>
            </a:r>
            <a:endParaRPr lang="es-ES" dirty="0"/>
          </a:p>
          <a:p>
            <a:pPr lvl="2"/>
            <a:r>
              <a:rPr lang="es-ES" dirty="0" err="1"/>
              <a:t>cBPMs</a:t>
            </a:r>
            <a:r>
              <a:rPr lang="es-ES" dirty="0"/>
              <a:t>, </a:t>
            </a:r>
            <a:r>
              <a:rPr lang="es-ES" dirty="0" err="1"/>
              <a:t>BPMs</a:t>
            </a:r>
            <a:endParaRPr lang="es-ES" dirty="0"/>
          </a:p>
          <a:p>
            <a:pPr lvl="2"/>
            <a:r>
              <a:rPr lang="es-ES" dirty="0"/>
              <a:t>Test </a:t>
            </a:r>
            <a:r>
              <a:rPr lang="es-ES" dirty="0" err="1"/>
              <a:t>setups</a:t>
            </a:r>
            <a:endParaRPr lang="es-ES" dirty="0"/>
          </a:p>
          <a:p>
            <a:pPr lvl="1"/>
            <a:r>
              <a:rPr lang="es-ES" dirty="0"/>
              <a:t>Non-linear RF </a:t>
            </a:r>
            <a:r>
              <a:rPr lang="es-ES" dirty="0" err="1"/>
              <a:t>phenomena</a:t>
            </a:r>
            <a:r>
              <a:rPr lang="es-ES" dirty="0"/>
              <a:t>: </a:t>
            </a:r>
            <a:r>
              <a:rPr lang="es-ES" dirty="0" err="1"/>
              <a:t>multipactor</a:t>
            </a:r>
            <a:r>
              <a:rPr lang="es-ES" dirty="0"/>
              <a:t> and RF-</a:t>
            </a:r>
            <a:r>
              <a:rPr lang="es-ES" dirty="0" err="1"/>
              <a:t>breakdows</a:t>
            </a:r>
            <a:endParaRPr lang="es-ES" dirty="0"/>
          </a:p>
          <a:p>
            <a:pPr lvl="1"/>
            <a:r>
              <a:rPr lang="es-ES" dirty="0"/>
              <a:t>Beam </a:t>
            </a:r>
            <a:r>
              <a:rPr lang="es-ES" dirty="0" err="1"/>
              <a:t>dynamics</a:t>
            </a:r>
            <a:endParaRPr lang="es-ES" dirty="0"/>
          </a:p>
          <a:p>
            <a:pPr lvl="2"/>
            <a:r>
              <a:rPr lang="es-ES" dirty="0" err="1"/>
              <a:t>Lattice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, </a:t>
            </a:r>
            <a:r>
              <a:rPr lang="es-ES" dirty="0" err="1"/>
              <a:t>collimation</a:t>
            </a:r>
            <a:r>
              <a:rPr lang="es-ES" dirty="0"/>
              <a:t>, </a:t>
            </a:r>
            <a:r>
              <a:rPr lang="es-ES" dirty="0" err="1"/>
              <a:t>collective</a:t>
            </a:r>
            <a:r>
              <a:rPr lang="es-ES" dirty="0"/>
              <a:t> </a:t>
            </a:r>
            <a:r>
              <a:rPr lang="es-ES" dirty="0" err="1"/>
              <a:t>effects</a:t>
            </a:r>
            <a:endParaRPr lang="es-ES" dirty="0"/>
          </a:p>
          <a:p>
            <a:pPr lvl="1"/>
            <a:r>
              <a:rPr lang="es-ES" dirty="0" err="1"/>
              <a:t>Theoretical</a:t>
            </a:r>
            <a:r>
              <a:rPr lang="es-ES" dirty="0"/>
              <a:t> </a:t>
            </a:r>
            <a:r>
              <a:rPr lang="es-ES" dirty="0" err="1"/>
              <a:t>developments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7EE13C-B8DA-46C8-8F5A-B85A9D94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16/04/2026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4603B-A92F-46CF-9E0B-630914FE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505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89336</TotalTime>
  <Words>1136</Words>
  <Application>Microsoft Office PowerPoint</Application>
  <PresentationFormat>Panorámica</PresentationFormat>
  <Paragraphs>147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5" baseType="lpstr">
      <vt:lpstr>AAAAA I+ STIX General</vt:lpstr>
      <vt:lpstr>AAAAA J+ STIX General</vt:lpstr>
      <vt:lpstr>AAAAA K+ STIX General</vt:lpstr>
      <vt:lpstr>AAAAA L+ STIX General</vt:lpstr>
      <vt:lpstr>AAAAAC+OpenSans-Regular</vt:lpstr>
      <vt:lpstr>AAAAAD+OpenSans-Regular</vt:lpstr>
      <vt:lpstr>Arial</vt:lpstr>
      <vt:lpstr>Calibri</vt:lpstr>
      <vt:lpstr>Calibri Light</vt:lpstr>
      <vt:lpstr>Courier New</vt:lpstr>
      <vt:lpstr>Open Sans ExtraBold</vt:lpstr>
      <vt:lpstr>Times New Roman</vt:lpstr>
      <vt:lpstr>Tw Cen MT</vt:lpstr>
      <vt:lpstr>Wingdings</vt:lpstr>
      <vt:lpstr>Tema de Office</vt:lpstr>
      <vt:lpstr>AITANA (IFIC) FCC plans</vt:lpstr>
      <vt:lpstr>FCC complex: Injector linacs</vt:lpstr>
      <vt:lpstr>Beam position monitoring system</vt:lpstr>
      <vt:lpstr>Beam position monitoring system</vt:lpstr>
      <vt:lpstr>Beam position monitoring system</vt:lpstr>
      <vt:lpstr>RF accelerator</vt:lpstr>
      <vt:lpstr>Ongoing work, plans and funding</vt:lpstr>
      <vt:lpstr>Thank you</vt:lpstr>
      <vt:lpstr>Conclusions</vt:lpstr>
      <vt:lpstr>Accelerator physics and technology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Nuria Fuster Martínez</dc:creator>
  <cp:lastModifiedBy>Daniel Esperante Pereira</cp:lastModifiedBy>
  <cp:revision>1207</cp:revision>
  <cp:lastPrinted>2021-07-05T11:36:31Z</cp:lastPrinted>
  <dcterms:created xsi:type="dcterms:W3CDTF">2021-05-04T09:14:11Z</dcterms:created>
  <dcterms:modified xsi:type="dcterms:W3CDTF">2026-04-16T08:51:23Z</dcterms:modified>
</cp:coreProperties>
</file>