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4" r:id="rId3"/>
    <p:sldId id="265" r:id="rId4"/>
    <p:sldId id="258" r:id="rId5"/>
    <p:sldId id="261" r:id="rId6"/>
    <p:sldId id="268" r:id="rId7"/>
    <p:sldId id="263" r:id="rId8"/>
    <p:sldId id="262" r:id="rId9"/>
    <p:sldId id="267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Cepeda Hermi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D2479-F666-45E9-9097-317BD90CD7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0CC9E-CFF3-4319-B61C-441C538467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4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81be3e02ef_15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/>
              <a:t>CIEMAT has been working very actively in colliders since many decades and our contribution to LHC dates back to the R&amp;D phase. We were heavily involved in the construction of the CMS (compact muon solenoid) detector and during the years we keep maintaining a very active role in all the fronts from physics studies to operation or building the different upgrades, including the nearby High Luminosity LHC. In parallel we have pursued a line of R&amp;D on future colliders 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/>
          </a:p>
        </p:txBody>
      </p:sp>
      <p:sp>
        <p:nvSpPr>
          <p:cNvPr id="260" name="Google Shape;260;g381be3e02ef_15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4351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81be3e02ef_15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81be3e02ef_15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Contextualizar upgrade and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2558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81be3e02ef_7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SND: Muon tagger, instalado en navidades, en operación ahora mismo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Timing: no todos los detectores van a necesitar el mismo nivel de timing. Estudio de timing en la OBDT-Theta, centrado en el jitter. Resultado del test: se puede usar para distribuir el reloj. Presentado en Junio. Además, estudio actual muestra que se puede usar para medir tiempo (método de línea de retardo / delay chain): 40 ps. Esto supone aún más versatilidad / sinergia para otros experimentos.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DRD1 : se ha ofrecido la OBDT-theta para otros detectores, que no sean cámaras de deriva. De momento poco avance por falta de personal, se podría hacer mucho mas.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6" name="Google Shape;616;g381be3e02ef_7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9698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8250fb3411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Let me go briefly through some of the most important contributions from our group on the scientific exploitation of CMS.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9" name="Google Shape;539;g38250fb3411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4229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db05adaf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" name="Google Shape;58;g3db05adaf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906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49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7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88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dk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3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3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4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4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80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9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2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FD61B-A09C-4D75-BA03-DA27854F08A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2B60F-BDAA-40FE-90E7-FDCF4C4B0B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1 Conector recto">
            <a:extLst>
              <a:ext uri="{FF2B5EF4-FFF2-40B4-BE49-F238E27FC236}">
                <a16:creationId xmlns:a16="http://schemas.microsoft.com/office/drawing/2014/main" id="{300A4373-AE43-4B26-8966-7CB317C94013}"/>
              </a:ext>
            </a:extLst>
          </p:cNvPr>
          <p:cNvCxnSpPr/>
          <p:nvPr/>
        </p:nvCxnSpPr>
        <p:spPr>
          <a:xfrm>
            <a:off x="2255778" y="3673628"/>
            <a:ext cx="79442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1">
            <a:extLst>
              <a:ext uri="{FF2B5EF4-FFF2-40B4-BE49-F238E27FC236}">
                <a16:creationId xmlns:a16="http://schemas.microsoft.com/office/drawing/2014/main" id="{73BEB170-1358-4CF3-9050-A3E504AD7D8D}"/>
              </a:ext>
            </a:extLst>
          </p:cNvPr>
          <p:cNvSpPr/>
          <p:nvPr/>
        </p:nvSpPr>
        <p:spPr>
          <a:xfrm>
            <a:off x="1463120" y="1576082"/>
            <a:ext cx="92525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355600" algn="l"/>
              </a:tabLst>
            </a:pPr>
            <a:r>
              <a:rPr lang="en-US" sz="60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CIEMAT and SHIP</a:t>
            </a:r>
          </a:p>
          <a:p>
            <a:pPr algn="ctr">
              <a:tabLst>
                <a:tab pos="355600" algn="l"/>
              </a:tabLst>
            </a:pPr>
            <a:r>
              <a:rPr lang="en-US" sz="4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Introduction, activities, interests</a:t>
            </a:r>
            <a:endParaRPr lang="en-US" sz="48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6" name="1 Grupo">
            <a:extLst>
              <a:ext uri="{FF2B5EF4-FFF2-40B4-BE49-F238E27FC236}">
                <a16:creationId xmlns:a16="http://schemas.microsoft.com/office/drawing/2014/main" id="{8AEB4BE7-92FC-409A-A4D6-54F7CE47AEF9}"/>
              </a:ext>
            </a:extLst>
          </p:cNvPr>
          <p:cNvGrpSpPr/>
          <p:nvPr/>
        </p:nvGrpSpPr>
        <p:grpSpPr>
          <a:xfrm>
            <a:off x="1735785" y="5461343"/>
            <a:ext cx="5251219" cy="338554"/>
            <a:chOff x="262422" y="6521147"/>
            <a:chExt cx="5251219" cy="338554"/>
          </a:xfrm>
        </p:grpSpPr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F040FD88-64F2-4AC3-B406-981382F18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422" y="6547153"/>
              <a:ext cx="184730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endParaRPr lang="en-US" sz="9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025ADE25-DF85-4445-95D9-034BE04E4E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4919" y="6521147"/>
              <a:ext cx="211872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Valencia, May 5</a:t>
              </a:r>
              <a:r>
                <a:rPr lang="en-US" sz="1600" baseline="300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th</a:t>
              </a:r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, </a:t>
              </a:r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2026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F3DE1C06-10C8-8489-3265-57A52C42512E}"/>
              </a:ext>
            </a:extLst>
          </p:cNvPr>
          <p:cNvSpPr txBox="1"/>
          <p:nvPr/>
        </p:nvSpPr>
        <p:spPr>
          <a:xfrm>
            <a:off x="2729217" y="4085581"/>
            <a:ext cx="6720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 smtClean="0">
                <a:solidFill>
                  <a:srgbClr val="0070C0"/>
                </a:solidFill>
              </a:rPr>
              <a:t>Cristina </a:t>
            </a:r>
            <a:r>
              <a:rPr lang="en-US" sz="2400" dirty="0" err="1" smtClean="0">
                <a:solidFill>
                  <a:srgbClr val="0070C0"/>
                </a:solidFill>
              </a:rPr>
              <a:t>Fernández</a:t>
            </a:r>
            <a:r>
              <a:rPr lang="en-US" sz="2400" dirty="0" smtClean="0">
                <a:solidFill>
                  <a:srgbClr val="0070C0"/>
                </a:solidFill>
              </a:rPr>
              <a:t> Bedoya (CIEMAT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DE1C06-10C8-8489-3265-57A52C42512E}"/>
              </a:ext>
            </a:extLst>
          </p:cNvPr>
          <p:cNvSpPr txBox="1"/>
          <p:nvPr/>
        </p:nvSpPr>
        <p:spPr>
          <a:xfrm>
            <a:off x="2622894" y="4757003"/>
            <a:ext cx="67203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Spain@SHIP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opportunities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2" t="7769"/>
          <a:stretch/>
        </p:blipFill>
        <p:spPr>
          <a:xfrm>
            <a:off x="0" y="0"/>
            <a:ext cx="1352401" cy="715303"/>
          </a:xfrm>
          <a:prstGeom prst="rect">
            <a:avLst/>
          </a:prstGeom>
        </p:spPr>
      </p:pic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0626-4E93-4A45-A540-1165E4A9369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7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2133" y="1864633"/>
            <a:ext cx="2866867" cy="8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0" y="1207675"/>
            <a:ext cx="11610400" cy="424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27"/>
              </a:spcBef>
              <a:buClr>
                <a:schemeClr val="dk1"/>
              </a:buClr>
              <a:buSzPts val="1100"/>
            </a:pPr>
            <a:r>
              <a:rPr lang="es" sz="1733" b="1" dirty="0">
                <a:solidFill>
                  <a:srgbClr val="9A5339"/>
                </a:solidFill>
              </a:rPr>
              <a:t>EXPERTISE </a:t>
            </a:r>
            <a:endParaRPr lang="es" sz="1733" b="1" dirty="0" smtClean="0">
              <a:solidFill>
                <a:srgbClr val="9A5339"/>
              </a:solidFill>
            </a:endParaRPr>
          </a:p>
          <a:p>
            <a:pPr>
              <a:spcBef>
                <a:spcPts val="27"/>
              </a:spcBef>
              <a:buClr>
                <a:schemeClr val="dk1"/>
              </a:buClr>
              <a:buSzPts val="1100"/>
            </a:pPr>
            <a:endParaRPr lang="es" sz="1733" b="1" dirty="0">
              <a:solidFill>
                <a:srgbClr val="9A5339"/>
              </a:solidFill>
            </a:endParaRPr>
          </a:p>
          <a:p>
            <a:pPr>
              <a:spcBef>
                <a:spcPts val="27"/>
              </a:spcBef>
              <a:buClr>
                <a:schemeClr val="dk1"/>
              </a:buClr>
              <a:buSzPts val="1100"/>
            </a:pPr>
            <a:endParaRPr lang="es" sz="1733" b="1" dirty="0" smtClean="0">
              <a:solidFill>
                <a:srgbClr val="9A5339"/>
              </a:solidFill>
            </a:endParaRPr>
          </a:p>
          <a:p>
            <a:pPr>
              <a:spcBef>
                <a:spcPts val="27"/>
              </a:spcBef>
              <a:buClr>
                <a:schemeClr val="dk1"/>
              </a:buClr>
              <a:buSzPts val="1100"/>
            </a:pPr>
            <a:r>
              <a:rPr lang="es" sz="1733" dirty="0" smtClean="0">
                <a:solidFill>
                  <a:srgbClr val="1155CC"/>
                </a:solidFill>
              </a:rPr>
              <a:t>Long </a:t>
            </a:r>
            <a:r>
              <a:rPr lang="es" sz="1733" dirty="0">
                <a:solidFill>
                  <a:srgbClr val="1155CC"/>
                </a:solidFill>
              </a:rPr>
              <a:t>expertise in</a:t>
            </a:r>
            <a:r>
              <a:rPr lang="es" sz="1733" b="1" dirty="0">
                <a:solidFill>
                  <a:srgbClr val="1155CC"/>
                </a:solidFill>
              </a:rPr>
              <a:t> design and development of digital electronics for TRIGGER and DAQ</a:t>
            </a:r>
            <a:r>
              <a:rPr lang="es" sz="1733" b="1" dirty="0">
                <a:solidFill>
                  <a:schemeClr val="dk1"/>
                </a:solidFill>
              </a:rPr>
              <a:t>:</a:t>
            </a:r>
            <a:r>
              <a:rPr lang="es" sz="1733" dirty="0">
                <a:solidFill>
                  <a:schemeClr val="dk1"/>
                </a:solidFill>
              </a:rPr>
              <a:t> </a:t>
            </a:r>
            <a:endParaRPr sz="1733" dirty="0">
              <a:solidFill>
                <a:schemeClr val="dk1"/>
              </a:solidFill>
            </a:endParaRPr>
          </a:p>
          <a:p>
            <a:pPr marL="1199969" lvl="1" indent="-230061">
              <a:spcBef>
                <a:spcPts val="27"/>
              </a:spcBef>
              <a:buClr>
                <a:schemeClr val="dk1"/>
              </a:buClr>
              <a:buSzPts val="1300"/>
              <a:buChar char="❏"/>
            </a:pPr>
            <a:r>
              <a:rPr lang="es" sz="1733" dirty="0">
                <a:solidFill>
                  <a:schemeClr val="dk1"/>
                </a:solidFill>
              </a:rPr>
              <a:t>In the last 25 years:</a:t>
            </a:r>
            <a:r>
              <a:rPr lang="es" sz="1733" dirty="0">
                <a:solidFill>
                  <a:srgbClr val="0000FF"/>
                </a:solidFill>
              </a:rPr>
              <a:t> </a:t>
            </a:r>
            <a:r>
              <a:rPr lang="es" sz="1733" b="1" dirty="0"/>
              <a:t>CMS DT</a:t>
            </a:r>
            <a:r>
              <a:rPr lang="es" sz="1733" dirty="0"/>
              <a:t> </a:t>
            </a:r>
            <a:r>
              <a:rPr lang="es" sz="1733" dirty="0">
                <a:solidFill>
                  <a:schemeClr val="dk1"/>
                </a:solidFill>
              </a:rPr>
              <a:t>readout and upgrade: </a:t>
            </a:r>
            <a:r>
              <a:rPr lang="es" sz="1733" dirty="0" smtClean="0">
                <a:solidFill>
                  <a:schemeClr val="dk1"/>
                </a:solidFill>
              </a:rPr>
              <a:t>SC </a:t>
            </a:r>
            <a:r>
              <a:rPr lang="es" sz="1733" dirty="0">
                <a:solidFill>
                  <a:schemeClr val="dk1"/>
                </a:solidFill>
              </a:rPr>
              <a:t>relocation and uTCA migration  </a:t>
            </a:r>
            <a:endParaRPr sz="1733" dirty="0">
              <a:solidFill>
                <a:schemeClr val="dk1"/>
              </a:solidFill>
            </a:endParaRPr>
          </a:p>
          <a:p>
            <a:pPr marL="1199969" lvl="1" indent="-230061">
              <a:spcBef>
                <a:spcPts val="27"/>
              </a:spcBef>
              <a:buClr>
                <a:schemeClr val="dk1"/>
              </a:buClr>
              <a:buSzPts val="1300"/>
              <a:buFont typeface="Poppins"/>
              <a:buChar char="❏"/>
            </a:pPr>
            <a:r>
              <a:rPr lang="es" sz="1733" dirty="0">
                <a:solidFill>
                  <a:schemeClr val="dk1"/>
                </a:solidFill>
              </a:rPr>
              <a:t>Large expertise in FPGAs (AMD, Microchip) and large throughput communication</a:t>
            </a:r>
            <a:endParaRPr sz="1733" dirty="0">
              <a:solidFill>
                <a:schemeClr val="dk1"/>
              </a:solidFill>
            </a:endParaRPr>
          </a:p>
          <a:p>
            <a:pPr marL="1199969" lvl="1" indent="-230061">
              <a:spcBef>
                <a:spcPts val="27"/>
              </a:spcBef>
              <a:buClr>
                <a:schemeClr val="dk1"/>
              </a:buClr>
              <a:buSzPts val="1300"/>
              <a:buFont typeface="Poppins"/>
              <a:buChar char="❏"/>
            </a:pPr>
            <a:r>
              <a:rPr lang="es" sz="1733" dirty="0">
                <a:solidFill>
                  <a:schemeClr val="dk1"/>
                </a:solidFill>
              </a:rPr>
              <a:t>HL-LHC: new </a:t>
            </a:r>
            <a:r>
              <a:rPr lang="es" sz="1733" b="1" dirty="0">
                <a:solidFill>
                  <a:schemeClr val="dk1"/>
                </a:solidFill>
              </a:rPr>
              <a:t>on-detector electronics</a:t>
            </a:r>
            <a:r>
              <a:rPr lang="es" sz="1733" dirty="0">
                <a:solidFill>
                  <a:schemeClr val="dk1"/>
                </a:solidFill>
              </a:rPr>
              <a:t> </a:t>
            </a:r>
            <a:r>
              <a:rPr lang="es" sz="1733" b="1" dirty="0">
                <a:solidFill>
                  <a:schemeClr val="dk1"/>
                </a:solidFill>
              </a:rPr>
              <a:t>for CMS Drift Tubes</a:t>
            </a:r>
            <a:r>
              <a:rPr lang="es" sz="1733" dirty="0">
                <a:solidFill>
                  <a:schemeClr val="dk1"/>
                </a:solidFill>
              </a:rPr>
              <a:t> : </a:t>
            </a:r>
            <a:r>
              <a:rPr lang="es" sz="1733" b="1" dirty="0">
                <a:solidFill>
                  <a:schemeClr val="dk1"/>
                </a:solidFill>
              </a:rPr>
              <a:t>OBDT-theta</a:t>
            </a:r>
            <a:r>
              <a:rPr lang="es" sz="1733" dirty="0">
                <a:solidFill>
                  <a:schemeClr val="dk1"/>
                </a:solidFill>
              </a:rPr>
              <a:t> design</a:t>
            </a:r>
            <a:endParaRPr sz="1733" dirty="0">
              <a:solidFill>
                <a:schemeClr val="dk1"/>
              </a:solidFill>
            </a:endParaRPr>
          </a:p>
          <a:p>
            <a:pPr marL="1828754" lvl="2" indent="-258860">
              <a:spcBef>
                <a:spcPts val="27"/>
              </a:spcBef>
              <a:buClr>
                <a:schemeClr val="dk1"/>
              </a:buClr>
              <a:buSzPts val="1300"/>
              <a:buChar char="❏"/>
            </a:pPr>
            <a:r>
              <a:rPr lang="es" sz="1733" dirty="0">
                <a:solidFill>
                  <a:schemeClr val="dk1"/>
                </a:solidFill>
              </a:rPr>
              <a:t>&gt;200 TDC  readout based on  </a:t>
            </a:r>
            <a:r>
              <a:rPr lang="es" sz="1733" b="1" dirty="0">
                <a:solidFill>
                  <a:schemeClr val="dk1"/>
                </a:solidFill>
              </a:rPr>
              <a:t>rad tolerant FPGAs</a:t>
            </a:r>
            <a:r>
              <a:rPr lang="es" sz="1733" dirty="0">
                <a:solidFill>
                  <a:schemeClr val="dk1"/>
                </a:solidFill>
              </a:rPr>
              <a:t> and high speed links</a:t>
            </a:r>
            <a:endParaRPr sz="1733" dirty="0">
              <a:solidFill>
                <a:schemeClr val="dk1"/>
              </a:solidFill>
            </a:endParaRPr>
          </a:p>
          <a:p>
            <a:pPr marL="1219170" indent="-249260">
              <a:spcBef>
                <a:spcPts val="27"/>
              </a:spcBef>
              <a:buClr>
                <a:schemeClr val="dk1"/>
              </a:buClr>
              <a:buSzPts val="1300"/>
              <a:buFont typeface="Poppins"/>
              <a:buChar char="❏"/>
            </a:pPr>
            <a:r>
              <a:rPr lang="es" sz="1733" dirty="0">
                <a:solidFill>
                  <a:schemeClr val="dk1"/>
                </a:solidFill>
              </a:rPr>
              <a:t>HL-LHC: new ATCA </a:t>
            </a:r>
            <a:r>
              <a:rPr lang="es" sz="1733" b="1" dirty="0">
                <a:solidFill>
                  <a:schemeClr val="dk1"/>
                </a:solidFill>
              </a:rPr>
              <a:t>backend for the CMS Barrel Muon Trigger and Readout</a:t>
            </a:r>
            <a:r>
              <a:rPr lang="es" sz="1733" dirty="0">
                <a:solidFill>
                  <a:schemeClr val="dk1"/>
                </a:solidFill>
              </a:rPr>
              <a:t>: </a:t>
            </a:r>
            <a:endParaRPr sz="1733" dirty="0">
              <a:solidFill>
                <a:schemeClr val="dk1"/>
              </a:solidFill>
            </a:endParaRPr>
          </a:p>
          <a:p>
            <a:pPr marL="1828754" lvl="2" indent="-258860">
              <a:spcBef>
                <a:spcPts val="27"/>
              </a:spcBef>
              <a:buClr>
                <a:schemeClr val="dk1"/>
              </a:buClr>
              <a:buSzPts val="1300"/>
              <a:buChar char="❏"/>
            </a:pPr>
            <a:r>
              <a:rPr lang="es" sz="1733" dirty="0">
                <a:solidFill>
                  <a:schemeClr val="dk1"/>
                </a:solidFill>
              </a:rPr>
              <a:t>BMTL1 production, firmware implementation and emulator development </a:t>
            </a:r>
            <a:endParaRPr lang="es" sz="1733" dirty="0" smtClean="0">
              <a:solidFill>
                <a:schemeClr val="dk1"/>
              </a:solidFill>
            </a:endParaRPr>
          </a:p>
          <a:p>
            <a:pPr marL="1828754" lvl="2" indent="-258860">
              <a:spcBef>
                <a:spcPts val="27"/>
              </a:spcBef>
              <a:buClr>
                <a:schemeClr val="dk1"/>
              </a:buClr>
              <a:buSzPts val="1300"/>
              <a:buChar char="❏"/>
            </a:pPr>
            <a:endParaRPr lang="es" sz="1733" dirty="0">
              <a:solidFill>
                <a:schemeClr val="dk1"/>
              </a:solidFill>
            </a:endParaRPr>
          </a:p>
          <a:p>
            <a:pPr marL="1828754" lvl="2" indent="-258860">
              <a:spcBef>
                <a:spcPts val="27"/>
              </a:spcBef>
              <a:buClr>
                <a:schemeClr val="dk1"/>
              </a:buClr>
              <a:buSzPts val="1300"/>
              <a:buChar char="❏"/>
            </a:pPr>
            <a:endParaRPr lang="es" sz="1733" dirty="0" smtClean="0">
              <a:solidFill>
                <a:schemeClr val="dk1"/>
              </a:solidFill>
            </a:endParaRPr>
          </a:p>
          <a:p>
            <a:pPr marL="1828754" lvl="2" indent="-258860">
              <a:spcBef>
                <a:spcPts val="27"/>
              </a:spcBef>
              <a:buClr>
                <a:schemeClr val="dk1"/>
              </a:buClr>
              <a:buSzPts val="1300"/>
              <a:buChar char="❏"/>
            </a:pPr>
            <a:endParaRPr sz="1733" dirty="0">
              <a:solidFill>
                <a:schemeClr val="dk1"/>
              </a:solidFill>
            </a:endParaRPr>
          </a:p>
          <a:p>
            <a:pPr marL="599985" indent="-230061">
              <a:spcBef>
                <a:spcPts val="27"/>
              </a:spcBef>
              <a:buClr>
                <a:srgbClr val="1155CC"/>
              </a:buClr>
              <a:buSzPts val="1300"/>
              <a:buFont typeface="Poppins"/>
              <a:buChar char="❏"/>
            </a:pPr>
            <a:r>
              <a:rPr lang="es" sz="1733" dirty="0">
                <a:solidFill>
                  <a:srgbClr val="1155CC"/>
                </a:solidFill>
              </a:rPr>
              <a:t>Developed the</a:t>
            </a:r>
            <a:r>
              <a:rPr lang="es" sz="1733" b="1" dirty="0">
                <a:solidFill>
                  <a:srgbClr val="1155CC"/>
                </a:solidFill>
              </a:rPr>
              <a:t> Muon trigger algorithm (emulator, firmware) </a:t>
            </a:r>
            <a:r>
              <a:rPr lang="es" sz="1733" dirty="0">
                <a:solidFill>
                  <a:srgbClr val="1155CC"/>
                </a:solidFill>
              </a:rPr>
              <a:t>for CMS at HL-LHC:</a:t>
            </a:r>
            <a:endParaRPr sz="1733" dirty="0">
              <a:solidFill>
                <a:srgbClr val="1155CC"/>
              </a:solidFill>
            </a:endParaRPr>
          </a:p>
          <a:p>
            <a:pPr marL="1319968" lvl="2" indent="-230062">
              <a:spcBef>
                <a:spcPts val="27"/>
              </a:spcBef>
              <a:buClr>
                <a:schemeClr val="dk1"/>
              </a:buClr>
              <a:buSzPts val="1300"/>
              <a:buChar char="❏"/>
            </a:pPr>
            <a:r>
              <a:rPr lang="es" sz="1733" dirty="0">
                <a:solidFill>
                  <a:schemeClr val="dk1"/>
                </a:solidFill>
              </a:rPr>
              <a:t>Analytical Method for DT primitives, performance monitoring of muon triggers, </a:t>
            </a:r>
            <a:r>
              <a:rPr lang="es" sz="1733" dirty="0" smtClean="0">
                <a:solidFill>
                  <a:schemeClr val="dk1"/>
                </a:solidFill>
              </a:rPr>
              <a:t>menus</a:t>
            </a:r>
            <a:endParaRPr sz="1733" b="1" dirty="0">
              <a:solidFill>
                <a:srgbClr val="9A5339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3866" y="0"/>
            <a:ext cx="10972800" cy="8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s" sz="4133" dirty="0">
                <a:latin typeface="Arial"/>
                <a:ea typeface="Arial"/>
                <a:cs typeface="Arial"/>
                <a:sym typeface="Arial"/>
              </a:rPr>
              <a:t>Trigger and DAQ activities @CIEMAT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97921" y="4516321"/>
            <a:ext cx="2366467" cy="189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165499" cy="68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75032" y="115776"/>
            <a:ext cx="456035" cy="456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04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2" name="Google Shape;262;p62"/>
          <p:cNvCxnSpPr>
            <a:endCxn id="263" idx="4"/>
          </p:cNvCxnSpPr>
          <p:nvPr/>
        </p:nvCxnSpPr>
        <p:spPr>
          <a:xfrm rot="10800000">
            <a:off x="3609184" y="2955355"/>
            <a:ext cx="8400" cy="1663200"/>
          </a:xfrm>
          <a:prstGeom prst="straightConnector1">
            <a:avLst/>
          </a:prstGeom>
          <a:noFill/>
          <a:ln w="2857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4" name="Google Shape;264;p62"/>
          <p:cNvSpPr/>
          <p:nvPr/>
        </p:nvSpPr>
        <p:spPr>
          <a:xfrm>
            <a:off x="2432640" y="2195860"/>
            <a:ext cx="767600" cy="730800"/>
          </a:xfrm>
          <a:prstGeom prst="ellipse">
            <a:avLst/>
          </a:prstGeom>
          <a:noFill/>
          <a:ln w="2857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srgbClr val="8B0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2"/>
          <p:cNvSpPr/>
          <p:nvPr/>
        </p:nvSpPr>
        <p:spPr>
          <a:xfrm>
            <a:off x="4145220" y="2134264"/>
            <a:ext cx="853056" cy="820779"/>
          </a:xfrm>
          <a:prstGeom prst="ellipse">
            <a:avLst/>
          </a:prstGeom>
          <a:noFill/>
          <a:ln w="2857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5200" tIns="57600" rIns="115200" bIns="57600" anchor="ctr" anchorCtr="0">
            <a:noAutofit/>
          </a:bodyPr>
          <a:lstStyle/>
          <a:p>
            <a:pPr algn="ctr">
              <a:buClr>
                <a:srgbClr val="000000"/>
              </a:buClr>
              <a:buSzPts val="992"/>
            </a:pPr>
            <a:endParaRPr sz="132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62"/>
          <p:cNvSpPr/>
          <p:nvPr/>
        </p:nvSpPr>
        <p:spPr>
          <a:xfrm>
            <a:off x="6182213" y="2133409"/>
            <a:ext cx="767600" cy="787200"/>
          </a:xfrm>
          <a:prstGeom prst="ellipse">
            <a:avLst/>
          </a:prstGeom>
          <a:noFill/>
          <a:ln w="2857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62"/>
          <p:cNvSpPr/>
          <p:nvPr/>
        </p:nvSpPr>
        <p:spPr>
          <a:xfrm>
            <a:off x="7044333" y="2134267"/>
            <a:ext cx="831600" cy="820800"/>
          </a:xfrm>
          <a:prstGeom prst="ellipse">
            <a:avLst/>
          </a:prstGeom>
          <a:noFill/>
          <a:ln w="2857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p62"/>
          <p:cNvCxnSpPr>
            <a:endCxn id="264" idx="4"/>
          </p:cNvCxnSpPr>
          <p:nvPr/>
        </p:nvCxnSpPr>
        <p:spPr>
          <a:xfrm rot="10800000">
            <a:off x="2816440" y="2926660"/>
            <a:ext cx="51200" cy="1696800"/>
          </a:xfrm>
          <a:prstGeom prst="straightConnector1">
            <a:avLst/>
          </a:prstGeom>
          <a:noFill/>
          <a:ln w="2857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9" name="Google Shape;269;p62"/>
          <p:cNvSpPr/>
          <p:nvPr/>
        </p:nvSpPr>
        <p:spPr>
          <a:xfrm>
            <a:off x="-16277" y="4416500"/>
            <a:ext cx="4267200" cy="244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63" name="Google Shape;263;p62"/>
          <p:cNvSpPr/>
          <p:nvPr/>
        </p:nvSpPr>
        <p:spPr>
          <a:xfrm>
            <a:off x="3225384" y="2168155"/>
            <a:ext cx="767600" cy="787200"/>
          </a:xfrm>
          <a:prstGeom prst="ellipse">
            <a:avLst/>
          </a:prstGeom>
          <a:noFill/>
          <a:ln w="2857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p62"/>
          <p:cNvCxnSpPr>
            <a:stCxn id="271" idx="3"/>
            <a:endCxn id="265" idx="4"/>
          </p:cNvCxnSpPr>
          <p:nvPr/>
        </p:nvCxnSpPr>
        <p:spPr>
          <a:xfrm rot="10800000" flipH="1">
            <a:off x="4560865" y="2954911"/>
            <a:ext cx="10800" cy="1461600"/>
          </a:xfrm>
          <a:prstGeom prst="straightConnector1">
            <a:avLst/>
          </a:prstGeom>
          <a:noFill/>
          <a:ln w="2857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2" name="Google Shape;272;p62"/>
          <p:cNvSpPr/>
          <p:nvPr/>
        </p:nvSpPr>
        <p:spPr>
          <a:xfrm>
            <a:off x="39833" y="4190477"/>
            <a:ext cx="9513200" cy="4516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73" name="Google Shape;273;p62"/>
          <p:cNvSpPr/>
          <p:nvPr/>
        </p:nvSpPr>
        <p:spPr>
          <a:xfrm>
            <a:off x="9521440" y="4149801"/>
            <a:ext cx="2636400" cy="503600"/>
          </a:xfrm>
          <a:prstGeom prst="chevron">
            <a:avLst>
              <a:gd name="adj" fmla="val 50000"/>
            </a:avLst>
          </a:prstGeom>
          <a:solidFill>
            <a:srgbClr val="00B050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000" b="1" dirty="0">
                <a:solidFill>
                  <a:schemeClr val="lt1"/>
                </a:solidFill>
              </a:rPr>
              <a:t>Future Colliders</a:t>
            </a:r>
            <a:endParaRPr sz="2000" b="1" dirty="0">
              <a:solidFill>
                <a:schemeClr val="lt1"/>
              </a:solidFill>
            </a:endParaRPr>
          </a:p>
        </p:txBody>
      </p:sp>
      <p:sp>
        <p:nvSpPr>
          <p:cNvPr id="274" name="Google Shape;274;p62"/>
          <p:cNvSpPr/>
          <p:nvPr/>
        </p:nvSpPr>
        <p:spPr>
          <a:xfrm>
            <a:off x="2820867" y="4179044"/>
            <a:ext cx="4633200" cy="472000"/>
          </a:xfrm>
          <a:prstGeom prst="chevron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b="1"/>
          </a:p>
        </p:txBody>
      </p:sp>
      <p:pic>
        <p:nvPicPr>
          <p:cNvPr id="275" name="Google Shape;27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973" y="4941499"/>
            <a:ext cx="1008799" cy="142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1534" y="5311955"/>
            <a:ext cx="1008799" cy="142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62"/>
          <p:cNvPicPr preferRelativeResize="0"/>
          <p:nvPr/>
        </p:nvPicPr>
        <p:blipFill rotWithShape="1">
          <a:blip r:embed="rId5">
            <a:alphaModFix/>
          </a:blip>
          <a:srcRect l="13252" t="48303" r="50340" b="9681"/>
          <a:stretch/>
        </p:blipFill>
        <p:spPr>
          <a:xfrm>
            <a:off x="4933195" y="2867458"/>
            <a:ext cx="679652" cy="104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4067" y="3404229"/>
            <a:ext cx="902800" cy="6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62"/>
          <p:cNvSpPr txBox="1"/>
          <p:nvPr/>
        </p:nvSpPr>
        <p:spPr>
          <a:xfrm>
            <a:off x="2422465" y="2221864"/>
            <a:ext cx="778800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-GB" sz="1200">
                <a:solidFill>
                  <a:srgbClr val="8B0046"/>
                </a:solidFill>
                <a:latin typeface="Arial"/>
                <a:ea typeface="Arial"/>
                <a:cs typeface="Arial"/>
                <a:sym typeface="Arial"/>
              </a:rPr>
              <a:t>2009</a:t>
            </a:r>
            <a:endParaRPr sz="1200">
              <a:solidFill>
                <a:srgbClr val="8B0046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GB" sz="1200">
                <a:solidFill>
                  <a:srgbClr val="8B0046"/>
                </a:solidFill>
                <a:latin typeface="Arial"/>
                <a:ea typeface="Arial"/>
                <a:cs typeface="Arial"/>
                <a:sym typeface="Arial"/>
              </a:rPr>
              <a:t>LHC start</a:t>
            </a:r>
            <a:endParaRPr sz="1200">
              <a:solidFill>
                <a:srgbClr val="8B0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62"/>
          <p:cNvSpPr txBox="1"/>
          <p:nvPr/>
        </p:nvSpPr>
        <p:spPr>
          <a:xfrm>
            <a:off x="3981351" y="2274795"/>
            <a:ext cx="1180800" cy="5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200" tIns="57600" rIns="115200" bIns="57600" anchor="t" anchorCtr="0">
            <a:spAutoFit/>
          </a:bodyPr>
          <a:lstStyle/>
          <a:p>
            <a:pPr algn="ctr">
              <a:buClr>
                <a:srgbClr val="000000"/>
              </a:buClr>
              <a:buSzPts val="945"/>
            </a:pPr>
            <a:r>
              <a:rPr lang="en-GB" sz="1259">
                <a:solidFill>
                  <a:srgbClr val="8B0046"/>
                </a:solidFill>
                <a:latin typeface="Arial"/>
                <a:ea typeface="Arial"/>
                <a:cs typeface="Arial"/>
                <a:sym typeface="Arial"/>
              </a:rPr>
              <a:t>Phase 1 upgrade</a:t>
            </a:r>
            <a:endParaRPr sz="1259">
              <a:solidFill>
                <a:srgbClr val="8B0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62"/>
          <p:cNvSpPr txBox="1"/>
          <p:nvPr/>
        </p:nvSpPr>
        <p:spPr>
          <a:xfrm>
            <a:off x="6866701" y="2302103"/>
            <a:ext cx="1180800" cy="45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000"/>
            </a:pPr>
            <a:r>
              <a:rPr lang="en-GB" sz="1067">
                <a:solidFill>
                  <a:srgbClr val="8B0046"/>
                </a:solidFill>
                <a:latin typeface="Arial"/>
                <a:ea typeface="Arial"/>
                <a:cs typeface="Arial"/>
                <a:sym typeface="Arial"/>
              </a:rPr>
              <a:t>HL-LHC construction</a:t>
            </a:r>
            <a:endParaRPr sz="1067">
              <a:solidFill>
                <a:srgbClr val="8B0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62"/>
          <p:cNvSpPr txBox="1"/>
          <p:nvPr/>
        </p:nvSpPr>
        <p:spPr>
          <a:xfrm>
            <a:off x="3219800" y="2280793"/>
            <a:ext cx="7788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GB" sz="1200">
                <a:solidFill>
                  <a:srgbClr val="8B0046"/>
                </a:solidFill>
                <a:latin typeface="Arial"/>
                <a:ea typeface="Arial"/>
                <a:cs typeface="Arial"/>
                <a:sym typeface="Arial"/>
              </a:rPr>
              <a:t>Higgs boson</a:t>
            </a:r>
            <a:endParaRPr sz="1200">
              <a:solidFill>
                <a:srgbClr val="8B0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62"/>
          <p:cNvSpPr txBox="1"/>
          <p:nvPr/>
        </p:nvSpPr>
        <p:spPr>
          <a:xfrm>
            <a:off x="6176600" y="2260195"/>
            <a:ext cx="7788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000"/>
            </a:pPr>
            <a:r>
              <a:rPr lang="en-GB" sz="1200">
                <a:solidFill>
                  <a:srgbClr val="8B0046"/>
                </a:solidFill>
                <a:latin typeface="Arial"/>
                <a:ea typeface="Arial"/>
                <a:cs typeface="Arial"/>
                <a:sym typeface="Arial"/>
              </a:rPr>
              <a:t>1000 papers</a:t>
            </a:r>
            <a:endParaRPr sz="1200">
              <a:solidFill>
                <a:srgbClr val="8B0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62"/>
          <p:cNvCxnSpPr>
            <a:stCxn id="285" idx="0"/>
            <a:endCxn id="266" idx="4"/>
          </p:cNvCxnSpPr>
          <p:nvPr/>
        </p:nvCxnSpPr>
        <p:spPr>
          <a:xfrm rot="10800000">
            <a:off x="6565989" y="2920741"/>
            <a:ext cx="16400" cy="1268800"/>
          </a:xfrm>
          <a:prstGeom prst="straightConnector1">
            <a:avLst/>
          </a:prstGeom>
          <a:noFill/>
          <a:ln w="2857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6" name="Google Shape;286;p62"/>
          <p:cNvSpPr txBox="1"/>
          <p:nvPr/>
        </p:nvSpPr>
        <p:spPr>
          <a:xfrm>
            <a:off x="3817667" y="3872545"/>
            <a:ext cx="10948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Fw &amp; Sw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62"/>
          <p:cNvSpPr txBox="1"/>
          <p:nvPr/>
        </p:nvSpPr>
        <p:spPr>
          <a:xfrm>
            <a:off x="4780057" y="3872536"/>
            <a:ext cx="10088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Upgrades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8" name="Google Shape;288;p62"/>
          <p:cNvGrpSpPr/>
          <p:nvPr/>
        </p:nvGrpSpPr>
        <p:grpSpPr>
          <a:xfrm>
            <a:off x="595601" y="2560721"/>
            <a:ext cx="1925511" cy="1544387"/>
            <a:chOff x="53699" y="1227575"/>
            <a:chExt cx="1444133" cy="1158290"/>
          </a:xfrm>
        </p:grpSpPr>
        <p:sp>
          <p:nvSpPr>
            <p:cNvPr id="289" name="Google Shape;289;p62"/>
            <p:cNvSpPr txBox="1"/>
            <p:nvPr/>
          </p:nvSpPr>
          <p:spPr>
            <a:xfrm>
              <a:off x="53699" y="2001089"/>
              <a:ext cx="953100" cy="384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950"/>
              </a:pPr>
              <a:r>
                <a:rPr lang="en-GB" sz="12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70 DT chambers</a:t>
              </a:r>
              <a:endParaRPr sz="12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62"/>
            <p:cNvSpPr txBox="1"/>
            <p:nvPr/>
          </p:nvSpPr>
          <p:spPr>
            <a:xfrm>
              <a:off x="733132" y="2016481"/>
              <a:ext cx="764700" cy="3538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850"/>
              </a:pPr>
              <a:r>
                <a:rPr lang="en-GB" sz="1133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Readout and alignm.</a:t>
              </a:r>
              <a:endPara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1" name="Google Shape;291;p6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988" y="1288125"/>
              <a:ext cx="101917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6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60438" y="1227575"/>
              <a:ext cx="428625" cy="771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3" name="Google Shape;293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29000" y="4816467"/>
            <a:ext cx="1888133" cy="1504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62"/>
          <p:cNvSpPr txBox="1"/>
          <p:nvPr/>
        </p:nvSpPr>
        <p:spPr>
          <a:xfrm>
            <a:off x="2663107" y="5610304"/>
            <a:ext cx="1262000" cy="50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000" tIns="67967" rIns="136000" bIns="67967" anchor="t" anchorCtr="0">
            <a:spAutoFit/>
          </a:bodyPr>
          <a:lstStyle/>
          <a:p>
            <a:pPr algn="r">
              <a:buClr>
                <a:srgbClr val="000000"/>
              </a:buClr>
              <a:buSzPts val="892"/>
            </a:pPr>
            <a:r>
              <a:rPr lang="en-GB" sz="11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and Z </a:t>
            </a:r>
            <a:endParaRPr sz="11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buClr>
                <a:srgbClr val="000000"/>
              </a:buClr>
              <a:buSzPts val="892"/>
            </a:pPr>
            <a:r>
              <a:rPr lang="en-GB" sz="11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cross sections</a:t>
            </a:r>
            <a:endParaRPr sz="11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6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18847" y="4781336"/>
            <a:ext cx="1777933" cy="1663032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62"/>
          <p:cNvSpPr txBox="1"/>
          <p:nvPr/>
        </p:nvSpPr>
        <p:spPr>
          <a:xfrm>
            <a:off x="4316001" y="5200120"/>
            <a:ext cx="1417600" cy="32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000" tIns="67967" rIns="136000" bIns="67967" anchor="t" anchorCtr="0">
            <a:spAutoFit/>
          </a:bodyPr>
          <a:lstStyle/>
          <a:p>
            <a:pPr>
              <a:buClr>
                <a:srgbClr val="000000"/>
              </a:buClr>
              <a:buSzPts val="892"/>
            </a:pPr>
            <a:r>
              <a:rPr lang="en-GB" sz="11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 for W’</a:t>
            </a:r>
            <a:endParaRPr sz="11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6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69565" y="4773300"/>
            <a:ext cx="2175795" cy="162443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62"/>
          <p:cNvSpPr txBox="1"/>
          <p:nvPr/>
        </p:nvSpPr>
        <p:spPr>
          <a:xfrm>
            <a:off x="6337981" y="4984625"/>
            <a:ext cx="1417600" cy="50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000" tIns="67967" rIns="136000" bIns="67967" anchor="t" anchorCtr="0">
            <a:spAutoFit/>
          </a:bodyPr>
          <a:lstStyle/>
          <a:p>
            <a:pPr>
              <a:buClr>
                <a:srgbClr val="000000"/>
              </a:buClr>
              <a:buSzPts val="892"/>
            </a:pPr>
            <a:r>
              <a:rPr lang="en-GB" sz="1189"/>
              <a:t>Long Lived Searches</a:t>
            </a:r>
            <a:endParaRPr sz="11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62"/>
          <p:cNvSpPr/>
          <p:nvPr/>
        </p:nvSpPr>
        <p:spPr>
          <a:xfrm>
            <a:off x="7454067" y="4185867"/>
            <a:ext cx="2111600" cy="472000"/>
          </a:xfrm>
          <a:prstGeom prst="chevron">
            <a:avLst>
              <a:gd name="adj" fmla="val 50000"/>
            </a:avLst>
          </a:prstGeom>
          <a:solidFill>
            <a:srgbClr val="9900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 b="1">
                <a:solidFill>
                  <a:schemeClr val="lt1"/>
                </a:solidFill>
              </a:rPr>
              <a:t>HL-LHC</a:t>
            </a:r>
            <a:endParaRPr sz="2400" b="1">
              <a:solidFill>
                <a:schemeClr val="lt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GB" sz="1600" b="1">
                <a:solidFill>
                  <a:schemeClr val="lt1"/>
                </a:solidFill>
              </a:rPr>
              <a:t>2030-41</a:t>
            </a:r>
            <a:endParaRPr sz="1600" b="1">
              <a:solidFill>
                <a:schemeClr val="lt1"/>
              </a:solidFill>
            </a:endParaRPr>
          </a:p>
        </p:txBody>
      </p:sp>
      <p:pic>
        <p:nvPicPr>
          <p:cNvPr id="300" name="Google Shape;300;p6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76823" y="4809029"/>
            <a:ext cx="1693027" cy="162443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62"/>
          <p:cNvSpPr txBox="1"/>
          <p:nvPr/>
        </p:nvSpPr>
        <p:spPr>
          <a:xfrm>
            <a:off x="8178260" y="4991550"/>
            <a:ext cx="1374800" cy="32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000" tIns="67967" rIns="136000" bIns="67967" anchor="t" anchorCtr="0">
            <a:spAutoFit/>
          </a:bodyPr>
          <a:lstStyle/>
          <a:p>
            <a:pPr>
              <a:buClr>
                <a:srgbClr val="000000"/>
              </a:buClr>
              <a:buSzPts val="892"/>
            </a:pPr>
            <a:r>
              <a:rPr lang="en-GB" sz="11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Higgs couplings</a:t>
            </a:r>
            <a:endParaRPr sz="11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62"/>
          <p:cNvSpPr/>
          <p:nvPr/>
        </p:nvSpPr>
        <p:spPr>
          <a:xfrm>
            <a:off x="5936489" y="4189541"/>
            <a:ext cx="1517600" cy="451600"/>
          </a:xfrm>
          <a:prstGeom prst="chevron">
            <a:avLst>
              <a:gd name="adj" fmla="val 50000"/>
            </a:avLst>
          </a:prstGeom>
          <a:solidFill>
            <a:srgbClr val="FF0080"/>
          </a:solidFill>
          <a:ln w="9525" cap="flat" cmpd="sng">
            <a:solidFill>
              <a:srgbClr val="FF33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000" b="1">
                <a:solidFill>
                  <a:schemeClr val="lt1"/>
                </a:solidFill>
              </a:rPr>
              <a:t>Run3</a:t>
            </a:r>
            <a:endParaRPr sz="2000" b="1">
              <a:solidFill>
                <a:schemeClr val="lt1"/>
              </a:solidFill>
            </a:endParaRPr>
          </a:p>
          <a:p>
            <a:pPr algn="ctr"/>
            <a:r>
              <a:rPr lang="en-GB" sz="1400" b="1">
                <a:solidFill>
                  <a:schemeClr val="lt1"/>
                </a:solidFill>
              </a:rPr>
              <a:t>2022-25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302" name="Google Shape;302;p62"/>
          <p:cNvSpPr/>
          <p:nvPr/>
        </p:nvSpPr>
        <p:spPr>
          <a:xfrm>
            <a:off x="4485691" y="4189525"/>
            <a:ext cx="1517600" cy="451600"/>
          </a:xfrm>
          <a:prstGeom prst="chevron">
            <a:avLst>
              <a:gd name="adj" fmla="val 50000"/>
            </a:avLst>
          </a:prstGeom>
          <a:solidFill>
            <a:srgbClr val="FF0080"/>
          </a:solidFill>
          <a:ln w="952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000" b="1">
                <a:solidFill>
                  <a:schemeClr val="lt1"/>
                </a:solidFill>
              </a:rPr>
              <a:t>Run2</a:t>
            </a:r>
            <a:endParaRPr sz="2000" b="1">
              <a:solidFill>
                <a:schemeClr val="lt1"/>
              </a:solidFill>
            </a:endParaRPr>
          </a:p>
          <a:p>
            <a:pPr algn="ctr"/>
            <a:r>
              <a:rPr lang="en-GB" sz="1400" b="1">
                <a:solidFill>
                  <a:schemeClr val="lt1"/>
                </a:solidFill>
              </a:rPr>
              <a:t>2015-18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271" name="Google Shape;271;p62"/>
          <p:cNvSpPr/>
          <p:nvPr/>
        </p:nvSpPr>
        <p:spPr>
          <a:xfrm>
            <a:off x="2868065" y="4190711"/>
            <a:ext cx="1692800" cy="451600"/>
          </a:xfrm>
          <a:prstGeom prst="chevron">
            <a:avLst>
              <a:gd name="adj" fmla="val 50000"/>
            </a:avLst>
          </a:prstGeom>
          <a:solidFill>
            <a:srgbClr val="FF0080"/>
          </a:solidFill>
          <a:ln w="952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000" b="1">
                <a:solidFill>
                  <a:schemeClr val="lt1"/>
                </a:solidFill>
              </a:rPr>
              <a:t>Run1</a:t>
            </a:r>
            <a:endParaRPr sz="2000" b="1">
              <a:solidFill>
                <a:schemeClr val="lt1"/>
              </a:solidFill>
            </a:endParaRPr>
          </a:p>
          <a:p>
            <a:pPr algn="ctr"/>
            <a:r>
              <a:rPr lang="en-GB" sz="1400" b="1">
                <a:solidFill>
                  <a:schemeClr val="lt1"/>
                </a:solidFill>
              </a:rPr>
              <a:t>2010-12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303" name="Google Shape;303;p62"/>
          <p:cNvSpPr/>
          <p:nvPr/>
        </p:nvSpPr>
        <p:spPr>
          <a:xfrm>
            <a:off x="927700" y="4190700"/>
            <a:ext cx="1940400" cy="451600"/>
          </a:xfrm>
          <a:prstGeom prst="chevron">
            <a:avLst>
              <a:gd name="adj" fmla="val 50000"/>
            </a:avLst>
          </a:prstGeom>
          <a:solidFill>
            <a:srgbClr val="FF87C3"/>
          </a:solidFill>
          <a:ln w="28575" cap="flat" cmpd="sng">
            <a:solidFill>
              <a:srgbClr val="FF87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333"/>
          </a:p>
        </p:txBody>
      </p:sp>
      <p:sp>
        <p:nvSpPr>
          <p:cNvPr id="304" name="Google Shape;304;p62"/>
          <p:cNvSpPr/>
          <p:nvPr/>
        </p:nvSpPr>
        <p:spPr>
          <a:xfrm>
            <a:off x="0" y="4189967"/>
            <a:ext cx="1060800" cy="451600"/>
          </a:xfrm>
          <a:prstGeom prst="homePlate">
            <a:avLst>
              <a:gd name="adj" fmla="val 50000"/>
            </a:avLst>
          </a:prstGeom>
          <a:solidFill>
            <a:srgbClr val="FF87C3"/>
          </a:solidFill>
          <a:ln w="28575" cap="flat" cmpd="sng">
            <a:solidFill>
              <a:srgbClr val="FF87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b="1">
              <a:solidFill>
                <a:schemeClr val="lt1"/>
              </a:solidFill>
            </a:endParaRPr>
          </a:p>
        </p:txBody>
      </p:sp>
      <p:sp>
        <p:nvSpPr>
          <p:cNvPr id="305" name="Google Shape;305;p62"/>
          <p:cNvSpPr/>
          <p:nvPr/>
        </p:nvSpPr>
        <p:spPr>
          <a:xfrm>
            <a:off x="1100561" y="4268077"/>
            <a:ext cx="19968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1733" b="1">
                <a:solidFill>
                  <a:schemeClr val="lt1"/>
                </a:solidFill>
              </a:rPr>
              <a:t>Construction</a:t>
            </a:r>
            <a:endParaRPr sz="1733" b="1">
              <a:solidFill>
                <a:schemeClr val="lt1"/>
              </a:solidFill>
            </a:endParaRPr>
          </a:p>
        </p:txBody>
      </p:sp>
      <p:pic>
        <p:nvPicPr>
          <p:cNvPr id="306" name="Google Shape;306;p6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21633" y="4768711"/>
            <a:ext cx="1008801" cy="142603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62"/>
          <p:cNvSpPr txBox="1"/>
          <p:nvPr/>
        </p:nvSpPr>
        <p:spPr>
          <a:xfrm>
            <a:off x="-33933" y="6030264"/>
            <a:ext cx="1778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600" dirty="0" err="1">
                <a:solidFill>
                  <a:srgbClr val="434343"/>
                </a:solidFill>
              </a:rPr>
              <a:t>LoI</a:t>
            </a:r>
            <a:r>
              <a:rPr lang="en-GB" sz="1600" dirty="0">
                <a:solidFill>
                  <a:srgbClr val="434343"/>
                </a:solidFill>
              </a:rPr>
              <a:t> </a:t>
            </a:r>
            <a:endParaRPr sz="1600" dirty="0">
              <a:solidFill>
                <a:srgbClr val="434343"/>
              </a:solidFill>
            </a:endParaRPr>
          </a:p>
          <a:p>
            <a:r>
              <a:rPr lang="en-GB" sz="1600" dirty="0">
                <a:solidFill>
                  <a:srgbClr val="434343"/>
                </a:solidFill>
              </a:rPr>
              <a:t>1992</a:t>
            </a:r>
            <a:endParaRPr sz="1600" dirty="0">
              <a:solidFill>
                <a:srgbClr val="434343"/>
              </a:solidFill>
            </a:endParaRPr>
          </a:p>
        </p:txBody>
      </p:sp>
      <p:sp>
        <p:nvSpPr>
          <p:cNvPr id="308" name="Google Shape;308;p62"/>
          <p:cNvSpPr txBox="1"/>
          <p:nvPr/>
        </p:nvSpPr>
        <p:spPr>
          <a:xfrm>
            <a:off x="953343" y="5733922"/>
            <a:ext cx="1778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600">
                <a:solidFill>
                  <a:srgbClr val="434343"/>
                </a:solidFill>
              </a:rPr>
              <a:t>TDRs </a:t>
            </a:r>
            <a:endParaRPr sz="1600">
              <a:solidFill>
                <a:srgbClr val="434343"/>
              </a:solidFill>
            </a:endParaRPr>
          </a:p>
          <a:p>
            <a:r>
              <a:rPr lang="en-GB" sz="1600">
                <a:solidFill>
                  <a:srgbClr val="434343"/>
                </a:solidFill>
              </a:rPr>
              <a:t>1996/7</a:t>
            </a:r>
            <a:endParaRPr sz="1600">
              <a:solidFill>
                <a:srgbClr val="434343"/>
              </a:solidFill>
            </a:endParaRPr>
          </a:p>
        </p:txBody>
      </p:sp>
      <p:sp>
        <p:nvSpPr>
          <p:cNvPr id="309" name="Google Shape;309;p62"/>
          <p:cNvSpPr/>
          <p:nvPr/>
        </p:nvSpPr>
        <p:spPr>
          <a:xfrm>
            <a:off x="1744067" y="-2567"/>
            <a:ext cx="8670000" cy="67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en-GB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CIEMAT at Colliders</a:t>
            </a:r>
            <a:endParaRPr sz="4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62"/>
          <p:cNvPicPr preferRelativeResize="0"/>
          <p:nvPr/>
        </p:nvPicPr>
        <p:blipFill rotWithShape="1">
          <a:blip r:embed="rId14">
            <a:alphaModFix/>
          </a:blip>
          <a:srcRect l="7135" t="3300" r="9608" b="-3300"/>
          <a:stretch/>
        </p:blipFill>
        <p:spPr>
          <a:xfrm>
            <a:off x="10383033" y="15134"/>
            <a:ext cx="1778000" cy="147863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62"/>
          <p:cNvSpPr txBox="1"/>
          <p:nvPr/>
        </p:nvSpPr>
        <p:spPr>
          <a:xfrm>
            <a:off x="1806533" y="735135"/>
            <a:ext cx="9124000" cy="104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609585" indent="-414856">
              <a:lnSpc>
                <a:spcPct val="115000"/>
              </a:lnSpc>
              <a:buClr>
                <a:schemeClr val="dk1"/>
              </a:buClr>
              <a:buSzPts val="1300"/>
              <a:buFont typeface="Arial"/>
              <a:buChar char="❏"/>
            </a:pPr>
            <a:r>
              <a:rPr lang="en-GB" sz="1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Continued participation of CIEMAT at highest energy colliders since decades</a:t>
            </a:r>
            <a:endParaRPr sz="17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indent="-414856">
              <a:lnSpc>
                <a:spcPct val="115000"/>
              </a:lnSpc>
              <a:buClr>
                <a:schemeClr val="dk1"/>
              </a:buClr>
              <a:buSzPts val="1300"/>
              <a:buFont typeface="Arial"/>
              <a:buChar char="❏"/>
            </a:pPr>
            <a:r>
              <a:rPr lang="en-GB" sz="1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Critical LHC contributions since early days.</a:t>
            </a:r>
            <a:endParaRPr sz="17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indent="-414856">
              <a:lnSpc>
                <a:spcPct val="115000"/>
              </a:lnSpc>
              <a:buClr>
                <a:schemeClr val="dk1"/>
              </a:buClr>
              <a:buSzPts val="1300"/>
              <a:buFont typeface="Arial"/>
              <a:buChar char="❏"/>
            </a:pPr>
            <a:r>
              <a:rPr lang="en-GB" sz="1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Involvement in future colliders simultaneous to LHC and HL-LHC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62"/>
          <p:cNvSpPr txBox="1"/>
          <p:nvPr/>
        </p:nvSpPr>
        <p:spPr>
          <a:xfrm>
            <a:off x="7518368" y="3912883"/>
            <a:ext cx="13112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-GB" sz="1200"/>
              <a:t>HL electronics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6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125325" y="3352460"/>
            <a:ext cx="1417600" cy="641707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62"/>
          <p:cNvSpPr txBox="1"/>
          <p:nvPr/>
        </p:nvSpPr>
        <p:spPr>
          <a:xfrm>
            <a:off x="9297315" y="3875533"/>
            <a:ext cx="17780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-GB" sz="1200"/>
              <a:t>Future Calorimeters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665424" y="4689933"/>
            <a:ext cx="1180733" cy="1706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62"/>
          <p:cNvSpPr txBox="1"/>
          <p:nvPr/>
        </p:nvSpPr>
        <p:spPr>
          <a:xfrm>
            <a:off x="10535772" y="6356846"/>
            <a:ext cx="1778000" cy="35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000" tIns="67967" rIns="136000" bIns="67967" anchor="t" anchorCtr="0">
            <a:spAutoFit/>
          </a:bodyPr>
          <a:lstStyle/>
          <a:p>
            <a:pPr>
              <a:buClr>
                <a:srgbClr val="000000"/>
              </a:buClr>
              <a:buSzPts val="892"/>
            </a:pPr>
            <a:r>
              <a:rPr lang="en-GB" sz="1400"/>
              <a:t>European Strategy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62"/>
          <p:cNvSpPr txBox="1"/>
          <p:nvPr/>
        </p:nvSpPr>
        <p:spPr>
          <a:xfrm>
            <a:off x="5676460" y="3665505"/>
            <a:ext cx="12620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800" b="1">
                <a:solidFill>
                  <a:srgbClr val="FF0080"/>
                </a:solidFill>
              </a:rPr>
              <a:t>LHC</a:t>
            </a:r>
            <a:endParaRPr sz="2800" b="1">
              <a:solidFill>
                <a:srgbClr val="FF0080"/>
              </a:solidFill>
            </a:endParaRPr>
          </a:p>
        </p:txBody>
      </p:sp>
      <p:cxnSp>
        <p:nvCxnSpPr>
          <p:cNvPr id="318" name="Google Shape;318;p62"/>
          <p:cNvCxnSpPr>
            <a:stCxn id="285" idx="3"/>
            <a:endCxn id="267" idx="4"/>
          </p:cNvCxnSpPr>
          <p:nvPr/>
        </p:nvCxnSpPr>
        <p:spPr>
          <a:xfrm rot="10800000" flipH="1">
            <a:off x="7454089" y="2954941"/>
            <a:ext cx="6000" cy="1460400"/>
          </a:xfrm>
          <a:prstGeom prst="straightConnector1">
            <a:avLst/>
          </a:prstGeom>
          <a:noFill/>
          <a:ln w="28575" cap="flat" cmpd="sng">
            <a:solidFill>
              <a:srgbClr val="FF008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9" name="Google Shape;319;p62" title="obdt.jpg"/>
          <p:cNvPicPr preferRelativeResize="0"/>
          <p:nvPr/>
        </p:nvPicPr>
        <p:blipFill rotWithShape="1">
          <a:blip r:embed="rId17">
            <a:alphaModFix/>
          </a:blip>
          <a:srcRect l="15656" r="17722"/>
          <a:stretch/>
        </p:blipFill>
        <p:spPr>
          <a:xfrm rot="5400000">
            <a:off x="7412100" y="3072098"/>
            <a:ext cx="575565" cy="131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62"/>
          <p:cNvPicPr preferRelativeResize="0"/>
          <p:nvPr/>
        </p:nvPicPr>
        <p:blipFill rotWithShape="1">
          <a:blip r:embed="rId18">
            <a:alphaModFix/>
          </a:blip>
          <a:srcRect r="1371"/>
          <a:stretch/>
        </p:blipFill>
        <p:spPr>
          <a:xfrm>
            <a:off x="-21633" y="0"/>
            <a:ext cx="1888135" cy="135590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62"/>
          <p:cNvSpPr/>
          <p:nvPr/>
        </p:nvSpPr>
        <p:spPr>
          <a:xfrm>
            <a:off x="-67193" y="4255671"/>
            <a:ext cx="19968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1733" b="1">
                <a:solidFill>
                  <a:schemeClr val="lt1"/>
                </a:solidFill>
              </a:rPr>
              <a:t>Design</a:t>
            </a:r>
            <a:endParaRPr sz="1733" b="1">
              <a:solidFill>
                <a:schemeClr val="lt1"/>
              </a:solidFill>
            </a:endParaRPr>
          </a:p>
        </p:txBody>
      </p:sp>
      <p:sp>
        <p:nvSpPr>
          <p:cNvPr id="322" name="Google Shape;322;p62"/>
          <p:cNvSpPr txBox="1">
            <a:spLocks noGrp="1"/>
          </p:cNvSpPr>
          <p:nvPr>
            <p:ph type="sldNum" idx="12"/>
          </p:nvPr>
        </p:nvSpPr>
        <p:spPr>
          <a:xfrm>
            <a:off x="11282884" y="6494788"/>
            <a:ext cx="8952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buClr>
                <a:srgbClr val="000000"/>
              </a:buClr>
              <a:buSzPts val="1000"/>
            </a:pPr>
            <a:fld id="{00000000-1234-1234-1234-123412341234}" type="slidenum">
              <a:rPr lang="en-GB" sz="1600">
                <a:solidFill>
                  <a:schemeClr val="accent1">
                    <a:lumMod val="75000"/>
                  </a:schemeClr>
                </a:solidFill>
              </a:rPr>
              <a:pPr>
                <a:buClr>
                  <a:srgbClr val="000000"/>
                </a:buClr>
                <a:buSzPts val="1000"/>
              </a:pPr>
              <a:t>2</a:t>
            </a:fld>
            <a:endParaRPr sz="16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5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-79685" y="843727"/>
            <a:ext cx="12360701" cy="5633267"/>
            <a:chOff x="-79685" y="615133"/>
            <a:chExt cx="12360701" cy="5633267"/>
          </a:xfrm>
        </p:grpSpPr>
        <p:pic>
          <p:nvPicPr>
            <p:cNvPr id="550" name="Google Shape;550;p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9685" y="615148"/>
              <a:ext cx="12360701" cy="5423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1" name="Google Shape;551;p76"/>
            <p:cNvPicPr preferRelativeResize="0"/>
            <p:nvPr/>
          </p:nvPicPr>
          <p:blipFill rotWithShape="1">
            <a:blip r:embed="rId4">
              <a:alphaModFix/>
            </a:blip>
            <a:srcRect l="67855" t="19754" b="46346"/>
            <a:stretch/>
          </p:blipFill>
          <p:spPr>
            <a:xfrm>
              <a:off x="429329" y="615133"/>
              <a:ext cx="1832435" cy="350067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52" name="Google Shape;552;p76"/>
            <p:cNvPicPr preferRelativeResize="0"/>
            <p:nvPr/>
          </p:nvPicPr>
          <p:blipFill rotWithShape="1">
            <a:blip r:embed="rId4">
              <a:alphaModFix/>
            </a:blip>
            <a:srcRect l="67855" t="19754" b="46346"/>
            <a:stretch/>
          </p:blipFill>
          <p:spPr>
            <a:xfrm>
              <a:off x="3477329" y="5898333"/>
              <a:ext cx="1832435" cy="350067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53" name="Google Shape;553;p76"/>
            <p:cNvPicPr preferRelativeResize="0"/>
            <p:nvPr/>
          </p:nvPicPr>
          <p:blipFill rotWithShape="1">
            <a:blip r:embed="rId4">
              <a:alphaModFix/>
            </a:blip>
            <a:srcRect l="67855" t="19754" b="46346"/>
            <a:stretch/>
          </p:blipFill>
          <p:spPr>
            <a:xfrm>
              <a:off x="9039929" y="1758133"/>
              <a:ext cx="1832435" cy="350067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554" name="Google Shape;554;p76"/>
          <p:cNvSpPr txBox="1">
            <a:spLocks noGrp="1"/>
          </p:cNvSpPr>
          <p:nvPr>
            <p:ph type="sldNum" idx="12"/>
          </p:nvPr>
        </p:nvSpPr>
        <p:spPr>
          <a:xfrm>
            <a:off x="11460411" y="643148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buClr>
                <a:srgbClr val="000000"/>
              </a:buClr>
              <a:buSzPts val="1000"/>
            </a:pPr>
            <a:fld id="{00000000-1234-1234-1234-123412341234}" type="slidenum">
              <a:rPr lang="en-GB" sz="1600">
                <a:solidFill>
                  <a:schemeClr val="accent1">
                    <a:lumMod val="75000"/>
                  </a:schemeClr>
                </a:solidFill>
              </a:rPr>
              <a:pPr>
                <a:buClr>
                  <a:srgbClr val="000000"/>
                </a:buClr>
                <a:buSzPts val="1000"/>
              </a:pPr>
              <a:t>3</a:t>
            </a:fld>
            <a:endParaRPr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407539" y="6604084"/>
            <a:ext cx="176843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CIEMAT SHIP – May 5</a:t>
            </a:r>
            <a:r>
              <a:rPr lang="en-US" sz="1050" baseline="30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st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2026</a:t>
            </a:r>
            <a:endParaRPr lang="en-US" sz="105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2062052" y="-175668"/>
            <a:ext cx="82137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355600" algn="l"/>
              </a:tabLst>
            </a:pPr>
            <a:r>
              <a:rPr lang="en-US" sz="4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</a:t>
            </a:r>
            <a:r>
              <a:rPr lang="en-US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OMPACT </a:t>
            </a:r>
            <a:r>
              <a:rPr lang="en-US" sz="4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</a:t>
            </a:r>
            <a:r>
              <a:rPr lang="en-US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UON </a:t>
            </a:r>
            <a:r>
              <a:rPr lang="en-US" sz="4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</a:t>
            </a:r>
            <a:r>
              <a:rPr lang="en-US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OLENOID</a:t>
            </a:r>
            <a:endParaRPr lang="en-US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0" name="11 Conector recto"/>
          <p:cNvCxnSpPr/>
          <p:nvPr/>
        </p:nvCxnSpPr>
        <p:spPr>
          <a:xfrm>
            <a:off x="517408" y="566901"/>
            <a:ext cx="115486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65" y="926720"/>
            <a:ext cx="813345" cy="765501"/>
          </a:xfrm>
          <a:prstGeom prst="rect">
            <a:avLst/>
          </a:prstGeom>
        </p:spPr>
      </p:pic>
      <p:sp>
        <p:nvSpPr>
          <p:cNvPr id="13" name="Rectangle 1"/>
          <p:cNvSpPr/>
          <p:nvPr/>
        </p:nvSpPr>
        <p:spPr>
          <a:xfrm>
            <a:off x="1965073" y="745984"/>
            <a:ext cx="19419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355600" algn="l"/>
              </a:tabLst>
            </a:pPr>
            <a:r>
              <a:rPr lang="en-US" sz="2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TRIGGER</a:t>
            </a:r>
            <a:endParaRPr lang="en-US" sz="24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10549264" y="1889417"/>
            <a:ext cx="19419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355600" algn="l"/>
              </a:tabLst>
            </a:pPr>
            <a:r>
              <a:rPr lang="en-US" sz="2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MUONS</a:t>
            </a:r>
            <a:endParaRPr lang="en-US" sz="24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Rectangle 1"/>
          <p:cNvSpPr/>
          <p:nvPr/>
        </p:nvSpPr>
        <p:spPr>
          <a:xfrm>
            <a:off x="5056910" y="6083145"/>
            <a:ext cx="19419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355600" algn="l"/>
              </a:tabLst>
            </a:pPr>
            <a:r>
              <a:rPr lang="en-US" sz="2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HGCAL</a:t>
            </a:r>
            <a:endParaRPr lang="en-US" sz="24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6" name="Google Shape;153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0645" y="4274552"/>
            <a:ext cx="2969273" cy="2456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004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9190" y="-79430"/>
            <a:ext cx="821376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355600" algn="l"/>
              </a:tabLst>
            </a:pPr>
            <a:r>
              <a:rPr lang="en-US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Expertise at CIEMAT´s Colliders group</a:t>
            </a:r>
            <a:endParaRPr lang="en-US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3" name="11 Conector recto"/>
          <p:cNvCxnSpPr/>
          <p:nvPr/>
        </p:nvCxnSpPr>
        <p:spPr>
          <a:xfrm>
            <a:off x="517408" y="566901"/>
            <a:ext cx="115486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AE91A4C-5ED5-4C45-9403-4FD79D4DB361}" type="slidenum"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4</a:t>
            </a:fld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5407539" y="6604084"/>
            <a:ext cx="176843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CIEMAT SHIP – May 5</a:t>
            </a:r>
            <a:r>
              <a:rPr lang="en-US" sz="1050" baseline="30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st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2026</a:t>
            </a:r>
            <a:endParaRPr lang="en-US" sz="105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60233" y="705400"/>
            <a:ext cx="1411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Gaseous Detectors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209171" y="895618"/>
            <a:ext cx="255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Digital Electronics design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0129419" y="791890"/>
            <a:ext cx="183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Trigger systems and algorithms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304560" y="3374488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Timing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09882" y="545627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Magnets</a:t>
            </a:r>
            <a:endParaRPr lang="en-US" dirty="0"/>
          </a:p>
        </p:txBody>
      </p:sp>
      <p:pic>
        <p:nvPicPr>
          <p:cNvPr id="1026" name="Picture 2" descr="Muon Drift Tubes | CMS Experi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3" y="1596374"/>
            <a:ext cx="362902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60233" y="2991014"/>
            <a:ext cx="300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Built CMS Drift Tube chambers (25%)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Operated them for over 20 years: reparations, maintenance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Longevity studies at GIF++ in the last 10 years</a:t>
            </a:r>
            <a:endParaRPr lang="en-US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70" y="599743"/>
            <a:ext cx="1428750" cy="981364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209882" y="5825603"/>
            <a:ext cx="6723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Different department at CIEMAT (Technology, instead of Basic Research)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In good contact with them. Actually very busy building correction superconducting magnets for HL-LHC (in the inner triplets).</a:t>
            </a:r>
            <a:endParaRPr lang="en-US" sz="1600" dirty="0"/>
          </a:p>
        </p:txBody>
      </p:sp>
      <p:pic>
        <p:nvPicPr>
          <p:cNvPr id="1028" name="Picture 4" descr="EL CERN muestra los imanes superconductores desarrollados por el CIEMAT para el proyecto HILUMI-LH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84" y="5456271"/>
            <a:ext cx="3725492" cy="10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oogle Shape;6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3370" y="811765"/>
            <a:ext cx="2745430" cy="77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8770" y="3244903"/>
            <a:ext cx="2919412" cy="217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59;p38"/>
          <p:cNvPicPr preferRelativeResize="0"/>
          <p:nvPr/>
        </p:nvPicPr>
        <p:blipFill rotWithShape="1">
          <a:blip r:embed="rId7">
            <a:alphaModFix/>
          </a:blip>
          <a:srcRect t="45306"/>
          <a:stretch/>
        </p:blipFill>
        <p:spPr>
          <a:xfrm>
            <a:off x="6814531" y="4331578"/>
            <a:ext cx="1981199" cy="92505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adroTexto 27"/>
          <p:cNvSpPr txBox="1"/>
          <p:nvPr/>
        </p:nvSpPr>
        <p:spPr>
          <a:xfrm>
            <a:off x="2498148" y="4739438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Calorimetry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2789120" y="5098173"/>
            <a:ext cx="31828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Long standing participation in CALICE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Now contributing to HGCAL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889257" y="1507989"/>
            <a:ext cx="385184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Designed and built the readout electronics of the original CMS Drift Tube chambers (two layers of electronic boards)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Designed electronics for all the upgrade phases (SC relocation, phase 1 upgrade)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Now designed electronics for Phase 2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Designed systems for time measurement, high throughput, flexible readout systems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Worked also with various </a:t>
            </a:r>
            <a:r>
              <a:rPr lang="en-US" sz="1600" dirty="0" err="1" smtClean="0"/>
              <a:t>photodetection</a:t>
            </a:r>
            <a:r>
              <a:rPr lang="en-US" sz="1600" dirty="0" smtClean="0"/>
              <a:t> systems</a:t>
            </a:r>
            <a:endParaRPr lang="en-US" sz="16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8653795" y="1580369"/>
            <a:ext cx="38518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Contributed to the CMS Trigger at several levels (HLT, Level 1)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Designed complex algorithms (track fitting at DT: 4D reconstruction)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Building Phase 2 system, expertise in FPGA firmware development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4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3391" y="-79430"/>
            <a:ext cx="100709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355600" algn="l"/>
              </a:tabLst>
            </a:pPr>
            <a:r>
              <a:rPr lang="en-US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CIEMAT at SND (Scattering and Neutrino Detector)</a:t>
            </a:r>
            <a:endParaRPr lang="en-US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3" name="11 Conector recto"/>
          <p:cNvCxnSpPr/>
          <p:nvPr/>
        </p:nvCxnSpPr>
        <p:spPr>
          <a:xfrm>
            <a:off x="517408" y="566901"/>
            <a:ext cx="115486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AE91A4C-5ED5-4C45-9403-4FD79D4DB361}" type="slidenum"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5</a:t>
            </a:fld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3045094" y="6614962"/>
            <a:ext cx="176843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CIEMAT SHIP – May 5</a:t>
            </a:r>
            <a:r>
              <a:rPr lang="en-US" sz="1050" baseline="30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st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2026</a:t>
            </a:r>
            <a:endParaRPr lang="en-US" sz="105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6" name="Google Shape;631;p81"/>
          <p:cNvGrpSpPr/>
          <p:nvPr/>
        </p:nvGrpSpPr>
        <p:grpSpPr>
          <a:xfrm>
            <a:off x="-490306" y="862437"/>
            <a:ext cx="5303833" cy="2513345"/>
            <a:chOff x="-180787" y="3705152"/>
            <a:chExt cx="3411300" cy="1470421"/>
          </a:xfrm>
        </p:grpSpPr>
        <p:pic>
          <p:nvPicPr>
            <p:cNvPr id="7" name="Google Shape;632;p8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93900" y="3746298"/>
              <a:ext cx="1861925" cy="1429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633;p81"/>
            <p:cNvSpPr txBox="1"/>
            <p:nvPr/>
          </p:nvSpPr>
          <p:spPr>
            <a:xfrm>
              <a:off x="-180787" y="3705152"/>
              <a:ext cx="3411300" cy="384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GB" sz="2533" b="1">
                  <a:solidFill>
                    <a:srgbClr val="0C5ADB"/>
                  </a:solidFill>
                  <a:highlight>
                    <a:schemeClr val="lt1"/>
                  </a:highlight>
                </a:rPr>
                <a:t>SND experiment</a:t>
              </a:r>
              <a:endParaRPr sz="2533" b="1">
                <a:solidFill>
                  <a:srgbClr val="0C5ADB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634;p81"/>
            <p:cNvSpPr/>
            <p:nvPr/>
          </p:nvSpPr>
          <p:spPr>
            <a:xfrm>
              <a:off x="1715175" y="4186675"/>
              <a:ext cx="678900" cy="900300"/>
            </a:xfrm>
            <a:prstGeom prst="ellipse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2400"/>
                <a:t>d</a:t>
              </a:r>
              <a:endParaRPr sz="2400"/>
            </a:p>
          </p:txBody>
        </p:sp>
      </p:grpSp>
      <p:sp>
        <p:nvSpPr>
          <p:cNvPr id="10" name="Google Shape;635;p81"/>
          <p:cNvSpPr txBox="1"/>
          <p:nvPr/>
        </p:nvSpPr>
        <p:spPr>
          <a:xfrm>
            <a:off x="3481183" y="361038"/>
            <a:ext cx="8120267" cy="269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endParaRPr sz="1733" dirty="0">
              <a:solidFill>
                <a:srgbClr val="0C5ADB"/>
              </a:solidFill>
            </a:endParaRPr>
          </a:p>
          <a:p>
            <a:pPr marL="609585" indent="-414856">
              <a:lnSpc>
                <a:spcPct val="115000"/>
              </a:lnSpc>
              <a:buClr>
                <a:srgbClr val="0C5ADB"/>
              </a:buClr>
              <a:buSzPts val="1300"/>
              <a:buChar char="●"/>
            </a:pPr>
            <a:r>
              <a:rPr lang="en-GB" sz="1733" dirty="0">
                <a:solidFill>
                  <a:srgbClr val="0C5ADB"/>
                </a:solidFill>
              </a:rPr>
              <a:t>Detect and study very forward LHC neutrinos and other feebly interacting particles </a:t>
            </a:r>
            <a:endParaRPr lang="en-GB" sz="1733" dirty="0" smtClean="0">
              <a:solidFill>
                <a:srgbClr val="0C5ADB"/>
              </a:solidFill>
            </a:endParaRPr>
          </a:p>
          <a:p>
            <a:pPr marL="609585" indent="-414856">
              <a:lnSpc>
                <a:spcPct val="115000"/>
              </a:lnSpc>
              <a:buClr>
                <a:srgbClr val="0C5ADB"/>
              </a:buClr>
              <a:buSzPts val="1300"/>
              <a:buChar char="●"/>
            </a:pPr>
            <a:r>
              <a:rPr lang="en-GB" sz="1733" dirty="0" smtClean="0">
                <a:solidFill>
                  <a:srgbClr val="0C5ADB"/>
                </a:solidFill>
              </a:rPr>
              <a:t>Muon tagger was added in the last stage at the end of 2024 to improve the resolution of the muons</a:t>
            </a:r>
            <a:endParaRPr sz="1733" dirty="0">
              <a:solidFill>
                <a:srgbClr val="0C5ADB"/>
              </a:solidFill>
            </a:endParaRPr>
          </a:p>
          <a:p>
            <a:pPr marL="609585" indent="-414856">
              <a:lnSpc>
                <a:spcPct val="115000"/>
              </a:lnSpc>
              <a:buClr>
                <a:srgbClr val="0C5ADB"/>
              </a:buClr>
              <a:buSzPts val="1300"/>
              <a:buChar char="●"/>
            </a:pPr>
            <a:r>
              <a:rPr lang="en-GB" sz="1733" dirty="0">
                <a:solidFill>
                  <a:srgbClr val="0C5ADB"/>
                </a:solidFill>
              </a:rPr>
              <a:t>One OBDT-theta </a:t>
            </a:r>
            <a:r>
              <a:rPr lang="en-GB" sz="1733" dirty="0" smtClean="0">
                <a:solidFill>
                  <a:srgbClr val="0C5ADB"/>
                </a:solidFill>
              </a:rPr>
              <a:t>system (CIEMAT) has </a:t>
            </a:r>
            <a:r>
              <a:rPr lang="en-GB" sz="1733" dirty="0">
                <a:solidFill>
                  <a:srgbClr val="0C5ADB"/>
                </a:solidFill>
              </a:rPr>
              <a:t>been taken data in the last year in the muon </a:t>
            </a:r>
            <a:r>
              <a:rPr lang="en-GB" sz="1733" dirty="0" smtClean="0">
                <a:solidFill>
                  <a:srgbClr val="0C5ADB"/>
                </a:solidFill>
              </a:rPr>
              <a:t>tagger</a:t>
            </a:r>
          </a:p>
          <a:p>
            <a:pPr marL="609585" indent="-414856">
              <a:lnSpc>
                <a:spcPct val="115000"/>
              </a:lnSpc>
              <a:buClr>
                <a:srgbClr val="0C5ADB"/>
              </a:buClr>
              <a:buSzPts val="1300"/>
              <a:buChar char="●"/>
            </a:pPr>
            <a:r>
              <a:rPr lang="en-GB" sz="1733" dirty="0" smtClean="0">
                <a:solidFill>
                  <a:srgbClr val="0C5ADB"/>
                </a:solidFill>
              </a:rPr>
              <a:t>Collaboration with INFN Bologna</a:t>
            </a:r>
            <a:endParaRPr sz="1733" dirty="0">
              <a:solidFill>
                <a:srgbClr val="0C5ADB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95" y="4118892"/>
            <a:ext cx="3169724" cy="17281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1511" y="5847028"/>
            <a:ext cx="3973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Seminar from Giovanni de </a:t>
            </a:r>
            <a:r>
              <a:rPr lang="en-US" dirty="0" err="1" smtClean="0"/>
              <a:t>Lellis</a:t>
            </a:r>
            <a:r>
              <a:rPr lang="en-US" dirty="0" smtClean="0"/>
              <a:t> at CIEMAT in January 2026</a:t>
            </a:r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t="5856" b="8083"/>
          <a:stretch/>
        </p:blipFill>
        <p:spPr>
          <a:xfrm>
            <a:off x="3861354" y="2943178"/>
            <a:ext cx="5426160" cy="360053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376609" y="5732279"/>
            <a:ext cx="2654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Custom designed electronics to interface with the LHC clock</a:t>
            </a:r>
            <a:endParaRPr lang="en-US" dirty="0"/>
          </a:p>
        </p:txBody>
      </p:sp>
      <p:cxnSp>
        <p:nvCxnSpPr>
          <p:cNvPr id="15" name="Conector recto de flecha 14"/>
          <p:cNvCxnSpPr>
            <a:stCxn id="13" idx="1"/>
          </p:cNvCxnSpPr>
          <p:nvPr/>
        </p:nvCxnSpPr>
        <p:spPr>
          <a:xfrm flipH="1" flipV="1">
            <a:off x="8272465" y="5529260"/>
            <a:ext cx="1104144" cy="66468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9376609" y="3228971"/>
            <a:ext cx="128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OBDT-theta</a:t>
            </a:r>
            <a:endParaRPr lang="en-US" dirty="0"/>
          </a:p>
        </p:txBody>
      </p:sp>
      <p:cxnSp>
        <p:nvCxnSpPr>
          <p:cNvPr id="20" name="Conector recto de flecha 19"/>
          <p:cNvCxnSpPr>
            <a:stCxn id="17" idx="1"/>
          </p:cNvCxnSpPr>
          <p:nvPr/>
        </p:nvCxnSpPr>
        <p:spPr>
          <a:xfrm flipH="1">
            <a:off x="7996240" y="3413637"/>
            <a:ext cx="1380369" cy="34696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9287514" y="4120843"/>
            <a:ext cx="2743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Backend system</a:t>
            </a:r>
          </a:p>
          <a:p>
            <a:r>
              <a:rPr lang="en-US" dirty="0" smtClean="0"/>
              <a:t>Based on AMD </a:t>
            </a:r>
            <a:r>
              <a:rPr lang="en-US" dirty="0" err="1" smtClean="0"/>
              <a:t>eval</a:t>
            </a:r>
            <a:r>
              <a:rPr lang="en-US" dirty="0" smtClean="0"/>
              <a:t> board</a:t>
            </a:r>
          </a:p>
          <a:p>
            <a:r>
              <a:rPr lang="en-US" dirty="0" smtClean="0"/>
              <a:t>Custom </a:t>
            </a:r>
            <a:r>
              <a:rPr lang="en-US" dirty="0" err="1" smtClean="0"/>
              <a:t>fw</a:t>
            </a:r>
            <a:r>
              <a:rPr lang="en-US" dirty="0" smtClean="0"/>
              <a:t> adapted to DAQ</a:t>
            </a:r>
            <a:endParaRPr lang="en-US" dirty="0"/>
          </a:p>
        </p:txBody>
      </p:sp>
      <p:cxnSp>
        <p:nvCxnSpPr>
          <p:cNvPr id="23" name="Conector recto de flecha 22"/>
          <p:cNvCxnSpPr/>
          <p:nvPr/>
        </p:nvCxnSpPr>
        <p:spPr>
          <a:xfrm flipH="1" flipV="1">
            <a:off x="6091241" y="4594501"/>
            <a:ext cx="3196273" cy="14894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29" y="146745"/>
            <a:ext cx="958627" cy="93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1"/>
          <p:cNvSpPr txBox="1"/>
          <p:nvPr/>
        </p:nvSpPr>
        <p:spPr>
          <a:xfrm>
            <a:off x="0" y="827417"/>
            <a:ext cx="7924400" cy="361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14856">
              <a:lnSpc>
                <a:spcPct val="115000"/>
              </a:lnSpc>
              <a:buClr>
                <a:schemeClr val="dk1"/>
              </a:buClr>
              <a:buSzPts val="1300"/>
              <a:buFont typeface="Arial"/>
              <a:buChar char="●"/>
            </a:pPr>
            <a:r>
              <a:rPr lang="en-GB" sz="1733" dirty="0">
                <a:solidFill>
                  <a:schemeClr val="dk1"/>
                </a:solidFill>
              </a:rPr>
              <a:t>Programmability and flexibility of the OBDT-theta board allows it to be repurposed to other experiments. </a:t>
            </a:r>
            <a:endParaRPr sz="1733" dirty="0">
              <a:solidFill>
                <a:schemeClr val="dk1"/>
              </a:solidFill>
            </a:endParaRPr>
          </a:p>
          <a:p>
            <a:pPr marL="609585">
              <a:lnSpc>
                <a:spcPct val="115000"/>
              </a:lnSpc>
            </a:pPr>
            <a:endParaRPr sz="1733" dirty="0">
              <a:solidFill>
                <a:schemeClr val="dk1"/>
              </a:solidFill>
            </a:endParaRPr>
          </a:p>
          <a:p>
            <a:pPr marL="609585" indent="-414856">
              <a:lnSpc>
                <a:spcPct val="115000"/>
              </a:lnSpc>
              <a:buClr>
                <a:schemeClr val="dk1"/>
              </a:buClr>
              <a:buSzPts val="1300"/>
              <a:buChar char="●"/>
            </a:pPr>
            <a:r>
              <a:rPr lang="en-GB" sz="1733" dirty="0">
                <a:solidFill>
                  <a:schemeClr val="dk1"/>
                </a:solidFill>
              </a:rPr>
              <a:t>Present use in other setups:</a:t>
            </a:r>
            <a:endParaRPr sz="1733" dirty="0">
              <a:solidFill>
                <a:schemeClr val="dk1"/>
              </a:solidFill>
            </a:endParaRPr>
          </a:p>
          <a:p>
            <a:pPr marL="1219170" lvl="1" indent="-414856">
              <a:lnSpc>
                <a:spcPct val="115000"/>
              </a:lnSpc>
              <a:buSzPts val="1300"/>
              <a:buChar char="○"/>
            </a:pPr>
            <a:r>
              <a:rPr lang="en-GB" sz="1733" dirty="0"/>
              <a:t>SND@LHC</a:t>
            </a:r>
            <a:endParaRPr sz="1733" dirty="0"/>
          </a:p>
          <a:p>
            <a:pPr marL="1219170" lvl="1" indent="-414856">
              <a:lnSpc>
                <a:spcPct val="115000"/>
              </a:lnSpc>
              <a:buClr>
                <a:schemeClr val="dk1"/>
              </a:buClr>
              <a:buSzPts val="1300"/>
              <a:buChar char="○"/>
            </a:pPr>
            <a:r>
              <a:rPr lang="en-GB" sz="1733" dirty="0">
                <a:solidFill>
                  <a:schemeClr val="dk1"/>
                </a:solidFill>
              </a:rPr>
              <a:t>DRD 1 : readout electronics for gas detector</a:t>
            </a:r>
            <a:endParaRPr sz="1733" dirty="0">
              <a:solidFill>
                <a:schemeClr val="dk1"/>
              </a:solidFill>
            </a:endParaRPr>
          </a:p>
          <a:p>
            <a:pPr marL="1219170" lvl="1" indent="-414856">
              <a:lnSpc>
                <a:spcPct val="115000"/>
              </a:lnSpc>
              <a:buClr>
                <a:schemeClr val="dk1"/>
              </a:buClr>
              <a:buSzPts val="1300"/>
              <a:buChar char="○"/>
            </a:pPr>
            <a:r>
              <a:rPr lang="en-GB" sz="1733" dirty="0">
                <a:solidFill>
                  <a:schemeClr val="dk1"/>
                </a:solidFill>
              </a:rPr>
              <a:t>DRD 7.3. Timing applications</a:t>
            </a:r>
            <a:endParaRPr sz="1733" dirty="0"/>
          </a:p>
          <a:p>
            <a:pPr marL="1219170" lvl="1" indent="-414856">
              <a:lnSpc>
                <a:spcPct val="115000"/>
              </a:lnSpc>
              <a:buClr>
                <a:schemeClr val="dk1"/>
              </a:buClr>
              <a:buSzPts val="1300"/>
              <a:buChar char="○"/>
            </a:pPr>
            <a:r>
              <a:rPr lang="en-GB" sz="1733" dirty="0">
                <a:solidFill>
                  <a:schemeClr val="dk1"/>
                </a:solidFill>
              </a:rPr>
              <a:t>R&amp;D of new detectors for </a:t>
            </a:r>
            <a:endParaRPr sz="1733" dirty="0">
              <a:solidFill>
                <a:schemeClr val="dk1"/>
              </a:solidFill>
            </a:endParaRPr>
          </a:p>
          <a:p>
            <a:pPr marL="1219170">
              <a:lnSpc>
                <a:spcPct val="115000"/>
              </a:lnSpc>
            </a:pPr>
            <a:r>
              <a:rPr lang="en-GB" sz="1733" dirty="0">
                <a:solidFill>
                  <a:schemeClr val="dk1"/>
                </a:solidFill>
              </a:rPr>
              <a:t>future colliders</a:t>
            </a:r>
            <a:endParaRPr sz="1733" dirty="0">
              <a:solidFill>
                <a:schemeClr val="dk1"/>
              </a:solidFill>
            </a:endParaRPr>
          </a:p>
          <a:p>
            <a:pPr marL="609585">
              <a:lnSpc>
                <a:spcPct val="115000"/>
              </a:lnSpc>
            </a:pPr>
            <a:endParaRPr sz="1733" dirty="0">
              <a:solidFill>
                <a:schemeClr val="dk1"/>
              </a:solidFill>
            </a:endParaRPr>
          </a:p>
          <a:p>
            <a:pPr marL="609585">
              <a:lnSpc>
                <a:spcPct val="115000"/>
              </a:lnSpc>
              <a:buClr>
                <a:srgbClr val="000000"/>
              </a:buClr>
              <a:buSzPts val="1300"/>
            </a:pPr>
            <a:endParaRPr sz="17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81"/>
          <p:cNvSpPr txBox="1">
            <a:spLocks noGrp="1"/>
          </p:cNvSpPr>
          <p:nvPr>
            <p:ph type="sldNum" idx="12"/>
          </p:nvPr>
        </p:nvSpPr>
        <p:spPr>
          <a:xfrm>
            <a:off x="11365169" y="6445563"/>
            <a:ext cx="8404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buClr>
                <a:srgbClr val="000000"/>
              </a:buClr>
              <a:buSzPts val="1000"/>
            </a:pPr>
            <a:fld id="{00000000-1234-1234-1234-123412341234}" type="slidenum">
              <a:rPr lang="en-GB" sz="1600"/>
              <a:pPr>
                <a:buClr>
                  <a:srgbClr val="000000"/>
                </a:buClr>
                <a:buSzPts val="1000"/>
              </a:pPr>
              <a:t>6</a:t>
            </a:fld>
            <a:endParaRPr sz="1600"/>
          </a:p>
        </p:txBody>
      </p:sp>
      <p:sp>
        <p:nvSpPr>
          <p:cNvPr id="620" name="Google Shape;620;p81"/>
          <p:cNvSpPr txBox="1"/>
          <p:nvPr/>
        </p:nvSpPr>
        <p:spPr>
          <a:xfrm>
            <a:off x="6895828" y="3325567"/>
            <a:ext cx="5198400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GB" sz="2000" b="1">
                <a:solidFill>
                  <a:srgbClr val="0C5ADB"/>
                </a:solidFill>
              </a:rPr>
              <a:t>DRD collaboration (R&amp;D for Future Experiments)</a:t>
            </a:r>
            <a:endParaRPr sz="2000" b="1">
              <a:solidFill>
                <a:srgbClr val="0C5ADB"/>
              </a:solidFill>
            </a:endParaRPr>
          </a:p>
          <a:p>
            <a:pPr>
              <a:buClr>
                <a:srgbClr val="000000"/>
              </a:buClr>
              <a:buSzPts val="1200"/>
            </a:pPr>
            <a:endParaRPr sz="2000" b="1">
              <a:solidFill>
                <a:srgbClr val="0C5ADB"/>
              </a:solidFill>
            </a:endParaRPr>
          </a:p>
          <a:p>
            <a:pPr>
              <a:buClr>
                <a:srgbClr val="000000"/>
              </a:buClr>
              <a:buSzPts val="1200"/>
            </a:pPr>
            <a:r>
              <a:rPr lang="en-GB" sz="2000" b="1" i="1">
                <a:solidFill>
                  <a:srgbClr val="0C5ADB"/>
                </a:solidFill>
              </a:rPr>
              <a:t>      DRD7.3 timing applications</a:t>
            </a:r>
            <a:endParaRPr sz="2000" b="1" i="1">
              <a:solidFill>
                <a:srgbClr val="0C5A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908" y="5340817"/>
            <a:ext cx="1621035" cy="1261233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81"/>
          <p:cNvSpPr txBox="1"/>
          <p:nvPr/>
        </p:nvSpPr>
        <p:spPr>
          <a:xfrm>
            <a:off x="188600" y="3980533"/>
            <a:ext cx="3922800" cy="1472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14856">
              <a:lnSpc>
                <a:spcPct val="115000"/>
              </a:lnSpc>
              <a:buClr>
                <a:schemeClr val="dk1"/>
              </a:buClr>
              <a:buSzPts val="1300"/>
              <a:buChar char="●"/>
            </a:pPr>
            <a:r>
              <a:rPr lang="en-GB" sz="1733" dirty="0">
                <a:solidFill>
                  <a:schemeClr val="dk1"/>
                </a:solidFill>
              </a:rPr>
              <a:t>OBDT-theta for MPPC (Multi-Pixel Photon Counter) readout </a:t>
            </a:r>
            <a:r>
              <a:rPr lang="en-GB" sz="1733" dirty="0" smtClean="0">
                <a:solidFill>
                  <a:schemeClr val="dk1"/>
                </a:solidFill>
              </a:rPr>
              <a:t>chain</a:t>
            </a:r>
          </a:p>
          <a:p>
            <a:pPr marL="609585" indent="-414856">
              <a:lnSpc>
                <a:spcPct val="115000"/>
              </a:lnSpc>
              <a:buClr>
                <a:schemeClr val="dk1"/>
              </a:buClr>
              <a:buSzPts val="1300"/>
              <a:buChar char="●"/>
            </a:pPr>
            <a:r>
              <a:rPr lang="en-GB" sz="1733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Collaboration with IFIC on the ATENEA project</a:t>
            </a:r>
            <a:endParaRPr sz="17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81"/>
          <p:cNvSpPr txBox="1"/>
          <p:nvPr/>
        </p:nvSpPr>
        <p:spPr>
          <a:xfrm>
            <a:off x="7495567" y="4575867"/>
            <a:ext cx="4478800" cy="2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14856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300"/>
              <a:buChar char="●"/>
            </a:pPr>
            <a:r>
              <a:rPr lang="en-GB" sz="1733" dirty="0">
                <a:solidFill>
                  <a:schemeClr val="dk1"/>
                </a:solidFill>
              </a:rPr>
              <a:t>Validated the timing distribution reliability (jitter recovered clock 𝝈 ~ 2.3 </a:t>
            </a:r>
            <a:r>
              <a:rPr lang="en-GB" sz="1733" dirty="0" err="1">
                <a:solidFill>
                  <a:schemeClr val="dk1"/>
                </a:solidFill>
              </a:rPr>
              <a:t>ps</a:t>
            </a:r>
            <a:r>
              <a:rPr lang="en-GB" sz="1733" dirty="0">
                <a:solidFill>
                  <a:schemeClr val="dk1"/>
                </a:solidFill>
              </a:rPr>
              <a:t>)</a:t>
            </a:r>
            <a:endParaRPr sz="1733" dirty="0">
              <a:solidFill>
                <a:schemeClr val="dk1"/>
              </a:solidFill>
            </a:endParaRPr>
          </a:p>
          <a:p>
            <a:pPr marL="609585" indent="-414856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300"/>
              <a:buChar char="●"/>
            </a:pPr>
            <a:r>
              <a:rPr lang="en-GB" sz="1733" dirty="0">
                <a:solidFill>
                  <a:schemeClr val="dk1"/>
                </a:solidFill>
              </a:rPr>
              <a:t>At present implementing time digitization inside the OBDT-theta with </a:t>
            </a:r>
            <a:r>
              <a:rPr lang="en-GB" sz="1733" b="1" dirty="0">
                <a:solidFill>
                  <a:schemeClr val="dk1"/>
                </a:solidFill>
              </a:rPr>
              <a:t>~40 </a:t>
            </a:r>
            <a:r>
              <a:rPr lang="en-GB" sz="1733" b="1" dirty="0" err="1">
                <a:solidFill>
                  <a:schemeClr val="dk1"/>
                </a:solidFill>
              </a:rPr>
              <a:t>ps</a:t>
            </a:r>
            <a:r>
              <a:rPr lang="en-GB" sz="1733" b="1" dirty="0">
                <a:solidFill>
                  <a:schemeClr val="dk1"/>
                </a:solidFill>
              </a:rPr>
              <a:t> resolution</a:t>
            </a:r>
            <a:endParaRPr sz="1733" b="1" dirty="0">
              <a:solidFill>
                <a:schemeClr val="dk1"/>
              </a:solidFill>
            </a:endParaRPr>
          </a:p>
        </p:txBody>
      </p:sp>
      <p:pic>
        <p:nvPicPr>
          <p:cNvPr id="624" name="Google Shape;624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1400" y="4259834"/>
            <a:ext cx="3166933" cy="2371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5" name="Google Shape;625;p81"/>
          <p:cNvCxnSpPr/>
          <p:nvPr/>
        </p:nvCxnSpPr>
        <p:spPr>
          <a:xfrm flipH="1">
            <a:off x="1477967" y="3619367"/>
            <a:ext cx="267600" cy="399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6" name="Google Shape;626;p81"/>
          <p:cNvCxnSpPr/>
          <p:nvPr/>
        </p:nvCxnSpPr>
        <p:spPr>
          <a:xfrm>
            <a:off x="4629800" y="3016900"/>
            <a:ext cx="2934000" cy="12148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27" name="Google Shape;627;p81"/>
          <p:cNvPicPr preferRelativeResize="0"/>
          <p:nvPr/>
        </p:nvPicPr>
        <p:blipFill rotWithShape="1">
          <a:blip r:embed="rId5">
            <a:alphaModFix/>
          </a:blip>
          <a:srcRect t="56902" r="69277"/>
          <a:stretch/>
        </p:blipFill>
        <p:spPr>
          <a:xfrm>
            <a:off x="4386470" y="4575864"/>
            <a:ext cx="1297799" cy="65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81"/>
          <p:cNvPicPr preferRelativeResize="0"/>
          <p:nvPr/>
        </p:nvPicPr>
        <p:blipFill rotWithShape="1">
          <a:blip r:embed="rId5">
            <a:alphaModFix/>
          </a:blip>
          <a:srcRect l="33806" t="7978"/>
          <a:stretch/>
        </p:blipFill>
        <p:spPr>
          <a:xfrm>
            <a:off x="5684261" y="5571767"/>
            <a:ext cx="1297799" cy="64586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1"/>
          <p:cNvSpPr txBox="1"/>
          <p:nvPr/>
        </p:nvSpPr>
        <p:spPr>
          <a:xfrm>
            <a:off x="8483567" y="-33612"/>
            <a:ext cx="3490800" cy="1066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5333">
                <a:solidFill>
                  <a:srgbClr val="980000"/>
                </a:solidFill>
                <a:latin typeface="Impact"/>
                <a:ea typeface="Impact"/>
                <a:cs typeface="Impact"/>
                <a:sym typeface="Impact"/>
              </a:rPr>
              <a:t>OBDT-theta</a:t>
            </a:r>
            <a:endParaRPr sz="5333">
              <a:solidFill>
                <a:srgbClr val="98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" name="Rectangle 1"/>
          <p:cNvSpPr/>
          <p:nvPr/>
        </p:nvSpPr>
        <p:spPr>
          <a:xfrm>
            <a:off x="89226" y="24567"/>
            <a:ext cx="821376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355600" algn="l"/>
              </a:tabLst>
            </a:pPr>
            <a:r>
              <a:rPr lang="en-US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An advanced and flexible readout board: </a:t>
            </a:r>
          </a:p>
        </p:txBody>
      </p:sp>
      <p:pic>
        <p:nvPicPr>
          <p:cNvPr id="23" name="Google Shape;198;p35" title="obdt.jpg"/>
          <p:cNvPicPr preferRelativeResize="0"/>
          <p:nvPr/>
        </p:nvPicPr>
        <p:blipFill rotWithShape="1">
          <a:blip r:embed="rId6">
            <a:alphaModFix/>
          </a:blip>
          <a:srcRect l="15656" r="17722"/>
          <a:stretch/>
        </p:blipFill>
        <p:spPr>
          <a:xfrm rot="5400000">
            <a:off x="9410408" y="235120"/>
            <a:ext cx="1637118" cy="34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99;p35"/>
          <p:cNvSpPr txBox="1"/>
          <p:nvPr/>
        </p:nvSpPr>
        <p:spPr>
          <a:xfrm>
            <a:off x="5684261" y="1287512"/>
            <a:ext cx="2712600" cy="1292631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360000" tIns="91425" rIns="91425" bIns="91425" anchor="t" anchorCtr="0">
            <a:spAutoFit/>
          </a:bodyPr>
          <a:lstStyle/>
          <a:p>
            <a:pPr marL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s" dirty="0" smtClean="0">
                <a:solidFill>
                  <a:schemeClr val="lt1"/>
                </a:solidFill>
              </a:rPr>
              <a:t>Programmable</a:t>
            </a:r>
          </a:p>
          <a:p>
            <a:pPr marL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s" dirty="0" smtClean="0">
                <a:solidFill>
                  <a:schemeClr val="lt1"/>
                </a:solidFill>
              </a:rPr>
              <a:t>Radiation </a:t>
            </a:r>
            <a:r>
              <a:rPr lang="es" dirty="0">
                <a:solidFill>
                  <a:schemeClr val="lt1"/>
                </a:solidFill>
              </a:rPr>
              <a:t>tolerant</a:t>
            </a:r>
            <a:endParaRPr dirty="0">
              <a:solidFill>
                <a:schemeClr val="lt1"/>
              </a:solidFill>
            </a:endParaRPr>
          </a:p>
          <a:p>
            <a:pPr marL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s" dirty="0">
                <a:solidFill>
                  <a:schemeClr val="lt1"/>
                </a:solidFill>
              </a:rPr>
              <a:t>228 channels @ 0.7 ns </a:t>
            </a:r>
            <a:endParaRPr dirty="0">
              <a:solidFill>
                <a:schemeClr val="lt1"/>
              </a:solidFill>
            </a:endParaRPr>
          </a:p>
          <a:p>
            <a:pPr marL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s" dirty="0">
                <a:solidFill>
                  <a:schemeClr val="lt1"/>
                </a:solidFill>
              </a:rPr>
              <a:t>~50 Gpbs throughput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23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2052" y="-61364"/>
            <a:ext cx="821376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355600" algn="l"/>
              </a:tabLst>
            </a:pPr>
            <a:r>
              <a:rPr lang="en-US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CMS decommissioning </a:t>
            </a:r>
            <a:endParaRPr lang="en-US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3" name="11 Conector recto"/>
          <p:cNvCxnSpPr/>
          <p:nvPr/>
        </p:nvCxnSpPr>
        <p:spPr>
          <a:xfrm>
            <a:off x="517408" y="566901"/>
            <a:ext cx="115486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AE91A4C-5ED5-4C45-9403-4FD79D4DB361}" type="slidenum"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7</a:t>
            </a:fld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3045094" y="6614962"/>
            <a:ext cx="176843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CIEMAT SHIP – May 5</a:t>
            </a:r>
            <a:r>
              <a:rPr lang="en-US" sz="1050" baseline="30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st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2026</a:t>
            </a:r>
            <a:endParaRPr lang="en-US" sz="105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Google Shape;1003;p106" descr="A screenshot of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41441" y="3811298"/>
            <a:ext cx="3662923" cy="249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07;p106" descr="A close-up of a mach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408" y="1213232"/>
            <a:ext cx="2766119" cy="39445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3541441" y="993024"/>
            <a:ext cx="852466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Several parts of the CMS detector will be decommissioned in June 2026.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For instance the second level of trigger and readout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 smtClean="0"/>
              <a:t>uTCA</a:t>
            </a:r>
            <a:r>
              <a:rPr lang="en-US" dirty="0" smtClean="0"/>
              <a:t> boards and crates (</a:t>
            </a:r>
            <a:r>
              <a:rPr lang="en-US" dirty="0" err="1" smtClean="0"/>
              <a:t>uROS</a:t>
            </a:r>
            <a:r>
              <a:rPr lang="en-US" dirty="0" smtClean="0"/>
              <a:t> system (30 boards), </a:t>
            </a:r>
            <a:r>
              <a:rPr lang="en-US" dirty="0" err="1" smtClean="0"/>
              <a:t>TwinMux</a:t>
            </a:r>
            <a:r>
              <a:rPr lang="en-US" dirty="0" smtClean="0"/>
              <a:t> system (60 boards))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Optical fiber inputs, </a:t>
            </a:r>
            <a:r>
              <a:rPr lang="en-US" dirty="0" err="1" smtClean="0"/>
              <a:t>ipbus</a:t>
            </a:r>
            <a:r>
              <a:rPr lang="en-US" dirty="0" smtClean="0"/>
              <a:t> connection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Some interface to CMS DAQ and Timing and Control system to be discussed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FPGAs could be reprogramed for different </a:t>
            </a:r>
            <a:r>
              <a:rPr lang="en-US" dirty="0" err="1" smtClean="0"/>
              <a:t>purpouse</a:t>
            </a:r>
            <a:r>
              <a:rPr lang="en-US" dirty="0" smtClean="0"/>
              <a:t> (now they receive GBT links, some boards may be modified for </a:t>
            </a:r>
            <a:r>
              <a:rPr lang="en-US" dirty="0" err="1" smtClean="0"/>
              <a:t>lpGBT</a:t>
            </a:r>
            <a:r>
              <a:rPr lang="en-US" dirty="0" smtClean="0"/>
              <a:t> readout (</a:t>
            </a:r>
            <a:r>
              <a:rPr lang="en-US" dirty="0" err="1" smtClean="0"/>
              <a:t>TwinMux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2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2052" y="-61364"/>
            <a:ext cx="821376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355600" algn="l"/>
              </a:tabLst>
            </a:pPr>
            <a:r>
              <a:rPr lang="en-US" sz="36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Summary</a:t>
            </a:r>
            <a:endParaRPr lang="en-US" sz="36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3" name="11 Conector recto"/>
          <p:cNvCxnSpPr/>
          <p:nvPr/>
        </p:nvCxnSpPr>
        <p:spPr>
          <a:xfrm>
            <a:off x="517408" y="566901"/>
            <a:ext cx="115486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AE91A4C-5ED5-4C45-9403-4FD79D4DB361}" type="slidenum"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8</a:t>
            </a:fld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3045094" y="6614962"/>
            <a:ext cx="176843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CIEMAT SHIP – May 5</a:t>
            </a:r>
            <a:r>
              <a:rPr lang="en-US" sz="1050" baseline="30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st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2026</a:t>
            </a:r>
            <a:endParaRPr lang="en-US" sz="105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85738" y="1195167"/>
            <a:ext cx="113915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We acknowledge the strong scientific interest of the </a:t>
            </a:r>
            <a:r>
              <a:rPr lang="en-US" dirty="0" err="1" smtClean="0"/>
              <a:t>SHiP</a:t>
            </a:r>
            <a:r>
              <a:rPr lang="en-US" dirty="0" smtClean="0"/>
              <a:t> program, which explores a </a:t>
            </a:r>
            <a:r>
              <a:rPr lang="en-US" b="1" dirty="0" smtClean="0">
                <a:solidFill>
                  <a:srgbClr val="0070C0"/>
                </a:solidFill>
              </a:rPr>
              <a:t>region of the BSM phase space</a:t>
            </a:r>
            <a:r>
              <a:rPr lang="en-US" dirty="0" smtClean="0"/>
              <a:t> complementary to that covered by CMS.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Our </a:t>
            </a:r>
            <a:r>
              <a:rPr lang="en-US" b="1" dirty="0" smtClean="0">
                <a:solidFill>
                  <a:srgbClr val="0070C0"/>
                </a:solidFill>
              </a:rPr>
              <a:t>involvement in SND@LHC </a:t>
            </a:r>
            <a:r>
              <a:rPr lang="en-US" dirty="0" smtClean="0"/>
              <a:t>has also contributed to strengthening connections between the scientific communities engaged in these initiatives, fostering synergies across experiments.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CIEMAT is currently playing a key role in the </a:t>
            </a:r>
            <a:r>
              <a:rPr lang="en-US" b="1" dirty="0" smtClean="0">
                <a:solidFill>
                  <a:srgbClr val="0070C0"/>
                </a:solidFill>
              </a:rPr>
              <a:t>CMS Phase 2 upgrade program </a:t>
            </a:r>
            <a:r>
              <a:rPr lang="en-US" dirty="0" smtClean="0"/>
              <a:t>and is actively involved in the </a:t>
            </a:r>
            <a:r>
              <a:rPr lang="en-US" b="1" dirty="0" smtClean="0">
                <a:solidFill>
                  <a:srgbClr val="0070C0"/>
                </a:solidFill>
              </a:rPr>
              <a:t>FCC R&amp;D </a:t>
            </a:r>
            <a:r>
              <a:rPr lang="en-US" dirty="0" smtClean="0"/>
              <a:t>activities, both of which represent major strategic commitments for the Unit.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At present, significant </a:t>
            </a:r>
            <a:r>
              <a:rPr lang="en-US" b="1" dirty="0" smtClean="0">
                <a:solidFill>
                  <a:srgbClr val="0070C0"/>
                </a:solidFill>
              </a:rPr>
              <a:t>scheduling constraints </a:t>
            </a:r>
            <a:r>
              <a:rPr lang="en-US" dirty="0" smtClean="0"/>
              <a:t>limit our capacity to engage in additional large-scale projects such as </a:t>
            </a:r>
            <a:r>
              <a:rPr lang="en-US" dirty="0" err="1" smtClean="0"/>
              <a:t>SHiP</a:t>
            </a:r>
            <a:r>
              <a:rPr lang="en-US" dirty="0" smtClean="0"/>
              <a:t>, as our resources are fully allocated until the HL-LHC enters operation.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The planned </a:t>
            </a:r>
            <a:r>
              <a:rPr lang="en-US" b="1" dirty="0" smtClean="0">
                <a:solidFill>
                  <a:srgbClr val="0070C0"/>
                </a:solidFill>
              </a:rPr>
              <a:t>decommissioning of several CMS </a:t>
            </a:r>
            <a:r>
              <a:rPr lang="en-US" dirty="0" smtClean="0"/>
              <a:t>subsystems may open opportunities for the identification and exploitation of potential synergies.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Nevertheless, we remain </a:t>
            </a:r>
            <a:r>
              <a:rPr lang="en-US" b="1" dirty="0" smtClean="0">
                <a:solidFill>
                  <a:srgbClr val="0070C0"/>
                </a:solidFill>
              </a:rPr>
              <a:t>open to future discussions</a:t>
            </a:r>
            <a:r>
              <a:rPr lang="en-US" dirty="0" smtClean="0"/>
              <a:t>, particularly in areas where our contribution could be targeted and complementary rather than core to the project.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61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200" y="1408901"/>
            <a:ext cx="11038899" cy="4722833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75"/>
          <p:cNvSpPr txBox="1">
            <a:spLocks noGrp="1"/>
          </p:cNvSpPr>
          <p:nvPr>
            <p:ph type="sldNum" idx="12"/>
          </p:nvPr>
        </p:nvSpPr>
        <p:spPr>
          <a:xfrm>
            <a:off x="11451819" y="646145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fld id="{00000000-1234-1234-1234-123412341234}" type="slidenum">
              <a:rPr lang="en-GB"/>
              <a:pPr/>
              <a:t>9</a:t>
            </a:fld>
            <a:endParaRPr/>
          </a:p>
        </p:txBody>
      </p:sp>
      <p:sp>
        <p:nvSpPr>
          <p:cNvPr id="543" name="Google Shape;543;p75"/>
          <p:cNvSpPr/>
          <p:nvPr/>
        </p:nvSpPr>
        <p:spPr>
          <a:xfrm>
            <a:off x="399233" y="3093933"/>
            <a:ext cx="11662800" cy="3165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544" name="Google Shape;544;p75"/>
          <p:cNvSpPr txBox="1"/>
          <p:nvPr/>
        </p:nvSpPr>
        <p:spPr>
          <a:xfrm>
            <a:off x="9153233" y="5658711"/>
            <a:ext cx="2908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400">
                <a:solidFill>
                  <a:srgbClr val="9900FF"/>
                </a:solidFill>
              </a:rPr>
              <a:t>HL-LHC</a:t>
            </a:r>
            <a:endParaRPr sz="2400">
              <a:solidFill>
                <a:srgbClr val="9900FF"/>
              </a:solidFill>
            </a:endParaRPr>
          </a:p>
        </p:txBody>
      </p:sp>
      <p:sp>
        <p:nvSpPr>
          <p:cNvPr id="545" name="Google Shape;545;p75"/>
          <p:cNvSpPr/>
          <p:nvPr/>
        </p:nvSpPr>
        <p:spPr>
          <a:xfrm>
            <a:off x="8749873" y="2128333"/>
            <a:ext cx="2144000" cy="410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477308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1169</Words>
  <Application>Microsoft Office PowerPoint</Application>
  <PresentationFormat>Panorámica</PresentationFormat>
  <Paragraphs>155</Paragraphs>
  <Slides>10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Impact</vt:lpstr>
      <vt:lpstr>Poppins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Trigger and DAQ activities @CIEMAT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 Fernandez bedoya</dc:creator>
  <cp:lastModifiedBy>Cris Fernandez bedoya</cp:lastModifiedBy>
  <cp:revision>11</cp:revision>
  <dcterms:created xsi:type="dcterms:W3CDTF">2026-05-05T07:22:33Z</dcterms:created>
  <dcterms:modified xsi:type="dcterms:W3CDTF">2026-05-05T12:11:29Z</dcterms:modified>
</cp:coreProperties>
</file>