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70" r:id="rId3"/>
    <p:sldId id="259" r:id="rId4"/>
    <p:sldId id="273" r:id="rId5"/>
    <p:sldId id="271" r:id="rId6"/>
    <p:sldId id="274" r:id="rId7"/>
    <p:sldId id="272" r:id="rId8"/>
    <p:sldId id="261" r:id="rId9"/>
    <p:sldId id="256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99FF"/>
    <a:srgbClr val="0033C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41"/>
  </p:normalViewPr>
  <p:slideViewPr>
    <p:cSldViewPr snapToGrid="0" snapToObjects="1">
      <p:cViewPr varScale="1">
        <p:scale>
          <a:sx n="58" d="100"/>
          <a:sy n="58" d="100"/>
        </p:scale>
        <p:origin x="12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9D819-84AC-DB48-8848-690FF457DA0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32E7-20D7-6944-8A5B-6E9CBC8C25E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indico.ific.uv.es/event/843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ific.ific.uv.es/web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tiff"/><Relationship Id="rId7" Type="http://schemas.openxmlformats.org/officeDocument/2006/relationships/image" Target="../media/image31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elFKReFaR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elFKReFaRw" TargetMode="Externa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m3net.ific.uv.es/km3net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1F87ED-2ED7-F242-B1ED-8FB6A03BAF46}"/>
              </a:ext>
            </a:extLst>
          </p:cNvPr>
          <p:cNvSpPr/>
          <p:nvPr/>
        </p:nvSpPr>
        <p:spPr>
          <a:xfrm>
            <a:off x="0" y="1117909"/>
            <a:ext cx="9144000" cy="21852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¡Bienvenidos/as 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 la </a:t>
            </a:r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primera  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Master </a:t>
            </a:r>
            <a:r>
              <a:rPr lang="es-E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Class</a:t>
            </a:r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de KM3NeT!</a:t>
            </a:r>
          </a:p>
          <a:p>
            <a:pPr algn="ctr"/>
            <a:r>
              <a:rPr lang="es-E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Juan Zúñiga</a:t>
            </a:r>
            <a:endParaRPr lang="es-E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s-E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380"/>
            <a:ext cx="9088920" cy="7441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36" y="3313555"/>
            <a:ext cx="5692847" cy="23545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07" y="19512"/>
            <a:ext cx="3879725" cy="10879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132" y="51645"/>
            <a:ext cx="1121787" cy="10768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35" y="52414"/>
            <a:ext cx="995532" cy="1033362"/>
          </a:xfrm>
          <a:prstGeom prst="rect">
            <a:avLst/>
          </a:prstGeom>
        </p:spPr>
      </p:pic>
      <p:pic>
        <p:nvPicPr>
          <p:cNvPr id="1026" name="Picture 2" descr="https://ific.uv.es/~agusanlo/vega/VEGA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1927" cy="10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3596506" y="164319"/>
            <a:ext cx="5393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Programa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403266" y="1532882"/>
            <a:ext cx="339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hlinkClick r:id="rId2"/>
              </a:rPr>
              <a:t>https://indico.ific.uv.es/event/8431/</a:t>
            </a:r>
            <a:endParaRPr lang="es-ES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6121021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29" y="3029639"/>
            <a:ext cx="2871271" cy="38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89" y="803906"/>
            <a:ext cx="1958221" cy="1373678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20579" y="45025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8" name="Google Shape;1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154" y="2334012"/>
            <a:ext cx="3565201" cy="105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2271532"/>
            <a:ext cx="3053190" cy="989322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787706" y="687604"/>
            <a:ext cx="7304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Centro Mixto</a:t>
            </a:r>
          </a:p>
          <a:p>
            <a:pPr algn="ctr"/>
            <a:r>
              <a:rPr lang="es-E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(UV-CSIC)</a:t>
            </a:r>
            <a:endParaRPr lang="es-E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33CC"/>
              </a:solidFill>
            </a:endParaRPr>
          </a:p>
        </p:txBody>
      </p:sp>
      <p:pic>
        <p:nvPicPr>
          <p:cNvPr id="31" name="Google Shape;16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683" y="5265347"/>
            <a:ext cx="2631089" cy="1169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" name="Google Shape;164;p27"/>
          <p:cNvSpPr/>
          <p:nvPr/>
        </p:nvSpPr>
        <p:spPr>
          <a:xfrm>
            <a:off x="466270" y="3509068"/>
            <a:ext cx="3946845" cy="1508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Una de las más importantes de España (desde 1499)</a:t>
            </a:r>
          </a:p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~ 55.000 estudiantes</a:t>
            </a:r>
          </a:p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3 Campus</a:t>
            </a:r>
          </a:p>
        </p:txBody>
      </p:sp>
      <p:sp>
        <p:nvSpPr>
          <p:cNvPr id="33" name="Google Shape;164;p27"/>
          <p:cNvSpPr/>
          <p:nvPr/>
        </p:nvSpPr>
        <p:spPr>
          <a:xfrm>
            <a:off x="4888139" y="3524232"/>
            <a:ext cx="4016216" cy="1508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La mayor institución dedicada a la investigación en España </a:t>
            </a:r>
            <a:endParaRPr lang="es-ES" sz="2000" dirty="0" smtClean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de 130 institutos </a:t>
            </a:r>
            <a:endParaRPr lang="es-ES" sz="2000" dirty="0" smtClean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342900" marR="0" lvl="0" indent="-21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s-ES" sz="20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Multidisciplinar</a:t>
            </a:r>
            <a:endParaRPr lang="es-ES" sz="2000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26428" y="5305974"/>
            <a:ext cx="5177927" cy="115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000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Integrado en el </a:t>
            </a:r>
            <a:r>
              <a:rPr lang="es-ES" sz="2000" b="1" dirty="0" err="1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Parc</a:t>
            </a:r>
            <a:r>
              <a:rPr lang="es-ES" sz="2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Científic</a:t>
            </a:r>
            <a:r>
              <a:rPr lang="es-ES" sz="2000" b="1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de la </a:t>
            </a:r>
            <a:r>
              <a:rPr lang="es-ES" sz="2000" b="1" dirty="0" smtClean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UV</a:t>
            </a:r>
            <a:endParaRPr lang="es-ES" sz="2000" dirty="0"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444500" lvl="0" indent="-2160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9 institutos de investigación</a:t>
            </a:r>
          </a:p>
          <a:p>
            <a:pPr marL="444500" lvl="0" indent="-2160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de 70 empresas tecnológicas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0" y="803906"/>
            <a:ext cx="1824970" cy="13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20579" y="195010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495359" y="2743121"/>
            <a:ext cx="258166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CC"/>
                </a:solidFill>
              </a:rPr>
              <a:t>Física experimental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3723935" y="2778356"/>
            <a:ext cx="182248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CC"/>
                </a:solidFill>
              </a:rPr>
              <a:t>Física Teórica</a:t>
            </a:r>
          </a:p>
        </p:txBody>
      </p:sp>
      <p:pic>
        <p:nvPicPr>
          <p:cNvPr id="32" name="Google Shape;20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4189" y="3563374"/>
            <a:ext cx="1951724" cy="307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0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7661" y="3590932"/>
            <a:ext cx="2138761" cy="3042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292970" y="938395"/>
            <a:ext cx="83681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200" dirty="0">
                <a:latin typeface="Calibri" panose="020F0502020204030204" pitchFamily="34" charset="0"/>
                <a:cs typeface="Calibri" panose="020F0502020204030204" pitchFamily="34" charset="0"/>
              </a:rPr>
              <a:t>Investigación, </a:t>
            </a:r>
            <a:r>
              <a:rPr lang="es-ES" sz="2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</a:t>
            </a:r>
            <a:r>
              <a:rPr lang="es-E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teórica</a:t>
            </a:r>
            <a:r>
              <a:rPr lang="es-ES" sz="2200" dirty="0">
                <a:latin typeface="Calibri" panose="020F0502020204030204" pitchFamily="34" charset="0"/>
                <a:cs typeface="Calibri" panose="020F0502020204030204" pitchFamily="34" charset="0"/>
              </a:rPr>
              <a:t>, en</a:t>
            </a:r>
            <a:r>
              <a:rPr lang="es-E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2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Física </a:t>
            </a:r>
            <a:r>
              <a:rPr lang="es-E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partículas, </a:t>
            </a:r>
            <a:r>
              <a:rPr lang="es-ES" sz="2200" dirty="0" err="1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astropartículas</a:t>
            </a:r>
            <a:r>
              <a:rPr lang="es-ES" sz="22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sz="2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nuclear, </a:t>
            </a:r>
            <a:r>
              <a:rPr lang="es-ES" sz="2200" dirty="0">
                <a:latin typeface="Calibri" panose="020F0502020204030204" pitchFamily="34" charset="0"/>
                <a:cs typeface="Calibri" panose="020F0502020204030204" pitchFamily="34" charset="0"/>
              </a:rPr>
              <a:t>y sus </a:t>
            </a:r>
            <a:r>
              <a:rPr lang="es-E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aplicaciones </a:t>
            </a:r>
            <a:r>
              <a:rPr lang="es-E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s-ES" sz="2200" dirty="0">
                <a:latin typeface="Calibri" panose="020F0502020204030204" pitchFamily="34" charset="0"/>
                <a:cs typeface="Calibri" panose="020F0502020204030204" pitchFamily="34" charset="0"/>
              </a:rPr>
              <a:t>Física Médica y otros campos de la Ciencia y </a:t>
            </a:r>
            <a:r>
              <a:rPr lang="es-E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Tecnología.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Más de </a:t>
            </a:r>
            <a:r>
              <a:rPr lang="es-E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400 </a:t>
            </a:r>
            <a:r>
              <a:rPr lang="es-E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entre científicos/as, ingenieros/as y estudiantes.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139" y="2718127"/>
            <a:ext cx="2829979" cy="6926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87139" y="4202813"/>
            <a:ext cx="295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Acreditado como </a:t>
            </a:r>
            <a:r>
              <a:rPr lang="es-ES" b="1" dirty="0" smtClean="0"/>
              <a:t>Centro de Excelencia Severo Ochoa </a:t>
            </a:r>
            <a:r>
              <a:rPr lang="es-ES" dirty="0" smtClean="0"/>
              <a:t>en dos ocasiones</a:t>
            </a:r>
            <a:endParaRPr lang="es-ES" dirty="0"/>
          </a:p>
        </p:txBody>
      </p:sp>
      <p:pic>
        <p:nvPicPr>
          <p:cNvPr id="11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7139" y="5112162"/>
            <a:ext cx="2626604" cy="1338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228661" y="3703777"/>
            <a:ext cx="167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hlinkClick r:id="rId6"/>
              </a:rPr>
              <a:t>http://ific.uv.es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2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55" y="2157682"/>
            <a:ext cx="2297674" cy="1408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854" y="1425062"/>
            <a:ext cx="4198725" cy="3144990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20579" y="65287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800565" y="655621"/>
            <a:ext cx="730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Líneas de investigación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22217" y="1600097"/>
            <a:ext cx="393691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Física de partículas en aceleradores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1" y="3781673"/>
            <a:ext cx="3936912" cy="29264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7" y="2290827"/>
            <a:ext cx="2068950" cy="13281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39286" y="5243431"/>
            <a:ext cx="4291293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200" dirty="0"/>
              <a:t>IFIC participa en tres experimentos en el LHC (</a:t>
            </a:r>
            <a:r>
              <a:rPr lang="es-ES" sz="2200" dirty="0" err="1" smtClean="0"/>
              <a:t>Large</a:t>
            </a:r>
            <a:r>
              <a:rPr lang="es-ES" sz="2200" dirty="0" smtClean="0"/>
              <a:t> </a:t>
            </a:r>
            <a:r>
              <a:rPr lang="es-ES" sz="2200" dirty="0" err="1" smtClean="0"/>
              <a:t>Hadron</a:t>
            </a:r>
            <a:r>
              <a:rPr lang="es-ES" sz="2200" dirty="0" smtClean="0"/>
              <a:t> </a:t>
            </a:r>
            <a:r>
              <a:rPr lang="es-ES" sz="2200" dirty="0" err="1" smtClean="0"/>
              <a:t>Collider</a:t>
            </a:r>
            <a:r>
              <a:rPr lang="es-ES" sz="2200" dirty="0"/>
              <a:t>), CERN: ATLAS, </a:t>
            </a:r>
            <a:r>
              <a:rPr lang="es-ES" sz="2200" dirty="0" err="1" smtClean="0"/>
              <a:t>LHCb</a:t>
            </a:r>
            <a:r>
              <a:rPr lang="es-ES" sz="2200" dirty="0" smtClean="0"/>
              <a:t> y </a:t>
            </a:r>
            <a:r>
              <a:rPr lang="es-ES" sz="2200" dirty="0" err="1"/>
              <a:t>MOeDAL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6278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024" y="1811255"/>
            <a:ext cx="2365753" cy="1829515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20579" y="85252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800565" y="677491"/>
            <a:ext cx="730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Líneas de investigación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270545" y="1440558"/>
            <a:ext cx="217091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Física de neutrinos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928345" y="1323232"/>
            <a:ext cx="179767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err="1" smtClean="0">
                <a:solidFill>
                  <a:srgbClr val="0066CC"/>
                </a:solidFill>
              </a:rPr>
              <a:t>Astropartículas</a:t>
            </a:r>
            <a:endParaRPr lang="es-ES" sz="2000" b="1" dirty="0" smtClean="0">
              <a:solidFill>
                <a:srgbClr val="0066C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22" y="4044608"/>
            <a:ext cx="2690002" cy="155303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70545" y="5896164"/>
            <a:ext cx="8622764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200" dirty="0"/>
              <a:t>IFIC participa </a:t>
            </a:r>
            <a:r>
              <a:rPr lang="es-ES" sz="2200" dirty="0" smtClean="0"/>
              <a:t>en experimentos de Física de neutrinos y </a:t>
            </a:r>
            <a:r>
              <a:rPr lang="es-ES" sz="2200" dirty="0" err="1" smtClean="0"/>
              <a:t>astropartículas</a:t>
            </a:r>
            <a:r>
              <a:rPr lang="es-ES" sz="2200" dirty="0" smtClean="0"/>
              <a:t>: KM3NeT (ORCA y ARCA</a:t>
            </a:r>
            <a:r>
              <a:rPr lang="es-ES" sz="2200" smtClean="0"/>
              <a:t>), </a:t>
            </a:r>
            <a:r>
              <a:rPr lang="es-ES" sz="2200" smtClean="0"/>
              <a:t>DUNE, </a:t>
            </a:r>
            <a:r>
              <a:rPr lang="es-ES" sz="2200" dirty="0" err="1" smtClean="0"/>
              <a:t>Next</a:t>
            </a:r>
            <a:endParaRPr lang="es-ES" sz="22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49" y="3390955"/>
            <a:ext cx="1769628" cy="23509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5" y="1484077"/>
            <a:ext cx="3119855" cy="23398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2" y="2061307"/>
            <a:ext cx="2503541" cy="17394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5" y="4044607"/>
            <a:ext cx="2940320" cy="15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66" y="2058772"/>
            <a:ext cx="2680869" cy="1788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315" y="3983637"/>
            <a:ext cx="1846585" cy="1880439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763" y="5660713"/>
            <a:ext cx="2836636" cy="1026665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02114" y="71511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810881" y="608666"/>
            <a:ext cx="730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Líneas de investigación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297966" y="1436275"/>
            <a:ext cx="1613070" cy="400110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Física nuclear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674264" y="1420507"/>
            <a:ext cx="31730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Física Médica y Aplicaciones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6750646" y="1420507"/>
            <a:ext cx="157818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Física Teórica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4" y="2058772"/>
            <a:ext cx="2582448" cy="17860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63" y="3208860"/>
            <a:ext cx="2836636" cy="21774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6" y="4017183"/>
            <a:ext cx="3280812" cy="190691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61989" y="6000298"/>
            <a:ext cx="546423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/>
              <a:t>IFIC </a:t>
            </a:r>
            <a:r>
              <a:rPr lang="es-ES" sz="2000" dirty="0" smtClean="0"/>
              <a:t>ha liderado experimentos y supervisado instalaciones durante más de 30 años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021" y="2058772"/>
            <a:ext cx="2867378" cy="9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320579" y="195010"/>
            <a:ext cx="9805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INSTITUTO DE FÍSICA CORPUSCULAR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800565" y="830656"/>
            <a:ext cx="730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Líneas de investigación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999773" y="1633147"/>
            <a:ext cx="49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https://www.youtube.com/watch?v=2elFKReFaRw</a:t>
            </a:r>
            <a:endParaRPr lang="es-ES" dirty="0"/>
          </a:p>
        </p:txBody>
      </p:sp>
      <p:pic>
        <p:nvPicPr>
          <p:cNvPr id="9" name="2elFKReFaR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882" y="2174188"/>
            <a:ext cx="6108577" cy="43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848586" y="775592"/>
            <a:ext cx="7195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Comité local organizador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4407142" y="3744760"/>
            <a:ext cx="1563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Agustín Sánchez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0" y="-177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KM3NeT Master </a:t>
            </a:r>
            <a:r>
              <a:rPr lang="es-E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Class</a:t>
            </a:r>
            <a:endParaRPr lang="es-E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98" y="2463933"/>
            <a:ext cx="1762089" cy="1305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57" y="2468879"/>
            <a:ext cx="1651444" cy="1223291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2382252" y="3732825"/>
            <a:ext cx="1167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Paco Salesa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7" y="2497600"/>
            <a:ext cx="1563761" cy="1158341"/>
          </a:xfrm>
          <a:prstGeom prst="rect">
            <a:avLst/>
          </a:prstGeom>
        </p:spPr>
      </p:pic>
      <p:sp>
        <p:nvSpPr>
          <p:cNvPr id="22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599119" y="3658093"/>
            <a:ext cx="127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Sara </a:t>
            </a:r>
            <a:r>
              <a:rPr lang="es-ES" sz="1600" b="1" dirty="0" err="1" smtClean="0"/>
              <a:t>Coutiño</a:t>
            </a:r>
            <a:endParaRPr lang="es-ES" sz="1600" b="1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54" y="4823957"/>
            <a:ext cx="1770640" cy="13115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1" y="4876971"/>
            <a:ext cx="1601091" cy="118599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15" y="4823957"/>
            <a:ext cx="1740235" cy="128906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71" y="4858985"/>
            <a:ext cx="1732284" cy="128317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46" y="2516010"/>
            <a:ext cx="1691786" cy="1253175"/>
          </a:xfrm>
          <a:prstGeom prst="rect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6561846" y="3781450"/>
            <a:ext cx="118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Juan Zúñiga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383051" y="6153772"/>
            <a:ext cx="1444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Ricardo </a:t>
            </a:r>
            <a:r>
              <a:rPr lang="es-ES" sz="1600" b="1" dirty="0" err="1" smtClean="0"/>
              <a:t>Jaimes</a:t>
            </a:r>
            <a:endParaRPr lang="es-ES" sz="1600" b="1" dirty="0" smtClean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2254187" y="6204072"/>
            <a:ext cx="1531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/>
              <a:t>Sriya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Madarapu</a:t>
            </a:r>
            <a:endParaRPr lang="es-ES" sz="1600" b="1" dirty="0" smtClean="0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4407142" y="6248499"/>
            <a:ext cx="166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Guillermo Pascua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5651AFE7-A020-E948-A871-4EF47B4F33F9}"/>
              </a:ext>
            </a:extLst>
          </p:cNvPr>
          <p:cNvSpPr txBox="1"/>
          <p:nvPr/>
        </p:nvSpPr>
        <p:spPr>
          <a:xfrm>
            <a:off x="6561846" y="6204072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/>
              <a:t>Michalis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Chadolias</a:t>
            </a:r>
            <a:endParaRPr lang="es-ES" sz="1600" b="1" dirty="0" smtClean="0"/>
          </a:p>
        </p:txBody>
      </p:sp>
      <p:sp>
        <p:nvSpPr>
          <p:cNvPr id="38" name="CuadroTexto 37"/>
          <p:cNvSpPr txBox="1"/>
          <p:nvPr/>
        </p:nvSpPr>
        <p:spPr>
          <a:xfrm>
            <a:off x="3407842" y="4132279"/>
            <a:ext cx="16201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66CC"/>
                </a:solidFill>
              </a:rPr>
              <a:t>PhD </a:t>
            </a:r>
            <a:r>
              <a:rPr lang="es-ES" sz="2000" b="1" dirty="0" err="1" smtClean="0">
                <a:solidFill>
                  <a:srgbClr val="0066CC"/>
                </a:solidFill>
              </a:rPr>
              <a:t>Students</a:t>
            </a:r>
            <a:endParaRPr lang="es-ES" sz="2000" b="1" dirty="0" smtClean="0">
              <a:solidFill>
                <a:srgbClr val="0066CC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549303" y="1760663"/>
            <a:ext cx="146770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s-ES" sz="2000" b="1" dirty="0" err="1" smtClean="0">
                <a:solidFill>
                  <a:srgbClr val="0066CC"/>
                </a:solidFill>
              </a:rPr>
              <a:t>Researchers</a:t>
            </a:r>
            <a:endParaRPr lang="es-ES" sz="2000" b="1" dirty="0" smtClea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467"/>
            <a:ext cx="9144000" cy="5131594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-1" y="-1920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GRUPO VEGA </a:t>
            </a:r>
            <a:endParaRPr lang="es-E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53E01E9-E056-A744-B473-1C6A6A3F9249}"/>
              </a:ext>
            </a:extLst>
          </p:cNvPr>
          <p:cNvSpPr/>
          <p:nvPr/>
        </p:nvSpPr>
        <p:spPr>
          <a:xfrm>
            <a:off x="0" y="63879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Valencia Experimental </a:t>
            </a:r>
            <a:r>
              <a:rPr lang="es-E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Group</a:t>
            </a:r>
            <a:r>
              <a:rPr lang="es-E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 </a:t>
            </a:r>
            <a:r>
              <a:rPr lang="es-E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on</a:t>
            </a:r>
            <a:r>
              <a:rPr lang="es-E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 </a:t>
            </a:r>
            <a:r>
              <a:rPr lang="es-E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</a:rPr>
              <a:t>Astroparticle</a:t>
            </a:r>
            <a:endParaRPr lang="es-ES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33CC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880190" y="3244334"/>
            <a:ext cx="3383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https://km3net.ific.uv.es/km3net/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880190" y="1202540"/>
            <a:ext cx="3491790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  <a:hlinkClick r:id="rId3"/>
              </a:rPr>
              <a:t>https://km3net.ific.uv.es/km3net/</a:t>
            </a:r>
            <a:endParaRPr lang="es-E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2728</TotalTime>
  <Words>278</Words>
  <Application>Microsoft Office PowerPoint</Application>
  <PresentationFormat>Presentación en pantalla (4:3)</PresentationFormat>
  <Paragraphs>59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Nunito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Juan</cp:lastModifiedBy>
  <cp:revision>95</cp:revision>
  <dcterms:created xsi:type="dcterms:W3CDTF">2018-07-06T15:36:44Z</dcterms:created>
  <dcterms:modified xsi:type="dcterms:W3CDTF">2026-03-13T09:06:28Z</dcterms:modified>
</cp:coreProperties>
</file>