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281" r:id="rId3"/>
    <p:sldId id="282" r:id="rId4"/>
    <p:sldId id="283" r:id="rId5"/>
    <p:sldId id="270" r:id="rId6"/>
    <p:sldId id="278" r:id="rId7"/>
    <p:sldId id="260" r:id="rId8"/>
    <p:sldId id="288" r:id="rId9"/>
    <p:sldId id="272" r:id="rId10"/>
    <p:sldId id="284" r:id="rId11"/>
    <p:sldId id="273" r:id="rId12"/>
    <p:sldId id="274" r:id="rId13"/>
    <p:sldId id="299" r:id="rId14"/>
    <p:sldId id="319" r:id="rId15"/>
    <p:sldId id="314" r:id="rId16"/>
    <p:sldId id="313" r:id="rId17"/>
    <p:sldId id="275" r:id="rId18"/>
    <p:sldId id="293" r:id="rId19"/>
    <p:sldId id="320" r:id="rId20"/>
    <p:sldId id="310" r:id="rId21"/>
    <p:sldId id="321" r:id="rId22"/>
    <p:sldId id="316" r:id="rId23"/>
    <p:sldId id="300" r:id="rId24"/>
    <p:sldId id="302" r:id="rId25"/>
    <p:sldId id="303" r:id="rId26"/>
    <p:sldId id="307" r:id="rId27"/>
    <p:sldId id="304" r:id="rId28"/>
    <p:sldId id="306" r:id="rId29"/>
    <p:sldId id="305" r:id="rId30"/>
    <p:sldId id="322" r:id="rId31"/>
    <p:sldId id="317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42"/>
    <p:restoredTop sz="94559"/>
  </p:normalViewPr>
  <p:slideViewPr>
    <p:cSldViewPr snapToGrid="0" snapToObjects="1">
      <p:cViewPr>
        <p:scale>
          <a:sx n="65" d="100"/>
          <a:sy n="65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49423-3E73-6783-961D-F5D785BED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11DD90-6D3A-DB82-F896-7CFF32361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C80CF4-FBDA-8506-1E2B-1CD58A840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313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99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86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20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86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97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61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56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5C923-FA6F-8019-E9D1-25A457C5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32B190-AFD8-1B3B-7F73-733FCAF89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E998148-BF33-0392-4661-0137F4CFF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059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ínea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>
                <a:solidFill>
                  <a:srgbClr val="747474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66699"/>
            </a:gs>
            <a:gs pos="100000">
              <a:srgbClr val="31314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roup 437"/>
          <p:cNvGrpSpPr/>
          <p:nvPr/>
        </p:nvGrpSpPr>
        <p:grpSpPr>
          <a:xfrm>
            <a:off x="-149014" y="1743587"/>
            <a:ext cx="13337269" cy="8160371"/>
            <a:chOff x="0" y="0"/>
            <a:chExt cx="9377765" cy="5737760"/>
          </a:xfrm>
        </p:grpSpPr>
        <p:sp>
          <p:nvSpPr>
            <p:cNvPr id="222" name="Shape 222"/>
            <p:cNvSpPr/>
            <p:nvPr/>
          </p:nvSpPr>
          <p:spPr>
            <a:xfrm rot="9998144" flipH="1">
              <a:off x="80962" y="417103"/>
              <a:ext cx="2768601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3" name="Shape 223"/>
            <p:cNvSpPr/>
            <p:nvPr/>
          </p:nvSpPr>
          <p:spPr>
            <a:xfrm rot="9974366" flipH="1">
              <a:off x="65087" y="566328"/>
              <a:ext cx="3227388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4" name="Shape 224"/>
            <p:cNvSpPr/>
            <p:nvPr/>
          </p:nvSpPr>
          <p:spPr>
            <a:xfrm rot="9957421" flipH="1">
              <a:off x="60325" y="679040"/>
              <a:ext cx="356552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5" name="Shape 225"/>
            <p:cNvSpPr/>
            <p:nvPr/>
          </p:nvSpPr>
          <p:spPr>
            <a:xfrm rot="9884206" flipH="1">
              <a:off x="34925" y="813978"/>
              <a:ext cx="3930650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6" name="Shape 226"/>
            <p:cNvSpPr/>
            <p:nvPr/>
          </p:nvSpPr>
          <p:spPr>
            <a:xfrm rot="9831226" flipH="1">
              <a:off x="22225" y="994953"/>
              <a:ext cx="43973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7" name="Shape 227"/>
            <p:cNvSpPr/>
            <p:nvPr/>
          </p:nvSpPr>
          <p:spPr>
            <a:xfrm rot="9754235" flipH="1">
              <a:off x="0" y="1194978"/>
              <a:ext cx="48545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8" name="Shape 228"/>
            <p:cNvSpPr/>
            <p:nvPr/>
          </p:nvSpPr>
          <p:spPr>
            <a:xfrm rot="9666593" flipH="1">
              <a:off x="-44450" y="1466440"/>
              <a:ext cx="5402263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9" name="Shape 229"/>
            <p:cNvSpPr/>
            <p:nvPr/>
          </p:nvSpPr>
          <p:spPr>
            <a:xfrm rot="9543219" flipH="1">
              <a:off x="-53976" y="1734728"/>
              <a:ext cx="5951539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0" name="Shape 230"/>
            <p:cNvSpPr/>
            <p:nvPr/>
          </p:nvSpPr>
          <p:spPr>
            <a:xfrm rot="9411065" flipH="1">
              <a:off x="-158750" y="2036353"/>
              <a:ext cx="66817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1" name="Shape 231"/>
            <p:cNvSpPr/>
            <p:nvPr/>
          </p:nvSpPr>
          <p:spPr>
            <a:xfrm rot="9302912" flipH="1">
              <a:off x="-236538" y="2411003"/>
              <a:ext cx="73215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2" name="Shape 232"/>
            <p:cNvSpPr/>
            <p:nvPr/>
          </p:nvSpPr>
          <p:spPr>
            <a:xfrm rot="9123405" flipH="1">
              <a:off x="-393700" y="2931703"/>
              <a:ext cx="82550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3" name="Shape 233"/>
            <p:cNvSpPr/>
            <p:nvPr/>
          </p:nvSpPr>
          <p:spPr>
            <a:xfrm rot="8886284" flipH="1">
              <a:off x="117475" y="3350803"/>
              <a:ext cx="85740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4" name="Shape 234"/>
            <p:cNvSpPr/>
            <p:nvPr/>
          </p:nvSpPr>
          <p:spPr>
            <a:xfrm rot="8583534" flipH="1">
              <a:off x="2197100" y="3425415"/>
              <a:ext cx="73215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5" name="Shape 235"/>
            <p:cNvSpPr/>
            <p:nvPr/>
          </p:nvSpPr>
          <p:spPr>
            <a:xfrm rot="7894182" flipH="1">
              <a:off x="7192962" y="818740"/>
              <a:ext cx="9526" cy="56769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6" name="Shape 236"/>
            <p:cNvSpPr/>
            <p:nvPr/>
          </p:nvSpPr>
          <p:spPr>
            <a:xfrm rot="7503245" flipH="1">
              <a:off x="6536531" y="4339021"/>
              <a:ext cx="33004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7" name="Shape 237"/>
            <p:cNvSpPr/>
            <p:nvPr/>
          </p:nvSpPr>
          <p:spPr>
            <a:xfrm rot="7291575">
              <a:off x="8625681" y="5391534"/>
              <a:ext cx="7953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8" name="Shape 238"/>
            <p:cNvSpPr/>
            <p:nvPr/>
          </p:nvSpPr>
          <p:spPr>
            <a:xfrm rot="1058639">
              <a:off x="-128588" y="2523715"/>
              <a:ext cx="95980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9" name="Shape 239"/>
            <p:cNvSpPr/>
            <p:nvPr/>
          </p:nvSpPr>
          <p:spPr>
            <a:xfrm rot="1563794">
              <a:off x="-211138" y="4168365"/>
              <a:ext cx="65754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0" name="Shape 240"/>
            <p:cNvSpPr/>
            <p:nvPr/>
          </p:nvSpPr>
          <p:spPr>
            <a:xfrm rot="1732980">
              <a:off x="-158750" y="4530315"/>
              <a:ext cx="445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1" name="Shape 241"/>
            <p:cNvSpPr/>
            <p:nvPr/>
          </p:nvSpPr>
          <p:spPr>
            <a:xfrm rot="1969083">
              <a:off x="-71438" y="5003390"/>
              <a:ext cx="22225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2" name="Shape 242"/>
            <p:cNvSpPr/>
            <p:nvPr/>
          </p:nvSpPr>
          <p:spPr>
            <a:xfrm rot="1386174">
              <a:off x="-239713" y="3890553"/>
              <a:ext cx="86947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3" name="Shape 243"/>
            <p:cNvSpPr/>
            <p:nvPr/>
          </p:nvSpPr>
          <p:spPr>
            <a:xfrm rot="683969">
              <a:off x="-79375" y="2157003"/>
              <a:ext cx="95504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4" name="Shape 244"/>
            <p:cNvSpPr/>
            <p:nvPr/>
          </p:nvSpPr>
          <p:spPr>
            <a:xfrm rot="11730109" flipH="1">
              <a:off x="230187" y="1866490"/>
              <a:ext cx="91376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5" name="Shape 245"/>
            <p:cNvSpPr/>
            <p:nvPr/>
          </p:nvSpPr>
          <p:spPr>
            <a:xfrm rot="868013">
              <a:off x="696912" y="1637890"/>
              <a:ext cx="869156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6" name="Shape 246"/>
            <p:cNvSpPr/>
            <p:nvPr/>
          </p:nvSpPr>
          <p:spPr>
            <a:xfrm rot="1075598">
              <a:off x="1449387" y="1288640"/>
              <a:ext cx="78994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7" name="Shape 247"/>
            <p:cNvSpPr/>
            <p:nvPr/>
          </p:nvSpPr>
          <p:spPr>
            <a:xfrm rot="1035388">
              <a:off x="1774825" y="1120365"/>
              <a:ext cx="75549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8" name="Shape 248"/>
            <p:cNvSpPr/>
            <p:nvPr/>
          </p:nvSpPr>
          <p:spPr>
            <a:xfrm rot="692664">
              <a:off x="2078037" y="963203"/>
              <a:ext cx="72342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9" name="Shape 249"/>
            <p:cNvSpPr/>
            <p:nvPr/>
          </p:nvSpPr>
          <p:spPr>
            <a:xfrm rot="11455690" flipH="1">
              <a:off x="2463800" y="848903"/>
              <a:ext cx="68484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0" name="Shape 250"/>
            <p:cNvSpPr/>
            <p:nvPr/>
          </p:nvSpPr>
          <p:spPr>
            <a:xfrm rot="11136921" flipH="1">
              <a:off x="2722562" y="710790"/>
              <a:ext cx="659447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1" name="Shape 251"/>
            <p:cNvSpPr/>
            <p:nvPr/>
          </p:nvSpPr>
          <p:spPr>
            <a:xfrm rot="11603987" flipH="1">
              <a:off x="1073150" y="1450565"/>
              <a:ext cx="826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2" name="Shape 252"/>
            <p:cNvSpPr/>
            <p:nvPr/>
          </p:nvSpPr>
          <p:spPr>
            <a:xfrm rot="12073217" flipH="1">
              <a:off x="-220663" y="3501615"/>
              <a:ext cx="97631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3" name="Shape 253"/>
            <p:cNvSpPr/>
            <p:nvPr/>
          </p:nvSpPr>
          <p:spPr>
            <a:xfrm rot="11969729" flipH="1">
              <a:off x="-173038" y="3004728"/>
              <a:ext cx="96901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4" name="Shape 254"/>
            <p:cNvSpPr/>
            <p:nvPr/>
          </p:nvSpPr>
          <p:spPr>
            <a:xfrm>
              <a:off x="1277937" y="4109628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5" name="Shape 255"/>
            <p:cNvSpPr/>
            <p:nvPr/>
          </p:nvSpPr>
          <p:spPr>
            <a:xfrm>
              <a:off x="477837" y="3657190"/>
              <a:ext cx="266701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355599" y="4574765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3400424" y="3001553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4700" y="36603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2779712" y="3312703"/>
              <a:ext cx="24765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0" name="Shape 260"/>
            <p:cNvSpPr/>
            <p:nvPr/>
          </p:nvSpPr>
          <p:spPr>
            <a:xfrm>
              <a:off x="1293812" y="3284128"/>
              <a:ext cx="239713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800" y="2993615"/>
              <a:ext cx="23812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1963737" y="2971390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3" name="Shape 263"/>
            <p:cNvSpPr/>
            <p:nvPr/>
          </p:nvSpPr>
          <p:spPr>
            <a:xfrm>
              <a:off x="3914774" y="272215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4" name="Shape 264"/>
            <p:cNvSpPr/>
            <p:nvPr/>
          </p:nvSpPr>
          <p:spPr>
            <a:xfrm>
              <a:off x="3135312" y="245069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3681412" y="21966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4456112" y="2436403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4567237" y="1790290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6010275" y="16220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5703887" y="17871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67287" y="1599790"/>
              <a:ext cx="20320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25" y="1990315"/>
              <a:ext cx="212725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4908550" y="2206215"/>
              <a:ext cx="211138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93975" y="2671353"/>
              <a:ext cx="238125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3060700" y="1996665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5" name="Shape 275"/>
            <p:cNvSpPr/>
            <p:nvPr/>
          </p:nvSpPr>
          <p:spPr>
            <a:xfrm>
              <a:off x="2505075" y="223002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1993900" y="2445928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1935162" y="2026828"/>
              <a:ext cx="212726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16112" y="16394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2484437" y="18125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2967037" y="1636303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3530600" y="180140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3963987" y="16140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3" name="Shape 283"/>
            <p:cNvSpPr/>
            <p:nvPr/>
          </p:nvSpPr>
          <p:spPr>
            <a:xfrm>
              <a:off x="849312" y="200301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1137" y="22157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1370012" y="181886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6" name="Shape 286"/>
            <p:cNvSpPr/>
            <p:nvPr/>
          </p:nvSpPr>
          <p:spPr>
            <a:xfrm>
              <a:off x="825500" y="16299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7" name="Shape 287"/>
            <p:cNvSpPr/>
            <p:nvPr/>
          </p:nvSpPr>
          <p:spPr>
            <a:xfrm>
              <a:off x="282575" y="17950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788987" y="246497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1395412" y="22347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1355724" y="2701515"/>
              <a:ext cx="247651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4141787" y="1976028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2416175" y="14759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2876550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2301875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1838325" y="1309278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6" name="Shape 296"/>
            <p:cNvSpPr/>
            <p:nvPr/>
          </p:nvSpPr>
          <p:spPr>
            <a:xfrm>
              <a:off x="1360487" y="146009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7" name="Shape 297"/>
            <p:cNvSpPr/>
            <p:nvPr/>
          </p:nvSpPr>
          <p:spPr>
            <a:xfrm>
              <a:off x="3295650" y="11775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8" name="Shape 298"/>
            <p:cNvSpPr/>
            <p:nvPr/>
          </p:nvSpPr>
          <p:spPr>
            <a:xfrm>
              <a:off x="3416300" y="14696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9" name="Shape 299"/>
            <p:cNvSpPr/>
            <p:nvPr/>
          </p:nvSpPr>
          <p:spPr>
            <a:xfrm>
              <a:off x="3825875" y="131880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4364037" y="1453740"/>
              <a:ext cx="19526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1382712" y="117751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2" name="Shape 302"/>
            <p:cNvSpPr/>
            <p:nvPr/>
          </p:nvSpPr>
          <p:spPr>
            <a:xfrm>
              <a:off x="889000" y="131245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465137" y="117116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4" name="Shape 304"/>
            <p:cNvSpPr/>
            <p:nvPr/>
          </p:nvSpPr>
          <p:spPr>
            <a:xfrm>
              <a:off x="352425" y="14727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4686300" y="1309278"/>
              <a:ext cx="19685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4991100" y="1175928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5294312" y="145691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5584825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5899150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6851650" y="1179103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6296025" y="1477553"/>
              <a:ext cx="2032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6589712" y="1329915"/>
              <a:ext cx="2032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2138362" y="45763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1225550" y="5149440"/>
              <a:ext cx="30321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3641725" y="3682590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4237037" y="33285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4718049" y="301266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5259387" y="2672940"/>
              <a:ext cx="23812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2962275" y="411121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5678487" y="24316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6421437" y="1974440"/>
              <a:ext cx="2127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6061075" y="2203040"/>
              <a:ext cx="212725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32587" y="1790290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6989762" y="1629953"/>
              <a:ext cx="204789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7254875" y="147596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7502525" y="132197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7727950" y="1177515"/>
              <a:ext cx="2032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8" name="Shape 328"/>
            <p:cNvSpPr/>
            <p:nvPr/>
          </p:nvSpPr>
          <p:spPr>
            <a:xfrm>
              <a:off x="7929562" y="1048928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9" name="Shape 329"/>
            <p:cNvSpPr/>
            <p:nvPr/>
          </p:nvSpPr>
          <p:spPr>
            <a:xfrm>
              <a:off x="6191250" y="1047340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5319712" y="104734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4821237" y="945740"/>
              <a:ext cx="17621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2" name="Shape 332"/>
            <p:cNvSpPr/>
            <p:nvPr/>
          </p:nvSpPr>
          <p:spPr>
            <a:xfrm>
              <a:off x="5106987" y="828265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4897437" y="6345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3981450" y="94891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3756025" y="7139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6" name="Shape 336"/>
            <p:cNvSpPr/>
            <p:nvPr/>
          </p:nvSpPr>
          <p:spPr>
            <a:xfrm>
              <a:off x="3429000" y="8155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7" name="Shape 337"/>
            <p:cNvSpPr/>
            <p:nvPr/>
          </p:nvSpPr>
          <p:spPr>
            <a:xfrm>
              <a:off x="3640137" y="1066390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8" name="Shape 338"/>
            <p:cNvSpPr/>
            <p:nvPr/>
          </p:nvSpPr>
          <p:spPr>
            <a:xfrm>
              <a:off x="1863725" y="1037815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1073149" y="8155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0" name="Shape 340"/>
            <p:cNvSpPr/>
            <p:nvPr/>
          </p:nvSpPr>
          <p:spPr>
            <a:xfrm>
              <a:off x="587374" y="933040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1" name="Shape 341"/>
            <p:cNvSpPr/>
            <p:nvPr/>
          </p:nvSpPr>
          <p:spPr>
            <a:xfrm>
              <a:off x="350837" y="6091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2" name="Shape 342"/>
            <p:cNvSpPr/>
            <p:nvPr/>
          </p:nvSpPr>
          <p:spPr>
            <a:xfrm>
              <a:off x="7307262" y="944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3" name="Shape 343"/>
            <p:cNvSpPr/>
            <p:nvPr/>
          </p:nvSpPr>
          <p:spPr>
            <a:xfrm>
              <a:off x="7099300" y="1063215"/>
              <a:ext cx="16668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4" name="Shape 344"/>
            <p:cNvSpPr/>
            <p:nvPr/>
          </p:nvSpPr>
          <p:spPr>
            <a:xfrm>
              <a:off x="6440487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5" name="Shape 345"/>
            <p:cNvSpPr/>
            <p:nvPr/>
          </p:nvSpPr>
          <p:spPr>
            <a:xfrm>
              <a:off x="5605462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4630737" y="7266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4354512" y="5377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4641849" y="436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3186112" y="42821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1830387" y="8044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1416049" y="92034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955674" y="10441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1111249" y="4599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2547937" y="44409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1881187" y="464728"/>
              <a:ext cx="166689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6" name="Shape 356"/>
            <p:cNvSpPr/>
            <p:nvPr/>
          </p:nvSpPr>
          <p:spPr>
            <a:xfrm>
              <a:off x="6661149" y="81556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5622925" y="62347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8" name="Shape 358"/>
            <p:cNvSpPr/>
            <p:nvPr/>
          </p:nvSpPr>
          <p:spPr>
            <a:xfrm>
              <a:off x="5365750" y="72825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4191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0" name="Shape 360"/>
            <p:cNvSpPr/>
            <p:nvPr/>
          </p:nvSpPr>
          <p:spPr>
            <a:xfrm>
              <a:off x="3906837" y="445678"/>
              <a:ext cx="177801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1" name="Shape 361"/>
            <p:cNvSpPr/>
            <p:nvPr/>
          </p:nvSpPr>
          <p:spPr>
            <a:xfrm>
              <a:off x="4498974" y="1072740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4319587" y="8314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3" name="Shape 363"/>
            <p:cNvSpPr/>
            <p:nvPr/>
          </p:nvSpPr>
          <p:spPr>
            <a:xfrm>
              <a:off x="4073524" y="6171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4" name="Shape 364"/>
            <p:cNvSpPr/>
            <p:nvPr/>
          </p:nvSpPr>
          <p:spPr>
            <a:xfrm>
              <a:off x="3630612" y="525053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5" name="Shape 365"/>
            <p:cNvSpPr/>
            <p:nvPr/>
          </p:nvSpPr>
          <p:spPr>
            <a:xfrm>
              <a:off x="3324224" y="621890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6" name="Shape 366"/>
            <p:cNvSpPr/>
            <p:nvPr/>
          </p:nvSpPr>
          <p:spPr>
            <a:xfrm>
              <a:off x="3079750" y="9298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7" name="Shape 367"/>
            <p:cNvSpPr/>
            <p:nvPr/>
          </p:nvSpPr>
          <p:spPr>
            <a:xfrm>
              <a:off x="2974974" y="7187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8" name="Shape 368"/>
            <p:cNvSpPr/>
            <p:nvPr/>
          </p:nvSpPr>
          <p:spPr>
            <a:xfrm>
              <a:off x="2862262" y="52029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9" name="Shape 369"/>
            <p:cNvSpPr/>
            <p:nvPr/>
          </p:nvSpPr>
          <p:spPr>
            <a:xfrm>
              <a:off x="2616200" y="8235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0" name="Shape 370"/>
            <p:cNvSpPr/>
            <p:nvPr/>
          </p:nvSpPr>
          <p:spPr>
            <a:xfrm>
              <a:off x="2292350" y="90922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1" name="Shape 371"/>
            <p:cNvSpPr/>
            <p:nvPr/>
          </p:nvSpPr>
          <p:spPr>
            <a:xfrm>
              <a:off x="2530475" y="6123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2157412" y="7171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218916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4" name="Shape 374"/>
            <p:cNvSpPr/>
            <p:nvPr/>
          </p:nvSpPr>
          <p:spPr>
            <a:xfrm>
              <a:off x="1820862" y="628240"/>
              <a:ext cx="1762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5" name="Shape 375"/>
            <p:cNvSpPr/>
            <p:nvPr/>
          </p:nvSpPr>
          <p:spPr>
            <a:xfrm>
              <a:off x="1495425" y="5568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1492249" y="70761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1182687" y="634590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755649" y="733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792162" y="52346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292099" y="860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1465262" y="366303"/>
              <a:ext cx="160338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2232024" y="385353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2863849" y="377415"/>
              <a:ext cx="160339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4" name="Shape 384"/>
            <p:cNvSpPr/>
            <p:nvPr/>
          </p:nvSpPr>
          <p:spPr>
            <a:xfrm>
              <a:off x="3462337" y="366303"/>
              <a:ext cx="158751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5" name="Shape 385"/>
            <p:cNvSpPr/>
            <p:nvPr/>
          </p:nvSpPr>
          <p:spPr>
            <a:xfrm>
              <a:off x="3786187" y="271053"/>
              <a:ext cx="1603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4232274" y="356778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2749549" y="1031465"/>
              <a:ext cx="168276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4162425" y="11838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9" name="Shape 389"/>
            <p:cNvSpPr/>
            <p:nvPr/>
          </p:nvSpPr>
          <p:spPr>
            <a:xfrm>
              <a:off x="5848350" y="820328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0" name="Shape 390"/>
            <p:cNvSpPr/>
            <p:nvPr/>
          </p:nvSpPr>
          <p:spPr>
            <a:xfrm>
              <a:off x="6121399" y="7012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1" name="Shape 391"/>
            <p:cNvSpPr/>
            <p:nvPr/>
          </p:nvSpPr>
          <p:spPr>
            <a:xfrm>
              <a:off x="3490912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2" name="Shape 392"/>
            <p:cNvSpPr/>
            <p:nvPr/>
          </p:nvSpPr>
          <p:spPr>
            <a:xfrm>
              <a:off x="2109787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3" name="Shape 393"/>
            <p:cNvSpPr/>
            <p:nvPr/>
          </p:nvSpPr>
          <p:spPr>
            <a:xfrm>
              <a:off x="2438400" y="156753"/>
              <a:ext cx="12541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2722562" y="85315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5" name="Shape 395"/>
            <p:cNvSpPr/>
            <p:nvPr/>
          </p:nvSpPr>
          <p:spPr>
            <a:xfrm>
              <a:off x="3148012" y="156753"/>
              <a:ext cx="1333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6" name="Shape 396"/>
            <p:cNvSpPr/>
            <p:nvPr/>
          </p:nvSpPr>
          <p:spPr>
            <a:xfrm>
              <a:off x="2833687" y="242478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7" name="Shape 397"/>
            <p:cNvSpPr/>
            <p:nvPr/>
          </p:nvSpPr>
          <p:spPr>
            <a:xfrm>
              <a:off x="3140075" y="296453"/>
              <a:ext cx="150813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2549525" y="304390"/>
              <a:ext cx="14128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9" name="Shape 399"/>
            <p:cNvSpPr/>
            <p:nvPr/>
          </p:nvSpPr>
          <p:spPr>
            <a:xfrm>
              <a:off x="1811337" y="290103"/>
              <a:ext cx="160338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3251199" y="5170078"/>
              <a:ext cx="309564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1" name="Shape 401"/>
            <p:cNvSpPr/>
            <p:nvPr/>
          </p:nvSpPr>
          <p:spPr>
            <a:xfrm>
              <a:off x="4008437" y="4604928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5243512" y="37318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3" name="Shape 403"/>
            <p:cNvSpPr/>
            <p:nvPr/>
          </p:nvSpPr>
          <p:spPr>
            <a:xfrm>
              <a:off x="5738812" y="3349215"/>
              <a:ext cx="249238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4" name="Shape 404"/>
            <p:cNvSpPr/>
            <p:nvPr/>
          </p:nvSpPr>
          <p:spPr>
            <a:xfrm>
              <a:off x="4694237" y="41382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5" name="Shape 405"/>
            <p:cNvSpPr/>
            <p:nvPr/>
          </p:nvSpPr>
          <p:spPr>
            <a:xfrm>
              <a:off x="6245224" y="2995203"/>
              <a:ext cx="2397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6" name="Shape 406"/>
            <p:cNvSpPr/>
            <p:nvPr/>
          </p:nvSpPr>
          <p:spPr>
            <a:xfrm>
              <a:off x="6596062" y="27062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7" name="Shape 407"/>
            <p:cNvSpPr/>
            <p:nvPr/>
          </p:nvSpPr>
          <p:spPr>
            <a:xfrm>
              <a:off x="6972300" y="2450690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8" name="Shape 408"/>
            <p:cNvSpPr/>
            <p:nvPr/>
          </p:nvSpPr>
          <p:spPr>
            <a:xfrm>
              <a:off x="7583487" y="19871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9" name="Shape 409"/>
            <p:cNvSpPr/>
            <p:nvPr/>
          </p:nvSpPr>
          <p:spPr>
            <a:xfrm>
              <a:off x="7299325" y="2209390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0" name="Shape 410"/>
            <p:cNvSpPr/>
            <p:nvPr/>
          </p:nvSpPr>
          <p:spPr>
            <a:xfrm>
              <a:off x="7823200" y="18252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1" name="Shape 411"/>
            <p:cNvSpPr/>
            <p:nvPr/>
          </p:nvSpPr>
          <p:spPr>
            <a:xfrm>
              <a:off x="8054975" y="164582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2" name="Shape 412"/>
            <p:cNvSpPr/>
            <p:nvPr/>
          </p:nvSpPr>
          <p:spPr>
            <a:xfrm>
              <a:off x="8296275" y="147914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8480425" y="133944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4" name="Shape 414"/>
            <p:cNvSpPr/>
            <p:nvPr/>
          </p:nvSpPr>
          <p:spPr>
            <a:xfrm>
              <a:off x="8672512" y="1191803"/>
              <a:ext cx="19526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5270499" y="5239928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5899149" y="46398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7680324" y="4658903"/>
              <a:ext cx="319089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8" name="Shape 418"/>
            <p:cNvSpPr/>
            <p:nvPr/>
          </p:nvSpPr>
          <p:spPr>
            <a:xfrm>
              <a:off x="7232649" y="5205003"/>
              <a:ext cx="311151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9" name="Shape 419"/>
            <p:cNvSpPr/>
            <p:nvPr/>
          </p:nvSpPr>
          <p:spPr>
            <a:xfrm>
              <a:off x="6435725" y="4168365"/>
              <a:ext cx="266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0" name="Shape 420"/>
            <p:cNvSpPr/>
            <p:nvPr/>
          </p:nvSpPr>
          <p:spPr>
            <a:xfrm>
              <a:off x="6870699" y="3763553"/>
              <a:ext cx="265114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8110537" y="4203290"/>
              <a:ext cx="265113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2" name="Shape 422"/>
            <p:cNvSpPr/>
            <p:nvPr/>
          </p:nvSpPr>
          <p:spPr>
            <a:xfrm>
              <a:off x="7331074" y="33381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3" name="Shape 423"/>
            <p:cNvSpPr/>
            <p:nvPr/>
          </p:nvSpPr>
          <p:spPr>
            <a:xfrm>
              <a:off x="8505825" y="37238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4" name="Shape 424"/>
            <p:cNvSpPr/>
            <p:nvPr/>
          </p:nvSpPr>
          <p:spPr>
            <a:xfrm>
              <a:off x="8829674" y="334762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7678737" y="30206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6" name="Shape 426"/>
            <p:cNvSpPr/>
            <p:nvPr/>
          </p:nvSpPr>
          <p:spPr>
            <a:xfrm>
              <a:off x="7986712" y="272691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7" name="Shape 427"/>
            <p:cNvSpPr/>
            <p:nvPr/>
          </p:nvSpPr>
          <p:spPr>
            <a:xfrm>
              <a:off x="8745537" y="203476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8" name="Shape 428"/>
            <p:cNvSpPr/>
            <p:nvPr/>
          </p:nvSpPr>
          <p:spPr>
            <a:xfrm>
              <a:off x="8296275" y="2450690"/>
              <a:ext cx="222250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9" name="Shape 429"/>
            <p:cNvSpPr/>
            <p:nvPr/>
          </p:nvSpPr>
          <p:spPr>
            <a:xfrm>
              <a:off x="8545512" y="2231615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0" name="Shape 430"/>
            <p:cNvSpPr/>
            <p:nvPr/>
          </p:nvSpPr>
          <p:spPr>
            <a:xfrm>
              <a:off x="8963025" y="18458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1" name="Shape 431"/>
            <p:cNvSpPr/>
            <p:nvPr/>
          </p:nvSpPr>
          <p:spPr>
            <a:xfrm>
              <a:off x="9134475" y="165217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2" name="Shape 432"/>
            <p:cNvSpPr/>
            <p:nvPr/>
          </p:nvSpPr>
          <p:spPr>
            <a:xfrm>
              <a:off x="9093199" y="3031715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3" name="Shape 433"/>
            <p:cNvSpPr/>
            <p:nvPr/>
          </p:nvSpPr>
          <p:spPr>
            <a:xfrm>
              <a:off x="0" y="3325403"/>
              <a:ext cx="238125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106362" y="2709453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5" name="Shape 435"/>
            <p:cNvSpPr/>
            <p:nvPr/>
          </p:nvSpPr>
          <p:spPr>
            <a:xfrm>
              <a:off x="88899" y="10568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6" name="Shape 436"/>
            <p:cNvSpPr/>
            <p:nvPr/>
          </p:nvSpPr>
          <p:spPr>
            <a:xfrm>
              <a:off x="9031287" y="5143090"/>
              <a:ext cx="319088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28283C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</p:grpSp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xfrm>
            <a:off x="975360" y="185138"/>
            <a:ext cx="11054080" cy="4908409"/>
          </a:xfrm>
          <a:prstGeom prst="rect">
            <a:avLst/>
          </a:prstGeom>
        </p:spPr>
        <p:txBody>
          <a:bodyPr anchor="b"/>
          <a:lstStyle>
            <a:lvl1pPr>
              <a:defRPr sz="7680"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80">
                <a:solidFill>
                  <a:srgbClr val="DFDEF6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439" name="Shape 439"/>
          <p:cNvSpPr>
            <a:spLocks noGrp="1"/>
          </p:cNvSpPr>
          <p:nvPr>
            <p:ph type="body" idx="1"/>
          </p:nvPr>
        </p:nvSpPr>
        <p:spPr>
          <a:xfrm>
            <a:off x="1950720" y="5527040"/>
            <a:ext cx="9103360" cy="422656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650230" algn="ctr">
              <a:buSzTx/>
              <a:buNone/>
            </a:lvl2pPr>
            <a:lvl3pPr marL="0" indent="1300460" algn="ctr">
              <a:buSzTx/>
              <a:buNone/>
            </a:lvl3pPr>
            <a:lvl4pPr marL="0" indent="1950690" algn="ctr">
              <a:buSzTx/>
              <a:buNone/>
            </a:lvl4pPr>
            <a:lvl5pPr marL="0" indent="2600919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844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58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964867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58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447" name="Shape 4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2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441618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ínea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ínea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n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ínea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n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ivel de texto 1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ínea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ínea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n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n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n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3048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1pPr>
      <a:lvl2pPr marL="7620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2pPr>
      <a:lvl3pPr marL="12192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3pPr>
      <a:lvl4pPr marL="16764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4pPr>
      <a:lvl5pPr marL="21336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5pPr>
      <a:lvl6pPr marL="25908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6pPr>
      <a:lvl7pPr marL="30480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7pPr>
      <a:lvl8pPr marL="35052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8pPr>
      <a:lvl9pPr marL="3962400" marR="0" indent="-304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75000"/>
        <a:buFont typeface="Helvetica Neue"/>
        <a:buChar char="•"/>
        <a:tabLst/>
        <a:defRPr sz="2400" b="0" i="0" u="none" strike="noStrike" cap="none" spc="0" baseline="0">
          <a:ln>
            <a:noFill/>
          </a:ln>
          <a:solidFill>
            <a:schemeClr val="accent6">
              <a:hueOff val="-10521704"/>
              <a:satOff val="-11099"/>
              <a:lumOff val="-7127"/>
            </a:schemeClr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6699"/>
            </a:gs>
            <a:gs pos="100000">
              <a:srgbClr val="2F2F4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7"/>
          <p:cNvGrpSpPr/>
          <p:nvPr/>
        </p:nvGrpSpPr>
        <p:grpSpPr>
          <a:xfrm>
            <a:off x="-146756" y="1739071"/>
            <a:ext cx="13337269" cy="8160371"/>
            <a:chOff x="0" y="0"/>
            <a:chExt cx="9377765" cy="5737760"/>
          </a:xfrm>
        </p:grpSpPr>
        <p:sp>
          <p:nvSpPr>
            <p:cNvPr id="2" name="Shape 2"/>
            <p:cNvSpPr/>
            <p:nvPr/>
          </p:nvSpPr>
          <p:spPr>
            <a:xfrm rot="9998144" flipH="1">
              <a:off x="80962" y="417103"/>
              <a:ext cx="2768601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" name="Shape 3"/>
            <p:cNvSpPr/>
            <p:nvPr/>
          </p:nvSpPr>
          <p:spPr>
            <a:xfrm rot="9974366" flipH="1">
              <a:off x="65087" y="566328"/>
              <a:ext cx="3227388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" name="Shape 4"/>
            <p:cNvSpPr/>
            <p:nvPr/>
          </p:nvSpPr>
          <p:spPr>
            <a:xfrm rot="9957421" flipH="1">
              <a:off x="60325" y="679040"/>
              <a:ext cx="356552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" name="Shape 5"/>
            <p:cNvSpPr/>
            <p:nvPr/>
          </p:nvSpPr>
          <p:spPr>
            <a:xfrm rot="9884206" flipH="1">
              <a:off x="34925" y="813978"/>
              <a:ext cx="3930650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" name="Shape 6"/>
            <p:cNvSpPr/>
            <p:nvPr/>
          </p:nvSpPr>
          <p:spPr>
            <a:xfrm rot="9831226" flipH="1">
              <a:off x="22225" y="994953"/>
              <a:ext cx="43973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" name="Shape 7"/>
            <p:cNvSpPr/>
            <p:nvPr/>
          </p:nvSpPr>
          <p:spPr>
            <a:xfrm rot="9754235" flipH="1">
              <a:off x="0" y="1194978"/>
              <a:ext cx="4854575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" name="Shape 8"/>
            <p:cNvSpPr/>
            <p:nvPr/>
          </p:nvSpPr>
          <p:spPr>
            <a:xfrm rot="9666593" flipH="1">
              <a:off x="-44450" y="1466440"/>
              <a:ext cx="5402263" cy="9526"/>
            </a:xfrm>
            <a:prstGeom prst="rect">
              <a:avLst/>
            </a:prstGeom>
            <a:gradFill flip="none" rotWithShape="1">
              <a:gsLst>
                <a:gs pos="0">
                  <a:srgbClr val="5C5C8B"/>
                </a:gs>
                <a:gs pos="100000">
                  <a:srgbClr val="6666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" name="Shape 9"/>
            <p:cNvSpPr/>
            <p:nvPr/>
          </p:nvSpPr>
          <p:spPr>
            <a:xfrm rot="9543219" flipH="1">
              <a:off x="-53976" y="1734728"/>
              <a:ext cx="5951539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" name="Shape 10"/>
            <p:cNvSpPr/>
            <p:nvPr/>
          </p:nvSpPr>
          <p:spPr>
            <a:xfrm rot="9411065" flipH="1">
              <a:off x="-158750" y="2036353"/>
              <a:ext cx="66817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" name="Shape 11"/>
            <p:cNvSpPr/>
            <p:nvPr/>
          </p:nvSpPr>
          <p:spPr>
            <a:xfrm rot="9302912" flipH="1">
              <a:off x="-236538" y="2411003"/>
              <a:ext cx="73215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" name="Shape 12"/>
            <p:cNvSpPr/>
            <p:nvPr/>
          </p:nvSpPr>
          <p:spPr>
            <a:xfrm rot="9123405" flipH="1">
              <a:off x="-393700" y="2931703"/>
              <a:ext cx="82550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" name="Shape 13"/>
            <p:cNvSpPr/>
            <p:nvPr/>
          </p:nvSpPr>
          <p:spPr>
            <a:xfrm rot="8886284" flipH="1">
              <a:off x="117475" y="3350803"/>
              <a:ext cx="85740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" name="Shape 14"/>
            <p:cNvSpPr/>
            <p:nvPr/>
          </p:nvSpPr>
          <p:spPr>
            <a:xfrm rot="8583534" flipH="1">
              <a:off x="2197100" y="3425415"/>
              <a:ext cx="73215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" name="Shape 15"/>
            <p:cNvSpPr/>
            <p:nvPr/>
          </p:nvSpPr>
          <p:spPr>
            <a:xfrm rot="7894182" flipH="1">
              <a:off x="7192962" y="818740"/>
              <a:ext cx="9526" cy="56769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" name="Shape 16"/>
            <p:cNvSpPr/>
            <p:nvPr/>
          </p:nvSpPr>
          <p:spPr>
            <a:xfrm rot="7503245" flipH="1">
              <a:off x="6536531" y="4339021"/>
              <a:ext cx="33004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" name="Shape 17"/>
            <p:cNvSpPr/>
            <p:nvPr/>
          </p:nvSpPr>
          <p:spPr>
            <a:xfrm rot="7291575">
              <a:off x="8625681" y="5391534"/>
              <a:ext cx="7953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" name="Shape 18"/>
            <p:cNvSpPr/>
            <p:nvPr/>
          </p:nvSpPr>
          <p:spPr>
            <a:xfrm rot="1058639">
              <a:off x="-128588" y="2523715"/>
              <a:ext cx="95980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" name="Shape 19"/>
            <p:cNvSpPr/>
            <p:nvPr/>
          </p:nvSpPr>
          <p:spPr>
            <a:xfrm rot="1563794">
              <a:off x="-211138" y="4168365"/>
              <a:ext cx="65754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" name="Shape 20"/>
            <p:cNvSpPr/>
            <p:nvPr/>
          </p:nvSpPr>
          <p:spPr>
            <a:xfrm rot="1732980">
              <a:off x="-158750" y="4530315"/>
              <a:ext cx="445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0406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" name="Shape 21"/>
            <p:cNvSpPr/>
            <p:nvPr/>
          </p:nvSpPr>
          <p:spPr>
            <a:xfrm rot="1969083">
              <a:off x="-71438" y="5003390"/>
              <a:ext cx="22225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2" name="Shape 22"/>
            <p:cNvSpPr/>
            <p:nvPr/>
          </p:nvSpPr>
          <p:spPr>
            <a:xfrm rot="1386174">
              <a:off x="-239713" y="3890553"/>
              <a:ext cx="86947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3" name="Shape 23"/>
            <p:cNvSpPr/>
            <p:nvPr/>
          </p:nvSpPr>
          <p:spPr>
            <a:xfrm rot="683969">
              <a:off x="-79375" y="2157003"/>
              <a:ext cx="955040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A3A5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4" name="Shape 24"/>
            <p:cNvSpPr/>
            <p:nvPr/>
          </p:nvSpPr>
          <p:spPr>
            <a:xfrm rot="11730109" flipH="1">
              <a:off x="230187" y="1866490"/>
              <a:ext cx="913765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5" name="Shape 25"/>
            <p:cNvSpPr/>
            <p:nvPr/>
          </p:nvSpPr>
          <p:spPr>
            <a:xfrm rot="868013">
              <a:off x="696912" y="1637890"/>
              <a:ext cx="869156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6" name="Shape 26"/>
            <p:cNvSpPr/>
            <p:nvPr/>
          </p:nvSpPr>
          <p:spPr>
            <a:xfrm rot="1075598">
              <a:off x="1449387" y="1288640"/>
              <a:ext cx="78994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7" name="Shape 27"/>
            <p:cNvSpPr/>
            <p:nvPr/>
          </p:nvSpPr>
          <p:spPr>
            <a:xfrm rot="1035388">
              <a:off x="1774825" y="1120365"/>
              <a:ext cx="7554913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8" name="Shape 28"/>
            <p:cNvSpPr/>
            <p:nvPr/>
          </p:nvSpPr>
          <p:spPr>
            <a:xfrm rot="692664">
              <a:off x="2078037" y="963203"/>
              <a:ext cx="723423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9" name="Shape 29"/>
            <p:cNvSpPr/>
            <p:nvPr/>
          </p:nvSpPr>
          <p:spPr>
            <a:xfrm rot="11455690" flipH="1">
              <a:off x="2463800" y="848903"/>
              <a:ext cx="68484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0" name="Shape 30"/>
            <p:cNvSpPr/>
            <p:nvPr/>
          </p:nvSpPr>
          <p:spPr>
            <a:xfrm rot="11136921" flipH="1">
              <a:off x="2722562" y="710790"/>
              <a:ext cx="659447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1" name="Shape 31"/>
            <p:cNvSpPr/>
            <p:nvPr/>
          </p:nvSpPr>
          <p:spPr>
            <a:xfrm rot="11603987" flipH="1">
              <a:off x="1073150" y="1450565"/>
              <a:ext cx="82613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2" name="Shape 32"/>
            <p:cNvSpPr/>
            <p:nvPr/>
          </p:nvSpPr>
          <p:spPr>
            <a:xfrm rot="12073217" flipH="1">
              <a:off x="-220663" y="3501615"/>
              <a:ext cx="9763126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3" name="Shape 33"/>
            <p:cNvSpPr/>
            <p:nvPr/>
          </p:nvSpPr>
          <p:spPr>
            <a:xfrm rot="11969729" flipH="1">
              <a:off x="-173038" y="3004728"/>
              <a:ext cx="96901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8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4" name="Shape 34"/>
            <p:cNvSpPr/>
            <p:nvPr/>
          </p:nvSpPr>
          <p:spPr>
            <a:xfrm>
              <a:off x="1277937" y="4109628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5" name="Shape 35"/>
            <p:cNvSpPr/>
            <p:nvPr/>
          </p:nvSpPr>
          <p:spPr>
            <a:xfrm>
              <a:off x="477837" y="3657190"/>
              <a:ext cx="266701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6" name="Shape 36"/>
            <p:cNvSpPr/>
            <p:nvPr/>
          </p:nvSpPr>
          <p:spPr>
            <a:xfrm>
              <a:off x="355599" y="4574765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7" name="Shape 37"/>
            <p:cNvSpPr/>
            <p:nvPr/>
          </p:nvSpPr>
          <p:spPr>
            <a:xfrm>
              <a:off x="3400424" y="3001553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8" name="Shape 38"/>
            <p:cNvSpPr/>
            <p:nvPr/>
          </p:nvSpPr>
          <p:spPr>
            <a:xfrm>
              <a:off x="2044700" y="36603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39" name="Shape 39"/>
            <p:cNvSpPr/>
            <p:nvPr/>
          </p:nvSpPr>
          <p:spPr>
            <a:xfrm>
              <a:off x="2779712" y="3312703"/>
              <a:ext cx="24765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0" name="Shape 40"/>
            <p:cNvSpPr/>
            <p:nvPr/>
          </p:nvSpPr>
          <p:spPr>
            <a:xfrm>
              <a:off x="1293812" y="3284128"/>
              <a:ext cx="239713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1" name="Shape 41"/>
            <p:cNvSpPr/>
            <p:nvPr/>
          </p:nvSpPr>
          <p:spPr>
            <a:xfrm>
              <a:off x="685800" y="2993615"/>
              <a:ext cx="23812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2" name="Shape 42"/>
            <p:cNvSpPr/>
            <p:nvPr/>
          </p:nvSpPr>
          <p:spPr>
            <a:xfrm>
              <a:off x="1963737" y="2971390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3" name="Shape 43"/>
            <p:cNvSpPr/>
            <p:nvPr/>
          </p:nvSpPr>
          <p:spPr>
            <a:xfrm>
              <a:off x="3914774" y="272215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4" name="Shape 44"/>
            <p:cNvSpPr/>
            <p:nvPr/>
          </p:nvSpPr>
          <p:spPr>
            <a:xfrm>
              <a:off x="3135312" y="245069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5" name="Shape 45"/>
            <p:cNvSpPr/>
            <p:nvPr/>
          </p:nvSpPr>
          <p:spPr>
            <a:xfrm>
              <a:off x="3681412" y="21966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6" name="Shape 46"/>
            <p:cNvSpPr/>
            <p:nvPr/>
          </p:nvSpPr>
          <p:spPr>
            <a:xfrm>
              <a:off x="4456112" y="2436403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7" name="Shape 47"/>
            <p:cNvSpPr/>
            <p:nvPr/>
          </p:nvSpPr>
          <p:spPr>
            <a:xfrm>
              <a:off x="4567237" y="1790290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8" name="Shape 48"/>
            <p:cNvSpPr/>
            <p:nvPr/>
          </p:nvSpPr>
          <p:spPr>
            <a:xfrm>
              <a:off x="6010275" y="16220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49" name="Shape 49"/>
            <p:cNvSpPr/>
            <p:nvPr/>
          </p:nvSpPr>
          <p:spPr>
            <a:xfrm>
              <a:off x="5703887" y="17871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0" name="Shape 50"/>
            <p:cNvSpPr/>
            <p:nvPr/>
          </p:nvSpPr>
          <p:spPr>
            <a:xfrm>
              <a:off x="4967287" y="1599790"/>
              <a:ext cx="20320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1" name="Shape 51"/>
            <p:cNvSpPr/>
            <p:nvPr/>
          </p:nvSpPr>
          <p:spPr>
            <a:xfrm>
              <a:off x="5305425" y="1990315"/>
              <a:ext cx="212725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2" name="Shape 52"/>
            <p:cNvSpPr/>
            <p:nvPr/>
          </p:nvSpPr>
          <p:spPr>
            <a:xfrm>
              <a:off x="4908550" y="2206215"/>
              <a:ext cx="211138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3E3E5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3" name="Shape 53"/>
            <p:cNvSpPr/>
            <p:nvPr/>
          </p:nvSpPr>
          <p:spPr>
            <a:xfrm>
              <a:off x="2593975" y="2671353"/>
              <a:ext cx="238125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4" name="Shape 54"/>
            <p:cNvSpPr/>
            <p:nvPr/>
          </p:nvSpPr>
          <p:spPr>
            <a:xfrm>
              <a:off x="3060700" y="1996665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5" name="Shape 55"/>
            <p:cNvSpPr/>
            <p:nvPr/>
          </p:nvSpPr>
          <p:spPr>
            <a:xfrm>
              <a:off x="2505075" y="223002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6" name="Shape 56"/>
            <p:cNvSpPr/>
            <p:nvPr/>
          </p:nvSpPr>
          <p:spPr>
            <a:xfrm>
              <a:off x="1993900" y="2445928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7" name="Shape 57"/>
            <p:cNvSpPr/>
            <p:nvPr/>
          </p:nvSpPr>
          <p:spPr>
            <a:xfrm>
              <a:off x="1935162" y="2026828"/>
              <a:ext cx="212726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8" name="Shape 58"/>
            <p:cNvSpPr/>
            <p:nvPr/>
          </p:nvSpPr>
          <p:spPr>
            <a:xfrm>
              <a:off x="1916112" y="16394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59" name="Shape 59"/>
            <p:cNvSpPr/>
            <p:nvPr/>
          </p:nvSpPr>
          <p:spPr>
            <a:xfrm>
              <a:off x="2484437" y="181251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0" name="Shape 60"/>
            <p:cNvSpPr/>
            <p:nvPr/>
          </p:nvSpPr>
          <p:spPr>
            <a:xfrm>
              <a:off x="2967037" y="1636303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600" y="180140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2" name="Shape 62"/>
            <p:cNvSpPr/>
            <p:nvPr/>
          </p:nvSpPr>
          <p:spPr>
            <a:xfrm>
              <a:off x="3963987" y="1614078"/>
              <a:ext cx="203201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3" name="Shape 63"/>
            <p:cNvSpPr/>
            <p:nvPr/>
          </p:nvSpPr>
          <p:spPr>
            <a:xfrm>
              <a:off x="849312" y="200301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4" name="Shape 64"/>
            <p:cNvSpPr/>
            <p:nvPr/>
          </p:nvSpPr>
          <p:spPr>
            <a:xfrm>
              <a:off x="211137" y="22157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5" name="Shape 65"/>
            <p:cNvSpPr/>
            <p:nvPr/>
          </p:nvSpPr>
          <p:spPr>
            <a:xfrm>
              <a:off x="1370012" y="1818865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6" name="Shape 66"/>
            <p:cNvSpPr/>
            <p:nvPr/>
          </p:nvSpPr>
          <p:spPr>
            <a:xfrm>
              <a:off x="825500" y="16299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7" name="Shape 67"/>
            <p:cNvSpPr/>
            <p:nvPr/>
          </p:nvSpPr>
          <p:spPr>
            <a:xfrm>
              <a:off x="282575" y="17950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8" name="Shape 68"/>
            <p:cNvSpPr/>
            <p:nvPr/>
          </p:nvSpPr>
          <p:spPr>
            <a:xfrm>
              <a:off x="788987" y="2464978"/>
              <a:ext cx="22066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69" name="Shape 69"/>
            <p:cNvSpPr/>
            <p:nvPr/>
          </p:nvSpPr>
          <p:spPr>
            <a:xfrm>
              <a:off x="1395412" y="2234790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0" name="Shape 70"/>
            <p:cNvSpPr/>
            <p:nvPr/>
          </p:nvSpPr>
          <p:spPr>
            <a:xfrm>
              <a:off x="1355724" y="2701515"/>
              <a:ext cx="247651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1" name="Shape 71"/>
            <p:cNvSpPr/>
            <p:nvPr/>
          </p:nvSpPr>
          <p:spPr>
            <a:xfrm>
              <a:off x="4141787" y="1976028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2" name="Shape 72"/>
            <p:cNvSpPr/>
            <p:nvPr/>
          </p:nvSpPr>
          <p:spPr>
            <a:xfrm>
              <a:off x="2416175" y="14759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3" name="Shape 73"/>
            <p:cNvSpPr/>
            <p:nvPr/>
          </p:nvSpPr>
          <p:spPr>
            <a:xfrm>
              <a:off x="2876550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4" name="Shape 74"/>
            <p:cNvSpPr/>
            <p:nvPr/>
          </p:nvSpPr>
          <p:spPr>
            <a:xfrm>
              <a:off x="2301875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5" name="Shape 75"/>
            <p:cNvSpPr/>
            <p:nvPr/>
          </p:nvSpPr>
          <p:spPr>
            <a:xfrm>
              <a:off x="1838325" y="1309278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6" name="Shape 76"/>
            <p:cNvSpPr/>
            <p:nvPr/>
          </p:nvSpPr>
          <p:spPr>
            <a:xfrm>
              <a:off x="1360487" y="146009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7" name="Shape 77"/>
            <p:cNvSpPr/>
            <p:nvPr/>
          </p:nvSpPr>
          <p:spPr>
            <a:xfrm>
              <a:off x="3295650" y="11775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8" name="Shape 78"/>
            <p:cNvSpPr/>
            <p:nvPr/>
          </p:nvSpPr>
          <p:spPr>
            <a:xfrm>
              <a:off x="3416300" y="1469615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79" name="Shape 79"/>
            <p:cNvSpPr/>
            <p:nvPr/>
          </p:nvSpPr>
          <p:spPr>
            <a:xfrm>
              <a:off x="3825875" y="131880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0" name="Shape 80"/>
            <p:cNvSpPr/>
            <p:nvPr/>
          </p:nvSpPr>
          <p:spPr>
            <a:xfrm>
              <a:off x="4364037" y="1453740"/>
              <a:ext cx="19526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1" name="Shape 81"/>
            <p:cNvSpPr/>
            <p:nvPr/>
          </p:nvSpPr>
          <p:spPr>
            <a:xfrm>
              <a:off x="1382712" y="117751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2" name="Shape 82"/>
            <p:cNvSpPr/>
            <p:nvPr/>
          </p:nvSpPr>
          <p:spPr>
            <a:xfrm>
              <a:off x="889000" y="1312453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3" name="Shape 83"/>
            <p:cNvSpPr/>
            <p:nvPr/>
          </p:nvSpPr>
          <p:spPr>
            <a:xfrm>
              <a:off x="465137" y="1171165"/>
              <a:ext cx="19526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4" name="Shape 84"/>
            <p:cNvSpPr/>
            <p:nvPr/>
          </p:nvSpPr>
          <p:spPr>
            <a:xfrm>
              <a:off x="352425" y="14727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5" name="Shape 85"/>
            <p:cNvSpPr/>
            <p:nvPr/>
          </p:nvSpPr>
          <p:spPr>
            <a:xfrm>
              <a:off x="4686300" y="1309278"/>
              <a:ext cx="19685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6" name="Shape 86"/>
            <p:cNvSpPr/>
            <p:nvPr/>
          </p:nvSpPr>
          <p:spPr>
            <a:xfrm>
              <a:off x="4991100" y="1175928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7" name="Shape 87"/>
            <p:cNvSpPr/>
            <p:nvPr/>
          </p:nvSpPr>
          <p:spPr>
            <a:xfrm>
              <a:off x="5294312" y="145691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8" name="Shape 88"/>
            <p:cNvSpPr/>
            <p:nvPr/>
          </p:nvSpPr>
          <p:spPr>
            <a:xfrm>
              <a:off x="5584825" y="131562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89" name="Shape 89"/>
            <p:cNvSpPr/>
            <p:nvPr/>
          </p:nvSpPr>
          <p:spPr>
            <a:xfrm>
              <a:off x="5899150" y="116799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0" name="Shape 90"/>
            <p:cNvSpPr/>
            <p:nvPr/>
          </p:nvSpPr>
          <p:spPr>
            <a:xfrm>
              <a:off x="6851650" y="1179103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1" name="Shape 91"/>
            <p:cNvSpPr/>
            <p:nvPr/>
          </p:nvSpPr>
          <p:spPr>
            <a:xfrm>
              <a:off x="6296025" y="1477553"/>
              <a:ext cx="2032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2" name="Shape 92"/>
            <p:cNvSpPr/>
            <p:nvPr/>
          </p:nvSpPr>
          <p:spPr>
            <a:xfrm>
              <a:off x="6589712" y="1329915"/>
              <a:ext cx="2032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3" name="Shape 93"/>
            <p:cNvSpPr/>
            <p:nvPr/>
          </p:nvSpPr>
          <p:spPr>
            <a:xfrm>
              <a:off x="2138362" y="45763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4" name="Shape 94"/>
            <p:cNvSpPr/>
            <p:nvPr/>
          </p:nvSpPr>
          <p:spPr>
            <a:xfrm>
              <a:off x="1225550" y="5149440"/>
              <a:ext cx="30321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5" name="Shape 95"/>
            <p:cNvSpPr/>
            <p:nvPr/>
          </p:nvSpPr>
          <p:spPr>
            <a:xfrm>
              <a:off x="3641725" y="3682590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6" name="Shape 96"/>
            <p:cNvSpPr/>
            <p:nvPr/>
          </p:nvSpPr>
          <p:spPr>
            <a:xfrm>
              <a:off x="4237037" y="33285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7" name="Shape 97"/>
            <p:cNvSpPr/>
            <p:nvPr/>
          </p:nvSpPr>
          <p:spPr>
            <a:xfrm>
              <a:off x="4718049" y="301266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8" name="Shape 98"/>
            <p:cNvSpPr/>
            <p:nvPr/>
          </p:nvSpPr>
          <p:spPr>
            <a:xfrm>
              <a:off x="5259387" y="2672940"/>
              <a:ext cx="23812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99" name="Shape 99"/>
            <p:cNvSpPr/>
            <p:nvPr/>
          </p:nvSpPr>
          <p:spPr>
            <a:xfrm>
              <a:off x="2962275" y="411121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5678487" y="24316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6421437" y="1974440"/>
              <a:ext cx="2127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6061075" y="2203040"/>
              <a:ext cx="212725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32587" y="1790290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6989762" y="1629953"/>
              <a:ext cx="204789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7254875" y="1475965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6" name="Shape 106"/>
            <p:cNvSpPr/>
            <p:nvPr/>
          </p:nvSpPr>
          <p:spPr>
            <a:xfrm>
              <a:off x="7502525" y="1321978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7" name="Shape 107"/>
            <p:cNvSpPr/>
            <p:nvPr/>
          </p:nvSpPr>
          <p:spPr>
            <a:xfrm>
              <a:off x="7727950" y="1177515"/>
              <a:ext cx="2032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29562" y="1048928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7375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6191250" y="1047340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0" name="Shape 110"/>
            <p:cNvSpPr/>
            <p:nvPr/>
          </p:nvSpPr>
          <p:spPr>
            <a:xfrm>
              <a:off x="5319712" y="104734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4821237" y="945740"/>
              <a:ext cx="17621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5106987" y="828265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4897437" y="6345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3981450" y="94891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3756025" y="7139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3429000" y="815565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3640137" y="1066390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1863725" y="1037815"/>
              <a:ext cx="1778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73149" y="8155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587374" y="933040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350837" y="609190"/>
              <a:ext cx="17780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7307262" y="944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7099300" y="1063215"/>
              <a:ext cx="16668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6440487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444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5605462" y="9298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4630737" y="7266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4354512" y="5377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4641849" y="436153"/>
              <a:ext cx="168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29" name="Shape 129"/>
            <p:cNvSpPr/>
            <p:nvPr/>
          </p:nvSpPr>
          <p:spPr>
            <a:xfrm>
              <a:off x="3186112" y="42821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1830387" y="804453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1416049" y="92034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955674" y="10441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1111249" y="459965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2547937" y="444090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81187" y="464728"/>
              <a:ext cx="166689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6661149" y="81556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5622925" y="62347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5365750" y="72825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514191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3906837" y="445678"/>
              <a:ext cx="177801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98974" y="1072740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4319587" y="8314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3537D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4073524" y="6171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3630612" y="525053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3324224" y="621890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3079750" y="9298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2974974" y="718728"/>
              <a:ext cx="176214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2862262" y="52029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2616200" y="8235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2292350" y="909228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9598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2530475" y="612365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2157412" y="717140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2189162" y="54251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1820862" y="628240"/>
              <a:ext cx="1762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95425" y="556803"/>
              <a:ext cx="177800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2249" y="707615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1182687" y="634590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755649" y="733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59" name="Shape 159"/>
            <p:cNvSpPr/>
            <p:nvPr/>
          </p:nvSpPr>
          <p:spPr>
            <a:xfrm>
              <a:off x="792162" y="523465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292099" y="860015"/>
              <a:ext cx="1762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65262" y="366303"/>
              <a:ext cx="160338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2" name="Shape 162"/>
            <p:cNvSpPr/>
            <p:nvPr/>
          </p:nvSpPr>
          <p:spPr>
            <a:xfrm>
              <a:off x="2232024" y="385353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2863849" y="377415"/>
              <a:ext cx="160339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3462337" y="366303"/>
              <a:ext cx="158751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5" name="Shape 165"/>
            <p:cNvSpPr/>
            <p:nvPr/>
          </p:nvSpPr>
          <p:spPr>
            <a:xfrm>
              <a:off x="3786187" y="271053"/>
              <a:ext cx="1603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32274" y="356778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7" name="Shape 167"/>
            <p:cNvSpPr/>
            <p:nvPr/>
          </p:nvSpPr>
          <p:spPr>
            <a:xfrm>
              <a:off x="2749549" y="1031465"/>
              <a:ext cx="168276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8" name="Shape 168"/>
            <p:cNvSpPr/>
            <p:nvPr/>
          </p:nvSpPr>
          <p:spPr>
            <a:xfrm>
              <a:off x="4162425" y="1183865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69" name="Shape 169"/>
            <p:cNvSpPr/>
            <p:nvPr/>
          </p:nvSpPr>
          <p:spPr>
            <a:xfrm>
              <a:off x="5848350" y="820328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0" name="Shape 170"/>
            <p:cNvSpPr/>
            <p:nvPr/>
          </p:nvSpPr>
          <p:spPr>
            <a:xfrm>
              <a:off x="6121399" y="701265"/>
              <a:ext cx="17621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3490912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2109787" y="218665"/>
              <a:ext cx="125414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2438400" y="156753"/>
              <a:ext cx="12541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4" name="Shape 174"/>
            <p:cNvSpPr/>
            <p:nvPr/>
          </p:nvSpPr>
          <p:spPr>
            <a:xfrm>
              <a:off x="2722562" y="85315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5" name="Shape 175"/>
            <p:cNvSpPr/>
            <p:nvPr/>
          </p:nvSpPr>
          <p:spPr>
            <a:xfrm>
              <a:off x="3148012" y="156753"/>
              <a:ext cx="1333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2833687" y="242478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3140075" y="296453"/>
              <a:ext cx="150813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2549525" y="304390"/>
              <a:ext cx="14128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811337" y="290103"/>
              <a:ext cx="160338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3251199" y="5170078"/>
              <a:ext cx="309564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4008437" y="4604928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5243512" y="37318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5738812" y="3349215"/>
              <a:ext cx="249238" cy="1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4694237" y="4138203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6245224" y="2995203"/>
              <a:ext cx="2397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6596062" y="270627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6972300" y="2450690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7583487" y="1987140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99325" y="2209390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7823200" y="1825215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8054975" y="164582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8296275" y="1479140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8480425" y="1339440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8672512" y="1191803"/>
              <a:ext cx="19526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5B89"/>
                </a:gs>
                <a:gs pos="100000">
                  <a:srgbClr val="4A4A7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5270499" y="5239928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5899149" y="4639853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7680324" y="4658903"/>
              <a:ext cx="319089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7232649" y="5205003"/>
              <a:ext cx="311151" cy="16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199" name="Shape 199"/>
            <p:cNvSpPr/>
            <p:nvPr/>
          </p:nvSpPr>
          <p:spPr>
            <a:xfrm>
              <a:off x="6435725" y="4168365"/>
              <a:ext cx="266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0" name="Shape 200"/>
            <p:cNvSpPr/>
            <p:nvPr/>
          </p:nvSpPr>
          <p:spPr>
            <a:xfrm>
              <a:off x="6870699" y="3763553"/>
              <a:ext cx="265114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1" name="Shape 201"/>
            <p:cNvSpPr/>
            <p:nvPr/>
          </p:nvSpPr>
          <p:spPr>
            <a:xfrm>
              <a:off x="8110537" y="4203290"/>
              <a:ext cx="265113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7331074" y="33381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8505825" y="3723865"/>
              <a:ext cx="26670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8829674" y="3347628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5" name="Shape 205"/>
            <p:cNvSpPr/>
            <p:nvPr/>
          </p:nvSpPr>
          <p:spPr>
            <a:xfrm>
              <a:off x="7678737" y="3020603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6" name="Shape 206"/>
            <p:cNvSpPr/>
            <p:nvPr/>
          </p:nvSpPr>
          <p:spPr>
            <a:xfrm>
              <a:off x="7986712" y="2726915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8745537" y="2034765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8296275" y="2450690"/>
              <a:ext cx="222250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8545512" y="2231615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8963025" y="1845853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9134475" y="1652178"/>
              <a:ext cx="203200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9093199" y="3031715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3325403"/>
              <a:ext cx="238125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7476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106362" y="2709453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4D4D7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88899" y="1056865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99"/>
                </a:gs>
                <a:gs pos="100000">
                  <a:srgbClr val="5C5C8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9031287" y="5143090"/>
              <a:ext cx="319088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/>
            </a:p>
          </p:txBody>
        </p:sp>
      </p:grp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9320107" y="9175047"/>
            <a:ext cx="3034453" cy="355034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707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650240" y="130950"/>
            <a:ext cx="11704320" cy="214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58">
                <a:solidFill>
                  <a:srgbClr val="DFDE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747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buBlip>
                <a:blip r:embed="rId5"/>
              </a:buBlip>
            </a:lvl1pPr>
            <a:lvl3pPr>
              <a:buBlip>
                <a:blip r:embed="rId5"/>
              </a:buBlip>
            </a:lvl3pPr>
            <a:lvl5pPr>
              <a:buBlip>
                <a:blip r:embed="rId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55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21869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/>
  <p:txStyles>
    <p:titleStyle>
      <a:lvl1pPr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indent="650230"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indent="1300460"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indent="1950690"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indent="2600919" algn="ctr">
        <a:defRPr sz="6258">
          <a:solidFill>
            <a:srgbClr val="DFDEF6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titleStyle>
    <p:bodyStyle>
      <a:lvl1pPr marL="487672" indent="-487672">
        <a:spcBef>
          <a:spcPts val="996"/>
        </a:spcBef>
        <a:buSzPct val="100000"/>
        <a:buBlip>
          <a:blip r:embed="rId5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marL="1114679" indent="-464449">
        <a:spcBef>
          <a:spcPts val="996"/>
        </a:spcBef>
        <a:buSzPct val="50000"/>
        <a:buChar char="■"/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marL="1733946" indent="-433487">
        <a:spcBef>
          <a:spcPts val="996"/>
        </a:spcBef>
        <a:buSzPct val="100000"/>
        <a:buBlip>
          <a:blip r:embed="rId5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marL="2470873" indent="-520184">
        <a:spcBef>
          <a:spcPts val="996"/>
        </a:spcBef>
        <a:buSzPct val="50000"/>
        <a:buChar char="■"/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marL="3178901" indent="-577982">
        <a:spcBef>
          <a:spcPts val="996"/>
        </a:spcBef>
        <a:buSzPct val="100000"/>
        <a:buBlip>
          <a:blip r:embed="rId5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marL="3829131" indent="-577982">
        <a:spcBef>
          <a:spcPts val="996"/>
        </a:spcBef>
        <a:buSzPct val="100000"/>
        <a:buBlip>
          <a:blip r:embed="rId6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marL="4479361" indent="-577982">
        <a:spcBef>
          <a:spcPts val="996"/>
        </a:spcBef>
        <a:buSzPct val="100000"/>
        <a:buBlip>
          <a:blip r:embed="rId6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marL="5129591" indent="-577982">
        <a:spcBef>
          <a:spcPts val="996"/>
        </a:spcBef>
        <a:buSzPct val="100000"/>
        <a:buBlip>
          <a:blip r:embed="rId6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marL="5779821" indent="-577982">
        <a:spcBef>
          <a:spcPts val="996"/>
        </a:spcBef>
        <a:buSzPct val="100000"/>
        <a:buBlip>
          <a:blip r:embed="rId6"/>
        </a:buBlip>
        <a:defRPr sz="4551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bodyStyle>
    <p:otherStyle>
      <a:lvl1pPr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650230"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1300460"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950690"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2600919"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707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v.es/mamtor/videocon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roducción al ejercicio"/>
          <p:cNvSpPr txBox="1">
            <a:spLocks noGrp="1"/>
          </p:cNvSpPr>
          <p:nvPr>
            <p:ph type="ctrTitle"/>
          </p:nvPr>
        </p:nvSpPr>
        <p:spPr>
          <a:xfrm>
            <a:off x="457200" y="3213228"/>
            <a:ext cx="11861800" cy="1270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560831">
              <a:defRPr sz="7679">
                <a:solidFill>
                  <a:srgbClr val="5CAB4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s-ES" dirty="0"/>
              <a:t>Comentario de resultados</a:t>
            </a:r>
            <a:endParaRPr dirty="0"/>
          </a:p>
        </p:txBody>
      </p:sp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9778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30" name="31 de marzo de 2022"/>
          <p:cNvSpPr txBox="1"/>
          <p:nvPr/>
        </p:nvSpPr>
        <p:spPr>
          <a:xfrm>
            <a:off x="457200" y="5685868"/>
            <a:ext cx="118618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ES" dirty="0"/>
              <a:t>26</a:t>
            </a:r>
            <a:r>
              <a:rPr dirty="0"/>
              <a:t> de </a:t>
            </a:r>
            <a:r>
              <a:rPr dirty="0" err="1"/>
              <a:t>marzo</a:t>
            </a:r>
            <a:r>
              <a:rPr dirty="0"/>
              <a:t> de </a:t>
            </a:r>
            <a:r>
              <a:rPr lang="es-ES" dirty="0"/>
              <a:t>2026</a:t>
            </a:r>
            <a:endParaRPr dirty="0"/>
          </a:p>
        </p:txBody>
      </p:sp>
      <p:pic>
        <p:nvPicPr>
          <p:cNvPr id="134" name="Captura de pantalla 2022-03-28 a las 16.59.19.png" descr="Captura de pantalla 2022-03-28 a las 16.59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978157"/>
            <a:ext cx="11696700" cy="170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Masterclass Hands on Particle Physics"/>
          <p:cNvSpPr txBox="1"/>
          <p:nvPr/>
        </p:nvSpPr>
        <p:spPr>
          <a:xfrm>
            <a:off x="6003766" y="1919432"/>
            <a:ext cx="5752492" cy="103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Masterclass Hands on Particle Physics</a:t>
            </a:r>
          </a:p>
        </p:txBody>
      </p:sp>
      <p:sp>
        <p:nvSpPr>
          <p:cNvPr id="13" name="Miguel Ángel García (IV), Mariam Tortola (II), Avelino Vicente (III)">
            <a:extLst>
              <a:ext uri="{FF2B5EF4-FFF2-40B4-BE49-F238E27FC236}">
                <a16:creationId xmlns:a16="http://schemas.microsoft.com/office/drawing/2014/main" id="{0EBAAABA-363A-AD47-8243-B2FBDE67B32B}"/>
              </a:ext>
            </a:extLst>
          </p:cNvPr>
          <p:cNvSpPr txBox="1">
            <a:spLocks/>
          </p:cNvSpPr>
          <p:nvPr/>
        </p:nvSpPr>
        <p:spPr>
          <a:xfrm>
            <a:off x="571500" y="5270500"/>
            <a:ext cx="118618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90800" marR="0" indent="-304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048000" marR="0" indent="-304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505200" marR="0" indent="-304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3962400" marR="0" indent="-304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hangingPunct="1"/>
            <a:r>
              <a:rPr lang="es-ES" dirty="0"/>
              <a:t>Mariam Tórtola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7C8954-4492-9A7F-3805-F6F38DA8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6378"/>
            <a:ext cx="12973319" cy="7472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/>
        </p:nvSpPr>
        <p:spPr>
          <a:xfrm>
            <a:off x="3034453" y="336281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44837" y="1531677"/>
            <a:ext cx="6918468" cy="1317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982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At the position and time 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982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 the interaction </a:t>
            </a:r>
            <a:r>
              <a:rPr sz="3982" b="1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only!</a:t>
            </a:r>
          </a:p>
        </p:txBody>
      </p:sp>
      <p:grpSp>
        <p:nvGrpSpPr>
          <p:cNvPr id="697" name="Group 697"/>
          <p:cNvGrpSpPr/>
          <p:nvPr/>
        </p:nvGrpSpPr>
        <p:grpSpPr>
          <a:xfrm>
            <a:off x="541865" y="2961753"/>
            <a:ext cx="4226566" cy="3020909"/>
            <a:chOff x="-1" y="0"/>
            <a:chExt cx="2971803" cy="2124076"/>
          </a:xfrm>
        </p:grpSpPr>
        <p:grpSp>
          <p:nvGrpSpPr>
            <p:cNvPr id="691" name="Group 691"/>
            <p:cNvGrpSpPr/>
            <p:nvPr/>
          </p:nvGrpSpPr>
          <p:grpSpPr>
            <a:xfrm>
              <a:off x="-1" y="1371600"/>
              <a:ext cx="609603" cy="685801"/>
              <a:chOff x="-1" y="-85725"/>
              <a:chExt cx="609602" cy="685800"/>
            </a:xfrm>
          </p:grpSpPr>
          <p:sp>
            <p:nvSpPr>
              <p:cNvPr id="689" name="Shape 689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Shape 690"/>
              <p:cNvSpPr/>
              <p:nvPr/>
            </p:nvSpPr>
            <p:spPr>
              <a:xfrm>
                <a:off x="69220" y="-85725"/>
                <a:ext cx="464277" cy="5847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dirty="0" err="1">
                    <a:solidFill>
                      <a:srgbClr val="5B5B89"/>
                    </a:solidFill>
                    <a:latin typeface="Calibri" panose="020F0502020204030204" pitchFamily="34" charset="0"/>
                    <a:sym typeface="Symbol"/>
                  </a:rPr>
                  <a:t>υ</a:t>
                </a:r>
                <a:r>
                  <a:rPr sz="4551" baseline="-16687" dirty="0" err="1">
                    <a:solidFill>
                      <a:srgbClr val="5B5B89"/>
                    </a:solidFill>
                    <a:latin typeface="Calibri" panose="020F0502020204030204" pitchFamily="34" charset="0"/>
                    <a:sym typeface="Symbol"/>
                  </a:rPr>
                  <a:t>μ</a:t>
                </a:r>
                <a:endParaRPr sz="4551" baseline="-16687" dirty="0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endParaRPr>
              </a:p>
            </p:txBody>
          </p:sp>
        </p:grpSp>
        <p:grpSp>
          <p:nvGrpSpPr>
            <p:cNvPr id="694" name="Group 694"/>
            <p:cNvGrpSpPr/>
            <p:nvPr/>
          </p:nvGrpSpPr>
          <p:grpSpPr>
            <a:xfrm>
              <a:off x="2362199" y="1508434"/>
              <a:ext cx="609603" cy="615642"/>
              <a:chOff x="-1" y="-15566"/>
              <a:chExt cx="609602" cy="615641"/>
            </a:xfrm>
          </p:grpSpPr>
          <p:sp>
            <p:nvSpPr>
              <p:cNvPr id="692" name="Shape 692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Shape 693"/>
              <p:cNvSpPr/>
              <p:nvPr/>
            </p:nvSpPr>
            <p:spPr>
              <a:xfrm>
                <a:off x="30358" y="-15566"/>
                <a:ext cx="579243" cy="5847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b="1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</a:t>
                </a:r>
                <a:r>
                  <a:rPr sz="4551" b="1" baseline="30875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0</a:t>
                </a:r>
              </a:p>
            </p:txBody>
          </p:sp>
        </p:grpSp>
        <p:sp>
          <p:nvSpPr>
            <p:cNvPr id="695" name="Shape 695"/>
            <p:cNvSpPr/>
            <p:nvPr/>
          </p:nvSpPr>
          <p:spPr>
            <a:xfrm>
              <a:off x="762000" y="1752600"/>
              <a:ext cx="1524000" cy="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 rot="16200000" flipH="1">
              <a:off x="1524000" y="228600"/>
              <a:ext cx="13716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66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666699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0" name="Group 700"/>
          <p:cNvGrpSpPr/>
          <p:nvPr/>
        </p:nvGrpSpPr>
        <p:grpSpPr>
          <a:xfrm>
            <a:off x="5832180" y="7432423"/>
            <a:ext cx="5361446" cy="1984896"/>
            <a:chOff x="-12732" y="0"/>
            <a:chExt cx="3769766" cy="1395629"/>
          </a:xfrm>
        </p:grpSpPr>
        <p:sp>
          <p:nvSpPr>
            <p:cNvPr id="698" name="Shape 698"/>
            <p:cNvSpPr/>
            <p:nvPr/>
          </p:nvSpPr>
          <p:spPr>
            <a:xfrm>
              <a:off x="-12732" y="749300"/>
              <a:ext cx="374642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512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= </a:t>
              </a:r>
              <a:r>
                <a:rPr sz="512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5120" baseline="-2500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proton</a:t>
              </a:r>
              <a:r>
                <a:rPr sz="5120" baseline="-250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sz="512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+ </a:t>
              </a:r>
              <a:r>
                <a:rPr sz="512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5120" baseline="-2500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muon</a:t>
              </a:r>
              <a:endParaRPr sz="5120" baseline="-250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806349" y="0"/>
              <a:ext cx="2950685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u="sng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defTabSz="1300460" hangingPunct="1">
                <a:defRPr sz="1800" u="none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chemeClr val="tx2">
                      <a:lumMod val="50000"/>
                    </a:schemeClr>
                  </a:solidFill>
                </a:rPr>
                <a:t>After Collision</a:t>
              </a:r>
            </a:p>
          </p:txBody>
        </p:sp>
      </p:grpSp>
      <p:grpSp>
        <p:nvGrpSpPr>
          <p:cNvPr id="709" name="Group 709"/>
          <p:cNvGrpSpPr/>
          <p:nvPr/>
        </p:nvGrpSpPr>
        <p:grpSpPr>
          <a:xfrm>
            <a:off x="5292231" y="3232301"/>
            <a:ext cx="7279078" cy="4570583"/>
            <a:chOff x="-1" y="0"/>
            <a:chExt cx="5118101" cy="3213689"/>
          </a:xfrm>
        </p:grpSpPr>
        <p:grpSp>
          <p:nvGrpSpPr>
            <p:cNvPr id="703" name="Group 703"/>
            <p:cNvGrpSpPr/>
            <p:nvPr/>
          </p:nvGrpSpPr>
          <p:grpSpPr>
            <a:xfrm>
              <a:off x="-1" y="530351"/>
              <a:ext cx="651349" cy="641496"/>
              <a:chOff x="-1" y="-41420"/>
              <a:chExt cx="651348" cy="641495"/>
            </a:xfrm>
          </p:grpSpPr>
          <p:sp>
            <p:nvSpPr>
              <p:cNvPr id="701" name="Shape 701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Shape 702"/>
              <p:cNvSpPr/>
              <p:nvPr/>
            </p:nvSpPr>
            <p:spPr>
              <a:xfrm>
                <a:off x="34910" y="-41420"/>
                <a:ext cx="616437" cy="5847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b="1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</a:t>
                </a:r>
                <a:r>
                  <a:rPr sz="4551" b="1" baseline="30875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+</a:t>
                </a:r>
              </a:p>
            </p:txBody>
          </p:sp>
        </p:grpSp>
        <p:grpSp>
          <p:nvGrpSpPr>
            <p:cNvPr id="706" name="Group 706"/>
            <p:cNvGrpSpPr/>
            <p:nvPr/>
          </p:nvGrpSpPr>
          <p:grpSpPr>
            <a:xfrm>
              <a:off x="-1" y="1956226"/>
              <a:ext cx="609603" cy="612780"/>
              <a:chOff x="-1" y="-12703"/>
              <a:chExt cx="609602" cy="612778"/>
            </a:xfrm>
          </p:grpSpPr>
          <p:sp>
            <p:nvSpPr>
              <p:cNvPr id="704" name="Shape 704"/>
              <p:cNvSpPr/>
              <p:nvPr/>
            </p:nvSpPr>
            <p:spPr>
              <a:xfrm>
                <a:off x="-1" y="0"/>
                <a:ext cx="609602" cy="60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Shape 705"/>
              <p:cNvSpPr/>
              <p:nvPr/>
            </p:nvSpPr>
            <p:spPr>
              <a:xfrm>
                <a:off x="122852" y="-12703"/>
                <a:ext cx="401160" cy="584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dirty="0">
                    <a:solidFill>
                      <a:srgbClr val="D9FC2C"/>
                    </a:solidFill>
                    <a:latin typeface="Calibri" panose="020F0502020204030204" pitchFamily="34" charset="0"/>
                    <a:sym typeface="Symbol"/>
                  </a:rPr>
                  <a:t>μ</a:t>
                </a:r>
                <a:r>
                  <a:rPr sz="4551" b="1" baseline="30875" dirty="0">
                    <a:solidFill>
                      <a:srgbClr val="D9FC2C"/>
                    </a:solidFill>
                    <a:latin typeface="Calibri" panose="020F0502020204030204" pitchFamily="34" charset="0"/>
                    <a:ea typeface="Verdana"/>
                    <a:cs typeface="Verdana"/>
                    <a:sym typeface="Verdana"/>
                  </a:rPr>
                  <a:t>-</a:t>
                </a:r>
              </a:p>
            </p:txBody>
          </p:sp>
        </p:grpSp>
        <p:sp>
          <p:nvSpPr>
            <p:cNvPr id="707" name="Shape 707"/>
            <p:cNvSpPr/>
            <p:nvPr/>
          </p:nvSpPr>
          <p:spPr>
            <a:xfrm flipV="1">
              <a:off x="635000" y="0"/>
              <a:ext cx="1113235" cy="674645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743595" y="2348202"/>
              <a:ext cx="4374505" cy="865487"/>
            </a:xfrm>
            <a:prstGeom prst="line">
              <a:avLst/>
            </a:prstGeom>
            <a:noFill/>
            <a:ln w="57150" cap="flat">
              <a:solidFill>
                <a:srgbClr val="33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grpSp>
        <p:nvGrpSpPr>
          <p:cNvPr id="712" name="Group 712"/>
          <p:cNvGrpSpPr/>
          <p:nvPr/>
        </p:nvGrpSpPr>
        <p:grpSpPr>
          <a:xfrm>
            <a:off x="244436" y="7387448"/>
            <a:ext cx="5507789" cy="2092909"/>
            <a:chOff x="-14384" y="0"/>
            <a:chExt cx="3872663" cy="1471575"/>
          </a:xfrm>
        </p:grpSpPr>
        <p:sp>
          <p:nvSpPr>
            <p:cNvPr id="710" name="Shape 710"/>
            <p:cNvSpPr/>
            <p:nvPr/>
          </p:nvSpPr>
          <p:spPr>
            <a:xfrm>
              <a:off x="282129" y="0"/>
              <a:ext cx="2963084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u="sng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defTabSz="1300460" hangingPunct="1">
                <a:defRPr sz="1800" u="none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Before Collision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-14384" y="825246"/>
              <a:ext cx="3872663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512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5120" baseline="-2500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neutrino</a:t>
              </a:r>
              <a:r>
                <a:rPr sz="512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 + </a:t>
              </a:r>
              <a:r>
                <a:rPr sz="512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5120" baseline="-25000" dirty="0" err="1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neutron</a:t>
              </a:r>
              <a:endParaRPr sz="5120" baseline="-250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13" name="Shape 713"/>
          <p:cNvSpPr/>
          <p:nvPr/>
        </p:nvSpPr>
        <p:spPr>
          <a:xfrm>
            <a:off x="8136713" y="1459428"/>
            <a:ext cx="4174858" cy="183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982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Momentum is 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982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conserved in 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982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all 3 axes</a:t>
            </a:r>
          </a:p>
        </p:txBody>
      </p:sp>
    </p:spTree>
    <p:extLst>
      <p:ext uri="{BB962C8B-B14F-4D97-AF65-F5344CB8AC3E}">
        <p14:creationId xmlns:p14="http://schemas.microsoft.com/office/powerpoint/2010/main" val="25190118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roup 718"/>
          <p:cNvGrpSpPr/>
          <p:nvPr/>
        </p:nvGrpSpPr>
        <p:grpSpPr>
          <a:xfrm>
            <a:off x="5728448" y="3143805"/>
            <a:ext cx="1359154" cy="1337915"/>
            <a:chOff x="-1" y="0"/>
            <a:chExt cx="955653" cy="940720"/>
          </a:xfrm>
        </p:grpSpPr>
        <p:sp>
          <p:nvSpPr>
            <p:cNvPr id="716" name="Shape 716"/>
            <p:cNvSpPr/>
            <p:nvPr/>
          </p:nvSpPr>
          <p:spPr>
            <a:xfrm>
              <a:off x="-1" y="0"/>
              <a:ext cx="955653" cy="94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234802" y="126313"/>
              <a:ext cx="621019" cy="58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721" name="Group 721"/>
          <p:cNvGrpSpPr/>
          <p:nvPr/>
        </p:nvGrpSpPr>
        <p:grpSpPr>
          <a:xfrm>
            <a:off x="5818759" y="4347394"/>
            <a:ext cx="920461" cy="906077"/>
            <a:chOff x="-1" y="0"/>
            <a:chExt cx="647198" cy="637085"/>
          </a:xfrm>
        </p:grpSpPr>
        <p:sp>
          <p:nvSpPr>
            <p:cNvPr id="719" name="Shape 719"/>
            <p:cNvSpPr/>
            <p:nvPr/>
          </p:nvSpPr>
          <p:spPr>
            <a:xfrm>
              <a:off x="-1" y="0"/>
              <a:ext cx="647198" cy="63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72220" y="19507"/>
              <a:ext cx="549554" cy="415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lang="el-GR" sz="4551" dirty="0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724" name="Group 724"/>
          <p:cNvGrpSpPr/>
          <p:nvPr/>
        </p:nvGrpSpPr>
        <p:grpSpPr>
          <a:xfrm>
            <a:off x="1868249" y="3771686"/>
            <a:ext cx="1223192" cy="1204080"/>
            <a:chOff x="0" y="0"/>
            <a:chExt cx="860055" cy="846617"/>
          </a:xfrm>
        </p:grpSpPr>
        <p:sp>
          <p:nvSpPr>
            <p:cNvPr id="722" name="Shape 722"/>
            <p:cNvSpPr/>
            <p:nvPr/>
          </p:nvSpPr>
          <p:spPr>
            <a:xfrm>
              <a:off x="-1" y="0"/>
              <a:ext cx="860057" cy="8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Shape 723"/>
            <p:cNvSpPr/>
            <p:nvPr/>
          </p:nvSpPr>
          <p:spPr>
            <a:xfrm>
              <a:off x="94068" y="108031"/>
              <a:ext cx="574645" cy="512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υ</a:t>
              </a:r>
              <a:r>
                <a:rPr sz="4551" baseline="-16687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endParaRPr sz="4551" baseline="-16687" dirty="0">
                <a:solidFill>
                  <a:srgbClr val="5B5B89"/>
                </a:solidFill>
                <a:latin typeface="Calibri" panose="020F0502020204030204" pitchFamily="34" charset="0"/>
                <a:sym typeface="Symbol"/>
              </a:endParaRPr>
            </a:p>
          </p:txBody>
        </p:sp>
      </p:grpSp>
      <p:grpSp>
        <p:nvGrpSpPr>
          <p:cNvPr id="727" name="Group 727"/>
          <p:cNvGrpSpPr/>
          <p:nvPr/>
        </p:nvGrpSpPr>
        <p:grpSpPr>
          <a:xfrm>
            <a:off x="4570287" y="3708690"/>
            <a:ext cx="1351187" cy="1330073"/>
            <a:chOff x="-1" y="0"/>
            <a:chExt cx="950052" cy="935206"/>
          </a:xfrm>
        </p:grpSpPr>
        <p:sp>
          <p:nvSpPr>
            <p:cNvPr id="725" name="Shape 725"/>
            <p:cNvSpPr/>
            <p:nvPr/>
          </p:nvSpPr>
          <p:spPr>
            <a:xfrm>
              <a:off x="-1" y="0"/>
              <a:ext cx="950052" cy="93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Shape 726"/>
            <p:cNvSpPr/>
            <p:nvPr/>
          </p:nvSpPr>
          <p:spPr>
            <a:xfrm>
              <a:off x="240603" y="177161"/>
              <a:ext cx="584965" cy="57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n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sp>
        <p:nvSpPr>
          <p:cNvPr id="728" name="Shape 728"/>
          <p:cNvSpPr/>
          <p:nvPr/>
        </p:nvSpPr>
        <p:spPr>
          <a:xfrm>
            <a:off x="3151289" y="4373725"/>
            <a:ext cx="1359150" cy="1"/>
          </a:xfrm>
          <a:prstGeom prst="line">
            <a:avLst/>
          </a:prstGeom>
          <a:ln w="57150">
            <a:solidFill>
              <a:srgbClr val="FFCC00"/>
            </a:solidFill>
            <a:round/>
            <a:tailEnd type="triangle"/>
          </a:ln>
        </p:spPr>
        <p:txBody>
          <a:bodyPr lIns="0" tIns="0" rIns="0" bIns="0"/>
          <a:lstStyle/>
          <a:p>
            <a:pPr defTabSz="650230" hangingPunct="1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707">
              <a:latin typeface="Helvetica"/>
              <a:sym typeface="Helvetica"/>
            </a:endParaRPr>
          </a:p>
        </p:txBody>
      </p:sp>
      <p:sp>
        <p:nvSpPr>
          <p:cNvPr id="729" name="Shape 729"/>
          <p:cNvSpPr/>
          <p:nvPr/>
        </p:nvSpPr>
        <p:spPr>
          <a:xfrm flipV="1">
            <a:off x="7172156" y="3017434"/>
            <a:ext cx="2106684" cy="747533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defTabSz="650230" hangingPunct="1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707">
              <a:latin typeface="Helvetica"/>
              <a:sym typeface="Helvetica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6612691" y="4918230"/>
            <a:ext cx="4892939" cy="951406"/>
          </a:xfrm>
          <a:prstGeom prst="line">
            <a:avLst/>
          </a:prstGeom>
          <a:ln w="57150">
            <a:solidFill>
              <a:srgbClr val="3366FF"/>
            </a:solidFill>
            <a:round/>
            <a:tailEnd type="triangle"/>
          </a:ln>
        </p:spPr>
        <p:txBody>
          <a:bodyPr lIns="0" tIns="0" rIns="0" bIns="0"/>
          <a:lstStyle/>
          <a:p>
            <a:pPr defTabSz="650230" hangingPunct="1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707">
              <a:latin typeface="Helvetica"/>
              <a:sym typeface="Helvetica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1664581" y="6234348"/>
            <a:ext cx="1024786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neutrino</a:t>
            </a:r>
            <a:r>
              <a:rPr sz="48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neutron</a:t>
            </a:r>
            <a:r>
              <a:rPr sz="48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proton</a:t>
            </a:r>
            <a:r>
              <a:rPr sz="4800" baseline="-250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48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muon</a:t>
            </a:r>
            <a:endParaRPr sz="4800" baseline="-25000" dirty="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1126793" y="7882357"/>
            <a:ext cx="1075121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In the z-axis: </a:t>
            </a:r>
            <a:r>
              <a:rPr lang="es-ES" sz="38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   </a:t>
            </a: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neutrino</a:t>
            </a:r>
            <a:r>
              <a:rPr sz="48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proton</a:t>
            </a:r>
            <a:r>
              <a:rPr sz="4800" baseline="-250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48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sz="48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800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muon</a:t>
            </a:r>
            <a:endParaRPr sz="4800" baseline="-25000" dirty="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259643" y="1636540"/>
            <a:ext cx="1248551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rIns="65023">
            <a:spAutoFit/>
          </a:bodyPr>
          <a:lstStyle>
            <a:lvl1pPr algn="ctr">
              <a:defRPr sz="2800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600" dirty="0">
                <a:latin typeface="+mj-lt"/>
              </a:rPr>
              <a:t>The beam is aimed so that neutrinos only have momentum in the z-axis!</a:t>
            </a:r>
          </a:p>
        </p:txBody>
      </p:sp>
      <p:grpSp>
        <p:nvGrpSpPr>
          <p:cNvPr id="736" name="Group 736"/>
          <p:cNvGrpSpPr/>
          <p:nvPr/>
        </p:nvGrpSpPr>
        <p:grpSpPr>
          <a:xfrm>
            <a:off x="834467" y="3936238"/>
            <a:ext cx="10605717" cy="568999"/>
            <a:chOff x="0" y="0"/>
            <a:chExt cx="7457143" cy="400077"/>
          </a:xfrm>
        </p:grpSpPr>
        <p:sp>
          <p:nvSpPr>
            <p:cNvPr id="734" name="Shape 734"/>
            <p:cNvSpPr/>
            <p:nvPr/>
          </p:nvSpPr>
          <p:spPr>
            <a:xfrm flipV="1">
              <a:off x="0" y="375230"/>
              <a:ext cx="7457143" cy="1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ysDot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>
              <a:off x="5715356" y="0"/>
              <a:ext cx="666031" cy="400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000">
                  <a:solidFill>
                    <a:srgbClr val="00F900"/>
                  </a:solidFill>
                </a:defRPr>
              </a:lvl1pPr>
            </a:lstStyle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2844" dirty="0">
                  <a:latin typeface="Calibri" panose="020F0502020204030204" pitchFamily="34" charset="0"/>
                  <a:sym typeface="Symbol"/>
                </a:rPr>
                <a:t>z-axis</a:t>
              </a:r>
            </a:p>
          </p:txBody>
        </p:sp>
      </p:grpSp>
      <p:sp>
        <p:nvSpPr>
          <p:cNvPr id="24" name="Shape 687">
            <a:extLst>
              <a:ext uri="{FF2B5EF4-FFF2-40B4-BE49-F238E27FC236}">
                <a16:creationId xmlns:a16="http://schemas.microsoft.com/office/drawing/2014/main" id="{98142BC8-6AE5-0A42-8CD7-4DFDF7093676}"/>
              </a:ext>
            </a:extLst>
          </p:cNvPr>
          <p:cNvSpPr/>
          <p:nvPr/>
        </p:nvSpPr>
        <p:spPr>
          <a:xfrm>
            <a:off x="3034453" y="336281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9903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8C9F383-919B-2C4E-85E8-2CEB69A9AB9F}"/>
              </a:ext>
            </a:extLst>
          </p:cNvPr>
          <p:cNvSpPr/>
          <p:nvPr/>
        </p:nvSpPr>
        <p:spPr>
          <a:xfrm>
            <a:off x="2498681" y="9124931"/>
            <a:ext cx="7230496" cy="584775"/>
          </a:xfrm>
          <a:prstGeom prst="rect">
            <a:avLst/>
          </a:prstGeom>
          <a:ln w="28575" cmpd="sng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/>
              <a:t>http:/</a:t>
            </a:r>
            <a:r>
              <a:rPr lang="es-ES" sz="3200" dirty="0" err="1"/>
              <a:t>go.uv.es</a:t>
            </a:r>
            <a:r>
              <a:rPr lang="es-ES" sz="3200" dirty="0"/>
              <a:t>/</a:t>
            </a:r>
            <a:r>
              <a:rPr lang="es-ES" sz="3200" dirty="0" err="1"/>
              <a:t>mamtor</a:t>
            </a:r>
            <a:r>
              <a:rPr lang="es-ES" sz="3200" dirty="0"/>
              <a:t>/</a:t>
            </a:r>
            <a:r>
              <a:rPr lang="es-ES" sz="3200" dirty="0" err="1"/>
              <a:t>minerva_hoja</a:t>
            </a:r>
            <a:endParaRPr lang="es-ES" sz="3200" dirty="0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057CBA59-01E0-BB49-683F-86FD24D8E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0" y="2100038"/>
            <a:ext cx="12740340" cy="6922596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B4AE732-16BB-B044-901F-4F12C5F08F1F}"/>
              </a:ext>
            </a:extLst>
          </p:cNvPr>
          <p:cNvSpPr/>
          <p:nvPr/>
        </p:nvSpPr>
        <p:spPr>
          <a:xfrm>
            <a:off x="5741147" y="8599165"/>
            <a:ext cx="1344706" cy="503999"/>
          </a:xfrm>
          <a:prstGeom prst="roundRect">
            <a:avLst/>
          </a:prstGeom>
          <a:noFill/>
          <a:ln w="476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66669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7298F56-DE86-7144-B941-50FB7C024FE5}"/>
              </a:ext>
            </a:extLst>
          </p:cNvPr>
          <p:cNvSpPr/>
          <p:nvPr/>
        </p:nvSpPr>
        <p:spPr>
          <a:xfrm>
            <a:off x="10300445" y="3835998"/>
            <a:ext cx="2483225" cy="1368000"/>
          </a:xfrm>
          <a:prstGeom prst="roundRect">
            <a:avLst/>
          </a:prstGeom>
          <a:noFill/>
          <a:ln w="476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66669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2AB389-FD84-CE4D-B940-58E098EE9ECA}"/>
              </a:ext>
            </a:extLst>
          </p:cNvPr>
          <p:cNvSpPr/>
          <p:nvPr/>
        </p:nvSpPr>
        <p:spPr>
          <a:xfrm>
            <a:off x="2949183" y="1515263"/>
            <a:ext cx="7106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00460" hangingPunct="1">
              <a:defRPr sz="1800">
                <a:solidFill>
                  <a:srgbClr val="000000"/>
                </a:solidFill>
              </a:defRPr>
            </a:pP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In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the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z-axis:    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neutrino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=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proton</a:t>
            </a:r>
            <a:r>
              <a:rPr lang="es-ES" sz="3200" baseline="-250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+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muon</a:t>
            </a:r>
            <a:endParaRPr lang="es-ES" sz="3200" baseline="-25000" dirty="0">
              <a:solidFill>
                <a:srgbClr val="535353">
                  <a:lumMod val="50000"/>
                </a:srgbClr>
              </a:solidFill>
              <a:latin typeface="Helvetica"/>
              <a:ea typeface="Verdana"/>
              <a:cs typeface="Verdana"/>
              <a:sym typeface="Verdana"/>
            </a:endParaRPr>
          </a:p>
        </p:txBody>
      </p:sp>
      <p:sp>
        <p:nvSpPr>
          <p:cNvPr id="11" name="Shape 687">
            <a:extLst>
              <a:ext uri="{FF2B5EF4-FFF2-40B4-BE49-F238E27FC236}">
                <a16:creationId xmlns:a16="http://schemas.microsoft.com/office/drawing/2014/main" id="{46FD3CB3-9A0B-3B41-8F47-8A3545DEA806}"/>
              </a:ext>
            </a:extLst>
          </p:cNvPr>
          <p:cNvSpPr/>
          <p:nvPr/>
        </p:nvSpPr>
        <p:spPr>
          <a:xfrm>
            <a:off x="3034453" y="336281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7710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A3394-43C3-BACE-1DEC-6E9996FBF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7">
            <a:extLst>
              <a:ext uri="{FF2B5EF4-FFF2-40B4-BE49-F238E27FC236}">
                <a16:creationId xmlns:a16="http://schemas.microsoft.com/office/drawing/2014/main" id="{E82DD9F0-4E96-EFC2-1A85-56D583EC3BAC}"/>
              </a:ext>
            </a:extLst>
          </p:cNvPr>
          <p:cNvSpPr/>
          <p:nvPr/>
        </p:nvSpPr>
        <p:spPr>
          <a:xfrm>
            <a:off x="2767468" y="380526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hape 732">
            <a:extLst>
              <a:ext uri="{FF2B5EF4-FFF2-40B4-BE49-F238E27FC236}">
                <a16:creationId xmlns:a16="http://schemas.microsoft.com/office/drawing/2014/main" id="{F23A9CCA-B03F-5AC7-4348-AC1C0DFE15F5}"/>
              </a:ext>
            </a:extLst>
          </p:cNvPr>
          <p:cNvSpPr/>
          <p:nvPr/>
        </p:nvSpPr>
        <p:spPr>
          <a:xfrm>
            <a:off x="2975855" y="1387361"/>
            <a:ext cx="705308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In the z-axis: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  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neutrino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=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proton</a:t>
            </a:r>
            <a:r>
              <a:rPr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+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muon</a:t>
            </a:r>
            <a:endParaRPr sz="3200" baseline="-25000" dirty="0">
              <a:solidFill>
                <a:schemeClr val="tx2">
                  <a:lumMod val="50000"/>
                </a:schemeClr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4" name="Imagen 3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FB1FE11F-749F-9083-17E8-AC2CEEABC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4" y="2929984"/>
            <a:ext cx="12521251" cy="38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51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7">
            <a:extLst>
              <a:ext uri="{FF2B5EF4-FFF2-40B4-BE49-F238E27FC236}">
                <a16:creationId xmlns:a16="http://schemas.microsoft.com/office/drawing/2014/main" id="{67230552-9008-3345-96F0-B1C0ADA1C64F}"/>
              </a:ext>
            </a:extLst>
          </p:cNvPr>
          <p:cNvSpPr/>
          <p:nvPr/>
        </p:nvSpPr>
        <p:spPr>
          <a:xfrm>
            <a:off x="2767468" y="380526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hape 732">
            <a:extLst>
              <a:ext uri="{FF2B5EF4-FFF2-40B4-BE49-F238E27FC236}">
                <a16:creationId xmlns:a16="http://schemas.microsoft.com/office/drawing/2014/main" id="{B0E299B7-1825-AC4D-B205-4BDDD76D9341}"/>
              </a:ext>
            </a:extLst>
          </p:cNvPr>
          <p:cNvSpPr/>
          <p:nvPr/>
        </p:nvSpPr>
        <p:spPr>
          <a:xfrm>
            <a:off x="2975855" y="1387361"/>
            <a:ext cx="705308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In the z-axis: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  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neutrino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=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proton</a:t>
            </a:r>
            <a:r>
              <a:rPr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+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muon</a:t>
            </a:r>
            <a:endParaRPr sz="3200" baseline="-25000" dirty="0">
              <a:solidFill>
                <a:schemeClr val="tx2">
                  <a:lumMod val="50000"/>
                </a:schemeClr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E0D94BDF-28A4-9E59-25B4-4C5746B23B9E}"/>
                  </a:ext>
                </a:extLst>
              </p:cNvPr>
              <p:cNvSpPr/>
              <p:nvPr/>
            </p:nvSpPr>
            <p:spPr>
              <a:xfrm>
                <a:off x="550095" y="7103402"/>
                <a:ext cx="3225492" cy="860730"/>
              </a:xfrm>
              <a:prstGeom prst="roundRect">
                <a:avLst/>
              </a:prstGeom>
              <a:solidFill>
                <a:srgbClr val="FFFFFF"/>
              </a:solidFill>
              <a:ln w="60325" cap="flat">
                <a:solidFill>
                  <a:srgbClr val="FF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defTabSz="914400" latinLnBrk="1"/>
                <a:r>
                  <a:rPr lang="es-ES" sz="2800" b="1" dirty="0">
                    <a:solidFill>
                      <a:srgbClr val="FF0000"/>
                    </a:solidFill>
                    <a:latin typeface="+mj-lt"/>
                    <a:ea typeface="Verdana"/>
                    <a:cs typeface="Verdana"/>
                    <a:sym typeface="Verdana"/>
                  </a:rPr>
                  <a:t>Avg </a:t>
                </a:r>
                <a:r>
                  <a:rPr lang="es-ES" sz="2800" b="1" dirty="0" err="1">
                    <a:solidFill>
                      <a:srgbClr val="FF0000"/>
                    </a:solidFill>
                    <a:latin typeface="+mj-lt"/>
                    <a:ea typeface="Verdana"/>
                    <a:cs typeface="Verdana"/>
                    <a:sym typeface="Verdana"/>
                  </a:rPr>
                  <a:t>pz</a:t>
                </a:r>
                <a:r>
                  <a:rPr lang="es-ES" sz="2800" b="1" dirty="0">
                    <a:solidFill>
                      <a:srgbClr val="FF0000"/>
                    </a:solidFill>
                    <a:latin typeface="+mj-lt"/>
                    <a:ea typeface="Verdana"/>
                    <a:cs typeface="Verdana"/>
                    <a:sym typeface="Verdana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/>
                            <a:cs typeface="Verdana"/>
                            <a:sym typeface="Verdana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/>
                            <a:cs typeface="Verdana"/>
                            <a:sym typeface="Verdana"/>
                          </a:rPr>
                          <m:t>𝒊</m:t>
                        </m:r>
                        <m: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/>
                            <a:cs typeface="Verdana"/>
                            <a:sym typeface="Verdana"/>
                          </a:rPr>
                          <m:t>=</m:t>
                        </m:r>
                        <m: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/>
                            <a:cs typeface="Verdana"/>
                            <a:sym typeface="Verdana"/>
                          </a:rPr>
                          <m:t>𝟏</m:t>
                        </m:r>
                      </m:sub>
                      <m:sup>
                        <m: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/>
                            <a:cs typeface="Verdana"/>
                            <a:sym typeface="Verdana"/>
                          </a:rPr>
                          <m:t>𝑵</m:t>
                        </m:r>
                      </m:sup>
                      <m:e>
                        <m:f>
                          <m:fPr>
                            <m:ctrlPr>
                              <a:rPr lang="es-E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/>
                                <a:cs typeface="Verdana"/>
                                <a:sym typeface="Verdana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/>
                                    <a:cs typeface="Verdana"/>
                                    <a:sym typeface="Verdana"/>
                                  </a:rPr>
                                </m:ctrlPr>
                              </m:sSupPr>
                              <m:e>
                                <m:r>
                                  <a:rPr lang="es-E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/>
                                    <a:cs typeface="Verdana"/>
                                    <a:sym typeface="Verdana"/>
                                  </a:rPr>
                                  <m:t>𝒑𝒛</m:t>
                                </m:r>
                              </m:e>
                              <m:sup>
                                <m:r>
                                  <a:rPr lang="es-E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/>
                                    <a:cs typeface="Verdana"/>
                                    <a:sym typeface="Verdana"/>
                                  </a:rPr>
                                  <m:t>𝒊</m:t>
                                </m:r>
                              </m:sup>
                            </m:sSup>
                          </m:num>
                          <m:den>
                            <m:r>
                              <a:rPr lang="es-E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/>
                                <a:cs typeface="Verdana"/>
                                <a:sym typeface="Verdana"/>
                              </a:rPr>
                              <m:t>𝑵</m:t>
                            </m:r>
                          </m:den>
                        </m:f>
                      </m:e>
                    </m:nary>
                  </m:oMath>
                </a14:m>
                <a:endParaRPr kumimoji="0" lang="es-ES" sz="2800" b="1" i="0" u="none" strike="noStrike" cap="none" spc="0" normalizeH="0" baseline="0" dirty="0">
                  <a:solidFill>
                    <a:srgbClr val="FF0000"/>
                  </a:solidFill>
                  <a:effectLst/>
                  <a:uFillTx/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E0D94BDF-28A4-9E59-25B4-4C5746B23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5" y="7103402"/>
                <a:ext cx="3225492" cy="860730"/>
              </a:xfrm>
              <a:prstGeom prst="roundRect">
                <a:avLst/>
              </a:prstGeom>
              <a:blipFill>
                <a:blip r:embed="rId4"/>
                <a:stretch>
                  <a:fillRect t="-47297" b="-91892"/>
                </a:stretch>
              </a:blipFill>
              <a:ln w="60325" cap="flat">
                <a:solidFill>
                  <a:srgbClr val="FF000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1E5899D9-C2EE-BC94-25C2-1E2B57996D4E}"/>
              </a:ext>
            </a:extLst>
          </p:cNvPr>
          <p:cNvSpPr txBox="1"/>
          <p:nvPr/>
        </p:nvSpPr>
        <p:spPr>
          <a:xfrm>
            <a:off x="550095" y="8248097"/>
            <a:ext cx="322549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Average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or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mean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value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F8F41E71-3665-750E-4D9C-5E51F74D2DB1}"/>
              </a:ext>
            </a:extLst>
          </p:cNvPr>
          <p:cNvSpPr/>
          <p:nvPr/>
        </p:nvSpPr>
        <p:spPr>
          <a:xfrm>
            <a:off x="4669810" y="7217946"/>
            <a:ext cx="3225492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Med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pz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= median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79C550C-F7D1-89A8-3391-3E3034F2D348}"/>
              </a:ext>
            </a:extLst>
          </p:cNvPr>
          <p:cNvSpPr txBox="1"/>
          <p:nvPr/>
        </p:nvSpPr>
        <p:spPr>
          <a:xfrm>
            <a:off x="4041777" y="8248096"/>
            <a:ext cx="4481559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central </a:t>
            </a:r>
            <a:r>
              <a:rPr lang="es-ES" sz="2800" b="1" dirty="0" err="1">
                <a:solidFill>
                  <a:srgbClr val="FF0000"/>
                </a:solidFill>
              </a:rPr>
              <a:t>value</a:t>
            </a:r>
            <a:r>
              <a:rPr lang="es-ES" sz="2800" b="1" dirty="0">
                <a:solidFill>
                  <a:srgbClr val="FF0000"/>
                </a:solidFill>
              </a:rPr>
              <a:t> in a </a:t>
            </a:r>
            <a:r>
              <a:rPr lang="es-ES" sz="2800" b="1" dirty="0" err="1">
                <a:solidFill>
                  <a:srgbClr val="FF0000"/>
                </a:solidFill>
              </a:rPr>
              <a:t>distribution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0CBACA63-1065-74BD-422A-B8296B052022}"/>
              </a:ext>
            </a:extLst>
          </p:cNvPr>
          <p:cNvSpPr/>
          <p:nvPr/>
        </p:nvSpPr>
        <p:spPr>
          <a:xfrm>
            <a:off x="8952269" y="7005964"/>
            <a:ext cx="3502436" cy="1055606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StdDev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= standard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deviation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C0C8C0-5CDD-E1D3-AD61-014F47C9AC6D}"/>
              </a:ext>
            </a:extLst>
          </p:cNvPr>
          <p:cNvSpPr txBox="1"/>
          <p:nvPr/>
        </p:nvSpPr>
        <p:spPr>
          <a:xfrm>
            <a:off x="8582328" y="8248096"/>
            <a:ext cx="3872377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dirty="0" err="1">
                <a:solidFill>
                  <a:srgbClr val="FF0000"/>
                </a:solidFill>
              </a:rPr>
              <a:t>dispersion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of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the</a:t>
            </a:r>
            <a:r>
              <a:rPr lang="es-ES" sz="2800" b="1" dirty="0">
                <a:solidFill>
                  <a:srgbClr val="FF0000"/>
                </a:solidFill>
              </a:rPr>
              <a:t> data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" name="Imagen 1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1D4DB737-4F1B-517F-F30F-4C24F73E3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4" y="2929984"/>
            <a:ext cx="12521251" cy="38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08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7">
            <a:extLst>
              <a:ext uri="{FF2B5EF4-FFF2-40B4-BE49-F238E27FC236}">
                <a16:creationId xmlns:a16="http://schemas.microsoft.com/office/drawing/2014/main" id="{67230552-9008-3345-96F0-B1C0ADA1C64F}"/>
              </a:ext>
            </a:extLst>
          </p:cNvPr>
          <p:cNvSpPr/>
          <p:nvPr/>
        </p:nvSpPr>
        <p:spPr>
          <a:xfrm>
            <a:off x="2767468" y="380526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hape 732">
            <a:extLst>
              <a:ext uri="{FF2B5EF4-FFF2-40B4-BE49-F238E27FC236}">
                <a16:creationId xmlns:a16="http://schemas.microsoft.com/office/drawing/2014/main" id="{B0E299B7-1825-AC4D-B205-4BDDD76D9341}"/>
              </a:ext>
            </a:extLst>
          </p:cNvPr>
          <p:cNvSpPr/>
          <p:nvPr/>
        </p:nvSpPr>
        <p:spPr>
          <a:xfrm>
            <a:off x="2975855" y="1387361"/>
            <a:ext cx="705308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In the z-axis: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  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neutrino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=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proton</a:t>
            </a:r>
            <a:r>
              <a:rPr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+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muon</a:t>
            </a:r>
            <a:endParaRPr sz="3200" baseline="-25000" dirty="0">
              <a:solidFill>
                <a:schemeClr val="tx2">
                  <a:lumMod val="50000"/>
                </a:schemeClr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7009B34-AED2-4944-BAE8-3F3944E22757}"/>
              </a:ext>
            </a:extLst>
          </p:cNvPr>
          <p:cNvSpPr/>
          <p:nvPr/>
        </p:nvSpPr>
        <p:spPr>
          <a:xfrm>
            <a:off x="356092" y="6826883"/>
            <a:ext cx="11477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We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can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reconstruct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initial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neutrino </a:t>
            </a:r>
            <a:r>
              <a:rPr lang="es-ES" sz="32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momentum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C85DD2-063A-C748-A18C-C2BC733E0619}"/>
              </a:ext>
            </a:extLst>
          </p:cNvPr>
          <p:cNvSpPr/>
          <p:nvPr/>
        </p:nvSpPr>
        <p:spPr>
          <a:xfrm>
            <a:off x="753589" y="7537243"/>
            <a:ext cx="3177473" cy="584775"/>
          </a:xfrm>
          <a:prstGeom prst="rect">
            <a:avLst/>
          </a:prstGeom>
          <a:ln w="22225">
            <a:noFill/>
          </a:ln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E</a:t>
            </a:r>
            <a:r>
              <a:rPr lang="es-ES" sz="3200" baseline="300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2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= p</a:t>
            </a:r>
            <a:r>
              <a:rPr lang="es-ES" sz="3200" baseline="300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2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c</a:t>
            </a:r>
            <a:r>
              <a:rPr lang="es-ES" sz="3200" baseline="300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2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+ m</a:t>
            </a:r>
            <a:r>
              <a:rPr lang="es-ES" sz="3200" baseline="300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2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c</a:t>
            </a:r>
            <a:r>
              <a:rPr lang="es-ES" sz="3200" baseline="30000" dirty="0">
                <a:solidFill>
                  <a:schemeClr val="tx2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4</a:t>
            </a:r>
            <a:endParaRPr lang="es-ES" sz="3200" baseline="30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49D9A6-9077-7740-820D-192436E920E6}"/>
              </a:ext>
            </a:extLst>
          </p:cNvPr>
          <p:cNvSpPr/>
          <p:nvPr/>
        </p:nvSpPr>
        <p:spPr>
          <a:xfrm>
            <a:off x="4768362" y="7520617"/>
            <a:ext cx="4551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For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neutrinos: pc &gt;&gt;mc</a:t>
            </a:r>
            <a:r>
              <a:rPr lang="es-ES" sz="3200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2</a:t>
            </a:r>
            <a:endParaRPr lang="es-ES" sz="3200" baseline="30000" dirty="0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E9FA3E-74C8-7947-AD64-AE7BAB5589B5}"/>
              </a:ext>
            </a:extLst>
          </p:cNvPr>
          <p:cNvSpPr/>
          <p:nvPr/>
        </p:nvSpPr>
        <p:spPr>
          <a:xfrm>
            <a:off x="3510833" y="8354147"/>
            <a:ext cx="4184158" cy="646331"/>
          </a:xfrm>
          <a:prstGeom prst="rect">
            <a:avLst/>
          </a:prstGeom>
          <a:ln w="31750">
            <a:solidFill>
              <a:srgbClr val="3C3C5A"/>
            </a:solidFill>
          </a:ln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s-ES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beam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es-ES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neutrino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c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F7F4481-08FE-6949-95F9-D959370E6F38}"/>
              </a:ext>
            </a:extLst>
          </p:cNvPr>
          <p:cNvSpPr/>
          <p:nvPr/>
        </p:nvSpPr>
        <p:spPr>
          <a:xfrm>
            <a:off x="2441917" y="8354146"/>
            <a:ext cx="583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⇒</a:t>
            </a:r>
            <a:endParaRPr lang="es-ES" dirty="0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E7ECBFD7-B24E-E74A-92A1-7AE5AFC9B868}"/>
              </a:ext>
            </a:extLst>
          </p:cNvPr>
          <p:cNvSpPr/>
          <p:nvPr/>
        </p:nvSpPr>
        <p:spPr>
          <a:xfrm>
            <a:off x="9045166" y="8105392"/>
            <a:ext cx="3012140" cy="1055606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initial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neutrino </a:t>
            </a:r>
          </a:p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energy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932546-9EDC-AD41-AED5-53E4E5493FD1}"/>
              </a:ext>
            </a:extLst>
          </p:cNvPr>
          <p:cNvSpPr/>
          <p:nvPr/>
        </p:nvSpPr>
        <p:spPr>
          <a:xfrm>
            <a:off x="8139834" y="8354146"/>
            <a:ext cx="583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⇒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3866B368-3F81-6500-5A00-ED71165B6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4" y="2929984"/>
            <a:ext cx="12521251" cy="38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769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/>
        </p:nvSpPr>
        <p:spPr>
          <a:xfrm>
            <a:off x="2511759" y="8180740"/>
            <a:ext cx="5325045" cy="45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551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551" baseline="-27375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proton</a:t>
            </a:r>
            <a:r>
              <a:rPr sz="4551" baseline="-27375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4551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sz="4551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4551" baseline="-27375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muon</a:t>
            </a:r>
            <a:r>
              <a:rPr sz="4551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= 0</a:t>
            </a:r>
          </a:p>
        </p:txBody>
      </p:sp>
      <p:sp>
        <p:nvSpPr>
          <p:cNvPr id="739" name="Shape 739"/>
          <p:cNvSpPr/>
          <p:nvPr/>
        </p:nvSpPr>
        <p:spPr>
          <a:xfrm>
            <a:off x="519287" y="6335697"/>
            <a:ext cx="13004803" cy="6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rIns="65023">
            <a:spAutoFit/>
          </a:bodyPr>
          <a:lstStyle>
            <a:lvl1pPr>
              <a:defRPr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400" dirty="0">
                <a:latin typeface="+mj-lt"/>
              </a:rPr>
              <a:t>If the target neutron is totally at rest…</a:t>
            </a:r>
          </a:p>
        </p:txBody>
      </p:sp>
      <p:sp>
        <p:nvSpPr>
          <p:cNvPr id="740" name="Shape 740"/>
          <p:cNvSpPr/>
          <p:nvPr/>
        </p:nvSpPr>
        <p:spPr>
          <a:xfrm>
            <a:off x="979399" y="5299881"/>
            <a:ext cx="5772283" cy="64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z-axis: </a:t>
            </a:r>
            <a:r>
              <a:rPr sz="2844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2844" baseline="-402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neutrino</a:t>
            </a:r>
            <a:r>
              <a:rPr sz="2844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sz="2844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2844" baseline="-402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proton</a:t>
            </a:r>
            <a:r>
              <a:rPr sz="2844" baseline="-402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844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sz="2844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2844" baseline="-402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muon</a:t>
            </a:r>
            <a:endParaRPr sz="2844" baseline="-40200" dirty="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519287" y="7187713"/>
            <a:ext cx="13004803" cy="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400" dirty="0">
                <a:latin typeface="+mj-lt"/>
              </a:rPr>
              <a:t>… then in the x-axis &amp; y-axis</a:t>
            </a:r>
          </a:p>
        </p:txBody>
      </p:sp>
      <p:grpSp>
        <p:nvGrpSpPr>
          <p:cNvPr id="764" name="Group 764"/>
          <p:cNvGrpSpPr/>
          <p:nvPr/>
        </p:nvGrpSpPr>
        <p:grpSpPr>
          <a:xfrm>
            <a:off x="1180500" y="1590695"/>
            <a:ext cx="10643801" cy="4027127"/>
            <a:chOff x="0" y="477019"/>
            <a:chExt cx="7483922" cy="2831571"/>
          </a:xfrm>
        </p:grpSpPr>
        <p:grpSp>
          <p:nvGrpSpPr>
            <p:cNvPr id="744" name="Group 744"/>
            <p:cNvGrpSpPr/>
            <p:nvPr/>
          </p:nvGrpSpPr>
          <p:grpSpPr>
            <a:xfrm>
              <a:off x="907732" y="1709209"/>
              <a:ext cx="825847" cy="860654"/>
              <a:chOff x="-1" y="429294"/>
              <a:chExt cx="825846" cy="860653"/>
            </a:xfrm>
          </p:grpSpPr>
          <p:sp>
            <p:nvSpPr>
              <p:cNvPr id="742" name="Shape 742"/>
              <p:cNvSpPr/>
              <p:nvPr/>
            </p:nvSpPr>
            <p:spPr>
              <a:xfrm>
                <a:off x="-1" y="477006"/>
                <a:ext cx="825846" cy="812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Shape 743"/>
              <p:cNvSpPr/>
              <p:nvPr/>
            </p:nvSpPr>
            <p:spPr>
              <a:xfrm>
                <a:off x="165327" y="429294"/>
                <a:ext cx="551787" cy="4924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dirty="0" err="1">
                    <a:solidFill>
                      <a:srgbClr val="5B5B89"/>
                    </a:solidFill>
                    <a:latin typeface="Calibri" panose="020F0502020204030204" pitchFamily="34" charset="0"/>
                    <a:sym typeface="Symbol"/>
                  </a:rPr>
                  <a:t>υ</a:t>
                </a:r>
                <a:r>
                  <a:rPr sz="4551" baseline="-16687" dirty="0" err="1">
                    <a:solidFill>
                      <a:srgbClr val="5B5B89"/>
                    </a:solidFill>
                    <a:latin typeface="Calibri" panose="020F0502020204030204" pitchFamily="34" charset="0"/>
                    <a:sym typeface="Symbol"/>
                  </a:rPr>
                  <a:t>μ</a:t>
                </a:r>
                <a:endParaRPr sz="4551" baseline="-16687" dirty="0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endParaRPr>
              </a:p>
            </p:txBody>
          </p:sp>
        </p:grpSp>
        <p:grpSp>
          <p:nvGrpSpPr>
            <p:cNvPr id="747" name="Group 747"/>
            <p:cNvGrpSpPr/>
            <p:nvPr/>
          </p:nvGrpSpPr>
          <p:grpSpPr>
            <a:xfrm>
              <a:off x="3240589" y="1727176"/>
              <a:ext cx="886307" cy="872458"/>
              <a:chOff x="0" y="477019"/>
              <a:chExt cx="886305" cy="872456"/>
            </a:xfrm>
          </p:grpSpPr>
          <p:sp>
            <p:nvSpPr>
              <p:cNvPr id="745" name="Shape 745"/>
              <p:cNvSpPr/>
              <p:nvPr/>
            </p:nvSpPr>
            <p:spPr>
              <a:xfrm>
                <a:off x="0" y="477019"/>
                <a:ext cx="886305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Shape 746"/>
              <p:cNvSpPr/>
              <p:nvPr/>
            </p:nvSpPr>
            <p:spPr>
              <a:xfrm>
                <a:off x="223456" y="625456"/>
                <a:ext cx="545715" cy="539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b="1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</a:t>
                </a:r>
                <a:r>
                  <a:rPr sz="4551" b="1" baseline="30875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0</a:t>
                </a:r>
              </a:p>
            </p:txBody>
          </p:sp>
        </p:grpSp>
        <p:sp>
          <p:nvSpPr>
            <p:cNvPr id="748" name="Shape 748"/>
            <p:cNvSpPr/>
            <p:nvPr/>
          </p:nvSpPr>
          <p:spPr>
            <a:xfrm>
              <a:off x="1797044" y="2112379"/>
              <a:ext cx="1380079" cy="1"/>
            </a:xfrm>
            <a:prstGeom prst="line">
              <a:avLst/>
            </a:prstGeom>
            <a:noFill/>
            <a:ln w="254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751" name="Group 751"/>
            <p:cNvGrpSpPr/>
            <p:nvPr/>
          </p:nvGrpSpPr>
          <p:grpSpPr>
            <a:xfrm>
              <a:off x="4129899" y="1519644"/>
              <a:ext cx="886306" cy="872457"/>
              <a:chOff x="-1" y="477020"/>
              <a:chExt cx="886305" cy="872456"/>
            </a:xfrm>
          </p:grpSpPr>
          <p:sp>
            <p:nvSpPr>
              <p:cNvPr id="749" name="Shape 749"/>
              <p:cNvSpPr/>
              <p:nvPr/>
            </p:nvSpPr>
            <p:spPr>
              <a:xfrm>
                <a:off x="-1" y="477020"/>
                <a:ext cx="886305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179314" y="555496"/>
                <a:ext cx="575954" cy="539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b="1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</a:t>
                </a:r>
                <a:r>
                  <a:rPr sz="4551" b="1" baseline="30875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+</a:t>
                </a:r>
              </a:p>
            </p:txBody>
          </p:sp>
        </p:grpSp>
        <p:sp>
          <p:nvSpPr>
            <p:cNvPr id="752" name="Shape 752"/>
            <p:cNvSpPr/>
            <p:nvPr/>
          </p:nvSpPr>
          <p:spPr>
            <a:xfrm flipV="1">
              <a:off x="4793388" y="477019"/>
              <a:ext cx="1232193" cy="1125562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4888172" y="1709210"/>
              <a:ext cx="1232194" cy="1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 flipV="1">
              <a:off x="6120365" y="477019"/>
              <a:ext cx="1" cy="1137410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761" name="Group 761"/>
            <p:cNvGrpSpPr/>
            <p:nvPr/>
          </p:nvGrpSpPr>
          <p:grpSpPr>
            <a:xfrm>
              <a:off x="4058673" y="2218447"/>
              <a:ext cx="2491737" cy="1090143"/>
              <a:chOff x="-2" y="477007"/>
              <a:chExt cx="2491736" cy="1090142"/>
            </a:xfrm>
          </p:grpSpPr>
          <p:grpSp>
            <p:nvGrpSpPr>
              <p:cNvPr id="757" name="Group 757"/>
              <p:cNvGrpSpPr/>
              <p:nvPr/>
            </p:nvGrpSpPr>
            <p:grpSpPr>
              <a:xfrm>
                <a:off x="-2" y="477007"/>
                <a:ext cx="622937" cy="613201"/>
                <a:chOff x="-1" y="477006"/>
                <a:chExt cx="622935" cy="613200"/>
              </a:xfrm>
            </p:grpSpPr>
            <p:sp>
              <p:nvSpPr>
                <p:cNvPr id="755" name="Shape 755"/>
                <p:cNvSpPr/>
                <p:nvPr/>
              </p:nvSpPr>
              <p:spPr>
                <a:xfrm>
                  <a:off x="-1" y="477006"/>
                  <a:ext cx="622935" cy="6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1300460" hangingPunct="1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56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Shape 756"/>
                <p:cNvSpPr/>
                <p:nvPr/>
              </p:nvSpPr>
              <p:spPr>
                <a:xfrm>
                  <a:off x="187696" y="495579"/>
                  <a:ext cx="315762" cy="4194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1300460" hangingPunct="1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4551" dirty="0">
                      <a:solidFill>
                        <a:srgbClr val="D9FC2C"/>
                      </a:solidFill>
                      <a:latin typeface="Calibri" panose="020F0502020204030204" pitchFamily="34" charset="0"/>
                      <a:sym typeface="Symbol"/>
                    </a:rPr>
                    <a:t>μ</a:t>
                  </a:r>
                  <a:r>
                    <a:rPr sz="4551" b="1" baseline="30875" dirty="0">
                      <a:solidFill>
                        <a:srgbClr val="D9FC2C"/>
                      </a:solidFill>
                      <a:latin typeface="Calibri" panose="020F0502020204030204" pitchFamily="34" charset="0"/>
                      <a:ea typeface="Verdana"/>
                      <a:cs typeface="Verdana"/>
                      <a:sym typeface="Verdana"/>
                    </a:rPr>
                    <a:t>-</a:t>
                  </a:r>
                </a:p>
              </p:txBody>
            </p:sp>
          </p:grpSp>
          <p:sp>
            <p:nvSpPr>
              <p:cNvPr id="758" name="Shape 758"/>
              <p:cNvSpPr/>
              <p:nvPr/>
            </p:nvSpPr>
            <p:spPr>
              <a:xfrm>
                <a:off x="545066" y="1012347"/>
                <a:ext cx="1946667" cy="554801"/>
              </a:xfrm>
              <a:prstGeom prst="line">
                <a:avLst/>
              </a:prstGeom>
              <a:noFill/>
              <a:ln w="57150" cap="flat">
                <a:solidFill>
                  <a:srgbClr val="3366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759" name="Shape 759"/>
              <p:cNvSpPr/>
              <p:nvPr/>
            </p:nvSpPr>
            <p:spPr>
              <a:xfrm>
                <a:off x="622933" y="710614"/>
                <a:ext cx="1790934" cy="1"/>
              </a:xfrm>
              <a:prstGeom prst="line">
                <a:avLst/>
              </a:prstGeom>
              <a:noFill/>
              <a:ln w="50800" cap="rnd">
                <a:solidFill>
                  <a:srgbClr val="3366FF"/>
                </a:solidFill>
                <a:prstDash val="sysDot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760" name="Shape 760"/>
              <p:cNvSpPr/>
              <p:nvPr/>
            </p:nvSpPr>
            <p:spPr>
              <a:xfrm>
                <a:off x="2491733" y="710614"/>
                <a:ext cx="1" cy="856535"/>
              </a:xfrm>
              <a:prstGeom prst="line">
                <a:avLst/>
              </a:prstGeom>
              <a:noFill/>
              <a:ln w="50800" cap="rnd">
                <a:solidFill>
                  <a:srgbClr val="3366FF"/>
                </a:solidFill>
                <a:prstDash val="sysDot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</p:grpSp>
        <p:sp>
          <p:nvSpPr>
            <p:cNvPr id="762" name="Shape 762"/>
            <p:cNvSpPr/>
            <p:nvPr/>
          </p:nvSpPr>
          <p:spPr>
            <a:xfrm flipV="1">
              <a:off x="454656" y="2169388"/>
              <a:ext cx="7029266" cy="1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ysDot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0" y="1863784"/>
              <a:ext cx="844267" cy="361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000">
                  <a:solidFill>
                    <a:srgbClr val="00F900"/>
                  </a:solidFill>
                </a:defRPr>
              </a:lvl1pPr>
            </a:lstStyle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2844" dirty="0">
                  <a:latin typeface="Calibri" panose="020F0502020204030204" pitchFamily="34" charset="0"/>
                  <a:sym typeface="Symbol"/>
                </a:rPr>
                <a:t>z-axis</a:t>
              </a:r>
            </a:p>
          </p:txBody>
        </p:sp>
      </p:grpSp>
      <p:sp>
        <p:nvSpPr>
          <p:cNvPr id="765" name="Shape 765"/>
          <p:cNvSpPr/>
          <p:nvPr/>
        </p:nvSpPr>
        <p:spPr>
          <a:xfrm>
            <a:off x="811716" y="299470"/>
            <a:ext cx="11381367" cy="612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endParaRPr sz="3982" dirty="0">
              <a:solidFill>
                <a:srgbClr val="FFFFFF"/>
              </a:solidFill>
            </a:endParaRPr>
          </a:p>
        </p:txBody>
      </p:sp>
      <p:sp>
        <p:nvSpPr>
          <p:cNvPr id="31" name="Shape 687">
            <a:extLst>
              <a:ext uri="{FF2B5EF4-FFF2-40B4-BE49-F238E27FC236}">
                <a16:creationId xmlns:a16="http://schemas.microsoft.com/office/drawing/2014/main" id="{DCC4170A-2A57-0E4B-8E4F-54D2443A2ACB}"/>
              </a:ext>
            </a:extLst>
          </p:cNvPr>
          <p:cNvSpPr/>
          <p:nvPr/>
        </p:nvSpPr>
        <p:spPr>
          <a:xfrm>
            <a:off x="3034453" y="336281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0102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/>
          <p:nvPr/>
        </p:nvSpPr>
        <p:spPr>
          <a:xfrm>
            <a:off x="519287" y="6336000"/>
            <a:ext cx="13004803" cy="7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rIns="65023">
            <a:spAutoFit/>
          </a:bodyPr>
          <a:lstStyle>
            <a:lvl1pPr>
              <a:defRPr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lang="es-ES" sz="4400" dirty="0" err="1">
                <a:latin typeface="+mj-lt"/>
              </a:rPr>
              <a:t>If</a:t>
            </a:r>
            <a:r>
              <a:rPr lang="es-ES" sz="4400" dirty="0">
                <a:latin typeface="+mj-lt"/>
              </a:rPr>
              <a:t> </a:t>
            </a:r>
            <a:r>
              <a:rPr lang="es-ES" sz="4400" dirty="0" err="1">
                <a:latin typeface="+mj-lt"/>
              </a:rPr>
              <a:t>the</a:t>
            </a:r>
            <a:r>
              <a:rPr lang="es-ES" sz="4400" dirty="0">
                <a:latin typeface="+mj-lt"/>
              </a:rPr>
              <a:t> target </a:t>
            </a:r>
            <a:r>
              <a:rPr lang="es-ES" sz="4400" dirty="0" err="1">
                <a:latin typeface="+mj-lt"/>
              </a:rPr>
              <a:t>neutron</a:t>
            </a:r>
            <a:r>
              <a:rPr lang="es-ES" sz="4400" dirty="0">
                <a:latin typeface="+mj-lt"/>
              </a:rPr>
              <a:t> has </a:t>
            </a:r>
            <a:r>
              <a:rPr lang="es-ES" sz="4400" dirty="0" err="1">
                <a:solidFill>
                  <a:srgbClr val="FF2600"/>
                </a:solidFill>
                <a:latin typeface="+mj-lt"/>
              </a:rPr>
              <a:t>motion</a:t>
            </a:r>
            <a:r>
              <a:rPr lang="es-ES" sz="4400" dirty="0">
                <a:latin typeface="+mj-lt"/>
              </a:rPr>
              <a:t>…</a:t>
            </a:r>
          </a:p>
        </p:txBody>
      </p:sp>
      <p:sp>
        <p:nvSpPr>
          <p:cNvPr id="740" name="Shape 740"/>
          <p:cNvSpPr/>
          <p:nvPr/>
        </p:nvSpPr>
        <p:spPr>
          <a:xfrm>
            <a:off x="979399" y="5240889"/>
            <a:ext cx="5772283" cy="64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z-axis: </a:t>
            </a:r>
            <a:r>
              <a:rPr sz="2844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2844" baseline="-402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neutrino</a:t>
            </a:r>
            <a:r>
              <a:rPr sz="2844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sz="2844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2844" baseline="-402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proton</a:t>
            </a:r>
            <a:r>
              <a:rPr sz="2844" baseline="-402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844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sz="2844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sz="2844" baseline="-402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muon</a:t>
            </a:r>
            <a:endParaRPr sz="2844" baseline="-40200" dirty="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519287" y="7187713"/>
            <a:ext cx="13004803" cy="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400" dirty="0">
                <a:latin typeface="+mj-lt"/>
              </a:rPr>
              <a:t>… then in the x-axis &amp; y-axis</a:t>
            </a:r>
          </a:p>
        </p:txBody>
      </p:sp>
      <p:grpSp>
        <p:nvGrpSpPr>
          <p:cNvPr id="764" name="Group 764"/>
          <p:cNvGrpSpPr/>
          <p:nvPr/>
        </p:nvGrpSpPr>
        <p:grpSpPr>
          <a:xfrm>
            <a:off x="1180500" y="1516949"/>
            <a:ext cx="10643801" cy="4027133"/>
            <a:chOff x="0" y="425169"/>
            <a:chExt cx="7483922" cy="2831576"/>
          </a:xfrm>
        </p:grpSpPr>
        <p:grpSp>
          <p:nvGrpSpPr>
            <p:cNvPr id="744" name="Group 744"/>
            <p:cNvGrpSpPr/>
            <p:nvPr/>
          </p:nvGrpSpPr>
          <p:grpSpPr>
            <a:xfrm>
              <a:off x="907732" y="1657362"/>
              <a:ext cx="825847" cy="860665"/>
              <a:chOff x="-1" y="377447"/>
              <a:chExt cx="825846" cy="860664"/>
            </a:xfrm>
          </p:grpSpPr>
          <p:sp>
            <p:nvSpPr>
              <p:cNvPr id="742" name="Shape 742"/>
              <p:cNvSpPr/>
              <p:nvPr/>
            </p:nvSpPr>
            <p:spPr>
              <a:xfrm>
                <a:off x="-1" y="425170"/>
                <a:ext cx="825846" cy="812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Shape 743"/>
              <p:cNvSpPr/>
              <p:nvPr/>
            </p:nvSpPr>
            <p:spPr>
              <a:xfrm>
                <a:off x="159990" y="377447"/>
                <a:ext cx="551787" cy="4924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dirty="0" err="1">
                    <a:solidFill>
                      <a:srgbClr val="5B5B89"/>
                    </a:solidFill>
                    <a:latin typeface="Calibri" panose="020F0502020204030204" pitchFamily="34" charset="0"/>
                    <a:sym typeface="Symbol"/>
                  </a:rPr>
                  <a:t>υ</a:t>
                </a:r>
                <a:r>
                  <a:rPr sz="4551" baseline="-16687" dirty="0" err="1">
                    <a:solidFill>
                      <a:srgbClr val="5B5B89"/>
                    </a:solidFill>
                    <a:latin typeface="Calibri" panose="020F0502020204030204" pitchFamily="34" charset="0"/>
                    <a:sym typeface="Symbol"/>
                  </a:rPr>
                  <a:t>μ</a:t>
                </a:r>
                <a:endParaRPr sz="4551" baseline="-16687" dirty="0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endParaRPr>
              </a:p>
            </p:txBody>
          </p:sp>
        </p:grpSp>
        <p:grpSp>
          <p:nvGrpSpPr>
            <p:cNvPr id="747" name="Group 747"/>
            <p:cNvGrpSpPr/>
            <p:nvPr/>
          </p:nvGrpSpPr>
          <p:grpSpPr>
            <a:xfrm>
              <a:off x="3240589" y="1675327"/>
              <a:ext cx="886307" cy="872458"/>
              <a:chOff x="0" y="425170"/>
              <a:chExt cx="886305" cy="872456"/>
            </a:xfrm>
          </p:grpSpPr>
          <p:sp>
            <p:nvSpPr>
              <p:cNvPr id="745" name="Shape 745"/>
              <p:cNvSpPr/>
              <p:nvPr/>
            </p:nvSpPr>
            <p:spPr>
              <a:xfrm>
                <a:off x="0" y="425170"/>
                <a:ext cx="886305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Shape 746"/>
              <p:cNvSpPr/>
              <p:nvPr/>
            </p:nvSpPr>
            <p:spPr>
              <a:xfrm>
                <a:off x="223456" y="573607"/>
                <a:ext cx="545715" cy="539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b="1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</a:t>
                </a:r>
                <a:r>
                  <a:rPr sz="4551" b="1" baseline="30875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0</a:t>
                </a:r>
              </a:p>
            </p:txBody>
          </p:sp>
        </p:grpSp>
        <p:sp>
          <p:nvSpPr>
            <p:cNvPr id="748" name="Shape 748"/>
            <p:cNvSpPr/>
            <p:nvPr/>
          </p:nvSpPr>
          <p:spPr>
            <a:xfrm>
              <a:off x="1797044" y="2019063"/>
              <a:ext cx="1380079" cy="1"/>
            </a:xfrm>
            <a:prstGeom prst="line">
              <a:avLst/>
            </a:prstGeom>
            <a:noFill/>
            <a:ln w="254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751" name="Group 751"/>
            <p:cNvGrpSpPr/>
            <p:nvPr/>
          </p:nvGrpSpPr>
          <p:grpSpPr>
            <a:xfrm>
              <a:off x="4129899" y="1467792"/>
              <a:ext cx="886306" cy="872457"/>
              <a:chOff x="-1" y="425168"/>
              <a:chExt cx="886305" cy="872456"/>
            </a:xfrm>
          </p:grpSpPr>
          <p:sp>
            <p:nvSpPr>
              <p:cNvPr id="749" name="Shape 749"/>
              <p:cNvSpPr/>
              <p:nvPr/>
            </p:nvSpPr>
            <p:spPr>
              <a:xfrm>
                <a:off x="-1" y="425168"/>
                <a:ext cx="886305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300460" hangingPunct="1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256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179314" y="534754"/>
                <a:ext cx="575954" cy="539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1300460" hangingPunct="1">
                  <a:defRPr sz="1800">
                    <a:solidFill>
                      <a:srgbClr val="000000"/>
                    </a:solidFill>
                  </a:defRPr>
                </a:pPr>
                <a:r>
                  <a:rPr sz="4551" b="1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</a:t>
                </a:r>
                <a:r>
                  <a:rPr sz="4551" b="1" baseline="30875" dirty="0">
                    <a:solidFill>
                      <a:srgbClr val="D9FC2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+</a:t>
                </a:r>
              </a:p>
            </p:txBody>
          </p:sp>
        </p:grpSp>
        <p:sp>
          <p:nvSpPr>
            <p:cNvPr id="752" name="Shape 752"/>
            <p:cNvSpPr/>
            <p:nvPr/>
          </p:nvSpPr>
          <p:spPr>
            <a:xfrm flipV="1">
              <a:off x="4793388" y="425169"/>
              <a:ext cx="1232193" cy="1125562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4888172" y="1657362"/>
              <a:ext cx="1232194" cy="1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 flipV="1">
              <a:off x="6120365" y="425169"/>
              <a:ext cx="1" cy="1137410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761" name="Group 761"/>
            <p:cNvGrpSpPr/>
            <p:nvPr/>
          </p:nvGrpSpPr>
          <p:grpSpPr>
            <a:xfrm>
              <a:off x="4058673" y="2166610"/>
              <a:ext cx="2491737" cy="1090135"/>
              <a:chOff x="-2" y="425170"/>
              <a:chExt cx="2491736" cy="1090134"/>
            </a:xfrm>
          </p:grpSpPr>
          <p:grpSp>
            <p:nvGrpSpPr>
              <p:cNvPr id="757" name="Group 757"/>
              <p:cNvGrpSpPr/>
              <p:nvPr/>
            </p:nvGrpSpPr>
            <p:grpSpPr>
              <a:xfrm>
                <a:off x="-2" y="425170"/>
                <a:ext cx="622937" cy="613201"/>
                <a:chOff x="-1" y="425170"/>
                <a:chExt cx="622935" cy="613200"/>
              </a:xfrm>
            </p:grpSpPr>
            <p:sp>
              <p:nvSpPr>
                <p:cNvPr id="755" name="Shape 755"/>
                <p:cNvSpPr/>
                <p:nvPr/>
              </p:nvSpPr>
              <p:spPr>
                <a:xfrm>
                  <a:off x="-1" y="425170"/>
                  <a:ext cx="622935" cy="6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1300460" hangingPunct="1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56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Shape 756"/>
                <p:cNvSpPr/>
                <p:nvPr/>
              </p:nvSpPr>
              <p:spPr>
                <a:xfrm>
                  <a:off x="187695" y="442561"/>
                  <a:ext cx="315762" cy="4194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1300460" hangingPunct="1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4551" dirty="0">
                      <a:solidFill>
                        <a:srgbClr val="D9FC2C"/>
                      </a:solidFill>
                      <a:latin typeface="Calibri" panose="020F0502020204030204" pitchFamily="34" charset="0"/>
                      <a:sym typeface="Symbol"/>
                    </a:rPr>
                    <a:t>μ</a:t>
                  </a:r>
                  <a:r>
                    <a:rPr sz="4551" b="1" baseline="30875" dirty="0">
                      <a:solidFill>
                        <a:srgbClr val="D9FC2C"/>
                      </a:solidFill>
                      <a:latin typeface="Calibri" panose="020F0502020204030204" pitchFamily="34" charset="0"/>
                      <a:ea typeface="Verdana"/>
                      <a:cs typeface="Verdana"/>
                      <a:sym typeface="Verdana"/>
                    </a:rPr>
                    <a:t>-</a:t>
                  </a:r>
                </a:p>
              </p:txBody>
            </p:sp>
          </p:grpSp>
          <p:sp>
            <p:nvSpPr>
              <p:cNvPr id="758" name="Shape 758"/>
              <p:cNvSpPr/>
              <p:nvPr/>
            </p:nvSpPr>
            <p:spPr>
              <a:xfrm>
                <a:off x="545066" y="960503"/>
                <a:ext cx="1946667" cy="554801"/>
              </a:xfrm>
              <a:prstGeom prst="line">
                <a:avLst/>
              </a:prstGeom>
              <a:noFill/>
              <a:ln w="57150" cap="flat">
                <a:solidFill>
                  <a:srgbClr val="3366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759" name="Shape 759"/>
              <p:cNvSpPr/>
              <p:nvPr/>
            </p:nvSpPr>
            <p:spPr>
              <a:xfrm>
                <a:off x="622933" y="658769"/>
                <a:ext cx="1790934" cy="1"/>
              </a:xfrm>
              <a:prstGeom prst="line">
                <a:avLst/>
              </a:prstGeom>
              <a:noFill/>
              <a:ln w="50800" cap="rnd">
                <a:solidFill>
                  <a:srgbClr val="3366FF"/>
                </a:solidFill>
                <a:prstDash val="sysDot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760" name="Shape 760"/>
              <p:cNvSpPr/>
              <p:nvPr/>
            </p:nvSpPr>
            <p:spPr>
              <a:xfrm>
                <a:off x="2491733" y="658769"/>
                <a:ext cx="1" cy="856535"/>
              </a:xfrm>
              <a:prstGeom prst="line">
                <a:avLst/>
              </a:prstGeom>
              <a:noFill/>
              <a:ln w="50800" cap="rnd">
                <a:solidFill>
                  <a:srgbClr val="3366FF"/>
                </a:solidFill>
                <a:prstDash val="sysDot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</p:grpSp>
        <p:sp>
          <p:nvSpPr>
            <p:cNvPr id="762" name="Shape 762"/>
            <p:cNvSpPr/>
            <p:nvPr/>
          </p:nvSpPr>
          <p:spPr>
            <a:xfrm flipV="1">
              <a:off x="454656" y="2117541"/>
              <a:ext cx="7029266" cy="1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ysDot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0" y="1811937"/>
              <a:ext cx="844267" cy="361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000">
                  <a:solidFill>
                    <a:srgbClr val="00F900"/>
                  </a:solidFill>
                </a:defRPr>
              </a:lvl1pPr>
            </a:lstStyle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2844" dirty="0">
                  <a:latin typeface="Calibri" panose="020F0502020204030204" pitchFamily="34" charset="0"/>
                  <a:sym typeface="Symbol"/>
                </a:rPr>
                <a:t>z-axis</a:t>
              </a:r>
            </a:p>
          </p:txBody>
        </p:sp>
      </p:grpSp>
      <p:sp>
        <p:nvSpPr>
          <p:cNvPr id="765" name="Shape 765"/>
          <p:cNvSpPr/>
          <p:nvPr/>
        </p:nvSpPr>
        <p:spPr>
          <a:xfrm>
            <a:off x="811716" y="299470"/>
            <a:ext cx="11381367" cy="612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endParaRPr sz="3982" dirty="0">
              <a:solidFill>
                <a:srgbClr val="FFFFFF"/>
              </a:solidFill>
            </a:endParaRPr>
          </a:p>
        </p:txBody>
      </p:sp>
      <p:sp>
        <p:nvSpPr>
          <p:cNvPr id="33" name="Shape 767">
            <a:extLst>
              <a:ext uri="{FF2B5EF4-FFF2-40B4-BE49-F238E27FC236}">
                <a16:creationId xmlns:a16="http://schemas.microsoft.com/office/drawing/2014/main" id="{66CE231C-668C-1542-BDA9-855600EE240F}"/>
              </a:ext>
            </a:extLst>
          </p:cNvPr>
          <p:cNvSpPr/>
          <p:nvPr/>
        </p:nvSpPr>
        <p:spPr>
          <a:xfrm>
            <a:off x="2512800" y="8179200"/>
            <a:ext cx="5193729" cy="700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55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4551" baseline="-27375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proton</a:t>
            </a:r>
            <a:r>
              <a:rPr sz="4551" baseline="-2737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sz="455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+ </a:t>
            </a:r>
            <a:r>
              <a:rPr sz="455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4551" baseline="-27375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muon</a:t>
            </a:r>
            <a:r>
              <a:rPr sz="455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sz="4551" dirty="0">
                <a:solidFill>
                  <a:srgbClr val="FF2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≠</a:t>
            </a:r>
            <a:r>
              <a:rPr sz="4551" dirty="0">
                <a:solidFill>
                  <a:srgbClr val="FF2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0</a:t>
            </a:r>
          </a:p>
        </p:txBody>
      </p:sp>
      <p:sp>
        <p:nvSpPr>
          <p:cNvPr id="34" name="Shape 687">
            <a:extLst>
              <a:ext uri="{FF2B5EF4-FFF2-40B4-BE49-F238E27FC236}">
                <a16:creationId xmlns:a16="http://schemas.microsoft.com/office/drawing/2014/main" id="{9AC7AE2B-6D4D-FA41-9D8E-99C91FFFC5CD}"/>
              </a:ext>
            </a:extLst>
          </p:cNvPr>
          <p:cNvSpPr/>
          <p:nvPr/>
        </p:nvSpPr>
        <p:spPr>
          <a:xfrm>
            <a:off x="3034453" y="336281"/>
            <a:ext cx="7469863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6453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A8E410-2E62-BFE6-CA64-B84A8CB82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CF032-569B-BE71-3D28-4940FB29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30950"/>
            <a:ext cx="11704320" cy="1545876"/>
          </a:xfrm>
        </p:spPr>
        <p:txBody>
          <a:bodyPr/>
          <a:lstStyle/>
          <a:p>
            <a:pPr lvl="0" defTabSz="1300460" rtl="0">
              <a:defRPr sz="1800" b="0">
                <a:solidFill>
                  <a:srgbClr val="000000"/>
                </a:solidFill>
              </a:defRPr>
            </a:pPr>
            <a:r>
              <a:rPr lang="es-ES" sz="5100" dirty="0" err="1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Momentum</a:t>
            </a:r>
            <a:r>
              <a:rPr lang="es-ES" sz="5100" dirty="0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 in x-y </a:t>
            </a:r>
            <a:r>
              <a:rPr lang="es-ES" sz="5100" dirty="0" err="1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directions</a:t>
            </a:r>
            <a:endParaRPr lang="es-ES" sz="5100" dirty="0">
              <a:solidFill>
                <a:srgbClr val="535353">
                  <a:lumMod val="50000"/>
                </a:srgbClr>
              </a:solidFill>
              <a:effectLst/>
              <a:latin typeface="Helvetica"/>
              <a:ea typeface="Helvetica Neue"/>
              <a:cs typeface="Helvetica Neue"/>
              <a:sym typeface="Helvetica Neue Light"/>
            </a:endParaRPr>
          </a:p>
        </p:txBody>
      </p:sp>
      <p:sp>
        <p:nvSpPr>
          <p:cNvPr id="7" name="Shape 767">
            <a:extLst>
              <a:ext uri="{FF2B5EF4-FFF2-40B4-BE49-F238E27FC236}">
                <a16:creationId xmlns:a16="http://schemas.microsoft.com/office/drawing/2014/main" id="{BFD2578D-9C65-BD4A-5512-382BF7FBA690}"/>
              </a:ext>
            </a:extLst>
          </p:cNvPr>
          <p:cNvSpPr/>
          <p:nvPr/>
        </p:nvSpPr>
        <p:spPr>
          <a:xfrm>
            <a:off x="8150860" y="1765611"/>
            <a:ext cx="42037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3200" baseline="-27375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proton</a:t>
            </a:r>
            <a:r>
              <a:rPr sz="3200" baseline="-27375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+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3200" baseline="-27375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muon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s-ES" sz="3200" dirty="0">
                <a:solidFill>
                  <a:srgbClr val="FF26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≈</a:t>
            </a:r>
            <a:r>
              <a:rPr sz="3200" dirty="0">
                <a:solidFill>
                  <a:srgbClr val="FF26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F9AC32-B52C-1897-42B8-4E22B3B12374}"/>
              </a:ext>
            </a:extLst>
          </p:cNvPr>
          <p:cNvSpPr/>
          <p:nvPr/>
        </p:nvSpPr>
        <p:spPr>
          <a:xfrm>
            <a:off x="4077302" y="2513645"/>
            <a:ext cx="4073558" cy="584775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Histograms</a:t>
            </a:r>
            <a:r>
              <a:rPr lang="es-ES" sz="3200" dirty="0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 net </a:t>
            </a:r>
            <a:r>
              <a:rPr lang="es-ES" sz="32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endParaRPr lang="es-ES" sz="32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9743AD-8843-F48E-07C4-5A93B4B2029D}"/>
              </a:ext>
            </a:extLst>
          </p:cNvPr>
          <p:cNvSpPr/>
          <p:nvPr/>
        </p:nvSpPr>
        <p:spPr>
          <a:xfrm>
            <a:off x="619881" y="8717313"/>
            <a:ext cx="10244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width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distribution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:</a:t>
            </a:r>
            <a:r>
              <a:rPr lang="es-ES"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endParaRPr lang="es-ES" sz="3200" baseline="-25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13C230-E958-75A3-199A-F10388A62540}"/>
              </a:ext>
            </a:extLst>
          </p:cNvPr>
          <p:cNvSpPr/>
          <p:nvPr/>
        </p:nvSpPr>
        <p:spPr>
          <a:xfrm>
            <a:off x="418471" y="161474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00460" hangingPunct="1">
              <a:defRPr sz="1800">
                <a:solidFill>
                  <a:srgbClr val="000000"/>
                </a:solidFill>
              </a:defRPr>
            </a:pP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x-y axis:    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neutron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=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proton</a:t>
            </a:r>
            <a:r>
              <a:rPr lang="es-ES" sz="3200" baseline="-250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+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muon</a:t>
            </a:r>
            <a:endParaRPr lang="es-ES" sz="3200" baseline="-25000" dirty="0">
              <a:solidFill>
                <a:srgbClr val="535353">
                  <a:lumMod val="50000"/>
                </a:srgbClr>
              </a:solidFill>
              <a:latin typeface="Helvetica"/>
              <a:ea typeface="Verdana"/>
              <a:cs typeface="Verdana"/>
              <a:sym typeface="Verdana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9697AC-1AAE-1C40-95F6-F9C617B96916}"/>
              </a:ext>
            </a:extLst>
          </p:cNvPr>
          <p:cNvSpPr/>
          <p:nvPr/>
        </p:nvSpPr>
        <p:spPr>
          <a:xfrm>
            <a:off x="638320" y="7785146"/>
            <a:ext cx="5211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distribution</a:t>
            </a:r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centered</a:t>
            </a:r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in 0</a:t>
            </a:r>
            <a:endParaRPr lang="es-ES" sz="3200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95FE9F9-5435-11E1-B5DA-19B693DD5B2E}"/>
              </a:ext>
            </a:extLst>
          </p:cNvPr>
          <p:cNvSpPr/>
          <p:nvPr/>
        </p:nvSpPr>
        <p:spPr>
          <a:xfrm>
            <a:off x="8852124" y="7954094"/>
            <a:ext cx="3502436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="1" baseline="-25000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b="1" baseline="-25000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=</a:t>
            </a:r>
            <a:r>
              <a:rPr lang="es-ES" sz="2800" b="1" baseline="-25000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336.7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/c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" name="Imagen 9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61BC2D79-8C3D-5211-F1D7-B63726764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3" y="3196912"/>
            <a:ext cx="12129093" cy="46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61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71D6575-FF8D-CB4F-AE85-5E15DC102550}"/>
              </a:ext>
            </a:extLst>
          </p:cNvPr>
          <p:cNvSpPr/>
          <p:nvPr/>
        </p:nvSpPr>
        <p:spPr>
          <a:xfrm>
            <a:off x="619881" y="8717313"/>
            <a:ext cx="10244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width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distribution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r>
              <a:rPr lang="es-ES"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:</a:t>
            </a:r>
            <a:r>
              <a:rPr lang="es-ES"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endParaRPr lang="es-ES" sz="3200" baseline="-25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59D773-676E-214F-87CC-310861564D56}"/>
              </a:ext>
            </a:extLst>
          </p:cNvPr>
          <p:cNvSpPr/>
          <p:nvPr/>
        </p:nvSpPr>
        <p:spPr>
          <a:xfrm>
            <a:off x="638320" y="7785146"/>
            <a:ext cx="5211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distribution</a:t>
            </a:r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centered</a:t>
            </a:r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in 0</a:t>
            </a:r>
            <a:endParaRPr lang="es-ES" sz="3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347B2A-0255-8949-89EB-3EB6155A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30950"/>
            <a:ext cx="11704320" cy="1545876"/>
          </a:xfrm>
        </p:spPr>
        <p:txBody>
          <a:bodyPr/>
          <a:lstStyle/>
          <a:p>
            <a:pPr lvl="0" defTabSz="1300460" rtl="0">
              <a:defRPr sz="1800" b="0">
                <a:solidFill>
                  <a:srgbClr val="000000"/>
                </a:solidFill>
              </a:defRPr>
            </a:pPr>
            <a:r>
              <a:rPr lang="es-ES" sz="5100" dirty="0" err="1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Momentum</a:t>
            </a:r>
            <a:r>
              <a:rPr lang="es-ES" sz="5100" dirty="0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 in x-y </a:t>
            </a:r>
            <a:r>
              <a:rPr lang="es-ES" sz="5100" dirty="0" err="1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directions</a:t>
            </a:r>
            <a:endParaRPr lang="es-ES" sz="5100" dirty="0">
              <a:solidFill>
                <a:srgbClr val="535353">
                  <a:lumMod val="50000"/>
                </a:srgbClr>
              </a:solidFill>
              <a:effectLst/>
              <a:latin typeface="Helvetica"/>
              <a:ea typeface="Helvetica Neue"/>
              <a:cs typeface="Helvetica Neue"/>
              <a:sym typeface="Helvetica Neue Light"/>
            </a:endParaRPr>
          </a:p>
        </p:txBody>
      </p:sp>
      <p:sp>
        <p:nvSpPr>
          <p:cNvPr id="7" name="Shape 767">
            <a:extLst>
              <a:ext uri="{FF2B5EF4-FFF2-40B4-BE49-F238E27FC236}">
                <a16:creationId xmlns:a16="http://schemas.microsoft.com/office/drawing/2014/main" id="{5A97CE9F-18DC-CB47-A3BD-2EFE49C1571E}"/>
              </a:ext>
            </a:extLst>
          </p:cNvPr>
          <p:cNvSpPr/>
          <p:nvPr/>
        </p:nvSpPr>
        <p:spPr>
          <a:xfrm>
            <a:off x="8150860" y="1765611"/>
            <a:ext cx="42037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3200" baseline="-27375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proton</a:t>
            </a:r>
            <a:r>
              <a:rPr sz="3200" baseline="-27375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+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3200" baseline="-27375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muon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s-ES" sz="3200" dirty="0">
                <a:solidFill>
                  <a:srgbClr val="FF26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≈</a:t>
            </a:r>
            <a:r>
              <a:rPr sz="3200" dirty="0">
                <a:solidFill>
                  <a:srgbClr val="FF26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539794-76FC-2D40-A3CF-BEB27B6F532D}"/>
              </a:ext>
            </a:extLst>
          </p:cNvPr>
          <p:cNvSpPr/>
          <p:nvPr/>
        </p:nvSpPr>
        <p:spPr>
          <a:xfrm>
            <a:off x="4077302" y="2513645"/>
            <a:ext cx="4073558" cy="584775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Histograms</a:t>
            </a:r>
            <a:r>
              <a:rPr lang="es-ES" sz="3200" dirty="0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 net </a:t>
            </a:r>
            <a:r>
              <a:rPr lang="es-ES" sz="32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endParaRPr lang="es-ES" sz="32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8C90C3-09DD-E54D-A6D1-4C9C482F044C}"/>
              </a:ext>
            </a:extLst>
          </p:cNvPr>
          <p:cNvSpPr/>
          <p:nvPr/>
        </p:nvSpPr>
        <p:spPr>
          <a:xfrm>
            <a:off x="418471" y="161474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00460" hangingPunct="1">
              <a:defRPr sz="1800">
                <a:solidFill>
                  <a:srgbClr val="000000"/>
                </a:solidFill>
              </a:defRPr>
            </a:pP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x-y axis:    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neutron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=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proton</a:t>
            </a:r>
            <a:r>
              <a:rPr lang="es-ES" sz="3200" baseline="-250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+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muon</a:t>
            </a:r>
            <a:endParaRPr lang="es-ES" sz="3200" baseline="-25000" dirty="0">
              <a:solidFill>
                <a:srgbClr val="535353">
                  <a:lumMod val="50000"/>
                </a:srgbClr>
              </a:solidFill>
              <a:latin typeface="Helvetica"/>
              <a:ea typeface="Verdana"/>
              <a:cs typeface="Verdana"/>
              <a:sym typeface="Verdana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D69C05B-D655-8568-130A-20889A138034}"/>
              </a:ext>
            </a:extLst>
          </p:cNvPr>
          <p:cNvSpPr/>
          <p:nvPr/>
        </p:nvSpPr>
        <p:spPr>
          <a:xfrm>
            <a:off x="8150861" y="8189510"/>
            <a:ext cx="3976652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="1" baseline="-25000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= 323.6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/c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1" name="Imagen 10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F3AE932B-E38B-A708-1A00-90BAE711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0" y="3160564"/>
            <a:ext cx="11740943" cy="46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274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ignal and background ev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Signal and background events</a:t>
            </a:r>
          </a:p>
        </p:txBody>
      </p:sp>
      <p:sp>
        <p:nvSpPr>
          <p:cNvPr id="143" name="There are both background and signal events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11861800" cy="2286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2597" indent="-212597" defTabSz="543305">
              <a:spcBef>
                <a:spcPts val="1100"/>
              </a:spcBef>
              <a:defRPr sz="2418"/>
            </a:pPr>
            <a:r>
              <a:rPr dirty="0"/>
              <a:t>There are both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r>
              <a:rPr dirty="0"/>
              <a:t> and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signal</a:t>
            </a:r>
            <a:r>
              <a:rPr dirty="0"/>
              <a:t> events</a:t>
            </a:r>
          </a:p>
          <a:p>
            <a:pPr marL="212597" indent="-212597" defTabSz="543305">
              <a:spcBef>
                <a:spcPts val="1100"/>
              </a:spcBef>
              <a:defRPr sz="2418"/>
            </a:pPr>
            <a:r>
              <a:rPr dirty="0"/>
              <a:t>In each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signal</a:t>
            </a:r>
            <a:r>
              <a:rPr dirty="0"/>
              <a:t> event, a neutrino penetrates a nucleus in carbon target and undergoes a weak interaction with a neutron in that nucleus </a:t>
            </a:r>
          </a:p>
          <a:p>
            <a:pPr marL="637794" lvl="1" indent="-212597" defTabSz="543305">
              <a:spcBef>
                <a:spcPts val="1100"/>
              </a:spcBef>
              <a:buChar char="➡"/>
              <a:defRPr sz="2418"/>
            </a:pPr>
            <a:r>
              <a:rPr lang="es-ES" dirty="0"/>
              <a:t> </a:t>
            </a:r>
            <a:r>
              <a:rPr dirty="0"/>
              <a:t>The neutrino interacts with the neutron to become a muon, causing the neutron to </a:t>
            </a:r>
            <a:r>
              <a:rPr lang="es-ES" dirty="0"/>
              <a:t>  </a:t>
            </a:r>
          </a:p>
          <a:p>
            <a:pPr marL="425197" lvl="1" indent="0" defTabSz="543305">
              <a:spcBef>
                <a:spcPts val="1100"/>
              </a:spcBef>
              <a:buNone/>
              <a:defRPr sz="2418"/>
            </a:pPr>
            <a:r>
              <a:rPr lang="es-ES" dirty="0"/>
              <a:t>    </a:t>
            </a:r>
            <a:r>
              <a:rPr dirty="0"/>
              <a:t>become a proton!</a:t>
            </a:r>
          </a:p>
        </p:txBody>
      </p:sp>
      <p:sp>
        <p:nvSpPr>
          <p:cNvPr id="1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9778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45" name="interact6.png" descr="interact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38" y="4418006"/>
            <a:ext cx="7483962" cy="441994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Background event: any other event type"/>
          <p:cNvSpPr txBox="1"/>
          <p:nvPr/>
        </p:nvSpPr>
        <p:spPr>
          <a:xfrm>
            <a:off x="571500" y="8699500"/>
            <a:ext cx="118618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8600" indent="-228600" algn="l">
              <a:spcBef>
                <a:spcPts val="1200"/>
              </a:spcBef>
              <a:buSzPct val="75000"/>
              <a:buFont typeface="Helvetica Neue"/>
              <a:buChar char="•"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r>
              <a:t> event: any other event type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28FB0-8124-0C89-A3D8-4DA52766A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6570F8B-3A79-989D-C053-815D80676AB1}"/>
              </a:ext>
            </a:extLst>
          </p:cNvPr>
          <p:cNvSpPr/>
          <p:nvPr/>
        </p:nvSpPr>
        <p:spPr>
          <a:xfrm>
            <a:off x="619881" y="8717313"/>
            <a:ext cx="10244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width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distribution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r>
              <a:rPr lang="es-ES"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:</a:t>
            </a:r>
            <a:r>
              <a:rPr lang="es-ES" sz="3200" baseline="-250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3200" baseline="-25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endParaRPr lang="es-ES" sz="3200" baseline="-25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921956-494C-FE6E-21CF-1282720C8C09}"/>
              </a:ext>
            </a:extLst>
          </p:cNvPr>
          <p:cNvSpPr/>
          <p:nvPr/>
        </p:nvSpPr>
        <p:spPr>
          <a:xfrm>
            <a:off x="638320" y="7785146"/>
            <a:ext cx="5211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sz="32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distribution</a:t>
            </a:r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2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centered</a:t>
            </a:r>
            <a:r>
              <a:rPr lang="es-ES" sz="32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in 0</a:t>
            </a:r>
            <a:endParaRPr lang="es-ES" sz="3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A8967F-4EE2-2BAA-7E6E-7435D02C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30950"/>
            <a:ext cx="11704320" cy="1545876"/>
          </a:xfrm>
        </p:spPr>
        <p:txBody>
          <a:bodyPr/>
          <a:lstStyle/>
          <a:p>
            <a:pPr lvl="0" defTabSz="1300460" rtl="0">
              <a:defRPr sz="1800" b="0">
                <a:solidFill>
                  <a:srgbClr val="000000"/>
                </a:solidFill>
              </a:defRPr>
            </a:pPr>
            <a:r>
              <a:rPr lang="es-ES" sz="5100" dirty="0" err="1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Momentum</a:t>
            </a:r>
            <a:r>
              <a:rPr lang="es-ES" sz="5100" dirty="0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 in x-y </a:t>
            </a:r>
            <a:r>
              <a:rPr lang="es-ES" sz="5100" dirty="0" err="1">
                <a:solidFill>
                  <a:srgbClr val="535353">
                    <a:lumMod val="50000"/>
                  </a:srgbClr>
                </a:solidFill>
                <a:effectLst/>
                <a:latin typeface="Helvetica"/>
                <a:ea typeface="Helvetica Neue"/>
                <a:cs typeface="Helvetica Neue"/>
                <a:sym typeface="Helvetica Neue Light"/>
              </a:rPr>
              <a:t>directions</a:t>
            </a:r>
            <a:endParaRPr lang="es-ES" sz="5100" dirty="0">
              <a:solidFill>
                <a:srgbClr val="535353">
                  <a:lumMod val="50000"/>
                </a:srgbClr>
              </a:solidFill>
              <a:effectLst/>
              <a:latin typeface="Helvetica"/>
              <a:ea typeface="Helvetica Neue"/>
              <a:cs typeface="Helvetica Neue"/>
              <a:sym typeface="Helvetica Neue Light"/>
            </a:endParaRPr>
          </a:p>
        </p:txBody>
      </p:sp>
      <p:sp>
        <p:nvSpPr>
          <p:cNvPr id="7" name="Shape 767">
            <a:extLst>
              <a:ext uri="{FF2B5EF4-FFF2-40B4-BE49-F238E27FC236}">
                <a16:creationId xmlns:a16="http://schemas.microsoft.com/office/drawing/2014/main" id="{6E715BED-DF1E-BB58-902B-215861328302}"/>
              </a:ext>
            </a:extLst>
          </p:cNvPr>
          <p:cNvSpPr/>
          <p:nvPr/>
        </p:nvSpPr>
        <p:spPr>
          <a:xfrm>
            <a:off x="8150860" y="1765611"/>
            <a:ext cx="42037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3200" baseline="-27375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proton</a:t>
            </a:r>
            <a:r>
              <a:rPr sz="3200" baseline="-27375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+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</a:t>
            </a:r>
            <a:r>
              <a:rPr sz="3200" baseline="-27375" dirty="0" err="1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muon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s-ES" sz="3200" dirty="0">
                <a:solidFill>
                  <a:srgbClr val="FF26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≈</a:t>
            </a:r>
            <a:r>
              <a:rPr sz="3200" dirty="0">
                <a:solidFill>
                  <a:srgbClr val="FF26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6AC2BA-3A90-6886-83AD-29E436AC99ED}"/>
              </a:ext>
            </a:extLst>
          </p:cNvPr>
          <p:cNvSpPr/>
          <p:nvPr/>
        </p:nvSpPr>
        <p:spPr>
          <a:xfrm>
            <a:off x="4077302" y="2513645"/>
            <a:ext cx="4073558" cy="584775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Histograms</a:t>
            </a:r>
            <a:r>
              <a:rPr lang="es-ES" sz="3200" dirty="0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 net </a:t>
            </a:r>
            <a:r>
              <a:rPr lang="es-ES" sz="32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00B050"/>
                </a:solidFill>
                <a:latin typeface="+mj-lt"/>
                <a:ea typeface="Verdana"/>
                <a:cs typeface="Verdana"/>
                <a:sym typeface="Verdana"/>
              </a:rPr>
              <a:t>y</a:t>
            </a:r>
            <a:endParaRPr lang="es-ES" sz="32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833037-BA28-3016-80F7-CE18B476AA26}"/>
              </a:ext>
            </a:extLst>
          </p:cNvPr>
          <p:cNvSpPr/>
          <p:nvPr/>
        </p:nvSpPr>
        <p:spPr>
          <a:xfrm>
            <a:off x="418471" y="161474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00460" hangingPunct="1">
              <a:defRPr sz="1800">
                <a:solidFill>
                  <a:srgbClr val="000000"/>
                </a:solidFill>
              </a:defRPr>
            </a:pP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x-y axis:    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neutron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=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proton</a:t>
            </a:r>
            <a:r>
              <a:rPr lang="es-ES" sz="3200" baseline="-250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3200" dirty="0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+ </a:t>
            </a:r>
            <a:r>
              <a:rPr lang="es-ES" sz="32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p</a:t>
            </a:r>
            <a:r>
              <a:rPr lang="es-ES" sz="3200" baseline="-25000" dirty="0" err="1">
                <a:solidFill>
                  <a:srgbClr val="535353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muon</a:t>
            </a:r>
            <a:endParaRPr lang="es-ES" sz="3200" baseline="-25000" dirty="0">
              <a:solidFill>
                <a:srgbClr val="535353">
                  <a:lumMod val="50000"/>
                </a:srgbClr>
              </a:solidFill>
              <a:latin typeface="Helvetica"/>
              <a:ea typeface="Verdana"/>
              <a:cs typeface="Verdana"/>
              <a:sym typeface="Verdana"/>
            </a:endParaRPr>
          </a:p>
        </p:txBody>
      </p:sp>
      <p:pic>
        <p:nvPicPr>
          <p:cNvPr id="11" name="Imagen 10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56B7B704-7A51-D3DC-97E9-03AC792D0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0" y="3160564"/>
            <a:ext cx="11740943" cy="4654239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5D67FF5-8BD2-3C7A-6FE5-9BF84C42B731}"/>
              </a:ext>
            </a:extLst>
          </p:cNvPr>
          <p:cNvSpPr/>
          <p:nvPr/>
        </p:nvSpPr>
        <p:spPr>
          <a:xfrm>
            <a:off x="8843161" y="7947711"/>
            <a:ext cx="3541758" cy="1191813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32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But</a:t>
            </a:r>
            <a:r>
              <a:rPr lang="es-ES" sz="32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: </a:t>
            </a:r>
            <a:r>
              <a:rPr lang="es-ES" sz="32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32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at </a:t>
            </a:r>
          </a:p>
          <a:p>
            <a:pPr defTabSz="914400" latinLnBrk="1"/>
            <a:r>
              <a:rPr lang="es-ES" sz="32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rest</a:t>
            </a:r>
            <a:r>
              <a:rPr lang="es-ES" sz="32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!!</a:t>
            </a:r>
            <a:endParaRPr kumimoji="0" lang="es-ES" sz="32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0570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87">
            <a:extLst>
              <a:ext uri="{FF2B5EF4-FFF2-40B4-BE49-F238E27FC236}">
                <a16:creationId xmlns:a16="http://schemas.microsoft.com/office/drawing/2014/main" id="{77726689-11E7-A646-863F-DDF32CD78D56}"/>
              </a:ext>
            </a:extLst>
          </p:cNvPr>
          <p:cNvSpPr/>
          <p:nvPr/>
        </p:nvSpPr>
        <p:spPr>
          <a:xfrm>
            <a:off x="1982013" y="380526"/>
            <a:ext cx="9040806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Origin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neutron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momentum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?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74169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87">
            <a:extLst>
              <a:ext uri="{FF2B5EF4-FFF2-40B4-BE49-F238E27FC236}">
                <a16:creationId xmlns:a16="http://schemas.microsoft.com/office/drawing/2014/main" id="{77726689-11E7-A646-863F-DDF32CD78D56}"/>
              </a:ext>
            </a:extLst>
          </p:cNvPr>
          <p:cNvSpPr/>
          <p:nvPr/>
        </p:nvSpPr>
        <p:spPr>
          <a:xfrm>
            <a:off x="1982013" y="380526"/>
            <a:ext cx="9040806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Origin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neutron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momentum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?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308D7D-82E2-8747-A743-66CAC76FC918}"/>
              </a:ext>
            </a:extLst>
          </p:cNvPr>
          <p:cNvSpPr/>
          <p:nvPr/>
        </p:nvSpPr>
        <p:spPr>
          <a:xfrm>
            <a:off x="236447" y="1497357"/>
            <a:ext cx="1231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Classical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thermal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equilibrium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with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atoms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scintillator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173EBC-EACE-F843-8D15-E2E2F901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95" y="2891553"/>
            <a:ext cx="6923143" cy="4837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CE4172-7236-6544-A44D-10775367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15" y="2061650"/>
            <a:ext cx="7582645" cy="740258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DBA1A74-ECF8-9A40-8319-A69437F4147A}"/>
              </a:ext>
            </a:extLst>
          </p:cNvPr>
          <p:cNvSpPr/>
          <p:nvPr/>
        </p:nvSpPr>
        <p:spPr>
          <a:xfrm>
            <a:off x="9989938" y="2206868"/>
            <a:ext cx="2297534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Too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small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!!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9570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87">
            <a:extLst>
              <a:ext uri="{FF2B5EF4-FFF2-40B4-BE49-F238E27FC236}">
                <a16:creationId xmlns:a16="http://schemas.microsoft.com/office/drawing/2014/main" id="{77726689-11E7-A646-863F-DDF32CD78D56}"/>
              </a:ext>
            </a:extLst>
          </p:cNvPr>
          <p:cNvSpPr/>
          <p:nvPr/>
        </p:nvSpPr>
        <p:spPr>
          <a:xfrm>
            <a:off x="1982013" y="380526"/>
            <a:ext cx="9040806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Origin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neutron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momentum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?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0637AD-E5C2-314B-A3CB-4EECD869B7DB}"/>
              </a:ext>
            </a:extLst>
          </p:cNvPr>
          <p:cNvSpPr/>
          <p:nvPr/>
        </p:nvSpPr>
        <p:spPr>
          <a:xfrm>
            <a:off x="831853" y="4497624"/>
            <a:ext cx="727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≥ h/4π →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= (100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*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/c)/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A15CDEF-180B-E346-8AC8-1ADEBF1070A1}"/>
              </a:ext>
            </a:extLst>
          </p:cNvPr>
          <p:cNvSpPr/>
          <p:nvPr/>
        </p:nvSpPr>
        <p:spPr>
          <a:xfrm>
            <a:off x="914398" y="5167815"/>
            <a:ext cx="5588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Δx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= 2*R = (1.25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)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5.7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35BFF9-29C9-D44B-A75B-06726CC65819}"/>
              </a:ext>
            </a:extLst>
          </p:cNvPr>
          <p:cNvSpPr/>
          <p:nvPr/>
        </p:nvSpPr>
        <p:spPr>
          <a:xfrm>
            <a:off x="6502400" y="5195770"/>
            <a:ext cx="348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→ </a:t>
            </a:r>
            <a:r>
              <a:rPr lang="es-ES" sz="2800" dirty="0" err="1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≥ 18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/c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308D7D-82E2-8747-A743-66CAC76FC918}"/>
              </a:ext>
            </a:extLst>
          </p:cNvPr>
          <p:cNvSpPr/>
          <p:nvPr/>
        </p:nvSpPr>
        <p:spPr>
          <a:xfrm>
            <a:off x="236447" y="1497357"/>
            <a:ext cx="1231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Classical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thermal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equilibrium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with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atoms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scintillator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173EBC-EACE-F843-8D15-E2E2F901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95" y="2891553"/>
            <a:ext cx="6923143" cy="4837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CE4172-7236-6544-A44D-10775367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15" y="2061650"/>
            <a:ext cx="7582645" cy="740258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DBA1A74-ECF8-9A40-8319-A69437F4147A}"/>
              </a:ext>
            </a:extLst>
          </p:cNvPr>
          <p:cNvSpPr/>
          <p:nvPr/>
        </p:nvSpPr>
        <p:spPr>
          <a:xfrm>
            <a:off x="9989938" y="2206868"/>
            <a:ext cx="2297534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Too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small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!!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E2B199A-B405-C849-A6E0-AA29E75DDBB6}"/>
              </a:ext>
            </a:extLst>
          </p:cNvPr>
          <p:cNvSpPr/>
          <p:nvPr/>
        </p:nvSpPr>
        <p:spPr>
          <a:xfrm>
            <a:off x="9989313" y="4599863"/>
            <a:ext cx="2691741" cy="1055606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Better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but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still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small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0CEEB6-799D-6EDE-BA7C-8C66637793D5}"/>
              </a:ext>
            </a:extLst>
          </p:cNvPr>
          <p:cNvSpPr/>
          <p:nvPr/>
        </p:nvSpPr>
        <p:spPr>
          <a:xfrm>
            <a:off x="203197" y="3792194"/>
            <a:ext cx="12967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2)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Heisenberg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uncertainty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and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confinement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nucleus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0103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87">
            <a:extLst>
              <a:ext uri="{FF2B5EF4-FFF2-40B4-BE49-F238E27FC236}">
                <a16:creationId xmlns:a16="http://schemas.microsoft.com/office/drawing/2014/main" id="{77726689-11E7-A646-863F-DDF32CD78D56}"/>
              </a:ext>
            </a:extLst>
          </p:cNvPr>
          <p:cNvSpPr/>
          <p:nvPr/>
        </p:nvSpPr>
        <p:spPr>
          <a:xfrm>
            <a:off x="1982013" y="380526"/>
            <a:ext cx="9040806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Origin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neutron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momentum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?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0637AD-E5C2-314B-A3CB-4EECD869B7DB}"/>
              </a:ext>
            </a:extLst>
          </p:cNvPr>
          <p:cNvSpPr/>
          <p:nvPr/>
        </p:nvSpPr>
        <p:spPr>
          <a:xfrm>
            <a:off x="831853" y="4497624"/>
            <a:ext cx="727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≥ h/4π →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= (100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*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/c)/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A15CDEF-180B-E346-8AC8-1ADEBF1070A1}"/>
              </a:ext>
            </a:extLst>
          </p:cNvPr>
          <p:cNvSpPr/>
          <p:nvPr/>
        </p:nvSpPr>
        <p:spPr>
          <a:xfrm>
            <a:off x="914398" y="5167815"/>
            <a:ext cx="5588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Δx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= 2*R = (1.25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)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5.7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35BFF9-29C9-D44B-A75B-06726CC65819}"/>
              </a:ext>
            </a:extLst>
          </p:cNvPr>
          <p:cNvSpPr/>
          <p:nvPr/>
        </p:nvSpPr>
        <p:spPr>
          <a:xfrm>
            <a:off x="6502400" y="5195770"/>
            <a:ext cx="348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→ </a:t>
            </a:r>
            <a:r>
              <a:rPr lang="es-ES" sz="2800" dirty="0" err="1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≥ 18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/c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F4980EB-EF70-5246-BF05-C91D97465CAB}"/>
              </a:ext>
            </a:extLst>
          </p:cNvPr>
          <p:cNvSpPr/>
          <p:nvPr/>
        </p:nvSpPr>
        <p:spPr>
          <a:xfrm>
            <a:off x="203198" y="6118262"/>
            <a:ext cx="1231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3) Pauli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exclusion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applied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to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confined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nucleus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2AE817E-8927-3548-8761-2E15FE8B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42" y="6963046"/>
            <a:ext cx="4575810" cy="106011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92C179A-B8F3-0A4A-806B-50DA74B6D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7314985"/>
            <a:ext cx="4252974" cy="44033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8D60513-6F30-5445-BF1A-071769345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75" y="8439673"/>
            <a:ext cx="7078980" cy="513985"/>
          </a:xfrm>
          <a:prstGeom prst="rect">
            <a:avLst/>
          </a:prstGeom>
        </p:spPr>
      </p:pic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A2B61661-F938-3C4E-98EE-A85635ED1F4C}"/>
              </a:ext>
            </a:extLst>
          </p:cNvPr>
          <p:cNvSpPr/>
          <p:nvPr/>
        </p:nvSpPr>
        <p:spPr>
          <a:xfrm>
            <a:off x="8696960" y="8043814"/>
            <a:ext cx="3970276" cy="1532332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Typical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value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of</a:t>
            </a:r>
          </a:p>
          <a:p>
            <a:pPr defTabSz="914400" latinLnBrk="1"/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transverse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moment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defTabSz="914400" latinLnBrk="1"/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in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MINERvA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308D7D-82E2-8747-A743-66CAC76FC918}"/>
              </a:ext>
            </a:extLst>
          </p:cNvPr>
          <p:cNvSpPr/>
          <p:nvPr/>
        </p:nvSpPr>
        <p:spPr>
          <a:xfrm>
            <a:off x="236447" y="1497357"/>
            <a:ext cx="1231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Classical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thermal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equilibrium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with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atoms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scintillator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173EBC-EACE-F843-8D15-E2E2F9013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095" y="2891553"/>
            <a:ext cx="6923143" cy="4837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CE4172-7236-6544-A44D-107753673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315" y="2061650"/>
            <a:ext cx="7582645" cy="740258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DBA1A74-ECF8-9A40-8319-A69437F4147A}"/>
              </a:ext>
            </a:extLst>
          </p:cNvPr>
          <p:cNvSpPr/>
          <p:nvPr/>
        </p:nvSpPr>
        <p:spPr>
          <a:xfrm>
            <a:off x="9989938" y="2206868"/>
            <a:ext cx="2297534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Too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small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!!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D2A889F0-BC93-1B9D-C7CE-08FF64F71F3C}"/>
              </a:ext>
            </a:extLst>
          </p:cNvPr>
          <p:cNvSpPr/>
          <p:nvPr/>
        </p:nvSpPr>
        <p:spPr>
          <a:xfrm>
            <a:off x="9989313" y="4599863"/>
            <a:ext cx="2691741" cy="1055606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Better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but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still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small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120034-878C-E359-C47C-920EC2D18BEA}"/>
              </a:ext>
            </a:extLst>
          </p:cNvPr>
          <p:cNvSpPr/>
          <p:nvPr/>
        </p:nvSpPr>
        <p:spPr>
          <a:xfrm>
            <a:off x="203197" y="3792194"/>
            <a:ext cx="12967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2)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Heisenberg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uncertainty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and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confinement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nucleus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0014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87">
            <a:extLst>
              <a:ext uri="{FF2B5EF4-FFF2-40B4-BE49-F238E27FC236}">
                <a16:creationId xmlns:a16="http://schemas.microsoft.com/office/drawing/2014/main" id="{77726689-11E7-A646-863F-DDF32CD78D56}"/>
              </a:ext>
            </a:extLst>
          </p:cNvPr>
          <p:cNvSpPr/>
          <p:nvPr/>
        </p:nvSpPr>
        <p:spPr>
          <a:xfrm>
            <a:off x="1982013" y="380526"/>
            <a:ext cx="9040806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Origin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neutron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momentum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?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CEDABCD-2CD3-5A4D-B1EE-3D9C01865AAD}"/>
              </a:ext>
            </a:extLst>
          </p:cNvPr>
          <p:cNvSpPr/>
          <p:nvPr/>
        </p:nvSpPr>
        <p:spPr>
          <a:xfrm>
            <a:off x="203197" y="3792194"/>
            <a:ext cx="12967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2)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Heisenberg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uncertainty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and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confinement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nucleus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0637AD-E5C2-314B-A3CB-4EECD869B7DB}"/>
              </a:ext>
            </a:extLst>
          </p:cNvPr>
          <p:cNvSpPr/>
          <p:nvPr/>
        </p:nvSpPr>
        <p:spPr>
          <a:xfrm>
            <a:off x="831853" y="4497624"/>
            <a:ext cx="727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≥ h/4π →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= (100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*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/c)/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A15CDEF-180B-E346-8AC8-1ADEBF1070A1}"/>
              </a:ext>
            </a:extLst>
          </p:cNvPr>
          <p:cNvSpPr/>
          <p:nvPr/>
        </p:nvSpPr>
        <p:spPr>
          <a:xfrm>
            <a:off x="914398" y="5167815"/>
            <a:ext cx="5588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Δx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= 2*R = (1.25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)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5.7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35BFF9-29C9-D44B-A75B-06726CC65819}"/>
              </a:ext>
            </a:extLst>
          </p:cNvPr>
          <p:cNvSpPr/>
          <p:nvPr/>
        </p:nvSpPr>
        <p:spPr>
          <a:xfrm>
            <a:off x="6502400" y="5195770"/>
            <a:ext cx="348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→ </a:t>
            </a:r>
            <a:r>
              <a:rPr lang="es-ES" sz="2800" dirty="0" err="1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rgbClr val="B8B8FF">
                    <a:lumMod val="50000"/>
                  </a:srgbClr>
                </a:solidFill>
                <a:latin typeface="Helvetica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≥ 18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/c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F4980EB-EF70-5246-BF05-C91D97465CAB}"/>
              </a:ext>
            </a:extLst>
          </p:cNvPr>
          <p:cNvSpPr/>
          <p:nvPr/>
        </p:nvSpPr>
        <p:spPr>
          <a:xfrm>
            <a:off x="203198" y="6402416"/>
            <a:ext cx="12801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3) </a:t>
            </a:r>
            <a:r>
              <a:rPr lang="es-ES" sz="2800" b="1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Fermi gas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: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exclusion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applied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to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confined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nucleus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A2B61661-F938-3C4E-98EE-A85635ED1F4C}"/>
              </a:ext>
            </a:extLst>
          </p:cNvPr>
          <p:cNvSpPr/>
          <p:nvPr/>
        </p:nvSpPr>
        <p:spPr>
          <a:xfrm>
            <a:off x="8789238" y="7696347"/>
            <a:ext cx="3970276" cy="1532332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Typical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value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of</a:t>
            </a:r>
          </a:p>
          <a:p>
            <a:pPr defTabSz="914400" latinLnBrk="1"/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transverse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moment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defTabSz="914400" latinLnBrk="1"/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in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MINERvA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308D7D-82E2-8747-A743-66CAC76FC918}"/>
              </a:ext>
            </a:extLst>
          </p:cNvPr>
          <p:cNvSpPr/>
          <p:nvPr/>
        </p:nvSpPr>
        <p:spPr>
          <a:xfrm>
            <a:off x="236447" y="1497357"/>
            <a:ext cx="1231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Classical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thermal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equilibrium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with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atoms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scintillator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173EBC-EACE-F843-8D15-E2E2F901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95" y="2891553"/>
            <a:ext cx="6923143" cy="4837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CE4172-7236-6544-A44D-10775367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15" y="2061650"/>
            <a:ext cx="7582645" cy="740258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DBA1A74-ECF8-9A40-8319-A69437F4147A}"/>
              </a:ext>
            </a:extLst>
          </p:cNvPr>
          <p:cNvSpPr/>
          <p:nvPr/>
        </p:nvSpPr>
        <p:spPr>
          <a:xfrm>
            <a:off x="9989938" y="2206868"/>
            <a:ext cx="2297534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Too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small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!!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D2A889F0-BC93-1B9D-C7CE-08FF64F71F3C}"/>
              </a:ext>
            </a:extLst>
          </p:cNvPr>
          <p:cNvSpPr/>
          <p:nvPr/>
        </p:nvSpPr>
        <p:spPr>
          <a:xfrm>
            <a:off x="9989313" y="4599863"/>
            <a:ext cx="2691741" cy="1055606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Better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but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still</a:t>
            </a:r>
            <a:r>
              <a:rPr lang="es-ES" sz="28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small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5022175-11F4-AFDC-DECD-E8CAC2E6B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3" y="7421514"/>
            <a:ext cx="7569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261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1CC4DA7-408B-834A-B29A-46141448806D}"/>
              </a:ext>
            </a:extLst>
          </p:cNvPr>
          <p:cNvSpPr/>
          <p:nvPr/>
        </p:nvSpPr>
        <p:spPr>
          <a:xfrm>
            <a:off x="204255" y="1648192"/>
            <a:ext cx="12310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results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on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transverse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momentum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can be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used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to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estimate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size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carbon</a:t>
            </a:r>
            <a:r>
              <a:rPr lang="es-ES" sz="30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nuclear </a:t>
            </a:r>
            <a:r>
              <a:rPr lang="es-ES" sz="30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radius</a:t>
            </a:r>
            <a:r>
              <a:rPr lang="es-ES" sz="30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</a:p>
          <a:p>
            <a:endParaRPr lang="es-ES" sz="2800" dirty="0">
              <a:solidFill>
                <a:schemeClr val="bg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569B427-EE31-5642-B0B8-73BDE4E8BB0D}"/>
              </a:ext>
            </a:extLst>
          </p:cNvPr>
          <p:cNvSpPr/>
          <p:nvPr/>
        </p:nvSpPr>
        <p:spPr>
          <a:xfrm>
            <a:off x="490071" y="3985130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R = R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0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(1.25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)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→ R(C, A=12) = 2.9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8DE063F-100B-5848-AE98-F861C49B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04" y="2340690"/>
            <a:ext cx="2044941" cy="2090675"/>
          </a:xfrm>
          <a:prstGeom prst="rect">
            <a:avLst/>
          </a:prstGeom>
        </p:spPr>
      </p:pic>
      <p:sp>
        <p:nvSpPr>
          <p:cNvPr id="14" name="Shape 687">
            <a:extLst>
              <a:ext uri="{FF2B5EF4-FFF2-40B4-BE49-F238E27FC236}">
                <a16:creationId xmlns:a16="http://schemas.microsoft.com/office/drawing/2014/main" id="{C0CBD71F-5060-7B44-90D6-342F811CD75A}"/>
              </a:ext>
            </a:extLst>
          </p:cNvPr>
          <p:cNvSpPr/>
          <p:nvPr/>
        </p:nvSpPr>
        <p:spPr>
          <a:xfrm>
            <a:off x="683579" y="401526"/>
            <a:ext cx="11637671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Estimation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radius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nucleus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79A5BC-71C3-1941-91C2-97A2CA0925D1}"/>
              </a:ext>
            </a:extLst>
          </p:cNvPr>
          <p:cNvSpPr/>
          <p:nvPr/>
        </p:nvSpPr>
        <p:spPr>
          <a:xfrm>
            <a:off x="490071" y="2816246"/>
            <a:ext cx="10152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can compare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our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results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with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average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radius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of a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nucleus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with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A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nucleons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:</a:t>
            </a:r>
            <a:endParaRPr lang="es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796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1CC4DA7-408B-834A-B29A-46141448806D}"/>
              </a:ext>
            </a:extLst>
          </p:cNvPr>
          <p:cNvSpPr/>
          <p:nvPr/>
        </p:nvSpPr>
        <p:spPr>
          <a:xfrm>
            <a:off x="204255" y="1648192"/>
            <a:ext cx="12310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results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on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transverse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momentum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can be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used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to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estimate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size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carbon</a:t>
            </a:r>
            <a:r>
              <a:rPr lang="es-ES" sz="30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nuclear </a:t>
            </a:r>
            <a:r>
              <a:rPr lang="es-ES" sz="30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radius</a:t>
            </a:r>
            <a:r>
              <a:rPr lang="es-ES" sz="30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</a:p>
          <a:p>
            <a:endParaRPr lang="es-ES" sz="2800" dirty="0">
              <a:solidFill>
                <a:schemeClr val="bg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569B427-EE31-5642-B0B8-73BDE4E8BB0D}"/>
              </a:ext>
            </a:extLst>
          </p:cNvPr>
          <p:cNvSpPr/>
          <p:nvPr/>
        </p:nvSpPr>
        <p:spPr>
          <a:xfrm>
            <a:off x="490071" y="3985130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R = R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0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(1.25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)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→ R(C, A=12) = 2.9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8DE063F-100B-5848-AE98-F861C49B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04" y="2340690"/>
            <a:ext cx="2044941" cy="2090675"/>
          </a:xfrm>
          <a:prstGeom prst="rect">
            <a:avLst/>
          </a:prstGeom>
        </p:spPr>
      </p:pic>
      <p:sp>
        <p:nvSpPr>
          <p:cNvPr id="14" name="Shape 687">
            <a:extLst>
              <a:ext uri="{FF2B5EF4-FFF2-40B4-BE49-F238E27FC236}">
                <a16:creationId xmlns:a16="http://schemas.microsoft.com/office/drawing/2014/main" id="{C0CBD71F-5060-7B44-90D6-342F811CD75A}"/>
              </a:ext>
            </a:extLst>
          </p:cNvPr>
          <p:cNvSpPr/>
          <p:nvPr/>
        </p:nvSpPr>
        <p:spPr>
          <a:xfrm>
            <a:off x="683579" y="401526"/>
            <a:ext cx="11637671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Estimation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radius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nucleus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79A5BC-71C3-1941-91C2-97A2CA0925D1}"/>
              </a:ext>
            </a:extLst>
          </p:cNvPr>
          <p:cNvSpPr/>
          <p:nvPr/>
        </p:nvSpPr>
        <p:spPr>
          <a:xfrm>
            <a:off x="490071" y="2816246"/>
            <a:ext cx="10152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can compare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our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results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with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average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radius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of a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nucleus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with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A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nucleons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: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865C10-F899-5043-AF4A-2D20525143C6}"/>
              </a:ext>
            </a:extLst>
          </p:cNvPr>
          <p:cNvSpPr/>
          <p:nvPr/>
        </p:nvSpPr>
        <p:spPr>
          <a:xfrm>
            <a:off x="251568" y="4952386"/>
            <a:ext cx="9251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Heisenberg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uncertainty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: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94A6A23-F572-4D4A-A821-4C344724FCC4}"/>
              </a:ext>
            </a:extLst>
          </p:cNvPr>
          <p:cNvSpPr/>
          <p:nvPr/>
        </p:nvSpPr>
        <p:spPr>
          <a:xfrm>
            <a:off x="126946" y="5742333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≥ h/4π →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= (100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*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/c)/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8A13274A-9431-6C4B-93B3-0940C7650B5B}"/>
              </a:ext>
            </a:extLst>
          </p:cNvPr>
          <p:cNvSpPr/>
          <p:nvPr/>
        </p:nvSpPr>
        <p:spPr>
          <a:xfrm>
            <a:off x="9281417" y="5628827"/>
            <a:ext cx="3448506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Estimation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of R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1872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1CC4DA7-408B-834A-B29A-46141448806D}"/>
              </a:ext>
            </a:extLst>
          </p:cNvPr>
          <p:cNvSpPr/>
          <p:nvPr/>
        </p:nvSpPr>
        <p:spPr>
          <a:xfrm>
            <a:off x="204255" y="1648192"/>
            <a:ext cx="12310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results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on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transverse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momentum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neutron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can be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used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to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estimate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size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s-ES" sz="30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carbon</a:t>
            </a:r>
            <a:r>
              <a:rPr lang="es-ES" sz="30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nuclear </a:t>
            </a:r>
            <a:r>
              <a:rPr lang="es-ES" sz="30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radius</a:t>
            </a:r>
            <a:r>
              <a:rPr lang="es-ES" sz="30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</a:p>
          <a:p>
            <a:endParaRPr lang="es-ES" sz="2800" dirty="0">
              <a:solidFill>
                <a:schemeClr val="bg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569B427-EE31-5642-B0B8-73BDE4E8BB0D}"/>
              </a:ext>
            </a:extLst>
          </p:cNvPr>
          <p:cNvSpPr/>
          <p:nvPr/>
        </p:nvSpPr>
        <p:spPr>
          <a:xfrm>
            <a:off x="490071" y="3985130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R = R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0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(1.25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) A</a:t>
            </a:r>
            <a:r>
              <a:rPr lang="es-ES" sz="2800" baseline="30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1/3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→ R(C, A=12) = 2.9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8DE063F-100B-5848-AE98-F861C49B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04" y="2340690"/>
            <a:ext cx="2044941" cy="2090675"/>
          </a:xfrm>
          <a:prstGeom prst="rect">
            <a:avLst/>
          </a:prstGeom>
        </p:spPr>
      </p:pic>
      <p:sp>
        <p:nvSpPr>
          <p:cNvPr id="14" name="Shape 687">
            <a:extLst>
              <a:ext uri="{FF2B5EF4-FFF2-40B4-BE49-F238E27FC236}">
                <a16:creationId xmlns:a16="http://schemas.microsoft.com/office/drawing/2014/main" id="{C0CBD71F-5060-7B44-90D6-342F811CD75A}"/>
              </a:ext>
            </a:extLst>
          </p:cNvPr>
          <p:cNvSpPr/>
          <p:nvPr/>
        </p:nvSpPr>
        <p:spPr>
          <a:xfrm>
            <a:off x="683579" y="401526"/>
            <a:ext cx="11637671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Estimation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radius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of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nucleus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79A5BC-71C3-1941-91C2-97A2CA0925D1}"/>
              </a:ext>
            </a:extLst>
          </p:cNvPr>
          <p:cNvSpPr/>
          <p:nvPr/>
        </p:nvSpPr>
        <p:spPr>
          <a:xfrm>
            <a:off x="490071" y="2816246"/>
            <a:ext cx="10152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can compare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our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results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with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the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average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radius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of a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nucleus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with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 A </a:t>
            </a:r>
            <a:r>
              <a:rPr lang="es-ES" sz="3000" dirty="0" err="1">
                <a:solidFill>
                  <a:schemeClr val="bg1"/>
                </a:solidFill>
                <a:ea typeface="Verdana"/>
                <a:cs typeface="Verdana"/>
                <a:sym typeface="Verdana"/>
              </a:rPr>
              <a:t>nucleons</a:t>
            </a:r>
            <a:r>
              <a:rPr lang="es-ES" sz="3000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: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865C10-F899-5043-AF4A-2D20525143C6}"/>
              </a:ext>
            </a:extLst>
          </p:cNvPr>
          <p:cNvSpPr/>
          <p:nvPr/>
        </p:nvSpPr>
        <p:spPr>
          <a:xfrm>
            <a:off x="251568" y="4952386"/>
            <a:ext cx="9251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es-ES" sz="2800" b="1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Heisenberg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uncertainty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principle</a:t>
            </a:r>
            <a:r>
              <a:rPr lang="es-ES" sz="280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:</a:t>
            </a:r>
            <a:endParaRPr lang="es-ES" sz="28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94A6A23-F572-4D4A-A821-4C344724FCC4}"/>
              </a:ext>
            </a:extLst>
          </p:cNvPr>
          <p:cNvSpPr/>
          <p:nvPr/>
        </p:nvSpPr>
        <p:spPr>
          <a:xfrm>
            <a:off x="-229515" y="5684487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baseline="-25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≥ h/4π → R ≈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Δx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= (100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Mev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*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fm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/c)/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Δp</a:t>
            </a:r>
            <a:r>
              <a:rPr lang="es-ES" sz="2800" baseline="-250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x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68A4912-3163-5040-924B-CDC43EF50F53}"/>
              </a:ext>
            </a:extLst>
          </p:cNvPr>
          <p:cNvSpPr/>
          <p:nvPr/>
        </p:nvSpPr>
        <p:spPr>
          <a:xfrm>
            <a:off x="252000" y="6942910"/>
            <a:ext cx="12024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2) </a:t>
            </a:r>
            <a:r>
              <a:rPr lang="es-ES" sz="2800" b="1" dirty="0">
                <a:latin typeface="Helvetica"/>
                <a:ea typeface="Verdana"/>
                <a:cs typeface="Verdana"/>
                <a:sym typeface="Verdana"/>
              </a:rPr>
              <a:t>Fermi gas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approximation</a:t>
            </a:r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: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neutrons</a:t>
            </a:r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must</a:t>
            </a:r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obey</a:t>
            </a:r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the</a:t>
            </a:r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exclusion</a:t>
            </a:r>
            <a:r>
              <a:rPr lang="es-ES" sz="2800" dirty="0">
                <a:latin typeface="Helvetica"/>
                <a:ea typeface="Verdana"/>
                <a:cs typeface="Verdana"/>
                <a:sym typeface="Verdana"/>
              </a:rPr>
              <a:t> </a:t>
            </a:r>
            <a:r>
              <a:rPr lang="es-ES" sz="2800" dirty="0" err="1">
                <a:latin typeface="Helvetica"/>
                <a:ea typeface="Verdana"/>
                <a:cs typeface="Verdana"/>
                <a:sym typeface="Verdana"/>
              </a:rPr>
              <a:t>principle</a:t>
            </a:r>
            <a:endParaRPr lang="es-ES" sz="2800" dirty="0">
              <a:latin typeface="Helvetica"/>
            </a:endParaRP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7015BF07-1B6B-7E40-BF42-8A01E574EA6F}"/>
              </a:ext>
            </a:extLst>
          </p:cNvPr>
          <p:cNvSpPr/>
          <p:nvPr/>
        </p:nvSpPr>
        <p:spPr>
          <a:xfrm>
            <a:off x="10530857" y="7732857"/>
            <a:ext cx="2297534" cy="1055606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Estimation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of R</a:t>
            </a:r>
            <a:r>
              <a:rPr kumimoji="0" lang="es-ES" sz="2800" b="1" i="0" u="none" strike="noStrike" cap="none" spc="0" normalizeH="0" baseline="-2500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0</a:t>
            </a:r>
            <a:endParaRPr kumimoji="0" lang="es-ES" sz="2800" b="1" i="0" u="none" strike="noStrike" cap="none" spc="0" normalizeH="0" baseline="-2500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4EFFBC7-6A89-284F-A6B5-D7E185E6F89B}"/>
              </a:ext>
            </a:extLst>
          </p:cNvPr>
          <p:cNvSpPr/>
          <p:nvPr/>
        </p:nvSpPr>
        <p:spPr>
          <a:xfrm>
            <a:off x="9281417" y="5628827"/>
            <a:ext cx="3448506" cy="578880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kumimoji="0" lang="es-ES" sz="2800" b="1" i="0" u="none" strike="noStrike" cap="none" spc="0" normalizeH="0" baseline="0" dirty="0" err="1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Estimation</a:t>
            </a:r>
            <a:r>
              <a:rPr kumimoji="0" lang="es-ES" sz="2800" b="1" i="0" u="none" strike="noStrike" cap="none" spc="0" normalizeH="0" baseline="0" dirty="0">
                <a:solidFill>
                  <a:srgbClr val="FF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 of R</a:t>
            </a:r>
            <a:endParaRPr kumimoji="0" lang="es-ES" sz="2800" b="1" i="0" u="none" strike="noStrike" cap="none" spc="0" normalizeH="0" baseline="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ED3E08-DE11-DE59-10AE-9F1956E7C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1" y="7732857"/>
            <a:ext cx="9478432" cy="11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90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21A74-957C-CB59-E5FA-DA69BB0FB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647B257-E7A3-2F96-B6F7-482D461CE255}"/>
              </a:ext>
            </a:extLst>
          </p:cNvPr>
          <p:cNvSpPr/>
          <p:nvPr/>
        </p:nvSpPr>
        <p:spPr>
          <a:xfrm>
            <a:off x="7847632" y="5531506"/>
            <a:ext cx="4958658" cy="1191813"/>
          </a:xfrm>
          <a:prstGeom prst="roundRect">
            <a:avLst/>
          </a:prstGeom>
          <a:solidFill>
            <a:srgbClr val="FFFFFF"/>
          </a:solidFill>
          <a:ln w="6032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latinLnBrk="1"/>
            <a:r>
              <a:rPr lang="es-ES" sz="32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Estimation</a:t>
            </a:r>
            <a:r>
              <a:rPr lang="es-ES" sz="32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of C </a:t>
            </a:r>
          </a:p>
          <a:p>
            <a:pPr defTabSz="914400" latinLnBrk="1"/>
            <a:r>
              <a:rPr lang="es-ES" sz="32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nuclear </a:t>
            </a:r>
            <a:r>
              <a:rPr lang="es-ES" sz="3200" b="1" dirty="0" err="1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radius</a:t>
            </a:r>
            <a:r>
              <a:rPr lang="es-ES" sz="3200" b="1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 R and R</a:t>
            </a:r>
            <a:r>
              <a:rPr lang="es-ES" sz="3200" b="1" baseline="-25000" dirty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0</a:t>
            </a:r>
            <a:endParaRPr kumimoji="0" lang="es-ES" sz="3200" b="1" i="0" u="none" strike="noStrike" cap="none" spc="0" normalizeH="0" baseline="-25000" dirty="0">
              <a:solidFill>
                <a:srgbClr val="FF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Shape 687">
            <a:extLst>
              <a:ext uri="{FF2B5EF4-FFF2-40B4-BE49-F238E27FC236}">
                <a16:creationId xmlns:a16="http://schemas.microsoft.com/office/drawing/2014/main" id="{96E66BF5-84F8-8B6F-8240-1A3E08B99C10}"/>
              </a:ext>
            </a:extLst>
          </p:cNvPr>
          <p:cNvSpPr/>
          <p:nvPr/>
        </p:nvSpPr>
        <p:spPr>
          <a:xfrm>
            <a:off x="1891429" y="380526"/>
            <a:ext cx="9221946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>
            <a:lvl1pPr algn="ctr"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300460" hangingPunct="1">
              <a:defRPr sz="1800" b="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Momentum </a:t>
            </a:r>
            <a:r>
              <a:rPr lang="es-ES" sz="512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Conservation</a:t>
            </a:r>
            <a:r>
              <a:rPr lang="es-ES" sz="512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in x-y</a:t>
            </a:r>
            <a:endParaRPr sz="512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3AADAB9-F92B-0A92-846E-4776A7A023BE}"/>
              </a:ext>
            </a:extLst>
          </p:cNvPr>
          <p:cNvSpPr/>
          <p:nvPr/>
        </p:nvSpPr>
        <p:spPr>
          <a:xfrm>
            <a:off x="2498681" y="8982262"/>
            <a:ext cx="7230496" cy="584775"/>
          </a:xfrm>
          <a:prstGeom prst="rect">
            <a:avLst/>
          </a:prstGeom>
          <a:ln w="28575" cmpd="sng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/>
              <a:t>http:/</a:t>
            </a:r>
            <a:r>
              <a:rPr lang="es-ES" sz="3200" dirty="0" err="1"/>
              <a:t>go.uv.es</a:t>
            </a:r>
            <a:r>
              <a:rPr lang="es-ES" sz="3200" dirty="0"/>
              <a:t>/</a:t>
            </a:r>
            <a:r>
              <a:rPr lang="es-ES" sz="3200" dirty="0" err="1"/>
              <a:t>mamtor</a:t>
            </a:r>
            <a:r>
              <a:rPr lang="es-ES" sz="3200" dirty="0"/>
              <a:t>/</a:t>
            </a:r>
            <a:r>
              <a:rPr lang="es-ES" sz="3200" dirty="0" err="1"/>
              <a:t>minerva_hoja</a:t>
            </a:r>
            <a:endParaRPr lang="es-ES" sz="3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C1E9D49-D6EB-9742-C847-2CE8EC4DCF65}"/>
              </a:ext>
            </a:extLst>
          </p:cNvPr>
          <p:cNvSpPr/>
          <p:nvPr/>
        </p:nvSpPr>
        <p:spPr>
          <a:xfrm>
            <a:off x="2125881" y="6210492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Δp</a:t>
            </a:r>
            <a:r>
              <a:rPr lang="es-ES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Δp</a:t>
            </a:r>
            <a:r>
              <a:rPr lang="es-ES" baseline="-25000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r>
              <a:rPr lang="es-ES" baseline="-250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dirty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⇒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Δx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Δy</a:t>
            </a:r>
            <a:r>
              <a:rPr lang="es-ES" baseline="-25000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63B751-F033-3EA9-A837-34F2B9EADAEE}"/>
              </a:ext>
            </a:extLst>
          </p:cNvPr>
          <p:cNvSpPr/>
          <p:nvPr/>
        </p:nvSpPr>
        <p:spPr>
          <a:xfrm>
            <a:off x="469668" y="8042784"/>
            <a:ext cx="8546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R</a:t>
            </a:r>
            <a:r>
              <a:rPr lang="es-ES" baseline="-25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0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= 1.25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6E0DB0-137E-D20B-D497-A32A0BEA3DB4}"/>
              </a:ext>
            </a:extLst>
          </p:cNvPr>
          <p:cNvSpPr/>
          <p:nvPr/>
        </p:nvSpPr>
        <p:spPr>
          <a:xfrm>
            <a:off x="427316" y="7231672"/>
            <a:ext cx="10686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R = R</a:t>
            </a:r>
            <a:r>
              <a:rPr lang="es-ES" baseline="-25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0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 A</a:t>
            </a:r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= (1.25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) A</a:t>
            </a:r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1/3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→ R(C, A=12) = 2.9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ea typeface="Verdana"/>
                <a:cs typeface="Verdana"/>
                <a:sym typeface="Verdana"/>
              </a:rPr>
              <a:t>fm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n 6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43E3D37D-520C-4627-A3DC-EDFCDC48B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635616"/>
            <a:ext cx="12527994" cy="37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84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teraction kinema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Interaction kinematics</a:t>
            </a:r>
          </a:p>
        </p:txBody>
      </p:sp>
      <p:sp>
        <p:nvSpPr>
          <p:cNvPr id="149" name="While MINERvA cannot directly detect the neutrino, it detects and measures the kinematics of both the muon and the proton that emerge from the interaction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11861800" cy="3048000"/>
          </a:xfrm>
          <a:prstGeom prst="rect">
            <a:avLst/>
          </a:prstGeom>
        </p:spPr>
        <p:txBody>
          <a:bodyPr/>
          <a:lstStyle/>
          <a:p>
            <a:pPr marL="212597" indent="-212597" defTabSz="543305">
              <a:spcBef>
                <a:spcPts val="1100"/>
              </a:spcBef>
              <a:defRPr sz="2418"/>
            </a:pPr>
            <a:r>
              <a:t>While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MINERvA</a:t>
            </a:r>
            <a:r>
              <a:t> cannot directly detect the neutrino, it detects and measures the kinematics of both the muon and the proton that emerge from the interaction </a:t>
            </a:r>
          </a:p>
          <a:p>
            <a:pPr marL="212597" indent="-212597" defTabSz="543305">
              <a:spcBef>
                <a:spcPts val="1100"/>
              </a:spcBef>
              <a:defRPr sz="2418"/>
            </a:pPr>
            <a:r>
              <a:t>You can find this kinematic information with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Arachne</a:t>
            </a:r>
            <a:r>
              <a:t>, the MINERvA event display that you will use to visualize the events. </a:t>
            </a:r>
          </a:p>
          <a:p>
            <a:pPr marL="212597" indent="-212597" defTabSz="543305">
              <a:spcBef>
                <a:spcPts val="1100"/>
              </a:spcBef>
              <a:defRPr sz="2418"/>
            </a:pPr>
            <a:r>
              <a:t>You will then put this information into a spreadsheet which applies conservation of momentum to give the momentum of the system prior to the interaction in three dimensions. </a:t>
            </a:r>
          </a:p>
        </p:txBody>
      </p:sp>
      <p:sp>
        <p:nvSpPr>
          <p:cNvPr id="15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9778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151" name="eventview_0.png" descr="eventview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5780782"/>
            <a:ext cx="7620000" cy="3213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FA196-3F45-E146-3D80-ECDC4A69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roducción al ejercicio">
            <a:extLst>
              <a:ext uri="{FF2B5EF4-FFF2-40B4-BE49-F238E27FC236}">
                <a16:creationId xmlns:a16="http://schemas.microsoft.com/office/drawing/2014/main" id="{2AEE97DC-7430-8EA3-7471-D5AEB12DC5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3213228"/>
            <a:ext cx="11861800" cy="1270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560831">
              <a:defRPr sz="7679">
                <a:solidFill>
                  <a:srgbClr val="5CAB4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s-ES" dirty="0"/>
              <a:t>Videoconferencia</a:t>
            </a:r>
            <a:endParaRPr dirty="0"/>
          </a:p>
        </p:txBody>
      </p:sp>
      <p:sp>
        <p:nvSpPr>
          <p:cNvPr id="129" name="Número de diapositiva">
            <a:extLst>
              <a:ext uri="{FF2B5EF4-FFF2-40B4-BE49-F238E27FC236}">
                <a16:creationId xmlns:a16="http://schemas.microsoft.com/office/drawing/2014/main" id="{2710348E-99DC-CDC4-0747-637E92E6BC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9778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pic>
        <p:nvPicPr>
          <p:cNvPr id="134" name="Captura de pantalla 2022-03-28 a las 16.59.19.png" descr="Captura de pantalla 2022-03-28 a las 16.59.19.png">
            <a:extLst>
              <a:ext uri="{FF2B5EF4-FFF2-40B4-BE49-F238E27FC236}">
                <a16:creationId xmlns:a16="http://schemas.microsoft.com/office/drawing/2014/main" id="{63B18808-C599-656B-2AC7-5E932D39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978157"/>
            <a:ext cx="11696700" cy="170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Masterclass Hands on Particle Physics">
            <a:extLst>
              <a:ext uri="{FF2B5EF4-FFF2-40B4-BE49-F238E27FC236}">
                <a16:creationId xmlns:a16="http://schemas.microsoft.com/office/drawing/2014/main" id="{607BFD71-6815-79BD-55B4-0A54D40E2D58}"/>
              </a:ext>
            </a:extLst>
          </p:cNvPr>
          <p:cNvSpPr txBox="1"/>
          <p:nvPr/>
        </p:nvSpPr>
        <p:spPr>
          <a:xfrm>
            <a:off x="6003766" y="1919432"/>
            <a:ext cx="5752492" cy="103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Masterclass Hands on Particle Physics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7EE4B5-AA93-9E99-3B6C-DE8B6D800241}"/>
              </a:ext>
            </a:extLst>
          </p:cNvPr>
          <p:cNvSpPr txBox="1"/>
          <p:nvPr/>
        </p:nvSpPr>
        <p:spPr>
          <a:xfrm>
            <a:off x="905575" y="7511002"/>
            <a:ext cx="1072870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https://go.uv.es/</a:t>
            </a:r>
            <a:r>
              <a:rPr lang="es-ES" b="1" dirty="0">
                <a:hlinkClick r:id="rId3"/>
              </a:rPr>
              <a:t>mamtor/videoconf</a:t>
            </a:r>
            <a:endParaRPr lang="es-ES" dirty="0"/>
          </a:p>
        </p:txBody>
      </p:sp>
      <p:pic>
        <p:nvPicPr>
          <p:cNvPr id="1026" name="Picture 2" descr="Zoom Logo - símbolo, significado logotipo, historia, PNG">
            <a:extLst>
              <a:ext uri="{FF2B5EF4-FFF2-40B4-BE49-F238E27FC236}">
                <a16:creationId xmlns:a16="http://schemas.microsoft.com/office/drawing/2014/main" id="{2EB36764-C0A1-C8FE-77F7-6C74237F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996270"/>
            <a:ext cx="33782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456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502"/>
          <p:cNvGrpSpPr/>
          <p:nvPr/>
        </p:nvGrpSpPr>
        <p:grpSpPr>
          <a:xfrm>
            <a:off x="1643662" y="3359573"/>
            <a:ext cx="10620587" cy="5960535"/>
            <a:chOff x="0" y="0"/>
            <a:chExt cx="7467600" cy="4191000"/>
          </a:xfrm>
        </p:grpSpPr>
        <p:sp>
          <p:nvSpPr>
            <p:cNvPr id="498" name="Shape 498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8569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 dirty="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0" y="-1"/>
              <a:ext cx="7467600" cy="10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85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6419842" y="0"/>
              <a:ext cx="1047758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52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569" y="5400"/>
                  </a:lnTo>
                  <a:lnTo>
                    <a:pt x="21600" y="0"/>
                  </a:lnTo>
                  <a:moveTo>
                    <a:pt x="18569" y="5400"/>
                  </a:moveTo>
                  <a:lnTo>
                    <a:pt x="18569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3594381" y="4998720"/>
            <a:ext cx="866990" cy="938316"/>
            <a:chOff x="-1" y="0"/>
            <a:chExt cx="609602" cy="659753"/>
          </a:xfrm>
        </p:grpSpPr>
        <p:sp>
          <p:nvSpPr>
            <p:cNvPr id="503" name="Shape 503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66524" y="75009"/>
              <a:ext cx="448498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p</a:t>
              </a:r>
              <a:r>
                <a:rPr sz="4551" b="1" baseline="30875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508" name="Group 508"/>
          <p:cNvGrpSpPr/>
          <p:nvPr/>
        </p:nvGrpSpPr>
        <p:grpSpPr>
          <a:xfrm>
            <a:off x="3594381" y="5397053"/>
            <a:ext cx="866991" cy="940539"/>
            <a:chOff x="-1" y="0"/>
            <a:chExt cx="609602" cy="661316"/>
          </a:xfrm>
        </p:grpSpPr>
        <p:sp>
          <p:nvSpPr>
            <p:cNvPr id="506" name="Shape 506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76475" y="76572"/>
              <a:ext cx="401160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511" name="Group 511"/>
          <p:cNvGrpSpPr/>
          <p:nvPr/>
        </p:nvGrpSpPr>
        <p:grpSpPr>
          <a:xfrm>
            <a:off x="-1" y="4998721"/>
            <a:ext cx="866991" cy="940539"/>
            <a:chOff x="-1" y="0"/>
            <a:chExt cx="609602" cy="661316"/>
          </a:xfrm>
        </p:grpSpPr>
        <p:sp>
          <p:nvSpPr>
            <p:cNvPr id="509" name="Shape 509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7451" y="76572"/>
              <a:ext cx="464278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 err="1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υ</a:t>
              </a:r>
              <a:r>
                <a:rPr sz="4551" baseline="-16687" dirty="0" err="1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endParaRPr sz="4551" baseline="-16687" dirty="0">
                <a:solidFill>
                  <a:srgbClr val="D9FC2C"/>
                </a:solidFill>
                <a:latin typeface="Calibri" panose="020F0502020204030204" pitchFamily="34" charset="0"/>
                <a:sym typeface="Symbol"/>
              </a:endParaRPr>
            </a:p>
          </p:txBody>
        </p:sp>
      </p:grpSp>
      <p:grpSp>
        <p:nvGrpSpPr>
          <p:cNvPr id="514" name="Group 514"/>
          <p:cNvGrpSpPr/>
          <p:nvPr/>
        </p:nvGrpSpPr>
        <p:grpSpPr>
          <a:xfrm>
            <a:off x="3467946" y="5215467"/>
            <a:ext cx="866990" cy="938316"/>
            <a:chOff x="-1" y="0"/>
            <a:chExt cx="609602" cy="659753"/>
          </a:xfrm>
        </p:grpSpPr>
        <p:sp>
          <p:nvSpPr>
            <p:cNvPr id="512" name="Shape 512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7000" y="75009"/>
              <a:ext cx="450753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n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sp>
        <p:nvSpPr>
          <p:cNvPr id="539" name="Shape 539"/>
          <p:cNvSpPr/>
          <p:nvPr/>
        </p:nvSpPr>
        <p:spPr>
          <a:xfrm>
            <a:off x="2079223" y="325861"/>
            <a:ext cx="9439953" cy="166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MINE</a:t>
            </a:r>
            <a:r>
              <a:rPr lang="en-US"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Rv</a:t>
            </a: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A’s Princip</a:t>
            </a:r>
            <a:r>
              <a:rPr lang="en-US"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al</a:t>
            </a: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Interaction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Of Interest </a:t>
            </a:r>
            <a:r>
              <a:rPr sz="5120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(What we see)</a:t>
            </a:r>
          </a:p>
        </p:txBody>
      </p:sp>
      <p:sp>
        <p:nvSpPr>
          <p:cNvPr id="541" name="Shape 541"/>
          <p:cNvSpPr/>
          <p:nvPr/>
        </p:nvSpPr>
        <p:spPr>
          <a:xfrm>
            <a:off x="3774753" y="8236374"/>
            <a:ext cx="8073813" cy="70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066377" hangingPunct="1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800" dirty="0"/>
              <a:t>Scintillating Target Material</a:t>
            </a:r>
          </a:p>
        </p:txBody>
      </p:sp>
      <p:sp>
        <p:nvSpPr>
          <p:cNvPr id="542" name="Shape 542"/>
          <p:cNvSpPr/>
          <p:nvPr/>
        </p:nvSpPr>
        <p:spPr>
          <a:xfrm>
            <a:off x="4269802" y="1651049"/>
            <a:ext cx="4465195" cy="792653"/>
          </a:xfrm>
          <a:prstGeom prst="rect">
            <a:avLst/>
          </a:prstGeom>
          <a:ln w="12700">
            <a:miter lim="400000"/>
          </a:ln>
        </p:spPr>
        <p:txBody>
          <a:bodyPr lIns="65023" rIns="65023">
            <a:spAutoFit/>
          </a:bodyPr>
          <a:lstStyle/>
          <a:p>
            <a:pPr defTabSz="1300460" hangingPunct="1"/>
            <a:endParaRPr sz="4551">
              <a:solidFill>
                <a:srgbClr val="FFFFFF"/>
              </a:solidFill>
              <a:latin typeface="Symbol"/>
              <a:sym typeface="Symbol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-36124" y="3413760"/>
            <a:ext cx="4610101" cy="5852160"/>
          </a:xfrm>
          <a:prstGeom prst="rect">
            <a:avLst/>
          </a:prstGeom>
          <a:solidFill>
            <a:srgbClr val="52527C">
              <a:alpha val="97607"/>
            </a:srgbClr>
          </a:solidFill>
          <a:ln w="25400">
            <a:solidFill>
              <a:srgbClr val="3C3C5A">
                <a:alpha val="97607"/>
              </a:srgbClr>
            </a:solidFill>
          </a:ln>
        </p:spPr>
        <p:txBody>
          <a:bodyPr lIns="0" tIns="0" rIns="0" bIns="0" anchor="ctr"/>
          <a:lstStyle/>
          <a:p>
            <a:pPr defTabSz="1300460" hangingPunct="1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6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7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502"/>
          <p:cNvGrpSpPr/>
          <p:nvPr/>
        </p:nvGrpSpPr>
        <p:grpSpPr>
          <a:xfrm>
            <a:off x="1643662" y="3359573"/>
            <a:ext cx="10620587" cy="5960535"/>
            <a:chOff x="0" y="0"/>
            <a:chExt cx="7467600" cy="4191000"/>
          </a:xfrm>
        </p:grpSpPr>
        <p:sp>
          <p:nvSpPr>
            <p:cNvPr id="498" name="Shape 498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8569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0" y="-1"/>
              <a:ext cx="7467600" cy="10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85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6419842" y="0"/>
              <a:ext cx="1047758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52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569" y="5400"/>
                  </a:lnTo>
                  <a:lnTo>
                    <a:pt x="21600" y="0"/>
                  </a:lnTo>
                  <a:moveTo>
                    <a:pt x="18569" y="5400"/>
                  </a:moveTo>
                  <a:lnTo>
                    <a:pt x="18569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3594381" y="4998720"/>
            <a:ext cx="866990" cy="938316"/>
            <a:chOff x="-1" y="0"/>
            <a:chExt cx="609602" cy="659753"/>
          </a:xfrm>
        </p:grpSpPr>
        <p:sp>
          <p:nvSpPr>
            <p:cNvPr id="503" name="Shape 503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66524" y="75009"/>
              <a:ext cx="448498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p</a:t>
              </a:r>
              <a:r>
                <a:rPr sz="4551" b="1" baseline="30875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508" name="Group 508"/>
          <p:cNvGrpSpPr/>
          <p:nvPr/>
        </p:nvGrpSpPr>
        <p:grpSpPr>
          <a:xfrm>
            <a:off x="3594381" y="5397053"/>
            <a:ext cx="866991" cy="940539"/>
            <a:chOff x="-1" y="0"/>
            <a:chExt cx="609602" cy="661316"/>
          </a:xfrm>
        </p:grpSpPr>
        <p:sp>
          <p:nvSpPr>
            <p:cNvPr id="506" name="Shape 506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76475" y="76572"/>
              <a:ext cx="401160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511" name="Group 511"/>
          <p:cNvGrpSpPr/>
          <p:nvPr/>
        </p:nvGrpSpPr>
        <p:grpSpPr>
          <a:xfrm>
            <a:off x="-1" y="4998721"/>
            <a:ext cx="866991" cy="940539"/>
            <a:chOff x="-1" y="0"/>
            <a:chExt cx="609602" cy="661316"/>
          </a:xfrm>
        </p:grpSpPr>
        <p:sp>
          <p:nvSpPr>
            <p:cNvPr id="509" name="Shape 509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7451" y="76572"/>
              <a:ext cx="464278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 err="1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υ</a:t>
              </a:r>
              <a:r>
                <a:rPr sz="4551" baseline="-16687" dirty="0" err="1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endParaRPr sz="4551" baseline="-16687" dirty="0">
                <a:solidFill>
                  <a:srgbClr val="D9FC2C"/>
                </a:solidFill>
                <a:latin typeface="Calibri" panose="020F0502020204030204" pitchFamily="34" charset="0"/>
                <a:sym typeface="Symbol"/>
              </a:endParaRPr>
            </a:p>
          </p:txBody>
        </p:sp>
      </p:grpSp>
      <p:grpSp>
        <p:nvGrpSpPr>
          <p:cNvPr id="514" name="Group 514"/>
          <p:cNvGrpSpPr/>
          <p:nvPr/>
        </p:nvGrpSpPr>
        <p:grpSpPr>
          <a:xfrm>
            <a:off x="3467946" y="5215467"/>
            <a:ext cx="866990" cy="938316"/>
            <a:chOff x="-1" y="0"/>
            <a:chExt cx="609602" cy="659753"/>
          </a:xfrm>
        </p:grpSpPr>
        <p:sp>
          <p:nvSpPr>
            <p:cNvPr id="512" name="Shape 512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7000" y="75009"/>
              <a:ext cx="450753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n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grpSp>
        <p:nvGrpSpPr>
          <p:cNvPr id="522" name="Group 522"/>
          <p:cNvGrpSpPr/>
          <p:nvPr/>
        </p:nvGrpSpPr>
        <p:grpSpPr>
          <a:xfrm>
            <a:off x="4876800" y="3903698"/>
            <a:ext cx="3467947" cy="1081476"/>
            <a:chOff x="0" y="0"/>
            <a:chExt cx="2438399" cy="760412"/>
          </a:xfrm>
        </p:grpSpPr>
        <p:sp>
          <p:nvSpPr>
            <p:cNvPr id="515" name="Shape 515"/>
            <p:cNvSpPr/>
            <p:nvPr/>
          </p:nvSpPr>
          <p:spPr>
            <a:xfrm flipV="1">
              <a:off x="-1" y="685799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 flipV="1">
              <a:off x="380999" y="533399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 flipV="1">
              <a:off x="761999" y="457199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 flipV="1">
              <a:off x="1066799" y="304799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 flipV="1">
              <a:off x="1447799" y="228599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 flipV="1">
              <a:off x="1828799" y="76199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 flipV="1">
              <a:off x="2209799" y="-1"/>
              <a:ext cx="228602" cy="7461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grpSp>
        <p:nvGrpSpPr>
          <p:cNvPr id="538" name="Group 538"/>
          <p:cNvGrpSpPr/>
          <p:nvPr/>
        </p:nvGrpSpPr>
        <p:grpSpPr>
          <a:xfrm>
            <a:off x="4876799" y="6199857"/>
            <a:ext cx="7477763" cy="1494650"/>
            <a:chOff x="0" y="0"/>
            <a:chExt cx="5257800" cy="1050924"/>
          </a:xfrm>
        </p:grpSpPr>
        <p:sp>
          <p:nvSpPr>
            <p:cNvPr id="523" name="Shape 523"/>
            <p:cNvSpPr/>
            <p:nvPr/>
          </p:nvSpPr>
          <p:spPr>
            <a:xfrm>
              <a:off x="2285999" y="450396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2666999" y="525462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3047999" y="600528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3429000" y="675594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3810000" y="750660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4191000" y="825726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535" name="Group 535"/>
            <p:cNvGrpSpPr/>
            <p:nvPr/>
          </p:nvGrpSpPr>
          <p:grpSpPr>
            <a:xfrm>
              <a:off x="0" y="0"/>
              <a:ext cx="2209800" cy="450397"/>
              <a:chOff x="0" y="0"/>
              <a:chExt cx="2209799" cy="450396"/>
            </a:xfrm>
          </p:grpSpPr>
          <p:sp>
            <p:nvSpPr>
              <p:cNvPr id="529" name="Shape 529"/>
              <p:cNvSpPr/>
              <p:nvPr/>
            </p:nvSpPr>
            <p:spPr>
              <a:xfrm>
                <a:off x="-1" y="0"/>
                <a:ext cx="304802" cy="75067"/>
              </a:xfrm>
              <a:prstGeom prst="line">
                <a:avLst/>
              </a:prstGeom>
              <a:noFill/>
              <a:ln w="3175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381000" y="75066"/>
                <a:ext cx="304801" cy="75067"/>
              </a:xfrm>
              <a:prstGeom prst="line">
                <a:avLst/>
              </a:prstGeom>
              <a:noFill/>
              <a:ln w="3175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761999" y="150132"/>
                <a:ext cx="304801" cy="75067"/>
              </a:xfrm>
              <a:prstGeom prst="line">
                <a:avLst/>
              </a:prstGeom>
              <a:noFill/>
              <a:ln w="3175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1142999" y="225198"/>
                <a:ext cx="304801" cy="75067"/>
              </a:xfrm>
              <a:prstGeom prst="line">
                <a:avLst/>
              </a:prstGeom>
              <a:noFill/>
              <a:ln w="3175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1523999" y="300264"/>
                <a:ext cx="304801" cy="75067"/>
              </a:xfrm>
              <a:prstGeom prst="line">
                <a:avLst/>
              </a:prstGeom>
              <a:noFill/>
              <a:ln w="3175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1904999" y="375330"/>
                <a:ext cx="304801" cy="75067"/>
              </a:xfrm>
              <a:prstGeom prst="line">
                <a:avLst/>
              </a:prstGeom>
              <a:noFill/>
              <a:ln w="3175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</p:grpSp>
        <p:sp>
          <p:nvSpPr>
            <p:cNvPr id="536" name="Shape 536"/>
            <p:cNvSpPr/>
            <p:nvPr/>
          </p:nvSpPr>
          <p:spPr>
            <a:xfrm>
              <a:off x="4572000" y="900792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4953000" y="975858"/>
              <a:ext cx="304801" cy="75067"/>
            </a:xfrm>
            <a:prstGeom prst="line">
              <a:avLst/>
            </a:prstGeom>
            <a:noFill/>
            <a:ln w="3175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sp>
        <p:nvSpPr>
          <p:cNvPr id="542" name="Shape 542"/>
          <p:cNvSpPr/>
          <p:nvPr/>
        </p:nvSpPr>
        <p:spPr>
          <a:xfrm>
            <a:off x="4269803" y="1863921"/>
            <a:ext cx="4465195" cy="792653"/>
          </a:xfrm>
          <a:prstGeom prst="rect">
            <a:avLst/>
          </a:prstGeom>
          <a:ln w="12700">
            <a:miter lim="400000"/>
          </a:ln>
        </p:spPr>
        <p:txBody>
          <a:bodyPr lIns="65023" rIns="65023">
            <a:spAutoFit/>
          </a:bodyPr>
          <a:lstStyle/>
          <a:p>
            <a:pPr defTabSz="1300460" hangingPunct="1"/>
            <a:endParaRPr sz="4551">
              <a:solidFill>
                <a:srgbClr val="FFFFFF"/>
              </a:solidFill>
              <a:latin typeface="Symbol"/>
              <a:sym typeface="Symbol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937574" y="2160143"/>
            <a:ext cx="11129649" cy="105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413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 proton and muon “appear” out of nowhere 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413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in the scintillating target</a:t>
            </a:r>
          </a:p>
        </p:txBody>
      </p:sp>
      <p:sp>
        <p:nvSpPr>
          <p:cNvPr id="540" name="Shape 540"/>
          <p:cNvSpPr/>
          <p:nvPr/>
        </p:nvSpPr>
        <p:spPr>
          <a:xfrm>
            <a:off x="-36124" y="3413760"/>
            <a:ext cx="4610101" cy="5852160"/>
          </a:xfrm>
          <a:prstGeom prst="rect">
            <a:avLst/>
          </a:prstGeom>
          <a:solidFill>
            <a:srgbClr val="52527C">
              <a:alpha val="97607"/>
            </a:srgbClr>
          </a:solidFill>
          <a:ln w="25400">
            <a:solidFill>
              <a:srgbClr val="3C3C5A">
                <a:alpha val="97607"/>
              </a:srgbClr>
            </a:solidFill>
          </a:ln>
        </p:spPr>
        <p:txBody>
          <a:bodyPr lIns="0" tIns="0" rIns="0" bIns="0" anchor="ctr"/>
          <a:lstStyle/>
          <a:p>
            <a:pPr defTabSz="1300460" hangingPunct="1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6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Shape 541">
            <a:extLst>
              <a:ext uri="{FF2B5EF4-FFF2-40B4-BE49-F238E27FC236}">
                <a16:creationId xmlns:a16="http://schemas.microsoft.com/office/drawing/2014/main" id="{B5908B4E-266F-4C4B-ACF3-A614B401643F}"/>
              </a:ext>
            </a:extLst>
          </p:cNvPr>
          <p:cNvSpPr/>
          <p:nvPr/>
        </p:nvSpPr>
        <p:spPr>
          <a:xfrm>
            <a:off x="3774753" y="8236374"/>
            <a:ext cx="8073813" cy="70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066377" hangingPunct="1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800" dirty="0"/>
              <a:t>Scintillating Target Material</a:t>
            </a:r>
          </a:p>
        </p:txBody>
      </p:sp>
      <p:sp>
        <p:nvSpPr>
          <p:cNvPr id="49" name="Shape 539">
            <a:extLst>
              <a:ext uri="{FF2B5EF4-FFF2-40B4-BE49-F238E27FC236}">
                <a16:creationId xmlns:a16="http://schemas.microsoft.com/office/drawing/2014/main" id="{02A92F21-EB3B-5545-B6A7-3A68C74B4306}"/>
              </a:ext>
            </a:extLst>
          </p:cNvPr>
          <p:cNvSpPr/>
          <p:nvPr/>
        </p:nvSpPr>
        <p:spPr>
          <a:xfrm>
            <a:off x="2079223" y="325861"/>
            <a:ext cx="9439953" cy="166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MINE</a:t>
            </a:r>
            <a:r>
              <a:rPr lang="en-US"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Rv</a:t>
            </a: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A’s Princip</a:t>
            </a:r>
            <a:r>
              <a:rPr lang="en-US"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al</a:t>
            </a: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Interaction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Of Interest </a:t>
            </a:r>
            <a:r>
              <a:rPr sz="5120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(What we see)</a:t>
            </a:r>
          </a:p>
        </p:txBody>
      </p:sp>
    </p:spTree>
    <p:extLst>
      <p:ext uri="{BB962C8B-B14F-4D97-AF65-F5344CB8AC3E}">
        <p14:creationId xmlns:p14="http://schemas.microsoft.com/office/powerpoint/2010/main" val="28492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roup 549"/>
          <p:cNvGrpSpPr/>
          <p:nvPr/>
        </p:nvGrpSpPr>
        <p:grpSpPr>
          <a:xfrm>
            <a:off x="1733973" y="3467946"/>
            <a:ext cx="10620587" cy="5960535"/>
            <a:chOff x="0" y="0"/>
            <a:chExt cx="7467600" cy="4191000"/>
          </a:xfrm>
        </p:grpSpPr>
        <p:sp>
          <p:nvSpPr>
            <p:cNvPr id="545" name="Shape 545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8569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0" y="-1"/>
              <a:ext cx="7467600" cy="10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1" y="0"/>
                  </a:moveTo>
                  <a:lnTo>
                    <a:pt x="0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85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6419842" y="0"/>
              <a:ext cx="1047758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52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0" y="0"/>
              <a:ext cx="7467600" cy="419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569" y="5400"/>
                  </a:lnTo>
                  <a:lnTo>
                    <a:pt x="21600" y="0"/>
                  </a:lnTo>
                  <a:moveTo>
                    <a:pt x="18569" y="5400"/>
                  </a:moveTo>
                  <a:lnTo>
                    <a:pt x="18569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52" name="Group 552"/>
          <p:cNvGrpSpPr/>
          <p:nvPr/>
        </p:nvGrpSpPr>
        <p:grpSpPr>
          <a:xfrm>
            <a:off x="3901439" y="5178407"/>
            <a:ext cx="918897" cy="890501"/>
            <a:chOff x="-1" y="-26058"/>
            <a:chExt cx="646099" cy="626133"/>
          </a:xfrm>
        </p:grpSpPr>
        <p:sp>
          <p:nvSpPr>
            <p:cNvPr id="550" name="Shape 550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29660" y="-26058"/>
              <a:ext cx="616438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555" name="Group 555"/>
          <p:cNvGrpSpPr/>
          <p:nvPr/>
        </p:nvGrpSpPr>
        <p:grpSpPr>
          <a:xfrm>
            <a:off x="4009813" y="6082454"/>
            <a:ext cx="866991" cy="866986"/>
            <a:chOff x="-1" y="0"/>
            <a:chExt cx="609602" cy="609599"/>
          </a:xfrm>
        </p:grpSpPr>
        <p:sp>
          <p:nvSpPr>
            <p:cNvPr id="553" name="Shape 553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150736" y="24855"/>
              <a:ext cx="401160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558" name="Group 558"/>
          <p:cNvGrpSpPr/>
          <p:nvPr/>
        </p:nvGrpSpPr>
        <p:grpSpPr>
          <a:xfrm>
            <a:off x="108374" y="5743787"/>
            <a:ext cx="770399" cy="806124"/>
            <a:chOff x="-10749" y="-52320"/>
            <a:chExt cx="541685" cy="566804"/>
          </a:xfrm>
        </p:grpSpPr>
        <p:sp>
          <p:nvSpPr>
            <p:cNvPr id="556" name="Shape 556"/>
            <p:cNvSpPr/>
            <p:nvPr/>
          </p:nvSpPr>
          <p:spPr>
            <a:xfrm>
              <a:off x="-1" y="0"/>
              <a:ext cx="522652" cy="51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-10749" y="-52320"/>
              <a:ext cx="541685" cy="420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υ</a:t>
              </a:r>
              <a:r>
                <a:rPr sz="4551" baseline="-16687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endParaRPr sz="4551" baseline="-16687" dirty="0">
                <a:solidFill>
                  <a:srgbClr val="5B5B89"/>
                </a:solidFill>
                <a:latin typeface="Calibri" panose="020F0502020204030204" pitchFamily="34" charset="0"/>
                <a:sym typeface="Symbol"/>
              </a:endParaRPr>
            </a:p>
          </p:txBody>
        </p:sp>
      </p:grpSp>
      <p:grpSp>
        <p:nvGrpSpPr>
          <p:cNvPr id="561" name="Group 561"/>
          <p:cNvGrpSpPr/>
          <p:nvPr/>
        </p:nvGrpSpPr>
        <p:grpSpPr>
          <a:xfrm>
            <a:off x="3467945" y="5757334"/>
            <a:ext cx="879818" cy="853441"/>
            <a:chOff x="-1" y="0"/>
            <a:chExt cx="618621" cy="600075"/>
          </a:xfrm>
        </p:grpSpPr>
        <p:sp>
          <p:nvSpPr>
            <p:cNvPr id="559" name="Shape 559"/>
            <p:cNvSpPr/>
            <p:nvPr/>
          </p:nvSpPr>
          <p:spPr>
            <a:xfrm>
              <a:off x="-1" y="0"/>
              <a:ext cx="609602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39377" y="12800"/>
              <a:ext cx="579243" cy="58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n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grpSp>
        <p:nvGrpSpPr>
          <p:cNvPr id="569" name="Group 569"/>
          <p:cNvGrpSpPr/>
          <p:nvPr/>
        </p:nvGrpSpPr>
        <p:grpSpPr>
          <a:xfrm>
            <a:off x="4876800" y="4445565"/>
            <a:ext cx="3467947" cy="1081476"/>
            <a:chOff x="0" y="0"/>
            <a:chExt cx="2438399" cy="760412"/>
          </a:xfrm>
        </p:grpSpPr>
        <p:sp>
          <p:nvSpPr>
            <p:cNvPr id="562" name="Shape 562"/>
            <p:cNvSpPr/>
            <p:nvPr/>
          </p:nvSpPr>
          <p:spPr>
            <a:xfrm flipV="1">
              <a:off x="-1" y="6857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 flipV="1">
              <a:off x="380999" y="5333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 flipV="1">
              <a:off x="761999" y="4571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 flipV="1">
              <a:off x="1066799" y="3047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 flipV="1">
              <a:off x="1447799" y="2285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 flipV="1">
              <a:off x="1828799" y="76199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 flipV="1">
              <a:off x="2209799" y="-1"/>
              <a:ext cx="228602" cy="74614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4876799" y="6741723"/>
            <a:ext cx="7477763" cy="1494650"/>
            <a:chOff x="0" y="0"/>
            <a:chExt cx="5257800" cy="1050924"/>
          </a:xfrm>
        </p:grpSpPr>
        <p:sp>
          <p:nvSpPr>
            <p:cNvPr id="570" name="Shape 570"/>
            <p:cNvSpPr/>
            <p:nvPr/>
          </p:nvSpPr>
          <p:spPr>
            <a:xfrm>
              <a:off x="2285999" y="450396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2666999" y="525462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3047999" y="600528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3429000" y="675594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3810000" y="750660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4191000" y="825726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582" name="Group 582"/>
            <p:cNvGrpSpPr/>
            <p:nvPr/>
          </p:nvGrpSpPr>
          <p:grpSpPr>
            <a:xfrm>
              <a:off x="0" y="0"/>
              <a:ext cx="2209800" cy="450397"/>
              <a:chOff x="0" y="0"/>
              <a:chExt cx="2209799" cy="450396"/>
            </a:xfrm>
          </p:grpSpPr>
          <p:sp>
            <p:nvSpPr>
              <p:cNvPr id="576" name="Shape 576"/>
              <p:cNvSpPr/>
              <p:nvPr/>
            </p:nvSpPr>
            <p:spPr>
              <a:xfrm>
                <a:off x="-1" y="0"/>
                <a:ext cx="304802" cy="75067"/>
              </a:xfrm>
              <a:prstGeom prst="line">
                <a:avLst/>
              </a:prstGeom>
              <a:noFill/>
              <a:ln w="9525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381000" y="75066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761999" y="150132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1142999" y="225198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1523999" y="300264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1904999" y="375330"/>
                <a:ext cx="304801" cy="75067"/>
              </a:xfrm>
              <a:prstGeom prst="line">
                <a:avLst/>
              </a:prstGeom>
              <a:noFill/>
              <a:ln w="9525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4572000" y="900792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4953000" y="975858"/>
              <a:ext cx="304801" cy="75067"/>
            </a:xfrm>
            <a:prstGeom prst="line">
              <a:avLst/>
            </a:prstGeom>
            <a:noFill/>
            <a:ln w="952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sp>
        <p:nvSpPr>
          <p:cNvPr id="587" name="Shape 587"/>
          <p:cNvSpPr/>
          <p:nvPr/>
        </p:nvSpPr>
        <p:spPr>
          <a:xfrm>
            <a:off x="587022" y="1941143"/>
            <a:ext cx="11668196" cy="49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3698" b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neutrino + neutron </a:t>
            </a:r>
            <a:r>
              <a:rPr sz="3698" dirty="0">
                <a:solidFill>
                  <a:srgbClr val="00B050"/>
                </a:solidFill>
                <a:latin typeface="Calibri" panose="020F0502020204030204" pitchFamily="34" charset="0"/>
                <a:sym typeface="Symbol"/>
              </a:rPr>
              <a:t>→</a:t>
            </a:r>
            <a:r>
              <a:rPr sz="3698" dirty="0">
                <a:solidFill>
                  <a:srgbClr val="00B050"/>
                </a:solidFill>
                <a:latin typeface="Symbol"/>
                <a:sym typeface="Symbol"/>
              </a:rPr>
              <a:t> </a:t>
            </a:r>
            <a:r>
              <a:rPr sz="3698" b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proton + muon</a:t>
            </a:r>
          </a:p>
        </p:txBody>
      </p:sp>
      <p:sp>
        <p:nvSpPr>
          <p:cNvPr id="588" name="Shape 588"/>
          <p:cNvSpPr/>
          <p:nvPr/>
        </p:nvSpPr>
        <p:spPr>
          <a:xfrm>
            <a:off x="4189605" y="2604842"/>
            <a:ext cx="4973988" cy="53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ν</a:t>
            </a:r>
            <a:r>
              <a:rPr sz="4000" baseline="-25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μ</a:t>
            </a:r>
            <a:r>
              <a:rPr sz="4000" baseline="-25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-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   +   n</a:t>
            </a:r>
            <a:r>
              <a:rPr sz="40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0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    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→   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p</a:t>
            </a:r>
            <a:r>
              <a:rPr sz="40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+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  +   </a:t>
            </a: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μ</a:t>
            </a:r>
            <a:r>
              <a:rPr sz="40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-</a:t>
            </a:r>
          </a:p>
        </p:txBody>
      </p:sp>
      <p:sp>
        <p:nvSpPr>
          <p:cNvPr id="590" name="Shape 590"/>
          <p:cNvSpPr/>
          <p:nvPr/>
        </p:nvSpPr>
        <p:spPr>
          <a:xfrm>
            <a:off x="975360" y="6177280"/>
            <a:ext cx="2384213" cy="0"/>
          </a:xfrm>
          <a:prstGeom prst="line">
            <a:avLst/>
          </a:prstGeom>
          <a:ln w="25400">
            <a:solidFill>
              <a:srgbClr val="FFCC00"/>
            </a:solidFill>
            <a:prstDash val="lgDash"/>
            <a:round/>
          </a:ln>
        </p:spPr>
        <p:txBody>
          <a:bodyPr lIns="0" tIns="0" rIns="0" bIns="0"/>
          <a:lstStyle/>
          <a:p>
            <a:pPr defTabSz="650230" hangingPunct="1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707">
              <a:latin typeface="Helvetica"/>
              <a:sym typeface="Helvetica"/>
            </a:endParaRPr>
          </a:p>
        </p:txBody>
      </p:sp>
      <p:sp>
        <p:nvSpPr>
          <p:cNvPr id="49" name="Shape 541">
            <a:extLst>
              <a:ext uri="{FF2B5EF4-FFF2-40B4-BE49-F238E27FC236}">
                <a16:creationId xmlns:a16="http://schemas.microsoft.com/office/drawing/2014/main" id="{AAEE3646-FC86-9D4D-B869-03C1D0E96F80}"/>
              </a:ext>
            </a:extLst>
          </p:cNvPr>
          <p:cNvSpPr/>
          <p:nvPr/>
        </p:nvSpPr>
        <p:spPr>
          <a:xfrm>
            <a:off x="3774753" y="8236374"/>
            <a:ext cx="8073813" cy="70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3198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066377" hangingPunct="1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800" dirty="0"/>
              <a:t>Scintillating Target Material</a:t>
            </a:r>
          </a:p>
        </p:txBody>
      </p:sp>
      <p:sp>
        <p:nvSpPr>
          <p:cNvPr id="48" name="Shape 539">
            <a:extLst>
              <a:ext uri="{FF2B5EF4-FFF2-40B4-BE49-F238E27FC236}">
                <a16:creationId xmlns:a16="http://schemas.microsoft.com/office/drawing/2014/main" id="{76D44EF6-AFC1-CF47-9450-783522B5BC9B}"/>
              </a:ext>
            </a:extLst>
          </p:cNvPr>
          <p:cNvSpPr/>
          <p:nvPr/>
        </p:nvSpPr>
        <p:spPr>
          <a:xfrm>
            <a:off x="2079223" y="325861"/>
            <a:ext cx="9439953" cy="166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MINE</a:t>
            </a:r>
            <a:r>
              <a:rPr lang="en-US"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Rv</a:t>
            </a: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A’s Princip</a:t>
            </a:r>
            <a:r>
              <a:rPr lang="en-US"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al</a:t>
            </a: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 Interaction</a:t>
            </a:r>
          </a:p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5120" dirty="0">
                <a:solidFill>
                  <a:schemeClr val="bg1"/>
                </a:solidFill>
                <a:latin typeface="+mj-lt"/>
                <a:ea typeface="Verdana"/>
                <a:cs typeface="Verdana"/>
                <a:sym typeface="Verdana"/>
              </a:rPr>
              <a:t>Of Interest </a:t>
            </a:r>
            <a:r>
              <a:rPr sz="5120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s-ES" sz="5120" dirty="0" err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Revealed</a:t>
            </a:r>
            <a:r>
              <a:rPr sz="5120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932221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199" fill="hold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99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99" fill="hold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8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98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98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98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8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98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98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nimBg="1" advAuto="0"/>
      <p:bldP spid="555" grpId="0" animBg="1" advAuto="0"/>
      <p:bldP spid="558" grpId="0" animBg="1" advAuto="0"/>
      <p:bldP spid="558" grpId="1" animBg="1" advAuto="0"/>
      <p:bldP spid="561" grpId="0" animBg="1" advAuto="0"/>
      <p:bldP spid="561" grpId="1" animBg="1" advAuto="0"/>
      <p:bldP spid="569" grpId="0" animBg="1" advAuto="0"/>
      <p:bldP spid="585" grpId="0" animBg="1" advAuto="0"/>
      <p:bldP spid="587" grpId="0" animBg="1" advAuto="0"/>
      <p:bldP spid="588" grpId="0" animBg="1" advAuto="0"/>
      <p:bldP spid="590" grpId="0" animBg="1" advAuto="0"/>
      <p:bldP spid="59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756239" y="213917"/>
            <a:ext cx="11704320" cy="9505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chemeClr val="tx2">
                    <a:lumMod val="50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What’s Going On?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idx="1"/>
          </p:nvPr>
        </p:nvSpPr>
        <p:spPr>
          <a:xfrm>
            <a:off x="146920" y="1385146"/>
            <a:ext cx="13004803" cy="78028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marL="457200" indent="-457200" algn="l">
              <a:spcBef>
                <a:spcPts val="853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A neutrino with kinetic energy strikes a neutron at ‘rest’ in the nucleus of an atom…</a:t>
            </a:r>
          </a:p>
          <a:p>
            <a:pPr marL="457200" indent="-457200" algn="l">
              <a:spcBef>
                <a:spcPts val="853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Which causes one of the neutron’s down quarks to flip “up” (</a:t>
            </a:r>
            <a:r>
              <a:rPr sz="2800" dirty="0" err="1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udd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) to (</a:t>
            </a:r>
            <a:r>
              <a:rPr sz="2800" dirty="0" err="1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uud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) … transforming it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to a proton!</a:t>
            </a:r>
          </a:p>
          <a:p>
            <a:pPr marL="457200" indent="-457200" algn="l">
              <a:spcBef>
                <a:spcPts val="853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Simultaneously, a muon is generated as the neutrino annihilates</a:t>
            </a:r>
          </a:p>
        </p:txBody>
      </p:sp>
      <p:grpSp>
        <p:nvGrpSpPr>
          <p:cNvPr id="600" name="Group 600"/>
          <p:cNvGrpSpPr/>
          <p:nvPr/>
        </p:nvGrpSpPr>
        <p:grpSpPr>
          <a:xfrm>
            <a:off x="1625600" y="4768427"/>
            <a:ext cx="10620587" cy="4985173"/>
            <a:chOff x="0" y="0"/>
            <a:chExt cx="7467600" cy="3505200"/>
          </a:xfrm>
        </p:grpSpPr>
        <p:sp>
          <p:nvSpPr>
            <p:cNvPr id="596" name="Shape 596"/>
            <p:cNvSpPr/>
            <p:nvPr/>
          </p:nvSpPr>
          <p:spPr>
            <a:xfrm>
              <a:off x="0" y="0"/>
              <a:ext cx="7467600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5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9065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0" y="0"/>
              <a:ext cx="7467600" cy="8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5" y="0"/>
                  </a:moveTo>
                  <a:lnTo>
                    <a:pt x="0" y="21600"/>
                  </a:lnTo>
                  <a:lnTo>
                    <a:pt x="190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85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1292" y="0"/>
              <a:ext cx="876308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52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0" y="0"/>
              <a:ext cx="7467600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9065" y="5400"/>
                  </a:lnTo>
                  <a:lnTo>
                    <a:pt x="21600" y="0"/>
                  </a:lnTo>
                  <a:moveTo>
                    <a:pt x="19065" y="5400"/>
                  </a:moveTo>
                  <a:lnTo>
                    <a:pt x="19065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3" name="Group 603"/>
          <p:cNvGrpSpPr/>
          <p:nvPr/>
        </p:nvGrpSpPr>
        <p:grpSpPr>
          <a:xfrm>
            <a:off x="8019626" y="4261914"/>
            <a:ext cx="905583" cy="831636"/>
            <a:chOff x="-1" y="-83092"/>
            <a:chExt cx="636738" cy="584743"/>
          </a:xfrm>
        </p:grpSpPr>
        <p:sp>
          <p:nvSpPr>
            <p:cNvPr id="601" name="Shape 601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20299" y="-83092"/>
              <a:ext cx="616438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606" name="Group 606"/>
          <p:cNvGrpSpPr/>
          <p:nvPr/>
        </p:nvGrpSpPr>
        <p:grpSpPr>
          <a:xfrm>
            <a:off x="11379199" y="7904778"/>
            <a:ext cx="866991" cy="831636"/>
            <a:chOff x="-1" y="-61703"/>
            <a:chExt cx="609602" cy="584743"/>
          </a:xfrm>
        </p:grpSpPr>
        <p:sp>
          <p:nvSpPr>
            <p:cNvPr id="604" name="Shape 604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108463" y="-61703"/>
              <a:ext cx="401160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grpSp>
        <p:nvGrpSpPr>
          <p:cNvPr id="609" name="Group 609"/>
          <p:cNvGrpSpPr/>
          <p:nvPr/>
        </p:nvGrpSpPr>
        <p:grpSpPr>
          <a:xfrm>
            <a:off x="-1" y="6068907"/>
            <a:ext cx="866991" cy="831636"/>
            <a:chOff x="-1" y="-31750"/>
            <a:chExt cx="609602" cy="584743"/>
          </a:xfrm>
        </p:grpSpPr>
        <p:sp>
          <p:nvSpPr>
            <p:cNvPr id="607" name="Shape 607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67451" y="-31750"/>
              <a:ext cx="464278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υ</a:t>
              </a:r>
              <a:r>
                <a:rPr sz="4551" baseline="-16687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endParaRPr sz="4551" baseline="-16687" dirty="0">
                <a:solidFill>
                  <a:srgbClr val="5B5B89"/>
                </a:solidFill>
                <a:latin typeface="Calibri" panose="020F0502020204030204" pitchFamily="34" charset="0"/>
                <a:sym typeface="Symbol"/>
              </a:endParaRPr>
            </a:p>
          </p:txBody>
        </p:sp>
      </p:grpSp>
      <p:grpSp>
        <p:nvGrpSpPr>
          <p:cNvPr id="612" name="Group 612"/>
          <p:cNvGrpSpPr/>
          <p:nvPr/>
        </p:nvGrpSpPr>
        <p:grpSpPr>
          <a:xfrm>
            <a:off x="3467945" y="6035521"/>
            <a:ext cx="866991" cy="831636"/>
            <a:chOff x="-1" y="-55225"/>
            <a:chExt cx="609602" cy="584743"/>
          </a:xfrm>
        </p:grpSpPr>
        <p:sp>
          <p:nvSpPr>
            <p:cNvPr id="610" name="Shape 610"/>
            <p:cNvSpPr/>
            <p:nvPr/>
          </p:nvSpPr>
          <p:spPr>
            <a:xfrm>
              <a:off x="-1" y="0"/>
              <a:ext cx="60960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19048" y="-55225"/>
              <a:ext cx="579243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n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</p:grpSp>
      <p:grpSp>
        <p:nvGrpSpPr>
          <p:cNvPr id="620" name="Group 620"/>
          <p:cNvGrpSpPr/>
          <p:nvPr/>
        </p:nvGrpSpPr>
        <p:grpSpPr>
          <a:xfrm>
            <a:off x="4410391" y="5113182"/>
            <a:ext cx="3669463" cy="957979"/>
            <a:chOff x="0" y="0"/>
            <a:chExt cx="2580090" cy="673578"/>
          </a:xfrm>
        </p:grpSpPr>
        <p:sp>
          <p:nvSpPr>
            <p:cNvPr id="613" name="Shape 613"/>
            <p:cNvSpPr/>
            <p:nvPr/>
          </p:nvSpPr>
          <p:spPr>
            <a:xfrm flipV="1">
              <a:off x="-1" y="607486"/>
              <a:ext cx="241885" cy="66093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 flipV="1">
              <a:off x="403139" y="472489"/>
              <a:ext cx="241884" cy="66093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 flipV="1">
              <a:off x="806278" y="404990"/>
              <a:ext cx="241884" cy="66093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 flipV="1">
              <a:off x="1128789" y="269993"/>
              <a:ext cx="241885" cy="66094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 flipV="1">
              <a:off x="1531928" y="202495"/>
              <a:ext cx="241885" cy="66093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 flipV="1">
              <a:off x="1935067" y="67498"/>
              <a:ext cx="241885" cy="66093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 flipV="1">
              <a:off x="2338207" y="-1"/>
              <a:ext cx="241884" cy="66094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sp>
        <p:nvSpPr>
          <p:cNvPr id="621" name="Shape 621"/>
          <p:cNvSpPr/>
          <p:nvPr/>
        </p:nvSpPr>
        <p:spPr>
          <a:xfrm>
            <a:off x="2384214" y="8893386"/>
            <a:ext cx="8073813" cy="58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49808">
              <a:defRPr sz="2624">
                <a:ln w="8539">
                  <a:solidFill>
                    <a:srgbClr val="3333CC"/>
                  </a:solidFill>
                </a:ln>
                <a:solidFill>
                  <a:srgbClr val="5B5B89">
                    <a:alpha val="80000"/>
                  </a:srgbClr>
                </a:solidFill>
                <a:effectLst>
                  <a:outerShdw blurRad="52070" dist="37548" dir="2021404" rotWithShape="0">
                    <a:srgbClr val="9999FF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066377" hangingPunct="1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732"/>
              <a:t>Scintillating Target Material</a:t>
            </a:r>
          </a:p>
        </p:txBody>
      </p:sp>
      <p:sp>
        <p:nvSpPr>
          <p:cNvPr id="622" name="Shape 622"/>
          <p:cNvSpPr/>
          <p:nvPr/>
        </p:nvSpPr>
        <p:spPr>
          <a:xfrm>
            <a:off x="975360" y="6394027"/>
            <a:ext cx="2384213" cy="0"/>
          </a:xfrm>
          <a:prstGeom prst="line">
            <a:avLst/>
          </a:prstGeom>
          <a:ln w="25400">
            <a:solidFill>
              <a:srgbClr val="FFCC00"/>
            </a:solidFill>
            <a:prstDash val="lgDash"/>
            <a:round/>
            <a:tailEnd type="triangle"/>
          </a:ln>
        </p:spPr>
        <p:txBody>
          <a:bodyPr lIns="0" tIns="0" rIns="0" bIns="0"/>
          <a:lstStyle/>
          <a:p>
            <a:pPr defTabSz="650230" hangingPunct="1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707">
              <a:latin typeface="Helvetica"/>
              <a:sym typeface="Helvetica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2686532" y="5316602"/>
            <a:ext cx="2384215" cy="530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2844" dirty="0" err="1">
                <a:solidFill>
                  <a:srgbClr val="FFFFFF"/>
                </a:solidFill>
                <a:latin typeface="Calibri" panose="020F0502020204030204" pitchFamily="34" charset="0"/>
                <a:sym typeface="Symbol"/>
              </a:rPr>
              <a:t>u</a:t>
            </a:r>
            <a:r>
              <a:rPr sz="2844" dirty="0" err="1">
                <a:solidFill>
                  <a:srgbClr val="FF2600"/>
                </a:solidFill>
                <a:latin typeface="Calibri" panose="020F0502020204030204" pitchFamily="34" charset="0"/>
                <a:sym typeface="Symbol"/>
              </a:rPr>
              <a:t>d</a:t>
            </a:r>
            <a:r>
              <a:rPr sz="2844" dirty="0" err="1">
                <a:solidFill>
                  <a:srgbClr val="FFFFFF"/>
                </a:solidFill>
                <a:latin typeface="Calibri" panose="020F0502020204030204" pitchFamily="34" charset="0"/>
                <a:sym typeface="Symbol"/>
              </a:rPr>
              <a:t>d</a:t>
            </a:r>
            <a:r>
              <a:rPr sz="2844" dirty="0">
                <a:solidFill>
                  <a:srgbClr val="FFFFFF"/>
                </a:solidFill>
                <a:latin typeface="Calibri" panose="020F0502020204030204" pitchFamily="34" charset="0"/>
                <a:sym typeface="Symbol"/>
              </a:rPr>
              <a:t> —&gt; </a:t>
            </a:r>
            <a:r>
              <a:rPr sz="2844" dirty="0" err="1">
                <a:solidFill>
                  <a:srgbClr val="FFFFFF"/>
                </a:solidFill>
                <a:latin typeface="Calibri" panose="020F0502020204030204" pitchFamily="34" charset="0"/>
                <a:sym typeface="Symbol"/>
              </a:rPr>
              <a:t>u</a:t>
            </a:r>
            <a:r>
              <a:rPr sz="2844" dirty="0" err="1">
                <a:solidFill>
                  <a:srgbClr val="FF2600"/>
                </a:solidFill>
                <a:latin typeface="Calibri" panose="020F0502020204030204" pitchFamily="34" charset="0"/>
                <a:sym typeface="Symbol"/>
              </a:rPr>
              <a:t>u</a:t>
            </a:r>
            <a:r>
              <a:rPr sz="2844" dirty="0" err="1">
                <a:solidFill>
                  <a:srgbClr val="FFFFFF"/>
                </a:solidFill>
                <a:latin typeface="Calibri" panose="020F0502020204030204" pitchFamily="34" charset="0"/>
                <a:sym typeface="Symbol"/>
              </a:rPr>
              <a:t>d</a:t>
            </a:r>
            <a:endParaRPr sz="2844" dirty="0">
              <a:solidFill>
                <a:srgbClr val="FFFFFF"/>
              </a:solidFill>
              <a:latin typeface="Calibri" panose="020F0502020204030204" pitchFamily="34" charset="0"/>
              <a:sym typeface="Symbol"/>
            </a:endParaRPr>
          </a:p>
        </p:txBody>
      </p:sp>
      <p:grpSp>
        <p:nvGrpSpPr>
          <p:cNvPr id="639" name="Group 639"/>
          <p:cNvGrpSpPr/>
          <p:nvPr/>
        </p:nvGrpSpPr>
        <p:grpSpPr>
          <a:xfrm>
            <a:off x="3970138" y="6997601"/>
            <a:ext cx="7394542" cy="1236890"/>
            <a:chOff x="0" y="0"/>
            <a:chExt cx="5199285" cy="869687"/>
          </a:xfrm>
        </p:grpSpPr>
        <p:sp>
          <p:nvSpPr>
            <p:cNvPr id="624" name="Shape 624"/>
            <p:cNvSpPr/>
            <p:nvPr/>
          </p:nvSpPr>
          <p:spPr>
            <a:xfrm>
              <a:off x="2260558" y="372723"/>
              <a:ext cx="301409" cy="62121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2637318" y="434843"/>
              <a:ext cx="301409" cy="62122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3014078" y="496964"/>
              <a:ext cx="301409" cy="62121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3390838" y="559084"/>
              <a:ext cx="301409" cy="62122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3767598" y="621205"/>
              <a:ext cx="301409" cy="62121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4144357" y="683325"/>
              <a:ext cx="301409" cy="62122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636" name="Group 636"/>
            <p:cNvGrpSpPr/>
            <p:nvPr/>
          </p:nvGrpSpPr>
          <p:grpSpPr>
            <a:xfrm>
              <a:off x="-1" y="-1"/>
              <a:ext cx="2185208" cy="372725"/>
              <a:chOff x="0" y="0"/>
              <a:chExt cx="2185206" cy="372723"/>
            </a:xfrm>
          </p:grpSpPr>
          <p:sp>
            <p:nvSpPr>
              <p:cNvPr id="630" name="Shape 630"/>
              <p:cNvSpPr/>
              <p:nvPr/>
            </p:nvSpPr>
            <p:spPr>
              <a:xfrm>
                <a:off x="-1" y="0"/>
                <a:ext cx="301409" cy="62121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376759" y="62120"/>
                <a:ext cx="301409" cy="62122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753519" y="124241"/>
                <a:ext cx="301409" cy="62121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33" name="Shape 633"/>
              <p:cNvSpPr/>
              <p:nvPr/>
            </p:nvSpPr>
            <p:spPr>
              <a:xfrm>
                <a:off x="1130279" y="186361"/>
                <a:ext cx="301409" cy="62122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1507039" y="248482"/>
                <a:ext cx="301409" cy="62121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35" name="Shape 635"/>
              <p:cNvSpPr/>
              <p:nvPr/>
            </p:nvSpPr>
            <p:spPr>
              <a:xfrm>
                <a:off x="1883799" y="310602"/>
                <a:ext cx="301408" cy="62122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</p:grpSp>
        <p:sp>
          <p:nvSpPr>
            <p:cNvPr id="637" name="Shape 637"/>
            <p:cNvSpPr/>
            <p:nvPr/>
          </p:nvSpPr>
          <p:spPr>
            <a:xfrm>
              <a:off x="4521117" y="745446"/>
              <a:ext cx="301409" cy="62121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4897877" y="807566"/>
              <a:ext cx="301409" cy="62122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1121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/>
          </p:cNvSpPr>
          <p:nvPr>
            <p:ph type="body" idx="1"/>
          </p:nvPr>
        </p:nvSpPr>
        <p:spPr>
          <a:xfrm>
            <a:off x="222399" y="5150385"/>
            <a:ext cx="13004803" cy="693589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711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dirty="0"/>
          </a:p>
          <a:p>
            <a:pPr>
              <a:spcBef>
                <a:spcPts val="711"/>
              </a:spcBef>
              <a:defRPr sz="1800">
                <a:solidFill>
                  <a:srgbClr val="000000"/>
                </a:solidFill>
                <a:effectLst/>
              </a:defRPr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711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13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Also, there is a net gain of mass &amp; a loss of energy during the interaction (E = Δmc</a:t>
            </a:r>
            <a:r>
              <a:rPr sz="3413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es-ES" sz="3413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)</a:t>
            </a:r>
            <a:endParaRPr sz="3413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48" name="Group 648"/>
          <p:cNvGrpSpPr/>
          <p:nvPr/>
        </p:nvGrpSpPr>
        <p:grpSpPr>
          <a:xfrm>
            <a:off x="1932658" y="1925032"/>
            <a:ext cx="10620587" cy="3034456"/>
            <a:chOff x="0" y="0"/>
            <a:chExt cx="7467600" cy="2133600"/>
          </a:xfrm>
        </p:grpSpPr>
        <p:sp>
          <p:nvSpPr>
            <p:cNvPr id="644" name="Shape 644"/>
            <p:cNvSpPr/>
            <p:nvPr/>
          </p:nvSpPr>
          <p:spPr>
            <a:xfrm>
              <a:off x="0" y="0"/>
              <a:ext cx="7467600" cy="21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0057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 dirty="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0" y="-1"/>
              <a:ext cx="74676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0"/>
                  </a:moveTo>
                  <a:lnTo>
                    <a:pt x="0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85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6934200" y="0"/>
              <a:ext cx="533400" cy="21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52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7" name="Shape 647"/>
            <p:cNvSpPr/>
            <p:nvPr/>
          </p:nvSpPr>
          <p:spPr>
            <a:xfrm>
              <a:off x="0" y="0"/>
              <a:ext cx="7467600" cy="21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057" y="5400"/>
                  </a:lnTo>
                  <a:lnTo>
                    <a:pt x="21600" y="0"/>
                  </a:lnTo>
                  <a:moveTo>
                    <a:pt x="20057" y="5400"/>
                  </a:moveTo>
                  <a:lnTo>
                    <a:pt x="20057" y="216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solidFill>
                    <a:srgbClr val="5B5B8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560">
                <a:solidFill>
                  <a:srgbClr val="5B5B8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51" name="Group 651"/>
          <p:cNvGrpSpPr/>
          <p:nvPr/>
        </p:nvGrpSpPr>
        <p:grpSpPr>
          <a:xfrm>
            <a:off x="8362808" y="1918181"/>
            <a:ext cx="989207" cy="1260814"/>
            <a:chOff x="-1" y="-64682"/>
            <a:chExt cx="695536" cy="584743"/>
          </a:xfrm>
        </p:grpSpPr>
        <p:sp>
          <p:nvSpPr>
            <p:cNvPr id="649" name="Shape 649"/>
            <p:cNvSpPr/>
            <p:nvPr/>
          </p:nvSpPr>
          <p:spPr>
            <a:xfrm>
              <a:off x="-1" y="-1"/>
              <a:ext cx="609602" cy="3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79097" y="-64682"/>
              <a:ext cx="616438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b="1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p</a:t>
              </a:r>
              <a:r>
                <a:rPr sz="4551" b="1" baseline="30875" dirty="0">
                  <a:solidFill>
                    <a:srgbClr val="D9FC2C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11165594" y="3845891"/>
            <a:ext cx="866990" cy="1284410"/>
            <a:chOff x="-1" y="-62987"/>
            <a:chExt cx="609602" cy="584743"/>
          </a:xfrm>
        </p:grpSpPr>
        <p:sp>
          <p:nvSpPr>
            <p:cNvPr id="652" name="Shape 652"/>
            <p:cNvSpPr/>
            <p:nvPr/>
          </p:nvSpPr>
          <p:spPr>
            <a:xfrm>
              <a:off x="-1" y="-1"/>
              <a:ext cx="609602" cy="3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366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/>
            <p:nvPr/>
          </p:nvSpPr>
          <p:spPr>
            <a:xfrm>
              <a:off x="137002" y="-62987"/>
              <a:ext cx="401160" cy="584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>
                  <a:solidFill>
                    <a:srgbClr val="D9FC2C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sz="4551" b="1" baseline="30875" dirty="0">
                  <a:solidFill>
                    <a:srgbClr val="D9FC2C"/>
                  </a:solidFill>
                  <a:latin typeface="Calibri" panose="020F0502020204030204" pitchFamily="34" charset="0"/>
                  <a:ea typeface="Verdana"/>
                  <a:cs typeface="Verdana"/>
                  <a:sym typeface="Verdana"/>
                </a:rPr>
                <a:t>-</a:t>
              </a:r>
            </a:p>
          </p:txBody>
        </p:sp>
      </p:grpSp>
      <p:sp>
        <p:nvSpPr>
          <p:cNvPr id="655" name="Shape 655"/>
          <p:cNvSpPr/>
          <p:nvPr/>
        </p:nvSpPr>
        <p:spPr>
          <a:xfrm>
            <a:off x="3738879" y="3019144"/>
            <a:ext cx="830864" cy="747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defTabSz="1300460" hangingPunct="1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6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3824392" y="3028657"/>
            <a:ext cx="823813" cy="7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rIns="65023">
            <a:spAutoFit/>
          </a:bodyPr>
          <a:lstStyle/>
          <a:p>
            <a:pPr defTabSz="1300460" hangingPunct="1">
              <a:defRPr sz="1800">
                <a:solidFill>
                  <a:srgbClr val="000000"/>
                </a:solidFill>
              </a:defRPr>
            </a:pPr>
            <a:r>
              <a:rPr sz="4551" b="1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sz="4551" b="1" baseline="30875">
                <a:solidFill>
                  <a:srgbClr val="D9FC2C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grpSp>
        <p:nvGrpSpPr>
          <p:cNvPr id="664" name="Group 664"/>
          <p:cNvGrpSpPr/>
          <p:nvPr/>
        </p:nvGrpSpPr>
        <p:grpSpPr>
          <a:xfrm>
            <a:off x="4684669" y="2631854"/>
            <a:ext cx="3675456" cy="583862"/>
            <a:chOff x="0" y="0"/>
            <a:chExt cx="2584304" cy="410527"/>
          </a:xfrm>
        </p:grpSpPr>
        <p:sp>
          <p:nvSpPr>
            <p:cNvPr id="657" name="Shape 657"/>
            <p:cNvSpPr/>
            <p:nvPr/>
          </p:nvSpPr>
          <p:spPr>
            <a:xfrm flipV="1">
              <a:off x="0" y="370246"/>
              <a:ext cx="242279" cy="40282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 flipV="1">
              <a:off x="403797" y="287969"/>
              <a:ext cx="242280" cy="40282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 flipV="1">
              <a:off x="807595" y="246830"/>
              <a:ext cx="242279" cy="40283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 flipV="1">
              <a:off x="1130633" y="164553"/>
              <a:ext cx="242279" cy="40283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 flipV="1">
              <a:off x="1534430" y="123415"/>
              <a:ext cx="242280" cy="40282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 flipV="1">
              <a:off x="1938228" y="41138"/>
              <a:ext cx="242279" cy="40282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 flipV="1">
              <a:off x="2342025" y="-1"/>
              <a:ext cx="242280" cy="40283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grpSp>
        <p:nvGrpSpPr>
          <p:cNvPr id="680" name="Group 680"/>
          <p:cNvGrpSpPr/>
          <p:nvPr/>
        </p:nvGrpSpPr>
        <p:grpSpPr>
          <a:xfrm>
            <a:off x="4623927" y="3434383"/>
            <a:ext cx="6448215" cy="760873"/>
            <a:chOff x="0" y="0"/>
            <a:chExt cx="5257800" cy="534987"/>
          </a:xfrm>
        </p:grpSpPr>
        <p:sp>
          <p:nvSpPr>
            <p:cNvPr id="665" name="Shape 665"/>
            <p:cNvSpPr/>
            <p:nvPr/>
          </p:nvSpPr>
          <p:spPr>
            <a:xfrm>
              <a:off x="2285999" y="229280"/>
              <a:ext cx="304801" cy="38214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>
              <a:off x="2666999" y="267493"/>
              <a:ext cx="304801" cy="38215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3047999" y="305707"/>
              <a:ext cx="304801" cy="38214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3429000" y="343920"/>
              <a:ext cx="304801" cy="38214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3810000" y="382133"/>
              <a:ext cx="304801" cy="38215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4191000" y="420347"/>
              <a:ext cx="304801" cy="38214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grpSp>
          <p:nvGrpSpPr>
            <p:cNvPr id="677" name="Group 677"/>
            <p:cNvGrpSpPr/>
            <p:nvPr/>
          </p:nvGrpSpPr>
          <p:grpSpPr>
            <a:xfrm>
              <a:off x="-1" y="0"/>
              <a:ext cx="2209801" cy="229281"/>
              <a:chOff x="0" y="0"/>
              <a:chExt cx="2209799" cy="229280"/>
            </a:xfrm>
          </p:grpSpPr>
          <p:sp>
            <p:nvSpPr>
              <p:cNvPr id="671" name="Shape 671"/>
              <p:cNvSpPr/>
              <p:nvPr/>
            </p:nvSpPr>
            <p:spPr>
              <a:xfrm>
                <a:off x="-1" y="0"/>
                <a:ext cx="304802" cy="38214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72" name="Shape 672"/>
              <p:cNvSpPr/>
              <p:nvPr/>
            </p:nvSpPr>
            <p:spPr>
              <a:xfrm>
                <a:off x="381000" y="38213"/>
                <a:ext cx="304801" cy="38214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73" name="Shape 673"/>
              <p:cNvSpPr/>
              <p:nvPr/>
            </p:nvSpPr>
            <p:spPr>
              <a:xfrm>
                <a:off x="762000" y="76426"/>
                <a:ext cx="304801" cy="38215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74" name="Shape 674"/>
              <p:cNvSpPr/>
              <p:nvPr/>
            </p:nvSpPr>
            <p:spPr>
              <a:xfrm>
                <a:off x="1143000" y="114640"/>
                <a:ext cx="304801" cy="38214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75" name="Shape 675"/>
              <p:cNvSpPr/>
              <p:nvPr/>
            </p:nvSpPr>
            <p:spPr>
              <a:xfrm>
                <a:off x="1524000" y="152853"/>
                <a:ext cx="304801" cy="38214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  <p:sp>
            <p:nvSpPr>
              <p:cNvPr id="676" name="Shape 676"/>
              <p:cNvSpPr/>
              <p:nvPr/>
            </p:nvSpPr>
            <p:spPr>
              <a:xfrm>
                <a:off x="1904999" y="191066"/>
                <a:ext cx="304801" cy="38215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50230" hangingPunct="1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07">
                  <a:latin typeface="Helvetica"/>
                  <a:sym typeface="Helvetica"/>
                </a:endParaRPr>
              </a:p>
            </p:txBody>
          </p:sp>
        </p:grpSp>
        <p:sp>
          <p:nvSpPr>
            <p:cNvPr id="678" name="Shape 678"/>
            <p:cNvSpPr/>
            <p:nvPr/>
          </p:nvSpPr>
          <p:spPr>
            <a:xfrm>
              <a:off x="4572000" y="458560"/>
              <a:ext cx="304801" cy="38215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4953000" y="496774"/>
              <a:ext cx="304801" cy="38214"/>
            </a:xfrm>
            <a:prstGeom prst="line">
              <a:avLst/>
            </a:prstGeom>
            <a:noFill/>
            <a:ln w="1905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grpSp>
        <p:nvGrpSpPr>
          <p:cNvPr id="684" name="Group 684"/>
          <p:cNvGrpSpPr/>
          <p:nvPr/>
        </p:nvGrpSpPr>
        <p:grpSpPr>
          <a:xfrm>
            <a:off x="63893" y="3000434"/>
            <a:ext cx="3620801" cy="890921"/>
            <a:chOff x="-94775" y="0"/>
            <a:chExt cx="2545875" cy="626428"/>
          </a:xfrm>
        </p:grpSpPr>
        <p:sp>
          <p:nvSpPr>
            <p:cNvPr id="681" name="Shape 681"/>
            <p:cNvSpPr/>
            <p:nvPr/>
          </p:nvSpPr>
          <p:spPr>
            <a:xfrm>
              <a:off x="-1" y="36963"/>
              <a:ext cx="643428" cy="55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300460" hangingPunct="1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256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Shape 682"/>
            <p:cNvSpPr/>
            <p:nvPr/>
          </p:nvSpPr>
          <p:spPr>
            <a:xfrm>
              <a:off x="-94775" y="0"/>
              <a:ext cx="863284" cy="626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60" hangingPunct="1">
                <a:defRPr sz="1800">
                  <a:solidFill>
                    <a:srgbClr val="000000"/>
                  </a:solidFill>
                </a:defRPr>
              </a:pPr>
              <a:r>
                <a:rPr sz="4551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υ</a:t>
              </a:r>
              <a:r>
                <a:rPr sz="4551" baseline="-16687" dirty="0" err="1">
                  <a:solidFill>
                    <a:srgbClr val="5B5B89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endParaRPr sz="4551" baseline="-16687" dirty="0">
                <a:solidFill>
                  <a:srgbClr val="5B5B89"/>
                </a:solidFill>
                <a:latin typeface="Calibri" panose="020F0502020204030204" pitchFamily="34" charset="0"/>
                <a:sym typeface="Symbol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774700" y="341767"/>
              <a:ext cx="1676400" cy="1"/>
            </a:xfrm>
            <a:prstGeom prst="line">
              <a:avLst/>
            </a:prstGeom>
            <a:noFill/>
            <a:ln w="25400" cap="flat">
              <a:solidFill>
                <a:srgbClr val="FFCC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30" hangingPunct="1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707">
                <a:latin typeface="Helvetica"/>
                <a:sym typeface="Helvetica"/>
              </a:endParaRPr>
            </a:p>
          </p:txBody>
        </p:sp>
      </p:grpSp>
      <p:sp>
        <p:nvSpPr>
          <p:cNvPr id="685" name="Shape 685"/>
          <p:cNvSpPr/>
          <p:nvPr/>
        </p:nvSpPr>
        <p:spPr>
          <a:xfrm>
            <a:off x="204145" y="7477635"/>
            <a:ext cx="12458913" cy="166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rIns="65023">
            <a:spAutoFit/>
          </a:bodyPr>
          <a:lstStyle>
            <a:lvl1pPr marL="257175" indent="-257175">
              <a:spcBef>
                <a:spcPts val="500"/>
              </a:spcBef>
              <a:buSzPct val="100000"/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defTabSz="1300460" hangingPunct="1">
              <a:spcBef>
                <a:spcPts val="711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13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Some of the neutrino’s pre-collision kinetic energy changes into new mass (the muon) and some is transferred to the kinetic energies of the muon and proton.  </a:t>
            </a:r>
          </a:p>
        </p:txBody>
      </p:sp>
      <p:sp>
        <p:nvSpPr>
          <p:cNvPr id="47" name="Shape 593">
            <a:extLst>
              <a:ext uri="{FF2B5EF4-FFF2-40B4-BE49-F238E27FC236}">
                <a16:creationId xmlns:a16="http://schemas.microsoft.com/office/drawing/2014/main" id="{6BECC0DD-19C0-1D44-BE87-7D15FBAE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-427038"/>
            <a:ext cx="11704637" cy="16208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chemeClr val="tx2">
                    <a:lumMod val="50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What’s Going On?</a:t>
            </a:r>
          </a:p>
        </p:txBody>
      </p:sp>
    </p:spTree>
    <p:extLst>
      <p:ext uri="{BB962C8B-B14F-4D97-AF65-F5344CB8AC3E}">
        <p14:creationId xmlns:p14="http://schemas.microsoft.com/office/powerpoint/2010/main" val="6300825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 animBg="1" advAuto="0"/>
      <p:bldP spid="68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asterclass 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Masterclass objectives</a:t>
            </a:r>
          </a:p>
        </p:txBody>
      </p:sp>
      <p:sp>
        <p:nvSpPr>
          <p:cNvPr id="154" name="Determine which events are signal events (from which effective measurements may be made) and which events are background (that cannot be used for measurements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Determine which events are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signal</a:t>
            </a:r>
            <a:r>
              <a:t> events </a:t>
            </a:r>
            <a:r>
              <a:rPr i="1">
                <a:solidFill>
                  <a:schemeClr val="accent2">
                    <a:hueOff val="189195"/>
                    <a:satOff val="4059"/>
                    <a:lumOff val="-1404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(from which effective measurements may be made)</a:t>
            </a:r>
            <a:r>
              <a:t> and which events are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r>
              <a:t> </a:t>
            </a:r>
            <a:r>
              <a:rPr>
                <a:solidFill>
                  <a:schemeClr val="accent5">
                    <a:hueOff val="-309130"/>
                    <a:satOff val="-11805"/>
                    <a:lumOff val="-13439"/>
                  </a:schemeClr>
                </a:solidFill>
              </a:rPr>
              <a:t>(that cannot be used for measurements)</a:t>
            </a:r>
            <a:r>
              <a:t>. 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Apply conservation of momentum and energy to measure the approximate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energy of a neutrino beam</a:t>
            </a:r>
            <a:r>
              <a:t> from the Fermilab accelerator complex.</a:t>
            </a:r>
            <a:br/>
            <a:endParaRPr/>
          </a:p>
          <a:p>
            <a:pPr>
              <a:defRPr sz="3000"/>
            </a:pPr>
            <a:r>
              <a:t>Apply conservation of momentum and energy to measure the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properties of neutrons</a:t>
            </a:r>
            <a:r>
              <a:t> in nuclei of atoms in the target of a neutrino beam.</a:t>
            </a:r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9778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B8B8C9"/>
      </a:accent3>
      <a:accent4>
        <a:srgbClr val="DADADA"/>
      </a:accent4>
      <a:accent5>
        <a:srgbClr val="B8B8FF"/>
      </a:accent5>
      <a:accent6>
        <a:srgbClr val="4A4A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6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mbol"/>
            <a:ea typeface="Symbol"/>
            <a:cs typeface="Symbol"/>
            <a:sym typeface="Symbo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19377</TotalTime>
  <Words>1472</Words>
  <Application>Microsoft Macintosh PowerPoint</Application>
  <PresentationFormat>Personalizado</PresentationFormat>
  <Paragraphs>223</Paragraphs>
  <Slides>30</Slides>
  <Notes>9</Notes>
  <HiddenSlides>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Arial</vt:lpstr>
      <vt:lpstr>Calibri</vt:lpstr>
      <vt:lpstr>Cambria Math</vt:lpstr>
      <vt:lpstr>Helvetica</vt:lpstr>
      <vt:lpstr>Helvetica Neue</vt:lpstr>
      <vt:lpstr>Helvetica Neue Light</vt:lpstr>
      <vt:lpstr>Helvetica Neue Medium</vt:lpstr>
      <vt:lpstr>Symbol</vt:lpstr>
      <vt:lpstr>Verdana</vt:lpstr>
      <vt:lpstr>ModernPortfolio</vt:lpstr>
      <vt:lpstr>Default</vt:lpstr>
      <vt:lpstr>Comentario de resultados</vt:lpstr>
      <vt:lpstr>Signal and background events</vt:lpstr>
      <vt:lpstr>Interaction kinematics</vt:lpstr>
      <vt:lpstr>Presentación de PowerPoint</vt:lpstr>
      <vt:lpstr>Presentación de PowerPoint</vt:lpstr>
      <vt:lpstr>Presentación de PowerPoint</vt:lpstr>
      <vt:lpstr>What’s Going On?</vt:lpstr>
      <vt:lpstr>What’s Going On?</vt:lpstr>
      <vt:lpstr>Masterclass 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Momentum in x-y directions</vt:lpstr>
      <vt:lpstr>Momentum in x-y directions</vt:lpstr>
      <vt:lpstr>Momentum in x-y directions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Videoconferencia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Comentario de resultados</dc:title>
  <cp:lastModifiedBy>M. Amparo Tortola Baixauli</cp:lastModifiedBy>
  <cp:revision>47</cp:revision>
  <dcterms:modified xsi:type="dcterms:W3CDTF">2026-03-26T14:03:28Z</dcterms:modified>
</cp:coreProperties>
</file>