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6"/>
  </p:notesMasterIdLst>
  <p:sldIdLst>
    <p:sldId id="795" r:id="rId2"/>
    <p:sldId id="258" r:id="rId3"/>
    <p:sldId id="338" r:id="rId4"/>
    <p:sldId id="342" r:id="rId5"/>
    <p:sldId id="774" r:id="rId6"/>
    <p:sldId id="789" r:id="rId7"/>
    <p:sldId id="790" r:id="rId8"/>
    <p:sldId id="793" r:id="rId9"/>
    <p:sldId id="781" r:id="rId10"/>
    <p:sldId id="328" r:id="rId11"/>
    <p:sldId id="346" r:id="rId12"/>
    <p:sldId id="783" r:id="rId13"/>
    <p:sldId id="767" r:id="rId14"/>
    <p:sldId id="794" r:id="rId15"/>
  </p:sldIdLst>
  <p:sldSz cx="9144000" cy="5143500" type="screen16x9"/>
  <p:notesSz cx="6794500" cy="9906000"/>
  <p:embeddedFontLst>
    <p:embeddedFont>
      <p:font typeface="Catamaran Light" panose="020B0604020202020204" charset="0"/>
      <p:regular r:id="rId17"/>
      <p:bold r:id="rId18"/>
    </p:embeddedFont>
    <p:embeddedFont>
      <p:font typeface="Fira Sans Extra Condensed Medium" panose="020B0604020202020204" charset="0"/>
      <p:regular r:id="rId19"/>
      <p:bold r:id="rId20"/>
      <p:italic r:id="rId21"/>
      <p:boldItalic r:id="rId22"/>
    </p:embeddedFont>
    <p:embeddedFont>
      <p:font typeface="Livvic" pitchFamily="2" charset="0"/>
      <p:regular r:id="rId23"/>
      <p:bold r:id="rId24"/>
      <p:italic r:id="rId25"/>
      <p:boldItalic r:id="rId26"/>
    </p:embeddedFont>
    <p:embeddedFont>
      <p:font typeface="Open Sans Regular" panose="020B0606030504020204" pitchFamily="34" charset="0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06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D8D4"/>
    <a:srgbClr val="231F22"/>
    <a:srgbClr val="00B050"/>
    <a:srgbClr val="595959"/>
    <a:srgbClr val="B88C00"/>
    <a:srgbClr val="3A5FA9"/>
    <a:srgbClr val="FFFFFF"/>
    <a:srgbClr val="004BDF"/>
    <a:srgbClr val="EEEDEB"/>
    <a:srgbClr val="908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851C5-D248-4A7B-81C2-8A75222C5FAE}" v="341" dt="2026-01-24T16:03:06.642"/>
  </p1510:revLst>
</p1510:revInfo>
</file>

<file path=ppt/tableStyles.xml><?xml version="1.0" encoding="utf-8"?>
<a:tblStyleLst xmlns:a="http://schemas.openxmlformats.org/drawingml/2006/main" def="{26CCB5A8-5281-4BC9-9D3D-82CD4D799156}">
  <a:tblStyle styleId="{26CCB5A8-5281-4BC9-9D3D-82CD4D7991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587" autoAdjust="0"/>
  </p:normalViewPr>
  <p:slideViewPr>
    <p:cSldViewPr snapToGrid="0">
      <p:cViewPr varScale="1">
        <p:scale>
          <a:sx n="100" d="100"/>
          <a:sy n="100" d="100"/>
        </p:scale>
        <p:origin x="974" y="62"/>
      </p:cViewPr>
      <p:guideLst>
        <p:guide orient="horz" pos="60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s-E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F04B1ADC-2653-C41D-0995-F3E0725A9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2a420aca26_0_266:notes">
            <a:extLst>
              <a:ext uri="{FF2B5EF4-FFF2-40B4-BE49-F238E27FC236}">
                <a16:creationId xmlns:a16="http://schemas.microsoft.com/office/drawing/2014/main" id="{0E2C8765-439B-64BF-6CF2-5505078C59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155" name="Google Shape;155;g32a420aca26_0_266:notes">
            <a:extLst>
              <a:ext uri="{FF2B5EF4-FFF2-40B4-BE49-F238E27FC236}">
                <a16:creationId xmlns:a16="http://schemas.microsoft.com/office/drawing/2014/main" id="{EA5E2AC1-F353-4638-7B1F-F208B726A4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149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B6CBB-C3EB-DDAE-0C74-8A8957DF4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874B59E-E968-6240-846C-746721EEE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52DEF8C-2C39-951F-483B-354916779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992DE4-9329-4371-106C-A88C0F15F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114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9B84C-9DA0-71E4-CB47-446531CE0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BA0BEB9-ACEA-A0D0-C533-C1748A5A53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D29C96E-C555-92C0-B30C-014123CED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49C061-DAC2-9ABC-5C0A-BC229DC48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4770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92D05-0E1B-3F92-B38D-B61E1734B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CEA976F-A2C3-A564-7B5D-A3082E93E9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7B4C5BC-0A41-1B5F-1896-E75C7FC7A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C130A7-90D7-987C-7ACE-037DB8605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4D8D1-D088-0143-80C7-D5AD3B1A73F1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63019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34D8D1-D088-0143-80C7-D5AD3B1A73F1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6642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06A6C3CE-C6D6-A9D4-1FD5-7F8BF8F58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2a420aca26_0_266:notes">
            <a:extLst>
              <a:ext uri="{FF2B5EF4-FFF2-40B4-BE49-F238E27FC236}">
                <a16:creationId xmlns:a16="http://schemas.microsoft.com/office/drawing/2014/main" id="{EE8C10D5-7E98-5F55-EEA6-D9169ECB51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155" name="Google Shape;155;g32a420aca26_0_266:notes">
            <a:extLst>
              <a:ext uri="{FF2B5EF4-FFF2-40B4-BE49-F238E27FC236}">
                <a16:creationId xmlns:a16="http://schemas.microsoft.com/office/drawing/2014/main" id="{28D6D548-8BC5-3CDB-A3EF-03BF6D7309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008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a420aca26_0_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173" name="Google Shape;173;g32a420aca26_0_732:notes"/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DEF58200-FAD4-AC8C-893C-C4BC75838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2a420aca26_0_1142:notes">
            <a:extLst>
              <a:ext uri="{FF2B5EF4-FFF2-40B4-BE49-F238E27FC236}">
                <a16:creationId xmlns:a16="http://schemas.microsoft.com/office/drawing/2014/main" id="{5416E6E0-234C-827E-2AA3-08E92DECF4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235" name="Google Shape;235;g32a420aca26_0_1142:notes">
            <a:extLst>
              <a:ext uri="{FF2B5EF4-FFF2-40B4-BE49-F238E27FC236}">
                <a16:creationId xmlns:a16="http://schemas.microsoft.com/office/drawing/2014/main" id="{7CD8AC64-1C8B-82B9-6320-B039D40E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5640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05A216DB-4ED8-E135-BD65-E43CF342D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2a420aca26_0_1142:notes">
            <a:extLst>
              <a:ext uri="{FF2B5EF4-FFF2-40B4-BE49-F238E27FC236}">
                <a16:creationId xmlns:a16="http://schemas.microsoft.com/office/drawing/2014/main" id="{B3FDE9D3-A07E-3391-37C0-8CB0E5E64F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235" name="Google Shape;235;g32a420aca26_0_1142:notes">
            <a:extLst>
              <a:ext uri="{FF2B5EF4-FFF2-40B4-BE49-F238E27FC236}">
                <a16:creationId xmlns:a16="http://schemas.microsoft.com/office/drawing/2014/main" id="{DB9D8D84-89FB-C1C9-DBB9-4718E662D0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7342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062735DB-2ABB-803E-858A-64682D056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2a420aca26_0_1142:notes">
            <a:extLst>
              <a:ext uri="{FF2B5EF4-FFF2-40B4-BE49-F238E27FC236}">
                <a16:creationId xmlns:a16="http://schemas.microsoft.com/office/drawing/2014/main" id="{FB77621B-B8C1-B145-84BE-7B8BE13B52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235" name="Google Shape;235;g32a420aca26_0_1142:notes">
            <a:extLst>
              <a:ext uri="{FF2B5EF4-FFF2-40B4-BE49-F238E27FC236}">
                <a16:creationId xmlns:a16="http://schemas.microsoft.com/office/drawing/2014/main" id="{70BD8AAC-A051-3BDE-A7BF-D0D9BCA267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45070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6823D18A-0327-5A6C-EC2A-146B3516C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2a420aca26_0_1142:notes">
            <a:extLst>
              <a:ext uri="{FF2B5EF4-FFF2-40B4-BE49-F238E27FC236}">
                <a16:creationId xmlns:a16="http://schemas.microsoft.com/office/drawing/2014/main" id="{C5E1EE0D-8510-844D-EAE4-C18E1D303B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235" name="Google Shape;235;g32a420aca26_0_1142:notes">
            <a:extLst>
              <a:ext uri="{FF2B5EF4-FFF2-40B4-BE49-F238E27FC236}">
                <a16:creationId xmlns:a16="http://schemas.microsoft.com/office/drawing/2014/main" id="{BDF807E2-C448-2424-1AA4-8125DFB993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846377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>
          <a:extLst>
            <a:ext uri="{FF2B5EF4-FFF2-40B4-BE49-F238E27FC236}">
              <a16:creationId xmlns:a16="http://schemas.microsoft.com/office/drawing/2014/main" id="{599DBEBE-554F-84A5-1422-5ED9574D7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2a420aca26_0_1142:notes">
            <a:extLst>
              <a:ext uri="{FF2B5EF4-FFF2-40B4-BE49-F238E27FC236}">
                <a16:creationId xmlns:a16="http://schemas.microsoft.com/office/drawing/2014/main" id="{FDD03A46-7528-40C1-D7E1-EC3C49DB6B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s-ES"/>
          </a:p>
        </p:txBody>
      </p:sp>
      <p:sp>
        <p:nvSpPr>
          <p:cNvPr id="235" name="Google Shape;235;g32a420aca26_0_1142:notes">
            <a:extLst>
              <a:ext uri="{FF2B5EF4-FFF2-40B4-BE49-F238E27FC236}">
                <a16:creationId xmlns:a16="http://schemas.microsoft.com/office/drawing/2014/main" id="{21B05F1C-F725-2046-D360-B25BF9700A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550285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436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DA6F5-8154-C2D1-DB0C-0B646EF16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03F78AD-346D-F9A9-8A6E-FC79E31D09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586CB90-5B20-1C56-AB8F-D21D7B289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5587F7-3139-6891-9993-449EFDB6A4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CA859-CF70-4B88-845D-47322E1EAA9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306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F3A0B1-E824-C323-A00A-4018466E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FF3F05-A89D-4B22-8F08-F81DB1BAD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2C2229-218D-80EE-9D18-809AB542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rgbClr val="CFC3AC">
              <a:alpha val="58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F962A2-2B0F-D054-C784-A126F3635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AA351F-620B-996F-4205-612537D19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762652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C88B8-B823-EFF5-C11D-11F5D2C0C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AE8F4E-D381-85B5-B123-9B710836D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01CC93-9979-B236-1785-2A3C76FA6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182DF-E5D7-5B46-88D8-412BA6300F4F}" type="datetime1">
              <a:rPr lang="es-ES" smtClean="0"/>
              <a:t>26/01/2026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CF3FB6-52FB-DCB0-53BD-F4CB1C308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BFAAF5-5BED-5F7A-044E-F94C337A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986B-9587-2049-899F-023A291F6770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221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2135550" y="1599688"/>
            <a:ext cx="4872900" cy="118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ubTitle" idx="1"/>
          </p:nvPr>
        </p:nvSpPr>
        <p:spPr>
          <a:xfrm>
            <a:off x="2135550" y="28727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8EC9A02-722F-9945-D8D8-2B8A01E94F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F66E405E-4E52-A39B-180A-C99843F8FF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>
            <a:spLocks noGrp="1"/>
          </p:cNvSpPr>
          <p:nvPr>
            <p:ph type="pic" idx="2"/>
          </p:nvPr>
        </p:nvSpPr>
        <p:spPr>
          <a:xfrm>
            <a:off x="-3301" y="0"/>
            <a:ext cx="91506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s-ES"/>
          </a:p>
        </p:txBody>
      </p:sp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720000" y="4010225"/>
            <a:ext cx="7704000" cy="5769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1581671-A13B-A622-C2FC-1D80AB020D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CCD2985-E6DE-624A-DC31-C7827DA20B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401413"/>
            <a:ext cx="6576000" cy="16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284000" y="3148188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1E03D2E-47D0-B1D5-511D-399A75251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61FCC03-AD4E-42BB-AA76-0FD2C0F602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4" name="Google Shape;44;p1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ctrTitle" idx="9"/>
          </p:nvPr>
        </p:nvSpPr>
        <p:spPr>
          <a:xfrm rot="5400000">
            <a:off x="667286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71C0DA73-9BB1-25FE-44E6-D4C78E30156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66102204-7704-BF17-19C8-417713A5327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9FA797F-DB1F-58B4-7943-46C4CDCC3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01554FC5-13A6-47E9-E09B-DB239E499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5553850" y="13138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ubTitle" idx="1"/>
          </p:nvPr>
        </p:nvSpPr>
        <p:spPr>
          <a:xfrm>
            <a:off x="5553975" y="23179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8D374C4-303E-D324-6F23-541C34A91D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0AFC058-2197-AF14-3CCA-1DCF2DB043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4_2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/>
          <p:nvPr/>
        </p:nvSpPr>
        <p:spPr>
          <a:xfrm rot="-5400000" flipH="1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30"/>
          <p:cNvSpPr/>
          <p:nvPr/>
        </p:nvSpPr>
        <p:spPr>
          <a:xfrm rot="-5400000" flipH="1">
            <a:off x="7474475" y="3397650"/>
            <a:ext cx="891300" cy="2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8CDC5B1A-0008-D9C4-E83C-D6CD61A0FE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97AE325B-310E-ECF7-A1B6-D8CC56F3D0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36D7488-09A5-63D8-14AA-F31F947C7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AC6F0A-3CD0-45C6-BCB8-134C48A3D246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F5AF91A-BA1F-1ED8-7046-80F0650D0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9" r:id="rId5"/>
    <p:sldLayoutId id="2147483662" r:id="rId6"/>
    <p:sldLayoutId id="2147483663" r:id="rId7"/>
    <p:sldLayoutId id="2147483666" r:id="rId8"/>
    <p:sldLayoutId id="2147483676" r:id="rId9"/>
    <p:sldLayoutId id="2147483677" r:id="rId10"/>
    <p:sldLayoutId id="2147483683" r:id="rId11"/>
    <p:sldLayoutId id="214748368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hyperlink" Target="mailto:juancarlos.fernandez@ific.uv.e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hyperlink" Target="mailto:juancarlos.fernandez@ific.uv.e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A096E1A4-A4A1-D135-47F4-1B179E252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experimentos del LHC presentan sus nuevos resultados">
            <a:extLst>
              <a:ext uri="{FF2B5EF4-FFF2-40B4-BE49-F238E27FC236}">
                <a16:creationId xmlns:a16="http://schemas.microsoft.com/office/drawing/2014/main" id="{1A6C2194-49B0-AE2E-7C14-4904C73A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7" y="16426"/>
            <a:ext cx="7694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Google Shape;158;p36">
            <a:extLst>
              <a:ext uri="{FF2B5EF4-FFF2-40B4-BE49-F238E27FC236}">
                <a16:creationId xmlns:a16="http://schemas.microsoft.com/office/drawing/2014/main" id="{F45C6AE3-C122-7A2C-BBA9-6A78FA2C7F3F}"/>
              </a:ext>
            </a:extLst>
          </p:cNvPr>
          <p:cNvSpPr/>
          <p:nvPr/>
        </p:nvSpPr>
        <p:spPr>
          <a:xfrm rot="5400000">
            <a:off x="2244397" y="-801673"/>
            <a:ext cx="3358800" cy="6657545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6">
            <a:extLst>
              <a:ext uri="{FF2B5EF4-FFF2-40B4-BE49-F238E27FC236}">
                <a16:creationId xmlns:a16="http://schemas.microsoft.com/office/drawing/2014/main" id="{6EE876AD-8542-ABEB-9A21-7A89F9A4F31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5024" y="2026401"/>
            <a:ext cx="6657546" cy="22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ctr"/>
            <a:r>
              <a:rPr lang="en-US" dirty="0">
                <a:latin typeface="Livvic"/>
              </a:rPr>
              <a:t>Project meeting - 27th of January 2026</a:t>
            </a:r>
          </a:p>
          <a:p>
            <a:pPr marL="0" indent="0" algn="ctr"/>
            <a:endParaRPr lang="es-ES" dirty="0">
              <a:latin typeface="Livvic" pitchFamily="2" charset="0"/>
            </a:endParaRPr>
          </a:p>
          <a:p>
            <a:pPr marL="228600" algn="ctr"/>
            <a:r>
              <a:rPr lang="es-ES" b="1" u="sng" dirty="0">
                <a:latin typeface="Livvic"/>
              </a:rPr>
              <a:t>Juan Carlos Fernández Ortega</a:t>
            </a:r>
            <a:r>
              <a:rPr lang="es-ES" b="1" dirty="0">
                <a:latin typeface="Livvic"/>
              </a:rPr>
              <a:t>, </a:t>
            </a:r>
            <a:r>
              <a:rPr lang="en-US" dirty="0">
                <a:latin typeface="Livvic"/>
                <a:ea typeface="Economica-Regular"/>
              </a:rPr>
              <a:t>Laura Karina Pedraza, Daniel Esperante, Nuria Fuster Martínez, Marçà Boronat, César Blanch, Benito </a:t>
            </a:r>
            <a:r>
              <a:rPr lang="en-US">
                <a:latin typeface="Livvic"/>
                <a:ea typeface="Economica-Regular"/>
              </a:rPr>
              <a:t>Gimeno, Daniel </a:t>
            </a:r>
            <a:r>
              <a:rPr lang="en-US" dirty="0">
                <a:latin typeface="Livvic"/>
                <a:ea typeface="Economica-Regular"/>
              </a:rPr>
              <a:t>González</a:t>
            </a:r>
          </a:p>
          <a:p>
            <a:pPr marL="228600" algn="ctr"/>
            <a:endParaRPr lang="en-US" dirty="0">
              <a:latin typeface="Livvic"/>
            </a:endParaRPr>
          </a:p>
          <a:p>
            <a:pPr marL="0" indent="0" algn="ctr"/>
            <a:r>
              <a:rPr lang="es-ES" u="sng" dirty="0">
                <a:latin typeface="Livvic" pitchFamily="2" charset="0"/>
                <a:hlinkClick r:id="rId4"/>
              </a:rPr>
              <a:t>juancarlos.fernandez@ific.uv.es</a:t>
            </a:r>
            <a:endParaRPr lang="es-ES" u="sng" dirty="0">
              <a:latin typeface="Livvic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60" name="Google Shape;160;p36">
            <a:extLst>
              <a:ext uri="{FF2B5EF4-FFF2-40B4-BE49-F238E27FC236}">
                <a16:creationId xmlns:a16="http://schemas.microsoft.com/office/drawing/2014/main" id="{A590C6D6-88C3-7570-D7F9-C8A7CF5626B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5024" y="1180785"/>
            <a:ext cx="6657546" cy="6248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dirty="0"/>
              <a:t>Meeting BPM IFIC </a:t>
            </a:r>
            <a:endParaRPr lang="es-ES" dirty="0"/>
          </a:p>
        </p:txBody>
      </p:sp>
      <p:sp>
        <p:nvSpPr>
          <p:cNvPr id="161" name="Google Shape;161;p36">
            <a:extLst>
              <a:ext uri="{FF2B5EF4-FFF2-40B4-BE49-F238E27FC236}">
                <a16:creationId xmlns:a16="http://schemas.microsoft.com/office/drawing/2014/main" id="{E8B61AFE-1301-B4A1-16DA-1B9E46B12BDA}"/>
              </a:ext>
            </a:extLst>
          </p:cNvPr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7E8F7F-064F-6204-6A2E-531D61884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" y="16426"/>
            <a:ext cx="7000161" cy="564420"/>
          </a:xfrm>
          <a:prstGeom prst="rect">
            <a:avLst/>
          </a:prstGeom>
        </p:spPr>
      </p:pic>
      <p:pic>
        <p:nvPicPr>
          <p:cNvPr id="4" name="Imagen" descr="Imagen">
            <a:extLst>
              <a:ext uri="{FF2B5EF4-FFF2-40B4-BE49-F238E27FC236}">
                <a16:creationId xmlns:a16="http://schemas.microsoft.com/office/drawing/2014/main" id="{3CEAF902-B587-5847-474C-3F45DCC79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570" y="71781"/>
            <a:ext cx="1863510" cy="360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E89F2A8-A61B-E786-2B9A-C9B45AA27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20" y="4423601"/>
            <a:ext cx="9144000" cy="7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6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5CF68-B599-8E6E-48C1-DF0E15FC9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E3EF471E-9FCE-514D-3F37-3D9395BF1AC1}"/>
              </a:ext>
            </a:extLst>
          </p:cNvPr>
          <p:cNvSpPr/>
          <p:nvPr/>
        </p:nvSpPr>
        <p:spPr>
          <a:xfrm rot="-5400000">
            <a:off x="2229544" y="-1611818"/>
            <a:ext cx="1057500" cy="4884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C52C34-0278-7705-FF65-A9FB52B37C37}"/>
              </a:ext>
            </a:extLst>
          </p:cNvPr>
          <p:cNvSpPr txBox="1"/>
          <p:nvPr/>
        </p:nvSpPr>
        <p:spPr>
          <a:xfrm>
            <a:off x="315938" y="1667934"/>
            <a:ext cx="45755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1050" b="1" dirty="0"/>
          </a:p>
          <a:p>
            <a:endParaRPr lang="es-ES" sz="105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FAB6213-3EA5-CF39-85C7-4D5574A8661A}"/>
              </a:ext>
            </a:extLst>
          </p:cNvPr>
          <p:cNvSpPr txBox="1"/>
          <p:nvPr/>
        </p:nvSpPr>
        <p:spPr>
          <a:xfrm>
            <a:off x="400050" y="1682253"/>
            <a:ext cx="7943851" cy="2192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/>
              <a:t>Make more compact system and reliable.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/>
              <a:t>Change of frequency output due to problem of synchronization with ATF (resolved in May Shifts). However, we have changed some components in this set of shifts.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/>
              <a:t>Preparing all these changes done during July-November in Valencia.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/>
              <a:t>These changes have been performed in the last two weeks of November at ATF.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050" dirty="0"/>
          </a:p>
          <a:p>
            <a:r>
              <a:rPr lang="es-ES" sz="1050" b="1" dirty="0">
                <a:solidFill>
                  <a:schemeClr val="tx1"/>
                </a:solidFill>
              </a:rPr>
              <a:t>Set </a:t>
            </a:r>
            <a:r>
              <a:rPr lang="es-ES" sz="1050" b="1" dirty="0" err="1">
                <a:solidFill>
                  <a:schemeClr val="tx1"/>
                </a:solidFill>
              </a:rPr>
              <a:t>analog</a:t>
            </a:r>
            <a:r>
              <a:rPr lang="es-ES" sz="1050" b="1" dirty="0">
                <a:solidFill>
                  <a:schemeClr val="tx1"/>
                </a:solidFill>
              </a:rPr>
              <a:t> </a:t>
            </a:r>
            <a:r>
              <a:rPr lang="es-ES" sz="1050" b="1" dirty="0" err="1">
                <a:solidFill>
                  <a:schemeClr val="tx1"/>
                </a:solidFill>
              </a:rPr>
              <a:t>down-conversion</a:t>
            </a:r>
            <a:r>
              <a:rPr lang="es-ES" sz="1050" b="1" dirty="0">
                <a:solidFill>
                  <a:schemeClr val="tx1"/>
                </a:solidFill>
              </a:rPr>
              <a:t> system </a:t>
            </a:r>
            <a:r>
              <a:rPr lang="es-ES" sz="1050" b="1" dirty="0" err="1">
                <a:solidFill>
                  <a:schemeClr val="tx1"/>
                </a:solidFill>
              </a:rPr>
              <a:t>inside</a:t>
            </a:r>
            <a:r>
              <a:rPr lang="es-ES" sz="1050" b="1" dirty="0">
                <a:solidFill>
                  <a:schemeClr val="tx1"/>
                </a:solidFill>
              </a:rPr>
              <a:t> new </a:t>
            </a:r>
            <a:r>
              <a:rPr lang="es-ES" sz="1050" b="1" dirty="0" err="1">
                <a:solidFill>
                  <a:schemeClr val="tx1"/>
                </a:solidFill>
              </a:rPr>
              <a:t>crate</a:t>
            </a:r>
            <a:r>
              <a:rPr lang="es-ES" sz="1050" b="1" dirty="0">
                <a:solidFill>
                  <a:schemeClr val="tx1"/>
                </a:solidFill>
              </a:rPr>
              <a:t>,</a:t>
            </a:r>
          </a:p>
          <a:p>
            <a:pPr lvl="1"/>
            <a:r>
              <a:rPr lang="es-ES" sz="1050" b="1" dirty="0">
                <a:solidFill>
                  <a:schemeClr val="tx1"/>
                </a:solidFill>
              </a:rPr>
              <a:t>similar </a:t>
            </a:r>
            <a:r>
              <a:rPr lang="es-ES" sz="1050" b="1" dirty="0" err="1">
                <a:solidFill>
                  <a:schemeClr val="tx1"/>
                </a:solidFill>
              </a:rPr>
              <a:t>crate</a:t>
            </a:r>
            <a:r>
              <a:rPr lang="es-ES" sz="1050" b="1" dirty="0">
                <a:solidFill>
                  <a:schemeClr val="tx1"/>
                </a:solidFill>
              </a:rPr>
              <a:t> </a:t>
            </a:r>
            <a:r>
              <a:rPr lang="es-ES" sz="1050" b="1" dirty="0" err="1">
                <a:solidFill>
                  <a:schemeClr val="tx1"/>
                </a:solidFill>
              </a:rPr>
              <a:t>that</a:t>
            </a:r>
            <a:r>
              <a:rPr lang="es-ES" sz="1050" b="1" dirty="0">
                <a:solidFill>
                  <a:schemeClr val="tx1"/>
                </a:solidFill>
              </a:rPr>
              <a:t> Local-</a:t>
            </a:r>
            <a:r>
              <a:rPr lang="es-ES" sz="1050" b="1" dirty="0" err="1">
                <a:solidFill>
                  <a:schemeClr val="tx1"/>
                </a:solidFill>
              </a:rPr>
              <a:t>Oscillator</a:t>
            </a:r>
            <a:r>
              <a:rPr lang="es-ES" sz="1050" b="1" dirty="0">
                <a:solidFill>
                  <a:schemeClr val="tx1"/>
                </a:solidFill>
              </a:rPr>
              <a:t> </a:t>
            </a:r>
            <a:r>
              <a:rPr lang="es-ES" sz="1050" b="1" dirty="0" err="1">
                <a:solidFill>
                  <a:schemeClr val="tx1"/>
                </a:solidFill>
              </a:rPr>
              <a:t>signal</a:t>
            </a:r>
            <a:r>
              <a:rPr lang="es-ES" sz="1050" b="1" dirty="0">
                <a:solidFill>
                  <a:schemeClr val="tx1"/>
                </a:solidFill>
              </a:rPr>
              <a:t>.</a:t>
            </a:r>
          </a:p>
          <a:p>
            <a:pPr marL="228600" lvl="8" indent="-228600">
              <a:buAutoNum type="arabicParenR"/>
            </a:pPr>
            <a:endParaRPr lang="es-ES" sz="1050" b="1" dirty="0"/>
          </a:p>
          <a:p>
            <a:endParaRPr lang="es-ES" sz="1050" b="1" dirty="0"/>
          </a:p>
          <a:p>
            <a:endParaRPr lang="es-ES" sz="1050" b="1" dirty="0"/>
          </a:p>
          <a:p>
            <a:endParaRPr lang="es-ES" sz="1050" b="1" dirty="0"/>
          </a:p>
          <a:p>
            <a:endParaRPr lang="es-ES" sz="1050" b="1" dirty="0"/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E37A65DE-92E1-8C15-AA0F-A610D8FD48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4637"/>
          </a:xfrm>
        </p:spPr>
        <p:txBody>
          <a:bodyPr/>
          <a:lstStyle/>
          <a:p>
            <a:fld id="{F12ABCBD-09F9-4BB4-AECF-21BD46FCE347}" type="slidenum">
              <a:rPr lang="es-ES" smtClean="0"/>
              <a:t>10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3AE9C61-CF58-E9F5-5C9E-1ED0A8631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69123"/>
            <a:ext cx="1001791" cy="9818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A79C939-C14F-780E-4901-093BFDBE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222" y="2932904"/>
            <a:ext cx="3044742" cy="17800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5ABC09A-7911-FCC4-E87E-D49BA8AF7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6262" y="4040494"/>
            <a:ext cx="997529" cy="991829"/>
          </a:xfrm>
          <a:prstGeom prst="rect">
            <a:avLst/>
          </a:prstGeom>
        </p:spPr>
      </p:pic>
      <p:pic>
        <p:nvPicPr>
          <p:cNvPr id="15" name="Imagen 14" descr="Imagen de la pantalla de un celular&#10;&#10;El contenido generado por IA puede ser incorrecto.">
            <a:extLst>
              <a:ext uri="{FF2B5EF4-FFF2-40B4-BE49-F238E27FC236}">
                <a16:creationId xmlns:a16="http://schemas.microsoft.com/office/drawing/2014/main" id="{77E9BDF3-0E52-2DD9-FF2C-6715D005BB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568" b="21931"/>
          <a:stretch>
            <a:fillRect/>
          </a:stretch>
        </p:blipFill>
        <p:spPr>
          <a:xfrm>
            <a:off x="1217172" y="3491047"/>
            <a:ext cx="2450758" cy="77332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392F6CB-B6F3-326F-A423-FFD3534653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172" y="4359909"/>
            <a:ext cx="2450758" cy="77332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7EF5CD80-00ED-EE9D-EB05-96015D654320}"/>
              </a:ext>
            </a:extLst>
          </p:cNvPr>
          <p:cNvSpPr txBox="1"/>
          <p:nvPr/>
        </p:nvSpPr>
        <p:spPr>
          <a:xfrm>
            <a:off x="-76292" y="3751285"/>
            <a:ext cx="1769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b="1" dirty="0"/>
              <a:t>Front panel		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4ECD642-674D-F371-0796-AC90153FEFC9}"/>
              </a:ext>
            </a:extLst>
          </p:cNvPr>
          <p:cNvSpPr txBox="1"/>
          <p:nvPr/>
        </p:nvSpPr>
        <p:spPr>
          <a:xfrm>
            <a:off x="-157614" y="4636458"/>
            <a:ext cx="18412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100" b="1" dirty="0"/>
              <a:t>Back panel</a:t>
            </a:r>
            <a:endParaRPr lang="es-ES" sz="1100" dirty="0"/>
          </a:p>
        </p:txBody>
      </p:sp>
      <p:sp>
        <p:nvSpPr>
          <p:cNvPr id="2" name="Google Shape;239;p42">
            <a:extLst>
              <a:ext uri="{FF2B5EF4-FFF2-40B4-BE49-F238E27FC236}">
                <a16:creationId xmlns:a16="http://schemas.microsoft.com/office/drawing/2014/main" id="{B08795A8-225D-65FE-8C3A-4BF6457F3B5C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4. Hardware </a:t>
            </a:r>
            <a:r>
              <a:rPr lang="es-ES" dirty="0" err="1">
                <a:solidFill>
                  <a:schemeClr val="lt1"/>
                </a:solidFill>
              </a:rPr>
              <a:t>improvements</a:t>
            </a:r>
            <a:endParaRPr lang="es-E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39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80A7A-F457-98B9-6EB2-DD7F7E228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423B4D-E14C-B5B8-EEB7-52799C182E8B}"/>
              </a:ext>
            </a:extLst>
          </p:cNvPr>
          <p:cNvSpPr txBox="1"/>
          <p:nvPr/>
        </p:nvSpPr>
        <p:spPr>
          <a:xfrm>
            <a:off x="315938" y="1667934"/>
            <a:ext cx="45755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1050" b="1" dirty="0"/>
          </a:p>
          <a:p>
            <a:endParaRPr lang="es-ES" sz="105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8F84ADA-19A2-FB39-BF4D-FD0C210B949A}"/>
              </a:ext>
            </a:extLst>
          </p:cNvPr>
          <p:cNvSpPr txBox="1"/>
          <p:nvPr/>
        </p:nvSpPr>
        <p:spPr>
          <a:xfrm>
            <a:off x="400050" y="1682253"/>
            <a:ext cx="7943851" cy="1869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/>
              <a:t>Make more compact system and reliable.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/>
              <a:t>Change of frequency output due to problem of synchronization with ATF (resolved in May Shifts). However, we have changed some components in this set of shifts.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/>
              <a:t>Preparing all these changes done during July-November in Valencia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/>
              <a:t>These changes have been performed in the last two weeks of November at ATF.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1050" dirty="0"/>
          </a:p>
          <a:p>
            <a:endParaRPr lang="es-ES" sz="1050" b="1" dirty="0"/>
          </a:p>
          <a:p>
            <a:endParaRPr lang="en-US" sz="1050" dirty="0"/>
          </a:p>
          <a:p>
            <a:r>
              <a:rPr lang="es-ES" sz="1050" b="1" dirty="0">
                <a:solidFill>
                  <a:schemeClr val="tx1"/>
                </a:solidFill>
              </a:rPr>
              <a:t>Set new </a:t>
            </a:r>
            <a:r>
              <a:rPr lang="es-ES" sz="1050" b="1" dirty="0" err="1">
                <a:solidFill>
                  <a:schemeClr val="tx1"/>
                </a:solidFill>
              </a:rPr>
              <a:t>holders</a:t>
            </a:r>
            <a:r>
              <a:rPr lang="es-ES" sz="1050" b="1" dirty="0">
                <a:solidFill>
                  <a:schemeClr val="tx1"/>
                </a:solidFill>
              </a:rPr>
              <a:t> </a:t>
            </a:r>
            <a:r>
              <a:rPr lang="es-ES" sz="1050" b="1" dirty="0" err="1">
                <a:solidFill>
                  <a:schemeClr val="tx1"/>
                </a:solidFill>
              </a:rPr>
              <a:t>for</a:t>
            </a:r>
            <a:r>
              <a:rPr lang="es-ES" sz="1050" b="1" dirty="0">
                <a:solidFill>
                  <a:schemeClr val="tx1"/>
                </a:solidFill>
              </a:rPr>
              <a:t> PLL </a:t>
            </a:r>
            <a:r>
              <a:rPr lang="es-ES" sz="1050" b="1" dirty="0" err="1">
                <a:solidFill>
                  <a:schemeClr val="tx1"/>
                </a:solidFill>
              </a:rPr>
              <a:t>inside</a:t>
            </a:r>
            <a:r>
              <a:rPr lang="es-ES" sz="1050" b="1" dirty="0">
                <a:solidFill>
                  <a:schemeClr val="tx1"/>
                </a:solidFill>
              </a:rPr>
              <a:t> Local </a:t>
            </a:r>
            <a:r>
              <a:rPr lang="es-ES" sz="1050" b="1" dirty="0" err="1">
                <a:solidFill>
                  <a:schemeClr val="tx1"/>
                </a:solidFill>
              </a:rPr>
              <a:t>Oscillator</a:t>
            </a:r>
            <a:r>
              <a:rPr lang="es-ES" sz="1050" b="1" dirty="0">
                <a:solidFill>
                  <a:schemeClr val="tx1"/>
                </a:solidFill>
              </a:rPr>
              <a:t> </a:t>
            </a:r>
            <a:r>
              <a:rPr lang="es-ES" sz="1050" b="1" dirty="0" err="1">
                <a:solidFill>
                  <a:schemeClr val="tx1"/>
                </a:solidFill>
              </a:rPr>
              <a:t>crate</a:t>
            </a:r>
            <a:r>
              <a:rPr lang="es-ES" sz="1050" b="1" dirty="0">
                <a:solidFill>
                  <a:schemeClr val="tx1"/>
                </a:solidFill>
              </a:rPr>
              <a:t> and set new </a:t>
            </a:r>
            <a:r>
              <a:rPr lang="es-ES" sz="1050" b="1" dirty="0" err="1">
                <a:solidFill>
                  <a:schemeClr val="tx1"/>
                </a:solidFill>
              </a:rPr>
              <a:t>aluminum</a:t>
            </a:r>
            <a:r>
              <a:rPr lang="es-ES" sz="1050" b="1" dirty="0">
                <a:solidFill>
                  <a:schemeClr val="tx1"/>
                </a:solidFill>
              </a:rPr>
              <a:t> </a:t>
            </a:r>
            <a:r>
              <a:rPr lang="es-ES" sz="1050" b="1" dirty="0" err="1">
                <a:solidFill>
                  <a:schemeClr val="tx1"/>
                </a:solidFill>
              </a:rPr>
              <a:t>plates</a:t>
            </a:r>
            <a:r>
              <a:rPr lang="es-ES" sz="1050" b="1" dirty="0">
                <a:solidFill>
                  <a:schemeClr val="tx1"/>
                </a:solidFill>
              </a:rPr>
              <a:t> </a:t>
            </a:r>
            <a:r>
              <a:rPr lang="es-ES" sz="1050" b="1" dirty="0" err="1">
                <a:solidFill>
                  <a:schemeClr val="tx1"/>
                </a:solidFill>
              </a:rPr>
              <a:t>for</a:t>
            </a:r>
            <a:r>
              <a:rPr lang="es-ES" sz="1050" b="1" dirty="0">
                <a:solidFill>
                  <a:schemeClr val="tx1"/>
                </a:solidFill>
              </a:rPr>
              <a:t> </a:t>
            </a:r>
            <a:r>
              <a:rPr lang="es-ES" sz="1050" b="1" dirty="0" err="1">
                <a:solidFill>
                  <a:schemeClr val="tx1"/>
                </a:solidFill>
              </a:rPr>
              <a:t>analog</a:t>
            </a:r>
            <a:r>
              <a:rPr lang="es-ES" sz="1050" b="1" dirty="0">
                <a:solidFill>
                  <a:schemeClr val="tx1"/>
                </a:solidFill>
              </a:rPr>
              <a:t> </a:t>
            </a:r>
            <a:r>
              <a:rPr lang="es-ES" sz="1050" b="1" dirty="0" err="1">
                <a:solidFill>
                  <a:schemeClr val="tx1"/>
                </a:solidFill>
              </a:rPr>
              <a:t>components</a:t>
            </a:r>
            <a:r>
              <a:rPr lang="es-ES" sz="1050" b="1" dirty="0">
                <a:solidFill>
                  <a:schemeClr val="tx1"/>
                </a:solidFill>
              </a:rPr>
              <a:t>.</a:t>
            </a:r>
          </a:p>
          <a:p>
            <a:endParaRPr lang="es-ES" sz="1050" b="1" dirty="0"/>
          </a:p>
          <a:p>
            <a:endParaRPr lang="es-ES" sz="1050" b="1" dirty="0"/>
          </a:p>
        </p:txBody>
      </p:sp>
      <p:sp>
        <p:nvSpPr>
          <p:cNvPr id="16" name="Marcador de número de diapositiva 15">
            <a:extLst>
              <a:ext uri="{FF2B5EF4-FFF2-40B4-BE49-F238E27FC236}">
                <a16:creationId xmlns:a16="http://schemas.microsoft.com/office/drawing/2014/main" id="{D26D576D-9B15-8206-3F2D-127C34E6A45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4637"/>
          </a:xfrm>
        </p:spPr>
        <p:txBody>
          <a:bodyPr/>
          <a:lstStyle/>
          <a:p>
            <a:fld id="{F12ABCBD-09F9-4BB4-AECF-21BD46FCE347}" type="slidenum">
              <a:rPr lang="es-ES" smtClean="0"/>
              <a:t>11</a:t>
            </a:fld>
            <a:endParaRPr lang="es-ES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F51C42D-8FA7-42AD-5FB9-31BFBC928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87" y="3566315"/>
            <a:ext cx="1389002" cy="928585"/>
          </a:xfrm>
          <a:prstGeom prst="rect">
            <a:avLst/>
          </a:prstGeom>
        </p:spPr>
      </p:pic>
      <p:sp>
        <p:nvSpPr>
          <p:cNvPr id="5" name="Google Shape;239;p42">
            <a:extLst>
              <a:ext uri="{FF2B5EF4-FFF2-40B4-BE49-F238E27FC236}">
                <a16:creationId xmlns:a16="http://schemas.microsoft.com/office/drawing/2014/main" id="{9B302296-7AFA-DF15-F150-67666EB92253}"/>
              </a:ext>
            </a:extLst>
          </p:cNvPr>
          <p:cNvSpPr txBox="1">
            <a:spLocks/>
          </p:cNvSpPr>
          <p:nvPr/>
        </p:nvSpPr>
        <p:spPr>
          <a:xfrm>
            <a:off x="799064" y="837662"/>
            <a:ext cx="6382657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" sz="1600" dirty="0">
                <a:solidFill>
                  <a:schemeClr val="bg1"/>
                </a:solidFill>
              </a:rPr>
              <a:t>B) Hardware </a:t>
            </a:r>
            <a:r>
              <a:rPr lang="es-ES" sz="1600" dirty="0" err="1">
                <a:solidFill>
                  <a:schemeClr val="bg1"/>
                </a:solidFill>
              </a:rPr>
              <a:t>improvements</a:t>
            </a:r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2FB211-F584-B846-4B1E-235594F21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337" y="3511305"/>
            <a:ext cx="1731755" cy="99117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2273526-9565-151D-4223-DCCD6BA44F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733"/>
          <a:stretch>
            <a:fillRect/>
          </a:stretch>
        </p:blipFill>
        <p:spPr>
          <a:xfrm>
            <a:off x="5365702" y="3511304"/>
            <a:ext cx="349636" cy="991172"/>
          </a:xfrm>
          <a:prstGeom prst="rect">
            <a:avLst/>
          </a:prstGeom>
        </p:spPr>
      </p:pic>
      <p:pic>
        <p:nvPicPr>
          <p:cNvPr id="4" name="Imagen 3" descr="Imagen que contiene medidor&#10;&#10;El contenido generado por IA puede ser incorrecto.">
            <a:extLst>
              <a:ext uri="{FF2B5EF4-FFF2-40B4-BE49-F238E27FC236}">
                <a16:creationId xmlns:a16="http://schemas.microsoft.com/office/drawing/2014/main" id="{3EAD0914-C86A-985C-E13E-703E5952E0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331" t="13811" r="8983" b="11405"/>
          <a:stretch>
            <a:fillRect/>
          </a:stretch>
        </p:blipFill>
        <p:spPr>
          <a:xfrm>
            <a:off x="1816085" y="3536927"/>
            <a:ext cx="1389003" cy="965549"/>
          </a:xfrm>
          <a:prstGeom prst="rect">
            <a:avLst/>
          </a:prstGeom>
        </p:spPr>
      </p:pic>
      <p:pic>
        <p:nvPicPr>
          <p:cNvPr id="15" name="Imagen 14" descr="Imagen que contiene electrónica, circuito, computadora&#10;&#10;El contenido generado por IA puede ser incorrecto.">
            <a:extLst>
              <a:ext uri="{FF2B5EF4-FFF2-40B4-BE49-F238E27FC236}">
                <a16:creationId xmlns:a16="http://schemas.microsoft.com/office/drawing/2014/main" id="{EFA2D4CF-7E85-9736-7ADD-A6943C4CBE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094" b="2564"/>
          <a:stretch>
            <a:fillRect/>
          </a:stretch>
        </p:blipFill>
        <p:spPr>
          <a:xfrm rot="10800000">
            <a:off x="5938914" y="3283366"/>
            <a:ext cx="2252033" cy="1752527"/>
          </a:xfrm>
          <a:prstGeom prst="rect">
            <a:avLst/>
          </a:prstGeom>
        </p:spPr>
      </p:pic>
      <p:sp>
        <p:nvSpPr>
          <p:cNvPr id="6" name="Google Shape;237;p42">
            <a:extLst>
              <a:ext uri="{FF2B5EF4-FFF2-40B4-BE49-F238E27FC236}">
                <a16:creationId xmlns:a16="http://schemas.microsoft.com/office/drawing/2014/main" id="{DE5AFA8E-E22C-2D10-21B7-DBC7CF47F7E0}"/>
              </a:ext>
            </a:extLst>
          </p:cNvPr>
          <p:cNvSpPr/>
          <p:nvPr/>
        </p:nvSpPr>
        <p:spPr>
          <a:xfrm rot="16200000">
            <a:off x="2229544" y="-1611818"/>
            <a:ext cx="1057500" cy="4884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D336C634-A988-9E97-FBE6-B98E6C97949E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4. Hardware </a:t>
            </a:r>
            <a:r>
              <a:rPr lang="es-ES" dirty="0" err="1">
                <a:solidFill>
                  <a:schemeClr val="lt1"/>
                </a:solidFill>
              </a:rPr>
              <a:t>improvements</a:t>
            </a:r>
            <a:endParaRPr lang="es-E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73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9DCA5-6971-3487-440E-F6F6465B8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8914B64-C20F-F24C-ED77-275F7B9E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986B-9587-2049-899F-023A291F6770}" type="slidenum">
              <a:rPr lang="es-ES_tradnl" smtClean="0"/>
              <a:t>12</a:t>
            </a:fld>
            <a:endParaRPr lang="es-ES_tradnl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A0E97BC0-6A72-A893-4FFA-5A25B5260AC0}"/>
              </a:ext>
            </a:extLst>
          </p:cNvPr>
          <p:cNvGraphicFramePr>
            <a:graphicFrameLocks noGrp="1"/>
          </p:cNvGraphicFramePr>
          <p:nvPr/>
        </p:nvGraphicFramePr>
        <p:xfrm>
          <a:off x="383455" y="1840654"/>
          <a:ext cx="8488491" cy="2598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4803">
                  <a:extLst>
                    <a:ext uri="{9D8B030D-6E8A-4147-A177-3AD203B41FA5}">
                      <a16:colId xmlns:a16="http://schemas.microsoft.com/office/drawing/2014/main" val="762854722"/>
                    </a:ext>
                  </a:extLst>
                </a:gridCol>
                <a:gridCol w="729739">
                  <a:extLst>
                    <a:ext uri="{9D8B030D-6E8A-4147-A177-3AD203B41FA5}">
                      <a16:colId xmlns:a16="http://schemas.microsoft.com/office/drawing/2014/main" val="1405298986"/>
                    </a:ext>
                  </a:extLst>
                </a:gridCol>
                <a:gridCol w="793487">
                  <a:extLst>
                    <a:ext uri="{9D8B030D-6E8A-4147-A177-3AD203B41FA5}">
                      <a16:colId xmlns:a16="http://schemas.microsoft.com/office/drawing/2014/main" val="1983150762"/>
                    </a:ext>
                  </a:extLst>
                </a:gridCol>
                <a:gridCol w="838830">
                  <a:extLst>
                    <a:ext uri="{9D8B030D-6E8A-4147-A177-3AD203B41FA5}">
                      <a16:colId xmlns:a16="http://schemas.microsoft.com/office/drawing/2014/main" val="1467245000"/>
                    </a:ext>
                  </a:extLst>
                </a:gridCol>
                <a:gridCol w="773135">
                  <a:extLst>
                    <a:ext uri="{9D8B030D-6E8A-4147-A177-3AD203B41FA5}">
                      <a16:colId xmlns:a16="http://schemas.microsoft.com/office/drawing/2014/main" val="1725579823"/>
                    </a:ext>
                  </a:extLst>
                </a:gridCol>
                <a:gridCol w="768497">
                  <a:extLst>
                    <a:ext uri="{9D8B030D-6E8A-4147-A177-3AD203B41FA5}">
                      <a16:colId xmlns:a16="http://schemas.microsoft.com/office/drawing/2014/main" val="4138972215"/>
                    </a:ext>
                  </a:extLst>
                </a:gridCol>
              </a:tblGrid>
              <a:tr h="278130">
                <a:tc rowSpan="2">
                  <a:txBody>
                    <a:bodyPr/>
                    <a:lstStyle/>
                    <a:p>
                      <a:pPr algn="ctr"/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100" dirty="0">
                          <a:latin typeface="+mj-lt"/>
                          <a:cs typeface="Calibri" panose="020F0502020204030204" pitchFamily="34" charset="0"/>
                        </a:rPr>
                        <a:t>2025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100" dirty="0">
                          <a:latin typeface="+mj-lt"/>
                          <a:cs typeface="Calibri" panose="020F0502020204030204" pitchFamily="34" charset="0"/>
                        </a:rPr>
                        <a:t>2026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100" dirty="0">
                          <a:latin typeface="+mj-lt"/>
                          <a:cs typeface="Calibri" panose="020F0502020204030204" pitchFamily="34" charset="0"/>
                        </a:rPr>
                        <a:t>2027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40908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_tradnl" sz="1000" dirty="0">
                          <a:latin typeface="+mj-lt"/>
                          <a:cs typeface="Calibri" panose="020F0502020204030204" pitchFamily="34" charset="0"/>
                        </a:rPr>
                        <a:t>Oct - </a:t>
                      </a:r>
                      <a:r>
                        <a:rPr lang="es-ES_tradnl" sz="1000" dirty="0" err="1">
                          <a:latin typeface="+mj-lt"/>
                          <a:cs typeface="Calibri" panose="020F0502020204030204" pitchFamily="34" charset="0"/>
                        </a:rPr>
                        <a:t>Dec</a:t>
                      </a:r>
                      <a:endParaRPr lang="es-ES_tradnl" sz="1000" dirty="0">
                        <a:latin typeface="+mj-lt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s-ES_tradnl" sz="1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000" dirty="0">
                          <a:latin typeface="+mj-lt"/>
                          <a:cs typeface="Calibri" panose="020F0502020204030204" pitchFamily="34" charset="0"/>
                        </a:rPr>
                        <a:t>Jan - Jun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000" dirty="0">
                          <a:latin typeface="+mj-lt"/>
                          <a:cs typeface="Calibri" panose="020F0502020204030204" pitchFamily="34" charset="0"/>
                        </a:rPr>
                        <a:t>Jul - </a:t>
                      </a:r>
                      <a:r>
                        <a:rPr lang="es-ES_tradnl" sz="1000" dirty="0" err="1">
                          <a:latin typeface="+mj-lt"/>
                          <a:cs typeface="Calibri" panose="020F0502020204030204" pitchFamily="34" charset="0"/>
                        </a:rPr>
                        <a:t>Dec</a:t>
                      </a:r>
                      <a:endParaRPr lang="es-ES_tradnl" sz="1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000" dirty="0">
                          <a:latin typeface="+mj-lt"/>
                          <a:cs typeface="Calibri" panose="020F0502020204030204" pitchFamily="34" charset="0"/>
                        </a:rPr>
                        <a:t>Jan - Jun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000" dirty="0">
                          <a:latin typeface="+mj-lt"/>
                          <a:cs typeface="Calibri" panose="020F0502020204030204" pitchFamily="34" charset="0"/>
                        </a:rPr>
                        <a:t>Jul - </a:t>
                      </a:r>
                      <a:r>
                        <a:rPr lang="es-ES_tradnl" sz="1000" dirty="0" err="1">
                          <a:latin typeface="+mj-lt"/>
                          <a:cs typeface="Calibri" panose="020F0502020204030204" pitchFamily="34" charset="0"/>
                        </a:rPr>
                        <a:t>Dec</a:t>
                      </a:r>
                      <a:endParaRPr lang="es-ES_tradnl" sz="10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172827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noProof="0" dirty="0">
                          <a:solidFill>
                            <a:srgbClr val="FFFFFF"/>
                          </a:solidFill>
                          <a:latin typeface="+mj-lt"/>
                          <a:cs typeface="Calibri" panose="020F0502020204030204" pitchFamily="34" charset="0"/>
                        </a:rPr>
                        <a:t>Finalize CEA BPM performance characterization 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0888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dirty="0">
                          <a:solidFill>
                            <a:srgbClr val="FFFFFF"/>
                          </a:solidFill>
                          <a:latin typeface="+mj-lt"/>
                          <a:cs typeface="Calibri" panose="020F0502020204030204" pitchFamily="34" charset="0"/>
                        </a:rPr>
                        <a:t>Test with beam the new cavity BPM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436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noProof="0" dirty="0">
                          <a:solidFill>
                            <a:srgbClr val="FFFFFF"/>
                          </a:solidFill>
                          <a:latin typeface="+mj-lt"/>
                          <a:cs typeface="Calibri" panose="020F0502020204030204" pitchFamily="34" charset="0"/>
                        </a:rPr>
                        <a:t>Develop and test the partially o fully digital DAQ system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65015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dirty="0">
                          <a:solidFill>
                            <a:srgbClr val="FFFFFF"/>
                          </a:solidFill>
                          <a:latin typeface="+mj-lt"/>
                          <a:cs typeface="Calibri" panose="020F0502020204030204" pitchFamily="34" charset="0"/>
                        </a:rPr>
                        <a:t>Investigate how to evaluate the BPM-</a:t>
                      </a:r>
                      <a:r>
                        <a:rPr lang="en-AU" sz="1100" b="1" dirty="0" err="1">
                          <a:solidFill>
                            <a:srgbClr val="FFFFFF"/>
                          </a:solidFill>
                          <a:latin typeface="+mj-lt"/>
                          <a:cs typeface="Calibri" panose="020F0502020204030204" pitchFamily="34" charset="0"/>
                        </a:rPr>
                        <a:t>spQM</a:t>
                      </a:r>
                      <a:r>
                        <a:rPr lang="en-AU" sz="1100" b="1" dirty="0">
                          <a:solidFill>
                            <a:srgbClr val="FFFFFF"/>
                          </a:solidFill>
                          <a:latin typeface="+mj-lt"/>
                          <a:cs typeface="Calibri" panose="020F0502020204030204" pitchFamily="34" charset="0"/>
                        </a:rPr>
                        <a:t> alignment accuracy</a:t>
                      </a:r>
                      <a:endParaRPr lang="en-AU" sz="1100" b="1" noProof="0" dirty="0">
                        <a:solidFill>
                          <a:srgbClr val="FFFFFF"/>
                        </a:solidFill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4B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51347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dirty="0">
                          <a:solidFill>
                            <a:srgbClr val="FFFFFF"/>
                          </a:solidFill>
                          <a:latin typeface="+mj-lt"/>
                          <a:cs typeface="Calibri" panose="020F0502020204030204" pitchFamily="34" charset="0"/>
                        </a:rPr>
                        <a:t>Mechanical design of dummy model BPM-flanges-beam pipe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03656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100" b="1" dirty="0">
                          <a:solidFill>
                            <a:srgbClr val="FFFFFF"/>
                          </a:solidFill>
                          <a:latin typeface="+mj-lt"/>
                          <a:cs typeface="Calibri" panose="020F0502020204030204" pitchFamily="34" charset="0"/>
                        </a:rPr>
                        <a:t>Construction of dummy model BPM-flanges-beam pipe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7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AU" sz="1100" b="1" noProof="0" dirty="0">
                          <a:solidFill>
                            <a:srgbClr val="FFFFFF"/>
                          </a:solidFill>
                          <a:latin typeface="+mj-lt"/>
                          <a:cs typeface="Calibri" panose="020F0502020204030204" pitchFamily="34" charset="0"/>
                        </a:rPr>
                        <a:t>Test dummy model at test cryostat at KEK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_tradnl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6947686"/>
                  </a:ext>
                </a:extLst>
              </a:tr>
            </a:tbl>
          </a:graphicData>
        </a:graphic>
      </p:graphicFrame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E0FBFA89-66C9-5E7C-7B70-FECF8844936A}"/>
              </a:ext>
            </a:extLst>
          </p:cNvPr>
          <p:cNvSpPr txBox="1">
            <a:spLocks/>
          </p:cNvSpPr>
          <p:nvPr/>
        </p:nvSpPr>
        <p:spPr>
          <a:xfrm>
            <a:off x="799064" y="837662"/>
            <a:ext cx="6382657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" sz="1600" dirty="0">
                <a:solidFill>
                  <a:schemeClr val="bg1"/>
                </a:solidFill>
              </a:rPr>
              <a:t>A) </a:t>
            </a:r>
            <a:r>
              <a:rPr lang="en-US" sz="1600" dirty="0">
                <a:solidFill>
                  <a:schemeClr val="bg1"/>
                </a:solidFill>
              </a:rPr>
              <a:t>Plan</a:t>
            </a:r>
            <a:endParaRPr lang="es-ES" sz="1600" dirty="0">
              <a:solidFill>
                <a:schemeClr val="bg1"/>
              </a:solidFill>
            </a:endParaRPr>
          </a:p>
        </p:txBody>
      </p:sp>
      <p:sp>
        <p:nvSpPr>
          <p:cNvPr id="7" name="Google Shape;237;p42">
            <a:extLst>
              <a:ext uri="{FF2B5EF4-FFF2-40B4-BE49-F238E27FC236}">
                <a16:creationId xmlns:a16="http://schemas.microsoft.com/office/drawing/2014/main" id="{99B0AA42-FA53-8A65-FCE9-3D52589F2641}"/>
              </a:ext>
            </a:extLst>
          </p:cNvPr>
          <p:cNvSpPr/>
          <p:nvPr/>
        </p:nvSpPr>
        <p:spPr>
          <a:xfrm rot="16200000">
            <a:off x="2381944" y="-1459418"/>
            <a:ext cx="1057500" cy="4884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DA6023B4-550A-4D26-51C6-D1A14DBF1834}"/>
              </a:ext>
            </a:extLst>
          </p:cNvPr>
          <p:cNvSpPr txBox="1">
            <a:spLocks/>
          </p:cNvSpPr>
          <p:nvPr/>
        </p:nvSpPr>
        <p:spPr>
          <a:xfrm>
            <a:off x="409587" y="6505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5. Future </a:t>
            </a:r>
            <a:r>
              <a:rPr lang="es-ES" dirty="0" err="1">
                <a:solidFill>
                  <a:schemeClr val="lt1"/>
                </a:solidFill>
              </a:rPr>
              <a:t>work</a:t>
            </a:r>
            <a:endParaRPr lang="es-ES" dirty="0">
              <a:solidFill>
                <a:schemeClr val="lt1"/>
              </a:solidFill>
            </a:endParaRPr>
          </a:p>
        </p:txBody>
      </p:sp>
      <p:sp>
        <p:nvSpPr>
          <p:cNvPr id="9" name="Google Shape;239;p42">
            <a:extLst>
              <a:ext uri="{FF2B5EF4-FFF2-40B4-BE49-F238E27FC236}">
                <a16:creationId xmlns:a16="http://schemas.microsoft.com/office/drawing/2014/main" id="{FC83DD23-5C68-BE2A-EFFD-F776FAC9B4B8}"/>
              </a:ext>
            </a:extLst>
          </p:cNvPr>
          <p:cNvSpPr txBox="1">
            <a:spLocks/>
          </p:cNvSpPr>
          <p:nvPr/>
        </p:nvSpPr>
        <p:spPr>
          <a:xfrm>
            <a:off x="951464" y="990062"/>
            <a:ext cx="6382657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93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64333-6974-CC4F-E333-E0E21B0F3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220288F-849D-D672-F8F9-2E027C98720B}"/>
              </a:ext>
            </a:extLst>
          </p:cNvPr>
          <p:cNvSpPr txBox="1"/>
          <p:nvPr/>
        </p:nvSpPr>
        <p:spPr>
          <a:xfrm>
            <a:off x="-27547" y="1199270"/>
            <a:ext cx="4437773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AU" sz="1050" i="1" dirty="0"/>
          </a:p>
          <a:p>
            <a:pPr marL="685800" lvl="2"/>
            <a:endParaRPr lang="en-AU" sz="1000" dirty="0"/>
          </a:p>
          <a:p>
            <a:pPr marL="900113" lvl="2" indent="-214313">
              <a:buFont typeface="Wingdings" pitchFamily="2" charset="2"/>
              <a:buChar char="ü"/>
            </a:pPr>
            <a:r>
              <a:rPr lang="en-AU" sz="1000" dirty="0"/>
              <a:t>Beam time along 2025, 2026 and 2027 (once or twice per year)</a:t>
            </a:r>
          </a:p>
          <a:p>
            <a:pPr marL="900113" lvl="2" indent="-214313">
              <a:buFont typeface="Wingdings" pitchFamily="2" charset="2"/>
              <a:buChar char="ü"/>
            </a:pPr>
            <a:endParaRPr lang="en-AU" sz="1000" dirty="0"/>
          </a:p>
          <a:p>
            <a:pPr marL="900113" lvl="2" indent="-214313">
              <a:buFont typeface="Wingdings" pitchFamily="2" charset="2"/>
              <a:buChar char="ü"/>
            </a:pPr>
            <a:r>
              <a:rPr lang="en-AU" sz="1000" dirty="0"/>
              <a:t>Installation of new prototype in 2026 adding it to the LINAC at ATF.</a:t>
            </a:r>
          </a:p>
          <a:p>
            <a:pPr marL="900113" lvl="2" indent="-214313">
              <a:buFont typeface="Wingdings" pitchFamily="2" charset="2"/>
              <a:buChar char="ü"/>
            </a:pPr>
            <a:endParaRPr lang="en-AU" sz="1000" dirty="0"/>
          </a:p>
          <a:p>
            <a:pPr marL="900113" lvl="2" indent="-214313">
              <a:buFont typeface="Wingdings" pitchFamily="2" charset="2"/>
              <a:buChar char="ü"/>
            </a:pPr>
            <a:r>
              <a:rPr lang="en-US" sz="1000" dirty="0"/>
              <a:t>Test new cavity BPM performance at ATF.</a:t>
            </a:r>
          </a:p>
          <a:p>
            <a:pPr marL="900113" lvl="2" indent="-214313">
              <a:buFont typeface="Wingdings" pitchFamily="2" charset="2"/>
              <a:buChar char="ü"/>
            </a:pPr>
            <a:endParaRPr lang="en-AU" sz="1000" dirty="0"/>
          </a:p>
          <a:p>
            <a:pPr marL="900113" lvl="2" indent="-214313">
              <a:buFont typeface="Wingdings" pitchFamily="2" charset="2"/>
              <a:buChar char="ü"/>
            </a:pPr>
            <a:r>
              <a:rPr lang="en-AU" sz="1000" dirty="0"/>
              <a:t>Develop the DAQ system based on</a:t>
            </a:r>
            <a:r>
              <a:rPr lang="en-US" sz="1000" b="1" dirty="0"/>
              <a:t> </a:t>
            </a:r>
            <a:r>
              <a:rPr lang="en-AU" sz="1000" dirty="0"/>
              <a:t>µTCA and try to implement at ATF.</a:t>
            </a:r>
          </a:p>
          <a:p>
            <a:pPr marL="900113" lvl="2" indent="-214313">
              <a:buFont typeface="Wingdings" pitchFamily="2" charset="2"/>
              <a:buChar char="ü"/>
            </a:pPr>
            <a:endParaRPr lang="en-AU" sz="1000" dirty="0"/>
          </a:p>
          <a:p>
            <a:pPr marL="900113" lvl="2" indent="-214313">
              <a:buFont typeface="Wingdings" pitchFamily="2" charset="2"/>
              <a:buChar char="ü"/>
            </a:pPr>
            <a:endParaRPr lang="en-AU" sz="1200" dirty="0"/>
          </a:p>
          <a:p>
            <a:pPr marL="900113" lvl="2" indent="-214313">
              <a:buFont typeface="Wingdings" pitchFamily="2" charset="2"/>
              <a:buChar char="ü"/>
            </a:pPr>
            <a:endParaRPr lang="en-AU" sz="1200" dirty="0"/>
          </a:p>
          <a:p>
            <a:pPr marL="900113" lvl="2" indent="-214313">
              <a:buFont typeface="Wingdings" pitchFamily="2" charset="2"/>
              <a:buChar char="ü"/>
            </a:pPr>
            <a:endParaRPr lang="en-AU" sz="1200" dirty="0"/>
          </a:p>
          <a:p>
            <a:pPr marL="900113" lvl="2" indent="-214313">
              <a:buFont typeface="Wingdings" pitchFamily="2" charset="2"/>
              <a:buChar char="ü"/>
            </a:pPr>
            <a:endParaRPr lang="en-US" sz="1200" dirty="0"/>
          </a:p>
          <a:p>
            <a:pPr marL="900113" lvl="2" indent="-214313">
              <a:buFont typeface="Wingdings" pitchFamily="2" charset="2"/>
              <a:buChar char="ü"/>
            </a:pPr>
            <a:endParaRPr lang="en-AU" sz="1200" dirty="0"/>
          </a:p>
          <a:p>
            <a:pPr marL="557213" lvl="1" indent="-214313">
              <a:buFont typeface="Wingdings" pitchFamily="2" charset="2"/>
              <a:buChar char="q"/>
            </a:pPr>
            <a:endParaRPr lang="en-AU" sz="1050" i="1" dirty="0"/>
          </a:p>
          <a:p>
            <a:pPr marL="900113" lvl="2" indent="-214313">
              <a:buFont typeface="Wingdings" pitchFamily="2" charset="2"/>
              <a:buChar char="ü"/>
            </a:pPr>
            <a:endParaRPr lang="en-AU" sz="1050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36CD6F-5C3B-F149-653F-16D84182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986B-9587-2049-899F-023A291F6770}" type="slidenum">
              <a:rPr lang="es-ES_tradnl" smtClean="0"/>
              <a:t>13</a:t>
            </a:fld>
            <a:endParaRPr lang="es-ES_tradnl"/>
          </a:p>
        </p:txBody>
      </p:sp>
      <p:sp>
        <p:nvSpPr>
          <p:cNvPr id="3" name="Google Shape;237;p42">
            <a:extLst>
              <a:ext uri="{FF2B5EF4-FFF2-40B4-BE49-F238E27FC236}">
                <a16:creationId xmlns:a16="http://schemas.microsoft.com/office/drawing/2014/main" id="{A9DE2E63-AE26-6BF6-4D41-959A16A0E928}"/>
              </a:ext>
            </a:extLst>
          </p:cNvPr>
          <p:cNvSpPr/>
          <p:nvPr/>
        </p:nvSpPr>
        <p:spPr>
          <a:xfrm rot="-5400000">
            <a:off x="2229544" y="-1611818"/>
            <a:ext cx="1057500" cy="4884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39;p42">
            <a:extLst>
              <a:ext uri="{FF2B5EF4-FFF2-40B4-BE49-F238E27FC236}">
                <a16:creationId xmlns:a16="http://schemas.microsoft.com/office/drawing/2014/main" id="{3879EF53-5372-D7C6-E14B-91765F3218BA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5. Future </a:t>
            </a:r>
            <a:r>
              <a:rPr lang="es-ES" dirty="0" err="1">
                <a:solidFill>
                  <a:schemeClr val="lt1"/>
                </a:solidFill>
              </a:rPr>
              <a:t>work</a:t>
            </a:r>
            <a:endParaRPr lang="es-ES" dirty="0">
              <a:solidFill>
                <a:schemeClr val="lt1"/>
              </a:solidFill>
            </a:endParaRPr>
          </a:p>
        </p:txBody>
      </p:sp>
      <p:pic>
        <p:nvPicPr>
          <p:cNvPr id="7" name="Imagen 6" descr="Un grupo de personas en una oficina&#10;&#10;El contenido generado por IA puede ser incorrecto.">
            <a:extLst>
              <a:ext uri="{FF2B5EF4-FFF2-40B4-BE49-F238E27FC236}">
                <a16:creationId xmlns:a16="http://schemas.microsoft.com/office/drawing/2014/main" id="{FD8D3AAB-FFD2-1716-A59A-6C5F26AF5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303" y="1421843"/>
            <a:ext cx="3556927" cy="1778464"/>
          </a:xfrm>
          <a:prstGeom prst="rect">
            <a:avLst/>
          </a:prstGeom>
        </p:spPr>
      </p:pic>
      <p:pic>
        <p:nvPicPr>
          <p:cNvPr id="10" name="図 2" descr="文字が書かれている&#10;&#10;AI 生成コンテンツは誤りを含む可能性があります。">
            <a:extLst>
              <a:ext uri="{FF2B5EF4-FFF2-40B4-BE49-F238E27FC236}">
                <a16:creationId xmlns:a16="http://schemas.microsoft.com/office/drawing/2014/main" id="{1A868062-DD89-C4CD-2491-1772F0142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28" y="3262862"/>
            <a:ext cx="7349490" cy="188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86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>
          <a:extLst>
            <a:ext uri="{FF2B5EF4-FFF2-40B4-BE49-F238E27FC236}">
              <a16:creationId xmlns:a16="http://schemas.microsoft.com/office/drawing/2014/main" id="{01A00AC9-33D7-10F0-9565-5BBBA8968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experimentos del LHC presentan sus nuevos resultados">
            <a:extLst>
              <a:ext uri="{FF2B5EF4-FFF2-40B4-BE49-F238E27FC236}">
                <a16:creationId xmlns:a16="http://schemas.microsoft.com/office/drawing/2014/main" id="{581E1C22-78D1-73F1-C98E-D1711136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7" y="16426"/>
            <a:ext cx="7694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Google Shape;158;p36">
            <a:extLst>
              <a:ext uri="{FF2B5EF4-FFF2-40B4-BE49-F238E27FC236}">
                <a16:creationId xmlns:a16="http://schemas.microsoft.com/office/drawing/2014/main" id="{87391B7E-1078-4577-1BB7-ED176AACA79C}"/>
              </a:ext>
            </a:extLst>
          </p:cNvPr>
          <p:cNvSpPr/>
          <p:nvPr/>
        </p:nvSpPr>
        <p:spPr>
          <a:xfrm rot="5400000">
            <a:off x="2244397" y="-801673"/>
            <a:ext cx="3358800" cy="6657545"/>
          </a:xfrm>
          <a:prstGeom prst="rect">
            <a:avLst/>
          </a:prstGeom>
          <a:solidFill>
            <a:srgbClr val="908269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6">
            <a:extLst>
              <a:ext uri="{FF2B5EF4-FFF2-40B4-BE49-F238E27FC236}">
                <a16:creationId xmlns:a16="http://schemas.microsoft.com/office/drawing/2014/main" id="{7B7CF4EB-F3DF-1B9E-B18E-7F4191B12CF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95024" y="2026401"/>
            <a:ext cx="6657546" cy="226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 algn="ctr"/>
            <a:r>
              <a:rPr lang="en-US" dirty="0">
                <a:latin typeface="Livvic"/>
              </a:rPr>
              <a:t>Project meeting - 27th of January 2026</a:t>
            </a:r>
          </a:p>
          <a:p>
            <a:pPr marL="0" indent="0" algn="ctr"/>
            <a:endParaRPr lang="es-ES" dirty="0">
              <a:latin typeface="Livvic" pitchFamily="2" charset="0"/>
            </a:endParaRPr>
          </a:p>
          <a:p>
            <a:pPr marL="228600" algn="ctr"/>
            <a:r>
              <a:rPr lang="es-ES" b="1" u="sng" dirty="0">
                <a:latin typeface="Livvic"/>
              </a:rPr>
              <a:t>Juan Carlos Fernández Ortega</a:t>
            </a:r>
            <a:r>
              <a:rPr lang="es-ES" b="1" dirty="0">
                <a:latin typeface="Livvic"/>
              </a:rPr>
              <a:t>, </a:t>
            </a:r>
            <a:r>
              <a:rPr lang="en-US" dirty="0">
                <a:latin typeface="Livvic"/>
                <a:ea typeface="Economica-Regular"/>
              </a:rPr>
              <a:t>Laura Karina Pedraza, Daniel Esperante, Nuria Fuster Martínez, Marçà Boronat, César Blanch, Benito Gimeno, Daniel González</a:t>
            </a:r>
          </a:p>
          <a:p>
            <a:pPr marL="228600" algn="ctr"/>
            <a:endParaRPr lang="en-US" dirty="0">
              <a:latin typeface="Livvic"/>
            </a:endParaRPr>
          </a:p>
          <a:p>
            <a:pPr marL="0" indent="0" algn="ctr"/>
            <a:r>
              <a:rPr lang="es-ES" u="sng" dirty="0">
                <a:latin typeface="Livvic" pitchFamily="2" charset="0"/>
                <a:hlinkClick r:id="rId4"/>
              </a:rPr>
              <a:t>juancarlos.fernandez@ific.uv.es</a:t>
            </a:r>
            <a:endParaRPr lang="es-ES" u="sng" dirty="0">
              <a:latin typeface="Livvic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160" name="Google Shape;160;p36">
            <a:extLst>
              <a:ext uri="{FF2B5EF4-FFF2-40B4-BE49-F238E27FC236}">
                <a16:creationId xmlns:a16="http://schemas.microsoft.com/office/drawing/2014/main" id="{253B2E2A-4ABD-879A-766C-88484099C88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5024" y="1180785"/>
            <a:ext cx="6657546" cy="6248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dirty="0"/>
              <a:t>Meeting BPM IFIC </a:t>
            </a:r>
            <a:endParaRPr lang="es-ES" dirty="0"/>
          </a:p>
        </p:txBody>
      </p:sp>
      <p:sp>
        <p:nvSpPr>
          <p:cNvPr id="161" name="Google Shape;161;p36">
            <a:extLst>
              <a:ext uri="{FF2B5EF4-FFF2-40B4-BE49-F238E27FC236}">
                <a16:creationId xmlns:a16="http://schemas.microsoft.com/office/drawing/2014/main" id="{E62DFAA0-6815-9B0F-85CD-F0B2AACBE195}"/>
              </a:ext>
            </a:extLst>
          </p:cNvPr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FF0073F-5EAC-1ABF-73A1-EEAE47F51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" y="16426"/>
            <a:ext cx="7000161" cy="564420"/>
          </a:xfrm>
          <a:prstGeom prst="rect">
            <a:avLst/>
          </a:prstGeom>
        </p:spPr>
      </p:pic>
      <p:pic>
        <p:nvPicPr>
          <p:cNvPr id="4" name="Imagen" descr="Imagen">
            <a:extLst>
              <a:ext uri="{FF2B5EF4-FFF2-40B4-BE49-F238E27FC236}">
                <a16:creationId xmlns:a16="http://schemas.microsoft.com/office/drawing/2014/main" id="{33647B76-D4D9-074D-0FB8-EE62AE377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570" y="71781"/>
            <a:ext cx="1863510" cy="360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1167F45-D395-E7CE-22C8-F77D13A74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20" y="4423601"/>
            <a:ext cx="9144000" cy="7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 txBox="1">
            <a:spLocks noGrp="1"/>
          </p:cNvSpPr>
          <p:nvPr>
            <p:ph type="ctrTitle" idx="13"/>
          </p:nvPr>
        </p:nvSpPr>
        <p:spPr>
          <a:xfrm>
            <a:off x="3377037" y="3098440"/>
            <a:ext cx="4368975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ES" sz="2500" dirty="0"/>
              <a:t>Hardware </a:t>
            </a:r>
            <a:r>
              <a:rPr lang="es-ES" sz="2500" dirty="0" err="1"/>
              <a:t>improvements</a:t>
            </a:r>
            <a:endParaRPr lang="en-US" sz="2500" dirty="0"/>
          </a:p>
        </p:txBody>
      </p:sp>
      <p:sp>
        <p:nvSpPr>
          <p:cNvPr id="179" name="Google Shape;179;p38"/>
          <p:cNvSpPr/>
          <p:nvPr/>
        </p:nvSpPr>
        <p:spPr>
          <a:xfrm rot="-5400000" flipH="1">
            <a:off x="-957850" y="9579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title" idx="8"/>
          </p:nvPr>
        </p:nvSpPr>
        <p:spPr>
          <a:xfrm>
            <a:off x="1951950" y="2228157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title" idx="2"/>
          </p:nvPr>
        </p:nvSpPr>
        <p:spPr>
          <a:xfrm>
            <a:off x="1951950" y="558807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82" name="Google Shape;182;p38"/>
          <p:cNvSpPr txBox="1">
            <a:spLocks noGrp="1"/>
          </p:cNvSpPr>
          <p:nvPr>
            <p:ph type="title" idx="5"/>
          </p:nvPr>
        </p:nvSpPr>
        <p:spPr>
          <a:xfrm>
            <a:off x="1951950" y="1393483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title" idx="15"/>
          </p:nvPr>
        </p:nvSpPr>
        <p:spPr>
          <a:xfrm>
            <a:off x="1951950" y="3085036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185" name="Google Shape;185;p38"/>
          <p:cNvSpPr txBox="1">
            <a:spLocks noGrp="1"/>
          </p:cNvSpPr>
          <p:nvPr>
            <p:ph type="ctrTitle" idx="9"/>
          </p:nvPr>
        </p:nvSpPr>
        <p:spPr>
          <a:xfrm rot="5400000">
            <a:off x="6999112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187" name="Google Shape;187;p38"/>
          <p:cNvSpPr txBox="1">
            <a:spLocks noGrp="1"/>
          </p:cNvSpPr>
          <p:nvPr>
            <p:ph type="ctrTitle" idx="6"/>
          </p:nvPr>
        </p:nvSpPr>
        <p:spPr>
          <a:xfrm>
            <a:off x="3388951" y="2228157"/>
            <a:ext cx="3501955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ES" sz="2500" dirty="0"/>
              <a:t>FPGA+ADC </a:t>
            </a:r>
            <a:r>
              <a:rPr lang="es-ES" sz="2500" dirty="0" err="1"/>
              <a:t>progress</a:t>
            </a:r>
            <a:r>
              <a:rPr lang="es-ES" sz="2500" dirty="0"/>
              <a:t> </a:t>
            </a:r>
          </a:p>
        </p:txBody>
      </p:sp>
      <p:sp>
        <p:nvSpPr>
          <p:cNvPr id="188" name="Google Shape;188;p38"/>
          <p:cNvSpPr txBox="1">
            <a:spLocks noGrp="1"/>
          </p:cNvSpPr>
          <p:nvPr>
            <p:ph type="ctrTitle"/>
          </p:nvPr>
        </p:nvSpPr>
        <p:spPr>
          <a:xfrm>
            <a:off x="3386008" y="52190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1100"/>
              <a:buFont typeface="Arial"/>
            </a:pPr>
            <a:endParaRPr sz="2500" dirty="0" err="1"/>
          </a:p>
          <a:p>
            <a:r>
              <a:rPr lang="es-ES" sz="2500" dirty="0"/>
              <a:t>Introduction</a:t>
            </a:r>
          </a:p>
        </p:txBody>
      </p:sp>
      <p:sp>
        <p:nvSpPr>
          <p:cNvPr id="190" name="Google Shape;190;p38"/>
          <p:cNvSpPr txBox="1">
            <a:spLocks noGrp="1"/>
          </p:cNvSpPr>
          <p:nvPr>
            <p:ph type="ctrTitle" idx="3"/>
          </p:nvPr>
        </p:nvSpPr>
        <p:spPr>
          <a:xfrm>
            <a:off x="3377038" y="1375029"/>
            <a:ext cx="4780313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ES" sz="2500" dirty="0" err="1"/>
              <a:t>Double</a:t>
            </a:r>
            <a:r>
              <a:rPr lang="es-ES" sz="2500" dirty="0"/>
              <a:t> </a:t>
            </a:r>
            <a:r>
              <a:rPr lang="es-ES" sz="2500" dirty="0" err="1"/>
              <a:t>downconversion</a:t>
            </a:r>
            <a:endParaRPr lang="es-ES" sz="2500" b="0" dirty="0" err="1">
              <a:solidFill>
                <a:srgbClr val="000000"/>
              </a:solidFill>
            </a:endParaRPr>
          </a:p>
        </p:txBody>
      </p:sp>
      <p:sp>
        <p:nvSpPr>
          <p:cNvPr id="14" name="Marcador de número de diapositiva 13">
            <a:extLst>
              <a:ext uri="{FF2B5EF4-FFF2-40B4-BE49-F238E27FC236}">
                <a16:creationId xmlns:a16="http://schemas.microsoft.com/office/drawing/2014/main" id="{D2007171-8C7E-3626-DDB7-6F27BB7EAEA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108688" y="4767263"/>
            <a:ext cx="406662" cy="274637"/>
          </a:xfrm>
        </p:spPr>
        <p:txBody>
          <a:bodyPr/>
          <a:lstStyle/>
          <a:p>
            <a:fld id="{8CAC6F0A-3CD0-45C6-BCB8-134C48A3D246}" type="slidenum">
              <a:rPr lang="es-ES" smtClean="0"/>
              <a:t>2</a:t>
            </a:fld>
            <a:endParaRPr lang="es-ES" dirty="0"/>
          </a:p>
        </p:txBody>
      </p:sp>
      <p:sp>
        <p:nvSpPr>
          <p:cNvPr id="2" name="Google Shape;183;p38">
            <a:extLst>
              <a:ext uri="{FF2B5EF4-FFF2-40B4-BE49-F238E27FC236}">
                <a16:creationId xmlns:a16="http://schemas.microsoft.com/office/drawing/2014/main" id="{722B24DE-F365-1DA6-79CC-95AA0419CF65}"/>
              </a:ext>
            </a:extLst>
          </p:cNvPr>
          <p:cNvSpPr txBox="1">
            <a:spLocks/>
          </p:cNvSpPr>
          <p:nvPr/>
        </p:nvSpPr>
        <p:spPr>
          <a:xfrm>
            <a:off x="1951950" y="3968724"/>
            <a:ext cx="1573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ivvic"/>
              <a:buNone/>
              <a:defRPr sz="4800" b="1" i="0" u="none" strike="noStrike" cap="none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1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5" name="Google Shape;177;p38">
            <a:extLst>
              <a:ext uri="{FF2B5EF4-FFF2-40B4-BE49-F238E27FC236}">
                <a16:creationId xmlns:a16="http://schemas.microsoft.com/office/drawing/2014/main" id="{3ECA58B7-1F10-93AE-E54F-11C0D352BA4F}"/>
              </a:ext>
            </a:extLst>
          </p:cNvPr>
          <p:cNvSpPr txBox="1">
            <a:spLocks/>
          </p:cNvSpPr>
          <p:nvPr/>
        </p:nvSpPr>
        <p:spPr>
          <a:xfrm>
            <a:off x="3424669" y="4005189"/>
            <a:ext cx="2251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None/>
              <a:defRPr sz="12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sz="2500" dirty="0"/>
              <a:t>Future </a:t>
            </a:r>
            <a:r>
              <a:rPr lang="es-ES" sz="2500" dirty="0" err="1"/>
              <a:t>work</a:t>
            </a:r>
            <a:endParaRPr lang="en-US" sz="2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74CB73D5-CE8E-90A7-908F-6D48D9F2B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7;p42">
            <a:extLst>
              <a:ext uri="{FF2B5EF4-FFF2-40B4-BE49-F238E27FC236}">
                <a16:creationId xmlns:a16="http://schemas.microsoft.com/office/drawing/2014/main" id="{2EBE1890-5306-8DCE-9422-BA20B2B7CA66}"/>
              </a:ext>
            </a:extLst>
          </p:cNvPr>
          <p:cNvSpPr/>
          <p:nvPr/>
        </p:nvSpPr>
        <p:spPr>
          <a:xfrm rot="-5400000">
            <a:off x="2138949" y="-1521222"/>
            <a:ext cx="1057500" cy="4703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2">
            <a:extLst>
              <a:ext uri="{FF2B5EF4-FFF2-40B4-BE49-F238E27FC236}">
                <a16:creationId xmlns:a16="http://schemas.microsoft.com/office/drawing/2014/main" id="{5FD80594-79B0-364A-AA77-2CD8496DD8B2}"/>
              </a:ext>
            </a:extLst>
          </p:cNvPr>
          <p:cNvSpPr/>
          <p:nvPr/>
        </p:nvSpPr>
        <p:spPr>
          <a:xfrm rot="-5400000">
            <a:off x="2729412" y="-2111685"/>
            <a:ext cx="1057500" cy="5884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42">
            <a:extLst>
              <a:ext uri="{FF2B5EF4-FFF2-40B4-BE49-F238E27FC236}">
                <a16:creationId xmlns:a16="http://schemas.microsoft.com/office/drawing/2014/main" id="{09FDBB63-6148-D3DC-D55C-B82663A942F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2942" y="-1027050"/>
            <a:ext cx="8780745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" sz="2800" dirty="0">
                <a:solidFill>
                  <a:schemeClr val="lt1"/>
                </a:solidFill>
              </a:rPr>
              <a:t> </a:t>
            </a:r>
            <a:r>
              <a:rPr lang="en" dirty="0">
                <a:solidFill>
                  <a:schemeClr val="lt1"/>
                </a:solidFill>
              </a:rPr>
              <a:t>1</a:t>
            </a:r>
            <a:r>
              <a:rPr lang="en" sz="2800" dirty="0">
                <a:solidFill>
                  <a:schemeClr val="lt1"/>
                </a:solidFill>
              </a:rPr>
              <a:t>. </a:t>
            </a:r>
            <a:r>
              <a:rPr lang="en" dirty="0">
                <a:solidFill>
                  <a:schemeClr val="lt1"/>
                </a:solidFill>
              </a:rPr>
              <a:t>Introduction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1FBD30-608D-E69C-71B4-5056E07B5C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3</a:t>
            </a:fld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846527E-DC15-11D4-B878-08C8ED385D31}"/>
              </a:ext>
            </a:extLst>
          </p:cNvPr>
          <p:cNvSpPr txBox="1"/>
          <p:nvPr/>
        </p:nvSpPr>
        <p:spPr>
          <a:xfrm>
            <a:off x="1292970" y="4938292"/>
            <a:ext cx="86777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O. Friar, Building, </a:t>
            </a:r>
            <a:r>
              <a:rPr lang="en-US" sz="700" dirty="0" err="1"/>
              <a:t>Optimising</a:t>
            </a:r>
            <a:r>
              <a:rPr lang="en-US" sz="700" dirty="0"/>
              <a:t> and Measuring the Performance of </a:t>
            </a:r>
            <a:r>
              <a:rPr lang="en-US" sz="700" dirty="0" err="1"/>
              <a:t>Downconverting</a:t>
            </a:r>
            <a:r>
              <a:rPr lang="en-US" sz="700" dirty="0"/>
              <a:t> electronics using X-Microwave Modules, Major Project Report, 2022 </a:t>
            </a:r>
            <a:endParaRPr lang="es-ES" sz="700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89242B1E-5264-5CC7-63FC-50963DEC0EDA}"/>
              </a:ext>
            </a:extLst>
          </p:cNvPr>
          <p:cNvGrpSpPr/>
          <p:nvPr/>
        </p:nvGrpSpPr>
        <p:grpSpPr>
          <a:xfrm>
            <a:off x="590867" y="1617997"/>
            <a:ext cx="7438317" cy="3223715"/>
            <a:chOff x="590867" y="1617997"/>
            <a:chExt cx="7438317" cy="322371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FD04167-0908-0B10-3E80-7AE3D63FA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113" b="1913"/>
            <a:stretch>
              <a:fillRect/>
            </a:stretch>
          </p:blipFill>
          <p:spPr>
            <a:xfrm>
              <a:off x="681367" y="1617997"/>
              <a:ext cx="7347817" cy="3223715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F01846CD-EA62-CCBA-41AB-F56B3ED19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0867" y="3915697"/>
              <a:ext cx="1105197" cy="926015"/>
            </a:xfrm>
            <a:prstGeom prst="rect">
              <a:avLst/>
            </a:prstGeom>
          </p:spPr>
        </p:pic>
      </p:grpSp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99EFDD5A-9DD8-B370-C283-516560CED3A4}"/>
              </a:ext>
            </a:extLst>
          </p:cNvPr>
          <p:cNvSpPr txBox="1">
            <a:spLocks/>
          </p:cNvSpPr>
          <p:nvPr/>
        </p:nvSpPr>
        <p:spPr>
          <a:xfrm>
            <a:off x="799064" y="837662"/>
            <a:ext cx="6382657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" sz="1600" dirty="0">
                <a:solidFill>
                  <a:schemeClr val="bg1"/>
                </a:solidFill>
              </a:rPr>
              <a:t>May </a:t>
            </a:r>
            <a:r>
              <a:rPr lang="es-ES" sz="1600" dirty="0" err="1">
                <a:solidFill>
                  <a:schemeClr val="bg1"/>
                </a:solidFill>
              </a:rPr>
              <a:t>design</a:t>
            </a:r>
            <a:endParaRPr lang="es-ES" dirty="0" err="1">
              <a:solidFill>
                <a:schemeClr val="bg1"/>
              </a:solidFill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92565C78-68DB-A393-D561-010673E15CD4}"/>
              </a:ext>
            </a:extLst>
          </p:cNvPr>
          <p:cNvCxnSpPr>
            <a:cxnSpLocks/>
          </p:cNvCxnSpPr>
          <p:nvPr/>
        </p:nvCxnSpPr>
        <p:spPr>
          <a:xfrm flipH="1">
            <a:off x="5178454" y="1257485"/>
            <a:ext cx="1610966" cy="576326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D788ABE-C3FE-F898-6EC3-466E6B6DC194}"/>
              </a:ext>
            </a:extLst>
          </p:cNvPr>
          <p:cNvSpPr txBox="1"/>
          <p:nvPr/>
        </p:nvSpPr>
        <p:spPr>
          <a:xfrm>
            <a:off x="6802514" y="1122587"/>
            <a:ext cx="19376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2. Local </a:t>
            </a:r>
            <a:r>
              <a:rPr lang="es-ES" sz="1050" dirty="0" err="1"/>
              <a:t>Oscillator</a:t>
            </a:r>
            <a:r>
              <a:rPr lang="es-ES" sz="1050" dirty="0"/>
              <a:t> </a:t>
            </a:r>
            <a:r>
              <a:rPr lang="es-ES" sz="1050" dirty="0" err="1"/>
              <a:t>Generator</a:t>
            </a:r>
            <a:endParaRPr lang="es-ES" sz="1050" dirty="0"/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D598F373-0B66-1F35-31F9-033A0A2A41C0}"/>
              </a:ext>
            </a:extLst>
          </p:cNvPr>
          <p:cNvCxnSpPr>
            <a:cxnSpLocks/>
          </p:cNvCxnSpPr>
          <p:nvPr/>
        </p:nvCxnSpPr>
        <p:spPr>
          <a:xfrm flipH="1">
            <a:off x="5783580" y="1620086"/>
            <a:ext cx="1901823" cy="68115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171456A4-4CA5-86CD-4EE7-65A874858E13}"/>
              </a:ext>
            </a:extLst>
          </p:cNvPr>
          <p:cNvSpPr/>
          <p:nvPr/>
        </p:nvSpPr>
        <p:spPr>
          <a:xfrm>
            <a:off x="2381843" y="2184326"/>
            <a:ext cx="4479201" cy="26684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E73C9C3-6F8A-7229-B94C-3193FF411953}"/>
              </a:ext>
            </a:extLst>
          </p:cNvPr>
          <p:cNvSpPr txBox="1"/>
          <p:nvPr/>
        </p:nvSpPr>
        <p:spPr>
          <a:xfrm>
            <a:off x="7771326" y="1418313"/>
            <a:ext cx="13726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dirty="0"/>
              <a:t>1. Downconversion</a:t>
            </a:r>
          </a:p>
          <a:p>
            <a:r>
              <a:rPr lang="es-ES" sz="1050" dirty="0"/>
              <a:t>    system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D2D6628-B608-53EA-9154-B700DF6BF6F3}"/>
              </a:ext>
            </a:extLst>
          </p:cNvPr>
          <p:cNvSpPr/>
          <p:nvPr/>
        </p:nvSpPr>
        <p:spPr>
          <a:xfrm>
            <a:off x="3965547" y="1624458"/>
            <a:ext cx="1212907" cy="5414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424083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B3D87514-7104-8002-D4E4-2225F5F96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RF = 1.725 GHz">
            <a:extLst>
              <a:ext uri="{FF2B5EF4-FFF2-40B4-BE49-F238E27FC236}">
                <a16:creationId xmlns:a16="http://schemas.microsoft.com/office/drawing/2014/main" id="{7544F8FA-99C8-F846-9363-70518A288F11}"/>
              </a:ext>
            </a:extLst>
          </p:cNvPr>
          <p:cNvSpPr txBox="1"/>
          <p:nvPr/>
        </p:nvSpPr>
        <p:spPr>
          <a:xfrm>
            <a:off x="48057" y="3497399"/>
            <a:ext cx="65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800"/>
            </a:lvl1pPr>
          </a:lstStyle>
          <a:p>
            <a:endParaRPr sz="600" dirty="0"/>
          </a:p>
        </p:txBody>
      </p:sp>
      <p:sp>
        <p:nvSpPr>
          <p:cNvPr id="45" name="CustomShape 3">
            <a:extLst>
              <a:ext uri="{FF2B5EF4-FFF2-40B4-BE49-F238E27FC236}">
                <a16:creationId xmlns:a16="http://schemas.microsoft.com/office/drawing/2014/main" id="{9241C7FE-77CA-21F0-B42D-24FD15445292}"/>
              </a:ext>
            </a:extLst>
          </p:cNvPr>
          <p:cNvSpPr/>
          <p:nvPr/>
        </p:nvSpPr>
        <p:spPr>
          <a:xfrm rot="5400000">
            <a:off x="4048472" y="2830219"/>
            <a:ext cx="317880" cy="27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grpSp>
        <p:nvGrpSpPr>
          <p:cNvPr id="46" name="Group 4">
            <a:extLst>
              <a:ext uri="{FF2B5EF4-FFF2-40B4-BE49-F238E27FC236}">
                <a16:creationId xmlns:a16="http://schemas.microsoft.com/office/drawing/2014/main" id="{A7F63350-3DF1-1A1F-B7C8-0CE2E410C255}"/>
              </a:ext>
            </a:extLst>
          </p:cNvPr>
          <p:cNvGrpSpPr/>
          <p:nvPr/>
        </p:nvGrpSpPr>
        <p:grpSpPr>
          <a:xfrm>
            <a:off x="1889912" y="2789539"/>
            <a:ext cx="361440" cy="361440"/>
            <a:chOff x="2574720" y="1726200"/>
            <a:chExt cx="361440" cy="361440"/>
          </a:xfrm>
        </p:grpSpPr>
        <p:sp>
          <p:nvSpPr>
            <p:cNvPr id="47" name="CustomShape 5">
              <a:extLst>
                <a:ext uri="{FF2B5EF4-FFF2-40B4-BE49-F238E27FC236}">
                  <a16:creationId xmlns:a16="http://schemas.microsoft.com/office/drawing/2014/main" id="{3B80E3FE-6B9D-573F-74BA-5C3090074D20}"/>
                </a:ext>
              </a:extLst>
            </p:cNvPr>
            <p:cNvSpPr/>
            <p:nvPr/>
          </p:nvSpPr>
          <p:spPr>
            <a:xfrm>
              <a:off x="2574720" y="17262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pic>
          <p:nvPicPr>
            <p:cNvPr id="48" name="Captura de pantalla 2025-01-31 a la(s) 13.28.39.png_0" descr="Captura de pantalla 2025-01-31 a la(s) 13.28.39.png">
              <a:extLst>
                <a:ext uri="{FF2B5EF4-FFF2-40B4-BE49-F238E27FC236}">
                  <a16:creationId xmlns:a16="http://schemas.microsoft.com/office/drawing/2014/main" id="{58A3964E-60AF-135D-173C-EDA2BA8F435E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2629800" y="1774080"/>
              <a:ext cx="251280" cy="265680"/>
            </a:xfrm>
            <a:prstGeom prst="rect">
              <a:avLst/>
            </a:prstGeom>
            <a:ln w="12600">
              <a:noFill/>
            </a:ln>
          </p:spPr>
        </p:pic>
      </p:grpSp>
      <p:grpSp>
        <p:nvGrpSpPr>
          <p:cNvPr id="49" name="Group 6">
            <a:extLst>
              <a:ext uri="{FF2B5EF4-FFF2-40B4-BE49-F238E27FC236}">
                <a16:creationId xmlns:a16="http://schemas.microsoft.com/office/drawing/2014/main" id="{74C2C359-D4EF-17F4-2EA3-5A751E1C58D6}"/>
              </a:ext>
            </a:extLst>
          </p:cNvPr>
          <p:cNvGrpSpPr/>
          <p:nvPr/>
        </p:nvGrpSpPr>
        <p:grpSpPr>
          <a:xfrm>
            <a:off x="6174272" y="2768659"/>
            <a:ext cx="412560" cy="412560"/>
            <a:chOff x="6859080" y="1705320"/>
            <a:chExt cx="412560" cy="412560"/>
          </a:xfrm>
        </p:grpSpPr>
        <p:sp>
          <p:nvSpPr>
            <p:cNvPr id="50" name="CustomShape 7">
              <a:extLst>
                <a:ext uri="{FF2B5EF4-FFF2-40B4-BE49-F238E27FC236}">
                  <a16:creationId xmlns:a16="http://schemas.microsoft.com/office/drawing/2014/main" id="{4907CDB8-3061-0B16-6F10-CAF37859DF6D}"/>
                </a:ext>
              </a:extLst>
            </p:cNvPr>
            <p:cNvSpPr/>
            <p:nvPr/>
          </p:nvSpPr>
          <p:spPr>
            <a:xfrm>
              <a:off x="6859080" y="1705320"/>
              <a:ext cx="412560" cy="412560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455" name="Line 8">
              <a:extLst>
                <a:ext uri="{FF2B5EF4-FFF2-40B4-BE49-F238E27FC236}">
                  <a16:creationId xmlns:a16="http://schemas.microsoft.com/office/drawing/2014/main" id="{D637877B-CC81-077B-DC23-BEFCE575A0F4}"/>
                </a:ext>
              </a:extLst>
            </p:cNvPr>
            <p:cNvSpPr/>
            <p:nvPr/>
          </p:nvSpPr>
          <p:spPr>
            <a:xfrm flipV="1">
              <a:off x="6922440" y="1768680"/>
              <a:ext cx="285840" cy="285840"/>
            </a:xfrm>
            <a:prstGeom prst="line">
              <a:avLst/>
            </a:prstGeom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456" name="Line 9">
              <a:extLst>
                <a:ext uri="{FF2B5EF4-FFF2-40B4-BE49-F238E27FC236}">
                  <a16:creationId xmlns:a16="http://schemas.microsoft.com/office/drawing/2014/main" id="{528A953E-DE4F-9954-D58F-518B4DAF6B92}"/>
                </a:ext>
              </a:extLst>
            </p:cNvPr>
            <p:cNvSpPr/>
            <p:nvPr/>
          </p:nvSpPr>
          <p:spPr>
            <a:xfrm flipH="1" flipV="1">
              <a:off x="6922440" y="1768680"/>
              <a:ext cx="285840" cy="285840"/>
            </a:xfrm>
            <a:prstGeom prst="line">
              <a:avLst/>
            </a:prstGeom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457" name="Group 10">
            <a:extLst>
              <a:ext uri="{FF2B5EF4-FFF2-40B4-BE49-F238E27FC236}">
                <a16:creationId xmlns:a16="http://schemas.microsoft.com/office/drawing/2014/main" id="{848BCEEA-FA5F-2C18-6F41-61B0FB5265A6}"/>
              </a:ext>
            </a:extLst>
          </p:cNvPr>
          <p:cNvGrpSpPr/>
          <p:nvPr/>
        </p:nvGrpSpPr>
        <p:grpSpPr>
          <a:xfrm>
            <a:off x="4755872" y="2789539"/>
            <a:ext cx="361440" cy="361440"/>
            <a:chOff x="5440680" y="1726200"/>
            <a:chExt cx="361440" cy="361440"/>
          </a:xfrm>
        </p:grpSpPr>
        <p:sp>
          <p:nvSpPr>
            <p:cNvPr id="458" name="CustomShape 11">
              <a:extLst>
                <a:ext uri="{FF2B5EF4-FFF2-40B4-BE49-F238E27FC236}">
                  <a16:creationId xmlns:a16="http://schemas.microsoft.com/office/drawing/2014/main" id="{10CE76A2-65F9-843A-8028-9A8E8751B2ED}"/>
                </a:ext>
              </a:extLst>
            </p:cNvPr>
            <p:cNvSpPr/>
            <p:nvPr/>
          </p:nvSpPr>
          <p:spPr>
            <a:xfrm>
              <a:off x="5440680" y="17262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pic>
          <p:nvPicPr>
            <p:cNvPr id="459" name="Captura de pantalla 2025-01-31 a la(s) 13.32.56.png_1" descr="Captura de pantalla 2025-01-31 a la(s) 13.32.56.png">
              <a:extLst>
                <a:ext uri="{FF2B5EF4-FFF2-40B4-BE49-F238E27FC236}">
                  <a16:creationId xmlns:a16="http://schemas.microsoft.com/office/drawing/2014/main" id="{D748BC94-D400-282B-031D-DF37722F6CC3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5484960" y="1774080"/>
              <a:ext cx="272520" cy="26568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460" name="Line 12">
            <a:extLst>
              <a:ext uri="{FF2B5EF4-FFF2-40B4-BE49-F238E27FC236}">
                <a16:creationId xmlns:a16="http://schemas.microsoft.com/office/drawing/2014/main" id="{1F78CA8A-7D84-D701-7667-477B80EB5669}"/>
              </a:ext>
            </a:extLst>
          </p:cNvPr>
          <p:cNvSpPr/>
          <p:nvPr/>
        </p:nvSpPr>
        <p:spPr>
          <a:xfrm>
            <a:off x="2253512" y="2970259"/>
            <a:ext cx="4006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1" name="Line 13">
            <a:extLst>
              <a:ext uri="{FF2B5EF4-FFF2-40B4-BE49-F238E27FC236}">
                <a16:creationId xmlns:a16="http://schemas.microsoft.com/office/drawing/2014/main" id="{4A8D31CA-5768-E591-97AC-32A1FB324C95}"/>
              </a:ext>
            </a:extLst>
          </p:cNvPr>
          <p:cNvSpPr/>
          <p:nvPr/>
        </p:nvSpPr>
        <p:spPr>
          <a:xfrm>
            <a:off x="2937512" y="2970259"/>
            <a:ext cx="38376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2" name="Line 14">
            <a:extLst>
              <a:ext uri="{FF2B5EF4-FFF2-40B4-BE49-F238E27FC236}">
                <a16:creationId xmlns:a16="http://schemas.microsoft.com/office/drawing/2014/main" id="{165C9EFC-5D95-B699-887D-680F4443B8AB}"/>
              </a:ext>
            </a:extLst>
          </p:cNvPr>
          <p:cNvSpPr/>
          <p:nvPr/>
        </p:nvSpPr>
        <p:spPr>
          <a:xfrm>
            <a:off x="3729872" y="2970259"/>
            <a:ext cx="3376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3" name="Line 15">
            <a:extLst>
              <a:ext uri="{FF2B5EF4-FFF2-40B4-BE49-F238E27FC236}">
                <a16:creationId xmlns:a16="http://schemas.microsoft.com/office/drawing/2014/main" id="{EAB5C9A1-B7F9-C6C2-391F-FE54AB6D2D0C}"/>
              </a:ext>
            </a:extLst>
          </p:cNvPr>
          <p:cNvSpPr/>
          <p:nvPr/>
        </p:nvSpPr>
        <p:spPr>
          <a:xfrm>
            <a:off x="4340432" y="2970259"/>
            <a:ext cx="41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4" name="Line 16">
            <a:extLst>
              <a:ext uri="{FF2B5EF4-FFF2-40B4-BE49-F238E27FC236}">
                <a16:creationId xmlns:a16="http://schemas.microsoft.com/office/drawing/2014/main" id="{DF8876DC-8D5B-FA4F-13B8-5CC269A916E0}"/>
              </a:ext>
            </a:extLst>
          </p:cNvPr>
          <p:cNvSpPr/>
          <p:nvPr/>
        </p:nvSpPr>
        <p:spPr>
          <a:xfrm>
            <a:off x="5119832" y="2970259"/>
            <a:ext cx="41364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5" name="CustomShape 17">
            <a:extLst>
              <a:ext uri="{FF2B5EF4-FFF2-40B4-BE49-F238E27FC236}">
                <a16:creationId xmlns:a16="http://schemas.microsoft.com/office/drawing/2014/main" id="{2D6A63F0-8E43-5A71-EEEF-07AC1D0FC4BF}"/>
              </a:ext>
            </a:extLst>
          </p:cNvPr>
          <p:cNvSpPr/>
          <p:nvPr/>
        </p:nvSpPr>
        <p:spPr>
          <a:xfrm>
            <a:off x="1975232" y="3181939"/>
            <a:ext cx="1911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466" name="CustomShape 18">
            <a:extLst>
              <a:ext uri="{FF2B5EF4-FFF2-40B4-BE49-F238E27FC236}">
                <a16:creationId xmlns:a16="http://schemas.microsoft.com/office/drawing/2014/main" id="{29383C37-916F-8EFB-4980-25CCEF90BF1C}"/>
              </a:ext>
            </a:extLst>
          </p:cNvPr>
          <p:cNvSpPr/>
          <p:nvPr/>
        </p:nvSpPr>
        <p:spPr>
          <a:xfrm>
            <a:off x="2512712" y="3181939"/>
            <a:ext cx="57132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Splitter 1:4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467" name="CustomShape 19">
            <a:extLst>
              <a:ext uri="{FF2B5EF4-FFF2-40B4-BE49-F238E27FC236}">
                <a16:creationId xmlns:a16="http://schemas.microsoft.com/office/drawing/2014/main" id="{0BE060FD-07C0-C30E-0CE9-A55132625957}"/>
              </a:ext>
            </a:extLst>
          </p:cNvPr>
          <p:cNvSpPr/>
          <p:nvPr/>
        </p:nvSpPr>
        <p:spPr>
          <a:xfrm>
            <a:off x="6227192" y="3245299"/>
            <a:ext cx="28080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>
                <a:solidFill>
                  <a:srgbClr val="000000"/>
                </a:solidFill>
                <a:latin typeface="Open Sans Regular"/>
                <a:ea typeface="Open Sans Regular"/>
              </a:rPr>
              <a:t>Mixer</a:t>
            </a:r>
            <a:endParaRPr lang="es-ES" sz="800" b="0" strike="noStrike" spc="-1">
              <a:latin typeface="Arial"/>
            </a:endParaRPr>
          </a:p>
        </p:txBody>
      </p:sp>
      <p:sp>
        <p:nvSpPr>
          <p:cNvPr id="468" name="CustomShape 20">
            <a:extLst>
              <a:ext uri="{FF2B5EF4-FFF2-40B4-BE49-F238E27FC236}">
                <a16:creationId xmlns:a16="http://schemas.microsoft.com/office/drawing/2014/main" id="{B653C122-A6DD-7519-E021-38AC024EDEBE}"/>
              </a:ext>
            </a:extLst>
          </p:cNvPr>
          <p:cNvSpPr/>
          <p:nvPr/>
        </p:nvSpPr>
        <p:spPr>
          <a:xfrm>
            <a:off x="4221272" y="3181939"/>
            <a:ext cx="57240" cy="121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9" name="CustomShape 21">
            <a:extLst>
              <a:ext uri="{FF2B5EF4-FFF2-40B4-BE49-F238E27FC236}">
                <a16:creationId xmlns:a16="http://schemas.microsoft.com/office/drawing/2014/main" id="{94ECEC4E-972C-CB1C-15E8-75470CDBF60C}"/>
              </a:ext>
            </a:extLst>
          </p:cNvPr>
          <p:cNvSpPr/>
          <p:nvPr/>
        </p:nvSpPr>
        <p:spPr>
          <a:xfrm>
            <a:off x="4823372" y="3184316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spc="-1" dirty="0">
                <a:solidFill>
                  <a:srgbClr val="000000"/>
                </a:solidFill>
                <a:latin typeface="Open Sans Regular"/>
                <a:ea typeface="Open Sans Regular"/>
              </a:rPr>
              <a:t>B</a:t>
            </a: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470" name="CustomShape 22">
            <a:extLst>
              <a:ext uri="{FF2B5EF4-FFF2-40B4-BE49-F238E27FC236}">
                <a16:creationId xmlns:a16="http://schemas.microsoft.com/office/drawing/2014/main" id="{6AA275BC-9A82-913F-6940-2ECE4712FB02}"/>
              </a:ext>
            </a:extLst>
          </p:cNvPr>
          <p:cNvSpPr/>
          <p:nvPr/>
        </p:nvSpPr>
        <p:spPr>
          <a:xfrm>
            <a:off x="4092752" y="3181939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>
                <a:solidFill>
                  <a:srgbClr val="000000"/>
                </a:solidFill>
                <a:latin typeface="Open Sans Regular"/>
                <a:ea typeface="Open Sans Regular"/>
              </a:rPr>
              <a:t>Amp</a:t>
            </a:r>
            <a:endParaRPr lang="es-ES" sz="800" b="0" strike="noStrike" spc="-1">
              <a:latin typeface="Arial"/>
            </a:endParaRPr>
          </a:p>
        </p:txBody>
      </p:sp>
      <p:sp>
        <p:nvSpPr>
          <p:cNvPr id="471" name="CustomShape 23">
            <a:extLst>
              <a:ext uri="{FF2B5EF4-FFF2-40B4-BE49-F238E27FC236}">
                <a16:creationId xmlns:a16="http://schemas.microsoft.com/office/drawing/2014/main" id="{4CEDCDAB-CBD1-4F6F-8B38-4F4FF3ADD4CC}"/>
              </a:ext>
            </a:extLst>
          </p:cNvPr>
          <p:cNvSpPr/>
          <p:nvPr/>
        </p:nvSpPr>
        <p:spPr>
          <a:xfrm>
            <a:off x="5916152" y="2215339"/>
            <a:ext cx="81504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RF = 1.725 GHz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472" name="Line 24">
            <a:extLst>
              <a:ext uri="{FF2B5EF4-FFF2-40B4-BE49-F238E27FC236}">
                <a16:creationId xmlns:a16="http://schemas.microsoft.com/office/drawing/2014/main" id="{888379EF-52BF-4DD4-8D75-2244A3E991C9}"/>
              </a:ext>
            </a:extLst>
          </p:cNvPr>
          <p:cNvSpPr/>
          <p:nvPr/>
        </p:nvSpPr>
        <p:spPr>
          <a:xfrm flipV="1">
            <a:off x="6371192" y="2357179"/>
            <a:ext cx="0" cy="3621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grpSp>
        <p:nvGrpSpPr>
          <p:cNvPr id="473" name="Group 28">
            <a:extLst>
              <a:ext uri="{FF2B5EF4-FFF2-40B4-BE49-F238E27FC236}">
                <a16:creationId xmlns:a16="http://schemas.microsoft.com/office/drawing/2014/main" id="{CA0E255D-58C3-40D6-B01B-007EF2A1D14D}"/>
              </a:ext>
            </a:extLst>
          </p:cNvPr>
          <p:cNvGrpSpPr/>
          <p:nvPr/>
        </p:nvGrpSpPr>
        <p:grpSpPr>
          <a:xfrm>
            <a:off x="3345392" y="2791339"/>
            <a:ext cx="361440" cy="361440"/>
            <a:chOff x="4030200" y="1728000"/>
            <a:chExt cx="361440" cy="361440"/>
          </a:xfrm>
        </p:grpSpPr>
        <p:sp>
          <p:nvSpPr>
            <p:cNvPr id="474" name="CustomShape 29">
              <a:extLst>
                <a:ext uri="{FF2B5EF4-FFF2-40B4-BE49-F238E27FC236}">
                  <a16:creationId xmlns:a16="http://schemas.microsoft.com/office/drawing/2014/main" id="{A537C380-9C72-76BA-A368-D2196F54CB04}"/>
                </a:ext>
              </a:extLst>
            </p:cNvPr>
            <p:cNvSpPr/>
            <p:nvPr/>
          </p:nvSpPr>
          <p:spPr>
            <a:xfrm>
              <a:off x="4030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475" name="CustomShape 30">
            <a:extLst>
              <a:ext uri="{FF2B5EF4-FFF2-40B4-BE49-F238E27FC236}">
                <a16:creationId xmlns:a16="http://schemas.microsoft.com/office/drawing/2014/main" id="{BA15BEDF-0516-8511-E2C5-8E7D96BC70F0}"/>
              </a:ext>
            </a:extLst>
          </p:cNvPr>
          <p:cNvSpPr/>
          <p:nvPr/>
        </p:nvSpPr>
        <p:spPr>
          <a:xfrm>
            <a:off x="3449792" y="3173299"/>
            <a:ext cx="17352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>
                <a:solidFill>
                  <a:srgbClr val="000000"/>
                </a:solidFill>
                <a:latin typeface="Open Sans Regular"/>
                <a:ea typeface="Open Sans Regular"/>
              </a:rPr>
              <a:t>PLL</a:t>
            </a:r>
            <a:endParaRPr lang="es-ES" sz="800" b="0" strike="noStrike" spc="-1">
              <a:latin typeface="Arial"/>
            </a:endParaRPr>
          </a:p>
        </p:txBody>
      </p:sp>
      <p:sp>
        <p:nvSpPr>
          <p:cNvPr id="476" name="Line 31">
            <a:extLst>
              <a:ext uri="{FF2B5EF4-FFF2-40B4-BE49-F238E27FC236}">
                <a16:creationId xmlns:a16="http://schemas.microsoft.com/office/drawing/2014/main" id="{000C90FB-B6B9-86F5-AF10-67AADD18F64D}"/>
              </a:ext>
            </a:extLst>
          </p:cNvPr>
          <p:cNvSpPr/>
          <p:nvPr/>
        </p:nvSpPr>
        <p:spPr>
          <a:xfrm>
            <a:off x="1835192" y="2970259"/>
            <a:ext cx="5472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77" name="CustomShape 32">
            <a:extLst>
              <a:ext uri="{FF2B5EF4-FFF2-40B4-BE49-F238E27FC236}">
                <a16:creationId xmlns:a16="http://schemas.microsoft.com/office/drawing/2014/main" id="{B724C4E7-E50E-C1E5-1099-292CA8CB09B4}"/>
              </a:ext>
            </a:extLst>
          </p:cNvPr>
          <p:cNvSpPr/>
          <p:nvPr/>
        </p:nvSpPr>
        <p:spPr>
          <a:xfrm>
            <a:off x="1289196" y="2597299"/>
            <a:ext cx="713272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CLK = </a:t>
            </a:r>
            <a:r>
              <a:rPr lang="es-ES" sz="800" spc="-1" dirty="0">
                <a:solidFill>
                  <a:srgbClr val="000000"/>
                </a:solidFill>
                <a:latin typeface="Open Sans Regular"/>
                <a:ea typeface="Open Sans Regular"/>
              </a:rPr>
              <a:t>714</a:t>
            </a: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 MHz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478" name="CustomShape 33">
            <a:extLst>
              <a:ext uri="{FF2B5EF4-FFF2-40B4-BE49-F238E27FC236}">
                <a16:creationId xmlns:a16="http://schemas.microsoft.com/office/drawing/2014/main" id="{A95C7FD8-41B9-1427-556E-73EADB5DD7EB}"/>
              </a:ext>
            </a:extLst>
          </p:cNvPr>
          <p:cNvSpPr/>
          <p:nvPr/>
        </p:nvSpPr>
        <p:spPr>
          <a:xfrm>
            <a:off x="3821577" y="2597299"/>
            <a:ext cx="733149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LO =</a:t>
            </a:r>
            <a:r>
              <a:rPr lang="es-ES" sz="800" dirty="0"/>
              <a:t> 2.142 </a:t>
            </a: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GHz</a:t>
            </a:r>
            <a:endParaRPr lang="es-ES" sz="800" b="0" strike="noStrike" spc="-1" dirty="0">
              <a:latin typeface="Arial"/>
            </a:endParaRPr>
          </a:p>
        </p:txBody>
      </p:sp>
      <p:grpSp>
        <p:nvGrpSpPr>
          <p:cNvPr id="479" name="Group 34">
            <a:extLst>
              <a:ext uri="{FF2B5EF4-FFF2-40B4-BE49-F238E27FC236}">
                <a16:creationId xmlns:a16="http://schemas.microsoft.com/office/drawing/2014/main" id="{A651C36B-DDD6-D151-9872-523E9074A588}"/>
              </a:ext>
            </a:extLst>
          </p:cNvPr>
          <p:cNvGrpSpPr/>
          <p:nvPr/>
        </p:nvGrpSpPr>
        <p:grpSpPr>
          <a:xfrm>
            <a:off x="2625392" y="2791339"/>
            <a:ext cx="361440" cy="361440"/>
            <a:chOff x="3310200" y="1728000"/>
            <a:chExt cx="361440" cy="361440"/>
          </a:xfrm>
        </p:grpSpPr>
        <p:sp>
          <p:nvSpPr>
            <p:cNvPr id="480" name="CustomShape 35">
              <a:extLst>
                <a:ext uri="{FF2B5EF4-FFF2-40B4-BE49-F238E27FC236}">
                  <a16:creationId xmlns:a16="http://schemas.microsoft.com/office/drawing/2014/main" id="{2302A924-354E-1C53-A6CC-4170353B6733}"/>
                </a:ext>
              </a:extLst>
            </p:cNvPr>
            <p:cNvSpPr/>
            <p:nvPr/>
          </p:nvSpPr>
          <p:spPr>
            <a:xfrm>
              <a:off x="3310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481" name="Group 36">
            <a:extLst>
              <a:ext uri="{FF2B5EF4-FFF2-40B4-BE49-F238E27FC236}">
                <a16:creationId xmlns:a16="http://schemas.microsoft.com/office/drawing/2014/main" id="{57396957-7A18-6274-6A35-FE932B28F81F}"/>
              </a:ext>
            </a:extLst>
          </p:cNvPr>
          <p:cNvGrpSpPr/>
          <p:nvPr/>
        </p:nvGrpSpPr>
        <p:grpSpPr>
          <a:xfrm>
            <a:off x="5577392" y="2791339"/>
            <a:ext cx="361440" cy="361440"/>
            <a:chOff x="6262200" y="1728000"/>
            <a:chExt cx="361440" cy="361440"/>
          </a:xfrm>
        </p:grpSpPr>
        <p:sp>
          <p:nvSpPr>
            <p:cNvPr id="482" name="CustomShape 37">
              <a:extLst>
                <a:ext uri="{FF2B5EF4-FFF2-40B4-BE49-F238E27FC236}">
                  <a16:creationId xmlns:a16="http://schemas.microsoft.com/office/drawing/2014/main" id="{61D8B784-20C9-4067-6B8B-4E4283CD04BB}"/>
                </a:ext>
              </a:extLst>
            </p:cNvPr>
            <p:cNvSpPr/>
            <p:nvPr/>
          </p:nvSpPr>
          <p:spPr>
            <a:xfrm>
              <a:off x="6262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483" name="Line 38">
            <a:extLst>
              <a:ext uri="{FF2B5EF4-FFF2-40B4-BE49-F238E27FC236}">
                <a16:creationId xmlns:a16="http://schemas.microsoft.com/office/drawing/2014/main" id="{755AE243-FDFA-E62A-8569-846C75E763F7}"/>
              </a:ext>
            </a:extLst>
          </p:cNvPr>
          <p:cNvSpPr/>
          <p:nvPr/>
        </p:nvSpPr>
        <p:spPr>
          <a:xfrm>
            <a:off x="5939192" y="2970259"/>
            <a:ext cx="216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84" name="CustomShape 39">
            <a:extLst>
              <a:ext uri="{FF2B5EF4-FFF2-40B4-BE49-F238E27FC236}">
                <a16:creationId xmlns:a16="http://schemas.microsoft.com/office/drawing/2014/main" id="{BCCEC2E0-57A3-9E9F-846B-2ADF01B1156B}"/>
              </a:ext>
            </a:extLst>
          </p:cNvPr>
          <p:cNvSpPr/>
          <p:nvPr/>
        </p:nvSpPr>
        <p:spPr>
          <a:xfrm>
            <a:off x="5439152" y="3223339"/>
            <a:ext cx="57168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Splitter 1:3</a:t>
            </a:r>
            <a:endParaRPr lang="es-ES" sz="800" b="0" strike="noStrike" spc="-1" dirty="0">
              <a:latin typeface="Arial"/>
            </a:endParaRPr>
          </a:p>
        </p:txBody>
      </p:sp>
      <p:grpSp>
        <p:nvGrpSpPr>
          <p:cNvPr id="485" name="Group 40">
            <a:extLst>
              <a:ext uri="{FF2B5EF4-FFF2-40B4-BE49-F238E27FC236}">
                <a16:creationId xmlns:a16="http://schemas.microsoft.com/office/drawing/2014/main" id="{A08C0463-3863-CF8A-F3D7-4D13EFDE85E7}"/>
              </a:ext>
            </a:extLst>
          </p:cNvPr>
          <p:cNvGrpSpPr/>
          <p:nvPr/>
        </p:nvGrpSpPr>
        <p:grpSpPr>
          <a:xfrm>
            <a:off x="6881672" y="2745619"/>
            <a:ext cx="1066320" cy="448920"/>
            <a:chOff x="7566480" y="1682280"/>
            <a:chExt cx="1066320" cy="448920"/>
          </a:xfrm>
        </p:grpSpPr>
        <p:sp>
          <p:nvSpPr>
            <p:cNvPr id="486" name="CustomShape 41">
              <a:extLst>
                <a:ext uri="{FF2B5EF4-FFF2-40B4-BE49-F238E27FC236}">
                  <a16:creationId xmlns:a16="http://schemas.microsoft.com/office/drawing/2014/main" id="{7468C89B-5EFD-09A6-8389-D04DF373075A}"/>
                </a:ext>
              </a:extLst>
            </p:cNvPr>
            <p:cNvSpPr/>
            <p:nvPr/>
          </p:nvSpPr>
          <p:spPr>
            <a:xfrm>
              <a:off x="7566480" y="1682280"/>
              <a:ext cx="1066320" cy="44892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487" name="CustomShape 42">
              <a:extLst>
                <a:ext uri="{FF2B5EF4-FFF2-40B4-BE49-F238E27FC236}">
                  <a16:creationId xmlns:a16="http://schemas.microsoft.com/office/drawing/2014/main" id="{92DF4E03-7B7F-56CF-95A8-6E7F4AF90E8D}"/>
                </a:ext>
              </a:extLst>
            </p:cNvPr>
            <p:cNvSpPr/>
            <p:nvPr/>
          </p:nvSpPr>
          <p:spPr>
            <a:xfrm>
              <a:off x="7708680" y="1767240"/>
              <a:ext cx="781920" cy="2782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Oscilloscope</a:t>
              </a:r>
              <a:endParaRPr lang="es-ES" sz="800" b="0" strike="noStrike" spc="-1" dirty="0">
                <a:latin typeface="Arial"/>
              </a:endParaRPr>
            </a:p>
          </p:txBody>
        </p:sp>
      </p:grpSp>
      <p:sp>
        <p:nvSpPr>
          <p:cNvPr id="488" name="Line 43">
            <a:extLst>
              <a:ext uri="{FF2B5EF4-FFF2-40B4-BE49-F238E27FC236}">
                <a16:creationId xmlns:a16="http://schemas.microsoft.com/office/drawing/2014/main" id="{EAE986DF-82B4-F426-F364-62D1F1C62651}"/>
              </a:ext>
            </a:extLst>
          </p:cNvPr>
          <p:cNvSpPr/>
          <p:nvPr/>
        </p:nvSpPr>
        <p:spPr>
          <a:xfrm>
            <a:off x="6587192" y="2970259"/>
            <a:ext cx="2898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89" name="TUNNEL">
            <a:extLst>
              <a:ext uri="{FF2B5EF4-FFF2-40B4-BE49-F238E27FC236}">
                <a16:creationId xmlns:a16="http://schemas.microsoft.com/office/drawing/2014/main" id="{498DE6C3-8196-1541-2F87-945289119E73}"/>
              </a:ext>
            </a:extLst>
          </p:cNvPr>
          <p:cNvSpPr txBox="1"/>
          <p:nvPr/>
        </p:nvSpPr>
        <p:spPr>
          <a:xfrm>
            <a:off x="1259192" y="2368727"/>
            <a:ext cx="42470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800" b="1">
                <a:solidFill>
                  <a:srgbClr val="919191"/>
                </a:solidFill>
              </a:defRPr>
            </a:lvl1pPr>
          </a:lstStyle>
          <a:p>
            <a:r>
              <a:rPr dirty="0"/>
              <a:t>TUNNEL</a:t>
            </a:r>
          </a:p>
        </p:txBody>
      </p:sp>
      <p:sp>
        <p:nvSpPr>
          <p:cNvPr id="490" name="CustomShape 25">
            <a:extLst>
              <a:ext uri="{FF2B5EF4-FFF2-40B4-BE49-F238E27FC236}">
                <a16:creationId xmlns:a16="http://schemas.microsoft.com/office/drawing/2014/main" id="{F3561945-8830-4982-9CC2-6E9E8681D145}"/>
              </a:ext>
            </a:extLst>
          </p:cNvPr>
          <p:cNvSpPr/>
          <p:nvPr/>
        </p:nvSpPr>
        <p:spPr>
          <a:xfrm>
            <a:off x="1259192" y="2503339"/>
            <a:ext cx="5471640" cy="903960"/>
          </a:xfrm>
          <a:prstGeom prst="rect">
            <a:avLst/>
          </a:prstGeom>
          <a:solidFill>
            <a:srgbClr val="FFEABF">
              <a:alpha val="32000"/>
            </a:srgbClr>
          </a:solidFill>
          <a:ln w="12600">
            <a:solidFill>
              <a:srgbClr val="C6A77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 dirty="0"/>
          </a:p>
        </p:txBody>
      </p:sp>
      <p:sp>
        <p:nvSpPr>
          <p:cNvPr id="491" name="CustomShape 41">
            <a:extLst>
              <a:ext uri="{FF2B5EF4-FFF2-40B4-BE49-F238E27FC236}">
                <a16:creationId xmlns:a16="http://schemas.microsoft.com/office/drawing/2014/main" id="{057702CD-46B0-C4DE-ED45-5569F6898386}"/>
              </a:ext>
            </a:extLst>
          </p:cNvPr>
          <p:cNvSpPr/>
          <p:nvPr/>
        </p:nvSpPr>
        <p:spPr>
          <a:xfrm>
            <a:off x="2986832" y="1798995"/>
            <a:ext cx="1066320" cy="44892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cxnSp>
        <p:nvCxnSpPr>
          <p:cNvPr id="492" name="Conector recto 491">
            <a:extLst>
              <a:ext uri="{FF2B5EF4-FFF2-40B4-BE49-F238E27FC236}">
                <a16:creationId xmlns:a16="http://schemas.microsoft.com/office/drawing/2014/main" id="{489C5DA1-617E-E685-951A-5B3F75BB89B8}"/>
              </a:ext>
            </a:extLst>
          </p:cNvPr>
          <p:cNvCxnSpPr>
            <a:cxnSpLocks/>
          </p:cNvCxnSpPr>
          <p:nvPr/>
        </p:nvCxnSpPr>
        <p:spPr>
          <a:xfrm>
            <a:off x="3532120" y="2291660"/>
            <a:ext cx="0" cy="4719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6" name="CustomShape 42">
            <a:extLst>
              <a:ext uri="{FF2B5EF4-FFF2-40B4-BE49-F238E27FC236}">
                <a16:creationId xmlns:a16="http://schemas.microsoft.com/office/drawing/2014/main" id="{F30026D4-3446-9390-93E1-1333D2C695FE}"/>
              </a:ext>
            </a:extLst>
          </p:cNvPr>
          <p:cNvSpPr/>
          <p:nvPr/>
        </p:nvSpPr>
        <p:spPr>
          <a:xfrm>
            <a:off x="3141160" y="1883284"/>
            <a:ext cx="781920" cy="27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dirty="0"/>
              <a:t>µC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499" name="CustomShape 4">
            <a:extLst>
              <a:ext uri="{FF2B5EF4-FFF2-40B4-BE49-F238E27FC236}">
                <a16:creationId xmlns:a16="http://schemas.microsoft.com/office/drawing/2014/main" id="{E77AB7DD-940D-DA66-60C8-2783AC47F1C6}"/>
              </a:ext>
            </a:extLst>
          </p:cNvPr>
          <p:cNvSpPr/>
          <p:nvPr/>
        </p:nvSpPr>
        <p:spPr>
          <a:xfrm>
            <a:off x="230892" y="3623212"/>
            <a:ext cx="8445322" cy="148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550" b="1" spc="-1" dirty="0">
                <a:latin typeface="Arial"/>
              </a:rPr>
              <a:t>Local Oscillator input is 714 MHz from ATF RF slave signal generator and generates the necessary frequency multiples for synchronization between our system and ATF bunch repetition rate.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550" b="1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550" b="1" spc="-1" dirty="0">
                <a:latin typeface="Arial"/>
              </a:rPr>
              <a:t>Microcontroller programs the PLL via the SPI protocol to ensure accurate frequency control.</a:t>
            </a:r>
            <a:endParaRPr lang="es-ES" sz="1550" b="1" spc="-1" dirty="0">
              <a:latin typeface="Arial"/>
            </a:endParaRPr>
          </a:p>
        </p:txBody>
      </p:sp>
      <p:sp>
        <p:nvSpPr>
          <p:cNvPr id="500" name="Marcador de número de diapositiva 499">
            <a:extLst>
              <a:ext uri="{FF2B5EF4-FFF2-40B4-BE49-F238E27FC236}">
                <a16:creationId xmlns:a16="http://schemas.microsoft.com/office/drawing/2014/main" id="{295372B6-9F6E-D32F-B34A-67CA0F0084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4</a:t>
            </a:fld>
            <a:endParaRPr lang="es-ES"/>
          </a:p>
        </p:txBody>
      </p:sp>
      <p:sp>
        <p:nvSpPr>
          <p:cNvPr id="5" name="Google Shape;237;p42">
            <a:extLst>
              <a:ext uri="{FF2B5EF4-FFF2-40B4-BE49-F238E27FC236}">
                <a16:creationId xmlns:a16="http://schemas.microsoft.com/office/drawing/2014/main" id="{5A67F233-2EAF-D2DA-5DE9-26B0BB4DBF7F}"/>
              </a:ext>
            </a:extLst>
          </p:cNvPr>
          <p:cNvSpPr/>
          <p:nvPr/>
        </p:nvSpPr>
        <p:spPr>
          <a:xfrm rot="-5400000">
            <a:off x="2729412" y="-2111685"/>
            <a:ext cx="1057500" cy="5884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BA1EF3A6-13C3-251B-079C-B0351CACB1A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2942" y="416494"/>
            <a:ext cx="8780745" cy="61055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lt1"/>
                </a:solidFill>
              </a:rPr>
              <a:t> 2. </a:t>
            </a:r>
            <a:r>
              <a:rPr lang="en" dirty="0">
                <a:solidFill>
                  <a:schemeClr val="lt1"/>
                </a:solidFill>
              </a:rPr>
              <a:t>Double downconversion</a:t>
            </a:r>
            <a:endParaRPr sz="2800" dirty="0">
              <a:solidFill>
                <a:schemeClr val="lt1"/>
              </a:solidFill>
            </a:endParaRPr>
          </a:p>
        </p:txBody>
      </p:sp>
      <p:sp>
        <p:nvSpPr>
          <p:cNvPr id="2" name="Google Shape;239;p42">
            <a:extLst>
              <a:ext uri="{FF2B5EF4-FFF2-40B4-BE49-F238E27FC236}">
                <a16:creationId xmlns:a16="http://schemas.microsoft.com/office/drawing/2014/main" id="{E72334CF-8D89-60E2-5471-D808C14C25D5}"/>
              </a:ext>
            </a:extLst>
          </p:cNvPr>
          <p:cNvSpPr txBox="1">
            <a:spLocks/>
          </p:cNvSpPr>
          <p:nvPr/>
        </p:nvSpPr>
        <p:spPr>
          <a:xfrm>
            <a:off x="799064" y="837662"/>
            <a:ext cx="6382657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endParaRPr lang="es-ES" sz="1600" dirty="0">
              <a:solidFill>
                <a:schemeClr val="bg1"/>
              </a:solidFill>
            </a:endParaRPr>
          </a:p>
        </p:txBody>
      </p:sp>
      <p:pic>
        <p:nvPicPr>
          <p:cNvPr id="3" name="Picture 4" descr="Mini-Circuits Distributor - Mouser España">
            <a:extLst>
              <a:ext uri="{FF2B5EF4-FFF2-40B4-BE49-F238E27FC236}">
                <a16:creationId xmlns:a16="http://schemas.microsoft.com/office/drawing/2014/main" id="{1873888F-7792-4D1C-2F71-9DA87596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23" y="1797105"/>
            <a:ext cx="1905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5AAC39E8-D10D-12C4-82C0-0665DCA12466}"/>
              </a:ext>
            </a:extLst>
          </p:cNvPr>
          <p:cNvGrpSpPr/>
          <p:nvPr/>
        </p:nvGrpSpPr>
        <p:grpSpPr>
          <a:xfrm>
            <a:off x="6240722" y="449831"/>
            <a:ext cx="2846842" cy="1399382"/>
            <a:chOff x="46013" y="2695524"/>
            <a:chExt cx="4279703" cy="1875869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7FB15525-5732-D8A9-499A-5A55C17D0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113" b="1913"/>
            <a:stretch>
              <a:fillRect/>
            </a:stretch>
          </p:blipFill>
          <p:spPr>
            <a:xfrm>
              <a:off x="50046" y="2695524"/>
              <a:ext cx="4275670" cy="1875869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5B341BF0-6499-C98C-B755-0B3CCD316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013" y="3966852"/>
              <a:ext cx="562053" cy="604541"/>
            </a:xfrm>
            <a:prstGeom prst="rect">
              <a:avLst/>
            </a:prstGeom>
          </p:spPr>
        </p:pic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236185BA-0A24-1403-52E2-DE839669E547}"/>
              </a:ext>
            </a:extLst>
          </p:cNvPr>
          <p:cNvSpPr/>
          <p:nvPr/>
        </p:nvSpPr>
        <p:spPr>
          <a:xfrm>
            <a:off x="7429437" y="449831"/>
            <a:ext cx="661656" cy="194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4135646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1FFD2671-1CB5-6ED3-5802-B96D81833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9F46FD52-7770-B482-945A-144F57DE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547" y="2018978"/>
            <a:ext cx="3160399" cy="2370299"/>
          </a:xfrm>
          <a:prstGeom prst="rect">
            <a:avLst/>
          </a:prstGeom>
        </p:spPr>
      </p:pic>
      <p:sp>
        <p:nvSpPr>
          <p:cNvPr id="586" name="Google Shape;237;p42">
            <a:extLst>
              <a:ext uri="{FF2B5EF4-FFF2-40B4-BE49-F238E27FC236}">
                <a16:creationId xmlns:a16="http://schemas.microsoft.com/office/drawing/2014/main" id="{8A53B88D-7C9A-D0C9-0FBF-A5A51DB5D6F8}"/>
              </a:ext>
            </a:extLst>
          </p:cNvPr>
          <p:cNvSpPr/>
          <p:nvPr/>
        </p:nvSpPr>
        <p:spPr>
          <a:xfrm rot="16200000">
            <a:off x="2729412" y="-2111685"/>
            <a:ext cx="1057500" cy="5884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2">
            <a:extLst>
              <a:ext uri="{FF2B5EF4-FFF2-40B4-BE49-F238E27FC236}">
                <a16:creationId xmlns:a16="http://schemas.microsoft.com/office/drawing/2014/main" id="{ED74809F-2D6C-8F53-FD11-FF7242F598F1}"/>
              </a:ext>
            </a:extLst>
          </p:cNvPr>
          <p:cNvSpPr/>
          <p:nvPr/>
        </p:nvSpPr>
        <p:spPr>
          <a:xfrm rot="-5400000">
            <a:off x="2229544" y="-1611818"/>
            <a:ext cx="1057500" cy="4884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RF = 1.725 GHz">
            <a:extLst>
              <a:ext uri="{FF2B5EF4-FFF2-40B4-BE49-F238E27FC236}">
                <a16:creationId xmlns:a16="http://schemas.microsoft.com/office/drawing/2014/main" id="{0249D68D-28F2-7635-7484-F56CD0F8C2F8}"/>
              </a:ext>
            </a:extLst>
          </p:cNvPr>
          <p:cNvSpPr txBox="1"/>
          <p:nvPr/>
        </p:nvSpPr>
        <p:spPr>
          <a:xfrm>
            <a:off x="48057" y="3497399"/>
            <a:ext cx="65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800"/>
            </a:lvl1pPr>
          </a:lstStyle>
          <a:p>
            <a:endParaRPr sz="600" dirty="0"/>
          </a:p>
        </p:txBody>
      </p:sp>
      <p:sp>
        <p:nvSpPr>
          <p:cNvPr id="28" name="Marcador de número de diapositiva 27">
            <a:extLst>
              <a:ext uri="{FF2B5EF4-FFF2-40B4-BE49-F238E27FC236}">
                <a16:creationId xmlns:a16="http://schemas.microsoft.com/office/drawing/2014/main" id="{C9E7CE70-2FDC-3839-C202-C0296DF97A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5</a:t>
            </a:fld>
            <a:endParaRPr lang="es-ES"/>
          </a:p>
        </p:txBody>
      </p:sp>
      <p:pic>
        <p:nvPicPr>
          <p:cNvPr id="2" name="video pegado.png" descr="video pegado.png">
            <a:extLst>
              <a:ext uri="{FF2B5EF4-FFF2-40B4-BE49-F238E27FC236}">
                <a16:creationId xmlns:a16="http://schemas.microsoft.com/office/drawing/2014/main" id="{51A1A471-4E0D-E307-ED99-8E9884788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4" y="2065311"/>
            <a:ext cx="2011897" cy="256577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D3DC0E8-20E6-421E-AB94-20838488828F}"/>
              </a:ext>
            </a:extLst>
          </p:cNvPr>
          <p:cNvSpPr txBox="1"/>
          <p:nvPr/>
        </p:nvSpPr>
        <p:spPr>
          <a:xfrm>
            <a:off x="158088" y="1526196"/>
            <a:ext cx="1410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cBPM</a:t>
            </a:r>
            <a:endParaRPr lang="es-ES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062A76-74F0-0009-B1D6-05566E6332FB}"/>
              </a:ext>
            </a:extLst>
          </p:cNvPr>
          <p:cNvSpPr txBox="1"/>
          <p:nvPr/>
        </p:nvSpPr>
        <p:spPr>
          <a:xfrm>
            <a:off x="132483" y="4763347"/>
            <a:ext cx="1752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Hybrid</a:t>
            </a:r>
            <a:r>
              <a:rPr lang="es-ES" b="1" dirty="0"/>
              <a:t> </a:t>
            </a:r>
            <a:r>
              <a:rPr lang="es-ES" b="1" dirty="0" err="1"/>
              <a:t>coupler</a:t>
            </a:r>
            <a:endParaRPr lang="es-ES" b="1" dirty="0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51BB6A33-D624-6AF9-9122-A698D166770A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008756" y="4303236"/>
            <a:ext cx="296356" cy="4601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6A9FFA61-8987-8B8A-B207-F2A0D36A7CB2}"/>
              </a:ext>
            </a:extLst>
          </p:cNvPr>
          <p:cNvCxnSpPr>
            <a:cxnSpLocks/>
          </p:cNvCxnSpPr>
          <p:nvPr/>
        </p:nvCxnSpPr>
        <p:spPr>
          <a:xfrm>
            <a:off x="731520" y="1933053"/>
            <a:ext cx="347541" cy="8738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98A3EE7-C846-9462-3992-B7F87DE77B87}"/>
              </a:ext>
            </a:extLst>
          </p:cNvPr>
          <p:cNvSpPr txBox="1"/>
          <p:nvPr/>
        </p:nvSpPr>
        <p:spPr>
          <a:xfrm>
            <a:off x="2249633" y="4820165"/>
            <a:ext cx="164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Oscilloscope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8BB15C0-74B8-C5C7-8AAF-6B3BCF7BF04A}"/>
              </a:ext>
            </a:extLst>
          </p:cNvPr>
          <p:cNvSpPr txBox="1"/>
          <p:nvPr/>
        </p:nvSpPr>
        <p:spPr>
          <a:xfrm>
            <a:off x="2316547" y="1432240"/>
            <a:ext cx="199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Downconversion</a:t>
            </a:r>
            <a:r>
              <a:rPr lang="es-ES" b="1" dirty="0"/>
              <a:t> </a:t>
            </a:r>
          </a:p>
          <a:p>
            <a:r>
              <a:rPr lang="es-ES" b="1" dirty="0" err="1"/>
              <a:t>system</a:t>
            </a:r>
            <a:endParaRPr lang="es-ES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B8A271E-BD59-1445-9719-0F26EBBCEFC9}"/>
              </a:ext>
            </a:extLst>
          </p:cNvPr>
          <p:cNvSpPr txBox="1"/>
          <p:nvPr/>
        </p:nvSpPr>
        <p:spPr>
          <a:xfrm>
            <a:off x="3834754" y="1596824"/>
            <a:ext cx="2914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LO </a:t>
            </a:r>
            <a:r>
              <a:rPr lang="es-ES" b="1" dirty="0" err="1"/>
              <a:t>signal</a:t>
            </a:r>
            <a:r>
              <a:rPr lang="es-ES" b="1" dirty="0"/>
              <a:t> </a:t>
            </a:r>
            <a:r>
              <a:rPr lang="es-ES" b="1" dirty="0" err="1"/>
              <a:t>generator</a:t>
            </a:r>
            <a:endParaRPr lang="es-ES" b="1" dirty="0"/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7525562-CA67-A306-0FE1-203075514E18}"/>
              </a:ext>
            </a:extLst>
          </p:cNvPr>
          <p:cNvCxnSpPr>
            <a:cxnSpLocks/>
          </p:cNvCxnSpPr>
          <p:nvPr/>
        </p:nvCxnSpPr>
        <p:spPr>
          <a:xfrm flipV="1">
            <a:off x="2604689" y="3711619"/>
            <a:ext cx="283183" cy="12056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31E56597-28D9-4E11-0578-D5C91BCC6630}"/>
              </a:ext>
            </a:extLst>
          </p:cNvPr>
          <p:cNvCxnSpPr>
            <a:cxnSpLocks/>
          </p:cNvCxnSpPr>
          <p:nvPr/>
        </p:nvCxnSpPr>
        <p:spPr>
          <a:xfrm flipH="1">
            <a:off x="4698342" y="1933053"/>
            <a:ext cx="98228" cy="19069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86B28351-E900-16AD-8172-94F3048BD6BD}"/>
              </a:ext>
            </a:extLst>
          </p:cNvPr>
          <p:cNvCxnSpPr>
            <a:cxnSpLocks/>
          </p:cNvCxnSpPr>
          <p:nvPr/>
        </p:nvCxnSpPr>
        <p:spPr>
          <a:xfrm>
            <a:off x="2983438" y="1947503"/>
            <a:ext cx="840004" cy="9390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0CB79D7-2E37-DCB0-3D89-C321E98D636C}"/>
              </a:ext>
            </a:extLst>
          </p:cNvPr>
          <p:cNvSpPr txBox="1"/>
          <p:nvPr/>
        </p:nvSpPr>
        <p:spPr>
          <a:xfrm>
            <a:off x="6620776" y="4303236"/>
            <a:ext cx="24633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b="1" dirty="0"/>
          </a:p>
          <a:p>
            <a:r>
              <a:rPr lang="es-ES" b="1" dirty="0" err="1"/>
              <a:t>Calibration</a:t>
            </a:r>
            <a:r>
              <a:rPr lang="es-ES" b="1" dirty="0"/>
              <a:t> </a:t>
            </a:r>
            <a:r>
              <a:rPr lang="es-ES" b="1" dirty="0" err="1"/>
              <a:t>procedure</a:t>
            </a:r>
            <a:r>
              <a:rPr lang="es-ES" b="1" dirty="0"/>
              <a:t> </a:t>
            </a:r>
          </a:p>
          <a:p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cBPM</a:t>
            </a:r>
            <a:endParaRPr lang="es-ES" b="1" dirty="0"/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2204765B-1B14-91CE-3020-295B688756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195" b="39564"/>
          <a:stretch>
            <a:fillRect/>
          </a:stretch>
        </p:blipFill>
        <p:spPr>
          <a:xfrm>
            <a:off x="5846278" y="2381051"/>
            <a:ext cx="3280743" cy="1753537"/>
          </a:xfrm>
          <a:prstGeom prst="rect">
            <a:avLst/>
          </a:prstGeom>
        </p:spPr>
      </p:pic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C7709767-3FE6-8F09-F084-37EE108B5388}"/>
              </a:ext>
            </a:extLst>
          </p:cNvPr>
          <p:cNvCxnSpPr>
            <a:cxnSpLocks/>
          </p:cNvCxnSpPr>
          <p:nvPr/>
        </p:nvCxnSpPr>
        <p:spPr>
          <a:xfrm flipH="1">
            <a:off x="6466699" y="1918336"/>
            <a:ext cx="282198" cy="17932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CuadroTexto 41">
            <a:extLst>
              <a:ext uri="{FF2B5EF4-FFF2-40B4-BE49-F238E27FC236}">
                <a16:creationId xmlns:a16="http://schemas.microsoft.com/office/drawing/2014/main" id="{8FE1F7A7-87DA-EC7E-DAB2-601481AD00BC}"/>
              </a:ext>
            </a:extLst>
          </p:cNvPr>
          <p:cNvSpPr txBox="1"/>
          <p:nvPr/>
        </p:nvSpPr>
        <p:spPr>
          <a:xfrm>
            <a:off x="6162241" y="1264586"/>
            <a:ext cx="1854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DDC </a:t>
            </a:r>
            <a:r>
              <a:rPr lang="es-ES" b="1" dirty="0" err="1"/>
              <a:t>algorithm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endParaRPr lang="es-ES" b="1" dirty="0"/>
          </a:p>
          <a:p>
            <a:r>
              <a:rPr lang="es-ES" b="1" dirty="0" err="1"/>
              <a:t>signal</a:t>
            </a:r>
            <a:r>
              <a:rPr lang="es-ES" b="1" dirty="0"/>
              <a:t> </a:t>
            </a:r>
            <a:r>
              <a:rPr lang="es-ES" b="1" dirty="0" err="1"/>
              <a:t>processing</a:t>
            </a:r>
            <a:r>
              <a:rPr lang="es-ES" b="1" dirty="0"/>
              <a:t> </a:t>
            </a:r>
            <a:endParaRPr lang="es-ES" dirty="0"/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D5AC25E1-37EF-2581-388C-BB8262416A5B}"/>
              </a:ext>
            </a:extLst>
          </p:cNvPr>
          <p:cNvCxnSpPr>
            <a:cxnSpLocks/>
          </p:cNvCxnSpPr>
          <p:nvPr/>
        </p:nvCxnSpPr>
        <p:spPr>
          <a:xfrm flipH="1" flipV="1">
            <a:off x="7420472" y="3874595"/>
            <a:ext cx="66178" cy="6629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1F880E17-1D58-E7D8-613C-7214DDFAEA34}"/>
              </a:ext>
            </a:extLst>
          </p:cNvPr>
          <p:cNvCxnSpPr>
            <a:cxnSpLocks/>
          </p:cNvCxnSpPr>
          <p:nvPr/>
        </p:nvCxnSpPr>
        <p:spPr>
          <a:xfrm>
            <a:off x="2235200" y="1526196"/>
            <a:ext cx="0" cy="354492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C02C2B40-D81C-EA52-88F3-E62403BF72F4}"/>
              </a:ext>
            </a:extLst>
          </p:cNvPr>
          <p:cNvCxnSpPr>
            <a:cxnSpLocks/>
          </p:cNvCxnSpPr>
          <p:nvPr/>
        </p:nvCxnSpPr>
        <p:spPr>
          <a:xfrm>
            <a:off x="5631634" y="1526196"/>
            <a:ext cx="0" cy="354492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0" name="CuadroTexto 579">
            <a:extLst>
              <a:ext uri="{FF2B5EF4-FFF2-40B4-BE49-F238E27FC236}">
                <a16:creationId xmlns:a16="http://schemas.microsoft.com/office/drawing/2014/main" id="{5ABCF94E-5B0F-8C65-6D17-7E5E232EF205}"/>
              </a:ext>
            </a:extLst>
          </p:cNvPr>
          <p:cNvSpPr txBox="1"/>
          <p:nvPr/>
        </p:nvSpPr>
        <p:spPr>
          <a:xfrm rot="16200000">
            <a:off x="687855" y="3524715"/>
            <a:ext cx="2985433" cy="30777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I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N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S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I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D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E</a:t>
            </a:r>
          </a:p>
          <a:p>
            <a:endParaRPr lang="es-ES_tradnl" b="1" dirty="0">
              <a:ln>
                <a:solidFill>
                  <a:schemeClr val="accent2"/>
                </a:solidFill>
              </a:ln>
              <a:highlight>
                <a:srgbClr val="C0C0C0"/>
              </a:highlight>
            </a:endParaRP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TUNNEL</a:t>
            </a:r>
            <a:endParaRPr lang="es-ES" b="1" dirty="0">
              <a:ln>
                <a:solidFill>
                  <a:schemeClr val="accent2"/>
                </a:solidFill>
              </a:ln>
              <a:highlight>
                <a:srgbClr val="C0C0C0"/>
              </a:highlight>
            </a:endParaRPr>
          </a:p>
        </p:txBody>
      </p:sp>
      <p:sp>
        <p:nvSpPr>
          <p:cNvPr id="582" name="CuadroTexto 581">
            <a:extLst>
              <a:ext uri="{FF2B5EF4-FFF2-40B4-BE49-F238E27FC236}">
                <a16:creationId xmlns:a16="http://schemas.microsoft.com/office/drawing/2014/main" id="{99D3C225-C906-1EBC-5D46-E0E5A8D2B2AB}"/>
              </a:ext>
            </a:extLst>
          </p:cNvPr>
          <p:cNvSpPr txBox="1"/>
          <p:nvPr/>
        </p:nvSpPr>
        <p:spPr>
          <a:xfrm rot="16200000">
            <a:off x="4378612" y="3612746"/>
            <a:ext cx="2769989" cy="30777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C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O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N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T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R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O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L</a:t>
            </a:r>
          </a:p>
          <a:p>
            <a:endParaRPr lang="es-ES_tradnl" b="1" dirty="0">
              <a:ln>
                <a:solidFill>
                  <a:schemeClr val="accent2"/>
                </a:solidFill>
              </a:ln>
              <a:highlight>
                <a:srgbClr val="C0C0C0"/>
              </a:highlight>
            </a:endParaRP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R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O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O</a:t>
            </a:r>
          </a:p>
          <a:p>
            <a:r>
              <a:rPr lang="es-ES_tradnl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M</a:t>
            </a:r>
            <a:endParaRPr lang="es-ES" b="1" dirty="0">
              <a:ln>
                <a:solidFill>
                  <a:schemeClr val="accent2"/>
                </a:solidFill>
              </a:ln>
              <a:highlight>
                <a:srgbClr val="C0C0C0"/>
              </a:highlight>
            </a:endParaRPr>
          </a:p>
        </p:txBody>
      </p:sp>
      <p:sp>
        <p:nvSpPr>
          <p:cNvPr id="584" name="CuadroTexto 583">
            <a:extLst>
              <a:ext uri="{FF2B5EF4-FFF2-40B4-BE49-F238E27FC236}">
                <a16:creationId xmlns:a16="http://schemas.microsoft.com/office/drawing/2014/main" id="{8179D25F-C070-7AB0-7E07-7B7081C474F8}"/>
              </a:ext>
            </a:extLst>
          </p:cNvPr>
          <p:cNvSpPr txBox="1"/>
          <p:nvPr/>
        </p:nvSpPr>
        <p:spPr>
          <a:xfrm>
            <a:off x="3736557" y="4730216"/>
            <a:ext cx="2451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n>
                  <a:solidFill>
                    <a:schemeClr val="accent2"/>
                  </a:solidFill>
                </a:ln>
                <a:highlight>
                  <a:srgbClr val="C0C0C0"/>
                </a:highlight>
              </a:rPr>
              <a:t>NEXT TO TUNNEL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9BB9281-7D36-642E-090F-C27FB990179A}"/>
              </a:ext>
            </a:extLst>
          </p:cNvPr>
          <p:cNvCxnSpPr>
            <a:cxnSpLocks/>
          </p:cNvCxnSpPr>
          <p:nvPr/>
        </p:nvCxnSpPr>
        <p:spPr>
          <a:xfrm flipH="1">
            <a:off x="7940487" y="1933053"/>
            <a:ext cx="377603" cy="18227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12FF38-FE7B-EF0A-46BA-6E6EA0A1BC40}"/>
              </a:ext>
            </a:extLst>
          </p:cNvPr>
          <p:cNvSpPr txBox="1"/>
          <p:nvPr/>
        </p:nvSpPr>
        <p:spPr>
          <a:xfrm>
            <a:off x="7851180" y="1124624"/>
            <a:ext cx="14703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b="1" dirty="0"/>
          </a:p>
          <a:p>
            <a:r>
              <a:rPr lang="es-ES" b="1" dirty="0" err="1"/>
              <a:t>Resolution</a:t>
            </a:r>
            <a:r>
              <a:rPr lang="es-ES" b="1" dirty="0"/>
              <a:t> </a:t>
            </a:r>
            <a:r>
              <a:rPr lang="es-ES" b="1" dirty="0" err="1"/>
              <a:t>measurement</a:t>
            </a:r>
            <a:endParaRPr lang="es-ES" b="1" dirty="0"/>
          </a:p>
        </p:txBody>
      </p:sp>
      <p:sp>
        <p:nvSpPr>
          <p:cNvPr id="10" name="Google Shape;239;p42">
            <a:extLst>
              <a:ext uri="{FF2B5EF4-FFF2-40B4-BE49-F238E27FC236}">
                <a16:creationId xmlns:a16="http://schemas.microsoft.com/office/drawing/2014/main" id="{A22A04F0-5B57-08B5-5F19-7D44581EB9F0}"/>
              </a:ext>
            </a:extLst>
          </p:cNvPr>
          <p:cNvSpPr txBox="1">
            <a:spLocks/>
          </p:cNvSpPr>
          <p:nvPr/>
        </p:nvSpPr>
        <p:spPr>
          <a:xfrm>
            <a:off x="212942" y="416494"/>
            <a:ext cx="8780745" cy="610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n-GB">
                <a:solidFill>
                  <a:schemeClr val="lt1"/>
                </a:solidFill>
              </a:rPr>
              <a:t> 2. Double downconversion</a:t>
            </a:r>
            <a:endParaRPr lang="en-GB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44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49F0D684-23E8-48FE-B885-F42344DE3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7FB200-4BDD-D6C4-77CE-0634769584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15687" y="4424363"/>
            <a:ext cx="2057400" cy="274637"/>
          </a:xfrm>
        </p:spPr>
        <p:txBody>
          <a:bodyPr/>
          <a:lstStyle/>
          <a:p>
            <a:fld id="{8CAC6F0A-3CD0-45C6-BCB8-134C48A3D246}" type="slidenum">
              <a:rPr lang="es-ES" smtClean="0"/>
              <a:t>6</a:t>
            </a:fld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067AA1-2020-E170-CB43-DEC9582477D6}"/>
              </a:ext>
            </a:extLst>
          </p:cNvPr>
          <p:cNvSpPr txBox="1"/>
          <p:nvPr/>
        </p:nvSpPr>
        <p:spPr>
          <a:xfrm>
            <a:off x="1292970" y="4938292"/>
            <a:ext cx="867774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/>
              <a:t>O. Friar, Building, </a:t>
            </a:r>
            <a:r>
              <a:rPr lang="en-US" sz="700" dirty="0" err="1"/>
              <a:t>Optimising</a:t>
            </a:r>
            <a:r>
              <a:rPr lang="en-US" sz="700" dirty="0"/>
              <a:t> and Measuring the Performance of </a:t>
            </a:r>
            <a:r>
              <a:rPr lang="en-US" sz="700" dirty="0" err="1"/>
              <a:t>Downconverting</a:t>
            </a:r>
            <a:r>
              <a:rPr lang="en-US" sz="700" dirty="0"/>
              <a:t> electronics using X-Microwave Modules, Major Project Report, 2022 </a:t>
            </a:r>
            <a:endParaRPr lang="es-ES" sz="700" dirty="0"/>
          </a:p>
        </p:txBody>
      </p:sp>
      <p:pic>
        <p:nvPicPr>
          <p:cNvPr id="13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C7D533C5-1C87-D711-955A-0404A83AD85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129284" y="3861807"/>
            <a:ext cx="272880" cy="266040"/>
          </a:xfrm>
          <a:prstGeom prst="rect">
            <a:avLst/>
          </a:prstGeom>
          <a:ln w="12600">
            <a:noFill/>
          </a:ln>
        </p:spPr>
      </p:pic>
      <p:pic>
        <p:nvPicPr>
          <p:cNvPr id="16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4DBBA7F9-765C-0E64-CA4C-3B85EDAE5C8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119372" y="2776964"/>
            <a:ext cx="272880" cy="266040"/>
          </a:xfrm>
          <a:prstGeom prst="rect">
            <a:avLst/>
          </a:prstGeom>
          <a:ln w="12600">
            <a:noFill/>
          </a:ln>
        </p:spPr>
      </p:pic>
      <p:pic>
        <p:nvPicPr>
          <p:cNvPr id="19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0ECAD77E-6931-8BFA-849A-A091146AECB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123722" y="1663651"/>
            <a:ext cx="272880" cy="266040"/>
          </a:xfrm>
          <a:prstGeom prst="rect">
            <a:avLst/>
          </a:prstGeom>
          <a:ln w="12600">
            <a:noFill/>
          </a:ln>
        </p:spPr>
      </p:pic>
      <p:grpSp>
        <p:nvGrpSpPr>
          <p:cNvPr id="21" name="Group 2">
            <a:extLst>
              <a:ext uri="{FF2B5EF4-FFF2-40B4-BE49-F238E27FC236}">
                <a16:creationId xmlns:a16="http://schemas.microsoft.com/office/drawing/2014/main" id="{1F487DBE-7B5C-9413-3D9D-6274EB762046}"/>
              </a:ext>
            </a:extLst>
          </p:cNvPr>
          <p:cNvGrpSpPr/>
          <p:nvPr/>
        </p:nvGrpSpPr>
        <p:grpSpPr>
          <a:xfrm>
            <a:off x="1428137" y="1568843"/>
            <a:ext cx="449640" cy="449640"/>
            <a:chOff x="1521720" y="1745640"/>
            <a:chExt cx="449640" cy="449640"/>
          </a:xfrm>
        </p:grpSpPr>
        <p:sp>
          <p:nvSpPr>
            <p:cNvPr id="22" name="CustomShape 3">
              <a:extLst>
                <a:ext uri="{FF2B5EF4-FFF2-40B4-BE49-F238E27FC236}">
                  <a16:creationId xmlns:a16="http://schemas.microsoft.com/office/drawing/2014/main" id="{BD5BF9DE-BE5B-DC57-9EC6-AB22395BE53E}"/>
                </a:ext>
              </a:extLst>
            </p:cNvPr>
            <p:cNvSpPr/>
            <p:nvPr/>
          </p:nvSpPr>
          <p:spPr>
            <a:xfrm>
              <a:off x="1521720" y="1745640"/>
              <a:ext cx="449640" cy="4496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3" name="CustomShape 4">
              <a:extLst>
                <a:ext uri="{FF2B5EF4-FFF2-40B4-BE49-F238E27FC236}">
                  <a16:creationId xmlns:a16="http://schemas.microsoft.com/office/drawing/2014/main" id="{8D275440-7ABB-057C-0BBB-84B36A21F59F}"/>
                </a:ext>
              </a:extLst>
            </p:cNvPr>
            <p:cNvSpPr/>
            <p:nvPr/>
          </p:nvSpPr>
          <p:spPr>
            <a:xfrm>
              <a:off x="1577160" y="1830960"/>
              <a:ext cx="339480" cy="2437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180 </a:t>
              </a:r>
              <a:endParaRPr lang="es-ES" sz="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Hybrid</a:t>
              </a:r>
              <a:endParaRPr lang="es-ES" sz="800" b="0" strike="noStrike" spc="-1" dirty="0">
                <a:latin typeface="Arial"/>
              </a:endParaRPr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C763F65B-F9C6-D45A-D48A-63C711112191}"/>
              </a:ext>
            </a:extLst>
          </p:cNvPr>
          <p:cNvGrpSpPr/>
          <p:nvPr/>
        </p:nvGrpSpPr>
        <p:grpSpPr>
          <a:xfrm>
            <a:off x="118817" y="2585483"/>
            <a:ext cx="638280" cy="638280"/>
            <a:chOff x="212400" y="2762280"/>
            <a:chExt cx="638280" cy="638280"/>
          </a:xfrm>
        </p:grpSpPr>
        <p:sp>
          <p:nvSpPr>
            <p:cNvPr id="25" name="CustomShape 6">
              <a:extLst>
                <a:ext uri="{FF2B5EF4-FFF2-40B4-BE49-F238E27FC236}">
                  <a16:creationId xmlns:a16="http://schemas.microsoft.com/office/drawing/2014/main" id="{91240E49-33D6-665A-07D5-DEDDC932A0A2}"/>
                </a:ext>
              </a:extLst>
            </p:cNvPr>
            <p:cNvSpPr/>
            <p:nvPr/>
          </p:nvSpPr>
          <p:spPr>
            <a:xfrm>
              <a:off x="212400" y="2762280"/>
              <a:ext cx="638280" cy="638280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6" name="CustomShape 7">
              <a:extLst>
                <a:ext uri="{FF2B5EF4-FFF2-40B4-BE49-F238E27FC236}">
                  <a16:creationId xmlns:a16="http://schemas.microsoft.com/office/drawing/2014/main" id="{7163B97E-F838-E3CD-4EF1-D6BE42585A8F}"/>
                </a:ext>
              </a:extLst>
            </p:cNvPr>
            <p:cNvSpPr/>
            <p:nvPr/>
          </p:nvSpPr>
          <p:spPr>
            <a:xfrm>
              <a:off x="393120" y="3011760"/>
              <a:ext cx="27684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cBPM</a:t>
              </a:r>
              <a:endParaRPr lang="es-ES" sz="800" b="0" strike="noStrike" spc="-1" dirty="0">
                <a:latin typeface="Arial"/>
              </a:endParaRPr>
            </a:p>
          </p:txBody>
        </p:sp>
      </p:grpSp>
      <p:sp>
        <p:nvSpPr>
          <p:cNvPr id="27" name="Line 8">
            <a:extLst>
              <a:ext uri="{FF2B5EF4-FFF2-40B4-BE49-F238E27FC236}">
                <a16:creationId xmlns:a16="http://schemas.microsoft.com/office/drawing/2014/main" id="{455B88DD-D770-0D5D-4316-93562B1041EC}"/>
              </a:ext>
            </a:extLst>
          </p:cNvPr>
          <p:cNvSpPr/>
          <p:nvPr/>
        </p:nvSpPr>
        <p:spPr>
          <a:xfrm>
            <a:off x="1243817" y="1793483"/>
            <a:ext cx="174240" cy="0"/>
          </a:xfrm>
          <a:prstGeom prst="line">
            <a:avLst/>
          </a:prstGeom>
          <a:ln w="12600">
            <a:solidFill>
              <a:srgbClr val="91919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82F0D0D6-9E95-54D6-03ED-D7D8E7B162D7}"/>
              </a:ext>
            </a:extLst>
          </p:cNvPr>
          <p:cNvSpPr/>
          <p:nvPr/>
        </p:nvSpPr>
        <p:spPr>
          <a:xfrm>
            <a:off x="883817" y="2122883"/>
            <a:ext cx="7750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9" name="Line 10">
            <a:extLst>
              <a:ext uri="{FF2B5EF4-FFF2-40B4-BE49-F238E27FC236}">
                <a16:creationId xmlns:a16="http://schemas.microsoft.com/office/drawing/2014/main" id="{A3B27E7B-385A-3DFE-8823-39456CE8F9CB}"/>
              </a:ext>
            </a:extLst>
          </p:cNvPr>
          <p:cNvSpPr/>
          <p:nvPr/>
        </p:nvSpPr>
        <p:spPr>
          <a:xfrm flipV="1">
            <a:off x="877697" y="2113163"/>
            <a:ext cx="0" cy="79200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0" name="Line 11">
            <a:extLst>
              <a:ext uri="{FF2B5EF4-FFF2-40B4-BE49-F238E27FC236}">
                <a16:creationId xmlns:a16="http://schemas.microsoft.com/office/drawing/2014/main" id="{989C0BCB-8D7B-5643-BEDB-952FFEFE44CE}"/>
              </a:ext>
            </a:extLst>
          </p:cNvPr>
          <p:cNvSpPr/>
          <p:nvPr/>
        </p:nvSpPr>
        <p:spPr>
          <a:xfrm>
            <a:off x="-13663" y="1347083"/>
            <a:ext cx="166536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1" name="Line 12">
            <a:extLst>
              <a:ext uri="{FF2B5EF4-FFF2-40B4-BE49-F238E27FC236}">
                <a16:creationId xmlns:a16="http://schemas.microsoft.com/office/drawing/2014/main" id="{25150C85-6956-2AAB-6599-FFBA3A96C2FF}"/>
              </a:ext>
            </a:extLst>
          </p:cNvPr>
          <p:cNvSpPr/>
          <p:nvPr/>
        </p:nvSpPr>
        <p:spPr>
          <a:xfrm>
            <a:off x="-10783" y="1351403"/>
            <a:ext cx="0" cy="15537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2" name="Line 13">
            <a:extLst>
              <a:ext uri="{FF2B5EF4-FFF2-40B4-BE49-F238E27FC236}">
                <a16:creationId xmlns:a16="http://schemas.microsoft.com/office/drawing/2014/main" id="{809A9FE5-B806-489E-11F3-53A129F3BB05}"/>
              </a:ext>
            </a:extLst>
          </p:cNvPr>
          <p:cNvSpPr/>
          <p:nvPr/>
        </p:nvSpPr>
        <p:spPr>
          <a:xfrm flipV="1">
            <a:off x="1653137" y="2020283"/>
            <a:ext cx="0" cy="10440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3" name="Line 14">
            <a:extLst>
              <a:ext uri="{FF2B5EF4-FFF2-40B4-BE49-F238E27FC236}">
                <a16:creationId xmlns:a16="http://schemas.microsoft.com/office/drawing/2014/main" id="{AA8F342E-C87E-775D-0F3A-E2491082F128}"/>
              </a:ext>
            </a:extLst>
          </p:cNvPr>
          <p:cNvSpPr/>
          <p:nvPr/>
        </p:nvSpPr>
        <p:spPr>
          <a:xfrm flipV="1">
            <a:off x="1653137" y="1339883"/>
            <a:ext cx="0" cy="22824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4" name="CustomShape 15">
            <a:extLst>
              <a:ext uri="{FF2B5EF4-FFF2-40B4-BE49-F238E27FC236}">
                <a16:creationId xmlns:a16="http://schemas.microsoft.com/office/drawing/2014/main" id="{3DC78759-6C84-1674-09EF-7C815AB116EE}"/>
              </a:ext>
            </a:extLst>
          </p:cNvPr>
          <p:cNvSpPr/>
          <p:nvPr/>
        </p:nvSpPr>
        <p:spPr>
          <a:xfrm>
            <a:off x="1272977" y="1654523"/>
            <a:ext cx="6516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929292"/>
                </a:solidFill>
                <a:latin typeface="Open Sans Regular"/>
                <a:ea typeface="Open Sans Regular"/>
              </a:rPr>
              <a:t>Σ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5" name="CustomShape 19">
            <a:extLst>
              <a:ext uri="{FF2B5EF4-FFF2-40B4-BE49-F238E27FC236}">
                <a16:creationId xmlns:a16="http://schemas.microsoft.com/office/drawing/2014/main" id="{E72B244C-1020-B035-7D1F-0CA580977D23}"/>
              </a:ext>
            </a:extLst>
          </p:cNvPr>
          <p:cNvSpPr/>
          <p:nvPr/>
        </p:nvSpPr>
        <p:spPr>
          <a:xfrm>
            <a:off x="1926737" y="1654523"/>
            <a:ext cx="7128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929292"/>
                </a:solidFill>
                <a:latin typeface="Open Sans Regular"/>
                <a:ea typeface="Open Sans Regular"/>
              </a:rPr>
              <a:t>Δ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id="{A9902D43-8BA9-E358-CDCC-5DA9B0D476D9}"/>
              </a:ext>
            </a:extLst>
          </p:cNvPr>
          <p:cNvSpPr/>
          <p:nvPr/>
        </p:nvSpPr>
        <p:spPr>
          <a:xfrm flipV="1">
            <a:off x="2088017" y="889883"/>
            <a:ext cx="0" cy="3602160"/>
          </a:xfrm>
          <a:prstGeom prst="line">
            <a:avLst/>
          </a:prstGeom>
          <a:ln w="25560">
            <a:solidFill>
              <a:srgbClr val="91919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7" name="CustomShape 21">
            <a:extLst>
              <a:ext uri="{FF2B5EF4-FFF2-40B4-BE49-F238E27FC236}">
                <a16:creationId xmlns:a16="http://schemas.microsoft.com/office/drawing/2014/main" id="{C82BCD3B-04DF-63FA-F179-F1BB72034E4A}"/>
              </a:ext>
            </a:extLst>
          </p:cNvPr>
          <p:cNvSpPr/>
          <p:nvPr/>
        </p:nvSpPr>
        <p:spPr>
          <a:xfrm>
            <a:off x="2143457" y="1238003"/>
            <a:ext cx="8150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RF = 1.725 GHz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8" name="CustomShape 22">
            <a:extLst>
              <a:ext uri="{FF2B5EF4-FFF2-40B4-BE49-F238E27FC236}">
                <a16:creationId xmlns:a16="http://schemas.microsoft.com/office/drawing/2014/main" id="{F42F9FF8-49B6-87A5-77D4-F313F513AD5E}"/>
              </a:ext>
            </a:extLst>
          </p:cNvPr>
          <p:cNvSpPr/>
          <p:nvPr/>
        </p:nvSpPr>
        <p:spPr>
          <a:xfrm>
            <a:off x="4091777" y="906083"/>
            <a:ext cx="1199160" cy="15264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0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LO = </a:t>
            </a:r>
            <a:r>
              <a:rPr lang="es-ES" sz="1000" spc="-1" dirty="0">
                <a:solidFill>
                  <a:srgbClr val="000000"/>
                </a:solidFill>
                <a:latin typeface="Open Sans Regular"/>
                <a:ea typeface="Open Sans Regular"/>
              </a:rPr>
              <a:t>1.428</a:t>
            </a:r>
            <a:r>
              <a:rPr lang="es-ES" sz="10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 GHz</a:t>
            </a:r>
            <a:endParaRPr lang="es-ES" sz="1000" b="0" strike="noStrike" spc="-1" dirty="0">
              <a:latin typeface="Arial"/>
            </a:endParaRPr>
          </a:p>
        </p:txBody>
      </p:sp>
      <p:grpSp>
        <p:nvGrpSpPr>
          <p:cNvPr id="39" name="Group 23">
            <a:extLst>
              <a:ext uri="{FF2B5EF4-FFF2-40B4-BE49-F238E27FC236}">
                <a16:creationId xmlns:a16="http://schemas.microsoft.com/office/drawing/2014/main" id="{33F87B22-4940-0A31-493B-3CEA6290A1B1}"/>
              </a:ext>
            </a:extLst>
          </p:cNvPr>
          <p:cNvGrpSpPr/>
          <p:nvPr/>
        </p:nvGrpSpPr>
        <p:grpSpPr>
          <a:xfrm>
            <a:off x="1876337" y="1113443"/>
            <a:ext cx="5214780" cy="1015191"/>
            <a:chOff x="1969920" y="1290240"/>
            <a:chExt cx="5214780" cy="1015191"/>
          </a:xfrm>
        </p:grpSpPr>
        <p:sp>
          <p:nvSpPr>
            <p:cNvPr id="40" name="Line 24">
              <a:extLst>
                <a:ext uri="{FF2B5EF4-FFF2-40B4-BE49-F238E27FC236}">
                  <a16:creationId xmlns:a16="http://schemas.microsoft.com/office/drawing/2014/main" id="{93C601AA-42E4-97D0-14C0-D55C47FFEAB8}"/>
                </a:ext>
              </a:extLst>
            </p:cNvPr>
            <p:cNvSpPr/>
            <p:nvPr/>
          </p:nvSpPr>
          <p:spPr>
            <a:xfrm>
              <a:off x="1969920" y="1970280"/>
              <a:ext cx="45000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1" name="CustomShape 25">
              <a:extLst>
                <a:ext uri="{FF2B5EF4-FFF2-40B4-BE49-F238E27FC236}">
                  <a16:creationId xmlns:a16="http://schemas.microsoft.com/office/drawing/2014/main" id="{2ABF4BC5-9F35-FAEA-E4E0-CDDC5BAA5D94}"/>
                </a:ext>
              </a:extLst>
            </p:cNvPr>
            <p:cNvSpPr/>
            <p:nvPr/>
          </p:nvSpPr>
          <p:spPr>
            <a:xfrm rot="5400000">
              <a:off x="3896280" y="1830240"/>
              <a:ext cx="318240" cy="280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grpSp>
          <p:nvGrpSpPr>
            <p:cNvPr id="42" name="Group 27">
              <a:extLst>
                <a:ext uri="{FF2B5EF4-FFF2-40B4-BE49-F238E27FC236}">
                  <a16:creationId xmlns:a16="http://schemas.microsoft.com/office/drawing/2014/main" id="{0CD0AF5B-0781-269F-1FB5-7225FBBD7BF3}"/>
                </a:ext>
              </a:extLst>
            </p:cNvPr>
            <p:cNvGrpSpPr/>
            <p:nvPr/>
          </p:nvGrpSpPr>
          <p:grpSpPr>
            <a:xfrm>
              <a:off x="2424240" y="1843920"/>
              <a:ext cx="361800" cy="253080"/>
              <a:chOff x="2424240" y="1843920"/>
              <a:chExt cx="361800" cy="253080"/>
            </a:xfrm>
          </p:grpSpPr>
          <p:sp>
            <p:nvSpPr>
              <p:cNvPr id="61" name="CustomShape 28">
                <a:extLst>
                  <a:ext uri="{FF2B5EF4-FFF2-40B4-BE49-F238E27FC236}">
                    <a16:creationId xmlns:a16="http://schemas.microsoft.com/office/drawing/2014/main" id="{9CA2A81D-FCBD-7774-37C7-C925DFFD0F6A}"/>
                  </a:ext>
                </a:extLst>
              </p:cNvPr>
              <p:cNvSpPr/>
              <p:nvPr/>
            </p:nvSpPr>
            <p:spPr>
              <a:xfrm>
                <a:off x="2424240" y="1843920"/>
                <a:ext cx="361800" cy="25308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pic>
            <p:nvPicPr>
              <p:cNvPr id="62" name="Captura de pantalla 2025-01-31 a la(s) 13.24.00.png" descr="Captura de pantalla 2025-01-31 a la(s) 13.24.00.png">
                <a:extLst>
                  <a:ext uri="{FF2B5EF4-FFF2-40B4-BE49-F238E27FC236}">
                    <a16:creationId xmlns:a16="http://schemas.microsoft.com/office/drawing/2014/main" id="{B794B701-F853-57E6-4282-567583E42596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2497320" y="1858680"/>
                <a:ext cx="215640" cy="2232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43" name="Group 29">
              <a:extLst>
                <a:ext uri="{FF2B5EF4-FFF2-40B4-BE49-F238E27FC236}">
                  <a16:creationId xmlns:a16="http://schemas.microsoft.com/office/drawing/2014/main" id="{27BEE07C-24BB-21A6-50B0-301A478F006A}"/>
                </a:ext>
              </a:extLst>
            </p:cNvPr>
            <p:cNvGrpSpPr/>
            <p:nvPr/>
          </p:nvGrpSpPr>
          <p:grpSpPr>
            <a:xfrm>
              <a:off x="3150720" y="1789560"/>
              <a:ext cx="361800" cy="361800"/>
              <a:chOff x="3150720" y="1789560"/>
              <a:chExt cx="361800" cy="361800"/>
            </a:xfrm>
          </p:grpSpPr>
          <p:sp>
            <p:nvSpPr>
              <p:cNvPr id="59" name="CustomShape 30">
                <a:extLst>
                  <a:ext uri="{FF2B5EF4-FFF2-40B4-BE49-F238E27FC236}">
                    <a16:creationId xmlns:a16="http://schemas.microsoft.com/office/drawing/2014/main" id="{4327170D-6521-6718-587F-E87F4E2D4B68}"/>
                  </a:ext>
                </a:extLst>
              </p:cNvPr>
              <p:cNvSpPr/>
              <p:nvPr/>
            </p:nvSpPr>
            <p:spPr>
              <a:xfrm>
                <a:off x="3150720" y="1789560"/>
                <a:ext cx="361800" cy="36180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pic>
            <p:nvPicPr>
              <p:cNvPr id="60" name="Captura de pantalla 2025-01-31 a la(s) 13.28.39.png" descr="Captura de pantalla 2025-01-31 a la(s) 13.28.39.png">
                <a:extLst>
                  <a:ext uri="{FF2B5EF4-FFF2-40B4-BE49-F238E27FC236}">
                    <a16:creationId xmlns:a16="http://schemas.microsoft.com/office/drawing/2014/main" id="{59D5D415-CD05-420A-D7D9-F90DE67A9E13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3205800" y="1837440"/>
                <a:ext cx="251640" cy="26604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44" name="Group 31">
              <a:extLst>
                <a:ext uri="{FF2B5EF4-FFF2-40B4-BE49-F238E27FC236}">
                  <a16:creationId xmlns:a16="http://schemas.microsoft.com/office/drawing/2014/main" id="{E46B325B-8E07-2FF6-C205-5D81E252E1A0}"/>
                </a:ext>
              </a:extLst>
            </p:cNvPr>
            <p:cNvGrpSpPr/>
            <p:nvPr/>
          </p:nvGrpSpPr>
          <p:grpSpPr>
            <a:xfrm>
              <a:off x="4578480" y="1764000"/>
              <a:ext cx="412920" cy="412920"/>
              <a:chOff x="4578480" y="1764000"/>
              <a:chExt cx="412920" cy="412920"/>
            </a:xfrm>
          </p:grpSpPr>
          <p:sp>
            <p:nvSpPr>
              <p:cNvPr id="56" name="CustomShape 32">
                <a:extLst>
                  <a:ext uri="{FF2B5EF4-FFF2-40B4-BE49-F238E27FC236}">
                    <a16:creationId xmlns:a16="http://schemas.microsoft.com/office/drawing/2014/main" id="{BA3FD240-F66A-1941-6D1D-88E25146BB1B}"/>
                  </a:ext>
                </a:extLst>
              </p:cNvPr>
              <p:cNvSpPr/>
              <p:nvPr/>
            </p:nvSpPr>
            <p:spPr>
              <a:xfrm>
                <a:off x="4578480" y="1764000"/>
                <a:ext cx="412920" cy="412920"/>
              </a:xfrm>
              <a:prstGeom prst="ellipse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7" name="Line 33">
                <a:extLst>
                  <a:ext uri="{FF2B5EF4-FFF2-40B4-BE49-F238E27FC236}">
                    <a16:creationId xmlns:a16="http://schemas.microsoft.com/office/drawing/2014/main" id="{34B68157-EC86-3178-7ADA-D2A925F9643A}"/>
                  </a:ext>
                </a:extLst>
              </p:cNvPr>
              <p:cNvSpPr/>
              <p:nvPr/>
            </p:nvSpPr>
            <p:spPr>
              <a:xfrm flipV="1">
                <a:off x="4641840" y="1827360"/>
                <a:ext cx="285840" cy="28620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8" name="Line 34">
                <a:extLst>
                  <a:ext uri="{FF2B5EF4-FFF2-40B4-BE49-F238E27FC236}">
                    <a16:creationId xmlns:a16="http://schemas.microsoft.com/office/drawing/2014/main" id="{610CBE30-579A-B6A7-CA80-30E23429E24F}"/>
                  </a:ext>
                </a:extLst>
              </p:cNvPr>
              <p:cNvSpPr/>
              <p:nvPr/>
            </p:nvSpPr>
            <p:spPr>
              <a:xfrm flipH="1" flipV="1">
                <a:off x="4641840" y="1827360"/>
                <a:ext cx="285840" cy="28620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45" name="Line 39">
              <a:extLst>
                <a:ext uri="{FF2B5EF4-FFF2-40B4-BE49-F238E27FC236}">
                  <a16:creationId xmlns:a16="http://schemas.microsoft.com/office/drawing/2014/main" id="{39583023-DF2E-B66B-6ED9-C599BCAB24EE}"/>
                </a:ext>
              </a:extLst>
            </p:cNvPr>
            <p:cNvSpPr/>
            <p:nvPr/>
          </p:nvSpPr>
          <p:spPr>
            <a:xfrm>
              <a:off x="2784600" y="1970280"/>
              <a:ext cx="36216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6" name="Line 40">
              <a:extLst>
                <a:ext uri="{FF2B5EF4-FFF2-40B4-BE49-F238E27FC236}">
                  <a16:creationId xmlns:a16="http://schemas.microsoft.com/office/drawing/2014/main" id="{DAE995C8-A13C-63DF-C9AB-79E98D850EEE}"/>
                </a:ext>
              </a:extLst>
            </p:cNvPr>
            <p:cNvSpPr/>
            <p:nvPr/>
          </p:nvSpPr>
          <p:spPr>
            <a:xfrm>
              <a:off x="3514320" y="1970280"/>
              <a:ext cx="40068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7" name="Line 41">
              <a:extLst>
                <a:ext uri="{FF2B5EF4-FFF2-40B4-BE49-F238E27FC236}">
                  <a16:creationId xmlns:a16="http://schemas.microsoft.com/office/drawing/2014/main" id="{64A6211F-B528-4403-2E8D-B76CA713F2B8}"/>
                </a:ext>
              </a:extLst>
            </p:cNvPr>
            <p:cNvSpPr/>
            <p:nvPr/>
          </p:nvSpPr>
          <p:spPr>
            <a:xfrm>
              <a:off x="4198320" y="1970280"/>
              <a:ext cx="38376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8" name="Line 42">
              <a:extLst>
                <a:ext uri="{FF2B5EF4-FFF2-40B4-BE49-F238E27FC236}">
                  <a16:creationId xmlns:a16="http://schemas.microsoft.com/office/drawing/2014/main" id="{15FCFD3A-CE15-1492-E847-6C7BABBEBC11}"/>
                </a:ext>
              </a:extLst>
            </p:cNvPr>
            <p:cNvSpPr/>
            <p:nvPr/>
          </p:nvSpPr>
          <p:spPr>
            <a:xfrm>
              <a:off x="4990680" y="1970280"/>
              <a:ext cx="183751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49" name="Line 45">
              <a:extLst>
                <a:ext uri="{FF2B5EF4-FFF2-40B4-BE49-F238E27FC236}">
                  <a16:creationId xmlns:a16="http://schemas.microsoft.com/office/drawing/2014/main" id="{4FF44B83-BB81-E5D3-FE00-92E0A4C32AA3}"/>
                </a:ext>
              </a:extLst>
            </p:cNvPr>
            <p:cNvSpPr/>
            <p:nvPr/>
          </p:nvSpPr>
          <p:spPr>
            <a:xfrm>
              <a:off x="6824700" y="1970280"/>
              <a:ext cx="36000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50" name="CustomShape 46">
              <a:extLst>
                <a:ext uri="{FF2B5EF4-FFF2-40B4-BE49-F238E27FC236}">
                  <a16:creationId xmlns:a16="http://schemas.microsoft.com/office/drawing/2014/main" id="{5173125F-0597-B4F2-6224-E33267163006}"/>
                </a:ext>
              </a:extLst>
            </p:cNvPr>
            <p:cNvSpPr/>
            <p:nvPr/>
          </p:nvSpPr>
          <p:spPr>
            <a:xfrm>
              <a:off x="2530800" y="2182320"/>
              <a:ext cx="14904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Att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51" name="CustomShape 47">
              <a:extLst>
                <a:ext uri="{FF2B5EF4-FFF2-40B4-BE49-F238E27FC236}">
                  <a16:creationId xmlns:a16="http://schemas.microsoft.com/office/drawing/2014/main" id="{35826880-AE39-8BCA-E525-8597E3089FA1}"/>
                </a:ext>
              </a:extLst>
            </p:cNvPr>
            <p:cNvSpPr/>
            <p:nvPr/>
          </p:nvSpPr>
          <p:spPr>
            <a:xfrm>
              <a:off x="3236040" y="2182320"/>
              <a:ext cx="19152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BPF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52" name="CustomShape 48">
              <a:extLst>
                <a:ext uri="{FF2B5EF4-FFF2-40B4-BE49-F238E27FC236}">
                  <a16:creationId xmlns:a16="http://schemas.microsoft.com/office/drawing/2014/main" id="{AAA974C3-81E6-C59A-73A1-9D6FB9B7CAFA}"/>
                </a:ext>
              </a:extLst>
            </p:cNvPr>
            <p:cNvSpPr/>
            <p:nvPr/>
          </p:nvSpPr>
          <p:spPr>
            <a:xfrm>
              <a:off x="3941280" y="2182320"/>
              <a:ext cx="23436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Amp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53" name="CustomShape 49">
              <a:extLst>
                <a:ext uri="{FF2B5EF4-FFF2-40B4-BE49-F238E27FC236}">
                  <a16:creationId xmlns:a16="http://schemas.microsoft.com/office/drawing/2014/main" id="{36DED9EA-E203-4D7C-BF46-430916FA6DF9}"/>
                </a:ext>
              </a:extLst>
            </p:cNvPr>
            <p:cNvSpPr/>
            <p:nvPr/>
          </p:nvSpPr>
          <p:spPr>
            <a:xfrm>
              <a:off x="4644360" y="2182320"/>
              <a:ext cx="28116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Mixer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54" name="CustomShape 51">
              <a:extLst>
                <a:ext uri="{FF2B5EF4-FFF2-40B4-BE49-F238E27FC236}">
                  <a16:creationId xmlns:a16="http://schemas.microsoft.com/office/drawing/2014/main" id="{46F32FF8-3A0A-5545-AA2B-4082BA767E2F}"/>
                </a:ext>
              </a:extLst>
            </p:cNvPr>
            <p:cNvSpPr/>
            <p:nvPr/>
          </p:nvSpPr>
          <p:spPr>
            <a:xfrm>
              <a:off x="6985047" y="2182320"/>
              <a:ext cx="65" cy="123111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55" name="Line 53">
              <a:extLst>
                <a:ext uri="{FF2B5EF4-FFF2-40B4-BE49-F238E27FC236}">
                  <a16:creationId xmlns:a16="http://schemas.microsoft.com/office/drawing/2014/main" id="{AF9BEE2B-4896-2C3D-A62E-1248C3F9A170}"/>
                </a:ext>
              </a:extLst>
            </p:cNvPr>
            <p:cNvSpPr/>
            <p:nvPr/>
          </p:nvSpPr>
          <p:spPr>
            <a:xfrm flipV="1">
              <a:off x="4784760" y="1290240"/>
              <a:ext cx="0" cy="46728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63" name="CustomShape 55">
            <a:extLst>
              <a:ext uri="{FF2B5EF4-FFF2-40B4-BE49-F238E27FC236}">
                <a16:creationId xmlns:a16="http://schemas.microsoft.com/office/drawing/2014/main" id="{89E31366-E9AF-5148-136D-BC4EA0161DAE}"/>
              </a:ext>
            </a:extLst>
          </p:cNvPr>
          <p:cNvSpPr/>
          <p:nvPr/>
        </p:nvSpPr>
        <p:spPr>
          <a:xfrm>
            <a:off x="4929650" y="1206082"/>
            <a:ext cx="615618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IF = 297 MHz</a:t>
            </a:r>
            <a:endParaRPr lang="es-ES" sz="800" b="0" strike="noStrike" spc="-1" dirty="0">
              <a:latin typeface="Arial"/>
            </a:endParaRPr>
          </a:p>
        </p:txBody>
      </p:sp>
      <p:grpSp>
        <p:nvGrpSpPr>
          <p:cNvPr id="192" name="Group 56">
            <a:extLst>
              <a:ext uri="{FF2B5EF4-FFF2-40B4-BE49-F238E27FC236}">
                <a16:creationId xmlns:a16="http://schemas.microsoft.com/office/drawing/2014/main" id="{5EFA8401-2679-8468-A418-C34A398BF4B6}"/>
              </a:ext>
            </a:extLst>
          </p:cNvPr>
          <p:cNvGrpSpPr/>
          <p:nvPr/>
        </p:nvGrpSpPr>
        <p:grpSpPr>
          <a:xfrm>
            <a:off x="1425617" y="2674043"/>
            <a:ext cx="449640" cy="449640"/>
            <a:chOff x="1519200" y="2850840"/>
            <a:chExt cx="449640" cy="449640"/>
          </a:xfrm>
        </p:grpSpPr>
        <p:sp>
          <p:nvSpPr>
            <p:cNvPr id="193" name="CustomShape 57">
              <a:extLst>
                <a:ext uri="{FF2B5EF4-FFF2-40B4-BE49-F238E27FC236}">
                  <a16:creationId xmlns:a16="http://schemas.microsoft.com/office/drawing/2014/main" id="{090CAF95-0084-1BF2-5E69-C2CBC8B325F9}"/>
                </a:ext>
              </a:extLst>
            </p:cNvPr>
            <p:cNvSpPr/>
            <p:nvPr/>
          </p:nvSpPr>
          <p:spPr>
            <a:xfrm>
              <a:off x="1519200" y="2850840"/>
              <a:ext cx="449640" cy="4496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94" name="CustomShape 58">
              <a:extLst>
                <a:ext uri="{FF2B5EF4-FFF2-40B4-BE49-F238E27FC236}">
                  <a16:creationId xmlns:a16="http://schemas.microsoft.com/office/drawing/2014/main" id="{F8ADF754-34CA-570B-B2A7-099EF854038C}"/>
                </a:ext>
              </a:extLst>
            </p:cNvPr>
            <p:cNvSpPr/>
            <p:nvPr/>
          </p:nvSpPr>
          <p:spPr>
            <a:xfrm>
              <a:off x="1574640" y="2936160"/>
              <a:ext cx="339480" cy="2437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180 </a:t>
              </a:r>
              <a:endParaRPr lang="es-ES" sz="8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Hybrid</a:t>
              </a:r>
              <a:endParaRPr lang="es-ES" sz="800" b="0" strike="noStrike" spc="-1" dirty="0">
                <a:latin typeface="Arial"/>
              </a:endParaRPr>
            </a:p>
          </p:txBody>
        </p:sp>
      </p:grpSp>
      <p:sp>
        <p:nvSpPr>
          <p:cNvPr id="195" name="Line 59">
            <a:extLst>
              <a:ext uri="{FF2B5EF4-FFF2-40B4-BE49-F238E27FC236}">
                <a16:creationId xmlns:a16="http://schemas.microsoft.com/office/drawing/2014/main" id="{DC04DE77-F30C-3C96-F1E1-338EB4EC3815}"/>
              </a:ext>
            </a:extLst>
          </p:cNvPr>
          <p:cNvSpPr/>
          <p:nvPr/>
        </p:nvSpPr>
        <p:spPr>
          <a:xfrm>
            <a:off x="1228337" y="2898683"/>
            <a:ext cx="191880" cy="0"/>
          </a:xfrm>
          <a:prstGeom prst="line">
            <a:avLst/>
          </a:prstGeom>
          <a:ln w="12600">
            <a:solidFill>
              <a:srgbClr val="91919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96" name="Line 60">
            <a:extLst>
              <a:ext uri="{FF2B5EF4-FFF2-40B4-BE49-F238E27FC236}">
                <a16:creationId xmlns:a16="http://schemas.microsoft.com/office/drawing/2014/main" id="{8B6FD79D-1F75-C0B9-68B1-1BE36E623AEA}"/>
              </a:ext>
            </a:extLst>
          </p:cNvPr>
          <p:cNvSpPr/>
          <p:nvPr/>
        </p:nvSpPr>
        <p:spPr>
          <a:xfrm flipV="1">
            <a:off x="1650617" y="3119363"/>
            <a:ext cx="0" cy="22824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197" name="CustomShape 61">
            <a:extLst>
              <a:ext uri="{FF2B5EF4-FFF2-40B4-BE49-F238E27FC236}">
                <a16:creationId xmlns:a16="http://schemas.microsoft.com/office/drawing/2014/main" id="{A41411F9-24E3-3B41-696B-DB75986E0000}"/>
              </a:ext>
            </a:extLst>
          </p:cNvPr>
          <p:cNvSpPr/>
          <p:nvPr/>
        </p:nvSpPr>
        <p:spPr>
          <a:xfrm>
            <a:off x="1270457" y="2759363"/>
            <a:ext cx="6516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929292"/>
                </a:solidFill>
                <a:latin typeface="Open Sans Regular"/>
                <a:ea typeface="Open Sans Regular"/>
              </a:rPr>
              <a:t>Σ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198" name="CustomShape 62">
            <a:extLst>
              <a:ext uri="{FF2B5EF4-FFF2-40B4-BE49-F238E27FC236}">
                <a16:creationId xmlns:a16="http://schemas.microsoft.com/office/drawing/2014/main" id="{DCD9936B-9FAE-743D-C558-C4E2F6D56E0C}"/>
              </a:ext>
            </a:extLst>
          </p:cNvPr>
          <p:cNvSpPr/>
          <p:nvPr/>
        </p:nvSpPr>
        <p:spPr>
          <a:xfrm>
            <a:off x="1911617" y="2759363"/>
            <a:ext cx="7128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929292"/>
                </a:solidFill>
                <a:latin typeface="Open Sans Regular"/>
                <a:ea typeface="Open Sans Regular"/>
              </a:rPr>
              <a:t>Δ</a:t>
            </a:r>
            <a:endParaRPr lang="es-ES" sz="800" b="0" strike="noStrike" spc="-1" dirty="0">
              <a:latin typeface="Arial"/>
            </a:endParaRPr>
          </a:p>
        </p:txBody>
      </p:sp>
      <p:grpSp>
        <p:nvGrpSpPr>
          <p:cNvPr id="199" name="Group 63">
            <a:extLst>
              <a:ext uri="{FF2B5EF4-FFF2-40B4-BE49-F238E27FC236}">
                <a16:creationId xmlns:a16="http://schemas.microsoft.com/office/drawing/2014/main" id="{821DDF64-A361-0F8A-B457-59EEF816666A}"/>
              </a:ext>
            </a:extLst>
          </p:cNvPr>
          <p:cNvGrpSpPr/>
          <p:nvPr/>
        </p:nvGrpSpPr>
        <p:grpSpPr>
          <a:xfrm>
            <a:off x="1873817" y="2576843"/>
            <a:ext cx="5217300" cy="760320"/>
            <a:chOff x="1967400" y="2753640"/>
            <a:chExt cx="5217300" cy="760320"/>
          </a:xfrm>
        </p:grpSpPr>
        <p:sp>
          <p:nvSpPr>
            <p:cNvPr id="200" name="CustomShape 64">
              <a:extLst>
                <a:ext uri="{FF2B5EF4-FFF2-40B4-BE49-F238E27FC236}">
                  <a16:creationId xmlns:a16="http://schemas.microsoft.com/office/drawing/2014/main" id="{BD7B04C7-5C44-E9EA-4C8E-0813A5F16E2B}"/>
                </a:ext>
              </a:extLst>
            </p:cNvPr>
            <p:cNvSpPr/>
            <p:nvPr/>
          </p:nvSpPr>
          <p:spPr>
            <a:xfrm rot="5400000">
              <a:off x="3893760" y="2935440"/>
              <a:ext cx="318240" cy="280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grpSp>
          <p:nvGrpSpPr>
            <p:cNvPr id="201" name="Group 66">
              <a:extLst>
                <a:ext uri="{FF2B5EF4-FFF2-40B4-BE49-F238E27FC236}">
                  <a16:creationId xmlns:a16="http://schemas.microsoft.com/office/drawing/2014/main" id="{1E007A3D-2CE1-F422-8B25-F5009A655983}"/>
                </a:ext>
              </a:extLst>
            </p:cNvPr>
            <p:cNvGrpSpPr/>
            <p:nvPr/>
          </p:nvGrpSpPr>
          <p:grpSpPr>
            <a:xfrm>
              <a:off x="2421720" y="2949120"/>
              <a:ext cx="361800" cy="253080"/>
              <a:chOff x="2421720" y="2949120"/>
              <a:chExt cx="361800" cy="253080"/>
            </a:xfrm>
          </p:grpSpPr>
          <p:sp>
            <p:nvSpPr>
              <p:cNvPr id="219" name="CustomShape 67">
                <a:extLst>
                  <a:ext uri="{FF2B5EF4-FFF2-40B4-BE49-F238E27FC236}">
                    <a16:creationId xmlns:a16="http://schemas.microsoft.com/office/drawing/2014/main" id="{7E5A46A0-48FF-9044-59A3-FE1009783EF4}"/>
                  </a:ext>
                </a:extLst>
              </p:cNvPr>
              <p:cNvSpPr/>
              <p:nvPr/>
            </p:nvSpPr>
            <p:spPr>
              <a:xfrm>
                <a:off x="2421720" y="2949120"/>
                <a:ext cx="361800" cy="25308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pic>
            <p:nvPicPr>
              <p:cNvPr id="220" name="Captura de pantalla 2025-01-31 a la(s) 13.24.00.png" descr="Captura de pantalla 2025-01-31 a la(s) 13.24.00.png">
                <a:extLst>
                  <a:ext uri="{FF2B5EF4-FFF2-40B4-BE49-F238E27FC236}">
                    <a16:creationId xmlns:a16="http://schemas.microsoft.com/office/drawing/2014/main" id="{F10C2118-2282-248B-B0F3-FDD04308D26E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2494800" y="2963880"/>
                <a:ext cx="215640" cy="2232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02" name="Group 68">
              <a:extLst>
                <a:ext uri="{FF2B5EF4-FFF2-40B4-BE49-F238E27FC236}">
                  <a16:creationId xmlns:a16="http://schemas.microsoft.com/office/drawing/2014/main" id="{0A0734E0-A479-57C0-A326-71D2A974DFB5}"/>
                </a:ext>
              </a:extLst>
            </p:cNvPr>
            <p:cNvGrpSpPr/>
            <p:nvPr/>
          </p:nvGrpSpPr>
          <p:grpSpPr>
            <a:xfrm>
              <a:off x="3148200" y="2894760"/>
              <a:ext cx="361800" cy="361800"/>
              <a:chOff x="3148200" y="2894760"/>
              <a:chExt cx="361800" cy="361800"/>
            </a:xfrm>
          </p:grpSpPr>
          <p:sp>
            <p:nvSpPr>
              <p:cNvPr id="217" name="CustomShape 69">
                <a:extLst>
                  <a:ext uri="{FF2B5EF4-FFF2-40B4-BE49-F238E27FC236}">
                    <a16:creationId xmlns:a16="http://schemas.microsoft.com/office/drawing/2014/main" id="{72EC970D-0E41-C789-B7AB-1DA5BB5DCCD5}"/>
                  </a:ext>
                </a:extLst>
              </p:cNvPr>
              <p:cNvSpPr/>
              <p:nvPr/>
            </p:nvSpPr>
            <p:spPr>
              <a:xfrm>
                <a:off x="3148200" y="2894760"/>
                <a:ext cx="361800" cy="36180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pic>
            <p:nvPicPr>
              <p:cNvPr id="218" name="Captura de pantalla 2025-01-31 a la(s) 13.28.39.png" descr="Captura de pantalla 2025-01-31 a la(s) 13.28.39.png">
                <a:extLst>
                  <a:ext uri="{FF2B5EF4-FFF2-40B4-BE49-F238E27FC236}">
                    <a16:creationId xmlns:a16="http://schemas.microsoft.com/office/drawing/2014/main" id="{86271DDC-2A4F-1AE3-EE80-D055A5962F3F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3203280" y="2942640"/>
                <a:ext cx="251640" cy="26604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03" name="Group 70">
              <a:extLst>
                <a:ext uri="{FF2B5EF4-FFF2-40B4-BE49-F238E27FC236}">
                  <a16:creationId xmlns:a16="http://schemas.microsoft.com/office/drawing/2014/main" id="{E2E511DF-C5B3-796B-D485-634E70221A4C}"/>
                </a:ext>
              </a:extLst>
            </p:cNvPr>
            <p:cNvGrpSpPr/>
            <p:nvPr/>
          </p:nvGrpSpPr>
          <p:grpSpPr>
            <a:xfrm>
              <a:off x="4575960" y="2869200"/>
              <a:ext cx="412920" cy="412920"/>
              <a:chOff x="4575960" y="2869200"/>
              <a:chExt cx="412920" cy="412920"/>
            </a:xfrm>
          </p:grpSpPr>
          <p:sp>
            <p:nvSpPr>
              <p:cNvPr id="214" name="CustomShape 71">
                <a:extLst>
                  <a:ext uri="{FF2B5EF4-FFF2-40B4-BE49-F238E27FC236}">
                    <a16:creationId xmlns:a16="http://schemas.microsoft.com/office/drawing/2014/main" id="{9008DF06-EA9A-B9B3-543E-C2332113E5D2}"/>
                  </a:ext>
                </a:extLst>
              </p:cNvPr>
              <p:cNvSpPr/>
              <p:nvPr/>
            </p:nvSpPr>
            <p:spPr>
              <a:xfrm>
                <a:off x="4575960" y="2869200"/>
                <a:ext cx="412920" cy="412920"/>
              </a:xfrm>
              <a:prstGeom prst="ellipse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15" name="Line 72">
                <a:extLst>
                  <a:ext uri="{FF2B5EF4-FFF2-40B4-BE49-F238E27FC236}">
                    <a16:creationId xmlns:a16="http://schemas.microsoft.com/office/drawing/2014/main" id="{CAF7747A-4BDF-3A6C-59DC-DFD27A4ED9F0}"/>
                  </a:ext>
                </a:extLst>
              </p:cNvPr>
              <p:cNvSpPr/>
              <p:nvPr/>
            </p:nvSpPr>
            <p:spPr>
              <a:xfrm flipV="1">
                <a:off x="4639320" y="2932560"/>
                <a:ext cx="285840" cy="28584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16" name="Line 73">
                <a:extLst>
                  <a:ext uri="{FF2B5EF4-FFF2-40B4-BE49-F238E27FC236}">
                    <a16:creationId xmlns:a16="http://schemas.microsoft.com/office/drawing/2014/main" id="{89B35F70-B830-2C4B-C1B6-8E956E89FBEE}"/>
                  </a:ext>
                </a:extLst>
              </p:cNvPr>
              <p:cNvSpPr/>
              <p:nvPr/>
            </p:nvSpPr>
            <p:spPr>
              <a:xfrm flipH="1" flipV="1">
                <a:off x="4639320" y="2932560"/>
                <a:ext cx="285840" cy="28584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204" name="Line 78">
              <a:extLst>
                <a:ext uri="{FF2B5EF4-FFF2-40B4-BE49-F238E27FC236}">
                  <a16:creationId xmlns:a16="http://schemas.microsoft.com/office/drawing/2014/main" id="{867B7164-03CA-B76F-6D46-4A09A065AF3F}"/>
                </a:ext>
              </a:extLst>
            </p:cNvPr>
            <p:cNvSpPr/>
            <p:nvPr/>
          </p:nvSpPr>
          <p:spPr>
            <a:xfrm>
              <a:off x="1967400" y="3075480"/>
              <a:ext cx="44964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05" name="Line 79">
              <a:extLst>
                <a:ext uri="{FF2B5EF4-FFF2-40B4-BE49-F238E27FC236}">
                  <a16:creationId xmlns:a16="http://schemas.microsoft.com/office/drawing/2014/main" id="{56ABF19F-7AD9-B3AD-DDA8-0EE007EB9919}"/>
                </a:ext>
              </a:extLst>
            </p:cNvPr>
            <p:cNvSpPr/>
            <p:nvPr/>
          </p:nvSpPr>
          <p:spPr>
            <a:xfrm>
              <a:off x="2782080" y="3075480"/>
              <a:ext cx="36216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06" name="Line 80">
              <a:extLst>
                <a:ext uri="{FF2B5EF4-FFF2-40B4-BE49-F238E27FC236}">
                  <a16:creationId xmlns:a16="http://schemas.microsoft.com/office/drawing/2014/main" id="{6A140812-764E-0375-994A-D8B72DBC5DDB}"/>
                </a:ext>
              </a:extLst>
            </p:cNvPr>
            <p:cNvSpPr/>
            <p:nvPr/>
          </p:nvSpPr>
          <p:spPr>
            <a:xfrm>
              <a:off x="3511800" y="3075480"/>
              <a:ext cx="40032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07" name="Line 81">
              <a:extLst>
                <a:ext uri="{FF2B5EF4-FFF2-40B4-BE49-F238E27FC236}">
                  <a16:creationId xmlns:a16="http://schemas.microsoft.com/office/drawing/2014/main" id="{B2134C2D-AE4D-C92E-6277-1316D7D7EF08}"/>
                </a:ext>
              </a:extLst>
            </p:cNvPr>
            <p:cNvSpPr/>
            <p:nvPr/>
          </p:nvSpPr>
          <p:spPr>
            <a:xfrm>
              <a:off x="4195800" y="3075480"/>
              <a:ext cx="38376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08" name="Line 85">
              <a:extLst>
                <a:ext uri="{FF2B5EF4-FFF2-40B4-BE49-F238E27FC236}">
                  <a16:creationId xmlns:a16="http://schemas.microsoft.com/office/drawing/2014/main" id="{7F866935-AE26-0A42-91EB-04D493777273}"/>
                </a:ext>
              </a:extLst>
            </p:cNvPr>
            <p:cNvSpPr/>
            <p:nvPr/>
          </p:nvSpPr>
          <p:spPr>
            <a:xfrm>
              <a:off x="6824700" y="3093970"/>
              <a:ext cx="360000" cy="0"/>
            </a:xfrm>
            <a:prstGeom prst="line">
              <a:avLst/>
            </a:prstGeom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09" name="CustomShape 86">
              <a:extLst>
                <a:ext uri="{FF2B5EF4-FFF2-40B4-BE49-F238E27FC236}">
                  <a16:creationId xmlns:a16="http://schemas.microsoft.com/office/drawing/2014/main" id="{D6FB3223-C8C0-510A-0B7F-906A02A0CD65}"/>
                </a:ext>
              </a:extLst>
            </p:cNvPr>
            <p:cNvSpPr/>
            <p:nvPr/>
          </p:nvSpPr>
          <p:spPr>
            <a:xfrm>
              <a:off x="2527920" y="3287520"/>
              <a:ext cx="14904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Att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210" name="CustomShape 87">
              <a:extLst>
                <a:ext uri="{FF2B5EF4-FFF2-40B4-BE49-F238E27FC236}">
                  <a16:creationId xmlns:a16="http://schemas.microsoft.com/office/drawing/2014/main" id="{E54516EE-3B2E-7C8A-4EA7-1F2BFEC1E2F1}"/>
                </a:ext>
              </a:extLst>
            </p:cNvPr>
            <p:cNvSpPr/>
            <p:nvPr/>
          </p:nvSpPr>
          <p:spPr>
            <a:xfrm>
              <a:off x="3233160" y="3287520"/>
              <a:ext cx="19152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BPF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211" name="CustomShape 88">
              <a:extLst>
                <a:ext uri="{FF2B5EF4-FFF2-40B4-BE49-F238E27FC236}">
                  <a16:creationId xmlns:a16="http://schemas.microsoft.com/office/drawing/2014/main" id="{C463042A-2BB4-DAED-7E73-B9746FAAE5CA}"/>
                </a:ext>
              </a:extLst>
            </p:cNvPr>
            <p:cNvSpPr/>
            <p:nvPr/>
          </p:nvSpPr>
          <p:spPr>
            <a:xfrm>
              <a:off x="3938400" y="3287520"/>
              <a:ext cx="23436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Amp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212" name="CustomShape 89">
              <a:extLst>
                <a:ext uri="{FF2B5EF4-FFF2-40B4-BE49-F238E27FC236}">
                  <a16:creationId xmlns:a16="http://schemas.microsoft.com/office/drawing/2014/main" id="{7A1EC694-5B18-225F-BA5F-448FE9F07E97}"/>
                </a:ext>
              </a:extLst>
            </p:cNvPr>
            <p:cNvSpPr/>
            <p:nvPr/>
          </p:nvSpPr>
          <p:spPr>
            <a:xfrm>
              <a:off x="4641840" y="3287520"/>
              <a:ext cx="28116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Mixer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213" name="CustomShape 93">
              <a:extLst>
                <a:ext uri="{FF2B5EF4-FFF2-40B4-BE49-F238E27FC236}">
                  <a16:creationId xmlns:a16="http://schemas.microsoft.com/office/drawing/2014/main" id="{AA7957B1-83E4-3521-8E12-0B2409E7C7A7}"/>
                </a:ext>
              </a:extLst>
            </p:cNvPr>
            <p:cNvSpPr/>
            <p:nvPr/>
          </p:nvSpPr>
          <p:spPr>
            <a:xfrm>
              <a:off x="2341800" y="2753640"/>
              <a:ext cx="3225855" cy="760320"/>
            </a:xfrm>
            <a:prstGeom prst="rect">
              <a:avLst/>
            </a:prstGeom>
            <a:solidFill>
              <a:srgbClr val="306C80">
                <a:alpha val="15000"/>
              </a:srgbClr>
            </a:solidFill>
            <a:ln w="12600">
              <a:solidFill>
                <a:srgbClr val="306C8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221" name="Line 94">
            <a:extLst>
              <a:ext uri="{FF2B5EF4-FFF2-40B4-BE49-F238E27FC236}">
                <a16:creationId xmlns:a16="http://schemas.microsoft.com/office/drawing/2014/main" id="{A9D9AE49-374D-4D94-5768-46E9CD8F6BB7}"/>
              </a:ext>
            </a:extLst>
          </p:cNvPr>
          <p:cNvSpPr/>
          <p:nvPr/>
        </p:nvSpPr>
        <p:spPr>
          <a:xfrm>
            <a:off x="-12943" y="2904443"/>
            <a:ext cx="1270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2" name="Line 95">
            <a:extLst>
              <a:ext uri="{FF2B5EF4-FFF2-40B4-BE49-F238E27FC236}">
                <a16:creationId xmlns:a16="http://schemas.microsoft.com/office/drawing/2014/main" id="{64AD4C6E-1F63-22D8-6A64-67CE450C3519}"/>
              </a:ext>
            </a:extLst>
          </p:cNvPr>
          <p:cNvSpPr/>
          <p:nvPr/>
        </p:nvSpPr>
        <p:spPr>
          <a:xfrm>
            <a:off x="755297" y="2898323"/>
            <a:ext cx="1270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3" name="Line 96">
            <a:extLst>
              <a:ext uri="{FF2B5EF4-FFF2-40B4-BE49-F238E27FC236}">
                <a16:creationId xmlns:a16="http://schemas.microsoft.com/office/drawing/2014/main" id="{B53942C7-3A37-DAE0-A74A-687B927E40EC}"/>
              </a:ext>
            </a:extLst>
          </p:cNvPr>
          <p:cNvSpPr/>
          <p:nvPr/>
        </p:nvSpPr>
        <p:spPr>
          <a:xfrm flipV="1">
            <a:off x="1644137" y="2443283"/>
            <a:ext cx="0" cy="22824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4" name="Line 97">
            <a:extLst>
              <a:ext uri="{FF2B5EF4-FFF2-40B4-BE49-F238E27FC236}">
                <a16:creationId xmlns:a16="http://schemas.microsoft.com/office/drawing/2014/main" id="{17A98469-8333-78E1-3F87-E08CF9103454}"/>
              </a:ext>
            </a:extLst>
          </p:cNvPr>
          <p:cNvSpPr/>
          <p:nvPr/>
        </p:nvSpPr>
        <p:spPr>
          <a:xfrm>
            <a:off x="437777" y="2444363"/>
            <a:ext cx="120852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5" name="Line 98">
            <a:extLst>
              <a:ext uri="{FF2B5EF4-FFF2-40B4-BE49-F238E27FC236}">
                <a16:creationId xmlns:a16="http://schemas.microsoft.com/office/drawing/2014/main" id="{91DD32D6-D4DE-799F-46C5-1AB0C8981B95}"/>
              </a:ext>
            </a:extLst>
          </p:cNvPr>
          <p:cNvSpPr/>
          <p:nvPr/>
        </p:nvSpPr>
        <p:spPr>
          <a:xfrm flipV="1">
            <a:off x="438137" y="2433203"/>
            <a:ext cx="0" cy="15192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6" name="Line 99">
            <a:extLst>
              <a:ext uri="{FF2B5EF4-FFF2-40B4-BE49-F238E27FC236}">
                <a16:creationId xmlns:a16="http://schemas.microsoft.com/office/drawing/2014/main" id="{5492DFE6-043D-73CE-04CD-DECD2F3E28A5}"/>
              </a:ext>
            </a:extLst>
          </p:cNvPr>
          <p:cNvSpPr/>
          <p:nvPr/>
        </p:nvSpPr>
        <p:spPr>
          <a:xfrm>
            <a:off x="437777" y="3350123"/>
            <a:ext cx="120852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7" name="Line 100">
            <a:extLst>
              <a:ext uri="{FF2B5EF4-FFF2-40B4-BE49-F238E27FC236}">
                <a16:creationId xmlns:a16="http://schemas.microsoft.com/office/drawing/2014/main" id="{77976FB1-A8A0-0520-9626-3D8E9D5E3D0F}"/>
              </a:ext>
            </a:extLst>
          </p:cNvPr>
          <p:cNvSpPr/>
          <p:nvPr/>
        </p:nvSpPr>
        <p:spPr>
          <a:xfrm flipV="1">
            <a:off x="438137" y="3225563"/>
            <a:ext cx="0" cy="1281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8" name="Line 101">
            <a:extLst>
              <a:ext uri="{FF2B5EF4-FFF2-40B4-BE49-F238E27FC236}">
                <a16:creationId xmlns:a16="http://schemas.microsoft.com/office/drawing/2014/main" id="{3F87618B-D88C-6C9B-F65B-C4AA02228B6F}"/>
              </a:ext>
            </a:extLst>
          </p:cNvPr>
          <p:cNvSpPr/>
          <p:nvPr/>
        </p:nvSpPr>
        <p:spPr>
          <a:xfrm flipV="1">
            <a:off x="1234817" y="1793483"/>
            <a:ext cx="0" cy="2184480"/>
          </a:xfrm>
          <a:prstGeom prst="line">
            <a:avLst/>
          </a:prstGeom>
          <a:ln w="12600">
            <a:solidFill>
              <a:srgbClr val="91919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29" name="Line 102">
            <a:extLst>
              <a:ext uri="{FF2B5EF4-FFF2-40B4-BE49-F238E27FC236}">
                <a16:creationId xmlns:a16="http://schemas.microsoft.com/office/drawing/2014/main" id="{16580148-7509-077B-E65C-FF67429F62C5}"/>
              </a:ext>
            </a:extLst>
          </p:cNvPr>
          <p:cNvSpPr/>
          <p:nvPr/>
        </p:nvSpPr>
        <p:spPr>
          <a:xfrm flipV="1">
            <a:off x="4347737" y="1113443"/>
            <a:ext cx="0" cy="136044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30" name="Line 103">
            <a:extLst>
              <a:ext uri="{FF2B5EF4-FFF2-40B4-BE49-F238E27FC236}">
                <a16:creationId xmlns:a16="http://schemas.microsoft.com/office/drawing/2014/main" id="{658E357E-631F-9D25-1A49-F22FDE393F64}"/>
              </a:ext>
            </a:extLst>
          </p:cNvPr>
          <p:cNvSpPr/>
          <p:nvPr/>
        </p:nvSpPr>
        <p:spPr>
          <a:xfrm>
            <a:off x="4345217" y="2462003"/>
            <a:ext cx="33552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31" name="Line 104">
            <a:extLst>
              <a:ext uri="{FF2B5EF4-FFF2-40B4-BE49-F238E27FC236}">
                <a16:creationId xmlns:a16="http://schemas.microsoft.com/office/drawing/2014/main" id="{131934D0-CE83-B29D-9C7F-0485570E8D65}"/>
              </a:ext>
            </a:extLst>
          </p:cNvPr>
          <p:cNvSpPr/>
          <p:nvPr/>
        </p:nvSpPr>
        <p:spPr>
          <a:xfrm flipV="1">
            <a:off x="4685777" y="2458763"/>
            <a:ext cx="0" cy="22788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grpSp>
        <p:nvGrpSpPr>
          <p:cNvPr id="232" name="Group 105">
            <a:extLst>
              <a:ext uri="{FF2B5EF4-FFF2-40B4-BE49-F238E27FC236}">
                <a16:creationId xmlns:a16="http://schemas.microsoft.com/office/drawing/2014/main" id="{169614FD-D6F9-6EEC-0E66-770A91362834}"/>
              </a:ext>
            </a:extLst>
          </p:cNvPr>
          <p:cNvGrpSpPr/>
          <p:nvPr/>
        </p:nvGrpSpPr>
        <p:grpSpPr>
          <a:xfrm>
            <a:off x="1228697" y="3664043"/>
            <a:ext cx="5862420" cy="760320"/>
            <a:chOff x="1322280" y="3840840"/>
            <a:chExt cx="5862420" cy="760320"/>
          </a:xfrm>
        </p:grpSpPr>
        <p:sp>
          <p:nvSpPr>
            <p:cNvPr id="233" name="CustomShape 106">
              <a:extLst>
                <a:ext uri="{FF2B5EF4-FFF2-40B4-BE49-F238E27FC236}">
                  <a16:creationId xmlns:a16="http://schemas.microsoft.com/office/drawing/2014/main" id="{445EF1D9-2500-CE1C-10FD-E0B3107C73EB}"/>
                </a:ext>
              </a:extLst>
            </p:cNvPr>
            <p:cNvSpPr/>
            <p:nvPr/>
          </p:nvSpPr>
          <p:spPr>
            <a:xfrm rot="5400000">
              <a:off x="3890880" y="4022640"/>
              <a:ext cx="318240" cy="2800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grpSp>
          <p:nvGrpSpPr>
            <p:cNvPr id="234" name="Group 108">
              <a:extLst>
                <a:ext uri="{FF2B5EF4-FFF2-40B4-BE49-F238E27FC236}">
                  <a16:creationId xmlns:a16="http://schemas.microsoft.com/office/drawing/2014/main" id="{D3BD5507-F4BD-F8C1-B028-4E19807661C9}"/>
                </a:ext>
              </a:extLst>
            </p:cNvPr>
            <p:cNvGrpSpPr/>
            <p:nvPr/>
          </p:nvGrpSpPr>
          <p:grpSpPr>
            <a:xfrm>
              <a:off x="2418840" y="4035960"/>
              <a:ext cx="361800" cy="253080"/>
              <a:chOff x="2418840" y="4035960"/>
              <a:chExt cx="361800" cy="253080"/>
            </a:xfrm>
          </p:grpSpPr>
          <p:sp>
            <p:nvSpPr>
              <p:cNvPr id="254" name="CustomShape 109">
                <a:extLst>
                  <a:ext uri="{FF2B5EF4-FFF2-40B4-BE49-F238E27FC236}">
                    <a16:creationId xmlns:a16="http://schemas.microsoft.com/office/drawing/2014/main" id="{71EF486B-C47A-052A-7C63-69D38425470C}"/>
                  </a:ext>
                </a:extLst>
              </p:cNvPr>
              <p:cNvSpPr/>
              <p:nvPr/>
            </p:nvSpPr>
            <p:spPr>
              <a:xfrm>
                <a:off x="2418840" y="4035960"/>
                <a:ext cx="361800" cy="25308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pic>
            <p:nvPicPr>
              <p:cNvPr id="255" name="Captura de pantalla 2025-01-31 a la(s) 13.24.00.png" descr="Captura de pantalla 2025-01-31 a la(s) 13.24.00.png">
                <a:extLst>
                  <a:ext uri="{FF2B5EF4-FFF2-40B4-BE49-F238E27FC236}">
                    <a16:creationId xmlns:a16="http://schemas.microsoft.com/office/drawing/2014/main" id="{4199C619-EAE1-ABED-8582-B050B420F42F}"/>
                  </a:ext>
                </a:extLst>
              </p:cNvPr>
              <p:cNvPicPr/>
              <p:nvPr/>
            </p:nvPicPr>
            <p:blipFill>
              <a:blip r:embed="rId4"/>
              <a:stretch/>
            </p:blipFill>
            <p:spPr>
              <a:xfrm>
                <a:off x="2491920" y="4051080"/>
                <a:ext cx="215640" cy="22320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35" name="Group 110">
              <a:extLst>
                <a:ext uri="{FF2B5EF4-FFF2-40B4-BE49-F238E27FC236}">
                  <a16:creationId xmlns:a16="http://schemas.microsoft.com/office/drawing/2014/main" id="{9E3F7FA8-2691-4F38-FD0A-CFA7E52C50B2}"/>
                </a:ext>
              </a:extLst>
            </p:cNvPr>
            <p:cNvGrpSpPr/>
            <p:nvPr/>
          </p:nvGrpSpPr>
          <p:grpSpPr>
            <a:xfrm>
              <a:off x="3145320" y="3981960"/>
              <a:ext cx="361800" cy="361800"/>
              <a:chOff x="3145320" y="3981960"/>
              <a:chExt cx="361800" cy="361800"/>
            </a:xfrm>
          </p:grpSpPr>
          <p:sp>
            <p:nvSpPr>
              <p:cNvPr id="252" name="CustomShape 111">
                <a:extLst>
                  <a:ext uri="{FF2B5EF4-FFF2-40B4-BE49-F238E27FC236}">
                    <a16:creationId xmlns:a16="http://schemas.microsoft.com/office/drawing/2014/main" id="{3A3B1FFA-141F-0CF0-9482-6F69E6D99C16}"/>
                  </a:ext>
                </a:extLst>
              </p:cNvPr>
              <p:cNvSpPr/>
              <p:nvPr/>
            </p:nvSpPr>
            <p:spPr>
              <a:xfrm>
                <a:off x="3145320" y="3981960"/>
                <a:ext cx="361800" cy="361800"/>
              </a:xfrm>
              <a:prstGeom prst="rect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pic>
            <p:nvPicPr>
              <p:cNvPr id="253" name="Captura de pantalla 2025-01-31 a la(s) 13.28.39.png" descr="Captura de pantalla 2025-01-31 a la(s) 13.28.39.png">
                <a:extLst>
                  <a:ext uri="{FF2B5EF4-FFF2-40B4-BE49-F238E27FC236}">
                    <a16:creationId xmlns:a16="http://schemas.microsoft.com/office/drawing/2014/main" id="{897B0F5B-81C0-763F-E0CC-0B0BCE71A49D}"/>
                  </a:ext>
                </a:extLst>
              </p:cNvPr>
              <p:cNvPicPr/>
              <p:nvPr/>
            </p:nvPicPr>
            <p:blipFill>
              <a:blip r:embed="rId5"/>
              <a:stretch/>
            </p:blipFill>
            <p:spPr>
              <a:xfrm>
                <a:off x="3200400" y="4029840"/>
                <a:ext cx="251640" cy="266040"/>
              </a:xfrm>
              <a:prstGeom prst="rect">
                <a:avLst/>
              </a:prstGeom>
              <a:ln w="12600">
                <a:noFill/>
              </a:ln>
            </p:spPr>
          </p:pic>
        </p:grpSp>
        <p:grpSp>
          <p:nvGrpSpPr>
            <p:cNvPr id="236" name="Group 112">
              <a:extLst>
                <a:ext uri="{FF2B5EF4-FFF2-40B4-BE49-F238E27FC236}">
                  <a16:creationId xmlns:a16="http://schemas.microsoft.com/office/drawing/2014/main" id="{73F1AAF0-606D-086D-AB58-3850B30CCB1F}"/>
                </a:ext>
              </a:extLst>
            </p:cNvPr>
            <p:cNvGrpSpPr/>
            <p:nvPr/>
          </p:nvGrpSpPr>
          <p:grpSpPr>
            <a:xfrm>
              <a:off x="4573080" y="3956400"/>
              <a:ext cx="412920" cy="412920"/>
              <a:chOff x="4573080" y="3956400"/>
              <a:chExt cx="412920" cy="412920"/>
            </a:xfrm>
          </p:grpSpPr>
          <p:sp>
            <p:nvSpPr>
              <p:cNvPr id="249" name="CustomShape 113">
                <a:extLst>
                  <a:ext uri="{FF2B5EF4-FFF2-40B4-BE49-F238E27FC236}">
                    <a16:creationId xmlns:a16="http://schemas.microsoft.com/office/drawing/2014/main" id="{ABB1B94B-33FB-3951-F1C9-99696E3BE6B7}"/>
                  </a:ext>
                </a:extLst>
              </p:cNvPr>
              <p:cNvSpPr/>
              <p:nvPr/>
            </p:nvSpPr>
            <p:spPr>
              <a:xfrm>
                <a:off x="4573080" y="3956400"/>
                <a:ext cx="412920" cy="412920"/>
              </a:xfrm>
              <a:prstGeom prst="ellipse">
                <a:avLst/>
              </a:prstGeom>
              <a:noFill/>
              <a:ln w="1260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50" name="Line 114">
                <a:extLst>
                  <a:ext uri="{FF2B5EF4-FFF2-40B4-BE49-F238E27FC236}">
                    <a16:creationId xmlns:a16="http://schemas.microsoft.com/office/drawing/2014/main" id="{0094D8FC-429B-DF97-1E7F-EEF1C67C8D29}"/>
                  </a:ext>
                </a:extLst>
              </p:cNvPr>
              <p:cNvSpPr/>
              <p:nvPr/>
            </p:nvSpPr>
            <p:spPr>
              <a:xfrm flipV="1">
                <a:off x="4636440" y="4019760"/>
                <a:ext cx="285840" cy="28584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251" name="Line 115">
                <a:extLst>
                  <a:ext uri="{FF2B5EF4-FFF2-40B4-BE49-F238E27FC236}">
                    <a16:creationId xmlns:a16="http://schemas.microsoft.com/office/drawing/2014/main" id="{AFF172FA-956E-67F8-1FEF-85BF2EC1BF44}"/>
                  </a:ext>
                </a:extLst>
              </p:cNvPr>
              <p:cNvSpPr/>
              <p:nvPr/>
            </p:nvSpPr>
            <p:spPr>
              <a:xfrm flipH="1" flipV="1">
                <a:off x="4636440" y="4019760"/>
                <a:ext cx="285840" cy="285840"/>
              </a:xfrm>
              <a:prstGeom prst="line">
                <a:avLst/>
              </a:prstGeom>
              <a:ln w="9360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238" name="Line 120">
              <a:extLst>
                <a:ext uri="{FF2B5EF4-FFF2-40B4-BE49-F238E27FC236}">
                  <a16:creationId xmlns:a16="http://schemas.microsoft.com/office/drawing/2014/main" id="{7C69143F-48B0-E0E7-E2E8-8A2350E77289}"/>
                </a:ext>
              </a:extLst>
            </p:cNvPr>
            <p:cNvSpPr/>
            <p:nvPr/>
          </p:nvSpPr>
          <p:spPr>
            <a:xfrm>
              <a:off x="1322280" y="4156200"/>
              <a:ext cx="1105560" cy="0"/>
            </a:xfrm>
            <a:prstGeom prst="line">
              <a:avLst/>
            </a:prstGeom>
            <a:ln w="12600">
              <a:solidFill>
                <a:srgbClr val="91919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0" name="Line 121">
              <a:extLst>
                <a:ext uri="{FF2B5EF4-FFF2-40B4-BE49-F238E27FC236}">
                  <a16:creationId xmlns:a16="http://schemas.microsoft.com/office/drawing/2014/main" id="{CE8D5AEA-47D7-BE7E-09B1-78599DC7DFEC}"/>
                </a:ext>
              </a:extLst>
            </p:cNvPr>
            <p:cNvSpPr/>
            <p:nvPr/>
          </p:nvSpPr>
          <p:spPr>
            <a:xfrm>
              <a:off x="2779200" y="4162680"/>
              <a:ext cx="362160" cy="0"/>
            </a:xfrm>
            <a:prstGeom prst="line">
              <a:avLst/>
            </a:prstGeom>
            <a:ln w="12600">
              <a:solidFill>
                <a:srgbClr val="91919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1" name="Line 122">
              <a:extLst>
                <a:ext uri="{FF2B5EF4-FFF2-40B4-BE49-F238E27FC236}">
                  <a16:creationId xmlns:a16="http://schemas.microsoft.com/office/drawing/2014/main" id="{A0C5FD64-4E86-04AA-9049-3B45D78CC5CD}"/>
                </a:ext>
              </a:extLst>
            </p:cNvPr>
            <p:cNvSpPr/>
            <p:nvPr/>
          </p:nvSpPr>
          <p:spPr>
            <a:xfrm>
              <a:off x="3508920" y="4162680"/>
              <a:ext cx="400680" cy="0"/>
            </a:xfrm>
            <a:prstGeom prst="line">
              <a:avLst/>
            </a:prstGeom>
            <a:ln w="12600">
              <a:solidFill>
                <a:srgbClr val="91919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2" name="Line 123">
              <a:extLst>
                <a:ext uri="{FF2B5EF4-FFF2-40B4-BE49-F238E27FC236}">
                  <a16:creationId xmlns:a16="http://schemas.microsoft.com/office/drawing/2014/main" id="{802EF749-965A-5901-4E3E-DF3FEE7FA540}"/>
                </a:ext>
              </a:extLst>
            </p:cNvPr>
            <p:cNvSpPr/>
            <p:nvPr/>
          </p:nvSpPr>
          <p:spPr>
            <a:xfrm>
              <a:off x="4192920" y="4162680"/>
              <a:ext cx="383760" cy="0"/>
            </a:xfrm>
            <a:prstGeom prst="line">
              <a:avLst/>
            </a:prstGeom>
            <a:ln w="12600">
              <a:solidFill>
                <a:srgbClr val="91919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3" name="Line 127">
              <a:extLst>
                <a:ext uri="{FF2B5EF4-FFF2-40B4-BE49-F238E27FC236}">
                  <a16:creationId xmlns:a16="http://schemas.microsoft.com/office/drawing/2014/main" id="{FCDEB802-D42B-4BC0-60F3-D1BFD1AD45EA}"/>
                </a:ext>
              </a:extLst>
            </p:cNvPr>
            <p:cNvSpPr/>
            <p:nvPr/>
          </p:nvSpPr>
          <p:spPr>
            <a:xfrm>
              <a:off x="6824700" y="4166812"/>
              <a:ext cx="360000" cy="0"/>
            </a:xfrm>
            <a:prstGeom prst="line">
              <a:avLst/>
            </a:prstGeom>
            <a:ln w="12600">
              <a:solidFill>
                <a:srgbClr val="91919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244" name="CustomShape 128">
              <a:extLst>
                <a:ext uri="{FF2B5EF4-FFF2-40B4-BE49-F238E27FC236}">
                  <a16:creationId xmlns:a16="http://schemas.microsoft.com/office/drawing/2014/main" id="{48634D22-D988-CEB5-AB98-54F67BB10A2D}"/>
                </a:ext>
              </a:extLst>
            </p:cNvPr>
            <p:cNvSpPr/>
            <p:nvPr/>
          </p:nvSpPr>
          <p:spPr>
            <a:xfrm>
              <a:off x="2525400" y="4374360"/>
              <a:ext cx="14904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Att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245" name="CustomShape 129">
              <a:extLst>
                <a:ext uri="{FF2B5EF4-FFF2-40B4-BE49-F238E27FC236}">
                  <a16:creationId xmlns:a16="http://schemas.microsoft.com/office/drawing/2014/main" id="{DB2FF3B5-E966-2EE8-C422-077C125B56F7}"/>
                </a:ext>
              </a:extLst>
            </p:cNvPr>
            <p:cNvSpPr/>
            <p:nvPr/>
          </p:nvSpPr>
          <p:spPr>
            <a:xfrm>
              <a:off x="3230640" y="4374360"/>
              <a:ext cx="19152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BPF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246" name="CustomShape 130">
              <a:extLst>
                <a:ext uri="{FF2B5EF4-FFF2-40B4-BE49-F238E27FC236}">
                  <a16:creationId xmlns:a16="http://schemas.microsoft.com/office/drawing/2014/main" id="{EFDA3274-7A4F-333F-41D7-64D21D77909A}"/>
                </a:ext>
              </a:extLst>
            </p:cNvPr>
            <p:cNvSpPr/>
            <p:nvPr/>
          </p:nvSpPr>
          <p:spPr>
            <a:xfrm>
              <a:off x="3935880" y="4374360"/>
              <a:ext cx="23436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Amp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247" name="CustomShape 131">
              <a:extLst>
                <a:ext uri="{FF2B5EF4-FFF2-40B4-BE49-F238E27FC236}">
                  <a16:creationId xmlns:a16="http://schemas.microsoft.com/office/drawing/2014/main" id="{3F049F68-3494-FA4B-E929-94741D80F489}"/>
                </a:ext>
              </a:extLst>
            </p:cNvPr>
            <p:cNvSpPr/>
            <p:nvPr/>
          </p:nvSpPr>
          <p:spPr>
            <a:xfrm>
              <a:off x="4638960" y="4374360"/>
              <a:ext cx="281160" cy="1220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Mixer</a:t>
              </a:r>
              <a:endParaRPr lang="es-ES" sz="800" b="0" strike="noStrike" spc="-1" dirty="0">
                <a:latin typeface="Arial"/>
              </a:endParaRPr>
            </a:p>
          </p:txBody>
        </p:sp>
        <p:sp>
          <p:nvSpPr>
            <p:cNvPr id="248" name="CustomShape 135">
              <a:extLst>
                <a:ext uri="{FF2B5EF4-FFF2-40B4-BE49-F238E27FC236}">
                  <a16:creationId xmlns:a16="http://schemas.microsoft.com/office/drawing/2014/main" id="{8F692F00-155D-E0A8-A8C3-0D77CEF98A0E}"/>
                </a:ext>
              </a:extLst>
            </p:cNvPr>
            <p:cNvSpPr/>
            <p:nvPr/>
          </p:nvSpPr>
          <p:spPr>
            <a:xfrm>
              <a:off x="2338920" y="3840840"/>
              <a:ext cx="3228735" cy="760320"/>
            </a:xfrm>
            <a:prstGeom prst="rect">
              <a:avLst/>
            </a:prstGeom>
            <a:solidFill>
              <a:srgbClr val="801C15">
                <a:alpha val="17000"/>
              </a:srgbClr>
            </a:solidFill>
            <a:ln w="12600">
              <a:solidFill>
                <a:srgbClr val="801C1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</p:grpSp>
      <p:sp>
        <p:nvSpPr>
          <p:cNvPr id="256" name="CustomShape 136">
            <a:extLst>
              <a:ext uri="{FF2B5EF4-FFF2-40B4-BE49-F238E27FC236}">
                <a16:creationId xmlns:a16="http://schemas.microsoft.com/office/drawing/2014/main" id="{6EBE1327-601D-C0CE-A0A6-0A0B7B23DD7A}"/>
              </a:ext>
            </a:extLst>
          </p:cNvPr>
          <p:cNvSpPr/>
          <p:nvPr/>
        </p:nvSpPr>
        <p:spPr>
          <a:xfrm>
            <a:off x="2191697" y="3442643"/>
            <a:ext cx="8150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RF = 1.255 GHz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257" name="CustomShape 140">
            <a:extLst>
              <a:ext uri="{FF2B5EF4-FFF2-40B4-BE49-F238E27FC236}">
                <a16:creationId xmlns:a16="http://schemas.microsoft.com/office/drawing/2014/main" id="{C14DAC07-F2D0-5914-9C06-066A314D5616}"/>
              </a:ext>
            </a:extLst>
          </p:cNvPr>
          <p:cNvSpPr/>
          <p:nvPr/>
        </p:nvSpPr>
        <p:spPr>
          <a:xfrm>
            <a:off x="1882097" y="4523363"/>
            <a:ext cx="41112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919191"/>
                </a:solidFill>
                <a:latin typeface="Open Sans Bold"/>
                <a:ea typeface="Open Sans Bold"/>
              </a:rPr>
              <a:t>TUNNEL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258" name="Line 141">
            <a:extLst>
              <a:ext uri="{FF2B5EF4-FFF2-40B4-BE49-F238E27FC236}">
                <a16:creationId xmlns:a16="http://schemas.microsoft.com/office/drawing/2014/main" id="{5F5A7AD0-9DD6-BEAC-9EBE-17135253F686}"/>
              </a:ext>
            </a:extLst>
          </p:cNvPr>
          <p:cNvSpPr/>
          <p:nvPr/>
        </p:nvSpPr>
        <p:spPr>
          <a:xfrm flipV="1">
            <a:off x="5031737" y="1102283"/>
            <a:ext cx="0" cy="24879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59" name="Line 142">
            <a:extLst>
              <a:ext uri="{FF2B5EF4-FFF2-40B4-BE49-F238E27FC236}">
                <a16:creationId xmlns:a16="http://schemas.microsoft.com/office/drawing/2014/main" id="{ED8C0379-D46C-AB1D-41DB-FB6CE6F3C121}"/>
              </a:ext>
            </a:extLst>
          </p:cNvPr>
          <p:cNvSpPr/>
          <p:nvPr/>
        </p:nvSpPr>
        <p:spPr>
          <a:xfrm>
            <a:off x="4688657" y="3580883"/>
            <a:ext cx="3484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0" name="Line 143">
            <a:extLst>
              <a:ext uri="{FF2B5EF4-FFF2-40B4-BE49-F238E27FC236}">
                <a16:creationId xmlns:a16="http://schemas.microsoft.com/office/drawing/2014/main" id="{09CDD5CC-B76E-AF6E-F9F1-FA92067B35FF}"/>
              </a:ext>
            </a:extLst>
          </p:cNvPr>
          <p:cNvSpPr/>
          <p:nvPr/>
        </p:nvSpPr>
        <p:spPr>
          <a:xfrm flipV="1">
            <a:off x="4691177" y="3575483"/>
            <a:ext cx="0" cy="20268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1" name="CustomShape 32">
            <a:extLst>
              <a:ext uri="{FF2B5EF4-FFF2-40B4-BE49-F238E27FC236}">
                <a16:creationId xmlns:a16="http://schemas.microsoft.com/office/drawing/2014/main" id="{98405BA6-4713-06AC-D517-0BDB87D31B3E}"/>
              </a:ext>
            </a:extLst>
          </p:cNvPr>
          <p:cNvSpPr/>
          <p:nvPr/>
        </p:nvSpPr>
        <p:spPr>
          <a:xfrm>
            <a:off x="5583423" y="1571535"/>
            <a:ext cx="412920" cy="412920"/>
          </a:xfrm>
          <a:prstGeom prst="ellipse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2" name="Line 33">
            <a:extLst>
              <a:ext uri="{FF2B5EF4-FFF2-40B4-BE49-F238E27FC236}">
                <a16:creationId xmlns:a16="http://schemas.microsoft.com/office/drawing/2014/main" id="{083CB545-2C35-B109-72B0-1C94059CD474}"/>
              </a:ext>
            </a:extLst>
          </p:cNvPr>
          <p:cNvSpPr/>
          <p:nvPr/>
        </p:nvSpPr>
        <p:spPr>
          <a:xfrm flipV="1">
            <a:off x="5646783" y="1634895"/>
            <a:ext cx="285840" cy="286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3" name="Line 34">
            <a:extLst>
              <a:ext uri="{FF2B5EF4-FFF2-40B4-BE49-F238E27FC236}">
                <a16:creationId xmlns:a16="http://schemas.microsoft.com/office/drawing/2014/main" id="{F4D543FB-C592-2F82-90C3-5AE2F012C0DC}"/>
              </a:ext>
            </a:extLst>
          </p:cNvPr>
          <p:cNvSpPr/>
          <p:nvPr/>
        </p:nvSpPr>
        <p:spPr>
          <a:xfrm flipH="1" flipV="1">
            <a:off x="5646783" y="1634895"/>
            <a:ext cx="285840" cy="286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4" name="CustomShape 32">
            <a:extLst>
              <a:ext uri="{FF2B5EF4-FFF2-40B4-BE49-F238E27FC236}">
                <a16:creationId xmlns:a16="http://schemas.microsoft.com/office/drawing/2014/main" id="{E9238C3F-12C8-E1E8-55E2-A10134A951B2}"/>
              </a:ext>
            </a:extLst>
          </p:cNvPr>
          <p:cNvSpPr/>
          <p:nvPr/>
        </p:nvSpPr>
        <p:spPr>
          <a:xfrm>
            <a:off x="5578377" y="2707818"/>
            <a:ext cx="412920" cy="412920"/>
          </a:xfrm>
          <a:prstGeom prst="ellipse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5" name="Line 33">
            <a:extLst>
              <a:ext uri="{FF2B5EF4-FFF2-40B4-BE49-F238E27FC236}">
                <a16:creationId xmlns:a16="http://schemas.microsoft.com/office/drawing/2014/main" id="{CD8A6A76-DE4F-A4CA-EA23-2CB967DA1AFB}"/>
              </a:ext>
            </a:extLst>
          </p:cNvPr>
          <p:cNvSpPr/>
          <p:nvPr/>
        </p:nvSpPr>
        <p:spPr>
          <a:xfrm flipV="1">
            <a:off x="5641737" y="2771178"/>
            <a:ext cx="285840" cy="286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6" name="Line 34">
            <a:extLst>
              <a:ext uri="{FF2B5EF4-FFF2-40B4-BE49-F238E27FC236}">
                <a16:creationId xmlns:a16="http://schemas.microsoft.com/office/drawing/2014/main" id="{92DECE01-890E-ED5D-57B0-FDF051578435}"/>
              </a:ext>
            </a:extLst>
          </p:cNvPr>
          <p:cNvSpPr/>
          <p:nvPr/>
        </p:nvSpPr>
        <p:spPr>
          <a:xfrm flipH="1" flipV="1">
            <a:off x="5641737" y="2771178"/>
            <a:ext cx="285840" cy="286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7" name="CustomShape 32">
            <a:extLst>
              <a:ext uri="{FF2B5EF4-FFF2-40B4-BE49-F238E27FC236}">
                <a16:creationId xmlns:a16="http://schemas.microsoft.com/office/drawing/2014/main" id="{27A692A7-A78F-C2BB-9567-C21E288CA23F}"/>
              </a:ext>
            </a:extLst>
          </p:cNvPr>
          <p:cNvSpPr/>
          <p:nvPr/>
        </p:nvSpPr>
        <p:spPr>
          <a:xfrm>
            <a:off x="5578377" y="3798447"/>
            <a:ext cx="412920" cy="412920"/>
          </a:xfrm>
          <a:prstGeom prst="ellipse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8" name="Line 33">
            <a:extLst>
              <a:ext uri="{FF2B5EF4-FFF2-40B4-BE49-F238E27FC236}">
                <a16:creationId xmlns:a16="http://schemas.microsoft.com/office/drawing/2014/main" id="{6F0E45F7-9D2C-175A-F372-3076920C9D15}"/>
              </a:ext>
            </a:extLst>
          </p:cNvPr>
          <p:cNvSpPr/>
          <p:nvPr/>
        </p:nvSpPr>
        <p:spPr>
          <a:xfrm flipV="1">
            <a:off x="5641737" y="3861807"/>
            <a:ext cx="285840" cy="286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69" name="Line 34">
            <a:extLst>
              <a:ext uri="{FF2B5EF4-FFF2-40B4-BE49-F238E27FC236}">
                <a16:creationId xmlns:a16="http://schemas.microsoft.com/office/drawing/2014/main" id="{97B21161-1727-EFD9-8D21-6002DA88E496}"/>
              </a:ext>
            </a:extLst>
          </p:cNvPr>
          <p:cNvSpPr/>
          <p:nvPr/>
        </p:nvSpPr>
        <p:spPr>
          <a:xfrm flipH="1" flipV="1">
            <a:off x="5641737" y="3861807"/>
            <a:ext cx="285840" cy="2862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70" name="CustomShape 22">
            <a:extLst>
              <a:ext uri="{FF2B5EF4-FFF2-40B4-BE49-F238E27FC236}">
                <a16:creationId xmlns:a16="http://schemas.microsoft.com/office/drawing/2014/main" id="{ECFA1A1E-8484-860A-39C3-23FAEF758E00}"/>
              </a:ext>
            </a:extLst>
          </p:cNvPr>
          <p:cNvSpPr/>
          <p:nvPr/>
        </p:nvSpPr>
        <p:spPr>
          <a:xfrm>
            <a:off x="5188491" y="133054"/>
            <a:ext cx="1199160" cy="152640"/>
          </a:xfrm>
          <a:prstGeom prst="rect">
            <a:avLst/>
          </a:prstGeom>
          <a:noFill/>
          <a:ln w="255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0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LO = 357 </a:t>
            </a:r>
            <a:r>
              <a:rPr lang="es-ES" sz="1000" spc="-1" dirty="0">
                <a:solidFill>
                  <a:srgbClr val="000000"/>
                </a:solidFill>
                <a:latin typeface="Open Sans Regular"/>
                <a:ea typeface="Open Sans Regular"/>
              </a:rPr>
              <a:t>M</a:t>
            </a:r>
            <a:r>
              <a:rPr lang="es-ES" sz="10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Hz</a:t>
            </a:r>
            <a:endParaRPr lang="es-ES" sz="1000" b="0" strike="noStrike" spc="-1" dirty="0">
              <a:latin typeface="Arial"/>
            </a:endParaRPr>
          </a:p>
        </p:txBody>
      </p:sp>
      <p:sp>
        <p:nvSpPr>
          <p:cNvPr id="271" name="Line 103">
            <a:extLst>
              <a:ext uri="{FF2B5EF4-FFF2-40B4-BE49-F238E27FC236}">
                <a16:creationId xmlns:a16="http://schemas.microsoft.com/office/drawing/2014/main" id="{7E654C2E-1327-8E87-A2E4-D80D105AE8FF}"/>
              </a:ext>
            </a:extLst>
          </p:cNvPr>
          <p:cNvSpPr/>
          <p:nvPr/>
        </p:nvSpPr>
        <p:spPr>
          <a:xfrm>
            <a:off x="5504583" y="2476050"/>
            <a:ext cx="23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72" name="Line 104">
            <a:extLst>
              <a:ext uri="{FF2B5EF4-FFF2-40B4-BE49-F238E27FC236}">
                <a16:creationId xmlns:a16="http://schemas.microsoft.com/office/drawing/2014/main" id="{AEC0C2D7-E603-D925-B9DC-85403097D73B}"/>
              </a:ext>
            </a:extLst>
          </p:cNvPr>
          <p:cNvSpPr/>
          <p:nvPr/>
        </p:nvSpPr>
        <p:spPr>
          <a:xfrm flipV="1">
            <a:off x="5738583" y="2473883"/>
            <a:ext cx="0" cy="215992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73" name="Line 141">
            <a:extLst>
              <a:ext uri="{FF2B5EF4-FFF2-40B4-BE49-F238E27FC236}">
                <a16:creationId xmlns:a16="http://schemas.microsoft.com/office/drawing/2014/main" id="{EFF3B4BD-F578-A0B4-0B39-A42CFAE8DC24}"/>
              </a:ext>
            </a:extLst>
          </p:cNvPr>
          <p:cNvSpPr/>
          <p:nvPr/>
        </p:nvSpPr>
        <p:spPr>
          <a:xfrm flipH="1" flipV="1">
            <a:off x="6200344" y="958094"/>
            <a:ext cx="6403" cy="2630901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74" name="Line 142">
            <a:extLst>
              <a:ext uri="{FF2B5EF4-FFF2-40B4-BE49-F238E27FC236}">
                <a16:creationId xmlns:a16="http://schemas.microsoft.com/office/drawing/2014/main" id="{C531D4A1-7D9C-DCB5-DDA3-D81C90DB7687}"/>
              </a:ext>
            </a:extLst>
          </p:cNvPr>
          <p:cNvSpPr/>
          <p:nvPr/>
        </p:nvSpPr>
        <p:spPr>
          <a:xfrm>
            <a:off x="5779799" y="3584294"/>
            <a:ext cx="426944" cy="4701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75" name="Line 143">
            <a:extLst>
              <a:ext uri="{FF2B5EF4-FFF2-40B4-BE49-F238E27FC236}">
                <a16:creationId xmlns:a16="http://schemas.microsoft.com/office/drawing/2014/main" id="{DE2479AB-ABB9-3EE0-18DD-4AE22D24E66F}"/>
              </a:ext>
            </a:extLst>
          </p:cNvPr>
          <p:cNvSpPr/>
          <p:nvPr/>
        </p:nvSpPr>
        <p:spPr>
          <a:xfrm flipV="1">
            <a:off x="5782320" y="3578895"/>
            <a:ext cx="0" cy="20268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76" name="CustomShape 36">
            <a:extLst>
              <a:ext uri="{FF2B5EF4-FFF2-40B4-BE49-F238E27FC236}">
                <a16:creationId xmlns:a16="http://schemas.microsoft.com/office/drawing/2014/main" id="{610AF455-7CB4-627D-7709-1F09BF8016BA}"/>
              </a:ext>
            </a:extLst>
          </p:cNvPr>
          <p:cNvSpPr/>
          <p:nvPr/>
        </p:nvSpPr>
        <p:spPr>
          <a:xfrm>
            <a:off x="6343011" y="1622460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277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9ECF367B-D479-681E-389E-ED9C5DB8918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387651" y="1670340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278" name="Line 42">
            <a:extLst>
              <a:ext uri="{FF2B5EF4-FFF2-40B4-BE49-F238E27FC236}">
                <a16:creationId xmlns:a16="http://schemas.microsoft.com/office/drawing/2014/main" id="{2D06FE32-FD03-8BCE-610B-5E1C9E042413}"/>
              </a:ext>
            </a:extLst>
          </p:cNvPr>
          <p:cNvSpPr/>
          <p:nvPr/>
        </p:nvSpPr>
        <p:spPr>
          <a:xfrm>
            <a:off x="5991297" y="1796895"/>
            <a:ext cx="3376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79" name="Line 42">
            <a:extLst>
              <a:ext uri="{FF2B5EF4-FFF2-40B4-BE49-F238E27FC236}">
                <a16:creationId xmlns:a16="http://schemas.microsoft.com/office/drawing/2014/main" id="{DF898730-1F7E-2F08-C8E9-B4EA149FEC15}"/>
              </a:ext>
            </a:extLst>
          </p:cNvPr>
          <p:cNvSpPr/>
          <p:nvPr/>
        </p:nvSpPr>
        <p:spPr>
          <a:xfrm>
            <a:off x="6005331" y="2918720"/>
            <a:ext cx="3376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80" name="Line 42">
            <a:extLst>
              <a:ext uri="{FF2B5EF4-FFF2-40B4-BE49-F238E27FC236}">
                <a16:creationId xmlns:a16="http://schemas.microsoft.com/office/drawing/2014/main" id="{237B1C6D-0B74-DB13-CD28-BB176359F867}"/>
              </a:ext>
            </a:extLst>
          </p:cNvPr>
          <p:cNvSpPr/>
          <p:nvPr/>
        </p:nvSpPr>
        <p:spPr>
          <a:xfrm>
            <a:off x="6005331" y="3990015"/>
            <a:ext cx="3376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81" name="CustomShape 36">
            <a:extLst>
              <a:ext uri="{FF2B5EF4-FFF2-40B4-BE49-F238E27FC236}">
                <a16:creationId xmlns:a16="http://schemas.microsoft.com/office/drawing/2014/main" id="{08CF7FB1-3E40-0986-C4F8-89B2A74B5BE0}"/>
              </a:ext>
            </a:extLst>
          </p:cNvPr>
          <p:cNvSpPr/>
          <p:nvPr/>
        </p:nvSpPr>
        <p:spPr>
          <a:xfrm>
            <a:off x="6354124" y="2737599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282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3D7397D7-0806-8599-0573-85B41E106F7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398764" y="2785479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283" name="CustomShape 36">
            <a:extLst>
              <a:ext uri="{FF2B5EF4-FFF2-40B4-BE49-F238E27FC236}">
                <a16:creationId xmlns:a16="http://schemas.microsoft.com/office/drawing/2014/main" id="{F2215D04-0AA1-72B7-84FD-6C8455DB3F89}"/>
              </a:ext>
            </a:extLst>
          </p:cNvPr>
          <p:cNvSpPr/>
          <p:nvPr/>
        </p:nvSpPr>
        <p:spPr>
          <a:xfrm>
            <a:off x="6369317" y="3804858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284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2A22BCA7-62CD-5AB7-BB7E-9CED89563E2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413957" y="3852738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285" name="CustomShape 36">
            <a:extLst>
              <a:ext uri="{FF2B5EF4-FFF2-40B4-BE49-F238E27FC236}">
                <a16:creationId xmlns:a16="http://schemas.microsoft.com/office/drawing/2014/main" id="{D18F8BEE-41E8-E83D-60FA-F4F93136E60D}"/>
              </a:ext>
            </a:extLst>
          </p:cNvPr>
          <p:cNvSpPr/>
          <p:nvPr/>
        </p:nvSpPr>
        <p:spPr>
          <a:xfrm>
            <a:off x="5211171" y="502770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286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1C513E48-93C9-9940-61DD-4E0EE936696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255811" y="550650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287" name="CustomShape 36">
            <a:extLst>
              <a:ext uri="{FF2B5EF4-FFF2-40B4-BE49-F238E27FC236}">
                <a16:creationId xmlns:a16="http://schemas.microsoft.com/office/drawing/2014/main" id="{56B0615A-7EBD-FB1B-6C8D-F1850CE88914}"/>
              </a:ext>
            </a:extLst>
          </p:cNvPr>
          <p:cNvSpPr/>
          <p:nvPr/>
        </p:nvSpPr>
        <p:spPr>
          <a:xfrm>
            <a:off x="5610057" y="494501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288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43AB9DC0-E616-42D1-94EF-47E8DC3ED75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654697" y="542381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289" name="CustomShape 36">
            <a:extLst>
              <a:ext uri="{FF2B5EF4-FFF2-40B4-BE49-F238E27FC236}">
                <a16:creationId xmlns:a16="http://schemas.microsoft.com/office/drawing/2014/main" id="{E2A9BFB4-1D48-A862-C109-DE42A04B78A4}"/>
              </a:ext>
            </a:extLst>
          </p:cNvPr>
          <p:cNvSpPr/>
          <p:nvPr/>
        </p:nvSpPr>
        <p:spPr>
          <a:xfrm>
            <a:off x="6011457" y="497333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290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1215DE8F-C262-CCCA-0C26-A81B96D9C34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56097" y="545213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291" name="CustomShape 51">
            <a:extLst>
              <a:ext uri="{FF2B5EF4-FFF2-40B4-BE49-F238E27FC236}">
                <a16:creationId xmlns:a16="http://schemas.microsoft.com/office/drawing/2014/main" id="{C768E272-4F7F-C22F-F3BB-349305C2F3AD}"/>
              </a:ext>
            </a:extLst>
          </p:cNvPr>
          <p:cNvSpPr/>
          <p:nvPr/>
        </p:nvSpPr>
        <p:spPr>
          <a:xfrm>
            <a:off x="6444593" y="2021089"/>
            <a:ext cx="1778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292" name="CustomShape 51">
            <a:extLst>
              <a:ext uri="{FF2B5EF4-FFF2-40B4-BE49-F238E27FC236}">
                <a16:creationId xmlns:a16="http://schemas.microsoft.com/office/drawing/2014/main" id="{FFD273B8-851B-059B-54A7-5C2B40E14945}"/>
              </a:ext>
            </a:extLst>
          </p:cNvPr>
          <p:cNvSpPr/>
          <p:nvPr/>
        </p:nvSpPr>
        <p:spPr>
          <a:xfrm>
            <a:off x="6434991" y="3147279"/>
            <a:ext cx="1778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293" name="CustomShape 51">
            <a:extLst>
              <a:ext uri="{FF2B5EF4-FFF2-40B4-BE49-F238E27FC236}">
                <a16:creationId xmlns:a16="http://schemas.microsoft.com/office/drawing/2014/main" id="{CE4C07D9-3122-D60E-3E0C-E6A6F3AE1ED1}"/>
              </a:ext>
            </a:extLst>
          </p:cNvPr>
          <p:cNvSpPr/>
          <p:nvPr/>
        </p:nvSpPr>
        <p:spPr>
          <a:xfrm>
            <a:off x="6461297" y="4211367"/>
            <a:ext cx="1778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294" name="CustomShape 49">
            <a:extLst>
              <a:ext uri="{FF2B5EF4-FFF2-40B4-BE49-F238E27FC236}">
                <a16:creationId xmlns:a16="http://schemas.microsoft.com/office/drawing/2014/main" id="{6166353F-EED9-0B6F-F89A-C26B7D6CA588}"/>
              </a:ext>
            </a:extLst>
          </p:cNvPr>
          <p:cNvSpPr/>
          <p:nvPr/>
        </p:nvSpPr>
        <p:spPr>
          <a:xfrm>
            <a:off x="5654697" y="2035754"/>
            <a:ext cx="28116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Mixer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295" name="CustomShape 49">
            <a:extLst>
              <a:ext uri="{FF2B5EF4-FFF2-40B4-BE49-F238E27FC236}">
                <a16:creationId xmlns:a16="http://schemas.microsoft.com/office/drawing/2014/main" id="{64029FB5-B0DC-2135-919C-DF1CB40CC1FC}"/>
              </a:ext>
            </a:extLst>
          </p:cNvPr>
          <p:cNvSpPr/>
          <p:nvPr/>
        </p:nvSpPr>
        <p:spPr>
          <a:xfrm>
            <a:off x="5664482" y="3187371"/>
            <a:ext cx="28116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Mixer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296" name="CustomShape 49">
            <a:extLst>
              <a:ext uri="{FF2B5EF4-FFF2-40B4-BE49-F238E27FC236}">
                <a16:creationId xmlns:a16="http://schemas.microsoft.com/office/drawing/2014/main" id="{394BBD99-0F33-D0A4-60CB-C4674DC31B41}"/>
              </a:ext>
            </a:extLst>
          </p:cNvPr>
          <p:cNvSpPr/>
          <p:nvPr/>
        </p:nvSpPr>
        <p:spPr>
          <a:xfrm>
            <a:off x="5649123" y="4252511"/>
            <a:ext cx="28116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Mixer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297" name="Line 42">
            <a:extLst>
              <a:ext uri="{FF2B5EF4-FFF2-40B4-BE49-F238E27FC236}">
                <a16:creationId xmlns:a16="http://schemas.microsoft.com/office/drawing/2014/main" id="{A080690A-4DFD-C7B4-C75A-BD0A4DBB1105}"/>
              </a:ext>
            </a:extLst>
          </p:cNvPr>
          <p:cNvSpPr/>
          <p:nvPr/>
        </p:nvSpPr>
        <p:spPr>
          <a:xfrm flipV="1">
            <a:off x="5393985" y="326011"/>
            <a:ext cx="0" cy="16849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98" name="Line 42">
            <a:extLst>
              <a:ext uri="{FF2B5EF4-FFF2-40B4-BE49-F238E27FC236}">
                <a16:creationId xmlns:a16="http://schemas.microsoft.com/office/drawing/2014/main" id="{BCAD4AD3-F883-2025-7C8C-9B1041FE8C82}"/>
              </a:ext>
            </a:extLst>
          </p:cNvPr>
          <p:cNvSpPr/>
          <p:nvPr/>
        </p:nvSpPr>
        <p:spPr>
          <a:xfrm flipV="1">
            <a:off x="5784779" y="326011"/>
            <a:ext cx="0" cy="16849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299" name="Line 42">
            <a:extLst>
              <a:ext uri="{FF2B5EF4-FFF2-40B4-BE49-F238E27FC236}">
                <a16:creationId xmlns:a16="http://schemas.microsoft.com/office/drawing/2014/main" id="{5D8934AD-49EE-B1E7-E7D7-0898495A0106}"/>
              </a:ext>
            </a:extLst>
          </p:cNvPr>
          <p:cNvSpPr/>
          <p:nvPr/>
        </p:nvSpPr>
        <p:spPr>
          <a:xfrm flipV="1">
            <a:off x="6200344" y="334280"/>
            <a:ext cx="0" cy="16849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00" name="CustomShape 50">
            <a:extLst>
              <a:ext uri="{FF2B5EF4-FFF2-40B4-BE49-F238E27FC236}">
                <a16:creationId xmlns:a16="http://schemas.microsoft.com/office/drawing/2014/main" id="{67156161-68A2-437D-7B22-774AE8EBC93D}"/>
              </a:ext>
            </a:extLst>
          </p:cNvPr>
          <p:cNvSpPr/>
          <p:nvPr/>
        </p:nvSpPr>
        <p:spPr>
          <a:xfrm>
            <a:off x="4903008" y="622650"/>
            <a:ext cx="1778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01" name="CustomShape 54">
            <a:extLst>
              <a:ext uri="{FF2B5EF4-FFF2-40B4-BE49-F238E27FC236}">
                <a16:creationId xmlns:a16="http://schemas.microsoft.com/office/drawing/2014/main" id="{0B92D10A-E48E-4808-CA4A-0E35DE74BAE4}"/>
              </a:ext>
            </a:extLst>
          </p:cNvPr>
          <p:cNvSpPr/>
          <p:nvPr/>
        </p:nvSpPr>
        <p:spPr>
          <a:xfrm>
            <a:off x="2270357" y="1413323"/>
            <a:ext cx="3203715" cy="760320"/>
          </a:xfrm>
          <a:prstGeom prst="rect">
            <a:avLst/>
          </a:prstGeom>
          <a:solidFill>
            <a:srgbClr val="C6A77D">
              <a:alpha val="28000"/>
            </a:srgbClr>
          </a:solidFill>
          <a:ln w="12600">
            <a:solidFill>
              <a:srgbClr val="C6A77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02" name="Line 141">
            <a:extLst>
              <a:ext uri="{FF2B5EF4-FFF2-40B4-BE49-F238E27FC236}">
                <a16:creationId xmlns:a16="http://schemas.microsoft.com/office/drawing/2014/main" id="{84AAB5D1-CFBD-3618-8492-2DB5D60CE00E}"/>
              </a:ext>
            </a:extLst>
          </p:cNvPr>
          <p:cNvSpPr/>
          <p:nvPr/>
        </p:nvSpPr>
        <p:spPr>
          <a:xfrm flipH="1" flipV="1">
            <a:off x="5507316" y="889883"/>
            <a:ext cx="3" cy="1588365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03" name="CustomShape 55">
            <a:extLst>
              <a:ext uri="{FF2B5EF4-FFF2-40B4-BE49-F238E27FC236}">
                <a16:creationId xmlns:a16="http://schemas.microsoft.com/office/drawing/2014/main" id="{915D5521-73ED-258C-1A4F-EAA0208C56D1}"/>
              </a:ext>
            </a:extLst>
          </p:cNvPr>
          <p:cNvSpPr/>
          <p:nvPr/>
        </p:nvSpPr>
        <p:spPr>
          <a:xfrm>
            <a:off x="8089599" y="1381486"/>
            <a:ext cx="74093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IF = 60 MHz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04" name="CustomShape 25">
            <a:extLst>
              <a:ext uri="{FF2B5EF4-FFF2-40B4-BE49-F238E27FC236}">
                <a16:creationId xmlns:a16="http://schemas.microsoft.com/office/drawing/2014/main" id="{9EDCB891-44D5-70F9-6881-5C6E580E070E}"/>
              </a:ext>
            </a:extLst>
          </p:cNvPr>
          <p:cNvSpPr/>
          <p:nvPr/>
        </p:nvSpPr>
        <p:spPr>
          <a:xfrm rot="5400000">
            <a:off x="7076204" y="1639043"/>
            <a:ext cx="318240" cy="28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05" name="CustomShape 48">
            <a:extLst>
              <a:ext uri="{FF2B5EF4-FFF2-40B4-BE49-F238E27FC236}">
                <a16:creationId xmlns:a16="http://schemas.microsoft.com/office/drawing/2014/main" id="{53EA96F5-B2C1-93B8-057F-9B5446F8AB2B}"/>
              </a:ext>
            </a:extLst>
          </p:cNvPr>
          <p:cNvSpPr/>
          <p:nvPr/>
        </p:nvSpPr>
        <p:spPr>
          <a:xfrm>
            <a:off x="7121204" y="1991123"/>
            <a:ext cx="23436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Amp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06" name="CustomShape 25">
            <a:extLst>
              <a:ext uri="{FF2B5EF4-FFF2-40B4-BE49-F238E27FC236}">
                <a16:creationId xmlns:a16="http://schemas.microsoft.com/office/drawing/2014/main" id="{5E4359D1-7F9C-E973-C5E3-A5601689E08B}"/>
              </a:ext>
            </a:extLst>
          </p:cNvPr>
          <p:cNvSpPr/>
          <p:nvPr/>
        </p:nvSpPr>
        <p:spPr>
          <a:xfrm rot="5400000">
            <a:off x="7093298" y="2778443"/>
            <a:ext cx="318240" cy="28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07" name="CustomShape 48">
            <a:extLst>
              <a:ext uri="{FF2B5EF4-FFF2-40B4-BE49-F238E27FC236}">
                <a16:creationId xmlns:a16="http://schemas.microsoft.com/office/drawing/2014/main" id="{BD11448D-1566-4878-B7D9-DF855BF9A3C7}"/>
              </a:ext>
            </a:extLst>
          </p:cNvPr>
          <p:cNvSpPr/>
          <p:nvPr/>
        </p:nvSpPr>
        <p:spPr>
          <a:xfrm>
            <a:off x="7135238" y="3147279"/>
            <a:ext cx="23436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Amp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08" name="CustomShape 25">
            <a:extLst>
              <a:ext uri="{FF2B5EF4-FFF2-40B4-BE49-F238E27FC236}">
                <a16:creationId xmlns:a16="http://schemas.microsoft.com/office/drawing/2014/main" id="{9EED162F-3DE5-0F5B-C1DB-D055F186228A}"/>
              </a:ext>
            </a:extLst>
          </p:cNvPr>
          <p:cNvSpPr/>
          <p:nvPr/>
        </p:nvSpPr>
        <p:spPr>
          <a:xfrm rot="5400000">
            <a:off x="7099368" y="3839411"/>
            <a:ext cx="318240" cy="28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09" name="CustomShape 48">
            <a:extLst>
              <a:ext uri="{FF2B5EF4-FFF2-40B4-BE49-F238E27FC236}">
                <a16:creationId xmlns:a16="http://schemas.microsoft.com/office/drawing/2014/main" id="{E4605606-CC09-C9A6-087E-3B0941A05096}"/>
              </a:ext>
            </a:extLst>
          </p:cNvPr>
          <p:cNvSpPr/>
          <p:nvPr/>
        </p:nvSpPr>
        <p:spPr>
          <a:xfrm>
            <a:off x="7144368" y="4191491"/>
            <a:ext cx="23436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Amp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10" name="CustomShape 36">
            <a:extLst>
              <a:ext uri="{FF2B5EF4-FFF2-40B4-BE49-F238E27FC236}">
                <a16:creationId xmlns:a16="http://schemas.microsoft.com/office/drawing/2014/main" id="{FF295544-1FB9-E3C1-58DC-733093BF7C76}"/>
              </a:ext>
            </a:extLst>
          </p:cNvPr>
          <p:cNvSpPr/>
          <p:nvPr/>
        </p:nvSpPr>
        <p:spPr>
          <a:xfrm>
            <a:off x="7771275" y="1605079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311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19E7E270-6C2B-D75B-3FBE-2813CDD05E7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15915" y="1652959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312" name="CustomShape 51">
            <a:extLst>
              <a:ext uri="{FF2B5EF4-FFF2-40B4-BE49-F238E27FC236}">
                <a16:creationId xmlns:a16="http://schemas.microsoft.com/office/drawing/2014/main" id="{B4E2EE34-0140-2F83-F335-938F7096D8D9}"/>
              </a:ext>
            </a:extLst>
          </p:cNvPr>
          <p:cNvSpPr/>
          <p:nvPr/>
        </p:nvSpPr>
        <p:spPr>
          <a:xfrm>
            <a:off x="7872857" y="2003708"/>
            <a:ext cx="1778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13" name="Line 45">
            <a:extLst>
              <a:ext uri="{FF2B5EF4-FFF2-40B4-BE49-F238E27FC236}">
                <a16:creationId xmlns:a16="http://schemas.microsoft.com/office/drawing/2014/main" id="{7549EED1-51EF-8060-5CAC-A22D6FA1B3BB}"/>
              </a:ext>
            </a:extLst>
          </p:cNvPr>
          <p:cNvSpPr/>
          <p:nvPr/>
        </p:nvSpPr>
        <p:spPr>
          <a:xfrm>
            <a:off x="7384373" y="1782054"/>
            <a:ext cx="36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14" name="Line 45">
            <a:extLst>
              <a:ext uri="{FF2B5EF4-FFF2-40B4-BE49-F238E27FC236}">
                <a16:creationId xmlns:a16="http://schemas.microsoft.com/office/drawing/2014/main" id="{ECC2C6BA-1B14-A4E7-2FAC-73DC933F7908}"/>
              </a:ext>
            </a:extLst>
          </p:cNvPr>
          <p:cNvSpPr/>
          <p:nvPr/>
        </p:nvSpPr>
        <p:spPr>
          <a:xfrm>
            <a:off x="7406031" y="2920622"/>
            <a:ext cx="36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15" name="Line 45">
            <a:extLst>
              <a:ext uri="{FF2B5EF4-FFF2-40B4-BE49-F238E27FC236}">
                <a16:creationId xmlns:a16="http://schemas.microsoft.com/office/drawing/2014/main" id="{1CF197B6-0FC2-B536-CF13-E312DD3E83EE}"/>
              </a:ext>
            </a:extLst>
          </p:cNvPr>
          <p:cNvSpPr/>
          <p:nvPr/>
        </p:nvSpPr>
        <p:spPr>
          <a:xfrm>
            <a:off x="7413289" y="3977963"/>
            <a:ext cx="360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16" name="CustomShape 36">
            <a:extLst>
              <a:ext uri="{FF2B5EF4-FFF2-40B4-BE49-F238E27FC236}">
                <a16:creationId xmlns:a16="http://schemas.microsoft.com/office/drawing/2014/main" id="{FA44B45B-2697-EF92-7FA2-C70801707C86}"/>
              </a:ext>
            </a:extLst>
          </p:cNvPr>
          <p:cNvSpPr/>
          <p:nvPr/>
        </p:nvSpPr>
        <p:spPr>
          <a:xfrm>
            <a:off x="7786755" y="2748650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317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532158F6-BF95-6350-CC77-392AAD3CC3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31395" y="2796530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318" name="CustomShape 51">
            <a:extLst>
              <a:ext uri="{FF2B5EF4-FFF2-40B4-BE49-F238E27FC236}">
                <a16:creationId xmlns:a16="http://schemas.microsoft.com/office/drawing/2014/main" id="{07E37CCC-484B-AD23-65D7-11A4A2C9471F}"/>
              </a:ext>
            </a:extLst>
          </p:cNvPr>
          <p:cNvSpPr/>
          <p:nvPr/>
        </p:nvSpPr>
        <p:spPr>
          <a:xfrm>
            <a:off x="7888337" y="3147279"/>
            <a:ext cx="1778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19" name="CustomShape 36">
            <a:extLst>
              <a:ext uri="{FF2B5EF4-FFF2-40B4-BE49-F238E27FC236}">
                <a16:creationId xmlns:a16="http://schemas.microsoft.com/office/drawing/2014/main" id="{EF18603D-B030-DBCB-84D0-DE6A405FA9CD}"/>
              </a:ext>
            </a:extLst>
          </p:cNvPr>
          <p:cNvSpPr/>
          <p:nvPr/>
        </p:nvSpPr>
        <p:spPr>
          <a:xfrm>
            <a:off x="7780275" y="3798447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pic>
        <p:nvPicPr>
          <p:cNvPr id="320" name="Captura de pantalla 2025-01-31 a la(s) 13.32.56.png" descr="Captura de pantalla 2025-01-31 a la(s) 13.32.56.png">
            <a:extLst>
              <a:ext uri="{FF2B5EF4-FFF2-40B4-BE49-F238E27FC236}">
                <a16:creationId xmlns:a16="http://schemas.microsoft.com/office/drawing/2014/main" id="{61782A45-7203-6D3C-7E82-3FB2EE1FCD5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824915" y="3846327"/>
            <a:ext cx="272880" cy="266040"/>
          </a:xfrm>
          <a:prstGeom prst="rect">
            <a:avLst/>
          </a:prstGeom>
          <a:ln w="12600">
            <a:noFill/>
          </a:ln>
        </p:spPr>
      </p:pic>
      <p:sp>
        <p:nvSpPr>
          <p:cNvPr id="321" name="CustomShape 51">
            <a:extLst>
              <a:ext uri="{FF2B5EF4-FFF2-40B4-BE49-F238E27FC236}">
                <a16:creationId xmlns:a16="http://schemas.microsoft.com/office/drawing/2014/main" id="{E43EC205-D327-0EF8-3813-C676E38A81F2}"/>
              </a:ext>
            </a:extLst>
          </p:cNvPr>
          <p:cNvSpPr/>
          <p:nvPr/>
        </p:nvSpPr>
        <p:spPr>
          <a:xfrm>
            <a:off x="7881857" y="4197076"/>
            <a:ext cx="1778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grpSp>
        <p:nvGrpSpPr>
          <p:cNvPr id="322" name="Group 16">
            <a:extLst>
              <a:ext uri="{FF2B5EF4-FFF2-40B4-BE49-F238E27FC236}">
                <a16:creationId xmlns:a16="http://schemas.microsoft.com/office/drawing/2014/main" id="{3823B74D-D301-DF5D-CEB0-856395EE95FC}"/>
              </a:ext>
            </a:extLst>
          </p:cNvPr>
          <p:cNvGrpSpPr/>
          <p:nvPr/>
        </p:nvGrpSpPr>
        <p:grpSpPr>
          <a:xfrm>
            <a:off x="8308080" y="1614140"/>
            <a:ext cx="835920" cy="2659680"/>
            <a:chOff x="8043840" y="1744920"/>
            <a:chExt cx="835920" cy="2659680"/>
          </a:xfrm>
        </p:grpSpPr>
        <p:sp>
          <p:nvSpPr>
            <p:cNvPr id="323" name="CustomShape 17">
              <a:extLst>
                <a:ext uri="{FF2B5EF4-FFF2-40B4-BE49-F238E27FC236}">
                  <a16:creationId xmlns:a16="http://schemas.microsoft.com/office/drawing/2014/main" id="{7B054714-4C06-2E66-31EE-E757D826EE88}"/>
                </a:ext>
              </a:extLst>
            </p:cNvPr>
            <p:cNvSpPr/>
            <p:nvPr/>
          </p:nvSpPr>
          <p:spPr>
            <a:xfrm>
              <a:off x="8043840" y="1744920"/>
              <a:ext cx="835920" cy="265968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324" name="CustomShape 18">
              <a:extLst>
                <a:ext uri="{FF2B5EF4-FFF2-40B4-BE49-F238E27FC236}">
                  <a16:creationId xmlns:a16="http://schemas.microsoft.com/office/drawing/2014/main" id="{B4383FE4-2AD9-5DCD-50C8-B54326D0D6FD}"/>
                </a:ext>
              </a:extLst>
            </p:cNvPr>
            <p:cNvSpPr/>
            <p:nvPr/>
          </p:nvSpPr>
          <p:spPr>
            <a:xfrm>
              <a:off x="8155080" y="2249280"/>
              <a:ext cx="613080" cy="16513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Oscilloscope</a:t>
              </a:r>
              <a:endParaRPr lang="es-ES" sz="800" b="0" strike="noStrike" spc="-1" dirty="0">
                <a:latin typeface="Arial"/>
              </a:endParaRPr>
            </a:p>
          </p:txBody>
        </p:sp>
      </p:grpSp>
      <p:sp>
        <p:nvSpPr>
          <p:cNvPr id="325" name="CustomShape 137">
            <a:extLst>
              <a:ext uri="{FF2B5EF4-FFF2-40B4-BE49-F238E27FC236}">
                <a16:creationId xmlns:a16="http://schemas.microsoft.com/office/drawing/2014/main" id="{730490AE-5C38-8778-A710-4FEF39582DD5}"/>
              </a:ext>
            </a:extLst>
          </p:cNvPr>
          <p:cNvSpPr/>
          <p:nvPr/>
        </p:nvSpPr>
        <p:spPr>
          <a:xfrm>
            <a:off x="7649324" y="1283487"/>
            <a:ext cx="394200" cy="167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100" b="0" strike="noStrike" spc="-1" dirty="0">
                <a:solidFill>
                  <a:srgbClr val="9F8765"/>
                </a:solidFill>
                <a:latin typeface="Open Sans Regular"/>
                <a:ea typeface="Open Sans Regular"/>
              </a:rPr>
              <a:t>X line</a:t>
            </a:r>
            <a:endParaRPr lang="es-ES" sz="1100" b="0" strike="noStrike" spc="-1" dirty="0">
              <a:latin typeface="Arial"/>
            </a:endParaRPr>
          </a:p>
        </p:txBody>
      </p:sp>
      <p:sp>
        <p:nvSpPr>
          <p:cNvPr id="326" name="CustomShape 138">
            <a:extLst>
              <a:ext uri="{FF2B5EF4-FFF2-40B4-BE49-F238E27FC236}">
                <a16:creationId xmlns:a16="http://schemas.microsoft.com/office/drawing/2014/main" id="{FFA7EE62-7688-7952-47F9-61F1B88C9D00}"/>
              </a:ext>
            </a:extLst>
          </p:cNvPr>
          <p:cNvSpPr/>
          <p:nvPr/>
        </p:nvSpPr>
        <p:spPr>
          <a:xfrm>
            <a:off x="7689977" y="2447105"/>
            <a:ext cx="383760" cy="167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100" b="0" strike="noStrike" spc="-1" dirty="0">
                <a:solidFill>
                  <a:srgbClr val="306C80"/>
                </a:solidFill>
                <a:latin typeface="Open Sans Regular"/>
                <a:ea typeface="Open Sans Regular"/>
              </a:rPr>
              <a:t>Y line</a:t>
            </a:r>
            <a:endParaRPr lang="es-ES" sz="1100" b="0" strike="noStrike" spc="-1" dirty="0">
              <a:latin typeface="Arial"/>
            </a:endParaRPr>
          </a:p>
        </p:txBody>
      </p:sp>
      <p:sp>
        <p:nvSpPr>
          <p:cNvPr id="327" name="CustomShape 139">
            <a:extLst>
              <a:ext uri="{FF2B5EF4-FFF2-40B4-BE49-F238E27FC236}">
                <a16:creationId xmlns:a16="http://schemas.microsoft.com/office/drawing/2014/main" id="{148CE183-E39D-6B28-41AF-ED5B2181400B}"/>
              </a:ext>
            </a:extLst>
          </p:cNvPr>
          <p:cNvSpPr/>
          <p:nvPr/>
        </p:nvSpPr>
        <p:spPr>
          <a:xfrm>
            <a:off x="7599257" y="3595993"/>
            <a:ext cx="565200" cy="1677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s-ES" sz="1100" b="0" strike="noStrike" spc="-1" dirty="0">
                <a:solidFill>
                  <a:srgbClr val="801C15"/>
                </a:solidFill>
                <a:latin typeface="Open Sans Regular"/>
                <a:ea typeface="Open Sans Regular"/>
              </a:rPr>
              <a:t>REF line</a:t>
            </a:r>
            <a:endParaRPr lang="es-ES" sz="1100" b="0" strike="noStrike" spc="-1" dirty="0">
              <a:latin typeface="Arial"/>
            </a:endParaRPr>
          </a:p>
        </p:txBody>
      </p:sp>
      <p:sp>
        <p:nvSpPr>
          <p:cNvPr id="328" name="Line 45">
            <a:extLst>
              <a:ext uri="{FF2B5EF4-FFF2-40B4-BE49-F238E27FC236}">
                <a16:creationId xmlns:a16="http://schemas.microsoft.com/office/drawing/2014/main" id="{BA46833A-A996-58B0-2DE6-C76AFD9616DF}"/>
              </a:ext>
            </a:extLst>
          </p:cNvPr>
          <p:cNvSpPr/>
          <p:nvPr/>
        </p:nvSpPr>
        <p:spPr>
          <a:xfrm>
            <a:off x="8139445" y="1780372"/>
            <a:ext cx="14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29" name="Line 45">
            <a:extLst>
              <a:ext uri="{FF2B5EF4-FFF2-40B4-BE49-F238E27FC236}">
                <a16:creationId xmlns:a16="http://schemas.microsoft.com/office/drawing/2014/main" id="{BF28BA6F-EE4F-3C87-BF90-EA1F956AC77F}"/>
              </a:ext>
            </a:extLst>
          </p:cNvPr>
          <p:cNvSpPr/>
          <p:nvPr/>
        </p:nvSpPr>
        <p:spPr>
          <a:xfrm>
            <a:off x="8139445" y="2914278"/>
            <a:ext cx="14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30" name="Line 45">
            <a:extLst>
              <a:ext uri="{FF2B5EF4-FFF2-40B4-BE49-F238E27FC236}">
                <a16:creationId xmlns:a16="http://schemas.microsoft.com/office/drawing/2014/main" id="{F529A290-E17A-E4A4-4355-CC6381BE0B48}"/>
              </a:ext>
            </a:extLst>
          </p:cNvPr>
          <p:cNvSpPr/>
          <p:nvPr/>
        </p:nvSpPr>
        <p:spPr>
          <a:xfrm>
            <a:off x="8146372" y="3977963"/>
            <a:ext cx="14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31" name="CustomShape 55">
            <a:extLst>
              <a:ext uri="{FF2B5EF4-FFF2-40B4-BE49-F238E27FC236}">
                <a16:creationId xmlns:a16="http://schemas.microsoft.com/office/drawing/2014/main" id="{3D564FD8-33AF-2CE2-4D29-CEA51E998178}"/>
              </a:ext>
            </a:extLst>
          </p:cNvPr>
          <p:cNvSpPr/>
          <p:nvPr/>
        </p:nvSpPr>
        <p:spPr>
          <a:xfrm>
            <a:off x="6471234" y="1058723"/>
            <a:ext cx="141012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1" spc="-1" dirty="0">
                <a:solidFill>
                  <a:srgbClr val="000000"/>
                </a:solidFill>
                <a:latin typeface="Open Sans Regular"/>
                <a:ea typeface="Open Sans Regular"/>
              </a:rPr>
              <a:t>Second down-conversion</a:t>
            </a:r>
            <a:endParaRPr lang="es-ES" sz="800" b="1" strike="noStrike" spc="-1" dirty="0">
              <a:latin typeface="Arial"/>
            </a:endParaRPr>
          </a:p>
        </p:txBody>
      </p:sp>
      <p:sp>
        <p:nvSpPr>
          <p:cNvPr id="332" name="CustomShape 36">
            <a:extLst>
              <a:ext uri="{FF2B5EF4-FFF2-40B4-BE49-F238E27FC236}">
                <a16:creationId xmlns:a16="http://schemas.microsoft.com/office/drawing/2014/main" id="{A77B6F86-BA83-876D-28D9-E06573B2D739}"/>
              </a:ext>
            </a:extLst>
          </p:cNvPr>
          <p:cNvSpPr/>
          <p:nvPr/>
        </p:nvSpPr>
        <p:spPr>
          <a:xfrm>
            <a:off x="5079082" y="1615771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33" name="CustomShape 51">
            <a:extLst>
              <a:ext uri="{FF2B5EF4-FFF2-40B4-BE49-F238E27FC236}">
                <a16:creationId xmlns:a16="http://schemas.microsoft.com/office/drawing/2014/main" id="{5F15ED92-C756-457B-752A-02AE94DD8BE2}"/>
              </a:ext>
            </a:extLst>
          </p:cNvPr>
          <p:cNvSpPr/>
          <p:nvPr/>
        </p:nvSpPr>
        <p:spPr>
          <a:xfrm>
            <a:off x="5180664" y="2014400"/>
            <a:ext cx="1778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34" name="Line 42">
            <a:extLst>
              <a:ext uri="{FF2B5EF4-FFF2-40B4-BE49-F238E27FC236}">
                <a16:creationId xmlns:a16="http://schemas.microsoft.com/office/drawing/2014/main" id="{94D23A19-2BD7-3580-17D1-D2259B1A2B2F}"/>
              </a:ext>
            </a:extLst>
          </p:cNvPr>
          <p:cNvSpPr/>
          <p:nvPr/>
        </p:nvSpPr>
        <p:spPr>
          <a:xfrm>
            <a:off x="5436183" y="1793483"/>
            <a:ext cx="1368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35" name="CustomShape 36">
            <a:extLst>
              <a:ext uri="{FF2B5EF4-FFF2-40B4-BE49-F238E27FC236}">
                <a16:creationId xmlns:a16="http://schemas.microsoft.com/office/drawing/2014/main" id="{187D52CE-9143-FD79-9285-FDB95BE7AEE6}"/>
              </a:ext>
            </a:extLst>
          </p:cNvPr>
          <p:cNvSpPr/>
          <p:nvPr/>
        </p:nvSpPr>
        <p:spPr>
          <a:xfrm>
            <a:off x="5074732" y="2729084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36" name="CustomShape 51">
            <a:extLst>
              <a:ext uri="{FF2B5EF4-FFF2-40B4-BE49-F238E27FC236}">
                <a16:creationId xmlns:a16="http://schemas.microsoft.com/office/drawing/2014/main" id="{83DE2217-3CAC-C358-4E28-A8A418D9B4C9}"/>
              </a:ext>
            </a:extLst>
          </p:cNvPr>
          <p:cNvSpPr/>
          <p:nvPr/>
        </p:nvSpPr>
        <p:spPr>
          <a:xfrm>
            <a:off x="5176314" y="3127713"/>
            <a:ext cx="1778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37" name="Line 42">
            <a:extLst>
              <a:ext uri="{FF2B5EF4-FFF2-40B4-BE49-F238E27FC236}">
                <a16:creationId xmlns:a16="http://schemas.microsoft.com/office/drawing/2014/main" id="{E4BED2A8-7E75-0A7B-D3ED-CA7E5106B7AC}"/>
              </a:ext>
            </a:extLst>
          </p:cNvPr>
          <p:cNvSpPr/>
          <p:nvPr/>
        </p:nvSpPr>
        <p:spPr>
          <a:xfrm>
            <a:off x="5431833" y="2906796"/>
            <a:ext cx="1368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38" name="CustomShape 36">
            <a:extLst>
              <a:ext uri="{FF2B5EF4-FFF2-40B4-BE49-F238E27FC236}">
                <a16:creationId xmlns:a16="http://schemas.microsoft.com/office/drawing/2014/main" id="{5AD1AE19-788E-6005-C64A-DA75C2C8760E}"/>
              </a:ext>
            </a:extLst>
          </p:cNvPr>
          <p:cNvSpPr/>
          <p:nvPr/>
        </p:nvSpPr>
        <p:spPr>
          <a:xfrm>
            <a:off x="5084644" y="3813927"/>
            <a:ext cx="361800" cy="36180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39" name="CustomShape 51">
            <a:extLst>
              <a:ext uri="{FF2B5EF4-FFF2-40B4-BE49-F238E27FC236}">
                <a16:creationId xmlns:a16="http://schemas.microsoft.com/office/drawing/2014/main" id="{D8CEC61D-B9BB-4913-B1CF-6D1ED0189EEB}"/>
              </a:ext>
            </a:extLst>
          </p:cNvPr>
          <p:cNvSpPr/>
          <p:nvPr/>
        </p:nvSpPr>
        <p:spPr>
          <a:xfrm>
            <a:off x="5186226" y="4212556"/>
            <a:ext cx="177840" cy="1220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40" name="Line 42">
            <a:extLst>
              <a:ext uri="{FF2B5EF4-FFF2-40B4-BE49-F238E27FC236}">
                <a16:creationId xmlns:a16="http://schemas.microsoft.com/office/drawing/2014/main" id="{9E740744-0513-E7B7-295B-EEA96E4B995F}"/>
              </a:ext>
            </a:extLst>
          </p:cNvPr>
          <p:cNvSpPr/>
          <p:nvPr/>
        </p:nvSpPr>
        <p:spPr>
          <a:xfrm>
            <a:off x="5441745" y="3991639"/>
            <a:ext cx="1368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41" name="Line 42">
            <a:extLst>
              <a:ext uri="{FF2B5EF4-FFF2-40B4-BE49-F238E27FC236}">
                <a16:creationId xmlns:a16="http://schemas.microsoft.com/office/drawing/2014/main" id="{CD1C389C-8A22-CF98-FBCF-9B90B0894A14}"/>
              </a:ext>
            </a:extLst>
          </p:cNvPr>
          <p:cNvSpPr/>
          <p:nvPr/>
        </p:nvSpPr>
        <p:spPr>
          <a:xfrm>
            <a:off x="4888970" y="2886835"/>
            <a:ext cx="1836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42" name="Line 42">
            <a:extLst>
              <a:ext uri="{FF2B5EF4-FFF2-40B4-BE49-F238E27FC236}">
                <a16:creationId xmlns:a16="http://schemas.microsoft.com/office/drawing/2014/main" id="{F1DAC776-7949-8AD9-546B-5A8E8C958383}"/>
              </a:ext>
            </a:extLst>
          </p:cNvPr>
          <p:cNvSpPr/>
          <p:nvPr/>
        </p:nvSpPr>
        <p:spPr>
          <a:xfrm>
            <a:off x="4903008" y="3990015"/>
            <a:ext cx="1836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43" name="Line 102">
            <a:extLst>
              <a:ext uri="{FF2B5EF4-FFF2-40B4-BE49-F238E27FC236}">
                <a16:creationId xmlns:a16="http://schemas.microsoft.com/office/drawing/2014/main" id="{5466FECC-97F9-9089-8D5E-2AD536D36CB4}"/>
              </a:ext>
            </a:extLst>
          </p:cNvPr>
          <p:cNvSpPr/>
          <p:nvPr/>
        </p:nvSpPr>
        <p:spPr>
          <a:xfrm flipV="1">
            <a:off x="5779799" y="865042"/>
            <a:ext cx="0" cy="68400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 dirty="0"/>
          </a:p>
        </p:txBody>
      </p:sp>
      <p:sp>
        <p:nvSpPr>
          <p:cNvPr id="346" name="Elipse 345">
            <a:extLst>
              <a:ext uri="{FF2B5EF4-FFF2-40B4-BE49-F238E27FC236}">
                <a16:creationId xmlns:a16="http://schemas.microsoft.com/office/drawing/2014/main" id="{C119DE68-1C44-6276-E877-1C46CE3C875B}"/>
              </a:ext>
            </a:extLst>
          </p:cNvPr>
          <p:cNvSpPr/>
          <p:nvPr/>
        </p:nvSpPr>
        <p:spPr>
          <a:xfrm>
            <a:off x="6787071" y="1476465"/>
            <a:ext cx="847826" cy="2976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667047-712D-1D0F-8695-DD6749939A03}"/>
              </a:ext>
            </a:extLst>
          </p:cNvPr>
          <p:cNvSpPr txBox="1"/>
          <p:nvPr/>
        </p:nvSpPr>
        <p:spPr>
          <a:xfrm>
            <a:off x="224637" y="327497"/>
            <a:ext cx="4240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New </a:t>
            </a:r>
            <a:r>
              <a:rPr lang="es-ES" b="1" dirty="0" err="1"/>
              <a:t>implementation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December</a:t>
            </a:r>
            <a:r>
              <a:rPr lang="es-ES" b="1" dirty="0"/>
              <a:t> </a:t>
            </a:r>
            <a:r>
              <a:rPr lang="es-ES" b="1" dirty="0" err="1"/>
              <a:t>shifts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770019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>
          <a:extLst>
            <a:ext uri="{FF2B5EF4-FFF2-40B4-BE49-F238E27FC236}">
              <a16:creationId xmlns:a16="http://schemas.microsoft.com/office/drawing/2014/main" id="{44F60E20-1775-2046-EB7B-071E22223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RF = 1.725 GHz">
            <a:extLst>
              <a:ext uri="{FF2B5EF4-FFF2-40B4-BE49-F238E27FC236}">
                <a16:creationId xmlns:a16="http://schemas.microsoft.com/office/drawing/2014/main" id="{814F955B-784B-EDA4-9B19-8B4E33351B4B}"/>
              </a:ext>
            </a:extLst>
          </p:cNvPr>
          <p:cNvSpPr txBox="1"/>
          <p:nvPr/>
        </p:nvSpPr>
        <p:spPr>
          <a:xfrm>
            <a:off x="48057" y="3497399"/>
            <a:ext cx="65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800"/>
            </a:lvl1pPr>
          </a:lstStyle>
          <a:p>
            <a:endParaRPr sz="600" dirty="0"/>
          </a:p>
        </p:txBody>
      </p:sp>
      <p:sp>
        <p:nvSpPr>
          <p:cNvPr id="45" name="CustomShape 3">
            <a:extLst>
              <a:ext uri="{FF2B5EF4-FFF2-40B4-BE49-F238E27FC236}">
                <a16:creationId xmlns:a16="http://schemas.microsoft.com/office/drawing/2014/main" id="{8731B150-1052-3E7B-3356-862A5B62CF3B}"/>
              </a:ext>
            </a:extLst>
          </p:cNvPr>
          <p:cNvSpPr/>
          <p:nvPr/>
        </p:nvSpPr>
        <p:spPr>
          <a:xfrm rot="5400000">
            <a:off x="3990400" y="2822421"/>
            <a:ext cx="317880" cy="279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grpSp>
        <p:nvGrpSpPr>
          <p:cNvPr id="49" name="Group 6">
            <a:extLst>
              <a:ext uri="{FF2B5EF4-FFF2-40B4-BE49-F238E27FC236}">
                <a16:creationId xmlns:a16="http://schemas.microsoft.com/office/drawing/2014/main" id="{A94A5A99-3C9D-2075-82CB-D28FE8EA1CB6}"/>
              </a:ext>
            </a:extLst>
          </p:cNvPr>
          <p:cNvGrpSpPr/>
          <p:nvPr/>
        </p:nvGrpSpPr>
        <p:grpSpPr>
          <a:xfrm>
            <a:off x="6116200" y="2760861"/>
            <a:ext cx="412560" cy="412560"/>
            <a:chOff x="6859080" y="1705320"/>
            <a:chExt cx="412560" cy="412560"/>
          </a:xfrm>
        </p:grpSpPr>
        <p:sp>
          <p:nvSpPr>
            <p:cNvPr id="50" name="CustomShape 7">
              <a:extLst>
                <a:ext uri="{FF2B5EF4-FFF2-40B4-BE49-F238E27FC236}">
                  <a16:creationId xmlns:a16="http://schemas.microsoft.com/office/drawing/2014/main" id="{5D949C19-A9E7-0C81-8704-3D1887CEBE65}"/>
                </a:ext>
              </a:extLst>
            </p:cNvPr>
            <p:cNvSpPr/>
            <p:nvPr/>
          </p:nvSpPr>
          <p:spPr>
            <a:xfrm>
              <a:off x="6859080" y="1705320"/>
              <a:ext cx="412560" cy="412560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455" name="Line 8">
              <a:extLst>
                <a:ext uri="{FF2B5EF4-FFF2-40B4-BE49-F238E27FC236}">
                  <a16:creationId xmlns:a16="http://schemas.microsoft.com/office/drawing/2014/main" id="{36E7E586-3BAF-971F-8D63-0E0DDF44CE61}"/>
                </a:ext>
              </a:extLst>
            </p:cNvPr>
            <p:cNvSpPr/>
            <p:nvPr/>
          </p:nvSpPr>
          <p:spPr>
            <a:xfrm flipV="1">
              <a:off x="6922440" y="1768680"/>
              <a:ext cx="285840" cy="285840"/>
            </a:xfrm>
            <a:prstGeom prst="line">
              <a:avLst/>
            </a:prstGeom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456" name="Line 9">
              <a:extLst>
                <a:ext uri="{FF2B5EF4-FFF2-40B4-BE49-F238E27FC236}">
                  <a16:creationId xmlns:a16="http://schemas.microsoft.com/office/drawing/2014/main" id="{EE4D17A0-302C-9DFA-DAC4-B632CAE92985}"/>
                </a:ext>
              </a:extLst>
            </p:cNvPr>
            <p:cNvSpPr/>
            <p:nvPr/>
          </p:nvSpPr>
          <p:spPr>
            <a:xfrm flipH="1" flipV="1">
              <a:off x="6922440" y="1768680"/>
              <a:ext cx="285840" cy="285840"/>
            </a:xfrm>
            <a:prstGeom prst="line">
              <a:avLst/>
            </a:prstGeom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457" name="Group 10">
            <a:extLst>
              <a:ext uri="{FF2B5EF4-FFF2-40B4-BE49-F238E27FC236}">
                <a16:creationId xmlns:a16="http://schemas.microsoft.com/office/drawing/2014/main" id="{89F6584D-4FDD-6B2A-FFA7-A8A279B37C26}"/>
              </a:ext>
            </a:extLst>
          </p:cNvPr>
          <p:cNvGrpSpPr/>
          <p:nvPr/>
        </p:nvGrpSpPr>
        <p:grpSpPr>
          <a:xfrm>
            <a:off x="4697800" y="2781741"/>
            <a:ext cx="361440" cy="361440"/>
            <a:chOff x="5440680" y="1726200"/>
            <a:chExt cx="361440" cy="361440"/>
          </a:xfrm>
        </p:grpSpPr>
        <p:sp>
          <p:nvSpPr>
            <p:cNvPr id="458" name="CustomShape 11">
              <a:extLst>
                <a:ext uri="{FF2B5EF4-FFF2-40B4-BE49-F238E27FC236}">
                  <a16:creationId xmlns:a16="http://schemas.microsoft.com/office/drawing/2014/main" id="{D6672FF1-5B7D-F89E-7993-AFB47D9E696A}"/>
                </a:ext>
              </a:extLst>
            </p:cNvPr>
            <p:cNvSpPr/>
            <p:nvPr/>
          </p:nvSpPr>
          <p:spPr>
            <a:xfrm>
              <a:off x="5440680" y="17262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pic>
          <p:nvPicPr>
            <p:cNvPr id="459" name="Captura de pantalla 2025-01-31 a la(s) 13.32.56.png_1" descr="Captura de pantalla 2025-01-31 a la(s) 13.32.56.png">
              <a:extLst>
                <a:ext uri="{FF2B5EF4-FFF2-40B4-BE49-F238E27FC236}">
                  <a16:creationId xmlns:a16="http://schemas.microsoft.com/office/drawing/2014/main" id="{FBE5B809-85BA-3C71-4D43-C493EA7E09FF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484960" y="1774080"/>
              <a:ext cx="272520" cy="26568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460" name="Line 12">
            <a:extLst>
              <a:ext uri="{FF2B5EF4-FFF2-40B4-BE49-F238E27FC236}">
                <a16:creationId xmlns:a16="http://schemas.microsoft.com/office/drawing/2014/main" id="{A623F419-D31B-7EA3-D333-1D80A3E2374B}"/>
              </a:ext>
            </a:extLst>
          </p:cNvPr>
          <p:cNvSpPr/>
          <p:nvPr/>
        </p:nvSpPr>
        <p:spPr>
          <a:xfrm>
            <a:off x="2195440" y="2962461"/>
            <a:ext cx="68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1" name="Line 13">
            <a:extLst>
              <a:ext uri="{FF2B5EF4-FFF2-40B4-BE49-F238E27FC236}">
                <a16:creationId xmlns:a16="http://schemas.microsoft.com/office/drawing/2014/main" id="{1911F8D4-5DB1-7C4F-EEAA-15783697F403}"/>
              </a:ext>
            </a:extLst>
          </p:cNvPr>
          <p:cNvSpPr/>
          <p:nvPr/>
        </p:nvSpPr>
        <p:spPr>
          <a:xfrm>
            <a:off x="2879440" y="2962461"/>
            <a:ext cx="38376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2" name="Line 14">
            <a:extLst>
              <a:ext uri="{FF2B5EF4-FFF2-40B4-BE49-F238E27FC236}">
                <a16:creationId xmlns:a16="http://schemas.microsoft.com/office/drawing/2014/main" id="{E018F9E9-9707-A082-33BB-E713AE1A21EB}"/>
              </a:ext>
            </a:extLst>
          </p:cNvPr>
          <p:cNvSpPr/>
          <p:nvPr/>
        </p:nvSpPr>
        <p:spPr>
          <a:xfrm>
            <a:off x="3671800" y="2962461"/>
            <a:ext cx="3376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3" name="Line 15">
            <a:extLst>
              <a:ext uri="{FF2B5EF4-FFF2-40B4-BE49-F238E27FC236}">
                <a16:creationId xmlns:a16="http://schemas.microsoft.com/office/drawing/2014/main" id="{8518FD7D-A1EF-451D-969E-9E0CB0DD310A}"/>
              </a:ext>
            </a:extLst>
          </p:cNvPr>
          <p:cNvSpPr/>
          <p:nvPr/>
        </p:nvSpPr>
        <p:spPr>
          <a:xfrm>
            <a:off x="4282360" y="2962461"/>
            <a:ext cx="41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4" name="Line 16">
            <a:extLst>
              <a:ext uri="{FF2B5EF4-FFF2-40B4-BE49-F238E27FC236}">
                <a16:creationId xmlns:a16="http://schemas.microsoft.com/office/drawing/2014/main" id="{9B40C82D-FF02-C0E4-C243-B4D966329C8F}"/>
              </a:ext>
            </a:extLst>
          </p:cNvPr>
          <p:cNvSpPr/>
          <p:nvPr/>
        </p:nvSpPr>
        <p:spPr>
          <a:xfrm>
            <a:off x="5061760" y="2962461"/>
            <a:ext cx="41364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7" name="CustomShape 19">
            <a:extLst>
              <a:ext uri="{FF2B5EF4-FFF2-40B4-BE49-F238E27FC236}">
                <a16:creationId xmlns:a16="http://schemas.microsoft.com/office/drawing/2014/main" id="{777864DF-5CD7-0A0F-C360-8661C6D784BA}"/>
              </a:ext>
            </a:extLst>
          </p:cNvPr>
          <p:cNvSpPr/>
          <p:nvPr/>
        </p:nvSpPr>
        <p:spPr>
          <a:xfrm>
            <a:off x="6169120" y="3237501"/>
            <a:ext cx="28080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>
                <a:solidFill>
                  <a:srgbClr val="000000"/>
                </a:solidFill>
                <a:latin typeface="Open Sans Regular"/>
                <a:ea typeface="Open Sans Regular"/>
              </a:rPr>
              <a:t>Mixer</a:t>
            </a:r>
            <a:endParaRPr lang="es-ES" sz="800" b="0" strike="noStrike" spc="-1">
              <a:latin typeface="Arial"/>
            </a:endParaRPr>
          </a:p>
        </p:txBody>
      </p:sp>
      <p:sp>
        <p:nvSpPr>
          <p:cNvPr id="468" name="CustomShape 20">
            <a:extLst>
              <a:ext uri="{FF2B5EF4-FFF2-40B4-BE49-F238E27FC236}">
                <a16:creationId xmlns:a16="http://schemas.microsoft.com/office/drawing/2014/main" id="{C671A3A6-E116-4F90-4A24-477C27EDDF1C}"/>
              </a:ext>
            </a:extLst>
          </p:cNvPr>
          <p:cNvSpPr/>
          <p:nvPr/>
        </p:nvSpPr>
        <p:spPr>
          <a:xfrm>
            <a:off x="4163200" y="3174141"/>
            <a:ext cx="57240" cy="121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69" name="CustomShape 21">
            <a:extLst>
              <a:ext uri="{FF2B5EF4-FFF2-40B4-BE49-F238E27FC236}">
                <a16:creationId xmlns:a16="http://schemas.microsoft.com/office/drawing/2014/main" id="{B955922C-6DF5-F92D-0BE9-268FD7C46A18}"/>
              </a:ext>
            </a:extLst>
          </p:cNvPr>
          <p:cNvSpPr/>
          <p:nvPr/>
        </p:nvSpPr>
        <p:spPr>
          <a:xfrm>
            <a:off x="4765300" y="3176518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spc="-1" dirty="0">
                <a:solidFill>
                  <a:srgbClr val="000000"/>
                </a:solidFill>
                <a:latin typeface="Open Sans Regular"/>
                <a:ea typeface="Open Sans Regular"/>
              </a:rPr>
              <a:t>B</a:t>
            </a: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470" name="CustomShape 22">
            <a:extLst>
              <a:ext uri="{FF2B5EF4-FFF2-40B4-BE49-F238E27FC236}">
                <a16:creationId xmlns:a16="http://schemas.microsoft.com/office/drawing/2014/main" id="{DCA78A1D-95EC-7ED5-193B-73B38D9A8DF0}"/>
              </a:ext>
            </a:extLst>
          </p:cNvPr>
          <p:cNvSpPr/>
          <p:nvPr/>
        </p:nvSpPr>
        <p:spPr>
          <a:xfrm>
            <a:off x="4034680" y="3174141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>
                <a:solidFill>
                  <a:srgbClr val="000000"/>
                </a:solidFill>
                <a:latin typeface="Open Sans Regular"/>
                <a:ea typeface="Open Sans Regular"/>
              </a:rPr>
              <a:t>Amp</a:t>
            </a:r>
            <a:endParaRPr lang="es-ES" sz="800" b="0" strike="noStrike" spc="-1">
              <a:latin typeface="Arial"/>
            </a:endParaRPr>
          </a:p>
        </p:txBody>
      </p:sp>
      <p:sp>
        <p:nvSpPr>
          <p:cNvPr id="471" name="CustomShape 23">
            <a:extLst>
              <a:ext uri="{FF2B5EF4-FFF2-40B4-BE49-F238E27FC236}">
                <a16:creationId xmlns:a16="http://schemas.microsoft.com/office/drawing/2014/main" id="{C2E9F8D7-BA7D-6BE6-F3E8-DE1BDC985402}"/>
              </a:ext>
            </a:extLst>
          </p:cNvPr>
          <p:cNvSpPr/>
          <p:nvPr/>
        </p:nvSpPr>
        <p:spPr>
          <a:xfrm>
            <a:off x="5858080" y="2207541"/>
            <a:ext cx="81504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RF = 1.725 GHz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472" name="Line 24">
            <a:extLst>
              <a:ext uri="{FF2B5EF4-FFF2-40B4-BE49-F238E27FC236}">
                <a16:creationId xmlns:a16="http://schemas.microsoft.com/office/drawing/2014/main" id="{A53ED988-17D3-1E32-6C7A-44E4F73B0E3D}"/>
              </a:ext>
            </a:extLst>
          </p:cNvPr>
          <p:cNvSpPr/>
          <p:nvPr/>
        </p:nvSpPr>
        <p:spPr>
          <a:xfrm flipV="1">
            <a:off x="6313120" y="2349381"/>
            <a:ext cx="0" cy="3621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grpSp>
        <p:nvGrpSpPr>
          <p:cNvPr id="473" name="Group 28">
            <a:extLst>
              <a:ext uri="{FF2B5EF4-FFF2-40B4-BE49-F238E27FC236}">
                <a16:creationId xmlns:a16="http://schemas.microsoft.com/office/drawing/2014/main" id="{52835F5D-F0C9-FF5A-7BFA-7E11B2614730}"/>
              </a:ext>
            </a:extLst>
          </p:cNvPr>
          <p:cNvGrpSpPr/>
          <p:nvPr/>
        </p:nvGrpSpPr>
        <p:grpSpPr>
          <a:xfrm>
            <a:off x="3287320" y="2783541"/>
            <a:ext cx="361440" cy="361440"/>
            <a:chOff x="4030200" y="1728000"/>
            <a:chExt cx="361440" cy="361440"/>
          </a:xfrm>
        </p:grpSpPr>
        <p:sp>
          <p:nvSpPr>
            <p:cNvPr id="474" name="CustomShape 29">
              <a:extLst>
                <a:ext uri="{FF2B5EF4-FFF2-40B4-BE49-F238E27FC236}">
                  <a16:creationId xmlns:a16="http://schemas.microsoft.com/office/drawing/2014/main" id="{889B3679-611A-511E-9A47-6266D623FF46}"/>
                </a:ext>
              </a:extLst>
            </p:cNvPr>
            <p:cNvSpPr/>
            <p:nvPr/>
          </p:nvSpPr>
          <p:spPr>
            <a:xfrm>
              <a:off x="4030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475" name="CustomShape 30">
            <a:extLst>
              <a:ext uri="{FF2B5EF4-FFF2-40B4-BE49-F238E27FC236}">
                <a16:creationId xmlns:a16="http://schemas.microsoft.com/office/drawing/2014/main" id="{20A014E8-FCF9-34EF-BD06-69526E52630E}"/>
              </a:ext>
            </a:extLst>
          </p:cNvPr>
          <p:cNvSpPr/>
          <p:nvPr/>
        </p:nvSpPr>
        <p:spPr>
          <a:xfrm>
            <a:off x="3391720" y="3165501"/>
            <a:ext cx="17352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>
                <a:solidFill>
                  <a:srgbClr val="000000"/>
                </a:solidFill>
                <a:latin typeface="Open Sans Regular"/>
                <a:ea typeface="Open Sans Regular"/>
              </a:rPr>
              <a:t>PLL</a:t>
            </a:r>
            <a:endParaRPr lang="es-ES" sz="800" b="0" strike="noStrike" spc="-1">
              <a:latin typeface="Arial"/>
            </a:endParaRPr>
          </a:p>
        </p:txBody>
      </p:sp>
      <p:sp>
        <p:nvSpPr>
          <p:cNvPr id="478" name="CustomShape 33">
            <a:extLst>
              <a:ext uri="{FF2B5EF4-FFF2-40B4-BE49-F238E27FC236}">
                <a16:creationId xmlns:a16="http://schemas.microsoft.com/office/drawing/2014/main" id="{2E44EA48-4EA0-86FA-2528-BD2431428844}"/>
              </a:ext>
            </a:extLst>
          </p:cNvPr>
          <p:cNvSpPr/>
          <p:nvPr/>
        </p:nvSpPr>
        <p:spPr>
          <a:xfrm>
            <a:off x="3763505" y="2589501"/>
            <a:ext cx="733149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LO =</a:t>
            </a:r>
            <a:r>
              <a:rPr lang="es-ES" sz="800" dirty="0"/>
              <a:t> 2.142 </a:t>
            </a: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GHz</a:t>
            </a:r>
            <a:endParaRPr lang="es-ES" sz="800" b="0" strike="noStrike" spc="-1" dirty="0">
              <a:latin typeface="Arial"/>
            </a:endParaRPr>
          </a:p>
        </p:txBody>
      </p:sp>
      <p:grpSp>
        <p:nvGrpSpPr>
          <p:cNvPr id="481" name="Group 36">
            <a:extLst>
              <a:ext uri="{FF2B5EF4-FFF2-40B4-BE49-F238E27FC236}">
                <a16:creationId xmlns:a16="http://schemas.microsoft.com/office/drawing/2014/main" id="{2D9976C6-AA48-2207-45E8-0BF14A4DD204}"/>
              </a:ext>
            </a:extLst>
          </p:cNvPr>
          <p:cNvGrpSpPr/>
          <p:nvPr/>
        </p:nvGrpSpPr>
        <p:grpSpPr>
          <a:xfrm>
            <a:off x="5519320" y="2783541"/>
            <a:ext cx="361440" cy="361440"/>
            <a:chOff x="6262200" y="1728000"/>
            <a:chExt cx="361440" cy="361440"/>
          </a:xfrm>
        </p:grpSpPr>
        <p:sp>
          <p:nvSpPr>
            <p:cNvPr id="482" name="CustomShape 37">
              <a:extLst>
                <a:ext uri="{FF2B5EF4-FFF2-40B4-BE49-F238E27FC236}">
                  <a16:creationId xmlns:a16="http://schemas.microsoft.com/office/drawing/2014/main" id="{7267984A-43C2-0679-6EE9-6A618A394B9F}"/>
                </a:ext>
              </a:extLst>
            </p:cNvPr>
            <p:cNvSpPr/>
            <p:nvPr/>
          </p:nvSpPr>
          <p:spPr>
            <a:xfrm>
              <a:off x="6262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483" name="Line 38">
            <a:extLst>
              <a:ext uri="{FF2B5EF4-FFF2-40B4-BE49-F238E27FC236}">
                <a16:creationId xmlns:a16="http://schemas.microsoft.com/office/drawing/2014/main" id="{BA58E159-E215-8320-DD6B-3E53DA8B6EBD}"/>
              </a:ext>
            </a:extLst>
          </p:cNvPr>
          <p:cNvSpPr/>
          <p:nvPr/>
        </p:nvSpPr>
        <p:spPr>
          <a:xfrm>
            <a:off x="5881120" y="2962461"/>
            <a:ext cx="216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84" name="CustomShape 39">
            <a:extLst>
              <a:ext uri="{FF2B5EF4-FFF2-40B4-BE49-F238E27FC236}">
                <a16:creationId xmlns:a16="http://schemas.microsoft.com/office/drawing/2014/main" id="{8840B395-237A-F6E8-246A-CCEF06561CB9}"/>
              </a:ext>
            </a:extLst>
          </p:cNvPr>
          <p:cNvSpPr/>
          <p:nvPr/>
        </p:nvSpPr>
        <p:spPr>
          <a:xfrm>
            <a:off x="5381080" y="3215541"/>
            <a:ext cx="57168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Splitter 1:3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491" name="CustomShape 41">
            <a:extLst>
              <a:ext uri="{FF2B5EF4-FFF2-40B4-BE49-F238E27FC236}">
                <a16:creationId xmlns:a16="http://schemas.microsoft.com/office/drawing/2014/main" id="{901B949B-6404-F5F3-4B25-23D9082A9AFE}"/>
              </a:ext>
            </a:extLst>
          </p:cNvPr>
          <p:cNvSpPr/>
          <p:nvPr/>
        </p:nvSpPr>
        <p:spPr>
          <a:xfrm>
            <a:off x="2928760" y="1791197"/>
            <a:ext cx="1066320" cy="44892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cxnSp>
        <p:nvCxnSpPr>
          <p:cNvPr id="492" name="Conector recto 491">
            <a:extLst>
              <a:ext uri="{FF2B5EF4-FFF2-40B4-BE49-F238E27FC236}">
                <a16:creationId xmlns:a16="http://schemas.microsoft.com/office/drawing/2014/main" id="{2BDD5015-4E0B-1EEB-C85B-0FBECC5711D2}"/>
              </a:ext>
            </a:extLst>
          </p:cNvPr>
          <p:cNvCxnSpPr>
            <a:cxnSpLocks/>
          </p:cNvCxnSpPr>
          <p:nvPr/>
        </p:nvCxnSpPr>
        <p:spPr>
          <a:xfrm>
            <a:off x="3474048" y="2283862"/>
            <a:ext cx="0" cy="4719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6" name="CustomShape 42">
            <a:extLst>
              <a:ext uri="{FF2B5EF4-FFF2-40B4-BE49-F238E27FC236}">
                <a16:creationId xmlns:a16="http://schemas.microsoft.com/office/drawing/2014/main" id="{5340E8F4-1517-ECFA-7D79-5AE3F5A20291}"/>
              </a:ext>
            </a:extLst>
          </p:cNvPr>
          <p:cNvSpPr/>
          <p:nvPr/>
        </p:nvSpPr>
        <p:spPr>
          <a:xfrm>
            <a:off x="3083088" y="1875486"/>
            <a:ext cx="781920" cy="27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dirty="0"/>
              <a:t>µC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500" name="Marcador de número de diapositiva 499">
            <a:extLst>
              <a:ext uri="{FF2B5EF4-FFF2-40B4-BE49-F238E27FC236}">
                <a16:creationId xmlns:a16="http://schemas.microsoft.com/office/drawing/2014/main" id="{B39358C0-D7E9-EFAB-6767-F59EFE5C86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AC6F0A-3CD0-45C6-BCB8-134C48A3D246}" type="slidenum">
              <a:rPr lang="es-ES" smtClean="0"/>
              <a:t>7</a:t>
            </a:fld>
            <a:endParaRPr lang="es-ES"/>
          </a:p>
        </p:txBody>
      </p:sp>
      <p:sp>
        <p:nvSpPr>
          <p:cNvPr id="5" name="Google Shape;237;p42">
            <a:extLst>
              <a:ext uri="{FF2B5EF4-FFF2-40B4-BE49-F238E27FC236}">
                <a16:creationId xmlns:a16="http://schemas.microsoft.com/office/drawing/2014/main" id="{29718CEA-B8AB-BB20-AA19-22DFFDDDDEC0}"/>
              </a:ext>
            </a:extLst>
          </p:cNvPr>
          <p:cNvSpPr/>
          <p:nvPr/>
        </p:nvSpPr>
        <p:spPr>
          <a:xfrm rot="-5400000">
            <a:off x="2729412" y="-2111685"/>
            <a:ext cx="1057500" cy="58844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0B0CE525-60AD-CF47-7301-D3EA73459DA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2942" y="-1027050"/>
            <a:ext cx="8780745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/>
            <a:r>
              <a:rPr lang="en" sz="2800" dirty="0">
                <a:solidFill>
                  <a:schemeClr val="lt1"/>
                </a:solidFill>
              </a:rPr>
              <a:t>2. </a:t>
            </a:r>
            <a:r>
              <a:rPr lang="en" dirty="0">
                <a:solidFill>
                  <a:schemeClr val="lt1"/>
                </a:solidFill>
              </a:rPr>
              <a:t>Double </a:t>
            </a:r>
            <a:r>
              <a:rPr lang="en" dirty="0" err="1">
                <a:solidFill>
                  <a:schemeClr val="lt1"/>
                </a:solidFill>
              </a:rPr>
              <a:t>downconversion</a:t>
            </a:r>
            <a:endParaRPr lang="en" b="0" dirty="0" err="1">
              <a:solidFill>
                <a:schemeClr val="lt1"/>
              </a:solidFill>
            </a:endParaRPr>
          </a:p>
        </p:txBody>
      </p:sp>
      <p:pic>
        <p:nvPicPr>
          <p:cNvPr id="3" name="Picture 4" descr="Mini-Circuits Distributor - Mouser España">
            <a:extLst>
              <a:ext uri="{FF2B5EF4-FFF2-40B4-BE49-F238E27FC236}">
                <a16:creationId xmlns:a16="http://schemas.microsoft.com/office/drawing/2014/main" id="{8A508472-5879-8EFB-B5F2-7983D0CDC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49" y="1172370"/>
            <a:ext cx="1905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39;p42">
            <a:extLst>
              <a:ext uri="{FF2B5EF4-FFF2-40B4-BE49-F238E27FC236}">
                <a16:creationId xmlns:a16="http://schemas.microsoft.com/office/drawing/2014/main" id="{143CF332-986E-3AA4-4BAE-740F63A2840F}"/>
              </a:ext>
            </a:extLst>
          </p:cNvPr>
          <p:cNvSpPr txBox="1">
            <a:spLocks/>
          </p:cNvSpPr>
          <p:nvPr/>
        </p:nvSpPr>
        <p:spPr>
          <a:xfrm>
            <a:off x="799064" y="837662"/>
            <a:ext cx="6382657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" sz="1600" dirty="0">
                <a:solidFill>
                  <a:schemeClr val="bg1"/>
                </a:solidFill>
              </a:rPr>
              <a:t>June </a:t>
            </a:r>
            <a:r>
              <a:rPr lang="es-ES" sz="1600" dirty="0" err="1">
                <a:solidFill>
                  <a:schemeClr val="bg1"/>
                </a:solidFill>
              </a:rPr>
              <a:t>design</a:t>
            </a:r>
            <a:r>
              <a:rPr lang="es-ES" sz="1600" dirty="0">
                <a:solidFill>
                  <a:schemeClr val="bg1"/>
                </a:solidFill>
              </a:rPr>
              <a:t> (Local </a:t>
            </a:r>
            <a:r>
              <a:rPr lang="es-ES" sz="1600" dirty="0" err="1">
                <a:solidFill>
                  <a:schemeClr val="bg1"/>
                </a:solidFill>
              </a:rPr>
              <a:t>Oscillator</a:t>
            </a:r>
            <a:r>
              <a:rPr lang="es-ES" sz="1600" dirty="0">
                <a:solidFill>
                  <a:schemeClr val="bg1"/>
                </a:solidFill>
              </a:rPr>
              <a:t> </a:t>
            </a:r>
            <a:r>
              <a:rPr lang="es-ES" sz="1600" dirty="0" err="1">
                <a:solidFill>
                  <a:schemeClr val="bg1"/>
                </a:solidFill>
              </a:rPr>
              <a:t>generator</a:t>
            </a:r>
            <a:r>
              <a:rPr lang="es-ES" sz="1600" dirty="0">
                <a:solidFill>
                  <a:schemeClr val="bg1"/>
                </a:solidFill>
              </a:rPr>
              <a:t>)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" name="RF = 1.725 GHz">
            <a:extLst>
              <a:ext uri="{FF2B5EF4-FFF2-40B4-BE49-F238E27FC236}">
                <a16:creationId xmlns:a16="http://schemas.microsoft.com/office/drawing/2014/main" id="{078C0A1E-9898-9CE8-B0A0-D42F7BF47AC2}"/>
              </a:ext>
            </a:extLst>
          </p:cNvPr>
          <p:cNvSpPr txBox="1"/>
          <p:nvPr/>
        </p:nvSpPr>
        <p:spPr>
          <a:xfrm>
            <a:off x="-23875" y="5158468"/>
            <a:ext cx="65" cy="92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800"/>
            </a:lvl1pPr>
          </a:lstStyle>
          <a:p>
            <a:endParaRPr sz="600" dirty="0"/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id="{E2FA8DA8-A973-E014-EA5C-64BB8379BF7E}"/>
              </a:ext>
            </a:extLst>
          </p:cNvPr>
          <p:cNvGrpSpPr/>
          <p:nvPr/>
        </p:nvGrpSpPr>
        <p:grpSpPr>
          <a:xfrm>
            <a:off x="6102340" y="4429728"/>
            <a:ext cx="412560" cy="412560"/>
            <a:chOff x="6859080" y="1705320"/>
            <a:chExt cx="412560" cy="412560"/>
          </a:xfrm>
        </p:grpSpPr>
        <p:sp>
          <p:nvSpPr>
            <p:cNvPr id="19" name="CustomShape 7">
              <a:extLst>
                <a:ext uri="{FF2B5EF4-FFF2-40B4-BE49-F238E27FC236}">
                  <a16:creationId xmlns:a16="http://schemas.microsoft.com/office/drawing/2014/main" id="{3084E195-72DA-2FF7-D3AD-FC7AC0174B58}"/>
                </a:ext>
              </a:extLst>
            </p:cNvPr>
            <p:cNvSpPr/>
            <p:nvPr/>
          </p:nvSpPr>
          <p:spPr>
            <a:xfrm>
              <a:off x="6859080" y="1705320"/>
              <a:ext cx="412560" cy="412560"/>
            </a:xfrm>
            <a:prstGeom prst="ellipse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Line 8">
              <a:extLst>
                <a:ext uri="{FF2B5EF4-FFF2-40B4-BE49-F238E27FC236}">
                  <a16:creationId xmlns:a16="http://schemas.microsoft.com/office/drawing/2014/main" id="{2298A6F2-E331-535B-3016-3BFCCB424F70}"/>
                </a:ext>
              </a:extLst>
            </p:cNvPr>
            <p:cNvSpPr/>
            <p:nvPr/>
          </p:nvSpPr>
          <p:spPr>
            <a:xfrm flipV="1">
              <a:off x="6922440" y="1768680"/>
              <a:ext cx="285840" cy="285840"/>
            </a:xfrm>
            <a:prstGeom prst="line">
              <a:avLst/>
            </a:prstGeom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21" name="Line 9">
              <a:extLst>
                <a:ext uri="{FF2B5EF4-FFF2-40B4-BE49-F238E27FC236}">
                  <a16:creationId xmlns:a16="http://schemas.microsoft.com/office/drawing/2014/main" id="{C37BEFED-7CF2-962B-9832-35C803F1FFF7}"/>
                </a:ext>
              </a:extLst>
            </p:cNvPr>
            <p:cNvSpPr/>
            <p:nvPr/>
          </p:nvSpPr>
          <p:spPr>
            <a:xfrm flipH="1" flipV="1">
              <a:off x="6922440" y="1768680"/>
              <a:ext cx="285840" cy="285840"/>
            </a:xfrm>
            <a:prstGeom prst="line">
              <a:avLst/>
            </a:prstGeom>
            <a:ln w="93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2" name="Group 10">
            <a:extLst>
              <a:ext uri="{FF2B5EF4-FFF2-40B4-BE49-F238E27FC236}">
                <a16:creationId xmlns:a16="http://schemas.microsoft.com/office/drawing/2014/main" id="{68F67920-FB92-B4CB-F16F-7EC1B679B5EF}"/>
              </a:ext>
            </a:extLst>
          </p:cNvPr>
          <p:cNvGrpSpPr/>
          <p:nvPr/>
        </p:nvGrpSpPr>
        <p:grpSpPr>
          <a:xfrm>
            <a:off x="4683940" y="4450608"/>
            <a:ext cx="361440" cy="361440"/>
            <a:chOff x="5440680" y="1726200"/>
            <a:chExt cx="361440" cy="361440"/>
          </a:xfrm>
        </p:grpSpPr>
        <p:sp>
          <p:nvSpPr>
            <p:cNvPr id="23" name="CustomShape 11">
              <a:extLst>
                <a:ext uri="{FF2B5EF4-FFF2-40B4-BE49-F238E27FC236}">
                  <a16:creationId xmlns:a16="http://schemas.microsoft.com/office/drawing/2014/main" id="{4248AFD3-D150-6E90-3B9D-418D0BEEF6C7}"/>
                </a:ext>
              </a:extLst>
            </p:cNvPr>
            <p:cNvSpPr/>
            <p:nvPr/>
          </p:nvSpPr>
          <p:spPr>
            <a:xfrm>
              <a:off x="5440680" y="17262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pic>
          <p:nvPicPr>
            <p:cNvPr id="24" name="Captura de pantalla 2025-01-31 a la(s) 13.32.56.png_1" descr="Captura de pantalla 2025-01-31 a la(s) 13.32.56.png">
              <a:extLst>
                <a:ext uri="{FF2B5EF4-FFF2-40B4-BE49-F238E27FC236}">
                  <a16:creationId xmlns:a16="http://schemas.microsoft.com/office/drawing/2014/main" id="{CCA73B96-DB62-B314-5109-585F10871FC9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5484960" y="1774080"/>
              <a:ext cx="272520" cy="26568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27" name="Line 14">
            <a:extLst>
              <a:ext uri="{FF2B5EF4-FFF2-40B4-BE49-F238E27FC236}">
                <a16:creationId xmlns:a16="http://schemas.microsoft.com/office/drawing/2014/main" id="{C0A4896C-EEE3-6C0B-B149-48C49BBCEC9D}"/>
              </a:ext>
            </a:extLst>
          </p:cNvPr>
          <p:cNvSpPr/>
          <p:nvPr/>
        </p:nvSpPr>
        <p:spPr>
          <a:xfrm>
            <a:off x="3657940" y="4631328"/>
            <a:ext cx="3376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28" name="Line 15">
            <a:extLst>
              <a:ext uri="{FF2B5EF4-FFF2-40B4-BE49-F238E27FC236}">
                <a16:creationId xmlns:a16="http://schemas.microsoft.com/office/drawing/2014/main" id="{45CE6189-11F0-D5B6-4AC9-07FB15EEB423}"/>
              </a:ext>
            </a:extLst>
          </p:cNvPr>
          <p:cNvSpPr/>
          <p:nvPr/>
        </p:nvSpPr>
        <p:spPr>
          <a:xfrm>
            <a:off x="3981220" y="4631328"/>
            <a:ext cx="70128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29" name="Line 16">
            <a:extLst>
              <a:ext uri="{FF2B5EF4-FFF2-40B4-BE49-F238E27FC236}">
                <a16:creationId xmlns:a16="http://schemas.microsoft.com/office/drawing/2014/main" id="{C8AFB59F-0887-08D6-7CD2-3B1B1E2FC6B0}"/>
              </a:ext>
            </a:extLst>
          </p:cNvPr>
          <p:cNvSpPr/>
          <p:nvPr/>
        </p:nvSpPr>
        <p:spPr>
          <a:xfrm>
            <a:off x="5047900" y="4631328"/>
            <a:ext cx="41364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32" name="CustomShape 19">
            <a:extLst>
              <a:ext uri="{FF2B5EF4-FFF2-40B4-BE49-F238E27FC236}">
                <a16:creationId xmlns:a16="http://schemas.microsoft.com/office/drawing/2014/main" id="{3E3C8845-54DC-75BC-9E43-3901BB34C82B}"/>
              </a:ext>
            </a:extLst>
          </p:cNvPr>
          <p:cNvSpPr/>
          <p:nvPr/>
        </p:nvSpPr>
        <p:spPr>
          <a:xfrm>
            <a:off x="6155260" y="4906368"/>
            <a:ext cx="28080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>
                <a:solidFill>
                  <a:srgbClr val="000000"/>
                </a:solidFill>
                <a:latin typeface="Open Sans Regular"/>
                <a:ea typeface="Open Sans Regular"/>
              </a:rPr>
              <a:t>Mixer</a:t>
            </a:r>
            <a:endParaRPr lang="es-ES" sz="800" b="0" strike="noStrike" spc="-1">
              <a:latin typeface="Arial"/>
            </a:endParaRPr>
          </a:p>
        </p:txBody>
      </p:sp>
      <p:sp>
        <p:nvSpPr>
          <p:cNvPr id="33" name="CustomShape 20">
            <a:extLst>
              <a:ext uri="{FF2B5EF4-FFF2-40B4-BE49-F238E27FC236}">
                <a16:creationId xmlns:a16="http://schemas.microsoft.com/office/drawing/2014/main" id="{9FDF1CD5-1062-46B4-DF88-82BBDFF68B4D}"/>
              </a:ext>
            </a:extLst>
          </p:cNvPr>
          <p:cNvSpPr/>
          <p:nvPr/>
        </p:nvSpPr>
        <p:spPr>
          <a:xfrm>
            <a:off x="4149340" y="4843008"/>
            <a:ext cx="57240" cy="121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34" name="CustomShape 21">
            <a:extLst>
              <a:ext uri="{FF2B5EF4-FFF2-40B4-BE49-F238E27FC236}">
                <a16:creationId xmlns:a16="http://schemas.microsoft.com/office/drawing/2014/main" id="{576C9718-DDE8-B18C-3084-D03AFE419535}"/>
              </a:ext>
            </a:extLst>
          </p:cNvPr>
          <p:cNvSpPr/>
          <p:nvPr/>
        </p:nvSpPr>
        <p:spPr>
          <a:xfrm>
            <a:off x="4751440" y="4845385"/>
            <a:ext cx="23436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spc="-1" dirty="0">
                <a:solidFill>
                  <a:srgbClr val="000000"/>
                </a:solidFill>
                <a:latin typeface="Open Sans Regular"/>
                <a:ea typeface="Open Sans Regular"/>
              </a:rPr>
              <a:t>LPF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6" name="CustomShape 23">
            <a:extLst>
              <a:ext uri="{FF2B5EF4-FFF2-40B4-BE49-F238E27FC236}">
                <a16:creationId xmlns:a16="http://schemas.microsoft.com/office/drawing/2014/main" id="{B7A51019-FB6F-D31D-FF18-5800110B2A36}"/>
              </a:ext>
            </a:extLst>
          </p:cNvPr>
          <p:cNvSpPr/>
          <p:nvPr/>
        </p:nvSpPr>
        <p:spPr>
          <a:xfrm>
            <a:off x="5844220" y="3876408"/>
            <a:ext cx="81504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RF = </a:t>
            </a:r>
            <a:r>
              <a:rPr lang="es-ES" sz="800" spc="-1" dirty="0">
                <a:latin typeface="Open Sans Regular"/>
                <a:ea typeface="Open Sans Regular"/>
              </a:rPr>
              <a:t>297</a:t>
            </a: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 MHz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id="{04782E33-565B-7441-F1B9-9CC32D03CA97}"/>
              </a:ext>
            </a:extLst>
          </p:cNvPr>
          <p:cNvSpPr/>
          <p:nvPr/>
        </p:nvSpPr>
        <p:spPr>
          <a:xfrm flipV="1">
            <a:off x="6299260" y="4018248"/>
            <a:ext cx="0" cy="36216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grpSp>
        <p:nvGrpSpPr>
          <p:cNvPr id="38" name="Group 28">
            <a:extLst>
              <a:ext uri="{FF2B5EF4-FFF2-40B4-BE49-F238E27FC236}">
                <a16:creationId xmlns:a16="http://schemas.microsoft.com/office/drawing/2014/main" id="{D3A2404C-2682-D825-7BAB-6E22CDBB9D08}"/>
              </a:ext>
            </a:extLst>
          </p:cNvPr>
          <p:cNvGrpSpPr/>
          <p:nvPr/>
        </p:nvGrpSpPr>
        <p:grpSpPr>
          <a:xfrm>
            <a:off x="3273460" y="4452408"/>
            <a:ext cx="361440" cy="361440"/>
            <a:chOff x="4030200" y="1728000"/>
            <a:chExt cx="361440" cy="361440"/>
          </a:xfrm>
        </p:grpSpPr>
        <p:sp>
          <p:nvSpPr>
            <p:cNvPr id="39" name="CustomShape 29">
              <a:extLst>
                <a:ext uri="{FF2B5EF4-FFF2-40B4-BE49-F238E27FC236}">
                  <a16:creationId xmlns:a16="http://schemas.microsoft.com/office/drawing/2014/main" id="{2EB2119F-D835-A049-E2EB-E6EBA3DD735D}"/>
                </a:ext>
              </a:extLst>
            </p:cNvPr>
            <p:cNvSpPr/>
            <p:nvPr/>
          </p:nvSpPr>
          <p:spPr>
            <a:xfrm>
              <a:off x="4030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40" name="CustomShape 30">
            <a:extLst>
              <a:ext uri="{FF2B5EF4-FFF2-40B4-BE49-F238E27FC236}">
                <a16:creationId xmlns:a16="http://schemas.microsoft.com/office/drawing/2014/main" id="{BF08E01D-0F9F-536F-D9D1-F6EA38A8419B}"/>
              </a:ext>
            </a:extLst>
          </p:cNvPr>
          <p:cNvSpPr/>
          <p:nvPr/>
        </p:nvSpPr>
        <p:spPr>
          <a:xfrm>
            <a:off x="3377860" y="4834368"/>
            <a:ext cx="17352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>
                <a:solidFill>
                  <a:srgbClr val="000000"/>
                </a:solidFill>
                <a:latin typeface="Open Sans Regular"/>
                <a:ea typeface="Open Sans Regular"/>
              </a:rPr>
              <a:t>PLL</a:t>
            </a:r>
            <a:endParaRPr lang="es-ES" sz="800" b="0" strike="noStrike" spc="-1">
              <a:latin typeface="Arial"/>
            </a:endParaRPr>
          </a:p>
        </p:txBody>
      </p:sp>
      <p:sp>
        <p:nvSpPr>
          <p:cNvPr id="42" name="CustomShape 32">
            <a:extLst>
              <a:ext uri="{FF2B5EF4-FFF2-40B4-BE49-F238E27FC236}">
                <a16:creationId xmlns:a16="http://schemas.microsoft.com/office/drawing/2014/main" id="{85A6877F-D072-6BB3-757A-A448E0FA1CA8}"/>
              </a:ext>
            </a:extLst>
          </p:cNvPr>
          <p:cNvSpPr/>
          <p:nvPr/>
        </p:nvSpPr>
        <p:spPr>
          <a:xfrm>
            <a:off x="1833047" y="4369977"/>
            <a:ext cx="713272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CLK = </a:t>
            </a:r>
            <a:r>
              <a:rPr lang="es-ES" sz="800" spc="-1" dirty="0">
                <a:solidFill>
                  <a:srgbClr val="000000"/>
                </a:solidFill>
                <a:latin typeface="Open Sans Regular"/>
                <a:ea typeface="Open Sans Regular"/>
              </a:rPr>
              <a:t>714</a:t>
            </a: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 MHz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43" name="CustomShape 33">
            <a:extLst>
              <a:ext uri="{FF2B5EF4-FFF2-40B4-BE49-F238E27FC236}">
                <a16:creationId xmlns:a16="http://schemas.microsoft.com/office/drawing/2014/main" id="{DC8959AD-2503-8B4D-F551-3337CA0EB5C1}"/>
              </a:ext>
            </a:extLst>
          </p:cNvPr>
          <p:cNvSpPr/>
          <p:nvPr/>
        </p:nvSpPr>
        <p:spPr>
          <a:xfrm>
            <a:off x="3726785" y="4258368"/>
            <a:ext cx="733149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LO =</a:t>
            </a:r>
            <a:r>
              <a:rPr lang="es-ES" sz="800" dirty="0"/>
              <a:t> 357 MH</a:t>
            </a: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z</a:t>
            </a:r>
            <a:endParaRPr lang="es-ES" sz="800" b="0" strike="noStrike" spc="-1" dirty="0">
              <a:latin typeface="Arial"/>
            </a:endParaRPr>
          </a:p>
        </p:txBody>
      </p:sp>
      <p:grpSp>
        <p:nvGrpSpPr>
          <p:cNvPr id="52" name="Group 36">
            <a:extLst>
              <a:ext uri="{FF2B5EF4-FFF2-40B4-BE49-F238E27FC236}">
                <a16:creationId xmlns:a16="http://schemas.microsoft.com/office/drawing/2014/main" id="{3D3ABBAD-1677-6AEA-E6B6-45F01592EDDB}"/>
              </a:ext>
            </a:extLst>
          </p:cNvPr>
          <p:cNvGrpSpPr/>
          <p:nvPr/>
        </p:nvGrpSpPr>
        <p:grpSpPr>
          <a:xfrm>
            <a:off x="5505460" y="4452408"/>
            <a:ext cx="361440" cy="361440"/>
            <a:chOff x="6262200" y="1728000"/>
            <a:chExt cx="361440" cy="361440"/>
          </a:xfrm>
        </p:grpSpPr>
        <p:sp>
          <p:nvSpPr>
            <p:cNvPr id="53" name="CustomShape 37">
              <a:extLst>
                <a:ext uri="{FF2B5EF4-FFF2-40B4-BE49-F238E27FC236}">
                  <a16:creationId xmlns:a16="http://schemas.microsoft.com/office/drawing/2014/main" id="{780DB844-85B8-45B7-E26F-87890D3A806D}"/>
                </a:ext>
              </a:extLst>
            </p:cNvPr>
            <p:cNvSpPr/>
            <p:nvPr/>
          </p:nvSpPr>
          <p:spPr>
            <a:xfrm>
              <a:off x="6262200" y="1728000"/>
              <a:ext cx="361440" cy="36144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54" name="Line 38">
            <a:extLst>
              <a:ext uri="{FF2B5EF4-FFF2-40B4-BE49-F238E27FC236}">
                <a16:creationId xmlns:a16="http://schemas.microsoft.com/office/drawing/2014/main" id="{4F0BB69D-C7BD-A225-E2C1-2F5AE4A52ECA}"/>
              </a:ext>
            </a:extLst>
          </p:cNvPr>
          <p:cNvSpPr/>
          <p:nvPr/>
        </p:nvSpPr>
        <p:spPr>
          <a:xfrm>
            <a:off x="5867260" y="4631328"/>
            <a:ext cx="216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55" name="CustomShape 39">
            <a:extLst>
              <a:ext uri="{FF2B5EF4-FFF2-40B4-BE49-F238E27FC236}">
                <a16:creationId xmlns:a16="http://schemas.microsoft.com/office/drawing/2014/main" id="{DA685299-1B72-1179-E59A-3C702097D8E9}"/>
              </a:ext>
            </a:extLst>
          </p:cNvPr>
          <p:cNvSpPr/>
          <p:nvPr/>
        </p:nvSpPr>
        <p:spPr>
          <a:xfrm>
            <a:off x="5367220" y="4884408"/>
            <a:ext cx="571680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Splitter 1:3</a:t>
            </a:r>
            <a:endParaRPr lang="es-ES" sz="800" b="0" strike="noStrike" spc="-1" dirty="0">
              <a:latin typeface="Arial"/>
            </a:endParaRPr>
          </a:p>
        </p:txBody>
      </p:sp>
      <p:grpSp>
        <p:nvGrpSpPr>
          <p:cNvPr id="56" name="Group 40">
            <a:extLst>
              <a:ext uri="{FF2B5EF4-FFF2-40B4-BE49-F238E27FC236}">
                <a16:creationId xmlns:a16="http://schemas.microsoft.com/office/drawing/2014/main" id="{D0279B46-A3A9-ED02-62EA-0CA6D68FC501}"/>
              </a:ext>
            </a:extLst>
          </p:cNvPr>
          <p:cNvGrpSpPr/>
          <p:nvPr/>
        </p:nvGrpSpPr>
        <p:grpSpPr>
          <a:xfrm>
            <a:off x="6809740" y="4406688"/>
            <a:ext cx="1066320" cy="448920"/>
            <a:chOff x="7566480" y="1682280"/>
            <a:chExt cx="1066320" cy="448920"/>
          </a:xfrm>
        </p:grpSpPr>
        <p:sp>
          <p:nvSpPr>
            <p:cNvPr id="57" name="CustomShape 41">
              <a:extLst>
                <a:ext uri="{FF2B5EF4-FFF2-40B4-BE49-F238E27FC236}">
                  <a16:creationId xmlns:a16="http://schemas.microsoft.com/office/drawing/2014/main" id="{04765637-79F4-03F4-B4A9-D9D3E0DDAF13}"/>
                </a:ext>
              </a:extLst>
            </p:cNvPr>
            <p:cNvSpPr/>
            <p:nvPr/>
          </p:nvSpPr>
          <p:spPr>
            <a:xfrm>
              <a:off x="7566480" y="1682280"/>
              <a:ext cx="1066320" cy="448920"/>
            </a:xfrm>
            <a:prstGeom prst="rect">
              <a:avLst/>
            </a:prstGeom>
            <a:noFill/>
            <a:ln w="1260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s-ES"/>
            </a:p>
          </p:txBody>
        </p:sp>
        <p:sp>
          <p:nvSpPr>
            <p:cNvPr id="58" name="CustomShape 42">
              <a:extLst>
                <a:ext uri="{FF2B5EF4-FFF2-40B4-BE49-F238E27FC236}">
                  <a16:creationId xmlns:a16="http://schemas.microsoft.com/office/drawing/2014/main" id="{4447FE5A-AEC1-DB5D-2065-68B50DDBDF0B}"/>
                </a:ext>
              </a:extLst>
            </p:cNvPr>
            <p:cNvSpPr/>
            <p:nvPr/>
          </p:nvSpPr>
          <p:spPr>
            <a:xfrm>
              <a:off x="7708680" y="1767240"/>
              <a:ext cx="781920" cy="2782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s-ES" sz="800" b="0" strike="noStrike" spc="-1" dirty="0">
                  <a:solidFill>
                    <a:srgbClr val="000000"/>
                  </a:solidFill>
                  <a:latin typeface="Open Sans Regular"/>
                  <a:ea typeface="Open Sans Regular"/>
                </a:rPr>
                <a:t>Oscilloscope</a:t>
              </a:r>
              <a:endParaRPr lang="es-ES" sz="800" b="0" strike="noStrike" spc="-1" dirty="0">
                <a:latin typeface="Arial"/>
              </a:endParaRPr>
            </a:p>
          </p:txBody>
        </p:sp>
      </p:grpSp>
      <p:sp>
        <p:nvSpPr>
          <p:cNvPr id="59" name="Line 43">
            <a:extLst>
              <a:ext uri="{FF2B5EF4-FFF2-40B4-BE49-F238E27FC236}">
                <a16:creationId xmlns:a16="http://schemas.microsoft.com/office/drawing/2014/main" id="{767A2108-8ECE-780F-16CE-0B051926D8C5}"/>
              </a:ext>
            </a:extLst>
          </p:cNvPr>
          <p:cNvSpPr/>
          <p:nvPr/>
        </p:nvSpPr>
        <p:spPr>
          <a:xfrm>
            <a:off x="6515260" y="4631328"/>
            <a:ext cx="2898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60" name="TUNNEL">
            <a:extLst>
              <a:ext uri="{FF2B5EF4-FFF2-40B4-BE49-F238E27FC236}">
                <a16:creationId xmlns:a16="http://schemas.microsoft.com/office/drawing/2014/main" id="{2F596ACE-BF59-3D54-A542-940CDC18A4DD}"/>
              </a:ext>
            </a:extLst>
          </p:cNvPr>
          <p:cNvSpPr txBox="1"/>
          <p:nvPr/>
        </p:nvSpPr>
        <p:spPr>
          <a:xfrm>
            <a:off x="1828299" y="4209121"/>
            <a:ext cx="42470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800" b="1">
                <a:solidFill>
                  <a:srgbClr val="919191"/>
                </a:solidFill>
              </a:defRPr>
            </a:lvl1pPr>
          </a:lstStyle>
          <a:p>
            <a:r>
              <a:rPr dirty="0"/>
              <a:t>TUNNEL</a:t>
            </a:r>
          </a:p>
        </p:txBody>
      </p:sp>
      <p:sp>
        <p:nvSpPr>
          <p:cNvPr id="62" name="CustomShape 41">
            <a:extLst>
              <a:ext uri="{FF2B5EF4-FFF2-40B4-BE49-F238E27FC236}">
                <a16:creationId xmlns:a16="http://schemas.microsoft.com/office/drawing/2014/main" id="{BE41A6DE-E7A3-CC3B-8DF8-835B36B96E64}"/>
              </a:ext>
            </a:extLst>
          </p:cNvPr>
          <p:cNvSpPr/>
          <p:nvPr/>
        </p:nvSpPr>
        <p:spPr>
          <a:xfrm>
            <a:off x="2914900" y="3460064"/>
            <a:ext cx="1066320" cy="448920"/>
          </a:xfrm>
          <a:prstGeom prst="rect">
            <a:avLst/>
          </a:prstGeom>
          <a:noFill/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4684B57B-2285-0B63-35C7-E2ED9E861EF6}"/>
              </a:ext>
            </a:extLst>
          </p:cNvPr>
          <p:cNvCxnSpPr>
            <a:cxnSpLocks/>
          </p:cNvCxnSpPr>
          <p:nvPr/>
        </p:nvCxnSpPr>
        <p:spPr>
          <a:xfrm>
            <a:off x="3460188" y="3952729"/>
            <a:ext cx="0" cy="47198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8" name="CustomShape 42">
            <a:extLst>
              <a:ext uri="{FF2B5EF4-FFF2-40B4-BE49-F238E27FC236}">
                <a16:creationId xmlns:a16="http://schemas.microsoft.com/office/drawing/2014/main" id="{777EBE08-1F02-5790-15D6-989AFF27853D}"/>
              </a:ext>
            </a:extLst>
          </p:cNvPr>
          <p:cNvSpPr/>
          <p:nvPr/>
        </p:nvSpPr>
        <p:spPr>
          <a:xfrm>
            <a:off x="3069228" y="3544353"/>
            <a:ext cx="781920" cy="278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1600" b="1" dirty="0"/>
              <a:t>µC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449" name="Line 12">
            <a:extLst>
              <a:ext uri="{FF2B5EF4-FFF2-40B4-BE49-F238E27FC236}">
                <a16:creationId xmlns:a16="http://schemas.microsoft.com/office/drawing/2014/main" id="{9C34F455-F2FD-284B-D210-2E5C1C1887A7}"/>
              </a:ext>
            </a:extLst>
          </p:cNvPr>
          <p:cNvSpPr/>
          <p:nvPr/>
        </p:nvSpPr>
        <p:spPr>
          <a:xfrm>
            <a:off x="2210021" y="4631328"/>
            <a:ext cx="68400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50" name="Line 13">
            <a:extLst>
              <a:ext uri="{FF2B5EF4-FFF2-40B4-BE49-F238E27FC236}">
                <a16:creationId xmlns:a16="http://schemas.microsoft.com/office/drawing/2014/main" id="{5BFB5F0A-08D0-FC78-6B44-F93AD82F2426}"/>
              </a:ext>
            </a:extLst>
          </p:cNvPr>
          <p:cNvSpPr/>
          <p:nvPr/>
        </p:nvSpPr>
        <p:spPr>
          <a:xfrm>
            <a:off x="2894021" y="4631328"/>
            <a:ext cx="383760" cy="0"/>
          </a:xfrm>
          <a:prstGeom prst="line">
            <a:avLst/>
          </a:prstGeom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451" name="CustomShape 32">
            <a:extLst>
              <a:ext uri="{FF2B5EF4-FFF2-40B4-BE49-F238E27FC236}">
                <a16:creationId xmlns:a16="http://schemas.microsoft.com/office/drawing/2014/main" id="{99693887-2DF4-79E4-AD34-E74CFB2D1B29}"/>
              </a:ext>
            </a:extLst>
          </p:cNvPr>
          <p:cNvSpPr/>
          <p:nvPr/>
        </p:nvSpPr>
        <p:spPr>
          <a:xfrm>
            <a:off x="1774975" y="2709198"/>
            <a:ext cx="713272" cy="12311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CLK = </a:t>
            </a:r>
            <a:r>
              <a:rPr lang="es-ES" sz="800" spc="-1" dirty="0">
                <a:solidFill>
                  <a:srgbClr val="000000"/>
                </a:solidFill>
                <a:latin typeface="Open Sans Regular"/>
                <a:ea typeface="Open Sans Regular"/>
              </a:rPr>
              <a:t>714</a:t>
            </a:r>
            <a:r>
              <a:rPr lang="es-ES" sz="800" b="0" strike="noStrike" spc="-1" dirty="0">
                <a:solidFill>
                  <a:srgbClr val="000000"/>
                </a:solidFill>
                <a:latin typeface="Open Sans Regular"/>
                <a:ea typeface="Open Sans Regular"/>
              </a:rPr>
              <a:t> MHz</a:t>
            </a:r>
            <a:endParaRPr lang="es-ES" sz="800" b="0" strike="noStrike" spc="-1" dirty="0">
              <a:latin typeface="Arial"/>
            </a:endParaRPr>
          </a:p>
        </p:txBody>
      </p:sp>
      <p:sp>
        <p:nvSpPr>
          <p:cNvPr id="452" name="TUNNEL">
            <a:extLst>
              <a:ext uri="{FF2B5EF4-FFF2-40B4-BE49-F238E27FC236}">
                <a16:creationId xmlns:a16="http://schemas.microsoft.com/office/drawing/2014/main" id="{6C7869FB-84FA-6AA5-731F-D38D661CF215}"/>
              </a:ext>
            </a:extLst>
          </p:cNvPr>
          <p:cNvSpPr txBox="1"/>
          <p:nvPr/>
        </p:nvSpPr>
        <p:spPr>
          <a:xfrm>
            <a:off x="1770227" y="2548342"/>
            <a:ext cx="42470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800" b="1">
                <a:solidFill>
                  <a:srgbClr val="919191"/>
                </a:solidFill>
              </a:defRPr>
            </a:lvl1pPr>
          </a:lstStyle>
          <a:p>
            <a:r>
              <a:rPr dirty="0"/>
              <a:t>TUNNEL</a:t>
            </a:r>
          </a:p>
        </p:txBody>
      </p:sp>
      <p:sp>
        <p:nvSpPr>
          <p:cNvPr id="453" name="CustomShape 4">
            <a:extLst>
              <a:ext uri="{FF2B5EF4-FFF2-40B4-BE49-F238E27FC236}">
                <a16:creationId xmlns:a16="http://schemas.microsoft.com/office/drawing/2014/main" id="{4D44F44A-DB4B-6202-4F28-E50B153B4657}"/>
              </a:ext>
            </a:extLst>
          </p:cNvPr>
          <p:cNvSpPr/>
          <p:nvPr/>
        </p:nvSpPr>
        <p:spPr>
          <a:xfrm>
            <a:off x="-44348" y="2135805"/>
            <a:ext cx="2475375" cy="3434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200" b="1" spc="-1" dirty="0">
                <a:latin typeface="Arial"/>
              </a:rPr>
              <a:t>1</a:t>
            </a:r>
            <a:r>
              <a:rPr lang="en-US" sz="1200" b="1" spc="-1" baseline="30000" dirty="0">
                <a:latin typeface="Arial"/>
              </a:rPr>
              <a:t>st</a:t>
            </a:r>
            <a:r>
              <a:rPr lang="en-US" sz="1200" b="1" spc="-1" dirty="0">
                <a:latin typeface="Arial"/>
              </a:rPr>
              <a:t> </a:t>
            </a:r>
            <a:r>
              <a:rPr lang="en-US" sz="1200" b="1" spc="-1" dirty="0" err="1">
                <a:latin typeface="Arial"/>
              </a:rPr>
              <a:t>downconversion</a:t>
            </a:r>
            <a:endParaRPr lang="en-US" sz="1200" b="1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550" b="1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550" b="1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s-ES" sz="1550" b="1" spc="-1" dirty="0">
              <a:latin typeface="Arial"/>
            </a:endParaRPr>
          </a:p>
        </p:txBody>
      </p:sp>
      <p:sp>
        <p:nvSpPr>
          <p:cNvPr id="454" name="CustomShape 4">
            <a:extLst>
              <a:ext uri="{FF2B5EF4-FFF2-40B4-BE49-F238E27FC236}">
                <a16:creationId xmlns:a16="http://schemas.microsoft.com/office/drawing/2014/main" id="{CECBDE80-5E6E-E8CE-9D01-1AAFEC2B12DE}"/>
              </a:ext>
            </a:extLst>
          </p:cNvPr>
          <p:cNvSpPr/>
          <p:nvPr/>
        </p:nvSpPr>
        <p:spPr>
          <a:xfrm>
            <a:off x="-44349" y="3633612"/>
            <a:ext cx="2475375" cy="3434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200" b="1" spc="-1" dirty="0">
                <a:latin typeface="Arial"/>
              </a:rPr>
              <a:t>2</a:t>
            </a:r>
            <a:r>
              <a:rPr lang="en-US" sz="1200" b="1" spc="-1" baseline="30000" dirty="0">
                <a:latin typeface="Arial"/>
              </a:rPr>
              <a:t>nd</a:t>
            </a:r>
            <a:r>
              <a:rPr lang="en-US" sz="1200" b="1" spc="-1" dirty="0">
                <a:latin typeface="Arial"/>
              </a:rPr>
              <a:t> </a:t>
            </a:r>
            <a:r>
              <a:rPr lang="en-US" sz="1200" b="1" spc="-1" dirty="0" err="1">
                <a:latin typeface="Arial"/>
              </a:rPr>
              <a:t>downconversion</a:t>
            </a:r>
            <a:endParaRPr lang="en-US" sz="1200" b="1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550" b="1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550" b="1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s-ES" sz="1550" b="1" spc="-1" dirty="0">
              <a:latin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8AC5AC9-75F3-6E50-35C7-C343E42358A6}"/>
              </a:ext>
            </a:extLst>
          </p:cNvPr>
          <p:cNvSpPr txBox="1"/>
          <p:nvPr/>
        </p:nvSpPr>
        <p:spPr>
          <a:xfrm>
            <a:off x="6847360" y="2818257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/>
              <a:t>Different</a:t>
            </a:r>
            <a:r>
              <a:rPr lang="es-ES" b="1" dirty="0"/>
              <a:t> </a:t>
            </a:r>
            <a:r>
              <a:rPr lang="es-ES" b="1" dirty="0" err="1"/>
              <a:t>mixers</a:t>
            </a:r>
            <a:endParaRPr lang="es-E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2nd mixer </a:t>
            </a:r>
            <a:r>
              <a:rPr lang="es-ES" b="1" dirty="0" err="1"/>
              <a:t>needs</a:t>
            </a:r>
            <a:r>
              <a:rPr lang="es-ES" b="1" dirty="0"/>
              <a:t> a </a:t>
            </a:r>
            <a:r>
              <a:rPr lang="es-ES" b="1" dirty="0" err="1"/>
              <a:t>lower</a:t>
            </a:r>
            <a:r>
              <a:rPr lang="es-ES" b="1" dirty="0"/>
              <a:t> input </a:t>
            </a:r>
            <a:r>
              <a:rPr lang="es-ES" b="1" dirty="0" err="1"/>
              <a:t>power</a:t>
            </a:r>
            <a:r>
              <a:rPr lang="es-ES" b="1" dirty="0"/>
              <a:t>.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6A39CE2-6B4C-3C53-7979-E92D9F9B01FA}"/>
              </a:ext>
            </a:extLst>
          </p:cNvPr>
          <p:cNvSpPr/>
          <p:nvPr/>
        </p:nvSpPr>
        <p:spPr>
          <a:xfrm>
            <a:off x="5361461" y="1895163"/>
            <a:ext cx="634140" cy="33667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3075990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92C481-DC8D-7A32-F9D7-3B50C9C997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1" y="4538233"/>
            <a:ext cx="2057400" cy="274637"/>
          </a:xfrm>
        </p:spPr>
        <p:txBody>
          <a:bodyPr/>
          <a:lstStyle/>
          <a:p>
            <a:fld id="{8CAC6F0A-3CD0-45C6-BCB8-134C48A3D246}" type="slidenum">
              <a:rPr lang="es-ES" smtClean="0"/>
              <a:t>8</a:t>
            </a:fld>
            <a:endParaRPr lang="es-ES"/>
          </a:p>
        </p:txBody>
      </p:sp>
      <p:pic>
        <p:nvPicPr>
          <p:cNvPr id="7" name="Imagen 6" descr="Imagen que contiene tabla, colgando, equipo, tren&#10;&#10;El contenido generado por IA puede ser incorrecto.">
            <a:extLst>
              <a:ext uri="{FF2B5EF4-FFF2-40B4-BE49-F238E27FC236}">
                <a16:creationId xmlns:a16="http://schemas.microsoft.com/office/drawing/2014/main" id="{40129AD9-77A1-35FA-6856-354D335C8B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r="26804"/>
          <a:stretch>
            <a:fillRect/>
          </a:stretch>
        </p:blipFill>
        <p:spPr>
          <a:xfrm rot="5400000">
            <a:off x="758722" y="290094"/>
            <a:ext cx="3288872" cy="336994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3058EDE-B168-DCDD-EEDA-0D94846F627A}"/>
              </a:ext>
            </a:extLst>
          </p:cNvPr>
          <p:cNvSpPr txBox="1"/>
          <p:nvPr/>
        </p:nvSpPr>
        <p:spPr>
          <a:xfrm>
            <a:off x="1874587" y="1462039"/>
            <a:ext cx="1120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ighlight>
                  <a:srgbClr val="DBD8D4"/>
                </a:highlight>
              </a:rPr>
              <a:t>Splitter 1:2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483F44-40D2-8E52-357A-833133E6085B}"/>
              </a:ext>
            </a:extLst>
          </p:cNvPr>
          <p:cNvSpPr txBox="1"/>
          <p:nvPr/>
        </p:nvSpPr>
        <p:spPr>
          <a:xfrm>
            <a:off x="1462188" y="1930989"/>
            <a:ext cx="595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ighlight>
                  <a:srgbClr val="DBD8D4"/>
                </a:highlight>
              </a:rPr>
              <a:t>LPF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780039-05BF-4E42-E46C-51D875647FF1}"/>
              </a:ext>
            </a:extLst>
          </p:cNvPr>
          <p:cNvSpPr txBox="1"/>
          <p:nvPr/>
        </p:nvSpPr>
        <p:spPr>
          <a:xfrm>
            <a:off x="2759986" y="1930988"/>
            <a:ext cx="595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ighlight>
                  <a:srgbClr val="DBD8D4"/>
                </a:highlight>
              </a:rPr>
              <a:t>LPF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65E4AD-05AA-C670-A9CF-E496F1B6FE23}"/>
              </a:ext>
            </a:extLst>
          </p:cNvPr>
          <p:cNvSpPr txBox="1"/>
          <p:nvPr/>
        </p:nvSpPr>
        <p:spPr>
          <a:xfrm>
            <a:off x="3197710" y="1930987"/>
            <a:ext cx="749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ighlight>
                  <a:srgbClr val="DBD8D4"/>
                </a:highlight>
              </a:rPr>
              <a:t>Mixer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050F87A-3613-7730-2015-681950C0C3F6}"/>
              </a:ext>
            </a:extLst>
          </p:cNvPr>
          <p:cNvSpPr txBox="1"/>
          <p:nvPr/>
        </p:nvSpPr>
        <p:spPr>
          <a:xfrm>
            <a:off x="902545" y="1930986"/>
            <a:ext cx="749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ighlight>
                  <a:srgbClr val="DBD8D4"/>
                </a:highlight>
              </a:rPr>
              <a:t>Mixer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CD4C844-CD3A-CC68-421C-0F26D002B01F}"/>
              </a:ext>
            </a:extLst>
          </p:cNvPr>
          <p:cNvSpPr txBox="1"/>
          <p:nvPr/>
        </p:nvSpPr>
        <p:spPr>
          <a:xfrm>
            <a:off x="1308309" y="2564994"/>
            <a:ext cx="749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ighlight>
                  <a:srgbClr val="DBD8D4"/>
                </a:highlight>
              </a:rPr>
              <a:t>LPF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EBD517C-0A1D-DA69-6295-0FA38BFE1B09}"/>
              </a:ext>
            </a:extLst>
          </p:cNvPr>
          <p:cNvSpPr txBox="1"/>
          <p:nvPr/>
        </p:nvSpPr>
        <p:spPr>
          <a:xfrm>
            <a:off x="2805773" y="2564994"/>
            <a:ext cx="749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highlight>
                  <a:srgbClr val="DBD8D4"/>
                </a:highlight>
              </a:rPr>
              <a:t>LPF</a:t>
            </a:r>
          </a:p>
        </p:txBody>
      </p:sp>
      <p:pic>
        <p:nvPicPr>
          <p:cNvPr id="18" name="Imagen 17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13878715-CD83-F510-DAA4-D928F3FF94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0845" b="60415"/>
          <a:stretch>
            <a:fillRect/>
          </a:stretch>
        </p:blipFill>
        <p:spPr>
          <a:xfrm>
            <a:off x="801888" y="284229"/>
            <a:ext cx="3048678" cy="659289"/>
          </a:xfrm>
          <a:prstGeom prst="rect">
            <a:avLst/>
          </a:prstGeom>
        </p:spPr>
      </p:pic>
      <p:pic>
        <p:nvPicPr>
          <p:cNvPr id="20" name="Imagen 19" descr="Tabla&#10;&#10;El contenido generado por IA puede ser incorrecto.">
            <a:extLst>
              <a:ext uri="{FF2B5EF4-FFF2-40B4-BE49-F238E27FC236}">
                <a16:creationId xmlns:a16="http://schemas.microsoft.com/office/drawing/2014/main" id="{38A00C65-5140-FF5D-73F4-776C137C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437" y="2403703"/>
            <a:ext cx="4185003" cy="2061902"/>
          </a:xfrm>
          <a:prstGeom prst="rect">
            <a:avLst/>
          </a:prstGeom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CE98F7C4-94F9-0DDC-B316-D650B031DFE3}"/>
              </a:ext>
            </a:extLst>
          </p:cNvPr>
          <p:cNvCxnSpPr>
            <a:cxnSpLocks/>
          </p:cNvCxnSpPr>
          <p:nvPr/>
        </p:nvCxnSpPr>
        <p:spPr>
          <a:xfrm>
            <a:off x="3554931" y="3247821"/>
            <a:ext cx="116012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56AB343-F9D4-9692-31A2-25EAAFB00400}"/>
              </a:ext>
            </a:extLst>
          </p:cNvPr>
          <p:cNvSpPr txBox="1"/>
          <p:nvPr/>
        </p:nvSpPr>
        <p:spPr>
          <a:xfrm>
            <a:off x="4860329" y="574186"/>
            <a:ext cx="2626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/>
              <a:t>Amplifier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ATF.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/>
              <a:t>Possible</a:t>
            </a:r>
            <a:r>
              <a:rPr lang="es-ES" b="1" dirty="0"/>
              <a:t> </a:t>
            </a:r>
            <a:r>
              <a:rPr lang="es-ES" b="1" dirty="0" err="1"/>
              <a:t>saturation</a:t>
            </a:r>
            <a:r>
              <a:rPr lang="es-ES" b="1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/>
              <a:t>Need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similar </a:t>
            </a:r>
            <a:r>
              <a:rPr lang="es-ES" b="1" dirty="0" err="1"/>
              <a:t>amplifier</a:t>
            </a:r>
            <a:r>
              <a:rPr lang="es-ES" b="1" dirty="0"/>
              <a:t>.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48AE6AE5-2631-646E-A1B4-C749A203D650}"/>
              </a:ext>
            </a:extLst>
          </p:cNvPr>
          <p:cNvSpPr/>
          <p:nvPr/>
        </p:nvSpPr>
        <p:spPr>
          <a:xfrm>
            <a:off x="4618966" y="1769816"/>
            <a:ext cx="4611822" cy="2976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</p:spTree>
    <p:extLst>
      <p:ext uri="{BB962C8B-B14F-4D97-AF65-F5344CB8AC3E}">
        <p14:creationId xmlns:p14="http://schemas.microsoft.com/office/powerpoint/2010/main" val="1183186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8B59C-A43A-D5ED-DAF0-F91B28CB6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contenido 4">
            <a:extLst>
              <a:ext uri="{FF2B5EF4-FFF2-40B4-BE49-F238E27FC236}">
                <a16:creationId xmlns:a16="http://schemas.microsoft.com/office/drawing/2014/main" id="{78F5AC79-1304-6EDE-C185-E7FC5E4CC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5958" t="17147" r="603" b="14514"/>
          <a:stretch>
            <a:fillRect/>
          </a:stretch>
        </p:blipFill>
        <p:spPr>
          <a:xfrm>
            <a:off x="4166558" y="3738604"/>
            <a:ext cx="739019" cy="1216365"/>
          </a:xfrm>
        </p:spPr>
      </p:pic>
      <p:sp>
        <p:nvSpPr>
          <p:cNvPr id="14" name="Google Shape;237;p42">
            <a:extLst>
              <a:ext uri="{FF2B5EF4-FFF2-40B4-BE49-F238E27FC236}">
                <a16:creationId xmlns:a16="http://schemas.microsoft.com/office/drawing/2014/main" id="{87911582-22AF-23ED-69FB-822957252F63}"/>
              </a:ext>
            </a:extLst>
          </p:cNvPr>
          <p:cNvSpPr/>
          <p:nvPr/>
        </p:nvSpPr>
        <p:spPr>
          <a:xfrm rot="-5400000">
            <a:off x="2229544" y="-1611818"/>
            <a:ext cx="1057500" cy="4884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Marcador de número de diapositiva 19">
            <a:extLst>
              <a:ext uri="{FF2B5EF4-FFF2-40B4-BE49-F238E27FC236}">
                <a16:creationId xmlns:a16="http://schemas.microsoft.com/office/drawing/2014/main" id="{98184155-09F9-12ED-11BC-AC3B58EA5F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4767263"/>
            <a:ext cx="2057400" cy="274637"/>
          </a:xfrm>
        </p:spPr>
        <p:txBody>
          <a:bodyPr/>
          <a:lstStyle/>
          <a:p>
            <a:fld id="{F12ABCBD-09F9-4BB4-AECF-21BD46FCE347}" type="slidenum">
              <a:rPr lang="es-ES" smtClean="0"/>
              <a:t>9</a:t>
            </a:fld>
            <a:endParaRPr lang="es-ES"/>
          </a:p>
        </p:txBody>
      </p:sp>
      <p:sp>
        <p:nvSpPr>
          <p:cNvPr id="5" name="Google Shape;239;p42">
            <a:extLst>
              <a:ext uri="{FF2B5EF4-FFF2-40B4-BE49-F238E27FC236}">
                <a16:creationId xmlns:a16="http://schemas.microsoft.com/office/drawing/2014/main" id="{0493F0E5-CD07-FFE1-B515-49DBBF1AC057}"/>
              </a:ext>
            </a:extLst>
          </p:cNvPr>
          <p:cNvSpPr txBox="1">
            <a:spLocks/>
          </p:cNvSpPr>
          <p:nvPr/>
        </p:nvSpPr>
        <p:spPr>
          <a:xfrm>
            <a:off x="799064" y="837662"/>
            <a:ext cx="6382657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l"/>
            <a:r>
              <a:rPr lang="es-ES" sz="1600" dirty="0">
                <a:solidFill>
                  <a:schemeClr val="bg1"/>
                </a:solidFill>
              </a:rPr>
              <a:t>A) </a:t>
            </a:r>
            <a:r>
              <a:rPr lang="es-ES" sz="1600" b="0" dirty="0">
                <a:solidFill>
                  <a:schemeClr val="bg1"/>
                </a:solidFill>
              </a:rPr>
              <a:t>FPGA and ADC Project Status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Google Shape;239;p42">
            <a:extLst>
              <a:ext uri="{FF2B5EF4-FFF2-40B4-BE49-F238E27FC236}">
                <a16:creationId xmlns:a16="http://schemas.microsoft.com/office/drawing/2014/main" id="{324A1302-EC25-47DA-DBD5-FBF0C8F6215E}"/>
              </a:ext>
            </a:extLst>
          </p:cNvPr>
          <p:cNvSpPr txBox="1">
            <a:spLocks/>
          </p:cNvSpPr>
          <p:nvPr/>
        </p:nvSpPr>
        <p:spPr>
          <a:xfrm>
            <a:off x="257187" y="498100"/>
            <a:ext cx="5633335" cy="56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sz="3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s-ES" dirty="0">
                <a:solidFill>
                  <a:schemeClr val="lt1"/>
                </a:solidFill>
              </a:rPr>
              <a:t>3. FPGA + ADC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489150F-3ABE-4034-FABF-447C17C98FFC}"/>
              </a:ext>
            </a:extLst>
          </p:cNvPr>
          <p:cNvSpPr txBox="1"/>
          <p:nvPr/>
        </p:nvSpPr>
        <p:spPr>
          <a:xfrm>
            <a:off x="315938" y="1667934"/>
            <a:ext cx="457557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ES" sz="1050" b="1" dirty="0"/>
          </a:p>
          <a:p>
            <a:endParaRPr lang="es-ES" sz="105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39C1050-393A-3389-E3EF-43C3946B74E5}"/>
              </a:ext>
            </a:extLst>
          </p:cNvPr>
          <p:cNvSpPr txBox="1"/>
          <p:nvPr/>
        </p:nvSpPr>
        <p:spPr>
          <a:xfrm>
            <a:off x="400050" y="1550433"/>
            <a:ext cx="7943851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8"/>
            <a:endParaRPr lang="es-ES" sz="1050" b="1" dirty="0"/>
          </a:p>
          <a:p>
            <a:endParaRPr lang="es-ES" sz="1050" b="1" dirty="0"/>
          </a:p>
          <a:p>
            <a:endParaRPr lang="es-ES" sz="1050" b="1" dirty="0"/>
          </a:p>
          <a:p>
            <a:endParaRPr lang="es-ES" sz="1050" b="1" dirty="0"/>
          </a:p>
          <a:p>
            <a:endParaRPr lang="es-ES" sz="105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4A33957-7DCF-9AA0-7C35-8CF538E3D35A}"/>
              </a:ext>
            </a:extLst>
          </p:cNvPr>
          <p:cNvSpPr txBox="1"/>
          <p:nvPr/>
        </p:nvSpPr>
        <p:spPr>
          <a:xfrm>
            <a:off x="490578" y="1716158"/>
            <a:ext cx="3589389" cy="2562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FPGA (first tests)</a:t>
            </a:r>
          </a:p>
          <a:p>
            <a:endParaRPr lang="es-ES" sz="1200" dirty="0"/>
          </a:p>
          <a:p>
            <a:r>
              <a:rPr lang="es-ES" sz="1200" dirty="0" err="1"/>
              <a:t>Artix</a:t>
            </a:r>
            <a:r>
              <a:rPr lang="es-ES" sz="1200" dirty="0"/>
              <a:t> 7 – AC701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testing</a:t>
            </a:r>
            <a:r>
              <a:rPr lang="es-ES" sz="1200" dirty="0"/>
              <a:t>, </a:t>
            </a:r>
            <a:r>
              <a:rPr lang="es-ES" sz="1200" dirty="0" err="1"/>
              <a:t>probably</a:t>
            </a:r>
            <a:r>
              <a:rPr lang="es-ES" sz="1200" dirty="0"/>
              <a:t> </a:t>
            </a:r>
            <a:r>
              <a:rPr lang="es-ES" sz="1200" dirty="0" err="1"/>
              <a:t>will</a:t>
            </a:r>
            <a:r>
              <a:rPr lang="es-ES" sz="1200" dirty="0"/>
              <a:t> </a:t>
            </a:r>
            <a:r>
              <a:rPr lang="es-ES" sz="1200" dirty="0" err="1"/>
              <a:t>change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a FPGA </a:t>
            </a:r>
            <a:r>
              <a:rPr lang="es-ES" sz="1200" dirty="0" err="1"/>
              <a:t>manufactured</a:t>
            </a:r>
            <a:r>
              <a:rPr lang="es-ES" sz="1200" dirty="0"/>
              <a:t> </a:t>
            </a:r>
            <a:r>
              <a:rPr lang="es-ES" sz="1200" dirty="0" err="1"/>
              <a:t>by</a:t>
            </a:r>
            <a:r>
              <a:rPr lang="es-ES" sz="1200" dirty="0"/>
              <a:t> IOXOS </a:t>
            </a:r>
            <a:r>
              <a:rPr lang="es-ES" sz="1200" dirty="0" err="1"/>
              <a:t>company</a:t>
            </a:r>
            <a:r>
              <a:rPr lang="es-ES" sz="1200" dirty="0"/>
              <a:t>.</a:t>
            </a:r>
          </a:p>
          <a:p>
            <a:endParaRPr lang="es-ES" sz="1200" dirty="0"/>
          </a:p>
          <a:p>
            <a:r>
              <a:rPr lang="es-ES" sz="1200" dirty="0"/>
              <a:t>FPGA+ADC </a:t>
            </a:r>
            <a:r>
              <a:rPr lang="es-ES" sz="1200" dirty="0" err="1"/>
              <a:t>manage</a:t>
            </a:r>
            <a:r>
              <a:rPr lang="es-ES" sz="1200" dirty="0"/>
              <a:t> data position </a:t>
            </a:r>
            <a:r>
              <a:rPr lang="es-ES" sz="1200" dirty="0" err="1"/>
              <a:t>information</a:t>
            </a:r>
            <a:r>
              <a:rPr lang="es-ES" sz="1200" dirty="0"/>
              <a:t> in real-time </a:t>
            </a:r>
            <a:r>
              <a:rPr lang="es-ES" sz="1200" dirty="0" err="1"/>
              <a:t>signal</a:t>
            </a:r>
            <a:r>
              <a:rPr lang="es-ES" sz="1200" dirty="0"/>
              <a:t> </a:t>
            </a:r>
            <a:r>
              <a:rPr lang="es-ES" sz="1200" dirty="0" err="1"/>
              <a:t>processing</a:t>
            </a:r>
            <a:r>
              <a:rPr lang="es-ES" sz="1200" dirty="0"/>
              <a:t>.</a:t>
            </a:r>
          </a:p>
          <a:p>
            <a:endParaRPr lang="es-ES" sz="1200" dirty="0"/>
          </a:p>
          <a:p>
            <a:r>
              <a:rPr lang="es-ES" sz="1200" dirty="0"/>
              <a:t>	ADC: 16 bit, 250 </a:t>
            </a:r>
            <a:r>
              <a:rPr lang="es-ES" sz="1200" dirty="0" err="1"/>
              <a:t>Msps</a:t>
            </a:r>
            <a:r>
              <a:rPr lang="es-ES" sz="1200" dirty="0"/>
              <a:t>, 8 </a:t>
            </a:r>
            <a:r>
              <a:rPr lang="es-ES" sz="1200" dirty="0" err="1"/>
              <a:t>channels</a:t>
            </a:r>
            <a:r>
              <a:rPr lang="es-ES" sz="1200" dirty="0"/>
              <a:t>.</a:t>
            </a:r>
            <a:endParaRPr lang="en-US" sz="1200" dirty="0"/>
          </a:p>
          <a:p>
            <a:pPr marL="228600" lvl="8" indent="-228600">
              <a:buAutoNum type="arabicParenR"/>
            </a:pPr>
            <a:endParaRPr lang="es-ES" sz="1050" b="1" dirty="0"/>
          </a:p>
          <a:p>
            <a:endParaRPr lang="es-ES" sz="1050" b="1" dirty="0"/>
          </a:p>
          <a:p>
            <a:endParaRPr lang="es-ES" sz="1050" b="1" dirty="0"/>
          </a:p>
          <a:p>
            <a:endParaRPr lang="es-ES" sz="1050" b="1" dirty="0"/>
          </a:p>
          <a:p>
            <a:endParaRPr lang="es-ES" sz="1050" b="1" dirty="0"/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43810CF4-38E4-F93C-7D37-9AF7DACB27B3}"/>
              </a:ext>
            </a:extLst>
          </p:cNvPr>
          <p:cNvCxnSpPr>
            <a:cxnSpLocks/>
          </p:cNvCxnSpPr>
          <p:nvPr/>
        </p:nvCxnSpPr>
        <p:spPr>
          <a:xfrm>
            <a:off x="3914768" y="3340809"/>
            <a:ext cx="398534" cy="518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2" descr="MicroZed Chronicles: A Look at the AC701 Evaluation Kit">
            <a:extLst>
              <a:ext uri="{FF2B5EF4-FFF2-40B4-BE49-F238E27FC236}">
                <a16:creationId xmlns:a16="http://schemas.microsoft.com/office/drawing/2014/main" id="{931A928D-4420-E8E0-EF37-059339429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1"/>
          <a:stretch>
            <a:fillRect/>
          </a:stretch>
        </p:blipFill>
        <p:spPr bwMode="auto">
          <a:xfrm>
            <a:off x="315938" y="3476001"/>
            <a:ext cx="3570287" cy="160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44298ADE-2AAC-09DA-B8D1-5E92EF852819}"/>
              </a:ext>
            </a:extLst>
          </p:cNvPr>
          <p:cNvSpPr txBox="1"/>
          <p:nvPr/>
        </p:nvSpPr>
        <p:spPr>
          <a:xfrm>
            <a:off x="5238673" y="2434593"/>
            <a:ext cx="3589389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dirty="0"/>
              <a:t>BUT... if 60 MHz double-</a:t>
            </a:r>
            <a:r>
              <a:rPr lang="en-US" sz="1200" b="1" dirty="0" err="1"/>
              <a:t>downconversion</a:t>
            </a:r>
            <a:r>
              <a:rPr lang="en-US" sz="1200" b="1" dirty="0"/>
              <a:t> finally works fine:</a:t>
            </a:r>
            <a:endParaRPr lang="es-ES" dirty="0"/>
          </a:p>
          <a:p>
            <a:endParaRPr lang="en-US" sz="1200" b="1" dirty="0"/>
          </a:p>
          <a:p>
            <a:r>
              <a:rPr lang="en-US" sz="1200" b="1" dirty="0"/>
              <a:t>Considering this </a:t>
            </a:r>
            <a:r>
              <a:rPr lang="es-ES" sz="1200" b="1" dirty="0"/>
              <a:t>ADC</a:t>
            </a:r>
            <a:r>
              <a:rPr lang="es-ES" sz="1200" dirty="0"/>
              <a:t>: 16 bit, 250 </a:t>
            </a:r>
            <a:r>
              <a:rPr lang="es-ES" sz="1200" dirty="0" err="1"/>
              <a:t>Msps</a:t>
            </a:r>
            <a:r>
              <a:rPr lang="es-ES" sz="1200" dirty="0"/>
              <a:t>, 8 </a:t>
            </a:r>
            <a:r>
              <a:rPr lang="es-ES" sz="1200" dirty="0" err="1"/>
              <a:t>channels</a:t>
            </a:r>
            <a:r>
              <a:rPr lang="es-ES" sz="1200" dirty="0"/>
              <a:t>.</a:t>
            </a:r>
            <a:endParaRPr lang="es-ES" sz="1050" b="1" dirty="0"/>
          </a:p>
        </p:txBody>
      </p:sp>
    </p:spTree>
    <p:extLst>
      <p:ext uri="{BB962C8B-B14F-4D97-AF65-F5344CB8AC3E}">
        <p14:creationId xmlns:p14="http://schemas.microsoft.com/office/powerpoint/2010/main" val="1742844970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908269"/>
      </a:accent1>
      <a:accent2>
        <a:srgbClr val="212121"/>
      </a:accent2>
      <a:accent3>
        <a:srgbClr val="CFC3AC"/>
      </a:accent3>
      <a:accent4>
        <a:srgbClr val="976E26"/>
      </a:accent4>
      <a:accent5>
        <a:srgbClr val="927D59"/>
      </a:accent5>
      <a:accent6>
        <a:srgbClr val="584F3E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9427</TotalTime>
  <Words>856</Words>
  <Application>Microsoft Office PowerPoint</Application>
  <PresentationFormat>Presentación en pantalla (16:9)</PresentationFormat>
  <Paragraphs>262</Paragraphs>
  <Slides>14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4" baseType="lpstr">
      <vt:lpstr>Livvic</vt:lpstr>
      <vt:lpstr>Calibri</vt:lpstr>
      <vt:lpstr>Arial</vt:lpstr>
      <vt:lpstr>Fira Sans Extra Condensed Medium</vt:lpstr>
      <vt:lpstr>Wingdings</vt:lpstr>
      <vt:lpstr>Open Sans Regular</vt:lpstr>
      <vt:lpstr>Catamaran Light</vt:lpstr>
      <vt:lpstr>Roboto</vt:lpstr>
      <vt:lpstr>Open Sans Bold</vt:lpstr>
      <vt:lpstr>Engineering Project Proposal by Slidesgo</vt:lpstr>
      <vt:lpstr>Meeting BPM IFIC </vt:lpstr>
      <vt:lpstr>Hardware improvements</vt:lpstr>
      <vt:lpstr> 1. Introduction</vt:lpstr>
      <vt:lpstr> 2. Double downconversion</vt:lpstr>
      <vt:lpstr>Presentación de PowerPoint</vt:lpstr>
      <vt:lpstr>Presentación de PowerPoint</vt:lpstr>
      <vt:lpstr>2. Double downconversion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Meeting BPM IFIC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jcferort@etsid.upv.es</cp:lastModifiedBy>
  <cp:revision>235</cp:revision>
  <cp:lastPrinted>2025-11-13T09:57:28Z</cp:lastPrinted>
  <dcterms:modified xsi:type="dcterms:W3CDTF">2026-01-27T10:54:32Z</dcterms:modified>
</cp:coreProperties>
</file>