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75" r:id="rId3"/>
    <p:sldId id="276" r:id="rId4"/>
    <p:sldId id="278" r:id="rId5"/>
    <p:sldId id="309" r:id="rId6"/>
    <p:sldId id="310" r:id="rId7"/>
    <p:sldId id="279" r:id="rId8"/>
    <p:sldId id="280" r:id="rId9"/>
    <p:sldId id="317" r:id="rId10"/>
    <p:sldId id="311" r:id="rId11"/>
    <p:sldId id="318" r:id="rId12"/>
    <p:sldId id="281" r:id="rId13"/>
    <p:sldId id="312" r:id="rId14"/>
    <p:sldId id="291" r:id="rId15"/>
    <p:sldId id="283" r:id="rId16"/>
    <p:sldId id="314" r:id="rId17"/>
    <p:sldId id="313" r:id="rId18"/>
    <p:sldId id="315" r:id="rId19"/>
    <p:sldId id="316" r:id="rId20"/>
    <p:sldId id="285" r:id="rId21"/>
    <p:sldId id="286" r:id="rId22"/>
    <p:sldId id="287" r:id="rId23"/>
    <p:sldId id="288" r:id="rId24"/>
    <p:sldId id="292" r:id="rId25"/>
    <p:sldId id="293" r:id="rId26"/>
    <p:sldId id="294" r:id="rId27"/>
    <p:sldId id="290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9D"/>
    <a:srgbClr val="FF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5"/>
    <p:restoredTop sz="76609"/>
  </p:normalViewPr>
  <p:slideViewPr>
    <p:cSldViewPr snapToGrid="0">
      <p:cViewPr varScale="1">
        <p:scale>
          <a:sx n="122" d="100"/>
          <a:sy n="122" d="100"/>
        </p:scale>
        <p:origin x="177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Tratados_de_Roma#Tratado_constitutivo_de_la_Comunidad_Econ&#243;mica_Europe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s.wikipedia.org/wiki/Uni%C3%B3n_Europea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f8afa87ab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f8afa87ab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06da2df632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06da2df632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33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D6F50F46-9AD6-7E56-2A3A-98E618FE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06da2df632_0_508:notes">
            <a:extLst>
              <a:ext uri="{FF2B5EF4-FFF2-40B4-BE49-F238E27FC236}">
                <a16:creationId xmlns:a16="http://schemas.microsoft.com/office/drawing/2014/main" id="{F7F928E3-EDF4-E901-1F06-9D88D64B6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06da2df632_0_508:notes">
            <a:extLst>
              <a:ext uri="{FF2B5EF4-FFF2-40B4-BE49-F238E27FC236}">
                <a16:creationId xmlns:a16="http://schemas.microsoft.com/office/drawing/2014/main" id="{68CE8978-FE01-1193-6587-2FA173EB9E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ym typeface="Wingdings"/>
              </a:rPr>
              <a:t></a:t>
            </a:r>
            <a:r>
              <a:rPr lang="en-US" sz="1100" dirty="0"/>
              <a:t> </a:t>
            </a:r>
            <a:r>
              <a:rPr lang="en-US" sz="1100" b="1" dirty="0"/>
              <a:t>no </a:t>
            </a:r>
            <a:r>
              <a:rPr lang="en-US" sz="1100" b="1" dirty="0" err="1"/>
              <a:t>tienen</a:t>
            </a:r>
            <a:r>
              <a:rPr lang="en-US" sz="1100" b="1" dirty="0"/>
              <a:t> </a:t>
            </a:r>
            <a:r>
              <a:rPr lang="en-US" sz="1100" b="1" dirty="0" err="1"/>
              <a:t>resistencia</a:t>
            </a:r>
            <a:r>
              <a:rPr lang="en-US" sz="1100" b="1" dirty="0"/>
              <a:t> </a:t>
            </a:r>
            <a:r>
              <a:rPr lang="en-US" sz="1100" b="1" dirty="0" err="1"/>
              <a:t>eléctrica</a:t>
            </a:r>
            <a:r>
              <a:rPr lang="en-US" sz="1100" dirty="0"/>
              <a:t> y </a:t>
            </a:r>
            <a:r>
              <a:rPr lang="en-US" sz="1100" dirty="0" err="1"/>
              <a:t>así</a:t>
            </a:r>
            <a:r>
              <a:rPr lang="en-US" sz="1100" dirty="0"/>
              <a:t> </a:t>
            </a:r>
            <a:r>
              <a:rPr lang="en-US" sz="1100" b="1" dirty="0" err="1"/>
              <a:t>toda</a:t>
            </a:r>
            <a:r>
              <a:rPr lang="en-US" sz="1100" b="1" dirty="0"/>
              <a:t> la </a:t>
            </a:r>
            <a:r>
              <a:rPr lang="en-US" sz="1100" b="1" dirty="0" err="1"/>
              <a:t>energía</a:t>
            </a:r>
            <a:r>
              <a:rPr lang="en-US" sz="1100" b="1" dirty="0"/>
              <a:t> se </a:t>
            </a:r>
            <a:r>
              <a:rPr lang="en-US" sz="1100" b="1" dirty="0" err="1"/>
              <a:t>invierte</a:t>
            </a:r>
            <a:r>
              <a:rPr lang="en-US" sz="1100" b="1" dirty="0"/>
              <a:t> </a:t>
            </a:r>
            <a:r>
              <a:rPr lang="en-US" sz="1100" b="1" dirty="0" err="1"/>
              <a:t>en</a:t>
            </a:r>
            <a:r>
              <a:rPr lang="en-US" sz="1100" b="1" dirty="0"/>
              <a:t> </a:t>
            </a:r>
            <a:r>
              <a:rPr lang="en-US" sz="1100" b="1" dirty="0" err="1"/>
              <a:t>generar</a:t>
            </a:r>
            <a:r>
              <a:rPr lang="en-US" sz="1100" b="1" dirty="0"/>
              <a:t> </a:t>
            </a:r>
            <a:r>
              <a:rPr lang="en-US" sz="1100" b="1" dirty="0" err="1"/>
              <a:t>los</a:t>
            </a:r>
            <a:r>
              <a:rPr lang="en-US" sz="1100" b="1" dirty="0"/>
              <a:t> campos </a:t>
            </a:r>
            <a:r>
              <a:rPr lang="en-US" sz="1100" b="1" dirty="0" err="1"/>
              <a:t>eléctricos</a:t>
            </a:r>
            <a:r>
              <a:rPr lang="en-US" sz="1100" b="1" dirty="0"/>
              <a:t> y </a:t>
            </a:r>
            <a:r>
              <a:rPr lang="en-US" sz="1100" b="1" dirty="0" err="1"/>
              <a:t>magnéticos</a:t>
            </a:r>
            <a:r>
              <a:rPr lang="en-US" sz="1100" dirty="0"/>
              <a:t> </a:t>
            </a:r>
            <a:r>
              <a:rPr lang="en-US" sz="1100" dirty="0" err="1"/>
              <a:t>que</a:t>
            </a:r>
            <a:r>
              <a:rPr lang="en-US" sz="1100" dirty="0"/>
              <a:t> </a:t>
            </a:r>
            <a:r>
              <a:rPr lang="en-US" sz="1100" dirty="0" err="1"/>
              <a:t>necesita</a:t>
            </a:r>
            <a:r>
              <a:rPr lang="en-US" sz="1100" dirty="0"/>
              <a:t> </a:t>
            </a:r>
            <a:r>
              <a:rPr lang="en-US" sz="1100" dirty="0" err="1"/>
              <a:t>el</a:t>
            </a:r>
            <a:r>
              <a:rPr lang="en-US" sz="1100" dirty="0"/>
              <a:t> LHC para </a:t>
            </a:r>
            <a:r>
              <a:rPr lang="en-US" sz="1100" dirty="0" err="1"/>
              <a:t>funcionar</a:t>
            </a:r>
            <a:r>
              <a:rPr lang="en-US" sz="11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2730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0745a61d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0745a61d74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f72997a30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f72997a30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20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f72997a30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f72997a30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586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f72997a30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f72997a30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06e558e0f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06e558e0f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06e558e0f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06e558e0f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06e558e0f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06e558e0f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0745a61d7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0745a61d7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01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f72997a30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f72997a30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06e558e0f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06e558e0f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06da2df632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06da2df632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0745a61d74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0745a61d74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Unión </a:t>
            </a:r>
            <a:r>
              <a:rPr lang="en-GB" dirty="0"/>
              <a:t>La </a:t>
            </a:r>
            <a:r>
              <a:rPr lang="en-GB" b="1" dirty="0" err="1"/>
              <a:t>Comunidad</a:t>
            </a:r>
            <a:r>
              <a:rPr lang="en-GB" b="1" dirty="0"/>
              <a:t> </a:t>
            </a:r>
            <a:r>
              <a:rPr lang="en-GB" b="1" dirty="0" err="1"/>
              <a:t>Económica</a:t>
            </a:r>
            <a:r>
              <a:rPr lang="en-GB" b="1" dirty="0"/>
              <a:t> Europea</a:t>
            </a:r>
            <a:r>
              <a:rPr lang="en-GB" dirty="0"/>
              <a:t> (</a:t>
            </a:r>
            <a:r>
              <a:rPr lang="en-GB" b="1" dirty="0"/>
              <a:t>CEE</a:t>
            </a:r>
            <a:r>
              <a:rPr lang="en-GB" dirty="0"/>
              <a:t>) </a:t>
            </a:r>
            <a:r>
              <a:rPr lang="en-GB" dirty="0" err="1"/>
              <a:t>fue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organización</a:t>
            </a:r>
            <a:r>
              <a:rPr lang="en-GB" dirty="0"/>
              <a:t> </a:t>
            </a:r>
            <a:r>
              <a:rPr lang="en-GB" dirty="0" err="1"/>
              <a:t>política</a:t>
            </a:r>
            <a:r>
              <a:rPr lang="en-GB" dirty="0"/>
              <a:t> y </a:t>
            </a:r>
            <a:r>
              <a:rPr lang="en-GB" dirty="0" err="1"/>
              <a:t>económica</a:t>
            </a:r>
            <a:r>
              <a:rPr lang="en-GB" dirty="0"/>
              <a:t> </a:t>
            </a:r>
            <a:r>
              <a:rPr lang="en-GB" dirty="0" err="1"/>
              <a:t>creada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>
                <a:hlinkClick r:id="rId3" tooltip="Tratados de Roma"/>
              </a:rPr>
              <a:t>Tratado de Roma</a:t>
            </a:r>
            <a:r>
              <a:rPr lang="en-GB" dirty="0"/>
              <a:t> de 1957. </a:t>
            </a:r>
            <a:r>
              <a:rPr lang="en-GB" dirty="0" err="1"/>
              <a:t>Cuando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1993 se </a:t>
            </a:r>
            <a:r>
              <a:rPr lang="en-GB" dirty="0" err="1"/>
              <a:t>formó</a:t>
            </a:r>
            <a:r>
              <a:rPr lang="en-GB" dirty="0"/>
              <a:t> la </a:t>
            </a:r>
            <a:r>
              <a:rPr lang="en-GB" dirty="0">
                <a:hlinkClick r:id="rId4" tooltip="Unión Europea"/>
              </a:rPr>
              <a:t>Unión Europea</a:t>
            </a:r>
            <a:r>
              <a:rPr lang="en-GB" dirty="0"/>
              <a:t>,</a:t>
            </a:r>
            <a:r>
              <a:rPr lang="es-ES" dirty="0"/>
              <a:t>europea: comienzos de los años 90.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España ingresó en el CERN el 1 de enero de 1961 y lo abandonó 8 años más tarde alegando razones financieras hasta su retorno en 1983</a:t>
            </a:r>
            <a:r>
              <a:rPr lang="es-ES" dirty="0"/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España firmó su Tratado de Adhesión a la Comunidad Económica Europea el </a:t>
            </a:r>
            <a:r>
              <a:rPr lang="es-ES" b="1" dirty="0"/>
              <a:t>12 de junio de 1985 en Madrid y se integró efectivamente en la Comunidad Económica el 1 de enero de 1986</a:t>
            </a:r>
            <a:r>
              <a:rPr lang="es-E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06da2df632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06da2df632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41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06da2df632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06da2df632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ISOLDE: explora la estructura de núcleos exóticos utilizando haces de iones radiactivos.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MEDICIS: produce radioisótopos novedosos para ser utilizados en Física Médica.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Decelerador</a:t>
            </a:r>
            <a:r>
              <a:rPr lang="es-ES" dirty="0"/>
              <a:t> de antiprotones: produce antiprotones de baja energía para estudiar la antimateria, y crear anti-átomos.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r>
              <a:rPr lang="en-GB" dirty="0">
                <a:effectLst/>
              </a:rPr>
              <a:t>El </a:t>
            </a:r>
            <a:r>
              <a:rPr lang="en-GB" dirty="0" err="1">
                <a:effectLst/>
              </a:rPr>
              <a:t>experimento</a:t>
            </a:r>
            <a:r>
              <a:rPr lang="en-GB" dirty="0">
                <a:effectLst/>
              </a:rPr>
              <a:t> </a:t>
            </a:r>
          </a:p>
          <a:p>
            <a:r>
              <a:rPr lang="en-GB" b="1" dirty="0"/>
              <a:t>COMPASS</a:t>
            </a:r>
            <a:r>
              <a:rPr lang="en-GB" dirty="0"/>
              <a:t> (Common Muon and Proton Apparatus for Structure and Spectroscopy), </a:t>
            </a:r>
            <a:r>
              <a:rPr lang="en-GB" dirty="0" err="1"/>
              <a:t>ubicado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Super Proton Synchrotron (SPS) del CERN,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objetivo</a:t>
            </a:r>
            <a:r>
              <a:rPr lang="en-GB" dirty="0"/>
              <a:t> principal </a:t>
            </a:r>
            <a:r>
              <a:rPr lang="en-GB" dirty="0" err="1"/>
              <a:t>investigar</a:t>
            </a:r>
            <a:r>
              <a:rPr lang="en-GB" dirty="0"/>
              <a:t> la </a:t>
            </a:r>
            <a:r>
              <a:rPr lang="en-GB" dirty="0" err="1"/>
              <a:t>estructura</a:t>
            </a:r>
            <a:r>
              <a:rPr lang="en-GB" dirty="0"/>
              <a:t> y la </a:t>
            </a:r>
            <a:r>
              <a:rPr lang="en-GB" dirty="0" err="1"/>
              <a:t>dinámica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hadrones</a:t>
            </a:r>
            <a:r>
              <a:rPr lang="en-GB" dirty="0"/>
              <a:t> (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compuestas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quarks y </a:t>
            </a:r>
            <a:r>
              <a:rPr lang="en-GB" dirty="0" err="1"/>
              <a:t>gluones</a:t>
            </a:r>
            <a:r>
              <a:rPr lang="en-GB" dirty="0"/>
              <a:t>)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interacciones</a:t>
            </a:r>
            <a:r>
              <a:rPr lang="en-GB" dirty="0"/>
              <a:t> de </a:t>
            </a:r>
            <a:r>
              <a:rPr lang="en-GB" dirty="0" err="1"/>
              <a:t>alta</a:t>
            </a:r>
            <a:r>
              <a:rPr lang="en-GB" dirty="0"/>
              <a:t> energy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effectLst/>
              </a:rPr>
              <a:t>Los </a:t>
            </a:r>
            <a:r>
              <a:rPr lang="en-GB" dirty="0" err="1">
                <a:effectLst/>
              </a:rPr>
              <a:t>experimentos</a:t>
            </a:r>
            <a:r>
              <a:rPr lang="en-GB" dirty="0">
                <a:effectLst/>
              </a:rPr>
              <a:t> NA62, NA63 y NA64 son </a:t>
            </a:r>
            <a:r>
              <a:rPr lang="en-GB" dirty="0" err="1">
                <a:effectLst/>
              </a:rPr>
              <a:t>proyectos</a:t>
            </a:r>
            <a:r>
              <a:rPr lang="en-GB" dirty="0">
                <a:effectLst/>
              </a:rPr>
              <a:t> de </a:t>
            </a:r>
          </a:p>
          <a:p>
            <a:r>
              <a:rPr lang="en-GB" b="1" dirty="0" err="1"/>
              <a:t>blanco</a:t>
            </a:r>
            <a:r>
              <a:rPr lang="en-GB" b="1" dirty="0"/>
              <a:t> </a:t>
            </a:r>
            <a:r>
              <a:rPr lang="en-GB" b="1" dirty="0" err="1"/>
              <a:t>fijo</a:t>
            </a:r>
            <a:r>
              <a:rPr lang="en-GB" dirty="0"/>
              <a:t> </a:t>
            </a:r>
            <a:r>
              <a:rPr lang="en-GB" dirty="0" err="1"/>
              <a:t>situados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Área</a:t>
            </a:r>
            <a:r>
              <a:rPr lang="en-GB" dirty="0"/>
              <a:t> Norte del CERN </a:t>
            </a:r>
            <a:r>
              <a:rPr lang="en-GB" dirty="0" err="1"/>
              <a:t>que</a:t>
            </a:r>
            <a:r>
              <a:rPr lang="en-GB" dirty="0"/>
              <a:t> </a:t>
            </a:r>
            <a:r>
              <a:rPr lang="en-GB" dirty="0" err="1"/>
              <a:t>utilizan</a:t>
            </a:r>
            <a:r>
              <a:rPr lang="en-GB" dirty="0"/>
              <a:t> </a:t>
            </a:r>
            <a:r>
              <a:rPr lang="en-GB" dirty="0" err="1"/>
              <a:t>haces</a:t>
            </a:r>
            <a:r>
              <a:rPr lang="en-GB" dirty="0"/>
              <a:t> del Super </a:t>
            </a:r>
            <a:r>
              <a:rPr lang="en-GB" dirty="0" err="1"/>
              <a:t>Sincrotrón</a:t>
            </a:r>
            <a:r>
              <a:rPr lang="en-GB" dirty="0"/>
              <a:t> de </a:t>
            </a:r>
            <a:r>
              <a:rPr lang="en-GB" dirty="0" err="1"/>
              <a:t>Protones</a:t>
            </a:r>
            <a:r>
              <a:rPr lang="en-GB" dirty="0"/>
              <a:t> (SPS) para </a:t>
            </a:r>
            <a:r>
              <a:rPr lang="en-GB" dirty="0" err="1"/>
              <a:t>investigar</a:t>
            </a:r>
            <a:r>
              <a:rPr lang="en-GB" dirty="0"/>
              <a:t> </a:t>
            </a:r>
            <a:r>
              <a:rPr lang="en-GB" dirty="0" err="1"/>
              <a:t>física</a:t>
            </a:r>
            <a:r>
              <a:rPr lang="en-GB" dirty="0"/>
              <a:t> fundamental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allá</a:t>
            </a:r>
            <a:r>
              <a:rPr lang="en-GB" dirty="0"/>
              <a:t> del </a:t>
            </a:r>
            <a:r>
              <a:rPr lang="en-GB" dirty="0" err="1"/>
              <a:t>Modelo</a:t>
            </a:r>
            <a:r>
              <a:rPr lang="en-GB" dirty="0"/>
              <a:t> </a:t>
            </a:r>
            <a:r>
              <a:rPr lang="en-GB" dirty="0" err="1"/>
              <a:t>Estándar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NA62: </a:t>
            </a:r>
            <a:r>
              <a:rPr lang="en-GB" dirty="0" err="1"/>
              <a:t>prueba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</a:t>
            </a:r>
            <a:r>
              <a:rPr lang="en-GB" dirty="0" err="1"/>
              <a:t>estándar</a:t>
            </a:r>
            <a:r>
              <a:rPr lang="en-GB" dirty="0"/>
              <a:t> con </a:t>
            </a:r>
            <a:r>
              <a:rPr lang="en-GB" dirty="0" err="1"/>
              <a:t>desintegraciones</a:t>
            </a:r>
            <a:r>
              <a:rPr lang="en-GB" dirty="0"/>
              <a:t> de </a:t>
            </a:r>
            <a:r>
              <a:rPr lang="en-GB" dirty="0" err="1"/>
              <a:t>kaones</a:t>
            </a:r>
            <a:r>
              <a:rPr lang="en-GB" dirty="0"/>
              <a:t>..</a:t>
            </a:r>
          </a:p>
          <a:p>
            <a:r>
              <a:rPr lang="en-GB" dirty="0"/>
              <a:t>NA64 </a:t>
            </a:r>
            <a:r>
              <a:rPr lang="en-GB" dirty="0" err="1"/>
              <a:t>busca</a:t>
            </a:r>
            <a:r>
              <a:rPr lang="en-GB" dirty="0"/>
              <a:t> </a:t>
            </a:r>
            <a:r>
              <a:rPr lang="en-GB" dirty="0" err="1"/>
              <a:t>materia</a:t>
            </a:r>
            <a:r>
              <a:rPr lang="en-GB" dirty="0"/>
              <a:t> </a:t>
            </a:r>
            <a:r>
              <a:rPr lang="en-GB" dirty="0" err="1"/>
              <a:t>oscura</a:t>
            </a:r>
            <a:r>
              <a:rPr lang="en-GB" dirty="0"/>
              <a:t>..</a:t>
            </a:r>
          </a:p>
          <a:p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HiRadMat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(High-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Radiation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Materials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users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facility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CERN,</a:t>
            </a:r>
            <a:b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designed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provide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high-intensity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pulsed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beams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irradiation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area</a:t>
            </a:r>
            <a:b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material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samples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well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accelerator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component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assemblies</a:t>
            </a:r>
            <a:b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 be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tested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142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06c9b7b4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06c9b7b4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06c9b7b42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06c9b7b42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06c9b7b42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06c9b7b42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 err="1"/>
              <a:t>los</a:t>
            </a:r>
            <a:r>
              <a:rPr lang="en-GB" sz="1400" dirty="0"/>
              <a:t> dos </a:t>
            </a:r>
            <a:r>
              <a:rPr lang="en-GB" sz="1400" dirty="0" err="1"/>
              <a:t>cuadrupolos</a:t>
            </a:r>
            <a:r>
              <a:rPr lang="en-GB" sz="1400" dirty="0"/>
              <a:t> </a:t>
            </a:r>
            <a:r>
              <a:rPr lang="en-GB" sz="1400" dirty="0" err="1"/>
              <a:t>trabajando</a:t>
            </a:r>
            <a:r>
              <a:rPr lang="en-GB" sz="1400" dirty="0"/>
              <a:t> </a:t>
            </a:r>
            <a:r>
              <a:rPr lang="en-GB" sz="1400" dirty="0" err="1"/>
              <a:t>conjuntamente</a:t>
            </a:r>
            <a:r>
              <a:rPr lang="en-GB" sz="1400" dirty="0"/>
              <a:t> </a:t>
            </a:r>
            <a:r>
              <a:rPr lang="en-GB" sz="1400" dirty="0" err="1"/>
              <a:t>mantienen</a:t>
            </a:r>
            <a:r>
              <a:rPr lang="en-GB" sz="1400" dirty="0"/>
              <a:t> a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protones</a:t>
            </a:r>
            <a:r>
              <a:rPr lang="en-GB" sz="1400" dirty="0"/>
              <a:t> </a:t>
            </a:r>
            <a:r>
              <a:rPr lang="en-GB" sz="1400" dirty="0" err="1"/>
              <a:t>estrechamente</a:t>
            </a:r>
            <a:r>
              <a:rPr lang="en-GB" sz="1400" dirty="0"/>
              <a:t> </a:t>
            </a:r>
            <a:r>
              <a:rPr lang="en-GB" sz="1400" dirty="0" err="1"/>
              <a:t>empaquetados</a:t>
            </a:r>
            <a:r>
              <a:rPr lang="en-GB" sz="1400" dirty="0"/>
              <a:t> para </a:t>
            </a:r>
            <a:r>
              <a:rPr lang="en-GB" sz="1400" dirty="0" err="1"/>
              <a:t>que</a:t>
            </a:r>
            <a:r>
              <a:rPr lang="en-GB" sz="1400" dirty="0"/>
              <a:t> </a:t>
            </a:r>
            <a:r>
              <a:rPr lang="en-GB" sz="1400" dirty="0" err="1"/>
              <a:t>el</a:t>
            </a:r>
            <a:r>
              <a:rPr lang="en-GB" sz="1400" dirty="0"/>
              <a:t> mayor </a:t>
            </a:r>
            <a:r>
              <a:rPr lang="en-GB" sz="1400" dirty="0" err="1"/>
              <a:t>número</a:t>
            </a:r>
            <a:r>
              <a:rPr lang="en-GB" sz="1400" dirty="0"/>
              <a:t> de </a:t>
            </a:r>
            <a:r>
              <a:rPr lang="en-GB" sz="1400" dirty="0" err="1"/>
              <a:t>colisiones</a:t>
            </a:r>
            <a:r>
              <a:rPr lang="en-GB" sz="1400" dirty="0"/>
              <a:t> </a:t>
            </a:r>
            <a:r>
              <a:rPr lang="en-GB" sz="1400" dirty="0" err="1"/>
              <a:t>pueda</a:t>
            </a:r>
            <a:r>
              <a:rPr lang="en-GB" sz="1400" dirty="0"/>
              <a:t> </a:t>
            </a:r>
            <a:r>
              <a:rPr lang="en-GB" sz="1400" dirty="0" err="1"/>
              <a:t>ocurrir</a:t>
            </a:r>
            <a:r>
              <a:rPr lang="en-GB" sz="14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Los </a:t>
            </a:r>
            <a:r>
              <a:rPr lang="en-GB" sz="1400" dirty="0" err="1"/>
              <a:t>dipolos</a:t>
            </a:r>
            <a:r>
              <a:rPr lang="en-GB" sz="1400" dirty="0"/>
              <a:t> y </a:t>
            </a:r>
            <a:r>
              <a:rPr lang="en-GB" sz="1400" dirty="0" err="1"/>
              <a:t>cuadrupolos</a:t>
            </a:r>
            <a:r>
              <a:rPr lang="en-GB" sz="1400" dirty="0"/>
              <a:t> </a:t>
            </a:r>
            <a:r>
              <a:rPr lang="en-GB" sz="1400" dirty="0" err="1"/>
              <a:t>mantienen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órbitas</a:t>
            </a:r>
            <a:r>
              <a:rPr lang="en-GB" sz="1400" dirty="0"/>
              <a:t> </a:t>
            </a:r>
            <a:r>
              <a:rPr lang="en-GB" sz="1400" dirty="0" err="1"/>
              <a:t>estables</a:t>
            </a:r>
            <a:r>
              <a:rPr lang="en-GB" sz="1400" dirty="0"/>
              <a:t> a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protones</a:t>
            </a:r>
            <a:r>
              <a:rPr lang="en-GB" sz="1400" dirty="0"/>
              <a:t> con la </a:t>
            </a:r>
            <a:r>
              <a:rPr lang="en-GB" sz="1400" dirty="0" err="1"/>
              <a:t>energía</a:t>
            </a:r>
            <a:r>
              <a:rPr lang="en-GB" sz="1400" dirty="0"/>
              <a:t> </a:t>
            </a:r>
            <a:r>
              <a:rPr lang="en-GB" sz="1400" dirty="0" err="1"/>
              <a:t>correcta</a:t>
            </a:r>
            <a:r>
              <a:rPr lang="en-GB" sz="1400" dirty="0"/>
              <a:t>, </a:t>
            </a:r>
            <a:r>
              <a:rPr lang="en-GB" sz="1400" dirty="0" err="1"/>
              <a:t>mientras</a:t>
            </a:r>
            <a:r>
              <a:rPr lang="en-GB" sz="1400" dirty="0"/>
              <a:t> </a:t>
            </a:r>
            <a:r>
              <a:rPr lang="en-GB" sz="1400" dirty="0" err="1"/>
              <a:t>que</a:t>
            </a:r>
            <a:r>
              <a:rPr lang="en-GB" sz="1400" dirty="0"/>
              <a:t> </a:t>
            </a:r>
            <a:r>
              <a:rPr lang="en-GB" sz="1400" dirty="0" err="1"/>
              <a:t>ñlos</a:t>
            </a:r>
            <a:r>
              <a:rPr lang="en-GB" sz="1400" dirty="0"/>
              <a:t> </a:t>
            </a:r>
            <a:r>
              <a:rPr lang="en-GB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sextupolos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GB" sz="1400" dirty="0" err="1"/>
              <a:t>corrigen</a:t>
            </a:r>
            <a:r>
              <a:rPr lang="en-GB" sz="1400" dirty="0"/>
              <a:t> las </a:t>
            </a:r>
            <a:r>
              <a:rPr lang="en-GB" sz="1400" dirty="0" err="1"/>
              <a:t>trayectorias</a:t>
            </a:r>
            <a:r>
              <a:rPr lang="en-GB" sz="1400" dirty="0"/>
              <a:t> de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protones</a:t>
            </a:r>
            <a:r>
              <a:rPr lang="en-GB" sz="1400" dirty="0"/>
              <a:t> </a:t>
            </a:r>
            <a:r>
              <a:rPr lang="en-GB" sz="1400" dirty="0" err="1"/>
              <a:t>que</a:t>
            </a:r>
            <a:r>
              <a:rPr lang="en-GB" sz="1400" dirty="0"/>
              <a:t> </a:t>
            </a:r>
            <a:r>
              <a:rPr lang="en-GB" sz="1400" dirty="0" err="1"/>
              <a:t>tienen</a:t>
            </a:r>
            <a:r>
              <a:rPr lang="en-GB" sz="1400" dirty="0"/>
              <a:t> </a:t>
            </a:r>
            <a:r>
              <a:rPr lang="en-GB" sz="1400" dirty="0" err="1"/>
              <a:t>energías</a:t>
            </a:r>
            <a:r>
              <a:rPr lang="en-GB" sz="1400" dirty="0"/>
              <a:t> </a:t>
            </a:r>
            <a:r>
              <a:rPr lang="en-GB" sz="1400" dirty="0" err="1"/>
              <a:t>ligeramente</a:t>
            </a:r>
            <a:r>
              <a:rPr lang="en-GB" sz="1400" dirty="0"/>
              <a:t> </a:t>
            </a:r>
            <a:r>
              <a:rPr lang="en-GB" sz="1400" dirty="0" err="1"/>
              <a:t>diferente</a:t>
            </a:r>
            <a:r>
              <a:rPr lang="en-GB" sz="1400" dirty="0"/>
              <a:t> a la </a:t>
            </a:r>
            <a:r>
              <a:rPr lang="en-GB" sz="1400" dirty="0" err="1"/>
              <a:t>deseada</a:t>
            </a:r>
            <a:endParaRPr lang="en-GB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1349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53A0"/>
              </a:buClr>
              <a:buSzPts val="5200"/>
              <a:buNone/>
              <a:defRPr sz="5200">
                <a:solidFill>
                  <a:srgbClr val="0053A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224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A0"/>
              </a:buClr>
              <a:buSzPts val="2400"/>
              <a:buNone/>
              <a:defRPr sz="2400">
                <a:solidFill>
                  <a:srgbClr val="0053A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50" y="4432000"/>
            <a:ext cx="9152650" cy="7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50" y="4432000"/>
            <a:ext cx="735974" cy="7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7450" y="3381375"/>
            <a:ext cx="2600425" cy="8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">
  <p:cSld name="TITLE_AND_BODY_4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/>
          <p:nvPr/>
        </p:nvSpPr>
        <p:spPr>
          <a:xfrm>
            <a:off x="-1475" y="25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7" name="Google Shape;57;p12"/>
          <p:cNvCxnSpPr/>
          <p:nvPr/>
        </p:nvCxnSpPr>
        <p:spPr>
          <a:xfrm>
            <a:off x="152399" y="740297"/>
            <a:ext cx="88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2">
  <p:cSld name="TITLE_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757900"/>
          </a:xfrm>
          <a:prstGeom prst="rect">
            <a:avLst/>
          </a:prstGeom>
          <a:solidFill>
            <a:srgbClr val="0053A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11700" y="275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67450" y="4067175"/>
            <a:ext cx="2600425" cy="8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2 2">
  <p:cSld name="TITLE_2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127575" y="1386325"/>
            <a:ext cx="8897700" cy="1738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53A0"/>
              </a:buClr>
              <a:buSzPts val="3800"/>
              <a:buNone/>
              <a:defRPr sz="3800" b="1">
                <a:solidFill>
                  <a:srgbClr val="0053A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11700" y="32913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9430" y="78499"/>
            <a:ext cx="3280440" cy="10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877" y="1683"/>
            <a:ext cx="1743695" cy="9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6107" y="78499"/>
            <a:ext cx="929168" cy="9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30" y="24011"/>
            <a:ext cx="810067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034F1-F40B-18B0-BCED-A7093FDFCA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4538533"/>
            <a:ext cx="7772400" cy="5888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2 1">
  <p:cSld name="TITLE_2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757900"/>
          </a:xfrm>
          <a:prstGeom prst="rect">
            <a:avLst/>
          </a:prstGeom>
          <a:solidFill>
            <a:srgbClr val="0053A0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0" y="2757925"/>
            <a:ext cx="91440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3">
  <p:cSld name="TITLE_AND_BODY_3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/>
        </p:nvSpPr>
        <p:spPr>
          <a:xfrm>
            <a:off x="311650" y="2558550"/>
            <a:ext cx="8520600" cy="1705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</p:txBody>
      </p:sp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313975" y="846875"/>
            <a:ext cx="8520600" cy="1705500"/>
          </a:xfrm>
          <a:prstGeom prst="rect">
            <a:avLst/>
          </a:prstGeom>
          <a:solidFill>
            <a:srgbClr val="0053A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633450" y="2574650"/>
            <a:ext cx="7839000" cy="16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3 1">
  <p:cSld name="TITLE_AND_BODY_3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3A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solidFill>
            <a:srgbClr val="0053A0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4">
  <p:cSld name="TITLE_AND_BODY_6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">
  <p:cSld name="TITLE_AND_BODY_5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-1325" y="742700"/>
            <a:ext cx="3598800" cy="440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328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3A0"/>
              </a:buClr>
              <a:buSzPts val="2400"/>
              <a:buNone/>
              <a:defRPr sz="2400" b="1">
                <a:solidFill>
                  <a:srgbClr val="0053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328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1" name="Google Shape;51;p11"/>
          <p:cNvCxnSpPr/>
          <p:nvPr/>
        </p:nvCxnSpPr>
        <p:spPr>
          <a:xfrm>
            <a:off x="152399" y="740297"/>
            <a:ext cx="34566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hc-closer.es/taking_a_closer_look_at_lhc/0.rf_caviti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www.lhc-closer.es/taking_a_closer_look_at_lhc/0.low_temperatures/idioma/es_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tlas.cern/Discover/Detector/Inner-Detecto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erncourier.com/a/wheels-in-motion-for-atlas-upgrade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em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.cern/science/experiments/cloud" TargetMode="External"/><Relationship Id="rId13" Type="http://schemas.openxmlformats.org/officeDocument/2006/relationships/hyperlink" Target="https://home.cern/science/experiments/na64" TargetMode="External"/><Relationship Id="rId18" Type="http://schemas.openxmlformats.org/officeDocument/2006/relationships/hyperlink" Target="https://hiradmat.web.cern.ch/" TargetMode="External"/><Relationship Id="rId3" Type="http://schemas.openxmlformats.org/officeDocument/2006/relationships/image" Target="../media/image33.tiff"/><Relationship Id="rId7" Type="http://schemas.openxmlformats.org/officeDocument/2006/relationships/hyperlink" Target="https://home.cern/science/experiments/n_tof" TargetMode="External"/><Relationship Id="rId12" Type="http://schemas.openxmlformats.org/officeDocument/2006/relationships/hyperlink" Target="https://home.cern/science/experiments/na63" TargetMode="External"/><Relationship Id="rId17" Type="http://schemas.openxmlformats.org/officeDocument/2006/relationships/hyperlink" Target="https://home.cern/science/accelerators/awake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home.cern/science/experiments/cern-neutrino-platfor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ome.cern/science/accelerators/antiproton-decelerator" TargetMode="External"/><Relationship Id="rId11" Type="http://schemas.openxmlformats.org/officeDocument/2006/relationships/hyperlink" Target="https://home.cern/science/experiments/na62" TargetMode="External"/><Relationship Id="rId5" Type="http://schemas.openxmlformats.org/officeDocument/2006/relationships/hyperlink" Target="https://home.cern/science/experiments/medicis" TargetMode="External"/><Relationship Id="rId15" Type="http://schemas.openxmlformats.org/officeDocument/2006/relationships/hyperlink" Target="https://home.cern/science/experiments/ua9" TargetMode="External"/><Relationship Id="rId10" Type="http://schemas.openxmlformats.org/officeDocument/2006/relationships/hyperlink" Target="https://home.cern/science/experiments/na61shine" TargetMode="External"/><Relationship Id="rId4" Type="http://schemas.openxmlformats.org/officeDocument/2006/relationships/hyperlink" Target="https://home.cern/science/experiments/isolde" TargetMode="External"/><Relationship Id="rId9" Type="http://schemas.openxmlformats.org/officeDocument/2006/relationships/hyperlink" Target="https://home.cern/science/experiments/compass" TargetMode="External"/><Relationship Id="rId14" Type="http://schemas.openxmlformats.org/officeDocument/2006/relationships/hyperlink" Target="https://home.cern/science/experiments/na6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hyperlink" Target="https://www.lhc-closer.es/taking_a_closer_look_at_lh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hc-closer.es/taking_a_closer_look_at_lhc/0.magnetic_multipoles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123150" y="1249691"/>
            <a:ext cx="88977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Introducción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los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aceleradores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partículas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LHC </a:t>
            </a:r>
            <a:b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 al experiment ATLAS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27575" y="325224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Susana Cabrera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representación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ADF4B-3003-DEDC-5066-11BC2275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26" y="3312521"/>
            <a:ext cx="3190665" cy="9960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El LHC en la frontera de la energía: cavidades RF</a:t>
            </a:r>
            <a:endParaRPr dirty="0"/>
          </a:p>
        </p:txBody>
      </p:sp>
      <p:sp>
        <p:nvSpPr>
          <p:cNvPr id="385" name="Google Shape;38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C24FB-B94B-4B8A-A9A7-EAAA315CBC53}"/>
              </a:ext>
            </a:extLst>
          </p:cNvPr>
          <p:cNvSpPr txBox="1"/>
          <p:nvPr/>
        </p:nvSpPr>
        <p:spPr>
          <a:xfrm>
            <a:off x="196603" y="3467153"/>
            <a:ext cx="65343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b="1" dirty="0"/>
              <a:t>CAVIDADES RF: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8 cavidades RF por haz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Pueden operar en helio superfluido a 1.9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Cada protón entra en el LHC desde el SPS con 0.45 TeV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ES" dirty="0"/>
              <a:t>16 MeV por vuelta al LHC, 11245 vueltas por segundo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En tan solo 36 segundos : 0.45 TeV </a:t>
            </a:r>
            <a:r>
              <a:rPr lang="en-ES" dirty="0">
                <a:sym typeface="Wingdings" pitchFamily="2" charset="2"/>
              </a:rPr>
              <a:t> 7 TeV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hlinkClick r:id="rId3"/>
              </a:rPr>
              <a:t>Créditos: https://www.lhc-closer.es/taking_a_closer_look_at_lhc/0.rf_cavities</a:t>
            </a:r>
            <a:endParaRPr lang="en-GB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dirty="0"/>
          </a:p>
          <a:p>
            <a:endParaRPr lang="en-GB" dirty="0"/>
          </a:p>
          <a:p>
            <a:endParaRPr lang="en-E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C2BC70-1918-2209-4B52-0483BD34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3" y="838104"/>
            <a:ext cx="4035997" cy="242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109A55-2BD4-A554-E0BE-08C5E2E9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46" y="733743"/>
            <a:ext cx="4123454" cy="158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3EE77-68C6-0D76-8348-C5B1A8FA6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906" y="2388582"/>
            <a:ext cx="3708491" cy="21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0127C51C-2ACA-3D68-9D73-1ED57F923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">
            <a:extLst>
              <a:ext uri="{FF2B5EF4-FFF2-40B4-BE49-F238E27FC236}">
                <a16:creationId xmlns:a16="http://schemas.microsoft.com/office/drawing/2014/main" id="{BA363C2B-D8CF-14C3-9CBB-03F6B333E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El LHC en la frontera de la energía: dipolos</a:t>
            </a:r>
            <a:endParaRPr dirty="0"/>
          </a:p>
        </p:txBody>
      </p:sp>
      <p:sp>
        <p:nvSpPr>
          <p:cNvPr id="385" name="Google Shape;385;p33">
            <a:extLst>
              <a:ext uri="{FF2B5EF4-FFF2-40B4-BE49-F238E27FC236}">
                <a16:creationId xmlns:a16="http://schemas.microsoft.com/office/drawing/2014/main" id="{4B628056-8AE9-49EB-4386-C1D2F4D173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40DE78-6B62-43C4-41BE-604E171E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860" y="903983"/>
            <a:ext cx="2605673" cy="25208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CB7F6D-5F63-8891-313B-746BAC4DFC6D}"/>
              </a:ext>
            </a:extLst>
          </p:cNvPr>
          <p:cNvSpPr txBox="1"/>
          <p:nvPr/>
        </p:nvSpPr>
        <p:spPr>
          <a:xfrm>
            <a:off x="122842" y="3832220"/>
            <a:ext cx="88445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/>
              <a:t>1232 </a:t>
            </a:r>
            <a:r>
              <a:rPr lang="en-US" sz="1200" b="1" dirty="0" err="1">
                <a:solidFill>
                  <a:srgbClr val="800000"/>
                </a:solidFill>
              </a:rPr>
              <a:t>dipolos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b="1" dirty="0" err="1">
                <a:solidFill>
                  <a:srgbClr val="800000"/>
                </a:solidFill>
              </a:rPr>
              <a:t>superconductores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dirty="0" err="1"/>
              <a:t>operan</a:t>
            </a:r>
            <a:r>
              <a:rPr lang="en-US" sz="1200" dirty="0"/>
              <a:t> con un campo </a:t>
            </a:r>
            <a:r>
              <a:rPr lang="en-US" sz="1200" dirty="0" err="1"/>
              <a:t>magnético</a:t>
            </a:r>
            <a:r>
              <a:rPr lang="en-US" sz="1200" dirty="0"/>
              <a:t> de </a:t>
            </a:r>
            <a:r>
              <a:rPr lang="en-US" sz="1200" b="1" dirty="0">
                <a:solidFill>
                  <a:srgbClr val="800000"/>
                </a:solidFill>
              </a:rPr>
              <a:t>8.33 T </a:t>
            </a:r>
            <a:r>
              <a:rPr lang="en-US" sz="1200" dirty="0"/>
              <a:t>( 100 000 </a:t>
            </a:r>
            <a:r>
              <a:rPr lang="en-US" sz="1200" dirty="0" err="1"/>
              <a:t>veces</a:t>
            </a:r>
            <a:r>
              <a:rPr lang="en-US" sz="1200" dirty="0"/>
              <a:t> el campo </a:t>
            </a:r>
            <a:r>
              <a:rPr lang="en-US" sz="1200" dirty="0" err="1"/>
              <a:t>magnético</a:t>
            </a:r>
            <a:r>
              <a:rPr lang="en-US" sz="1200" dirty="0"/>
              <a:t> de la tierra) 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Campo </a:t>
            </a:r>
            <a:r>
              <a:rPr lang="en-US" sz="1200" dirty="0" err="1"/>
              <a:t>magnético</a:t>
            </a:r>
            <a:r>
              <a:rPr lang="en-US" sz="1200" dirty="0"/>
              <a:t> dipolar </a:t>
            </a:r>
            <a:r>
              <a:rPr lang="en-US" sz="1200" dirty="0" err="1"/>
              <a:t>generado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800000"/>
                </a:solidFill>
              </a:rPr>
              <a:t>cables </a:t>
            </a:r>
            <a:r>
              <a:rPr lang="en-US" sz="1200" b="1" dirty="0" err="1">
                <a:solidFill>
                  <a:srgbClr val="800000"/>
                </a:solidFill>
              </a:rPr>
              <a:t>superconductores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dirty="0"/>
              <a:t>de </a:t>
            </a:r>
            <a:r>
              <a:rPr lang="en-US" sz="1200" b="1" dirty="0">
                <a:solidFill>
                  <a:srgbClr val="800000"/>
                </a:solidFill>
              </a:rPr>
              <a:t>Nb-Ti </a:t>
            </a:r>
            <a:r>
              <a:rPr lang="en-US" sz="1200" dirty="0" err="1"/>
              <a:t>refrigerados</a:t>
            </a:r>
            <a:r>
              <a:rPr lang="en-US" sz="1200" dirty="0"/>
              <a:t> a </a:t>
            </a:r>
            <a:r>
              <a:rPr lang="en-US" sz="1200" b="1" dirty="0">
                <a:solidFill>
                  <a:srgbClr val="800000"/>
                </a:solidFill>
              </a:rPr>
              <a:t>1.9 K </a:t>
            </a:r>
            <a:r>
              <a:rPr lang="en-US" sz="1200" dirty="0"/>
              <a:t>para </a:t>
            </a:r>
            <a:r>
              <a:rPr lang="en-US" sz="1200" dirty="0" err="1"/>
              <a:t>garantizar</a:t>
            </a:r>
            <a:r>
              <a:rPr lang="en-US" sz="1200" dirty="0"/>
              <a:t> las </a:t>
            </a:r>
            <a:r>
              <a:rPr lang="en-US" sz="1200" dirty="0" err="1"/>
              <a:t>condiciones</a:t>
            </a:r>
            <a:r>
              <a:rPr lang="en-US" sz="1200" dirty="0"/>
              <a:t> de </a:t>
            </a:r>
            <a:r>
              <a:rPr lang="en-US" sz="1200" dirty="0" err="1"/>
              <a:t>superconductividad</a:t>
            </a:r>
            <a:r>
              <a:rPr lang="en-US" sz="1200" dirty="0"/>
              <a:t>. </a:t>
            </a:r>
            <a:r>
              <a:rPr lang="en-US" sz="1200" dirty="0" err="1"/>
              <a:t>Sistema</a:t>
            </a:r>
            <a:r>
              <a:rPr lang="en-US" sz="1200" dirty="0"/>
              <a:t> de </a:t>
            </a:r>
            <a:r>
              <a:rPr lang="en-US" sz="1200" b="1" dirty="0" err="1">
                <a:solidFill>
                  <a:srgbClr val="800000"/>
                </a:solidFill>
              </a:rPr>
              <a:t>criogenia</a:t>
            </a:r>
            <a:r>
              <a:rPr lang="en-US" sz="1200" dirty="0"/>
              <a:t> </a:t>
            </a:r>
            <a:r>
              <a:rPr lang="en-US" sz="1200" dirty="0" err="1"/>
              <a:t>basado</a:t>
            </a:r>
            <a:r>
              <a:rPr lang="en-US" sz="1200" dirty="0"/>
              <a:t> el </a:t>
            </a:r>
            <a:r>
              <a:rPr lang="en-US" sz="1200" b="1" dirty="0" err="1">
                <a:solidFill>
                  <a:srgbClr val="800000"/>
                </a:solidFill>
              </a:rPr>
              <a:t>Helio</a:t>
            </a:r>
            <a:r>
              <a:rPr lang="en-US" sz="1200" b="1" dirty="0">
                <a:solidFill>
                  <a:srgbClr val="800000"/>
                </a:solidFill>
              </a:rPr>
              <a:t> “</a:t>
            </a:r>
            <a:r>
              <a:rPr lang="en-US" sz="1200" b="1" dirty="0" err="1">
                <a:solidFill>
                  <a:srgbClr val="800000"/>
                </a:solidFill>
              </a:rPr>
              <a:t>superfluido</a:t>
            </a:r>
            <a:r>
              <a:rPr lang="en-US" sz="1200" b="1" dirty="0">
                <a:solidFill>
                  <a:srgbClr val="800000"/>
                </a:solidFill>
              </a:rPr>
              <a:t>” </a:t>
            </a:r>
            <a:r>
              <a:rPr lang="en-US" sz="1200" dirty="0"/>
              <a:t>(</a:t>
            </a:r>
            <a:r>
              <a:rPr lang="en-US" sz="1200" dirty="0" err="1"/>
              <a:t>alta</a:t>
            </a:r>
            <a:r>
              <a:rPr lang="en-US" sz="1200" dirty="0"/>
              <a:t> </a:t>
            </a:r>
            <a:r>
              <a:rPr lang="en-US" sz="1200" dirty="0" err="1"/>
              <a:t>conductividad</a:t>
            </a:r>
            <a:r>
              <a:rPr lang="en-US" sz="1200" dirty="0"/>
              <a:t> </a:t>
            </a:r>
            <a:r>
              <a:rPr lang="en-US" sz="1200" dirty="0" err="1"/>
              <a:t>térmica</a:t>
            </a:r>
            <a:r>
              <a:rPr lang="en-US" sz="1200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6757AA-011F-C046-248F-8F70DFF0D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996594"/>
            <a:ext cx="2931496" cy="25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8">
            <a:extLst>
              <a:ext uri="{FF2B5EF4-FFF2-40B4-BE49-F238E27FC236}">
                <a16:creationId xmlns:a16="http://schemas.microsoft.com/office/drawing/2014/main" id="{208644BD-5457-5052-B1FC-35D1F7DAC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188" y="2976783"/>
            <a:ext cx="3177112" cy="8360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097137-7B8F-A3C9-FB39-1A9245FD2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1" y="760075"/>
            <a:ext cx="2778766" cy="18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CC660-CE63-68CE-AD6D-74F8F2EF4D30}"/>
              </a:ext>
            </a:extLst>
          </p:cNvPr>
          <p:cNvSpPr txBox="1"/>
          <p:nvPr/>
        </p:nvSpPr>
        <p:spPr>
          <a:xfrm>
            <a:off x="719375" y="4835723"/>
            <a:ext cx="8112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C</a:t>
            </a:r>
            <a:r>
              <a:rPr lang="en-GB" dirty="0"/>
              <a:t>r</a:t>
            </a:r>
            <a:r>
              <a:rPr lang="en-ES" dirty="0"/>
              <a:t>éditos: </a:t>
            </a:r>
            <a:r>
              <a:rPr lang="en-ES" dirty="0">
                <a:hlinkClick r:id="rId7"/>
              </a:rPr>
              <a:t>https://www.lhc-closer.es/taking_a_closer_look_at_lhc/0.low_temperatures/idioma/es_ES</a:t>
            </a:r>
            <a:endParaRPr lang="en-ES" dirty="0"/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1737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8"/>
          <p:cNvSpPr txBox="1">
            <a:spLocks noGrp="1"/>
          </p:cNvSpPr>
          <p:nvPr>
            <p:ph type="title"/>
          </p:nvPr>
        </p:nvSpPr>
        <p:spPr>
          <a:xfrm>
            <a:off x="270136" y="86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Los experimentos del LHC</a:t>
            </a:r>
            <a:endParaRPr/>
          </a:p>
        </p:txBody>
      </p:sp>
      <p:sp>
        <p:nvSpPr>
          <p:cNvPr id="440" name="Google Shape;44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F012C-6496-C5EE-7B5D-0A1813071EB1}"/>
              </a:ext>
            </a:extLst>
          </p:cNvPr>
          <p:cNvGrpSpPr/>
          <p:nvPr/>
        </p:nvGrpSpPr>
        <p:grpSpPr>
          <a:xfrm>
            <a:off x="1644705" y="659375"/>
            <a:ext cx="5349861" cy="3388342"/>
            <a:chOff x="997500" y="755050"/>
            <a:chExt cx="7201136" cy="4301775"/>
          </a:xfrm>
        </p:grpSpPr>
        <p:pic>
          <p:nvPicPr>
            <p:cNvPr id="441" name="Google Shape;441;p38"/>
            <p:cNvPicPr preferRelativeResize="0"/>
            <p:nvPr/>
          </p:nvPicPr>
          <p:blipFill rotWithShape="1">
            <a:blip r:embed="rId3">
              <a:alphaModFix/>
            </a:blip>
            <a:srcRect t="3627" b="6815"/>
            <a:stretch/>
          </p:blipFill>
          <p:spPr>
            <a:xfrm>
              <a:off x="997500" y="755050"/>
              <a:ext cx="7201136" cy="4301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8216" y="3994425"/>
              <a:ext cx="1003017" cy="745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68700" y="3487853"/>
              <a:ext cx="1090605" cy="666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29744" y="2862500"/>
              <a:ext cx="926295" cy="777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90273" y="3055235"/>
              <a:ext cx="949830" cy="557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F58BEC-8C9C-C2F1-24E2-AA0BAD83596C}"/>
              </a:ext>
            </a:extLst>
          </p:cNvPr>
          <p:cNvSpPr txBox="1"/>
          <p:nvPr/>
        </p:nvSpPr>
        <p:spPr>
          <a:xfrm>
            <a:off x="790684" y="4082902"/>
            <a:ext cx="72310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Registran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resultados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800000"/>
                </a:solidFill>
              </a:rPr>
              <a:t>de las </a:t>
            </a:r>
            <a:r>
              <a:rPr lang="en-US" sz="1200" b="1" dirty="0" err="1">
                <a:solidFill>
                  <a:srgbClr val="800000"/>
                </a:solidFill>
              </a:rPr>
              <a:t>colisiones</a:t>
            </a:r>
            <a:r>
              <a:rPr lang="en-US" sz="1200" b="1" dirty="0">
                <a:solidFill>
                  <a:srgbClr val="800000"/>
                </a:solidFill>
              </a:rPr>
              <a:t> de </a:t>
            </a:r>
            <a:r>
              <a:rPr lang="en-US" sz="1200" b="1" dirty="0" err="1">
                <a:solidFill>
                  <a:srgbClr val="800000"/>
                </a:solidFill>
              </a:rPr>
              <a:t>protones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dirty="0"/>
              <a:t>y </a:t>
            </a:r>
            <a:r>
              <a:rPr lang="en-US" sz="1200" dirty="0" err="1"/>
              <a:t>recogen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datos</a:t>
            </a:r>
            <a:r>
              <a:rPr lang="en-US" sz="1200" dirty="0"/>
              <a:t> que </a:t>
            </a:r>
            <a:r>
              <a:rPr lang="en-US" sz="1200" dirty="0" err="1"/>
              <a:t>posteriormente</a:t>
            </a:r>
            <a:r>
              <a:rPr lang="en-US" sz="1200" dirty="0"/>
              <a:t> </a:t>
            </a:r>
            <a:r>
              <a:rPr lang="en-US" sz="1200" dirty="0" err="1"/>
              <a:t>analizarán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físicos</a:t>
            </a:r>
            <a:r>
              <a:rPr lang="en-US" sz="1200" dirty="0"/>
              <a:t>. Ultra-</a:t>
            </a:r>
            <a:r>
              <a:rPr lang="en-US" sz="1200" dirty="0" err="1"/>
              <a:t>rápidos</a:t>
            </a:r>
            <a:r>
              <a:rPr lang="en-US" sz="1200" dirty="0"/>
              <a:t>: </a:t>
            </a:r>
            <a:r>
              <a:rPr lang="en-US" sz="1200" dirty="0" err="1"/>
              <a:t>procesan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800000"/>
                </a:solidFill>
              </a:rPr>
              <a:t>40 </a:t>
            </a:r>
            <a:r>
              <a:rPr lang="en-US" sz="1200" b="1" dirty="0" err="1">
                <a:solidFill>
                  <a:srgbClr val="800000"/>
                </a:solidFill>
              </a:rPr>
              <a:t>millones</a:t>
            </a:r>
            <a:r>
              <a:rPr lang="en-US" sz="1200" b="1" dirty="0">
                <a:solidFill>
                  <a:srgbClr val="800000"/>
                </a:solidFill>
              </a:rPr>
              <a:t> de </a:t>
            </a:r>
            <a:r>
              <a:rPr lang="en-US" sz="1200" b="1" dirty="0" err="1">
                <a:solidFill>
                  <a:srgbClr val="800000"/>
                </a:solidFill>
              </a:rPr>
              <a:t>colisiones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b="1" dirty="0" err="1">
                <a:solidFill>
                  <a:srgbClr val="800000"/>
                </a:solidFill>
              </a:rPr>
              <a:t>por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b="1" dirty="0" err="1">
                <a:solidFill>
                  <a:srgbClr val="800000"/>
                </a:solidFill>
              </a:rPr>
              <a:t>segundo</a:t>
            </a:r>
            <a:r>
              <a:rPr lang="en-US" sz="1200" b="1" dirty="0">
                <a:solidFill>
                  <a:srgbClr val="80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ATLAS </a:t>
            </a:r>
            <a:r>
              <a:rPr lang="en-US" sz="1200" dirty="0"/>
              <a:t>y </a:t>
            </a:r>
            <a:r>
              <a:rPr lang="en-US" sz="1200" b="1" dirty="0">
                <a:solidFill>
                  <a:srgbClr val="800000"/>
                </a:solidFill>
              </a:rPr>
              <a:t>CMS</a:t>
            </a:r>
            <a:r>
              <a:rPr lang="en-US" sz="1200" dirty="0"/>
              <a:t> </a:t>
            </a:r>
            <a:r>
              <a:rPr lang="en-US" sz="1200" dirty="0" err="1"/>
              <a:t>buscan</a:t>
            </a:r>
            <a:r>
              <a:rPr lang="en-US" sz="1200" dirty="0"/>
              <a:t> </a:t>
            </a:r>
            <a:r>
              <a:rPr lang="en-US" sz="1200" dirty="0" err="1"/>
              <a:t>nuevas</a:t>
            </a:r>
            <a:r>
              <a:rPr lang="en-US" sz="1200" dirty="0"/>
              <a:t> </a:t>
            </a:r>
            <a:r>
              <a:rPr lang="en-US" sz="1200" dirty="0" err="1"/>
              <a:t>partículas</a:t>
            </a:r>
            <a:r>
              <a:rPr lang="en-US" sz="1200" dirty="0"/>
              <a:t>, </a:t>
            </a:r>
            <a:r>
              <a:rPr lang="en-US" sz="1200" dirty="0" err="1"/>
              <a:t>como</a:t>
            </a:r>
            <a:r>
              <a:rPr lang="en-US" sz="1200" dirty="0"/>
              <a:t> </a:t>
            </a:r>
            <a:r>
              <a:rPr lang="en-US" sz="1200" dirty="0" err="1"/>
              <a:t>buscaron</a:t>
            </a:r>
            <a:r>
              <a:rPr lang="en-US" sz="1200" dirty="0"/>
              <a:t> </a:t>
            </a:r>
            <a:r>
              <a:rPr lang="en-US" sz="1200" dirty="0" err="1"/>
              <a:t>el</a:t>
            </a:r>
            <a:r>
              <a:rPr lang="en-US" sz="1200" dirty="0"/>
              <a:t> </a:t>
            </a:r>
            <a:r>
              <a:rPr lang="en-US" sz="1200" dirty="0" err="1"/>
              <a:t>bosón</a:t>
            </a:r>
            <a:r>
              <a:rPr lang="en-US" sz="1200" dirty="0"/>
              <a:t> de Higgs.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err="1">
                <a:solidFill>
                  <a:srgbClr val="800000"/>
                </a:solidFill>
              </a:rPr>
              <a:t>LHCb</a:t>
            </a:r>
            <a:r>
              <a:rPr lang="en-US" sz="1200" dirty="0"/>
              <a:t> </a:t>
            </a:r>
            <a:r>
              <a:rPr lang="en-US" sz="1200" dirty="0" err="1"/>
              <a:t>estudiará</a:t>
            </a:r>
            <a:r>
              <a:rPr lang="en-US" sz="1200" dirty="0"/>
              <a:t> la </a:t>
            </a:r>
            <a:r>
              <a:rPr lang="en-US" sz="1200" dirty="0" err="1"/>
              <a:t>asimetría</a:t>
            </a:r>
            <a:r>
              <a:rPr lang="en-US" sz="1200" dirty="0"/>
              <a:t> entre </a:t>
            </a:r>
            <a:r>
              <a:rPr lang="en-US" sz="1200" dirty="0" err="1"/>
              <a:t>materia</a:t>
            </a:r>
            <a:r>
              <a:rPr lang="en-US" sz="1200" dirty="0"/>
              <a:t> y </a:t>
            </a:r>
            <a:r>
              <a:rPr lang="en-US" sz="1200" dirty="0" err="1"/>
              <a:t>antimateria</a:t>
            </a:r>
            <a:r>
              <a:rPr lang="en-US" sz="1200" dirty="0"/>
              <a:t> a </a:t>
            </a:r>
            <a:r>
              <a:rPr lang="en-US" sz="1200" dirty="0" err="1"/>
              <a:t>través</a:t>
            </a:r>
            <a:r>
              <a:rPr lang="en-US" sz="1200" dirty="0"/>
              <a:t> de quarks </a:t>
            </a:r>
            <a:r>
              <a:rPr lang="en-US" sz="1200" dirty="0" err="1"/>
              <a:t>pesados</a:t>
            </a:r>
            <a:r>
              <a:rPr lang="en-US" sz="1200" dirty="0"/>
              <a:t> b y c. 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Alice</a:t>
            </a:r>
            <a:r>
              <a:rPr lang="en-US" sz="1200" dirty="0"/>
              <a:t> </a:t>
            </a:r>
            <a:r>
              <a:rPr lang="en-US" sz="1200" dirty="0" err="1"/>
              <a:t>estudia</a:t>
            </a:r>
            <a:r>
              <a:rPr lang="en-US" sz="1200" dirty="0"/>
              <a:t> las </a:t>
            </a:r>
            <a:r>
              <a:rPr lang="en-US" sz="1200" dirty="0" err="1"/>
              <a:t>condiciones</a:t>
            </a:r>
            <a:r>
              <a:rPr lang="en-US" sz="1200" dirty="0"/>
              <a:t> de la </a:t>
            </a:r>
            <a:r>
              <a:rPr lang="en-US" sz="1200" dirty="0" err="1"/>
              <a:t>materia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primeros</a:t>
            </a:r>
            <a:r>
              <a:rPr lang="en-US" sz="1200" dirty="0"/>
              <a:t> </a:t>
            </a:r>
            <a:r>
              <a:rPr lang="en-US" sz="1200" dirty="0" err="1"/>
              <a:t>instantes</a:t>
            </a:r>
            <a:r>
              <a:rPr lang="en-US" sz="1200" dirty="0"/>
              <a:t> del Universo.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DETECTORES DE PARTÍCULAS</a:t>
            </a:r>
            <a:endParaRPr dirty="0"/>
          </a:p>
        </p:txBody>
      </p:sp>
      <p:sp>
        <p:nvSpPr>
          <p:cNvPr id="463" name="Google Shape;46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B9CE0-7975-FF40-886C-CF0297302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152" y="712925"/>
            <a:ext cx="5375696" cy="2615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BD311A-7A1D-FA43-968E-F9738CB31157}"/>
              </a:ext>
            </a:extLst>
          </p:cNvPr>
          <p:cNvSpPr txBox="1"/>
          <p:nvPr/>
        </p:nvSpPr>
        <p:spPr>
          <a:xfrm>
            <a:off x="328462" y="3522634"/>
            <a:ext cx="8503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200" dirty="0" err="1"/>
              <a:t>Evento</a:t>
            </a:r>
            <a:r>
              <a:rPr lang="en-US" sz="1200" dirty="0"/>
              <a:t>: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colisión</a:t>
            </a:r>
            <a:r>
              <a:rPr lang="en-US" sz="1200" dirty="0"/>
              <a:t> de protones </a:t>
            </a:r>
            <a:r>
              <a:rPr lang="en-US" sz="1200" dirty="0">
                <a:sym typeface="Wingdings"/>
              </a:rPr>
              <a:t> </a:t>
            </a:r>
            <a:r>
              <a:rPr lang="en-US" sz="1200" dirty="0"/>
              <a:t> se </a:t>
            </a:r>
            <a:r>
              <a:rPr lang="en-US" sz="1200" dirty="0" err="1"/>
              <a:t>producen</a:t>
            </a:r>
            <a:r>
              <a:rPr lang="en-US" sz="1200" dirty="0"/>
              <a:t> </a:t>
            </a:r>
            <a:r>
              <a:rPr lang="en-US" sz="1200" dirty="0" err="1"/>
              <a:t>cientos</a:t>
            </a:r>
            <a:r>
              <a:rPr lang="en-US" sz="1200" dirty="0"/>
              <a:t> de </a:t>
            </a:r>
            <a:r>
              <a:rPr lang="en-US" sz="1200" dirty="0" err="1"/>
              <a:t>partículas</a:t>
            </a:r>
            <a:r>
              <a:rPr lang="en-US" sz="1200" dirty="0"/>
              <a:t> </a:t>
            </a:r>
            <a:r>
              <a:rPr lang="en-US" sz="1200" dirty="0" err="1"/>
              <a:t>más</a:t>
            </a:r>
            <a:r>
              <a:rPr lang="en-US" sz="1200" dirty="0"/>
              <a:t> </a:t>
            </a:r>
            <a:r>
              <a:rPr lang="en-US" sz="1200" dirty="0" err="1"/>
              <a:t>ligeras</a:t>
            </a:r>
            <a:r>
              <a:rPr lang="en-US" sz="12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Las </a:t>
            </a:r>
            <a:r>
              <a:rPr lang="en-US" sz="1200" b="1" dirty="0" err="1">
                <a:solidFill>
                  <a:srgbClr val="800000"/>
                </a:solidFill>
              </a:rPr>
              <a:t>partículas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b="1" dirty="0" err="1">
                <a:solidFill>
                  <a:srgbClr val="800000"/>
                </a:solidFill>
              </a:rPr>
              <a:t>cargadas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dirty="0" err="1"/>
              <a:t>dejan</a:t>
            </a:r>
            <a:r>
              <a:rPr lang="en-US" sz="1200" dirty="0"/>
              <a:t> </a:t>
            </a:r>
            <a:r>
              <a:rPr lang="en-US" sz="1200" dirty="0" err="1"/>
              <a:t>trazas</a:t>
            </a:r>
            <a:r>
              <a:rPr lang="en-US" sz="1200" dirty="0"/>
              <a:t> a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paso</a:t>
            </a:r>
            <a:r>
              <a:rPr lang="en-US" sz="1200" dirty="0"/>
              <a:t> </a:t>
            </a:r>
            <a:r>
              <a:rPr lang="en-US" sz="1200" dirty="0" err="1"/>
              <a:t>ionizando</a:t>
            </a:r>
            <a:r>
              <a:rPr lang="en-US" sz="1200" dirty="0"/>
              <a:t> los </a:t>
            </a:r>
            <a:r>
              <a:rPr lang="en-US" sz="1200" dirty="0" err="1"/>
              <a:t>materiales</a:t>
            </a:r>
            <a:r>
              <a:rPr lang="en-US" sz="12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Las </a:t>
            </a:r>
            <a:r>
              <a:rPr lang="en-US" sz="1200" b="1" dirty="0" err="1">
                <a:solidFill>
                  <a:srgbClr val="800000"/>
                </a:solidFill>
              </a:rPr>
              <a:t>trayectorias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dirty="0"/>
              <a:t>de </a:t>
            </a:r>
            <a:r>
              <a:rPr lang="en-US" sz="1200" dirty="0" err="1"/>
              <a:t>partículas</a:t>
            </a:r>
            <a:r>
              <a:rPr lang="en-US" sz="1200" dirty="0"/>
              <a:t> </a:t>
            </a:r>
            <a:r>
              <a:rPr lang="en-US" sz="1200" dirty="0" err="1"/>
              <a:t>cargadas</a:t>
            </a:r>
            <a:r>
              <a:rPr lang="en-US" sz="1200" dirty="0"/>
              <a:t> se </a:t>
            </a:r>
            <a:r>
              <a:rPr lang="en-US" sz="1200" dirty="0" err="1"/>
              <a:t>curvan</a:t>
            </a:r>
            <a:r>
              <a:rPr lang="en-US" sz="1200" dirty="0"/>
              <a:t> con </a:t>
            </a:r>
            <a:r>
              <a:rPr lang="en-US" sz="1200" dirty="0" err="1"/>
              <a:t>campos</a:t>
            </a:r>
            <a:r>
              <a:rPr lang="en-US" sz="1200" dirty="0"/>
              <a:t> </a:t>
            </a:r>
            <a:r>
              <a:rPr lang="en-US" sz="1200" dirty="0" err="1"/>
              <a:t>magnéticos</a:t>
            </a:r>
            <a:r>
              <a:rPr lang="en-US" sz="1200" dirty="0"/>
              <a:t> </a:t>
            </a:r>
            <a:r>
              <a:rPr lang="en-US" sz="1200" dirty="0">
                <a:sym typeface="Wingdings"/>
              </a:rPr>
              <a:t> </a:t>
            </a:r>
            <a:r>
              <a:rPr lang="en-US" sz="1200" dirty="0"/>
              <a:t> el radio de </a:t>
            </a:r>
            <a:r>
              <a:rPr lang="en-US" sz="1200" dirty="0" err="1"/>
              <a:t>curvatura</a:t>
            </a:r>
            <a:r>
              <a:rPr lang="en-US" sz="1200" dirty="0"/>
              <a:t> se </a:t>
            </a:r>
            <a:r>
              <a:rPr lang="en-US" sz="1200" dirty="0" err="1"/>
              <a:t>utiliza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</a:t>
            </a:r>
            <a:r>
              <a:rPr lang="en-US" sz="1200" dirty="0" err="1"/>
              <a:t>medir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cantidad</a:t>
            </a:r>
            <a:r>
              <a:rPr lang="en-US" sz="1200" dirty="0"/>
              <a:t> de </a:t>
            </a:r>
            <a:r>
              <a:rPr lang="en-US" sz="1200" dirty="0" err="1"/>
              <a:t>movimiento</a:t>
            </a:r>
            <a:r>
              <a:rPr lang="en-US" sz="12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Los </a:t>
            </a:r>
            <a:r>
              <a:rPr lang="en-US" sz="1200" b="1" dirty="0" err="1">
                <a:solidFill>
                  <a:srgbClr val="800000"/>
                </a:solidFill>
              </a:rPr>
              <a:t>calorímetros</a:t>
            </a:r>
            <a:r>
              <a:rPr lang="en-US" sz="1200" dirty="0"/>
              <a:t> </a:t>
            </a:r>
            <a:r>
              <a:rPr lang="en-US" sz="1200" dirty="0" err="1"/>
              <a:t>miden</a:t>
            </a:r>
            <a:r>
              <a:rPr lang="en-US" sz="1200" dirty="0"/>
              <a:t> la </a:t>
            </a:r>
            <a:r>
              <a:rPr lang="en-US" sz="1200" b="1" dirty="0" err="1">
                <a:solidFill>
                  <a:srgbClr val="800000"/>
                </a:solidFill>
              </a:rPr>
              <a:t>energía</a:t>
            </a:r>
            <a:r>
              <a:rPr lang="en-US" sz="1200" dirty="0"/>
              <a:t> de </a:t>
            </a:r>
            <a:r>
              <a:rPr lang="en-US" sz="1200" b="1" dirty="0" err="1">
                <a:solidFill>
                  <a:srgbClr val="800000"/>
                </a:solidFill>
              </a:rPr>
              <a:t>partículas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b="1" dirty="0" err="1">
                <a:solidFill>
                  <a:srgbClr val="800000"/>
                </a:solidFill>
              </a:rPr>
              <a:t>cargadas</a:t>
            </a:r>
            <a:r>
              <a:rPr lang="en-US" sz="1200" b="1" dirty="0">
                <a:solidFill>
                  <a:srgbClr val="800000"/>
                </a:solidFill>
              </a:rPr>
              <a:t> y </a:t>
            </a:r>
            <a:r>
              <a:rPr lang="en-US" sz="1200" b="1" dirty="0" err="1">
                <a:solidFill>
                  <a:srgbClr val="800000"/>
                </a:solidFill>
              </a:rPr>
              <a:t>neutras</a:t>
            </a:r>
            <a:r>
              <a:rPr lang="en-US" sz="12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/>
              <a:t>Detectores</a:t>
            </a:r>
            <a:r>
              <a:rPr lang="en-US" sz="1200" dirty="0"/>
              <a:t> de gran </a:t>
            </a:r>
            <a:r>
              <a:rPr lang="en-US" sz="1200" dirty="0" err="1"/>
              <a:t>tamaño</a:t>
            </a:r>
            <a:r>
              <a:rPr lang="en-US" sz="1200" dirty="0"/>
              <a:t> y </a:t>
            </a:r>
            <a:r>
              <a:rPr lang="en-US" sz="1200" dirty="0" err="1"/>
              <a:t>herméticos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</a:t>
            </a:r>
            <a:r>
              <a:rPr lang="en-US" sz="1200" dirty="0" err="1"/>
              <a:t>asegurar</a:t>
            </a:r>
            <a:r>
              <a:rPr lang="en-US" sz="1200" dirty="0"/>
              <a:t> un balance </a:t>
            </a:r>
            <a:r>
              <a:rPr lang="en-US" sz="1200" dirty="0" err="1"/>
              <a:t>correcto</a:t>
            </a:r>
            <a:r>
              <a:rPr lang="en-US" sz="1200" dirty="0"/>
              <a:t> de </a:t>
            </a:r>
            <a:r>
              <a:rPr lang="en-US" sz="1200" dirty="0" err="1"/>
              <a:t>energía</a:t>
            </a:r>
            <a:r>
              <a:rPr lang="en-US" sz="1200" dirty="0"/>
              <a:t> y </a:t>
            </a:r>
            <a:r>
              <a:rPr lang="en-US" sz="1200" dirty="0" err="1"/>
              <a:t>momento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67D400-485F-3C43-BA89-BCF8BB469C24}"/>
              </a:ext>
            </a:extLst>
          </p:cNvPr>
          <p:cNvSpPr/>
          <p:nvPr/>
        </p:nvSpPr>
        <p:spPr>
          <a:xfrm>
            <a:off x="842358" y="3328138"/>
            <a:ext cx="817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Landua</a:t>
            </a:r>
            <a:r>
              <a:rPr lang="en-US" sz="1200" dirty="0"/>
              <a:t> R. (2008). "THE LHC: A LOOK INSIDE". Science in School Issue 10 : Winter 2008, </a:t>
            </a:r>
            <a:r>
              <a:rPr lang="en-US" sz="1200" dirty="0" err="1"/>
              <a:t>pp</a:t>
            </a:r>
            <a:r>
              <a:rPr lang="en-US" sz="1200" dirty="0"/>
              <a:t> 34-45</a:t>
            </a:r>
          </a:p>
        </p:txBody>
      </p:sp>
    </p:spTree>
    <p:extLst>
      <p:ext uri="{BB962C8B-B14F-4D97-AF65-F5344CB8AC3E}">
        <p14:creationId xmlns:p14="http://schemas.microsoft.com/office/powerpoint/2010/main" val="292275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 Experimento ATLAS</a:t>
            </a:r>
            <a:endParaRPr/>
          </a:p>
        </p:txBody>
      </p:sp>
      <p:sp>
        <p:nvSpPr>
          <p:cNvPr id="463" name="Google Shape;46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AE288-E82B-344E-8FE9-1D41BF33D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92" y="1010553"/>
            <a:ext cx="4329952" cy="37274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B7DB77-DE14-F74B-A2AD-909725B17EAD}"/>
              </a:ext>
            </a:extLst>
          </p:cNvPr>
          <p:cNvSpPr/>
          <p:nvPr/>
        </p:nvSpPr>
        <p:spPr>
          <a:xfrm>
            <a:off x="4922044" y="1997127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/>
              <a:t>4 </a:t>
            </a:r>
            <a:r>
              <a:rPr lang="en-US" sz="1200" dirty="0" err="1"/>
              <a:t>componentes</a:t>
            </a:r>
            <a:r>
              <a:rPr lang="en-US" sz="1200" dirty="0"/>
              <a:t>: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Detector </a:t>
            </a:r>
            <a:r>
              <a:rPr lang="en-US" sz="1200" b="1" dirty="0" err="1">
                <a:solidFill>
                  <a:srgbClr val="800000"/>
                </a:solidFill>
              </a:rPr>
              <a:t>Interno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dirty="0"/>
              <a:t>( </a:t>
            </a:r>
            <a:r>
              <a:rPr lang="en-US" sz="1200" dirty="0" err="1"/>
              <a:t>registra</a:t>
            </a:r>
            <a:r>
              <a:rPr lang="en-US" sz="1200" dirty="0"/>
              <a:t> las </a:t>
            </a:r>
            <a:r>
              <a:rPr lang="en-US" sz="1200" dirty="0" err="1"/>
              <a:t>trayectorias</a:t>
            </a:r>
            <a:r>
              <a:rPr lang="en-US" sz="1200" dirty="0"/>
              <a:t> de las </a:t>
            </a:r>
            <a:r>
              <a:rPr lang="en-US" sz="1200" dirty="0" err="1"/>
              <a:t>partículas</a:t>
            </a:r>
            <a:r>
              <a:rPr lang="en-US" sz="1200" dirty="0"/>
              <a:t> </a:t>
            </a:r>
            <a:r>
              <a:rPr lang="en-US" sz="1200" dirty="0" err="1"/>
              <a:t>cargadas</a:t>
            </a:r>
            <a:r>
              <a:rPr lang="en-US" sz="1200" dirty="0"/>
              <a:t> )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b="1" dirty="0" err="1">
                <a:solidFill>
                  <a:srgbClr val="800000"/>
                </a:solidFill>
              </a:rPr>
              <a:t>Calorímetros</a:t>
            </a:r>
            <a:r>
              <a:rPr lang="en-US" sz="1200" dirty="0"/>
              <a:t> ( </a:t>
            </a:r>
            <a:r>
              <a:rPr lang="en-US" sz="1200" dirty="0" err="1"/>
              <a:t>miden</a:t>
            </a:r>
            <a:r>
              <a:rPr lang="en-US" sz="1200" dirty="0"/>
              <a:t> la </a:t>
            </a:r>
            <a:r>
              <a:rPr lang="en-US" sz="1200" dirty="0" err="1"/>
              <a:t>energía</a:t>
            </a:r>
            <a:r>
              <a:rPr lang="en-US" sz="1200" dirty="0"/>
              <a:t> de las </a:t>
            </a:r>
            <a:r>
              <a:rPr lang="en-US" sz="1200" dirty="0" err="1"/>
              <a:t>partículas</a:t>
            </a:r>
            <a:r>
              <a:rPr lang="en-US" sz="1200" dirty="0"/>
              <a:t> </a:t>
            </a:r>
            <a:r>
              <a:rPr lang="en-US" sz="1200" dirty="0" err="1"/>
              <a:t>cargadas</a:t>
            </a:r>
            <a:r>
              <a:rPr lang="en-US" sz="1200" dirty="0"/>
              <a:t> y </a:t>
            </a:r>
            <a:r>
              <a:rPr lang="en-US" sz="1200" dirty="0" err="1"/>
              <a:t>neutras</a:t>
            </a:r>
            <a:r>
              <a:rPr lang="en-US" sz="1200" dirty="0"/>
              <a:t> )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b="1" dirty="0" err="1">
                <a:solidFill>
                  <a:srgbClr val="800000"/>
                </a:solidFill>
              </a:rPr>
              <a:t>Espectrómetro</a:t>
            </a:r>
            <a:r>
              <a:rPr lang="en-US" sz="1200" b="1" dirty="0">
                <a:solidFill>
                  <a:srgbClr val="800000"/>
                </a:solidFill>
              </a:rPr>
              <a:t> de </a:t>
            </a:r>
            <a:r>
              <a:rPr lang="en-US" sz="1200" b="1" dirty="0" err="1">
                <a:solidFill>
                  <a:srgbClr val="800000"/>
                </a:solidFill>
              </a:rPr>
              <a:t>muones</a:t>
            </a:r>
            <a:r>
              <a:rPr lang="en-US" sz="1200" b="1" dirty="0">
                <a:solidFill>
                  <a:srgbClr val="800000"/>
                </a:solidFill>
              </a:rPr>
              <a:t> </a:t>
            </a:r>
            <a:r>
              <a:rPr lang="en-US" sz="1200" dirty="0"/>
              <a:t>( </a:t>
            </a:r>
            <a:r>
              <a:rPr lang="en-US" sz="1200" dirty="0" err="1"/>
              <a:t>mide</a:t>
            </a:r>
            <a:r>
              <a:rPr lang="en-US" sz="1200" dirty="0"/>
              <a:t> las </a:t>
            </a:r>
            <a:r>
              <a:rPr lang="en-US" sz="1200" dirty="0" err="1"/>
              <a:t>trayectorias</a:t>
            </a:r>
            <a:r>
              <a:rPr lang="en-US" sz="1200" dirty="0"/>
              <a:t> de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muones</a:t>
            </a:r>
            <a:r>
              <a:rPr lang="en-US" sz="1200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Trigger, Sistema de </a:t>
            </a:r>
            <a:r>
              <a:rPr lang="en-US" sz="1200" dirty="0" err="1"/>
              <a:t>adquisición</a:t>
            </a:r>
            <a:r>
              <a:rPr lang="en-US" sz="1200" dirty="0"/>
              <a:t> de </a:t>
            </a:r>
            <a:r>
              <a:rPr lang="en-US" sz="1200" dirty="0" err="1"/>
              <a:t>datos</a:t>
            </a:r>
            <a:r>
              <a:rPr lang="en-US" sz="1200" dirty="0"/>
              <a:t> y </a:t>
            </a:r>
            <a:r>
              <a:rPr lang="en-US" sz="1200" dirty="0" err="1"/>
              <a:t>sistema</a:t>
            </a:r>
            <a:r>
              <a:rPr lang="en-US" sz="1200" dirty="0"/>
              <a:t> de </a:t>
            </a:r>
            <a:r>
              <a:rPr lang="en-US" sz="1200" dirty="0" err="1"/>
              <a:t>Computación</a:t>
            </a:r>
            <a:r>
              <a:rPr lang="en-US" sz="1200" dirty="0"/>
              <a:t> GRID.</a:t>
            </a:r>
          </a:p>
        </p:txBody>
      </p:sp>
    </p:spTree>
    <p:extLst>
      <p:ext uri="{BB962C8B-B14F-4D97-AF65-F5344CB8AC3E}">
        <p14:creationId xmlns:p14="http://schemas.microsoft.com/office/powerpoint/2010/main" val="84111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0"/>
          <p:cNvSpPr txBox="1"/>
          <p:nvPr/>
        </p:nvSpPr>
        <p:spPr>
          <a:xfrm>
            <a:off x="3976825" y="4205550"/>
            <a:ext cx="21030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rgbClr val="0053A0"/>
                </a:solidFill>
              </a:rPr>
              <a:t>Longitud:</a:t>
            </a:r>
            <a:r>
              <a:rPr lang="en-GB" sz="1300">
                <a:solidFill>
                  <a:srgbClr val="000000"/>
                </a:solidFill>
              </a:rPr>
              <a:t> 46 m</a:t>
            </a:r>
            <a:br>
              <a:rPr lang="en-GB" sz="1300">
                <a:solidFill>
                  <a:srgbClr val="000000"/>
                </a:solidFill>
              </a:rPr>
            </a:br>
            <a:r>
              <a:rPr lang="en-GB" sz="1300">
                <a:solidFill>
                  <a:srgbClr val="0053A0"/>
                </a:solidFill>
              </a:rPr>
              <a:t>Diametro:</a:t>
            </a:r>
            <a:r>
              <a:rPr lang="en-GB" sz="1300">
                <a:solidFill>
                  <a:srgbClr val="000000"/>
                </a:solidFill>
              </a:rPr>
              <a:t> 26 m</a:t>
            </a:r>
            <a:br>
              <a:rPr lang="en-GB" sz="1300"/>
            </a:br>
            <a:r>
              <a:rPr lang="en-GB" sz="1300">
                <a:solidFill>
                  <a:srgbClr val="0053A0"/>
                </a:solidFill>
              </a:rPr>
              <a:t>Peso:</a:t>
            </a:r>
            <a:r>
              <a:rPr lang="en-GB" sz="1300">
                <a:solidFill>
                  <a:srgbClr val="000000"/>
                </a:solidFill>
              </a:rPr>
              <a:t> 7000 toneladas</a:t>
            </a:r>
            <a:endParaRPr sz="1300">
              <a:solidFill>
                <a:srgbClr val="000000"/>
              </a:solidFill>
            </a:endParaRPr>
          </a:p>
        </p:txBody>
      </p:sp>
      <p:sp>
        <p:nvSpPr>
          <p:cNvPr id="462" name="Google Shape;462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 Experimento ATLAS</a:t>
            </a:r>
            <a:endParaRPr/>
          </a:p>
        </p:txBody>
      </p:sp>
      <p:sp>
        <p:nvSpPr>
          <p:cNvPr id="463" name="Google Shape;46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464" name="Google Shape;4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700" y="966600"/>
            <a:ext cx="2972700" cy="392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2F750-8740-4345-BFA4-CBE74145D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751601"/>
            <a:ext cx="5524744" cy="34152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2E24-09C6-3942-B889-B0A3C176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2792"/>
            <a:ext cx="8520600" cy="572700"/>
          </a:xfrm>
        </p:spPr>
        <p:txBody>
          <a:bodyPr/>
          <a:lstStyle/>
          <a:p>
            <a:r>
              <a:rPr lang="es-ES" dirty="0"/>
              <a:t>Detector Interno de ATLAS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72E47-BE8E-1040-B8A7-697F352DCC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4E0613-622B-3046-BDD9-7DD6DE528333}"/>
              </a:ext>
            </a:extLst>
          </p:cNvPr>
          <p:cNvSpPr txBox="1">
            <a:spLocks/>
          </p:cNvSpPr>
          <p:nvPr/>
        </p:nvSpPr>
        <p:spPr>
          <a:xfrm>
            <a:off x="8539843" y="6492875"/>
            <a:ext cx="604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11D3C44-C1D1-5248-8CDD-A759D90B2EE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Marcador de contenido 1">
            <a:extLst>
              <a:ext uri="{FF2B5EF4-FFF2-40B4-BE49-F238E27FC236}">
                <a16:creationId xmlns:a16="http://schemas.microsoft.com/office/drawing/2014/main" id="{0ADA0023-AB86-F74E-A646-18CFFDC23E0E}"/>
              </a:ext>
            </a:extLst>
          </p:cNvPr>
          <p:cNvSpPr txBox="1">
            <a:spLocks/>
          </p:cNvSpPr>
          <p:nvPr/>
        </p:nvSpPr>
        <p:spPr>
          <a:xfrm>
            <a:off x="110155" y="712925"/>
            <a:ext cx="5885465" cy="226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lvl="2" indent="0">
              <a:buFont typeface="Arial"/>
              <a:buNone/>
            </a:pPr>
            <a:endParaRPr lang="en-GB" sz="16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6620ABC-FBAA-F04E-AABA-DC486956D251}"/>
              </a:ext>
            </a:extLst>
          </p:cNvPr>
          <p:cNvSpPr txBox="1">
            <a:spLocks/>
          </p:cNvSpPr>
          <p:nvPr/>
        </p:nvSpPr>
        <p:spPr>
          <a:xfrm>
            <a:off x="0" y="6519895"/>
            <a:ext cx="2057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8D43FD2-B9FC-4248-ABB5-4B68773947E2}"/>
              </a:ext>
            </a:extLst>
          </p:cNvPr>
          <p:cNvSpPr txBox="1">
            <a:spLocks/>
          </p:cNvSpPr>
          <p:nvPr/>
        </p:nvSpPr>
        <p:spPr>
          <a:xfrm>
            <a:off x="1463221" y="6520118"/>
            <a:ext cx="3835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12EA3-AB0D-8642-B833-FB55E0FD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737653"/>
            <a:ext cx="4094837" cy="3332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7382D9-D346-2541-B2B5-5F4996008FC8}"/>
              </a:ext>
            </a:extLst>
          </p:cNvPr>
          <p:cNvSpPr txBox="1"/>
          <p:nvPr/>
        </p:nvSpPr>
        <p:spPr>
          <a:xfrm>
            <a:off x="110155" y="4041265"/>
            <a:ext cx="8542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b="1" dirty="0" err="1">
                <a:solidFill>
                  <a:srgbClr val="800000"/>
                </a:solidFill>
              </a:rPr>
              <a:t>Detectores</a:t>
            </a:r>
            <a:r>
              <a:rPr lang="en-US" sz="1200" b="1" dirty="0">
                <a:solidFill>
                  <a:srgbClr val="800000"/>
                </a:solidFill>
              </a:rPr>
              <a:t> de </a:t>
            </a:r>
            <a:r>
              <a:rPr lang="en-US" sz="1200" b="1" dirty="0" err="1">
                <a:solidFill>
                  <a:srgbClr val="800000"/>
                </a:solidFill>
              </a:rPr>
              <a:t>microbandas</a:t>
            </a:r>
            <a:r>
              <a:rPr lang="en-US" sz="1200" b="1" dirty="0">
                <a:solidFill>
                  <a:srgbClr val="800000"/>
                </a:solidFill>
              </a:rPr>
              <a:t> de </a:t>
            </a:r>
            <a:r>
              <a:rPr lang="en-US" sz="1200" b="1" dirty="0" err="1">
                <a:solidFill>
                  <a:srgbClr val="800000"/>
                </a:solidFill>
              </a:rPr>
              <a:t>silicio</a:t>
            </a:r>
            <a:r>
              <a:rPr lang="en-US" sz="1200" b="1" dirty="0">
                <a:solidFill>
                  <a:srgbClr val="800000"/>
                </a:solidFill>
              </a:rPr>
              <a:t>: </a:t>
            </a:r>
            <a:r>
              <a:rPr lang="en-US" sz="1200" dirty="0" err="1"/>
              <a:t>precisión</a:t>
            </a:r>
            <a:r>
              <a:rPr lang="en-US" sz="1200" dirty="0"/>
              <a:t> de </a:t>
            </a:r>
            <a:r>
              <a:rPr lang="en-US" sz="1200" b="1" dirty="0">
                <a:solidFill>
                  <a:srgbClr val="0000FF"/>
                </a:solidFill>
              </a:rPr>
              <a:t>23 </a:t>
            </a:r>
            <a:r>
              <a:rPr lang="en-US" sz="1200" b="1" dirty="0" err="1">
                <a:solidFill>
                  <a:srgbClr val="0000FF"/>
                </a:solidFill>
              </a:rPr>
              <a:t>micras</a:t>
            </a:r>
            <a:r>
              <a:rPr lang="en-US" sz="1200" dirty="0"/>
              <a:t>, </a:t>
            </a:r>
            <a:r>
              <a:rPr lang="en-US" sz="1200" dirty="0" err="1"/>
              <a:t>cubren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0000FF"/>
                </a:solidFill>
              </a:rPr>
              <a:t>60 m</a:t>
            </a:r>
            <a:r>
              <a:rPr lang="en-US" sz="1200" b="1" baseline="30000" dirty="0">
                <a:solidFill>
                  <a:srgbClr val="0000FF"/>
                </a:solidFill>
              </a:rPr>
              <a:t>2   </a:t>
            </a:r>
            <a:r>
              <a:rPr lang="en-US" sz="12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Píxeles:</a:t>
            </a:r>
            <a:r>
              <a:rPr lang="en-US" sz="1200" dirty="0"/>
              <a:t>  </a:t>
            </a:r>
            <a:r>
              <a:rPr lang="en-US" sz="1200" dirty="0" err="1"/>
              <a:t>cubren</a:t>
            </a:r>
            <a:r>
              <a:rPr lang="en-US" sz="1200" dirty="0"/>
              <a:t>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superfície</a:t>
            </a:r>
            <a:r>
              <a:rPr lang="en-US" sz="1200" dirty="0"/>
              <a:t> de </a:t>
            </a:r>
            <a:r>
              <a:rPr lang="en-US" sz="1200" b="1" dirty="0">
                <a:solidFill>
                  <a:srgbClr val="0000FF"/>
                </a:solidFill>
              </a:rPr>
              <a:t>2.3 m</a:t>
            </a:r>
            <a:r>
              <a:rPr lang="en-US" sz="1200" b="1" baseline="30000" dirty="0">
                <a:solidFill>
                  <a:srgbClr val="0000FF"/>
                </a:solidFill>
              </a:rPr>
              <a:t>2 </a:t>
            </a:r>
            <a:r>
              <a:rPr lang="en-US" sz="1200" dirty="0"/>
              <a:t>, </a:t>
            </a:r>
            <a:r>
              <a:rPr lang="en-US" sz="1200" dirty="0" err="1"/>
              <a:t>precisión</a:t>
            </a:r>
            <a:r>
              <a:rPr lang="en-US" sz="1200" dirty="0"/>
              <a:t> de </a:t>
            </a:r>
            <a:r>
              <a:rPr lang="en-US" sz="1200" b="1" dirty="0">
                <a:solidFill>
                  <a:srgbClr val="0000FF"/>
                </a:solidFill>
              </a:rPr>
              <a:t>14 </a:t>
            </a:r>
            <a:r>
              <a:rPr lang="en-US" sz="1200" b="1" dirty="0" err="1">
                <a:solidFill>
                  <a:srgbClr val="0000FF"/>
                </a:solidFill>
              </a:rPr>
              <a:t>micras</a:t>
            </a:r>
            <a:r>
              <a:rPr lang="en-US" sz="1200" dirty="0"/>
              <a:t>: </a:t>
            </a:r>
            <a:r>
              <a:rPr lang="en-US" sz="1200" dirty="0" err="1"/>
              <a:t>distinguen</a:t>
            </a:r>
            <a:r>
              <a:rPr lang="en-US" sz="1200" dirty="0"/>
              <a:t> </a:t>
            </a:r>
            <a:r>
              <a:rPr lang="en-US" sz="1200" dirty="0" err="1"/>
              <a:t>si</a:t>
            </a:r>
            <a:r>
              <a:rPr lang="en-US" sz="1200" dirty="0"/>
              <a:t> las </a:t>
            </a:r>
            <a:r>
              <a:rPr lang="en-US" sz="1200" dirty="0" err="1"/>
              <a:t>partículas</a:t>
            </a:r>
            <a:r>
              <a:rPr lang="en-US" sz="1200" dirty="0"/>
              <a:t> </a:t>
            </a:r>
            <a:r>
              <a:rPr lang="en-US" sz="1200" dirty="0" err="1"/>
              <a:t>provienen</a:t>
            </a:r>
            <a:r>
              <a:rPr lang="en-US" sz="1200" dirty="0"/>
              <a:t> de </a:t>
            </a:r>
            <a:r>
              <a:rPr lang="en-US" sz="1200" dirty="0" err="1"/>
              <a:t>colisiones</a:t>
            </a:r>
            <a:r>
              <a:rPr lang="en-US" sz="1200" dirty="0"/>
              <a:t> </a:t>
            </a:r>
            <a:r>
              <a:rPr lang="en-US" sz="1200" dirty="0" err="1"/>
              <a:t>originales</a:t>
            </a:r>
            <a:r>
              <a:rPr lang="en-US" sz="1200" dirty="0"/>
              <a:t> o de </a:t>
            </a:r>
            <a:r>
              <a:rPr lang="en-US" sz="1200" dirty="0" err="1"/>
              <a:t>desintegraciones</a:t>
            </a:r>
            <a:r>
              <a:rPr lang="en-US" sz="1200" dirty="0"/>
              <a:t> </a:t>
            </a:r>
            <a:r>
              <a:rPr lang="en-US" sz="1200" dirty="0" err="1"/>
              <a:t>posteriores</a:t>
            </a:r>
            <a:r>
              <a:rPr lang="en-US" sz="12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TRT</a:t>
            </a:r>
            <a:r>
              <a:rPr lang="en-US" sz="1200" dirty="0"/>
              <a:t> detector de </a:t>
            </a:r>
            <a:r>
              <a:rPr lang="en-US" sz="1200" dirty="0" err="1"/>
              <a:t>tubos</a:t>
            </a:r>
            <a:r>
              <a:rPr lang="en-US" sz="1200" dirty="0"/>
              <a:t> de </a:t>
            </a:r>
            <a:r>
              <a:rPr lang="en-US" sz="1200" dirty="0" err="1"/>
              <a:t>deriva</a:t>
            </a:r>
            <a:r>
              <a:rPr lang="en-US" sz="1200" dirty="0"/>
              <a:t>, con gas, </a:t>
            </a:r>
            <a:r>
              <a:rPr lang="en-US" sz="1200" dirty="0" err="1"/>
              <a:t>detecta</a:t>
            </a:r>
            <a:r>
              <a:rPr lang="en-US" sz="1200" dirty="0"/>
              <a:t> el </a:t>
            </a:r>
            <a:r>
              <a:rPr lang="en-US" sz="1200" dirty="0" err="1"/>
              <a:t>paso</a:t>
            </a:r>
            <a:r>
              <a:rPr lang="en-US" sz="1200" dirty="0"/>
              <a:t> de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partículas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la </a:t>
            </a:r>
            <a:r>
              <a:rPr lang="en-US" sz="1200" dirty="0" err="1"/>
              <a:t>ionización</a:t>
            </a:r>
            <a:r>
              <a:rPr lang="en-US" sz="1200" dirty="0"/>
              <a:t> de </a:t>
            </a:r>
            <a:r>
              <a:rPr lang="en-US" sz="1200" dirty="0" err="1"/>
              <a:t>dicho</a:t>
            </a:r>
            <a:r>
              <a:rPr lang="en-US" sz="1200" dirty="0"/>
              <a:t> gas. </a:t>
            </a:r>
            <a:r>
              <a:rPr lang="en-US" sz="1200" dirty="0" err="1"/>
              <a:t>Identifica</a:t>
            </a:r>
            <a:r>
              <a:rPr lang="en-US" sz="1200" dirty="0"/>
              <a:t> </a:t>
            </a:r>
            <a:r>
              <a:rPr lang="en-US" sz="1200" dirty="0" err="1"/>
              <a:t>electrones</a:t>
            </a:r>
            <a:r>
              <a:rPr lang="en-US" sz="1200" dirty="0"/>
              <a:t> ( de </a:t>
            </a:r>
            <a:r>
              <a:rPr lang="en-US" sz="1200" dirty="0" err="1"/>
              <a:t>piones</a:t>
            </a:r>
            <a:r>
              <a:rPr lang="en-US" sz="1200" dirty="0"/>
              <a:t> ) </a:t>
            </a:r>
          </a:p>
        </p:txBody>
      </p:sp>
      <p:pic>
        <p:nvPicPr>
          <p:cNvPr id="3076" name="Picture 4" descr="Pixel">
            <a:extLst>
              <a:ext uri="{FF2B5EF4-FFF2-40B4-BE49-F238E27FC236}">
                <a16:creationId xmlns:a16="http://schemas.microsoft.com/office/drawing/2014/main" id="{7F1BAB42-AA52-0285-F53C-2EC75B5F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40" y="1105989"/>
            <a:ext cx="4198617" cy="256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4C641-173C-BCBF-E3F5-26703DAFEA86}"/>
              </a:ext>
            </a:extLst>
          </p:cNvPr>
          <p:cNvSpPr txBox="1"/>
          <p:nvPr/>
        </p:nvSpPr>
        <p:spPr>
          <a:xfrm>
            <a:off x="5111014" y="3675016"/>
            <a:ext cx="50947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000" dirty="0"/>
              <a:t>C</a:t>
            </a:r>
            <a:r>
              <a:rPr lang="en-GB" sz="1000" dirty="0"/>
              <a:t>r</a:t>
            </a:r>
            <a:r>
              <a:rPr lang="en-ES" sz="1000" dirty="0"/>
              <a:t>éditos: </a:t>
            </a:r>
            <a:r>
              <a:rPr lang="en-ES" sz="1000" dirty="0">
                <a:hlinkClick r:id="rId4"/>
              </a:rPr>
              <a:t>https://atlas.cern/Discover/Detector/Inner-Detector</a:t>
            </a:r>
            <a:endParaRPr lang="en-ES" sz="1000" dirty="0"/>
          </a:p>
          <a:p>
            <a:endParaRPr lang="en-ES" sz="1000" dirty="0"/>
          </a:p>
          <a:p>
            <a:endParaRPr lang="en-ES" sz="1000" dirty="0"/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23231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2E24-09C6-3942-B889-B0A3C176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Detectores de trazas:  “tracking”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72E47-BE8E-1040-B8A7-697F352DCC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4E0613-622B-3046-BDD9-7DD6DE528333}"/>
              </a:ext>
            </a:extLst>
          </p:cNvPr>
          <p:cNvSpPr txBox="1">
            <a:spLocks/>
          </p:cNvSpPr>
          <p:nvPr/>
        </p:nvSpPr>
        <p:spPr>
          <a:xfrm>
            <a:off x="8539843" y="6492875"/>
            <a:ext cx="604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11D3C44-C1D1-5248-8CDD-A759D90B2EE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Marcador de contenido 1">
            <a:extLst>
              <a:ext uri="{FF2B5EF4-FFF2-40B4-BE49-F238E27FC236}">
                <a16:creationId xmlns:a16="http://schemas.microsoft.com/office/drawing/2014/main" id="{0ADA0023-AB86-F74E-A646-18CFFDC23E0E}"/>
              </a:ext>
            </a:extLst>
          </p:cNvPr>
          <p:cNvSpPr txBox="1">
            <a:spLocks/>
          </p:cNvSpPr>
          <p:nvPr/>
        </p:nvSpPr>
        <p:spPr>
          <a:xfrm>
            <a:off x="0" y="752561"/>
            <a:ext cx="8398555" cy="226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 err="1"/>
              <a:t>Reconstrucción</a:t>
            </a:r>
            <a:r>
              <a:rPr lang="en-GB" dirty="0"/>
              <a:t> </a:t>
            </a:r>
            <a:r>
              <a:rPr lang="en-GB" b="1" dirty="0" err="1">
                <a:solidFill>
                  <a:srgbClr val="0000FF"/>
                </a:solidFill>
              </a:rPr>
              <a:t>muy</a:t>
            </a:r>
            <a:r>
              <a:rPr lang="en-GB" b="1" dirty="0">
                <a:solidFill>
                  <a:srgbClr val="0000FF"/>
                </a:solidFill>
              </a:rPr>
              <a:t> </a:t>
            </a:r>
            <a:r>
              <a:rPr lang="en-GB" b="1" dirty="0" err="1">
                <a:solidFill>
                  <a:srgbClr val="0000FF"/>
                </a:solidFill>
              </a:rPr>
              <a:t>precisa</a:t>
            </a:r>
            <a:r>
              <a:rPr lang="en-GB" b="1" dirty="0">
                <a:solidFill>
                  <a:srgbClr val="0000FF"/>
                </a:solidFill>
              </a:rPr>
              <a:t> </a:t>
            </a:r>
            <a:r>
              <a:rPr lang="en-GB" dirty="0"/>
              <a:t>de las </a:t>
            </a:r>
            <a:r>
              <a:rPr lang="en-GB" dirty="0" err="1"/>
              <a:t>trayectorias</a:t>
            </a:r>
            <a:r>
              <a:rPr lang="en-GB" dirty="0"/>
              <a:t> de las 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cargadas</a:t>
            </a:r>
            <a:r>
              <a:rPr lang="en-GB" dirty="0"/>
              <a:t>: </a:t>
            </a:r>
            <a:r>
              <a:rPr lang="en-GB" b="1" dirty="0">
                <a:solidFill>
                  <a:srgbClr val="0000FF"/>
                </a:solidFill>
              </a:rPr>
              <a:t>“</a:t>
            </a:r>
            <a:r>
              <a:rPr lang="en-GB" b="1" dirty="0" err="1">
                <a:solidFill>
                  <a:srgbClr val="0000FF"/>
                </a:solidFill>
              </a:rPr>
              <a:t>trazas</a:t>
            </a:r>
            <a:r>
              <a:rPr lang="en-GB" b="1" dirty="0">
                <a:solidFill>
                  <a:srgbClr val="0000FF"/>
                </a:solidFill>
              </a:rPr>
              <a:t>”</a:t>
            </a:r>
          </a:p>
          <a:p>
            <a:r>
              <a:rPr lang="en-GB" dirty="0" err="1"/>
              <a:t>Reconstrucción</a:t>
            </a:r>
            <a:r>
              <a:rPr lang="en-GB" dirty="0"/>
              <a:t> </a:t>
            </a:r>
            <a:r>
              <a:rPr lang="en-GB" b="1" dirty="0" err="1">
                <a:solidFill>
                  <a:srgbClr val="0000FF"/>
                </a:solidFill>
              </a:rPr>
              <a:t>precisa</a:t>
            </a:r>
            <a:r>
              <a:rPr lang="en-GB" dirty="0"/>
              <a:t> de </a:t>
            </a:r>
            <a:r>
              <a:rPr lang="en-GB" b="1" dirty="0" err="1">
                <a:solidFill>
                  <a:srgbClr val="0000FF"/>
                </a:solidFill>
              </a:rPr>
              <a:t>vértices</a:t>
            </a:r>
            <a:r>
              <a:rPr lang="en-GB" b="1" dirty="0">
                <a:solidFill>
                  <a:srgbClr val="0000FF"/>
                </a:solidFill>
              </a:rPr>
              <a:t> </a:t>
            </a:r>
            <a:r>
              <a:rPr lang="en-GB" b="1" dirty="0" err="1">
                <a:solidFill>
                  <a:srgbClr val="0000FF"/>
                </a:solidFill>
              </a:rPr>
              <a:t>secundarios</a:t>
            </a:r>
            <a:r>
              <a:rPr lang="en-GB" b="1" dirty="0">
                <a:solidFill>
                  <a:srgbClr val="0000FF"/>
                </a:solidFill>
              </a:rPr>
              <a:t> </a:t>
            </a:r>
            <a:r>
              <a:rPr lang="en-GB" dirty="0" err="1"/>
              <a:t>Detección</a:t>
            </a:r>
            <a:r>
              <a:rPr lang="en-GB" dirty="0"/>
              <a:t> de 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secundarias</a:t>
            </a:r>
            <a:r>
              <a:rPr lang="en-GB" dirty="0"/>
              <a:t> de </a:t>
            </a:r>
            <a:r>
              <a:rPr lang="en-GB" dirty="0" err="1"/>
              <a:t>corta</a:t>
            </a:r>
            <a:r>
              <a:rPr lang="en-GB" dirty="0"/>
              <a:t> </a:t>
            </a:r>
            <a:r>
              <a:rPr lang="en-GB" dirty="0" err="1"/>
              <a:t>vida</a:t>
            </a:r>
            <a:r>
              <a:rPr lang="en-GB" dirty="0"/>
              <a:t> media.</a:t>
            </a:r>
          </a:p>
          <a:p>
            <a:r>
              <a:rPr lang="en-GB" dirty="0" err="1"/>
              <a:t>Solenoide</a:t>
            </a:r>
            <a:r>
              <a:rPr lang="en-GB" dirty="0"/>
              <a:t> </a:t>
            </a:r>
            <a:r>
              <a:rPr lang="en-GB" dirty="0">
                <a:sym typeface="Wingdings"/>
              </a:rPr>
              <a:t> curva las </a:t>
            </a:r>
            <a:r>
              <a:rPr lang="en-GB" dirty="0" err="1">
                <a:sym typeface="Wingdings"/>
              </a:rPr>
              <a:t>trayectorias</a:t>
            </a:r>
            <a:r>
              <a:rPr lang="en-GB" dirty="0">
                <a:sym typeface="Wingdings"/>
              </a:rPr>
              <a:t> de las </a:t>
            </a:r>
            <a:r>
              <a:rPr lang="en-GB" dirty="0" err="1">
                <a:sym typeface="Wingdings"/>
              </a:rPr>
              <a:t>partículas</a:t>
            </a:r>
            <a:endParaRPr lang="en-GB" b="1" dirty="0"/>
          </a:p>
          <a:p>
            <a:pPr marL="914400" lvl="2" indent="0">
              <a:buFont typeface="Arial"/>
              <a:buNone/>
            </a:pPr>
            <a:endParaRPr lang="en-GB" sz="1600" dirty="0"/>
          </a:p>
        </p:txBody>
      </p:sp>
      <p:pic>
        <p:nvPicPr>
          <p:cNvPr id="9" name="Picture 6" descr="tracking_60">
            <a:extLst>
              <a:ext uri="{FF2B5EF4-FFF2-40B4-BE49-F238E27FC236}">
                <a16:creationId xmlns:a16="http://schemas.microsoft.com/office/drawing/2014/main" id="{97C3492E-684E-DC4A-AD11-77A4DDC0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2" y="3321206"/>
            <a:ext cx="3419897" cy="153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DC3CD21B-3455-1A49-BE16-20173DD2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6" y="1935146"/>
            <a:ext cx="2936597" cy="80052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6620ABC-FBAA-F04E-AABA-DC486956D251}"/>
              </a:ext>
            </a:extLst>
          </p:cNvPr>
          <p:cNvSpPr txBox="1">
            <a:spLocks/>
          </p:cNvSpPr>
          <p:nvPr/>
        </p:nvSpPr>
        <p:spPr>
          <a:xfrm>
            <a:off x="0" y="6519895"/>
            <a:ext cx="2057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8D43FD2-B9FC-4248-ABB5-4B68773947E2}"/>
              </a:ext>
            </a:extLst>
          </p:cNvPr>
          <p:cNvSpPr txBox="1">
            <a:spLocks/>
          </p:cNvSpPr>
          <p:nvPr/>
        </p:nvSpPr>
        <p:spPr>
          <a:xfrm>
            <a:off x="1463221" y="6520118"/>
            <a:ext cx="3835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2A891C6-EC2D-8BAC-5B24-EC385D87F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361" b="18361"/>
          <a:stretch>
            <a:fillRect/>
          </a:stretch>
        </p:blipFill>
        <p:spPr>
          <a:xfrm>
            <a:off x="4444719" y="3155704"/>
            <a:ext cx="3545418" cy="198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olisiones múltiples en el LHC del CERN o los algoritmos de reconstrucción  de trayectorias - La Ciencia de la Mula Francis">
            <a:extLst>
              <a:ext uri="{FF2B5EF4-FFF2-40B4-BE49-F238E27FC236}">
                <a16:creationId xmlns:a16="http://schemas.microsoft.com/office/drawing/2014/main" id="{90ABED57-D1DE-5FA5-DA23-2BCCDA9A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35" y="1560544"/>
            <a:ext cx="3121821" cy="14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2E24-09C6-3942-B889-B0A3C176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Calorímetros de ATLAS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72E47-BE8E-1040-B8A7-697F352DCC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4E0613-622B-3046-BDD9-7DD6DE528333}"/>
              </a:ext>
            </a:extLst>
          </p:cNvPr>
          <p:cNvSpPr txBox="1">
            <a:spLocks/>
          </p:cNvSpPr>
          <p:nvPr/>
        </p:nvSpPr>
        <p:spPr>
          <a:xfrm>
            <a:off x="8539843" y="6492875"/>
            <a:ext cx="604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11D3C44-C1D1-5248-8CDD-A759D90B2EE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Marcador de contenido 1">
            <a:extLst>
              <a:ext uri="{FF2B5EF4-FFF2-40B4-BE49-F238E27FC236}">
                <a16:creationId xmlns:a16="http://schemas.microsoft.com/office/drawing/2014/main" id="{0ADA0023-AB86-F74E-A646-18CFFDC23E0E}"/>
              </a:ext>
            </a:extLst>
          </p:cNvPr>
          <p:cNvSpPr txBox="1">
            <a:spLocks/>
          </p:cNvSpPr>
          <p:nvPr/>
        </p:nvSpPr>
        <p:spPr>
          <a:xfrm>
            <a:off x="110155" y="712925"/>
            <a:ext cx="5885465" cy="226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lvl="2" indent="0">
              <a:buFont typeface="Arial"/>
              <a:buNone/>
            </a:pPr>
            <a:endParaRPr lang="en-GB" sz="16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6620ABC-FBAA-F04E-AABA-DC486956D251}"/>
              </a:ext>
            </a:extLst>
          </p:cNvPr>
          <p:cNvSpPr txBox="1">
            <a:spLocks/>
          </p:cNvSpPr>
          <p:nvPr/>
        </p:nvSpPr>
        <p:spPr>
          <a:xfrm>
            <a:off x="0" y="6519895"/>
            <a:ext cx="2057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8D43FD2-B9FC-4248-ABB5-4B68773947E2}"/>
              </a:ext>
            </a:extLst>
          </p:cNvPr>
          <p:cNvSpPr txBox="1">
            <a:spLocks/>
          </p:cNvSpPr>
          <p:nvPr/>
        </p:nvSpPr>
        <p:spPr>
          <a:xfrm>
            <a:off x="1463221" y="6520118"/>
            <a:ext cx="3835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677B31-6F2E-AA46-8666-598B11149918}"/>
              </a:ext>
            </a:extLst>
          </p:cNvPr>
          <p:cNvGrpSpPr/>
          <p:nvPr/>
        </p:nvGrpSpPr>
        <p:grpSpPr>
          <a:xfrm>
            <a:off x="110156" y="712925"/>
            <a:ext cx="8972884" cy="4557970"/>
            <a:chOff x="-451237" y="794339"/>
            <a:chExt cx="10568614" cy="53606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536F6DE-6A27-A145-8B70-C7B3040E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07" y="823966"/>
              <a:ext cx="4389865" cy="28337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25A14A-D73D-894F-A6EB-A0F0769DF538}"/>
                </a:ext>
              </a:extLst>
            </p:cNvPr>
            <p:cNvSpPr txBox="1"/>
            <p:nvPr/>
          </p:nvSpPr>
          <p:spPr>
            <a:xfrm>
              <a:off x="-451237" y="3621164"/>
              <a:ext cx="10568614" cy="2533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200" dirty="0"/>
                <a:t>Los </a:t>
              </a:r>
              <a:r>
                <a:rPr lang="en-US" sz="1200" dirty="0" err="1">
                  <a:solidFill>
                    <a:srgbClr val="0000FF"/>
                  </a:solidFill>
                </a:rPr>
                <a:t>calorímetros</a:t>
              </a:r>
              <a:r>
                <a:rPr lang="en-US" sz="1200" dirty="0"/>
                <a:t> </a:t>
              </a:r>
              <a:r>
                <a:rPr lang="en-US" sz="1200" dirty="0" err="1"/>
                <a:t>determinan</a:t>
              </a:r>
              <a:r>
                <a:rPr lang="en-US" sz="1200" dirty="0"/>
                <a:t> la </a:t>
              </a:r>
              <a:r>
                <a:rPr lang="en-US" sz="1200" dirty="0" err="1">
                  <a:solidFill>
                    <a:srgbClr val="0000FF"/>
                  </a:solidFill>
                </a:rPr>
                <a:t>posició</a:t>
              </a:r>
              <a:r>
                <a:rPr lang="en-US" sz="1200" dirty="0" err="1">
                  <a:solidFill>
                    <a:srgbClr val="0070C0"/>
                  </a:solidFill>
                </a:rPr>
                <a:t>n</a:t>
              </a:r>
              <a:r>
                <a:rPr lang="en-US" sz="1200" dirty="0"/>
                <a:t> y la </a:t>
              </a:r>
              <a:r>
                <a:rPr lang="en-US" sz="1200" dirty="0" err="1">
                  <a:solidFill>
                    <a:srgbClr val="0000FF"/>
                  </a:solidFill>
                </a:rPr>
                <a:t>energía</a:t>
              </a:r>
              <a:r>
                <a:rPr lang="en-US" sz="1200" dirty="0"/>
                <a:t> de </a:t>
              </a:r>
              <a:r>
                <a:rPr lang="en-US" sz="1200" dirty="0" err="1"/>
                <a:t>las</a:t>
              </a:r>
              <a:r>
                <a:rPr lang="en-US" sz="1200" dirty="0"/>
                <a:t> </a:t>
              </a:r>
              <a:r>
                <a:rPr lang="en-US" sz="1200" dirty="0" err="1"/>
                <a:t>partículas</a:t>
              </a:r>
              <a:r>
                <a:rPr lang="en-US" sz="1200" dirty="0"/>
                <a:t>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200" dirty="0" err="1">
                  <a:solidFill>
                    <a:srgbClr val="800000"/>
                  </a:solidFill>
                </a:rPr>
                <a:t>Calorimetro</a:t>
              </a:r>
              <a:r>
                <a:rPr lang="en-US" sz="1200" dirty="0">
                  <a:solidFill>
                    <a:srgbClr val="800000"/>
                  </a:solidFill>
                </a:rPr>
                <a:t> </a:t>
              </a:r>
              <a:r>
                <a:rPr lang="en-US" sz="1200" dirty="0" err="1">
                  <a:solidFill>
                    <a:srgbClr val="800000"/>
                  </a:solidFill>
                </a:rPr>
                <a:t>electromagnético</a:t>
              </a:r>
              <a:r>
                <a:rPr lang="en-US" sz="1200" dirty="0"/>
                <a:t>: </a:t>
              </a:r>
              <a:r>
                <a:rPr lang="en-US" sz="1200" dirty="0" err="1"/>
                <a:t>mide</a:t>
              </a:r>
              <a:r>
                <a:rPr lang="en-US" sz="1200" dirty="0"/>
                <a:t> la </a:t>
              </a:r>
              <a:r>
                <a:rPr lang="en-US" sz="1200" dirty="0" err="1"/>
                <a:t>energía</a:t>
              </a:r>
              <a:r>
                <a:rPr lang="en-US" sz="1200" dirty="0"/>
                <a:t> de los </a:t>
              </a:r>
              <a:r>
                <a:rPr lang="en-US" sz="1200" dirty="0" err="1"/>
                <a:t>electrones</a:t>
              </a:r>
              <a:r>
                <a:rPr lang="en-US" sz="1200" dirty="0"/>
                <a:t> y </a:t>
              </a:r>
              <a:r>
                <a:rPr lang="en-US" sz="1200" dirty="0" err="1"/>
                <a:t>fotones</a:t>
              </a:r>
              <a:r>
                <a:rPr lang="en-US" sz="1200" dirty="0"/>
                <a:t>.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1200" dirty="0" err="1"/>
                <a:t>Ionización</a:t>
              </a:r>
              <a:r>
                <a:rPr lang="en-US" sz="1200" dirty="0"/>
                <a:t>: </a:t>
              </a:r>
              <a:r>
                <a:rPr lang="en-US" sz="1200" dirty="0" err="1"/>
                <a:t>partículas</a:t>
              </a:r>
              <a:r>
                <a:rPr lang="en-US" sz="1200" dirty="0"/>
                <a:t> </a:t>
              </a:r>
              <a:r>
                <a:rPr lang="en-US" sz="1200" dirty="0" err="1"/>
                <a:t>pierden</a:t>
              </a:r>
              <a:r>
                <a:rPr lang="en-US" sz="1200" dirty="0"/>
                <a:t> </a:t>
              </a:r>
              <a:r>
                <a:rPr lang="en-US" sz="1200" dirty="0" err="1"/>
                <a:t>su</a:t>
              </a:r>
              <a:r>
                <a:rPr lang="en-US" sz="1200" dirty="0"/>
                <a:t> </a:t>
              </a:r>
              <a:r>
                <a:rPr lang="en-US" sz="1200" dirty="0" err="1"/>
                <a:t>energía</a:t>
              </a:r>
              <a:r>
                <a:rPr lang="en-US" sz="1200" dirty="0"/>
                <a:t> al </a:t>
              </a:r>
              <a:r>
                <a:rPr lang="en-US" sz="1200" dirty="0" err="1"/>
                <a:t>arrancar</a:t>
              </a:r>
              <a:r>
                <a:rPr lang="en-US" sz="1200" dirty="0"/>
                <a:t> </a:t>
              </a:r>
              <a:r>
                <a:rPr lang="en-US" sz="1200" dirty="0" err="1"/>
                <a:t>electrones</a:t>
              </a:r>
              <a:r>
                <a:rPr lang="en-US" sz="1200" dirty="0"/>
                <a:t> de los </a:t>
              </a:r>
              <a:r>
                <a:rPr lang="en-US" sz="1200" dirty="0" err="1"/>
                <a:t>átomos</a:t>
              </a:r>
              <a:r>
                <a:rPr lang="en-US" sz="1200" dirty="0"/>
                <a:t> del material. 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1200" b="1" dirty="0"/>
                <a:t>Material </a:t>
              </a:r>
              <a:r>
                <a:rPr lang="en-US" sz="1200" b="1" dirty="0" err="1"/>
                <a:t>activo</a:t>
              </a:r>
              <a:r>
                <a:rPr lang="en-US" sz="1200" dirty="0"/>
                <a:t>: </a:t>
              </a:r>
              <a:r>
                <a:rPr lang="en-US" sz="1200" dirty="0" err="1"/>
                <a:t>LAr</a:t>
              </a:r>
              <a:r>
                <a:rPr lang="en-US" sz="1200" dirty="0"/>
                <a:t> a -183 </a:t>
              </a:r>
              <a:r>
                <a:rPr lang="en-US" sz="1200" dirty="0" err="1"/>
                <a:t>grados</a:t>
              </a:r>
              <a:r>
                <a:rPr lang="en-US" sz="1200" dirty="0"/>
                <a:t>. </a:t>
              </a:r>
              <a:r>
                <a:rPr lang="en-US" sz="1200" b="1" dirty="0"/>
                <a:t>Material </a:t>
              </a:r>
              <a:r>
                <a:rPr lang="en-US" sz="1200" b="1" dirty="0" err="1"/>
                <a:t>pasivo</a:t>
              </a:r>
              <a:r>
                <a:rPr lang="en-US" sz="1200" dirty="0"/>
                <a:t>, </a:t>
              </a:r>
              <a:r>
                <a:rPr lang="en-US" sz="1200" dirty="0" err="1"/>
                <a:t>placas</a:t>
              </a:r>
              <a:r>
                <a:rPr lang="en-US" sz="1200" dirty="0"/>
                <a:t> de </a:t>
              </a:r>
              <a:r>
                <a:rPr lang="en-US" sz="1200" dirty="0" err="1"/>
                <a:t>plomo</a:t>
              </a:r>
              <a:r>
                <a:rPr lang="en-US" sz="1200" dirty="0"/>
                <a:t>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200" dirty="0" err="1">
                  <a:solidFill>
                    <a:srgbClr val="800000"/>
                  </a:solidFill>
                </a:rPr>
                <a:t>Calorímetro</a:t>
              </a:r>
              <a:r>
                <a:rPr lang="en-US" sz="1200" dirty="0">
                  <a:solidFill>
                    <a:srgbClr val="800000"/>
                  </a:solidFill>
                </a:rPr>
                <a:t> </a:t>
              </a:r>
              <a:r>
                <a:rPr lang="en-US" sz="1200" dirty="0" err="1">
                  <a:solidFill>
                    <a:srgbClr val="800000"/>
                  </a:solidFill>
                </a:rPr>
                <a:t>hadrónico</a:t>
              </a:r>
              <a:r>
                <a:rPr lang="en-US" sz="1200" dirty="0"/>
                <a:t>: </a:t>
              </a:r>
              <a:r>
                <a:rPr lang="en-US" sz="1200" dirty="0" err="1"/>
                <a:t>mide</a:t>
              </a:r>
              <a:r>
                <a:rPr lang="en-US" sz="1200" dirty="0"/>
                <a:t> la </a:t>
              </a:r>
              <a:r>
                <a:rPr lang="en-US" sz="1200" dirty="0" err="1"/>
                <a:t>energía</a:t>
              </a:r>
              <a:r>
                <a:rPr lang="en-US" sz="1200" dirty="0"/>
                <a:t> de los </a:t>
              </a:r>
              <a:r>
                <a:rPr lang="en-US" sz="1200" dirty="0" err="1"/>
                <a:t>hadrones</a:t>
              </a:r>
              <a:r>
                <a:rPr lang="en-US" sz="1200" dirty="0"/>
                <a:t> ( protones, </a:t>
              </a:r>
              <a:r>
                <a:rPr lang="en-US" sz="1200" dirty="0" err="1"/>
                <a:t>neutrones</a:t>
              </a:r>
              <a:r>
                <a:rPr lang="en-US" sz="1200" dirty="0"/>
                <a:t>, </a:t>
              </a:r>
              <a:r>
                <a:rPr lang="en-US" sz="1200" dirty="0" err="1"/>
                <a:t>piones</a:t>
              </a:r>
              <a:r>
                <a:rPr lang="en-US" sz="1200" dirty="0"/>
                <a:t>..) a </a:t>
              </a:r>
              <a:r>
                <a:rPr lang="en-US" sz="1200" dirty="0" err="1"/>
                <a:t>partir</a:t>
              </a:r>
              <a:r>
                <a:rPr lang="en-US" sz="1200" dirty="0"/>
                <a:t> de </a:t>
              </a:r>
              <a:r>
                <a:rPr lang="en-US" sz="1200" dirty="0" err="1"/>
                <a:t>su</a:t>
              </a:r>
              <a:r>
                <a:rPr lang="en-US" sz="1200" dirty="0"/>
                <a:t> </a:t>
              </a:r>
              <a:r>
                <a:rPr lang="en-US" sz="1200" dirty="0" err="1"/>
                <a:t>interacción</a:t>
              </a:r>
              <a:r>
                <a:rPr lang="en-US" sz="1200" dirty="0"/>
                <a:t> con los </a:t>
              </a:r>
              <a:r>
                <a:rPr lang="en-US" sz="1200" dirty="0" err="1"/>
                <a:t>núcleos</a:t>
              </a:r>
              <a:r>
                <a:rPr lang="en-US" sz="1200" dirty="0"/>
                <a:t>. 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US" sz="1200" b="1" dirty="0"/>
                <a:t>Material </a:t>
              </a:r>
              <a:r>
                <a:rPr lang="en-US" sz="1200" b="1" dirty="0" err="1"/>
                <a:t>activo</a:t>
              </a:r>
              <a:r>
                <a:rPr lang="en-US" sz="1200" dirty="0"/>
                <a:t>: Los </a:t>
              </a:r>
              <a:r>
                <a:rPr lang="en-US" sz="1200" dirty="0" err="1"/>
                <a:t>hadrones</a:t>
              </a:r>
              <a:r>
                <a:rPr lang="en-US" sz="1200" dirty="0"/>
                <a:t> </a:t>
              </a:r>
              <a:r>
                <a:rPr lang="en-US" sz="1200" dirty="0" err="1"/>
                <a:t>excitan</a:t>
              </a:r>
              <a:r>
                <a:rPr lang="en-US" sz="1200" dirty="0"/>
                <a:t> </a:t>
              </a:r>
              <a:r>
                <a:rPr lang="en-US" sz="1200" dirty="0" err="1"/>
                <a:t>las</a:t>
              </a:r>
              <a:r>
                <a:rPr lang="en-US" sz="1200" dirty="0"/>
                <a:t> </a:t>
              </a:r>
              <a:r>
                <a:rPr lang="en-US" sz="1200" dirty="0" err="1"/>
                <a:t>tejas</a:t>
              </a:r>
              <a:r>
                <a:rPr lang="en-US" sz="1200" dirty="0"/>
                <a:t> </a:t>
              </a:r>
              <a:r>
                <a:rPr lang="en-US" sz="1200" dirty="0" err="1"/>
                <a:t>centelleantes</a:t>
              </a:r>
              <a:r>
                <a:rPr lang="en-US" sz="1200" dirty="0"/>
                <a:t> y cables de </a:t>
              </a:r>
              <a:r>
                <a:rPr lang="en-US" sz="1200" dirty="0" err="1"/>
                <a:t>fibra</a:t>
              </a:r>
              <a:r>
                <a:rPr lang="en-US" sz="1200" dirty="0"/>
                <a:t> </a:t>
              </a:r>
              <a:r>
                <a:rPr lang="en-US" sz="1200" dirty="0" err="1"/>
                <a:t>optica</a:t>
              </a:r>
              <a:r>
                <a:rPr lang="en-US" sz="1200" dirty="0"/>
                <a:t> </a:t>
              </a:r>
              <a:r>
                <a:rPr lang="en-US" sz="1200" dirty="0" err="1"/>
                <a:t>llevan</a:t>
              </a:r>
              <a:r>
                <a:rPr lang="en-US" sz="1200" dirty="0"/>
                <a:t> la </a:t>
              </a:r>
              <a:r>
                <a:rPr lang="en-US" sz="1200" dirty="0" err="1"/>
                <a:t>luz</a:t>
              </a:r>
              <a:r>
                <a:rPr lang="en-US" sz="1200" dirty="0"/>
                <a:t> de </a:t>
              </a:r>
              <a:r>
                <a:rPr lang="en-US" sz="1200" dirty="0" err="1"/>
                <a:t>centelleo</a:t>
              </a:r>
              <a:r>
                <a:rPr lang="en-US" sz="1200" dirty="0"/>
                <a:t> a </a:t>
              </a:r>
              <a:r>
                <a:rPr lang="en-US" sz="1200" dirty="0" err="1"/>
                <a:t>fotomultiplicadores</a:t>
              </a:r>
              <a:r>
                <a:rPr lang="en-US" sz="1200" dirty="0"/>
                <a:t>. </a:t>
              </a:r>
              <a:r>
                <a:rPr lang="en-US" sz="1200" b="1" dirty="0"/>
                <a:t>Material </a:t>
              </a:r>
              <a:r>
                <a:rPr lang="en-US" sz="1200" b="1" dirty="0" err="1"/>
                <a:t>pasivo</a:t>
              </a:r>
              <a:r>
                <a:rPr lang="en-US" sz="1200" dirty="0"/>
                <a:t>: </a:t>
              </a:r>
              <a:r>
                <a:rPr lang="en-US" sz="1200" dirty="0" err="1"/>
                <a:t>acero</a:t>
              </a:r>
              <a:r>
                <a:rPr lang="en-US" sz="1200" dirty="0"/>
                <a:t>.</a:t>
              </a:r>
            </a:p>
            <a:p>
              <a:pPr marL="742950" lvl="1" indent="-285750">
                <a:buFont typeface="Arial"/>
                <a:buChar char="•"/>
              </a:pPr>
              <a:endParaRPr lang="en-US" sz="1200" dirty="0"/>
            </a:p>
            <a:p>
              <a:pPr marL="285750" indent="-285750">
                <a:buFont typeface="Arial"/>
                <a:buChar char="•"/>
              </a:pPr>
              <a:r>
                <a:rPr lang="en-US" sz="1200" u="sng" dirty="0"/>
                <a:t>Los </a:t>
              </a:r>
              <a:r>
                <a:rPr lang="en-US" sz="1200" u="sng" dirty="0" err="1"/>
                <a:t>calorímetros</a:t>
              </a:r>
              <a:r>
                <a:rPr lang="en-US" sz="1200" u="sng" dirty="0"/>
                <a:t> </a:t>
              </a:r>
              <a:r>
                <a:rPr lang="en-US" sz="1200" u="sng" dirty="0" err="1"/>
                <a:t>pueden</a:t>
              </a:r>
              <a:r>
                <a:rPr lang="en-US" sz="1200" u="sng" dirty="0"/>
                <a:t> </a:t>
              </a:r>
              <a:r>
                <a:rPr lang="en-US" sz="1200" u="sng" dirty="0" err="1"/>
                <a:t>detener</a:t>
              </a:r>
              <a:r>
                <a:rPr lang="en-US" sz="1200" u="sng" dirty="0"/>
                <a:t> </a:t>
              </a:r>
              <a:r>
                <a:rPr lang="en-US" sz="1200" u="sng" dirty="0" err="1"/>
                <a:t>casi</a:t>
              </a:r>
              <a:r>
                <a:rPr lang="en-US" sz="1200" u="sng" dirty="0"/>
                <a:t> </a:t>
              </a:r>
              <a:r>
                <a:rPr lang="en-US" sz="1200" u="sng" dirty="0" err="1"/>
                <a:t>todas</a:t>
              </a:r>
              <a:r>
                <a:rPr lang="en-US" sz="1200" u="sng" dirty="0"/>
                <a:t> </a:t>
              </a:r>
              <a:r>
                <a:rPr lang="en-US" sz="1200" u="sng" dirty="0" err="1"/>
                <a:t>las</a:t>
              </a:r>
              <a:r>
                <a:rPr lang="en-US" sz="1200" u="sng" dirty="0"/>
                <a:t> </a:t>
              </a:r>
              <a:r>
                <a:rPr lang="en-US" sz="1200" u="sng" dirty="0" err="1"/>
                <a:t>partículas</a:t>
              </a:r>
              <a:r>
                <a:rPr lang="en-US" sz="1200" u="sng" dirty="0"/>
                <a:t> </a:t>
              </a:r>
              <a:r>
                <a:rPr lang="en-US" sz="1200" u="sng" dirty="0" err="1"/>
                <a:t>excepto</a:t>
              </a:r>
              <a:r>
                <a:rPr lang="en-US" sz="1200" u="sng" dirty="0"/>
                <a:t> </a:t>
              </a:r>
              <a:r>
                <a:rPr lang="en-US" sz="1200" u="sng" dirty="0" err="1"/>
                <a:t>muones</a:t>
              </a:r>
              <a:r>
                <a:rPr lang="en-US" sz="1200" u="sng" dirty="0"/>
                <a:t> y neutrinos.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</p:txBody>
        </p:sp>
        <p:pic>
          <p:nvPicPr>
            <p:cNvPr id="19" name="Picture 18" descr="calorimeter_60">
              <a:extLst>
                <a:ext uri="{FF2B5EF4-FFF2-40B4-BE49-F238E27FC236}">
                  <a16:creationId xmlns:a16="http://schemas.microsoft.com/office/drawing/2014/main" id="{A1AD5753-BE66-734A-B94B-ACAFFAD79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794339"/>
              <a:ext cx="4076700" cy="260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488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454B-F0AB-5542-B0FC-9F5A5A22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Espectrómetro de muones de ATLAS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B84FD-75CF-D344-A89C-70057B27C9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2488F2-F718-264D-AFCD-3E5D8F9E4079}"/>
              </a:ext>
            </a:extLst>
          </p:cNvPr>
          <p:cNvGrpSpPr/>
          <p:nvPr/>
        </p:nvGrpSpPr>
        <p:grpSpPr>
          <a:xfrm>
            <a:off x="42041" y="1100156"/>
            <a:ext cx="8520600" cy="4043344"/>
            <a:chOff x="156236" y="1596166"/>
            <a:chExt cx="8520600" cy="40433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532FEA-6CC2-4C4B-BBA7-7A292F13D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71" y="1596166"/>
              <a:ext cx="6091913" cy="21619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868B30-E979-6A4A-8FAD-6176EC3C4ED0}"/>
                </a:ext>
              </a:extLst>
            </p:cNvPr>
            <p:cNvSpPr txBox="1"/>
            <p:nvPr/>
          </p:nvSpPr>
          <p:spPr>
            <a:xfrm>
              <a:off x="156236" y="4439181"/>
              <a:ext cx="8520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200" dirty="0"/>
                <a:t>El detector </a:t>
              </a:r>
              <a:r>
                <a:rPr lang="en-US" sz="1200" dirty="0" err="1">
                  <a:solidFill>
                    <a:srgbClr val="0000FF"/>
                  </a:solidFill>
                </a:rPr>
                <a:t>más</a:t>
              </a:r>
              <a:r>
                <a:rPr lang="en-US" sz="1200" dirty="0">
                  <a:solidFill>
                    <a:srgbClr val="0000FF"/>
                  </a:solidFill>
                </a:rPr>
                <a:t> </a:t>
              </a:r>
              <a:r>
                <a:rPr lang="en-US" sz="1200" dirty="0" err="1">
                  <a:solidFill>
                    <a:srgbClr val="0000FF"/>
                  </a:solidFill>
                </a:rPr>
                <a:t>externo</a:t>
              </a:r>
              <a:r>
                <a:rPr lang="en-US" sz="1200" dirty="0">
                  <a:solidFill>
                    <a:srgbClr val="0000FF"/>
                  </a:solidFill>
                </a:rPr>
                <a:t> </a:t>
              </a:r>
              <a:r>
                <a:rPr lang="en-US" sz="1200" dirty="0"/>
                <a:t>de ATLAS: </a:t>
              </a:r>
              <a:r>
                <a:rPr lang="en-US" sz="1200" dirty="0" err="1"/>
                <a:t>identificación</a:t>
              </a:r>
              <a:r>
                <a:rPr lang="en-US" sz="1200" dirty="0"/>
                <a:t> de </a:t>
              </a:r>
              <a:r>
                <a:rPr lang="en-US" sz="1200" dirty="0" err="1"/>
                <a:t>muones</a:t>
              </a:r>
              <a:endParaRPr lang="en-US" sz="1200" dirty="0"/>
            </a:p>
            <a:p>
              <a:pPr marL="285750" indent="-285750">
                <a:buFont typeface="Arial"/>
                <a:buChar char="•"/>
              </a:pPr>
              <a:r>
                <a:rPr lang="en-US" sz="1200" dirty="0"/>
                <a:t>El detector </a:t>
              </a:r>
              <a:r>
                <a:rPr lang="en-US" sz="1200" dirty="0" err="1">
                  <a:solidFill>
                    <a:srgbClr val="0000FF"/>
                  </a:solidFill>
                </a:rPr>
                <a:t>más</a:t>
              </a:r>
              <a:r>
                <a:rPr lang="en-US" sz="1200" dirty="0">
                  <a:solidFill>
                    <a:srgbClr val="0000FF"/>
                  </a:solidFill>
                </a:rPr>
                <a:t> extenso </a:t>
              </a:r>
              <a:r>
                <a:rPr lang="en-US" sz="1200" dirty="0"/>
                <a:t>de ATLAS:  </a:t>
              </a:r>
              <a:r>
                <a:rPr lang="en-US" sz="1200" dirty="0" err="1"/>
                <a:t>área</a:t>
              </a:r>
              <a:r>
                <a:rPr lang="en-US" sz="1200" dirty="0"/>
                <a:t> de 12.000 metros </a:t>
              </a:r>
              <a:r>
                <a:rPr lang="en-US" sz="1200" dirty="0" err="1"/>
                <a:t>cuadrados</a:t>
              </a:r>
              <a:r>
                <a:rPr lang="en-US" sz="1200" dirty="0"/>
                <a:t>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200" dirty="0"/>
                <a:t>Son </a:t>
              </a:r>
              <a:r>
                <a:rPr lang="en-US" sz="1200" b="1" dirty="0" err="1"/>
                <a:t>detectores</a:t>
              </a:r>
              <a:r>
                <a:rPr lang="en-US" sz="1200" b="1" dirty="0"/>
                <a:t> </a:t>
              </a:r>
              <a:r>
                <a:rPr lang="en-US" sz="1200" b="1" dirty="0" err="1"/>
                <a:t>gaseosos</a:t>
              </a:r>
              <a:r>
                <a:rPr lang="en-US" sz="1200" dirty="0"/>
                <a:t>, un </a:t>
              </a:r>
              <a:r>
                <a:rPr lang="en-US" sz="1200" dirty="0" err="1"/>
                <a:t>millón</a:t>
              </a:r>
              <a:r>
                <a:rPr lang="en-US" sz="1200" dirty="0"/>
                <a:t> de </a:t>
              </a:r>
              <a:r>
                <a:rPr lang="en-US" sz="1200" dirty="0" err="1"/>
                <a:t>canales</a:t>
              </a:r>
              <a:r>
                <a:rPr lang="en-US" sz="1200" dirty="0"/>
                <a:t> de </a:t>
              </a:r>
              <a:r>
                <a:rPr lang="en-US" sz="1200" dirty="0" err="1"/>
                <a:t>lectura</a:t>
              </a:r>
              <a:r>
                <a:rPr lang="en-US" sz="1200" dirty="0"/>
                <a:t>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200" b="1" dirty="0"/>
                <a:t>Los </a:t>
              </a:r>
              <a:r>
                <a:rPr lang="en-US" sz="1200" b="1" dirty="0" err="1"/>
                <a:t>más</a:t>
              </a:r>
              <a:r>
                <a:rPr lang="en-US" sz="1200" b="1" dirty="0"/>
                <a:t> </a:t>
              </a:r>
              <a:r>
                <a:rPr lang="en-US" sz="1200" b="1" dirty="0" err="1"/>
                <a:t>internos</a:t>
              </a:r>
              <a:r>
                <a:rPr lang="en-US" sz="1200" b="1" dirty="0"/>
                <a:t>: </a:t>
              </a:r>
              <a:r>
                <a:rPr lang="en-US" sz="1200" dirty="0" err="1"/>
                <a:t>registran</a:t>
              </a:r>
              <a:r>
                <a:rPr lang="en-US" sz="1200" dirty="0"/>
                <a:t> las </a:t>
              </a:r>
              <a:r>
                <a:rPr lang="en-US" sz="1200" dirty="0" err="1"/>
                <a:t>trayectorias</a:t>
              </a:r>
              <a:r>
                <a:rPr lang="en-US" sz="1200" dirty="0"/>
                <a:t> de los </a:t>
              </a:r>
              <a:r>
                <a:rPr lang="en-US" sz="1200" dirty="0" err="1"/>
                <a:t>muones</a:t>
              </a:r>
              <a:r>
                <a:rPr lang="en-US" sz="1200" dirty="0"/>
                <a:t> con </a:t>
              </a:r>
              <a:r>
                <a:rPr lang="en-US" sz="1200" dirty="0" err="1"/>
                <a:t>precisiones</a:t>
              </a:r>
              <a:r>
                <a:rPr lang="en-US" sz="1200" dirty="0"/>
                <a:t> de 100 </a:t>
              </a:r>
              <a:r>
                <a:rPr lang="en-US" sz="1200" dirty="0" err="1"/>
                <a:t>micras</a:t>
              </a:r>
              <a:r>
                <a:rPr lang="en-US" sz="1200" dirty="0"/>
                <a:t> y </a:t>
              </a:r>
              <a:r>
                <a:rPr lang="en-US" sz="1200" dirty="0" err="1"/>
                <a:t>miden</a:t>
              </a:r>
              <a:r>
                <a:rPr lang="en-US" sz="1200" dirty="0"/>
                <a:t> </a:t>
              </a:r>
              <a:r>
                <a:rPr lang="en-US" sz="1200" dirty="0" err="1"/>
                <a:t>su</a:t>
              </a:r>
              <a:r>
                <a:rPr lang="en-US" sz="1200" dirty="0"/>
                <a:t> </a:t>
              </a:r>
              <a:r>
                <a:rPr lang="en-US" sz="1200" dirty="0" err="1"/>
                <a:t>momento</a:t>
              </a:r>
              <a:endParaRPr lang="en-US" sz="1200" dirty="0"/>
            </a:p>
            <a:p>
              <a:pPr marL="285750" indent="-285750">
                <a:buFont typeface="Arial"/>
                <a:buChar char="•"/>
              </a:pPr>
              <a:r>
                <a:rPr lang="en-US" sz="1200" b="1" dirty="0"/>
                <a:t>Los </a:t>
              </a:r>
              <a:r>
                <a:rPr lang="en-US" sz="1200" b="1" dirty="0" err="1"/>
                <a:t>más</a:t>
              </a:r>
              <a:r>
                <a:rPr lang="en-US" sz="1200" b="1" dirty="0"/>
                <a:t> </a:t>
              </a:r>
              <a:r>
                <a:rPr lang="en-US" sz="1200" b="1" dirty="0" err="1"/>
                <a:t>externos</a:t>
              </a:r>
              <a:r>
                <a:rPr lang="en-US" sz="1200" b="1" dirty="0"/>
                <a:t> </a:t>
              </a:r>
              <a:r>
                <a:rPr lang="en-US" sz="1200" dirty="0" err="1"/>
                <a:t>participan</a:t>
              </a:r>
              <a:r>
                <a:rPr lang="en-US" sz="1200" dirty="0"/>
                <a:t> en la </a:t>
              </a:r>
              <a:r>
                <a:rPr lang="en-US" sz="1200" b="1" dirty="0" err="1">
                  <a:solidFill>
                    <a:srgbClr val="800000"/>
                  </a:solidFill>
                </a:rPr>
                <a:t>toma</a:t>
              </a:r>
              <a:r>
                <a:rPr lang="en-US" sz="1200" b="1" dirty="0">
                  <a:solidFill>
                    <a:srgbClr val="800000"/>
                  </a:solidFill>
                </a:rPr>
                <a:t> de decision hardware </a:t>
              </a:r>
              <a:r>
                <a:rPr lang="en-US" sz="1200" dirty="0"/>
                <a:t>de los </a:t>
              </a:r>
              <a:r>
                <a:rPr lang="en-US" sz="1200" dirty="0" err="1"/>
                <a:t>sucesos</a:t>
              </a:r>
              <a:r>
                <a:rPr lang="en-US" sz="1200" dirty="0"/>
                <a:t> </a:t>
              </a:r>
              <a:r>
                <a:rPr lang="en-US" sz="1200" dirty="0" err="1"/>
                <a:t>interesantes</a:t>
              </a:r>
              <a:r>
                <a:rPr lang="en-US" sz="1200" dirty="0"/>
                <a:t> </a:t>
              </a:r>
              <a:r>
                <a:rPr lang="en-US" sz="1200" dirty="0">
                  <a:sym typeface="Wingdings" pitchFamily="2" charset="2"/>
                </a:rPr>
                <a:t></a:t>
              </a:r>
              <a:r>
                <a:rPr lang="en-US" sz="1200" dirty="0"/>
                <a:t> </a:t>
              </a:r>
              <a:r>
                <a:rPr lang="en-US" sz="1200" b="1" dirty="0">
                  <a:solidFill>
                    <a:srgbClr val="800000"/>
                  </a:solidFill>
                </a:rPr>
                <a:t>“trigger”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200" b="1" dirty="0"/>
                <a:t>Iman toroidal superconductor: </a:t>
              </a:r>
              <a:r>
                <a:rPr lang="en-US" sz="1200" dirty="0"/>
                <a:t>un campo </a:t>
              </a:r>
              <a:r>
                <a:rPr lang="en-US" sz="1200" dirty="0" err="1"/>
                <a:t>magnético</a:t>
              </a:r>
              <a:r>
                <a:rPr lang="en-US" sz="1200" dirty="0"/>
                <a:t> de hasta </a:t>
              </a:r>
              <a:r>
                <a:rPr lang="en-US" sz="1200" b="1" dirty="0">
                  <a:solidFill>
                    <a:srgbClr val="800000"/>
                  </a:solidFill>
                </a:rPr>
                <a:t>3 T</a:t>
              </a:r>
              <a:r>
                <a:rPr lang="en-US" sz="1200" dirty="0"/>
                <a:t> en un gran </a:t>
              </a:r>
              <a:r>
                <a:rPr lang="en-US" sz="1200" dirty="0" err="1"/>
                <a:t>volumen</a:t>
              </a:r>
              <a:r>
                <a:rPr lang="en-US" sz="1200" dirty="0"/>
                <a:t> ( 31500m</a:t>
              </a:r>
              <a:r>
                <a:rPr lang="en-US" sz="1200" baseline="30000" dirty="0"/>
                <a:t>3</a:t>
              </a:r>
              <a:r>
                <a:rPr lang="en-US" sz="1200" dirty="0"/>
                <a:t>)</a:t>
              </a:r>
            </a:p>
          </p:txBody>
        </p:sp>
      </p:grpSp>
      <p:pic>
        <p:nvPicPr>
          <p:cNvPr id="6148" name="Picture 4" descr="MicroMegas detectors and small-strip thin-gap chambers">
            <a:extLst>
              <a:ext uri="{FF2B5EF4-FFF2-40B4-BE49-F238E27FC236}">
                <a16:creationId xmlns:a16="http://schemas.microsoft.com/office/drawing/2014/main" id="{AD253A14-8113-0FB3-DEB7-247A7978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50" y="1040523"/>
            <a:ext cx="2236150" cy="34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38C6B-D2ED-13DD-FAFF-0B054A787CD2}"/>
              </a:ext>
            </a:extLst>
          </p:cNvPr>
          <p:cNvSpPr txBox="1"/>
          <p:nvPr/>
        </p:nvSpPr>
        <p:spPr>
          <a:xfrm>
            <a:off x="4461641" y="759063"/>
            <a:ext cx="581057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100" dirty="0"/>
              <a:t>Créditos: </a:t>
            </a:r>
            <a:r>
              <a:rPr lang="en-ES" sz="1100" dirty="0">
                <a:hlinkClick r:id="rId4"/>
              </a:rPr>
              <a:t>https://cerncourier.com/a/wheels-in-motion-for-atlas-upgrade/</a:t>
            </a:r>
            <a:endParaRPr lang="en-ES" sz="1100" dirty="0"/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406884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950" y="783408"/>
            <a:ext cx="807100" cy="7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6025" y="2966750"/>
            <a:ext cx="1315175" cy="13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400" y="1337939"/>
            <a:ext cx="8520601" cy="347822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2"/>
          <p:cNvSpPr txBox="1">
            <a:spLocks noGrp="1"/>
          </p:cNvSpPr>
          <p:nvPr>
            <p:ph type="title"/>
          </p:nvPr>
        </p:nvSpPr>
        <p:spPr>
          <a:xfrm>
            <a:off x="-27354" y="-30273"/>
            <a:ext cx="919870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Qué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los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aceleradores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partículas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0" name="Google Shape;35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pic>
        <p:nvPicPr>
          <p:cNvPr id="351" name="Google Shape;35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2754" y="949770"/>
            <a:ext cx="865201" cy="7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400" y="2251300"/>
            <a:ext cx="974550" cy="7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66400" y="2618375"/>
            <a:ext cx="1099700" cy="105481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 txBox="1"/>
          <p:nvPr/>
        </p:nvSpPr>
        <p:spPr>
          <a:xfrm>
            <a:off x="388500" y="2966750"/>
            <a:ext cx="72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Ojo</a:t>
            </a:r>
            <a:endParaRPr sz="1600" b="1"/>
          </a:p>
        </p:txBody>
      </p:sp>
      <p:sp>
        <p:nvSpPr>
          <p:cNvPr id="356" name="Google Shape;356;p32"/>
          <p:cNvSpPr txBox="1"/>
          <p:nvPr/>
        </p:nvSpPr>
        <p:spPr>
          <a:xfrm>
            <a:off x="1150500" y="3728750"/>
            <a:ext cx="139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Microscopio</a:t>
            </a:r>
            <a:endParaRPr sz="1600" b="1"/>
          </a:p>
        </p:txBody>
      </p:sp>
      <p:sp>
        <p:nvSpPr>
          <p:cNvPr id="357" name="Google Shape;357;p32"/>
          <p:cNvSpPr txBox="1"/>
          <p:nvPr/>
        </p:nvSpPr>
        <p:spPr>
          <a:xfrm>
            <a:off x="2750700" y="4262150"/>
            <a:ext cx="1390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/>
              <a:t>Microscopio</a:t>
            </a:r>
            <a:br>
              <a:rPr lang="en-GB" sz="1600" b="1" dirty="0"/>
            </a:br>
            <a:r>
              <a:rPr lang="en-GB" sz="1600" b="1" dirty="0" err="1"/>
              <a:t>electrónico</a:t>
            </a:r>
            <a:endParaRPr sz="1600" b="1" dirty="0"/>
          </a:p>
        </p:txBody>
      </p:sp>
      <p:sp>
        <p:nvSpPr>
          <p:cNvPr id="358" name="Google Shape;358;p32"/>
          <p:cNvSpPr txBox="1"/>
          <p:nvPr/>
        </p:nvSpPr>
        <p:spPr>
          <a:xfrm>
            <a:off x="4427100" y="4719350"/>
            <a:ext cx="256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Acelerador de partículas</a:t>
            </a:r>
            <a:endParaRPr sz="1600" b="1"/>
          </a:p>
        </p:txBody>
      </p:sp>
      <p:pic>
        <p:nvPicPr>
          <p:cNvPr id="359" name="Google Shape;35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3968" y="3790800"/>
            <a:ext cx="2077725" cy="97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2"/>
          <p:cNvSpPr txBox="1"/>
          <p:nvPr/>
        </p:nvSpPr>
        <p:spPr>
          <a:xfrm>
            <a:off x="2043473" y="1562494"/>
            <a:ext cx="1390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0000FF"/>
                </a:solidFill>
              </a:rPr>
              <a:t>Células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sz="1200" dirty="0">
                <a:solidFill>
                  <a:srgbClr val="0000FF"/>
                </a:solidFill>
              </a:rPr>
              <a:t>20 </a:t>
            </a:r>
            <a:r>
              <a:rPr lang="en-GB" sz="1200" dirty="0" err="1">
                <a:solidFill>
                  <a:srgbClr val="0000FF"/>
                </a:solidFill>
              </a:rPr>
              <a:t>por</a:t>
            </a:r>
            <a:r>
              <a:rPr lang="en-GB" sz="1200" dirty="0">
                <a:solidFill>
                  <a:srgbClr val="0000FF"/>
                </a:solidFill>
              </a:rPr>
              <a:t> mm</a:t>
            </a:r>
            <a:endParaRPr sz="1200" dirty="0">
              <a:solidFill>
                <a:srgbClr val="0000FF"/>
              </a:solidFill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3143767" y="2011506"/>
            <a:ext cx="1390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00FF"/>
                </a:solidFill>
              </a:rPr>
              <a:t>ADN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sz="1200" dirty="0">
                <a:solidFill>
                  <a:srgbClr val="0000FF"/>
                </a:solidFill>
              </a:rPr>
              <a:t>500.000 </a:t>
            </a:r>
            <a:r>
              <a:rPr lang="en-GB" sz="1200" dirty="0" err="1">
                <a:solidFill>
                  <a:srgbClr val="0000FF"/>
                </a:solidFill>
              </a:rPr>
              <a:t>por</a:t>
            </a:r>
            <a:r>
              <a:rPr lang="en-GB" sz="1200" dirty="0">
                <a:solidFill>
                  <a:srgbClr val="0000FF"/>
                </a:solidFill>
              </a:rPr>
              <a:t> mm</a:t>
            </a:r>
            <a:endParaRPr sz="1200" dirty="0">
              <a:solidFill>
                <a:srgbClr val="0000FF"/>
              </a:solidFill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5553480" y="2597300"/>
            <a:ext cx="2077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0000FF"/>
                </a:solidFill>
              </a:rPr>
              <a:t>Núcleo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sz="1200" dirty="0">
                <a:solidFill>
                  <a:srgbClr val="0000FF"/>
                </a:solidFill>
              </a:rPr>
              <a:t>500.000.000.000 </a:t>
            </a:r>
            <a:r>
              <a:rPr lang="en-GB" sz="1200" dirty="0" err="1">
                <a:solidFill>
                  <a:srgbClr val="0000FF"/>
                </a:solidFill>
              </a:rPr>
              <a:t>por</a:t>
            </a:r>
            <a:r>
              <a:rPr lang="en-GB" sz="1200" dirty="0">
                <a:solidFill>
                  <a:srgbClr val="0000FF"/>
                </a:solidFill>
              </a:rPr>
              <a:t> mm</a:t>
            </a:r>
            <a:endParaRPr sz="1200" dirty="0">
              <a:solidFill>
                <a:srgbClr val="0000FF"/>
              </a:solidFill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6699327" y="3023677"/>
            <a:ext cx="241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00FF"/>
                </a:solidFill>
              </a:rPr>
              <a:t>Quarks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sz="1200" dirty="0">
                <a:solidFill>
                  <a:srgbClr val="0000FF"/>
                </a:solidFill>
              </a:rPr>
              <a:t>1.000.000.000.000.000 </a:t>
            </a:r>
            <a:r>
              <a:rPr lang="en-GB" sz="1200" dirty="0" err="1">
                <a:solidFill>
                  <a:srgbClr val="0000FF"/>
                </a:solidFill>
              </a:rPr>
              <a:t>por</a:t>
            </a:r>
            <a:r>
              <a:rPr lang="en-GB" sz="1200" dirty="0">
                <a:solidFill>
                  <a:srgbClr val="0000FF"/>
                </a:solidFill>
              </a:rPr>
              <a:t> mm</a:t>
            </a:r>
            <a:endParaRPr sz="1200" dirty="0">
              <a:solidFill>
                <a:srgbClr val="0000FF"/>
              </a:solidFill>
            </a:endParaRPr>
          </a:p>
        </p:txBody>
      </p:sp>
      <p:sp>
        <p:nvSpPr>
          <p:cNvPr id="364" name="Google Shape;364;p32"/>
          <p:cNvSpPr txBox="1"/>
          <p:nvPr/>
        </p:nvSpPr>
        <p:spPr>
          <a:xfrm>
            <a:off x="2029055" y="627617"/>
            <a:ext cx="13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5-50 𝛍m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365" name="Google Shape;365;p32"/>
          <p:cNvSpPr txBox="1"/>
          <p:nvPr/>
        </p:nvSpPr>
        <p:spPr>
          <a:xfrm>
            <a:off x="3181500" y="627141"/>
            <a:ext cx="13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2 nm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5968259" y="1309195"/>
            <a:ext cx="13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2 </a:t>
            </a:r>
            <a:r>
              <a:rPr lang="en-GB" b="1" dirty="0" err="1">
                <a:solidFill>
                  <a:schemeClr val="dk1"/>
                </a:solidFill>
              </a:rPr>
              <a:t>fm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367" name="Google Shape;367;p32"/>
          <p:cNvSpPr txBox="1"/>
          <p:nvPr/>
        </p:nvSpPr>
        <p:spPr>
          <a:xfrm>
            <a:off x="7290377" y="1800456"/>
            <a:ext cx="13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&lt;1 am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7034847" y="3804950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10</a:t>
            </a:r>
            <a:r>
              <a:rPr lang="en-GB" sz="1600" baseline="30000">
                <a:solidFill>
                  <a:srgbClr val="783F04"/>
                </a:solidFill>
              </a:rPr>
              <a:t>−18</a:t>
            </a:r>
            <a:endParaRPr sz="1600" baseline="30000">
              <a:solidFill>
                <a:srgbClr val="783F04"/>
              </a:solidFill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5519321" y="3246192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10</a:t>
            </a:r>
            <a:r>
              <a:rPr lang="en-GB" sz="1600" baseline="30000">
                <a:solidFill>
                  <a:srgbClr val="783F04"/>
                </a:solidFill>
              </a:rPr>
              <a:t>−15</a:t>
            </a:r>
            <a:endParaRPr sz="1600" baseline="30000">
              <a:solidFill>
                <a:srgbClr val="783F04"/>
              </a:solidFill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4232332" y="2772045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10</a:t>
            </a:r>
            <a:r>
              <a:rPr lang="en-GB" sz="1600" baseline="30000">
                <a:solidFill>
                  <a:srgbClr val="783F04"/>
                </a:solidFill>
              </a:rPr>
              <a:t>−12</a:t>
            </a:r>
            <a:endParaRPr sz="1600" baseline="30000">
              <a:solidFill>
                <a:srgbClr val="783F04"/>
              </a:solidFill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3174005" y="2407992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10</a:t>
            </a:r>
            <a:r>
              <a:rPr lang="en-GB" sz="1600" baseline="30000">
                <a:solidFill>
                  <a:srgbClr val="783F04"/>
                </a:solidFill>
              </a:rPr>
              <a:t>−9</a:t>
            </a:r>
            <a:endParaRPr sz="1600" baseline="30000">
              <a:solidFill>
                <a:srgbClr val="783F04"/>
              </a:solidFill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2031005" y="2026992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10</a:t>
            </a:r>
            <a:r>
              <a:rPr lang="en-GB" sz="1600" baseline="30000">
                <a:solidFill>
                  <a:srgbClr val="783F04"/>
                </a:solidFill>
              </a:rPr>
              <a:t>−6</a:t>
            </a:r>
            <a:endParaRPr sz="1600" baseline="30000">
              <a:solidFill>
                <a:srgbClr val="783F04"/>
              </a:solidFill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1192805" y="1654465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10</a:t>
            </a:r>
            <a:r>
              <a:rPr lang="en-GB" sz="1600" baseline="30000">
                <a:solidFill>
                  <a:srgbClr val="783F04"/>
                </a:solidFill>
              </a:rPr>
              <a:t>−3</a:t>
            </a:r>
            <a:endParaRPr sz="1600" baseline="30000">
              <a:solidFill>
                <a:srgbClr val="783F04"/>
              </a:solidFill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430805" y="1425865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1</a:t>
            </a:r>
            <a:endParaRPr sz="1600" baseline="30000">
              <a:solidFill>
                <a:srgbClr val="783F04"/>
              </a:solidFill>
            </a:endParaRPr>
          </a:p>
        </p:txBody>
      </p:sp>
      <p:sp>
        <p:nvSpPr>
          <p:cNvPr id="375" name="Google Shape;375;p32"/>
          <p:cNvSpPr txBox="1"/>
          <p:nvPr/>
        </p:nvSpPr>
        <p:spPr>
          <a:xfrm rot="-3478668">
            <a:off x="108975" y="1298876"/>
            <a:ext cx="974827" cy="4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F04"/>
                </a:solidFill>
              </a:rPr>
              <a:t>m</a:t>
            </a:r>
            <a:endParaRPr sz="1600" baseline="30000">
              <a:solidFill>
                <a:srgbClr val="783F04"/>
              </a:solidFill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6595" y="2251300"/>
            <a:ext cx="882300" cy="78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97052" y="834279"/>
            <a:ext cx="807100" cy="132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5" descr="The nucleus of a nitrogen atom.">
            <a:extLst>
              <a:ext uri="{FF2B5EF4-FFF2-40B4-BE49-F238E27FC236}">
                <a16:creationId xmlns:a16="http://schemas.microsoft.com/office/drawing/2014/main" id="{A661D7F7-0057-92EB-0CDD-3E607887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82" y="1722516"/>
            <a:ext cx="965815" cy="7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1">
            <a:extLst>
              <a:ext uri="{FF2B5EF4-FFF2-40B4-BE49-F238E27FC236}">
                <a16:creationId xmlns:a16="http://schemas.microsoft.com/office/drawing/2014/main" id="{DCAB3B1C-DF06-1600-CF46-BC71DAA76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661" y="811062"/>
            <a:ext cx="83708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 b="1" dirty="0">
                <a:latin typeface="Arial" charset="0"/>
                <a:cs typeface="Arial" charset="0"/>
              </a:rPr>
              <a:t>1</a:t>
            </a:r>
            <a:r>
              <a:rPr lang="sv-SE" sz="1200" dirty="0"/>
              <a:t>Å(10</a:t>
            </a:r>
            <a:r>
              <a:rPr lang="sv-SE" sz="1200" baseline="30000" dirty="0"/>
              <a:t>-10</a:t>
            </a:r>
            <a:r>
              <a:rPr lang="sv-SE" sz="1200" dirty="0"/>
              <a:t>) </a:t>
            </a:r>
          </a:p>
          <a:p>
            <a:pPr algn="ctr">
              <a:defRPr/>
            </a:pPr>
            <a:r>
              <a:rPr lang="sv-SE" sz="1200" b="1" dirty="0">
                <a:latin typeface="Arial" charset="0"/>
                <a:cs typeface="Arial" charset="0"/>
              </a:rPr>
              <a:t>0.1nm</a:t>
            </a:r>
            <a:endParaRPr lang="el-GR" sz="1200" b="1" dirty="0"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39E94-A261-CEA7-DF50-AEF17F614E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4448" y="1591508"/>
            <a:ext cx="843674" cy="574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4FD150-3806-8119-8B4B-FBBC4164A9D2}"/>
              </a:ext>
            </a:extLst>
          </p:cNvPr>
          <p:cNvSpPr txBox="1"/>
          <p:nvPr/>
        </p:nvSpPr>
        <p:spPr>
          <a:xfrm>
            <a:off x="2830445" y="2231884"/>
            <a:ext cx="457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00FF"/>
                </a:solidFill>
              </a:rPr>
              <a:t>H</a:t>
            </a:r>
            <a:r>
              <a:rPr lang="en-GB" b="1" baseline="-25000" dirty="0">
                <a:solidFill>
                  <a:srgbClr val="0000FF"/>
                </a:solidFill>
              </a:rPr>
              <a:t>2</a:t>
            </a:r>
            <a:r>
              <a:rPr lang="en-GB" b="1" dirty="0">
                <a:solidFill>
                  <a:srgbClr val="0000FF"/>
                </a:solidFill>
              </a:rPr>
              <a:t>O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sz="1100" dirty="0">
                <a:solidFill>
                  <a:srgbClr val="0000FF"/>
                </a:solidFill>
              </a:rPr>
              <a:t>10.000.000 </a:t>
            </a:r>
            <a:r>
              <a:rPr lang="en-GB" sz="1100" dirty="0" err="1">
                <a:solidFill>
                  <a:srgbClr val="0000FF"/>
                </a:solidFill>
              </a:rPr>
              <a:t>por</a:t>
            </a:r>
            <a:r>
              <a:rPr lang="en-GB" sz="1100" dirty="0">
                <a:solidFill>
                  <a:srgbClr val="0000FF"/>
                </a:solidFill>
              </a:rPr>
              <a:t> mm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2CDD5B-2B1B-BC37-7642-A98DCA1D110F}"/>
              </a:ext>
            </a:extLst>
          </p:cNvPr>
          <p:cNvSpPr/>
          <p:nvPr/>
        </p:nvSpPr>
        <p:spPr>
          <a:xfrm>
            <a:off x="7527366" y="729561"/>
            <a:ext cx="1344813" cy="1070895"/>
          </a:xfrm>
          <a:prstGeom prst="roundRect">
            <a:avLst/>
          </a:prstGeom>
          <a:noFill/>
          <a:ln w="57150" cmpd="sng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78580C4-4B01-241B-D90B-ED20863FFA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159179"/>
              </p:ext>
            </p:extLst>
          </p:nvPr>
        </p:nvGraphicFramePr>
        <p:xfrm>
          <a:off x="7769027" y="803986"/>
          <a:ext cx="953598" cy="95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74700" imgH="800100" progId="Equation.3">
                  <p:embed/>
                </p:oleObj>
              </mc:Choice>
              <mc:Fallback>
                <p:oleObj name="Equation" r:id="rId14" imgW="774700" imgH="8001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69027" y="803986"/>
                        <a:ext cx="953598" cy="95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se </a:t>
            </a:r>
            <a:r>
              <a:rPr lang="en-GB" dirty="0" err="1"/>
              <a:t>ven</a:t>
            </a:r>
            <a:r>
              <a:rPr lang="en-GB" dirty="0"/>
              <a:t> las 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ATLAS?</a:t>
            </a:r>
            <a:endParaRPr dirty="0"/>
          </a:p>
        </p:txBody>
      </p:sp>
      <p:sp>
        <p:nvSpPr>
          <p:cNvPr id="487" name="Google Shape;48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488" name="Google Shape;4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865325"/>
            <a:ext cx="6612168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¿Cómo se ven las partículas en ATLAS?</a:t>
            </a:r>
            <a:endParaRPr/>
          </a:p>
        </p:txBody>
      </p:sp>
      <p:sp>
        <p:nvSpPr>
          <p:cNvPr id="494" name="Google Shape;49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pic>
        <p:nvPicPr>
          <p:cNvPr id="495" name="Google Shape;4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865325"/>
            <a:ext cx="6612168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se </a:t>
            </a:r>
            <a:r>
              <a:rPr lang="en-GB" dirty="0" err="1"/>
              <a:t>ven</a:t>
            </a:r>
            <a:r>
              <a:rPr lang="en-GB" dirty="0"/>
              <a:t> las 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ATLAS?</a:t>
            </a:r>
            <a:endParaRPr dirty="0"/>
          </a:p>
        </p:txBody>
      </p:sp>
      <p:sp>
        <p:nvSpPr>
          <p:cNvPr id="501" name="Google Shape;50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pic>
        <p:nvPicPr>
          <p:cNvPr id="502" name="Google Shape;50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865325"/>
            <a:ext cx="6612168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¿Cómo se ven las partículas en ATLAS?</a:t>
            </a:r>
            <a:endParaRPr/>
          </a:p>
        </p:txBody>
      </p:sp>
      <p:sp>
        <p:nvSpPr>
          <p:cNvPr id="508" name="Google Shape;50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pic>
        <p:nvPicPr>
          <p:cNvPr id="509" name="Google Shape;5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865325"/>
            <a:ext cx="6588517" cy="41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49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1378-091E-B246-B0AC-DF4BA1B2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se </a:t>
            </a:r>
            <a:r>
              <a:rPr lang="en-GB" dirty="0" err="1"/>
              <a:t>ven</a:t>
            </a:r>
            <a:r>
              <a:rPr lang="en-GB" dirty="0"/>
              <a:t> las 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ATLAS?</a:t>
            </a: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C9C0C-C10C-5048-91E2-2B37E32D77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92BC3-1962-9F47-807A-03FAE887E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5" y="1203952"/>
            <a:ext cx="4096749" cy="345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71F59-6211-B14B-B847-52AC52BA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75" y="1203952"/>
            <a:ext cx="4309725" cy="372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677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D2790-1374-6042-AB47-E1B5A1CF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se </a:t>
            </a:r>
            <a:r>
              <a:rPr lang="en-GB" dirty="0" err="1"/>
              <a:t>ven</a:t>
            </a:r>
            <a:r>
              <a:rPr lang="en-GB" dirty="0"/>
              <a:t> las 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ATLAS?</a:t>
            </a: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9A395-F4EF-2348-BCEB-E68CA8D295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503AA-056F-0740-8C63-D300514C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905256"/>
            <a:ext cx="4150884" cy="355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91713-6724-1743-A0F5-2B74AE3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047190"/>
            <a:ext cx="4031700" cy="353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0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15E63-3C4E-8B47-8623-55C7880C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se </a:t>
            </a:r>
            <a:r>
              <a:rPr lang="en-GB" dirty="0" err="1"/>
              <a:t>ven</a:t>
            </a:r>
            <a:r>
              <a:rPr lang="en-GB" dirty="0"/>
              <a:t> las </a:t>
            </a:r>
            <a:r>
              <a:rPr lang="en-GB" dirty="0" err="1"/>
              <a:t>partículas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ATLAS?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A33AD-865F-2C4F-B078-89DAE1245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644DE-E79E-054B-82A6-929EFD733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7D89B-1158-5747-8DB1-FAFE7C3B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" y="961958"/>
            <a:ext cx="4466613" cy="334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FB709-59C9-D445-A6F8-5383BC76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00" y="961958"/>
            <a:ext cx="4320000" cy="32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066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Hoy nos toca a nosotras</a:t>
            </a:r>
            <a:endParaRPr/>
          </a:p>
        </p:txBody>
      </p:sp>
      <p:sp>
        <p:nvSpPr>
          <p:cNvPr id="521" name="Google Shape;521;p47"/>
          <p:cNvSpPr txBox="1">
            <a:spLocks noGrp="1"/>
          </p:cNvSpPr>
          <p:nvPr>
            <p:ph type="body" idx="1"/>
          </p:nvPr>
        </p:nvSpPr>
        <p:spPr>
          <a:xfrm>
            <a:off x="311700" y="56666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600" dirty="0"/>
              <a:t>La </a:t>
            </a:r>
            <a:r>
              <a:rPr lang="en-GB" sz="1600" dirty="0" err="1"/>
              <a:t>física</a:t>
            </a:r>
            <a:r>
              <a:rPr lang="en-GB" sz="1600" dirty="0"/>
              <a:t> experimental de </a:t>
            </a:r>
            <a:r>
              <a:rPr lang="en-GB" sz="1600" dirty="0" err="1"/>
              <a:t>altas</a:t>
            </a:r>
            <a:r>
              <a:rPr lang="en-GB" sz="1600" dirty="0"/>
              <a:t> </a:t>
            </a:r>
            <a:r>
              <a:rPr lang="en-GB" sz="1600" dirty="0" err="1"/>
              <a:t>energías</a:t>
            </a:r>
            <a:r>
              <a:rPr lang="en-GB" sz="1600" dirty="0"/>
              <a:t> </a:t>
            </a:r>
            <a:r>
              <a:rPr lang="en-GB" sz="1600" dirty="0" err="1"/>
              <a:t>utiliza</a:t>
            </a:r>
            <a:r>
              <a:rPr lang="en-GB" sz="1600" dirty="0"/>
              <a:t> </a:t>
            </a:r>
            <a:r>
              <a:rPr lang="en-GB" sz="1600" dirty="0" err="1"/>
              <a:t>detectores</a:t>
            </a:r>
            <a:r>
              <a:rPr lang="en-GB" sz="1600" dirty="0"/>
              <a:t> para registrar el </a:t>
            </a:r>
            <a:r>
              <a:rPr lang="en-GB" sz="1600" dirty="0" err="1"/>
              <a:t>paso</a:t>
            </a:r>
            <a:r>
              <a:rPr lang="en-GB" sz="1600" dirty="0"/>
              <a:t> de </a:t>
            </a:r>
            <a:r>
              <a:rPr lang="en-GB" sz="1600" dirty="0" err="1"/>
              <a:t>partículas</a:t>
            </a:r>
            <a:r>
              <a:rPr lang="en-GB" sz="1600" dirty="0"/>
              <a:t> y </a:t>
            </a:r>
            <a:r>
              <a:rPr lang="en-GB" sz="1600" dirty="0" err="1"/>
              <a:t>medir</a:t>
            </a:r>
            <a:r>
              <a:rPr lang="en-GB" sz="1600" dirty="0"/>
              <a:t> sus </a:t>
            </a:r>
            <a:r>
              <a:rPr lang="en-GB" sz="1600" dirty="0" err="1"/>
              <a:t>propiedades</a:t>
            </a:r>
            <a:r>
              <a:rPr lang="en-GB" sz="1600" dirty="0"/>
              <a:t> con gran </a:t>
            </a:r>
            <a:r>
              <a:rPr lang="en-GB" sz="1600" dirty="0" err="1"/>
              <a:t>precisión</a:t>
            </a:r>
            <a:endParaRPr sz="16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600" dirty="0"/>
              <a:t>Es </a:t>
            </a:r>
            <a:r>
              <a:rPr lang="en-GB" sz="1600" dirty="0" err="1"/>
              <a:t>trabajo</a:t>
            </a:r>
            <a:r>
              <a:rPr lang="en-GB" sz="1600" dirty="0"/>
              <a:t> de los </a:t>
            </a:r>
            <a:r>
              <a:rPr lang="en-GB" sz="1600" dirty="0" err="1"/>
              <a:t>físicos</a:t>
            </a:r>
            <a:r>
              <a:rPr lang="en-GB" sz="1600" dirty="0"/>
              <a:t> </a:t>
            </a:r>
            <a:r>
              <a:rPr lang="en-GB" sz="1600" dirty="0" err="1"/>
              <a:t>analizar</a:t>
            </a:r>
            <a:r>
              <a:rPr lang="en-GB" sz="1600" dirty="0"/>
              <a:t> e </a:t>
            </a:r>
            <a:r>
              <a:rPr lang="en-GB" sz="1600" dirty="0" err="1"/>
              <a:t>interpretar</a:t>
            </a:r>
            <a:r>
              <a:rPr lang="en-GB" sz="1600" dirty="0"/>
              <a:t> los </a:t>
            </a:r>
            <a:r>
              <a:rPr lang="en-GB" sz="1600" dirty="0" err="1"/>
              <a:t>datos</a:t>
            </a:r>
            <a:endParaRPr sz="16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600" dirty="0"/>
              <a:t>¡¡Hoy lo </a:t>
            </a:r>
            <a:r>
              <a:rPr lang="en-GB" sz="1600" dirty="0" err="1"/>
              <a:t>haremos</a:t>
            </a:r>
            <a:r>
              <a:rPr lang="en-GB" sz="1600" dirty="0"/>
              <a:t> </a:t>
            </a:r>
            <a:r>
              <a:rPr lang="en-GB" sz="1600" dirty="0" err="1"/>
              <a:t>nosotras</a:t>
            </a:r>
            <a:r>
              <a:rPr lang="en-GB" sz="1600" dirty="0"/>
              <a:t>!! ¡</a:t>
            </a:r>
            <a:r>
              <a:rPr lang="en-GB" sz="1600" dirty="0" err="1"/>
              <a:t>Vamos</a:t>
            </a:r>
            <a:r>
              <a:rPr lang="en-GB" sz="1600" dirty="0"/>
              <a:t> a </a:t>
            </a:r>
            <a:r>
              <a:rPr lang="en-GB" sz="1600" dirty="0" err="1"/>
              <a:t>ver</a:t>
            </a:r>
            <a:r>
              <a:rPr lang="en-GB" sz="1600" dirty="0"/>
              <a:t> </a:t>
            </a:r>
            <a:r>
              <a:rPr lang="en-GB" sz="1600" dirty="0" err="1"/>
              <a:t>bosones</a:t>
            </a:r>
            <a:r>
              <a:rPr lang="en-GB" sz="1600" dirty="0"/>
              <a:t> Z y </a:t>
            </a:r>
            <a:r>
              <a:rPr lang="en-GB" sz="1600" dirty="0" err="1"/>
              <a:t>bosones</a:t>
            </a:r>
            <a:r>
              <a:rPr lang="en-GB" sz="1600" dirty="0"/>
              <a:t> de Higgs </a:t>
            </a:r>
            <a:r>
              <a:rPr lang="en-GB" sz="1600" dirty="0" err="1"/>
              <a:t>registrados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ATLAS!</a:t>
            </a:r>
            <a:endParaRPr sz="1600" dirty="0"/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600" dirty="0"/>
              <a:t>¡Un nuevo </a:t>
            </a:r>
            <a:r>
              <a:rPr lang="en-GB" sz="1600" dirty="0" err="1"/>
              <a:t>descubrimiento</a:t>
            </a:r>
            <a:r>
              <a:rPr lang="en-GB" sz="1600" dirty="0"/>
              <a:t> </a:t>
            </a:r>
            <a:r>
              <a:rPr lang="en-GB" sz="1600" dirty="0" err="1"/>
              <a:t>puede</a:t>
            </a:r>
            <a:r>
              <a:rPr lang="en-GB" sz="1600" dirty="0"/>
              <a:t> </a:t>
            </a:r>
            <a:r>
              <a:rPr lang="en-GB" sz="1600" dirty="0" err="1"/>
              <a:t>estar</a:t>
            </a:r>
            <a:r>
              <a:rPr lang="en-GB" sz="1600" dirty="0"/>
              <a:t> a la </a:t>
            </a:r>
            <a:r>
              <a:rPr lang="en-GB" sz="1600" dirty="0" err="1"/>
              <a:t>vuelta</a:t>
            </a:r>
            <a:r>
              <a:rPr lang="en-GB" sz="1600" dirty="0"/>
              <a:t> de la </a:t>
            </a:r>
            <a:r>
              <a:rPr lang="en-GB" sz="1600" dirty="0" err="1"/>
              <a:t>esquina</a:t>
            </a:r>
            <a:r>
              <a:rPr lang="en-GB" sz="1600" dirty="0"/>
              <a:t>! </a:t>
            </a:r>
            <a:br>
              <a:rPr lang="en-GB" sz="1600" dirty="0"/>
            </a:br>
            <a:r>
              <a:rPr lang="en-GB" sz="1600" dirty="0"/>
              <a:t>Manos a la </a:t>
            </a:r>
            <a:r>
              <a:rPr lang="en-GB" sz="1600" dirty="0" err="1"/>
              <a:t>obra</a:t>
            </a:r>
            <a:r>
              <a:rPr lang="en-GB" sz="1600" dirty="0"/>
              <a:t> </a:t>
            </a:r>
            <a:r>
              <a:rPr lang="en-GB" sz="2800" dirty="0"/>
              <a:t>😊</a:t>
            </a:r>
            <a:endParaRPr sz="1800" dirty="0"/>
          </a:p>
        </p:txBody>
      </p:sp>
      <p:sp>
        <p:nvSpPr>
          <p:cNvPr id="522" name="Google Shape;52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565F7-4CAE-40BA-B80C-4C1DD7BCC0EA}"/>
              </a:ext>
            </a:extLst>
          </p:cNvPr>
          <p:cNvSpPr txBox="1"/>
          <p:nvPr/>
        </p:nvSpPr>
        <p:spPr>
          <a:xfrm>
            <a:off x="558139" y="3983067"/>
            <a:ext cx="835429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/>
              <a:t>“</a:t>
            </a:r>
            <a:r>
              <a:rPr lang="es-ES" sz="1200" i="1" dirty="0">
                <a:latin typeface="+mj-lt"/>
              </a:rPr>
              <a:t>Es el coraje de dudar en lo que hace mucho tiempo que estaba establecido y la incesante búsqueda de pruebas, lo que empuja las ruedas de la ciencia hacia delante.”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i="1" dirty="0">
                <a:latin typeface="+mj-lt"/>
              </a:rPr>
              <a:t>“Aunque el camino es largo y arduo, estoy determinado a explorarlo por entero.”</a:t>
            </a:r>
            <a:r>
              <a:rPr lang="es-ES" sz="12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+mj-lt"/>
              </a:rPr>
              <a:t>Chien-Shiung</a:t>
            </a:r>
            <a:r>
              <a:rPr lang="es-ES" sz="1200" b="1" dirty="0">
                <a:latin typeface="+mj-lt"/>
              </a:rPr>
              <a:t> Wu (“Madame Wu”): </a:t>
            </a:r>
            <a:r>
              <a:rPr lang="es-ES" sz="1200" dirty="0">
                <a:latin typeface="+mj-lt"/>
              </a:rPr>
              <a:t>Mujer p</a:t>
            </a:r>
            <a:r>
              <a:rPr lang="es-ES" sz="1200" b="0" dirty="0">
                <a:latin typeface="+mj-lt"/>
              </a:rPr>
              <a:t>ionera en Física Experimental de Partículas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AE354-BF93-F30D-515C-D026B9A4FFB5}"/>
              </a:ext>
            </a:extLst>
          </p:cNvPr>
          <p:cNvSpPr txBox="1"/>
          <p:nvPr/>
        </p:nvSpPr>
        <p:spPr>
          <a:xfrm>
            <a:off x="2324627" y="4825985"/>
            <a:ext cx="68342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FUENTES: Wikipedia, Mujeres Con Ciencia, Proyecto </a:t>
            </a:r>
            <a:r>
              <a:rPr lang="es-ES" sz="900" b="1" dirty="0" err="1"/>
              <a:t>Meitner”Recordando</a:t>
            </a:r>
            <a:r>
              <a:rPr lang="es-ES" sz="900" b="1" dirty="0"/>
              <a:t> a Lise </a:t>
            </a:r>
            <a:r>
              <a:rPr lang="es-ES" sz="900" b="1" dirty="0" err="1"/>
              <a:t>Meitner</a:t>
            </a:r>
            <a:r>
              <a:rPr lang="es-ES" sz="900" b="1" dirty="0"/>
              <a:t>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3"/>
          <p:cNvPicPr preferRelativeResize="0"/>
          <p:nvPr/>
        </p:nvPicPr>
        <p:blipFill rotWithShape="1">
          <a:blip r:embed="rId3">
            <a:alphaModFix/>
          </a:blip>
          <a:srcRect b="14973"/>
          <a:stretch/>
        </p:blipFill>
        <p:spPr>
          <a:xfrm>
            <a:off x="4989565" y="3662276"/>
            <a:ext cx="2350864" cy="139454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3"/>
          <p:cNvSpPr txBox="1">
            <a:spLocks noGrp="1"/>
          </p:cNvSpPr>
          <p:nvPr>
            <p:ph type="title"/>
          </p:nvPr>
        </p:nvSpPr>
        <p:spPr>
          <a:xfrm>
            <a:off x="0" y="15179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Física experimental de altas energías</a:t>
            </a:r>
            <a:endParaRPr/>
          </a:p>
        </p:txBody>
      </p:sp>
      <p:sp>
        <p:nvSpPr>
          <p:cNvPr id="384" name="Google Shape;384;p33"/>
          <p:cNvSpPr txBox="1">
            <a:spLocks noGrp="1"/>
          </p:cNvSpPr>
          <p:nvPr>
            <p:ph type="body" idx="1"/>
          </p:nvPr>
        </p:nvSpPr>
        <p:spPr>
          <a:xfrm>
            <a:off x="0" y="370213"/>
            <a:ext cx="8925169" cy="3726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●"/>
            </a:pPr>
            <a:r>
              <a:rPr lang="en-GB" dirty="0"/>
              <a:t>La </a:t>
            </a:r>
            <a:r>
              <a:rPr lang="en-GB" dirty="0" err="1"/>
              <a:t>física</a:t>
            </a:r>
            <a:r>
              <a:rPr lang="en-GB" dirty="0"/>
              <a:t> de </a:t>
            </a:r>
            <a:r>
              <a:rPr lang="en-GB" dirty="0" err="1"/>
              <a:t>partículas</a:t>
            </a:r>
            <a:r>
              <a:rPr lang="en-GB" dirty="0"/>
              <a:t> es la </a:t>
            </a:r>
            <a:r>
              <a:rPr lang="en-GB" dirty="0" err="1"/>
              <a:t>rama</a:t>
            </a:r>
            <a:r>
              <a:rPr lang="en-GB" dirty="0"/>
              <a:t> de la </a:t>
            </a:r>
            <a:r>
              <a:rPr lang="en-GB" dirty="0" err="1"/>
              <a:t>física</a:t>
            </a:r>
            <a:r>
              <a:rPr lang="en-GB" dirty="0"/>
              <a:t> que </a:t>
            </a:r>
            <a:r>
              <a:rPr lang="en-GB" dirty="0" err="1"/>
              <a:t>estudia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componentes</a:t>
            </a:r>
            <a:r>
              <a:rPr lang="en-GB" dirty="0"/>
              <a:t> </a:t>
            </a:r>
            <a:r>
              <a:rPr lang="en-GB" dirty="0" err="1"/>
              <a:t>elementales</a:t>
            </a:r>
            <a:r>
              <a:rPr lang="en-GB" dirty="0"/>
              <a:t> de la </a:t>
            </a:r>
            <a:r>
              <a:rPr lang="en-GB" dirty="0" err="1"/>
              <a:t>materia</a:t>
            </a:r>
            <a:r>
              <a:rPr lang="en-GB" dirty="0"/>
              <a:t> y las </a:t>
            </a:r>
            <a:r>
              <a:rPr lang="en-GB" dirty="0" err="1"/>
              <a:t>interacciones</a:t>
            </a:r>
            <a:r>
              <a:rPr lang="en-GB" dirty="0"/>
              <a:t> entre </a:t>
            </a:r>
            <a:r>
              <a:rPr lang="en-GB" dirty="0" err="1"/>
              <a:t>ellos</a:t>
            </a:r>
            <a:r>
              <a:rPr lang="en-GB" dirty="0"/>
              <a:t>.</a:t>
            </a:r>
            <a:endParaRPr dirty="0"/>
          </a:p>
          <a:p>
            <a:pPr marL="457200" lvl="0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●"/>
            </a:pPr>
            <a:r>
              <a:rPr lang="en-GB" dirty="0"/>
              <a:t>En </a:t>
            </a:r>
            <a:r>
              <a:rPr lang="en-GB" b="1" dirty="0"/>
              <a:t>“</a:t>
            </a:r>
            <a:r>
              <a:rPr lang="en-GB" b="1" dirty="0" err="1"/>
              <a:t>Física</a:t>
            </a:r>
            <a:r>
              <a:rPr lang="en-GB" b="1" dirty="0"/>
              <a:t> de Altas </a:t>
            </a:r>
            <a:r>
              <a:rPr lang="en-GB" b="1" dirty="0" err="1"/>
              <a:t>energías</a:t>
            </a:r>
            <a:r>
              <a:rPr lang="en-GB" b="1" dirty="0"/>
              <a:t>" </a:t>
            </a:r>
            <a:r>
              <a:rPr lang="en-GB" dirty="0" err="1"/>
              <a:t>entra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juego la </a:t>
            </a:r>
            <a:r>
              <a:rPr lang="en-GB" dirty="0" err="1"/>
              <a:t>relatividad</a:t>
            </a:r>
            <a:r>
              <a:rPr lang="en-GB" dirty="0"/>
              <a:t> especial</a:t>
            </a:r>
            <a:endParaRPr dirty="0"/>
          </a:p>
          <a:p>
            <a:pPr marL="457200" lvl="0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●"/>
            </a:pPr>
            <a:r>
              <a:rPr lang="en-GB" dirty="0"/>
              <a:t>En </a:t>
            </a:r>
            <a:r>
              <a:rPr lang="en-GB" dirty="0" err="1"/>
              <a:t>el</a:t>
            </a:r>
            <a:r>
              <a:rPr lang="en-GB" dirty="0"/>
              <a:t> LHC: </a:t>
            </a:r>
            <a:r>
              <a:rPr lang="en-GB" dirty="0" err="1"/>
              <a:t>colisiones</a:t>
            </a:r>
            <a:r>
              <a:rPr lang="en-GB" dirty="0"/>
              <a:t> de </a:t>
            </a:r>
            <a:r>
              <a:rPr lang="en-GB" dirty="0" err="1"/>
              <a:t>protones</a:t>
            </a:r>
            <a:r>
              <a:rPr lang="en-GB" dirty="0"/>
              <a:t> a 7 TeV ( </a:t>
            </a:r>
            <a:r>
              <a:rPr lang="en-GB" dirty="0" err="1"/>
              <a:t>Teraelectronvoltios</a:t>
            </a:r>
            <a:r>
              <a:rPr lang="en-GB" dirty="0"/>
              <a:t> ) </a:t>
            </a:r>
          </a:p>
          <a:p>
            <a:pPr lvl="1">
              <a:spcBef>
                <a:spcPts val="400"/>
              </a:spcBef>
              <a:buFont typeface="Arial"/>
              <a:buChar char="●"/>
            </a:pPr>
            <a:r>
              <a:rPr lang="es-ES_tradnl" sz="1400" dirty="0">
                <a:solidFill>
                  <a:schemeClr val="tx1"/>
                </a:solidFill>
              </a:rPr>
              <a:t>(1 eV es la energía que adquiere un electrón en presencia de una diferencia de tensión de 1 voltio)</a:t>
            </a:r>
          </a:p>
          <a:p>
            <a:pPr lvl="1">
              <a:spcBef>
                <a:spcPts val="400"/>
              </a:spcBef>
              <a:buFont typeface="Arial"/>
              <a:buChar char="●"/>
            </a:pPr>
            <a:r>
              <a:rPr lang="en-GB" dirty="0">
                <a:solidFill>
                  <a:schemeClr val="tx1"/>
                </a:solidFill>
              </a:rPr>
              <a:t>(1 </a:t>
            </a:r>
            <a:r>
              <a:rPr lang="en-GB" dirty="0" err="1">
                <a:solidFill>
                  <a:schemeClr val="tx1"/>
                </a:solidFill>
              </a:rPr>
              <a:t>Teraelectronvoltio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= 10</a:t>
            </a:r>
            <a:r>
              <a:rPr lang="en-GB" baseline="30000" dirty="0"/>
              <a:t>12</a:t>
            </a:r>
            <a:r>
              <a:rPr lang="en-GB" dirty="0"/>
              <a:t> </a:t>
            </a:r>
            <a:r>
              <a:rPr lang="en-GB" dirty="0" err="1"/>
              <a:t>electronvoltio</a:t>
            </a:r>
            <a:r>
              <a:rPr lang="en-GB" dirty="0"/>
              <a:t> ~ 10</a:t>
            </a:r>
            <a:r>
              <a:rPr lang="en-GB" baseline="30000" dirty="0"/>
              <a:t>-6</a:t>
            </a:r>
            <a:r>
              <a:rPr lang="en-GB" dirty="0"/>
              <a:t> J, masa del </a:t>
            </a:r>
            <a:r>
              <a:rPr lang="en-GB" dirty="0" err="1"/>
              <a:t>protón</a:t>
            </a:r>
            <a:r>
              <a:rPr lang="en-GB" dirty="0"/>
              <a:t> = </a:t>
            </a:r>
            <a:r>
              <a:rPr lang="en-GB" b="1" dirty="0"/>
              <a:t>1,672 x 10</a:t>
            </a:r>
            <a:r>
              <a:rPr lang="en-GB" b="1" baseline="30000" dirty="0"/>
              <a:t>-33</a:t>
            </a:r>
            <a:r>
              <a:rPr lang="en-GB" b="1" dirty="0"/>
              <a:t> mg</a:t>
            </a:r>
            <a:r>
              <a:rPr lang="en-GB" dirty="0"/>
              <a:t>)</a:t>
            </a:r>
          </a:p>
          <a:p>
            <a:pPr marL="457200" lvl="0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●"/>
            </a:pPr>
            <a:r>
              <a:rPr lang="en-GB" dirty="0"/>
              <a:t>Energía </a:t>
            </a:r>
            <a:r>
              <a:rPr lang="en-GB" dirty="0" err="1"/>
              <a:t>cinética</a:t>
            </a:r>
            <a:r>
              <a:rPr lang="en-GB" dirty="0"/>
              <a:t> de un </a:t>
            </a:r>
            <a:r>
              <a:rPr lang="en-GB" i="1" dirty="0"/>
              <a:t>mosquito</a:t>
            </a:r>
            <a:r>
              <a:rPr lang="en-GB" dirty="0"/>
              <a:t>:</a:t>
            </a:r>
            <a:endParaRPr dirty="0"/>
          </a:p>
          <a:p>
            <a:pPr marL="914400" lvl="1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○"/>
            </a:pPr>
            <a:r>
              <a:rPr lang="en-GB" dirty="0"/>
              <a:t>Masa del mosquito = </a:t>
            </a:r>
            <a:r>
              <a:rPr lang="en-GB" b="1" dirty="0"/>
              <a:t>2 mg</a:t>
            </a:r>
            <a:endParaRPr b="1" dirty="0"/>
          </a:p>
          <a:p>
            <a:pPr marL="914400" lvl="1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○"/>
            </a:pPr>
            <a:r>
              <a:rPr lang="en-GB" dirty="0" err="1"/>
              <a:t>Velocidad</a:t>
            </a:r>
            <a:r>
              <a:rPr lang="en-GB" dirty="0"/>
              <a:t> de un mosquito = 3.6 km/h </a:t>
            </a:r>
            <a:endParaRPr dirty="0"/>
          </a:p>
          <a:p>
            <a:pPr marL="914400" lvl="1" indent="-317500" algn="l" rtl="0">
              <a:spcBef>
                <a:spcPts val="400"/>
              </a:spcBef>
              <a:spcAft>
                <a:spcPts val="400"/>
              </a:spcAft>
              <a:buSzPts val="1400"/>
              <a:buChar char="○"/>
            </a:pPr>
            <a:r>
              <a:rPr lang="en-GB" dirty="0"/>
              <a:t>Energía </a:t>
            </a:r>
            <a:r>
              <a:rPr lang="en-GB" dirty="0" err="1"/>
              <a:t>cinética</a:t>
            </a:r>
            <a:r>
              <a:rPr lang="en-GB" dirty="0"/>
              <a:t> = ½ m v</a:t>
            </a:r>
            <a:r>
              <a:rPr lang="en-GB" baseline="30000" dirty="0"/>
              <a:t>2</a:t>
            </a:r>
            <a:r>
              <a:rPr lang="en-GB" dirty="0"/>
              <a:t> ~ 10</a:t>
            </a:r>
            <a:r>
              <a:rPr lang="en-GB" baseline="30000" dirty="0"/>
              <a:t>-6</a:t>
            </a:r>
            <a:r>
              <a:rPr lang="en-GB" dirty="0"/>
              <a:t> J </a:t>
            </a:r>
            <a:endParaRPr dirty="0"/>
          </a:p>
        </p:txBody>
      </p:sp>
      <p:sp>
        <p:nvSpPr>
          <p:cNvPr id="385" name="Google Shape;38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95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35"/>
          <p:cNvSpPr txBox="1"/>
          <p:nvPr/>
        </p:nvSpPr>
        <p:spPr>
          <a:xfrm>
            <a:off x="0" y="-5938"/>
            <a:ext cx="2333501" cy="383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chemeClr val="bg1"/>
                </a:solidFill>
              </a:rPr>
              <a:t>CERN: Laboratorio </a:t>
            </a:r>
            <a:r>
              <a:rPr lang="en-GB" sz="1000" b="1" dirty="0" err="1">
                <a:solidFill>
                  <a:schemeClr val="bg1"/>
                </a:solidFill>
              </a:rPr>
              <a:t>Europeo</a:t>
            </a:r>
            <a:r>
              <a:rPr lang="en-GB" sz="1000" b="1" dirty="0">
                <a:solidFill>
                  <a:schemeClr val="bg1"/>
                </a:solidFill>
              </a:rPr>
              <a:t> de </a:t>
            </a:r>
            <a:r>
              <a:rPr lang="en-GB" sz="1000" b="1" dirty="0" err="1">
                <a:solidFill>
                  <a:schemeClr val="bg1"/>
                </a:solidFill>
              </a:rPr>
              <a:t>Física</a:t>
            </a:r>
            <a:r>
              <a:rPr lang="en-GB" sz="1000" b="1" dirty="0">
                <a:solidFill>
                  <a:schemeClr val="bg1"/>
                </a:solidFill>
              </a:rPr>
              <a:t> de </a:t>
            </a:r>
            <a:r>
              <a:rPr lang="en-GB" sz="1000" b="1" dirty="0" err="1">
                <a:solidFill>
                  <a:schemeClr val="bg1"/>
                </a:solidFill>
              </a:rPr>
              <a:t>Partículas</a:t>
            </a:r>
            <a:r>
              <a:rPr lang="en-GB" sz="1000" b="1" dirty="0">
                <a:solidFill>
                  <a:schemeClr val="bg1"/>
                </a:solidFill>
              </a:rPr>
              <a:t>.</a:t>
            </a:r>
            <a:endParaRPr sz="1000" b="1" dirty="0">
              <a:solidFill>
                <a:schemeClr val="bg1"/>
              </a:solidFill>
            </a:endParaRP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000" dirty="0" err="1">
                <a:solidFill>
                  <a:schemeClr val="lt1"/>
                </a:solidFill>
              </a:rPr>
              <a:t>Situado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en</a:t>
            </a:r>
            <a:r>
              <a:rPr lang="en-GB" sz="1000" dirty="0">
                <a:solidFill>
                  <a:schemeClr val="lt1"/>
                </a:solidFill>
              </a:rPr>
              <a:t> Ginebra (Suiza)</a:t>
            </a:r>
            <a:endParaRPr sz="1000" dirty="0">
              <a:solidFill>
                <a:schemeClr val="lt1"/>
              </a:solidFill>
            </a:endParaRP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000" dirty="0" err="1">
                <a:solidFill>
                  <a:schemeClr val="lt1"/>
                </a:solidFill>
              </a:rPr>
              <a:t>Fundado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en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>
                <a:solidFill>
                  <a:srgbClr val="FFFF00"/>
                </a:solidFill>
              </a:rPr>
              <a:t>1954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por</a:t>
            </a:r>
            <a:r>
              <a:rPr lang="en-GB" sz="1000" dirty="0">
                <a:solidFill>
                  <a:schemeClr val="lt1"/>
                </a:solidFill>
              </a:rPr>
              <a:t> 12 </a:t>
            </a:r>
            <a:r>
              <a:rPr lang="en-GB" sz="1000" dirty="0" err="1">
                <a:solidFill>
                  <a:schemeClr val="lt1"/>
                </a:solidFill>
              </a:rPr>
              <a:t>estados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miembros</a:t>
            </a:r>
            <a:r>
              <a:rPr lang="en-GB" sz="1000" dirty="0">
                <a:solidFill>
                  <a:schemeClr val="lt1"/>
                </a:solidFill>
              </a:rPr>
              <a:t>:</a:t>
            </a: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000" dirty="0">
                <a:solidFill>
                  <a:schemeClr val="lt1"/>
                </a:solidFill>
              </a:rPr>
              <a:t>CEE: </a:t>
            </a:r>
            <a:r>
              <a:rPr lang="en-GB" sz="1000" dirty="0" err="1">
                <a:solidFill>
                  <a:schemeClr val="lt1"/>
                </a:solidFill>
              </a:rPr>
              <a:t>Tratado</a:t>
            </a:r>
            <a:r>
              <a:rPr lang="en-GB" sz="1000" dirty="0">
                <a:solidFill>
                  <a:schemeClr val="lt1"/>
                </a:solidFill>
              </a:rPr>
              <a:t> de Roma </a:t>
            </a:r>
            <a:r>
              <a:rPr lang="en-GB" sz="1000" dirty="0">
                <a:solidFill>
                  <a:srgbClr val="FFFF00"/>
                </a:solidFill>
              </a:rPr>
              <a:t>1957</a:t>
            </a: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000" dirty="0">
                <a:solidFill>
                  <a:schemeClr val="lt1"/>
                </a:solidFill>
              </a:rPr>
              <a:t>UE: </a:t>
            </a:r>
            <a:r>
              <a:rPr lang="en-GB" sz="1000" dirty="0">
                <a:solidFill>
                  <a:srgbClr val="FFFF00"/>
                </a:solidFill>
              </a:rPr>
              <a:t>1993</a:t>
            </a:r>
          </a:p>
          <a:p>
            <a:pPr marL="185250" lvl="2" indent="-17145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000" dirty="0" err="1">
                <a:solidFill>
                  <a:schemeClr val="lt1"/>
                </a:solidFill>
              </a:rPr>
              <a:t>España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en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el</a:t>
            </a:r>
            <a:r>
              <a:rPr lang="en-GB" sz="1000" dirty="0">
                <a:solidFill>
                  <a:schemeClr val="lt1"/>
                </a:solidFill>
              </a:rPr>
              <a:t> CERN: </a:t>
            </a:r>
            <a:r>
              <a:rPr lang="en-GB" sz="1000" dirty="0">
                <a:solidFill>
                  <a:srgbClr val="FFFF00"/>
                </a:solidFill>
              </a:rPr>
              <a:t>1961-1969</a:t>
            </a:r>
            <a:r>
              <a:rPr lang="en-GB" sz="1000" dirty="0">
                <a:solidFill>
                  <a:schemeClr val="lt1"/>
                </a:solidFill>
              </a:rPr>
              <a:t>, </a:t>
            </a:r>
            <a:r>
              <a:rPr lang="en-GB" sz="1000" dirty="0" err="1">
                <a:solidFill>
                  <a:schemeClr val="lt1"/>
                </a:solidFill>
              </a:rPr>
              <a:t>desde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>
                <a:solidFill>
                  <a:srgbClr val="FFFF00"/>
                </a:solidFill>
              </a:rPr>
              <a:t>1983.</a:t>
            </a:r>
          </a:p>
          <a:p>
            <a:pPr marL="185250" lvl="2" indent="-17145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000" dirty="0" err="1">
                <a:solidFill>
                  <a:schemeClr val="lt1"/>
                </a:solidFill>
              </a:rPr>
              <a:t>España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en</a:t>
            </a:r>
            <a:r>
              <a:rPr lang="en-GB" sz="1000" dirty="0">
                <a:solidFill>
                  <a:schemeClr val="lt1"/>
                </a:solidFill>
              </a:rPr>
              <a:t> la CEE: </a:t>
            </a:r>
            <a:r>
              <a:rPr lang="en-GB" sz="1000" dirty="0">
                <a:solidFill>
                  <a:srgbClr val="FFFF00"/>
                </a:solidFill>
              </a:rPr>
              <a:t>1986</a:t>
            </a:r>
            <a:endParaRPr sz="1000" dirty="0">
              <a:solidFill>
                <a:srgbClr val="FFFF00"/>
              </a:solidFill>
            </a:endParaRP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000" dirty="0" err="1">
                <a:solidFill>
                  <a:schemeClr val="lt1"/>
                </a:solidFill>
              </a:rPr>
              <a:t>Esfuerzo</a:t>
            </a:r>
            <a:r>
              <a:rPr lang="en-GB" sz="1000" dirty="0">
                <a:solidFill>
                  <a:schemeClr val="lt1"/>
                </a:solidFill>
              </a:rPr>
              <a:t> global: </a:t>
            </a:r>
            <a:r>
              <a:rPr lang="en-GB" sz="1000" dirty="0" err="1">
                <a:solidFill>
                  <a:schemeClr val="lt1"/>
                </a:solidFill>
              </a:rPr>
              <a:t>científicos</a:t>
            </a:r>
            <a:r>
              <a:rPr lang="en-GB" sz="1000" dirty="0">
                <a:solidFill>
                  <a:schemeClr val="lt1"/>
                </a:solidFill>
              </a:rPr>
              <a:t> de 70 </a:t>
            </a:r>
            <a:r>
              <a:rPr lang="en-GB" sz="1000" dirty="0" err="1">
                <a:solidFill>
                  <a:schemeClr val="lt1"/>
                </a:solidFill>
              </a:rPr>
              <a:t>países</a:t>
            </a:r>
            <a:r>
              <a:rPr lang="en-GB" sz="1000" dirty="0">
                <a:solidFill>
                  <a:schemeClr val="lt1"/>
                </a:solidFill>
              </a:rPr>
              <a:t> y 120 </a:t>
            </a:r>
            <a:r>
              <a:rPr lang="en-GB" sz="1000" dirty="0" err="1">
                <a:solidFill>
                  <a:schemeClr val="lt1"/>
                </a:solidFill>
              </a:rPr>
              <a:t>nacionalidades</a:t>
            </a:r>
            <a:r>
              <a:rPr lang="en-GB" sz="1000" dirty="0">
                <a:solidFill>
                  <a:schemeClr val="lt1"/>
                </a:solidFill>
              </a:rPr>
              <a:t> </a:t>
            </a:r>
            <a:r>
              <a:rPr lang="en-GB" sz="1000" dirty="0" err="1">
                <a:solidFill>
                  <a:schemeClr val="lt1"/>
                </a:solidFill>
              </a:rPr>
              <a:t>diferentes</a:t>
            </a:r>
            <a:endParaRPr sz="10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</a:endParaRPr>
          </a:p>
        </p:txBody>
      </p:sp>
      <p:pic>
        <p:nvPicPr>
          <p:cNvPr id="416" name="Google Shape;416;p35"/>
          <p:cNvPicPr preferRelativeResize="0"/>
          <p:nvPr/>
        </p:nvPicPr>
        <p:blipFill rotWithShape="1">
          <a:blip r:embed="rId3">
            <a:alphaModFix/>
          </a:blip>
          <a:srcRect l="15945" b="6838"/>
          <a:stretch/>
        </p:blipFill>
        <p:spPr>
          <a:xfrm>
            <a:off x="2281350" y="0"/>
            <a:ext cx="68924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425" y="2914103"/>
            <a:ext cx="386600" cy="3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749" y="3531476"/>
            <a:ext cx="1648001" cy="156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Aceleradores de partículas del CERN (I)</a:t>
            </a:r>
            <a:endParaRPr dirty="0"/>
          </a:p>
        </p:txBody>
      </p:sp>
      <p:sp>
        <p:nvSpPr>
          <p:cNvPr id="385" name="Google Shape;38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BB3C66-4129-E444-8ABB-55FDE16CFEFB}"/>
              </a:ext>
            </a:extLst>
          </p:cNvPr>
          <p:cNvGrpSpPr/>
          <p:nvPr/>
        </p:nvGrpSpPr>
        <p:grpSpPr>
          <a:xfrm>
            <a:off x="1362456" y="849157"/>
            <a:ext cx="6748402" cy="4207660"/>
            <a:chOff x="1143000" y="536563"/>
            <a:chExt cx="6748402" cy="42076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AE5308-BD74-5F4A-8936-6AB8564EE92E}"/>
                </a:ext>
              </a:extLst>
            </p:cNvPr>
            <p:cNvGrpSpPr/>
            <p:nvPr/>
          </p:nvGrpSpPr>
          <p:grpSpPr>
            <a:xfrm>
              <a:off x="1143000" y="2828925"/>
              <a:ext cx="6748402" cy="1374392"/>
              <a:chOff x="0" y="3771900"/>
              <a:chExt cx="8997869" cy="18325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6CAFBB-3B7B-2646-880C-B820FE397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771900"/>
                <a:ext cx="1944550" cy="18198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69A472B-EC50-D34B-983F-9F8EB34A0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4550" y="3771900"/>
                <a:ext cx="1866900" cy="183252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64461F9-9D77-CF42-B209-35BA4CA6B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1450" y="3784600"/>
                <a:ext cx="2082799" cy="181982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F784C4E-B079-2C4D-AB91-B0D75D644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4249" y="3771900"/>
                <a:ext cx="3103620" cy="1832522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62E8E97-FE9E-4D44-80E0-165CD46C53E7}"/>
                </a:ext>
              </a:extLst>
            </p:cNvPr>
            <p:cNvGrpSpPr/>
            <p:nvPr/>
          </p:nvGrpSpPr>
          <p:grpSpPr>
            <a:xfrm>
              <a:off x="1290093" y="536563"/>
              <a:ext cx="6099394" cy="1385876"/>
              <a:chOff x="196124" y="715418"/>
              <a:chExt cx="8132525" cy="184783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81208E3-0945-3C46-88AC-079BBEFB8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3900" y="715418"/>
                <a:ext cx="1936096" cy="184783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A6F6D64-B743-B84C-9591-F00A4F4AE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9996" y="715418"/>
                <a:ext cx="1858653" cy="184783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F1A4788-ED8A-2B43-8F36-4EDF9CD3E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124" y="715418"/>
                <a:ext cx="4337776" cy="1815041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78AF5F-1AEF-FC48-BD17-500B76B59C8B}"/>
                </a:ext>
              </a:extLst>
            </p:cNvPr>
            <p:cNvSpPr/>
            <p:nvPr/>
          </p:nvSpPr>
          <p:spPr>
            <a:xfrm>
              <a:off x="4527448" y="2004625"/>
              <a:ext cx="130185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/>
                <a:t>RF </a:t>
              </a:r>
              <a:r>
                <a:rPr lang="en-US" sz="1050" dirty="0" err="1"/>
                <a:t>quadrupole</a:t>
              </a:r>
              <a:r>
                <a:rPr lang="en-US" sz="1050" dirty="0"/>
                <a:t>:</a:t>
              </a:r>
            </a:p>
            <a:p>
              <a:r>
                <a:rPr lang="en-US" sz="1050" b="1" dirty="0">
                  <a:solidFill>
                    <a:srgbClr val="800000"/>
                  </a:solidFill>
                </a:rPr>
                <a:t>90 </a:t>
              </a:r>
              <a:r>
                <a:rPr lang="en-US" sz="1050" b="1" dirty="0" err="1">
                  <a:solidFill>
                    <a:srgbClr val="800000"/>
                  </a:solidFill>
                </a:rPr>
                <a:t>KeV</a:t>
              </a:r>
              <a:endParaRPr lang="en-US" sz="1050" b="1" dirty="0">
                <a:solidFill>
                  <a:srgbClr val="8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72EA42-8227-B745-9787-810879E7F730}"/>
                </a:ext>
              </a:extLst>
            </p:cNvPr>
            <p:cNvSpPr/>
            <p:nvPr/>
          </p:nvSpPr>
          <p:spPr>
            <a:xfrm>
              <a:off x="6426907" y="2017752"/>
              <a:ext cx="118173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LINAC2:</a:t>
              </a:r>
            </a:p>
            <a:p>
              <a:r>
                <a:rPr lang="en-US" sz="1050" dirty="0"/>
                <a:t> </a:t>
              </a:r>
              <a:r>
                <a:rPr lang="en-US" sz="1050" b="1" dirty="0">
                  <a:solidFill>
                    <a:srgbClr val="800000"/>
                  </a:solidFill>
                </a:rPr>
                <a:t>50 MeV 31.4%c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5C6493-DE05-E045-BAB6-CC2B9CA7CEF9}"/>
                </a:ext>
              </a:extLst>
            </p:cNvPr>
            <p:cNvSpPr/>
            <p:nvPr/>
          </p:nvSpPr>
          <p:spPr>
            <a:xfrm>
              <a:off x="1290093" y="4328725"/>
              <a:ext cx="97654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PS Booster   </a:t>
              </a:r>
            </a:p>
            <a:p>
              <a:r>
                <a:rPr lang="en-US" sz="1050" dirty="0"/>
                <a:t> </a:t>
              </a:r>
              <a:r>
                <a:rPr lang="en-US" sz="1050" b="1" dirty="0">
                  <a:solidFill>
                    <a:srgbClr val="800000"/>
                  </a:solidFill>
                </a:rPr>
                <a:t>1.4  </a:t>
              </a:r>
              <a:r>
                <a:rPr lang="en-US" sz="1050" b="1" dirty="0" err="1">
                  <a:solidFill>
                    <a:srgbClr val="800000"/>
                  </a:solidFill>
                </a:rPr>
                <a:t>GeV</a:t>
              </a:r>
              <a:endParaRPr lang="en-US" sz="1050" b="1" dirty="0">
                <a:solidFill>
                  <a:srgbClr val="8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B6CF47-C745-9F40-99E1-8946B818915C}"/>
                </a:ext>
              </a:extLst>
            </p:cNvPr>
            <p:cNvSpPr/>
            <p:nvPr/>
          </p:nvSpPr>
          <p:spPr>
            <a:xfrm>
              <a:off x="2601413" y="4217217"/>
              <a:ext cx="140017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/>
                <a:t>Proton Synchrotron </a:t>
              </a:r>
            </a:p>
            <a:p>
              <a:r>
                <a:rPr lang="en-US" sz="1050" b="1" dirty="0">
                  <a:solidFill>
                    <a:srgbClr val="800000"/>
                  </a:solidFill>
                </a:rPr>
                <a:t>25 GeV 99.93%c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04227B-932E-C542-A230-301CC0254028}"/>
                </a:ext>
              </a:extLst>
            </p:cNvPr>
            <p:cNvSpPr/>
            <p:nvPr/>
          </p:nvSpPr>
          <p:spPr>
            <a:xfrm>
              <a:off x="4095732" y="4328725"/>
              <a:ext cx="136287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Super PS </a:t>
              </a:r>
            </a:p>
            <a:p>
              <a:r>
                <a:rPr lang="en-US" sz="1050" b="1" dirty="0">
                  <a:solidFill>
                    <a:srgbClr val="800000"/>
                  </a:solidFill>
                </a:rPr>
                <a:t>450 GeV 99.998%c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CEB968B-76F4-A543-8177-9B380FF11AA1}"/>
              </a:ext>
            </a:extLst>
          </p:cNvPr>
          <p:cNvSpPr txBox="1"/>
          <p:nvPr/>
        </p:nvSpPr>
        <p:spPr>
          <a:xfrm>
            <a:off x="1476328" y="2210438"/>
            <a:ext cx="27447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800000"/>
                </a:solidFill>
              </a:rPr>
              <a:t>Fuente</a:t>
            </a:r>
            <a:r>
              <a:rPr lang="en-US" sz="1100" b="1" dirty="0">
                <a:solidFill>
                  <a:srgbClr val="800000"/>
                </a:solidFill>
              </a:rPr>
              <a:t> de </a:t>
            </a:r>
            <a:r>
              <a:rPr lang="en-US" sz="1100" b="1" dirty="0" err="1">
                <a:solidFill>
                  <a:srgbClr val="800000"/>
                </a:solidFill>
              </a:rPr>
              <a:t>protones</a:t>
            </a:r>
            <a:r>
              <a:rPr lang="en-US" sz="1100" b="1" dirty="0">
                <a:solidFill>
                  <a:srgbClr val="800000"/>
                </a:solidFill>
              </a:rPr>
              <a:t>:</a:t>
            </a:r>
          </a:p>
          <a:p>
            <a:r>
              <a:rPr lang="en-US" sz="1100" dirty="0" err="1"/>
              <a:t>Duoplasmatron</a:t>
            </a:r>
            <a:endParaRPr lang="en-US" sz="1100" dirty="0"/>
          </a:p>
          <a:p>
            <a:r>
              <a:rPr lang="en-US" sz="1100" dirty="0" err="1"/>
              <a:t>Disociación</a:t>
            </a:r>
            <a:r>
              <a:rPr lang="en-US" sz="1100" dirty="0"/>
              <a:t>: gas H en e y 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670A80-0A46-1E91-22B2-7CB5A6A1A706}"/>
              </a:ext>
            </a:extLst>
          </p:cNvPr>
          <p:cNvSpPr/>
          <p:nvPr/>
        </p:nvSpPr>
        <p:spPr>
          <a:xfrm>
            <a:off x="6271577" y="4587777"/>
            <a:ext cx="12121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LHC</a:t>
            </a:r>
          </a:p>
          <a:p>
            <a:r>
              <a:rPr lang="en-US" sz="1050" b="1" dirty="0">
                <a:solidFill>
                  <a:srgbClr val="800000"/>
                </a:solidFill>
              </a:rPr>
              <a:t>7 GeV 99.999%c</a:t>
            </a:r>
          </a:p>
        </p:txBody>
      </p:sp>
    </p:spTree>
    <p:extLst>
      <p:ext uri="{BB962C8B-B14F-4D97-AF65-F5344CB8AC3E}">
        <p14:creationId xmlns:p14="http://schemas.microsoft.com/office/powerpoint/2010/main" val="103149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D6DB7B-8B2F-D94D-98F0-84BDA0E3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57" y="829203"/>
            <a:ext cx="5300843" cy="4314297"/>
          </a:xfrm>
          <a:prstGeom prst="rect">
            <a:avLst/>
          </a:prstGeom>
        </p:spPr>
      </p:pic>
      <p:sp>
        <p:nvSpPr>
          <p:cNvPr id="383" name="Google Shape;383;p3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Complejo de aceleradores del CERN.</a:t>
            </a:r>
            <a:endParaRPr dirty="0"/>
          </a:p>
        </p:txBody>
      </p:sp>
      <p:sp>
        <p:nvSpPr>
          <p:cNvPr id="385" name="Google Shape;38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157C5E-DE3D-AA43-990F-978C897D9042}"/>
              </a:ext>
            </a:extLst>
          </p:cNvPr>
          <p:cNvSpPr/>
          <p:nvPr/>
        </p:nvSpPr>
        <p:spPr>
          <a:xfrm>
            <a:off x="219277" y="957739"/>
            <a:ext cx="36445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Extenso complejo de varios aceleradores de partículas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Diversos pasos de aceleración </a:t>
            </a:r>
            <a:r>
              <a:rPr lang="es-ES" dirty="0" err="1"/>
              <a:t>acada</a:t>
            </a:r>
            <a:r>
              <a:rPr lang="es-ES" dirty="0"/>
              <a:t> vez más altas energías hasta los 7 </a:t>
            </a:r>
            <a:r>
              <a:rPr lang="es-ES" dirty="0" err="1"/>
              <a:t>TeV</a:t>
            </a:r>
            <a:r>
              <a:rPr lang="es-ES" dirty="0"/>
              <a:t> del 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También sirven a un amplio programa de física experimental</a:t>
            </a:r>
          </a:p>
          <a:p>
            <a:endParaRPr lang="es-E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s-ES" dirty="0" err="1"/>
              <a:t>Booster</a:t>
            </a:r>
            <a:r>
              <a:rPr lang="es-ES" dirty="0"/>
              <a:t>: </a:t>
            </a:r>
            <a:r>
              <a:rPr lang="es-ES" dirty="0">
                <a:solidFill>
                  <a:srgbClr val="1797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ISOLDE</a:t>
            </a:r>
            <a:r>
              <a:rPr lang="es-ES" dirty="0">
                <a:solidFill>
                  <a:srgbClr val="17976F"/>
                </a:solidFill>
              </a:rPr>
              <a:t>, </a:t>
            </a:r>
            <a:r>
              <a:rPr lang="es-ES" dirty="0">
                <a:solidFill>
                  <a:srgbClr val="17976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MEDICIS</a:t>
            </a:r>
            <a:endParaRPr lang="es-ES" dirty="0">
              <a:solidFill>
                <a:srgbClr val="17976F"/>
              </a:solidFill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s-ES" dirty="0"/>
              <a:t>PS: </a:t>
            </a:r>
            <a:r>
              <a:rPr lang="es-ES" dirty="0">
                <a:solidFill>
                  <a:srgbClr val="EE009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Antiproton Decelerator</a:t>
            </a:r>
            <a:r>
              <a:rPr lang="es-ES" dirty="0">
                <a:solidFill>
                  <a:srgbClr val="EE009D"/>
                </a:solidFill>
              </a:rPr>
              <a:t>, </a:t>
            </a:r>
            <a:r>
              <a:rPr lang="es-ES" dirty="0">
                <a:solidFill>
                  <a:srgbClr val="EE009D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n_TOF</a:t>
            </a:r>
            <a:r>
              <a:rPr lang="es-ES" dirty="0">
                <a:solidFill>
                  <a:srgbClr val="EE009D"/>
                </a:solidFill>
              </a:rPr>
              <a:t>, </a:t>
            </a:r>
            <a:r>
              <a:rPr lang="es-ES" dirty="0">
                <a:solidFill>
                  <a:srgbClr val="EE009D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CLOUD</a:t>
            </a:r>
            <a:r>
              <a:rPr lang="es-ES" dirty="0">
                <a:solidFill>
                  <a:srgbClr val="EE009D"/>
                </a:solidFill>
              </a:rPr>
              <a:t>, </a:t>
            </a:r>
            <a:r>
              <a:rPr lang="es-ES" dirty="0">
                <a:solidFill>
                  <a:srgbClr val="EE009D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IRRAD y CHARM</a:t>
            </a:r>
            <a:endParaRPr lang="es-ES" dirty="0">
              <a:solidFill>
                <a:srgbClr val="EE009D"/>
              </a:solidFill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s-ES" dirty="0"/>
              <a:t>SPS: </a:t>
            </a:r>
            <a:r>
              <a:rPr lang="es-ES" dirty="0">
                <a:hlinkClick r:id="rId9"/>
              </a:rPr>
              <a:t>COMPASS</a:t>
            </a:r>
            <a:r>
              <a:rPr lang="es-ES" dirty="0"/>
              <a:t>, </a:t>
            </a:r>
            <a:r>
              <a:rPr lang="es-ES" dirty="0">
                <a:hlinkClick r:id="rId10"/>
              </a:rPr>
              <a:t>NA61/SHINE</a:t>
            </a:r>
            <a:r>
              <a:rPr lang="es-ES" dirty="0"/>
              <a:t>, </a:t>
            </a:r>
            <a:r>
              <a:rPr lang="es-ES" dirty="0">
                <a:hlinkClick r:id="rId11"/>
              </a:rPr>
              <a:t>NA62</a:t>
            </a:r>
            <a:r>
              <a:rPr lang="es-ES" dirty="0"/>
              <a:t>, </a:t>
            </a:r>
            <a:r>
              <a:rPr lang="es-ES" dirty="0">
                <a:hlinkClick r:id="rId12"/>
              </a:rPr>
              <a:t>NA63</a:t>
            </a:r>
            <a:r>
              <a:rPr lang="es-ES" dirty="0">
                <a:hlinkClick r:id="rId13"/>
              </a:rPr>
              <a:t>, NA64</a:t>
            </a:r>
            <a:r>
              <a:rPr lang="es-ES" dirty="0"/>
              <a:t>, </a:t>
            </a:r>
            <a:r>
              <a:rPr lang="es-ES" dirty="0">
                <a:hlinkClick r:id="rId14"/>
              </a:rPr>
              <a:t>NA65</a:t>
            </a:r>
            <a:r>
              <a:rPr lang="es-ES" dirty="0"/>
              <a:t>, </a:t>
            </a:r>
            <a:r>
              <a:rPr lang="es-ES" dirty="0">
                <a:hlinkClick r:id="rId15"/>
              </a:rPr>
              <a:t>UA9</a:t>
            </a:r>
            <a:r>
              <a:rPr lang="es-ES" dirty="0"/>
              <a:t>, </a:t>
            </a:r>
            <a:r>
              <a:rPr lang="es-ES" dirty="0">
                <a:hlinkClick r:id="rId16"/>
              </a:rPr>
              <a:t>CERN Neutrino </a:t>
            </a:r>
            <a:r>
              <a:rPr lang="es-ES" dirty="0" err="1">
                <a:hlinkClick r:id="rId16"/>
              </a:rPr>
              <a:t>Platform</a:t>
            </a:r>
            <a:r>
              <a:rPr lang="es-ES" dirty="0">
                <a:hlinkClick r:id="rId16"/>
              </a:rPr>
              <a:t>,</a:t>
            </a:r>
            <a:r>
              <a:rPr lang="es-ES" dirty="0"/>
              <a:t> </a:t>
            </a:r>
            <a:r>
              <a:rPr lang="es-ES" dirty="0">
                <a:hlinkClick r:id="rId17"/>
              </a:rPr>
              <a:t>AWAKE</a:t>
            </a:r>
            <a:r>
              <a:rPr lang="es-ES" dirty="0"/>
              <a:t> y </a:t>
            </a:r>
            <a:r>
              <a:rPr lang="es-ES" dirty="0">
                <a:hlinkClick r:id="rId18"/>
              </a:rPr>
              <a:t>HiRadMat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B968A-1133-5449-AB31-65852B8F8FD6}"/>
              </a:ext>
            </a:extLst>
          </p:cNvPr>
          <p:cNvSpPr/>
          <p:nvPr/>
        </p:nvSpPr>
        <p:spPr>
          <a:xfrm>
            <a:off x="7118965" y="4879064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© 2022-2025 CERN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657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95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4" name="Google Shape;4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883" y="0"/>
            <a:ext cx="6868966" cy="515172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6"/>
          <p:cNvSpPr txBox="1"/>
          <p:nvPr/>
        </p:nvSpPr>
        <p:spPr>
          <a:xfrm>
            <a:off x="41850" y="236875"/>
            <a:ext cx="2287200" cy="4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LHC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(Gran Colisionador de Hadrones)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Es el acelerador más grande y potente del mundo </a:t>
            </a:r>
            <a:br>
              <a:rPr lang="en-GB" b="1">
                <a:solidFill>
                  <a:schemeClr val="lt1"/>
                </a:solidFill>
              </a:rPr>
            </a:br>
            <a:endParaRPr sz="900" b="1">
              <a:solidFill>
                <a:schemeClr val="lt1"/>
              </a:solidFill>
            </a:endParaRPr>
          </a:p>
          <a:p>
            <a:pPr marL="179999" lvl="0" indent="-1661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-GB" sz="1200">
                <a:solidFill>
                  <a:schemeClr val="lt1"/>
                </a:solidFill>
              </a:rPr>
              <a:t>Túnel a 100 metros bajo tierra</a:t>
            </a:r>
            <a:endParaRPr sz="1200">
              <a:solidFill>
                <a:schemeClr val="lt1"/>
              </a:solidFill>
            </a:endParaRPr>
          </a:p>
          <a:p>
            <a:pPr marL="179999" lvl="0" indent="-1661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-GB" sz="1200">
                <a:solidFill>
                  <a:schemeClr val="lt1"/>
                </a:solidFill>
              </a:rPr>
              <a:t>27 km de circunferencia</a:t>
            </a:r>
            <a:endParaRPr sz="1200">
              <a:solidFill>
                <a:schemeClr val="lt1"/>
              </a:solidFill>
            </a:endParaRPr>
          </a:p>
          <a:p>
            <a:pPr marL="179999" lvl="0" indent="-1661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-GB" sz="1200">
                <a:solidFill>
                  <a:schemeClr val="lt1"/>
                </a:solidFill>
              </a:rPr>
              <a:t>En su interior, colisiona haces de protones cada</a:t>
            </a:r>
            <a:br>
              <a:rPr lang="en-GB" sz="1200">
                <a:solidFill>
                  <a:schemeClr val="lt1"/>
                </a:solidFill>
              </a:rPr>
            </a:br>
            <a:r>
              <a:rPr lang="en-GB" sz="1200">
                <a:solidFill>
                  <a:schemeClr val="lt1"/>
                </a:solidFill>
              </a:rPr>
              <a:t>25 ns</a:t>
            </a:r>
            <a:endParaRPr sz="1200">
              <a:solidFill>
                <a:schemeClr val="lt1"/>
              </a:solidFill>
            </a:endParaRPr>
          </a:p>
          <a:p>
            <a:pPr marL="179999" lvl="0" indent="-16619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Char char="➢"/>
            </a:pPr>
            <a:r>
              <a:rPr lang="en-GB" sz="1200">
                <a:solidFill>
                  <a:schemeClr val="lt1"/>
                </a:solidFill>
              </a:rPr>
              <a:t>En funcionamiento desde 2010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0092E6-EA47-ED75-C308-338DA91D71DE}"/>
              </a:ext>
            </a:extLst>
          </p:cNvPr>
          <p:cNvSpPr txBox="1"/>
          <p:nvPr/>
        </p:nvSpPr>
        <p:spPr>
          <a:xfrm>
            <a:off x="2443305" y="3681555"/>
            <a:ext cx="6411189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100" dirty="0">
                <a:solidFill>
                  <a:srgbClr val="FFFFFF"/>
                </a:solidFill>
              </a:rPr>
              <a:t>1232 </a:t>
            </a:r>
            <a:r>
              <a:rPr lang="es-ES_tradnl" sz="1100" dirty="0">
                <a:solidFill>
                  <a:srgbClr val="FF0000"/>
                </a:solidFill>
              </a:rPr>
              <a:t>dipolos superconductores </a:t>
            </a:r>
            <a:r>
              <a:rPr lang="es-ES_tradnl" sz="1100" dirty="0">
                <a:solidFill>
                  <a:srgbClr val="FFFFFF"/>
                </a:solidFill>
              </a:rPr>
              <a:t>curvan las trayectorias de las partículas cargadas de los haces ( protones o iones de plomo ) </a:t>
            </a:r>
          </a:p>
          <a:p>
            <a:r>
              <a:rPr lang="es-ES_tradnl" sz="1100" dirty="0">
                <a:solidFill>
                  <a:srgbClr val="FFFFFF"/>
                </a:solidFill>
              </a:rPr>
              <a:t>858 </a:t>
            </a:r>
            <a:r>
              <a:rPr lang="es-ES_tradnl" sz="1100" dirty="0">
                <a:solidFill>
                  <a:srgbClr val="FF0000"/>
                </a:solidFill>
              </a:rPr>
              <a:t>cuadrupolos </a:t>
            </a:r>
            <a:r>
              <a:rPr lang="es-ES_tradnl" sz="1100" dirty="0" err="1">
                <a:solidFill>
                  <a:srgbClr val="FF0000"/>
                </a:solidFill>
              </a:rPr>
              <a:t>manéticos</a:t>
            </a:r>
            <a:r>
              <a:rPr lang="es-ES_tradnl" sz="1100" dirty="0">
                <a:solidFill>
                  <a:srgbClr val="FF0000"/>
                </a:solidFill>
              </a:rPr>
              <a:t> </a:t>
            </a:r>
            <a:r>
              <a:rPr lang="es-ES_tradnl" sz="1100" dirty="0">
                <a:solidFill>
                  <a:srgbClr val="FFFFFF"/>
                </a:solidFill>
              </a:rPr>
              <a:t>focalizan los haces. </a:t>
            </a:r>
            <a:r>
              <a:rPr lang="es-ES_tradnl" sz="1100" dirty="0" err="1">
                <a:solidFill>
                  <a:srgbClr val="FFFFFF"/>
                </a:solidFill>
              </a:rPr>
              <a:t>Sextupolos</a:t>
            </a:r>
            <a:r>
              <a:rPr lang="es-ES_tradnl" sz="1100" dirty="0">
                <a:solidFill>
                  <a:srgbClr val="FFFFFF"/>
                </a:solidFill>
              </a:rPr>
              <a:t> corrigen la energía. </a:t>
            </a:r>
          </a:p>
          <a:p>
            <a:r>
              <a:rPr lang="es-ES_tradnl" sz="1100" dirty="0">
                <a:solidFill>
                  <a:srgbClr val="FF0000"/>
                </a:solidFill>
              </a:rPr>
              <a:t>Cavidades RF ( radiofrecuencia ) </a:t>
            </a:r>
            <a:r>
              <a:rPr lang="es-ES_tradnl" sz="1100" dirty="0">
                <a:solidFill>
                  <a:srgbClr val="FFFFFF"/>
                </a:solidFill>
              </a:rPr>
              <a:t>proporcionan la energía a los haces en la última etapa de aceleración y reponen la energía perdida por radiación de </a:t>
            </a:r>
            <a:r>
              <a:rPr lang="es-ES_tradnl" sz="1100" dirty="0" err="1">
                <a:solidFill>
                  <a:srgbClr val="FFFFFF"/>
                </a:solidFill>
              </a:rPr>
              <a:t>sincrotón</a:t>
            </a:r>
            <a:r>
              <a:rPr lang="es-ES_tradnl" sz="1100" dirty="0">
                <a:solidFill>
                  <a:srgbClr val="FFFFFF"/>
                </a:solidFill>
              </a:rPr>
              <a:t>.</a:t>
            </a:r>
          </a:p>
          <a:p>
            <a:endParaRPr lang="es-ES_tradnl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 txBox="1"/>
          <p:nvPr/>
        </p:nvSpPr>
        <p:spPr>
          <a:xfrm>
            <a:off x="41856" y="236875"/>
            <a:ext cx="23427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CERN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(European Organization for Nuclear Research)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31" name="Google Shape;431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95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2" name="Google Shape;432;p37"/>
          <p:cNvPicPr preferRelativeResize="0"/>
          <p:nvPr/>
        </p:nvPicPr>
        <p:blipFill rotWithShape="1">
          <a:blip r:embed="rId3">
            <a:alphaModFix/>
          </a:blip>
          <a:srcRect l="10682"/>
          <a:stretch/>
        </p:blipFill>
        <p:spPr>
          <a:xfrm>
            <a:off x="2276550" y="0"/>
            <a:ext cx="68674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5025" y="236875"/>
            <a:ext cx="2092374" cy="209237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7"/>
          <p:cNvSpPr txBox="1"/>
          <p:nvPr/>
        </p:nvSpPr>
        <p:spPr>
          <a:xfrm>
            <a:off x="41850" y="236875"/>
            <a:ext cx="2287200" cy="3962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</a:rPr>
              <a:t>LHC</a:t>
            </a: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</a:rPr>
              <a:t>(Gran </a:t>
            </a:r>
            <a:r>
              <a:rPr lang="en-GB" b="1" dirty="0" err="1">
                <a:solidFill>
                  <a:schemeClr val="lt1"/>
                </a:solidFill>
              </a:rPr>
              <a:t>Colisionador</a:t>
            </a:r>
            <a:r>
              <a:rPr lang="en-GB" b="1" dirty="0">
                <a:solidFill>
                  <a:schemeClr val="lt1"/>
                </a:solidFill>
              </a:rPr>
              <a:t> de </a:t>
            </a:r>
            <a:r>
              <a:rPr lang="en-GB" b="1" dirty="0" err="1">
                <a:solidFill>
                  <a:schemeClr val="lt1"/>
                </a:solidFill>
              </a:rPr>
              <a:t>Hadrones</a:t>
            </a:r>
            <a:r>
              <a:rPr lang="en-GB" b="1" dirty="0">
                <a:solidFill>
                  <a:schemeClr val="lt1"/>
                </a:solidFill>
              </a:rPr>
              <a:t>)</a:t>
            </a: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</a:rPr>
              <a:t>Es </a:t>
            </a:r>
            <a:r>
              <a:rPr lang="en-GB" b="1" dirty="0" err="1">
                <a:solidFill>
                  <a:schemeClr val="lt1"/>
                </a:solidFill>
              </a:rPr>
              <a:t>el</a:t>
            </a:r>
            <a:r>
              <a:rPr lang="en-GB" b="1" dirty="0">
                <a:solidFill>
                  <a:schemeClr val="lt1"/>
                </a:solidFill>
              </a:rPr>
              <a:t> </a:t>
            </a:r>
            <a:r>
              <a:rPr lang="en-GB" b="1" dirty="0" err="1">
                <a:solidFill>
                  <a:schemeClr val="lt1"/>
                </a:solidFill>
              </a:rPr>
              <a:t>acelerador</a:t>
            </a:r>
            <a:r>
              <a:rPr lang="en-GB" b="1" dirty="0">
                <a:solidFill>
                  <a:schemeClr val="lt1"/>
                </a:solidFill>
              </a:rPr>
              <a:t> </a:t>
            </a:r>
            <a:r>
              <a:rPr lang="en-GB" b="1" dirty="0" err="1">
                <a:solidFill>
                  <a:schemeClr val="lt1"/>
                </a:solidFill>
              </a:rPr>
              <a:t>más</a:t>
            </a:r>
            <a:r>
              <a:rPr lang="en-GB" b="1" dirty="0">
                <a:solidFill>
                  <a:schemeClr val="lt1"/>
                </a:solidFill>
              </a:rPr>
              <a:t> </a:t>
            </a:r>
            <a:r>
              <a:rPr lang="en-GB" b="1" dirty="0" err="1">
                <a:solidFill>
                  <a:schemeClr val="lt1"/>
                </a:solidFill>
              </a:rPr>
              <a:t>grande</a:t>
            </a:r>
            <a:r>
              <a:rPr lang="en-GB" b="1" dirty="0">
                <a:solidFill>
                  <a:schemeClr val="lt1"/>
                </a:solidFill>
              </a:rPr>
              <a:t> y </a:t>
            </a:r>
            <a:r>
              <a:rPr lang="en-GB" b="1" dirty="0" err="1">
                <a:solidFill>
                  <a:schemeClr val="lt1"/>
                </a:solidFill>
              </a:rPr>
              <a:t>potente</a:t>
            </a:r>
            <a:r>
              <a:rPr lang="en-GB" b="1" dirty="0">
                <a:solidFill>
                  <a:schemeClr val="lt1"/>
                </a:solidFill>
              </a:rPr>
              <a:t> del </a:t>
            </a:r>
            <a:r>
              <a:rPr lang="en-GB" b="1" dirty="0" err="1">
                <a:solidFill>
                  <a:schemeClr val="lt1"/>
                </a:solidFill>
              </a:rPr>
              <a:t>mundo</a:t>
            </a:r>
            <a:r>
              <a:rPr lang="en-GB" b="1" dirty="0">
                <a:solidFill>
                  <a:schemeClr val="lt1"/>
                </a:solidFill>
              </a:rPr>
              <a:t> </a:t>
            </a:r>
            <a:br>
              <a:rPr lang="en-GB" b="1" dirty="0">
                <a:solidFill>
                  <a:schemeClr val="lt1"/>
                </a:solidFill>
              </a:rPr>
            </a:br>
            <a:endParaRPr sz="900" b="1" dirty="0">
              <a:solidFill>
                <a:schemeClr val="lt1"/>
              </a:solidFill>
            </a:endParaRPr>
          </a:p>
          <a:p>
            <a:pPr marL="179999" lvl="0" indent="-1661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-GB" sz="1200" dirty="0">
                <a:solidFill>
                  <a:schemeClr val="lt1"/>
                </a:solidFill>
              </a:rPr>
              <a:t>Campo </a:t>
            </a:r>
            <a:r>
              <a:rPr lang="en-GB" sz="1200" dirty="0" err="1">
                <a:solidFill>
                  <a:schemeClr val="lt1"/>
                </a:solidFill>
              </a:rPr>
              <a:t>magnético</a:t>
            </a:r>
            <a:r>
              <a:rPr lang="en-GB" sz="1200" dirty="0">
                <a:solidFill>
                  <a:schemeClr val="lt1"/>
                </a:solidFill>
              </a:rPr>
              <a:t>:</a:t>
            </a:r>
            <a:br>
              <a:rPr lang="en-GB" sz="1200" dirty="0">
                <a:solidFill>
                  <a:schemeClr val="lt1"/>
                </a:solidFill>
              </a:rPr>
            </a:br>
            <a:r>
              <a:rPr lang="en-GB" sz="1200" dirty="0">
                <a:solidFill>
                  <a:schemeClr val="lt1"/>
                </a:solidFill>
              </a:rPr>
              <a:t>8.33 T</a:t>
            </a:r>
            <a:endParaRPr sz="1200" dirty="0">
              <a:solidFill>
                <a:schemeClr val="lt1"/>
              </a:solidFill>
            </a:endParaRPr>
          </a:p>
          <a:p>
            <a:pPr marL="179999" lvl="0" indent="-1661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</a:pPr>
            <a:r>
              <a:rPr lang="en-GB" sz="1200" dirty="0" err="1">
                <a:solidFill>
                  <a:schemeClr val="lt1"/>
                </a:solidFill>
              </a:rPr>
              <a:t>Temperatura</a:t>
            </a:r>
            <a:r>
              <a:rPr lang="en-GB" sz="1200" dirty="0">
                <a:solidFill>
                  <a:schemeClr val="lt1"/>
                </a:solidFill>
              </a:rPr>
              <a:t>:</a:t>
            </a:r>
            <a:br>
              <a:rPr lang="en-GB" sz="1200" dirty="0">
                <a:solidFill>
                  <a:schemeClr val="lt1"/>
                </a:solidFill>
              </a:rPr>
            </a:br>
            <a:r>
              <a:rPr lang="en-GB" sz="1200" dirty="0">
                <a:solidFill>
                  <a:schemeClr val="lt1"/>
                </a:solidFill>
              </a:rPr>
              <a:t>1.9 K (-271.3º C)</a:t>
            </a:r>
            <a:endParaRPr sz="1200" dirty="0">
              <a:solidFill>
                <a:schemeClr val="lt1"/>
              </a:solidFill>
            </a:endParaRPr>
          </a:p>
          <a:p>
            <a:pPr marL="179999" lvl="0" indent="-16619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Char char="➢"/>
            </a:pPr>
            <a:r>
              <a:rPr lang="en-GB" sz="1200" dirty="0" err="1">
                <a:solidFill>
                  <a:schemeClr val="lt1"/>
                </a:solidFill>
              </a:rPr>
              <a:t>Velocidad</a:t>
            </a:r>
            <a:r>
              <a:rPr lang="en-GB" sz="1200" dirty="0">
                <a:solidFill>
                  <a:schemeClr val="lt1"/>
                </a:solidFill>
              </a:rPr>
              <a:t> proton </a:t>
            </a:r>
            <a:r>
              <a:rPr lang="en-GB" sz="1200" dirty="0" err="1">
                <a:solidFill>
                  <a:schemeClr val="lt1"/>
                </a:solidFill>
              </a:rPr>
              <a:t>ultrarelativista</a:t>
            </a:r>
            <a:r>
              <a:rPr lang="en-GB" sz="1200" dirty="0">
                <a:solidFill>
                  <a:schemeClr val="lt1"/>
                </a:solidFill>
              </a:rPr>
              <a:t>: 0.99999999c</a:t>
            </a:r>
            <a:endParaRPr sz="12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 txBox="1"/>
          <p:nvPr/>
        </p:nvSpPr>
        <p:spPr>
          <a:xfrm>
            <a:off x="41856" y="236875"/>
            <a:ext cx="23427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CERN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</a:rPr>
              <a:t>(European Organization for Nuclear Research)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31" name="Google Shape;431;p37"/>
          <p:cNvSpPr txBox="1">
            <a:spLocks noGrp="1"/>
          </p:cNvSpPr>
          <p:nvPr>
            <p:ph type="title"/>
          </p:nvPr>
        </p:nvSpPr>
        <p:spPr>
          <a:xfrm>
            <a:off x="0" y="85725"/>
            <a:ext cx="350901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4" name="Google Shape;434;p37"/>
          <p:cNvSpPr txBox="1"/>
          <p:nvPr/>
        </p:nvSpPr>
        <p:spPr>
          <a:xfrm>
            <a:off x="86864" y="-70392"/>
            <a:ext cx="3537755" cy="3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</a:rPr>
              <a:t>LHC: Gran </a:t>
            </a:r>
            <a:r>
              <a:rPr lang="en-GB" b="1" dirty="0" err="1">
                <a:solidFill>
                  <a:schemeClr val="lt1"/>
                </a:solidFill>
              </a:rPr>
              <a:t>Colisionador</a:t>
            </a:r>
            <a:r>
              <a:rPr lang="en-GB" b="1" dirty="0">
                <a:solidFill>
                  <a:schemeClr val="lt1"/>
                </a:solidFill>
              </a:rPr>
              <a:t> de </a:t>
            </a:r>
            <a:r>
              <a:rPr lang="en-GB" b="1" dirty="0" err="1">
                <a:solidFill>
                  <a:schemeClr val="lt1"/>
                </a:solidFill>
              </a:rPr>
              <a:t>Hadrones</a:t>
            </a:r>
            <a:endParaRPr lang="en-GB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lt1"/>
                </a:solidFill>
              </a:rPr>
              <a:t>Es</a:t>
            </a:r>
            <a:r>
              <a:rPr lang="en-GB" b="1" dirty="0">
                <a:solidFill>
                  <a:schemeClr val="lt1"/>
                </a:solidFill>
              </a:rPr>
              <a:t> el </a:t>
            </a:r>
            <a:r>
              <a:rPr lang="en-GB" b="1" dirty="0" err="1">
                <a:solidFill>
                  <a:schemeClr val="lt1"/>
                </a:solidFill>
              </a:rPr>
              <a:t>acelerador</a:t>
            </a:r>
            <a:r>
              <a:rPr lang="en-GB" b="1" dirty="0">
                <a:solidFill>
                  <a:schemeClr val="lt1"/>
                </a:solidFill>
              </a:rPr>
              <a:t> </a:t>
            </a:r>
            <a:r>
              <a:rPr lang="en-GB" b="1" dirty="0" err="1">
                <a:solidFill>
                  <a:schemeClr val="lt1"/>
                </a:solidFill>
              </a:rPr>
              <a:t>más</a:t>
            </a:r>
            <a:r>
              <a:rPr lang="en-GB" b="1" dirty="0">
                <a:solidFill>
                  <a:schemeClr val="lt1"/>
                </a:solidFill>
              </a:rPr>
              <a:t> </a:t>
            </a:r>
            <a:r>
              <a:rPr lang="en-GB" b="1" dirty="0" err="1">
                <a:solidFill>
                  <a:schemeClr val="lt1"/>
                </a:solidFill>
              </a:rPr>
              <a:t>grande</a:t>
            </a:r>
            <a:r>
              <a:rPr lang="en-GB" b="1" dirty="0">
                <a:solidFill>
                  <a:schemeClr val="lt1"/>
                </a:solidFill>
              </a:rPr>
              <a:t> y </a:t>
            </a:r>
            <a:r>
              <a:rPr lang="en-GB" b="1" dirty="0" err="1">
                <a:solidFill>
                  <a:schemeClr val="lt1"/>
                </a:solidFill>
              </a:rPr>
              <a:t>potente</a:t>
            </a:r>
            <a:r>
              <a:rPr lang="en-GB" b="1" dirty="0">
                <a:solidFill>
                  <a:schemeClr val="lt1"/>
                </a:solidFill>
              </a:rPr>
              <a:t> del </a:t>
            </a:r>
            <a:r>
              <a:rPr lang="en-GB" b="1" dirty="0" err="1">
                <a:solidFill>
                  <a:schemeClr val="lt1"/>
                </a:solidFill>
              </a:rPr>
              <a:t>mundo</a:t>
            </a:r>
            <a:r>
              <a:rPr lang="en-GB" b="1" dirty="0">
                <a:solidFill>
                  <a:schemeClr val="lt1"/>
                </a:solidFill>
              </a:rPr>
              <a:t> </a:t>
            </a:r>
            <a:endParaRPr sz="900" b="1" dirty="0">
              <a:solidFill>
                <a:schemeClr val="lt1"/>
              </a:solidFill>
            </a:endParaRP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FFFF00"/>
                </a:solidFill>
              </a:rPr>
              <a:t>1232 </a:t>
            </a:r>
            <a:r>
              <a:rPr lang="en-GB" sz="1200" dirty="0" err="1">
                <a:solidFill>
                  <a:srgbClr val="FFFF00"/>
                </a:solidFill>
              </a:rPr>
              <a:t>dipolos</a:t>
            </a:r>
            <a:r>
              <a:rPr lang="en-GB" sz="1200" dirty="0">
                <a:solidFill>
                  <a:srgbClr val="FFFF00"/>
                </a:solidFill>
              </a:rPr>
              <a:t> </a:t>
            </a:r>
            <a:r>
              <a:rPr lang="en-GB" sz="1200" dirty="0">
                <a:solidFill>
                  <a:schemeClr val="lt1"/>
                </a:solidFill>
              </a:rPr>
              <a:t>× 14.3 metros: </a:t>
            </a:r>
            <a:r>
              <a:rPr lang="en-GB" sz="1200" dirty="0" err="1">
                <a:solidFill>
                  <a:schemeClr val="lt1"/>
                </a:solidFill>
              </a:rPr>
              <a:t>curvan</a:t>
            </a:r>
            <a:r>
              <a:rPr lang="en-GB" sz="1200" dirty="0">
                <a:solidFill>
                  <a:schemeClr val="lt1"/>
                </a:solidFill>
              </a:rPr>
              <a:t> las </a:t>
            </a:r>
            <a:r>
              <a:rPr lang="en-GB" sz="1200" dirty="0" err="1">
                <a:solidFill>
                  <a:schemeClr val="lt1"/>
                </a:solidFill>
              </a:rPr>
              <a:t>trayectorias</a:t>
            </a:r>
            <a:r>
              <a:rPr lang="en-GB" sz="1200" dirty="0">
                <a:solidFill>
                  <a:schemeClr val="lt1"/>
                </a:solidFill>
              </a:rPr>
              <a:t> de </a:t>
            </a:r>
            <a:r>
              <a:rPr lang="en-GB" sz="1200" dirty="0" err="1">
                <a:solidFill>
                  <a:schemeClr val="lt1"/>
                </a:solidFill>
              </a:rPr>
              <a:t>los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haces</a:t>
            </a:r>
            <a:r>
              <a:rPr lang="en-GB" sz="1200" dirty="0">
                <a:solidFill>
                  <a:schemeClr val="lt1"/>
                </a:solidFill>
              </a:rPr>
              <a:t> de protons.</a:t>
            </a: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FFFF00"/>
                </a:solidFill>
              </a:rPr>
              <a:t>858 </a:t>
            </a:r>
            <a:r>
              <a:rPr lang="en-GB" sz="1200" dirty="0" err="1">
                <a:solidFill>
                  <a:srgbClr val="FFFF00"/>
                </a:solidFill>
              </a:rPr>
              <a:t>cuadrupolos</a:t>
            </a:r>
            <a:r>
              <a:rPr lang="en-GB" sz="1200" dirty="0">
                <a:solidFill>
                  <a:schemeClr val="lt1"/>
                </a:solidFill>
              </a:rPr>
              <a:t>: </a:t>
            </a:r>
            <a:r>
              <a:rPr lang="en-GB" sz="1200" dirty="0" err="1">
                <a:solidFill>
                  <a:schemeClr val="lt1"/>
                </a:solidFill>
              </a:rPr>
              <a:t>fozalizan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los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haces</a:t>
            </a:r>
            <a:r>
              <a:rPr lang="en-GB" sz="1200" dirty="0">
                <a:solidFill>
                  <a:schemeClr val="lt1"/>
                </a:solidFill>
              </a:rPr>
              <a:t>.</a:t>
            </a: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200" dirty="0" err="1">
                <a:solidFill>
                  <a:srgbClr val="FFFF00"/>
                </a:solidFill>
              </a:rPr>
              <a:t>Sextupolos</a:t>
            </a:r>
            <a:r>
              <a:rPr lang="en-GB" sz="1200" dirty="0">
                <a:solidFill>
                  <a:schemeClr val="lt1"/>
                </a:solidFill>
              </a:rPr>
              <a:t>: </a:t>
            </a:r>
            <a:r>
              <a:rPr lang="en-GB" sz="1200" dirty="0" err="1">
                <a:solidFill>
                  <a:schemeClr val="lt1"/>
                </a:solidFill>
              </a:rPr>
              <a:t>corrigen</a:t>
            </a:r>
            <a:r>
              <a:rPr lang="en-GB" sz="1200" dirty="0">
                <a:solidFill>
                  <a:schemeClr val="lt1"/>
                </a:solidFill>
              </a:rPr>
              <a:t> a la </a:t>
            </a:r>
            <a:r>
              <a:rPr lang="en-GB" sz="1200" dirty="0" err="1">
                <a:solidFill>
                  <a:schemeClr val="lt1"/>
                </a:solidFill>
              </a:rPr>
              <a:t>energía</a:t>
            </a:r>
            <a:r>
              <a:rPr lang="en-GB" sz="1200" dirty="0">
                <a:solidFill>
                  <a:schemeClr val="lt1"/>
                </a:solidFill>
              </a:rPr>
              <a:t> nominal</a:t>
            </a: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FFFF00"/>
                </a:solidFill>
              </a:rPr>
              <a:t>8 </a:t>
            </a:r>
            <a:r>
              <a:rPr lang="en-GB" sz="1200" dirty="0" err="1">
                <a:solidFill>
                  <a:srgbClr val="FFFF00"/>
                </a:solidFill>
              </a:rPr>
              <a:t>Cavidades</a:t>
            </a:r>
            <a:r>
              <a:rPr lang="en-GB" sz="1200" dirty="0">
                <a:solidFill>
                  <a:srgbClr val="FFFF00"/>
                </a:solidFill>
              </a:rPr>
              <a:t> RF </a:t>
            </a:r>
            <a:r>
              <a:rPr lang="en-GB" sz="1200" dirty="0" err="1">
                <a:solidFill>
                  <a:srgbClr val="FFFF00"/>
                </a:solidFill>
              </a:rPr>
              <a:t>por</a:t>
            </a:r>
            <a:r>
              <a:rPr lang="en-GB" sz="1200" dirty="0">
                <a:solidFill>
                  <a:srgbClr val="FFFF00"/>
                </a:solidFill>
              </a:rPr>
              <a:t> </a:t>
            </a:r>
            <a:r>
              <a:rPr lang="en-GB" sz="1200" dirty="0" err="1">
                <a:solidFill>
                  <a:srgbClr val="FFFF00"/>
                </a:solidFill>
              </a:rPr>
              <a:t>haz</a:t>
            </a:r>
            <a:r>
              <a:rPr lang="en-GB" sz="1200" dirty="0">
                <a:solidFill>
                  <a:schemeClr val="lt1"/>
                </a:solidFill>
              </a:rPr>
              <a:t>: </a:t>
            </a:r>
            <a:r>
              <a:rPr lang="en-GB" sz="1200" dirty="0" err="1">
                <a:solidFill>
                  <a:schemeClr val="lt1"/>
                </a:solidFill>
              </a:rPr>
              <a:t>proporcionan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energía</a:t>
            </a:r>
            <a:r>
              <a:rPr lang="en-GB" sz="1200" dirty="0">
                <a:solidFill>
                  <a:schemeClr val="lt1"/>
                </a:solidFill>
              </a:rPr>
              <a:t> y </a:t>
            </a:r>
            <a:r>
              <a:rPr lang="en-GB" sz="1200" dirty="0" err="1">
                <a:solidFill>
                  <a:schemeClr val="lt1"/>
                </a:solidFill>
              </a:rPr>
              <a:t>reponen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pérdidas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por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radiación</a:t>
            </a:r>
            <a:r>
              <a:rPr lang="en-GB" sz="1200" dirty="0">
                <a:solidFill>
                  <a:schemeClr val="lt1"/>
                </a:solidFill>
              </a:rPr>
              <a:t> </a:t>
            </a:r>
            <a:r>
              <a:rPr lang="en-GB" sz="1200" dirty="0" err="1">
                <a:solidFill>
                  <a:schemeClr val="lt1"/>
                </a:solidFill>
              </a:rPr>
              <a:t>sincrotrón</a:t>
            </a:r>
            <a:endParaRPr sz="1200" dirty="0">
              <a:solidFill>
                <a:schemeClr val="lt1"/>
              </a:solidFill>
            </a:endParaRP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lt1"/>
                </a:solidFill>
              </a:rPr>
              <a:t>Campo </a:t>
            </a:r>
            <a:r>
              <a:rPr lang="en-GB" sz="1200" dirty="0" err="1">
                <a:solidFill>
                  <a:schemeClr val="lt1"/>
                </a:solidFill>
              </a:rPr>
              <a:t>magnético</a:t>
            </a:r>
            <a:r>
              <a:rPr lang="en-GB" sz="1200" dirty="0">
                <a:solidFill>
                  <a:schemeClr val="lt1"/>
                </a:solidFill>
              </a:rPr>
              <a:t>: 8.33 T</a:t>
            </a:r>
            <a:endParaRPr sz="1200" dirty="0">
              <a:solidFill>
                <a:schemeClr val="lt1"/>
              </a:solidFill>
            </a:endParaRPr>
          </a:p>
          <a:p>
            <a:pPr marL="1852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GB" sz="1200" dirty="0" err="1">
                <a:solidFill>
                  <a:schemeClr val="lt1"/>
                </a:solidFill>
              </a:rPr>
              <a:t>Temperatura</a:t>
            </a:r>
            <a:r>
              <a:rPr lang="en-GB" sz="1200" dirty="0">
                <a:solidFill>
                  <a:schemeClr val="lt1"/>
                </a:solidFill>
              </a:rPr>
              <a:t>: 1.9 K (-271.3º C)</a:t>
            </a:r>
            <a:endParaRPr sz="1200" dirty="0">
              <a:solidFill>
                <a:schemeClr val="lt1"/>
              </a:solidFill>
            </a:endParaRPr>
          </a:p>
        </p:txBody>
      </p:sp>
      <p:pic>
        <p:nvPicPr>
          <p:cNvPr id="2052" name="Picture 4" descr="https://www.lhc-closer.es/webapp/files/1435504123_b887b3b5c6aab9b0259320ea21935bbd.png">
            <a:extLst>
              <a:ext uri="{FF2B5EF4-FFF2-40B4-BE49-F238E27FC236}">
                <a16:creationId xmlns:a16="http://schemas.microsoft.com/office/drawing/2014/main" id="{31271CB8-0A19-CA49-BAB6-55F3A4B9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10" y="3577989"/>
            <a:ext cx="1780274" cy="15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lhc-closer.es/webapp/files/1435504123_980217d6148d5e145eac18a176af2a11.png">
            <a:extLst>
              <a:ext uri="{FF2B5EF4-FFF2-40B4-BE49-F238E27FC236}">
                <a16:creationId xmlns:a16="http://schemas.microsoft.com/office/drawing/2014/main" id="{FC9389A3-63FA-DE47-8E22-932A600C8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84" y="3885766"/>
            <a:ext cx="3630651" cy="11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lhc-closer.es/webapp/files/1435153329_0480cb933645493a1ba9802c185831fb.jpg">
            <a:extLst>
              <a:ext uri="{FF2B5EF4-FFF2-40B4-BE49-F238E27FC236}">
                <a16:creationId xmlns:a16="http://schemas.microsoft.com/office/drawing/2014/main" id="{74178840-7821-1242-8C0D-385704D9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06" y="587664"/>
            <a:ext cx="3015836" cy="25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D83635-E20B-2243-BFE4-504C922F3C98}"/>
              </a:ext>
            </a:extLst>
          </p:cNvPr>
          <p:cNvSpPr/>
          <p:nvPr/>
        </p:nvSpPr>
        <p:spPr>
          <a:xfrm>
            <a:off x="3506649" y="3305119"/>
            <a:ext cx="56373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hlinkClick r:id="rId6"/>
              </a:rPr>
              <a:t>23 estructuras FODO por octante </a:t>
            </a:r>
            <a:r>
              <a:rPr lang="es-ES" sz="1100" dirty="0"/>
              <a:t> (154 imanes dipolares principales + imanes </a:t>
            </a:r>
            <a:r>
              <a:rPr lang="es-ES" sz="1100" dirty="0" err="1"/>
              <a:t>cuadrupolares</a:t>
            </a:r>
            <a:r>
              <a:rPr lang="es-ES" sz="1100" dirty="0"/>
              <a:t> + otros imanes multipolares).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AC0251-7159-184D-97D4-D7A5346ECD71}"/>
              </a:ext>
            </a:extLst>
          </p:cNvPr>
          <p:cNvSpPr/>
          <p:nvPr/>
        </p:nvSpPr>
        <p:spPr>
          <a:xfrm>
            <a:off x="4817406" y="71052"/>
            <a:ext cx="41665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Créditos: </a:t>
            </a:r>
            <a:r>
              <a:rPr lang="es-ES" sz="1100" dirty="0">
                <a:hlinkClick r:id="rId7"/>
              </a:rPr>
              <a:t>https://www.lhc-closer.es/taking_a_closer_look_at_lhc</a:t>
            </a:r>
            <a:endParaRPr lang="es-ES" sz="1100" dirty="0"/>
          </a:p>
          <a:p>
            <a:endParaRPr lang="es-ES" sz="1100" b="1" dirty="0"/>
          </a:p>
        </p:txBody>
      </p:sp>
      <p:pic>
        <p:nvPicPr>
          <p:cNvPr id="18" name="Picture 2" descr="https://www.lhc-closer.es/webapp/files/1435504126_262086f04d0569ccbe6f047a6ce3b9e3.jpg">
            <a:extLst>
              <a:ext uri="{FF2B5EF4-FFF2-40B4-BE49-F238E27FC236}">
                <a16:creationId xmlns:a16="http://schemas.microsoft.com/office/drawing/2014/main" id="{330AAEF9-463C-904D-BF3D-46583CA7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93" y="3793312"/>
            <a:ext cx="2150469" cy="13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1155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2105</Words>
  <Application>Microsoft Macintosh PowerPoint</Application>
  <PresentationFormat>On-screen Show (16:9)</PresentationFormat>
  <Paragraphs>262</Paragraphs>
  <Slides>27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Courier New</vt:lpstr>
      <vt:lpstr>Helvetica Neue</vt:lpstr>
      <vt:lpstr>Wingdings</vt:lpstr>
      <vt:lpstr>Simple Light</vt:lpstr>
      <vt:lpstr>Equation</vt:lpstr>
      <vt:lpstr>Introducción a los aceleradores de partículas, LHC  y al experiment ATLAS</vt:lpstr>
      <vt:lpstr>¿Qué son los aceleradores de partículas?</vt:lpstr>
      <vt:lpstr>Física experimental de altas energías</vt:lpstr>
      <vt:lpstr>        </vt:lpstr>
      <vt:lpstr>Aceleradores de partículas del CERN (I)</vt:lpstr>
      <vt:lpstr>Complejo de aceleradores del CERN.</vt:lpstr>
      <vt:lpstr>        </vt:lpstr>
      <vt:lpstr>        </vt:lpstr>
      <vt:lpstr>        </vt:lpstr>
      <vt:lpstr>El LHC en la frontera de la energía: cavidades RF</vt:lpstr>
      <vt:lpstr>El LHC en la frontera de la energía: dipolos</vt:lpstr>
      <vt:lpstr>Los experimentos del LHC</vt:lpstr>
      <vt:lpstr>DETECTORES DE PARTÍCULAS</vt:lpstr>
      <vt:lpstr>El Experimento ATLAS</vt:lpstr>
      <vt:lpstr>El Experimento ATLAS</vt:lpstr>
      <vt:lpstr>Detector Interno de ATLAS</vt:lpstr>
      <vt:lpstr>Detectores de trazas:  “tracking”</vt:lpstr>
      <vt:lpstr>Calorímetros de ATLAS</vt:lpstr>
      <vt:lpstr>Espectrómetro de muones de ATLAS</vt:lpstr>
      <vt:lpstr>¿Cómo se ven las partículas en ATLAS?</vt:lpstr>
      <vt:lpstr>¿Cómo se ven las partículas en ATLAS?</vt:lpstr>
      <vt:lpstr>¿Cómo se ven las partículas en ATLAS?</vt:lpstr>
      <vt:lpstr>¿Cómo se ven las partículas en ATLAS?</vt:lpstr>
      <vt:lpstr>¿Cómo se ven las partículas en ATLAS?</vt:lpstr>
      <vt:lpstr>¿Cómo se ven las partículas en ATLAS?</vt:lpstr>
      <vt:lpstr>¿Cómo se ven las partículas en ATLAS?</vt:lpstr>
      <vt:lpstr>Hoy nos toca a nosotras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 los aceleradores de partículas, LHC y ATLAS</dc:title>
  <cp:lastModifiedBy>Susana Cabrera</cp:lastModifiedBy>
  <cp:revision>68</cp:revision>
  <dcterms:modified xsi:type="dcterms:W3CDTF">2026-02-10T17:15:31Z</dcterms:modified>
</cp:coreProperties>
</file>