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32"/>
  </p:notesMasterIdLst>
  <p:sldIdLst>
    <p:sldId id="256" r:id="rId2"/>
    <p:sldId id="278" r:id="rId3"/>
    <p:sldId id="321" r:id="rId4"/>
    <p:sldId id="257" r:id="rId5"/>
    <p:sldId id="325" r:id="rId6"/>
    <p:sldId id="326" r:id="rId7"/>
    <p:sldId id="327" r:id="rId8"/>
    <p:sldId id="328" r:id="rId9"/>
    <p:sldId id="260" r:id="rId10"/>
    <p:sldId id="261" r:id="rId11"/>
    <p:sldId id="329" r:id="rId12"/>
    <p:sldId id="330" r:id="rId13"/>
    <p:sldId id="280" r:id="rId14"/>
    <p:sldId id="283" r:id="rId15"/>
    <p:sldId id="284" r:id="rId16"/>
    <p:sldId id="287" r:id="rId17"/>
    <p:sldId id="310" r:id="rId18"/>
    <p:sldId id="331" r:id="rId19"/>
    <p:sldId id="289" r:id="rId20"/>
    <p:sldId id="291" r:id="rId21"/>
    <p:sldId id="295" r:id="rId22"/>
    <p:sldId id="297" r:id="rId23"/>
    <p:sldId id="298" r:id="rId24"/>
    <p:sldId id="299" r:id="rId25"/>
    <p:sldId id="300" r:id="rId26"/>
    <p:sldId id="336" r:id="rId27"/>
    <p:sldId id="305" r:id="rId28"/>
    <p:sldId id="308" r:id="rId29"/>
    <p:sldId id="303" r:id="rId30"/>
    <p:sldId id="341" r:id="rId31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CC66"/>
    <a:srgbClr val="7ABC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6"/>
    <p:restoredTop sz="90934"/>
  </p:normalViewPr>
  <p:slideViewPr>
    <p:cSldViewPr>
      <p:cViewPr varScale="1">
        <p:scale>
          <a:sx n="117" d="100"/>
          <a:sy n="117" d="100"/>
        </p:scale>
        <p:origin x="184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7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EE6A46-5335-4F43-B59F-5B36219DFD96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E6A46-5335-4F43-B59F-5B36219DFD96}" type="slidenum">
              <a:rPr lang="en-US" altLang="ja-JP" smtClean="0"/>
              <a:pPr/>
              <a:t>2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015EF0-ACC4-4BB2-9684-A54E53B20B6E}" type="slidenum">
              <a:rPr lang="en-US" altLang="ja-JP"/>
              <a:pPr/>
              <a:t>23</a:t>
            </a:fld>
            <a:endParaRPr lang="en-US" altLang="ja-JP"/>
          </a:p>
        </p:txBody>
      </p:sp>
      <p:sp>
        <p:nvSpPr>
          <p:cNvPr id="624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0BAD74-8D33-4534-BFBD-131198CC7DE4}" type="slidenum">
              <a:rPr lang="en-US" altLang="ja-JP"/>
              <a:pPr/>
              <a:t>24</a:t>
            </a:fld>
            <a:endParaRPr lang="en-US" altLang="ja-JP"/>
          </a:p>
        </p:txBody>
      </p:sp>
      <p:sp>
        <p:nvSpPr>
          <p:cNvPr id="645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744843-2427-4B75-ADDA-6150F1316501}" type="slidenum">
              <a:rPr lang="en-US" altLang="ja-JP"/>
              <a:pPr/>
              <a:t>25</a:t>
            </a:fld>
            <a:endParaRPr lang="en-US" altLang="ja-JP"/>
          </a:p>
        </p:txBody>
      </p:sp>
      <p:sp>
        <p:nvSpPr>
          <p:cNvPr id="665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744843-2427-4B75-ADDA-6150F1316501}" type="slidenum">
              <a:rPr lang="en-US" altLang="ja-JP"/>
              <a:pPr/>
              <a:t>26</a:t>
            </a:fld>
            <a:endParaRPr lang="en-US" altLang="ja-JP"/>
          </a:p>
        </p:txBody>
      </p:sp>
      <p:sp>
        <p:nvSpPr>
          <p:cNvPr id="665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8376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7DD589-DE62-4578-B461-3569A9A23D11}" type="slidenum">
              <a:rPr lang="en-US" altLang="ja-JP"/>
              <a:pPr/>
              <a:t>27</a:t>
            </a:fld>
            <a:endParaRPr lang="en-US" altLang="ja-JP"/>
          </a:p>
        </p:txBody>
      </p:sp>
      <p:sp>
        <p:nvSpPr>
          <p:cNvPr id="768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F6DC84-5586-4E66-9B0D-8F1EE0CE6F29}" type="slidenum">
              <a:rPr lang="en-US" altLang="ja-JP"/>
              <a:pPr/>
              <a:t>28</a:t>
            </a:fld>
            <a:endParaRPr lang="en-US" altLang="ja-JP"/>
          </a:p>
        </p:txBody>
      </p:sp>
      <p:sp>
        <p:nvSpPr>
          <p:cNvPr id="829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B1C17F-FD94-4FA5-96F8-F1D05F4F64EC}" type="slidenum">
              <a:rPr lang="en-US" altLang="ja-JP"/>
              <a:pPr/>
              <a:t>29</a:t>
            </a:fld>
            <a:endParaRPr lang="en-US" altLang="ja-JP"/>
          </a:p>
        </p:txBody>
      </p:sp>
      <p:sp>
        <p:nvSpPr>
          <p:cNvPr id="727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B1C17F-FD94-4FA5-96F8-F1D05F4F64EC}" type="slidenum">
              <a:rPr lang="en-US" altLang="ja-JP"/>
              <a:pPr/>
              <a:t>30</a:t>
            </a:fld>
            <a:endParaRPr lang="en-US" altLang="ja-JP"/>
          </a:p>
        </p:txBody>
      </p:sp>
      <p:sp>
        <p:nvSpPr>
          <p:cNvPr id="727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422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E6A46-5335-4F43-B59F-5B36219DFD96}" type="slidenum">
              <a:rPr lang="en-US" altLang="ja-JP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8272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0E7F9D-4692-4BC1-A73F-65D3F4796F1B}" type="slidenum">
              <a:rPr lang="en-US" altLang="ja-JP"/>
              <a:pPr/>
              <a:t>13</a:t>
            </a:fld>
            <a:endParaRPr lang="en-US" altLang="ja-JP"/>
          </a:p>
        </p:txBody>
      </p:sp>
      <p:sp>
        <p:nvSpPr>
          <p:cNvPr id="296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06E221-8BFF-463B-AE51-309802382BCC}" type="slidenum">
              <a:rPr lang="en-US" altLang="ja-JP"/>
              <a:pPr/>
              <a:t>14</a:t>
            </a:fld>
            <a:endParaRPr lang="en-US" altLang="ja-JP"/>
          </a:p>
        </p:txBody>
      </p:sp>
      <p:sp>
        <p:nvSpPr>
          <p:cNvPr id="337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FE9437-3B03-4A57-AD10-1620C1C6144C}" type="slidenum">
              <a:rPr lang="en-US" altLang="ja-JP"/>
              <a:pPr/>
              <a:t>15</a:t>
            </a:fld>
            <a:endParaRPr lang="en-US" altLang="ja-JP"/>
          </a:p>
        </p:txBody>
      </p:sp>
      <p:sp>
        <p:nvSpPr>
          <p:cNvPr id="358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CE2C2E-D37B-4ACB-80F8-A29AE31B3B27}" type="slidenum">
              <a:rPr lang="en-US" altLang="ja-JP"/>
              <a:pPr/>
              <a:t>16</a:t>
            </a:fld>
            <a:endParaRPr lang="en-US" altLang="ja-JP"/>
          </a:p>
        </p:txBody>
      </p:sp>
      <p:sp>
        <p:nvSpPr>
          <p:cNvPr id="4198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ACB83B-8DAD-492F-831C-57B94323829F}" type="slidenum">
              <a:rPr lang="en-US" altLang="ja-JP"/>
              <a:pPr/>
              <a:t>19</a:t>
            </a:fld>
            <a:endParaRPr lang="en-US" altLang="ja-JP"/>
          </a:p>
        </p:txBody>
      </p:sp>
      <p:sp>
        <p:nvSpPr>
          <p:cNvPr id="4608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983DA0-EC17-4CB7-BE5F-91457FF71C5F}" type="slidenum">
              <a:rPr lang="en-US" altLang="ja-JP"/>
              <a:pPr/>
              <a:t>20</a:t>
            </a:fld>
            <a:endParaRPr lang="en-US" altLang="ja-JP"/>
          </a:p>
        </p:txBody>
      </p:sp>
      <p:sp>
        <p:nvSpPr>
          <p:cNvPr id="491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32BA26-93F3-4DC3-BBED-1613ED212EDA}" type="slidenum">
              <a:rPr lang="en-US" altLang="ja-JP"/>
              <a:pPr/>
              <a:t>22</a:t>
            </a:fld>
            <a:endParaRPr lang="en-US" altLang="ja-JP"/>
          </a:p>
        </p:txBody>
      </p:sp>
      <p:sp>
        <p:nvSpPr>
          <p:cNvPr id="6041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-12700"/>
            <a:ext cx="9156700" cy="6870700"/>
            <a:chOff x="0" y="-8"/>
            <a:chExt cx="5768" cy="4328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134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00" name="Rectangle 4"/>
            <p:cNvSpPr>
              <a:spLocks noChangeArrowheads="1"/>
            </p:cNvSpPr>
            <p:nvPr/>
          </p:nvSpPr>
          <p:spPr bwMode="white">
            <a:xfrm>
              <a:off x="0" y="1344"/>
              <a:ext cx="5760" cy="297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0" y="-8"/>
              <a:ext cx="3640" cy="1434"/>
            </a:xfrm>
            <a:custGeom>
              <a:avLst/>
              <a:gdLst/>
              <a:ahLst/>
              <a:cxnLst>
                <a:cxn ang="0">
                  <a:pos x="0" y="1152"/>
                </a:cxn>
                <a:cxn ang="0">
                  <a:pos x="672" y="1392"/>
                </a:cxn>
                <a:cxn ang="0">
                  <a:pos x="912" y="1152"/>
                </a:cxn>
                <a:cxn ang="0">
                  <a:pos x="864" y="816"/>
                </a:cxn>
                <a:cxn ang="0">
                  <a:pos x="1170" y="588"/>
                </a:cxn>
                <a:cxn ang="0">
                  <a:pos x="1692" y="546"/>
                </a:cxn>
                <a:cxn ang="0">
                  <a:pos x="2112" y="576"/>
                </a:cxn>
                <a:cxn ang="0">
                  <a:pos x="2208" y="384"/>
                </a:cxn>
                <a:cxn ang="0">
                  <a:pos x="2184" y="138"/>
                </a:cxn>
                <a:cxn ang="0">
                  <a:pos x="2640" y="144"/>
                </a:cxn>
                <a:cxn ang="0">
                  <a:pos x="3024" y="432"/>
                </a:cxn>
                <a:cxn ang="0">
                  <a:pos x="3552" y="192"/>
                </a:cxn>
                <a:cxn ang="0">
                  <a:pos x="3552" y="0"/>
                </a:cxn>
              </a:cxnLst>
              <a:rect l="0" t="0" r="r" b="b"/>
              <a:pathLst>
                <a:path w="3640" h="1434">
                  <a:moveTo>
                    <a:pt x="0" y="1152"/>
                  </a:moveTo>
                  <a:cubicBezTo>
                    <a:pt x="112" y="1192"/>
                    <a:pt x="204" y="1434"/>
                    <a:pt x="672" y="1392"/>
                  </a:cubicBezTo>
                  <a:cubicBezTo>
                    <a:pt x="824" y="1392"/>
                    <a:pt x="880" y="1248"/>
                    <a:pt x="912" y="1152"/>
                  </a:cubicBezTo>
                  <a:cubicBezTo>
                    <a:pt x="944" y="1056"/>
                    <a:pt x="821" y="910"/>
                    <a:pt x="864" y="816"/>
                  </a:cubicBezTo>
                  <a:cubicBezTo>
                    <a:pt x="864" y="552"/>
                    <a:pt x="1044" y="582"/>
                    <a:pt x="1170" y="588"/>
                  </a:cubicBezTo>
                  <a:cubicBezTo>
                    <a:pt x="1386" y="666"/>
                    <a:pt x="1535" y="548"/>
                    <a:pt x="1692" y="546"/>
                  </a:cubicBezTo>
                  <a:cubicBezTo>
                    <a:pt x="1849" y="544"/>
                    <a:pt x="1944" y="648"/>
                    <a:pt x="2112" y="576"/>
                  </a:cubicBezTo>
                  <a:cubicBezTo>
                    <a:pt x="2250" y="510"/>
                    <a:pt x="2200" y="448"/>
                    <a:pt x="2208" y="384"/>
                  </a:cubicBezTo>
                  <a:cubicBezTo>
                    <a:pt x="2220" y="311"/>
                    <a:pt x="2040" y="198"/>
                    <a:pt x="2184" y="138"/>
                  </a:cubicBezTo>
                  <a:cubicBezTo>
                    <a:pt x="2346" y="60"/>
                    <a:pt x="2500" y="95"/>
                    <a:pt x="2640" y="144"/>
                  </a:cubicBezTo>
                  <a:cubicBezTo>
                    <a:pt x="2780" y="193"/>
                    <a:pt x="2872" y="424"/>
                    <a:pt x="3024" y="432"/>
                  </a:cubicBezTo>
                  <a:cubicBezTo>
                    <a:pt x="3176" y="440"/>
                    <a:pt x="3464" y="264"/>
                    <a:pt x="3552" y="192"/>
                  </a:cubicBezTo>
                  <a:cubicBezTo>
                    <a:pt x="3640" y="120"/>
                    <a:pt x="3552" y="40"/>
                    <a:pt x="3552" y="0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hidden">
            <a:xfrm>
              <a:off x="0" y="-8"/>
              <a:ext cx="1996" cy="1240"/>
            </a:xfrm>
            <a:custGeom>
              <a:avLst/>
              <a:gdLst/>
              <a:ahLst/>
              <a:cxnLst>
                <a:cxn ang="0">
                  <a:pos x="0" y="960"/>
                </a:cxn>
                <a:cxn ang="0">
                  <a:pos x="336" y="1200"/>
                </a:cxn>
                <a:cxn ang="0">
                  <a:pos x="576" y="1200"/>
                </a:cxn>
                <a:cxn ang="0">
                  <a:pos x="696" y="972"/>
                </a:cxn>
                <a:cxn ang="0">
                  <a:pos x="636" y="462"/>
                </a:cxn>
                <a:cxn ang="0">
                  <a:pos x="816" y="276"/>
                </a:cxn>
                <a:cxn ang="0">
                  <a:pos x="1392" y="432"/>
                </a:cxn>
                <a:cxn ang="0">
                  <a:pos x="1740" y="390"/>
                </a:cxn>
                <a:cxn ang="0">
                  <a:pos x="1974" y="348"/>
                </a:cxn>
                <a:cxn ang="0">
                  <a:pos x="1872" y="0"/>
                </a:cxn>
              </a:cxnLst>
              <a:rect l="0" t="0" r="r" b="b"/>
              <a:pathLst>
                <a:path w="1996" h="1240">
                  <a:moveTo>
                    <a:pt x="0" y="960"/>
                  </a:moveTo>
                  <a:cubicBezTo>
                    <a:pt x="56" y="1000"/>
                    <a:pt x="240" y="1160"/>
                    <a:pt x="336" y="1200"/>
                  </a:cubicBezTo>
                  <a:cubicBezTo>
                    <a:pt x="432" y="1240"/>
                    <a:pt x="516" y="1238"/>
                    <a:pt x="576" y="1200"/>
                  </a:cubicBezTo>
                  <a:cubicBezTo>
                    <a:pt x="636" y="1162"/>
                    <a:pt x="686" y="1095"/>
                    <a:pt x="696" y="972"/>
                  </a:cubicBezTo>
                  <a:cubicBezTo>
                    <a:pt x="706" y="849"/>
                    <a:pt x="616" y="578"/>
                    <a:pt x="636" y="462"/>
                  </a:cubicBezTo>
                  <a:cubicBezTo>
                    <a:pt x="656" y="346"/>
                    <a:pt x="690" y="281"/>
                    <a:pt x="816" y="276"/>
                  </a:cubicBezTo>
                  <a:cubicBezTo>
                    <a:pt x="942" y="271"/>
                    <a:pt x="1238" y="413"/>
                    <a:pt x="1392" y="432"/>
                  </a:cubicBezTo>
                  <a:cubicBezTo>
                    <a:pt x="1546" y="451"/>
                    <a:pt x="1643" y="404"/>
                    <a:pt x="1740" y="390"/>
                  </a:cubicBezTo>
                  <a:cubicBezTo>
                    <a:pt x="1837" y="376"/>
                    <a:pt x="1952" y="413"/>
                    <a:pt x="1974" y="348"/>
                  </a:cubicBezTo>
                  <a:cubicBezTo>
                    <a:pt x="1996" y="283"/>
                    <a:pt x="1986" y="84"/>
                    <a:pt x="1872" y="0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0" y="-8"/>
              <a:ext cx="1584" cy="1008"/>
            </a:xfrm>
            <a:custGeom>
              <a:avLst/>
              <a:gdLst/>
              <a:ahLst/>
              <a:cxnLst>
                <a:cxn ang="0">
                  <a:pos x="0" y="576"/>
                </a:cxn>
                <a:cxn ang="0">
                  <a:pos x="336" y="960"/>
                </a:cxn>
                <a:cxn ang="0">
                  <a:pos x="480" y="864"/>
                </a:cxn>
                <a:cxn ang="0">
                  <a:pos x="318" y="414"/>
                </a:cxn>
                <a:cxn ang="0">
                  <a:pos x="780" y="36"/>
                </a:cxn>
                <a:cxn ang="0">
                  <a:pos x="1440" y="192"/>
                </a:cxn>
                <a:cxn ang="0">
                  <a:pos x="1584" y="0"/>
                </a:cxn>
              </a:cxnLst>
              <a:rect l="0" t="0" r="r" b="b"/>
              <a:pathLst>
                <a:path w="1584" h="1008">
                  <a:moveTo>
                    <a:pt x="0" y="576"/>
                  </a:moveTo>
                  <a:cubicBezTo>
                    <a:pt x="56" y="640"/>
                    <a:pt x="256" y="912"/>
                    <a:pt x="336" y="960"/>
                  </a:cubicBezTo>
                  <a:cubicBezTo>
                    <a:pt x="416" y="1008"/>
                    <a:pt x="483" y="955"/>
                    <a:pt x="480" y="864"/>
                  </a:cubicBezTo>
                  <a:cubicBezTo>
                    <a:pt x="477" y="773"/>
                    <a:pt x="384" y="618"/>
                    <a:pt x="318" y="414"/>
                  </a:cubicBezTo>
                  <a:cubicBezTo>
                    <a:pt x="156" y="12"/>
                    <a:pt x="528" y="6"/>
                    <a:pt x="780" y="36"/>
                  </a:cubicBezTo>
                  <a:cubicBezTo>
                    <a:pt x="1002" y="66"/>
                    <a:pt x="1306" y="198"/>
                    <a:pt x="1440" y="192"/>
                  </a:cubicBezTo>
                  <a:cubicBezTo>
                    <a:pt x="1574" y="186"/>
                    <a:pt x="1554" y="40"/>
                    <a:pt x="1584" y="0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hidden">
            <a:xfrm>
              <a:off x="856" y="144"/>
              <a:ext cx="3752" cy="1816"/>
            </a:xfrm>
            <a:custGeom>
              <a:avLst/>
              <a:gdLst/>
              <a:ahLst/>
              <a:cxnLst>
                <a:cxn ang="0">
                  <a:pos x="248" y="1000"/>
                </a:cxn>
                <a:cxn ang="0">
                  <a:pos x="200" y="760"/>
                </a:cxn>
                <a:cxn ang="0">
                  <a:pos x="248" y="664"/>
                </a:cxn>
                <a:cxn ang="0">
                  <a:pos x="584" y="616"/>
                </a:cxn>
                <a:cxn ang="0">
                  <a:pos x="1304" y="664"/>
                </a:cxn>
                <a:cxn ang="0">
                  <a:pos x="1640" y="424"/>
                </a:cxn>
                <a:cxn ang="0">
                  <a:pos x="1976" y="472"/>
                </a:cxn>
                <a:cxn ang="0">
                  <a:pos x="2600" y="424"/>
                </a:cxn>
                <a:cxn ang="0">
                  <a:pos x="3128" y="88"/>
                </a:cxn>
                <a:cxn ang="0">
                  <a:pos x="3560" y="40"/>
                </a:cxn>
                <a:cxn ang="0">
                  <a:pos x="3656" y="328"/>
                </a:cxn>
                <a:cxn ang="0">
                  <a:pos x="2984" y="760"/>
                </a:cxn>
                <a:cxn ang="0">
                  <a:pos x="2456" y="952"/>
                </a:cxn>
                <a:cxn ang="0">
                  <a:pos x="1976" y="1432"/>
                </a:cxn>
                <a:cxn ang="0">
                  <a:pos x="1400" y="1768"/>
                </a:cxn>
                <a:cxn ang="0">
                  <a:pos x="968" y="1720"/>
                </a:cxn>
                <a:cxn ang="0">
                  <a:pos x="296" y="1768"/>
                </a:cxn>
                <a:cxn ang="0">
                  <a:pos x="8" y="1432"/>
                </a:cxn>
                <a:cxn ang="0">
                  <a:pos x="248" y="1000"/>
                </a:cxn>
              </a:cxnLst>
              <a:rect l="0" t="0" r="r" b="b"/>
              <a:pathLst>
                <a:path w="3752" h="1816">
                  <a:moveTo>
                    <a:pt x="248" y="1000"/>
                  </a:moveTo>
                  <a:cubicBezTo>
                    <a:pt x="280" y="888"/>
                    <a:pt x="200" y="816"/>
                    <a:pt x="200" y="760"/>
                  </a:cubicBezTo>
                  <a:cubicBezTo>
                    <a:pt x="200" y="704"/>
                    <a:pt x="184" y="688"/>
                    <a:pt x="248" y="664"/>
                  </a:cubicBezTo>
                  <a:cubicBezTo>
                    <a:pt x="312" y="640"/>
                    <a:pt x="408" y="616"/>
                    <a:pt x="584" y="616"/>
                  </a:cubicBezTo>
                  <a:cubicBezTo>
                    <a:pt x="760" y="616"/>
                    <a:pt x="1128" y="696"/>
                    <a:pt x="1304" y="664"/>
                  </a:cubicBezTo>
                  <a:cubicBezTo>
                    <a:pt x="1480" y="632"/>
                    <a:pt x="1528" y="456"/>
                    <a:pt x="1640" y="424"/>
                  </a:cubicBezTo>
                  <a:cubicBezTo>
                    <a:pt x="1752" y="392"/>
                    <a:pt x="1816" y="472"/>
                    <a:pt x="1976" y="472"/>
                  </a:cubicBezTo>
                  <a:cubicBezTo>
                    <a:pt x="2136" y="472"/>
                    <a:pt x="2408" y="488"/>
                    <a:pt x="2600" y="424"/>
                  </a:cubicBezTo>
                  <a:cubicBezTo>
                    <a:pt x="2792" y="360"/>
                    <a:pt x="2968" y="152"/>
                    <a:pt x="3128" y="88"/>
                  </a:cubicBezTo>
                  <a:cubicBezTo>
                    <a:pt x="3288" y="24"/>
                    <a:pt x="3472" y="0"/>
                    <a:pt x="3560" y="40"/>
                  </a:cubicBezTo>
                  <a:cubicBezTo>
                    <a:pt x="3648" y="80"/>
                    <a:pt x="3752" y="208"/>
                    <a:pt x="3656" y="328"/>
                  </a:cubicBezTo>
                  <a:cubicBezTo>
                    <a:pt x="3560" y="448"/>
                    <a:pt x="3184" y="656"/>
                    <a:pt x="2984" y="760"/>
                  </a:cubicBezTo>
                  <a:cubicBezTo>
                    <a:pt x="2784" y="864"/>
                    <a:pt x="2624" y="840"/>
                    <a:pt x="2456" y="952"/>
                  </a:cubicBezTo>
                  <a:cubicBezTo>
                    <a:pt x="2288" y="1064"/>
                    <a:pt x="2152" y="1296"/>
                    <a:pt x="1976" y="1432"/>
                  </a:cubicBezTo>
                  <a:cubicBezTo>
                    <a:pt x="1800" y="1568"/>
                    <a:pt x="1568" y="1720"/>
                    <a:pt x="1400" y="1768"/>
                  </a:cubicBezTo>
                  <a:cubicBezTo>
                    <a:pt x="1232" y="1816"/>
                    <a:pt x="1152" y="1720"/>
                    <a:pt x="968" y="1720"/>
                  </a:cubicBezTo>
                  <a:cubicBezTo>
                    <a:pt x="784" y="1720"/>
                    <a:pt x="456" y="1816"/>
                    <a:pt x="296" y="1768"/>
                  </a:cubicBezTo>
                  <a:cubicBezTo>
                    <a:pt x="136" y="1720"/>
                    <a:pt x="16" y="1560"/>
                    <a:pt x="8" y="1432"/>
                  </a:cubicBezTo>
                  <a:cubicBezTo>
                    <a:pt x="0" y="1304"/>
                    <a:pt x="216" y="1112"/>
                    <a:pt x="248" y="100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hidden">
            <a:xfrm>
              <a:off x="972" y="688"/>
              <a:ext cx="2580" cy="1140"/>
            </a:xfrm>
            <a:custGeom>
              <a:avLst/>
              <a:gdLst/>
              <a:ahLst/>
              <a:cxnLst>
                <a:cxn ang="0">
                  <a:pos x="36" y="792"/>
                </a:cxn>
                <a:cxn ang="0">
                  <a:pos x="228" y="456"/>
                </a:cxn>
                <a:cxn ang="0">
                  <a:pos x="324" y="264"/>
                </a:cxn>
                <a:cxn ang="0">
                  <a:pos x="612" y="216"/>
                </a:cxn>
                <a:cxn ang="0">
                  <a:pos x="1092" y="312"/>
                </a:cxn>
                <a:cxn ang="0">
                  <a:pos x="1536" y="60"/>
                </a:cxn>
                <a:cxn ang="0">
                  <a:pos x="2388" y="120"/>
                </a:cxn>
                <a:cxn ang="0">
                  <a:pos x="2328" y="288"/>
                </a:cxn>
                <a:cxn ang="0">
                  <a:pos x="2028" y="612"/>
                </a:cxn>
                <a:cxn ang="0">
                  <a:pos x="1428" y="1032"/>
                </a:cxn>
                <a:cxn ang="0">
                  <a:pos x="1140" y="1080"/>
                </a:cxn>
                <a:cxn ang="0">
                  <a:pos x="324" y="1032"/>
                </a:cxn>
                <a:cxn ang="0">
                  <a:pos x="36" y="792"/>
                </a:cxn>
              </a:cxnLst>
              <a:rect l="0" t="0" r="r" b="b"/>
              <a:pathLst>
                <a:path w="2580" h="1140">
                  <a:moveTo>
                    <a:pt x="36" y="792"/>
                  </a:moveTo>
                  <a:cubicBezTo>
                    <a:pt x="66" y="666"/>
                    <a:pt x="180" y="544"/>
                    <a:pt x="228" y="456"/>
                  </a:cubicBezTo>
                  <a:cubicBezTo>
                    <a:pt x="276" y="368"/>
                    <a:pt x="260" y="304"/>
                    <a:pt x="324" y="264"/>
                  </a:cubicBezTo>
                  <a:cubicBezTo>
                    <a:pt x="388" y="224"/>
                    <a:pt x="484" y="208"/>
                    <a:pt x="612" y="216"/>
                  </a:cubicBezTo>
                  <a:cubicBezTo>
                    <a:pt x="740" y="224"/>
                    <a:pt x="828" y="330"/>
                    <a:pt x="1092" y="312"/>
                  </a:cubicBezTo>
                  <a:cubicBezTo>
                    <a:pt x="1422" y="270"/>
                    <a:pt x="1416" y="0"/>
                    <a:pt x="1536" y="60"/>
                  </a:cubicBezTo>
                  <a:cubicBezTo>
                    <a:pt x="1782" y="204"/>
                    <a:pt x="2256" y="82"/>
                    <a:pt x="2388" y="120"/>
                  </a:cubicBezTo>
                  <a:cubicBezTo>
                    <a:pt x="2520" y="158"/>
                    <a:pt x="2580" y="198"/>
                    <a:pt x="2328" y="288"/>
                  </a:cubicBezTo>
                  <a:cubicBezTo>
                    <a:pt x="2094" y="378"/>
                    <a:pt x="2178" y="488"/>
                    <a:pt x="2028" y="612"/>
                  </a:cubicBezTo>
                  <a:cubicBezTo>
                    <a:pt x="1878" y="736"/>
                    <a:pt x="1576" y="954"/>
                    <a:pt x="1428" y="1032"/>
                  </a:cubicBezTo>
                  <a:cubicBezTo>
                    <a:pt x="1292" y="1112"/>
                    <a:pt x="1218" y="1140"/>
                    <a:pt x="1140" y="1080"/>
                  </a:cubicBezTo>
                  <a:cubicBezTo>
                    <a:pt x="918" y="960"/>
                    <a:pt x="508" y="1080"/>
                    <a:pt x="324" y="1032"/>
                  </a:cubicBezTo>
                  <a:cubicBezTo>
                    <a:pt x="140" y="984"/>
                    <a:pt x="0" y="918"/>
                    <a:pt x="36" y="792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>
              <a:off x="1170" y="910"/>
              <a:ext cx="1758" cy="696"/>
            </a:xfrm>
            <a:custGeom>
              <a:avLst/>
              <a:gdLst/>
              <a:ahLst/>
              <a:cxnLst>
                <a:cxn ang="0">
                  <a:pos x="60" y="594"/>
                </a:cxn>
                <a:cxn ang="0">
                  <a:pos x="126" y="234"/>
                </a:cxn>
                <a:cxn ang="0">
                  <a:pos x="1182" y="234"/>
                </a:cxn>
                <a:cxn ang="0">
                  <a:pos x="1518" y="90"/>
                </a:cxn>
                <a:cxn ang="0">
                  <a:pos x="1710" y="138"/>
                </a:cxn>
                <a:cxn ang="0">
                  <a:pos x="1230" y="522"/>
                </a:cxn>
                <a:cxn ang="0">
                  <a:pos x="750" y="666"/>
                </a:cxn>
                <a:cxn ang="0">
                  <a:pos x="60" y="594"/>
                </a:cxn>
              </a:cxnLst>
              <a:rect l="0" t="0" r="r" b="b"/>
              <a:pathLst>
                <a:path w="1758" h="696">
                  <a:moveTo>
                    <a:pt x="60" y="594"/>
                  </a:moveTo>
                  <a:cubicBezTo>
                    <a:pt x="0" y="462"/>
                    <a:pt x="48" y="306"/>
                    <a:pt x="126" y="234"/>
                  </a:cubicBezTo>
                  <a:cubicBezTo>
                    <a:pt x="390" y="30"/>
                    <a:pt x="654" y="378"/>
                    <a:pt x="1182" y="234"/>
                  </a:cubicBezTo>
                  <a:cubicBezTo>
                    <a:pt x="1414" y="210"/>
                    <a:pt x="1284" y="132"/>
                    <a:pt x="1518" y="90"/>
                  </a:cubicBezTo>
                  <a:cubicBezTo>
                    <a:pt x="1680" y="0"/>
                    <a:pt x="1758" y="66"/>
                    <a:pt x="1710" y="138"/>
                  </a:cubicBezTo>
                  <a:cubicBezTo>
                    <a:pt x="1662" y="210"/>
                    <a:pt x="1290" y="372"/>
                    <a:pt x="1230" y="522"/>
                  </a:cubicBezTo>
                  <a:cubicBezTo>
                    <a:pt x="1134" y="696"/>
                    <a:pt x="945" y="654"/>
                    <a:pt x="750" y="666"/>
                  </a:cubicBezTo>
                  <a:cubicBezTo>
                    <a:pt x="555" y="678"/>
                    <a:pt x="164" y="666"/>
                    <a:pt x="60" y="594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hidden">
            <a:xfrm rot="-299203">
              <a:off x="1296" y="1240"/>
              <a:ext cx="928" cy="192"/>
            </a:xfrm>
            <a:custGeom>
              <a:avLst/>
              <a:gdLst/>
              <a:ahLst/>
              <a:cxnLst>
                <a:cxn ang="0">
                  <a:pos x="104" y="96"/>
                </a:cxn>
                <a:cxn ang="0">
                  <a:pos x="152" y="0"/>
                </a:cxn>
                <a:cxn ang="0">
                  <a:pos x="728" y="96"/>
                </a:cxn>
                <a:cxn ang="0">
                  <a:pos x="920" y="96"/>
                </a:cxn>
                <a:cxn ang="0">
                  <a:pos x="776" y="192"/>
                </a:cxn>
                <a:cxn ang="0">
                  <a:pos x="104" y="96"/>
                </a:cxn>
              </a:cxnLst>
              <a:rect l="0" t="0" r="r" b="b"/>
              <a:pathLst>
                <a:path w="928" h="192">
                  <a:moveTo>
                    <a:pt x="104" y="96"/>
                  </a:moveTo>
                  <a:cubicBezTo>
                    <a:pt x="0" y="64"/>
                    <a:pt x="48" y="0"/>
                    <a:pt x="152" y="0"/>
                  </a:cubicBezTo>
                  <a:cubicBezTo>
                    <a:pt x="256" y="0"/>
                    <a:pt x="600" y="80"/>
                    <a:pt x="728" y="96"/>
                  </a:cubicBezTo>
                  <a:cubicBezTo>
                    <a:pt x="856" y="112"/>
                    <a:pt x="912" y="80"/>
                    <a:pt x="920" y="96"/>
                  </a:cubicBezTo>
                  <a:cubicBezTo>
                    <a:pt x="928" y="112"/>
                    <a:pt x="912" y="192"/>
                    <a:pt x="776" y="192"/>
                  </a:cubicBezTo>
                  <a:cubicBezTo>
                    <a:pt x="640" y="192"/>
                    <a:pt x="208" y="128"/>
                    <a:pt x="104" y="96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0" y="1584"/>
              <a:ext cx="5754" cy="2280"/>
            </a:xfrm>
            <a:custGeom>
              <a:avLst/>
              <a:gdLst/>
              <a:ahLst/>
              <a:cxnLst>
                <a:cxn ang="0">
                  <a:pos x="0" y="40"/>
                </a:cxn>
                <a:cxn ang="0">
                  <a:pos x="336" y="40"/>
                </a:cxn>
                <a:cxn ang="0">
                  <a:pos x="720" y="280"/>
                </a:cxn>
                <a:cxn ang="0">
                  <a:pos x="912" y="712"/>
                </a:cxn>
                <a:cxn ang="0">
                  <a:pos x="864" y="1240"/>
                </a:cxn>
                <a:cxn ang="0">
                  <a:pos x="960" y="1768"/>
                </a:cxn>
                <a:cxn ang="0">
                  <a:pos x="1440" y="2152"/>
                </a:cxn>
                <a:cxn ang="0">
                  <a:pos x="2160" y="2248"/>
                </a:cxn>
                <a:cxn ang="0">
                  <a:pos x="2688" y="1960"/>
                </a:cxn>
                <a:cxn ang="0">
                  <a:pos x="2706" y="472"/>
                </a:cxn>
                <a:cxn ang="0">
                  <a:pos x="3456" y="424"/>
                </a:cxn>
                <a:cxn ang="0">
                  <a:pos x="4416" y="712"/>
                </a:cxn>
                <a:cxn ang="0">
                  <a:pos x="4416" y="1432"/>
                </a:cxn>
                <a:cxn ang="0">
                  <a:pos x="4728" y="1822"/>
                </a:cxn>
                <a:cxn ang="0">
                  <a:pos x="5322" y="2206"/>
                </a:cxn>
                <a:cxn ang="0">
                  <a:pos x="5754" y="1510"/>
                </a:cxn>
              </a:cxnLst>
              <a:rect l="0" t="0" r="r" b="b"/>
              <a:pathLst>
                <a:path w="5754" h="2280">
                  <a:moveTo>
                    <a:pt x="0" y="40"/>
                  </a:moveTo>
                  <a:cubicBezTo>
                    <a:pt x="56" y="40"/>
                    <a:pt x="216" y="0"/>
                    <a:pt x="336" y="40"/>
                  </a:cubicBezTo>
                  <a:cubicBezTo>
                    <a:pt x="456" y="80"/>
                    <a:pt x="624" y="168"/>
                    <a:pt x="720" y="280"/>
                  </a:cubicBezTo>
                  <a:cubicBezTo>
                    <a:pt x="816" y="392"/>
                    <a:pt x="888" y="552"/>
                    <a:pt x="912" y="712"/>
                  </a:cubicBezTo>
                  <a:cubicBezTo>
                    <a:pt x="936" y="872"/>
                    <a:pt x="856" y="1064"/>
                    <a:pt x="864" y="1240"/>
                  </a:cubicBezTo>
                  <a:cubicBezTo>
                    <a:pt x="872" y="1416"/>
                    <a:pt x="864" y="1616"/>
                    <a:pt x="960" y="1768"/>
                  </a:cubicBezTo>
                  <a:cubicBezTo>
                    <a:pt x="1056" y="1920"/>
                    <a:pt x="1240" y="2072"/>
                    <a:pt x="1440" y="2152"/>
                  </a:cubicBezTo>
                  <a:cubicBezTo>
                    <a:pt x="1640" y="2232"/>
                    <a:pt x="1952" y="2280"/>
                    <a:pt x="2160" y="2248"/>
                  </a:cubicBezTo>
                  <a:cubicBezTo>
                    <a:pt x="2368" y="2216"/>
                    <a:pt x="2597" y="2256"/>
                    <a:pt x="2688" y="1960"/>
                  </a:cubicBezTo>
                  <a:cubicBezTo>
                    <a:pt x="2779" y="1664"/>
                    <a:pt x="2578" y="728"/>
                    <a:pt x="2706" y="472"/>
                  </a:cubicBezTo>
                  <a:cubicBezTo>
                    <a:pt x="2834" y="216"/>
                    <a:pt x="3171" y="384"/>
                    <a:pt x="3456" y="424"/>
                  </a:cubicBezTo>
                  <a:cubicBezTo>
                    <a:pt x="3741" y="464"/>
                    <a:pt x="4256" y="544"/>
                    <a:pt x="4416" y="712"/>
                  </a:cubicBezTo>
                  <a:cubicBezTo>
                    <a:pt x="4576" y="880"/>
                    <a:pt x="4364" y="1247"/>
                    <a:pt x="4416" y="1432"/>
                  </a:cubicBezTo>
                  <a:cubicBezTo>
                    <a:pt x="4468" y="1617"/>
                    <a:pt x="4577" y="1693"/>
                    <a:pt x="4728" y="1822"/>
                  </a:cubicBezTo>
                  <a:cubicBezTo>
                    <a:pt x="4879" y="1951"/>
                    <a:pt x="5151" y="2258"/>
                    <a:pt x="5322" y="2206"/>
                  </a:cubicBezTo>
                  <a:cubicBezTo>
                    <a:pt x="5493" y="2154"/>
                    <a:pt x="5664" y="1655"/>
                    <a:pt x="5754" y="1510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hidden">
            <a:xfrm>
              <a:off x="1056" y="2008"/>
              <a:ext cx="1496" cy="1464"/>
            </a:xfrm>
            <a:custGeom>
              <a:avLst/>
              <a:gdLst/>
              <a:ahLst/>
              <a:cxnLst>
                <a:cxn ang="0">
                  <a:pos x="408" y="16"/>
                </a:cxn>
                <a:cxn ang="0">
                  <a:pos x="72" y="304"/>
                </a:cxn>
                <a:cxn ang="0">
                  <a:pos x="72" y="976"/>
                </a:cxn>
                <a:cxn ang="0">
                  <a:pos x="504" y="1360"/>
                </a:cxn>
                <a:cxn ang="0">
                  <a:pos x="1128" y="1408"/>
                </a:cxn>
                <a:cxn ang="0">
                  <a:pos x="1464" y="1024"/>
                </a:cxn>
                <a:cxn ang="0">
                  <a:pos x="1320" y="208"/>
                </a:cxn>
                <a:cxn ang="0">
                  <a:pos x="408" y="16"/>
                </a:cxn>
              </a:cxnLst>
              <a:rect l="0" t="0" r="r" b="b"/>
              <a:pathLst>
                <a:path w="1496" h="1464">
                  <a:moveTo>
                    <a:pt x="408" y="16"/>
                  </a:moveTo>
                  <a:cubicBezTo>
                    <a:pt x="200" y="32"/>
                    <a:pt x="128" y="144"/>
                    <a:pt x="72" y="304"/>
                  </a:cubicBezTo>
                  <a:cubicBezTo>
                    <a:pt x="16" y="464"/>
                    <a:pt x="0" y="800"/>
                    <a:pt x="72" y="976"/>
                  </a:cubicBezTo>
                  <a:cubicBezTo>
                    <a:pt x="144" y="1152"/>
                    <a:pt x="328" y="1288"/>
                    <a:pt x="504" y="1360"/>
                  </a:cubicBezTo>
                  <a:cubicBezTo>
                    <a:pt x="680" y="1432"/>
                    <a:pt x="968" y="1464"/>
                    <a:pt x="1128" y="1408"/>
                  </a:cubicBezTo>
                  <a:cubicBezTo>
                    <a:pt x="1288" y="1352"/>
                    <a:pt x="1432" y="1224"/>
                    <a:pt x="1464" y="1024"/>
                  </a:cubicBezTo>
                  <a:cubicBezTo>
                    <a:pt x="1496" y="824"/>
                    <a:pt x="1496" y="376"/>
                    <a:pt x="1320" y="208"/>
                  </a:cubicBezTo>
                  <a:cubicBezTo>
                    <a:pt x="1144" y="40"/>
                    <a:pt x="616" y="0"/>
                    <a:pt x="408" y="16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hidden">
            <a:xfrm rot="1159149">
              <a:off x="1296" y="2152"/>
              <a:ext cx="1126" cy="730"/>
            </a:xfrm>
            <a:custGeom>
              <a:avLst/>
              <a:gdLst/>
              <a:ahLst/>
              <a:cxnLst>
                <a:cxn ang="0">
                  <a:pos x="940" y="196"/>
                </a:cxn>
                <a:cxn ang="0">
                  <a:pos x="576" y="20"/>
                </a:cxn>
                <a:cxn ang="0">
                  <a:pos x="192" y="76"/>
                </a:cxn>
                <a:cxn ang="0">
                  <a:pos x="24" y="372"/>
                </a:cxn>
                <a:cxn ang="0">
                  <a:pos x="520" y="670"/>
                </a:cxn>
                <a:cxn ang="0">
                  <a:pos x="1048" y="568"/>
                </a:cxn>
                <a:cxn ang="0">
                  <a:pos x="940" y="196"/>
                </a:cxn>
              </a:cxnLst>
              <a:rect l="0" t="0" r="r" b="b"/>
              <a:pathLst>
                <a:path w="1126" h="730">
                  <a:moveTo>
                    <a:pt x="940" y="196"/>
                  </a:moveTo>
                  <a:cubicBezTo>
                    <a:pt x="700" y="100"/>
                    <a:pt x="701" y="40"/>
                    <a:pt x="576" y="20"/>
                  </a:cubicBezTo>
                  <a:cubicBezTo>
                    <a:pt x="451" y="0"/>
                    <a:pt x="284" y="17"/>
                    <a:pt x="192" y="76"/>
                  </a:cubicBezTo>
                  <a:cubicBezTo>
                    <a:pt x="100" y="135"/>
                    <a:pt x="56" y="132"/>
                    <a:pt x="24" y="372"/>
                  </a:cubicBezTo>
                  <a:cubicBezTo>
                    <a:pt x="0" y="730"/>
                    <a:pt x="350" y="637"/>
                    <a:pt x="520" y="670"/>
                  </a:cubicBezTo>
                  <a:cubicBezTo>
                    <a:pt x="690" y="703"/>
                    <a:pt x="978" y="647"/>
                    <a:pt x="1048" y="568"/>
                  </a:cubicBezTo>
                  <a:cubicBezTo>
                    <a:pt x="1118" y="489"/>
                    <a:pt x="1126" y="280"/>
                    <a:pt x="940" y="196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hidden">
            <a:xfrm>
              <a:off x="3112" y="-8"/>
              <a:ext cx="2648" cy="3394"/>
            </a:xfrm>
            <a:custGeom>
              <a:avLst/>
              <a:gdLst/>
              <a:ahLst/>
              <a:cxnLst>
                <a:cxn ang="0">
                  <a:pos x="1496" y="0"/>
                </a:cxn>
                <a:cxn ang="0">
                  <a:pos x="1640" y="384"/>
                </a:cxn>
                <a:cxn ang="0">
                  <a:pos x="1400" y="864"/>
                </a:cxn>
                <a:cxn ang="0">
                  <a:pos x="536" y="1200"/>
                </a:cxn>
                <a:cxn ang="0">
                  <a:pos x="56" y="1584"/>
                </a:cxn>
                <a:cxn ang="0">
                  <a:pos x="200" y="1872"/>
                </a:cxn>
                <a:cxn ang="0">
                  <a:pos x="1064" y="2016"/>
                </a:cxn>
                <a:cxn ang="0">
                  <a:pos x="1592" y="2304"/>
                </a:cxn>
                <a:cxn ang="0">
                  <a:pos x="1562" y="2940"/>
                </a:cxn>
                <a:cxn ang="0">
                  <a:pos x="2120" y="3384"/>
                </a:cxn>
                <a:cxn ang="0">
                  <a:pos x="2648" y="2880"/>
                </a:cxn>
              </a:cxnLst>
              <a:rect l="0" t="0" r="r" b="b"/>
              <a:pathLst>
                <a:path w="2648" h="3394">
                  <a:moveTo>
                    <a:pt x="1496" y="0"/>
                  </a:moveTo>
                  <a:cubicBezTo>
                    <a:pt x="1520" y="64"/>
                    <a:pt x="1656" y="240"/>
                    <a:pt x="1640" y="384"/>
                  </a:cubicBezTo>
                  <a:cubicBezTo>
                    <a:pt x="1624" y="528"/>
                    <a:pt x="1584" y="728"/>
                    <a:pt x="1400" y="864"/>
                  </a:cubicBezTo>
                  <a:cubicBezTo>
                    <a:pt x="1216" y="1000"/>
                    <a:pt x="760" y="1080"/>
                    <a:pt x="536" y="1200"/>
                  </a:cubicBezTo>
                  <a:cubicBezTo>
                    <a:pt x="312" y="1320"/>
                    <a:pt x="112" y="1472"/>
                    <a:pt x="56" y="1584"/>
                  </a:cubicBezTo>
                  <a:cubicBezTo>
                    <a:pt x="0" y="1696"/>
                    <a:pt x="32" y="1800"/>
                    <a:pt x="200" y="1872"/>
                  </a:cubicBezTo>
                  <a:cubicBezTo>
                    <a:pt x="368" y="1944"/>
                    <a:pt x="832" y="1944"/>
                    <a:pt x="1064" y="2016"/>
                  </a:cubicBezTo>
                  <a:cubicBezTo>
                    <a:pt x="1296" y="2088"/>
                    <a:pt x="1509" y="2150"/>
                    <a:pt x="1592" y="2304"/>
                  </a:cubicBezTo>
                  <a:cubicBezTo>
                    <a:pt x="1675" y="2458"/>
                    <a:pt x="1474" y="2760"/>
                    <a:pt x="1562" y="2940"/>
                  </a:cubicBezTo>
                  <a:cubicBezTo>
                    <a:pt x="1650" y="3120"/>
                    <a:pt x="1939" y="3394"/>
                    <a:pt x="2120" y="3384"/>
                  </a:cubicBezTo>
                  <a:cubicBezTo>
                    <a:pt x="2301" y="3374"/>
                    <a:pt x="2538" y="2985"/>
                    <a:pt x="2648" y="2880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hidden">
            <a:xfrm>
              <a:off x="3504" y="-8"/>
              <a:ext cx="2256" cy="3160"/>
            </a:xfrm>
            <a:custGeom>
              <a:avLst/>
              <a:gdLst/>
              <a:ahLst/>
              <a:cxnLst>
                <a:cxn ang="0">
                  <a:pos x="1488" y="0"/>
                </a:cxn>
                <a:cxn ang="0">
                  <a:pos x="1488" y="528"/>
                </a:cxn>
                <a:cxn ang="0">
                  <a:pos x="1104" y="1008"/>
                </a:cxn>
                <a:cxn ang="0">
                  <a:pos x="144" y="1488"/>
                </a:cxn>
                <a:cxn ang="0">
                  <a:pos x="240" y="1776"/>
                </a:cxn>
                <a:cxn ang="0">
                  <a:pos x="1056" y="1872"/>
                </a:cxn>
                <a:cxn ang="0">
                  <a:pos x="1536" y="2064"/>
                </a:cxn>
                <a:cxn ang="0">
                  <a:pos x="1536" y="2448"/>
                </a:cxn>
                <a:cxn ang="0">
                  <a:pos x="1344" y="2784"/>
                </a:cxn>
                <a:cxn ang="0">
                  <a:pos x="1632" y="3120"/>
                </a:cxn>
                <a:cxn ang="0">
                  <a:pos x="1968" y="3024"/>
                </a:cxn>
                <a:cxn ang="0">
                  <a:pos x="2208" y="2496"/>
                </a:cxn>
                <a:cxn ang="0">
                  <a:pos x="2112" y="1968"/>
                </a:cxn>
                <a:cxn ang="0">
                  <a:pos x="1776" y="1584"/>
                </a:cxn>
                <a:cxn ang="0">
                  <a:pos x="1824" y="1152"/>
                </a:cxn>
                <a:cxn ang="0">
                  <a:pos x="2256" y="672"/>
                </a:cxn>
              </a:cxnLst>
              <a:rect l="0" t="0" r="r" b="b"/>
              <a:pathLst>
                <a:path w="2256" h="3160">
                  <a:moveTo>
                    <a:pt x="1488" y="0"/>
                  </a:moveTo>
                  <a:cubicBezTo>
                    <a:pt x="1488" y="88"/>
                    <a:pt x="1552" y="360"/>
                    <a:pt x="1488" y="528"/>
                  </a:cubicBezTo>
                  <a:cubicBezTo>
                    <a:pt x="1424" y="696"/>
                    <a:pt x="1328" y="848"/>
                    <a:pt x="1104" y="1008"/>
                  </a:cubicBezTo>
                  <a:cubicBezTo>
                    <a:pt x="880" y="1168"/>
                    <a:pt x="288" y="1360"/>
                    <a:pt x="144" y="1488"/>
                  </a:cubicBezTo>
                  <a:cubicBezTo>
                    <a:pt x="0" y="1616"/>
                    <a:pt x="88" y="1712"/>
                    <a:pt x="240" y="1776"/>
                  </a:cubicBezTo>
                  <a:cubicBezTo>
                    <a:pt x="392" y="1840"/>
                    <a:pt x="840" y="1824"/>
                    <a:pt x="1056" y="1872"/>
                  </a:cubicBezTo>
                  <a:cubicBezTo>
                    <a:pt x="1272" y="1920"/>
                    <a:pt x="1456" y="1968"/>
                    <a:pt x="1536" y="2064"/>
                  </a:cubicBezTo>
                  <a:cubicBezTo>
                    <a:pt x="1616" y="2160"/>
                    <a:pt x="1568" y="2328"/>
                    <a:pt x="1536" y="2448"/>
                  </a:cubicBezTo>
                  <a:cubicBezTo>
                    <a:pt x="1504" y="2568"/>
                    <a:pt x="1328" y="2672"/>
                    <a:pt x="1344" y="2784"/>
                  </a:cubicBezTo>
                  <a:cubicBezTo>
                    <a:pt x="1360" y="2896"/>
                    <a:pt x="1528" y="3080"/>
                    <a:pt x="1632" y="3120"/>
                  </a:cubicBezTo>
                  <a:cubicBezTo>
                    <a:pt x="1736" y="3160"/>
                    <a:pt x="1872" y="3128"/>
                    <a:pt x="1968" y="3024"/>
                  </a:cubicBezTo>
                  <a:cubicBezTo>
                    <a:pt x="2064" y="2920"/>
                    <a:pt x="2184" y="2672"/>
                    <a:pt x="2208" y="2496"/>
                  </a:cubicBezTo>
                  <a:cubicBezTo>
                    <a:pt x="2232" y="2320"/>
                    <a:pt x="2184" y="2120"/>
                    <a:pt x="2112" y="1968"/>
                  </a:cubicBezTo>
                  <a:cubicBezTo>
                    <a:pt x="2040" y="1816"/>
                    <a:pt x="1824" y="1720"/>
                    <a:pt x="1776" y="1584"/>
                  </a:cubicBezTo>
                  <a:cubicBezTo>
                    <a:pt x="1728" y="1448"/>
                    <a:pt x="1744" y="1304"/>
                    <a:pt x="1824" y="1152"/>
                  </a:cubicBezTo>
                  <a:cubicBezTo>
                    <a:pt x="1904" y="1000"/>
                    <a:pt x="2166" y="772"/>
                    <a:pt x="2256" y="672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hidden">
            <a:xfrm>
              <a:off x="4008" y="1080"/>
              <a:ext cx="1048" cy="696"/>
            </a:xfrm>
            <a:custGeom>
              <a:avLst/>
              <a:gdLst/>
              <a:ahLst/>
              <a:cxnLst>
                <a:cxn ang="0">
                  <a:pos x="984" y="256"/>
                </a:cxn>
                <a:cxn ang="0">
                  <a:pos x="840" y="16"/>
                </a:cxn>
                <a:cxn ang="0">
                  <a:pos x="552" y="160"/>
                </a:cxn>
                <a:cxn ang="0">
                  <a:pos x="320" y="304"/>
                </a:cxn>
                <a:cxn ang="0">
                  <a:pos x="600" y="592"/>
                </a:cxn>
                <a:cxn ang="0">
                  <a:pos x="984" y="640"/>
                </a:cxn>
                <a:cxn ang="0">
                  <a:pos x="984" y="256"/>
                </a:cxn>
              </a:cxnLst>
              <a:rect l="0" t="0" r="r" b="b"/>
              <a:pathLst>
                <a:path w="1048" h="696">
                  <a:moveTo>
                    <a:pt x="984" y="256"/>
                  </a:moveTo>
                  <a:cubicBezTo>
                    <a:pt x="960" y="152"/>
                    <a:pt x="992" y="32"/>
                    <a:pt x="840" y="16"/>
                  </a:cubicBezTo>
                  <a:cubicBezTo>
                    <a:pt x="736" y="0"/>
                    <a:pt x="624" y="104"/>
                    <a:pt x="552" y="160"/>
                  </a:cubicBezTo>
                  <a:cubicBezTo>
                    <a:pt x="465" y="208"/>
                    <a:pt x="480" y="240"/>
                    <a:pt x="320" y="304"/>
                  </a:cubicBezTo>
                  <a:cubicBezTo>
                    <a:pt x="168" y="368"/>
                    <a:pt x="0" y="512"/>
                    <a:pt x="600" y="592"/>
                  </a:cubicBezTo>
                  <a:cubicBezTo>
                    <a:pt x="696" y="640"/>
                    <a:pt x="920" y="696"/>
                    <a:pt x="984" y="640"/>
                  </a:cubicBezTo>
                  <a:cubicBezTo>
                    <a:pt x="1048" y="584"/>
                    <a:pt x="984" y="336"/>
                    <a:pt x="984" y="256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hidden">
            <a:xfrm>
              <a:off x="5117" y="-8"/>
              <a:ext cx="547" cy="696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19" y="528"/>
                </a:cxn>
                <a:cxn ang="0">
                  <a:pos x="131" y="680"/>
                </a:cxn>
                <a:cxn ang="0">
                  <a:pos x="355" y="624"/>
                </a:cxn>
                <a:cxn ang="0">
                  <a:pos x="499" y="384"/>
                </a:cxn>
                <a:cxn ang="0">
                  <a:pos x="547" y="0"/>
                </a:cxn>
              </a:cxnLst>
              <a:rect l="0" t="0" r="r" b="b"/>
              <a:pathLst>
                <a:path w="547" h="696">
                  <a:moveTo>
                    <a:pt x="19" y="0"/>
                  </a:moveTo>
                  <a:cubicBezTo>
                    <a:pt x="19" y="88"/>
                    <a:pt x="0" y="415"/>
                    <a:pt x="19" y="528"/>
                  </a:cubicBezTo>
                  <a:cubicBezTo>
                    <a:pt x="38" y="641"/>
                    <a:pt x="75" y="664"/>
                    <a:pt x="131" y="680"/>
                  </a:cubicBezTo>
                  <a:cubicBezTo>
                    <a:pt x="187" y="696"/>
                    <a:pt x="294" y="673"/>
                    <a:pt x="355" y="624"/>
                  </a:cubicBezTo>
                  <a:cubicBezTo>
                    <a:pt x="416" y="575"/>
                    <a:pt x="467" y="488"/>
                    <a:pt x="499" y="384"/>
                  </a:cubicBezTo>
                  <a:cubicBezTo>
                    <a:pt x="531" y="280"/>
                    <a:pt x="537" y="80"/>
                    <a:pt x="547" y="0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hidden">
            <a:xfrm>
              <a:off x="0" y="2024"/>
              <a:ext cx="1984" cy="229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336" y="32"/>
                </a:cxn>
                <a:cxn ang="0">
                  <a:pos x="592" y="224"/>
                </a:cxn>
                <a:cxn ang="0">
                  <a:pos x="696" y="664"/>
                </a:cxn>
                <a:cxn ang="0">
                  <a:pos x="664" y="1224"/>
                </a:cxn>
                <a:cxn ang="0">
                  <a:pos x="816" y="1784"/>
                </a:cxn>
                <a:cxn ang="0">
                  <a:pos x="1128" y="2128"/>
                </a:cxn>
                <a:cxn ang="0">
                  <a:pos x="1984" y="2296"/>
                </a:cxn>
              </a:cxnLst>
              <a:rect l="0" t="0" r="r" b="b"/>
              <a:pathLst>
                <a:path w="1984" h="2296">
                  <a:moveTo>
                    <a:pt x="0" y="32"/>
                  </a:moveTo>
                  <a:cubicBezTo>
                    <a:pt x="56" y="32"/>
                    <a:pt x="237" y="0"/>
                    <a:pt x="336" y="32"/>
                  </a:cubicBezTo>
                  <a:cubicBezTo>
                    <a:pt x="435" y="64"/>
                    <a:pt x="532" y="119"/>
                    <a:pt x="592" y="224"/>
                  </a:cubicBezTo>
                  <a:cubicBezTo>
                    <a:pt x="652" y="329"/>
                    <a:pt x="684" y="497"/>
                    <a:pt x="696" y="664"/>
                  </a:cubicBezTo>
                  <a:cubicBezTo>
                    <a:pt x="708" y="831"/>
                    <a:pt x="644" y="1037"/>
                    <a:pt x="664" y="1224"/>
                  </a:cubicBezTo>
                  <a:cubicBezTo>
                    <a:pt x="684" y="1411"/>
                    <a:pt x="739" y="1633"/>
                    <a:pt x="816" y="1784"/>
                  </a:cubicBezTo>
                  <a:cubicBezTo>
                    <a:pt x="893" y="1935"/>
                    <a:pt x="933" y="2043"/>
                    <a:pt x="1128" y="2128"/>
                  </a:cubicBezTo>
                  <a:cubicBezTo>
                    <a:pt x="1323" y="2213"/>
                    <a:pt x="1806" y="2261"/>
                    <a:pt x="1984" y="2296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0" y="2400"/>
              <a:ext cx="816" cy="1912"/>
            </a:xfrm>
            <a:custGeom>
              <a:avLst/>
              <a:gdLst/>
              <a:ahLst/>
              <a:cxnLst>
                <a:cxn ang="0">
                  <a:pos x="0" y="280"/>
                </a:cxn>
                <a:cxn ang="0">
                  <a:pos x="384" y="280"/>
                </a:cxn>
                <a:cxn ang="0">
                  <a:pos x="368" y="896"/>
                </a:cxn>
                <a:cxn ang="0">
                  <a:pos x="528" y="1528"/>
                </a:cxn>
                <a:cxn ang="0">
                  <a:pos x="816" y="1912"/>
                </a:cxn>
              </a:cxnLst>
              <a:rect l="0" t="0" r="r" b="b"/>
              <a:pathLst>
                <a:path w="816" h="1912">
                  <a:moveTo>
                    <a:pt x="0" y="280"/>
                  </a:moveTo>
                  <a:cubicBezTo>
                    <a:pt x="144" y="0"/>
                    <a:pt x="323" y="177"/>
                    <a:pt x="384" y="280"/>
                  </a:cubicBezTo>
                  <a:cubicBezTo>
                    <a:pt x="488" y="440"/>
                    <a:pt x="344" y="688"/>
                    <a:pt x="368" y="896"/>
                  </a:cubicBezTo>
                  <a:cubicBezTo>
                    <a:pt x="392" y="1104"/>
                    <a:pt x="453" y="1359"/>
                    <a:pt x="528" y="1528"/>
                  </a:cubicBezTo>
                  <a:cubicBezTo>
                    <a:pt x="603" y="1697"/>
                    <a:pt x="756" y="1832"/>
                    <a:pt x="816" y="1912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2688" y="3228"/>
              <a:ext cx="3080" cy="1084"/>
            </a:xfrm>
            <a:custGeom>
              <a:avLst/>
              <a:gdLst/>
              <a:ahLst/>
              <a:cxnLst>
                <a:cxn ang="0">
                  <a:pos x="0" y="1084"/>
                </a:cxn>
                <a:cxn ang="0">
                  <a:pos x="424" y="932"/>
                </a:cxn>
                <a:cxn ang="0">
                  <a:pos x="640" y="292"/>
                </a:cxn>
                <a:cxn ang="0">
                  <a:pos x="1032" y="20"/>
                </a:cxn>
                <a:cxn ang="0">
                  <a:pos x="1536" y="172"/>
                </a:cxn>
                <a:cxn ang="0">
                  <a:pos x="2064" y="604"/>
                </a:cxn>
                <a:cxn ang="0">
                  <a:pos x="2400" y="940"/>
                </a:cxn>
                <a:cxn ang="0">
                  <a:pos x="3080" y="1084"/>
                </a:cxn>
              </a:cxnLst>
              <a:rect l="0" t="0" r="r" b="b"/>
              <a:pathLst>
                <a:path w="3080" h="1084">
                  <a:moveTo>
                    <a:pt x="0" y="1084"/>
                  </a:moveTo>
                  <a:cubicBezTo>
                    <a:pt x="71" y="1059"/>
                    <a:pt x="317" y="1064"/>
                    <a:pt x="424" y="932"/>
                  </a:cubicBezTo>
                  <a:cubicBezTo>
                    <a:pt x="531" y="800"/>
                    <a:pt x="539" y="444"/>
                    <a:pt x="640" y="292"/>
                  </a:cubicBezTo>
                  <a:cubicBezTo>
                    <a:pt x="741" y="140"/>
                    <a:pt x="883" y="40"/>
                    <a:pt x="1032" y="20"/>
                  </a:cubicBezTo>
                  <a:cubicBezTo>
                    <a:pt x="1181" y="0"/>
                    <a:pt x="1364" y="75"/>
                    <a:pt x="1536" y="172"/>
                  </a:cubicBezTo>
                  <a:cubicBezTo>
                    <a:pt x="1708" y="269"/>
                    <a:pt x="1920" y="476"/>
                    <a:pt x="2064" y="604"/>
                  </a:cubicBezTo>
                  <a:cubicBezTo>
                    <a:pt x="2208" y="732"/>
                    <a:pt x="2231" y="860"/>
                    <a:pt x="2400" y="940"/>
                  </a:cubicBezTo>
                  <a:cubicBezTo>
                    <a:pt x="2569" y="1020"/>
                    <a:pt x="2939" y="1054"/>
                    <a:pt x="3080" y="1084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pic>
          <p:nvPicPr>
            <p:cNvPr id="4118" name="Picture 22" descr="C:\My Documents\bits\Topbanx.GIF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33CC99"/>
                </a:clrFrom>
                <a:clrTo>
                  <a:srgbClr val="33CC99">
                    <a:alpha val="0"/>
                  </a:srgbClr>
                </a:clrTo>
              </a:clrChange>
            </a:blip>
            <a:srcRect l="31929" t="5319" b="4256"/>
            <a:stretch>
              <a:fillRect/>
            </a:stretch>
          </p:blipFill>
          <p:spPr bwMode="auto">
            <a:xfrm>
              <a:off x="0" y="0"/>
              <a:ext cx="325" cy="4320"/>
            </a:xfrm>
            <a:prstGeom prst="rect">
              <a:avLst/>
            </a:prstGeom>
            <a:noFill/>
          </p:spPr>
        </p:pic>
        <p:sp>
          <p:nvSpPr>
            <p:cNvPr id="4119" name="Rectangle 23"/>
            <p:cNvSpPr>
              <a:spLocks noChangeArrowheads="1"/>
            </p:cNvSpPr>
            <p:nvPr/>
          </p:nvSpPr>
          <p:spPr bwMode="ltGray">
            <a:xfrm>
              <a:off x="240" y="2112"/>
              <a:ext cx="2688" cy="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4120" name="Line 24"/>
          <p:cNvSpPr>
            <a:spLocks noChangeShapeType="1"/>
          </p:cNvSpPr>
          <p:nvPr/>
        </p:nvSpPr>
        <p:spPr bwMode="ltGray">
          <a:xfrm>
            <a:off x="685800" y="34290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lg"/>
          </a:ln>
          <a:effectLst/>
        </p:spPr>
        <p:txBody>
          <a:bodyPr wrap="none" anchor="ctr"/>
          <a:lstStyle/>
          <a:p>
            <a:endParaRPr lang="es-ES"/>
          </a:p>
        </p:txBody>
      </p:sp>
      <p:grpSp>
        <p:nvGrpSpPr>
          <p:cNvPr id="4121" name="Group 25"/>
          <p:cNvGrpSpPr>
            <a:grpSpLocks/>
          </p:cNvGrpSpPr>
          <p:nvPr/>
        </p:nvGrpSpPr>
        <p:grpSpPr bwMode="auto">
          <a:xfrm>
            <a:off x="762000" y="3352800"/>
            <a:ext cx="457200" cy="457200"/>
            <a:chOff x="480" y="2112"/>
            <a:chExt cx="288" cy="288"/>
          </a:xfrm>
        </p:grpSpPr>
        <p:sp>
          <p:nvSpPr>
            <p:cNvPr id="4122" name="Line 26"/>
            <p:cNvSpPr>
              <a:spLocks noChangeShapeType="1"/>
            </p:cNvSpPr>
            <p:nvPr/>
          </p:nvSpPr>
          <p:spPr bwMode="ltGray">
            <a:xfrm>
              <a:off x="528" y="2160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sm" len="lg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ltGray">
            <a:xfrm>
              <a:off x="480" y="2112"/>
              <a:ext cx="117" cy="11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4124" name="Rectangle 2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133600"/>
            <a:ext cx="77724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125" name="Rectangle 2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126" name="Rectangle 30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685800" y="6342063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endParaRPr lang="en-US" altLang="ja-JP"/>
          </a:p>
        </p:txBody>
      </p:sp>
      <p:sp>
        <p:nvSpPr>
          <p:cNvPr id="33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477000"/>
            <a:ext cx="7696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s-ES" altLang="ja-JP" dirty="0"/>
              <a:t>E. </a:t>
            </a:r>
            <a:r>
              <a:rPr lang="es-ES" altLang="ja-JP" dirty="0" err="1"/>
              <a:t>Nácher</a:t>
            </a:r>
            <a:r>
              <a:rPr lang="es-ES" altLang="ja-JP" dirty="0"/>
              <a:t>, J. </a:t>
            </a:r>
            <a:r>
              <a:rPr lang="es-ES" altLang="ja-JP" dirty="0" err="1"/>
              <a:t>Balibrea</a:t>
            </a:r>
            <a:r>
              <a:rPr lang="es-ES" altLang="ja-JP" dirty="0"/>
              <a:t>,  Introducción a GEANT4</a:t>
            </a:r>
            <a:endParaRPr lang="en-US" altLang="ja-JP" dirty="0"/>
          </a:p>
        </p:txBody>
      </p:sp>
      <p:sp>
        <p:nvSpPr>
          <p:cNvPr id="34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5805" y="50800"/>
            <a:ext cx="609600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Calibri" charset="0"/>
                <a:ea typeface="Calibri" charset="0"/>
                <a:cs typeface="Calibri" charset="0"/>
              </a:defRPr>
            </a:lvl1pPr>
          </a:lstStyle>
          <a:p>
            <a:fld id="{47AA9C5C-E365-416A-B1B7-EECBB9437AF4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ja-JP"/>
              <a:t>E. Nácher, J. Balibrea,  Introducción a GEANT4</a:t>
            </a:r>
            <a:endParaRPr lang="en-US" altLang="ja-JP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10424B-4D71-4534-A880-984510E6B5B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915150" y="152400"/>
            <a:ext cx="2076450" cy="62484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6076950" cy="6248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ja-JP"/>
              <a:t>E. Nácher, J. Balibrea,  Introducción a GEANT4</a:t>
            </a:r>
            <a:endParaRPr lang="en-US" altLang="ja-JP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A41CC3-3675-46C3-8101-FD4261CBA5F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4B06B5-821A-4923-82F0-68556B7ECFF7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52500" y="6473136"/>
            <a:ext cx="7696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s-ES" altLang="ja-JP" dirty="0"/>
              <a:t>E. </a:t>
            </a:r>
            <a:r>
              <a:rPr lang="es-ES" altLang="ja-JP" dirty="0" err="1"/>
              <a:t>Nácher</a:t>
            </a:r>
            <a:r>
              <a:rPr lang="es-ES" altLang="ja-JP" dirty="0"/>
              <a:t>, J. </a:t>
            </a:r>
            <a:r>
              <a:rPr lang="es-ES" altLang="ja-JP" dirty="0" err="1"/>
              <a:t>Balibrea</a:t>
            </a:r>
            <a:r>
              <a:rPr lang="es-ES" altLang="ja-JP" dirty="0"/>
              <a:t>,  Introducción a GEANT4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ja-JP"/>
              <a:t>E. Nácher, J. Balibrea,  Introducción a GEANT4</a:t>
            </a:r>
            <a:endParaRPr lang="en-US" altLang="ja-JP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4D8C20-67C7-4A0E-8F8F-526BF0FF077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40767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14900" y="914400"/>
            <a:ext cx="40767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ja-JP"/>
              <a:t>E. Nácher, J. Balibrea,  Introducción a GEANT4</a:t>
            </a:r>
            <a:endParaRPr lang="en-US" altLang="ja-JP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F2D665-0B5E-4C6D-9A5E-938BEF529BB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ja-JP"/>
              <a:t>E. Nácher, J. Balibrea,  Introducción a GEANT4</a:t>
            </a:r>
            <a:endParaRPr lang="en-US" altLang="ja-JP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B85728-339C-48AB-A2DA-B1461024250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ja-JP"/>
              <a:t>E. Nácher, J. Balibrea,  Introducción a GEANT4</a:t>
            </a:r>
            <a:endParaRPr lang="en-US" altLang="ja-JP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5F515D-B10E-48E8-B0D8-42E52B29123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ja-JP"/>
              <a:t>E. Nácher, J. Balibrea,  Introducción a GEANT4</a:t>
            </a:r>
            <a:endParaRPr lang="en-US" altLang="ja-JP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E22AB8-1F42-42AB-A13D-7E88B97C49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ja-JP"/>
              <a:t>E. Nácher, J. Balibrea,  Introducción a GEANT4</a:t>
            </a:r>
            <a:endParaRPr lang="en-US" altLang="ja-JP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08E7EE9-D510-440C-B790-44BA95D78B5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altLang="ja-JP"/>
              <a:t>E. Nácher, J. Balibrea,  Introducción a GEANT4</a:t>
            </a:r>
            <a:endParaRPr lang="en-US" altLang="ja-JP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929143-D176-47DF-8EBD-0C759917D69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-12700"/>
            <a:ext cx="9156700" cy="6870700"/>
            <a:chOff x="0" y="-8"/>
            <a:chExt cx="5768" cy="4328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0" y="624"/>
              <a:ext cx="5760" cy="36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5760" cy="62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77" name="Freeform 5"/>
            <p:cNvSpPr>
              <a:spLocks/>
            </p:cNvSpPr>
            <p:nvPr/>
          </p:nvSpPr>
          <p:spPr bwMode="hidden">
            <a:xfrm>
              <a:off x="0" y="-8"/>
              <a:ext cx="3640" cy="1434"/>
            </a:xfrm>
            <a:custGeom>
              <a:avLst/>
              <a:gdLst/>
              <a:ahLst/>
              <a:cxnLst>
                <a:cxn ang="0">
                  <a:pos x="0" y="1152"/>
                </a:cxn>
                <a:cxn ang="0">
                  <a:pos x="672" y="1392"/>
                </a:cxn>
                <a:cxn ang="0">
                  <a:pos x="912" y="1152"/>
                </a:cxn>
                <a:cxn ang="0">
                  <a:pos x="864" y="816"/>
                </a:cxn>
                <a:cxn ang="0">
                  <a:pos x="1170" y="588"/>
                </a:cxn>
                <a:cxn ang="0">
                  <a:pos x="1692" y="546"/>
                </a:cxn>
                <a:cxn ang="0">
                  <a:pos x="2112" y="576"/>
                </a:cxn>
                <a:cxn ang="0">
                  <a:pos x="2208" y="384"/>
                </a:cxn>
                <a:cxn ang="0">
                  <a:pos x="2184" y="138"/>
                </a:cxn>
                <a:cxn ang="0">
                  <a:pos x="2640" y="144"/>
                </a:cxn>
                <a:cxn ang="0">
                  <a:pos x="3024" y="432"/>
                </a:cxn>
                <a:cxn ang="0">
                  <a:pos x="3552" y="192"/>
                </a:cxn>
                <a:cxn ang="0">
                  <a:pos x="3552" y="0"/>
                </a:cxn>
              </a:cxnLst>
              <a:rect l="0" t="0" r="r" b="b"/>
              <a:pathLst>
                <a:path w="3640" h="1434">
                  <a:moveTo>
                    <a:pt x="0" y="1152"/>
                  </a:moveTo>
                  <a:cubicBezTo>
                    <a:pt x="112" y="1192"/>
                    <a:pt x="204" y="1434"/>
                    <a:pt x="672" y="1392"/>
                  </a:cubicBezTo>
                  <a:cubicBezTo>
                    <a:pt x="824" y="1392"/>
                    <a:pt x="880" y="1248"/>
                    <a:pt x="912" y="1152"/>
                  </a:cubicBezTo>
                  <a:cubicBezTo>
                    <a:pt x="944" y="1056"/>
                    <a:pt x="821" y="910"/>
                    <a:pt x="864" y="816"/>
                  </a:cubicBezTo>
                  <a:cubicBezTo>
                    <a:pt x="864" y="552"/>
                    <a:pt x="1044" y="582"/>
                    <a:pt x="1170" y="588"/>
                  </a:cubicBezTo>
                  <a:cubicBezTo>
                    <a:pt x="1386" y="666"/>
                    <a:pt x="1535" y="548"/>
                    <a:pt x="1692" y="546"/>
                  </a:cubicBezTo>
                  <a:cubicBezTo>
                    <a:pt x="1849" y="544"/>
                    <a:pt x="1944" y="648"/>
                    <a:pt x="2112" y="576"/>
                  </a:cubicBezTo>
                  <a:cubicBezTo>
                    <a:pt x="2250" y="510"/>
                    <a:pt x="2200" y="448"/>
                    <a:pt x="2208" y="384"/>
                  </a:cubicBezTo>
                  <a:cubicBezTo>
                    <a:pt x="2220" y="311"/>
                    <a:pt x="2040" y="198"/>
                    <a:pt x="2184" y="138"/>
                  </a:cubicBezTo>
                  <a:cubicBezTo>
                    <a:pt x="2346" y="60"/>
                    <a:pt x="2500" y="95"/>
                    <a:pt x="2640" y="144"/>
                  </a:cubicBezTo>
                  <a:cubicBezTo>
                    <a:pt x="2780" y="193"/>
                    <a:pt x="2872" y="424"/>
                    <a:pt x="3024" y="432"/>
                  </a:cubicBezTo>
                  <a:cubicBezTo>
                    <a:pt x="3176" y="440"/>
                    <a:pt x="3464" y="264"/>
                    <a:pt x="3552" y="192"/>
                  </a:cubicBezTo>
                  <a:cubicBezTo>
                    <a:pt x="3640" y="120"/>
                    <a:pt x="3552" y="40"/>
                    <a:pt x="3552" y="0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78" name="Freeform 6"/>
            <p:cNvSpPr>
              <a:spLocks/>
            </p:cNvSpPr>
            <p:nvPr/>
          </p:nvSpPr>
          <p:spPr bwMode="hidden">
            <a:xfrm>
              <a:off x="0" y="-8"/>
              <a:ext cx="1996" cy="1240"/>
            </a:xfrm>
            <a:custGeom>
              <a:avLst/>
              <a:gdLst/>
              <a:ahLst/>
              <a:cxnLst>
                <a:cxn ang="0">
                  <a:pos x="0" y="960"/>
                </a:cxn>
                <a:cxn ang="0">
                  <a:pos x="336" y="1200"/>
                </a:cxn>
                <a:cxn ang="0">
                  <a:pos x="576" y="1200"/>
                </a:cxn>
                <a:cxn ang="0">
                  <a:pos x="696" y="972"/>
                </a:cxn>
                <a:cxn ang="0">
                  <a:pos x="636" y="462"/>
                </a:cxn>
                <a:cxn ang="0">
                  <a:pos x="816" y="276"/>
                </a:cxn>
                <a:cxn ang="0">
                  <a:pos x="1392" y="432"/>
                </a:cxn>
                <a:cxn ang="0">
                  <a:pos x="1740" y="390"/>
                </a:cxn>
                <a:cxn ang="0">
                  <a:pos x="1974" y="348"/>
                </a:cxn>
                <a:cxn ang="0">
                  <a:pos x="1872" y="0"/>
                </a:cxn>
              </a:cxnLst>
              <a:rect l="0" t="0" r="r" b="b"/>
              <a:pathLst>
                <a:path w="1996" h="1240">
                  <a:moveTo>
                    <a:pt x="0" y="960"/>
                  </a:moveTo>
                  <a:cubicBezTo>
                    <a:pt x="56" y="1000"/>
                    <a:pt x="240" y="1160"/>
                    <a:pt x="336" y="1200"/>
                  </a:cubicBezTo>
                  <a:cubicBezTo>
                    <a:pt x="432" y="1240"/>
                    <a:pt x="516" y="1238"/>
                    <a:pt x="576" y="1200"/>
                  </a:cubicBezTo>
                  <a:cubicBezTo>
                    <a:pt x="636" y="1162"/>
                    <a:pt x="686" y="1095"/>
                    <a:pt x="696" y="972"/>
                  </a:cubicBezTo>
                  <a:cubicBezTo>
                    <a:pt x="706" y="849"/>
                    <a:pt x="616" y="578"/>
                    <a:pt x="636" y="462"/>
                  </a:cubicBezTo>
                  <a:cubicBezTo>
                    <a:pt x="656" y="346"/>
                    <a:pt x="690" y="281"/>
                    <a:pt x="816" y="276"/>
                  </a:cubicBezTo>
                  <a:cubicBezTo>
                    <a:pt x="942" y="271"/>
                    <a:pt x="1238" y="413"/>
                    <a:pt x="1392" y="432"/>
                  </a:cubicBezTo>
                  <a:cubicBezTo>
                    <a:pt x="1546" y="451"/>
                    <a:pt x="1643" y="404"/>
                    <a:pt x="1740" y="390"/>
                  </a:cubicBezTo>
                  <a:cubicBezTo>
                    <a:pt x="1837" y="376"/>
                    <a:pt x="1952" y="413"/>
                    <a:pt x="1974" y="348"/>
                  </a:cubicBezTo>
                  <a:cubicBezTo>
                    <a:pt x="1996" y="283"/>
                    <a:pt x="1986" y="84"/>
                    <a:pt x="1872" y="0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79" name="Freeform 7"/>
            <p:cNvSpPr>
              <a:spLocks/>
            </p:cNvSpPr>
            <p:nvPr/>
          </p:nvSpPr>
          <p:spPr bwMode="hidden">
            <a:xfrm>
              <a:off x="0" y="-8"/>
              <a:ext cx="1584" cy="1008"/>
            </a:xfrm>
            <a:custGeom>
              <a:avLst/>
              <a:gdLst/>
              <a:ahLst/>
              <a:cxnLst>
                <a:cxn ang="0">
                  <a:pos x="0" y="576"/>
                </a:cxn>
                <a:cxn ang="0">
                  <a:pos x="336" y="960"/>
                </a:cxn>
                <a:cxn ang="0">
                  <a:pos x="480" y="864"/>
                </a:cxn>
                <a:cxn ang="0">
                  <a:pos x="318" y="414"/>
                </a:cxn>
                <a:cxn ang="0">
                  <a:pos x="780" y="36"/>
                </a:cxn>
                <a:cxn ang="0">
                  <a:pos x="1440" y="192"/>
                </a:cxn>
                <a:cxn ang="0">
                  <a:pos x="1584" y="0"/>
                </a:cxn>
              </a:cxnLst>
              <a:rect l="0" t="0" r="r" b="b"/>
              <a:pathLst>
                <a:path w="1584" h="1008">
                  <a:moveTo>
                    <a:pt x="0" y="576"/>
                  </a:moveTo>
                  <a:cubicBezTo>
                    <a:pt x="56" y="640"/>
                    <a:pt x="256" y="912"/>
                    <a:pt x="336" y="960"/>
                  </a:cubicBezTo>
                  <a:cubicBezTo>
                    <a:pt x="416" y="1008"/>
                    <a:pt x="483" y="955"/>
                    <a:pt x="480" y="864"/>
                  </a:cubicBezTo>
                  <a:cubicBezTo>
                    <a:pt x="477" y="773"/>
                    <a:pt x="384" y="618"/>
                    <a:pt x="318" y="414"/>
                  </a:cubicBezTo>
                  <a:cubicBezTo>
                    <a:pt x="156" y="12"/>
                    <a:pt x="528" y="6"/>
                    <a:pt x="780" y="36"/>
                  </a:cubicBezTo>
                  <a:cubicBezTo>
                    <a:pt x="1002" y="66"/>
                    <a:pt x="1306" y="198"/>
                    <a:pt x="1440" y="192"/>
                  </a:cubicBezTo>
                  <a:cubicBezTo>
                    <a:pt x="1574" y="186"/>
                    <a:pt x="1554" y="40"/>
                    <a:pt x="1584" y="0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80" name="Freeform 8"/>
            <p:cNvSpPr>
              <a:spLocks/>
            </p:cNvSpPr>
            <p:nvPr/>
          </p:nvSpPr>
          <p:spPr bwMode="hidden">
            <a:xfrm>
              <a:off x="856" y="144"/>
              <a:ext cx="3752" cy="1816"/>
            </a:xfrm>
            <a:custGeom>
              <a:avLst/>
              <a:gdLst/>
              <a:ahLst/>
              <a:cxnLst>
                <a:cxn ang="0">
                  <a:pos x="248" y="1000"/>
                </a:cxn>
                <a:cxn ang="0">
                  <a:pos x="200" y="760"/>
                </a:cxn>
                <a:cxn ang="0">
                  <a:pos x="248" y="664"/>
                </a:cxn>
                <a:cxn ang="0">
                  <a:pos x="584" y="616"/>
                </a:cxn>
                <a:cxn ang="0">
                  <a:pos x="1304" y="664"/>
                </a:cxn>
                <a:cxn ang="0">
                  <a:pos x="1640" y="424"/>
                </a:cxn>
                <a:cxn ang="0">
                  <a:pos x="1976" y="472"/>
                </a:cxn>
                <a:cxn ang="0">
                  <a:pos x="2600" y="424"/>
                </a:cxn>
                <a:cxn ang="0">
                  <a:pos x="3128" y="88"/>
                </a:cxn>
                <a:cxn ang="0">
                  <a:pos x="3560" y="40"/>
                </a:cxn>
                <a:cxn ang="0">
                  <a:pos x="3656" y="328"/>
                </a:cxn>
                <a:cxn ang="0">
                  <a:pos x="2984" y="760"/>
                </a:cxn>
                <a:cxn ang="0">
                  <a:pos x="2456" y="952"/>
                </a:cxn>
                <a:cxn ang="0">
                  <a:pos x="1976" y="1432"/>
                </a:cxn>
                <a:cxn ang="0">
                  <a:pos x="1400" y="1768"/>
                </a:cxn>
                <a:cxn ang="0">
                  <a:pos x="968" y="1720"/>
                </a:cxn>
                <a:cxn ang="0">
                  <a:pos x="296" y="1768"/>
                </a:cxn>
                <a:cxn ang="0">
                  <a:pos x="8" y="1432"/>
                </a:cxn>
                <a:cxn ang="0">
                  <a:pos x="248" y="1000"/>
                </a:cxn>
              </a:cxnLst>
              <a:rect l="0" t="0" r="r" b="b"/>
              <a:pathLst>
                <a:path w="3752" h="1816">
                  <a:moveTo>
                    <a:pt x="248" y="1000"/>
                  </a:moveTo>
                  <a:cubicBezTo>
                    <a:pt x="280" y="888"/>
                    <a:pt x="200" y="816"/>
                    <a:pt x="200" y="760"/>
                  </a:cubicBezTo>
                  <a:cubicBezTo>
                    <a:pt x="200" y="704"/>
                    <a:pt x="184" y="688"/>
                    <a:pt x="248" y="664"/>
                  </a:cubicBezTo>
                  <a:cubicBezTo>
                    <a:pt x="312" y="640"/>
                    <a:pt x="408" y="616"/>
                    <a:pt x="584" y="616"/>
                  </a:cubicBezTo>
                  <a:cubicBezTo>
                    <a:pt x="760" y="616"/>
                    <a:pt x="1128" y="696"/>
                    <a:pt x="1304" y="664"/>
                  </a:cubicBezTo>
                  <a:cubicBezTo>
                    <a:pt x="1480" y="632"/>
                    <a:pt x="1528" y="456"/>
                    <a:pt x="1640" y="424"/>
                  </a:cubicBezTo>
                  <a:cubicBezTo>
                    <a:pt x="1752" y="392"/>
                    <a:pt x="1816" y="472"/>
                    <a:pt x="1976" y="472"/>
                  </a:cubicBezTo>
                  <a:cubicBezTo>
                    <a:pt x="2136" y="472"/>
                    <a:pt x="2408" y="488"/>
                    <a:pt x="2600" y="424"/>
                  </a:cubicBezTo>
                  <a:cubicBezTo>
                    <a:pt x="2792" y="360"/>
                    <a:pt x="2968" y="152"/>
                    <a:pt x="3128" y="88"/>
                  </a:cubicBezTo>
                  <a:cubicBezTo>
                    <a:pt x="3288" y="24"/>
                    <a:pt x="3472" y="0"/>
                    <a:pt x="3560" y="40"/>
                  </a:cubicBezTo>
                  <a:cubicBezTo>
                    <a:pt x="3648" y="80"/>
                    <a:pt x="3752" y="208"/>
                    <a:pt x="3656" y="328"/>
                  </a:cubicBezTo>
                  <a:cubicBezTo>
                    <a:pt x="3560" y="448"/>
                    <a:pt x="3184" y="656"/>
                    <a:pt x="2984" y="760"/>
                  </a:cubicBezTo>
                  <a:cubicBezTo>
                    <a:pt x="2784" y="864"/>
                    <a:pt x="2624" y="840"/>
                    <a:pt x="2456" y="952"/>
                  </a:cubicBezTo>
                  <a:cubicBezTo>
                    <a:pt x="2288" y="1064"/>
                    <a:pt x="2152" y="1296"/>
                    <a:pt x="1976" y="1432"/>
                  </a:cubicBezTo>
                  <a:cubicBezTo>
                    <a:pt x="1800" y="1568"/>
                    <a:pt x="1568" y="1720"/>
                    <a:pt x="1400" y="1768"/>
                  </a:cubicBezTo>
                  <a:cubicBezTo>
                    <a:pt x="1232" y="1816"/>
                    <a:pt x="1152" y="1720"/>
                    <a:pt x="968" y="1720"/>
                  </a:cubicBezTo>
                  <a:cubicBezTo>
                    <a:pt x="784" y="1720"/>
                    <a:pt x="456" y="1816"/>
                    <a:pt x="296" y="1768"/>
                  </a:cubicBezTo>
                  <a:cubicBezTo>
                    <a:pt x="136" y="1720"/>
                    <a:pt x="16" y="1560"/>
                    <a:pt x="8" y="1432"/>
                  </a:cubicBezTo>
                  <a:cubicBezTo>
                    <a:pt x="0" y="1304"/>
                    <a:pt x="216" y="1112"/>
                    <a:pt x="248" y="100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81" name="Freeform 9"/>
            <p:cNvSpPr>
              <a:spLocks/>
            </p:cNvSpPr>
            <p:nvPr/>
          </p:nvSpPr>
          <p:spPr bwMode="hidden">
            <a:xfrm>
              <a:off x="972" y="688"/>
              <a:ext cx="2580" cy="1140"/>
            </a:xfrm>
            <a:custGeom>
              <a:avLst/>
              <a:gdLst/>
              <a:ahLst/>
              <a:cxnLst>
                <a:cxn ang="0">
                  <a:pos x="36" y="792"/>
                </a:cxn>
                <a:cxn ang="0">
                  <a:pos x="228" y="456"/>
                </a:cxn>
                <a:cxn ang="0">
                  <a:pos x="324" y="264"/>
                </a:cxn>
                <a:cxn ang="0">
                  <a:pos x="612" y="216"/>
                </a:cxn>
                <a:cxn ang="0">
                  <a:pos x="1092" y="312"/>
                </a:cxn>
                <a:cxn ang="0">
                  <a:pos x="1536" y="60"/>
                </a:cxn>
                <a:cxn ang="0">
                  <a:pos x="2388" y="120"/>
                </a:cxn>
                <a:cxn ang="0">
                  <a:pos x="2328" y="288"/>
                </a:cxn>
                <a:cxn ang="0">
                  <a:pos x="2028" y="612"/>
                </a:cxn>
                <a:cxn ang="0">
                  <a:pos x="1428" y="1032"/>
                </a:cxn>
                <a:cxn ang="0">
                  <a:pos x="1140" y="1080"/>
                </a:cxn>
                <a:cxn ang="0">
                  <a:pos x="324" y="1032"/>
                </a:cxn>
                <a:cxn ang="0">
                  <a:pos x="36" y="792"/>
                </a:cxn>
              </a:cxnLst>
              <a:rect l="0" t="0" r="r" b="b"/>
              <a:pathLst>
                <a:path w="2580" h="1140">
                  <a:moveTo>
                    <a:pt x="36" y="792"/>
                  </a:moveTo>
                  <a:cubicBezTo>
                    <a:pt x="66" y="666"/>
                    <a:pt x="180" y="544"/>
                    <a:pt x="228" y="456"/>
                  </a:cubicBezTo>
                  <a:cubicBezTo>
                    <a:pt x="276" y="368"/>
                    <a:pt x="260" y="304"/>
                    <a:pt x="324" y="264"/>
                  </a:cubicBezTo>
                  <a:cubicBezTo>
                    <a:pt x="388" y="224"/>
                    <a:pt x="484" y="208"/>
                    <a:pt x="612" y="216"/>
                  </a:cubicBezTo>
                  <a:cubicBezTo>
                    <a:pt x="740" y="224"/>
                    <a:pt x="828" y="330"/>
                    <a:pt x="1092" y="312"/>
                  </a:cubicBezTo>
                  <a:cubicBezTo>
                    <a:pt x="1422" y="270"/>
                    <a:pt x="1416" y="0"/>
                    <a:pt x="1536" y="60"/>
                  </a:cubicBezTo>
                  <a:cubicBezTo>
                    <a:pt x="1782" y="204"/>
                    <a:pt x="2256" y="82"/>
                    <a:pt x="2388" y="120"/>
                  </a:cubicBezTo>
                  <a:cubicBezTo>
                    <a:pt x="2520" y="158"/>
                    <a:pt x="2580" y="198"/>
                    <a:pt x="2328" y="288"/>
                  </a:cubicBezTo>
                  <a:cubicBezTo>
                    <a:pt x="2094" y="378"/>
                    <a:pt x="2178" y="488"/>
                    <a:pt x="2028" y="612"/>
                  </a:cubicBezTo>
                  <a:cubicBezTo>
                    <a:pt x="1878" y="736"/>
                    <a:pt x="1576" y="954"/>
                    <a:pt x="1428" y="1032"/>
                  </a:cubicBezTo>
                  <a:cubicBezTo>
                    <a:pt x="1292" y="1112"/>
                    <a:pt x="1218" y="1140"/>
                    <a:pt x="1140" y="1080"/>
                  </a:cubicBezTo>
                  <a:cubicBezTo>
                    <a:pt x="918" y="960"/>
                    <a:pt x="508" y="1080"/>
                    <a:pt x="324" y="1032"/>
                  </a:cubicBezTo>
                  <a:cubicBezTo>
                    <a:pt x="140" y="984"/>
                    <a:pt x="0" y="918"/>
                    <a:pt x="36" y="792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82" name="Freeform 10"/>
            <p:cNvSpPr>
              <a:spLocks/>
            </p:cNvSpPr>
            <p:nvPr/>
          </p:nvSpPr>
          <p:spPr bwMode="hidden">
            <a:xfrm>
              <a:off x="1170" y="910"/>
              <a:ext cx="1758" cy="696"/>
            </a:xfrm>
            <a:custGeom>
              <a:avLst/>
              <a:gdLst/>
              <a:ahLst/>
              <a:cxnLst>
                <a:cxn ang="0">
                  <a:pos x="60" y="594"/>
                </a:cxn>
                <a:cxn ang="0">
                  <a:pos x="126" y="234"/>
                </a:cxn>
                <a:cxn ang="0">
                  <a:pos x="1182" y="234"/>
                </a:cxn>
                <a:cxn ang="0">
                  <a:pos x="1518" y="90"/>
                </a:cxn>
                <a:cxn ang="0">
                  <a:pos x="1710" y="138"/>
                </a:cxn>
                <a:cxn ang="0">
                  <a:pos x="1230" y="522"/>
                </a:cxn>
                <a:cxn ang="0">
                  <a:pos x="750" y="666"/>
                </a:cxn>
                <a:cxn ang="0">
                  <a:pos x="60" y="594"/>
                </a:cxn>
              </a:cxnLst>
              <a:rect l="0" t="0" r="r" b="b"/>
              <a:pathLst>
                <a:path w="1758" h="696">
                  <a:moveTo>
                    <a:pt x="60" y="594"/>
                  </a:moveTo>
                  <a:cubicBezTo>
                    <a:pt x="0" y="462"/>
                    <a:pt x="48" y="306"/>
                    <a:pt x="126" y="234"/>
                  </a:cubicBezTo>
                  <a:cubicBezTo>
                    <a:pt x="390" y="30"/>
                    <a:pt x="654" y="378"/>
                    <a:pt x="1182" y="234"/>
                  </a:cubicBezTo>
                  <a:cubicBezTo>
                    <a:pt x="1414" y="210"/>
                    <a:pt x="1284" y="132"/>
                    <a:pt x="1518" y="90"/>
                  </a:cubicBezTo>
                  <a:cubicBezTo>
                    <a:pt x="1680" y="0"/>
                    <a:pt x="1758" y="66"/>
                    <a:pt x="1710" y="138"/>
                  </a:cubicBezTo>
                  <a:cubicBezTo>
                    <a:pt x="1662" y="210"/>
                    <a:pt x="1290" y="372"/>
                    <a:pt x="1230" y="522"/>
                  </a:cubicBezTo>
                  <a:cubicBezTo>
                    <a:pt x="1134" y="696"/>
                    <a:pt x="945" y="654"/>
                    <a:pt x="750" y="666"/>
                  </a:cubicBezTo>
                  <a:cubicBezTo>
                    <a:pt x="555" y="678"/>
                    <a:pt x="164" y="666"/>
                    <a:pt x="60" y="594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83" name="Freeform 11"/>
            <p:cNvSpPr>
              <a:spLocks/>
            </p:cNvSpPr>
            <p:nvPr/>
          </p:nvSpPr>
          <p:spPr bwMode="hidden">
            <a:xfrm rot="-299203">
              <a:off x="1296" y="1240"/>
              <a:ext cx="928" cy="192"/>
            </a:xfrm>
            <a:custGeom>
              <a:avLst/>
              <a:gdLst/>
              <a:ahLst/>
              <a:cxnLst>
                <a:cxn ang="0">
                  <a:pos x="104" y="96"/>
                </a:cxn>
                <a:cxn ang="0">
                  <a:pos x="152" y="0"/>
                </a:cxn>
                <a:cxn ang="0">
                  <a:pos x="728" y="96"/>
                </a:cxn>
                <a:cxn ang="0">
                  <a:pos x="920" y="96"/>
                </a:cxn>
                <a:cxn ang="0">
                  <a:pos x="776" y="192"/>
                </a:cxn>
                <a:cxn ang="0">
                  <a:pos x="104" y="96"/>
                </a:cxn>
              </a:cxnLst>
              <a:rect l="0" t="0" r="r" b="b"/>
              <a:pathLst>
                <a:path w="928" h="192">
                  <a:moveTo>
                    <a:pt x="104" y="96"/>
                  </a:moveTo>
                  <a:cubicBezTo>
                    <a:pt x="0" y="64"/>
                    <a:pt x="48" y="0"/>
                    <a:pt x="152" y="0"/>
                  </a:cubicBezTo>
                  <a:cubicBezTo>
                    <a:pt x="256" y="0"/>
                    <a:pt x="600" y="80"/>
                    <a:pt x="728" y="96"/>
                  </a:cubicBezTo>
                  <a:cubicBezTo>
                    <a:pt x="856" y="112"/>
                    <a:pt x="912" y="80"/>
                    <a:pt x="920" y="96"/>
                  </a:cubicBezTo>
                  <a:cubicBezTo>
                    <a:pt x="928" y="112"/>
                    <a:pt x="912" y="192"/>
                    <a:pt x="776" y="192"/>
                  </a:cubicBezTo>
                  <a:cubicBezTo>
                    <a:pt x="640" y="192"/>
                    <a:pt x="208" y="128"/>
                    <a:pt x="104" y="96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84" name="Freeform 12"/>
            <p:cNvSpPr>
              <a:spLocks/>
            </p:cNvSpPr>
            <p:nvPr/>
          </p:nvSpPr>
          <p:spPr bwMode="hidden">
            <a:xfrm>
              <a:off x="0" y="1584"/>
              <a:ext cx="5754" cy="2280"/>
            </a:xfrm>
            <a:custGeom>
              <a:avLst/>
              <a:gdLst/>
              <a:ahLst/>
              <a:cxnLst>
                <a:cxn ang="0">
                  <a:pos x="0" y="40"/>
                </a:cxn>
                <a:cxn ang="0">
                  <a:pos x="336" y="40"/>
                </a:cxn>
                <a:cxn ang="0">
                  <a:pos x="720" y="280"/>
                </a:cxn>
                <a:cxn ang="0">
                  <a:pos x="912" y="712"/>
                </a:cxn>
                <a:cxn ang="0">
                  <a:pos x="864" y="1240"/>
                </a:cxn>
                <a:cxn ang="0">
                  <a:pos x="960" y="1768"/>
                </a:cxn>
                <a:cxn ang="0">
                  <a:pos x="1440" y="2152"/>
                </a:cxn>
                <a:cxn ang="0">
                  <a:pos x="2160" y="2248"/>
                </a:cxn>
                <a:cxn ang="0">
                  <a:pos x="2688" y="1960"/>
                </a:cxn>
                <a:cxn ang="0">
                  <a:pos x="2706" y="472"/>
                </a:cxn>
                <a:cxn ang="0">
                  <a:pos x="3456" y="424"/>
                </a:cxn>
                <a:cxn ang="0">
                  <a:pos x="4416" y="712"/>
                </a:cxn>
                <a:cxn ang="0">
                  <a:pos x="4416" y="1432"/>
                </a:cxn>
                <a:cxn ang="0">
                  <a:pos x="4728" y="1822"/>
                </a:cxn>
                <a:cxn ang="0">
                  <a:pos x="5322" y="2206"/>
                </a:cxn>
                <a:cxn ang="0">
                  <a:pos x="5754" y="1510"/>
                </a:cxn>
              </a:cxnLst>
              <a:rect l="0" t="0" r="r" b="b"/>
              <a:pathLst>
                <a:path w="5754" h="2280">
                  <a:moveTo>
                    <a:pt x="0" y="40"/>
                  </a:moveTo>
                  <a:cubicBezTo>
                    <a:pt x="56" y="40"/>
                    <a:pt x="216" y="0"/>
                    <a:pt x="336" y="40"/>
                  </a:cubicBezTo>
                  <a:cubicBezTo>
                    <a:pt x="456" y="80"/>
                    <a:pt x="624" y="168"/>
                    <a:pt x="720" y="280"/>
                  </a:cubicBezTo>
                  <a:cubicBezTo>
                    <a:pt x="816" y="392"/>
                    <a:pt x="888" y="552"/>
                    <a:pt x="912" y="712"/>
                  </a:cubicBezTo>
                  <a:cubicBezTo>
                    <a:pt x="936" y="872"/>
                    <a:pt x="856" y="1064"/>
                    <a:pt x="864" y="1240"/>
                  </a:cubicBezTo>
                  <a:cubicBezTo>
                    <a:pt x="872" y="1416"/>
                    <a:pt x="864" y="1616"/>
                    <a:pt x="960" y="1768"/>
                  </a:cubicBezTo>
                  <a:cubicBezTo>
                    <a:pt x="1056" y="1920"/>
                    <a:pt x="1240" y="2072"/>
                    <a:pt x="1440" y="2152"/>
                  </a:cubicBezTo>
                  <a:cubicBezTo>
                    <a:pt x="1640" y="2232"/>
                    <a:pt x="1952" y="2280"/>
                    <a:pt x="2160" y="2248"/>
                  </a:cubicBezTo>
                  <a:cubicBezTo>
                    <a:pt x="2368" y="2216"/>
                    <a:pt x="2597" y="2256"/>
                    <a:pt x="2688" y="1960"/>
                  </a:cubicBezTo>
                  <a:cubicBezTo>
                    <a:pt x="2779" y="1664"/>
                    <a:pt x="2578" y="728"/>
                    <a:pt x="2706" y="472"/>
                  </a:cubicBezTo>
                  <a:cubicBezTo>
                    <a:pt x="2834" y="216"/>
                    <a:pt x="3171" y="384"/>
                    <a:pt x="3456" y="424"/>
                  </a:cubicBezTo>
                  <a:cubicBezTo>
                    <a:pt x="3741" y="464"/>
                    <a:pt x="4256" y="544"/>
                    <a:pt x="4416" y="712"/>
                  </a:cubicBezTo>
                  <a:cubicBezTo>
                    <a:pt x="4576" y="880"/>
                    <a:pt x="4364" y="1247"/>
                    <a:pt x="4416" y="1432"/>
                  </a:cubicBezTo>
                  <a:cubicBezTo>
                    <a:pt x="4468" y="1617"/>
                    <a:pt x="4577" y="1693"/>
                    <a:pt x="4728" y="1822"/>
                  </a:cubicBezTo>
                  <a:cubicBezTo>
                    <a:pt x="4879" y="1951"/>
                    <a:pt x="5151" y="2258"/>
                    <a:pt x="5322" y="2206"/>
                  </a:cubicBezTo>
                  <a:cubicBezTo>
                    <a:pt x="5493" y="2154"/>
                    <a:pt x="5664" y="1655"/>
                    <a:pt x="5754" y="1510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85" name="Freeform 13"/>
            <p:cNvSpPr>
              <a:spLocks/>
            </p:cNvSpPr>
            <p:nvPr/>
          </p:nvSpPr>
          <p:spPr bwMode="hidden">
            <a:xfrm>
              <a:off x="1056" y="2008"/>
              <a:ext cx="1496" cy="1464"/>
            </a:xfrm>
            <a:custGeom>
              <a:avLst/>
              <a:gdLst/>
              <a:ahLst/>
              <a:cxnLst>
                <a:cxn ang="0">
                  <a:pos x="408" y="16"/>
                </a:cxn>
                <a:cxn ang="0">
                  <a:pos x="72" y="304"/>
                </a:cxn>
                <a:cxn ang="0">
                  <a:pos x="72" y="976"/>
                </a:cxn>
                <a:cxn ang="0">
                  <a:pos x="504" y="1360"/>
                </a:cxn>
                <a:cxn ang="0">
                  <a:pos x="1128" y="1408"/>
                </a:cxn>
                <a:cxn ang="0">
                  <a:pos x="1464" y="1024"/>
                </a:cxn>
                <a:cxn ang="0">
                  <a:pos x="1320" y="208"/>
                </a:cxn>
                <a:cxn ang="0">
                  <a:pos x="408" y="16"/>
                </a:cxn>
              </a:cxnLst>
              <a:rect l="0" t="0" r="r" b="b"/>
              <a:pathLst>
                <a:path w="1496" h="1464">
                  <a:moveTo>
                    <a:pt x="408" y="16"/>
                  </a:moveTo>
                  <a:cubicBezTo>
                    <a:pt x="200" y="32"/>
                    <a:pt x="128" y="144"/>
                    <a:pt x="72" y="304"/>
                  </a:cubicBezTo>
                  <a:cubicBezTo>
                    <a:pt x="16" y="464"/>
                    <a:pt x="0" y="800"/>
                    <a:pt x="72" y="976"/>
                  </a:cubicBezTo>
                  <a:cubicBezTo>
                    <a:pt x="144" y="1152"/>
                    <a:pt x="328" y="1288"/>
                    <a:pt x="504" y="1360"/>
                  </a:cubicBezTo>
                  <a:cubicBezTo>
                    <a:pt x="680" y="1432"/>
                    <a:pt x="968" y="1464"/>
                    <a:pt x="1128" y="1408"/>
                  </a:cubicBezTo>
                  <a:cubicBezTo>
                    <a:pt x="1288" y="1352"/>
                    <a:pt x="1432" y="1224"/>
                    <a:pt x="1464" y="1024"/>
                  </a:cubicBezTo>
                  <a:cubicBezTo>
                    <a:pt x="1496" y="824"/>
                    <a:pt x="1496" y="376"/>
                    <a:pt x="1320" y="208"/>
                  </a:cubicBezTo>
                  <a:cubicBezTo>
                    <a:pt x="1144" y="40"/>
                    <a:pt x="616" y="0"/>
                    <a:pt x="408" y="16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86" name="Freeform 14"/>
            <p:cNvSpPr>
              <a:spLocks/>
            </p:cNvSpPr>
            <p:nvPr/>
          </p:nvSpPr>
          <p:spPr bwMode="hidden">
            <a:xfrm rot="1159149">
              <a:off x="1296" y="2152"/>
              <a:ext cx="1126" cy="730"/>
            </a:xfrm>
            <a:custGeom>
              <a:avLst/>
              <a:gdLst/>
              <a:ahLst/>
              <a:cxnLst>
                <a:cxn ang="0">
                  <a:pos x="940" y="196"/>
                </a:cxn>
                <a:cxn ang="0">
                  <a:pos x="576" y="20"/>
                </a:cxn>
                <a:cxn ang="0">
                  <a:pos x="192" y="76"/>
                </a:cxn>
                <a:cxn ang="0">
                  <a:pos x="24" y="372"/>
                </a:cxn>
                <a:cxn ang="0">
                  <a:pos x="520" y="670"/>
                </a:cxn>
                <a:cxn ang="0">
                  <a:pos x="1048" y="568"/>
                </a:cxn>
                <a:cxn ang="0">
                  <a:pos x="940" y="196"/>
                </a:cxn>
              </a:cxnLst>
              <a:rect l="0" t="0" r="r" b="b"/>
              <a:pathLst>
                <a:path w="1126" h="730">
                  <a:moveTo>
                    <a:pt x="940" y="196"/>
                  </a:moveTo>
                  <a:cubicBezTo>
                    <a:pt x="700" y="100"/>
                    <a:pt x="701" y="40"/>
                    <a:pt x="576" y="20"/>
                  </a:cubicBezTo>
                  <a:cubicBezTo>
                    <a:pt x="451" y="0"/>
                    <a:pt x="284" y="17"/>
                    <a:pt x="192" y="76"/>
                  </a:cubicBezTo>
                  <a:cubicBezTo>
                    <a:pt x="100" y="135"/>
                    <a:pt x="56" y="132"/>
                    <a:pt x="24" y="372"/>
                  </a:cubicBezTo>
                  <a:cubicBezTo>
                    <a:pt x="0" y="730"/>
                    <a:pt x="350" y="637"/>
                    <a:pt x="520" y="670"/>
                  </a:cubicBezTo>
                  <a:cubicBezTo>
                    <a:pt x="690" y="703"/>
                    <a:pt x="978" y="647"/>
                    <a:pt x="1048" y="568"/>
                  </a:cubicBezTo>
                  <a:cubicBezTo>
                    <a:pt x="1118" y="489"/>
                    <a:pt x="1126" y="280"/>
                    <a:pt x="940" y="196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87" name="Freeform 15"/>
            <p:cNvSpPr>
              <a:spLocks/>
            </p:cNvSpPr>
            <p:nvPr/>
          </p:nvSpPr>
          <p:spPr bwMode="hidden">
            <a:xfrm>
              <a:off x="3112" y="-8"/>
              <a:ext cx="2648" cy="3394"/>
            </a:xfrm>
            <a:custGeom>
              <a:avLst/>
              <a:gdLst/>
              <a:ahLst/>
              <a:cxnLst>
                <a:cxn ang="0">
                  <a:pos x="1496" y="0"/>
                </a:cxn>
                <a:cxn ang="0">
                  <a:pos x="1640" y="384"/>
                </a:cxn>
                <a:cxn ang="0">
                  <a:pos x="1400" y="864"/>
                </a:cxn>
                <a:cxn ang="0">
                  <a:pos x="536" y="1200"/>
                </a:cxn>
                <a:cxn ang="0">
                  <a:pos x="56" y="1584"/>
                </a:cxn>
                <a:cxn ang="0">
                  <a:pos x="200" y="1872"/>
                </a:cxn>
                <a:cxn ang="0">
                  <a:pos x="1064" y="2016"/>
                </a:cxn>
                <a:cxn ang="0">
                  <a:pos x="1592" y="2304"/>
                </a:cxn>
                <a:cxn ang="0">
                  <a:pos x="1562" y="2940"/>
                </a:cxn>
                <a:cxn ang="0">
                  <a:pos x="2120" y="3384"/>
                </a:cxn>
                <a:cxn ang="0">
                  <a:pos x="2648" y="2880"/>
                </a:cxn>
              </a:cxnLst>
              <a:rect l="0" t="0" r="r" b="b"/>
              <a:pathLst>
                <a:path w="2648" h="3394">
                  <a:moveTo>
                    <a:pt x="1496" y="0"/>
                  </a:moveTo>
                  <a:cubicBezTo>
                    <a:pt x="1520" y="64"/>
                    <a:pt x="1656" y="240"/>
                    <a:pt x="1640" y="384"/>
                  </a:cubicBezTo>
                  <a:cubicBezTo>
                    <a:pt x="1624" y="528"/>
                    <a:pt x="1584" y="728"/>
                    <a:pt x="1400" y="864"/>
                  </a:cubicBezTo>
                  <a:cubicBezTo>
                    <a:pt x="1216" y="1000"/>
                    <a:pt x="760" y="1080"/>
                    <a:pt x="536" y="1200"/>
                  </a:cubicBezTo>
                  <a:cubicBezTo>
                    <a:pt x="312" y="1320"/>
                    <a:pt x="112" y="1472"/>
                    <a:pt x="56" y="1584"/>
                  </a:cubicBezTo>
                  <a:cubicBezTo>
                    <a:pt x="0" y="1696"/>
                    <a:pt x="32" y="1800"/>
                    <a:pt x="200" y="1872"/>
                  </a:cubicBezTo>
                  <a:cubicBezTo>
                    <a:pt x="368" y="1944"/>
                    <a:pt x="832" y="1944"/>
                    <a:pt x="1064" y="2016"/>
                  </a:cubicBezTo>
                  <a:cubicBezTo>
                    <a:pt x="1296" y="2088"/>
                    <a:pt x="1509" y="2150"/>
                    <a:pt x="1592" y="2304"/>
                  </a:cubicBezTo>
                  <a:cubicBezTo>
                    <a:pt x="1675" y="2458"/>
                    <a:pt x="1474" y="2760"/>
                    <a:pt x="1562" y="2940"/>
                  </a:cubicBezTo>
                  <a:cubicBezTo>
                    <a:pt x="1650" y="3120"/>
                    <a:pt x="1939" y="3394"/>
                    <a:pt x="2120" y="3384"/>
                  </a:cubicBezTo>
                  <a:cubicBezTo>
                    <a:pt x="2301" y="3374"/>
                    <a:pt x="2538" y="2985"/>
                    <a:pt x="2648" y="2880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88" name="Freeform 16"/>
            <p:cNvSpPr>
              <a:spLocks/>
            </p:cNvSpPr>
            <p:nvPr/>
          </p:nvSpPr>
          <p:spPr bwMode="hidden">
            <a:xfrm>
              <a:off x="3504" y="-8"/>
              <a:ext cx="2256" cy="3160"/>
            </a:xfrm>
            <a:custGeom>
              <a:avLst/>
              <a:gdLst/>
              <a:ahLst/>
              <a:cxnLst>
                <a:cxn ang="0">
                  <a:pos x="1488" y="0"/>
                </a:cxn>
                <a:cxn ang="0">
                  <a:pos x="1488" y="528"/>
                </a:cxn>
                <a:cxn ang="0">
                  <a:pos x="1104" y="1008"/>
                </a:cxn>
                <a:cxn ang="0">
                  <a:pos x="144" y="1488"/>
                </a:cxn>
                <a:cxn ang="0">
                  <a:pos x="240" y="1776"/>
                </a:cxn>
                <a:cxn ang="0">
                  <a:pos x="1056" y="1872"/>
                </a:cxn>
                <a:cxn ang="0">
                  <a:pos x="1536" y="2064"/>
                </a:cxn>
                <a:cxn ang="0">
                  <a:pos x="1536" y="2448"/>
                </a:cxn>
                <a:cxn ang="0">
                  <a:pos x="1344" y="2784"/>
                </a:cxn>
                <a:cxn ang="0">
                  <a:pos x="1632" y="3120"/>
                </a:cxn>
                <a:cxn ang="0">
                  <a:pos x="1968" y="3024"/>
                </a:cxn>
                <a:cxn ang="0">
                  <a:pos x="2208" y="2496"/>
                </a:cxn>
                <a:cxn ang="0">
                  <a:pos x="2112" y="1968"/>
                </a:cxn>
                <a:cxn ang="0">
                  <a:pos x="1776" y="1584"/>
                </a:cxn>
                <a:cxn ang="0">
                  <a:pos x="1824" y="1152"/>
                </a:cxn>
                <a:cxn ang="0">
                  <a:pos x="2256" y="672"/>
                </a:cxn>
              </a:cxnLst>
              <a:rect l="0" t="0" r="r" b="b"/>
              <a:pathLst>
                <a:path w="2256" h="3160">
                  <a:moveTo>
                    <a:pt x="1488" y="0"/>
                  </a:moveTo>
                  <a:cubicBezTo>
                    <a:pt x="1488" y="88"/>
                    <a:pt x="1552" y="360"/>
                    <a:pt x="1488" y="528"/>
                  </a:cubicBezTo>
                  <a:cubicBezTo>
                    <a:pt x="1424" y="696"/>
                    <a:pt x="1328" y="848"/>
                    <a:pt x="1104" y="1008"/>
                  </a:cubicBezTo>
                  <a:cubicBezTo>
                    <a:pt x="880" y="1168"/>
                    <a:pt x="288" y="1360"/>
                    <a:pt x="144" y="1488"/>
                  </a:cubicBezTo>
                  <a:cubicBezTo>
                    <a:pt x="0" y="1616"/>
                    <a:pt x="88" y="1712"/>
                    <a:pt x="240" y="1776"/>
                  </a:cubicBezTo>
                  <a:cubicBezTo>
                    <a:pt x="392" y="1840"/>
                    <a:pt x="840" y="1824"/>
                    <a:pt x="1056" y="1872"/>
                  </a:cubicBezTo>
                  <a:cubicBezTo>
                    <a:pt x="1272" y="1920"/>
                    <a:pt x="1456" y="1968"/>
                    <a:pt x="1536" y="2064"/>
                  </a:cubicBezTo>
                  <a:cubicBezTo>
                    <a:pt x="1616" y="2160"/>
                    <a:pt x="1568" y="2328"/>
                    <a:pt x="1536" y="2448"/>
                  </a:cubicBezTo>
                  <a:cubicBezTo>
                    <a:pt x="1504" y="2568"/>
                    <a:pt x="1328" y="2672"/>
                    <a:pt x="1344" y="2784"/>
                  </a:cubicBezTo>
                  <a:cubicBezTo>
                    <a:pt x="1360" y="2896"/>
                    <a:pt x="1528" y="3080"/>
                    <a:pt x="1632" y="3120"/>
                  </a:cubicBezTo>
                  <a:cubicBezTo>
                    <a:pt x="1736" y="3160"/>
                    <a:pt x="1872" y="3128"/>
                    <a:pt x="1968" y="3024"/>
                  </a:cubicBezTo>
                  <a:cubicBezTo>
                    <a:pt x="2064" y="2920"/>
                    <a:pt x="2184" y="2672"/>
                    <a:pt x="2208" y="2496"/>
                  </a:cubicBezTo>
                  <a:cubicBezTo>
                    <a:pt x="2232" y="2320"/>
                    <a:pt x="2184" y="2120"/>
                    <a:pt x="2112" y="1968"/>
                  </a:cubicBezTo>
                  <a:cubicBezTo>
                    <a:pt x="2040" y="1816"/>
                    <a:pt x="1824" y="1720"/>
                    <a:pt x="1776" y="1584"/>
                  </a:cubicBezTo>
                  <a:cubicBezTo>
                    <a:pt x="1728" y="1448"/>
                    <a:pt x="1744" y="1304"/>
                    <a:pt x="1824" y="1152"/>
                  </a:cubicBezTo>
                  <a:cubicBezTo>
                    <a:pt x="1904" y="1000"/>
                    <a:pt x="2166" y="772"/>
                    <a:pt x="2256" y="672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89" name="Freeform 17"/>
            <p:cNvSpPr>
              <a:spLocks/>
            </p:cNvSpPr>
            <p:nvPr/>
          </p:nvSpPr>
          <p:spPr bwMode="hidden">
            <a:xfrm>
              <a:off x="4008" y="1080"/>
              <a:ext cx="1048" cy="696"/>
            </a:xfrm>
            <a:custGeom>
              <a:avLst/>
              <a:gdLst/>
              <a:ahLst/>
              <a:cxnLst>
                <a:cxn ang="0">
                  <a:pos x="984" y="256"/>
                </a:cxn>
                <a:cxn ang="0">
                  <a:pos x="840" y="16"/>
                </a:cxn>
                <a:cxn ang="0">
                  <a:pos x="552" y="160"/>
                </a:cxn>
                <a:cxn ang="0">
                  <a:pos x="320" y="304"/>
                </a:cxn>
                <a:cxn ang="0">
                  <a:pos x="600" y="592"/>
                </a:cxn>
                <a:cxn ang="0">
                  <a:pos x="984" y="640"/>
                </a:cxn>
                <a:cxn ang="0">
                  <a:pos x="984" y="256"/>
                </a:cxn>
              </a:cxnLst>
              <a:rect l="0" t="0" r="r" b="b"/>
              <a:pathLst>
                <a:path w="1048" h="696">
                  <a:moveTo>
                    <a:pt x="984" y="256"/>
                  </a:moveTo>
                  <a:cubicBezTo>
                    <a:pt x="960" y="152"/>
                    <a:pt x="992" y="32"/>
                    <a:pt x="840" y="16"/>
                  </a:cubicBezTo>
                  <a:cubicBezTo>
                    <a:pt x="736" y="0"/>
                    <a:pt x="624" y="104"/>
                    <a:pt x="552" y="160"/>
                  </a:cubicBezTo>
                  <a:cubicBezTo>
                    <a:pt x="465" y="208"/>
                    <a:pt x="480" y="240"/>
                    <a:pt x="320" y="304"/>
                  </a:cubicBezTo>
                  <a:cubicBezTo>
                    <a:pt x="168" y="368"/>
                    <a:pt x="0" y="512"/>
                    <a:pt x="600" y="592"/>
                  </a:cubicBezTo>
                  <a:cubicBezTo>
                    <a:pt x="696" y="640"/>
                    <a:pt x="920" y="696"/>
                    <a:pt x="984" y="640"/>
                  </a:cubicBezTo>
                  <a:cubicBezTo>
                    <a:pt x="1048" y="584"/>
                    <a:pt x="984" y="336"/>
                    <a:pt x="984" y="256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90" name="Freeform 18"/>
            <p:cNvSpPr>
              <a:spLocks/>
            </p:cNvSpPr>
            <p:nvPr/>
          </p:nvSpPr>
          <p:spPr bwMode="hidden">
            <a:xfrm>
              <a:off x="5117" y="-8"/>
              <a:ext cx="547" cy="696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19" y="528"/>
                </a:cxn>
                <a:cxn ang="0">
                  <a:pos x="131" y="680"/>
                </a:cxn>
                <a:cxn ang="0">
                  <a:pos x="355" y="624"/>
                </a:cxn>
                <a:cxn ang="0">
                  <a:pos x="499" y="384"/>
                </a:cxn>
                <a:cxn ang="0">
                  <a:pos x="547" y="0"/>
                </a:cxn>
              </a:cxnLst>
              <a:rect l="0" t="0" r="r" b="b"/>
              <a:pathLst>
                <a:path w="547" h="696">
                  <a:moveTo>
                    <a:pt x="19" y="0"/>
                  </a:moveTo>
                  <a:cubicBezTo>
                    <a:pt x="19" y="88"/>
                    <a:pt x="0" y="415"/>
                    <a:pt x="19" y="528"/>
                  </a:cubicBezTo>
                  <a:cubicBezTo>
                    <a:pt x="38" y="641"/>
                    <a:pt x="75" y="664"/>
                    <a:pt x="131" y="680"/>
                  </a:cubicBezTo>
                  <a:cubicBezTo>
                    <a:pt x="187" y="696"/>
                    <a:pt x="294" y="673"/>
                    <a:pt x="355" y="624"/>
                  </a:cubicBezTo>
                  <a:cubicBezTo>
                    <a:pt x="416" y="575"/>
                    <a:pt x="467" y="488"/>
                    <a:pt x="499" y="384"/>
                  </a:cubicBezTo>
                  <a:cubicBezTo>
                    <a:pt x="531" y="280"/>
                    <a:pt x="537" y="80"/>
                    <a:pt x="547" y="0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91" name="Freeform 19"/>
            <p:cNvSpPr>
              <a:spLocks/>
            </p:cNvSpPr>
            <p:nvPr/>
          </p:nvSpPr>
          <p:spPr bwMode="hidden">
            <a:xfrm>
              <a:off x="0" y="2024"/>
              <a:ext cx="1984" cy="229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336" y="32"/>
                </a:cxn>
                <a:cxn ang="0">
                  <a:pos x="592" y="224"/>
                </a:cxn>
                <a:cxn ang="0">
                  <a:pos x="696" y="664"/>
                </a:cxn>
                <a:cxn ang="0">
                  <a:pos x="664" y="1224"/>
                </a:cxn>
                <a:cxn ang="0">
                  <a:pos x="816" y="1784"/>
                </a:cxn>
                <a:cxn ang="0">
                  <a:pos x="1128" y="2128"/>
                </a:cxn>
                <a:cxn ang="0">
                  <a:pos x="1984" y="2296"/>
                </a:cxn>
              </a:cxnLst>
              <a:rect l="0" t="0" r="r" b="b"/>
              <a:pathLst>
                <a:path w="1984" h="2296">
                  <a:moveTo>
                    <a:pt x="0" y="32"/>
                  </a:moveTo>
                  <a:cubicBezTo>
                    <a:pt x="56" y="32"/>
                    <a:pt x="237" y="0"/>
                    <a:pt x="336" y="32"/>
                  </a:cubicBezTo>
                  <a:cubicBezTo>
                    <a:pt x="435" y="64"/>
                    <a:pt x="532" y="119"/>
                    <a:pt x="592" y="224"/>
                  </a:cubicBezTo>
                  <a:cubicBezTo>
                    <a:pt x="652" y="329"/>
                    <a:pt x="684" y="497"/>
                    <a:pt x="696" y="664"/>
                  </a:cubicBezTo>
                  <a:cubicBezTo>
                    <a:pt x="708" y="831"/>
                    <a:pt x="644" y="1037"/>
                    <a:pt x="664" y="1224"/>
                  </a:cubicBezTo>
                  <a:cubicBezTo>
                    <a:pt x="684" y="1411"/>
                    <a:pt x="739" y="1633"/>
                    <a:pt x="816" y="1784"/>
                  </a:cubicBezTo>
                  <a:cubicBezTo>
                    <a:pt x="893" y="1935"/>
                    <a:pt x="933" y="2043"/>
                    <a:pt x="1128" y="2128"/>
                  </a:cubicBezTo>
                  <a:cubicBezTo>
                    <a:pt x="1323" y="2213"/>
                    <a:pt x="1806" y="2261"/>
                    <a:pt x="1984" y="2296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92" name="Freeform 20"/>
            <p:cNvSpPr>
              <a:spLocks/>
            </p:cNvSpPr>
            <p:nvPr/>
          </p:nvSpPr>
          <p:spPr bwMode="hidden">
            <a:xfrm>
              <a:off x="0" y="2400"/>
              <a:ext cx="816" cy="1912"/>
            </a:xfrm>
            <a:custGeom>
              <a:avLst/>
              <a:gdLst/>
              <a:ahLst/>
              <a:cxnLst>
                <a:cxn ang="0">
                  <a:pos x="0" y="280"/>
                </a:cxn>
                <a:cxn ang="0">
                  <a:pos x="384" y="280"/>
                </a:cxn>
                <a:cxn ang="0">
                  <a:pos x="368" y="896"/>
                </a:cxn>
                <a:cxn ang="0">
                  <a:pos x="528" y="1528"/>
                </a:cxn>
                <a:cxn ang="0">
                  <a:pos x="816" y="1912"/>
                </a:cxn>
              </a:cxnLst>
              <a:rect l="0" t="0" r="r" b="b"/>
              <a:pathLst>
                <a:path w="816" h="1912">
                  <a:moveTo>
                    <a:pt x="0" y="280"/>
                  </a:moveTo>
                  <a:cubicBezTo>
                    <a:pt x="144" y="0"/>
                    <a:pt x="323" y="177"/>
                    <a:pt x="384" y="280"/>
                  </a:cubicBezTo>
                  <a:cubicBezTo>
                    <a:pt x="488" y="440"/>
                    <a:pt x="344" y="688"/>
                    <a:pt x="368" y="896"/>
                  </a:cubicBezTo>
                  <a:cubicBezTo>
                    <a:pt x="392" y="1104"/>
                    <a:pt x="453" y="1359"/>
                    <a:pt x="528" y="1528"/>
                  </a:cubicBezTo>
                  <a:cubicBezTo>
                    <a:pt x="603" y="1697"/>
                    <a:pt x="756" y="1832"/>
                    <a:pt x="816" y="1912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93" name="Freeform 21"/>
            <p:cNvSpPr>
              <a:spLocks/>
            </p:cNvSpPr>
            <p:nvPr/>
          </p:nvSpPr>
          <p:spPr bwMode="hidden">
            <a:xfrm>
              <a:off x="2688" y="3228"/>
              <a:ext cx="3080" cy="1084"/>
            </a:xfrm>
            <a:custGeom>
              <a:avLst/>
              <a:gdLst/>
              <a:ahLst/>
              <a:cxnLst>
                <a:cxn ang="0">
                  <a:pos x="0" y="1084"/>
                </a:cxn>
                <a:cxn ang="0">
                  <a:pos x="424" y="932"/>
                </a:cxn>
                <a:cxn ang="0">
                  <a:pos x="640" y="292"/>
                </a:cxn>
                <a:cxn ang="0">
                  <a:pos x="1032" y="20"/>
                </a:cxn>
                <a:cxn ang="0">
                  <a:pos x="1536" y="172"/>
                </a:cxn>
                <a:cxn ang="0">
                  <a:pos x="2064" y="604"/>
                </a:cxn>
                <a:cxn ang="0">
                  <a:pos x="2400" y="940"/>
                </a:cxn>
                <a:cxn ang="0">
                  <a:pos x="3080" y="1084"/>
                </a:cxn>
              </a:cxnLst>
              <a:rect l="0" t="0" r="r" b="b"/>
              <a:pathLst>
                <a:path w="3080" h="1084">
                  <a:moveTo>
                    <a:pt x="0" y="1084"/>
                  </a:moveTo>
                  <a:cubicBezTo>
                    <a:pt x="71" y="1059"/>
                    <a:pt x="317" y="1064"/>
                    <a:pt x="424" y="932"/>
                  </a:cubicBezTo>
                  <a:cubicBezTo>
                    <a:pt x="531" y="800"/>
                    <a:pt x="539" y="444"/>
                    <a:pt x="640" y="292"/>
                  </a:cubicBezTo>
                  <a:cubicBezTo>
                    <a:pt x="741" y="140"/>
                    <a:pt x="883" y="40"/>
                    <a:pt x="1032" y="20"/>
                  </a:cubicBezTo>
                  <a:cubicBezTo>
                    <a:pt x="1181" y="0"/>
                    <a:pt x="1364" y="75"/>
                    <a:pt x="1536" y="172"/>
                  </a:cubicBezTo>
                  <a:cubicBezTo>
                    <a:pt x="1708" y="269"/>
                    <a:pt x="1920" y="476"/>
                    <a:pt x="2064" y="604"/>
                  </a:cubicBezTo>
                  <a:cubicBezTo>
                    <a:pt x="2208" y="732"/>
                    <a:pt x="2231" y="860"/>
                    <a:pt x="2400" y="940"/>
                  </a:cubicBezTo>
                  <a:cubicBezTo>
                    <a:pt x="2569" y="1020"/>
                    <a:pt x="2939" y="1054"/>
                    <a:pt x="3080" y="1084"/>
                  </a:cubicBez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pic>
          <p:nvPicPr>
            <p:cNvPr id="3094" name="Picture 22" descr="C:\My Documents\bits\Topbanx.GIF"/>
            <p:cNvPicPr>
              <a:picLocks noChangeAspect="1" noChangeArrowheads="1"/>
            </p:cNvPicPr>
            <p:nvPr/>
          </p:nvPicPr>
          <p:blipFill>
            <a:blip r:embed="rId13">
              <a:clrChange>
                <a:clrFrom>
                  <a:srgbClr val="33CC99"/>
                </a:clrFrom>
                <a:clrTo>
                  <a:srgbClr val="33CC99">
                    <a:alpha val="0"/>
                  </a:srgbClr>
                </a:clrTo>
              </a:clrChange>
            </a:blip>
            <a:srcRect l="31929" t="5319" b="4256"/>
            <a:stretch>
              <a:fillRect/>
            </a:stretch>
          </p:blipFill>
          <p:spPr bwMode="auto">
            <a:xfrm>
              <a:off x="0" y="0"/>
              <a:ext cx="325" cy="4320"/>
            </a:xfrm>
            <a:prstGeom prst="rect">
              <a:avLst/>
            </a:prstGeom>
            <a:noFill/>
          </p:spPr>
        </p:pic>
      </p:grpSp>
      <p:sp>
        <p:nvSpPr>
          <p:cNvPr id="3095" name="Rectangle 2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8305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98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477000"/>
            <a:ext cx="7696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s-ES" altLang="ja-JP" dirty="0"/>
              <a:t>E. </a:t>
            </a:r>
            <a:r>
              <a:rPr lang="es-ES" altLang="ja-JP" dirty="0" err="1"/>
              <a:t>Nácher</a:t>
            </a:r>
            <a:r>
              <a:rPr lang="es-ES" altLang="ja-JP" dirty="0"/>
              <a:t>, J. </a:t>
            </a:r>
            <a:r>
              <a:rPr lang="es-ES" altLang="ja-JP" dirty="0" err="1"/>
              <a:t>Balibrea</a:t>
            </a:r>
            <a:r>
              <a:rPr lang="es-ES" altLang="ja-JP" dirty="0"/>
              <a:t>,  Introducción a GEANT4</a:t>
            </a:r>
            <a:endParaRPr lang="en-US" altLang="ja-JP" dirty="0"/>
          </a:p>
        </p:txBody>
      </p:sp>
      <p:sp>
        <p:nvSpPr>
          <p:cNvPr id="3099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5805" y="50800"/>
            <a:ext cx="609600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Calibri" charset="0"/>
                <a:ea typeface="Calibri" charset="0"/>
                <a:cs typeface="Calibri" charset="0"/>
              </a:defRPr>
            </a:lvl1pPr>
          </a:lstStyle>
          <a:p>
            <a:fld id="{47AA9C5C-E365-416A-B1B7-EECBB9437AF4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6362700"/>
            <a:ext cx="1386787" cy="494650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Narrow" pitchFamily="34" charset="0"/>
          <a:ea typeface="ＭＳ Ｐゴシック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Narrow" pitchFamily="34" charset="0"/>
          <a:ea typeface="ＭＳ Ｐゴシック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Narrow" pitchFamily="34" charset="0"/>
          <a:ea typeface="ＭＳ Ｐゴシック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Narrow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Narrow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Narrow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Narrow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Narrow" pitchFamily="34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Blip>
          <a:blip r:embed="rId15"/>
        </a:buBlip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Blip>
          <a:blip r:embed="rId16"/>
        </a:buBlip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geant4.web.cern.ch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buntu.com/download" TargetMode="External"/><Relationship Id="rId5" Type="http://schemas.openxmlformats.org/officeDocument/2006/relationships/hyperlink" Target="https://geant4-userdoc.web.cern.ch/UsersGuides/ForApplicationDeveloper/html/index.html" TargetMode="External"/><Relationship Id="rId4" Type="http://schemas.openxmlformats.org/officeDocument/2006/relationships/hyperlink" Target="https://geant4-userdoc.web.cern.ch/UsersGuides/InstallationGuide/html/index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4743456" cy="1143000"/>
          </a:xfrm>
        </p:spPr>
        <p:txBody>
          <a:bodyPr/>
          <a:lstStyle/>
          <a:p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Introducción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a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14678" y="3571876"/>
            <a:ext cx="3517562" cy="542932"/>
          </a:xfrm>
        </p:spPr>
        <p:txBody>
          <a:bodyPr/>
          <a:lstStyle/>
          <a:p>
            <a:pPr algn="l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E.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Nácher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J.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Balibrea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6" name="5 Grupo"/>
          <p:cNvGrpSpPr/>
          <p:nvPr/>
        </p:nvGrpSpPr>
        <p:grpSpPr>
          <a:xfrm>
            <a:off x="4000496" y="2071678"/>
            <a:ext cx="3962400" cy="1143000"/>
            <a:chOff x="5029200" y="457200"/>
            <a:chExt cx="3962400" cy="1143000"/>
          </a:xfrm>
        </p:grpSpPr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5029200" y="457200"/>
              <a:ext cx="3962400" cy="1143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pic>
          <p:nvPicPr>
            <p:cNvPr id="2052" name="Picture 4" descr="GEANT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57800" y="571480"/>
              <a:ext cx="3565525" cy="868363"/>
            </a:xfrm>
            <a:prstGeom prst="rect">
              <a:avLst/>
            </a:prstGeom>
            <a:noFill/>
          </p:spPr>
        </p:pic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856" y="6175248"/>
            <a:ext cx="1914144" cy="6827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Física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en Geant4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2400"/>
              </a:lnSpc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No 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puede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desarrollar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un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modelo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válido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todo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tipo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y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rango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energía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400"/>
              </a:lnSpc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400"/>
              </a:lnSpc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Parte de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física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implementada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viene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teoría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otra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parte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tablas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datos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experimentales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(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secciones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eficaces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…), y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otra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modelos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fenomenológicos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400"/>
              </a:lnSpc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400"/>
              </a:lnSpc>
            </a:pP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Cada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tabla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datos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o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modelo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físico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tiene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su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propio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rango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energético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aplicación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Combinando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varios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puede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dar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cobertura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a un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amplio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rango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energías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y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distintas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simulaciones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400"/>
              </a:lnSpc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marL="342900" lvl="1" indent="-342900">
              <a:lnSpc>
                <a:spcPts val="2400"/>
              </a:lnSpc>
              <a:buClr>
                <a:schemeClr val="accent2"/>
              </a:buClr>
              <a:buSzPct val="80000"/>
              <a:buBlip>
                <a:blip r:embed="rId2"/>
              </a:buBlip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usuario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elige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modelo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más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adecuado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a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simulación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particular (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rango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energético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),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así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como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los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distintos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procesos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físicos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relevantes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(¿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demasiada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flexibilidad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?)</a:t>
            </a:r>
          </a:p>
          <a:p>
            <a:pPr>
              <a:lnSpc>
                <a:spcPts val="2400"/>
              </a:lnSpc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10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Calibri" charset="0"/>
                <a:ea typeface="Calibri" charset="0"/>
                <a:cs typeface="Calibri" charset="0"/>
              </a:rPr>
              <a:t>Aplicaciones de GEANT4 en FN</a:t>
            </a: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685800" y="1628780"/>
            <a:ext cx="8305800" cy="4157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Blip>
                <a:blip r:embed="rId2"/>
              </a:buBlip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Análisis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datos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basados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en la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deconvolución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datos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experimentales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afectados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por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una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función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respuesta</a:t>
            </a:r>
            <a:endParaRPr kumimoji="1" lang="en-US" altLang="ja-JP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tabLst/>
              <a:defRPr/>
            </a:pPr>
            <a:endParaRPr kumimoji="1" lang="en-US" altLang="ja-JP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  <a:p>
            <a:pPr marL="1257300" lvl="2" indent="-342900">
              <a:lnSpc>
                <a:spcPts val="24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Blip>
                <a:blip r:embed="rId2"/>
              </a:buBlip>
            </a:pPr>
            <a:r>
              <a:rPr lang="en-US" altLang="ja-JP" kern="0" dirty="0" err="1">
                <a:latin typeface="Calibri" charset="0"/>
                <a:ea typeface="Calibri" charset="0"/>
                <a:cs typeface="Calibri" charset="0"/>
              </a:rPr>
              <a:t>Deconvolución</a:t>
            </a:r>
            <a:r>
              <a:rPr lang="en-US" altLang="ja-JP" kern="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kern="0" dirty="0" err="1">
                <a:latin typeface="Calibri" charset="0"/>
                <a:ea typeface="Calibri" charset="0"/>
                <a:cs typeface="Calibri" charset="0"/>
              </a:rPr>
              <a:t>datos</a:t>
            </a:r>
            <a:r>
              <a:rPr lang="en-US" altLang="ja-JP" kern="0" dirty="0">
                <a:latin typeface="Calibri" charset="0"/>
                <a:ea typeface="Calibri" charset="0"/>
                <a:cs typeface="Calibri" charset="0"/>
              </a:rPr>
              <a:t> en TAS</a:t>
            </a:r>
          </a:p>
          <a:p>
            <a:pPr marL="1257300" lvl="2" indent="-342900">
              <a:lnSpc>
                <a:spcPts val="24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Blip>
                <a:blip r:embed="rId2"/>
              </a:buBlip>
            </a:pPr>
            <a:r>
              <a:rPr kumimoji="1" lang="en-US" altLang="ja-JP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Reconstrucción</a:t>
            </a:r>
            <a:r>
              <a:rPr kumimoji="1" lang="en-US" altLang="ja-JP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kumimoji="1" lang="en-US" altLang="ja-JP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imagen</a:t>
            </a:r>
            <a:r>
              <a:rPr kumimoji="1" lang="en-US" altLang="ja-JP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en PET</a:t>
            </a:r>
          </a:p>
          <a:p>
            <a:pPr marL="1257300" lvl="2" indent="-342900">
              <a:lnSpc>
                <a:spcPts val="24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Blip>
                <a:blip r:embed="rId2"/>
              </a:buBlip>
            </a:pPr>
            <a:endParaRPr lang="en-US" altLang="ja-JP" kern="0" dirty="0">
              <a:latin typeface="Calibri" charset="0"/>
              <a:ea typeface="Calibri" charset="0"/>
              <a:cs typeface="Calibri" charset="0"/>
            </a:endParaRPr>
          </a:p>
          <a:p>
            <a:pPr marL="1257300" lvl="2" indent="-342900">
              <a:lnSpc>
                <a:spcPts val="24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Blip>
                <a:blip r:embed="rId2"/>
              </a:buBlip>
            </a:pPr>
            <a:endParaRPr kumimoji="1" lang="en-US" altLang="ja-JP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Blip>
                <a:blip r:embed="rId2"/>
              </a:buBlip>
              <a:tabLst/>
              <a:defRPr/>
            </a:pPr>
            <a:endParaRPr kumimoji="1" lang="en-US" altLang="ja-JP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  <a:p>
            <a:pPr marL="342900" lvl="0" indent="-342900">
              <a:lnSpc>
                <a:spcPts val="2400"/>
              </a:lnSpc>
              <a:spcBef>
                <a:spcPct val="20000"/>
              </a:spcBef>
              <a:buClr>
                <a:schemeClr val="accent2"/>
              </a:buClr>
              <a:buSzPct val="80000"/>
              <a:buBlip>
                <a:blip r:embed="rId2"/>
              </a:buBlip>
            </a:pPr>
            <a:r>
              <a:rPr lang="en-US" altLang="ja-JP" kern="0" dirty="0" err="1">
                <a:latin typeface="Calibri" charset="0"/>
                <a:ea typeface="Calibri" charset="0"/>
                <a:cs typeface="Calibri" charset="0"/>
              </a:rPr>
              <a:t>Función</a:t>
            </a:r>
            <a:r>
              <a:rPr lang="en-US" altLang="ja-JP" kern="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kern="0" dirty="0" err="1">
                <a:latin typeface="Calibri" charset="0"/>
                <a:ea typeface="Calibri" charset="0"/>
                <a:cs typeface="Calibri" charset="0"/>
              </a:rPr>
              <a:t>respuesta</a:t>
            </a:r>
            <a:r>
              <a:rPr lang="en-US" altLang="ja-JP" kern="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kern="0" dirty="0" err="1">
                <a:latin typeface="Calibri" charset="0"/>
                <a:ea typeface="Calibri" charset="0"/>
                <a:cs typeface="Calibri" charset="0"/>
              </a:rPr>
              <a:t>calculada</a:t>
            </a:r>
            <a:r>
              <a:rPr lang="en-US" altLang="ja-JP" kern="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kern="0" dirty="0" err="1">
                <a:latin typeface="Calibri" charset="0"/>
                <a:ea typeface="Calibri" charset="0"/>
                <a:cs typeface="Calibri" charset="0"/>
              </a:rPr>
              <a:t>usando</a:t>
            </a:r>
            <a:r>
              <a:rPr lang="en-US" altLang="ja-JP" kern="0" dirty="0">
                <a:latin typeface="Calibri" charset="0"/>
                <a:ea typeface="Calibri" charset="0"/>
                <a:cs typeface="Calibri" charset="0"/>
              </a:rPr>
              <a:t> Geant4</a:t>
            </a:r>
            <a:endParaRPr kumimoji="1" lang="en-US" altLang="ja-JP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58377" name="Picture 9" descr="SimulacionNa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72898"/>
            <a:ext cx="6357982" cy="6356498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5050" y="4095750"/>
            <a:ext cx="30289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11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Calibri" charset="0"/>
                <a:ea typeface="Calibri" charset="0"/>
                <a:cs typeface="Calibri" charset="0"/>
              </a:rPr>
              <a:t>Aplicaciones de GEANT4 en FN</a:t>
            </a: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685800" y="1628780"/>
            <a:ext cx="8305800" cy="4157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Blip>
                <a:blip r:embed="rId2"/>
              </a:buBlip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Análisis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datos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basados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en la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deconvolución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datos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experimentales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afectados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por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una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función</a:t>
            </a:r>
            <a:r>
              <a:rPr kumimoji="1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kumimoji="1" lang="en-US" altLang="ja-JP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respuesta</a:t>
            </a:r>
            <a:endParaRPr kumimoji="1" lang="en-US" altLang="ja-JP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tabLst/>
              <a:defRPr/>
            </a:pPr>
            <a:endParaRPr kumimoji="1" lang="en-US" altLang="ja-JP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  <a:p>
            <a:pPr marL="1257300" lvl="2" indent="-342900">
              <a:lnSpc>
                <a:spcPts val="24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Blip>
                <a:blip r:embed="rId2"/>
              </a:buBlip>
            </a:pPr>
            <a:r>
              <a:rPr lang="en-US" altLang="ja-JP" kern="0" dirty="0" err="1">
                <a:latin typeface="Calibri" charset="0"/>
                <a:ea typeface="Calibri" charset="0"/>
                <a:cs typeface="Calibri" charset="0"/>
              </a:rPr>
              <a:t>Deconvolución</a:t>
            </a:r>
            <a:r>
              <a:rPr lang="en-US" altLang="ja-JP" kern="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kern="0" dirty="0" err="1">
                <a:latin typeface="Calibri" charset="0"/>
                <a:ea typeface="Calibri" charset="0"/>
                <a:cs typeface="Calibri" charset="0"/>
              </a:rPr>
              <a:t>datos</a:t>
            </a:r>
            <a:r>
              <a:rPr lang="en-US" altLang="ja-JP" kern="0" dirty="0">
                <a:latin typeface="Calibri" charset="0"/>
                <a:ea typeface="Calibri" charset="0"/>
                <a:cs typeface="Calibri" charset="0"/>
              </a:rPr>
              <a:t> en TAS</a:t>
            </a:r>
          </a:p>
          <a:p>
            <a:pPr marL="1257300" lvl="2" indent="-342900">
              <a:lnSpc>
                <a:spcPts val="24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Blip>
                <a:blip r:embed="rId2"/>
              </a:buBlip>
            </a:pPr>
            <a:r>
              <a:rPr kumimoji="1" lang="en-US" altLang="ja-JP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Reconstrucción</a:t>
            </a:r>
            <a:r>
              <a:rPr kumimoji="1" lang="en-US" altLang="ja-JP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kumimoji="1" lang="en-US" altLang="ja-JP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imagen</a:t>
            </a:r>
            <a:r>
              <a:rPr kumimoji="1" lang="en-US" altLang="ja-JP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 en PET</a:t>
            </a:r>
          </a:p>
          <a:p>
            <a:pPr marL="1257300" lvl="2" indent="-342900">
              <a:lnSpc>
                <a:spcPts val="24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Blip>
                <a:blip r:embed="rId2"/>
              </a:buBlip>
            </a:pPr>
            <a:endParaRPr lang="en-US" altLang="ja-JP" kern="0" dirty="0">
              <a:latin typeface="Calibri" charset="0"/>
              <a:ea typeface="Calibri" charset="0"/>
              <a:cs typeface="Calibri" charset="0"/>
            </a:endParaRPr>
          </a:p>
          <a:p>
            <a:pPr marL="1257300" lvl="2" indent="-342900">
              <a:lnSpc>
                <a:spcPts val="24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Blip>
                <a:blip r:embed="rId2"/>
              </a:buBlip>
            </a:pPr>
            <a:endParaRPr kumimoji="1" lang="en-US" altLang="ja-JP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Blip>
                <a:blip r:embed="rId2"/>
              </a:buBlip>
              <a:tabLst/>
              <a:defRPr/>
            </a:pPr>
            <a:endParaRPr kumimoji="1" lang="en-US" altLang="ja-JP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  <a:p>
            <a:pPr marL="342900" lvl="0" indent="-342900">
              <a:lnSpc>
                <a:spcPts val="2400"/>
              </a:lnSpc>
              <a:spcBef>
                <a:spcPct val="20000"/>
              </a:spcBef>
              <a:buClr>
                <a:schemeClr val="accent2"/>
              </a:buClr>
              <a:buSzPct val="80000"/>
              <a:buBlip>
                <a:blip r:embed="rId2"/>
              </a:buBlip>
            </a:pPr>
            <a:r>
              <a:rPr lang="en-US" altLang="ja-JP" kern="0" dirty="0" err="1">
                <a:latin typeface="Calibri" charset="0"/>
                <a:ea typeface="Calibri" charset="0"/>
                <a:cs typeface="Calibri" charset="0"/>
              </a:rPr>
              <a:t>Función</a:t>
            </a:r>
            <a:r>
              <a:rPr lang="en-US" altLang="ja-JP" kern="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kern="0" dirty="0" err="1">
                <a:latin typeface="Calibri" charset="0"/>
                <a:ea typeface="Calibri" charset="0"/>
                <a:cs typeface="Calibri" charset="0"/>
              </a:rPr>
              <a:t>respuesta</a:t>
            </a:r>
            <a:r>
              <a:rPr lang="en-US" altLang="ja-JP" kern="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kern="0" dirty="0" err="1">
                <a:latin typeface="Calibri" charset="0"/>
                <a:ea typeface="Calibri" charset="0"/>
                <a:cs typeface="Calibri" charset="0"/>
              </a:rPr>
              <a:t>calculada</a:t>
            </a:r>
            <a:r>
              <a:rPr lang="en-US" altLang="ja-JP" kern="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kern="0" dirty="0" err="1">
                <a:latin typeface="Calibri" charset="0"/>
                <a:ea typeface="Calibri" charset="0"/>
                <a:cs typeface="Calibri" charset="0"/>
              </a:rPr>
              <a:t>usando</a:t>
            </a:r>
            <a:r>
              <a:rPr lang="en-US" altLang="ja-JP" kern="0" dirty="0">
                <a:latin typeface="Calibri" charset="0"/>
                <a:ea typeface="Calibri" charset="0"/>
                <a:cs typeface="Calibri" charset="0"/>
              </a:rPr>
              <a:t> Geant4</a:t>
            </a:r>
            <a:endParaRPr kumimoji="1" lang="en-US" altLang="ja-JP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24" name="Picture 7" descr="SimulPET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37525" cy="4000528"/>
          </a:xfrm>
          <a:prstGeom prst="rect">
            <a:avLst/>
          </a:prstGeom>
          <a:noFill/>
        </p:spPr>
      </p:pic>
      <p:grpSp>
        <p:nvGrpSpPr>
          <p:cNvPr id="25" name="24 Grupo"/>
          <p:cNvGrpSpPr/>
          <p:nvPr/>
        </p:nvGrpSpPr>
        <p:grpSpPr>
          <a:xfrm>
            <a:off x="539875" y="3017263"/>
            <a:ext cx="8072462" cy="3840166"/>
            <a:chOff x="2260639" y="3357562"/>
            <a:chExt cx="6740517" cy="3411538"/>
          </a:xfrm>
        </p:grpSpPr>
        <p:pic>
          <p:nvPicPr>
            <p:cNvPr id="22" name="Picture 9" descr="cilindros0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60639" y="3357562"/>
              <a:ext cx="3409950" cy="3411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8" descr="fbp_axial_a_mano_cut_0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689631" y="3428976"/>
              <a:ext cx="3311525" cy="3311525"/>
            </a:xfrm>
            <a:prstGeom prst="rect">
              <a:avLst/>
            </a:prstGeom>
            <a:noFill/>
          </p:spPr>
        </p:pic>
      </p:grp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12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584" y="2420888"/>
            <a:ext cx="6248400" cy="1035050"/>
          </a:xfrm>
        </p:spPr>
        <p:txBody>
          <a:bodyPr/>
          <a:lstStyle/>
          <a:p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Conceptos</a:t>
            </a: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básicos</a:t>
            </a: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 en Geant4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467600" cy="762000"/>
          </a:xfrm>
        </p:spPr>
        <p:txBody>
          <a:bodyPr/>
          <a:lstStyle/>
          <a:p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Run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419600"/>
          </a:xfrm>
        </p:spPr>
        <p:txBody>
          <a:bodyPr/>
          <a:lstStyle/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Como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analogía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con los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experimentos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 HEP, un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run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Geant4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comienza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con: “Beam On”.</a:t>
            </a:r>
          </a:p>
          <a:p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Conceptualmente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el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run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colección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i="1" dirty="0" err="1">
                <a:latin typeface="Calibri" charset="0"/>
                <a:ea typeface="Calibri" charset="0"/>
                <a:cs typeface="Calibri" charset="0"/>
              </a:rPr>
              <a:t>eventos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que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comparten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mismo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detector y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condiciones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físicas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>
              <a:buNone/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Durante el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run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usuario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u="sng" dirty="0">
                <a:latin typeface="Calibri" charset="0"/>
                <a:ea typeface="Calibri" charset="0"/>
                <a:cs typeface="Calibri" charset="0"/>
              </a:rPr>
              <a:t>no </a:t>
            </a:r>
            <a:r>
              <a:rPr lang="en-US" altLang="ja-JP" sz="2400" u="sng" dirty="0" err="1">
                <a:latin typeface="Calibri" charset="0"/>
                <a:ea typeface="Calibri" charset="0"/>
                <a:cs typeface="Calibri" charset="0"/>
              </a:rPr>
              <a:t>puede</a:t>
            </a:r>
            <a:r>
              <a:rPr lang="en-US" altLang="ja-JP" sz="2400" u="sng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u="sng" dirty="0" err="1">
                <a:latin typeface="Calibri" charset="0"/>
                <a:ea typeface="Calibri" charset="0"/>
                <a:cs typeface="Calibri" charset="0"/>
              </a:rPr>
              <a:t>cambiar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:</a:t>
            </a: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geometría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sistema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detección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física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simulación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>
              <a:buFont typeface="Wingdings" pitchFamily="2" charset="2"/>
              <a:buNone/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  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14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62000"/>
          </a:xfrm>
        </p:spPr>
        <p:txBody>
          <a:bodyPr/>
          <a:lstStyle/>
          <a:p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Event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42984"/>
            <a:ext cx="8382000" cy="5429288"/>
          </a:xfrm>
        </p:spPr>
        <p:txBody>
          <a:bodyPr/>
          <a:lstStyle/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Al principio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su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procesado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un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event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contiene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primarias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(y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su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posición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momento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inicial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y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energía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).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Estos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primarios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se ‘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lanzan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’, y 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crea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un ‘stack’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que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contiene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toda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información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evento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Cuando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termina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procesado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evento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vacía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‘stack’.</a:t>
            </a:r>
          </a:p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clase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G4Event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representa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un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evento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Contiene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los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siguientes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objetos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al final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su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procesado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: </a:t>
            </a: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Lista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vértices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y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primarias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Colección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Trayectorias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(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opcional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)</a:t>
            </a: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Colección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Hits y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secundarias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…</a:t>
            </a: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información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que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usuario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quiera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añadir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(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p.ej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acumulada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cada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step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15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762000"/>
          </a:xfrm>
        </p:spPr>
        <p:txBody>
          <a:bodyPr/>
          <a:lstStyle/>
          <a:p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Step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00108"/>
            <a:ext cx="7772400" cy="5500726"/>
          </a:xfrm>
        </p:spPr>
        <p:txBody>
          <a:bodyPr/>
          <a:lstStyle/>
          <a:p>
            <a:pPr>
              <a:lnSpc>
                <a:spcPts val="2700"/>
              </a:lnSpc>
            </a:pP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Cada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step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tiene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dos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puntos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(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inicio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y final),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además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información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tipo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: “delta” de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(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energía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depositada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paso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tiempo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vuelo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paso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etc.).</a:t>
            </a:r>
          </a:p>
          <a:p>
            <a:pPr>
              <a:lnSpc>
                <a:spcPts val="2700"/>
              </a:lnSpc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700"/>
              </a:lnSpc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longitud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paso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calcula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programa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manera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dinámica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función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rango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 el material (el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usuario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puede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limitar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este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cálculo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).</a:t>
            </a:r>
          </a:p>
          <a:p>
            <a:pPr>
              <a:lnSpc>
                <a:spcPts val="2700"/>
              </a:lnSpc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700"/>
              </a:lnSpc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En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cada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punto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conoce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volumen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que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encuentra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 Si un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paso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cruza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superficie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separación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entre dos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volúmenes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el final del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paso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situa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físicamente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superficie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separación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perteneciendo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al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siguiente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volumen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</a:t>
            </a:r>
          </a:p>
        </p:txBody>
      </p:sp>
      <p:grpSp>
        <p:nvGrpSpPr>
          <p:cNvPr id="15" name="14 Grupo"/>
          <p:cNvGrpSpPr/>
          <p:nvPr/>
        </p:nvGrpSpPr>
        <p:grpSpPr>
          <a:xfrm>
            <a:off x="1071538" y="4595842"/>
            <a:ext cx="7372352" cy="1833554"/>
            <a:chOff x="1143000" y="4857760"/>
            <a:chExt cx="7086600" cy="1619240"/>
          </a:xfrm>
        </p:grpSpPr>
        <p:sp>
          <p:nvSpPr>
            <p:cNvPr id="40964" name="Rectangle 4"/>
            <p:cNvSpPr>
              <a:spLocks noChangeArrowheads="1"/>
            </p:cNvSpPr>
            <p:nvPr/>
          </p:nvSpPr>
          <p:spPr bwMode="auto">
            <a:xfrm>
              <a:off x="1143000" y="4857760"/>
              <a:ext cx="4343400" cy="160020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0965" name="Rectangle 5"/>
            <p:cNvSpPr>
              <a:spLocks noChangeArrowheads="1"/>
            </p:cNvSpPr>
            <p:nvPr/>
          </p:nvSpPr>
          <p:spPr bwMode="auto">
            <a:xfrm>
              <a:off x="5486400" y="4857760"/>
              <a:ext cx="2743200" cy="1600200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0966" name="Line 6"/>
            <p:cNvSpPr>
              <a:spLocks noChangeShapeType="1"/>
            </p:cNvSpPr>
            <p:nvPr/>
          </p:nvSpPr>
          <p:spPr bwMode="auto">
            <a:xfrm>
              <a:off x="5486400" y="4876800"/>
              <a:ext cx="0" cy="160020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auto">
            <a:xfrm flipV="1">
              <a:off x="2514600" y="5619760"/>
              <a:ext cx="3048000" cy="152400"/>
            </a:xfrm>
            <a:prstGeom prst="line">
              <a:avLst/>
            </a:prstGeom>
            <a:noFill/>
            <a:ln w="57150">
              <a:solidFill>
                <a:schemeClr val="bg2"/>
              </a:solidFill>
              <a:round/>
              <a:headEnd type="oval" w="lg" len="lg"/>
              <a:tailEnd type="oval" w="lg" len="lg"/>
            </a:ln>
            <a:effectLst/>
          </p:spPr>
          <p:txBody>
            <a:bodyPr wrap="none" anchor="ctr"/>
            <a:lstStyle/>
            <a:p>
              <a:endParaRPr lang="es-E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0970" name="Text Box 10"/>
            <p:cNvSpPr txBox="1">
              <a:spLocks noChangeArrowheads="1"/>
            </p:cNvSpPr>
            <p:nvPr/>
          </p:nvSpPr>
          <p:spPr bwMode="auto">
            <a:xfrm>
              <a:off x="1295400" y="6000760"/>
              <a:ext cx="2435254" cy="4077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Begin of step point</a:t>
              </a:r>
            </a:p>
          </p:txBody>
        </p:sp>
        <p:sp>
          <p:nvSpPr>
            <p:cNvPr id="40971" name="Text Box 11"/>
            <p:cNvSpPr txBox="1">
              <a:spLocks noChangeArrowheads="1"/>
            </p:cNvSpPr>
            <p:nvPr/>
          </p:nvSpPr>
          <p:spPr bwMode="auto">
            <a:xfrm>
              <a:off x="5638800" y="4933960"/>
              <a:ext cx="2221073" cy="4077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End of step point</a:t>
              </a:r>
            </a:p>
          </p:txBody>
        </p:sp>
        <p:sp>
          <p:nvSpPr>
            <p:cNvPr id="40972" name="Text Box 12"/>
            <p:cNvSpPr txBox="1">
              <a:spLocks noChangeArrowheads="1"/>
            </p:cNvSpPr>
            <p:nvPr/>
          </p:nvSpPr>
          <p:spPr bwMode="auto">
            <a:xfrm>
              <a:off x="3565525" y="5127635"/>
              <a:ext cx="712314" cy="4077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Step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16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Sistema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Unidades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en Geant4</a:t>
            </a:r>
          </a:p>
        </p:txBody>
      </p:sp>
      <p:sp>
        <p:nvSpPr>
          <p:cNvPr id="8499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Geant4 no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tiene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unidad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por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defecto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 Para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introducir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valor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magnitud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física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unidad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debe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estar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multiplicando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a un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número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.</a:t>
            </a: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Ejemplos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:</a:t>
            </a:r>
          </a:p>
          <a:p>
            <a:pPr lvl="1">
              <a:buFont typeface="Wingdings" pitchFamily="2" charset="2"/>
              <a:buNone/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    double width = 12.5*m;</a:t>
            </a:r>
          </a:p>
          <a:p>
            <a:pPr lvl="1">
              <a:buFont typeface="Wingdings" pitchFamily="2" charset="2"/>
              <a:buNone/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    double density = 2.7*g/cm3;</a:t>
            </a: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Todas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unidades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más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comunes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están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incluidas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usuario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puede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definir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unidades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nuevas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lvl="1">
              <a:buNone/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Para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obtener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un valor en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cierta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unidad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debe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dividirse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la variable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por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esa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unidad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:</a:t>
            </a:r>
          </a:p>
          <a:p>
            <a:pPr lvl="1">
              <a:buFont typeface="Wingdings" pitchFamily="2" charset="2"/>
              <a:buNone/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    G4cout &lt;&lt;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deltaE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/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MeV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&lt;&lt; “ 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MeV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” &lt;&lt; G4endl;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17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Resumen</a:t>
            </a:r>
            <a:endParaRPr lang="en-US" altLang="ja-JP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" name="Rectángulo 2"/>
          <p:cNvSpPr/>
          <p:nvPr/>
        </p:nvSpPr>
        <p:spPr bwMode="auto">
          <a:xfrm>
            <a:off x="641886" y="980728"/>
            <a:ext cx="2736304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Calibri" charset="0"/>
                <a:cs typeface="Calibri" charset="0"/>
              </a:rPr>
              <a:t>Run</a:t>
            </a:r>
          </a:p>
        </p:txBody>
      </p:sp>
      <p:sp>
        <p:nvSpPr>
          <p:cNvPr id="7" name="Rectángulo 6"/>
          <p:cNvSpPr/>
          <p:nvPr/>
        </p:nvSpPr>
        <p:spPr bwMode="auto">
          <a:xfrm>
            <a:off x="2442086" y="2041736"/>
            <a:ext cx="2736304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s-E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Calibri" charset="0"/>
                <a:cs typeface="Calibri" charset="0"/>
              </a:rPr>
              <a:t>Event</a:t>
            </a:r>
            <a:endParaRPr kumimoji="1" lang="es-E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5" name="Conector angular 4"/>
          <p:cNvCxnSpPr>
            <a:stCxn id="3" idx="2"/>
            <a:endCxn id="7" idx="1"/>
          </p:cNvCxnSpPr>
          <p:nvPr/>
        </p:nvCxnSpPr>
        <p:spPr bwMode="auto">
          <a:xfrm rot="16200000" flipH="1">
            <a:off x="1821572" y="1673250"/>
            <a:ext cx="808980" cy="432048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Rectángulo 9"/>
          <p:cNvSpPr/>
          <p:nvPr/>
        </p:nvSpPr>
        <p:spPr bwMode="auto">
          <a:xfrm>
            <a:off x="2442086" y="2852936"/>
            <a:ext cx="2736304" cy="1797496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s-E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Calibri" charset="0"/>
                <a:cs typeface="Calibri" charset="0"/>
              </a:rPr>
              <a:t>Event</a:t>
            </a:r>
            <a:r>
              <a:rPr kumimoji="1" 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Calibri" charset="0"/>
                <a:cs typeface="Calibri" charset="0"/>
              </a:rPr>
              <a:t> 0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s-E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Calibri" charset="0"/>
                <a:cs typeface="Calibri" charset="0"/>
              </a:rPr>
              <a:t>Event</a:t>
            </a:r>
            <a:r>
              <a:rPr kumimoji="1" 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Calibri" charset="0"/>
                <a:cs typeface="Calibri" charset="0"/>
              </a:rPr>
              <a:t> 1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dirty="0">
                <a:latin typeface="Calibri" charset="0"/>
                <a:ea typeface="Calibri" charset="0"/>
                <a:cs typeface="Calibri" charset="0"/>
              </a:rPr>
              <a:t>….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s-E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Calibri" charset="0"/>
                <a:cs typeface="Calibri" charset="0"/>
              </a:rPr>
              <a:t>Event</a:t>
            </a:r>
            <a:r>
              <a:rPr kumimoji="1" lang="es-ES" sz="24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Calibri" charset="0"/>
                <a:cs typeface="Calibri" charset="0"/>
              </a:rPr>
              <a:t> N</a:t>
            </a:r>
            <a:endParaRPr kumimoji="1" lang="es-E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" name="Rectángulo 10"/>
          <p:cNvSpPr/>
          <p:nvPr/>
        </p:nvSpPr>
        <p:spPr bwMode="auto">
          <a:xfrm>
            <a:off x="5754454" y="2492896"/>
            <a:ext cx="2736304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s-E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Calibri" charset="0"/>
                <a:cs typeface="Calibri" charset="0"/>
              </a:rPr>
              <a:t>Step</a:t>
            </a:r>
            <a:endParaRPr kumimoji="1" lang="es-E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9" name="Conector angular 8"/>
          <p:cNvCxnSpPr>
            <a:stCxn id="7" idx="3"/>
            <a:endCxn id="11" idx="1"/>
          </p:cNvCxnSpPr>
          <p:nvPr/>
        </p:nvCxnSpPr>
        <p:spPr bwMode="auto">
          <a:xfrm>
            <a:off x="5178390" y="2293764"/>
            <a:ext cx="576064" cy="451160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Rectángulo 14"/>
          <p:cNvSpPr/>
          <p:nvPr/>
        </p:nvSpPr>
        <p:spPr bwMode="auto">
          <a:xfrm>
            <a:off x="5774982" y="3215680"/>
            <a:ext cx="2736304" cy="1797496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s-E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Calibri" charset="0"/>
                <a:cs typeface="Calibri" charset="0"/>
              </a:rPr>
              <a:t>Step</a:t>
            </a:r>
            <a:r>
              <a:rPr kumimoji="1" 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Calibri" charset="0"/>
                <a:cs typeface="Calibri" charset="0"/>
              </a:rPr>
              <a:t> 0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s-E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Calibri" charset="0"/>
                <a:cs typeface="Calibri" charset="0"/>
              </a:rPr>
              <a:t>Step</a:t>
            </a:r>
            <a:r>
              <a:rPr kumimoji="1" 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Calibri" charset="0"/>
                <a:cs typeface="Calibri" charset="0"/>
              </a:rPr>
              <a:t> 1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dirty="0">
                <a:latin typeface="Calibri" charset="0"/>
                <a:ea typeface="Calibri" charset="0"/>
                <a:cs typeface="Calibri" charset="0"/>
              </a:rPr>
              <a:t>….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dirty="0" err="1">
                <a:latin typeface="Calibri" charset="0"/>
                <a:ea typeface="Calibri" charset="0"/>
                <a:cs typeface="Calibri" charset="0"/>
              </a:rPr>
              <a:t>Step</a:t>
            </a:r>
            <a:r>
              <a:rPr kumimoji="1" lang="es-ES" sz="24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Calibri" charset="0"/>
                <a:cs typeface="Calibri" charset="0"/>
              </a:rPr>
              <a:t> N’</a:t>
            </a:r>
            <a:endParaRPr kumimoji="1" lang="es-E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539552" y="1758007"/>
            <a:ext cx="1388522" cy="461665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s-ES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Beam</a:t>
            </a:r>
            <a:r>
              <a:rPr lang="es-ES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s-ES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on</a:t>
            </a:r>
            <a:r>
              <a:rPr lang="es-ES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!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4074865" y="796450"/>
            <a:ext cx="1123000" cy="830997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s-ES" sz="160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Geometría </a:t>
            </a:r>
          </a:p>
          <a:p>
            <a:pPr algn="ctr"/>
            <a:r>
              <a:rPr lang="es-ES" sz="160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y</a:t>
            </a:r>
          </a:p>
          <a:p>
            <a:pPr algn="ctr"/>
            <a:r>
              <a:rPr lang="es-ES" sz="160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Física fija!</a:t>
            </a:r>
          </a:p>
        </p:txBody>
      </p:sp>
      <p:sp>
        <p:nvSpPr>
          <p:cNvPr id="19" name="Flecha derecha 18"/>
          <p:cNvSpPr/>
          <p:nvPr/>
        </p:nvSpPr>
        <p:spPr bwMode="auto">
          <a:xfrm>
            <a:off x="3450198" y="1124744"/>
            <a:ext cx="432048" cy="216024"/>
          </a:xfrm>
          <a:prstGeom prst="rightArrow">
            <a:avLst/>
          </a:prstGeom>
          <a:solidFill>
            <a:srgbClr val="FF0000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s-ES" sz="24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0" name="Rectángulo 19"/>
          <p:cNvSpPr/>
          <p:nvPr/>
        </p:nvSpPr>
        <p:spPr bwMode="auto">
          <a:xfrm>
            <a:off x="2278157" y="1988840"/>
            <a:ext cx="3096344" cy="4488160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s-E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2252109" y="4773825"/>
            <a:ext cx="314843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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Lista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vértices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 y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partículas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primarias</a:t>
            </a:r>
            <a:endParaRPr lang="en-US" altLang="ja-JP" sz="1600" dirty="0">
              <a:solidFill>
                <a:schemeClr val="bg1">
                  <a:lumMod val="20000"/>
                  <a:lumOff val="8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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Trayectorias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 (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opcional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)</a:t>
            </a:r>
          </a:p>
          <a:p>
            <a:pPr lvl="1"/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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Hits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en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detectores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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P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artículas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secundarias</a:t>
            </a:r>
            <a:endParaRPr lang="en-US" altLang="ja-JP" sz="1600" dirty="0">
              <a:solidFill>
                <a:schemeClr val="bg1">
                  <a:lumMod val="20000"/>
                  <a:lumOff val="8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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Información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adicional</a:t>
            </a:r>
            <a:endParaRPr lang="en-US" altLang="ja-JP" sz="1600" dirty="0">
              <a:solidFill>
                <a:schemeClr val="bg1">
                  <a:lumMod val="20000"/>
                  <a:lumOff val="8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7" name="Rectángulo 26"/>
          <p:cNvSpPr/>
          <p:nvPr/>
        </p:nvSpPr>
        <p:spPr bwMode="auto">
          <a:xfrm>
            <a:off x="5618109" y="2406352"/>
            <a:ext cx="3096344" cy="4070648"/>
          </a:xfrm>
          <a:prstGeom prst="rect">
            <a:avLst/>
          </a:prstGeom>
          <a:noFill/>
          <a:ln w="38100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s-E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" name="Rectángulo 27"/>
          <p:cNvSpPr/>
          <p:nvPr/>
        </p:nvSpPr>
        <p:spPr>
          <a:xfrm>
            <a:off x="5474521" y="5097840"/>
            <a:ext cx="314843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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Bloque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básico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para la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simulación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de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eventos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.</a:t>
            </a:r>
          </a:p>
          <a:p>
            <a:pPr lvl="1"/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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Interacciones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incluidas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en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la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física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definida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con la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geometría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</a:t>
            </a:r>
            <a:r>
              <a:rPr lang="en-US" altLang="ja-JP" sz="1600" dirty="0" err="1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definida</a:t>
            </a:r>
            <a:r>
              <a:rPr lang="en-US" altLang="ja-JP" sz="1600" dirty="0">
                <a:solidFill>
                  <a:schemeClr val="bg1">
                    <a:lumMod val="20000"/>
                    <a:lumOff val="80000"/>
                  </a:schemeClr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!</a:t>
            </a:r>
          </a:p>
        </p:txBody>
      </p:sp>
      <p:sp>
        <p:nvSpPr>
          <p:cNvPr id="30" name="Rectángulo 29"/>
          <p:cNvSpPr/>
          <p:nvPr/>
        </p:nvSpPr>
        <p:spPr bwMode="auto">
          <a:xfrm>
            <a:off x="5754454" y="797225"/>
            <a:ext cx="2893177" cy="829445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Calibri" charset="0"/>
                <a:cs typeface="Calibri" charset="0"/>
              </a:rPr>
              <a:t>Sistema de unidades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  <a:ea typeface="Calibri" charset="0"/>
                <a:cs typeface="Calibri" charset="0"/>
              </a:rPr>
              <a:t>de Geant4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18</a:t>
            </a:fld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980256" y="6473136"/>
            <a:ext cx="7696200" cy="381000"/>
          </a:xfrm>
        </p:spPr>
        <p:txBody>
          <a:bodyPr/>
          <a:lstStyle/>
          <a:p>
            <a:r>
              <a:rPr lang="es-ES" altLang="ja-JP"/>
              <a:t>E. </a:t>
            </a:r>
            <a:r>
              <a:rPr lang="es-ES" altLang="ja-JP" dirty="0" err="1"/>
              <a:t>Nácher</a:t>
            </a:r>
            <a:r>
              <a:rPr lang="es-ES" altLang="ja-JP" dirty="0"/>
              <a:t>, J. </a:t>
            </a:r>
            <a:r>
              <a:rPr lang="es-ES" altLang="ja-JP" dirty="0" err="1"/>
              <a:t>Balibrea</a:t>
            </a:r>
            <a:r>
              <a:rPr lang="es-ES" altLang="ja-JP" dirty="0"/>
              <a:t>,  Introducción a GEANT4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094916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24" y="2643182"/>
            <a:ext cx="6643734" cy="800088"/>
          </a:xfrm>
        </p:spPr>
        <p:txBody>
          <a:bodyPr/>
          <a:lstStyle/>
          <a:p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Estructura</a:t>
            </a: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 global de Geant4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3028944" cy="609600"/>
          </a:xfrm>
        </p:spPr>
        <p:txBody>
          <a:bodyPr/>
          <a:lstStyle/>
          <a:p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Contenidos</a:t>
            </a:r>
            <a:endParaRPr lang="en-US" altLang="ja-JP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62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200152"/>
            <a:ext cx="7529538" cy="4586302"/>
          </a:xfrm>
        </p:spPr>
        <p:txBody>
          <a:bodyPr/>
          <a:lstStyle/>
          <a:p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Características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generales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de Geant4</a:t>
            </a:r>
          </a:p>
          <a:p>
            <a:endParaRPr lang="en-US" altLang="ja-JP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Conceptos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básicos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en Geant4</a:t>
            </a:r>
          </a:p>
          <a:p>
            <a:endParaRPr lang="en-US" altLang="ja-JP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Estructura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global de Geant4</a:t>
            </a:r>
          </a:p>
          <a:p>
            <a:endParaRPr lang="en-US" altLang="ja-JP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Ejemplo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sencillo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completo</a:t>
            </a:r>
            <a:endParaRPr lang="en-US" altLang="ja-JP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2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229600" cy="762000"/>
          </a:xfrm>
        </p:spPr>
        <p:txBody>
          <a:bodyPr/>
          <a:lstStyle/>
          <a:p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Funcionamiento</a:t>
            </a: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 de la </a:t>
            </a:r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aplicación</a:t>
            </a: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 G4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Inicialización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Construcción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los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materiales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y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geometría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Construcción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procesos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físicos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y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cálculo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tablas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secciones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eficaces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>
              <a:buNone/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“Beam-On” →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Inicia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run</a:t>
            </a: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Event Loop</a:t>
            </a:r>
          </a:p>
          <a:p>
            <a:pPr lvl="1">
              <a:buNone/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→  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pueden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lanzar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más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un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run 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con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diferentes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geometrías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o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tipo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primarias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…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20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467600" cy="762000"/>
          </a:xfrm>
        </p:spPr>
        <p:txBody>
          <a:bodyPr/>
          <a:lstStyle/>
          <a:p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User classes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990600"/>
            <a:ext cx="7543800" cy="551023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300" dirty="0" err="1">
                <a:latin typeface="Calibri" charset="0"/>
                <a:ea typeface="Calibri" charset="0"/>
                <a:cs typeface="Calibri" charset="0"/>
              </a:rPr>
              <a:t>Clases</a:t>
            </a:r>
            <a:r>
              <a:rPr lang="en-US" altLang="ja-JP" sz="23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300" dirty="0" err="1">
                <a:latin typeface="Calibri" charset="0"/>
                <a:ea typeface="Calibri" charset="0"/>
                <a:cs typeface="Calibri" charset="0"/>
              </a:rPr>
              <a:t>que</a:t>
            </a:r>
            <a:r>
              <a:rPr lang="en-US" altLang="ja-JP" sz="23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300" dirty="0" err="1">
                <a:latin typeface="Calibri" charset="0"/>
                <a:ea typeface="Calibri" charset="0"/>
                <a:cs typeface="Calibri" charset="0"/>
              </a:rPr>
              <a:t>debe</a:t>
            </a:r>
            <a:r>
              <a:rPr lang="en-US" altLang="ja-JP" sz="23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300" dirty="0" err="1">
                <a:latin typeface="Calibri" charset="0"/>
                <a:ea typeface="Calibri" charset="0"/>
                <a:cs typeface="Calibri" charset="0"/>
              </a:rPr>
              <a:t>definir</a:t>
            </a:r>
            <a:r>
              <a:rPr lang="en-US" altLang="ja-JP" sz="23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300" dirty="0" err="1">
                <a:latin typeface="Calibri" charset="0"/>
                <a:ea typeface="Calibri" charset="0"/>
                <a:cs typeface="Calibri" charset="0"/>
              </a:rPr>
              <a:t>usuario</a:t>
            </a:r>
            <a:endParaRPr lang="en-US" altLang="ja-JP" sz="23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90000"/>
              </a:lnSpc>
            </a:pPr>
            <a:endParaRPr lang="en-US" altLang="ja-JP" sz="23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90000"/>
              </a:lnSpc>
            </a:pPr>
            <a:r>
              <a:rPr lang="en-US" altLang="ja-JP" sz="2300" dirty="0">
                <a:latin typeface="Calibri" charset="0"/>
                <a:ea typeface="Calibri" charset="0"/>
                <a:cs typeface="Calibri" charset="0"/>
              </a:rPr>
              <a:t>Initialization classes</a:t>
            </a:r>
          </a:p>
          <a:p>
            <a:pPr lvl="1">
              <a:lnSpc>
                <a:spcPct val="90000"/>
              </a:lnSpc>
            </a:pPr>
            <a:r>
              <a:rPr lang="en-US" altLang="ja-JP" sz="2300" dirty="0">
                <a:latin typeface="Calibri" charset="0"/>
                <a:ea typeface="Calibri" charset="0"/>
                <a:cs typeface="Calibri" charset="0"/>
              </a:rPr>
              <a:t>Se </a:t>
            </a:r>
            <a:r>
              <a:rPr lang="en-US" altLang="ja-JP" sz="2300" dirty="0" err="1">
                <a:latin typeface="Calibri" charset="0"/>
                <a:ea typeface="Calibri" charset="0"/>
                <a:cs typeface="Calibri" charset="0"/>
              </a:rPr>
              <a:t>invocan</a:t>
            </a:r>
            <a:r>
              <a:rPr lang="en-US" altLang="ja-JP" sz="2300" dirty="0">
                <a:latin typeface="Calibri" charset="0"/>
                <a:ea typeface="Calibri" charset="0"/>
                <a:cs typeface="Calibri" charset="0"/>
              </a:rPr>
              <a:t> en la </a:t>
            </a:r>
            <a:r>
              <a:rPr lang="en-US" altLang="ja-JP" sz="2300" dirty="0" err="1">
                <a:latin typeface="Calibri" charset="0"/>
                <a:ea typeface="Calibri" charset="0"/>
                <a:cs typeface="Calibri" charset="0"/>
              </a:rPr>
              <a:t>inicialización</a:t>
            </a:r>
            <a:endParaRPr lang="en-US" altLang="ja-JP" sz="2300" dirty="0">
              <a:latin typeface="Calibri" charset="0"/>
              <a:ea typeface="Calibri" charset="0"/>
              <a:cs typeface="Calibri" charset="0"/>
            </a:endParaRPr>
          </a:p>
          <a:p>
            <a:pPr lvl="2">
              <a:lnSpc>
                <a:spcPct val="90000"/>
              </a:lnSpc>
            </a:pPr>
            <a:r>
              <a:rPr lang="en-US" altLang="ja-JP" sz="2300" dirty="0">
                <a:solidFill>
                  <a:srgbClr val="FFCC66"/>
                </a:solidFill>
                <a:latin typeface="Calibri" charset="0"/>
                <a:ea typeface="Calibri" charset="0"/>
                <a:cs typeface="Calibri" charset="0"/>
              </a:rPr>
              <a:t>G4VUserDetectorConstruction</a:t>
            </a:r>
          </a:p>
          <a:p>
            <a:pPr lvl="2">
              <a:lnSpc>
                <a:spcPct val="90000"/>
              </a:lnSpc>
            </a:pPr>
            <a:r>
              <a:rPr lang="en-US" altLang="ja-JP" sz="2300" dirty="0">
                <a:solidFill>
                  <a:srgbClr val="FFCC66"/>
                </a:solidFill>
                <a:latin typeface="Calibri" charset="0"/>
                <a:ea typeface="Calibri" charset="0"/>
                <a:cs typeface="Calibri" charset="0"/>
              </a:rPr>
              <a:t>G4VUserPhysicsList</a:t>
            </a:r>
          </a:p>
          <a:p>
            <a:pPr lvl="2">
              <a:lnSpc>
                <a:spcPct val="90000"/>
              </a:lnSpc>
            </a:pPr>
            <a:endParaRPr lang="en-US" altLang="ja-JP" sz="2300" dirty="0">
              <a:solidFill>
                <a:srgbClr val="FFCC66"/>
              </a:solidFill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90000"/>
              </a:lnSpc>
            </a:pPr>
            <a:r>
              <a:rPr lang="en-US" altLang="ja-JP" sz="2300" dirty="0">
                <a:latin typeface="Calibri" charset="0"/>
                <a:ea typeface="Calibri" charset="0"/>
                <a:cs typeface="Calibri" charset="0"/>
              </a:rPr>
              <a:t>Action classes</a:t>
            </a:r>
          </a:p>
          <a:p>
            <a:pPr lvl="1">
              <a:lnSpc>
                <a:spcPct val="90000"/>
              </a:lnSpc>
            </a:pPr>
            <a:r>
              <a:rPr lang="en-US" altLang="ja-JP" sz="2300" dirty="0">
                <a:latin typeface="Calibri" charset="0"/>
                <a:ea typeface="Calibri" charset="0"/>
                <a:cs typeface="Calibri" charset="0"/>
              </a:rPr>
              <a:t>Se </a:t>
            </a:r>
            <a:r>
              <a:rPr lang="en-US" altLang="ja-JP" sz="2300" dirty="0" err="1">
                <a:latin typeface="Calibri" charset="0"/>
                <a:ea typeface="Calibri" charset="0"/>
                <a:cs typeface="Calibri" charset="0"/>
              </a:rPr>
              <a:t>invocan</a:t>
            </a:r>
            <a:r>
              <a:rPr lang="en-US" altLang="ja-JP" sz="23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300" dirty="0" err="1">
                <a:latin typeface="Calibri" charset="0"/>
                <a:ea typeface="Calibri" charset="0"/>
                <a:cs typeface="Calibri" charset="0"/>
              </a:rPr>
              <a:t>durante</a:t>
            </a:r>
            <a:r>
              <a:rPr lang="en-US" altLang="ja-JP" sz="23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300" i="1" dirty="0">
                <a:latin typeface="Calibri" charset="0"/>
                <a:ea typeface="Calibri" charset="0"/>
                <a:cs typeface="Calibri" charset="0"/>
              </a:rPr>
              <a:t>event loop</a:t>
            </a:r>
            <a:r>
              <a:rPr lang="en-US" altLang="ja-JP" sz="2300" dirty="0">
                <a:latin typeface="Calibri" charset="0"/>
                <a:ea typeface="Calibri" charset="0"/>
                <a:cs typeface="Calibri" charset="0"/>
              </a:rPr>
              <a:t> (o el </a:t>
            </a:r>
            <a:r>
              <a:rPr lang="en-US" altLang="ja-JP" sz="2300" i="1" dirty="0">
                <a:latin typeface="Calibri" charset="0"/>
                <a:ea typeface="Calibri" charset="0"/>
                <a:cs typeface="Calibri" charset="0"/>
              </a:rPr>
              <a:t>run)</a:t>
            </a:r>
            <a:endParaRPr lang="en-US" altLang="ja-JP" sz="2300" dirty="0">
              <a:latin typeface="Calibri" charset="0"/>
              <a:ea typeface="Calibri" charset="0"/>
              <a:cs typeface="Calibri" charset="0"/>
            </a:endParaRPr>
          </a:p>
          <a:p>
            <a:pPr lvl="2">
              <a:lnSpc>
                <a:spcPct val="90000"/>
              </a:lnSpc>
            </a:pPr>
            <a:r>
              <a:rPr lang="en-US" altLang="ja-JP" sz="2300" dirty="0">
                <a:solidFill>
                  <a:srgbClr val="FFCC66"/>
                </a:solidFill>
                <a:latin typeface="Calibri" charset="0"/>
                <a:ea typeface="Calibri" charset="0"/>
                <a:cs typeface="Calibri" charset="0"/>
              </a:rPr>
              <a:t>G4VUserPrimaryGeneratorAction</a:t>
            </a:r>
          </a:p>
          <a:p>
            <a:pPr lvl="2">
              <a:lnSpc>
                <a:spcPct val="90000"/>
              </a:lnSpc>
            </a:pPr>
            <a:r>
              <a:rPr lang="en-US" altLang="ja-JP" sz="2300" dirty="0">
                <a:latin typeface="Calibri" charset="0"/>
                <a:ea typeface="Calibri" charset="0"/>
                <a:cs typeface="Calibri" charset="0"/>
              </a:rPr>
              <a:t>G4UserRunAction</a:t>
            </a:r>
          </a:p>
          <a:p>
            <a:pPr lvl="2">
              <a:lnSpc>
                <a:spcPct val="90000"/>
              </a:lnSpc>
            </a:pPr>
            <a:r>
              <a:rPr lang="en-US" altLang="ja-JP" sz="2300" dirty="0">
                <a:latin typeface="Calibri" charset="0"/>
                <a:ea typeface="Calibri" charset="0"/>
                <a:cs typeface="Calibri" charset="0"/>
              </a:rPr>
              <a:t>G4UserEventAction</a:t>
            </a:r>
          </a:p>
          <a:p>
            <a:pPr lvl="2">
              <a:lnSpc>
                <a:spcPct val="90000"/>
              </a:lnSpc>
            </a:pPr>
            <a:r>
              <a:rPr lang="en-US" altLang="ja-JP" sz="2300" dirty="0">
                <a:latin typeface="Calibri" charset="0"/>
                <a:ea typeface="Calibri" charset="0"/>
                <a:cs typeface="Calibri" charset="0"/>
              </a:rPr>
              <a:t>G4UserSteppingAction</a:t>
            </a:r>
          </a:p>
        </p:txBody>
      </p:sp>
      <p:grpSp>
        <p:nvGrpSpPr>
          <p:cNvPr id="19" name="18 Grupo"/>
          <p:cNvGrpSpPr/>
          <p:nvPr/>
        </p:nvGrpSpPr>
        <p:grpSpPr>
          <a:xfrm>
            <a:off x="4714876" y="2928938"/>
            <a:ext cx="4213745" cy="1571631"/>
            <a:chOff x="4714876" y="2928938"/>
            <a:chExt cx="4213745" cy="1571631"/>
          </a:xfrm>
        </p:grpSpPr>
        <p:sp>
          <p:nvSpPr>
            <p:cNvPr id="5" name="4 CuadroTexto"/>
            <p:cNvSpPr txBox="1"/>
            <p:nvPr/>
          </p:nvSpPr>
          <p:spPr>
            <a:xfrm>
              <a:off x="5737298" y="3357562"/>
              <a:ext cx="3191323" cy="461665"/>
            </a:xfrm>
            <a:prstGeom prst="rect">
              <a:avLst/>
            </a:prstGeom>
            <a:solidFill>
              <a:schemeClr val="tx1">
                <a:lumMod val="2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s-ES" i="1" dirty="0" err="1">
                  <a:solidFill>
                    <a:srgbClr val="FFCC66"/>
                  </a:solidFill>
                  <a:latin typeface="Calibri" charset="0"/>
                  <a:ea typeface="Calibri" charset="0"/>
                  <a:cs typeface="Calibri" charset="0"/>
                </a:rPr>
                <a:t>User</a:t>
              </a:r>
              <a:r>
                <a:rPr lang="es-ES" i="1" dirty="0">
                  <a:solidFill>
                    <a:srgbClr val="FFCC66"/>
                  </a:solidFill>
                  <a:latin typeface="Calibri" charset="0"/>
                  <a:ea typeface="Calibri" charset="0"/>
                  <a:cs typeface="Calibri" charset="0"/>
                </a:rPr>
                <a:t> </a:t>
              </a:r>
              <a:r>
                <a:rPr lang="es-ES" i="1" dirty="0" err="1">
                  <a:solidFill>
                    <a:srgbClr val="FFCC66"/>
                  </a:solidFill>
                  <a:latin typeface="Calibri" charset="0"/>
                  <a:ea typeface="Calibri" charset="0"/>
                  <a:cs typeface="Calibri" charset="0"/>
                </a:rPr>
                <a:t>Mandatory</a:t>
              </a:r>
              <a:r>
                <a:rPr lang="es-ES" i="1" dirty="0">
                  <a:solidFill>
                    <a:srgbClr val="FFCC66"/>
                  </a:solidFill>
                  <a:latin typeface="Calibri" charset="0"/>
                  <a:ea typeface="Calibri" charset="0"/>
                  <a:cs typeface="Calibri" charset="0"/>
                </a:rPr>
                <a:t> </a:t>
              </a:r>
              <a:r>
                <a:rPr lang="es-ES" i="1" dirty="0" err="1">
                  <a:solidFill>
                    <a:srgbClr val="FFCC66"/>
                  </a:solidFill>
                  <a:latin typeface="Calibri" charset="0"/>
                  <a:ea typeface="Calibri" charset="0"/>
                  <a:cs typeface="Calibri" charset="0"/>
                </a:rPr>
                <a:t>Classes</a:t>
              </a:r>
              <a:endParaRPr lang="es-ES" i="1" dirty="0">
                <a:solidFill>
                  <a:srgbClr val="FFCC66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8" name="7 Conector recto de flecha"/>
            <p:cNvCxnSpPr>
              <a:stCxn id="5" idx="1"/>
            </p:cNvCxnSpPr>
            <p:nvPr/>
          </p:nvCxnSpPr>
          <p:spPr bwMode="auto">
            <a:xfrm flipH="1" flipV="1">
              <a:off x="5214942" y="2928938"/>
              <a:ext cx="522356" cy="65945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CC6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" name="8 Conector recto de flecha"/>
            <p:cNvCxnSpPr>
              <a:stCxn id="5" idx="1"/>
            </p:cNvCxnSpPr>
            <p:nvPr/>
          </p:nvCxnSpPr>
          <p:spPr bwMode="auto">
            <a:xfrm flipH="1" flipV="1">
              <a:off x="4714876" y="3357566"/>
              <a:ext cx="1022422" cy="230829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CC6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" name="11 Conector recto de flecha"/>
            <p:cNvCxnSpPr>
              <a:stCxn id="5" idx="1"/>
            </p:cNvCxnSpPr>
            <p:nvPr/>
          </p:nvCxnSpPr>
          <p:spPr bwMode="auto">
            <a:xfrm flipH="1">
              <a:off x="4714876" y="3588395"/>
              <a:ext cx="1022422" cy="912174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CC6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0" name="19 Grupo"/>
          <p:cNvGrpSpPr/>
          <p:nvPr/>
        </p:nvGrpSpPr>
        <p:grpSpPr>
          <a:xfrm>
            <a:off x="4357686" y="4786323"/>
            <a:ext cx="4249693" cy="928693"/>
            <a:chOff x="4357686" y="3357562"/>
            <a:chExt cx="4249693" cy="928693"/>
          </a:xfrm>
        </p:grpSpPr>
        <p:sp>
          <p:nvSpPr>
            <p:cNvPr id="21" name="20 CuadroTexto"/>
            <p:cNvSpPr txBox="1"/>
            <p:nvPr/>
          </p:nvSpPr>
          <p:spPr>
            <a:xfrm>
              <a:off x="5737298" y="3357562"/>
              <a:ext cx="2870081" cy="461665"/>
            </a:xfrm>
            <a:prstGeom prst="rect">
              <a:avLst/>
            </a:prstGeom>
            <a:solidFill>
              <a:schemeClr val="tx1">
                <a:lumMod val="2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s-ES" i="1" dirty="0" err="1">
                  <a:latin typeface="Calibri" charset="0"/>
                  <a:ea typeface="Calibri" charset="0"/>
                  <a:cs typeface="Calibri" charset="0"/>
                </a:rPr>
                <a:t>User</a:t>
              </a:r>
              <a:r>
                <a:rPr lang="es-ES" i="1" dirty="0">
                  <a:latin typeface="Calibri" charset="0"/>
                  <a:ea typeface="Calibri" charset="0"/>
                  <a:cs typeface="Calibri" charset="0"/>
                </a:rPr>
                <a:t> </a:t>
              </a:r>
              <a:r>
                <a:rPr lang="es-ES" i="1" dirty="0" err="1">
                  <a:latin typeface="Calibri" charset="0"/>
                  <a:ea typeface="Calibri" charset="0"/>
                  <a:cs typeface="Calibri" charset="0"/>
                </a:rPr>
                <a:t>Optional</a:t>
              </a:r>
              <a:r>
                <a:rPr lang="es-ES" i="1" dirty="0">
                  <a:latin typeface="Calibri" charset="0"/>
                  <a:ea typeface="Calibri" charset="0"/>
                  <a:cs typeface="Calibri" charset="0"/>
                </a:rPr>
                <a:t> </a:t>
              </a:r>
              <a:r>
                <a:rPr lang="es-ES" i="1" dirty="0" err="1">
                  <a:latin typeface="Calibri" charset="0"/>
                  <a:ea typeface="Calibri" charset="0"/>
                  <a:cs typeface="Calibri" charset="0"/>
                </a:rPr>
                <a:t>Classes</a:t>
              </a:r>
              <a:endParaRPr lang="es-ES" i="1" dirty="0"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22" name="21 Conector recto de flecha"/>
            <p:cNvCxnSpPr>
              <a:stCxn id="21" idx="1"/>
            </p:cNvCxnSpPr>
            <p:nvPr/>
          </p:nvCxnSpPr>
          <p:spPr bwMode="auto">
            <a:xfrm flipH="1">
              <a:off x="4643438" y="3588395"/>
              <a:ext cx="1093860" cy="412108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3" name="22 Conector recto de flecha"/>
            <p:cNvCxnSpPr>
              <a:stCxn id="21" idx="1"/>
            </p:cNvCxnSpPr>
            <p:nvPr/>
          </p:nvCxnSpPr>
          <p:spPr bwMode="auto">
            <a:xfrm flipH="1">
              <a:off x="4357686" y="3588395"/>
              <a:ext cx="1379612" cy="54918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4" name="23 Conector recto de flecha"/>
            <p:cNvCxnSpPr>
              <a:stCxn id="21" idx="1"/>
            </p:cNvCxnSpPr>
            <p:nvPr/>
          </p:nvCxnSpPr>
          <p:spPr bwMode="auto">
            <a:xfrm flipH="1">
              <a:off x="4929190" y="3588395"/>
              <a:ext cx="808108" cy="69786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21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467600" cy="762000"/>
          </a:xfrm>
        </p:spPr>
        <p:txBody>
          <a:bodyPr/>
          <a:lstStyle/>
          <a:p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El </a:t>
            </a:r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programa</a:t>
            </a: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 principal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1066800"/>
            <a:ext cx="8715436" cy="5334000"/>
          </a:xfrm>
        </p:spPr>
        <p:txBody>
          <a:bodyPr/>
          <a:lstStyle/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Geant4 no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proporciona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un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main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().</a:t>
            </a:r>
          </a:p>
          <a:p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usuario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debe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definir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main()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:</a:t>
            </a: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Construir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Run Manager (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puntero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tipo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G4RunManager)</a:t>
            </a: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Invocar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user mandatory classes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desde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</a:p>
          <a:p>
            <a:pPr lvl="1">
              <a:buNone/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 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Run Manager</a:t>
            </a:r>
          </a:p>
          <a:p>
            <a:pPr lvl="2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G4VUserDetectorConstruction</a:t>
            </a:r>
          </a:p>
          <a:p>
            <a:pPr lvl="2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G4VUserPhysicsList</a:t>
            </a:r>
          </a:p>
          <a:p>
            <a:pPr lvl="2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G4VUserPrimaryGeneratorAction</a:t>
            </a:r>
          </a:p>
          <a:p>
            <a:pPr lvl="2"/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En el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main()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puede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definir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VisManager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tipo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(G)UI 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invocar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user optional classes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22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467600" cy="762000"/>
          </a:xfrm>
        </p:spPr>
        <p:txBody>
          <a:bodyPr/>
          <a:lstStyle/>
          <a:p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Descripción</a:t>
            </a: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 del detector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467600" cy="512923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deriva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clase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propia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que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deriva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clase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base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abstracta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G4VUserDetectorConstruction</a:t>
            </a:r>
          </a:p>
          <a:p>
            <a:pPr>
              <a:lnSpc>
                <a:spcPct val="90000"/>
              </a:lnSpc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90000"/>
              </a:lnSpc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En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método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virtual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Construct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(),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construyen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los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materiales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necesarios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Los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volúmenes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necesarios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describir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geometría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del detector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Se define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geometría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situando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estos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volúmenes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lugar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adecuado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y con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orientación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adecuada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>
              <a:lnSpc>
                <a:spcPct val="90000"/>
              </a:lnSpc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90000"/>
              </a:lnSpc>
            </a:pP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Opcionalmente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pueden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definir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los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visualization attributes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los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distintos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elementos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del detector.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23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229600" cy="762000"/>
          </a:xfrm>
        </p:spPr>
        <p:txBody>
          <a:bodyPr/>
          <a:lstStyle/>
          <a:p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Selección</a:t>
            </a: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 de los </a:t>
            </a:r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procesos</a:t>
            </a: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físicos</a:t>
            </a:r>
            <a:endParaRPr lang="en-US" altLang="ja-JP" dirty="0">
              <a:effectLst>
                <a:outerShdw blurRad="38100" dist="38100" dir="2700000" algn="tl">
                  <a:srgbClr val="000000"/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4422"/>
            <a:ext cx="7772400" cy="5214974"/>
          </a:xfrm>
        </p:spPr>
        <p:txBody>
          <a:bodyPr/>
          <a:lstStyle/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Geant4 no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proporciona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ni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procesos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físicos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por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defecto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Incluso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proceso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transportation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hace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falta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llamada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explícita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programa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deriva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clase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propia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que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deriva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clase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base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abstracta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G4VUserPhysicsList</a:t>
            </a: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definen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todas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necesarias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definen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todos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los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procesos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físicos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necesarios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y 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asignan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cada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previamente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definida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definen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los ‘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cuts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’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24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72400" cy="762000"/>
          </a:xfrm>
        </p:spPr>
        <p:txBody>
          <a:bodyPr/>
          <a:lstStyle/>
          <a:p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Generación</a:t>
            </a: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 de los </a:t>
            </a:r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primarios</a:t>
            </a:r>
            <a:endParaRPr lang="en-US" altLang="ja-JP" dirty="0">
              <a:effectLst>
                <a:outerShdw blurRad="38100" dist="38100" dir="2700000" algn="tl">
                  <a:srgbClr val="000000"/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696200" cy="4919682"/>
          </a:xfrm>
        </p:spPr>
        <p:txBody>
          <a:bodyPr/>
          <a:lstStyle/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deriva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clase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propia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que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deriva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clase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base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abstracta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G4VUserPrimaryGeneratorAction</a:t>
            </a:r>
          </a:p>
          <a:p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pasa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un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objeto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G4Event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a un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generador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primarios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particular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que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generará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los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vértices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y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primarias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Geant4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proporciona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varios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generadores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diferentes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G4ParticleGun</a:t>
            </a:r>
          </a:p>
          <a:p>
            <a:pPr lvl="1"/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G4HEPEvtInterface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G4HepMCInterface</a:t>
            </a:r>
          </a:p>
          <a:p>
            <a:pPr lvl="1"/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G4GeneralParticleSource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25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228600"/>
            <a:ext cx="8208912" cy="762000"/>
          </a:xfrm>
        </p:spPr>
        <p:txBody>
          <a:bodyPr/>
          <a:lstStyle/>
          <a:p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Ejemplo</a:t>
            </a: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PrimaryEventGenerator</a:t>
            </a: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 (I)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99592" y="1025308"/>
            <a:ext cx="7772400" cy="554304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PrimaryGeneratorAction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::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PrimaryGeneratorAction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(){  </a:t>
            </a:r>
          </a:p>
          <a:p>
            <a:pPr marL="0" indent="0">
              <a:buNone/>
            </a:pP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// Default values    </a:t>
            </a:r>
          </a:p>
          <a:p>
            <a:pPr marL="0" indent="0">
              <a:buNone/>
            </a:pP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particleGun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 = new G4GeneralParticleSource();  </a:t>
            </a:r>
            <a:r>
              <a:rPr lang="en-US" altLang="ja-JP" sz="1200" kern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 </a:t>
            </a:r>
            <a:r>
              <a:rPr lang="en-US" altLang="ja-JP" sz="1200" kern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Controlado</a:t>
            </a:r>
            <a:r>
              <a:rPr lang="en-US" altLang="ja-JP" sz="1200" kern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</a:t>
            </a:r>
            <a:r>
              <a:rPr lang="en-US" altLang="ja-JP" sz="1200" kern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por</a:t>
            </a:r>
            <a:r>
              <a:rPr lang="en-US" altLang="ja-JP" sz="1200" kern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un macro </a:t>
            </a:r>
            <a:r>
              <a:rPr lang="en-US" altLang="ja-JP" sz="1200" kern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externo</a:t>
            </a:r>
            <a:r>
              <a:rPr lang="en-US" altLang="ja-JP" sz="1200" kern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! (</a:t>
            </a:r>
            <a:r>
              <a:rPr lang="en-US" altLang="ja-JP" sz="1200" kern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Esta</a:t>
            </a:r>
            <a:r>
              <a:rPr lang="en-US" altLang="ja-JP" sz="1200" kern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</a:t>
            </a:r>
            <a:r>
              <a:rPr lang="en-US" altLang="ja-JP" sz="1200" kern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práctica</a:t>
            </a:r>
            <a:r>
              <a:rPr lang="en-US" altLang="ja-JP" sz="1200" kern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)</a:t>
            </a:r>
            <a:endParaRPr lang="en-US" altLang="ja-JP" sz="1200" kern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buNone/>
            </a:pP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particleGun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-&gt;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SetCurrentSourceIntensity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 (1);  </a:t>
            </a:r>
          </a:p>
          <a:p>
            <a:pPr marL="0" indent="0">
              <a:buNone/>
            </a:pP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particleGun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-&gt;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SetParticlePosition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(G4ThreeVector());  </a:t>
            </a:r>
          </a:p>
          <a:p>
            <a:pPr marL="0" indent="0">
              <a:buNone/>
            </a:pP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particleGun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-&gt;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SetParticleCharge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(0.);     </a:t>
            </a:r>
          </a:p>
          <a:p>
            <a:pPr marL="0" indent="0">
              <a:buNone/>
            </a:pP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}</a:t>
            </a:r>
          </a:p>
          <a:p>
            <a:pPr marL="0" indent="0">
              <a:buNone/>
            </a:pP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PrimaryGeneratorAction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::~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PrimaryGeneratorAction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(){  delete 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particleGun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;}</a:t>
            </a:r>
          </a:p>
          <a:p>
            <a:pPr marL="0" indent="0">
              <a:buNone/>
            </a:pPr>
            <a:endParaRPr lang="en-US" altLang="ja-JP" sz="1200" kern="0" dirty="0">
              <a:solidFill>
                <a:schemeClr val="bg2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buNone/>
            </a:pP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void 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PrimaryGeneratorAction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::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GeneratePrimaries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(G4Event* 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anEvent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){		</a:t>
            </a:r>
          </a:p>
          <a:p>
            <a:pPr marL="0" indent="0">
              <a:buNone/>
            </a:pP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//create vertex				</a:t>
            </a:r>
          </a:p>
          <a:p>
            <a:pPr marL="0" indent="0">
              <a:buNone/>
            </a:pP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particleGun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-&gt;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GeneratePrimaryVertex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(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anEvent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);</a:t>
            </a:r>
          </a:p>
          <a:p>
            <a:pPr marL="0" indent="0">
              <a:buNone/>
            </a:pP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}</a:t>
            </a:r>
          </a:p>
          <a:p>
            <a:pPr marL="0" indent="0">
              <a:buNone/>
            </a:pPr>
            <a:endParaRPr lang="en-US" altLang="ja-JP" sz="1200" kern="0" dirty="0">
              <a:solidFill>
                <a:schemeClr val="bg2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buNone/>
            </a:pP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// 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Ejemplo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 que 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vamos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 a 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usar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en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 la 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práctica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 (source.mac)</a:t>
            </a:r>
          </a:p>
          <a:p>
            <a:pPr marL="0" indent="0">
              <a:buNone/>
            </a:pP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gps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/particle gamma</a:t>
            </a:r>
          </a:p>
          <a:p>
            <a:pPr marL="0" indent="0">
              <a:buNone/>
            </a:pP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gps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/particle e-</a:t>
            </a:r>
          </a:p>
          <a:p>
            <a:pPr marL="0" indent="0">
              <a:buNone/>
            </a:pP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gps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/number 1</a:t>
            </a:r>
          </a:p>
          <a:p>
            <a:pPr marL="0" indent="0">
              <a:buNone/>
            </a:pP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gps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pos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/type Plane</a:t>
            </a:r>
          </a:p>
          <a:p>
            <a:pPr marL="0" indent="0">
              <a:buNone/>
            </a:pP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gps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pos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/shape Circle</a:t>
            </a:r>
          </a:p>
          <a:p>
            <a:pPr marL="0" indent="0">
              <a:buNone/>
            </a:pP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gps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pos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/radius 0.5 mm</a:t>
            </a:r>
          </a:p>
          <a:p>
            <a:pPr marL="0" indent="0">
              <a:buNone/>
            </a:pP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gps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pos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centre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  0 0 0  mm</a:t>
            </a:r>
          </a:p>
          <a:p>
            <a:pPr marL="0" indent="0">
              <a:buNone/>
            </a:pP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gps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/energy 800 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keV</a:t>
            </a:r>
            <a:endParaRPr lang="en-US" altLang="ja-JP" sz="1200" kern="0" dirty="0">
              <a:solidFill>
                <a:schemeClr val="bg2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buNone/>
            </a:pP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gps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ang</a:t>
            </a:r>
            <a:r>
              <a:rPr lang="en-US" altLang="ja-JP" sz="1200" kern="0" dirty="0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/type </a:t>
            </a:r>
            <a:r>
              <a:rPr lang="en-US" altLang="ja-JP" sz="1200" kern="0" dirty="0" err="1">
                <a:solidFill>
                  <a:schemeClr val="bg2"/>
                </a:solidFill>
                <a:latin typeface="Calibri" charset="0"/>
                <a:ea typeface="Calibri" charset="0"/>
                <a:cs typeface="Calibri" charset="0"/>
              </a:rPr>
              <a:t>iso</a:t>
            </a:r>
            <a:endParaRPr lang="en-US" altLang="ja-JP" sz="1200" kern="0" dirty="0">
              <a:solidFill>
                <a:schemeClr val="bg2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buNone/>
            </a:pPr>
            <a:r>
              <a:rPr lang="en-US" altLang="ja-JP" sz="1200" kern="0" dirty="0">
                <a:solidFill>
                  <a:srgbClr val="0070C0"/>
                </a:solidFill>
                <a:latin typeface="Calibri" charset="0"/>
                <a:ea typeface="Calibri" charset="0"/>
                <a:cs typeface="Calibri" charset="0"/>
              </a:rPr>
              <a:t>( http://hurel.hanyang.ac.kr/Geant4/Geant4_GPS/reat.space.qinetiq.com/gps/examples/examples.html)</a:t>
            </a:r>
            <a:endParaRPr lang="en-US" altLang="ja-JP" sz="1200" kern="0" dirty="0">
              <a:solidFill>
                <a:schemeClr val="bg2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" name="Rectángulo 2"/>
          <p:cNvSpPr/>
          <p:nvPr/>
        </p:nvSpPr>
        <p:spPr bwMode="auto">
          <a:xfrm>
            <a:off x="899592" y="4077071"/>
            <a:ext cx="7632848" cy="2491283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s-E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26</a:t>
            </a:fld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284393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24"/>
            <a:ext cx="7924800" cy="5648324"/>
          </a:xfrm>
        </p:spPr>
        <p:txBody>
          <a:bodyPr/>
          <a:lstStyle/>
          <a:p>
            <a:pPr>
              <a:lnSpc>
                <a:spcPts val="2300"/>
              </a:lnSpc>
            </a:pP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Todas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user action classes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deben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construirse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 el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main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() 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través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del Run Manager.</a:t>
            </a:r>
          </a:p>
          <a:p>
            <a:pPr>
              <a:lnSpc>
                <a:spcPts val="2300"/>
              </a:lnSpc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300"/>
              </a:lnSpc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G4UserRunAction</a:t>
            </a:r>
          </a:p>
          <a:p>
            <a:pPr lvl="1">
              <a:lnSpc>
                <a:spcPts val="2300"/>
              </a:lnSpc>
            </a:pP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BeginOfRunAction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(const G4Run*)</a:t>
            </a:r>
          </a:p>
          <a:p>
            <a:pPr lvl="2">
              <a:lnSpc>
                <a:spcPts val="2300"/>
              </a:lnSpc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Define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histogramas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trees,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ficheros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salida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…</a:t>
            </a:r>
          </a:p>
          <a:p>
            <a:pPr lvl="1">
              <a:lnSpc>
                <a:spcPts val="2300"/>
              </a:lnSpc>
            </a:pP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EndOfRunAction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(const G4Run*)</a:t>
            </a:r>
          </a:p>
          <a:p>
            <a:pPr lvl="2">
              <a:lnSpc>
                <a:spcPts val="2300"/>
              </a:lnSpc>
            </a:pP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Escribe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histogramas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trees… en disco</a:t>
            </a:r>
          </a:p>
          <a:p>
            <a:pPr lvl="2">
              <a:lnSpc>
                <a:spcPts val="2300"/>
              </a:lnSpc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300"/>
              </a:lnSpc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G4UserEventAction</a:t>
            </a:r>
          </a:p>
          <a:p>
            <a:pPr lvl="1">
              <a:lnSpc>
                <a:spcPts val="2300"/>
              </a:lnSpc>
            </a:pP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BeginOfEventAction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(const G4Event*)</a:t>
            </a:r>
          </a:p>
          <a:p>
            <a:pPr lvl="2">
              <a:lnSpc>
                <a:spcPts val="2300"/>
              </a:lnSpc>
            </a:pP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Inicializa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event (p.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ej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 pone a cero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algunas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variables)</a:t>
            </a:r>
          </a:p>
          <a:p>
            <a:pPr lvl="1">
              <a:lnSpc>
                <a:spcPts val="2300"/>
              </a:lnSpc>
            </a:pP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EndOfEventAction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(const G4Event*)</a:t>
            </a:r>
          </a:p>
          <a:p>
            <a:pPr lvl="2">
              <a:lnSpc>
                <a:spcPts val="2300"/>
              </a:lnSpc>
            </a:pP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Analiza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evento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(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p.ej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rellena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un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histograma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)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dirty="0">
                <a:latin typeface="Calibri" charset="0"/>
                <a:ea typeface="Calibri" charset="0"/>
                <a:cs typeface="Calibri" charset="0"/>
              </a:rPr>
              <a:t>User action classes ‘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opcionales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’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27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9800" y="1143000"/>
            <a:ext cx="7772400" cy="4114800"/>
          </a:xfrm>
        </p:spPr>
        <p:txBody>
          <a:bodyPr/>
          <a:lstStyle/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G4UserSteppingAction</a:t>
            </a: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UserSteppingAction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(const G4Step*)</a:t>
            </a:r>
          </a:p>
          <a:p>
            <a:pPr lvl="2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Guarda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información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cada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paso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(p.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ej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energía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depositada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proceso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físico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…) </a:t>
            </a:r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dirty="0">
                <a:latin typeface="Calibri" charset="0"/>
                <a:ea typeface="Calibri" charset="0"/>
                <a:cs typeface="Calibri" charset="0"/>
              </a:rPr>
              <a:t>User action classes ‘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opcionales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’</a:t>
            </a:r>
            <a:endParaRPr lang="es-ES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28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42852"/>
            <a:ext cx="8229600" cy="868386"/>
          </a:xfrm>
        </p:spPr>
        <p:txBody>
          <a:bodyPr/>
          <a:lstStyle/>
          <a:p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Visualización</a:t>
            </a:r>
            <a:endParaRPr lang="en-US" altLang="ja-JP" dirty="0">
              <a:effectLst>
                <a:outerShdw blurRad="38100" dist="38100" dir="2700000" algn="tl">
                  <a:srgbClr val="000000"/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0100" y="1276352"/>
            <a:ext cx="8343900" cy="5367358"/>
          </a:xfrm>
        </p:spPr>
        <p:txBody>
          <a:bodyPr/>
          <a:lstStyle/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deriva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clase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propia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partir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clase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base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abstracta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G4VVisManager</a:t>
            </a:r>
          </a:p>
          <a:p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Geant4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proporciona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interfaces 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distintos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drivers</a:t>
            </a: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DAWN -- Fukui renderer </a:t>
            </a: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WIRED</a:t>
            </a: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RayTracer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-- Ray tracing by Geant4 tracking</a:t>
            </a: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OPACS</a:t>
            </a: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OpenGL</a:t>
            </a: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OpenInventor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VRML</a:t>
            </a: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QT 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--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Interactivo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39952" y="6021288"/>
            <a:ext cx="23695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altLang="ja-JP" ker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&lt;-- </a:t>
            </a:r>
            <a:r>
              <a:rPr lang="en-US" altLang="ja-JP" kern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(</a:t>
            </a:r>
            <a:r>
              <a:rPr lang="en-US" altLang="ja-JP" kern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Esta</a:t>
            </a:r>
            <a:r>
              <a:rPr lang="en-US" altLang="ja-JP" kern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</a:t>
            </a:r>
            <a:r>
              <a:rPr lang="en-US" altLang="ja-JP" kern="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práctica</a:t>
            </a:r>
            <a:r>
              <a:rPr lang="en-US" altLang="ja-JP" kern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)</a:t>
            </a:r>
            <a:endParaRPr lang="en-US" altLang="ja-JP" kern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29</a:t>
            </a:fld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71566" y="2286000"/>
            <a:ext cx="7772400" cy="1143000"/>
          </a:xfrm>
        </p:spPr>
        <p:txBody>
          <a:bodyPr/>
          <a:lstStyle/>
          <a:p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rPr>
              <a:t>Características</a:t>
            </a: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rPr>
              <a:t>generales</a:t>
            </a: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" charset="0"/>
                <a:cs typeface="Arial" charset="0"/>
              </a:rPr>
              <a:t> de Geant4</a:t>
            </a:r>
            <a:endParaRPr lang="en-US" altLang="ja-JP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6632"/>
            <a:ext cx="8229600" cy="868386"/>
          </a:xfrm>
        </p:spPr>
        <p:txBody>
          <a:bodyPr/>
          <a:lstStyle/>
          <a:p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Más</a:t>
            </a: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información</a:t>
            </a: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Calibri" charset="0"/>
                <a:cs typeface="Calibri" charset="0"/>
              </a:rPr>
              <a:t>: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0100" y="797946"/>
            <a:ext cx="8343900" cy="5367358"/>
          </a:xfrm>
        </p:spPr>
        <p:txBody>
          <a:bodyPr/>
          <a:lstStyle/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Geant4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está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continuamente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desarrollandose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(v11.0)</a:t>
            </a: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Nuevas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funcionalidades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modelos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física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… </a:t>
            </a: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Versiones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anteriores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dejan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ser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compatibles </a:t>
            </a:r>
          </a:p>
          <a:p>
            <a:pPr lvl="2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Nuevos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estandares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para C++: C++14/C++17/C++21</a:t>
            </a:r>
          </a:p>
          <a:p>
            <a:pPr lvl="2"/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código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evoluciona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!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Mejoras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en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rendimiento</a:t>
            </a:r>
            <a:endParaRPr lang="en-US" altLang="ja-JP" sz="2400" dirty="0">
              <a:latin typeface="Calibri" charset="0"/>
              <a:ea typeface="Calibri" charset="0"/>
              <a:cs typeface="Calibri" charset="0"/>
              <a:hlinkClick r:id="rId3"/>
            </a:endParaRPr>
          </a:p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  <a:hlinkClick r:id="rId3"/>
              </a:rPr>
              <a:t>https://geant4.web.cern.ch/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  <a:hlinkClick r:id="rId4"/>
              </a:rPr>
              <a:t>https://geant4-userdoc.web.cern.ch/UsersGuides/InstallationGuide/html/index.html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  <a:hlinkClick r:id="rId5"/>
              </a:rPr>
              <a:t>https://geant4-userdoc.web.cern.ch/UsersGuides/ForApplicationDeveloper/html/index.html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Consejo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 Si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vais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usar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GEANT4,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usad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linux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  <a:sym typeface="Wingdings" panose="05000000000000000000" pitchFamily="2" charset="2"/>
              </a:rPr>
              <a:t>:</a:t>
            </a: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  <a:hlinkClick r:id="rId6"/>
              </a:rPr>
              <a:t>https://ubuntu.com/download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30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62165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52817"/>
            <a:ext cx="8229600" cy="609600"/>
          </a:xfrm>
        </p:spPr>
        <p:txBody>
          <a:bodyPr/>
          <a:lstStyle/>
          <a:p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¿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Qué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es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Geant4?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200525"/>
            <a:ext cx="8715404" cy="5572164"/>
          </a:xfrm>
        </p:spPr>
        <p:txBody>
          <a:bodyPr/>
          <a:lstStyle/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Geant4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un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conjunto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clases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C++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simulación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Montecarlo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detectores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 HEP. Es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sucesor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GEANT3, las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librerías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simulación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 Fortran77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incluidas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CERNLIB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>
              <a:buNone/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Geant4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rediseño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un gran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paquete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software de HEP para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adaptarlo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a las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nuevas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necesidades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experimentales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usando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un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entorno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i="1" dirty="0" err="1">
                <a:latin typeface="Calibri" charset="0"/>
                <a:ea typeface="Calibri" charset="0"/>
                <a:cs typeface="Calibri" charset="0"/>
              </a:rPr>
              <a:t>Orientado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 a </a:t>
            </a:r>
            <a:r>
              <a:rPr lang="en-US" altLang="ja-JP" sz="2400" i="1" dirty="0" err="1">
                <a:latin typeface="Calibri" charset="0"/>
                <a:ea typeface="Calibri" charset="0"/>
                <a:cs typeface="Calibri" charset="0"/>
              </a:rPr>
              <a:t>Objetos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: 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pasó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del Fortran77 al C++</a:t>
            </a:r>
          </a:p>
          <a:p>
            <a:pPr>
              <a:buNone/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aumentó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grado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funcionalidad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y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flexibilidad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para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cumplir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muchos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requisitos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impuestos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por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física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nuclear,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física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médica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astrofísica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...</a:t>
            </a:r>
          </a:p>
          <a:p>
            <a:pPr>
              <a:buNone/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4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¿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Qué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hace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Geant4?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000108"/>
            <a:ext cx="8715404" cy="5572164"/>
          </a:xfrm>
        </p:spPr>
        <p:txBody>
          <a:bodyPr/>
          <a:lstStyle/>
          <a:p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Geant4, 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través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los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métodos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definidos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sus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clases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:</a:t>
            </a:r>
          </a:p>
          <a:p>
            <a:endParaRPr lang="en-US" altLang="ja-JP" sz="10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Hace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un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seguimiento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(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tracking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)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cada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primaria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través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los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distintos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volúmenes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definidos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por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usuario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pasos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longitud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dinámica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endParaRPr lang="en-US" altLang="ja-JP" sz="10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En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cada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paso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calcula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: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si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se produce o no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interacción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tipo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interacción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energía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depositada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caso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que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haya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nueva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dirección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secundarias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generadas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endParaRPr lang="en-US" altLang="ja-JP" sz="10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Hace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un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seguimiento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completo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todas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las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secundarias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generadas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endParaRPr lang="en-US" altLang="ja-JP" sz="10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Termina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este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i="1" dirty="0">
                <a:latin typeface="Calibri" charset="0"/>
                <a:ea typeface="Calibri" charset="0"/>
                <a:cs typeface="Calibri" charset="0"/>
              </a:rPr>
              <a:t>tracking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cuando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partícula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tiene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un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rango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en el material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menor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un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cierto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valor: Cut</a:t>
            </a:r>
          </a:p>
          <a:p>
            <a:pPr>
              <a:buNone/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5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¿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Qué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hace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Geant4?</a:t>
            </a:r>
          </a:p>
        </p:txBody>
      </p:sp>
      <p:sp>
        <p:nvSpPr>
          <p:cNvPr id="7" name="6 Rectángulo"/>
          <p:cNvSpPr/>
          <p:nvPr/>
        </p:nvSpPr>
        <p:spPr bwMode="auto">
          <a:xfrm>
            <a:off x="1071538" y="1142984"/>
            <a:ext cx="7643866" cy="5072098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s-E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8" name="7 Elipse"/>
          <p:cNvSpPr/>
          <p:nvPr/>
        </p:nvSpPr>
        <p:spPr bwMode="auto">
          <a:xfrm flipH="1" flipV="1">
            <a:off x="2214546" y="3571876"/>
            <a:ext cx="142876" cy="14287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s-E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714744" y="2786058"/>
            <a:ext cx="15311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sz="1800" dirty="0"/>
              <a:t>¿Interacciona?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6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32932E-6 L 0.25105 4.32932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¿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Qué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hace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Geant4?</a:t>
            </a:r>
          </a:p>
        </p:txBody>
      </p:sp>
      <p:sp>
        <p:nvSpPr>
          <p:cNvPr id="7" name="6 Rectángulo"/>
          <p:cNvSpPr/>
          <p:nvPr/>
        </p:nvSpPr>
        <p:spPr bwMode="auto">
          <a:xfrm>
            <a:off x="1071538" y="1142984"/>
            <a:ext cx="7643866" cy="5072098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s-E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714744" y="2786058"/>
            <a:ext cx="67197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sz="1800" dirty="0"/>
              <a:t>NO!!</a:t>
            </a:r>
          </a:p>
        </p:txBody>
      </p:sp>
      <p:sp>
        <p:nvSpPr>
          <p:cNvPr id="10" name="9 Elipse"/>
          <p:cNvSpPr/>
          <p:nvPr/>
        </p:nvSpPr>
        <p:spPr bwMode="auto">
          <a:xfrm flipH="1" flipV="1">
            <a:off x="4500562" y="3571876"/>
            <a:ext cx="142876" cy="14287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s-E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112646" y="2786058"/>
            <a:ext cx="15311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sz="1800" dirty="0"/>
              <a:t>¿Interacciona?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7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32932E-6 L 0.25105 4.32932E-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¿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Qué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hace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Geant4?</a:t>
            </a:r>
          </a:p>
        </p:txBody>
      </p:sp>
      <p:sp>
        <p:nvSpPr>
          <p:cNvPr id="7" name="6 Rectángulo"/>
          <p:cNvSpPr/>
          <p:nvPr/>
        </p:nvSpPr>
        <p:spPr bwMode="auto">
          <a:xfrm>
            <a:off x="1071538" y="1142984"/>
            <a:ext cx="7643866" cy="5072098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s-E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929322" y="4071942"/>
            <a:ext cx="54373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sz="1800" dirty="0"/>
              <a:t>SI!!</a:t>
            </a:r>
          </a:p>
        </p:txBody>
      </p:sp>
      <p:sp>
        <p:nvSpPr>
          <p:cNvPr id="8" name="7 Elipse"/>
          <p:cNvSpPr/>
          <p:nvPr/>
        </p:nvSpPr>
        <p:spPr bwMode="auto">
          <a:xfrm flipH="1" flipV="1">
            <a:off x="6786578" y="3571876"/>
            <a:ext cx="142876" cy="14287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s-E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929322" y="4559866"/>
            <a:ext cx="1781257" cy="147732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sz="1800" dirty="0"/>
              <a:t>Calcular:</a:t>
            </a:r>
          </a:p>
          <a:p>
            <a:pPr>
              <a:buFontTx/>
              <a:buChar char="-"/>
            </a:pPr>
            <a:r>
              <a:rPr lang="es-ES" sz="1800" dirty="0"/>
              <a:t>Proceso</a:t>
            </a:r>
          </a:p>
          <a:p>
            <a:pPr>
              <a:buFontTx/>
              <a:buChar char="-"/>
            </a:pPr>
            <a:r>
              <a:rPr lang="es-ES" sz="1800" dirty="0"/>
              <a:t>Secundarios</a:t>
            </a:r>
          </a:p>
          <a:p>
            <a:pPr>
              <a:buFontTx/>
              <a:buChar char="-"/>
            </a:pPr>
            <a:r>
              <a:rPr lang="es-ES" sz="1800" dirty="0"/>
              <a:t>Nueva energía</a:t>
            </a:r>
          </a:p>
          <a:p>
            <a:pPr>
              <a:buFontTx/>
              <a:buChar char="-"/>
            </a:pPr>
            <a:r>
              <a:rPr lang="es-ES" sz="1800" dirty="0"/>
              <a:t>Nueva dirección</a:t>
            </a:r>
          </a:p>
        </p:txBody>
      </p:sp>
      <p:sp>
        <p:nvSpPr>
          <p:cNvPr id="13" name="12 Elipse"/>
          <p:cNvSpPr/>
          <p:nvPr/>
        </p:nvSpPr>
        <p:spPr bwMode="auto">
          <a:xfrm flipH="1" flipV="1">
            <a:off x="6786578" y="3500438"/>
            <a:ext cx="142876" cy="142876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s-E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4" name="13 CuadroTexto"/>
          <p:cNvSpPr txBox="1"/>
          <p:nvPr/>
        </p:nvSpPr>
        <p:spPr>
          <a:xfrm rot="17154429">
            <a:off x="5580824" y="2250551"/>
            <a:ext cx="243355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sz="1800" dirty="0"/>
              <a:t>Tracking de secundarios</a:t>
            </a:r>
          </a:p>
        </p:txBody>
      </p:sp>
      <p:sp>
        <p:nvSpPr>
          <p:cNvPr id="15" name="14 CuadroTexto"/>
          <p:cNvSpPr txBox="1"/>
          <p:nvPr/>
        </p:nvSpPr>
        <p:spPr>
          <a:xfrm rot="2342122">
            <a:off x="6082977" y="4180480"/>
            <a:ext cx="220271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sz="1800" dirty="0"/>
              <a:t>Tracking del primario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8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52636E-6 L 0.05712 -0.2516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0" y="-126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0.00023 L 0.15156 0.1577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00" y="790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2" grpId="0" animBg="1"/>
      <p:bldP spid="13" grpId="0" animBg="1"/>
      <p:bldP spid="13" grpId="1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latin typeface="Calibri" charset="0"/>
                <a:ea typeface="Calibri" charset="0"/>
                <a:cs typeface="Calibri" charset="0"/>
              </a:rPr>
              <a:t>Flexibilidad</a:t>
            </a:r>
            <a:r>
              <a:rPr lang="en-US" altLang="ja-JP" dirty="0">
                <a:latin typeface="Calibri" charset="0"/>
                <a:ea typeface="Calibri" charset="0"/>
                <a:cs typeface="Calibri" charset="0"/>
              </a:rPr>
              <a:t> de Geant4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305800" cy="5943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G4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proporciona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un alto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grado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flexibilidad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(a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veces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demasiado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!!) 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distintos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niveles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: </a:t>
            </a:r>
          </a:p>
          <a:p>
            <a:pPr>
              <a:lnSpc>
                <a:spcPct val="90000"/>
              </a:lnSpc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>
              <a:lnSpc>
                <a:spcPct val="90000"/>
              </a:lnSpc>
            </a:pP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Geometría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: 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pueden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definir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formas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y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materiales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tan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complicados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como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quiera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 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pueden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utilizar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operaciones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booleanas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parametrizaciones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…</a:t>
            </a:r>
          </a:p>
          <a:p>
            <a:pPr lvl="1"/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/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Física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: 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puede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(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debe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!!)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elegir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el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modelo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más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adecuado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a la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simulación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particular (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rango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energético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),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así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como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‘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conectar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’ o ‘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desconectar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’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distintos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procesos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físicos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lvl="1">
              <a:lnSpc>
                <a:spcPct val="90000"/>
              </a:lnSpc>
            </a:pP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Se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pueden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usar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distintos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tipos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(G)UI, drivers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Visualización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Herramientas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análisis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almacenado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altLang="ja-JP" sz="2400" dirty="0" err="1">
                <a:latin typeface="Calibri" charset="0"/>
                <a:ea typeface="Calibri" charset="0"/>
                <a:cs typeface="Calibri" charset="0"/>
              </a:rPr>
              <a:t>datos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…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B06B5-821A-4923-82F0-68556B7ECFF7}" type="slidenum">
              <a:rPr lang="en-US" altLang="ja-JP" smtClean="0"/>
              <a:pPr/>
              <a:t>9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" altLang="ja-JP"/>
              <a:t>E. Nácher, J. Balibrea,  Introducción a GEANT4</a:t>
            </a:r>
            <a:endParaRPr lang="en-US" altLang="ja-JP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opo">
  <a:themeElements>
    <a:clrScheme name="Topo 1">
      <a:dk1>
        <a:srgbClr val="000000"/>
      </a:dk1>
      <a:lt1>
        <a:srgbClr val="EAEAEA"/>
      </a:lt1>
      <a:dk2>
        <a:srgbClr val="3A585A"/>
      </a:dk2>
      <a:lt2>
        <a:srgbClr val="FFFFCC"/>
      </a:lt2>
      <a:accent1>
        <a:srgbClr val="499EAF"/>
      </a:accent1>
      <a:accent2>
        <a:srgbClr val="376D6C"/>
      </a:accent2>
      <a:accent3>
        <a:srgbClr val="AEB4B5"/>
      </a:accent3>
      <a:accent4>
        <a:srgbClr val="C8C8C8"/>
      </a:accent4>
      <a:accent5>
        <a:srgbClr val="B1CCD4"/>
      </a:accent5>
      <a:accent6>
        <a:srgbClr val="316261"/>
      </a:accent6>
      <a:hlink>
        <a:srgbClr val="CCFFCC"/>
      </a:hlink>
      <a:folHlink>
        <a:srgbClr val="CC9900"/>
      </a:folHlink>
    </a:clrScheme>
    <a:fontScheme name="Topo">
      <a:majorFont>
        <a:latin typeface="Arial Narrow"/>
        <a:ea typeface="ＭＳ Ｐゴシック"/>
        <a:cs typeface=""/>
      </a:majorFont>
      <a:minorFont>
        <a:latin typeface="Arial Narrow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Topo 1">
        <a:dk1>
          <a:srgbClr val="000000"/>
        </a:dk1>
        <a:lt1>
          <a:srgbClr val="EAEAEA"/>
        </a:lt1>
        <a:dk2>
          <a:srgbClr val="3A585A"/>
        </a:dk2>
        <a:lt2>
          <a:srgbClr val="FFFFCC"/>
        </a:lt2>
        <a:accent1>
          <a:srgbClr val="499EAF"/>
        </a:accent1>
        <a:accent2>
          <a:srgbClr val="376D6C"/>
        </a:accent2>
        <a:accent3>
          <a:srgbClr val="AEB4B5"/>
        </a:accent3>
        <a:accent4>
          <a:srgbClr val="C8C8C8"/>
        </a:accent4>
        <a:accent5>
          <a:srgbClr val="B1CCD4"/>
        </a:accent5>
        <a:accent6>
          <a:srgbClr val="316261"/>
        </a:accent6>
        <a:hlink>
          <a:srgbClr val="CCFFCC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po 2">
        <a:dk1>
          <a:srgbClr val="00172E"/>
        </a:dk1>
        <a:lt1>
          <a:srgbClr val="FFFFFF"/>
        </a:lt1>
        <a:dk2>
          <a:srgbClr val="003366"/>
        </a:dk2>
        <a:lt2>
          <a:srgbClr val="B2B2B2"/>
        </a:lt2>
        <a:accent1>
          <a:srgbClr val="91C6D1"/>
        </a:accent1>
        <a:accent2>
          <a:srgbClr val="D6E9EE"/>
        </a:accent2>
        <a:accent3>
          <a:srgbClr val="FFFFFF"/>
        </a:accent3>
        <a:accent4>
          <a:srgbClr val="001226"/>
        </a:accent4>
        <a:accent5>
          <a:srgbClr val="C7DFE5"/>
        </a:accent5>
        <a:accent6>
          <a:srgbClr val="C2D3D8"/>
        </a:accent6>
        <a:hlink>
          <a:srgbClr val="666699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po 3">
        <a:dk1>
          <a:srgbClr val="000000"/>
        </a:dk1>
        <a:lt1>
          <a:srgbClr val="FFFFFF"/>
        </a:lt1>
        <a:dk2>
          <a:srgbClr val="333333"/>
        </a:dk2>
        <a:lt2>
          <a:srgbClr val="FFFFFF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po 4">
        <a:dk1>
          <a:srgbClr val="333333"/>
        </a:dk1>
        <a:lt1>
          <a:srgbClr val="C0D7D8"/>
        </a:lt1>
        <a:dk2>
          <a:srgbClr val="223C3E"/>
        </a:dk2>
        <a:lt2>
          <a:srgbClr val="809EA2"/>
        </a:lt2>
        <a:accent1>
          <a:srgbClr val="FFFFCC"/>
        </a:accent1>
        <a:accent2>
          <a:srgbClr val="E3ECED"/>
        </a:accent2>
        <a:accent3>
          <a:srgbClr val="DCE8E9"/>
        </a:accent3>
        <a:accent4>
          <a:srgbClr val="2A2A2A"/>
        </a:accent4>
        <a:accent5>
          <a:srgbClr val="FFFFE2"/>
        </a:accent5>
        <a:accent6>
          <a:srgbClr val="CED6D7"/>
        </a:accent6>
        <a:hlink>
          <a:srgbClr val="660066"/>
        </a:hlink>
        <a:folHlink>
          <a:srgbClr val="A98F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Designs\Topo.pot</Template>
  <TotalTime>15956</TotalTime>
  <Words>2131</Words>
  <Application>Microsoft Macintosh PowerPoint</Application>
  <PresentationFormat>On-screen Show (4:3)</PresentationFormat>
  <Paragraphs>337</Paragraphs>
  <Slides>30</Slides>
  <Notes>17</Notes>
  <HiddenSlides>9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Arial Narrow</vt:lpstr>
      <vt:lpstr>Calibri</vt:lpstr>
      <vt:lpstr>Times New Roman</vt:lpstr>
      <vt:lpstr>Wingdings</vt:lpstr>
      <vt:lpstr>Topo</vt:lpstr>
      <vt:lpstr>Introducción a </vt:lpstr>
      <vt:lpstr>Contenidos</vt:lpstr>
      <vt:lpstr>Características generales de Geant4</vt:lpstr>
      <vt:lpstr>¿Qué es Geant4?</vt:lpstr>
      <vt:lpstr>¿Qué hace Geant4?</vt:lpstr>
      <vt:lpstr>¿Qué hace Geant4?</vt:lpstr>
      <vt:lpstr>¿Qué hace Geant4?</vt:lpstr>
      <vt:lpstr>¿Qué hace Geant4?</vt:lpstr>
      <vt:lpstr>Flexibilidad de Geant4</vt:lpstr>
      <vt:lpstr>Física en Geant4</vt:lpstr>
      <vt:lpstr>Aplicaciones de GEANT4 en FN</vt:lpstr>
      <vt:lpstr>Aplicaciones de GEANT4 en FN</vt:lpstr>
      <vt:lpstr>Conceptos básicos en Geant4</vt:lpstr>
      <vt:lpstr>Run</vt:lpstr>
      <vt:lpstr>Event</vt:lpstr>
      <vt:lpstr>Step</vt:lpstr>
      <vt:lpstr>Sistema de Unidades en Geant4</vt:lpstr>
      <vt:lpstr>Resumen</vt:lpstr>
      <vt:lpstr>Estructura global de Geant4</vt:lpstr>
      <vt:lpstr>Funcionamiento de la aplicación G4</vt:lpstr>
      <vt:lpstr>User classes</vt:lpstr>
      <vt:lpstr>El programa principal</vt:lpstr>
      <vt:lpstr>Descripción del detector</vt:lpstr>
      <vt:lpstr>Selección de los procesos físicos</vt:lpstr>
      <vt:lpstr>Generación de los primarios</vt:lpstr>
      <vt:lpstr>Ejemplo de PrimaryEventGenerator (I)</vt:lpstr>
      <vt:lpstr>User action classes ‘opcionales’</vt:lpstr>
      <vt:lpstr>User action classes ‘opcionales’</vt:lpstr>
      <vt:lpstr>Visualización</vt:lpstr>
      <vt:lpstr>Más información:</vt:lpstr>
    </vt:vector>
  </TitlesOfParts>
  <Company>H.I.T.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Geant4</dc:title>
  <dc:creator>Makoto Asai</dc:creator>
  <cp:lastModifiedBy>Microsoft Office User</cp:lastModifiedBy>
  <cp:revision>139</cp:revision>
  <dcterms:created xsi:type="dcterms:W3CDTF">2002-10-19T23:49:25Z</dcterms:created>
  <dcterms:modified xsi:type="dcterms:W3CDTF">2024-01-10T09:30:21Z</dcterms:modified>
</cp:coreProperties>
</file>