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Helvetica Neue"/>
      <p:regular r:id="rId14"/>
      <p:bold r:id="rId15"/>
      <p:italic r:id="rId16"/>
      <p:boldItalic r:id="rId17"/>
    </p:embeddedFont>
    <p:embeddedFont>
      <p:font typeface="Helvetica Neue Ligh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HelveticaNeueLight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HelveticaNeueLight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HelveticaNeueLight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a02a064e09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a02a064e09_0_6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a02a064e09_0_5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a02a064e09_0_5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a02a064e09_0_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a02a064e09_0_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a02a064e09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a02a064e09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a02a064e09_0_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a02a064e09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a02a064e09_0_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a02a064e09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a02a064e09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a02a064e09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 txBox="1"/>
          <p:nvPr>
            <p:ph type="title"/>
          </p:nvPr>
        </p:nvSpPr>
        <p:spPr>
          <a:xfrm>
            <a:off x="454026" y="346889"/>
            <a:ext cx="82296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0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454030" y="905828"/>
            <a:ext cx="8232900" cy="3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3655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400"/>
              <a:buFont typeface="Merriweather Sans"/>
              <a:buChar char="-"/>
              <a:defRPr b="0" i="0" sz="15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200"/>
              <a:buFont typeface="Arial"/>
              <a:buChar char="•"/>
              <a:defRPr b="0" i="0" sz="14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100"/>
              <a:buFont typeface="Merriweather Sans"/>
              <a:buChar char="-"/>
              <a:defRPr b="0" i="0" sz="12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900"/>
              <a:buFont typeface="Arial"/>
              <a:buChar char="•"/>
              <a:defRPr b="0" i="0" sz="11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879220" y="4912162"/>
            <a:ext cx="9987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1877785" y="4912162"/>
            <a:ext cx="43494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454026" y="4912162"/>
            <a:ext cx="4251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457200" y="346889"/>
            <a:ext cx="82296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3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0" type="dt"/>
          </p:nvPr>
        </p:nvSpPr>
        <p:spPr>
          <a:xfrm>
            <a:off x="879220" y="4912162"/>
            <a:ext cx="9987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1877785" y="4912162"/>
            <a:ext cx="43494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454026" y="4912162"/>
            <a:ext cx="4251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54026" y="905828"/>
            <a:ext cx="3990900" cy="3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3655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400"/>
              <a:buFont typeface="Merriweather Sans"/>
              <a:buChar char="-"/>
              <a:defRPr b="0" i="0" sz="15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200"/>
              <a:buFont typeface="Arial"/>
              <a:buChar char="•"/>
              <a:defRPr b="0" i="0" sz="14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100"/>
              <a:buFont typeface="Merriweather Sans"/>
              <a:buChar char="-"/>
              <a:defRPr b="0" i="0" sz="12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900"/>
              <a:buFont typeface="Arial"/>
              <a:buChar char="•"/>
              <a:defRPr b="0" i="0" sz="11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4696050" y="911791"/>
            <a:ext cx="3990900" cy="3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3655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400"/>
              <a:buFont typeface="Merriweather Sans"/>
              <a:buChar char="-"/>
              <a:defRPr b="0" i="0" sz="15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200"/>
              <a:buFont typeface="Arial"/>
              <a:buChar char="•"/>
              <a:defRPr b="0" i="0" sz="14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100"/>
              <a:buFont typeface="Merriweather Sans"/>
              <a:buChar char="-"/>
              <a:defRPr b="0" i="0" sz="12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900"/>
              <a:buFont typeface="Arial"/>
              <a:buChar char="•"/>
              <a:defRPr b="0" i="0" sz="11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457204" y="4141112"/>
            <a:ext cx="40038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spcBef>
                <a:spcPts val="200"/>
              </a:spcBef>
              <a:spcAft>
                <a:spcPts val="0"/>
              </a:spcAft>
              <a:buClr>
                <a:srgbClr val="E9512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2" type="body"/>
          </p:nvPr>
        </p:nvSpPr>
        <p:spPr>
          <a:xfrm>
            <a:off x="4683196" y="4141112"/>
            <a:ext cx="40038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spcBef>
                <a:spcPts val="200"/>
              </a:spcBef>
              <a:spcAft>
                <a:spcPts val="0"/>
              </a:spcAft>
              <a:buClr>
                <a:srgbClr val="E9512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457200" y="346889"/>
            <a:ext cx="82296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3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879220" y="4912162"/>
            <a:ext cx="9987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1877785" y="4912162"/>
            <a:ext cx="43494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454026" y="4912162"/>
            <a:ext cx="4251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8" name="Google Shape;78;p16"/>
          <p:cNvSpPr txBox="1"/>
          <p:nvPr>
            <p:ph idx="3" type="body"/>
          </p:nvPr>
        </p:nvSpPr>
        <p:spPr>
          <a:xfrm>
            <a:off x="470059" y="905206"/>
            <a:ext cx="3990900" cy="31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3655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400"/>
              <a:buFont typeface="Merriweather Sans"/>
              <a:buChar char="-"/>
              <a:defRPr b="0" i="0" sz="15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200"/>
              <a:buFont typeface="Arial"/>
              <a:buChar char="•"/>
              <a:defRPr b="0" i="0" sz="14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100"/>
              <a:buFont typeface="Merriweather Sans"/>
              <a:buChar char="-"/>
              <a:defRPr b="0" i="0" sz="12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900"/>
              <a:buFont typeface="Arial"/>
              <a:buChar char="•"/>
              <a:defRPr b="0" i="0" sz="11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4" type="body"/>
          </p:nvPr>
        </p:nvSpPr>
        <p:spPr>
          <a:xfrm>
            <a:off x="4696050" y="905206"/>
            <a:ext cx="3990900" cy="31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3655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400"/>
              <a:buFont typeface="Merriweather Sans"/>
              <a:buChar char="-"/>
              <a:defRPr b="0" i="0" sz="15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200"/>
              <a:buFont typeface="Arial"/>
              <a:buChar char="•"/>
              <a:defRPr b="0" i="0" sz="14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100"/>
              <a:buFont typeface="Merriweather Sans"/>
              <a:buChar char="-"/>
              <a:defRPr b="0" i="0" sz="12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900"/>
              <a:buFont typeface="Arial"/>
              <a:buChar char="•"/>
              <a:defRPr b="0" i="0" sz="11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Picture">
  <p:cSld name="Title and Pictur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>
            <p:ph idx="2" type="pic"/>
          </p:nvPr>
        </p:nvSpPr>
        <p:spPr>
          <a:xfrm>
            <a:off x="457200" y="928688"/>
            <a:ext cx="8229600" cy="37569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7"/>
          <p:cNvSpPr txBox="1"/>
          <p:nvPr>
            <p:ph type="title"/>
          </p:nvPr>
        </p:nvSpPr>
        <p:spPr>
          <a:xfrm>
            <a:off x="457200" y="346889"/>
            <a:ext cx="82296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3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10" type="dt"/>
          </p:nvPr>
        </p:nvSpPr>
        <p:spPr>
          <a:xfrm>
            <a:off x="879220" y="4912162"/>
            <a:ext cx="9987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1" type="ftr"/>
          </p:nvPr>
        </p:nvSpPr>
        <p:spPr>
          <a:xfrm>
            <a:off x="1877785" y="4912162"/>
            <a:ext cx="43494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454026" y="4912162"/>
            <a:ext cx="4251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">
  <p:cSld name="Pictur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/>
          <p:nvPr>
            <p:ph idx="2" type="pic"/>
          </p:nvPr>
        </p:nvSpPr>
        <p:spPr>
          <a:xfrm>
            <a:off x="0" y="0"/>
            <a:ext cx="9144000" cy="46779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879220" y="4912162"/>
            <a:ext cx="9987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1" type="ftr"/>
          </p:nvPr>
        </p:nvSpPr>
        <p:spPr>
          <a:xfrm>
            <a:off x="1877785" y="4912162"/>
            <a:ext cx="43494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454026" y="4912162"/>
            <a:ext cx="4251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457204" y="4005459"/>
            <a:ext cx="30174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spcBef>
                <a:spcPts val="200"/>
              </a:spcBef>
              <a:spcAft>
                <a:spcPts val="0"/>
              </a:spcAft>
              <a:buClr>
                <a:srgbClr val="E9512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9"/>
          <p:cNvSpPr/>
          <p:nvPr>
            <p:ph idx="2" type="pic"/>
          </p:nvPr>
        </p:nvSpPr>
        <p:spPr>
          <a:xfrm>
            <a:off x="3716338" y="906275"/>
            <a:ext cx="4959600" cy="37857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9"/>
          <p:cNvSpPr txBox="1"/>
          <p:nvPr>
            <p:ph type="title"/>
          </p:nvPr>
        </p:nvSpPr>
        <p:spPr>
          <a:xfrm>
            <a:off x="457200" y="346889"/>
            <a:ext cx="82296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3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879220" y="4912162"/>
            <a:ext cx="9987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1877785" y="4912162"/>
            <a:ext cx="43494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454026" y="4912162"/>
            <a:ext cx="4251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8" name="Google Shape;98;p19"/>
          <p:cNvSpPr txBox="1"/>
          <p:nvPr>
            <p:ph idx="3" type="body"/>
          </p:nvPr>
        </p:nvSpPr>
        <p:spPr>
          <a:xfrm>
            <a:off x="470060" y="905206"/>
            <a:ext cx="3004800" cy="30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3655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400"/>
              <a:buFont typeface="Merriweather Sans"/>
              <a:buChar char="-"/>
              <a:defRPr b="0" i="0" sz="15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200"/>
              <a:buFont typeface="Arial"/>
              <a:buChar char="•"/>
              <a:defRPr b="0" i="0" sz="14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98450" lvl="3" marL="18288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1100"/>
              <a:buFont typeface="Merriweather Sans"/>
              <a:buChar char="-"/>
              <a:defRPr b="0" i="0" sz="12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85750" lvl="4" marL="22860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C5A77"/>
              </a:buClr>
              <a:buSzPts val="900"/>
              <a:buFont typeface="Arial"/>
              <a:buChar char="•"/>
              <a:defRPr b="0" i="0" sz="1100" u="none" cap="none" strike="noStrik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Picture with Caption">
  <p:cSld name="Title, Picture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/>
          <p:nvPr>
            <p:ph idx="2" type="pic"/>
          </p:nvPr>
        </p:nvSpPr>
        <p:spPr>
          <a:xfrm>
            <a:off x="454025" y="920353"/>
            <a:ext cx="8229600" cy="33657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457204" y="4379811"/>
            <a:ext cx="82296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spcBef>
                <a:spcPts val="200"/>
              </a:spcBef>
              <a:spcAft>
                <a:spcPts val="0"/>
              </a:spcAft>
              <a:buClr>
                <a:srgbClr val="E95125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0"/>
          <p:cNvSpPr txBox="1"/>
          <p:nvPr>
            <p:ph type="title"/>
          </p:nvPr>
        </p:nvSpPr>
        <p:spPr>
          <a:xfrm>
            <a:off x="457204" y="344241"/>
            <a:ext cx="8229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3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0"/>
          <p:cNvSpPr txBox="1"/>
          <p:nvPr>
            <p:ph idx="10" type="dt"/>
          </p:nvPr>
        </p:nvSpPr>
        <p:spPr>
          <a:xfrm>
            <a:off x="879220" y="4912162"/>
            <a:ext cx="9987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1" type="ftr"/>
          </p:nvPr>
        </p:nvSpPr>
        <p:spPr>
          <a:xfrm>
            <a:off x="1877785" y="4912162"/>
            <a:ext cx="43494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454026" y="4912162"/>
            <a:ext cx="4251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Logos">
  <p:cSld name="Title Slide with Logo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457200" y="922812"/>
            <a:ext cx="821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24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454026" y="2022621"/>
            <a:ext cx="8221800" cy="12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spcBef>
                <a:spcPts val="300"/>
              </a:spcBef>
              <a:spcAft>
                <a:spcPts val="0"/>
              </a:spcAft>
              <a:buClr>
                <a:srgbClr val="E95125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l">
              <a:spcBef>
                <a:spcPts val="300"/>
              </a:spcBef>
              <a:spcAft>
                <a:spcPts val="0"/>
              </a:spcAft>
              <a:buClr>
                <a:srgbClr val="004C9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algn="l">
              <a:spcBef>
                <a:spcPts val="300"/>
              </a:spcBef>
              <a:spcAft>
                <a:spcPts val="0"/>
              </a:spcAft>
              <a:buClr>
                <a:srgbClr val="004C9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algn="l">
              <a:spcBef>
                <a:spcPts val="300"/>
              </a:spcBef>
              <a:spcAft>
                <a:spcPts val="0"/>
              </a:spcAft>
              <a:buClr>
                <a:srgbClr val="004C9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algn="l">
              <a:spcBef>
                <a:spcPts val="300"/>
              </a:spcBef>
              <a:spcAft>
                <a:spcPts val="0"/>
              </a:spcAft>
              <a:buClr>
                <a:srgbClr val="004C9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selmo">
  <p:cSld name="Anselmo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140986" y="31594"/>
            <a:ext cx="8862000" cy="5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621D"/>
              </a:buClr>
              <a:buSzPts val="3400"/>
              <a:buFont typeface="Helvetica Neue"/>
              <a:buChar char="●"/>
              <a:defRPr sz="3400">
                <a:solidFill>
                  <a:srgbClr val="CF62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○"/>
              <a:defRPr sz="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■"/>
              <a:defRPr sz="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  <a:defRPr sz="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○"/>
              <a:defRPr sz="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■"/>
              <a:defRPr sz="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●"/>
              <a:defRPr sz="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○"/>
              <a:defRPr sz="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Char char="■"/>
              <a:defRPr sz="5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203170" y="685536"/>
            <a:ext cx="8737800" cy="40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38735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D5B76"/>
              </a:buClr>
              <a:buSzPts val="2500"/>
              <a:buFont typeface="Helvetica Neue"/>
              <a:buChar char="●"/>
              <a:defRPr sz="500">
                <a:solidFill>
                  <a:srgbClr val="3D5B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74650" lvl="1" marL="9144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D5B76"/>
              </a:buClr>
              <a:buSzPts val="2300"/>
              <a:buFont typeface="Helvetica Neue"/>
              <a:buChar char="○"/>
              <a:defRPr sz="1900">
                <a:solidFill>
                  <a:srgbClr val="3D5B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68300" lvl="2" marL="1371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D5B76"/>
              </a:buClr>
              <a:buSzPts val="2200"/>
              <a:buFont typeface="Helvetica Neue"/>
              <a:buChar char="■"/>
              <a:defRPr sz="1700">
                <a:solidFill>
                  <a:srgbClr val="3D5B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D5B76"/>
              </a:buClr>
              <a:buSzPts val="2000"/>
              <a:buFont typeface="Helvetica Neue"/>
              <a:buChar char="●"/>
              <a:defRPr sz="1700">
                <a:solidFill>
                  <a:srgbClr val="3D5B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9250" lvl="4" marL="22860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3D5B76"/>
              </a:buClr>
              <a:buSzPts val="1900"/>
              <a:buFont typeface="Helvetica Neue"/>
              <a:buChar char="○"/>
              <a:defRPr sz="1500">
                <a:solidFill>
                  <a:srgbClr val="3D5B7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60350" lvl="5" marL="2743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500"/>
              <a:buChar char="■"/>
              <a:defRPr sz="500"/>
            </a:lvl6pPr>
            <a:lvl7pPr indent="-260350" lvl="6" marL="3200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500"/>
              <a:buChar char="●"/>
              <a:defRPr sz="500"/>
            </a:lvl7pPr>
            <a:lvl8pPr indent="-260350" lvl="7" marL="3657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500"/>
              <a:buChar char="○"/>
              <a:defRPr sz="500"/>
            </a:lvl8pPr>
            <a:lvl9pPr indent="-260350" lvl="8" marL="4114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500"/>
              <a:buChar char="■"/>
              <a:defRPr sz="500"/>
            </a:lvl9pPr>
          </a:lstStyle>
          <a:p/>
        </p:txBody>
      </p:sp>
      <p:cxnSp>
        <p:nvCxnSpPr>
          <p:cNvPr id="112" name="Google Shape;112;p22"/>
          <p:cNvCxnSpPr/>
          <p:nvPr/>
        </p:nvCxnSpPr>
        <p:spPr>
          <a:xfrm>
            <a:off x="151020" y="582851"/>
            <a:ext cx="8842200" cy="0"/>
          </a:xfrm>
          <a:prstGeom prst="straightConnector1">
            <a:avLst/>
          </a:prstGeom>
          <a:noFill/>
          <a:ln cap="flat" cmpd="sng" w="9525">
            <a:solidFill>
              <a:srgbClr val="3E5B75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3" name="Google Shape;113;p22"/>
          <p:cNvSpPr/>
          <p:nvPr/>
        </p:nvSpPr>
        <p:spPr>
          <a:xfrm>
            <a:off x="499732" y="4942997"/>
            <a:ext cx="1933800" cy="1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900" lIns="14900" spcFirstLastPara="1" rIns="14900" wrap="square" tIns="14900">
            <a:noAutofit/>
          </a:bodyPr>
          <a:lstStyle/>
          <a:p>
            <a:pPr indent="0" lvl="0" marL="127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B75"/>
              </a:buClr>
              <a:buSzPts val="800"/>
              <a:buFont typeface="Helvetica Neue Light"/>
              <a:buNone/>
            </a:pPr>
            <a:r>
              <a:rPr b="0" i="0" lang="es" sz="800" u="none" cap="none" strike="noStrike">
                <a:solidFill>
                  <a:srgbClr val="3E5B7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Anselmo Cervera Villanueva      IFIC-Valencia</a:t>
            </a:r>
            <a:endParaRPr sz="500"/>
          </a:p>
        </p:txBody>
      </p:sp>
      <p:cxnSp>
        <p:nvCxnSpPr>
          <p:cNvPr id="114" name="Google Shape;114;p22"/>
          <p:cNvCxnSpPr/>
          <p:nvPr/>
        </p:nvCxnSpPr>
        <p:spPr>
          <a:xfrm>
            <a:off x="72500" y="4879978"/>
            <a:ext cx="8999100" cy="0"/>
          </a:xfrm>
          <a:prstGeom prst="straightConnector1">
            <a:avLst/>
          </a:prstGeom>
          <a:noFill/>
          <a:ln cap="flat" cmpd="sng" w="19050">
            <a:solidFill>
              <a:srgbClr val="3E5B75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Image" id="115" name="Google Shape;11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2136" y="4896629"/>
            <a:ext cx="1209797" cy="241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>
            <p:ph idx="12" type="sldNum"/>
          </p:nvPr>
        </p:nvSpPr>
        <p:spPr>
          <a:xfrm>
            <a:off x="4457890" y="4898546"/>
            <a:ext cx="2283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B75"/>
              </a:buClr>
              <a:buSzPts val="1400"/>
              <a:buFont typeface="Helvetica Neue Light"/>
              <a:buNone/>
              <a:defRPr sz="1400">
                <a:solidFill>
                  <a:srgbClr val="3E5B75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B75"/>
              </a:buClr>
              <a:buSzPts val="1400"/>
              <a:buFont typeface="Helvetica Neue Light"/>
              <a:buNone/>
              <a:defRPr sz="1400">
                <a:solidFill>
                  <a:srgbClr val="3E5B75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B75"/>
              </a:buClr>
              <a:buSzPts val="1400"/>
              <a:buFont typeface="Helvetica Neue Light"/>
              <a:buNone/>
              <a:defRPr sz="1400">
                <a:solidFill>
                  <a:srgbClr val="3E5B75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B75"/>
              </a:buClr>
              <a:buSzPts val="1400"/>
              <a:buFont typeface="Helvetica Neue Light"/>
              <a:buNone/>
              <a:defRPr sz="1400">
                <a:solidFill>
                  <a:srgbClr val="3E5B75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B75"/>
              </a:buClr>
              <a:buSzPts val="1400"/>
              <a:buFont typeface="Helvetica Neue Light"/>
              <a:buNone/>
              <a:defRPr sz="1400">
                <a:solidFill>
                  <a:srgbClr val="3E5B75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B75"/>
              </a:buClr>
              <a:buSzPts val="1400"/>
              <a:buFont typeface="Helvetica Neue Light"/>
              <a:buNone/>
              <a:defRPr sz="1400">
                <a:solidFill>
                  <a:srgbClr val="3E5B75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B75"/>
              </a:buClr>
              <a:buSzPts val="1400"/>
              <a:buFont typeface="Helvetica Neue Light"/>
              <a:buNone/>
              <a:defRPr sz="1400">
                <a:solidFill>
                  <a:srgbClr val="3E5B75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B75"/>
              </a:buClr>
              <a:buSzPts val="1400"/>
              <a:buFont typeface="Helvetica Neue Light"/>
              <a:buNone/>
              <a:defRPr sz="1400">
                <a:solidFill>
                  <a:srgbClr val="3E5B75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B75"/>
              </a:buClr>
              <a:buSzPts val="1400"/>
              <a:buFont typeface="Helvetica Neue Light"/>
              <a:buNone/>
              <a:defRPr sz="1400">
                <a:solidFill>
                  <a:srgbClr val="3E5B75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 sz="900">
              <a:solidFill>
                <a:srgbClr val="E95125"/>
              </a:solidFill>
            </a:endParaRPr>
          </a:p>
        </p:txBody>
      </p:sp>
      <p:pic>
        <p:nvPicPr>
          <p:cNvPr descr="Image" id="117" name="Google Shape;11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64" y="4921979"/>
            <a:ext cx="292419" cy="191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79220" y="4912162"/>
            <a:ext cx="9987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E951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1877785" y="4912161"/>
            <a:ext cx="4892700" cy="12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4026" y="4912162"/>
            <a:ext cx="4251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1" i="0" sz="900" u="none" cap="none" strike="noStrik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54" name="Google Shape;54;p13"/>
          <p:cNvCxnSpPr/>
          <p:nvPr/>
        </p:nvCxnSpPr>
        <p:spPr>
          <a:xfrm>
            <a:off x="457200" y="4768226"/>
            <a:ext cx="8229600" cy="0"/>
          </a:xfrm>
          <a:prstGeom prst="straightConnector1">
            <a:avLst/>
          </a:prstGeom>
          <a:noFill/>
          <a:ln cap="flat" cmpd="sng" w="19050">
            <a:solidFill>
              <a:srgbClr val="E9512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5" name="Google Shape;55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055734" y="4823292"/>
            <a:ext cx="653288" cy="26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1431" y="4825373"/>
            <a:ext cx="425194" cy="27809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457200" y="922785"/>
            <a:ext cx="8296200" cy="19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s" sz="4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RTD PRR mechanical models</a:t>
            </a:r>
            <a:endParaRPr sz="1700"/>
          </a:p>
        </p:txBody>
      </p:sp>
      <p:sp>
        <p:nvSpPr>
          <p:cNvPr id="123" name="Google Shape;123;p23"/>
          <p:cNvSpPr txBox="1"/>
          <p:nvPr/>
        </p:nvSpPr>
        <p:spPr>
          <a:xfrm>
            <a:off x="9305869" y="3313425"/>
            <a:ext cx="4347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FD-HD GA:</a:t>
            </a:r>
            <a:endParaRPr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Estado: Prediseño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Falta definir: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strike="sngStrike">
                <a:solidFill>
                  <a:schemeClr val="dk1"/>
                </a:solidFill>
              </a:rPr>
              <a:t>Altura LAr</a:t>
            </a:r>
            <a:endParaRPr sz="1100" strike="sngStrike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strike="sngStrike">
                <a:solidFill>
                  <a:schemeClr val="dk1"/>
                </a:solidFill>
              </a:rPr>
              <a:t>Altura Membrana</a:t>
            </a:r>
            <a:endParaRPr sz="1100" strike="sngStrike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strike="sngStrike">
                <a:solidFill>
                  <a:schemeClr val="dk1"/>
                </a:solidFill>
              </a:rPr>
              <a:t>Número de unidades</a:t>
            </a:r>
            <a:endParaRPr sz="1100" strike="sngStrike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Posición dentro del detector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Distribución de los sensores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021" y="287075"/>
            <a:ext cx="3158050" cy="325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7575" y="1767824"/>
            <a:ext cx="2620984" cy="280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FD-VD GA: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Estado: Prediseño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Falta definir: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strike="sngStrike">
                <a:solidFill>
                  <a:schemeClr val="dk1"/>
                </a:solidFill>
              </a:rPr>
              <a:t>Número de unidades</a:t>
            </a:r>
            <a:endParaRPr sz="1100" strike="sngStrike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Posición dentro del detector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Distribución de los sensores</a:t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1374" y="54275"/>
            <a:ext cx="3309924" cy="35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3597" y="2076285"/>
            <a:ext cx="2262175" cy="265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Inlet Sensors</a:t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Estado: Prediseño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Falta definir: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Confirmar diseño por parte de Matt Maciazka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4 sensores por tuberia (2 a cada extremo) 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9404" y="1152475"/>
            <a:ext cx="3869249" cy="320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PrMs</a:t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Estado: Prediseño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Falta definir: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strike="sngStrike">
                <a:solidFill>
                  <a:schemeClr val="dk1"/>
                </a:solidFill>
              </a:rPr>
              <a:t>Contacto con Jianming Bian (¿?¿?)</a:t>
            </a:r>
            <a:endParaRPr sz="1100" strike="sngStrike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strike="sngStrike">
                <a:solidFill>
                  <a:schemeClr val="dk1"/>
                </a:solidFill>
              </a:rPr>
              <a:t>Modelos 3d de los PrMs (done, not work)</a:t>
            </a:r>
            <a:endParaRPr sz="1100" strike="sngStrike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Tipo de anclaje a PrMs (Modelo ProtoDune)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Señales por la Flange de los PrMs?</a:t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 rotWithShape="1">
          <a:blip r:embed="rId3">
            <a:alphaModFix/>
          </a:blip>
          <a:srcRect b="8970" l="12914" r="20137" t="11003"/>
          <a:stretch/>
        </p:blipFill>
        <p:spPr>
          <a:xfrm>
            <a:off x="4870825" y="600150"/>
            <a:ext cx="1651575" cy="389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/>
          <p:cNvPicPr preferRelativeResize="0"/>
          <p:nvPr/>
        </p:nvPicPr>
        <p:blipFill rotWithShape="1">
          <a:blip r:embed="rId4">
            <a:alphaModFix/>
          </a:blip>
          <a:srcRect b="0" l="0" r="17586" t="0"/>
          <a:stretch/>
        </p:blipFill>
        <p:spPr>
          <a:xfrm>
            <a:off x="3572075" y="600150"/>
            <a:ext cx="1338100" cy="394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2399" y="1402363"/>
            <a:ext cx="2214449" cy="233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/>
          <p:cNvPicPr preferRelativeResize="0"/>
          <p:nvPr/>
        </p:nvPicPr>
        <p:blipFill rotWithShape="1">
          <a:blip r:embed="rId6">
            <a:alphaModFix/>
          </a:blip>
          <a:srcRect b="0" l="0" r="0" t="16198"/>
          <a:stretch/>
        </p:blipFill>
        <p:spPr>
          <a:xfrm>
            <a:off x="1596075" y="2894200"/>
            <a:ext cx="1518326" cy="171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Puertos y Flanges</a:t>
            </a:r>
            <a:endParaRPr/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Estado: Iniciado (</a:t>
            </a:r>
            <a:r>
              <a:rPr lang="es" sz="1100">
                <a:solidFill>
                  <a:schemeClr val="dk1"/>
                </a:solidFill>
              </a:rPr>
              <a:t>Complicación</a:t>
            </a:r>
            <a:r>
              <a:rPr lang="es" sz="1100">
                <a:solidFill>
                  <a:schemeClr val="dk1"/>
                </a:solidFill>
              </a:rPr>
              <a:t> tamaño archivos)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Falta definir: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strike="sngStrike">
                <a:solidFill>
                  <a:schemeClr val="dk1"/>
                </a:solidFill>
              </a:rPr>
              <a:t>Posición</a:t>
            </a:r>
            <a:endParaRPr sz="1100" strike="sngStrike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strike="sngStrike">
                <a:solidFill>
                  <a:schemeClr val="dk1"/>
                </a:solidFill>
              </a:rPr>
              <a:t>Tamaño (CF250??)</a:t>
            </a:r>
            <a:endParaRPr sz="1100" strike="sngStrike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strike="sngStrike">
                <a:solidFill>
                  <a:schemeClr val="dk1"/>
                </a:solidFill>
              </a:rPr>
              <a:t>Tipo de puerto</a:t>
            </a:r>
            <a:endParaRPr sz="1100" strike="sngStrike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FT comerciales (Posible DSUB 25)</a:t>
            </a:r>
            <a:endParaRPr sz="1100">
              <a:solidFill>
                <a:schemeClr val="dk1"/>
              </a:solidFill>
            </a:endParaRPr>
          </a:p>
          <a:p>
            <a:pPr indent="0" lvl="0" marL="1905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025" y="1017726"/>
            <a:ext cx="5272274" cy="327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Routing</a:t>
            </a:r>
            <a:endParaRPr/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Estado: No iniciado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Falta definir: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Posición de Gas Arrays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Posición de los puertos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Posición de los Inlets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Definir margen para los montajes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>
                <a:solidFill>
                  <a:schemeClr val="dk1"/>
                </a:solidFill>
              </a:rPr>
              <a:t>Contracción de los cables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BNF Content-Footer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