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HelveticaNeue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Light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02a064e09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a02a064e09_0_6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02a064e09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a02a064e09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02a064e09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02a064e09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02a064e09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a02a064e09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02a064e09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02a064e09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02a064e09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02a064e09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02a064e09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a02a064e09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454026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54030" y="905828"/>
            <a:ext cx="82329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54026" y="905828"/>
            <a:ext cx="3990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696050" y="911791"/>
            <a:ext cx="3990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57204" y="4141112"/>
            <a:ext cx="40038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4683196" y="4141112"/>
            <a:ext cx="40038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idx="3" type="body"/>
          </p:nvPr>
        </p:nvSpPr>
        <p:spPr>
          <a:xfrm>
            <a:off x="470059" y="905206"/>
            <a:ext cx="39909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4" type="body"/>
          </p:nvPr>
        </p:nvSpPr>
        <p:spPr>
          <a:xfrm>
            <a:off x="4696050" y="905206"/>
            <a:ext cx="39909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>
            <p:ph idx="2" type="pic"/>
          </p:nvPr>
        </p:nvSpPr>
        <p:spPr>
          <a:xfrm>
            <a:off x="457200" y="928688"/>
            <a:ext cx="8229600" cy="37569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>
            <p:ph idx="2" type="pic"/>
          </p:nvPr>
        </p:nvSpPr>
        <p:spPr>
          <a:xfrm>
            <a:off x="0" y="0"/>
            <a:ext cx="91440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57204" y="4005459"/>
            <a:ext cx="30174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9"/>
          <p:cNvSpPr/>
          <p:nvPr>
            <p:ph idx="2" type="pic"/>
          </p:nvPr>
        </p:nvSpPr>
        <p:spPr>
          <a:xfrm>
            <a:off x="3716338" y="906275"/>
            <a:ext cx="4959600" cy="37857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9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8" name="Google Shape;98;p19"/>
          <p:cNvSpPr txBox="1"/>
          <p:nvPr>
            <p:ph idx="3" type="body"/>
          </p:nvPr>
        </p:nvSpPr>
        <p:spPr>
          <a:xfrm>
            <a:off x="470060" y="905206"/>
            <a:ext cx="3004800" cy="30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icture with Caption">
  <p:cSld name="Title, Pictur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>
            <p:ph idx="2" type="pic"/>
          </p:nvPr>
        </p:nvSpPr>
        <p:spPr>
          <a:xfrm>
            <a:off x="454025" y="920353"/>
            <a:ext cx="8229600" cy="3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7204" y="4379811"/>
            <a:ext cx="8229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457204" y="344241"/>
            <a:ext cx="822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Logos">
  <p:cSld name="Title Slide with Logo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457200" y="922812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454026" y="2022621"/>
            <a:ext cx="82218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300"/>
              </a:spcBef>
              <a:spcAft>
                <a:spcPts val="0"/>
              </a:spcAft>
              <a:buClr>
                <a:srgbClr val="E9512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elmo">
  <p:cSld name="Anselmo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140986" y="31594"/>
            <a:ext cx="88620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621D"/>
              </a:buClr>
              <a:buSzPts val="3400"/>
              <a:buFont typeface="Helvetica Neue"/>
              <a:buChar char="●"/>
              <a:defRPr sz="3400">
                <a:solidFill>
                  <a:srgbClr val="CF62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 sz="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 sz="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 sz="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 sz="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 sz="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 sz="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 sz="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 sz="5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203170" y="685536"/>
            <a:ext cx="87378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500"/>
              <a:buFont typeface="Helvetica Neue"/>
              <a:buChar char="●"/>
              <a:defRPr sz="5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465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300"/>
              <a:buFont typeface="Helvetica Neue"/>
              <a:buChar char="○"/>
              <a:defRPr sz="19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83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200"/>
              <a:buFont typeface="Helvetica Neue"/>
              <a:buChar char="■"/>
              <a:defRPr sz="17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000"/>
              <a:buFont typeface="Helvetica Neue"/>
              <a:buChar char="●"/>
              <a:defRPr sz="17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9250" lvl="4" marL="2286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1900"/>
              <a:buFont typeface="Helvetica Neue"/>
              <a:buChar char="○"/>
              <a:defRPr sz="15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6035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■"/>
              <a:defRPr sz="500"/>
            </a:lvl6pPr>
            <a:lvl7pPr indent="-26035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●"/>
              <a:defRPr sz="500"/>
            </a:lvl7pPr>
            <a:lvl8pPr indent="-260350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○"/>
              <a:defRPr sz="500"/>
            </a:lvl8pPr>
            <a:lvl9pPr indent="-260350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■"/>
              <a:defRPr sz="500"/>
            </a:lvl9pPr>
          </a:lstStyle>
          <a:p/>
        </p:txBody>
      </p:sp>
      <p:cxnSp>
        <p:nvCxnSpPr>
          <p:cNvPr id="112" name="Google Shape;112;p22"/>
          <p:cNvCxnSpPr/>
          <p:nvPr/>
        </p:nvCxnSpPr>
        <p:spPr>
          <a:xfrm>
            <a:off x="151020" y="582851"/>
            <a:ext cx="8842200" cy="0"/>
          </a:xfrm>
          <a:prstGeom prst="straightConnector1">
            <a:avLst/>
          </a:prstGeom>
          <a:noFill/>
          <a:ln cap="flat" cmpd="sng" w="9525">
            <a:solidFill>
              <a:srgbClr val="3E5B7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3" name="Google Shape;113;p22"/>
          <p:cNvSpPr/>
          <p:nvPr/>
        </p:nvSpPr>
        <p:spPr>
          <a:xfrm>
            <a:off x="499732" y="4942997"/>
            <a:ext cx="19338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" lIns="14900" spcFirstLastPara="1" rIns="14900" wrap="square" tIns="14900">
            <a:no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800"/>
              <a:buFont typeface="Helvetica Neue Light"/>
              <a:buNone/>
            </a:pPr>
            <a:r>
              <a:rPr b="0" i="0" lang="es" sz="800" u="none" cap="none" strike="noStrike">
                <a:solidFill>
                  <a:srgbClr val="3E5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Anselmo Cervera Villanueva      IFIC-Valencia</a:t>
            </a:r>
            <a:endParaRPr sz="500"/>
          </a:p>
        </p:txBody>
      </p:sp>
      <p:cxnSp>
        <p:nvCxnSpPr>
          <p:cNvPr id="114" name="Google Shape;114;p22"/>
          <p:cNvCxnSpPr/>
          <p:nvPr/>
        </p:nvCxnSpPr>
        <p:spPr>
          <a:xfrm>
            <a:off x="72500" y="4879978"/>
            <a:ext cx="8999100" cy="0"/>
          </a:xfrm>
          <a:prstGeom prst="straightConnector1">
            <a:avLst/>
          </a:prstGeom>
          <a:noFill/>
          <a:ln cap="flat" cmpd="sng" w="19050">
            <a:solidFill>
              <a:srgbClr val="3E5B75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15" name="Google Shape;1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2136" y="4896629"/>
            <a:ext cx="1209797" cy="24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4457890" y="4898546"/>
            <a:ext cx="228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900">
              <a:solidFill>
                <a:srgbClr val="E95125"/>
              </a:solidFill>
            </a:endParaRPr>
          </a:p>
        </p:txBody>
      </p:sp>
      <p:pic>
        <p:nvPicPr>
          <p:cNvPr descr="Image"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64" y="4921979"/>
            <a:ext cx="292419" cy="191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1877785" y="4912161"/>
            <a:ext cx="48927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4" name="Google Shape;54;p13"/>
          <p:cNvCxnSpPr/>
          <p:nvPr/>
        </p:nvCxnSpPr>
        <p:spPr>
          <a:xfrm>
            <a:off x="457200" y="4768226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E9512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55734" y="4823292"/>
            <a:ext cx="653288" cy="26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1431" y="4825373"/>
            <a:ext cx="425194" cy="2780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922785"/>
            <a:ext cx="8296200" cy="19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s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RTD_PRR_mechanical_models</a:t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9305869" y="3313425"/>
            <a:ext cx="434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FD-HD GA: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Prediseño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Altura LAr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Altura Membrana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Número de unidades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dentro del detector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Distribución de los sensores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021" y="287075"/>
            <a:ext cx="3158050" cy="32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575" y="1767824"/>
            <a:ext cx="2620984" cy="28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FD-VD GA: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Prediseño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Número de unidades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dentro del detector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Distribución de los sensores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374" y="54275"/>
            <a:ext cx="3309924" cy="35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597" y="2076285"/>
            <a:ext cx="2262175" cy="26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Inlet Sensors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Prediseño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Confirmar diseño por parte de Matt Maciazka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4 sensores por tuberia (2 a cada extremo)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404" y="1152475"/>
            <a:ext cx="3869249" cy="320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PrMs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No iniciado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Contacto con Jianming Bian (¿?¿?)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Modelos 3d de los PrMs (done, not work)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Tipo de anclaje a PrMs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Puertos y Flanges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No iniciado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Tamaño (CF250??)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Tipo de puerto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FT comerciales (Posible DSUB 25)</a:t>
            </a:r>
            <a:endParaRPr sz="1100">
              <a:solidFill>
                <a:schemeClr val="dk1"/>
              </a:solidFill>
            </a:endParaRPr>
          </a:p>
          <a:p>
            <a:pPr indent="0" lvl="0" marL="1905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Routing</a:t>
            </a:r>
            <a:endParaRPr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No iniciado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 Gas Arrays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 los puertos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 los Inlets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Definir margen para los montajes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Contracción de los cables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BNF Content-Footer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